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73" r:id="rId4"/>
    <p:sldId id="258" r:id="rId5"/>
    <p:sldId id="259" r:id="rId6"/>
    <p:sldId id="260" r:id="rId7"/>
    <p:sldId id="261" r:id="rId8"/>
    <p:sldId id="262" r:id="rId9"/>
    <p:sldId id="263" r:id="rId10"/>
    <p:sldId id="264" r:id="rId11"/>
    <p:sldId id="265" r:id="rId12"/>
    <p:sldId id="266" r:id="rId13"/>
    <p:sldId id="267" r:id="rId14"/>
    <p:sldId id="268" r:id="rId15"/>
  </p:sldIdLst>
  <p:sldSz cx="12192000" cy="6858000"/>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013" autoAdjust="0"/>
    <p:restoredTop sz="94660"/>
  </p:normalViewPr>
  <p:slideViewPr>
    <p:cSldViewPr snapToGrid="0">
      <p:cViewPr varScale="1">
        <p:scale>
          <a:sx n="87" d="100"/>
          <a:sy n="87" d="100"/>
        </p:scale>
        <p:origin x="480"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יהודה טאוב" userId="80c2dbd02819b45c" providerId="LiveId" clId="{9C42E4DE-A4EE-4899-912D-CC2AC8F5DB5D}"/>
    <pc:docChg chg="custSel modSld">
      <pc:chgData name="יהודה טאוב" userId="80c2dbd02819b45c" providerId="LiveId" clId="{9C42E4DE-A4EE-4899-912D-CC2AC8F5DB5D}" dt="2026-10-18T02:27:06.321" v="13"/>
      <pc:docMkLst>
        <pc:docMk/>
      </pc:docMkLst>
      <pc:sldChg chg="delSp mod delAnim modAnim">
        <pc:chgData name="יהודה טאוב" userId="80c2dbd02819b45c" providerId="LiveId" clId="{9C42E4DE-A4EE-4899-912D-CC2AC8F5DB5D}" dt="2026-10-18T02:27:06.170" v="1"/>
        <pc:sldMkLst>
          <pc:docMk/>
          <pc:sldMk cId="3130551689" sldId="256"/>
        </pc:sldMkLst>
        <pc:picChg chg="del">
          <ac:chgData name="יהודה טאוב" userId="80c2dbd02819b45c" providerId="LiveId" clId="{9C42E4DE-A4EE-4899-912D-CC2AC8F5DB5D}" dt="2026-10-18T02:27:06.170" v="1"/>
          <ac:picMkLst>
            <pc:docMk/>
            <pc:sldMk cId="3130551689" sldId="256"/>
            <ac:picMk id="4" creationId="{90920616-8314-B7B7-5FF4-70F0A9C74EFD}"/>
          </ac:picMkLst>
        </pc:picChg>
      </pc:sldChg>
      <pc:sldChg chg="delSp mod delAnim modAnim">
        <pc:chgData name="יהודה טאוב" userId="80c2dbd02819b45c" providerId="LiveId" clId="{9C42E4DE-A4EE-4899-912D-CC2AC8F5DB5D}" dt="2026-10-18T02:27:06.199" v="3"/>
        <pc:sldMkLst>
          <pc:docMk/>
          <pc:sldMk cId="3308053338" sldId="257"/>
        </pc:sldMkLst>
        <pc:picChg chg="del">
          <ac:chgData name="יהודה טאוב" userId="80c2dbd02819b45c" providerId="LiveId" clId="{9C42E4DE-A4EE-4899-912D-CC2AC8F5DB5D}" dt="2026-10-18T02:27:06.199" v="3"/>
          <ac:picMkLst>
            <pc:docMk/>
            <pc:sldMk cId="3308053338" sldId="257"/>
            <ac:picMk id="4" creationId="{C6D82D62-57ED-9FE1-2269-AA2B1E61A6B5}"/>
          </ac:picMkLst>
        </pc:picChg>
      </pc:sldChg>
      <pc:sldChg chg="delSp mod delAnim modAnim">
        <pc:chgData name="יהודה טאוב" userId="80c2dbd02819b45c" providerId="LiveId" clId="{9C42E4DE-A4EE-4899-912D-CC2AC8F5DB5D}" dt="2026-10-18T02:27:06.250" v="7"/>
        <pc:sldMkLst>
          <pc:docMk/>
          <pc:sldMk cId="4175754234" sldId="258"/>
        </pc:sldMkLst>
        <pc:picChg chg="del">
          <ac:chgData name="יהודה טאוב" userId="80c2dbd02819b45c" providerId="LiveId" clId="{9C42E4DE-A4EE-4899-912D-CC2AC8F5DB5D}" dt="2026-10-18T02:27:06.250" v="7"/>
          <ac:picMkLst>
            <pc:docMk/>
            <pc:sldMk cId="4175754234" sldId="258"/>
            <ac:picMk id="4" creationId="{11E759CD-1351-1616-C838-5305986B7F09}"/>
          </ac:picMkLst>
        </pc:picChg>
      </pc:sldChg>
      <pc:sldChg chg="delSp mod delAnim modAnim">
        <pc:chgData name="יהודה טאוב" userId="80c2dbd02819b45c" providerId="LiveId" clId="{9C42E4DE-A4EE-4899-912D-CC2AC8F5DB5D}" dt="2026-10-18T02:27:06.273" v="9"/>
        <pc:sldMkLst>
          <pc:docMk/>
          <pc:sldMk cId="1568162689" sldId="259"/>
        </pc:sldMkLst>
        <pc:picChg chg="del">
          <ac:chgData name="יהודה טאוב" userId="80c2dbd02819b45c" providerId="LiveId" clId="{9C42E4DE-A4EE-4899-912D-CC2AC8F5DB5D}" dt="2026-10-18T02:27:06.273" v="9"/>
          <ac:picMkLst>
            <pc:docMk/>
            <pc:sldMk cId="1568162689" sldId="259"/>
            <ac:picMk id="4" creationId="{02486E95-0B58-49B2-B9B9-678C3CCBA540}"/>
          </ac:picMkLst>
        </pc:picChg>
      </pc:sldChg>
      <pc:sldChg chg="delSp mod delAnim modAnim">
        <pc:chgData name="יהודה טאוב" userId="80c2dbd02819b45c" providerId="LiveId" clId="{9C42E4DE-A4EE-4899-912D-CC2AC8F5DB5D}" dt="2026-10-18T02:27:06.299" v="11"/>
        <pc:sldMkLst>
          <pc:docMk/>
          <pc:sldMk cId="3353614686" sldId="260"/>
        </pc:sldMkLst>
        <pc:picChg chg="del">
          <ac:chgData name="יהודה טאוב" userId="80c2dbd02819b45c" providerId="LiveId" clId="{9C42E4DE-A4EE-4899-912D-CC2AC8F5DB5D}" dt="2026-10-18T02:27:06.299" v="11"/>
          <ac:picMkLst>
            <pc:docMk/>
            <pc:sldMk cId="3353614686" sldId="260"/>
            <ac:picMk id="4" creationId="{5538C9AF-D26E-D9BC-07A4-BB976348954B}"/>
          </ac:picMkLst>
        </pc:picChg>
      </pc:sldChg>
      <pc:sldChg chg="delSp mod delAnim modAnim">
        <pc:chgData name="יהודה טאוב" userId="80c2dbd02819b45c" providerId="LiveId" clId="{9C42E4DE-A4EE-4899-912D-CC2AC8F5DB5D}" dt="2026-10-18T02:27:06.321" v="13"/>
        <pc:sldMkLst>
          <pc:docMk/>
          <pc:sldMk cId="3523467735" sldId="261"/>
        </pc:sldMkLst>
        <pc:picChg chg="del">
          <ac:chgData name="יהודה טאוב" userId="80c2dbd02819b45c" providerId="LiveId" clId="{9C42E4DE-A4EE-4899-912D-CC2AC8F5DB5D}" dt="2026-10-18T02:27:06.321" v="13"/>
          <ac:picMkLst>
            <pc:docMk/>
            <pc:sldMk cId="3523467735" sldId="261"/>
            <ac:picMk id="4" creationId="{BEA8B298-5214-600A-3655-696F43FDABFF}"/>
          </ac:picMkLst>
        </pc:picChg>
      </pc:sldChg>
      <pc:sldChg chg="delSp mod delAnim modAnim">
        <pc:chgData name="יהודה טאוב" userId="80c2dbd02819b45c" providerId="LiveId" clId="{9C42E4DE-A4EE-4899-912D-CC2AC8F5DB5D}" dt="2026-10-18T02:27:06.224" v="5"/>
        <pc:sldMkLst>
          <pc:docMk/>
          <pc:sldMk cId="824250833" sldId="273"/>
        </pc:sldMkLst>
        <pc:picChg chg="del">
          <ac:chgData name="יהודה טאוב" userId="80c2dbd02819b45c" providerId="LiveId" clId="{9C42E4DE-A4EE-4899-912D-CC2AC8F5DB5D}" dt="2026-10-18T02:27:06.224" v="5"/>
          <ac:picMkLst>
            <pc:docMk/>
            <pc:sldMk cId="824250833" sldId="273"/>
            <ac:picMk id="4" creationId="{596A6406-BB3C-9BBE-151F-924F373BB702}"/>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95C4099-F7E4-D0C6-CC18-8DC2B8B5F3B4}"/>
              </a:ext>
            </a:extLst>
          </p:cNvPr>
          <p:cNvSpPr>
            <a:spLocks noGrp="1"/>
          </p:cNvSpPr>
          <p:nvPr>
            <p:ph type="ctrTitle"/>
          </p:nvPr>
        </p:nvSpPr>
        <p:spPr>
          <a:xfrm>
            <a:off x="1524000" y="1122363"/>
            <a:ext cx="9144000" cy="2387600"/>
          </a:xfrm>
        </p:spPr>
        <p:txBody>
          <a:bodyPr anchor="b"/>
          <a:lstStyle>
            <a:lvl1pPr algn="ctr">
              <a:defRPr sz="6000"/>
            </a:lvl1pPr>
          </a:lstStyle>
          <a:p>
            <a:r>
              <a:rPr lang="he-IL"/>
              <a:t>לחץ כדי לערוך סגנון כותרת של תבנית בסיס</a:t>
            </a:r>
          </a:p>
        </p:txBody>
      </p:sp>
      <p:sp>
        <p:nvSpPr>
          <p:cNvPr id="3" name="כותרת משנה 2">
            <a:extLst>
              <a:ext uri="{FF2B5EF4-FFF2-40B4-BE49-F238E27FC236}">
                <a16:creationId xmlns:a16="http://schemas.microsoft.com/office/drawing/2014/main" id="{A1F211E2-B40C-D010-0FCD-1F1844CAD00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a:t>לחץ כדי לערוך סגנון כותרת משנה של תבנית בסיס</a:t>
            </a:r>
          </a:p>
        </p:txBody>
      </p:sp>
      <p:sp>
        <p:nvSpPr>
          <p:cNvPr id="4" name="מציין מיקום של תאריך 3">
            <a:extLst>
              <a:ext uri="{FF2B5EF4-FFF2-40B4-BE49-F238E27FC236}">
                <a16:creationId xmlns:a16="http://schemas.microsoft.com/office/drawing/2014/main" id="{B772657C-CF6E-6619-72EF-3603CF58D3D5}"/>
              </a:ext>
            </a:extLst>
          </p:cNvPr>
          <p:cNvSpPr>
            <a:spLocks noGrp="1"/>
          </p:cNvSpPr>
          <p:nvPr>
            <p:ph type="dt" sz="half" idx="10"/>
          </p:nvPr>
        </p:nvSpPr>
        <p:spPr/>
        <p:txBody>
          <a:bodyPr/>
          <a:lstStyle/>
          <a:p>
            <a:fld id="{8EEAE413-317F-4B61-9F4E-907C58B3D792}"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429AAFD1-62DB-B9C4-6284-AAEC790391CF}"/>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FBEBD148-92F3-41EA-BDE3-A57E13197569}"/>
              </a:ext>
            </a:extLst>
          </p:cNvPr>
          <p:cNvSpPr>
            <a:spLocks noGrp="1"/>
          </p:cNvSpPr>
          <p:nvPr>
            <p:ph type="sldNum" sz="quarter" idx="12"/>
          </p:nvPr>
        </p:nvSpPr>
        <p:spPr/>
        <p:txBody>
          <a:bodyPr/>
          <a:lstStyle/>
          <a:p>
            <a:fld id="{3E51FE9B-244E-4992-BFDF-44625E150367}" type="slidenum">
              <a:rPr lang="he-IL" smtClean="0"/>
              <a:t>‹#›</a:t>
            </a:fld>
            <a:endParaRPr lang="he-IL"/>
          </a:p>
        </p:txBody>
      </p:sp>
    </p:spTree>
    <p:extLst>
      <p:ext uri="{BB962C8B-B14F-4D97-AF65-F5344CB8AC3E}">
        <p14:creationId xmlns:p14="http://schemas.microsoft.com/office/powerpoint/2010/main" val="40202204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3221CA0-FBE7-E146-BB5F-E79E8F5C5B20}"/>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F55703E5-B39D-39B4-1980-C8A5B911E782}"/>
              </a:ext>
            </a:extLst>
          </p:cNvPr>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428C1284-CD77-9167-85C3-CECFFB156E32}"/>
              </a:ext>
            </a:extLst>
          </p:cNvPr>
          <p:cNvSpPr>
            <a:spLocks noGrp="1"/>
          </p:cNvSpPr>
          <p:nvPr>
            <p:ph type="dt" sz="half" idx="10"/>
          </p:nvPr>
        </p:nvSpPr>
        <p:spPr/>
        <p:txBody>
          <a:bodyPr/>
          <a:lstStyle/>
          <a:p>
            <a:fld id="{8EEAE413-317F-4B61-9F4E-907C58B3D792}"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63F23623-F9DC-153F-6E59-B96217254866}"/>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CB4B6C4E-5269-1681-6718-DE640C69CB1B}"/>
              </a:ext>
            </a:extLst>
          </p:cNvPr>
          <p:cNvSpPr>
            <a:spLocks noGrp="1"/>
          </p:cNvSpPr>
          <p:nvPr>
            <p:ph type="sldNum" sz="quarter" idx="12"/>
          </p:nvPr>
        </p:nvSpPr>
        <p:spPr/>
        <p:txBody>
          <a:bodyPr/>
          <a:lstStyle/>
          <a:p>
            <a:fld id="{3E51FE9B-244E-4992-BFDF-44625E150367}" type="slidenum">
              <a:rPr lang="he-IL" smtClean="0"/>
              <a:t>‹#›</a:t>
            </a:fld>
            <a:endParaRPr lang="he-IL"/>
          </a:p>
        </p:txBody>
      </p:sp>
    </p:spTree>
    <p:extLst>
      <p:ext uri="{BB962C8B-B14F-4D97-AF65-F5344CB8AC3E}">
        <p14:creationId xmlns:p14="http://schemas.microsoft.com/office/powerpoint/2010/main" val="24788041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2CC15CA-B2D3-1129-E2C4-8D3FACA4204A}"/>
              </a:ext>
            </a:extLst>
          </p:cNvPr>
          <p:cNvSpPr>
            <a:spLocks noGrp="1"/>
          </p:cNvSpPr>
          <p:nvPr>
            <p:ph type="title"/>
          </p:nvPr>
        </p:nvSpPr>
        <p:spPr>
          <a:xfrm>
            <a:off x="831850" y="1709738"/>
            <a:ext cx="10515600" cy="2852737"/>
          </a:xfrm>
        </p:spPr>
        <p:txBody>
          <a:bodyPr anchor="b"/>
          <a:lstStyle>
            <a:lvl1pPr>
              <a:defRPr sz="6000"/>
            </a:lvl1p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A65BAE91-8E92-D30A-D24C-24FDDD31C4E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e-IL"/>
              <a:t>לחץ כדי לערוך סגנונות טקסט של תבנית בסיס</a:t>
            </a:r>
          </a:p>
        </p:txBody>
      </p:sp>
      <p:sp>
        <p:nvSpPr>
          <p:cNvPr id="4" name="מציין מיקום של תאריך 3">
            <a:extLst>
              <a:ext uri="{FF2B5EF4-FFF2-40B4-BE49-F238E27FC236}">
                <a16:creationId xmlns:a16="http://schemas.microsoft.com/office/drawing/2014/main" id="{E8A01516-4C7A-7A3A-3307-BF5A2C1AB52F}"/>
              </a:ext>
            </a:extLst>
          </p:cNvPr>
          <p:cNvSpPr>
            <a:spLocks noGrp="1"/>
          </p:cNvSpPr>
          <p:nvPr>
            <p:ph type="dt" sz="half" idx="10"/>
          </p:nvPr>
        </p:nvSpPr>
        <p:spPr/>
        <p:txBody>
          <a:bodyPr/>
          <a:lstStyle/>
          <a:p>
            <a:fld id="{8EEAE413-317F-4B61-9F4E-907C58B3D792}"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871F0E6F-22DB-7FEA-27F8-A939E484BAD7}"/>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2A08F4F1-0A51-12BD-F214-53497EE1E504}"/>
              </a:ext>
            </a:extLst>
          </p:cNvPr>
          <p:cNvSpPr>
            <a:spLocks noGrp="1"/>
          </p:cNvSpPr>
          <p:nvPr>
            <p:ph type="sldNum" sz="quarter" idx="12"/>
          </p:nvPr>
        </p:nvSpPr>
        <p:spPr/>
        <p:txBody>
          <a:bodyPr/>
          <a:lstStyle/>
          <a:p>
            <a:fld id="{3E51FE9B-244E-4992-BFDF-44625E150367}" type="slidenum">
              <a:rPr lang="he-IL" smtClean="0"/>
              <a:t>‹#›</a:t>
            </a:fld>
            <a:endParaRPr lang="he-IL"/>
          </a:p>
        </p:txBody>
      </p:sp>
    </p:spTree>
    <p:extLst>
      <p:ext uri="{BB962C8B-B14F-4D97-AF65-F5344CB8AC3E}">
        <p14:creationId xmlns:p14="http://schemas.microsoft.com/office/powerpoint/2010/main" val="37398795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3796532-7FD1-FA98-0A69-4D4E62CD6976}"/>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A4F68831-60CC-8A91-6B4F-5D2891C53568}"/>
              </a:ext>
            </a:extLst>
          </p:cNvPr>
          <p:cNvSpPr>
            <a:spLocks noGrp="1"/>
          </p:cNvSpPr>
          <p:nvPr>
            <p:ph sz="half" idx="1"/>
          </p:nvPr>
        </p:nvSpPr>
        <p:spPr>
          <a:xfrm>
            <a:off x="838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a:extLst>
              <a:ext uri="{FF2B5EF4-FFF2-40B4-BE49-F238E27FC236}">
                <a16:creationId xmlns:a16="http://schemas.microsoft.com/office/drawing/2014/main" id="{58F0BBCA-6F6A-BED1-8073-81840CC044F9}"/>
              </a:ext>
            </a:extLst>
          </p:cNvPr>
          <p:cNvSpPr>
            <a:spLocks noGrp="1"/>
          </p:cNvSpPr>
          <p:nvPr>
            <p:ph sz="half" idx="2"/>
          </p:nvPr>
        </p:nvSpPr>
        <p:spPr>
          <a:xfrm>
            <a:off x="6172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של תאריך 4">
            <a:extLst>
              <a:ext uri="{FF2B5EF4-FFF2-40B4-BE49-F238E27FC236}">
                <a16:creationId xmlns:a16="http://schemas.microsoft.com/office/drawing/2014/main" id="{DF28F5BF-620E-C089-6F3A-B955558A5B67}"/>
              </a:ext>
            </a:extLst>
          </p:cNvPr>
          <p:cNvSpPr>
            <a:spLocks noGrp="1"/>
          </p:cNvSpPr>
          <p:nvPr>
            <p:ph type="dt" sz="half" idx="10"/>
          </p:nvPr>
        </p:nvSpPr>
        <p:spPr/>
        <p:txBody>
          <a:bodyPr/>
          <a:lstStyle/>
          <a:p>
            <a:fld id="{8EEAE413-317F-4B61-9F4E-907C58B3D792}" type="datetimeFigureOut">
              <a:rPr lang="he-IL" smtClean="0"/>
              <a:t>ז'/חשון/תשפ"ז</a:t>
            </a:fld>
            <a:endParaRPr lang="he-IL"/>
          </a:p>
        </p:txBody>
      </p:sp>
      <p:sp>
        <p:nvSpPr>
          <p:cNvPr id="6" name="מציין מיקום של כותרת תחתונה 5">
            <a:extLst>
              <a:ext uri="{FF2B5EF4-FFF2-40B4-BE49-F238E27FC236}">
                <a16:creationId xmlns:a16="http://schemas.microsoft.com/office/drawing/2014/main" id="{8E2A9834-A76C-7556-BB3F-247A517CBF58}"/>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41A0A0A7-53F0-8C2C-1DD4-15E6AC8C76B4}"/>
              </a:ext>
            </a:extLst>
          </p:cNvPr>
          <p:cNvSpPr>
            <a:spLocks noGrp="1"/>
          </p:cNvSpPr>
          <p:nvPr>
            <p:ph type="sldNum" sz="quarter" idx="12"/>
          </p:nvPr>
        </p:nvSpPr>
        <p:spPr/>
        <p:txBody>
          <a:bodyPr/>
          <a:lstStyle/>
          <a:p>
            <a:fld id="{3E51FE9B-244E-4992-BFDF-44625E150367}" type="slidenum">
              <a:rPr lang="he-IL" smtClean="0"/>
              <a:t>‹#›</a:t>
            </a:fld>
            <a:endParaRPr lang="he-IL"/>
          </a:p>
        </p:txBody>
      </p:sp>
    </p:spTree>
    <p:extLst>
      <p:ext uri="{BB962C8B-B14F-4D97-AF65-F5344CB8AC3E}">
        <p14:creationId xmlns:p14="http://schemas.microsoft.com/office/powerpoint/2010/main" val="23705095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BB16802-13F1-5080-2037-9A790077BADA}"/>
              </a:ext>
            </a:extLst>
          </p:cNvPr>
          <p:cNvSpPr>
            <a:spLocks noGrp="1"/>
          </p:cNvSpPr>
          <p:nvPr>
            <p:ph type="title"/>
          </p:nvPr>
        </p:nvSpPr>
        <p:spPr>
          <a:xfrm>
            <a:off x="839788" y="365125"/>
            <a:ext cx="10515600" cy="1325563"/>
          </a:xfrm>
        </p:spPr>
        <p:txBody>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9B4898F0-3E7B-CCD1-B047-77499ACF9F0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מציין מיקום תוכן 3">
            <a:extLst>
              <a:ext uri="{FF2B5EF4-FFF2-40B4-BE49-F238E27FC236}">
                <a16:creationId xmlns:a16="http://schemas.microsoft.com/office/drawing/2014/main" id="{5B062020-5837-8E20-D30E-814F05ABC573}"/>
              </a:ext>
            </a:extLst>
          </p:cNvPr>
          <p:cNvSpPr>
            <a:spLocks noGrp="1"/>
          </p:cNvSpPr>
          <p:nvPr>
            <p:ph sz="half" idx="2"/>
          </p:nvPr>
        </p:nvSpPr>
        <p:spPr>
          <a:xfrm>
            <a:off x="839788" y="2505075"/>
            <a:ext cx="5157787"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טקסט 4">
            <a:extLst>
              <a:ext uri="{FF2B5EF4-FFF2-40B4-BE49-F238E27FC236}">
                <a16:creationId xmlns:a16="http://schemas.microsoft.com/office/drawing/2014/main" id="{DB7AF11B-0507-AAF8-6795-AED1F06E83A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מציין מיקום תוכן 5">
            <a:extLst>
              <a:ext uri="{FF2B5EF4-FFF2-40B4-BE49-F238E27FC236}">
                <a16:creationId xmlns:a16="http://schemas.microsoft.com/office/drawing/2014/main" id="{79DC2E74-C1E9-6605-20AD-5E0095D0F421}"/>
              </a:ext>
            </a:extLst>
          </p:cNvPr>
          <p:cNvSpPr>
            <a:spLocks noGrp="1"/>
          </p:cNvSpPr>
          <p:nvPr>
            <p:ph sz="quarter" idx="4"/>
          </p:nvPr>
        </p:nvSpPr>
        <p:spPr>
          <a:xfrm>
            <a:off x="6172200" y="2505075"/>
            <a:ext cx="5183188"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7" name="מציין מיקום של תאריך 6">
            <a:extLst>
              <a:ext uri="{FF2B5EF4-FFF2-40B4-BE49-F238E27FC236}">
                <a16:creationId xmlns:a16="http://schemas.microsoft.com/office/drawing/2014/main" id="{2803C49F-32BF-FE9C-E0B4-D19986862712}"/>
              </a:ext>
            </a:extLst>
          </p:cNvPr>
          <p:cNvSpPr>
            <a:spLocks noGrp="1"/>
          </p:cNvSpPr>
          <p:nvPr>
            <p:ph type="dt" sz="half" idx="10"/>
          </p:nvPr>
        </p:nvSpPr>
        <p:spPr/>
        <p:txBody>
          <a:bodyPr/>
          <a:lstStyle/>
          <a:p>
            <a:fld id="{8EEAE413-317F-4B61-9F4E-907C58B3D792}" type="datetimeFigureOut">
              <a:rPr lang="he-IL" smtClean="0"/>
              <a:t>ז'/חשון/תשפ"ז</a:t>
            </a:fld>
            <a:endParaRPr lang="he-IL"/>
          </a:p>
        </p:txBody>
      </p:sp>
      <p:sp>
        <p:nvSpPr>
          <p:cNvPr id="8" name="מציין מיקום של כותרת תחתונה 7">
            <a:extLst>
              <a:ext uri="{FF2B5EF4-FFF2-40B4-BE49-F238E27FC236}">
                <a16:creationId xmlns:a16="http://schemas.microsoft.com/office/drawing/2014/main" id="{3E3DB33F-131A-546B-4680-71D259470598}"/>
              </a:ext>
            </a:extLst>
          </p:cNvPr>
          <p:cNvSpPr>
            <a:spLocks noGrp="1"/>
          </p:cNvSpPr>
          <p:nvPr>
            <p:ph type="ftr" sz="quarter" idx="11"/>
          </p:nvPr>
        </p:nvSpPr>
        <p:spPr/>
        <p:txBody>
          <a:bodyPr/>
          <a:lstStyle/>
          <a:p>
            <a:endParaRPr lang="he-IL"/>
          </a:p>
        </p:txBody>
      </p:sp>
      <p:sp>
        <p:nvSpPr>
          <p:cNvPr id="9" name="מציין מיקום של מספר שקופית 8">
            <a:extLst>
              <a:ext uri="{FF2B5EF4-FFF2-40B4-BE49-F238E27FC236}">
                <a16:creationId xmlns:a16="http://schemas.microsoft.com/office/drawing/2014/main" id="{A5AE44BC-5861-9E4B-0867-B60360C99333}"/>
              </a:ext>
            </a:extLst>
          </p:cNvPr>
          <p:cNvSpPr>
            <a:spLocks noGrp="1"/>
          </p:cNvSpPr>
          <p:nvPr>
            <p:ph type="sldNum" sz="quarter" idx="12"/>
          </p:nvPr>
        </p:nvSpPr>
        <p:spPr/>
        <p:txBody>
          <a:bodyPr/>
          <a:lstStyle/>
          <a:p>
            <a:fld id="{3E51FE9B-244E-4992-BFDF-44625E150367}" type="slidenum">
              <a:rPr lang="he-IL" smtClean="0"/>
              <a:t>‹#›</a:t>
            </a:fld>
            <a:endParaRPr lang="he-IL"/>
          </a:p>
        </p:txBody>
      </p:sp>
    </p:spTree>
    <p:extLst>
      <p:ext uri="{BB962C8B-B14F-4D97-AF65-F5344CB8AC3E}">
        <p14:creationId xmlns:p14="http://schemas.microsoft.com/office/powerpoint/2010/main" val="37765180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1C1AA55-41A9-9995-1F8A-4FDE980417FB}"/>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תאריך 2">
            <a:extLst>
              <a:ext uri="{FF2B5EF4-FFF2-40B4-BE49-F238E27FC236}">
                <a16:creationId xmlns:a16="http://schemas.microsoft.com/office/drawing/2014/main" id="{EF2D4E09-AA82-DE33-9058-E7345EC91A54}"/>
              </a:ext>
            </a:extLst>
          </p:cNvPr>
          <p:cNvSpPr>
            <a:spLocks noGrp="1"/>
          </p:cNvSpPr>
          <p:nvPr>
            <p:ph type="dt" sz="half" idx="10"/>
          </p:nvPr>
        </p:nvSpPr>
        <p:spPr/>
        <p:txBody>
          <a:bodyPr/>
          <a:lstStyle/>
          <a:p>
            <a:fld id="{8EEAE413-317F-4B61-9F4E-907C58B3D792}" type="datetimeFigureOut">
              <a:rPr lang="he-IL" smtClean="0"/>
              <a:t>ז'/חשון/תשפ"ז</a:t>
            </a:fld>
            <a:endParaRPr lang="he-IL"/>
          </a:p>
        </p:txBody>
      </p:sp>
      <p:sp>
        <p:nvSpPr>
          <p:cNvPr id="4" name="מציין מיקום של כותרת תחתונה 3">
            <a:extLst>
              <a:ext uri="{FF2B5EF4-FFF2-40B4-BE49-F238E27FC236}">
                <a16:creationId xmlns:a16="http://schemas.microsoft.com/office/drawing/2014/main" id="{FCA49EBB-6045-77FF-25FE-074663BE7F38}"/>
              </a:ext>
            </a:extLst>
          </p:cNvPr>
          <p:cNvSpPr>
            <a:spLocks noGrp="1"/>
          </p:cNvSpPr>
          <p:nvPr>
            <p:ph type="ftr" sz="quarter" idx="11"/>
          </p:nvPr>
        </p:nvSpPr>
        <p:spPr/>
        <p:txBody>
          <a:bodyPr/>
          <a:lstStyle/>
          <a:p>
            <a:endParaRPr lang="he-IL"/>
          </a:p>
        </p:txBody>
      </p:sp>
      <p:sp>
        <p:nvSpPr>
          <p:cNvPr id="5" name="מציין מיקום של מספר שקופית 4">
            <a:extLst>
              <a:ext uri="{FF2B5EF4-FFF2-40B4-BE49-F238E27FC236}">
                <a16:creationId xmlns:a16="http://schemas.microsoft.com/office/drawing/2014/main" id="{E6756936-F1B5-512C-28D9-86CB4F290CC8}"/>
              </a:ext>
            </a:extLst>
          </p:cNvPr>
          <p:cNvSpPr>
            <a:spLocks noGrp="1"/>
          </p:cNvSpPr>
          <p:nvPr>
            <p:ph type="sldNum" sz="quarter" idx="12"/>
          </p:nvPr>
        </p:nvSpPr>
        <p:spPr/>
        <p:txBody>
          <a:bodyPr/>
          <a:lstStyle/>
          <a:p>
            <a:fld id="{3E51FE9B-244E-4992-BFDF-44625E150367}" type="slidenum">
              <a:rPr lang="he-IL" smtClean="0"/>
              <a:t>‹#›</a:t>
            </a:fld>
            <a:endParaRPr lang="he-IL"/>
          </a:p>
        </p:txBody>
      </p:sp>
    </p:spTree>
    <p:extLst>
      <p:ext uri="{BB962C8B-B14F-4D97-AF65-F5344CB8AC3E}">
        <p14:creationId xmlns:p14="http://schemas.microsoft.com/office/powerpoint/2010/main" val="6801695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a:extLst>
              <a:ext uri="{FF2B5EF4-FFF2-40B4-BE49-F238E27FC236}">
                <a16:creationId xmlns:a16="http://schemas.microsoft.com/office/drawing/2014/main" id="{A8968C70-FA4E-C842-6ADF-1B330F18BB71}"/>
              </a:ext>
            </a:extLst>
          </p:cNvPr>
          <p:cNvSpPr>
            <a:spLocks noGrp="1"/>
          </p:cNvSpPr>
          <p:nvPr>
            <p:ph type="dt" sz="half" idx="10"/>
          </p:nvPr>
        </p:nvSpPr>
        <p:spPr/>
        <p:txBody>
          <a:bodyPr/>
          <a:lstStyle/>
          <a:p>
            <a:fld id="{8EEAE413-317F-4B61-9F4E-907C58B3D792}" type="datetimeFigureOut">
              <a:rPr lang="he-IL" smtClean="0"/>
              <a:t>ז'/חשון/תשפ"ז</a:t>
            </a:fld>
            <a:endParaRPr lang="he-IL"/>
          </a:p>
        </p:txBody>
      </p:sp>
      <p:sp>
        <p:nvSpPr>
          <p:cNvPr id="3" name="מציין מיקום של כותרת תחתונה 2">
            <a:extLst>
              <a:ext uri="{FF2B5EF4-FFF2-40B4-BE49-F238E27FC236}">
                <a16:creationId xmlns:a16="http://schemas.microsoft.com/office/drawing/2014/main" id="{6AADC17F-2148-1B79-F871-ED93A62C3F35}"/>
              </a:ext>
            </a:extLst>
          </p:cNvPr>
          <p:cNvSpPr>
            <a:spLocks noGrp="1"/>
          </p:cNvSpPr>
          <p:nvPr>
            <p:ph type="ftr" sz="quarter" idx="1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9E222684-A5AF-05D1-27AB-E894B50C3D87}"/>
              </a:ext>
            </a:extLst>
          </p:cNvPr>
          <p:cNvSpPr>
            <a:spLocks noGrp="1"/>
          </p:cNvSpPr>
          <p:nvPr>
            <p:ph type="sldNum" sz="quarter" idx="12"/>
          </p:nvPr>
        </p:nvSpPr>
        <p:spPr/>
        <p:txBody>
          <a:bodyPr/>
          <a:lstStyle/>
          <a:p>
            <a:fld id="{3E51FE9B-244E-4992-BFDF-44625E150367}" type="slidenum">
              <a:rPr lang="he-IL" smtClean="0"/>
              <a:t>‹#›</a:t>
            </a:fld>
            <a:endParaRPr lang="he-IL"/>
          </a:p>
        </p:txBody>
      </p:sp>
    </p:spTree>
    <p:extLst>
      <p:ext uri="{BB962C8B-B14F-4D97-AF65-F5344CB8AC3E}">
        <p14:creationId xmlns:p14="http://schemas.microsoft.com/office/powerpoint/2010/main" val="13913449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BB9CCCE-5058-5B93-68D4-34F4DEA7AB00}"/>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8ED9D2C8-DFC7-091A-BF79-3C4D54F2125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טקסט 3">
            <a:extLst>
              <a:ext uri="{FF2B5EF4-FFF2-40B4-BE49-F238E27FC236}">
                <a16:creationId xmlns:a16="http://schemas.microsoft.com/office/drawing/2014/main" id="{134859B3-F1A9-87D8-77F0-9CFF4E96A70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635C4318-4BE5-347E-11DD-E7F81780D7E1}"/>
              </a:ext>
            </a:extLst>
          </p:cNvPr>
          <p:cNvSpPr>
            <a:spLocks noGrp="1"/>
          </p:cNvSpPr>
          <p:nvPr>
            <p:ph type="dt" sz="half" idx="10"/>
          </p:nvPr>
        </p:nvSpPr>
        <p:spPr/>
        <p:txBody>
          <a:bodyPr/>
          <a:lstStyle/>
          <a:p>
            <a:fld id="{8EEAE413-317F-4B61-9F4E-907C58B3D792}" type="datetimeFigureOut">
              <a:rPr lang="he-IL" smtClean="0"/>
              <a:t>ז'/חשון/תשפ"ז</a:t>
            </a:fld>
            <a:endParaRPr lang="he-IL"/>
          </a:p>
        </p:txBody>
      </p:sp>
      <p:sp>
        <p:nvSpPr>
          <p:cNvPr id="6" name="מציין מיקום של כותרת תחתונה 5">
            <a:extLst>
              <a:ext uri="{FF2B5EF4-FFF2-40B4-BE49-F238E27FC236}">
                <a16:creationId xmlns:a16="http://schemas.microsoft.com/office/drawing/2014/main" id="{72A156CC-E644-AB7F-08E5-40842424090C}"/>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AA46BA6A-26DE-FB21-EB1A-80A04A701212}"/>
              </a:ext>
            </a:extLst>
          </p:cNvPr>
          <p:cNvSpPr>
            <a:spLocks noGrp="1"/>
          </p:cNvSpPr>
          <p:nvPr>
            <p:ph type="sldNum" sz="quarter" idx="12"/>
          </p:nvPr>
        </p:nvSpPr>
        <p:spPr/>
        <p:txBody>
          <a:bodyPr/>
          <a:lstStyle/>
          <a:p>
            <a:fld id="{3E51FE9B-244E-4992-BFDF-44625E150367}" type="slidenum">
              <a:rPr lang="he-IL" smtClean="0"/>
              <a:t>‹#›</a:t>
            </a:fld>
            <a:endParaRPr lang="he-IL"/>
          </a:p>
        </p:txBody>
      </p:sp>
    </p:spTree>
    <p:extLst>
      <p:ext uri="{BB962C8B-B14F-4D97-AF65-F5344CB8AC3E}">
        <p14:creationId xmlns:p14="http://schemas.microsoft.com/office/powerpoint/2010/main" val="6423866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81C5183-509D-4393-B509-B0F69B5F3227}"/>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של תמונה 2">
            <a:extLst>
              <a:ext uri="{FF2B5EF4-FFF2-40B4-BE49-F238E27FC236}">
                <a16:creationId xmlns:a16="http://schemas.microsoft.com/office/drawing/2014/main" id="{8EF609D7-E99E-71C3-78FC-7BE6ACEAEAE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a:extLst>
              <a:ext uri="{FF2B5EF4-FFF2-40B4-BE49-F238E27FC236}">
                <a16:creationId xmlns:a16="http://schemas.microsoft.com/office/drawing/2014/main" id="{0B8093ED-7562-E2F8-CE5D-160C96C9A9A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88AB9571-336C-8815-AEF7-F75C82619661}"/>
              </a:ext>
            </a:extLst>
          </p:cNvPr>
          <p:cNvSpPr>
            <a:spLocks noGrp="1"/>
          </p:cNvSpPr>
          <p:nvPr>
            <p:ph type="dt" sz="half" idx="10"/>
          </p:nvPr>
        </p:nvSpPr>
        <p:spPr/>
        <p:txBody>
          <a:bodyPr/>
          <a:lstStyle/>
          <a:p>
            <a:fld id="{8EEAE413-317F-4B61-9F4E-907C58B3D792}" type="datetimeFigureOut">
              <a:rPr lang="he-IL" smtClean="0"/>
              <a:t>ז'/חשון/תשפ"ז</a:t>
            </a:fld>
            <a:endParaRPr lang="he-IL"/>
          </a:p>
        </p:txBody>
      </p:sp>
      <p:sp>
        <p:nvSpPr>
          <p:cNvPr id="6" name="מציין מיקום של כותרת תחתונה 5">
            <a:extLst>
              <a:ext uri="{FF2B5EF4-FFF2-40B4-BE49-F238E27FC236}">
                <a16:creationId xmlns:a16="http://schemas.microsoft.com/office/drawing/2014/main" id="{3F64C7E2-761D-C910-DCBD-6099B9FE6493}"/>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F2FFC6CA-CEEE-AD3C-B81B-F65CD54635D8}"/>
              </a:ext>
            </a:extLst>
          </p:cNvPr>
          <p:cNvSpPr>
            <a:spLocks noGrp="1"/>
          </p:cNvSpPr>
          <p:nvPr>
            <p:ph type="sldNum" sz="quarter" idx="12"/>
          </p:nvPr>
        </p:nvSpPr>
        <p:spPr/>
        <p:txBody>
          <a:bodyPr/>
          <a:lstStyle/>
          <a:p>
            <a:fld id="{3E51FE9B-244E-4992-BFDF-44625E150367}" type="slidenum">
              <a:rPr lang="he-IL" smtClean="0"/>
              <a:t>‹#›</a:t>
            </a:fld>
            <a:endParaRPr lang="he-IL"/>
          </a:p>
        </p:txBody>
      </p:sp>
    </p:spTree>
    <p:extLst>
      <p:ext uri="{BB962C8B-B14F-4D97-AF65-F5344CB8AC3E}">
        <p14:creationId xmlns:p14="http://schemas.microsoft.com/office/powerpoint/2010/main" val="8896878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BA41EC8-75FE-5790-BB8A-6D92F0363E7E}"/>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AE4C8D65-5AEE-119C-CFDF-F760DAE7E7AC}"/>
              </a:ext>
            </a:extLst>
          </p:cNvPr>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E63027EE-F93F-3D0D-1F09-F8A29B527D8C}"/>
              </a:ext>
            </a:extLst>
          </p:cNvPr>
          <p:cNvSpPr>
            <a:spLocks noGrp="1"/>
          </p:cNvSpPr>
          <p:nvPr>
            <p:ph type="dt" sz="half" idx="10"/>
          </p:nvPr>
        </p:nvSpPr>
        <p:spPr/>
        <p:txBody>
          <a:bodyPr/>
          <a:lstStyle/>
          <a:p>
            <a:fld id="{8EEAE413-317F-4B61-9F4E-907C58B3D792}"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4B625665-5FB4-4A6F-9637-179380FE03CE}"/>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A3CF960D-651A-30AA-83F5-4FF0D9F7AE63}"/>
              </a:ext>
            </a:extLst>
          </p:cNvPr>
          <p:cNvSpPr>
            <a:spLocks noGrp="1"/>
          </p:cNvSpPr>
          <p:nvPr>
            <p:ph type="sldNum" sz="quarter" idx="12"/>
          </p:nvPr>
        </p:nvSpPr>
        <p:spPr/>
        <p:txBody>
          <a:bodyPr/>
          <a:lstStyle/>
          <a:p>
            <a:fld id="{3E51FE9B-244E-4992-BFDF-44625E150367}" type="slidenum">
              <a:rPr lang="he-IL" smtClean="0"/>
              <a:t>‹#›</a:t>
            </a:fld>
            <a:endParaRPr lang="he-IL"/>
          </a:p>
        </p:txBody>
      </p:sp>
    </p:spTree>
    <p:extLst>
      <p:ext uri="{BB962C8B-B14F-4D97-AF65-F5344CB8AC3E}">
        <p14:creationId xmlns:p14="http://schemas.microsoft.com/office/powerpoint/2010/main" val="27264751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a:extLst>
              <a:ext uri="{FF2B5EF4-FFF2-40B4-BE49-F238E27FC236}">
                <a16:creationId xmlns:a16="http://schemas.microsoft.com/office/drawing/2014/main" id="{56E7927A-EA86-2507-600A-D31768F46950}"/>
              </a:ext>
            </a:extLst>
          </p:cNvPr>
          <p:cNvSpPr>
            <a:spLocks noGrp="1"/>
          </p:cNvSpPr>
          <p:nvPr>
            <p:ph type="title" orient="vert"/>
          </p:nvPr>
        </p:nvSpPr>
        <p:spPr>
          <a:xfrm>
            <a:off x="8724900" y="365125"/>
            <a:ext cx="2628900" cy="5811838"/>
          </a:xfrm>
        </p:spPr>
        <p:txBody>
          <a:bodyPr vert="eaVert"/>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5FD66606-95AF-2144-A552-AB8825B5413F}"/>
              </a:ext>
            </a:extLst>
          </p:cNvPr>
          <p:cNvSpPr>
            <a:spLocks noGrp="1"/>
          </p:cNvSpPr>
          <p:nvPr>
            <p:ph type="body" orient="vert" idx="1"/>
          </p:nvPr>
        </p:nvSpPr>
        <p:spPr>
          <a:xfrm>
            <a:off x="838200" y="365125"/>
            <a:ext cx="7734300" cy="5811838"/>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68A4520E-4E33-AAEC-64A7-393BB8A4538B}"/>
              </a:ext>
            </a:extLst>
          </p:cNvPr>
          <p:cNvSpPr>
            <a:spLocks noGrp="1"/>
          </p:cNvSpPr>
          <p:nvPr>
            <p:ph type="dt" sz="half" idx="10"/>
          </p:nvPr>
        </p:nvSpPr>
        <p:spPr/>
        <p:txBody>
          <a:bodyPr/>
          <a:lstStyle/>
          <a:p>
            <a:fld id="{8EEAE413-317F-4B61-9F4E-907C58B3D792}"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A3162A5D-43C3-CE7B-E14C-6C2B1B64144D}"/>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31A53F6C-477E-B625-651C-8B8F326D6698}"/>
              </a:ext>
            </a:extLst>
          </p:cNvPr>
          <p:cNvSpPr>
            <a:spLocks noGrp="1"/>
          </p:cNvSpPr>
          <p:nvPr>
            <p:ph type="sldNum" sz="quarter" idx="12"/>
          </p:nvPr>
        </p:nvSpPr>
        <p:spPr/>
        <p:txBody>
          <a:bodyPr/>
          <a:lstStyle/>
          <a:p>
            <a:fld id="{3E51FE9B-244E-4992-BFDF-44625E150367}" type="slidenum">
              <a:rPr lang="he-IL" smtClean="0"/>
              <a:t>‹#›</a:t>
            </a:fld>
            <a:endParaRPr lang="he-IL"/>
          </a:p>
        </p:txBody>
      </p:sp>
    </p:spTree>
    <p:extLst>
      <p:ext uri="{BB962C8B-B14F-4D97-AF65-F5344CB8AC3E}">
        <p14:creationId xmlns:p14="http://schemas.microsoft.com/office/powerpoint/2010/main" val="275401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a:extLst>
              <a:ext uri="{FF2B5EF4-FFF2-40B4-BE49-F238E27FC236}">
                <a16:creationId xmlns:a16="http://schemas.microsoft.com/office/drawing/2014/main" id="{4557A68F-C0C6-6CBC-A069-D814C0C81821}"/>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F2564960-2030-A43C-FDB0-1BE900E65504}"/>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809C8EBB-F3A5-CAED-A96F-1DDA1B337C5A}"/>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8EEAE413-317F-4B61-9F4E-907C58B3D792}"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851C7487-3B42-D674-0D19-6A11B074922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a:extLst>
              <a:ext uri="{FF2B5EF4-FFF2-40B4-BE49-F238E27FC236}">
                <a16:creationId xmlns:a16="http://schemas.microsoft.com/office/drawing/2014/main" id="{12E1D5A7-D923-1CAF-FCED-7850D663202D}"/>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3E51FE9B-244E-4992-BFDF-44625E150367}" type="slidenum">
              <a:rPr lang="he-IL" smtClean="0"/>
              <a:t>‹#›</a:t>
            </a:fld>
            <a:endParaRPr lang="he-IL"/>
          </a:p>
        </p:txBody>
      </p:sp>
    </p:spTree>
    <p:extLst>
      <p:ext uri="{BB962C8B-B14F-4D97-AF65-F5344CB8AC3E}">
        <p14:creationId xmlns:p14="http://schemas.microsoft.com/office/powerpoint/2010/main" val="24450193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hyperlink" Target="https://he.wikipedia.org/wiki/%D7%94%D7%92%D7%93%D7%94_%D7%A9%D7%9C_%D7%A4%D7%A1%D7%97" TargetMode="External"/><Relationship Id="rId13" Type="http://schemas.openxmlformats.org/officeDocument/2006/relationships/hyperlink" Target="https://he.wikipedia.org/wiki/%D7%94%D7%9E%D7%90%D7%94_%D7%94-12" TargetMode="External"/><Relationship Id="rId3" Type="http://schemas.openxmlformats.org/officeDocument/2006/relationships/hyperlink" Target="https://he.wikipedia.org/wiki/%D7%A9%D7%91%D7%AA" TargetMode="External"/><Relationship Id="rId7" Type="http://schemas.openxmlformats.org/officeDocument/2006/relationships/hyperlink" Target="https://he.wikipedia.org/wiki/%D7%94%D7%9C%D7%9B%D7%94" TargetMode="External"/><Relationship Id="rId12" Type="http://schemas.openxmlformats.org/officeDocument/2006/relationships/hyperlink" Target="https://he.wikipedia.org/wiki/%D7%A9%D7%91%D7%AA_%D7%94%D7%92%D7%93%D7%95%D7%9C#cite_note-1" TargetMode="External"/><Relationship Id="rId2" Type="http://schemas.openxmlformats.org/officeDocument/2006/relationships/slideLayout" Target="../slideLayouts/slideLayout2.xml"/><Relationship Id="rId16" Type="http://schemas.openxmlformats.org/officeDocument/2006/relationships/hyperlink" Target="https://he.wikisource.org/wiki/%D7%A9%D7%91%D7%AA_%D7%A4%D7%96_%D7%91" TargetMode="External"/><Relationship Id="rId1" Type="http://schemas.openxmlformats.org/officeDocument/2006/relationships/tags" Target="../tags/tag1.xml"/><Relationship Id="rId6" Type="http://schemas.openxmlformats.org/officeDocument/2006/relationships/hyperlink" Target="https://he.wikipedia.org/wiki/%D7%A8%D7%91" TargetMode="External"/><Relationship Id="rId11" Type="http://schemas.openxmlformats.org/officeDocument/2006/relationships/hyperlink" Target="https://he.wikipedia.org/wiki/%D7%9E%D7%97%D7%96%D7%95%D7%A8_%D7%95%D7%99%D7%98%D7%A8%D7%99" TargetMode="External"/><Relationship Id="rId5" Type="http://schemas.openxmlformats.org/officeDocument/2006/relationships/hyperlink" Target="https://he.wikipedia.org/wiki/%D7%93%D7%A8%D7%A9%D7%AA_%D7%94%D7%A9%D7%91%D7%AA" TargetMode="External"/><Relationship Id="rId15" Type="http://schemas.openxmlformats.org/officeDocument/2006/relationships/hyperlink" Target="https://he.wikipedia.org/wiki/%D7%9E%D7%A1%D7%9B%D7%AA_%D7%A9%D7%91%D7%AA" TargetMode="External"/><Relationship Id="rId10" Type="http://schemas.openxmlformats.org/officeDocument/2006/relationships/hyperlink" Target="https://he.wikipedia.org/wiki/%D7%A8%D7%A9%22%D7%99" TargetMode="External"/><Relationship Id="rId4" Type="http://schemas.openxmlformats.org/officeDocument/2006/relationships/hyperlink" Target="https://he.wikipedia.org/wiki/%D7%A4%D7%A1%D7%97" TargetMode="External"/><Relationship Id="rId9" Type="http://schemas.openxmlformats.org/officeDocument/2006/relationships/hyperlink" Target="https://he.wikipedia.org/wiki/%D7%99%D7%9E%D7%99_%D7%94%D7%91%D7%99%D7%A0%D7%99%D7%99%D7%9D" TargetMode="External"/><Relationship Id="rId14" Type="http://schemas.openxmlformats.org/officeDocument/2006/relationships/hyperlink" Target="https://he.wikipedia.org/wiki/%D7%AA%D7%95%D7%A1%D7%A4%D7%95%D7%AA"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https://he.wikipedia.org/wiki/%D7%A9%D7%91%D7%95%D7%9C%D7%99_%D7%94%D7%9C%D7%A7%D7%98" TargetMode="External"/><Relationship Id="rId7" Type="http://schemas.openxmlformats.org/officeDocument/2006/relationships/hyperlink" Target="https://he.wikipedia.org/wiki/%D7%91%D7%A8_%D7%9E%D7%A6%D7%95%D7%95%D7%94" TargetMode="External"/><Relationship Id="rId2" Type="http://schemas.openxmlformats.org/officeDocument/2006/relationships/slideLayout" Target="../slideLayouts/slideLayout2.xml"/><Relationship Id="rId1" Type="http://schemas.openxmlformats.org/officeDocument/2006/relationships/tags" Target="../tags/tag2.xml"/><Relationship Id="rId6" Type="http://schemas.openxmlformats.org/officeDocument/2006/relationships/hyperlink" Target="https://he.wikipedia.org/wiki/%D7%9E%D7%A6%D7%95%D7%95%D7%94" TargetMode="External"/><Relationship Id="rId5" Type="http://schemas.openxmlformats.org/officeDocument/2006/relationships/hyperlink" Target="https://he.wikipedia.org/wiki/%D7%93%D7%95%D7%93_%D7%90%D7%91%D7%95%D7%93%D7%A8%D7%94%D7%9D" TargetMode="External"/><Relationship Id="rId4" Type="http://schemas.openxmlformats.org/officeDocument/2006/relationships/hyperlink" Target="https://he.wikipedia.org/wiki/%D7%99%D7%95%D7%9D_%D7%9B%D7%99%D7%A4%D7%95%D7%A8" TargetMode="Externa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94A6C10-A8B3-9D22-3C02-3A55BDC9E02D}"/>
              </a:ext>
            </a:extLst>
          </p:cNvPr>
          <p:cNvSpPr>
            <a:spLocks noGrp="1"/>
          </p:cNvSpPr>
          <p:nvPr>
            <p:ph type="ctrTitle"/>
          </p:nvPr>
        </p:nvSpPr>
        <p:spPr/>
        <p:txBody>
          <a:bodyPr/>
          <a:lstStyle/>
          <a:p>
            <a:r>
              <a:rPr lang="he-IL" dirty="0"/>
              <a:t>שבת הגדול</a:t>
            </a:r>
          </a:p>
        </p:txBody>
      </p:sp>
      <p:sp>
        <p:nvSpPr>
          <p:cNvPr id="3" name="כותרת משנה 2">
            <a:extLst>
              <a:ext uri="{FF2B5EF4-FFF2-40B4-BE49-F238E27FC236}">
                <a16:creationId xmlns:a16="http://schemas.microsoft.com/office/drawing/2014/main" id="{3616E955-7C0C-0231-C89E-33AF7560CEDA}"/>
              </a:ext>
            </a:extLst>
          </p:cNvPr>
          <p:cNvSpPr>
            <a:spLocks noGrp="1"/>
          </p:cNvSpPr>
          <p:nvPr>
            <p:ph type="subTitle" idx="1"/>
          </p:nvPr>
        </p:nvSpPr>
        <p:spPr/>
        <p:txBody>
          <a:bodyPr/>
          <a:lstStyle/>
          <a:p>
            <a:r>
              <a:rPr lang="he-IL" dirty="0"/>
              <a:t>מהותו וענינו </a:t>
            </a:r>
          </a:p>
        </p:txBody>
      </p:sp>
      <p:pic>
        <p:nvPicPr>
          <p:cNvPr id="1026" name="Picture 2" descr="שבת הגדול » ברסלב סיטי">
            <a:extLst>
              <a:ext uri="{FF2B5EF4-FFF2-40B4-BE49-F238E27FC236}">
                <a16:creationId xmlns:a16="http://schemas.microsoft.com/office/drawing/2014/main" id="{29F9704C-0EAE-BCB2-DFF9-61A50D72985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9511" y="89045"/>
            <a:ext cx="4137019" cy="30987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0551689"/>
      </p:ext>
    </p:extLst>
  </p:cSld>
  <p:clrMapOvr>
    <a:masterClrMapping/>
  </p:clrMapOvr>
  <mc:AlternateContent xmlns:mc="http://schemas.openxmlformats.org/markup-compatibility/2006" xmlns:p14="http://schemas.microsoft.com/office/powerpoint/2010/main">
    <mc:Choice Requires="p14">
      <p:transition spd="slow" p14:dur="2000" advTm="47454"/>
    </mc:Choice>
    <mc:Fallback xmlns="">
      <p:transition spd="slow" advTm="47454"/>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327974F-54CA-553A-1148-255DFC35BB07}"/>
              </a:ext>
            </a:extLst>
          </p:cNvPr>
          <p:cNvSpPr>
            <a:spLocks noGrp="1"/>
          </p:cNvSpPr>
          <p:nvPr>
            <p:ph type="title"/>
          </p:nvPr>
        </p:nvSpPr>
        <p:spPr/>
        <p:txBody>
          <a:bodyPr/>
          <a:lstStyle/>
          <a:p>
            <a:pPr algn="ctr"/>
            <a:r>
              <a:rPr lang="he-IL" dirty="0"/>
              <a:t>שבת הגדול</a:t>
            </a:r>
          </a:p>
        </p:txBody>
      </p:sp>
      <p:sp>
        <p:nvSpPr>
          <p:cNvPr id="3" name="מציין מיקום תוכן 2">
            <a:extLst>
              <a:ext uri="{FF2B5EF4-FFF2-40B4-BE49-F238E27FC236}">
                <a16:creationId xmlns:a16="http://schemas.microsoft.com/office/drawing/2014/main" id="{36A4624F-BF06-E4BD-B1BA-BF771EF4A835}"/>
              </a:ext>
            </a:extLst>
          </p:cNvPr>
          <p:cNvSpPr>
            <a:spLocks noGrp="1"/>
          </p:cNvSpPr>
          <p:nvPr>
            <p:ph idx="1"/>
          </p:nvPr>
        </p:nvSpPr>
        <p:spPr/>
        <p:txBody>
          <a:bodyPr>
            <a:normAutofit fontScale="92500"/>
          </a:bodyPr>
          <a:lstStyle/>
          <a:p>
            <a:r>
              <a:rPr lang="he-IL" b="1" dirty="0"/>
              <a:t>שַׁבַּת הַגָּדוֹל</a:t>
            </a:r>
            <a:r>
              <a:rPr lang="he-IL" dirty="0"/>
              <a:t> הוא כינוי מיוחד ל</a:t>
            </a:r>
            <a:r>
              <a:rPr lang="he-IL" dirty="0">
                <a:hlinkClick r:id="rId3" tooltip="שבת"/>
              </a:rPr>
              <a:t>שבת</a:t>
            </a:r>
            <a:r>
              <a:rPr lang="he-IL" dirty="0"/>
              <a:t> שלפני חג ה</a:t>
            </a:r>
            <a:r>
              <a:rPr lang="he-IL" dirty="0">
                <a:hlinkClick r:id="rId4" tooltip="פסח"/>
              </a:rPr>
              <a:t>פסח</a:t>
            </a:r>
            <a:r>
              <a:rPr lang="he-IL" dirty="0"/>
              <a:t>. </a:t>
            </a:r>
          </a:p>
          <a:p>
            <a:r>
              <a:rPr lang="he-IL" dirty="0"/>
              <a:t>בשבת זו </a:t>
            </a:r>
            <a:r>
              <a:rPr lang="he-IL" dirty="0">
                <a:hlinkClick r:id="rId5" tooltip="דרשת השבת"/>
              </a:rPr>
              <a:t>דורש</a:t>
            </a:r>
            <a:r>
              <a:rPr lang="he-IL" dirty="0"/>
              <a:t> ה</a:t>
            </a:r>
            <a:r>
              <a:rPr lang="he-IL" dirty="0">
                <a:hlinkClick r:id="rId6" tooltip="רב"/>
              </a:rPr>
              <a:t>רב</a:t>
            </a:r>
            <a:r>
              <a:rPr lang="he-IL" dirty="0"/>
              <a:t> בקהילתו ב</a:t>
            </a:r>
            <a:r>
              <a:rPr lang="he-IL" dirty="0">
                <a:hlinkClick r:id="rId7" tooltip="הלכה"/>
              </a:rPr>
              <a:t>הלכות</a:t>
            </a:r>
            <a:r>
              <a:rPr lang="he-IL" dirty="0"/>
              <a:t> הפסח. </a:t>
            </a:r>
          </a:p>
          <a:p>
            <a:r>
              <a:rPr lang="he-IL" dirty="0"/>
              <a:t>כן יש הנוהגים לקרוא בשבת זו קטעים מה</a:t>
            </a:r>
            <a:r>
              <a:rPr lang="he-IL" dirty="0">
                <a:hlinkClick r:id="rId8" tooltip="הגדה של פסח"/>
              </a:rPr>
              <a:t>הגדה של פסח</a:t>
            </a:r>
            <a:r>
              <a:rPr lang="he-IL" dirty="0"/>
              <a:t>. </a:t>
            </a:r>
          </a:p>
          <a:p>
            <a:r>
              <a:rPr lang="he-IL" dirty="0"/>
              <a:t>שבת זו ידועה כשבת מיוחדת החל מאמצע </a:t>
            </a:r>
            <a:r>
              <a:rPr lang="he-IL" dirty="0">
                <a:hlinkClick r:id="rId9" tooltip="ימי הביניים"/>
              </a:rPr>
              <a:t>ימי הביניים</a:t>
            </a:r>
            <a:r>
              <a:rPr lang="he-IL" dirty="0"/>
              <a:t>.</a:t>
            </a:r>
          </a:p>
          <a:p>
            <a:r>
              <a:rPr lang="he-IL" dirty="0"/>
              <a:t>השם "שבת הגדול" מופיע כבר בספרים מבית מדרשו של </a:t>
            </a:r>
            <a:r>
              <a:rPr lang="he-IL" dirty="0">
                <a:hlinkClick r:id="rId10" tooltip="רש&quot;י"/>
              </a:rPr>
              <a:t>רש"י</a:t>
            </a:r>
            <a:r>
              <a:rPr lang="he-IL" dirty="0"/>
              <a:t>, כגון בספר האורה, בסידור רש"י וב</a:t>
            </a:r>
            <a:r>
              <a:rPr lang="he-IL" dirty="0">
                <a:hlinkClick r:id="rId11" tooltip="מחזור ויטרי"/>
              </a:rPr>
              <a:t>מחזור </a:t>
            </a:r>
            <a:r>
              <a:rPr lang="he-IL" dirty="0" err="1">
                <a:hlinkClick r:id="rId11" tooltip="מחזור ויטרי"/>
              </a:rPr>
              <a:t>ויטרי</a:t>
            </a:r>
            <a:r>
              <a:rPr lang="he-IL" dirty="0"/>
              <a:t>.</a:t>
            </a:r>
            <a:r>
              <a:rPr lang="he-IL" baseline="30000" dirty="0">
                <a:hlinkClick r:id="rId12"/>
              </a:rPr>
              <a:t>[1]</a:t>
            </a:r>
            <a:r>
              <a:rPr lang="he-IL" dirty="0"/>
              <a:t> בספרים אלו מן </a:t>
            </a:r>
            <a:r>
              <a:rPr lang="he-IL" dirty="0">
                <a:hlinkClick r:id="rId13" tooltip="המאה ה-12"/>
              </a:rPr>
              <a:t>המאה ה-12</a:t>
            </a:r>
            <a:r>
              <a:rPr lang="he-IL" dirty="0"/>
              <a:t> מוזכרת התמיהה מדוע נהגו לקרוא לשבת זו "שבת הגדול", שהרי אין שבת זו גדולה מיתר שבתות השנה. </a:t>
            </a:r>
          </a:p>
          <a:p>
            <a:r>
              <a:rPr lang="he-IL" dirty="0"/>
              <a:t>גם בדברי ה</a:t>
            </a:r>
            <a:r>
              <a:rPr lang="he-IL" dirty="0">
                <a:hlinkClick r:id="rId14" tooltip="תוספות"/>
              </a:rPr>
              <a:t>תוספות</a:t>
            </a:r>
            <a:r>
              <a:rPr lang="he-IL" dirty="0"/>
              <a:t> ב</a:t>
            </a:r>
            <a:r>
              <a:rPr lang="he-IL" dirty="0">
                <a:hlinkClick r:id="rId15" tooltip="מסכת שבת"/>
              </a:rPr>
              <a:t>מסכת שבת</a:t>
            </a:r>
            <a:r>
              <a:rPr lang="he-IL" dirty="0"/>
              <a:t>, </a:t>
            </a:r>
            <a:r>
              <a:rPr lang="he-IL" dirty="0">
                <a:hlinkClick r:id="rId16" tooltip="s:שבת פז ב"/>
              </a:rPr>
              <a:t>דף פ"ז, עמוד ב'</a:t>
            </a:r>
            <a:r>
              <a:rPr lang="he-IL" dirty="0"/>
              <a:t> נזכר הכינוי, ושם כבר ברור ש"שבת הגדול" הוא כינוי שגור, כך שיש להניח שהכינוי בן לפחות 900 שנה.</a:t>
            </a:r>
          </a:p>
        </p:txBody>
      </p:sp>
    </p:spTree>
    <p:custDataLst>
      <p:tags r:id="rId1"/>
    </p:custDataLst>
    <p:extLst>
      <p:ext uri="{BB962C8B-B14F-4D97-AF65-F5344CB8AC3E}">
        <p14:creationId xmlns:p14="http://schemas.microsoft.com/office/powerpoint/2010/main" val="3308053338"/>
      </p:ext>
    </p:extLst>
  </p:cSld>
  <p:clrMapOvr>
    <a:masterClrMapping/>
  </p:clrMapOvr>
  <mc:AlternateContent xmlns:mc="http://schemas.openxmlformats.org/markup-compatibility/2006" xmlns:p14="http://schemas.microsoft.com/office/powerpoint/2010/main">
    <mc:Choice Requires="p14">
      <p:transition spd="slow" p14:dur="2000" advTm="1525341"/>
    </mc:Choice>
    <mc:Fallback xmlns="">
      <p:transition spd="slow" advTm="152534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327974F-54CA-553A-1148-255DFC35BB07}"/>
              </a:ext>
            </a:extLst>
          </p:cNvPr>
          <p:cNvSpPr>
            <a:spLocks noGrp="1"/>
          </p:cNvSpPr>
          <p:nvPr>
            <p:ph type="title"/>
          </p:nvPr>
        </p:nvSpPr>
        <p:spPr/>
        <p:txBody>
          <a:bodyPr/>
          <a:lstStyle/>
          <a:p>
            <a:pPr algn="ctr"/>
            <a:r>
              <a:rPr lang="he-IL" dirty="0"/>
              <a:t>למה נקרא שמה שבת הגדול?</a:t>
            </a:r>
          </a:p>
        </p:txBody>
      </p:sp>
      <p:sp>
        <p:nvSpPr>
          <p:cNvPr id="3" name="מציין מיקום תוכן 2">
            <a:extLst>
              <a:ext uri="{FF2B5EF4-FFF2-40B4-BE49-F238E27FC236}">
                <a16:creationId xmlns:a16="http://schemas.microsoft.com/office/drawing/2014/main" id="{36A4624F-BF06-E4BD-B1BA-BF771EF4A835}"/>
              </a:ext>
            </a:extLst>
          </p:cNvPr>
          <p:cNvSpPr>
            <a:spLocks noGrp="1"/>
          </p:cNvSpPr>
          <p:nvPr>
            <p:ph idx="1"/>
          </p:nvPr>
        </p:nvSpPr>
        <p:spPr/>
        <p:txBody>
          <a:bodyPr>
            <a:normAutofit/>
          </a:bodyPr>
          <a:lstStyle/>
          <a:p>
            <a:r>
              <a:rPr lang="he-IL" dirty="0"/>
              <a:t>נאמרו בזה הרבה טעמים נפלאים, </a:t>
            </a:r>
            <a:r>
              <a:rPr lang="he-IL" dirty="0" err="1"/>
              <a:t>בינהם</a:t>
            </a:r>
            <a:r>
              <a:rPr lang="he-IL" dirty="0"/>
              <a:t> שהגדול שבעיר דורש, </a:t>
            </a:r>
          </a:p>
          <a:p>
            <a:r>
              <a:rPr lang="he-IL" dirty="0"/>
              <a:t>מפטירים בהפטרה על יום ה' הגדול והנורא, </a:t>
            </a:r>
          </a:p>
          <a:p>
            <a:r>
              <a:rPr lang="he-IL" dirty="0"/>
              <a:t>על דרך החידוד היו אומרים פעם היות ובשבת זו מזיזים לשעון קיץ אז השבת נהית שבת גדולה יש הרבה שעות ביום השבת.</a:t>
            </a:r>
          </a:p>
          <a:p>
            <a:r>
              <a:rPr lang="he-IL" dirty="0"/>
              <a:t>בספר "</a:t>
            </a:r>
            <a:r>
              <a:rPr lang="he-IL" u="sng" dirty="0">
                <a:hlinkClick r:id="rId3"/>
              </a:rPr>
              <a:t>שבולי הלקט</a:t>
            </a:r>
            <a:r>
              <a:rPr lang="he-IL" dirty="0"/>
              <a:t>" (סימן רה) מובא שהרב מאריך לדרוש בשבת זו, ודומה לאנשים כיום ארוך וגדול, כשם שנקרא </a:t>
            </a:r>
            <a:r>
              <a:rPr lang="he-IL" dirty="0">
                <a:hlinkClick r:id="rId4" tooltip="יום כיפור"/>
              </a:rPr>
              <a:t>יום כיפור</a:t>
            </a:r>
            <a:r>
              <a:rPr lang="he-IL" dirty="0"/>
              <a:t> "</a:t>
            </a:r>
            <a:r>
              <a:rPr lang="he-IL" dirty="0" err="1"/>
              <a:t>צומא</a:t>
            </a:r>
            <a:r>
              <a:rPr lang="he-IL" dirty="0"/>
              <a:t> רבא" (הצום הגדול).</a:t>
            </a:r>
          </a:p>
          <a:p>
            <a:r>
              <a:rPr lang="he-IL" dirty="0" err="1"/>
              <a:t>ה</a:t>
            </a:r>
            <a:r>
              <a:rPr lang="he-IL" dirty="0" err="1">
                <a:hlinkClick r:id="rId5" tooltip="דוד אבודרהם"/>
              </a:rPr>
              <a:t>אבודרהם</a:t>
            </a:r>
            <a:r>
              <a:rPr lang="he-IL" dirty="0"/>
              <a:t> הסביר כי בשבת זו קיבלו ישראל את ה</a:t>
            </a:r>
            <a:r>
              <a:rPr lang="he-IL" dirty="0">
                <a:hlinkClick r:id="rId6" tooltip="מצווה"/>
              </a:rPr>
              <a:t>מצווה</a:t>
            </a:r>
            <a:r>
              <a:rPr lang="he-IL" dirty="0"/>
              <a:t> הראשונה שלהם, ונהיו כקטן הנכנס לגיל </a:t>
            </a:r>
            <a:r>
              <a:rPr lang="he-IL" dirty="0">
                <a:hlinkClick r:id="rId7" tooltip="בר מצווה"/>
              </a:rPr>
              <a:t>בר מצווה</a:t>
            </a:r>
            <a:r>
              <a:rPr lang="he-IL" dirty="0"/>
              <a:t> ונקרא "גדול".</a:t>
            </a:r>
          </a:p>
          <a:p>
            <a:endParaRPr lang="he-IL" dirty="0"/>
          </a:p>
          <a:p>
            <a:endParaRPr lang="he-IL" dirty="0"/>
          </a:p>
          <a:p>
            <a:endParaRPr lang="en-US" dirty="0"/>
          </a:p>
          <a:p>
            <a:endParaRPr lang="he-IL" dirty="0"/>
          </a:p>
        </p:txBody>
      </p:sp>
    </p:spTree>
    <p:custDataLst>
      <p:tags r:id="rId1"/>
    </p:custDataLst>
    <p:extLst>
      <p:ext uri="{BB962C8B-B14F-4D97-AF65-F5344CB8AC3E}">
        <p14:creationId xmlns:p14="http://schemas.microsoft.com/office/powerpoint/2010/main" val="824250833"/>
      </p:ext>
    </p:extLst>
  </p:cSld>
  <p:clrMapOvr>
    <a:masterClrMapping/>
  </p:clrMapOvr>
  <mc:AlternateContent xmlns:mc="http://schemas.openxmlformats.org/markup-compatibility/2006" xmlns:p14="http://schemas.microsoft.com/office/powerpoint/2010/main">
    <mc:Choice Requires="p14">
      <p:transition spd="slow" p14:dur="2000" advTm="218256"/>
    </mc:Choice>
    <mc:Fallback xmlns="">
      <p:transition spd="slow" advTm="218256"/>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327974F-54CA-553A-1148-255DFC35BB07}"/>
              </a:ext>
            </a:extLst>
          </p:cNvPr>
          <p:cNvSpPr>
            <a:spLocks noGrp="1"/>
          </p:cNvSpPr>
          <p:nvPr>
            <p:ph type="title"/>
          </p:nvPr>
        </p:nvSpPr>
        <p:spPr/>
        <p:txBody>
          <a:bodyPr/>
          <a:lstStyle/>
          <a:p>
            <a:r>
              <a:rPr lang="he-IL" dirty="0"/>
              <a:t>למה תולים בשבת?</a:t>
            </a:r>
          </a:p>
        </p:txBody>
      </p:sp>
      <p:sp>
        <p:nvSpPr>
          <p:cNvPr id="3" name="מציין מיקום תוכן 2">
            <a:extLst>
              <a:ext uri="{FF2B5EF4-FFF2-40B4-BE49-F238E27FC236}">
                <a16:creationId xmlns:a16="http://schemas.microsoft.com/office/drawing/2014/main" id="{36A4624F-BF06-E4BD-B1BA-BF771EF4A835}"/>
              </a:ext>
            </a:extLst>
          </p:cNvPr>
          <p:cNvSpPr>
            <a:spLocks noGrp="1"/>
          </p:cNvSpPr>
          <p:nvPr>
            <p:ph idx="1"/>
          </p:nvPr>
        </p:nvSpPr>
        <p:spPr/>
        <p:txBody>
          <a:bodyPr>
            <a:normAutofit lnSpcReduction="10000"/>
          </a:bodyPr>
          <a:lstStyle/>
          <a:p>
            <a:r>
              <a:rPr lang="he-IL" dirty="0"/>
              <a:t>בטור סימן תל כתב: שבת שלפני הפסח קורין אותו שבת הגדול והטעם לפי שנעשה בו נס גדול, </a:t>
            </a:r>
          </a:p>
          <a:p>
            <a:r>
              <a:rPr lang="he-IL" dirty="0"/>
              <a:t>שפסח מצרים </a:t>
            </a:r>
            <a:r>
              <a:rPr lang="he-IL" dirty="0" err="1"/>
              <a:t>מקחו</a:t>
            </a:r>
            <a:r>
              <a:rPr lang="he-IL" dirty="0"/>
              <a:t> בעשור </a:t>
            </a:r>
            <a:r>
              <a:rPr lang="he-IL" dirty="0" err="1"/>
              <a:t>כדכתיב</a:t>
            </a:r>
            <a:r>
              <a:rPr lang="he-IL" dirty="0"/>
              <a:t> בעשור לחודש הזה </a:t>
            </a:r>
            <a:r>
              <a:rPr lang="he-IL" dirty="0" err="1"/>
              <a:t>ויקחו</a:t>
            </a:r>
            <a:r>
              <a:rPr lang="he-IL" dirty="0"/>
              <a:t> להם שה לבית אבות שה לבית, ופסח שיצאו ישראל ממצרים היה ביום ה' </a:t>
            </a:r>
            <a:r>
              <a:rPr lang="he-IL" dirty="0" err="1"/>
              <a:t>כדאיתא</a:t>
            </a:r>
            <a:r>
              <a:rPr lang="he-IL" dirty="0"/>
              <a:t> בסדר עולם ונמצא שי' בחדש היה שבת ולקחו להם כל אחד שה לפסחו וקשר אותו בכרעי </a:t>
            </a:r>
            <a:r>
              <a:rPr lang="he-IL" dirty="0" err="1"/>
              <a:t>מטתו</a:t>
            </a:r>
            <a:r>
              <a:rPr lang="he-IL" dirty="0"/>
              <a:t> ושאלום המצריים למה זה לכם והשיבו לשחטו לשם פסח במצות השם עלינו והיו שיניהם קהות על </a:t>
            </a:r>
            <a:r>
              <a:rPr lang="he-IL" dirty="0" err="1"/>
              <a:t>ששוחטין</a:t>
            </a:r>
            <a:r>
              <a:rPr lang="he-IL" dirty="0"/>
              <a:t> את </a:t>
            </a:r>
            <a:r>
              <a:rPr lang="he-IL" dirty="0" err="1"/>
              <a:t>אלהיהן</a:t>
            </a:r>
            <a:r>
              <a:rPr lang="he-IL" dirty="0"/>
              <a:t> ולא היו </a:t>
            </a:r>
            <a:r>
              <a:rPr lang="he-IL" dirty="0" err="1"/>
              <a:t>רשאין</a:t>
            </a:r>
            <a:r>
              <a:rPr lang="he-IL" dirty="0"/>
              <a:t> לומר להם דבר ועל שם אותו הנס קורין אותו שבת הגדול </a:t>
            </a:r>
            <a:r>
              <a:rPr lang="he-IL" dirty="0" err="1"/>
              <a:t>עכ</a:t>
            </a:r>
            <a:r>
              <a:rPr lang="he-IL" dirty="0"/>
              <a:t>''ל.</a:t>
            </a:r>
            <a:endParaRPr lang="en-US" dirty="0"/>
          </a:p>
          <a:p>
            <a:r>
              <a:rPr lang="he-IL" dirty="0"/>
              <a:t>כתב בספר התודעה: מה שתולים הנס בשבת </a:t>
            </a:r>
            <a:r>
              <a:rPr lang="he-IL" dirty="0" err="1"/>
              <a:t>דוקא</a:t>
            </a:r>
            <a:r>
              <a:rPr lang="he-IL" dirty="0"/>
              <a:t>, ולא עשו לו זכר בעשור לחֹדש, בין בשבת ובין בחול, וכמו שיום זה ומעשיו נזכר בתורה בשם עשור לחדש ולא נזכר בפֵרוש שיום שבת היה? </a:t>
            </a:r>
          </a:p>
        </p:txBody>
      </p:sp>
    </p:spTree>
    <p:custDataLst>
      <p:tags r:id="rId1"/>
    </p:custDataLst>
    <p:extLst>
      <p:ext uri="{BB962C8B-B14F-4D97-AF65-F5344CB8AC3E}">
        <p14:creationId xmlns:p14="http://schemas.microsoft.com/office/powerpoint/2010/main" val="4175754234"/>
      </p:ext>
    </p:extLst>
  </p:cSld>
  <p:clrMapOvr>
    <a:masterClrMapping/>
  </p:clrMapOvr>
  <mc:AlternateContent xmlns:mc="http://schemas.openxmlformats.org/markup-compatibility/2006" xmlns:p14="http://schemas.microsoft.com/office/powerpoint/2010/main">
    <mc:Choice Requires="p14">
      <p:transition spd="slow" p14:dur="2000" advTm="250727"/>
    </mc:Choice>
    <mc:Fallback xmlns="">
      <p:transition spd="slow" advTm="250727"/>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327974F-54CA-553A-1148-255DFC35BB07}"/>
              </a:ext>
            </a:extLst>
          </p:cNvPr>
          <p:cNvSpPr>
            <a:spLocks noGrp="1"/>
          </p:cNvSpPr>
          <p:nvPr>
            <p:ph type="title"/>
          </p:nvPr>
        </p:nvSpPr>
        <p:spPr/>
        <p:txBody>
          <a:bodyPr/>
          <a:lstStyle/>
          <a:p>
            <a:pPr algn="ctr"/>
            <a:r>
              <a:rPr lang="he-IL" dirty="0"/>
              <a:t>הלכה </a:t>
            </a:r>
            <a:r>
              <a:rPr lang="he-IL" dirty="0" err="1"/>
              <a:t>בשו"ע</a:t>
            </a:r>
            <a:r>
              <a:rPr lang="he-IL" dirty="0"/>
              <a:t> – על שום מה?</a:t>
            </a:r>
          </a:p>
        </p:txBody>
      </p:sp>
      <p:sp>
        <p:nvSpPr>
          <p:cNvPr id="3" name="מציין מיקום תוכן 2">
            <a:extLst>
              <a:ext uri="{FF2B5EF4-FFF2-40B4-BE49-F238E27FC236}">
                <a16:creationId xmlns:a16="http://schemas.microsoft.com/office/drawing/2014/main" id="{36A4624F-BF06-E4BD-B1BA-BF771EF4A835}"/>
              </a:ext>
            </a:extLst>
          </p:cNvPr>
          <p:cNvSpPr>
            <a:spLocks noGrp="1"/>
          </p:cNvSpPr>
          <p:nvPr>
            <p:ph idx="1"/>
          </p:nvPr>
        </p:nvSpPr>
        <p:spPr/>
        <p:txBody>
          <a:bodyPr/>
          <a:lstStyle/>
          <a:p>
            <a:r>
              <a:rPr lang="he-IL" dirty="0" err="1"/>
              <a:t>שו"ע</a:t>
            </a:r>
            <a:r>
              <a:rPr lang="he-IL" dirty="0"/>
              <a:t> </a:t>
            </a:r>
            <a:r>
              <a:rPr lang="he-IL" dirty="0" err="1"/>
              <a:t>או"ח</a:t>
            </a:r>
            <a:r>
              <a:rPr lang="he-IL" dirty="0"/>
              <a:t> סימן תל. שבת שלפני הפסח קורין אותו שבת הגדול, מפני הנס שנעשה בו.</a:t>
            </a:r>
            <a:endParaRPr lang="en-US" dirty="0"/>
          </a:p>
          <a:p>
            <a:r>
              <a:rPr lang="he-IL" dirty="0"/>
              <a:t>שואלים המפרשים: הרי </a:t>
            </a:r>
            <a:r>
              <a:rPr lang="he-IL" dirty="0" err="1"/>
              <a:t>השו</a:t>
            </a:r>
            <a:r>
              <a:rPr lang="he-IL" dirty="0"/>
              <a:t>''ע זה ספר הלכה ולא ספר מנהגים, וכמו שאין </a:t>
            </a:r>
            <a:r>
              <a:rPr lang="he-IL" dirty="0" err="1"/>
              <a:t>בשו</a:t>
            </a:r>
            <a:r>
              <a:rPr lang="he-IL" dirty="0"/>
              <a:t>''ע הלכה לפסח קוראים פסח היות וה' פסח על בתי בני ישראל, מדוע יש הלכה </a:t>
            </a:r>
            <a:r>
              <a:rPr lang="he-IL" dirty="0" err="1"/>
              <a:t>בשו</a:t>
            </a:r>
            <a:r>
              <a:rPr lang="he-IL" dirty="0"/>
              <a:t>''ע אך קוראים לשבת שלפני פסח? </a:t>
            </a:r>
            <a:endParaRPr lang="en-US" dirty="0"/>
          </a:p>
          <a:p>
            <a:r>
              <a:rPr lang="he-IL" dirty="0"/>
              <a:t>מתרצים המפרשים: בא </a:t>
            </a:r>
            <a:r>
              <a:rPr lang="he-IL" dirty="0" err="1"/>
              <a:t>השו</a:t>
            </a:r>
            <a:r>
              <a:rPr lang="he-IL" dirty="0"/>
              <a:t>''ע לומר לנו שיש מצווה לקרוא לשבת שלפני פסח שבת הגדול (ויש הנוהגים לומר במקום שבת שלום, שבת הגדול שלום או שבת הגדול מבורך, ולפחות יכריז בביתו השבת שבת הגדול).</a:t>
            </a:r>
            <a:endParaRPr lang="en-US" dirty="0"/>
          </a:p>
          <a:p>
            <a:endParaRPr lang="he-IL" dirty="0"/>
          </a:p>
        </p:txBody>
      </p:sp>
    </p:spTree>
    <p:custDataLst>
      <p:tags r:id="rId1"/>
    </p:custDataLst>
    <p:extLst>
      <p:ext uri="{BB962C8B-B14F-4D97-AF65-F5344CB8AC3E}">
        <p14:creationId xmlns:p14="http://schemas.microsoft.com/office/powerpoint/2010/main" val="1568162689"/>
      </p:ext>
    </p:extLst>
  </p:cSld>
  <p:clrMapOvr>
    <a:masterClrMapping/>
  </p:clrMapOvr>
  <mc:AlternateContent xmlns:mc="http://schemas.openxmlformats.org/markup-compatibility/2006" xmlns:p14="http://schemas.microsoft.com/office/powerpoint/2010/main">
    <mc:Choice Requires="p14">
      <p:transition spd="slow" p14:dur="2000" advTm="381875"/>
    </mc:Choice>
    <mc:Fallback xmlns="">
      <p:transition spd="slow" advTm="381875"/>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327974F-54CA-553A-1148-255DFC35BB07}"/>
              </a:ext>
            </a:extLst>
          </p:cNvPr>
          <p:cNvSpPr>
            <a:spLocks noGrp="1"/>
          </p:cNvSpPr>
          <p:nvPr>
            <p:ph type="title"/>
          </p:nvPr>
        </p:nvSpPr>
        <p:spPr/>
        <p:txBody>
          <a:bodyPr/>
          <a:lstStyle/>
          <a:p>
            <a:r>
              <a:rPr lang="he-IL" dirty="0"/>
              <a:t>שיחו בכל נפלאותיו</a:t>
            </a:r>
          </a:p>
        </p:txBody>
      </p:sp>
      <p:sp>
        <p:nvSpPr>
          <p:cNvPr id="3" name="מציין מיקום תוכן 2">
            <a:extLst>
              <a:ext uri="{FF2B5EF4-FFF2-40B4-BE49-F238E27FC236}">
                <a16:creationId xmlns:a16="http://schemas.microsoft.com/office/drawing/2014/main" id="{36A4624F-BF06-E4BD-B1BA-BF771EF4A835}"/>
              </a:ext>
            </a:extLst>
          </p:cNvPr>
          <p:cNvSpPr>
            <a:spLocks noGrp="1"/>
          </p:cNvSpPr>
          <p:nvPr>
            <p:ph idx="1"/>
          </p:nvPr>
        </p:nvSpPr>
        <p:spPr/>
        <p:txBody>
          <a:bodyPr/>
          <a:lstStyle/>
          <a:p>
            <a:r>
              <a:rPr lang="he-IL" dirty="0"/>
              <a:t>יש מצווה על כל יהודי להודות לה' יתברך ולפרסם ניסים וטובות שעשה ושעושה עימנו, </a:t>
            </a:r>
          </a:p>
          <a:p>
            <a:r>
              <a:rPr lang="he-IL" dirty="0"/>
              <a:t>ככתוב שירו לו זמרו לו </a:t>
            </a:r>
            <a:r>
              <a:rPr lang="he-IL" b="1" dirty="0"/>
              <a:t>שיחו בכל נפלאותיו</a:t>
            </a:r>
            <a:r>
              <a:rPr lang="he-IL" dirty="0"/>
              <a:t>, </a:t>
            </a:r>
          </a:p>
          <a:p>
            <a:r>
              <a:rPr lang="he-IL" dirty="0"/>
              <a:t>וכתוב אֲשֶׁר שָׁמַעְנוּ וַנֵּדָעֵם וַאֲבוֹתֵינוּ סִפְּרוּ לָנוּ: לֹא נְכַחֵד מִבְּנֵיהֶם לְדוֹר אַחֲרוֹן מְסַפְּרִים </a:t>
            </a:r>
            <a:r>
              <a:rPr lang="he-IL" dirty="0" err="1"/>
              <a:t>תְּהִלּוֹת</a:t>
            </a:r>
            <a:r>
              <a:rPr lang="he-IL" dirty="0"/>
              <a:t> </a:t>
            </a:r>
            <a:r>
              <a:rPr lang="he-IL" dirty="0" err="1"/>
              <a:t>יְקֹוָק</a:t>
            </a:r>
            <a:r>
              <a:rPr lang="he-IL" dirty="0"/>
              <a:t> </a:t>
            </a:r>
            <a:r>
              <a:rPr lang="he-IL" dirty="0" err="1"/>
              <a:t>וֶעֱזוּזו</a:t>
            </a:r>
            <a:r>
              <a:rPr lang="he-IL" dirty="0"/>
              <a:t>ֹ וְנִפְלְאוֹתָיו אֲשֶׁר עָשָׂה: (תהלים פרק </a:t>
            </a:r>
            <a:r>
              <a:rPr lang="he-IL" dirty="0" err="1"/>
              <a:t>עח</a:t>
            </a:r>
            <a:r>
              <a:rPr lang="he-IL" dirty="0"/>
              <a:t>, ג-ד)</a:t>
            </a:r>
            <a:endParaRPr lang="en-US" dirty="0"/>
          </a:p>
          <a:p>
            <a:endParaRPr lang="he-IL" dirty="0"/>
          </a:p>
        </p:txBody>
      </p:sp>
    </p:spTree>
    <p:custDataLst>
      <p:tags r:id="rId1"/>
    </p:custDataLst>
    <p:extLst>
      <p:ext uri="{BB962C8B-B14F-4D97-AF65-F5344CB8AC3E}">
        <p14:creationId xmlns:p14="http://schemas.microsoft.com/office/powerpoint/2010/main" val="3353614686"/>
      </p:ext>
    </p:extLst>
  </p:cSld>
  <p:clrMapOvr>
    <a:masterClrMapping/>
  </p:clrMapOvr>
  <mc:AlternateContent xmlns:mc="http://schemas.openxmlformats.org/markup-compatibility/2006" xmlns:p14="http://schemas.microsoft.com/office/powerpoint/2010/main">
    <mc:Choice Requires="p14">
      <p:transition spd="slow" p14:dur="2000" advTm="66014"/>
    </mc:Choice>
    <mc:Fallback xmlns="">
      <p:transition spd="slow" advTm="6601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327974F-54CA-553A-1148-255DFC35BB07}"/>
              </a:ext>
            </a:extLst>
          </p:cNvPr>
          <p:cNvSpPr>
            <a:spLocks noGrp="1"/>
          </p:cNvSpPr>
          <p:nvPr>
            <p:ph type="title"/>
          </p:nvPr>
        </p:nvSpPr>
        <p:spPr/>
        <p:txBody>
          <a:bodyPr/>
          <a:lstStyle/>
          <a:p>
            <a:r>
              <a:rPr lang="he-IL" dirty="0"/>
              <a:t>שבת – טוב להודות</a:t>
            </a:r>
          </a:p>
        </p:txBody>
      </p:sp>
      <p:sp>
        <p:nvSpPr>
          <p:cNvPr id="3" name="מציין מיקום תוכן 2">
            <a:extLst>
              <a:ext uri="{FF2B5EF4-FFF2-40B4-BE49-F238E27FC236}">
                <a16:creationId xmlns:a16="http://schemas.microsoft.com/office/drawing/2014/main" id="{36A4624F-BF06-E4BD-B1BA-BF771EF4A835}"/>
              </a:ext>
            </a:extLst>
          </p:cNvPr>
          <p:cNvSpPr>
            <a:spLocks noGrp="1"/>
          </p:cNvSpPr>
          <p:nvPr>
            <p:ph idx="1"/>
          </p:nvPr>
        </p:nvSpPr>
        <p:spPr/>
        <p:txBody>
          <a:bodyPr/>
          <a:lstStyle/>
          <a:p>
            <a:r>
              <a:rPr lang="he-IL" dirty="0"/>
              <a:t>נחזור </a:t>
            </a:r>
            <a:r>
              <a:rPr lang="he-IL" dirty="0" err="1"/>
              <a:t>לענין</a:t>
            </a:r>
            <a:r>
              <a:rPr lang="he-IL" dirty="0"/>
              <a:t> שבת הגדול: שאלנו למה מצווה להכריז שקורים לשבת שבת הגדול? </a:t>
            </a:r>
          </a:p>
          <a:p>
            <a:r>
              <a:rPr lang="he-IL" dirty="0"/>
              <a:t>התשובה נפלאה: שאתה תבוא הביתה תגיד השבת שבת הגדול, הילדה שלך תשאל למה קורים לשבת שבת הגדול, ואתה תספר לה את הנס הגדול, זה בדיוק מה שרוצה ה' שיספרו את ניסיו שעושה ושעשה עימנו, וקבעו ...כדי להודות ולהלל.</a:t>
            </a:r>
            <a:endParaRPr lang="en-US" dirty="0"/>
          </a:p>
          <a:p>
            <a:endParaRPr lang="he-IL" dirty="0"/>
          </a:p>
        </p:txBody>
      </p:sp>
    </p:spTree>
    <p:custDataLst>
      <p:tags r:id="rId1"/>
    </p:custDataLst>
    <p:extLst>
      <p:ext uri="{BB962C8B-B14F-4D97-AF65-F5344CB8AC3E}">
        <p14:creationId xmlns:p14="http://schemas.microsoft.com/office/powerpoint/2010/main" val="3523467735"/>
      </p:ext>
    </p:extLst>
  </p:cSld>
  <p:clrMapOvr>
    <a:masterClrMapping/>
  </p:clrMapOvr>
  <mc:AlternateContent xmlns:mc="http://schemas.openxmlformats.org/markup-compatibility/2006" xmlns:p14="http://schemas.microsoft.com/office/powerpoint/2010/main">
    <mc:Choice Requires="p14">
      <p:transition spd="slow" p14:dur="2000" advTm="120735"/>
    </mc:Choice>
    <mc:Fallback xmlns="">
      <p:transition spd="slow" advTm="120735"/>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327974F-54CA-553A-1148-255DFC35BB07}"/>
              </a:ext>
            </a:extLst>
          </p:cNvPr>
          <p:cNvSpPr>
            <a:spLocks noGrp="1"/>
          </p:cNvSpPr>
          <p:nvPr>
            <p:ph type="title"/>
          </p:nvPr>
        </p:nvSpPr>
        <p:spPr/>
        <p:txBody>
          <a:bodyPr/>
          <a:lstStyle/>
          <a:p>
            <a:r>
              <a:rPr lang="he-IL" dirty="0"/>
              <a:t>אתה זוכר – מה היה</a:t>
            </a:r>
          </a:p>
        </p:txBody>
      </p:sp>
      <p:sp>
        <p:nvSpPr>
          <p:cNvPr id="3" name="מציין מיקום תוכן 2">
            <a:extLst>
              <a:ext uri="{FF2B5EF4-FFF2-40B4-BE49-F238E27FC236}">
                <a16:creationId xmlns:a16="http://schemas.microsoft.com/office/drawing/2014/main" id="{36A4624F-BF06-E4BD-B1BA-BF771EF4A835}"/>
              </a:ext>
            </a:extLst>
          </p:cNvPr>
          <p:cNvSpPr>
            <a:spLocks noGrp="1"/>
          </p:cNvSpPr>
          <p:nvPr>
            <p:ph idx="1"/>
          </p:nvPr>
        </p:nvSpPr>
        <p:spPr/>
        <p:txBody>
          <a:bodyPr>
            <a:normAutofit fontScale="92500" lnSpcReduction="10000"/>
          </a:bodyPr>
          <a:lstStyle/>
          <a:p>
            <a:r>
              <a:rPr lang="he-IL" dirty="0"/>
              <a:t>גם על הניסים </a:t>
            </a:r>
            <a:r>
              <a:rPr lang="he-IL" dirty="0" err="1"/>
              <a:t>שארעו</a:t>
            </a:r>
            <a:r>
              <a:rPr lang="he-IL" dirty="0"/>
              <a:t> לאבותינו נתן את דעתו (ר' שמואל </a:t>
            </a:r>
            <a:r>
              <a:rPr lang="he-IL" dirty="0" err="1"/>
              <a:t>הומינר</a:t>
            </a:r>
            <a:r>
              <a:rPr lang="he-IL" dirty="0"/>
              <a:t> זצ"ל), כך מספר לנו מקורבו רבי א"צ שפיצר שבא לבקרו בעת חוליו האחרון חודשיים סמוך לפטירתו, היה זה בתאריך י' ניסן, פונה אליו רבי שמואל בשאלה: אתה זוכר מה היה בתאריך זה? </a:t>
            </a:r>
          </a:p>
          <a:p>
            <a:r>
              <a:rPr lang="he-IL" dirty="0"/>
              <a:t>הלה מהרהר: פטירתה של מרים?! נכון! מה עוד? "בעשור לחודש הזה" שבת הגדול במצרים שלקחו את הכבש לפסח, גם נכון אומר רבי שמואל, אך מה עוד?...</a:t>
            </a:r>
            <a:endParaRPr lang="en-US" dirty="0"/>
          </a:p>
          <a:p>
            <a:r>
              <a:rPr lang="he-IL" dirty="0"/>
              <a:t>עונה לו רבי שמואל: ביום זה עברו עם ישראל את הירדן בימות יהושע, ונתקדש שם שמים בעולם, הארון נשא את נושאיו והעם פורח </a:t>
            </a:r>
            <a:r>
              <a:rPr lang="he-IL" dirty="0" err="1"/>
              <a:t>באויר</a:t>
            </a:r>
            <a:r>
              <a:rPr lang="he-IL" dirty="0"/>
              <a:t> מעל הירדן, כל העולם שמע וראה זאת. </a:t>
            </a:r>
          </a:p>
          <a:p>
            <a:r>
              <a:rPr lang="he-IL" dirty="0"/>
              <a:t>הנה כי כן, בהגיעך הביתה תספר ניסים אלו לבניך. </a:t>
            </a:r>
            <a:r>
              <a:rPr lang="he-IL" sz="1700" dirty="0"/>
              <a:t>(מהספר מפנקסיו של עבד המלך). </a:t>
            </a:r>
            <a:endParaRPr lang="en-US" sz="1700" dirty="0"/>
          </a:p>
          <a:p>
            <a:endParaRPr lang="he-IL" dirty="0"/>
          </a:p>
        </p:txBody>
      </p:sp>
    </p:spTree>
    <p:extLst>
      <p:ext uri="{BB962C8B-B14F-4D97-AF65-F5344CB8AC3E}">
        <p14:creationId xmlns:p14="http://schemas.microsoft.com/office/powerpoint/2010/main" val="1373020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327974F-54CA-553A-1148-255DFC35BB07}"/>
              </a:ext>
            </a:extLst>
          </p:cNvPr>
          <p:cNvSpPr>
            <a:spLocks noGrp="1"/>
          </p:cNvSpPr>
          <p:nvPr>
            <p:ph type="title"/>
          </p:nvPr>
        </p:nvSpPr>
        <p:spPr/>
        <p:txBody>
          <a:bodyPr/>
          <a:lstStyle/>
          <a:p>
            <a:r>
              <a:rPr lang="he-IL" dirty="0"/>
              <a:t>רמזים</a:t>
            </a:r>
          </a:p>
        </p:txBody>
      </p:sp>
      <p:sp>
        <p:nvSpPr>
          <p:cNvPr id="3" name="מציין מיקום תוכן 2">
            <a:extLst>
              <a:ext uri="{FF2B5EF4-FFF2-40B4-BE49-F238E27FC236}">
                <a16:creationId xmlns:a16="http://schemas.microsoft.com/office/drawing/2014/main" id="{36A4624F-BF06-E4BD-B1BA-BF771EF4A835}"/>
              </a:ext>
            </a:extLst>
          </p:cNvPr>
          <p:cNvSpPr>
            <a:spLocks noGrp="1"/>
          </p:cNvSpPr>
          <p:nvPr>
            <p:ph idx="1"/>
          </p:nvPr>
        </p:nvSpPr>
        <p:spPr/>
        <p:txBody>
          <a:bodyPr/>
          <a:lstStyle/>
          <a:p>
            <a:r>
              <a:rPr lang="he-IL" dirty="0"/>
              <a:t>ורמז נפלא מצאנו שזה ענין שבת הגדול: שכן מה הסימן </a:t>
            </a:r>
            <a:r>
              <a:rPr lang="he-IL" dirty="0" err="1"/>
              <a:t>בשו</a:t>
            </a:r>
            <a:r>
              <a:rPr lang="he-IL" dirty="0"/>
              <a:t>''ע של שבת הגדול – תל, מה ראשי תיבות? </a:t>
            </a:r>
            <a:r>
              <a:rPr lang="he-IL" b="1" dirty="0"/>
              <a:t>תודה לה'</a:t>
            </a:r>
            <a:r>
              <a:rPr lang="he-IL" dirty="0"/>
              <a:t>, זה המהות של שבת הגדול.</a:t>
            </a:r>
            <a:endParaRPr lang="en-US" dirty="0"/>
          </a:p>
          <a:p>
            <a:r>
              <a:rPr lang="he-IL" dirty="0"/>
              <a:t>וכמה נפלא שמצווה ת"ל בחינוך היא מצוות ברכת המזון, בא מאריך החינוך להסביר כמה שפע יורד לעולם כאשר אדם מודה לה' יתברך.</a:t>
            </a:r>
            <a:endParaRPr lang="en-US" dirty="0"/>
          </a:p>
          <a:p>
            <a:r>
              <a:rPr lang="he-IL" dirty="0"/>
              <a:t>סופי אותיות שב</a:t>
            </a:r>
            <a:r>
              <a:rPr lang="he-IL" b="1" dirty="0"/>
              <a:t>ת</a:t>
            </a:r>
            <a:r>
              <a:rPr lang="he-IL" dirty="0"/>
              <a:t> הגדו</a:t>
            </a:r>
            <a:r>
              <a:rPr lang="he-IL" b="1" dirty="0"/>
              <a:t>ל</a:t>
            </a:r>
            <a:r>
              <a:rPr lang="he-IL" dirty="0"/>
              <a:t> הם - ת"ל. (ויסברג)</a:t>
            </a:r>
            <a:endParaRPr lang="en-US" dirty="0"/>
          </a:p>
          <a:p>
            <a:endParaRPr lang="he-IL" dirty="0"/>
          </a:p>
        </p:txBody>
      </p:sp>
    </p:spTree>
    <p:extLst>
      <p:ext uri="{BB962C8B-B14F-4D97-AF65-F5344CB8AC3E}">
        <p14:creationId xmlns:p14="http://schemas.microsoft.com/office/powerpoint/2010/main" val="14470525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327974F-54CA-553A-1148-255DFC35BB07}"/>
              </a:ext>
            </a:extLst>
          </p:cNvPr>
          <p:cNvSpPr>
            <a:spLocks noGrp="1"/>
          </p:cNvSpPr>
          <p:nvPr>
            <p:ph type="title"/>
          </p:nvPr>
        </p:nvSpPr>
        <p:spPr/>
        <p:txBody>
          <a:bodyPr/>
          <a:lstStyle/>
          <a:p>
            <a:r>
              <a:rPr lang="he-IL" dirty="0"/>
              <a:t>קרבן תודה – פרשת צו</a:t>
            </a:r>
          </a:p>
        </p:txBody>
      </p:sp>
      <p:sp>
        <p:nvSpPr>
          <p:cNvPr id="3" name="מציין מיקום תוכן 2">
            <a:extLst>
              <a:ext uri="{FF2B5EF4-FFF2-40B4-BE49-F238E27FC236}">
                <a16:creationId xmlns:a16="http://schemas.microsoft.com/office/drawing/2014/main" id="{36A4624F-BF06-E4BD-B1BA-BF771EF4A835}"/>
              </a:ext>
            </a:extLst>
          </p:cNvPr>
          <p:cNvSpPr>
            <a:spLocks noGrp="1"/>
          </p:cNvSpPr>
          <p:nvPr>
            <p:ph idx="1"/>
          </p:nvPr>
        </p:nvSpPr>
        <p:spPr/>
        <p:txBody>
          <a:bodyPr/>
          <a:lstStyle/>
          <a:p>
            <a:r>
              <a:rPr lang="he-IL" dirty="0"/>
              <a:t>שבת הגדול מופיע בדרך כלל (בשנה לא מעוברת) בפרשת צו, כמו שכתוב בטור אורח חיים הלכות ראש חודש סימן </a:t>
            </a:r>
            <a:r>
              <a:rPr lang="he-IL" dirty="0" err="1"/>
              <a:t>תכח</a:t>
            </a:r>
            <a:r>
              <a:rPr lang="he-IL" dirty="0"/>
              <a:t> "לעולם קורין צו את אהרן קודם פסח בפשוטה".  </a:t>
            </a:r>
          </a:p>
          <a:p>
            <a:r>
              <a:rPr lang="he-IL" dirty="0"/>
              <a:t>מה יש בפרשת צו שקשור לשבת הגדול? בפרשה מופיע קרבן תודה שמקריבים אותו על הודיה לה'. </a:t>
            </a:r>
          </a:p>
          <a:p>
            <a:r>
              <a:rPr lang="he-IL" dirty="0"/>
              <a:t>ויש ללמוד מקרבן זה על רצון ה' שנפרסם את ניסיו כדלהלן.</a:t>
            </a:r>
            <a:endParaRPr lang="en-US" dirty="0"/>
          </a:p>
          <a:p>
            <a:endParaRPr lang="he-IL" dirty="0"/>
          </a:p>
        </p:txBody>
      </p:sp>
    </p:spTree>
    <p:extLst>
      <p:ext uri="{BB962C8B-B14F-4D97-AF65-F5344CB8AC3E}">
        <p14:creationId xmlns:p14="http://schemas.microsoft.com/office/powerpoint/2010/main" val="10386113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327974F-54CA-553A-1148-255DFC35BB07}"/>
              </a:ext>
            </a:extLst>
          </p:cNvPr>
          <p:cNvSpPr>
            <a:spLocks noGrp="1"/>
          </p:cNvSpPr>
          <p:nvPr>
            <p:ph type="title"/>
          </p:nvPr>
        </p:nvSpPr>
        <p:spPr/>
        <p:txBody>
          <a:bodyPr/>
          <a:lstStyle/>
          <a:p>
            <a:endParaRPr lang="he-IL" dirty="0"/>
          </a:p>
        </p:txBody>
      </p:sp>
      <p:sp>
        <p:nvSpPr>
          <p:cNvPr id="3" name="מציין מיקום תוכן 2">
            <a:extLst>
              <a:ext uri="{FF2B5EF4-FFF2-40B4-BE49-F238E27FC236}">
                <a16:creationId xmlns:a16="http://schemas.microsoft.com/office/drawing/2014/main" id="{36A4624F-BF06-E4BD-B1BA-BF771EF4A835}"/>
              </a:ext>
            </a:extLst>
          </p:cNvPr>
          <p:cNvSpPr>
            <a:spLocks noGrp="1"/>
          </p:cNvSpPr>
          <p:nvPr>
            <p:ph idx="1"/>
          </p:nvPr>
        </p:nvSpPr>
        <p:spPr/>
        <p:txBody>
          <a:bodyPr/>
          <a:lstStyle/>
          <a:p>
            <a:r>
              <a:rPr lang="he-IL" dirty="0"/>
              <a:t>להפטרה קורים בשבת הגדול הפטרה המסיימת בפסוק: מלאכי פרק ג, </a:t>
            </a:r>
            <a:r>
              <a:rPr lang="he-IL" dirty="0" err="1"/>
              <a:t>כג</a:t>
            </a:r>
            <a:endParaRPr lang="en-US" dirty="0"/>
          </a:p>
          <a:p>
            <a:r>
              <a:rPr lang="he-IL" dirty="0"/>
              <a:t>הִנֵּה אָנֹכִי שֹׁלֵחַ לָכֶם אֵת אֵלִיָּה הַנָּבִיא לִפְנֵי בּוֹא יוֹם </a:t>
            </a:r>
            <a:r>
              <a:rPr lang="he-IL" dirty="0" err="1"/>
              <a:t>יְקֹוָק</a:t>
            </a:r>
            <a:r>
              <a:rPr lang="he-IL" dirty="0"/>
              <a:t> הַגָּדוֹל וְהַנּוֹרָא:</a:t>
            </a:r>
            <a:endParaRPr lang="en-US" dirty="0"/>
          </a:p>
          <a:p>
            <a:r>
              <a:rPr lang="he-IL" dirty="0"/>
              <a:t>הקשו המפרשים: הרי צריך לקרוא להפטרה מעין הפרשה או מעין המאורע, והפטרה זו אין בה לא מעין הפרשה ולא מעין המאורע שאירע ביום זה?</a:t>
            </a:r>
            <a:endParaRPr lang="en-US" dirty="0"/>
          </a:p>
          <a:p>
            <a:r>
              <a:rPr lang="he-IL" dirty="0"/>
              <a:t>ותירצו: שהיות ומוזכר בהפטרה יום הגדול, יזכרו האנשים שהשבת שבת הגדול, וכך יהיה עוד פרסום לנס הגדול שאירע ביום זה. </a:t>
            </a:r>
            <a:endParaRPr lang="en-US" dirty="0"/>
          </a:p>
          <a:p>
            <a:endParaRPr lang="he-IL" dirty="0"/>
          </a:p>
        </p:txBody>
      </p:sp>
    </p:spTree>
    <p:extLst>
      <p:ext uri="{BB962C8B-B14F-4D97-AF65-F5344CB8AC3E}">
        <p14:creationId xmlns:p14="http://schemas.microsoft.com/office/powerpoint/2010/main" val="29125937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AA44F03-F577-3500-B43A-BB69FF48A385}"/>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CE0FB4F9-CD82-1C10-58C7-F01594212229}"/>
              </a:ext>
            </a:extLst>
          </p:cNvPr>
          <p:cNvSpPr>
            <a:spLocks noGrp="1"/>
          </p:cNvSpPr>
          <p:nvPr>
            <p:ph idx="1"/>
          </p:nvPr>
        </p:nvSpPr>
        <p:spPr/>
        <p:txBody>
          <a:bodyPr/>
          <a:lstStyle/>
          <a:p>
            <a:r>
              <a:rPr lang="he-IL" dirty="0"/>
              <a:t>המגן אברהם כתב: טעם נוסף מדוע לא עושים בתאריך י' בניסן אלא בשבת? </a:t>
            </a:r>
          </a:p>
          <a:p>
            <a:r>
              <a:rPr lang="he-IL" dirty="0"/>
              <a:t>לפיכך קבעו זכר לנס רק בשבת, ולא בעשור לחדש, מפני שביום זה מתה מרים ונסתלקה הבאר, ונקבע ליום תענית צדיקים כשהוא חל ביום חול:</a:t>
            </a:r>
            <a:endParaRPr lang="en-US" dirty="0"/>
          </a:p>
          <a:p>
            <a:r>
              <a:rPr lang="he-IL" dirty="0"/>
              <a:t> </a:t>
            </a:r>
          </a:p>
        </p:txBody>
      </p:sp>
    </p:spTree>
    <p:extLst>
      <p:ext uri="{BB962C8B-B14F-4D97-AF65-F5344CB8AC3E}">
        <p14:creationId xmlns:p14="http://schemas.microsoft.com/office/powerpoint/2010/main" val="17060427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067606A-4914-2985-7796-06AFC5062FCB}"/>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AA37D91B-F21A-C192-781F-C4A82FA73FDC}"/>
              </a:ext>
            </a:extLst>
          </p:cNvPr>
          <p:cNvSpPr>
            <a:spLocks noGrp="1"/>
          </p:cNvSpPr>
          <p:nvPr>
            <p:ph idx="1"/>
          </p:nvPr>
        </p:nvSpPr>
        <p:spPr/>
        <p:txBody>
          <a:bodyPr>
            <a:normAutofit fontScale="92500"/>
          </a:bodyPr>
          <a:lstStyle/>
          <a:p>
            <a:r>
              <a:rPr lang="he-IL" dirty="0"/>
              <a:t>נראה לתת טעם מדוע דווקא מרים נפטרה באותו יום שנקבע ליום של הודאה על ניסים.</a:t>
            </a:r>
            <a:endParaRPr lang="en-US" dirty="0"/>
          </a:p>
          <a:p>
            <a:r>
              <a:rPr lang="he-IL" dirty="0"/>
              <a:t>לא לחינם נפטרה מרים ביום גדול זה, ביום שכל מהותו לפרסם ניסי ה', שכן מהותה של מרים היא שירה לבורא עולם, לכן הזמן לזכור אותה זה ביום שבו עם ישראל מודים ומהללים למי שעשה להם ניסים ונפלאות, ובטוחים בו שיעשה להם עוד נסים ונפלאות, כמו שמרים </a:t>
            </a:r>
            <a:r>
              <a:rPr lang="he-IL" dirty="0" err="1"/>
              <a:t>היתה</a:t>
            </a:r>
            <a:r>
              <a:rPr lang="he-IL" dirty="0"/>
              <a:t> בטוחה שה' יעשה לה נס והוציאה תופים ממצרים עוד לפני הנס. </a:t>
            </a:r>
            <a:endParaRPr lang="en-US" dirty="0"/>
          </a:p>
          <a:p>
            <a:r>
              <a:rPr lang="he-IL" dirty="0"/>
              <a:t>עוד נוסיף: כל מהותה של מרים </a:t>
            </a:r>
            <a:r>
              <a:rPr lang="he-IL" dirty="0" err="1"/>
              <a:t>היתה</a:t>
            </a:r>
            <a:r>
              <a:rPr lang="he-IL" dirty="0"/>
              <a:t> להודות ולהלל, לכן זיכה אותה ה' ובזכותה דחו את הזיכרון לשבת ולא ליום י' בניסן (כדברי </a:t>
            </a:r>
            <a:r>
              <a:rPr lang="he-IL" dirty="0" err="1"/>
              <a:t>המג"א</a:t>
            </a:r>
            <a:r>
              <a:rPr lang="he-IL" dirty="0"/>
              <a:t> לעיל), ועל ידי זה נהיה פרסום הנס גדול מאוד, כי אדם שמחפש כל הזמן לפרסם כבוד שמים, בורא עולם מזכה אותו לפרסם את כבודו בדרכים נפלאות אפילו במותו. </a:t>
            </a:r>
            <a:endParaRPr lang="en-US" dirty="0"/>
          </a:p>
          <a:p>
            <a:endParaRPr lang="he-IL" dirty="0"/>
          </a:p>
        </p:txBody>
      </p:sp>
    </p:spTree>
    <p:extLst>
      <p:ext uri="{BB962C8B-B14F-4D97-AF65-F5344CB8AC3E}">
        <p14:creationId xmlns:p14="http://schemas.microsoft.com/office/powerpoint/2010/main" val="37438644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067606A-4914-2985-7796-06AFC5062FCB}"/>
              </a:ext>
            </a:extLst>
          </p:cNvPr>
          <p:cNvSpPr>
            <a:spLocks noGrp="1"/>
          </p:cNvSpPr>
          <p:nvPr>
            <p:ph type="title"/>
          </p:nvPr>
        </p:nvSpPr>
        <p:spPr/>
        <p:txBody>
          <a:bodyPr/>
          <a:lstStyle/>
          <a:p>
            <a:r>
              <a:rPr lang="he-IL" dirty="0"/>
              <a:t>מדוע דווקא בשבת עושים את </a:t>
            </a:r>
            <a:r>
              <a:rPr lang="he-IL" dirty="0" err="1"/>
              <a:t>זכרון</a:t>
            </a:r>
            <a:r>
              <a:rPr lang="he-IL" dirty="0"/>
              <a:t> הנס?</a:t>
            </a:r>
          </a:p>
        </p:txBody>
      </p:sp>
      <p:sp>
        <p:nvSpPr>
          <p:cNvPr id="3" name="מציין מיקום תוכן 2">
            <a:extLst>
              <a:ext uri="{FF2B5EF4-FFF2-40B4-BE49-F238E27FC236}">
                <a16:creationId xmlns:a16="http://schemas.microsoft.com/office/drawing/2014/main" id="{AA37D91B-F21A-C192-781F-C4A82FA73FDC}"/>
              </a:ext>
            </a:extLst>
          </p:cNvPr>
          <p:cNvSpPr>
            <a:spLocks noGrp="1"/>
          </p:cNvSpPr>
          <p:nvPr>
            <p:ph idx="1"/>
          </p:nvPr>
        </p:nvSpPr>
        <p:spPr/>
        <p:txBody>
          <a:bodyPr>
            <a:normAutofit fontScale="85000" lnSpcReduction="20000"/>
          </a:bodyPr>
          <a:lstStyle/>
          <a:p>
            <a:r>
              <a:rPr lang="he-IL" dirty="0"/>
              <a:t>לאחר שלמדנו שרצון התורה שנפרס את הנס, בכמה שיותר פרסום, נוכל להבין דבר נפלא מדוע דווקא בשבת עושים את </a:t>
            </a:r>
            <a:r>
              <a:rPr lang="he-IL" dirty="0" err="1"/>
              <a:t>זכרון</a:t>
            </a:r>
            <a:r>
              <a:rPr lang="he-IL" dirty="0"/>
              <a:t> הנס. </a:t>
            </a:r>
            <a:endParaRPr lang="en-US" dirty="0"/>
          </a:p>
          <a:p>
            <a:r>
              <a:rPr lang="he-IL" dirty="0"/>
              <a:t>הנה מצאנו שמנהג האשכנזים לעשות סעודת הודיה בהולדת בן בליל שבת. מדוע דווקא בשעה זו? </a:t>
            </a:r>
          </a:p>
          <a:p>
            <a:r>
              <a:rPr lang="he-IL" dirty="0"/>
              <a:t>כתב </a:t>
            </a:r>
            <a:r>
              <a:rPr lang="he-IL" dirty="0" err="1"/>
              <a:t>התרומת</a:t>
            </a:r>
            <a:r>
              <a:rPr lang="he-IL" dirty="0"/>
              <a:t> הדשן (שם) משום שאז אנשים </a:t>
            </a:r>
            <a:r>
              <a:rPr lang="he-IL" dirty="0" err="1"/>
              <a:t>מצויין</a:t>
            </a:r>
            <a:r>
              <a:rPr lang="he-IL" dirty="0"/>
              <a:t> בבתיהם.</a:t>
            </a:r>
            <a:endParaRPr lang="en-US" dirty="0"/>
          </a:p>
          <a:p>
            <a:r>
              <a:rPr lang="he-IL" dirty="0"/>
              <a:t>באור: הרי יש מצווה לפרסם את ניסי ה' ככתוב מזמור לתודה הריעו לה' כל הארץ - שיש תודה (נס) מצווה להריע בכל הארץ.</a:t>
            </a:r>
            <a:endParaRPr lang="en-US" dirty="0"/>
          </a:p>
          <a:p>
            <a:r>
              <a:rPr lang="he-IL" dirty="0"/>
              <a:t>היות וליל שבת זה זמן שבו אנשים מצויים בבתיהם לכן קבעו לעשות את הסעודה כדי שיהיה ברוב עם. </a:t>
            </a:r>
            <a:endParaRPr lang="en-US" dirty="0"/>
          </a:p>
          <a:p>
            <a:r>
              <a:rPr lang="he-IL" dirty="0"/>
              <a:t>לפי זה נאמר היות וכל מטרת שבת הגדול היא להודות ולפרסם את ניסי ה' נפלא עד מאוד שעושים זה בשבת, שכן אם היה יום חול מי היה זוכר את הנס, היכן היה ניתן לפרסמו, הרי אין שולחן ליל שבת שניתן לדבר עליו, אין דרשה בליל שבת, לכן קבעו חז"ל לעשות את הזכר לנס בשבת קודש שאז יהיה פרסום גדול ויריעו לה' כל הארץ. </a:t>
            </a:r>
            <a:endParaRPr lang="en-US" dirty="0"/>
          </a:p>
          <a:p>
            <a:endParaRPr lang="he-IL" dirty="0"/>
          </a:p>
        </p:txBody>
      </p:sp>
    </p:spTree>
    <p:extLst>
      <p:ext uri="{BB962C8B-B14F-4D97-AF65-F5344CB8AC3E}">
        <p14:creationId xmlns:p14="http://schemas.microsoft.com/office/powerpoint/2010/main" val="40214955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ags/tag1.xml><?xml version="1.0" encoding="utf-8"?>
<p:tagLst xmlns:a="http://schemas.openxmlformats.org/drawingml/2006/main" xmlns:r="http://schemas.openxmlformats.org/officeDocument/2006/relationships" xmlns:p="http://schemas.openxmlformats.org/presentationml/2006/main">
  <p:tag name="TIMING" val="|1.7|30.4|1374.8|57.3|9.3|17.9"/>
</p:tagLst>
</file>

<file path=ppt/tags/tag2.xml><?xml version="1.0" encoding="utf-8"?>
<p:tagLst xmlns:a="http://schemas.openxmlformats.org/drawingml/2006/main" xmlns:r="http://schemas.openxmlformats.org/officeDocument/2006/relationships" xmlns:p="http://schemas.openxmlformats.org/presentationml/2006/main">
  <p:tag name="TIMING" val="|7.3|3.2|7.6|115.1|78.4"/>
</p:tagLst>
</file>

<file path=ppt/tags/tag3.xml><?xml version="1.0" encoding="utf-8"?>
<p:tagLst xmlns:a="http://schemas.openxmlformats.org/drawingml/2006/main" xmlns:r="http://schemas.openxmlformats.org/officeDocument/2006/relationships" xmlns:p="http://schemas.openxmlformats.org/presentationml/2006/main">
  <p:tag name="TIMING" val="|1.3|17.5|178.4"/>
</p:tagLst>
</file>

<file path=ppt/tags/tag4.xml><?xml version="1.0" encoding="utf-8"?>
<p:tagLst xmlns:a="http://schemas.openxmlformats.org/drawingml/2006/main" xmlns:r="http://schemas.openxmlformats.org/officeDocument/2006/relationships" xmlns:p="http://schemas.openxmlformats.org/presentationml/2006/main">
  <p:tag name="TIMING" val="|4.8|296.2|23.8"/>
</p:tagLst>
</file>

<file path=ppt/tags/tag5.xml><?xml version="1.0" encoding="utf-8"?>
<p:tagLst xmlns:a="http://schemas.openxmlformats.org/drawingml/2006/main" xmlns:r="http://schemas.openxmlformats.org/officeDocument/2006/relationships" xmlns:p="http://schemas.openxmlformats.org/presentationml/2006/main">
  <p:tag name="TIMING" val="|3.7|9|45.1"/>
</p:tagLst>
</file>

<file path=ppt/tags/tag6.xml><?xml version="1.0" encoding="utf-8"?>
<p:tagLst xmlns:a="http://schemas.openxmlformats.org/drawingml/2006/main" xmlns:r="http://schemas.openxmlformats.org/officeDocument/2006/relationships" xmlns:p="http://schemas.openxmlformats.org/presentationml/2006/main">
  <p:tag name="TIMING" val="|13.4|7.2"/>
</p:tagLst>
</file>

<file path=ppt/theme/theme1.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2124</TotalTime>
  <Words>1332</Words>
  <Application>Microsoft Office PowerPoint</Application>
  <PresentationFormat>מסך רחב</PresentationFormat>
  <Paragraphs>62</Paragraphs>
  <Slides>14</Slides>
  <Notes>0</Notes>
  <HiddenSlides>0</HiddenSlides>
  <MMClips>0</MMClips>
  <ScaleCrop>false</ScaleCrop>
  <HeadingPairs>
    <vt:vector size="6" baseType="variant">
      <vt:variant>
        <vt:lpstr>גופנים בשימוש</vt:lpstr>
      </vt:variant>
      <vt:variant>
        <vt:i4>3</vt:i4>
      </vt:variant>
      <vt:variant>
        <vt:lpstr>ערכת נושא</vt:lpstr>
      </vt:variant>
      <vt:variant>
        <vt:i4>1</vt:i4>
      </vt:variant>
      <vt:variant>
        <vt:lpstr>כותרות שקופיות</vt:lpstr>
      </vt:variant>
      <vt:variant>
        <vt:i4>14</vt:i4>
      </vt:variant>
    </vt:vector>
  </HeadingPairs>
  <TitlesOfParts>
    <vt:vector size="18" baseType="lpstr">
      <vt:lpstr>Arial</vt:lpstr>
      <vt:lpstr>Calibri</vt:lpstr>
      <vt:lpstr>Calibri Light</vt:lpstr>
      <vt:lpstr>ערכת נושא Office</vt:lpstr>
      <vt:lpstr>שבת הגדול</vt:lpstr>
      <vt:lpstr>שבת הגדול</vt:lpstr>
      <vt:lpstr>למה נקרא שמה שבת הגדול?</vt:lpstr>
      <vt:lpstr>למה תולים בשבת?</vt:lpstr>
      <vt:lpstr>הלכה בשו"ע – על שום מה?</vt:lpstr>
      <vt:lpstr>שיחו בכל נפלאותיו</vt:lpstr>
      <vt:lpstr>שבת – טוב להודות</vt:lpstr>
      <vt:lpstr>אתה זוכר – מה היה</vt:lpstr>
      <vt:lpstr>רמזים</vt:lpstr>
      <vt:lpstr>קרבן תודה – פרשת צו</vt:lpstr>
      <vt:lpstr>מצגת של PowerPoint‏</vt:lpstr>
      <vt:lpstr>מצגת של PowerPoint‏</vt:lpstr>
      <vt:lpstr>מצגת של PowerPoint‏</vt:lpstr>
      <vt:lpstr>מדוע דווקא בשבת עושים את זכרון הנס?</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שבת הגדול</dc:title>
  <dc:creator>יהודה טאוב</dc:creator>
  <cp:lastModifiedBy>יהודה טאוב</cp:lastModifiedBy>
  <cp:revision>4</cp:revision>
  <dcterms:created xsi:type="dcterms:W3CDTF">2024-04-16T07:42:15Z</dcterms:created>
  <dcterms:modified xsi:type="dcterms:W3CDTF">2026-10-18T02:27:06Z</dcterms:modified>
</cp:coreProperties>
</file>