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63" r:id="rId2"/>
    <p:sldMasterId id="2147483665" r:id="rId3"/>
  </p:sldMasterIdLst>
  <p:sldIdLst>
    <p:sldId id="257" r:id="rId4"/>
    <p:sldId id="595" r:id="rId5"/>
    <p:sldId id="674" r:id="rId6"/>
    <p:sldId id="675" r:id="rId7"/>
    <p:sldId id="670" r:id="rId8"/>
    <p:sldId id="689" r:id="rId9"/>
    <p:sldId id="690" r:id="rId10"/>
    <p:sldId id="691" r:id="rId11"/>
    <p:sldId id="688" r:id="rId12"/>
    <p:sldId id="566" r:id="rId13"/>
    <p:sldId id="565" r:id="rId14"/>
    <p:sldId id="658" r:id="rId1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8:04.095" v="33"/>
      <pc:docMkLst>
        <pc:docMk/>
      </pc:docMkLst>
      <pc:sldChg chg="delSp mod delAnim modAnim">
        <pc:chgData name="יהודה טאוב" userId="80c2dbd02819b45c" providerId="LiveId" clId="{9C42E4DE-A4EE-4899-912D-CC2AC8F5DB5D}" dt="2026-10-18T02:28:03.737" v="1"/>
        <pc:sldMkLst>
          <pc:docMk/>
          <pc:sldMk cId="3462349448" sldId="257"/>
        </pc:sldMkLst>
        <pc:picChg chg="del">
          <ac:chgData name="יהודה טאוב" userId="80c2dbd02819b45c" providerId="LiveId" clId="{9C42E4DE-A4EE-4899-912D-CC2AC8F5DB5D}" dt="2026-10-18T02:28:03.737" v="1"/>
          <ac:picMkLst>
            <pc:docMk/>
            <pc:sldMk cId="3462349448" sldId="257"/>
            <ac:picMk id="5" creationId="{B31B066D-40D5-E78A-7BF2-C40F5692B56C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4.032" v="29"/>
        <pc:sldMkLst>
          <pc:docMk/>
          <pc:sldMk cId="3628297771" sldId="565"/>
        </pc:sldMkLst>
        <pc:picChg chg="del">
          <ac:chgData name="יהודה טאוב" userId="80c2dbd02819b45c" providerId="LiveId" clId="{9C42E4DE-A4EE-4899-912D-CC2AC8F5DB5D}" dt="2026-10-18T02:28:04.032" v="29"/>
          <ac:picMkLst>
            <pc:docMk/>
            <pc:sldMk cId="3628297771" sldId="565"/>
            <ac:picMk id="4" creationId="{29AA0188-43A9-5E03-449C-0AA6AE4AD9BE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982" v="27"/>
        <pc:sldMkLst>
          <pc:docMk/>
          <pc:sldMk cId="2765241238" sldId="566"/>
        </pc:sldMkLst>
        <pc:picChg chg="del">
          <ac:chgData name="יהודה טאוב" userId="80c2dbd02819b45c" providerId="LiveId" clId="{9C42E4DE-A4EE-4899-912D-CC2AC8F5DB5D}" dt="2026-10-18T02:28:03.982" v="27"/>
          <ac:picMkLst>
            <pc:docMk/>
            <pc:sldMk cId="2765241238" sldId="566"/>
            <ac:picMk id="5" creationId="{266E60AB-7BAE-9B60-CD6B-57E9A672D6B3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781" v="5"/>
        <pc:sldMkLst>
          <pc:docMk/>
          <pc:sldMk cId="3863047473" sldId="595"/>
        </pc:sldMkLst>
        <pc:picChg chg="del">
          <ac:chgData name="יהודה טאוב" userId="80c2dbd02819b45c" providerId="LiveId" clId="{9C42E4DE-A4EE-4899-912D-CC2AC8F5DB5D}" dt="2026-10-18T02:28:03.775" v="3"/>
          <ac:picMkLst>
            <pc:docMk/>
            <pc:sldMk cId="3863047473" sldId="595"/>
            <ac:picMk id="2" creationId="{9A43948B-2677-92E8-F7D3-30F282870D0D}"/>
          </ac:picMkLst>
        </pc:picChg>
        <pc:picChg chg="del">
          <ac:chgData name="יהודה טאוב" userId="80c2dbd02819b45c" providerId="LiveId" clId="{9C42E4DE-A4EE-4899-912D-CC2AC8F5DB5D}" dt="2026-10-18T02:28:03.781" v="5"/>
          <ac:picMkLst>
            <pc:docMk/>
            <pc:sldMk cId="3863047473" sldId="595"/>
            <ac:picMk id="5" creationId="{4F8C87B2-459C-6954-B7C2-0897DF03010C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4.095" v="33"/>
        <pc:sldMkLst>
          <pc:docMk/>
          <pc:sldMk cId="2016374720" sldId="658"/>
        </pc:sldMkLst>
        <pc:picChg chg="del">
          <ac:chgData name="יהודה טאוב" userId="80c2dbd02819b45c" providerId="LiveId" clId="{9C42E4DE-A4EE-4899-912D-CC2AC8F5DB5D}" dt="2026-10-18T02:28:04.095" v="33"/>
          <ac:picMkLst>
            <pc:docMk/>
            <pc:sldMk cId="2016374720" sldId="658"/>
            <ac:picMk id="5" creationId="{DC7ABA0B-F7C4-B1B4-BEB3-00B59E91ED7F}"/>
          </ac:picMkLst>
        </pc:picChg>
        <pc:picChg chg="del">
          <ac:chgData name="יהודה טאוב" userId="80c2dbd02819b45c" providerId="LiveId" clId="{9C42E4DE-A4EE-4899-912D-CC2AC8F5DB5D}" dt="2026-10-18T02:28:04.081" v="31"/>
          <ac:picMkLst>
            <pc:docMk/>
            <pc:sldMk cId="2016374720" sldId="658"/>
            <ac:picMk id="6" creationId="{B333D9FF-E4ED-8615-189F-13F3907F5BD8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851" v="11"/>
        <pc:sldMkLst>
          <pc:docMk/>
          <pc:sldMk cId="1587356411" sldId="670"/>
        </pc:sldMkLst>
        <pc:picChg chg="del">
          <ac:chgData name="יהודה טאוב" userId="80c2dbd02819b45c" providerId="LiveId" clId="{9C42E4DE-A4EE-4899-912D-CC2AC8F5DB5D}" dt="2026-10-18T02:28:03.851" v="11"/>
          <ac:picMkLst>
            <pc:docMk/>
            <pc:sldMk cId="1587356411" sldId="670"/>
            <ac:picMk id="5" creationId="{B1B32235-B46A-9A19-0A74-08E56DAB25F7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794" v="7"/>
        <pc:sldMkLst>
          <pc:docMk/>
          <pc:sldMk cId="1668721832" sldId="674"/>
        </pc:sldMkLst>
        <pc:picChg chg="del">
          <ac:chgData name="יהודה טאוב" userId="80c2dbd02819b45c" providerId="LiveId" clId="{9C42E4DE-A4EE-4899-912D-CC2AC8F5DB5D}" dt="2026-10-18T02:28:03.794" v="7"/>
          <ac:picMkLst>
            <pc:docMk/>
            <pc:sldMk cId="1668721832" sldId="674"/>
            <ac:picMk id="5" creationId="{68B79E87-DB7B-CC20-A06A-A38F345AD6DF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820" v="9"/>
        <pc:sldMkLst>
          <pc:docMk/>
          <pc:sldMk cId="4062259046" sldId="675"/>
        </pc:sldMkLst>
        <pc:picChg chg="del">
          <ac:chgData name="יהודה טאוב" userId="80c2dbd02819b45c" providerId="LiveId" clId="{9C42E4DE-A4EE-4899-912D-CC2AC8F5DB5D}" dt="2026-10-18T02:28:03.820" v="9"/>
          <ac:picMkLst>
            <pc:docMk/>
            <pc:sldMk cId="4062259046" sldId="675"/>
            <ac:picMk id="6" creationId="{6D43E26E-ECA9-AB52-09B2-CFE3557DA46D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959" v="25"/>
        <pc:sldMkLst>
          <pc:docMk/>
          <pc:sldMk cId="624095465" sldId="688"/>
        </pc:sldMkLst>
        <pc:picChg chg="del">
          <ac:chgData name="יהודה טאוב" userId="80c2dbd02819b45c" providerId="LiveId" clId="{9C42E4DE-A4EE-4899-912D-CC2AC8F5DB5D}" dt="2026-10-18T02:28:03.952" v="23"/>
          <ac:picMkLst>
            <pc:docMk/>
            <pc:sldMk cId="624095465" sldId="688"/>
            <ac:picMk id="2" creationId="{F0B043E3-90B8-7B9F-0990-34CEE593AACA}"/>
          </ac:picMkLst>
        </pc:picChg>
        <pc:picChg chg="del">
          <ac:chgData name="יהודה טאוב" userId="80c2dbd02819b45c" providerId="LiveId" clId="{9C42E4DE-A4EE-4899-912D-CC2AC8F5DB5D}" dt="2026-10-18T02:28:03.959" v="25"/>
          <ac:picMkLst>
            <pc:docMk/>
            <pc:sldMk cId="624095465" sldId="688"/>
            <ac:picMk id="5" creationId="{4F8C87B2-459C-6954-B7C2-0897DF03010C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873" v="13"/>
        <pc:sldMkLst>
          <pc:docMk/>
          <pc:sldMk cId="2556491938" sldId="689"/>
        </pc:sldMkLst>
        <pc:picChg chg="del">
          <ac:chgData name="יהודה טאוב" userId="80c2dbd02819b45c" providerId="LiveId" clId="{9C42E4DE-A4EE-4899-912D-CC2AC8F5DB5D}" dt="2026-10-18T02:28:03.873" v="13"/>
          <ac:picMkLst>
            <pc:docMk/>
            <pc:sldMk cId="2556491938" sldId="689"/>
            <ac:picMk id="5" creationId="{8AB9CD0F-06CD-0BCD-D8A0-087A745099FA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902" v="17"/>
        <pc:sldMkLst>
          <pc:docMk/>
          <pc:sldMk cId="174015205" sldId="690"/>
        </pc:sldMkLst>
        <pc:picChg chg="del">
          <ac:chgData name="יהודה טאוב" userId="80c2dbd02819b45c" providerId="LiveId" clId="{9C42E4DE-A4EE-4899-912D-CC2AC8F5DB5D}" dt="2026-10-18T02:28:03.898" v="15"/>
          <ac:picMkLst>
            <pc:docMk/>
            <pc:sldMk cId="174015205" sldId="690"/>
            <ac:picMk id="2" creationId="{8124DA2B-228D-81BA-F3D3-2040C2648B45}"/>
          </ac:picMkLst>
        </pc:picChg>
        <pc:picChg chg="del">
          <ac:chgData name="יהודה טאוב" userId="80c2dbd02819b45c" providerId="LiveId" clId="{9C42E4DE-A4EE-4899-912D-CC2AC8F5DB5D}" dt="2026-10-18T02:28:03.902" v="17"/>
          <ac:picMkLst>
            <pc:docMk/>
            <pc:sldMk cId="174015205" sldId="690"/>
            <ac:picMk id="6" creationId="{C8192D99-B18E-B538-B0CA-71073616A422}"/>
          </ac:picMkLst>
        </pc:picChg>
      </pc:sldChg>
      <pc:sldChg chg="delSp mod delAnim modAnim">
        <pc:chgData name="יהודה טאוב" userId="80c2dbd02819b45c" providerId="LiveId" clId="{9C42E4DE-A4EE-4899-912D-CC2AC8F5DB5D}" dt="2026-10-18T02:28:03.925" v="21"/>
        <pc:sldMkLst>
          <pc:docMk/>
          <pc:sldMk cId="801155275" sldId="691"/>
        </pc:sldMkLst>
        <pc:picChg chg="del">
          <ac:chgData name="יהודה טאוב" userId="80c2dbd02819b45c" providerId="LiveId" clId="{9C42E4DE-A4EE-4899-912D-CC2AC8F5DB5D}" dt="2026-10-18T02:28:03.925" v="21"/>
          <ac:picMkLst>
            <pc:docMk/>
            <pc:sldMk cId="801155275" sldId="691"/>
            <ac:picMk id="2" creationId="{77D2AE05-E740-84A4-AC28-5749273E6F5B}"/>
          </ac:picMkLst>
        </pc:picChg>
        <pc:picChg chg="del">
          <ac:chgData name="יהודה טאוב" userId="80c2dbd02819b45c" providerId="LiveId" clId="{9C42E4DE-A4EE-4899-912D-CC2AC8F5DB5D}" dt="2026-10-18T02:28:03.918" v="19"/>
          <ac:picMkLst>
            <pc:docMk/>
            <pc:sldMk cId="801155275" sldId="691"/>
            <ac:picMk id="3" creationId="{530EE954-74ED-5E79-7D79-05FFC040D31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247C1C-2021-4B23-806C-985B3F84559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10/18/2026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A20A1-E7C3-450A-A92A-ECBF97E20AE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26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54B54-34DA-4981-B1DB-5A744A0FAF55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10/18/2026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A20A1-E7C3-450A-A92A-ECBF97E20AE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682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74E98-50DB-43A2-BDC1-3CF1DD81D0D4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07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206947-3488-462B-8BC3-09206CB5324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B6C25A-985E-414E-ACA5-924DEBB395A2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10/18/2026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94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924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176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pedia.org/wiki/%D7%A0%D7%A4%D7%A9" TargetMode="External"/><Relationship Id="rId2" Type="http://schemas.openxmlformats.org/officeDocument/2006/relationships/hyperlink" Target="https://he.wikipedia.org/wiki/%D7%92%D7%95%D7%A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he.wikipedia.org/wiki/%D7%AA%D7%A8%D7%95%D7%A4%D7%94" TargetMode="External"/><Relationship Id="rId5" Type="http://schemas.openxmlformats.org/officeDocument/2006/relationships/hyperlink" Target="https://he.wikipedia.org/wiki/%D7%90%D7%A4%D7%A7%D7%98_%D7%A4%D7%9C%D7%A6%D7%91%D7%95" TargetMode="External"/><Relationship Id="rId4" Type="http://schemas.openxmlformats.org/officeDocument/2006/relationships/hyperlink" Target="https://he.wikipedia.org/wiki/%D7%93%D7%97%D7%A7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השפעת השמחה על הבריאות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3600" dirty="0">
                <a:solidFill>
                  <a:srgbClr val="FF66FF"/>
                </a:solidFill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החיים הנפלאים - של אהבה</a:t>
            </a:r>
          </a:p>
          <a:p>
            <a:r>
              <a:rPr lang="he-IL" sz="3600" dirty="0">
                <a:solidFill>
                  <a:srgbClr val="FF66FF"/>
                </a:solidFill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השפעת נפש גוף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5795FC-761D-EDC5-7BA0-6F111658E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90825" cy="1638300"/>
          </a:xfrm>
          <a:prstGeom prst="rect">
            <a:avLst/>
          </a:prstGeom>
        </p:spPr>
      </p:pic>
      <p:pic>
        <p:nvPicPr>
          <p:cNvPr id="3074" name="Picture 2" descr="פוקס ורוד / ריבת שושנים קסומה - מיכל וקסמן">
            <a:extLst>
              <a:ext uri="{FF2B5EF4-FFF2-40B4-BE49-F238E27FC236}">
                <a16:creationId xmlns:a16="http://schemas.microsoft.com/office/drawing/2014/main" id="{52C8397F-CD62-BADE-A514-D32554BEF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8625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משקפיים ורודים » אודות">
            <a:extLst>
              <a:ext uri="{FF2B5EF4-FFF2-40B4-BE49-F238E27FC236}">
                <a16:creationId xmlns:a16="http://schemas.microsoft.com/office/drawing/2014/main" id="{6A9D0CFD-FDFE-75D3-B386-CA5F5113E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0878" y="87464"/>
            <a:ext cx="250507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באיזה משקפיים אתם בוחרים לראות את העולם? • נטיעת האור">
            <a:extLst>
              <a:ext uri="{FF2B5EF4-FFF2-40B4-BE49-F238E27FC236}">
                <a16:creationId xmlns:a16="http://schemas.microsoft.com/office/drawing/2014/main" id="{158A91C7-06D2-6838-601A-908EF4AF8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4695825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A20A1-E7C3-450A-A92A-ECBF97E20AE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34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29"/>
    </mc:Choice>
    <mc:Fallback xmlns="">
      <p:transition spd="slow" advTm="211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07EE442-E732-2816-F0B2-9696EBE11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A20A1-E7C3-450A-A92A-ECBF97E20AE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304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399"/>
    </mc:Choice>
    <mc:Fallback xmlns="">
      <p:transition spd="slow" advTm="260399"/>
    </mc:Fallback>
  </mc:AlternateContent>
  <p:extLst>
    <p:ext uri="{E180D4A7-C9FB-4DFB-919C-405C955672EB}">
      <p14:showEvtLst xmlns:p14="http://schemas.microsoft.com/office/powerpoint/2010/main">
        <p14:playEvt time="2535" objId="5"/>
        <p14:stopEvt time="252692" objId="5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1B738F-E4DE-2876-20B5-AE621690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אנחה שוברת חצי גופו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14EC49C-18FB-5C4D-0187-6E0ED5B45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תלמוד בבלי מסכת ברכות דף נח עמוד ב</a:t>
            </a:r>
          </a:p>
          <a:p>
            <a:r>
              <a:rPr lang="he-IL" dirty="0" err="1"/>
              <a:t>עולא</a:t>
            </a:r>
            <a:r>
              <a:rPr lang="he-IL" dirty="0"/>
              <a:t> ורב </a:t>
            </a:r>
            <a:r>
              <a:rPr lang="he-IL" dirty="0" err="1"/>
              <a:t>חסדא</a:t>
            </a:r>
            <a:r>
              <a:rPr lang="he-IL" dirty="0"/>
              <a:t> הוו </a:t>
            </a:r>
            <a:r>
              <a:rPr lang="he-IL" dirty="0" err="1"/>
              <a:t>קא</a:t>
            </a:r>
            <a:r>
              <a:rPr lang="he-IL" dirty="0"/>
              <a:t> אזלי </a:t>
            </a:r>
            <a:r>
              <a:rPr lang="he-IL" dirty="0" err="1"/>
              <a:t>באורחא</a:t>
            </a:r>
            <a:r>
              <a:rPr lang="he-IL" dirty="0"/>
              <a:t>, כי מטו </a:t>
            </a:r>
            <a:r>
              <a:rPr lang="he-IL" dirty="0" err="1"/>
              <a:t>אפתחא</a:t>
            </a:r>
            <a:r>
              <a:rPr lang="he-IL" dirty="0"/>
              <a:t> דבי רב </a:t>
            </a:r>
            <a:r>
              <a:rPr lang="he-IL" dirty="0" err="1"/>
              <a:t>חנא</a:t>
            </a:r>
            <a:r>
              <a:rPr lang="he-IL" dirty="0"/>
              <a:t> בר </a:t>
            </a:r>
            <a:r>
              <a:rPr lang="he-IL" dirty="0" err="1"/>
              <a:t>חנילאי</a:t>
            </a:r>
            <a:r>
              <a:rPr lang="he-IL" dirty="0"/>
              <a:t>, נגד רב </a:t>
            </a:r>
            <a:r>
              <a:rPr lang="he-IL" dirty="0" err="1"/>
              <a:t>חסדא</a:t>
            </a:r>
            <a:r>
              <a:rPr lang="he-IL" dirty="0"/>
              <a:t> ואתנח. </a:t>
            </a:r>
          </a:p>
          <a:p>
            <a:r>
              <a:rPr lang="he-IL" dirty="0"/>
              <a:t>אמר ליה </a:t>
            </a:r>
            <a:r>
              <a:rPr lang="he-IL" dirty="0" err="1"/>
              <a:t>עולא</a:t>
            </a:r>
            <a:r>
              <a:rPr lang="he-IL" dirty="0"/>
              <a:t>: </a:t>
            </a:r>
            <a:r>
              <a:rPr lang="he-IL" dirty="0" err="1"/>
              <a:t>אמאי</a:t>
            </a:r>
            <a:r>
              <a:rPr lang="he-IL" dirty="0"/>
              <a:t> </a:t>
            </a:r>
            <a:r>
              <a:rPr lang="he-IL" dirty="0" err="1"/>
              <a:t>קא</a:t>
            </a:r>
            <a:r>
              <a:rPr lang="he-IL" dirty="0"/>
              <a:t> </a:t>
            </a:r>
            <a:r>
              <a:rPr lang="he-IL" dirty="0" err="1"/>
              <a:t>מתנחת</a:t>
            </a:r>
            <a:r>
              <a:rPr lang="he-IL" dirty="0"/>
              <a:t>? והאמר רב: </a:t>
            </a:r>
            <a:r>
              <a:rPr lang="he-IL" dirty="0">
                <a:highlight>
                  <a:srgbClr val="FFFF00"/>
                </a:highlight>
              </a:rPr>
              <a:t>אנחה שוברת חצי גופו של אדם</a:t>
            </a:r>
            <a:r>
              <a:rPr lang="he-IL" dirty="0"/>
              <a:t>, שנאמר ואתה בן אדם </a:t>
            </a:r>
            <a:r>
              <a:rPr lang="he-IL" dirty="0" err="1"/>
              <a:t>האנח</a:t>
            </a:r>
            <a:r>
              <a:rPr lang="he-IL" dirty="0"/>
              <a:t> </a:t>
            </a:r>
            <a:r>
              <a:rPr lang="he-IL" dirty="0" err="1"/>
              <a:t>בשברון</a:t>
            </a:r>
            <a:r>
              <a:rPr lang="he-IL" dirty="0"/>
              <a:t> מתנים וגו', </a:t>
            </a:r>
          </a:p>
          <a:p>
            <a:r>
              <a:rPr lang="he-IL" dirty="0"/>
              <a:t>ורבי יוחנן אמר: </a:t>
            </a:r>
            <a:r>
              <a:rPr lang="he-IL" dirty="0">
                <a:highlight>
                  <a:srgbClr val="FFFF00"/>
                </a:highlight>
              </a:rPr>
              <a:t>אף כל גופו של אדם</a:t>
            </a:r>
            <a:r>
              <a:rPr lang="he-IL" dirty="0"/>
              <a:t>, שנאמר והיה כי יאמרו אליך על מה אתה נאנח ואמרת אל שמועה [כי באה] ונמס כל לב וגו'!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89556D-B837-5719-E96E-B48050A8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01D4F43A-52FB-DA33-1253-952ECBD9E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55227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872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486"/>
    </mc:Choice>
    <mc:Fallback xmlns="">
      <p:transition spd="slow" advTm="343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B0036DA-21D9-1DA9-0CB1-F359B059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להשמין מנחת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4E56B8-35E8-765A-A6CF-9B308ED5A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תלמוד בבלי מסכת גיטין דף נו עמוד א</a:t>
            </a:r>
          </a:p>
          <a:p>
            <a:r>
              <a:rPr lang="he-IL" dirty="0"/>
              <a:t>כי מטא להתם, אמר: שלמא עלך </a:t>
            </a:r>
            <a:r>
              <a:rPr lang="he-IL" dirty="0" err="1"/>
              <a:t>מלכא</a:t>
            </a:r>
            <a:r>
              <a:rPr lang="he-IL" dirty="0"/>
              <a:t>, שלמא עלך </a:t>
            </a:r>
            <a:r>
              <a:rPr lang="he-IL" dirty="0" err="1"/>
              <a:t>מלכא</a:t>
            </a:r>
            <a:r>
              <a:rPr lang="he-IL" dirty="0"/>
              <a:t>! א"ל: </a:t>
            </a:r>
            <a:r>
              <a:rPr lang="he-IL" dirty="0" err="1"/>
              <a:t>מיחייבת</a:t>
            </a:r>
            <a:r>
              <a:rPr lang="he-IL" dirty="0"/>
              <a:t> תרי קטלא, </a:t>
            </a:r>
            <a:r>
              <a:rPr lang="he-IL" dirty="0" err="1"/>
              <a:t>חדא</a:t>
            </a:r>
            <a:r>
              <a:rPr lang="he-IL" dirty="0"/>
              <a:t>, </a:t>
            </a:r>
            <a:r>
              <a:rPr lang="he-IL" dirty="0" err="1"/>
              <a:t>דלאו</a:t>
            </a:r>
            <a:r>
              <a:rPr lang="he-IL" dirty="0"/>
              <a:t> </a:t>
            </a:r>
            <a:r>
              <a:rPr lang="he-IL" dirty="0" err="1"/>
              <a:t>מלכא</a:t>
            </a:r>
            <a:r>
              <a:rPr lang="he-IL" dirty="0"/>
              <a:t> אנא </a:t>
            </a:r>
            <a:r>
              <a:rPr lang="he-IL" dirty="0" err="1"/>
              <a:t>וקא</a:t>
            </a:r>
            <a:r>
              <a:rPr lang="he-IL" dirty="0"/>
              <a:t> </a:t>
            </a:r>
            <a:r>
              <a:rPr lang="he-IL" dirty="0" err="1"/>
              <a:t>קרית</a:t>
            </a:r>
            <a:r>
              <a:rPr lang="he-IL" dirty="0"/>
              <a:t> לי </a:t>
            </a:r>
            <a:r>
              <a:rPr lang="he-IL" dirty="0" err="1"/>
              <a:t>מלכא</a:t>
            </a:r>
            <a:r>
              <a:rPr lang="he-IL" dirty="0"/>
              <a:t>! ותו, אי </a:t>
            </a:r>
            <a:r>
              <a:rPr lang="he-IL" dirty="0" err="1"/>
              <a:t>מלכא</a:t>
            </a:r>
            <a:r>
              <a:rPr lang="he-IL" dirty="0"/>
              <a:t> אנא, עד </a:t>
            </a:r>
            <a:r>
              <a:rPr lang="he-IL" dirty="0" err="1"/>
              <a:t>האידנא</a:t>
            </a:r>
            <a:r>
              <a:rPr lang="he-IL" dirty="0"/>
              <a:t> </a:t>
            </a:r>
            <a:r>
              <a:rPr lang="he-IL" dirty="0" err="1"/>
              <a:t>אמאי</a:t>
            </a:r>
            <a:r>
              <a:rPr lang="he-IL" dirty="0"/>
              <a:t> לא אתית לגבאי? </a:t>
            </a:r>
          </a:p>
          <a:p>
            <a:pPr algn="just"/>
            <a:r>
              <a:rPr lang="he-IL" dirty="0"/>
              <a:t>א"ל: </a:t>
            </a:r>
            <a:r>
              <a:rPr lang="he-IL" dirty="0" err="1"/>
              <a:t>דקאמרת</a:t>
            </a:r>
            <a:r>
              <a:rPr lang="he-IL" dirty="0"/>
              <a:t> לאו </a:t>
            </a:r>
            <a:r>
              <a:rPr lang="he-IL" dirty="0" err="1"/>
              <a:t>מלכא</a:t>
            </a:r>
            <a:r>
              <a:rPr lang="he-IL" dirty="0"/>
              <a:t> אנא, איברא </a:t>
            </a:r>
            <a:r>
              <a:rPr lang="he-IL" dirty="0" err="1"/>
              <a:t>מלכא</a:t>
            </a:r>
            <a:r>
              <a:rPr lang="he-IL" dirty="0"/>
              <a:t> את, דאי לאו </a:t>
            </a:r>
            <a:r>
              <a:rPr lang="he-IL" dirty="0" err="1"/>
              <a:t>מלכא</a:t>
            </a:r>
            <a:r>
              <a:rPr lang="he-IL" dirty="0"/>
              <a:t> את לא </a:t>
            </a:r>
            <a:r>
              <a:rPr lang="he-IL" dirty="0" err="1"/>
              <a:t>מימסרא</a:t>
            </a:r>
            <a:r>
              <a:rPr lang="he-IL" dirty="0"/>
              <a:t> ירושלים בידך, </a:t>
            </a:r>
            <a:r>
              <a:rPr lang="he-IL" dirty="0" err="1"/>
              <a:t>דכתיב</a:t>
            </a:r>
            <a:r>
              <a:rPr lang="he-IL" dirty="0"/>
              <a:t>: והלבנון באדיר </a:t>
            </a:r>
            <a:r>
              <a:rPr lang="he-IL" dirty="0" err="1"/>
              <a:t>יפול</a:t>
            </a:r>
            <a:r>
              <a:rPr lang="he-IL" dirty="0"/>
              <a:t>, ואין אדיר אלא מלך, </a:t>
            </a:r>
            <a:r>
              <a:rPr lang="he-IL" dirty="0" err="1"/>
              <a:t>דכתי</a:t>
            </a:r>
            <a:r>
              <a:rPr lang="he-IL" dirty="0"/>
              <a:t>': והיה </a:t>
            </a:r>
            <a:r>
              <a:rPr lang="he-IL" dirty="0" err="1"/>
              <a:t>אדירו</a:t>
            </a:r>
            <a:r>
              <a:rPr lang="he-IL" dirty="0"/>
              <a:t> ממנו וגו', ואין לבנון אלא </a:t>
            </a:r>
            <a:r>
              <a:rPr lang="he-IL" dirty="0" err="1"/>
              <a:t>ביהמ"ק</a:t>
            </a:r>
            <a:r>
              <a:rPr lang="he-IL" dirty="0"/>
              <a:t>, שנאמר: ההר הטוב הזה והלבנון; </a:t>
            </a:r>
          </a:p>
          <a:p>
            <a:pPr algn="just"/>
            <a:r>
              <a:rPr lang="he-IL" dirty="0" err="1"/>
              <a:t>ודקאמרת</a:t>
            </a:r>
            <a:r>
              <a:rPr lang="he-IL" dirty="0"/>
              <a:t> אי </a:t>
            </a:r>
            <a:r>
              <a:rPr lang="he-IL" dirty="0" err="1"/>
              <a:t>מלכא</a:t>
            </a:r>
            <a:r>
              <a:rPr lang="he-IL" dirty="0"/>
              <a:t> אנא </a:t>
            </a:r>
            <a:r>
              <a:rPr lang="he-IL" dirty="0" err="1"/>
              <a:t>אמאי</a:t>
            </a:r>
            <a:r>
              <a:rPr lang="he-IL" dirty="0"/>
              <a:t> לא </a:t>
            </a:r>
            <a:r>
              <a:rPr lang="he-IL" dirty="0" err="1"/>
              <a:t>קאתית</a:t>
            </a:r>
            <a:r>
              <a:rPr lang="he-IL" dirty="0"/>
              <a:t> לגבאי עד </a:t>
            </a:r>
            <a:r>
              <a:rPr lang="he-IL" dirty="0" err="1"/>
              <a:t>האידנא</a:t>
            </a:r>
            <a:r>
              <a:rPr lang="he-IL" dirty="0"/>
              <a:t>? בריוני דאית בן לא שבקינן. </a:t>
            </a:r>
          </a:p>
          <a:p>
            <a:pPr algn="just"/>
            <a:r>
              <a:rPr lang="he-IL" dirty="0" err="1"/>
              <a:t>אדהכי</a:t>
            </a:r>
            <a:r>
              <a:rPr lang="he-IL" dirty="0"/>
              <a:t> אתי </a:t>
            </a:r>
            <a:r>
              <a:rPr lang="he-IL" dirty="0" err="1"/>
              <a:t>פריסתקא</a:t>
            </a:r>
            <a:r>
              <a:rPr lang="he-IL" dirty="0"/>
              <a:t> עליה מרומי, אמר ליה: קום, דמית ליה קיסר, ואמרי הנהו </a:t>
            </a:r>
            <a:r>
              <a:rPr lang="he-IL" dirty="0" err="1"/>
              <a:t>חשיבי</a:t>
            </a:r>
            <a:r>
              <a:rPr lang="he-IL" dirty="0"/>
              <a:t> דרומי </a:t>
            </a:r>
            <a:r>
              <a:rPr lang="he-IL" dirty="0" err="1"/>
              <a:t>לאותיבך</a:t>
            </a:r>
            <a:r>
              <a:rPr lang="he-IL" dirty="0"/>
              <a:t> ברישא. </a:t>
            </a:r>
          </a:p>
          <a:p>
            <a:pPr algn="just"/>
            <a:r>
              <a:rPr lang="he-IL" dirty="0" err="1"/>
              <a:t>הוה</a:t>
            </a:r>
            <a:r>
              <a:rPr lang="he-IL" dirty="0"/>
              <a:t> סיים חד </a:t>
            </a:r>
            <a:r>
              <a:rPr lang="he-IL" dirty="0" err="1"/>
              <a:t>מסאני</a:t>
            </a:r>
            <a:r>
              <a:rPr lang="he-IL" dirty="0"/>
              <a:t>, </a:t>
            </a:r>
            <a:r>
              <a:rPr lang="he-IL" dirty="0" err="1"/>
              <a:t>בעא</a:t>
            </a:r>
            <a:r>
              <a:rPr lang="he-IL" dirty="0"/>
              <a:t> </a:t>
            </a:r>
            <a:r>
              <a:rPr lang="he-IL" dirty="0" err="1"/>
              <a:t>למסיימא</a:t>
            </a:r>
            <a:r>
              <a:rPr lang="he-IL" dirty="0"/>
              <a:t> </a:t>
            </a:r>
            <a:r>
              <a:rPr lang="he-IL" dirty="0" err="1"/>
              <a:t>לאחרינא</a:t>
            </a:r>
            <a:r>
              <a:rPr lang="he-IL" dirty="0"/>
              <a:t> לא עייל, </a:t>
            </a:r>
            <a:r>
              <a:rPr lang="he-IL" dirty="0" err="1"/>
              <a:t>בעא</a:t>
            </a:r>
            <a:r>
              <a:rPr lang="he-IL" dirty="0"/>
              <a:t> </a:t>
            </a:r>
            <a:r>
              <a:rPr lang="he-IL" dirty="0" err="1"/>
              <a:t>למשלפא</a:t>
            </a:r>
            <a:r>
              <a:rPr lang="he-IL" dirty="0"/>
              <a:t> </a:t>
            </a:r>
            <a:r>
              <a:rPr lang="he-IL" dirty="0" err="1"/>
              <a:t>לאידך</a:t>
            </a:r>
            <a:r>
              <a:rPr lang="he-IL" dirty="0"/>
              <a:t> לא נפק, אמר: מאי האי? אמר ליה: לא תצטער, שמועה טובה </a:t>
            </a:r>
            <a:r>
              <a:rPr lang="he-IL" dirty="0" err="1"/>
              <a:t>אתיא</a:t>
            </a:r>
            <a:r>
              <a:rPr lang="he-IL" dirty="0"/>
              <a:t> לך, </a:t>
            </a:r>
            <a:r>
              <a:rPr lang="he-IL" dirty="0" err="1"/>
              <a:t>דכתיב</a:t>
            </a:r>
            <a:r>
              <a:rPr lang="he-IL" dirty="0"/>
              <a:t>: </a:t>
            </a:r>
            <a:r>
              <a:rPr lang="he-IL" dirty="0">
                <a:highlight>
                  <a:srgbClr val="FFFF00"/>
                </a:highlight>
              </a:rPr>
              <a:t>שמועה טובה תדשן עצם. </a:t>
            </a:r>
          </a:p>
          <a:p>
            <a:pPr algn="just"/>
            <a:r>
              <a:rPr lang="he-IL" dirty="0"/>
              <a:t>אלא מאי </a:t>
            </a:r>
            <a:r>
              <a:rPr lang="he-IL" dirty="0" err="1"/>
              <a:t>תקנתיה</a:t>
            </a:r>
            <a:r>
              <a:rPr lang="he-IL" dirty="0"/>
              <a:t>? </a:t>
            </a:r>
            <a:r>
              <a:rPr lang="he-IL" dirty="0" err="1"/>
              <a:t>ליתי</a:t>
            </a:r>
            <a:r>
              <a:rPr lang="he-IL" dirty="0"/>
              <a:t> </a:t>
            </a:r>
            <a:r>
              <a:rPr lang="he-IL" dirty="0" err="1"/>
              <a:t>איניש</a:t>
            </a:r>
            <a:r>
              <a:rPr lang="he-IL" dirty="0"/>
              <a:t> דלא </a:t>
            </a:r>
            <a:r>
              <a:rPr lang="he-IL" dirty="0" err="1"/>
              <a:t>מיתבא</a:t>
            </a:r>
            <a:r>
              <a:rPr lang="he-IL" dirty="0"/>
              <a:t> דעתך מיניה ולחליף </a:t>
            </a:r>
            <a:r>
              <a:rPr lang="he-IL" dirty="0" err="1"/>
              <a:t>קמך</a:t>
            </a:r>
            <a:r>
              <a:rPr lang="he-IL" dirty="0"/>
              <a:t>, </a:t>
            </a:r>
            <a:r>
              <a:rPr lang="he-IL" dirty="0" err="1"/>
              <a:t>דכתיב</a:t>
            </a:r>
            <a:r>
              <a:rPr lang="he-IL" dirty="0"/>
              <a:t>: ורוח נכאה תיבש גרם, עבד הכי עייל.</a:t>
            </a:r>
          </a:p>
          <a:p>
            <a:pPr algn="just"/>
            <a:endParaRPr lang="he-IL" dirty="0"/>
          </a:p>
          <a:p>
            <a:endParaRPr lang="he-IL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1DDD2F2-D8DE-517A-32FE-B9BC78A2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B1AD72FC-2330-96AE-9DD6-E94D2493F25A}"/>
              </a:ext>
            </a:extLst>
          </p:cNvPr>
          <p:cNvSpPr/>
          <p:nvPr/>
        </p:nvSpPr>
        <p:spPr>
          <a:xfrm>
            <a:off x="294640" y="5577840"/>
            <a:ext cx="9540240" cy="12801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Gisha" panose="020B0502040204020203" pitchFamily="34" charset="-79"/>
              </a:rPr>
              <a:t>מדוע שמועה רעה משפיעה כל כך חזק?</a:t>
            </a:r>
          </a:p>
          <a:p>
            <a:pPr marL="0" marR="0" lvl="0" indent="0" algn="just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אהבה מחזיקה – 6 דקות. פחד מחזיק 20 דקות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225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496"/>
    </mc:Choice>
    <mc:Fallback xmlns="">
      <p:transition spd="slow" advTm="281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uiExpand="1" build="p" animBg="1"/>
      <p:bldP spid="5" grpId="1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err="1"/>
              <a:t>פסיכוסומטיה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פסיכוסומטיה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מבוססת על ההנחה כי ישנה השפעת גומלין בין ה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גוף"/>
              </a:rPr>
              <a:t>גוף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ל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נפש"/>
              </a:rPr>
              <a:t>נפש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מחלות הפורצות בעקבות מצבי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דחק"/>
              </a:rPr>
              <a:t>דחק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(לחץ) או שהסימפטומים שלהן מחמירים בעקבות מצבים אלו, הן מחלות פסיכוסומטיות. </a:t>
            </a:r>
          </a:p>
          <a:p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ההשפעה יכולה להיות גם לכיוון המיטיב, ועם הגעת אהבה ושלווה לחייו של אדם, מצבו הבריאותי ישתפר ומחלות כרוניות עשויות </a:t>
            </a:r>
            <a:r>
              <a:rPr lang="he-IL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להרפא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או להיחלש.</a:t>
            </a:r>
          </a:p>
          <a:p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יש הרואים ב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אפקט פלצבו"/>
              </a:rPr>
              <a:t>אפקט הפלצבו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הוכחה לכך כי כל המחלות והסימפטומים מושפעים ממצבו הנפשי, אמונותיו ומחשבותיו של האדם. האפקט מראה כי נטילת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תרופה"/>
              </a:rPr>
              <a:t>תרופת</a:t>
            </a:r>
            <a:r>
              <a:rPr lang="he-IL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דמה משפיעה לטובה על מצבו הגופני של האדם ומשפרת את המדדים הפיזיולוגיים, למרות שאינה מכילה חומר כימי פעיל. אפקט זה נמצא כבעל השפעה על כל מגוון המחלות.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3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12"/>
    </mc:Choice>
    <mc:Fallback xmlns="">
      <p:transition spd="slow" advTm="3111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4F23879-5EA5-D5C9-D71A-AF8A46A4E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84AD64B-EF6E-3D2F-9A90-6C03E8E29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סַבְרִי מָרָנָן:</a:t>
            </a:r>
            <a:br>
              <a:rPr lang="he-IL" dirty="0"/>
            </a:br>
            <a:r>
              <a:rPr lang="he-IL" dirty="0"/>
              <a:t>בָּרוּךְ אַתָּה ה' </a:t>
            </a:r>
            <a:r>
              <a:rPr lang="he-IL" dirty="0" err="1"/>
              <a:t>אֱלהֵינו</a:t>
            </a:r>
            <a:r>
              <a:rPr lang="he-IL" dirty="0"/>
              <a:t>ּ מֶלֶךְ הָעולָם. בּורֵא פְּרִי הַגָּפֶן:</a:t>
            </a:r>
            <a:br>
              <a:rPr lang="he-IL" dirty="0"/>
            </a:br>
            <a:r>
              <a:rPr lang="he-IL" dirty="0"/>
              <a:t>בָּרוּךְ אַתָּה ה' </a:t>
            </a:r>
            <a:r>
              <a:rPr lang="he-IL" dirty="0" err="1"/>
              <a:t>אֱלהֵינו</a:t>
            </a:r>
            <a:r>
              <a:rPr lang="he-IL" dirty="0"/>
              <a:t>ּ מֶלֶךְ הָעולָם. בּורֵא מִינֵי בְשָׂמִים:</a:t>
            </a:r>
            <a:br>
              <a:rPr lang="he-IL" dirty="0"/>
            </a:br>
            <a:r>
              <a:rPr lang="he-IL" dirty="0"/>
              <a:t>בָּרוּךְ אַתָּה ה' </a:t>
            </a:r>
            <a:r>
              <a:rPr lang="he-IL" dirty="0" err="1"/>
              <a:t>אֱלהֵינו</a:t>
            </a:r>
            <a:r>
              <a:rPr lang="he-IL" dirty="0"/>
              <a:t>ּ מֶלֶךְ הָעולָם. בּורֵא מְאורֵי הָאֵשׁ:</a:t>
            </a:r>
            <a:br>
              <a:rPr lang="he-IL" dirty="0"/>
            </a:br>
            <a:r>
              <a:rPr lang="he-IL" dirty="0"/>
              <a:t>בָּרוּךְ אַתָּה ה' </a:t>
            </a:r>
            <a:r>
              <a:rPr lang="he-IL" dirty="0" err="1"/>
              <a:t>אֱלהֵינו</a:t>
            </a:r>
            <a:r>
              <a:rPr lang="he-IL" dirty="0"/>
              <a:t>ּ מֶלֶךְ הָעולָם. הַמַּבְדִּיל בֵּין קדֶשׁ לְחל. בֵּין אור לְחשֶׁךְ. בֵּין יִשְׂרָאֵל לָעַמִּים. בֵּין יום הַשְּׁבִיעִי לְשֵׁשֶׁת יְמֵי הַמַּעֲשֶׂה: בָּרוּךְ אַתָּה ה'. הַמַבְדִּיל בֵּין קדֶשׁ לְחל</a:t>
            </a:r>
          </a:p>
          <a:p>
            <a:pPr algn="r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DCD8C76-F707-62F6-8A0E-FDA79F89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49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14"/>
    </mc:Choice>
    <mc:Fallback xmlns="">
      <p:transition spd="slow" advTm="5381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96E78FC-AE48-C056-1BE6-A25C72C9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0E8C1D1-4A1D-85E3-5AAA-AF153021F533}"/>
              </a:ext>
            </a:extLst>
          </p:cNvPr>
          <p:cNvSpPr txBox="1"/>
          <p:nvPr/>
        </p:nvSpPr>
        <p:spPr>
          <a:xfrm>
            <a:off x="119270" y="151075"/>
            <a:ext cx="11092069" cy="64633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הַמַּבְדִּיל בֵּין קֹדֶשׁ לְחוֹל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ה', שמבדיל בין השבת שהיא קודש, לימות השבוע שהם חול. על פי נוסח ברכת ההבדלה: בָּרוּךְ אַתָּה ה'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אֱלהֵינו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ּ מֶלֶךְ הָעוֹלָם הַמַּבְדִּיל בֵּין קדֶשׁ לְחֹל, בֵּין אוֹר לְחשֶׁךְ, בֵּין יִשְׂרָאֵל לָעַמִּים, בֵּין יוֹם הַשְּׁבִיעִי לְשֵׁשֶׁת יְמֵי הַמַּעֲשֶׂה.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זַרְעֵנוּ וְכַסְפֵּנוּ יַרְבֶּה כַּחוֹל וְכַכּוֹכָבִים בַּלָּיְלָה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על פי הברכות שניתנו לאברהם אבינו ולזרעו אחריו בבראשית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כב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יז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: כִּי בָרֵךְ אֲבָרֶכְךָ וְהַרְבָּה אַרְבֶּה אֶת זַרְעֲךָ כְּכוֹכְבֵי הַשָּׁמַיִם וְכַחוֹל אֲשֶׁר עַל שְׂפַת הַיָּם.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יוֹם פָּנָה כְּצֵל תֹּמֶר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ימיו של האדם חולפים מהר, כצל, כפי שמופיע במקרא במספר מקומות למשל בתהלים (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קמד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ד): אָדָם לַהֶבֶל דָּמָה יָמָיו כְּצֵל עוֹבֵר.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אֶקְרָא לָאֵל עָלַי גּוֹמֵר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אתפלל לאל שעל פיו נקבע כל דבר, על פי הפסוק בתהלים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נז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ג: אֶקְרָא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לֵאלֹהִים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עֶלְיוֹן לָאֵל גֹּמֵר עָלָי.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שׁוֹמֵר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כינוי לאל, על פי תהלים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קכא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ד: הִנֵּה לֹא יָנוּם וְלֹא יִישָׁן שׁוֹמֵר יִשְׂרָאֵל. שומר הן במובן של שמירה והגנה והן במובן של זכירה - שומר את בריתו עם ישראל.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יוֹם אֲשֶׁר אָמַר שׁוֹמֵר אָתָא בֹקֶר וְגַם לָיְלָה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מתפלל לאותו יום אשר האל אמר שיגיע. הבוקר בא וגם הלילה עתיד לבוא. והכוונה לגאולה הראשונה שכבר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היתה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ולגאולה האחרונה העתידה להגיע. השיבוץ מישעיהו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כא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יב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: אָמַר שׁמֵר אָתָא בֹקֶר וְגַם לָיְלָה אִם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תִּבְעָיוּן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בְּעָיו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ּ שֻׁבוּ אֵתָיוּ.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צִדְקָתְךָ כְּהַר תָּבוֹר עֲלֵי פְשָׁעַי עָבֹר תַּעֲבוֹר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צדקת ה' עצומה כהרים, ולכן תמחל לחטאי.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כְּיוֹם אֶתְמוֹל כִּי יַעֲבוֹר וְאַשְׁמוּרָה בַּלָּיְלָה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בקשה שה' יעביר את חטאי במהירות כפי שעבר יום האתמול וכפי שחולפות אשמורות הלילה (הלילה מחולק ל-3 חלקים, 3 אשמורות). השיבוץ מתהלים צ, ד: כִּי אֶלֶף שָׁנִים בְּעֵינֶיךָ כְּיוֹם אֶתְמוֹל כִּי יַעֲבֹר וְאַשְׁמוּרָה בַלָּיְלָה.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חָלְפָה עוֹנַת מִנְחָתִי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עברה כמעט מחצית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מחיי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או אף יותר. שעת המנחה היא מצהרי היום ומעלה, עד קרוב לשקיעה. ואולי גם מנחה מלשון מתנה, קרבן. כאילו החמצתי את ההזדמנות להגיש מנחה לה'.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מִי </a:t>
            </a: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יִתֵּן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מְנוּחָתִי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מקשיי העולם הזה, מחטאי.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אַשְׂחֶה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אציף בדמעות, ואולי גם במשמעות של שיחה, דיבור.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</a:t>
            </a: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יָגַעְתִּי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בְּאַנְחָתִי אַשְׂחֶה בְּכָל לָיְלָה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שיבוץ מתהלים ו, ז: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יָגַעְתִּי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בְאַנְחָתִי אַשְׂחֶה בְכָל לַיְלָה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מִטָּתִי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בְּדִמְעָתִי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עַרְשִׂי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אַמְסֶה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. 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Gisha" panose="020B0502040204020203" pitchFamily="34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0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162"/>
    </mc:Choice>
    <mc:Fallback xmlns="">
      <p:transition spd="slow" advTm="131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  <p:extLst>
    <p:ext uri="{E180D4A7-C9FB-4DFB-919C-405C955672EB}">
      <p14:showEvtLst xmlns:p14="http://schemas.microsoft.com/office/powerpoint/2010/main">
        <p14:playEvt time="1955" objId="6"/>
        <p14:stopEvt time="129624" objId="6"/>
        <p14:playEvt time="129639" objId="6"/>
        <p14:stopEvt time="130904" objId="6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96E78FC-AE48-C056-1BE6-A25C72C9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0E8C1D1-4A1D-85E3-5AAA-AF153021F533}"/>
              </a:ext>
            </a:extLst>
          </p:cNvPr>
          <p:cNvSpPr txBox="1"/>
          <p:nvPr/>
        </p:nvSpPr>
        <p:spPr>
          <a:xfrm>
            <a:off x="119270" y="151075"/>
            <a:ext cx="11092069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הֵעָתֵר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קבל, שמע, התרצה.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נוֹרָא וְאָיוֹם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כינויים לאל.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</a:t>
            </a: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אֲשַׁוֵּע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ַ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אתחנן, אייחל.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תְּנָה פִדְיוֹם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גאל אותי.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בְּנֶשֶׁף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בערב.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בְּאִישׁוֹן לָיְלָה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באמצע הלילה.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בְּנֶשֶׁף בְּעֶרֶב יוֹם בְּאִישׁוֹן לָיְלָה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דימוי לגלות. המשורר מבקש הצלה בגלות, המדומה ללילה. על פי משלי ז, ט: בְּנֶשֶׁף בְּעֶרֶב יוֹם בְּאִישׁוֹן לַיְלָה וַאֲפֵלָה. המילה 'אפלה' בפסוק מרכזת לתוכה את הרעיון של תיאורי הערב ובפיוט היא מושמטת. כך המשורר מרמז אליה בעדינות.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אֹרַח חַיִּים תּוֹדִיעֵנִי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למדני את דרך החיים. על פי תהלים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טז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, יא: תּוֹדִיעֵנִי אֹרַח חַיִּים שׂבַע שְׂמָחוֹת אֶת פָּנֶיךָ 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נְעִמוֹת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בִּימִינְךָ נֶצַח.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מִדַּלּוּת תְּבַצְּעֵנִי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מדלות, מהגלות, הוציאני. 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טַהֵר </a:t>
            </a:r>
            <a:r>
              <a:rPr kumimoji="0" lang="he-I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טִנּוּף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 מַעֲשַׂי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טהר, מחל על מעשי הרעים.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פֶּן יֹאמְרוּ מַכְעִיסַי אַיֵּה אֱלוֹהַּ עוֹשָׂי 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כאשר עם ישראל במצב ירוד אומות העולם מקטרגות כאילו זנח האל את עמו. 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• אַיֵּה אֱלוֹהַּ עוֹשָׂי נוֹתֵן זְמִירוֹת בַּלָּיְלָה-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Taamey Frank CLM"/>
                <a:ea typeface="+mn-ea"/>
                <a:cs typeface="Gisha" panose="020B0502040204020203" pitchFamily="34" charset="-79"/>
              </a:rPr>
              <a:t> על פי איוב לה, י: וְלֹא אָמַר אַיֵּה אֱלוֹהַּ עשָׂי נתֵן זְמִרוֹת בַּלָּיְלָה. זמירות בלילה- הכוונה שהאל מאפשר לרשעים המדומים ללילה לזמר.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15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74"/>
    </mc:Choice>
    <mc:Fallback xmlns="">
      <p:transition spd="slow" advTm="80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  <p:extLst>
    <p:ext uri="{E180D4A7-C9FB-4DFB-919C-405C955672EB}">
      <p14:showEvtLst xmlns:p14="http://schemas.microsoft.com/office/powerpoint/2010/main">
        <p14:playEvt time="940" objId="2"/>
        <p14:stopEvt time="80430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07EE442-E732-2816-F0B2-9696EBE11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A20A1-E7C3-450A-A92A-ECBF97E20AEA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09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01"/>
    </mc:Choice>
    <mc:Fallback xmlns="">
      <p:transition spd="slow" advTm="13801"/>
    </mc:Fallback>
  </mc:AlternateContent>
  <p:extLst>
    <p:ext uri="{E180D4A7-C9FB-4DFB-919C-405C955672EB}">
      <p14:showEvtLst xmlns:p14="http://schemas.microsoft.com/office/powerpoint/2010/main">
        <p14:playEvt time="12638" objId="5"/>
        <p14:stopEvt time="13508" objId="5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A27AEC-59E7-C430-0F8A-92E92FD8C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פורים שמח?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DAB0A14-028F-981E-51DF-062EE3E6F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בספר מעדני שלמה מסופר: פעם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הרגש''ז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אויערבך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זצ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''ל הלך בפורים ברחוב ועבר לידו אדם שאיחל לו 'פורים שמח'. אחרי שהאיש הלך, אמר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הגרש"ז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ליהודי שלווה אותו: "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זה לא טוב שחושבים שרק בפורים צריך להיות שמח, האדם באמת צריך להיות לעולם בשמחה". </a:t>
            </a:r>
            <a:endParaRPr lang="en-US" sz="1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והוסיף והביא מקור לכך. בשערי תשובה (על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השו"ע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שואל על המילים האחרונות של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הרמ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''א בשולחן ערוך אורח חיים, מדוע סיים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הרמ"א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את הגהותיו דווקא עם המילים "וטוב לב משתה תמיד"? </a:t>
            </a:r>
          </a:p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ומתרץ בשם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החיד"א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ישנם שני פסוקים המתארים מצוות המוטלות על האדם תמיד: '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שויתי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ה' לנגדי תמיד' (תהלים ט"ז) בו התחיל 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הרמ"א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את סעיף הראשון של שולחן ערוך, והפסוק 'וטוב לב משתה תמיד' (משלי ט"ו, ט"ו) בו סיים. שכן כך היא דרך עלייתו של האדם, בתחילה עליו לקיים '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שויתי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ה' לנגדי תמיד' ומתוך כך יגיע 'לטוב לב משתה תמיד'. </a:t>
            </a:r>
          </a:p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והעיר הרב שלמה זלמן, האמת היא שעל האדם לקיים את שני התמידים הללו יחד, לשמוח עם הרגשת "</a:t>
            </a:r>
            <a:r>
              <a:rPr lang="he-IL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שויתי</a:t>
            </a: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ה' לנגדי תמיד".  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ונראה שכוון בזה לדבר עמוק ונפלא מאד. </a:t>
            </a:r>
          </a:p>
          <a:p>
            <a:pPr algn="just" rtl="1">
              <a:lnSpc>
                <a:spcPct val="106000"/>
              </a:lnSpc>
              <a:spcAft>
                <a:spcPts val="800"/>
              </a:spcAft>
            </a:pP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אדם החי עם בורא העולם כפי הוראת הפסוק '</a:t>
            </a:r>
            <a:r>
              <a:rPr lang="he-IL" sz="1800" b="1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שויתי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ה' לנגדי תמיד', כאשר מזדמן לו דבר שהוא אוהב ונהנה ממנו, הוא תמיד יקשר את הנעימות הזו </a:t>
            </a:r>
            <a:r>
              <a:rPr lang="he-IL" sz="1800" b="1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להשי"ת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כלומר, בשעת הנאתו יעורר </a:t>
            </a:r>
            <a:r>
              <a:rPr lang="he-IL" sz="1800" b="1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בלבו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את המחשבה </a:t>
            </a:r>
            <a:r>
              <a:rPr lang="he-IL" sz="1800" b="1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שהשי"ת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הוא מקור כל הנעימות והטוב שהוא חש עכשיו, </a:t>
            </a:r>
            <a:r>
              <a:rPr lang="he-IL" sz="1800" b="1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ושהכל</a:t>
            </a:r>
            <a:r>
              <a:rPr lang="he-IL" sz="18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הוא מתנת בורא העולם הניתנת מתוך נדיבות ואהבה גדולה, ויודה אליו בכל ליבו. אדם כזה יזכה להיות 'טוב לב משתה תמיד' – להיות בשמחה תמיד. </a:t>
            </a:r>
            <a:endParaRPr lang="en-US" sz="1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e-IL" b="1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CF00582-D718-2271-3E03-20055233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24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446"/>
    </mc:Choice>
    <mc:Fallback xmlns="">
      <p:transition spd="slow" advTm="13544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A49ED-131C-9592-4FB7-7D029BFE2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7A7E310-DC29-5FED-F436-08DC5C650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4" y="214685"/>
            <a:ext cx="8368386" cy="1690315"/>
          </a:xfrm>
        </p:spPr>
        <p:txBody>
          <a:bodyPr>
            <a:normAutofit/>
          </a:bodyPr>
          <a:lstStyle/>
          <a:p>
            <a:r>
              <a:rPr lang="he-IL" sz="2400" dirty="0"/>
              <a:t>תמיד </a:t>
            </a:r>
            <a:r>
              <a:rPr lang="he-IL" sz="2400" dirty="0" err="1"/>
              <a:t>תמיד</a:t>
            </a:r>
            <a:r>
              <a:rPr lang="he-IL" sz="2400" dirty="0"/>
              <a:t> </a:t>
            </a:r>
            <a:r>
              <a:rPr lang="he-IL" sz="2400" dirty="0" err="1"/>
              <a:t>תמיד</a:t>
            </a:r>
            <a:r>
              <a:rPr lang="he-IL" sz="2400" dirty="0"/>
              <a:t> &gt;&gt; שניים ליום עולה תמיד &gt;&gt; שיוויתי ה' לנגד תמיד &gt;&gt; וטוב לב משתה תמיד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AA0A22C-8D5C-855E-4022-B5A35E8E9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43" y="1264554"/>
            <a:ext cx="10304889" cy="5477439"/>
          </a:xfrm>
        </p:spPr>
        <p:txBody>
          <a:bodyPr>
            <a:normAutofit/>
          </a:bodyPr>
          <a:lstStyle/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כשנכנס רבי חיים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מוולוז'ין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אל רבו הגאון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מווילנא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כדי ליטול ברכת פרידה וביקש את ברכתו, </a:t>
            </a:r>
            <a:r>
              <a:rPr lang="he-IL" sz="1800" b="1" kern="1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נענה ר' אליהו ואמר: "יהי רצון שתזכה לשני </a:t>
            </a:r>
            <a:r>
              <a:rPr lang="he-IL" sz="1800" b="1" kern="1400" dirty="0" err="1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תמידים</a:t>
            </a:r>
            <a:r>
              <a:rPr lang="he-IL" sz="1800" b="1" kern="1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כהלכתם". כך נפרד ר' חיים מלפני רבו.</a:t>
            </a: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התלמידים שנכחו באותו מעמד לא הבינו את כוונת הרב. וכששאלו מאת ר' חיים לביאור הכוונה הסביר להם: </a:t>
            </a: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הרי זה פשוט.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הרמ"א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ז"ל בחר לפתוח את "המפה" שלו לשולחן ערוך בפסוק </a:t>
            </a:r>
            <a:r>
              <a:rPr lang="he-IL" sz="1800" b="1" kern="1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"</a:t>
            </a:r>
            <a:r>
              <a:rPr lang="he-IL" sz="1800" b="1" kern="1400" dirty="0" err="1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שויתי</a:t>
            </a:r>
            <a:r>
              <a:rPr lang="he-IL" sz="1800" b="1" kern="1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ה' לנגדי תמיד" 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(תהילים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טז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, 8) ולסיים את ספרו בחלק 'אורח חיים' (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תרצז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, א) בפסוק </a:t>
            </a:r>
            <a:r>
              <a:rPr lang="he-IL" sz="1800" b="1" kern="14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"וטוב לב משתה תמיד" 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(משלי טו, 15) ולזה כיוון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הגר"א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בברכתו, ששני "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תמידים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" אלו –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שויתי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....תמיד וטוב לב..... תמיד יהיו נעשים כהלכתם.</a:t>
            </a: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הבה ונבהיר, אורח החיים של היהודי מן הראוי שיהא מושתת על שני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ה"תמידים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", האמונה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ב'קודשא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בריך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הוא' הנובעת מ"שויתי", ומהשמחה (שהיא "טוב לב" – לפי פרושו של האבן-עזרא) אשר היהודי צריך להיות שרוי בה תמיד. </a:t>
            </a: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כי כן ללא ה"תמיד" השני כהלכתו, נמצא חסרון באדם, אין לו את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השויתי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הראשון, אין לו את הראיה הנכונה על העולם, עיניו עכורות, כושר השיפוט שלו נפגם והוא כבול במצבי לחץ. </a:t>
            </a:r>
          </a:p>
          <a:p>
            <a:pPr algn="just"/>
            <a:endParaRPr lang="he-IL" sz="1800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רבי נחמן מברסלב מחזק את ה"תמיד" השני – "וטוב לב משתה תמיד", באמרו:</a:t>
            </a:r>
          </a:p>
          <a:p>
            <a:pPr algn="just"/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"מצווה גדולה להיות בשמחה תמיד ולהתגבר להרחיק העצבות והמרה השחורה בכל כוחו כי כל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החולאות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(חוליים)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הבאין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על האדם כולם באים מקלקול השמחה" (ליקוטי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מוהר"ן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מהדורא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</a:t>
            </a:r>
            <a:r>
              <a:rPr lang="he-IL" sz="1800" b="1" kern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תנינא</a:t>
            </a:r>
            <a:r>
              <a:rPr lang="he-IL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David" panose="020E0502060401010101" pitchFamily="34" charset="-79"/>
              </a:rPr>
              <a:t> סימן כד)</a:t>
            </a:r>
          </a:p>
          <a:p>
            <a:pPr algn="just"/>
            <a:endParaRPr lang="he-IL" sz="1800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BAB12C9-B4B0-B655-9C09-D32B9625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29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9"/>
    </mc:Choice>
    <mc:Fallback xmlns="">
      <p:transition spd="slow" advTm="357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CBBAE2-4338-2FDE-39FA-D6269368E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שויתי</a:t>
            </a:r>
            <a:r>
              <a:rPr lang="he-IL" dirty="0"/>
              <a:t> מביא לשמחה גילה ובריאות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5F9B53-2E32-E4ED-85EA-0F7B532B3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בואו נתבונן ונראה שזה מפורש בפסוק </a:t>
            </a:r>
            <a:r>
              <a:rPr lang="he-IL" dirty="0" err="1"/>
              <a:t>ששויתי</a:t>
            </a:r>
            <a:r>
              <a:rPr lang="he-IL" dirty="0"/>
              <a:t> מביא את האדם לאהבה ושמחה. </a:t>
            </a:r>
          </a:p>
          <a:p>
            <a:r>
              <a:rPr lang="he-IL" dirty="0"/>
              <a:t>דוד המלך עצמו מתאר בהמשך הפסוק את הרגשות שקיום מצוה זו עוררו אצלו, ואומר </a:t>
            </a:r>
          </a:p>
          <a:p>
            <a:r>
              <a:rPr lang="he-IL" dirty="0">
                <a:highlight>
                  <a:srgbClr val="FFFF00"/>
                </a:highlight>
              </a:rPr>
              <a:t>"</a:t>
            </a:r>
            <a:r>
              <a:rPr lang="he-IL" dirty="0" err="1">
                <a:highlight>
                  <a:srgbClr val="FFFF00"/>
                </a:highlight>
              </a:rPr>
              <a:t>שויתי</a:t>
            </a:r>
            <a:r>
              <a:rPr lang="he-IL" dirty="0">
                <a:highlight>
                  <a:srgbClr val="FFFF00"/>
                </a:highlight>
              </a:rPr>
              <a:t> ה' לנגדי תמיד כי מימיני בל </a:t>
            </a:r>
            <a:r>
              <a:rPr lang="he-IL" dirty="0" err="1">
                <a:highlight>
                  <a:srgbClr val="FFFF00"/>
                </a:highlight>
              </a:rPr>
              <a:t>אמוט</a:t>
            </a:r>
            <a:r>
              <a:rPr lang="he-IL" dirty="0">
                <a:highlight>
                  <a:srgbClr val="FFFF00"/>
                </a:highlight>
              </a:rPr>
              <a:t> - לכן - שמח לבי, </a:t>
            </a:r>
            <a:r>
              <a:rPr lang="he-IL" dirty="0" err="1">
                <a:highlight>
                  <a:srgbClr val="FFFF00"/>
                </a:highlight>
              </a:rPr>
              <a:t>ויגל</a:t>
            </a:r>
            <a:r>
              <a:rPr lang="he-IL" dirty="0">
                <a:highlight>
                  <a:srgbClr val="FFFF00"/>
                </a:highlight>
              </a:rPr>
              <a:t> כבודי, אף בשרי ישכון לבטח" </a:t>
            </a:r>
            <a:r>
              <a:rPr lang="he-IL" sz="500" dirty="0"/>
              <a:t>(תהלים ט"ז - ח'). </a:t>
            </a:r>
            <a:r>
              <a:rPr lang="he-IL" dirty="0"/>
              <a:t>תחושת קרבתו </a:t>
            </a:r>
            <a:r>
              <a:rPr lang="he-IL" dirty="0" err="1"/>
              <a:t>ית</a:t>
            </a:r>
            <a:r>
              <a:rPr lang="he-IL" dirty="0"/>
              <a:t>' </a:t>
            </a:r>
            <a:r>
              <a:rPr lang="he-IL" dirty="0" err="1"/>
              <a:t>היתה</a:t>
            </a:r>
            <a:r>
              <a:rPr lang="he-IL" dirty="0"/>
              <a:t> מעוררת בו רגשי שמחה ורוגע בכל חלקי הגוף והנפש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r>
              <a:rPr lang="he-IL" dirty="0">
                <a:solidFill>
                  <a:srgbClr val="00B050"/>
                </a:solidFill>
              </a:rPr>
              <a:t>רוח</a:t>
            </a:r>
            <a:r>
              <a:rPr lang="he-IL" dirty="0"/>
              <a:t> – לכן שמח ליבי. </a:t>
            </a:r>
          </a:p>
          <a:p>
            <a:r>
              <a:rPr lang="he-IL" dirty="0">
                <a:solidFill>
                  <a:srgbClr val="00B050"/>
                </a:solidFill>
              </a:rPr>
              <a:t>נשמה</a:t>
            </a:r>
            <a:r>
              <a:rPr lang="he-IL" dirty="0"/>
              <a:t> – </a:t>
            </a:r>
            <a:r>
              <a:rPr lang="he-IL" dirty="0" err="1"/>
              <a:t>ויגל</a:t>
            </a:r>
            <a:r>
              <a:rPr lang="he-IL" dirty="0"/>
              <a:t> כבודי.</a:t>
            </a:r>
          </a:p>
          <a:p>
            <a:r>
              <a:rPr lang="he-IL" dirty="0">
                <a:solidFill>
                  <a:srgbClr val="00B050"/>
                </a:solidFill>
              </a:rPr>
              <a:t>גוף נפש </a:t>
            </a:r>
            <a:r>
              <a:rPr lang="he-IL" dirty="0"/>
              <a:t>– אף בשרי ישכון לבטח. </a:t>
            </a:r>
          </a:p>
          <a:p>
            <a:endParaRPr lang="he-IL" dirty="0"/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אבן עזרא: לכן, לבי - הוא שכל הדעת: וכבודי - הנשמה:</a:t>
            </a: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אף בשרי - הגוף והטעם כי אחר שהוא דבק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בכח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 עליון תעלוז נפשו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וכח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 הדבקו בו ישמרנו מתחלואים בהשתנות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העתים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Narkisim" panose="020E0502050101010101" pitchFamily="34" charset="-79"/>
              </a:rPr>
              <a:t> על כן ישכון גופו בעולם הזה לבטח: 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ACCD6EA-007F-0C22-DC16-A4412FAE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074" name="Picture 2" descr="נפש רוח נשמה - אהרון קופמן | Nefesh Ruach Neshama - Aharon Kofman - YouTube">
            <a:extLst>
              <a:ext uri="{FF2B5EF4-FFF2-40B4-BE49-F238E27FC236}">
                <a16:creationId xmlns:a16="http://schemas.microsoft.com/office/drawing/2014/main" id="{6E6BB6CD-E548-F29F-C07B-5ED727975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47" y="255435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37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178"/>
    </mc:Choice>
    <mc:Fallback xmlns="">
      <p:transition spd="slow" advTm="536178"/>
    </mc:Fallback>
  </mc:AlternateContent>
  <p:extLst>
    <p:ext uri="{E180D4A7-C9FB-4DFB-919C-405C955672EB}">
      <p14:showEvtLst xmlns:p14="http://schemas.microsoft.com/office/powerpoint/2010/main">
        <p14:playEvt time="235234" objId="5"/>
        <p14:stopEvt time="535973" objId="5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7.9|78.4|1.5|20.2|34.4|17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7|217|2.9|3|33.4|2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1|6.8|17.1|5.8|5.7|3.1|8.1|11.7|12.7|5.7|7|18.4|4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2|6.7|17.7|17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1835</Words>
  <Application>Microsoft Office PowerPoint</Application>
  <PresentationFormat>מסך רחב</PresentationFormat>
  <Paragraphs>83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12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Taamey Frank CLM</vt:lpstr>
      <vt:lpstr>Trebuchet MS</vt:lpstr>
      <vt:lpstr>Wingdings 3</vt:lpstr>
      <vt:lpstr>1_ערכת נושא Office</vt:lpstr>
      <vt:lpstr>פיאה</vt:lpstr>
      <vt:lpstr>2_פיאה</vt:lpstr>
      <vt:lpstr>השפעת השמחה על הבריאות</vt:lpstr>
      <vt:lpstr>מצגת של PowerPoint‏</vt:lpstr>
      <vt:lpstr>אנחה שוברת חצי גופו</vt:lpstr>
      <vt:lpstr>להשמין מנחת</vt:lpstr>
      <vt:lpstr>פסיכוסומטיה</vt:lpstr>
      <vt:lpstr>מצגת של PowerPoint‏</vt:lpstr>
      <vt:lpstr>מצגת של PowerPoint‏</vt:lpstr>
      <vt:lpstr>מצגת של PowerPoint‏</vt:lpstr>
      <vt:lpstr>מצגת של PowerPoint‏</vt:lpstr>
      <vt:lpstr>פורים שמח?</vt:lpstr>
      <vt:lpstr>תמיד תמיד תמיד &gt;&gt; שניים ליום עולה תמיד &gt;&gt; שיוויתי ה' לנגד תמיד &gt;&gt; וטוב לב משתה תמיד</vt:lpstr>
      <vt:lpstr>שויתי מביא לשמחה גילה ובריאות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השפעת השמחה על הבריאות</dc:title>
  <dc:creator>יהודה טאוב</dc:creator>
  <cp:lastModifiedBy>יהודה טאוב</cp:lastModifiedBy>
  <cp:revision>2</cp:revision>
  <dcterms:created xsi:type="dcterms:W3CDTF">2024-03-14T09:05:32Z</dcterms:created>
  <dcterms:modified xsi:type="dcterms:W3CDTF">2026-10-18T02:28:04Z</dcterms:modified>
</cp:coreProperties>
</file>