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notesMasterIdLst>
    <p:notesMasterId r:id="rId18"/>
  </p:notesMasterIdLst>
  <p:handoutMasterIdLst>
    <p:handoutMasterId r:id="rId19"/>
  </p:handoutMasterIdLst>
  <p:sldIdLst>
    <p:sldId id="256" r:id="rId2"/>
    <p:sldId id="261" r:id="rId3"/>
    <p:sldId id="263" r:id="rId4"/>
    <p:sldId id="288" r:id="rId5"/>
    <p:sldId id="287" r:id="rId6"/>
    <p:sldId id="285" r:id="rId7"/>
    <p:sldId id="265" r:id="rId8"/>
    <p:sldId id="270" r:id="rId9"/>
    <p:sldId id="279" r:id="rId10"/>
    <p:sldId id="342" r:id="rId11"/>
    <p:sldId id="343" r:id="rId12"/>
    <p:sldId id="264" r:id="rId13"/>
    <p:sldId id="283" r:id="rId14"/>
    <p:sldId id="271" r:id="rId15"/>
    <p:sldId id="284" r:id="rId16"/>
    <p:sldId id="27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notesViewPr>
    <p:cSldViewPr snapToGrid="0">
      <p:cViewPr varScale="1">
        <p:scale>
          <a:sx n="62" d="100"/>
          <a:sy n="62" d="100"/>
        </p:scale>
        <p:origin x="1834"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8:57.637" v="31"/>
      <pc:docMkLst>
        <pc:docMk/>
      </pc:docMkLst>
      <pc:sldChg chg="delSp mod delAnim modAnim">
        <pc:chgData name="יהודה טאוב" userId="80c2dbd02819b45c" providerId="LiveId" clId="{9C42E4DE-A4EE-4899-912D-CC2AC8F5DB5D}" dt="2026-10-18T02:28:52.851" v="1"/>
        <pc:sldMkLst>
          <pc:docMk/>
          <pc:sldMk cId="580743051" sldId="256"/>
        </pc:sldMkLst>
        <pc:picChg chg="del">
          <ac:chgData name="יהודה טאוב" userId="80c2dbd02819b45c" providerId="LiveId" clId="{9C42E4DE-A4EE-4899-912D-CC2AC8F5DB5D}" dt="2026-10-18T02:28:52.851" v="1"/>
          <ac:picMkLst>
            <pc:docMk/>
            <pc:sldMk cId="580743051" sldId="256"/>
            <ac:picMk id="9" creationId="{FF0E6667-BA3D-BC97-06D6-5FE58562961A}"/>
          </ac:picMkLst>
        </pc:picChg>
      </pc:sldChg>
      <pc:sldChg chg="delSp mod delAnim modAnim">
        <pc:chgData name="יהודה טאוב" userId="80c2dbd02819b45c" providerId="LiveId" clId="{9C42E4DE-A4EE-4899-912D-CC2AC8F5DB5D}" dt="2026-10-18T02:28:53.064" v="3"/>
        <pc:sldMkLst>
          <pc:docMk/>
          <pc:sldMk cId="3474368944" sldId="261"/>
        </pc:sldMkLst>
        <pc:picChg chg="del">
          <ac:chgData name="יהודה טאוב" userId="80c2dbd02819b45c" providerId="LiveId" clId="{9C42E4DE-A4EE-4899-912D-CC2AC8F5DB5D}" dt="2026-10-18T02:28:53.064" v="3"/>
          <ac:picMkLst>
            <pc:docMk/>
            <pc:sldMk cId="3474368944" sldId="261"/>
            <ac:picMk id="13" creationId="{DEFC849D-AF74-967A-CF3D-998B06A31407}"/>
          </ac:picMkLst>
        </pc:picChg>
      </pc:sldChg>
      <pc:sldChg chg="delSp mod delAnim modAnim">
        <pc:chgData name="יהודה טאוב" userId="80c2dbd02819b45c" providerId="LiveId" clId="{9C42E4DE-A4EE-4899-912D-CC2AC8F5DB5D}" dt="2026-10-18T02:28:54.370" v="5"/>
        <pc:sldMkLst>
          <pc:docMk/>
          <pc:sldMk cId="383735839" sldId="263"/>
        </pc:sldMkLst>
        <pc:picChg chg="del">
          <ac:chgData name="יהודה טאוב" userId="80c2dbd02819b45c" providerId="LiveId" clId="{9C42E4DE-A4EE-4899-912D-CC2AC8F5DB5D}" dt="2026-10-18T02:28:54.370" v="5"/>
          <ac:picMkLst>
            <pc:docMk/>
            <pc:sldMk cId="383735839" sldId="263"/>
            <ac:picMk id="7" creationId="{35FFF254-5297-B48F-41BD-01C653EBD377}"/>
          </ac:picMkLst>
        </pc:picChg>
      </pc:sldChg>
      <pc:sldChg chg="delSp mod delAnim modAnim">
        <pc:chgData name="יהודה טאוב" userId="80c2dbd02819b45c" providerId="LiveId" clId="{9C42E4DE-A4EE-4899-912D-CC2AC8F5DB5D}" dt="2026-10-18T02:28:57.304" v="23"/>
        <pc:sldMkLst>
          <pc:docMk/>
          <pc:sldMk cId="4023480454" sldId="264"/>
        </pc:sldMkLst>
        <pc:picChg chg="del">
          <ac:chgData name="יהודה טאוב" userId="80c2dbd02819b45c" providerId="LiveId" clId="{9C42E4DE-A4EE-4899-912D-CC2AC8F5DB5D}" dt="2026-10-18T02:28:57.304" v="23"/>
          <ac:picMkLst>
            <pc:docMk/>
            <pc:sldMk cId="4023480454" sldId="264"/>
            <ac:picMk id="4" creationId="{6E161B9B-D546-00CE-AAB7-88837B3E4799}"/>
          </ac:picMkLst>
        </pc:picChg>
      </pc:sldChg>
      <pc:sldChg chg="delSp mod delAnim modAnim">
        <pc:chgData name="יהודה טאוב" userId="80c2dbd02819b45c" providerId="LiveId" clId="{9C42E4DE-A4EE-4899-912D-CC2AC8F5DB5D}" dt="2026-10-18T02:28:56.904" v="15"/>
        <pc:sldMkLst>
          <pc:docMk/>
          <pc:sldMk cId="2077322511" sldId="265"/>
        </pc:sldMkLst>
        <pc:picChg chg="del">
          <ac:chgData name="יהודה טאוב" userId="80c2dbd02819b45c" providerId="LiveId" clId="{9C42E4DE-A4EE-4899-912D-CC2AC8F5DB5D}" dt="2026-10-18T02:28:56.904" v="15"/>
          <ac:picMkLst>
            <pc:docMk/>
            <pc:sldMk cId="2077322511" sldId="265"/>
            <ac:picMk id="3" creationId="{3D278621-93A2-DF6F-A703-AB752AD19DCD}"/>
          </ac:picMkLst>
        </pc:picChg>
        <pc:picChg chg="del">
          <ac:chgData name="יהודה טאוב" userId="80c2dbd02819b45c" providerId="LiveId" clId="{9C42E4DE-A4EE-4899-912D-CC2AC8F5DB5D}" dt="2026-10-18T02:28:56.894" v="13"/>
          <ac:picMkLst>
            <pc:docMk/>
            <pc:sldMk cId="2077322511" sldId="265"/>
            <ac:picMk id="4" creationId="{9FD405E6-2405-365D-28BF-A83F628E5390}"/>
          </ac:picMkLst>
        </pc:picChg>
      </pc:sldChg>
      <pc:sldChg chg="delSp mod delAnim modAnim">
        <pc:chgData name="יהודה טאוב" userId="80c2dbd02819b45c" providerId="LiveId" clId="{9C42E4DE-A4EE-4899-912D-CC2AC8F5DB5D}" dt="2026-10-18T02:28:57.462" v="27"/>
        <pc:sldMkLst>
          <pc:docMk/>
          <pc:sldMk cId="628879629" sldId="271"/>
        </pc:sldMkLst>
        <pc:picChg chg="del">
          <ac:chgData name="יהודה טאוב" userId="80c2dbd02819b45c" providerId="LiveId" clId="{9C42E4DE-A4EE-4899-912D-CC2AC8F5DB5D}" dt="2026-10-18T02:28:57.462" v="27"/>
          <ac:picMkLst>
            <pc:docMk/>
            <pc:sldMk cId="628879629" sldId="271"/>
            <ac:picMk id="3" creationId="{D3B59625-1870-E677-5AFD-87A5C5407AE2}"/>
          </ac:picMkLst>
        </pc:picChg>
      </pc:sldChg>
      <pc:sldChg chg="delSp mod delAnim modAnim">
        <pc:chgData name="יהודה טאוב" userId="80c2dbd02819b45c" providerId="LiveId" clId="{9C42E4DE-A4EE-4899-912D-CC2AC8F5DB5D}" dt="2026-10-18T02:28:57.637" v="31"/>
        <pc:sldMkLst>
          <pc:docMk/>
          <pc:sldMk cId="3764214557" sldId="275"/>
        </pc:sldMkLst>
        <pc:picChg chg="del">
          <ac:chgData name="יהודה טאוב" userId="80c2dbd02819b45c" providerId="LiveId" clId="{9C42E4DE-A4EE-4899-912D-CC2AC8F5DB5D}" dt="2026-10-18T02:28:57.637" v="31"/>
          <ac:picMkLst>
            <pc:docMk/>
            <pc:sldMk cId="3764214557" sldId="275"/>
            <ac:picMk id="3" creationId="{D1650DB5-43E9-E46E-63C1-3E034D7CE1A0}"/>
          </ac:picMkLst>
        </pc:picChg>
      </pc:sldChg>
      <pc:sldChg chg="delSp mod delAnim modAnim">
        <pc:chgData name="יהודה טאוב" userId="80c2dbd02819b45c" providerId="LiveId" clId="{9C42E4DE-A4EE-4899-912D-CC2AC8F5DB5D}" dt="2026-10-18T02:28:57.167" v="17"/>
        <pc:sldMkLst>
          <pc:docMk/>
          <pc:sldMk cId="1021734331" sldId="279"/>
        </pc:sldMkLst>
        <pc:picChg chg="del">
          <ac:chgData name="יהודה טאוב" userId="80c2dbd02819b45c" providerId="LiveId" clId="{9C42E4DE-A4EE-4899-912D-CC2AC8F5DB5D}" dt="2026-10-18T02:28:57.167" v="17"/>
          <ac:picMkLst>
            <pc:docMk/>
            <pc:sldMk cId="1021734331" sldId="279"/>
            <ac:picMk id="4" creationId="{E01904E9-C306-13F0-533D-F2B81AE10D7C}"/>
          </ac:picMkLst>
        </pc:picChg>
      </pc:sldChg>
      <pc:sldChg chg="delSp mod delAnim modAnim">
        <pc:chgData name="יהודה טאוב" userId="80c2dbd02819b45c" providerId="LiveId" clId="{9C42E4DE-A4EE-4899-912D-CC2AC8F5DB5D}" dt="2026-10-18T02:28:57.381" v="25"/>
        <pc:sldMkLst>
          <pc:docMk/>
          <pc:sldMk cId="1194730882" sldId="283"/>
        </pc:sldMkLst>
        <pc:picChg chg="del">
          <ac:chgData name="יהודה טאוב" userId="80c2dbd02819b45c" providerId="LiveId" clId="{9C42E4DE-A4EE-4899-912D-CC2AC8F5DB5D}" dt="2026-10-18T02:28:57.381" v="25"/>
          <ac:picMkLst>
            <pc:docMk/>
            <pc:sldMk cId="1194730882" sldId="283"/>
            <ac:picMk id="3" creationId="{90264B3B-6E9C-CC26-F2D8-AEF666226167}"/>
          </ac:picMkLst>
        </pc:picChg>
      </pc:sldChg>
      <pc:sldChg chg="delSp mod delAnim modAnim">
        <pc:chgData name="יהודה טאוב" userId="80c2dbd02819b45c" providerId="LiveId" clId="{9C42E4DE-A4EE-4899-912D-CC2AC8F5DB5D}" dt="2026-10-18T02:28:57.552" v="29"/>
        <pc:sldMkLst>
          <pc:docMk/>
          <pc:sldMk cId="1942210912" sldId="284"/>
        </pc:sldMkLst>
        <pc:picChg chg="del">
          <ac:chgData name="יהודה טאוב" userId="80c2dbd02819b45c" providerId="LiveId" clId="{9C42E4DE-A4EE-4899-912D-CC2AC8F5DB5D}" dt="2026-10-18T02:28:57.552" v="29"/>
          <ac:picMkLst>
            <pc:docMk/>
            <pc:sldMk cId="1942210912" sldId="284"/>
            <ac:picMk id="3" creationId="{697FAFE0-DF61-825F-ABEF-8D13312A592C}"/>
          </ac:picMkLst>
        </pc:picChg>
      </pc:sldChg>
      <pc:sldChg chg="delSp mod delAnim modAnim">
        <pc:chgData name="יהודה טאוב" userId="80c2dbd02819b45c" providerId="LiveId" clId="{9C42E4DE-A4EE-4899-912D-CC2AC8F5DB5D}" dt="2026-10-18T02:28:56.768" v="11"/>
        <pc:sldMkLst>
          <pc:docMk/>
          <pc:sldMk cId="1145242743" sldId="285"/>
        </pc:sldMkLst>
        <pc:picChg chg="del">
          <ac:chgData name="יהודה טאוב" userId="80c2dbd02819b45c" providerId="LiveId" clId="{9C42E4DE-A4EE-4899-912D-CC2AC8F5DB5D}" dt="2026-10-18T02:28:56.768" v="11"/>
          <ac:picMkLst>
            <pc:docMk/>
            <pc:sldMk cId="1145242743" sldId="285"/>
            <ac:picMk id="3" creationId="{1443036D-790D-8E64-7460-CBDE80C37F1A}"/>
          </ac:picMkLst>
        </pc:picChg>
      </pc:sldChg>
      <pc:sldChg chg="delSp mod delAnim modAnim">
        <pc:chgData name="יהודה טאוב" userId="80c2dbd02819b45c" providerId="LiveId" clId="{9C42E4DE-A4EE-4899-912D-CC2AC8F5DB5D}" dt="2026-10-18T02:28:56.422" v="9"/>
        <pc:sldMkLst>
          <pc:docMk/>
          <pc:sldMk cId="3793508090" sldId="287"/>
        </pc:sldMkLst>
        <pc:picChg chg="del">
          <ac:chgData name="יהודה טאוב" userId="80c2dbd02819b45c" providerId="LiveId" clId="{9C42E4DE-A4EE-4899-912D-CC2AC8F5DB5D}" dt="2026-10-18T02:28:56.422" v="9"/>
          <ac:picMkLst>
            <pc:docMk/>
            <pc:sldMk cId="3793508090" sldId="287"/>
            <ac:picMk id="5" creationId="{06B62CAC-D755-CD49-2839-ED074E36A8BF}"/>
          </ac:picMkLst>
        </pc:picChg>
      </pc:sldChg>
      <pc:sldChg chg="delSp mod delAnim modAnim">
        <pc:chgData name="יהודה טאוב" userId="80c2dbd02819b45c" providerId="LiveId" clId="{9C42E4DE-A4EE-4899-912D-CC2AC8F5DB5D}" dt="2026-10-18T02:28:55.908" v="7"/>
        <pc:sldMkLst>
          <pc:docMk/>
          <pc:sldMk cId="2370215204" sldId="288"/>
        </pc:sldMkLst>
        <pc:picChg chg="del">
          <ac:chgData name="יהודה טאוב" userId="80c2dbd02819b45c" providerId="LiveId" clId="{9C42E4DE-A4EE-4899-912D-CC2AC8F5DB5D}" dt="2026-10-18T02:28:55.908" v="7"/>
          <ac:picMkLst>
            <pc:docMk/>
            <pc:sldMk cId="2370215204" sldId="288"/>
            <ac:picMk id="4" creationId="{96575B5D-6D8E-465C-63CF-086EC3A23604}"/>
          </ac:picMkLst>
        </pc:picChg>
      </pc:sldChg>
      <pc:sldChg chg="delSp mod delAnim modAnim">
        <pc:chgData name="יהודה טאוב" userId="80c2dbd02819b45c" providerId="LiveId" clId="{9C42E4DE-A4EE-4899-912D-CC2AC8F5DB5D}" dt="2026-10-18T02:28:57.254" v="19"/>
        <pc:sldMkLst>
          <pc:docMk/>
          <pc:sldMk cId="3271573206" sldId="342"/>
        </pc:sldMkLst>
        <pc:picChg chg="del">
          <ac:chgData name="יהודה טאוב" userId="80c2dbd02819b45c" providerId="LiveId" clId="{9C42E4DE-A4EE-4899-912D-CC2AC8F5DB5D}" dt="2026-10-18T02:28:57.254" v="19"/>
          <ac:picMkLst>
            <pc:docMk/>
            <pc:sldMk cId="3271573206" sldId="342"/>
            <ac:picMk id="7" creationId="{5FF98CA7-F420-22F7-27E7-28564F8DFA76}"/>
          </ac:picMkLst>
        </pc:picChg>
      </pc:sldChg>
      <pc:sldChg chg="delSp mod delAnim modAnim">
        <pc:chgData name="יהודה טאוב" userId="80c2dbd02819b45c" providerId="LiveId" clId="{9C42E4DE-A4EE-4899-912D-CC2AC8F5DB5D}" dt="2026-10-18T02:28:57.281" v="21"/>
        <pc:sldMkLst>
          <pc:docMk/>
          <pc:sldMk cId="2408573960" sldId="343"/>
        </pc:sldMkLst>
        <pc:picChg chg="del">
          <ac:chgData name="יהודה טאוב" userId="80c2dbd02819b45c" providerId="LiveId" clId="{9C42E4DE-A4EE-4899-912D-CC2AC8F5DB5D}" dt="2026-10-18T02:28:57.281" v="21"/>
          <ac:picMkLst>
            <pc:docMk/>
            <pc:sldMk cId="2408573960" sldId="343"/>
            <ac:picMk id="5" creationId="{D59813AE-A1C2-624C-9B32-6EBE56D03F1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145BD1AB-731D-32A6-7432-76F2408EE1CB}"/>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a:extLst>
              <a:ext uri="{FF2B5EF4-FFF2-40B4-BE49-F238E27FC236}">
                <a16:creationId xmlns:a16="http://schemas.microsoft.com/office/drawing/2014/main" id="{56218A89-8127-54A0-BE3F-4E59E003B76A}"/>
              </a:ext>
            </a:extLst>
          </p:cNvPr>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644C2B21-86A0-4BF5-9141-D80044C80226}"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16AC86EA-D1A8-6A75-5E95-CE07421F4673}"/>
              </a:ext>
            </a:extLst>
          </p:cNvPr>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dirty="0"/>
          </a:p>
        </p:txBody>
      </p:sp>
      <p:sp>
        <p:nvSpPr>
          <p:cNvPr id="5" name="מציין מיקום של מספר שקופית 4">
            <a:extLst>
              <a:ext uri="{FF2B5EF4-FFF2-40B4-BE49-F238E27FC236}">
                <a16:creationId xmlns:a16="http://schemas.microsoft.com/office/drawing/2014/main" id="{4F18AB4C-B893-A86C-3029-B6F46560EBF7}"/>
              </a:ext>
            </a:extLst>
          </p:cNvPr>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2CCAF9C5-E85D-4DAD-90C3-DB8C89691C47}" type="slidenum">
              <a:rPr lang="he-IL" smtClean="0"/>
              <a:t>‹#›</a:t>
            </a:fld>
            <a:endParaRPr lang="he-IL"/>
          </a:p>
        </p:txBody>
      </p:sp>
    </p:spTree>
    <p:extLst>
      <p:ext uri="{BB962C8B-B14F-4D97-AF65-F5344CB8AC3E}">
        <p14:creationId xmlns:p14="http://schemas.microsoft.com/office/powerpoint/2010/main" val="39870169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93271B7B-EA9E-41BA-8E92-957823792B86}"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35077E8-9545-444B-9F19-741A80E045D1}" type="slidenum">
              <a:rPr lang="he-IL" smtClean="0"/>
              <a:t>‹#›</a:t>
            </a:fld>
            <a:endParaRPr lang="he-IL"/>
          </a:p>
        </p:txBody>
      </p:sp>
    </p:spTree>
    <p:extLst>
      <p:ext uri="{BB962C8B-B14F-4D97-AF65-F5344CB8AC3E}">
        <p14:creationId xmlns:p14="http://schemas.microsoft.com/office/powerpoint/2010/main" val="1191319970"/>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2</a:t>
            </a:fld>
            <a:endParaRPr lang="he-IL"/>
          </a:p>
        </p:txBody>
      </p:sp>
    </p:spTree>
    <p:extLst>
      <p:ext uri="{BB962C8B-B14F-4D97-AF65-F5344CB8AC3E}">
        <p14:creationId xmlns:p14="http://schemas.microsoft.com/office/powerpoint/2010/main" val="3872287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וז"ל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המובאה שם בשנות אליהו: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ts val="1500"/>
              </a:lnSpc>
              <a:spcAft>
                <a:spcPts val="600"/>
              </a:spcAft>
            </a:pPr>
            <a:r>
              <a:rPr lang="he-IL" sz="1800" b="1" dirty="0">
                <a:effectLst/>
                <a:latin typeface="Times New Roman" panose="02020603050405020304" pitchFamily="18" charset="0"/>
                <a:ea typeface="Times New Roman" panose="02020603050405020304" pitchFamily="18" charset="0"/>
                <a:cs typeface="Monotype Hadassah"/>
              </a:rPr>
              <a:t>דברי תורה .. יש בה גם כן "טוב" "ערב" "מועיל".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"ערב": היינו שלומד </a:t>
            </a:r>
            <a:r>
              <a:rPr lang="he-IL" sz="1800" b="1" u="sng" dirty="0">
                <a:effectLst/>
                <a:latin typeface="Times New Roman" panose="02020603050405020304" pitchFamily="18" charset="0"/>
                <a:ea typeface="Times New Roman" panose="02020603050405020304" pitchFamily="18" charset="0"/>
                <a:cs typeface="Monotype Hadassah"/>
              </a:rPr>
              <a:t>שלא לשם שמים</a:t>
            </a:r>
            <a:r>
              <a:rPr lang="he-IL" sz="1800" b="1" dirty="0">
                <a:effectLst/>
                <a:latin typeface="Times New Roman" panose="02020603050405020304" pitchFamily="18" charset="0"/>
                <a:ea typeface="Times New Roman" panose="02020603050405020304" pitchFamily="18" charset="0"/>
                <a:cs typeface="Monotype Hadassah"/>
              </a:rPr>
              <a:t> רק מחמת שהוא ערב שנהנה מהחכמה.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ו"מועיל" שלומד כדי שיהיה בקי בתורה ש"אשרי מי שבא לכאן ותלמודו בידו". ולומד </a:t>
            </a:r>
            <a:r>
              <a:rPr lang="he-IL" sz="1800" b="1" u="sng" dirty="0">
                <a:effectLst/>
                <a:latin typeface="Times New Roman" panose="02020603050405020304" pitchFamily="18" charset="0"/>
                <a:ea typeface="Times New Roman" panose="02020603050405020304" pitchFamily="18" charset="0"/>
                <a:cs typeface="Monotype Hadassah"/>
              </a:rPr>
              <a:t>לשם שמים</a:t>
            </a:r>
            <a:r>
              <a:rPr lang="he-IL" sz="1800" b="1" dirty="0">
                <a:effectLst/>
                <a:latin typeface="Times New Roman" panose="02020603050405020304" pitchFamily="18" charset="0"/>
                <a:ea typeface="Times New Roman" panose="02020603050405020304" pitchFamily="18" charset="0"/>
                <a:cs typeface="Monotype Hadassah"/>
              </a:rPr>
              <a:t> שהשם יתברך </a:t>
            </a:r>
            <a:r>
              <a:rPr lang="he-IL" sz="1800" b="1" dirty="0" err="1">
                <a:effectLst/>
                <a:latin typeface="Times New Roman" panose="02020603050405020304" pitchFamily="18" charset="0"/>
                <a:ea typeface="Times New Roman" panose="02020603050405020304" pitchFamily="18" charset="0"/>
                <a:cs typeface="Monotype Hadassah"/>
              </a:rPr>
              <a:t>צוה</a:t>
            </a:r>
            <a:r>
              <a:rPr lang="he-IL" sz="1800" b="1" dirty="0">
                <a:effectLst/>
                <a:latin typeface="Times New Roman" panose="02020603050405020304" pitchFamily="18" charset="0"/>
                <a:ea typeface="Times New Roman" panose="02020603050405020304" pitchFamily="18" charset="0"/>
                <a:cs typeface="Monotype Hadassah"/>
              </a:rPr>
              <a:t> אותו ללמוד ויהיה גם כן בקי. אבל </a:t>
            </a:r>
            <a:r>
              <a:rPr lang="he-IL" sz="1800" b="1" u="dotted" dirty="0">
                <a:effectLst/>
                <a:latin typeface="Times New Roman" panose="02020603050405020304" pitchFamily="18" charset="0"/>
                <a:ea typeface="Times New Roman" panose="02020603050405020304" pitchFamily="18" charset="0"/>
                <a:cs typeface="Monotype Hadassah"/>
              </a:rPr>
              <a:t>אינו נהנה עדיין כשלומד עד שיהיה בקי</a:t>
            </a:r>
            <a:r>
              <a:rPr lang="he-IL" sz="1800" b="1" dirty="0">
                <a:effectLst/>
                <a:latin typeface="Times New Roman" panose="02020603050405020304" pitchFamily="18" charset="0"/>
                <a:ea typeface="Times New Roman" panose="02020603050405020304" pitchFamily="18" charset="0"/>
                <a:cs typeface="Monotype Hadassah"/>
              </a:rPr>
              <a:t>, שהמבקש אינו בטוב לב עד שיבא מבוקשתו.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pPr marL="342900" lvl="0" indent="-342900" algn="just" rtl="1">
              <a:lnSpc>
                <a:spcPts val="1500"/>
              </a:lnSpc>
              <a:spcAft>
                <a:spcPts val="600"/>
              </a:spcAft>
              <a:buSzPts val="1100"/>
              <a:buFont typeface="Wingdings 3" panose="05040102010807070707" pitchFamily="18" charset="2"/>
              <a:buChar char=""/>
              <a:tabLst>
                <a:tab pos="-163830" algn="l"/>
              </a:tabLst>
            </a:pPr>
            <a:r>
              <a:rPr lang="he-IL" sz="1800" b="1" dirty="0">
                <a:effectLst/>
                <a:latin typeface="Times New Roman" panose="02020603050405020304" pitchFamily="18" charset="0"/>
                <a:ea typeface="Times New Roman" panose="02020603050405020304" pitchFamily="18" charset="0"/>
                <a:cs typeface="Monotype Hadassah"/>
              </a:rPr>
              <a:t>ו"טוב" נקרא גם כן שנהנה תיכף בעת לימודו אף שעדיין אין תלמודו בידו, וגם אחר כך כשתלמודו בידו. ... וזה שאמר הגמרא ברכות ח' ע"א "גדול הנהנה </a:t>
            </a:r>
            <a:r>
              <a:rPr lang="he-IL" sz="1800" b="1" dirty="0" err="1">
                <a:effectLst/>
                <a:latin typeface="Times New Roman" panose="02020603050405020304" pitchFamily="18" charset="0"/>
                <a:ea typeface="Times New Roman" panose="02020603050405020304" pitchFamily="18" charset="0"/>
                <a:cs typeface="Monotype Hadassah"/>
              </a:rPr>
              <a:t>מיגיעו</a:t>
            </a:r>
            <a:r>
              <a:rPr lang="he-IL" sz="1800" b="1" dirty="0">
                <a:effectLst/>
                <a:latin typeface="Times New Roman" panose="02020603050405020304" pitchFamily="18" charset="0"/>
                <a:ea typeface="Times New Roman" panose="02020603050405020304" pitchFamily="18" charset="0"/>
                <a:cs typeface="Monotype Hadassah"/>
              </a:rPr>
              <a:t>" פי' </a:t>
            </a:r>
            <a:r>
              <a:rPr lang="he-IL" sz="1800" b="1" u="dotted" dirty="0" err="1">
                <a:effectLst/>
                <a:latin typeface="Times New Roman" panose="02020603050405020304" pitchFamily="18" charset="0"/>
                <a:ea typeface="Times New Roman" panose="02020603050405020304" pitchFamily="18" charset="0"/>
                <a:cs typeface="Monotype Hadassah"/>
              </a:rPr>
              <a:t>שיהנה</a:t>
            </a:r>
            <a:r>
              <a:rPr lang="he-IL" sz="1800" b="1" u="dotted" dirty="0">
                <a:effectLst/>
                <a:latin typeface="Times New Roman" panose="02020603050405020304" pitchFamily="18" charset="0"/>
                <a:ea typeface="Times New Roman" panose="02020603050405020304" pitchFamily="18" charset="0"/>
                <a:cs typeface="Monotype Hadassah"/>
              </a:rPr>
              <a:t> תיכף בשעת יגיעו</a:t>
            </a:r>
            <a:r>
              <a:rPr lang="he-IL" sz="1800" b="1" dirty="0">
                <a:effectLst/>
                <a:latin typeface="Times New Roman" panose="02020603050405020304" pitchFamily="18" charset="0"/>
                <a:ea typeface="Times New Roman" panose="02020603050405020304" pitchFamily="18" charset="0"/>
                <a:cs typeface="Monotype Hadassah"/>
              </a:rPr>
              <a:t> ... "יותר מירא שמים" היינו מי שיש לו מדת "מועיל" שלומד גם כן לשם שמים, אבל אינו נהנה תיכף. ... "אין כל חדש תחת השמש"... מי שיש לו מדרגת "טוב" אינו נשאר תחת השמש אלא לעילא מעל השמש. </a:t>
            </a:r>
            <a:endParaRPr lang="en-US" sz="1800" dirty="0">
              <a:effectLst/>
              <a:latin typeface="Times New Roman" panose="02020603050405020304" pitchFamily="18" charset="0"/>
              <a:ea typeface="Times New Roman" panose="02020603050405020304" pitchFamily="18" charset="0"/>
              <a:cs typeface="Guttman Mantova-Decor" panose="02010401010101010101" pitchFamily="2"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9</a:t>
            </a:fld>
            <a:endParaRPr lang="he-IL"/>
          </a:p>
        </p:txBody>
      </p:sp>
    </p:spTree>
    <p:extLst>
      <p:ext uri="{BB962C8B-B14F-4D97-AF65-F5344CB8AC3E}">
        <p14:creationId xmlns:p14="http://schemas.microsoft.com/office/powerpoint/2010/main" val="367698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lnSpc>
                <a:spcPts val="1400"/>
              </a:lnSpc>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וזו כוונת חז"ל במשנה (ברכות נ"ד ע"א) "ואהבת את ה' אלוקיך 'בכל לבבך' - בשני יצריך". ששלמות מצות אהבת ה' היא שכל חלקי הלב ישתתפו באהבה זו, הן החלקים שנהנים משמחה גשמית, והן אלו שנהנים משמחה רוחנית. כאשר האהבה והשמחה של חלקי הנפש הנמוכים, מעוררים את אהבת ה' המורגשת על ידי הנשמה, ומשתתפים עמה, בזה יתאחדו כל מקורות רגשות האהבה והשמחה שבתוך האדם באהבת ה'.</a:t>
            </a:r>
            <a:r>
              <a:rPr lang="he-IL" sz="1800" dirty="0">
                <a:solidFill>
                  <a:srgbClr val="FF0000"/>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Miriam" panose="020B0502050101010101" pitchFamily="34" charset="-79"/>
            </a:endParaRPr>
          </a:p>
          <a:p>
            <a:pPr algn="just" rtl="1">
              <a:lnSpc>
                <a:spcPts val="1400"/>
              </a:lnSpc>
              <a:tabLst>
                <a:tab pos="147320" algn="l"/>
              </a:tabLst>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Miriam" panose="020B0502050101010101" pitchFamily="34" charset="-79"/>
            </a:endParaRPr>
          </a:p>
          <a:p>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14</a:t>
            </a:fld>
            <a:endParaRPr lang="he-IL"/>
          </a:p>
        </p:txBody>
      </p:sp>
    </p:spTree>
    <p:extLst>
      <p:ext uri="{BB962C8B-B14F-4D97-AF65-F5344CB8AC3E}">
        <p14:creationId xmlns:p14="http://schemas.microsoft.com/office/powerpoint/2010/main" val="1642905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000000"/>
                </a:solidFill>
                <a:effectLst/>
                <a:latin typeface="Assistant" pitchFamily="2" charset="-79"/>
                <a:cs typeface="Assistant" pitchFamily="2" charset="-79"/>
              </a:rPr>
              <a:t>כאשר נתבונן שוב בשלשת המצבים הללו נבחין כי הן מקבילים לשלשת היסודות הראשונים: 'אש' – המסמלת עלייה והתרוממות, 'מים' – המסמלים את תכונת הירידה והמשיכה כלפי מטה, ו'רוח' המסמלת תקשורת וחיבור 'רוחני' בין שתי נפשות.</a:t>
            </a:r>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15</a:t>
            </a:fld>
            <a:endParaRPr lang="he-IL"/>
          </a:p>
        </p:txBody>
      </p:sp>
    </p:spTree>
    <p:extLst>
      <p:ext uri="{BB962C8B-B14F-4D97-AF65-F5344CB8AC3E}">
        <p14:creationId xmlns:p14="http://schemas.microsoft.com/office/powerpoint/2010/main" val="2501322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he.wikipedia.org/wiki/%D7%94%D7%A9%D7%95%D7%90%D7%94" TargetMode="External"/><Relationship Id="rId2" Type="http://schemas.openxmlformats.org/officeDocument/2006/relationships/hyperlink" Target="https://he.wikipedia.org/wiki/%D7%9E%D7%97%D7%A0%D7%94_%D7%94%D7%A9%D7%9E%D7%93%D7%94" TargetMode="External"/><Relationship Id="rId1" Type="http://schemas.openxmlformats.org/officeDocument/2006/relationships/slideLayout" Target="../slideLayouts/slideLayout5.xml"/><Relationship Id="rId4" Type="http://schemas.openxmlformats.org/officeDocument/2006/relationships/hyperlink" Target="https://he.wikipedia.org/wiki/%D7%A9%D7%A2%D7%9E%D7%95%D7%9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1DA9AC-9D3B-9558-FAA3-26BE0956F773}"/>
              </a:ext>
            </a:extLst>
          </p:cNvPr>
          <p:cNvSpPr>
            <a:spLocks noGrp="1"/>
          </p:cNvSpPr>
          <p:nvPr>
            <p:ph type="ctrTitle"/>
          </p:nvPr>
        </p:nvSpPr>
        <p:spPr>
          <a:xfrm>
            <a:off x="1507067" y="596348"/>
            <a:ext cx="7766936" cy="1765189"/>
          </a:xfrm>
        </p:spPr>
        <p:txBody>
          <a:bodyPr/>
          <a:lstStyle/>
          <a:p>
            <a:pPr algn="ctr"/>
            <a:r>
              <a:rPr lang="he-IL" dirty="0"/>
              <a:t>שלוש אהבות </a:t>
            </a:r>
            <a:br>
              <a:rPr lang="he-IL" dirty="0"/>
            </a:br>
            <a:r>
              <a:rPr lang="he-IL" dirty="0"/>
              <a:t>בשלוש תקופות</a:t>
            </a:r>
          </a:p>
        </p:txBody>
      </p:sp>
      <p:sp>
        <p:nvSpPr>
          <p:cNvPr id="3" name="כותרת משנה 2">
            <a:extLst>
              <a:ext uri="{FF2B5EF4-FFF2-40B4-BE49-F238E27FC236}">
                <a16:creationId xmlns:a16="http://schemas.microsoft.com/office/drawing/2014/main" id="{75F566CA-9E50-26E9-0A14-0EB59D7E9728}"/>
              </a:ext>
            </a:extLst>
          </p:cNvPr>
          <p:cNvSpPr>
            <a:spLocks noGrp="1"/>
          </p:cNvSpPr>
          <p:nvPr>
            <p:ph type="subTitle" idx="1"/>
          </p:nvPr>
        </p:nvSpPr>
        <p:spPr>
          <a:xfrm>
            <a:off x="3198926" y="3058843"/>
            <a:ext cx="7766936" cy="1096899"/>
          </a:xfrm>
        </p:spPr>
        <p:txBody>
          <a:bodyPr>
            <a:normAutofit fontScale="92500"/>
          </a:bodyPr>
          <a:lstStyle/>
          <a:p>
            <a:r>
              <a:rPr lang="he-IL" sz="5400" b="1" dirty="0">
                <a:solidFill>
                  <a:schemeClr val="accent1">
                    <a:lumMod val="75000"/>
                  </a:schemeClr>
                </a:solidFill>
                <a:effectLst>
                  <a:glow rad="520700">
                    <a:schemeClr val="accent6">
                      <a:satMod val="175000"/>
                      <a:alpha val="40000"/>
                    </a:schemeClr>
                  </a:glow>
                </a:effectLst>
                <a:latin typeface="+mj-lt"/>
                <a:ea typeface="+mj-ea"/>
                <a:cs typeface="+mj-cs"/>
              </a:rPr>
              <a:t>החיים היפים של ימי </a:t>
            </a:r>
            <a:r>
              <a:rPr lang="he-IL" sz="5400" b="1" dirty="0" err="1">
                <a:solidFill>
                  <a:schemeClr val="accent1">
                    <a:lumMod val="75000"/>
                  </a:schemeClr>
                </a:solidFill>
                <a:effectLst>
                  <a:glow rad="520700">
                    <a:schemeClr val="accent6">
                      <a:satMod val="175000"/>
                      <a:alpha val="40000"/>
                    </a:schemeClr>
                  </a:glow>
                </a:effectLst>
                <a:latin typeface="+mj-lt"/>
                <a:ea typeface="+mj-ea"/>
                <a:cs typeface="+mj-cs"/>
              </a:rPr>
              <a:t>הזיקנה</a:t>
            </a:r>
            <a:endParaRPr lang="he-IL" sz="5400" b="1" dirty="0">
              <a:solidFill>
                <a:schemeClr val="accent1">
                  <a:lumMod val="75000"/>
                </a:schemeClr>
              </a:solidFill>
              <a:effectLst>
                <a:glow rad="520700">
                  <a:schemeClr val="accent6">
                    <a:satMod val="175000"/>
                    <a:alpha val="40000"/>
                  </a:schemeClr>
                </a:glow>
              </a:effectLst>
              <a:latin typeface="+mj-lt"/>
              <a:ea typeface="+mj-ea"/>
              <a:cs typeface="+mj-cs"/>
            </a:endParaRPr>
          </a:p>
        </p:txBody>
      </p:sp>
      <p:sp>
        <p:nvSpPr>
          <p:cNvPr id="4" name="מציין מיקום של מספר שקופית 3">
            <a:extLst>
              <a:ext uri="{FF2B5EF4-FFF2-40B4-BE49-F238E27FC236}">
                <a16:creationId xmlns:a16="http://schemas.microsoft.com/office/drawing/2014/main" id="{03B91C2B-91DE-16E7-199B-71FCF818C1D4}"/>
              </a:ext>
            </a:extLst>
          </p:cNvPr>
          <p:cNvSpPr>
            <a:spLocks noGrp="1"/>
          </p:cNvSpPr>
          <p:nvPr>
            <p:ph type="sldNum" sz="quarter" idx="12"/>
          </p:nvPr>
        </p:nvSpPr>
        <p:spPr/>
        <p:txBody>
          <a:bodyPr/>
          <a:lstStyle/>
          <a:p>
            <a:fld id="{D57F1E4F-1CFF-5643-939E-217C01CDF565}" type="slidenum">
              <a:rPr lang="en-US" smtClean="0"/>
              <a:pPr/>
              <a:t>1</a:t>
            </a:fld>
            <a:endParaRPr lang="en-US" dirty="0"/>
          </a:p>
        </p:txBody>
      </p:sp>
      <p:pic>
        <p:nvPicPr>
          <p:cNvPr id="7" name="תמונה 6">
            <a:extLst>
              <a:ext uri="{FF2B5EF4-FFF2-40B4-BE49-F238E27FC236}">
                <a16:creationId xmlns:a16="http://schemas.microsoft.com/office/drawing/2014/main" id="{3E874D17-8498-616D-0315-7E0CE97FE09B}"/>
              </a:ext>
            </a:extLst>
          </p:cNvPr>
          <p:cNvPicPr>
            <a:picLocks noChangeAspect="1"/>
          </p:cNvPicPr>
          <p:nvPr/>
        </p:nvPicPr>
        <p:blipFill>
          <a:blip r:embed="rId2"/>
          <a:stretch>
            <a:fillRect/>
          </a:stretch>
        </p:blipFill>
        <p:spPr>
          <a:xfrm>
            <a:off x="109057" y="2728132"/>
            <a:ext cx="2957406" cy="3995644"/>
          </a:xfrm>
          <a:prstGeom prst="rect">
            <a:avLst/>
          </a:prstGeom>
        </p:spPr>
      </p:pic>
      <p:sp>
        <p:nvSpPr>
          <p:cNvPr id="8" name="מלבן 7">
            <a:extLst>
              <a:ext uri="{FF2B5EF4-FFF2-40B4-BE49-F238E27FC236}">
                <a16:creationId xmlns:a16="http://schemas.microsoft.com/office/drawing/2014/main" id="{FCA75CF0-FD31-FFCF-1C28-9FC7B807120D}"/>
              </a:ext>
            </a:extLst>
          </p:cNvPr>
          <p:cNvSpPr/>
          <p:nvPr/>
        </p:nvSpPr>
        <p:spPr>
          <a:xfrm>
            <a:off x="209725" y="2902591"/>
            <a:ext cx="1258348" cy="7717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580743051"/>
      </p:ext>
    </p:extLst>
  </p:cSld>
  <p:clrMapOvr>
    <a:masterClrMapping/>
  </p:clrMapOvr>
  <mc:AlternateContent xmlns:mc="http://schemas.openxmlformats.org/markup-compatibility/2006" xmlns:p14="http://schemas.microsoft.com/office/powerpoint/2010/main">
    <mc:Choice Requires="p14">
      <p:transition spd="slow" p14:dur="2000" advTm="72769"/>
    </mc:Choice>
    <mc:Fallback xmlns="">
      <p:transition spd="slow" advTm="7276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56A37-EADD-A2B8-FBEE-27450185EB1E}"/>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BC070C8D-7EE7-6E59-8538-4F062ADF32FB}"/>
              </a:ext>
            </a:extLst>
          </p:cNvPr>
          <p:cNvSpPr>
            <a:spLocks noGrp="1"/>
          </p:cNvSpPr>
          <p:nvPr>
            <p:ph type="title"/>
          </p:nvPr>
        </p:nvSpPr>
        <p:spPr>
          <a:xfrm>
            <a:off x="677333" y="75501"/>
            <a:ext cx="10629421" cy="755009"/>
          </a:xfrm>
        </p:spPr>
        <p:txBody>
          <a:bodyPr>
            <a:normAutofit/>
          </a:bodyPr>
          <a:lstStyle/>
          <a:p>
            <a:pPr algn="ctr"/>
            <a:r>
              <a:rPr lang="he-IL" dirty="0"/>
              <a:t>אהבה שאינה תלויה בדבר</a:t>
            </a:r>
          </a:p>
        </p:txBody>
      </p:sp>
      <p:sp>
        <p:nvSpPr>
          <p:cNvPr id="9" name="מציין מיקום טקסט 8">
            <a:extLst>
              <a:ext uri="{FF2B5EF4-FFF2-40B4-BE49-F238E27FC236}">
                <a16:creationId xmlns:a16="http://schemas.microsoft.com/office/drawing/2014/main" id="{66927525-22C2-AB92-6044-D6B25AF55F90}"/>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C7DCB2FD-A96B-38DC-D17F-0B04BD3591B1}"/>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E03FC8A2-DD60-C3BE-C7B0-E251DEE2A67F}"/>
              </a:ext>
            </a:extLst>
          </p:cNvPr>
          <p:cNvSpPr>
            <a:spLocks noGrp="1"/>
          </p:cNvSpPr>
          <p:nvPr>
            <p:ph sz="quarter" idx="4"/>
          </p:nvPr>
        </p:nvSpPr>
        <p:spPr>
          <a:xfrm>
            <a:off x="4251805" y="2698335"/>
            <a:ext cx="3240000" cy="3304117"/>
          </a:xfrm>
        </p:spPr>
        <p:txBody>
          <a:bodyPr>
            <a:normAutofit fontScale="92500" lnSpcReduction="20000"/>
          </a:bodyPr>
          <a:lstStyle/>
          <a:p>
            <a:pPr marL="0" indent="0">
              <a:buNone/>
            </a:pPr>
            <a:r>
              <a:rPr lang="he-IL" dirty="0">
                <a:cs typeface="+mj-cs"/>
              </a:rPr>
              <a:t>אהבת המועיל והערב ישתנו ויתחלפו בפחות ויתר כפי רוב קבלת התועלת או התענוג, ואפשר </a:t>
            </a:r>
            <a:r>
              <a:rPr lang="he-IL" dirty="0" err="1">
                <a:cs typeface="+mj-cs"/>
              </a:rPr>
              <a:t>שיפסדו</a:t>
            </a:r>
            <a:r>
              <a:rPr lang="he-IL" dirty="0">
                <a:cs typeface="+mj-cs"/>
              </a:rPr>
              <a:t>. </a:t>
            </a:r>
          </a:p>
          <a:p>
            <a:pPr marL="0" indent="0" algn="ctr">
              <a:buNone/>
            </a:pPr>
            <a:r>
              <a:rPr lang="he-IL" dirty="0">
                <a:cs typeface="+mj-cs"/>
              </a:rPr>
              <a:t>ספר העיקרים</a:t>
            </a:r>
          </a:p>
          <a:p>
            <a:pPr marL="0" indent="0" algn="just">
              <a:buNone/>
            </a:pPr>
            <a:r>
              <a:rPr lang="he-IL" dirty="0">
                <a:cs typeface="+mj-cs"/>
              </a:rPr>
              <a:t>במועיל והערב הנה אין האהוב הוא הידוע, אבל התועלת המגיע אל האוהב או התענוג המגיע אליו. </a:t>
            </a:r>
          </a:p>
          <a:p>
            <a:pPr marL="0" indent="0" algn="just">
              <a:buNone/>
            </a:pPr>
            <a:r>
              <a:rPr lang="he-IL" dirty="0">
                <a:cs typeface="+mj-cs"/>
              </a:rPr>
              <a:t>ולזה אי אפשר שיתאחד האוהב עם האהוב, ומזה הצד תשתנה בהשתנות קבלת התועלת או התענוג, או </a:t>
            </a:r>
            <a:r>
              <a:rPr lang="he-IL" dirty="0" err="1">
                <a:cs typeface="+mj-cs"/>
              </a:rPr>
              <a:t>תפסד</a:t>
            </a:r>
            <a:r>
              <a:rPr lang="he-IL" dirty="0">
                <a:cs typeface="+mj-cs"/>
              </a:rPr>
              <a:t>. </a:t>
            </a:r>
          </a:p>
        </p:txBody>
      </p:sp>
      <p:sp>
        <p:nvSpPr>
          <p:cNvPr id="18" name="מציין מיקום תוכן 17">
            <a:extLst>
              <a:ext uri="{FF2B5EF4-FFF2-40B4-BE49-F238E27FC236}">
                <a16:creationId xmlns:a16="http://schemas.microsoft.com/office/drawing/2014/main" id="{044B2E45-7BA0-D423-82EB-7435B47F61F0}"/>
              </a:ext>
            </a:extLst>
          </p:cNvPr>
          <p:cNvSpPr>
            <a:spLocks noGrp="1"/>
          </p:cNvSpPr>
          <p:nvPr>
            <p:ph sz="half" idx="2"/>
          </p:nvPr>
        </p:nvSpPr>
        <p:spPr>
          <a:xfrm>
            <a:off x="675745" y="2737245"/>
            <a:ext cx="3240000" cy="3304117"/>
          </a:xfrm>
        </p:spPr>
        <p:txBody>
          <a:bodyPr>
            <a:normAutofit fontScale="92500" lnSpcReduction="20000"/>
          </a:bodyPr>
          <a:lstStyle/>
          <a:p>
            <a:pPr marL="0" indent="0" algn="just">
              <a:buNone/>
            </a:pPr>
            <a:r>
              <a:rPr lang="he-IL" dirty="0">
                <a:cs typeface="+mj-cs"/>
              </a:rPr>
              <a:t>אולם האהבה אשר תהיה בעבור הטוב בעצמו הנה זאת האהבה לא </a:t>
            </a:r>
            <a:r>
              <a:rPr lang="he-IL" dirty="0" err="1">
                <a:cs typeface="+mj-cs"/>
              </a:rPr>
              <a:t>תפסד</a:t>
            </a:r>
            <a:r>
              <a:rPr lang="he-IL" dirty="0">
                <a:cs typeface="+mj-cs"/>
              </a:rPr>
              <a:t> ולא תשתנה, לפי שהאוהב לא יאהב האהוב בעבור שהוא טוב אליו כלומר בצרוף אל האוהב, </a:t>
            </a:r>
          </a:p>
          <a:p>
            <a:pPr marL="0" indent="0" algn="just">
              <a:buNone/>
            </a:pPr>
            <a:r>
              <a:rPr lang="he-IL" dirty="0">
                <a:cs typeface="+mj-cs"/>
              </a:rPr>
              <a:t>אבל למה שהתבאר לו שזה האהוב טוב בעצמו, והאהוב הוא הידוע אצל האוהב, והוא הדבר הנאהב בלבד החקוק </a:t>
            </a:r>
            <a:r>
              <a:rPr lang="he-IL" dirty="0" err="1">
                <a:cs typeface="+mj-cs"/>
              </a:rPr>
              <a:t>בלבו</a:t>
            </a:r>
            <a:r>
              <a:rPr lang="he-IL" dirty="0">
                <a:cs typeface="+mj-cs"/>
              </a:rPr>
              <a:t> עד שיצדק עליהם יחד גדר האהבה, </a:t>
            </a:r>
          </a:p>
          <a:p>
            <a:pPr marL="0" indent="0" algn="just">
              <a:buNone/>
            </a:pPr>
            <a:r>
              <a:rPr lang="he-IL" dirty="0">
                <a:cs typeface="+mj-cs"/>
              </a:rPr>
              <a:t>כי האהבה היא התאחד דבר הנאהב עם האוהב </a:t>
            </a:r>
            <a:r>
              <a:rPr lang="he-IL" dirty="0" err="1">
                <a:cs typeface="+mj-cs"/>
              </a:rPr>
              <a:t>והתדבקם</a:t>
            </a:r>
            <a:r>
              <a:rPr lang="he-IL" dirty="0">
                <a:cs typeface="+mj-cs"/>
              </a:rPr>
              <a:t> יחד דבוק שכלי בשלמות. </a:t>
            </a:r>
            <a:endParaRPr lang="he-IL" dirty="0"/>
          </a:p>
        </p:txBody>
      </p:sp>
      <p:sp>
        <p:nvSpPr>
          <p:cNvPr id="22" name="תיבת טקסט 21">
            <a:extLst>
              <a:ext uri="{FF2B5EF4-FFF2-40B4-BE49-F238E27FC236}">
                <a16:creationId xmlns:a16="http://schemas.microsoft.com/office/drawing/2014/main" id="{78F843EC-CD22-4F58-EFF6-84003D62F0FE}"/>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4" name="תיבת טקסט 3">
            <a:extLst>
              <a:ext uri="{FF2B5EF4-FFF2-40B4-BE49-F238E27FC236}">
                <a16:creationId xmlns:a16="http://schemas.microsoft.com/office/drawing/2014/main" id="{477ADDB7-1AFE-D18D-583A-DC541C0B969A}"/>
              </a:ext>
            </a:extLst>
          </p:cNvPr>
          <p:cNvSpPr txBox="1"/>
          <p:nvPr/>
        </p:nvSpPr>
        <p:spPr>
          <a:xfrm>
            <a:off x="7720717" y="2814762"/>
            <a:ext cx="3164619" cy="3416320"/>
          </a:xfrm>
          <a:prstGeom prst="rect">
            <a:avLst/>
          </a:prstGeom>
          <a:noFill/>
        </p:spPr>
        <p:txBody>
          <a:bodyPr wrap="square" rtlCol="1">
            <a:spAutoFit/>
          </a:bodyPr>
          <a:lstStyle/>
          <a:p>
            <a:pPr algn="r"/>
            <a:r>
              <a:rPr lang="he-IL" dirty="0"/>
              <a:t>ר' עובדיה </a:t>
            </a:r>
            <a:r>
              <a:rPr lang="he-IL" dirty="0" err="1"/>
              <a:t>מברטנורא</a:t>
            </a:r>
            <a:endParaRPr lang="he-IL" dirty="0"/>
          </a:p>
          <a:p>
            <a:pPr algn="r"/>
            <a:endParaRPr lang="he-IL" dirty="0"/>
          </a:p>
          <a:p>
            <a:pPr algn="r"/>
            <a:r>
              <a:rPr lang="he-IL" dirty="0"/>
              <a:t>אהבה שהיא תלויה בדבר בטל - שאינו מתקיים, כשיתבטל הדבר שהיה סבה לאותה אהבה, גם האהבה בטלה. </a:t>
            </a:r>
          </a:p>
          <a:p>
            <a:pPr algn="r"/>
            <a:r>
              <a:rPr lang="he-IL" dirty="0"/>
              <a:t>וכל אהבה שאינה תלויה בדבר בטל אלא בדבר קיים, כגון אהבת הצדיקים והחכמים, אינה בטלה לעולם. כשם שהדבר שהוא סבה לאותה אהבה אינה בטל, כך אין האהבה בטלה: </a:t>
            </a:r>
          </a:p>
        </p:txBody>
      </p:sp>
      <p:pic>
        <p:nvPicPr>
          <p:cNvPr id="6146" name="Picture 2" descr="סיפורים ומעשיות חז&quot;ל - פרקי אבות - אהבה שאינה תלויה בדבר לא בטלה לעולם -  YouTube">
            <a:extLst>
              <a:ext uri="{FF2B5EF4-FFF2-40B4-BE49-F238E27FC236}">
                <a16:creationId xmlns:a16="http://schemas.microsoft.com/office/drawing/2014/main" id="{19540431-2B19-39D7-D666-32D951E04D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2808" y="5173318"/>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5" name="מציין מיקום של מספר שקופית 4">
            <a:extLst>
              <a:ext uri="{FF2B5EF4-FFF2-40B4-BE49-F238E27FC236}">
                <a16:creationId xmlns:a16="http://schemas.microsoft.com/office/drawing/2014/main" id="{F7DCA394-CE04-A1BF-3DDE-35056478B895}"/>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
        <p:nvSpPr>
          <p:cNvPr id="10" name="מלבן: פינות מעוגלות 9">
            <a:extLst>
              <a:ext uri="{FF2B5EF4-FFF2-40B4-BE49-F238E27FC236}">
                <a16:creationId xmlns:a16="http://schemas.microsoft.com/office/drawing/2014/main" id="{992E026A-ED00-3ED1-88EA-EA6B6154F134}"/>
              </a:ext>
            </a:extLst>
          </p:cNvPr>
          <p:cNvSpPr/>
          <p:nvPr/>
        </p:nvSpPr>
        <p:spPr>
          <a:xfrm>
            <a:off x="453005" y="771788"/>
            <a:ext cx="10435905" cy="127512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b="1" dirty="0">
                <a:solidFill>
                  <a:schemeClr val="accent5">
                    <a:lumMod val="50000"/>
                  </a:schemeClr>
                </a:solidFill>
              </a:rPr>
              <a:t>משנה מסכת אבות</a:t>
            </a:r>
            <a:br>
              <a:rPr lang="he-IL" sz="2800" b="1" dirty="0">
                <a:solidFill>
                  <a:schemeClr val="accent5">
                    <a:lumMod val="50000"/>
                  </a:schemeClr>
                </a:solidFill>
              </a:rPr>
            </a:br>
            <a:r>
              <a:rPr lang="he-IL" sz="2800" b="1" dirty="0">
                <a:solidFill>
                  <a:schemeClr val="accent5">
                    <a:lumMod val="50000"/>
                  </a:schemeClr>
                </a:solidFill>
              </a:rPr>
              <a:t>כל אהבה שהיא תלויה בדבר בטל דבר בטלה אהבה </a:t>
            </a:r>
          </a:p>
          <a:p>
            <a:pPr algn="ctr"/>
            <a:r>
              <a:rPr lang="he-IL" sz="2800" b="1" dirty="0">
                <a:solidFill>
                  <a:schemeClr val="accent5">
                    <a:lumMod val="50000"/>
                  </a:schemeClr>
                </a:solidFill>
              </a:rPr>
              <a:t>ושאינה תלויה בדבר אינה בטלה לעולם </a:t>
            </a:r>
          </a:p>
        </p:txBody>
      </p:sp>
    </p:spTree>
    <p:custDataLst>
      <p:tags r:id="rId1"/>
    </p:custDataLst>
    <p:extLst>
      <p:ext uri="{BB962C8B-B14F-4D97-AF65-F5344CB8AC3E}">
        <p14:creationId xmlns:p14="http://schemas.microsoft.com/office/powerpoint/2010/main" val="3474368944"/>
      </p:ext>
    </p:extLst>
  </p:cSld>
  <p:clrMapOvr>
    <a:masterClrMapping/>
  </p:clrMapOvr>
  <mc:AlternateContent xmlns:mc="http://schemas.openxmlformats.org/markup-compatibility/2006" xmlns:p14="http://schemas.microsoft.com/office/powerpoint/2010/main">
    <mc:Choice Requires="p14">
      <p:transition spd="slow" p14:dur="2000" advTm="600121"/>
    </mc:Choice>
    <mc:Fallback xmlns="">
      <p:transition spd="slow" advTm="6001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bg/>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animBg="1"/>
      <p:bldP spid="11" grpId="0" build="p" animBg="1"/>
      <p:bldP spid="12" grpId="0" build="p"/>
      <p:bldP spid="18" grpId="0" build="p"/>
      <p:bldP spid="4" grpId="0"/>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74EE2-79F7-C840-336C-178E21978CFA}"/>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5416DE6C-65B6-EB4C-E8BB-509C07C3D7C5}"/>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AB25B713-87BF-620E-1E2D-343465998294}"/>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94CC46F7-A5E9-F728-0275-9C2761E120B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50FDF779-DF95-AA6B-83A1-3CF43490A023}"/>
              </a:ext>
            </a:extLst>
          </p:cNvPr>
          <p:cNvSpPr>
            <a:spLocks noGrp="1"/>
          </p:cNvSpPr>
          <p:nvPr>
            <p:ph sz="quarter" idx="4"/>
          </p:nvPr>
        </p:nvSpPr>
        <p:spPr>
          <a:xfrm>
            <a:off x="4251805" y="2698336"/>
            <a:ext cx="3240000" cy="1317074"/>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lang="he-IL" dirty="0"/>
              <a:t>ובשני העמידה שהם משלשים ועד </a:t>
            </a:r>
            <a:r>
              <a:rPr lang="he-IL" dirty="0" err="1"/>
              <a:t>חמשים</a:t>
            </a:r>
            <a:r>
              <a:rPr lang="he-IL" dirty="0"/>
              <a:t> או קרוב להם.</a:t>
            </a:r>
          </a:p>
          <a:p>
            <a:pPr marL="0" indent="0">
              <a:buNone/>
            </a:pPr>
            <a:r>
              <a:rPr lang="he-IL" dirty="0"/>
              <a:t>דומה לצהרים שהשמש באמצע. </a:t>
            </a:r>
          </a:p>
        </p:txBody>
      </p:sp>
      <p:sp>
        <p:nvSpPr>
          <p:cNvPr id="18" name="מציין מיקום תוכן 17">
            <a:extLst>
              <a:ext uri="{FF2B5EF4-FFF2-40B4-BE49-F238E27FC236}">
                <a16:creationId xmlns:a16="http://schemas.microsoft.com/office/drawing/2014/main" id="{66418584-EAA2-EA43-0751-03E7D995D615}"/>
              </a:ext>
            </a:extLst>
          </p:cNvPr>
          <p:cNvSpPr>
            <a:spLocks noGrp="1"/>
          </p:cNvSpPr>
          <p:nvPr>
            <p:ph sz="half" idx="2"/>
          </p:nvPr>
        </p:nvSpPr>
        <p:spPr>
          <a:xfrm>
            <a:off x="675745" y="2737245"/>
            <a:ext cx="3240000" cy="1254310"/>
          </a:xfrm>
          <a:solidFill>
            <a:srgbClr val="00B0F0">
              <a:alpha val="31000"/>
            </a:srgbClr>
          </a:solidFill>
        </p:spPr>
        <p:txBody>
          <a:bodyPr>
            <a:noAutofit/>
          </a:bodyPr>
          <a:lstStyle/>
          <a:p>
            <a:pPr marL="0" indent="0" algn="just">
              <a:buNone/>
            </a:pPr>
            <a:r>
              <a:rPr lang="he-IL" sz="1500" dirty="0"/>
              <a:t>ובשני הירידה שהם שני הזקנה </a:t>
            </a:r>
            <a:r>
              <a:rPr lang="he-IL" sz="1500" dirty="0" err="1"/>
              <a:t>מנ</a:t>
            </a:r>
            <a:r>
              <a:rPr lang="he-IL" sz="1500" dirty="0"/>
              <a:t>' שנים ואילך.</a:t>
            </a:r>
          </a:p>
          <a:p>
            <a:pPr marL="0" indent="0" algn="just">
              <a:buNone/>
            </a:pPr>
            <a:r>
              <a:rPr lang="he-IL" sz="1500" dirty="0"/>
              <a:t>דומה לערב שהשמש שוקעת. </a:t>
            </a:r>
          </a:p>
        </p:txBody>
      </p:sp>
      <p:sp>
        <p:nvSpPr>
          <p:cNvPr id="20" name="תיבת טקסט 19">
            <a:extLst>
              <a:ext uri="{FF2B5EF4-FFF2-40B4-BE49-F238E27FC236}">
                <a16:creationId xmlns:a16="http://schemas.microsoft.com/office/drawing/2014/main" id="{AB769CCD-EF05-D443-B8B8-4B286927E29A}"/>
              </a:ext>
            </a:extLst>
          </p:cNvPr>
          <p:cNvSpPr txBox="1"/>
          <p:nvPr/>
        </p:nvSpPr>
        <p:spPr>
          <a:xfrm>
            <a:off x="7723761" y="2733472"/>
            <a:ext cx="3240000" cy="1051570"/>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שני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שהם עד שלשים או קרוב להם.</a:t>
            </a:r>
          </a:p>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lang="he-IL" dirty="0">
                <a:solidFill>
                  <a:prstClr val="black">
                    <a:lumMod val="75000"/>
                    <a:lumOff val="25000"/>
                  </a:prstClr>
                </a:solidFill>
                <a:latin typeface="Trebuchet MS" panose="020B0603020202020204"/>
                <a:cs typeface="Gisha" panose="020B0502040204020203" pitchFamily="34" charset="-79"/>
              </a:rPr>
              <a:t>דומה לבוקר שהשמש עולה. </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D5B20B3B-A5E5-D87A-2AB9-5B455EFB7DDB}"/>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שני עליה</a:t>
            </a:r>
          </a:p>
        </p:txBody>
      </p:sp>
      <p:pic>
        <p:nvPicPr>
          <p:cNvPr id="10246" name="Picture 6" descr="הילד כאבאל'ה, והזקן המשול כילד">
            <a:extLst>
              <a:ext uri="{FF2B5EF4-FFF2-40B4-BE49-F238E27FC236}">
                <a16:creationId xmlns:a16="http://schemas.microsoft.com/office/drawing/2014/main" id="{87649DFD-0E46-8EEA-7865-0589F3520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D47D6859-558F-A01A-9E48-FE9F480119FB}"/>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
        <p:nvSpPr>
          <p:cNvPr id="6" name="חץ: שמאלה 5">
            <a:extLst>
              <a:ext uri="{FF2B5EF4-FFF2-40B4-BE49-F238E27FC236}">
                <a16:creationId xmlns:a16="http://schemas.microsoft.com/office/drawing/2014/main" id="{EDB42081-82C8-8186-1659-7A5DBCB61DE1}"/>
              </a:ext>
            </a:extLst>
          </p:cNvPr>
          <p:cNvSpPr/>
          <p:nvPr/>
        </p:nvSpPr>
        <p:spPr>
          <a:xfrm>
            <a:off x="310100" y="4142630"/>
            <a:ext cx="10766067" cy="301354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b="1" dirty="0">
                <a:solidFill>
                  <a:schemeClr val="accent5">
                    <a:lumMod val="50000"/>
                  </a:schemeClr>
                </a:solidFill>
              </a:rPr>
              <a:t>כנגד אלו השלשה זמנים נתקנו לנו ג' תפלות, בקר ערב וצהרים </a:t>
            </a:r>
          </a:p>
          <a:p>
            <a:pPr algn="ctr"/>
            <a:r>
              <a:rPr lang="he-IL" b="1" dirty="0">
                <a:solidFill>
                  <a:schemeClr val="accent5">
                    <a:lumMod val="50000"/>
                  </a:schemeClr>
                </a:solidFill>
              </a:rPr>
              <a:t>להתפלל באלו שלשה זמנים בבקר בזמן </a:t>
            </a:r>
            <a:r>
              <a:rPr lang="he-IL" b="1" dirty="0" err="1">
                <a:solidFill>
                  <a:schemeClr val="accent5">
                    <a:lumMod val="50000"/>
                  </a:schemeClr>
                </a:solidFill>
              </a:rPr>
              <a:t>העליה</a:t>
            </a:r>
            <a:r>
              <a:rPr lang="he-IL" b="1" dirty="0">
                <a:solidFill>
                  <a:schemeClr val="accent5">
                    <a:lumMod val="50000"/>
                  </a:schemeClr>
                </a:solidFill>
              </a:rPr>
              <a:t>, ובצהרים בזמן העמידה, והערב בזמן הירידה, </a:t>
            </a:r>
          </a:p>
          <a:p>
            <a:pPr algn="ctr"/>
            <a:r>
              <a:rPr lang="he-IL" b="1" dirty="0">
                <a:solidFill>
                  <a:schemeClr val="accent5">
                    <a:lumMod val="50000"/>
                  </a:schemeClr>
                </a:solidFill>
              </a:rPr>
              <a:t>להתפלל לפניו שיעזור לנו בשלשה זמנים אלו, </a:t>
            </a:r>
          </a:p>
          <a:p>
            <a:pPr algn="ctr"/>
            <a:r>
              <a:rPr lang="he-IL" b="1" dirty="0">
                <a:solidFill>
                  <a:schemeClr val="accent5">
                    <a:lumMod val="50000"/>
                  </a:schemeClr>
                </a:solidFill>
              </a:rPr>
              <a:t>ולהודות לפניו על </a:t>
            </a:r>
            <a:r>
              <a:rPr lang="he-IL" b="1" dirty="0" err="1">
                <a:solidFill>
                  <a:schemeClr val="accent5">
                    <a:lumMod val="50000"/>
                  </a:schemeClr>
                </a:solidFill>
              </a:rPr>
              <a:t>קיומינו</a:t>
            </a:r>
            <a:r>
              <a:rPr lang="he-IL" b="1" dirty="0">
                <a:solidFill>
                  <a:schemeClr val="accent5">
                    <a:lumMod val="50000"/>
                  </a:schemeClr>
                </a:solidFill>
              </a:rPr>
              <a:t> ועל שהוא מספיק כל צרכינו באלו השלשה זמנים.</a:t>
            </a:r>
          </a:p>
          <a:p>
            <a:pPr algn="ctr"/>
            <a:endParaRPr lang="he-IL" b="1" dirty="0">
              <a:solidFill>
                <a:schemeClr val="accent5">
                  <a:lumMod val="50000"/>
                </a:schemeClr>
              </a:solidFill>
            </a:endParaRPr>
          </a:p>
        </p:txBody>
      </p:sp>
    </p:spTree>
    <p:extLst>
      <p:ext uri="{BB962C8B-B14F-4D97-AF65-F5344CB8AC3E}">
        <p14:creationId xmlns:p14="http://schemas.microsoft.com/office/powerpoint/2010/main" val="383735839"/>
      </p:ext>
    </p:extLst>
  </p:cSld>
  <p:clrMapOvr>
    <a:masterClrMapping/>
  </p:clrMapOvr>
  <mc:AlternateContent xmlns:mc="http://schemas.openxmlformats.org/markup-compatibility/2006" xmlns:p14="http://schemas.microsoft.com/office/powerpoint/2010/main">
    <mc:Choice Requires="p14">
      <p:transition spd="slow" p14:dur="2000" advTm="96825"/>
    </mc:Choice>
    <mc:Fallback xmlns="">
      <p:transition spd="slow" advTm="9682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68BDD-A088-79C5-A837-D895135218C3}"/>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995CFB28-EA8A-344B-2BE2-3BF69A98CFC6}"/>
              </a:ext>
            </a:extLst>
          </p:cNvPr>
          <p:cNvSpPr>
            <a:spLocks noGrp="1"/>
          </p:cNvSpPr>
          <p:nvPr>
            <p:ph type="title"/>
          </p:nvPr>
        </p:nvSpPr>
        <p:spPr>
          <a:xfrm>
            <a:off x="677333" y="609600"/>
            <a:ext cx="10279563" cy="1320800"/>
          </a:xfrm>
        </p:spPr>
        <p:txBody>
          <a:bodyPr>
            <a:normAutofit/>
          </a:bodyPr>
          <a:lstStyle/>
          <a:p>
            <a:pPr algn="ctr"/>
            <a:r>
              <a:rPr lang="he-IL" sz="4000" b="1" dirty="0">
                <a:effectLst>
                  <a:glow rad="520700">
                    <a:schemeClr val="accent6">
                      <a:satMod val="175000"/>
                      <a:alpha val="40000"/>
                    </a:schemeClr>
                  </a:glow>
                </a:effectLst>
              </a:rPr>
              <a:t>חיי האדם נחלקים לג' חלקים</a:t>
            </a:r>
          </a:p>
        </p:txBody>
      </p:sp>
      <p:sp>
        <p:nvSpPr>
          <p:cNvPr id="9" name="מציין מיקום טקסט 8">
            <a:extLst>
              <a:ext uri="{FF2B5EF4-FFF2-40B4-BE49-F238E27FC236}">
                <a16:creationId xmlns:a16="http://schemas.microsoft.com/office/drawing/2014/main" id="{BCBA1364-01A3-2772-CAC2-45607E9655E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שני ירידה</a:t>
            </a:r>
          </a:p>
        </p:txBody>
      </p:sp>
      <p:sp>
        <p:nvSpPr>
          <p:cNvPr id="11" name="מציין מיקום טקסט 10">
            <a:extLst>
              <a:ext uri="{FF2B5EF4-FFF2-40B4-BE49-F238E27FC236}">
                <a16:creationId xmlns:a16="http://schemas.microsoft.com/office/drawing/2014/main" id="{D5F750FF-DE0E-9C27-045B-B4B146C9B20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שני עמידה</a:t>
            </a:r>
          </a:p>
        </p:txBody>
      </p:sp>
      <p:sp>
        <p:nvSpPr>
          <p:cNvPr id="12" name="מציין מיקום תוכן 11">
            <a:extLst>
              <a:ext uri="{FF2B5EF4-FFF2-40B4-BE49-F238E27FC236}">
                <a16:creationId xmlns:a16="http://schemas.microsoft.com/office/drawing/2014/main" id="{3000F2AC-A8F9-F8F5-24EC-18ABF1E367EA}"/>
              </a:ext>
            </a:extLst>
          </p:cNvPr>
          <p:cNvSpPr>
            <a:spLocks noGrp="1"/>
          </p:cNvSpPr>
          <p:nvPr>
            <p:ph sz="quarter" idx="4"/>
          </p:nvPr>
        </p:nvSpPr>
        <p:spPr>
          <a:xfrm>
            <a:off x="4251805" y="2698335"/>
            <a:ext cx="3240000" cy="1253463"/>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a:bodyPr>
          <a:lstStyle/>
          <a:p>
            <a:pPr marL="0" indent="0">
              <a:buNone/>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שבועות שהוא באמצע הקיץ, הוא נגד ימי העמידה, שאז דואג לגוף ולנפש, ועל כן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מקריבין</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שתי הלחם.</a:t>
            </a:r>
            <a:endParaRPr lang="he-IL" dirty="0"/>
          </a:p>
        </p:txBody>
      </p:sp>
      <p:sp>
        <p:nvSpPr>
          <p:cNvPr id="18" name="מציין מיקום תוכן 17">
            <a:extLst>
              <a:ext uri="{FF2B5EF4-FFF2-40B4-BE49-F238E27FC236}">
                <a16:creationId xmlns:a16="http://schemas.microsoft.com/office/drawing/2014/main" id="{82B23464-596E-2316-91A2-BC98BF027605}"/>
              </a:ext>
            </a:extLst>
          </p:cNvPr>
          <p:cNvSpPr>
            <a:spLocks noGrp="1"/>
          </p:cNvSpPr>
          <p:nvPr>
            <p:ph sz="half" idx="2"/>
          </p:nvPr>
        </p:nvSpPr>
        <p:spPr>
          <a:xfrm>
            <a:off x="675745" y="2737245"/>
            <a:ext cx="3240000" cy="1103235"/>
          </a:xfrm>
          <a:solidFill>
            <a:srgbClr val="00B0F0">
              <a:alpha val="31000"/>
            </a:srgbClr>
          </a:solidFill>
        </p:spPr>
        <p:txBody>
          <a:bodyPr>
            <a:noAutofit/>
          </a:bodyPr>
          <a:lstStyle/>
          <a:p>
            <a:pPr marL="0" indent="0" algn="just">
              <a:buNone/>
            </a:pPr>
            <a:r>
              <a:rPr kumimoji="0" lang="he-IL" sz="16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סוכות שאמרו עליה צא מדירת קבע, הוא נגד ימי הירידה, שאז אינו מרבה במותרות, ודואג עבור הנשמה.</a:t>
            </a:r>
            <a:endParaRPr lang="he-IL" sz="1500" dirty="0"/>
          </a:p>
        </p:txBody>
      </p:sp>
      <p:sp>
        <p:nvSpPr>
          <p:cNvPr id="20" name="תיבת טקסט 19">
            <a:extLst>
              <a:ext uri="{FF2B5EF4-FFF2-40B4-BE49-F238E27FC236}">
                <a16:creationId xmlns:a16="http://schemas.microsoft.com/office/drawing/2014/main" id="{2C7FE7EF-38D8-308C-25B5-10F2E738841A}"/>
              </a:ext>
            </a:extLst>
          </p:cNvPr>
          <p:cNvSpPr txBox="1"/>
          <p:nvPr/>
        </p:nvSpPr>
        <p:spPr>
          <a:xfrm>
            <a:off x="7723761" y="2733472"/>
            <a:ext cx="3240000" cy="1200329"/>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ג' מועדים,  חג הפסח שבזמן האביב, הוא נגד ימי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נגד ימי הילדות, שאז נפש הבהמית מתאווה לחומריות. </a:t>
            </a:r>
          </a:p>
        </p:txBody>
      </p:sp>
      <p:sp>
        <p:nvSpPr>
          <p:cNvPr id="22" name="תיבת טקסט 21">
            <a:extLst>
              <a:ext uri="{FF2B5EF4-FFF2-40B4-BE49-F238E27FC236}">
                <a16:creationId xmlns:a16="http://schemas.microsoft.com/office/drawing/2014/main" id="{B21CF502-9F6F-89F6-903F-A5182E6BF4F7}"/>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שני עליה</a:t>
            </a:r>
          </a:p>
        </p:txBody>
      </p:sp>
      <p:pic>
        <p:nvPicPr>
          <p:cNvPr id="10246" name="Picture 6" descr="הילד כאבאל'ה, והזקן המשול כילד">
            <a:extLst>
              <a:ext uri="{FF2B5EF4-FFF2-40B4-BE49-F238E27FC236}">
                <a16:creationId xmlns:a16="http://schemas.microsoft.com/office/drawing/2014/main" id="{B69638B8-84B5-A967-3131-6EC8B8CA60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90825" cy="1638300"/>
          </a:xfrm>
          <a:prstGeom prst="rect">
            <a:avLst/>
          </a:prstGeom>
          <a:noFill/>
          <a:extLst>
            <a:ext uri="{909E8E84-426E-40DD-AFC4-6F175D3DCCD1}">
              <a14:hiddenFill xmlns:a14="http://schemas.microsoft.com/office/drawing/2010/main">
                <a:solidFill>
                  <a:srgbClr val="FFFFFF"/>
                </a:solidFill>
              </a14:hiddenFill>
            </a:ext>
          </a:extLst>
        </p:spPr>
      </p:pic>
      <p:sp>
        <p:nvSpPr>
          <p:cNvPr id="2" name="חץ: שמאלה 1">
            <a:extLst>
              <a:ext uri="{FF2B5EF4-FFF2-40B4-BE49-F238E27FC236}">
                <a16:creationId xmlns:a16="http://schemas.microsoft.com/office/drawing/2014/main" id="{06A18D49-A885-1376-1616-55B2E1098F06}"/>
              </a:ext>
            </a:extLst>
          </p:cNvPr>
          <p:cNvSpPr/>
          <p:nvPr/>
        </p:nvSpPr>
        <p:spPr>
          <a:xfrm>
            <a:off x="310101" y="4381169"/>
            <a:ext cx="11410122" cy="247683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a:buNone/>
            </a:pPr>
            <a:r>
              <a:rPr lang="he-IL" sz="1800" b="1" i="0" dirty="0">
                <a:solidFill>
                  <a:srgbClr val="333333"/>
                </a:solidFill>
                <a:effectLst/>
                <a:latin typeface="Almoni neue aaa"/>
              </a:rPr>
              <a:t>שלמה המלך החכם באדם, כתב 3 ספרים בפרקי חייו השונים</a:t>
            </a:r>
            <a:r>
              <a:rPr lang="he-IL" sz="1800" b="0" i="0" dirty="0">
                <a:solidFill>
                  <a:srgbClr val="333333"/>
                </a:solidFill>
                <a:effectLst/>
                <a:latin typeface="Almoni neue aaa"/>
              </a:rPr>
              <a:t>. </a:t>
            </a:r>
          </a:p>
          <a:p>
            <a:pPr marL="0" indent="0" algn="ctr">
              <a:buNone/>
            </a:pPr>
            <a:r>
              <a:rPr lang="he-IL" sz="1800" b="0" i="0" dirty="0">
                <a:solidFill>
                  <a:srgbClr val="333333"/>
                </a:solidFill>
                <a:effectLst/>
                <a:latin typeface="Almoni neue aaa"/>
              </a:rPr>
              <a:t>בגיל צעיר הוא כתב את </a:t>
            </a:r>
            <a:r>
              <a:rPr lang="he-IL" sz="1800" b="1" i="0" dirty="0">
                <a:solidFill>
                  <a:srgbClr val="333333"/>
                </a:solidFill>
                <a:effectLst/>
                <a:latin typeface="Almoni neue aaa"/>
              </a:rPr>
              <a:t>שיר השירים</a:t>
            </a:r>
            <a:r>
              <a:rPr lang="he-IL" sz="1800" b="0" i="0" dirty="0">
                <a:solidFill>
                  <a:srgbClr val="333333"/>
                </a:solidFill>
                <a:effectLst/>
                <a:latin typeface="Almoni neue aaa"/>
              </a:rPr>
              <a:t>, </a:t>
            </a:r>
          </a:p>
          <a:p>
            <a:pPr marL="0" indent="0" algn="ctr">
              <a:buNone/>
            </a:pPr>
            <a:r>
              <a:rPr lang="he-IL" sz="1800" b="0" i="0" dirty="0">
                <a:solidFill>
                  <a:srgbClr val="333333"/>
                </a:solidFill>
                <a:effectLst/>
                <a:latin typeface="Almoni neue aaa"/>
              </a:rPr>
              <a:t>בגיל הביניים והמבוגר את </a:t>
            </a:r>
            <a:r>
              <a:rPr lang="he-IL" sz="1800" b="1" i="0" dirty="0">
                <a:solidFill>
                  <a:srgbClr val="333333"/>
                </a:solidFill>
                <a:effectLst/>
                <a:latin typeface="Almoni neue aaa"/>
              </a:rPr>
              <a:t>משלי</a:t>
            </a:r>
            <a:r>
              <a:rPr lang="he-IL" sz="1800" b="0" i="0" dirty="0">
                <a:solidFill>
                  <a:srgbClr val="333333"/>
                </a:solidFill>
                <a:effectLst/>
                <a:latin typeface="Almoni neue aaa"/>
              </a:rPr>
              <a:t> </a:t>
            </a:r>
          </a:p>
          <a:p>
            <a:pPr marL="0" indent="0" algn="ctr">
              <a:buNone/>
            </a:pPr>
            <a:r>
              <a:rPr lang="he-IL" sz="1800" b="0" i="0" dirty="0">
                <a:solidFill>
                  <a:srgbClr val="333333"/>
                </a:solidFill>
                <a:effectLst/>
                <a:latin typeface="Almoni neue aaa"/>
              </a:rPr>
              <a:t>ובגיל הזקנה את </a:t>
            </a:r>
            <a:r>
              <a:rPr lang="he-IL" sz="1800" b="1" i="0" dirty="0">
                <a:solidFill>
                  <a:srgbClr val="333333"/>
                </a:solidFill>
                <a:effectLst/>
                <a:latin typeface="Almoni neue aaa"/>
              </a:rPr>
              <a:t>קהלת</a:t>
            </a:r>
            <a:r>
              <a:rPr lang="he-IL" sz="1800" b="0" i="0" dirty="0">
                <a:solidFill>
                  <a:srgbClr val="333333"/>
                </a:solidFill>
                <a:effectLst/>
                <a:latin typeface="Almoni neue aaa"/>
              </a:rPr>
              <a:t>.</a:t>
            </a:r>
            <a:endParaRPr lang="he-IL" sz="1800" dirty="0"/>
          </a:p>
        </p:txBody>
      </p:sp>
      <p:sp>
        <p:nvSpPr>
          <p:cNvPr id="3" name="מציין מיקום של מספר שקופית 2">
            <a:extLst>
              <a:ext uri="{FF2B5EF4-FFF2-40B4-BE49-F238E27FC236}">
                <a16:creationId xmlns:a16="http://schemas.microsoft.com/office/drawing/2014/main" id="{604B0083-3FD4-CAD7-891D-CAB1B480874A}"/>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2370215204"/>
      </p:ext>
    </p:extLst>
  </p:cSld>
  <p:clrMapOvr>
    <a:masterClrMapping/>
  </p:clrMapOvr>
  <mc:AlternateContent xmlns:mc="http://schemas.openxmlformats.org/markup-compatibility/2006" xmlns:p14="http://schemas.microsoft.com/office/powerpoint/2010/main">
    <mc:Choice Requires="p14">
      <p:transition spd="slow" p14:dur="2000" advTm="103230"/>
    </mc:Choice>
    <mc:Fallback xmlns="">
      <p:transition spd="slow" advTm="10323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29C062-2BC7-A211-436E-0A56B1DBF510}"/>
              </a:ext>
            </a:extLst>
          </p:cNvPr>
          <p:cNvSpPr>
            <a:spLocks noGrp="1"/>
          </p:cNvSpPr>
          <p:nvPr>
            <p:ph type="title"/>
          </p:nvPr>
        </p:nvSpPr>
        <p:spPr/>
        <p:txBody>
          <a:bodyPr>
            <a:normAutofit fontScale="90000"/>
          </a:bodyPr>
          <a:lstStyle/>
          <a:p>
            <a:pPr algn="ctr"/>
            <a:r>
              <a:rPr lang="he-IL" dirty="0"/>
              <a:t>שלושת היסודות </a:t>
            </a:r>
            <a:r>
              <a:rPr lang="he-IL" dirty="0" err="1"/>
              <a:t>אמ"ש</a:t>
            </a:r>
            <a:br>
              <a:rPr lang="he-IL" dirty="0"/>
            </a:br>
            <a:r>
              <a:rPr lang="he-IL" dirty="0"/>
              <a:t>אש – למעלה</a:t>
            </a:r>
            <a:br>
              <a:rPr lang="he-IL" dirty="0"/>
            </a:br>
            <a:r>
              <a:rPr lang="he-IL" dirty="0"/>
              <a:t>רוח – באמצע</a:t>
            </a:r>
            <a:br>
              <a:rPr lang="he-IL" dirty="0"/>
            </a:br>
            <a:r>
              <a:rPr lang="he-IL" dirty="0"/>
              <a:t>מים - למטה</a:t>
            </a:r>
          </a:p>
        </p:txBody>
      </p:sp>
      <p:pic>
        <p:nvPicPr>
          <p:cNvPr id="3" name="תמונה 2">
            <a:extLst>
              <a:ext uri="{FF2B5EF4-FFF2-40B4-BE49-F238E27FC236}">
                <a16:creationId xmlns:a16="http://schemas.microsoft.com/office/drawing/2014/main" id="{825941DB-418E-FACF-1A8B-2748883AA370}"/>
              </a:ext>
            </a:extLst>
          </p:cNvPr>
          <p:cNvPicPr>
            <a:picLocks noChangeAspect="1"/>
          </p:cNvPicPr>
          <p:nvPr/>
        </p:nvPicPr>
        <p:blipFill>
          <a:blip r:embed="rId2"/>
          <a:stretch>
            <a:fillRect/>
          </a:stretch>
        </p:blipFill>
        <p:spPr>
          <a:xfrm>
            <a:off x="587580" y="4350803"/>
            <a:ext cx="10463167" cy="2507197"/>
          </a:xfrm>
          <a:prstGeom prst="rect">
            <a:avLst/>
          </a:prstGeom>
        </p:spPr>
      </p:pic>
      <p:pic>
        <p:nvPicPr>
          <p:cNvPr id="10248" name="Picture 8" descr="היסודות באסטרולוגיה | מעין מדזיני - אסטרולוגית">
            <a:extLst>
              <a:ext uri="{FF2B5EF4-FFF2-40B4-BE49-F238E27FC236}">
                <a16:creationId xmlns:a16="http://schemas.microsoft.com/office/drawing/2014/main" id="{6DE333CB-31B8-94B8-0F0C-4FDAE7B0E2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3943" y="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F5A9BF84-1A4E-8B94-6A21-B71A679D6EF0}"/>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793508090"/>
      </p:ext>
    </p:extLst>
  </p:cSld>
  <p:clrMapOvr>
    <a:masterClrMapping/>
  </p:clrMapOvr>
  <mc:AlternateContent xmlns:mc="http://schemas.openxmlformats.org/markup-compatibility/2006" xmlns:p14="http://schemas.microsoft.com/office/powerpoint/2010/main">
    <mc:Choice Requires="p14">
      <p:transition spd="slow" p14:dur="2000" advTm="65296"/>
    </mc:Choice>
    <mc:Fallback xmlns="">
      <p:transition spd="slow" advTm="6529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B092D-C16C-630E-5BA2-A8B68F71406C}"/>
            </a:ext>
          </a:extLst>
        </p:cNvPr>
        <p:cNvGrpSpPr/>
        <p:nvPr/>
      </p:nvGrpSpPr>
      <p:grpSpPr>
        <a:xfrm>
          <a:off x="0" y="0"/>
          <a:ext cx="0" cy="0"/>
          <a:chOff x="0" y="0"/>
          <a:chExt cx="0" cy="0"/>
        </a:xfrm>
      </p:grpSpPr>
      <p:pic>
        <p:nvPicPr>
          <p:cNvPr id="10242" name="Picture 2" descr="הידברות לנוער: בואו נדבר על זה - עליה, ירידה או שניהם יחד? - הידברות">
            <a:extLst>
              <a:ext uri="{FF2B5EF4-FFF2-40B4-BE49-F238E27FC236}">
                <a16:creationId xmlns:a16="http://schemas.microsoft.com/office/drawing/2014/main" id="{8925389A-1B54-7A32-664D-2B11BED018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13" y="0"/>
            <a:ext cx="2609850"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כותרת 7">
            <a:extLst>
              <a:ext uri="{FF2B5EF4-FFF2-40B4-BE49-F238E27FC236}">
                <a16:creationId xmlns:a16="http://schemas.microsoft.com/office/drawing/2014/main" id="{CA135C05-8A3D-CED8-24A1-4093B13F0C01}"/>
              </a:ext>
            </a:extLst>
          </p:cNvPr>
          <p:cNvSpPr>
            <a:spLocks noGrp="1"/>
          </p:cNvSpPr>
          <p:nvPr>
            <p:ph type="title"/>
          </p:nvPr>
        </p:nvSpPr>
        <p:spPr>
          <a:xfrm>
            <a:off x="677333" y="609600"/>
            <a:ext cx="10279563" cy="1320800"/>
          </a:xfrm>
        </p:spPr>
        <p:txBody>
          <a:bodyPr>
            <a:normAutofit/>
          </a:bodyPr>
          <a:lstStyle/>
          <a:p>
            <a:pPr algn="r"/>
            <a:r>
              <a:rPr lang="he-IL" dirty="0"/>
              <a:t>       חיי האדם מתחלפים כמיני האהבה </a:t>
            </a:r>
            <a:br>
              <a:rPr lang="he-IL" dirty="0"/>
            </a:br>
            <a:endParaRPr lang="he-IL" dirty="0"/>
          </a:p>
        </p:txBody>
      </p:sp>
      <p:sp>
        <p:nvSpPr>
          <p:cNvPr id="9" name="מציין מיקום טקסט 8">
            <a:extLst>
              <a:ext uri="{FF2B5EF4-FFF2-40B4-BE49-F238E27FC236}">
                <a16:creationId xmlns:a16="http://schemas.microsoft.com/office/drawing/2014/main" id="{C66AAB7C-4D30-73AA-71C8-5D891AC3F8B2}"/>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A7BC799B-9955-CDB2-6868-C7923ED49F8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EDB8D74C-F7DD-3568-27C3-66C1B68D490B}"/>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lnSpcReduction="10000"/>
          </a:bodyPr>
          <a:lstStyle/>
          <a:p>
            <a:pPr marL="0" indent="0">
              <a:buNone/>
            </a:pPr>
            <a:r>
              <a:rPr lang="he-IL" dirty="0"/>
              <a:t>ובשני העמידה שהם משלשים ועד </a:t>
            </a:r>
            <a:r>
              <a:rPr lang="he-IL" dirty="0" err="1"/>
              <a:t>חמשים</a:t>
            </a:r>
            <a:r>
              <a:rPr lang="he-IL" dirty="0"/>
              <a:t> או קרוב להם תגבר על האדם אהבת המועיל, עד שיש מן האנשים מי שיניח האכילה והשתיה ושאר התענוגים הערבים להמשכו אחר השחוק, להיותו מדמה התועלת הגדול שאפשר שימשך </a:t>
            </a:r>
            <a:r>
              <a:rPr lang="he-IL" dirty="0" err="1"/>
              <a:t>מהריוח</a:t>
            </a:r>
            <a:r>
              <a:rPr lang="he-IL" dirty="0"/>
              <a:t> הגדול בזמן מועט, </a:t>
            </a:r>
          </a:p>
          <a:p>
            <a:pPr marL="0" indent="0">
              <a:buNone/>
            </a:pPr>
            <a:r>
              <a:rPr lang="he-IL" dirty="0"/>
              <a:t>וכן מי שירכב על הספינות </a:t>
            </a:r>
            <a:r>
              <a:rPr lang="he-IL" dirty="0" err="1"/>
              <a:t>ויתן</a:t>
            </a:r>
            <a:r>
              <a:rPr lang="he-IL" dirty="0"/>
              <a:t> בים דרך ויסכן עצמו במים עזים </a:t>
            </a:r>
            <a:r>
              <a:rPr lang="he-IL" dirty="0" err="1"/>
              <a:t>ויתן</a:t>
            </a:r>
            <a:r>
              <a:rPr lang="he-IL" dirty="0"/>
              <a:t> בהם נתיבה </a:t>
            </a:r>
            <a:r>
              <a:rPr lang="he-IL" dirty="0" err="1"/>
              <a:t>לתקות</a:t>
            </a:r>
            <a:r>
              <a:rPr lang="he-IL" dirty="0"/>
              <a:t> </a:t>
            </a:r>
            <a:r>
              <a:rPr lang="he-IL" dirty="0" err="1"/>
              <a:t>הריוח</a:t>
            </a:r>
            <a:r>
              <a:rPr lang="he-IL" dirty="0"/>
              <a:t> והתועלת ולא יחוש לתענוג אחר כלל. </a:t>
            </a:r>
          </a:p>
        </p:txBody>
      </p:sp>
      <p:sp>
        <p:nvSpPr>
          <p:cNvPr id="18" name="מציין מיקום תוכן 17">
            <a:extLst>
              <a:ext uri="{FF2B5EF4-FFF2-40B4-BE49-F238E27FC236}">
                <a16:creationId xmlns:a16="http://schemas.microsoft.com/office/drawing/2014/main" id="{28E568BD-FA66-1347-3D02-7FC9A5328C7B}"/>
              </a:ext>
            </a:extLst>
          </p:cNvPr>
          <p:cNvSpPr>
            <a:spLocks noGrp="1"/>
          </p:cNvSpPr>
          <p:nvPr>
            <p:ph sz="half" idx="2"/>
          </p:nvPr>
        </p:nvSpPr>
        <p:spPr>
          <a:xfrm>
            <a:off x="675745" y="2737245"/>
            <a:ext cx="3240000" cy="3890058"/>
          </a:xfrm>
          <a:solidFill>
            <a:srgbClr val="00B0F0">
              <a:alpha val="31000"/>
            </a:srgbClr>
          </a:solidFill>
        </p:spPr>
        <p:txBody>
          <a:bodyPr>
            <a:noAutofit/>
          </a:bodyPr>
          <a:lstStyle/>
          <a:p>
            <a:pPr marL="0" indent="0" algn="just">
              <a:buNone/>
            </a:pPr>
            <a:r>
              <a:rPr lang="he-IL" sz="1500" dirty="0"/>
              <a:t>ובשני הירידה שהם שני הזקנה </a:t>
            </a:r>
            <a:r>
              <a:rPr lang="he-IL" sz="1500" dirty="0" err="1"/>
              <a:t>מנ</a:t>
            </a:r>
            <a:r>
              <a:rPr lang="he-IL" sz="1500" dirty="0"/>
              <a:t>' שנים ואילך לא יחוש האדם למועיל ולא לערב אבל אהבתו בלבד תהיה אל הטוב מצד מה שהוא טוב, </a:t>
            </a:r>
          </a:p>
          <a:p>
            <a:pPr marL="0" indent="0" algn="just">
              <a:buNone/>
            </a:pPr>
            <a:r>
              <a:rPr lang="he-IL" sz="1500" dirty="0"/>
              <a:t>ולזה ימצאו הזקנים נמשכים לעבודת השם ונבדלים מהתאוות יותר מזולתם, כי אחר שיראו שהאהבה אשר מצד הערב או מצד המועיל בלתי קיימות, לא יחושו רק לאהבת הטוב מצד מה שהוא טוב שהיא </a:t>
            </a:r>
            <a:r>
              <a:rPr lang="he-IL" sz="1500" b="1" dirty="0"/>
              <a:t>אהבה קיימת ובלתי משתנת </a:t>
            </a:r>
            <a:r>
              <a:rPr lang="he-IL" sz="1500" b="1" dirty="0" err="1"/>
              <a:t>בהמצא</a:t>
            </a:r>
            <a:r>
              <a:rPr lang="he-IL" sz="1500" b="1" dirty="0"/>
              <a:t> האהוב שהוא השם כמו שבארנו, וזו היא סבת ישועת הנפש</a:t>
            </a:r>
            <a:r>
              <a:rPr lang="he-IL" sz="1500" dirty="0"/>
              <a:t>. </a:t>
            </a:r>
          </a:p>
        </p:txBody>
      </p:sp>
      <p:sp>
        <p:nvSpPr>
          <p:cNvPr id="20" name="תיבת טקסט 19">
            <a:extLst>
              <a:ext uri="{FF2B5EF4-FFF2-40B4-BE49-F238E27FC236}">
                <a16:creationId xmlns:a16="http://schemas.microsoft.com/office/drawing/2014/main" id="{6B937EB1-0C86-8E46-19C5-DF05F3BA5C65}"/>
              </a:ext>
            </a:extLst>
          </p:cNvPr>
          <p:cNvSpPr txBox="1"/>
          <p:nvPr/>
        </p:nvSpPr>
        <p:spPr>
          <a:xfrm>
            <a:off x="7723761" y="2733472"/>
            <a:ext cx="3240000" cy="3970318"/>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כי בשני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שהם עד שלשים או קרוב להם יאהב האדם הערב וימשך אחריו מאד, ולזה תמצא האהבה הזאת בנערים ובנשים ובאשר הם במדרגת הנערים, כמי שימשך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המשגל לפי שהוא ערב אליו מבלתי שיביט אל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ממנו לגוף ולנפש, הנה הוא דומה אל הנערים הנמשכים אחר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תאות</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יבחינו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ההזק</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הנמשך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מרבוי</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המאכל, ולא יאהבו דבר אחר אלא מי שיעניקם ככר לחם אחת או אחד משאר התענוגים הערבים. </a:t>
            </a:r>
          </a:p>
        </p:txBody>
      </p:sp>
      <p:sp>
        <p:nvSpPr>
          <p:cNvPr id="22" name="תיבת טקסט 21">
            <a:extLst>
              <a:ext uri="{FF2B5EF4-FFF2-40B4-BE49-F238E27FC236}">
                <a16:creationId xmlns:a16="http://schemas.microsoft.com/office/drawing/2014/main" id="{D3DEFD36-B191-2A2B-7C6A-71E937E9B8B1}"/>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3CFFCCF0-E556-427B-782E-5CE7FD44E764}"/>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145242743"/>
      </p:ext>
    </p:extLst>
  </p:cSld>
  <p:clrMapOvr>
    <a:masterClrMapping/>
  </p:clrMapOvr>
  <mc:AlternateContent xmlns:mc="http://schemas.openxmlformats.org/markup-compatibility/2006" xmlns:p14="http://schemas.microsoft.com/office/powerpoint/2010/main">
    <mc:Choice Requires="p14">
      <p:transition spd="slow" p14:dur="2000" advTm="267270"/>
    </mc:Choice>
    <mc:Fallback xmlns="">
      <p:transition spd="slow" advTm="26727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B137C-30DF-AF64-7D4B-43EF6DE72789}"/>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20250A87-5511-0CAE-DFC8-4CC3A7176279}"/>
              </a:ext>
            </a:extLst>
          </p:cNvPr>
          <p:cNvSpPr>
            <a:spLocks noGrp="1"/>
          </p:cNvSpPr>
          <p:nvPr>
            <p:ph type="title"/>
          </p:nvPr>
        </p:nvSpPr>
        <p:spPr>
          <a:xfrm>
            <a:off x="677333" y="609600"/>
            <a:ext cx="10279563" cy="1320800"/>
          </a:xfrm>
        </p:spPr>
        <p:txBody>
          <a:bodyPr/>
          <a:lstStyle/>
          <a:p>
            <a:pPr algn="ctr"/>
            <a:r>
              <a:rPr lang="he-IL" dirty="0"/>
              <a:t>אורך ימים אשביעהו</a:t>
            </a:r>
          </a:p>
        </p:txBody>
      </p:sp>
      <p:sp>
        <p:nvSpPr>
          <p:cNvPr id="9" name="מציין מיקום טקסט 8">
            <a:extLst>
              <a:ext uri="{FF2B5EF4-FFF2-40B4-BE49-F238E27FC236}">
                <a16:creationId xmlns:a16="http://schemas.microsoft.com/office/drawing/2014/main" id="{72FBE53D-F822-3150-9DD3-8CF00A7527CA}"/>
              </a:ext>
            </a:extLst>
          </p:cNvPr>
          <p:cNvSpPr>
            <a:spLocks noGrp="1"/>
          </p:cNvSpPr>
          <p:nvPr>
            <p:ph type="body" idx="1"/>
          </p:nvPr>
        </p:nvSpPr>
        <p:spPr>
          <a:xfrm>
            <a:off x="2480692" y="209737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8" name="מציין מיקום תוכן 17">
            <a:extLst>
              <a:ext uri="{FF2B5EF4-FFF2-40B4-BE49-F238E27FC236}">
                <a16:creationId xmlns:a16="http://schemas.microsoft.com/office/drawing/2014/main" id="{E4C0B3A2-4239-751F-9210-B41CB2C52DF6}"/>
              </a:ext>
            </a:extLst>
          </p:cNvPr>
          <p:cNvSpPr>
            <a:spLocks noGrp="1"/>
          </p:cNvSpPr>
          <p:nvPr>
            <p:ph sz="half" idx="2"/>
          </p:nvPr>
        </p:nvSpPr>
        <p:spPr>
          <a:xfrm>
            <a:off x="675745" y="2737245"/>
            <a:ext cx="6790530" cy="3862338"/>
          </a:xfrm>
          <a:solidFill>
            <a:srgbClr val="00B0F0">
              <a:alpha val="31000"/>
            </a:srgbClr>
          </a:solidFill>
        </p:spPr>
        <p:txBody>
          <a:bodyPr>
            <a:normAutofit fontScale="85000" lnSpcReduction="10000"/>
          </a:bodyPr>
          <a:lstStyle/>
          <a:p>
            <a:r>
              <a:rPr lang="he-IL" sz="2400" dirty="0"/>
              <a:t>ולזה אמר הכתוב על הבוטח בה' אורך ימים אשביעהו ואראהו בישועתי (תהלים צ"א ט"ז), </a:t>
            </a:r>
          </a:p>
          <a:p>
            <a:r>
              <a:rPr lang="he-IL" sz="2400" dirty="0"/>
              <a:t>כלומר כי מתוך אריכות הימים והגיעו לימי הזקנה שיחלשו </a:t>
            </a:r>
            <a:r>
              <a:rPr lang="he-IL" sz="2400" dirty="0" err="1"/>
              <a:t>התאות</a:t>
            </a:r>
            <a:r>
              <a:rPr lang="he-IL" sz="2400" dirty="0"/>
              <a:t> יוכל לשער ישועת הנפש </a:t>
            </a:r>
            <a:r>
              <a:rPr lang="he-IL" sz="2400" dirty="0" err="1"/>
              <a:t>והשארותה</a:t>
            </a:r>
            <a:r>
              <a:rPr lang="he-IL" sz="2400" dirty="0"/>
              <a:t>, ויכיר שזה יושג מצד אהבת השם ולזה יהיה נמשך לעבודתו לאהבה אותו, שזה דרך הזקנים להמשך לעבודת השם יותר מזולתם. </a:t>
            </a:r>
          </a:p>
          <a:p>
            <a:endParaRPr lang="he-IL" dirty="0"/>
          </a:p>
          <a:p>
            <a:r>
              <a:rPr lang="he-IL" dirty="0">
                <a:latin typeface="Anka CLM" pitchFamily="2" charset="-79"/>
                <a:cs typeface="DBS-Zohar" pitchFamily="2" charset="-79"/>
              </a:rPr>
              <a:t>וזהו הדרך הנוהג בכלל האנשים, אולם יש מן הזקנים מי שהוא נמשך אחר התענוגים כנערים או אחר המועיל ואחרי השררה כבן ארבעים, ויש בחורים נמשכים אחר אהבת הטוב כזקנים, </a:t>
            </a:r>
          </a:p>
          <a:p>
            <a:r>
              <a:rPr lang="he-IL" dirty="0">
                <a:latin typeface="Anka CLM" pitchFamily="2" charset="-79"/>
                <a:cs typeface="DBS-Zohar" pitchFamily="2" charset="-79"/>
              </a:rPr>
              <a:t>וכן יתחלפו האנשים בזה כפי מזגם </a:t>
            </a:r>
            <a:r>
              <a:rPr lang="he-IL" dirty="0" err="1">
                <a:latin typeface="Anka CLM" pitchFamily="2" charset="-79"/>
                <a:cs typeface="DBS-Zohar" pitchFamily="2" charset="-79"/>
              </a:rPr>
              <a:t>ומנהניהם</a:t>
            </a:r>
            <a:r>
              <a:rPr lang="he-IL" dirty="0">
                <a:latin typeface="Anka CLM" pitchFamily="2" charset="-79"/>
                <a:cs typeface="DBS-Zohar" pitchFamily="2" charset="-79"/>
              </a:rPr>
              <a:t> והנימוסים שגדלו בהם, ומכל מקום חיי האדם בכלל יתחלקו לג' מיני האהבה על הדרך שזכרנו. </a:t>
            </a:r>
          </a:p>
          <a:p>
            <a:endParaRPr lang="he-IL" dirty="0"/>
          </a:p>
        </p:txBody>
      </p:sp>
      <p:sp>
        <p:nvSpPr>
          <p:cNvPr id="20" name="תיבת טקסט 19">
            <a:extLst>
              <a:ext uri="{FF2B5EF4-FFF2-40B4-BE49-F238E27FC236}">
                <a16:creationId xmlns:a16="http://schemas.microsoft.com/office/drawing/2014/main" id="{01A40593-0519-E7F1-8E51-D20E484EC056}"/>
              </a:ext>
            </a:extLst>
          </p:cNvPr>
          <p:cNvSpPr txBox="1"/>
          <p:nvPr/>
        </p:nvSpPr>
        <p:spPr>
          <a:xfrm>
            <a:off x="7723761" y="2733472"/>
            <a:ext cx="3240000" cy="2031325"/>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ולפי שהבחור מצד רתיחת הדם והיותו שטוף בתאוות לא ישער גמול הנפש וישועתה, כי להיותו שקוע במוחשות ידמה שיתקיימו תמיד ולא יאמין תשועת הנפש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והשארותה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שהוא דבר בלתי מוחש, </a:t>
            </a:r>
          </a:p>
        </p:txBody>
      </p:sp>
      <p:sp>
        <p:nvSpPr>
          <p:cNvPr id="22" name="תיבת טקסט 21">
            <a:extLst>
              <a:ext uri="{FF2B5EF4-FFF2-40B4-BE49-F238E27FC236}">
                <a16:creationId xmlns:a16="http://schemas.microsoft.com/office/drawing/2014/main" id="{CEEB83B6-9656-B644-C411-D493F8383FFA}"/>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9682D010-A99E-0C1D-48AE-62AAF332F9F4}"/>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custDataLst>
      <p:tags r:id="rId1"/>
    </p:custDataLst>
    <p:extLst>
      <p:ext uri="{BB962C8B-B14F-4D97-AF65-F5344CB8AC3E}">
        <p14:creationId xmlns:p14="http://schemas.microsoft.com/office/powerpoint/2010/main" val="2077322511"/>
      </p:ext>
    </p:extLst>
  </p:cSld>
  <p:clrMapOvr>
    <a:masterClrMapping/>
  </p:clrMapOvr>
  <mc:AlternateContent xmlns:mc="http://schemas.openxmlformats.org/markup-compatibility/2006" xmlns:p14="http://schemas.microsoft.com/office/powerpoint/2010/main">
    <mc:Choice Requires="p14">
      <p:transition spd="slow" p14:dur="2000" advTm="110736"/>
    </mc:Choice>
    <mc:Fallback xmlns="">
      <p:transition spd="slow" advTm="110736"/>
    </mc:Fallback>
  </mc:AlternateContent>
  <p:extLst>
    <p:ext uri="{E180D4A7-C9FB-4DFB-919C-405C955672EB}">
      <p14:showEvtLst xmlns:p14="http://schemas.microsoft.com/office/powerpoint/2010/main">
        <p14:playEvt time="11214" objId="3"/>
        <p14:stopEvt time="37568" objId="3"/>
        <p14:playEvt time="37583" objId="3"/>
        <p14:stopEvt time="44005" objId="3"/>
        <p14:playEvt time="44009" objId="3"/>
        <p14:stopEvt time="48343" objId="3"/>
        <p14:playEvt time="48345" objId="3"/>
        <p14:stopEvt time="110520" objId="3"/>
      </p14:showEvtLst>
    </p:ext>
  </p:extLs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3722FEE-B204-D497-6E11-7FA6961145EB}"/>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2C8F136F-4DA4-D325-5B59-9D3561B0A09E}"/>
              </a:ext>
            </a:extLst>
          </p:cNvPr>
          <p:cNvSpPr>
            <a:spLocks noGrp="1"/>
          </p:cNvSpPr>
          <p:nvPr>
            <p:ph type="title"/>
          </p:nvPr>
        </p:nvSpPr>
        <p:spPr>
          <a:xfrm>
            <a:off x="677333" y="609600"/>
            <a:ext cx="10279563" cy="1320800"/>
          </a:xfrm>
        </p:spPr>
        <p:txBody>
          <a:bodyPr/>
          <a:lstStyle/>
          <a:p>
            <a:pPr algn="ctr"/>
            <a:r>
              <a:rPr lang="he-IL" dirty="0"/>
              <a:t>נפש, נפש חיונית, שכל – בחיי האדם</a:t>
            </a:r>
          </a:p>
        </p:txBody>
      </p:sp>
      <p:sp>
        <p:nvSpPr>
          <p:cNvPr id="9" name="מציין מיקום טקסט 8">
            <a:extLst>
              <a:ext uri="{FF2B5EF4-FFF2-40B4-BE49-F238E27FC236}">
                <a16:creationId xmlns:a16="http://schemas.microsoft.com/office/drawing/2014/main" id="{1FD6D7A8-42AA-F7C4-7617-AD4A8665B8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1D632E19-CB7A-BB64-7555-A0076D3A000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3448C8A7-8E51-BF10-3526-6091542894F5}"/>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lnSpcReduction="10000"/>
          </a:bodyPr>
          <a:lstStyle/>
          <a:p>
            <a:r>
              <a:rPr lang="he-IL" dirty="0"/>
              <a:t>ובזמן הבחרות ובשני העמידה שתגבר עליו הנפש החיונית אשר ממנה </a:t>
            </a:r>
            <a:r>
              <a:rPr lang="he-IL" dirty="0" err="1"/>
              <a:t>הכח</a:t>
            </a:r>
            <a:r>
              <a:rPr lang="he-IL" dirty="0"/>
              <a:t> המתעורר וזולתו מן </a:t>
            </a:r>
            <a:r>
              <a:rPr lang="he-IL" dirty="0" err="1"/>
              <a:t>הכחות</a:t>
            </a:r>
            <a:r>
              <a:rPr lang="he-IL" dirty="0"/>
              <a:t>, ימשך אחר השררה </a:t>
            </a:r>
            <a:r>
              <a:rPr lang="he-IL" dirty="0" err="1"/>
              <a:t>והנצוח</a:t>
            </a:r>
            <a:r>
              <a:rPr lang="he-IL" dirty="0"/>
              <a:t> ואהבת הממון והתועלת המדומה, </a:t>
            </a:r>
          </a:p>
        </p:txBody>
      </p:sp>
      <p:sp>
        <p:nvSpPr>
          <p:cNvPr id="18" name="מציין מיקום תוכן 17">
            <a:extLst>
              <a:ext uri="{FF2B5EF4-FFF2-40B4-BE49-F238E27FC236}">
                <a16:creationId xmlns:a16="http://schemas.microsoft.com/office/drawing/2014/main" id="{F04FAD09-3277-C37A-D810-923E9B9F7295}"/>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10000"/>
          </a:bodyPr>
          <a:lstStyle/>
          <a:p>
            <a:pPr marL="0" indent="0">
              <a:buNone/>
            </a:pPr>
            <a:r>
              <a:rPr lang="he-IL" dirty="0">
                <a:latin typeface="Arial" panose="020B0604020202020204" pitchFamily="34" charset="0"/>
                <a:cs typeface="Arial" panose="020B0604020202020204" pitchFamily="34" charset="0"/>
              </a:rPr>
              <a:t>ובשני הזקנה לפי </a:t>
            </a:r>
            <a:r>
              <a:rPr lang="he-IL" dirty="0" err="1">
                <a:latin typeface="Arial" panose="020B0604020202020204" pitchFamily="34" charset="0"/>
                <a:cs typeface="Arial" panose="020B0604020202020204" pitchFamily="34" charset="0"/>
              </a:rPr>
              <a:t>שתחלש</a:t>
            </a:r>
            <a:r>
              <a:rPr lang="he-IL" dirty="0">
                <a:latin typeface="Arial" panose="020B0604020202020204" pitchFamily="34" charset="0"/>
                <a:cs typeface="Arial" panose="020B0604020202020204" pitchFamily="34" charset="0"/>
              </a:rPr>
              <a:t> </a:t>
            </a:r>
            <a:r>
              <a:rPr lang="he-IL" dirty="0" err="1">
                <a:latin typeface="Arial" panose="020B0604020202020204" pitchFamily="34" charset="0"/>
                <a:cs typeface="Arial" panose="020B0604020202020204" pitchFamily="34" charset="0"/>
              </a:rPr>
              <a:t>התאוה</a:t>
            </a:r>
            <a:r>
              <a:rPr lang="he-IL" dirty="0">
                <a:latin typeface="Arial" panose="020B0604020202020204" pitchFamily="34" charset="0"/>
                <a:cs typeface="Arial" panose="020B0604020202020204" pitchFamily="34" charset="0"/>
              </a:rPr>
              <a:t> ושאר </a:t>
            </a:r>
            <a:r>
              <a:rPr lang="he-IL" dirty="0" err="1">
                <a:latin typeface="Arial" panose="020B0604020202020204" pitchFamily="34" charset="0"/>
                <a:cs typeface="Arial" panose="020B0604020202020204" pitchFamily="34" charset="0"/>
              </a:rPr>
              <a:t>הכחות</a:t>
            </a:r>
            <a:r>
              <a:rPr lang="he-IL" dirty="0">
                <a:latin typeface="Arial" panose="020B0604020202020204" pitchFamily="34" charset="0"/>
                <a:cs typeface="Arial" panose="020B0604020202020204" pitchFamily="34" charset="0"/>
              </a:rPr>
              <a:t> מלרדוף אחר השררה </a:t>
            </a:r>
            <a:r>
              <a:rPr lang="he-IL" dirty="0" err="1">
                <a:latin typeface="Arial" panose="020B0604020202020204" pitchFamily="34" charset="0"/>
                <a:cs typeface="Arial" panose="020B0604020202020204" pitchFamily="34" charset="0"/>
              </a:rPr>
              <a:t>והנצוח</a:t>
            </a:r>
            <a:r>
              <a:rPr lang="he-IL" dirty="0">
                <a:latin typeface="Arial" panose="020B0604020202020204" pitchFamily="34" charset="0"/>
                <a:cs typeface="Arial" panose="020B0604020202020204" pitchFamily="34" charset="0"/>
              </a:rPr>
              <a:t>, יגבר עליו אז </a:t>
            </a:r>
            <a:r>
              <a:rPr lang="he-IL" dirty="0" err="1">
                <a:latin typeface="Arial" panose="020B0604020202020204" pitchFamily="34" charset="0"/>
                <a:cs typeface="Arial" panose="020B0604020202020204" pitchFamily="34" charset="0"/>
              </a:rPr>
              <a:t>הכח</a:t>
            </a:r>
            <a:r>
              <a:rPr lang="he-IL" dirty="0">
                <a:latin typeface="Arial" panose="020B0604020202020204" pitchFamily="34" charset="0"/>
                <a:cs typeface="Arial" panose="020B0604020202020204" pitchFamily="34" charset="0"/>
              </a:rPr>
              <a:t> השכלי וישכיל וידע שכל שאר הדברים אובדים ושאין דבר שיוכל להיות קיים ולא לתת לו קיום זולתי ההמשך לעבודת השם יתברך ואל מה שבטבע השכל להמשך אחריו, </a:t>
            </a:r>
          </a:p>
          <a:p>
            <a:pPr marL="0" indent="0">
              <a:buNone/>
            </a:pPr>
            <a:r>
              <a:rPr lang="he-IL" dirty="0">
                <a:latin typeface="Arial" panose="020B0604020202020204" pitchFamily="34" charset="0"/>
                <a:cs typeface="Arial" panose="020B0604020202020204" pitchFamily="34" charset="0"/>
              </a:rPr>
              <a:t>ימאס התאוות וימשך אחרי מה שתגזור נפשו המשכלת כאהבת השם יתברך ויראתו, ובכלל אל אהבת הטוב שהוא השם יתברך מצד מה שהוא טוב לא מצד המועיל ולא מצד הערב. </a:t>
            </a:r>
          </a:p>
        </p:txBody>
      </p:sp>
      <p:sp>
        <p:nvSpPr>
          <p:cNvPr id="20" name="תיבת טקסט 19">
            <a:extLst>
              <a:ext uri="{FF2B5EF4-FFF2-40B4-BE49-F238E27FC236}">
                <a16:creationId xmlns:a16="http://schemas.microsoft.com/office/drawing/2014/main" id="{93BF6082-1887-FDF2-68F5-13313F063CEB}"/>
              </a:ext>
            </a:extLst>
          </p:cNvPr>
          <p:cNvSpPr txBox="1"/>
          <p:nvPr/>
        </p:nvSpPr>
        <p:spPr>
          <a:xfrm>
            <a:off x="7723761" y="2733472"/>
            <a:ext cx="3240000" cy="2436564"/>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ונראה שהתחלפות האהבה בג' הזמנים הללו ימשך להתחלפות ממשלת כחות הנפש על האדם.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כי בזמן הנערות ובשני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העליה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תגבר הנפש </a:t>
            </a:r>
            <a:r>
              <a:rPr kumimoji="0" lang="he-IL"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Gisha" panose="020B0502040204020203" pitchFamily="34" charset="-79"/>
              </a:rPr>
              <a:t>המתאוה</a:t>
            </a: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 על האדם ולזה ימשך אחר התענוגים, </a:t>
            </a:r>
          </a:p>
        </p:txBody>
      </p:sp>
      <p:sp>
        <p:nvSpPr>
          <p:cNvPr id="22" name="תיבת טקסט 21">
            <a:extLst>
              <a:ext uri="{FF2B5EF4-FFF2-40B4-BE49-F238E27FC236}">
                <a16:creationId xmlns:a16="http://schemas.microsoft.com/office/drawing/2014/main" id="{A498FDBE-47FA-8EE8-D3F3-9CEB55A02884}"/>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7739AC4F-449C-4478-336F-1863AF954C3A}"/>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647893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C627F-667D-008B-F5E5-9EC08A4BFF2D}"/>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0EFC8AFC-1CC2-7279-8A37-554AFEB37F97}"/>
              </a:ext>
            </a:extLst>
          </p:cNvPr>
          <p:cNvSpPr>
            <a:spLocks noGrp="1"/>
          </p:cNvSpPr>
          <p:nvPr>
            <p:ph type="title"/>
          </p:nvPr>
        </p:nvSpPr>
        <p:spPr>
          <a:xfrm>
            <a:off x="677333" y="609600"/>
            <a:ext cx="10279563" cy="1320800"/>
          </a:xfrm>
        </p:spPr>
        <p:txBody>
          <a:bodyPr/>
          <a:lstStyle/>
          <a:p>
            <a:pPr algn="ctr"/>
            <a:r>
              <a:rPr lang="he-IL" dirty="0"/>
              <a:t>לימוד תורה בג' חלקי אהבה</a:t>
            </a:r>
          </a:p>
        </p:txBody>
      </p:sp>
      <p:sp>
        <p:nvSpPr>
          <p:cNvPr id="9" name="מציין מיקום טקסט 8">
            <a:extLst>
              <a:ext uri="{FF2B5EF4-FFF2-40B4-BE49-F238E27FC236}">
                <a16:creationId xmlns:a16="http://schemas.microsoft.com/office/drawing/2014/main" id="{D490B0EE-8F65-1DF3-A8AA-E75EAFF5262E}"/>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6CDF6A3A-4852-D267-0848-EFCBA7A9E14C}"/>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69861339-23FD-B164-F8A1-F2A5CE8F41CA}"/>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10000"/>
          </a:bodyPr>
          <a:lstStyle/>
          <a:p>
            <a:r>
              <a:rPr lang="he-IL" dirty="0"/>
              <a:t>אברכים אוהבים ללמוד הלכה. דברים שמועילים להם ויוכלו לדעת את המעשה עשר יעשון. </a:t>
            </a:r>
          </a:p>
        </p:txBody>
      </p:sp>
      <p:sp>
        <p:nvSpPr>
          <p:cNvPr id="18" name="מציין מיקום תוכן 17">
            <a:extLst>
              <a:ext uri="{FF2B5EF4-FFF2-40B4-BE49-F238E27FC236}">
                <a16:creationId xmlns:a16="http://schemas.microsoft.com/office/drawing/2014/main" id="{1F1D32AC-0097-82FD-C3EB-BFD8263A3BD8}"/>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10000"/>
          </a:bodyPr>
          <a:lstStyle/>
          <a:p>
            <a:r>
              <a:rPr lang="he-IL" dirty="0"/>
              <a:t>מבוגרים אוהבים ללמוד דברים שמדברים על האמת שבתורה. </a:t>
            </a:r>
          </a:p>
          <a:p>
            <a:r>
              <a:rPr lang="he-IL" dirty="0"/>
              <a:t>מדוע כך זה האמת? מדוע ציוותה התורה כך וכך?</a:t>
            </a:r>
          </a:p>
          <a:p>
            <a:r>
              <a:rPr lang="he-IL" dirty="0"/>
              <a:t>דברים שיש להם משמעות. דברים ...</a:t>
            </a:r>
          </a:p>
          <a:p>
            <a:r>
              <a:rPr lang="he-IL" dirty="0"/>
              <a:t>אפשר גם שטוב יהיה שלומדים בשביל מצוות ה' לעסוק בתורה. </a:t>
            </a:r>
          </a:p>
          <a:p>
            <a:pPr algn="just" rtl="1">
              <a:lnSpc>
                <a:spcPts val="1600"/>
              </a:lnSpc>
              <a:spcAft>
                <a:spcPts val="600"/>
              </a:spcAf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כדברי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במשלי (י"ז – כ"ד): </a:t>
            </a:r>
            <a:r>
              <a:rPr lang="he-IL" sz="1800" b="1" dirty="0">
                <a:effectLst/>
                <a:latin typeface="Times New Roman" panose="02020603050405020304" pitchFamily="18" charset="0"/>
                <a:ea typeface="Times New Roman" panose="02020603050405020304" pitchFamily="18" charset="0"/>
                <a:cs typeface="Monotype Hadassah"/>
              </a:rPr>
              <a:t>אבל הלומד כדי לקיים מצות בוראו יתברך, </a:t>
            </a:r>
            <a:r>
              <a:rPr lang="he-IL" sz="1800" b="1" u="sng" dirty="0">
                <a:effectLst/>
                <a:latin typeface="Times New Roman" panose="02020603050405020304" pitchFamily="18" charset="0"/>
                <a:ea typeface="Times New Roman" panose="02020603050405020304" pitchFamily="18" charset="0"/>
                <a:cs typeface="Monotype Hadassah"/>
              </a:rPr>
              <a:t>טוב לו גם בעת שלומד, כי עושה מצות הבורא יתברך במה שלומד</a:t>
            </a:r>
            <a:r>
              <a:rPr lang="he-IL" sz="1800" b="1" dirty="0">
                <a:effectLst/>
                <a:latin typeface="Times New Roman" panose="02020603050405020304" pitchFamily="18" charset="0"/>
                <a:ea typeface="Times New Roman" panose="02020603050405020304" pitchFamily="18" charset="0"/>
                <a:cs typeface="Monotype Hadassah"/>
              </a:rPr>
              <a:t>... ואז טוב לו אף בעת עמלו.</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20" name="תיבת טקסט 19">
            <a:extLst>
              <a:ext uri="{FF2B5EF4-FFF2-40B4-BE49-F238E27FC236}">
                <a16:creationId xmlns:a16="http://schemas.microsoft.com/office/drawing/2014/main" id="{8DB58F05-A74B-0F09-BB19-569C2F18F76F}"/>
              </a:ext>
            </a:extLst>
          </p:cNvPr>
          <p:cNvSpPr txBox="1"/>
          <p:nvPr/>
        </p:nvSpPr>
        <p:spPr>
          <a:xfrm>
            <a:off x="7723761" y="2733472"/>
            <a:ext cx="3240000" cy="1328569"/>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ילדים אוהבים לפתור תרגילים, ללמוד דברים שעושים כיף.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ללמוד עם פלפול, ושיעורי עיון. </a:t>
            </a:r>
          </a:p>
        </p:txBody>
      </p:sp>
      <p:sp>
        <p:nvSpPr>
          <p:cNvPr id="22" name="תיבת טקסט 21">
            <a:extLst>
              <a:ext uri="{FF2B5EF4-FFF2-40B4-BE49-F238E27FC236}">
                <a16:creationId xmlns:a16="http://schemas.microsoft.com/office/drawing/2014/main" id="{83A1F56C-3D8D-E8C6-A80F-BF9B0864B44C}"/>
              </a:ext>
            </a:extLst>
          </p:cNvPr>
          <p:cNvSpPr txBox="1"/>
          <p:nvPr/>
        </p:nvSpPr>
        <p:spPr>
          <a:xfrm>
            <a:off x="7704305" y="2159540"/>
            <a:ext cx="3240000" cy="523220"/>
          </a:xfrm>
          <a:prstGeom prst="rect">
            <a:avLst/>
          </a:prstGeom>
          <a:solidFill>
            <a:srgbClr val="FF0000"/>
          </a:solidFill>
        </p:spPr>
        <p:txBody>
          <a:bodyPr wrap="square" rtlCol="1">
            <a:spAutoFit/>
          </a:bodyPr>
          <a:lstStyle/>
          <a:p>
            <a:pPr marL="0" marR="0" lvl="0" indent="0" algn="ctr" defTabSz="457200" rtl="1" eaLnBrk="1" fontAlgn="auto" latinLnBrk="0" hangingPunct="1">
              <a:lnSpc>
                <a:spcPct val="100000"/>
              </a:lnSpc>
              <a:spcBef>
                <a:spcPts val="1000"/>
              </a:spcBef>
              <a:spcAft>
                <a:spcPts val="0"/>
              </a:spcAft>
              <a:buClr>
                <a:srgbClr val="F496CB">
                  <a:lumMod val="75000"/>
                </a:srgbClr>
              </a:buClr>
              <a:buSzPct val="80000"/>
              <a:buFontTx/>
              <a:buNone/>
              <a:tabLst/>
              <a:defRPr/>
            </a:pPr>
            <a:r>
              <a:rPr kumimoji="0" lang="he-IL" sz="2800" b="0" i="0" u="none" strike="noStrike" kern="1200" cap="none" spc="0" normalizeH="0" baseline="0" noProof="0" dirty="0">
                <a:ln>
                  <a:noFill/>
                </a:ln>
                <a:solidFill>
                  <a:prstClr val="black">
                    <a:lumMod val="75000"/>
                    <a:lumOff val="25000"/>
                  </a:prstClr>
                </a:solidFill>
                <a:effectLst>
                  <a:glow rad="368300">
                    <a:srgbClr val="F2AC19">
                      <a:satMod val="175000"/>
                      <a:alpha val="40000"/>
                    </a:srgbClr>
                  </a:glow>
                </a:effectLst>
                <a:uLnTx/>
                <a:uFillTx/>
                <a:latin typeface="Trebuchet MS" panose="020B0603020202020204"/>
                <a:ea typeface="+mn-ea"/>
                <a:cs typeface="Arial" panose="020B0604020202020204" pitchFamily="34" charset="0"/>
              </a:rPr>
              <a:t>אהבת הערב</a:t>
            </a:r>
          </a:p>
        </p:txBody>
      </p:sp>
      <p:sp>
        <p:nvSpPr>
          <p:cNvPr id="2" name="מציין מיקום של מספר שקופית 1">
            <a:extLst>
              <a:ext uri="{FF2B5EF4-FFF2-40B4-BE49-F238E27FC236}">
                <a16:creationId xmlns:a16="http://schemas.microsoft.com/office/drawing/2014/main" id="{41C0D89A-6DF3-4417-DC05-26AC2FA9C03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021734331"/>
      </p:ext>
    </p:extLst>
  </p:cSld>
  <p:clrMapOvr>
    <a:masterClrMapping/>
  </p:clrMapOvr>
  <mc:AlternateContent xmlns:mc="http://schemas.openxmlformats.org/markup-compatibility/2006" xmlns:p14="http://schemas.microsoft.com/office/powerpoint/2010/main">
    <mc:Choice Requires="p14">
      <p:transition spd="slow" p14:dur="2000" advTm="215879"/>
    </mc:Choice>
    <mc:Fallback xmlns="">
      <p:transition spd="slow" advTm="21587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FF77AF4-79CA-87EB-0EF5-9CE1BE50D7BE}"/>
              </a:ext>
            </a:extLst>
          </p:cNvPr>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4" name="תמונה 3">
            <a:extLst>
              <a:ext uri="{FF2B5EF4-FFF2-40B4-BE49-F238E27FC236}">
                <a16:creationId xmlns:a16="http://schemas.microsoft.com/office/drawing/2014/main" id="{5823D84F-5C99-0D59-FA2B-B7063F314CFB}"/>
              </a:ext>
            </a:extLst>
          </p:cNvPr>
          <p:cNvPicPr>
            <a:picLocks noChangeAspect="1"/>
          </p:cNvPicPr>
          <p:nvPr/>
        </p:nvPicPr>
        <p:blipFill>
          <a:blip r:embed="rId2"/>
          <a:stretch>
            <a:fillRect/>
          </a:stretch>
        </p:blipFill>
        <p:spPr>
          <a:xfrm>
            <a:off x="123180" y="0"/>
            <a:ext cx="5346057" cy="6858000"/>
          </a:xfrm>
          <a:prstGeom prst="rect">
            <a:avLst/>
          </a:prstGeom>
        </p:spPr>
      </p:pic>
      <p:pic>
        <p:nvPicPr>
          <p:cNvPr id="6" name="תמונה 5">
            <a:extLst>
              <a:ext uri="{FF2B5EF4-FFF2-40B4-BE49-F238E27FC236}">
                <a16:creationId xmlns:a16="http://schemas.microsoft.com/office/drawing/2014/main" id="{F5AF2D0C-EC7C-3194-A746-0FA8192D36FD}"/>
              </a:ext>
            </a:extLst>
          </p:cNvPr>
          <p:cNvPicPr>
            <a:picLocks noChangeAspect="1"/>
          </p:cNvPicPr>
          <p:nvPr/>
        </p:nvPicPr>
        <p:blipFill>
          <a:blip r:embed="rId3"/>
          <a:stretch>
            <a:fillRect/>
          </a:stretch>
        </p:blipFill>
        <p:spPr>
          <a:xfrm>
            <a:off x="6341035" y="0"/>
            <a:ext cx="4916815" cy="6858000"/>
          </a:xfrm>
          <a:prstGeom prst="rect">
            <a:avLst/>
          </a:prstGeom>
        </p:spPr>
      </p:pic>
    </p:spTree>
    <p:extLst>
      <p:ext uri="{BB962C8B-B14F-4D97-AF65-F5344CB8AC3E}">
        <p14:creationId xmlns:p14="http://schemas.microsoft.com/office/powerpoint/2010/main" val="3271573206"/>
      </p:ext>
    </p:extLst>
  </p:cSld>
  <p:clrMapOvr>
    <a:masterClrMapping/>
  </p:clrMapOvr>
  <mc:AlternateContent xmlns:mc="http://schemas.openxmlformats.org/markup-compatibility/2006" xmlns:p14="http://schemas.microsoft.com/office/powerpoint/2010/main">
    <mc:Choice Requires="p14">
      <p:transition spd="slow" p14:dur="2000" advTm="108165"/>
    </mc:Choice>
    <mc:Fallback xmlns="">
      <p:transition spd="slow" advTm="10816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CDABC254-83E0-FF4F-0ACF-C2EF6EDA57A2}"/>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4" name="תמונה 3">
            <a:extLst>
              <a:ext uri="{FF2B5EF4-FFF2-40B4-BE49-F238E27FC236}">
                <a16:creationId xmlns:a16="http://schemas.microsoft.com/office/drawing/2014/main" id="{E531C48C-E472-2FA8-78AD-DB8833F24047}"/>
              </a:ext>
            </a:extLst>
          </p:cNvPr>
          <p:cNvPicPr>
            <a:picLocks noChangeAspect="1"/>
          </p:cNvPicPr>
          <p:nvPr/>
        </p:nvPicPr>
        <p:blipFill>
          <a:blip r:embed="rId2"/>
          <a:stretch>
            <a:fillRect/>
          </a:stretch>
        </p:blipFill>
        <p:spPr>
          <a:xfrm>
            <a:off x="900032" y="0"/>
            <a:ext cx="10391935" cy="6858000"/>
          </a:xfrm>
          <a:prstGeom prst="rect">
            <a:avLst/>
          </a:prstGeom>
        </p:spPr>
      </p:pic>
    </p:spTree>
    <p:extLst>
      <p:ext uri="{BB962C8B-B14F-4D97-AF65-F5344CB8AC3E}">
        <p14:creationId xmlns:p14="http://schemas.microsoft.com/office/powerpoint/2010/main" val="2408573960"/>
      </p:ext>
    </p:extLst>
  </p:cSld>
  <p:clrMapOvr>
    <a:masterClrMapping/>
  </p:clrMapOvr>
  <mc:AlternateContent xmlns:mc="http://schemas.openxmlformats.org/markup-compatibility/2006" xmlns:p14="http://schemas.microsoft.com/office/powerpoint/2010/main">
    <mc:Choice Requires="p14">
      <p:transition spd="slow" p14:dur="2000" advTm="55057"/>
    </mc:Choice>
    <mc:Fallback xmlns="">
      <p:transition spd="slow" advTm="5505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2C105-C2D0-1E46-9B82-81FF7BE6C2FD}"/>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E104CD79-F6C9-F119-5FDE-ED681A6CA2D1}"/>
              </a:ext>
            </a:extLst>
          </p:cNvPr>
          <p:cNvSpPr>
            <a:spLocks noGrp="1"/>
          </p:cNvSpPr>
          <p:nvPr>
            <p:ph type="title"/>
          </p:nvPr>
        </p:nvSpPr>
        <p:spPr>
          <a:xfrm>
            <a:off x="677333" y="609600"/>
            <a:ext cx="10279563" cy="1320800"/>
          </a:xfrm>
        </p:spPr>
        <p:txBody>
          <a:bodyPr/>
          <a:lstStyle/>
          <a:p>
            <a:pPr algn="ctr"/>
            <a:r>
              <a:rPr lang="he-IL" dirty="0"/>
              <a:t>בכל לבבך ובכל נפשך ובכל מאודך</a:t>
            </a:r>
          </a:p>
        </p:txBody>
      </p:sp>
      <p:sp>
        <p:nvSpPr>
          <p:cNvPr id="9" name="מציין מיקום טקסט 8">
            <a:extLst>
              <a:ext uri="{FF2B5EF4-FFF2-40B4-BE49-F238E27FC236}">
                <a16:creationId xmlns:a16="http://schemas.microsoft.com/office/drawing/2014/main" id="{053EA43A-10D2-2178-6053-0876B5345036}"/>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511373EE-7039-0415-84AF-B8DF5FD46A27}"/>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C5F079B6-9570-54D3-ABC5-8A6118900E82}"/>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lnSpcReduction="10000"/>
          </a:bodyPr>
          <a:lstStyle/>
          <a:p>
            <a:r>
              <a:rPr lang="he-IL" sz="1800" dirty="0" err="1">
                <a:effectLst/>
                <a:latin typeface="Calibri" panose="020F0502020204030204" pitchFamily="34" charset="0"/>
                <a:ea typeface="Calibri" panose="020F0502020204030204" pitchFamily="34" charset="0"/>
                <a:cs typeface="Arial" panose="020B0604020202020204" pitchFamily="34" charset="0"/>
              </a:rPr>
              <a:t>מלבי"ם</a:t>
            </a:r>
            <a:r>
              <a:rPr lang="he-IL" sz="1800" dirty="0">
                <a:effectLst/>
                <a:latin typeface="Calibri" panose="020F0502020204030204" pitchFamily="34" charset="0"/>
                <a:ea typeface="Calibri" panose="020F0502020204030204" pitchFamily="34" charset="0"/>
                <a:cs typeface="Arial" panose="020B0604020202020204" pitchFamily="34" charset="0"/>
              </a:rPr>
              <a:t>: נגד המועיל אמר בכל מאדך, ר"ל שבכל האהבות אשר יצויר תאהב את ה' על כלם:</a:t>
            </a:r>
          </a:p>
          <a:p>
            <a:r>
              <a:rPr lang="he-IL" dirty="0">
                <a:latin typeface="Calibri" panose="020F0502020204030204" pitchFamily="34" charset="0"/>
                <a:ea typeface="Calibri" panose="020F0502020204030204" pitchFamily="34" charset="0"/>
                <a:cs typeface="Arial" panose="020B0604020202020204" pitchFamily="34" charset="0"/>
              </a:rPr>
              <a:t>עיקרים: </a:t>
            </a:r>
            <a:r>
              <a:rPr lang="he-IL" sz="1800" dirty="0">
                <a:effectLst/>
                <a:latin typeface="Calibri" panose="020F0502020204030204" pitchFamily="34" charset="0"/>
                <a:ea typeface="Calibri" panose="020F0502020204030204" pitchFamily="34" charset="0"/>
                <a:cs typeface="Arial" panose="020B0604020202020204" pitchFamily="34" charset="0"/>
              </a:rPr>
              <a:t>מצד המועיל אמר בכל נפשך, כי הוא יתברך הנותן באדם נשמת רוח חיים באפיו ומקיימו, כי נפשך ירמוז אל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החיוני ובכל ירמוז לכל </a:t>
            </a:r>
            <a:r>
              <a:rPr lang="he-IL" sz="1800" dirty="0" err="1">
                <a:effectLst/>
                <a:latin typeface="Calibri" panose="020F0502020204030204" pitchFamily="34" charset="0"/>
                <a:ea typeface="Calibri" panose="020F0502020204030204" pitchFamily="34" charset="0"/>
                <a:cs typeface="Arial" panose="020B0604020202020204" pitchFamily="34" charset="0"/>
              </a:rPr>
              <a:t>הכחות</a:t>
            </a:r>
            <a:r>
              <a:rPr lang="he-IL" sz="1800" dirty="0">
                <a:effectLst/>
                <a:latin typeface="Calibri" panose="020F0502020204030204" pitchFamily="34" charset="0"/>
                <a:ea typeface="Calibri" panose="020F0502020204030204" pitchFamily="34" charset="0"/>
                <a:cs typeface="Arial" panose="020B0604020202020204" pitchFamily="34" charset="0"/>
              </a:rPr>
              <a:t> החיוניים, כמאמר ז"ל בכל נפשך אפילו נוטל את נפשך.</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18" name="מציין מיקום תוכן 17">
            <a:extLst>
              <a:ext uri="{FF2B5EF4-FFF2-40B4-BE49-F238E27FC236}">
                <a16:creationId xmlns:a16="http://schemas.microsoft.com/office/drawing/2014/main" id="{B3028667-C0E3-7D23-25D1-130F9EB0845E}"/>
              </a:ext>
            </a:extLst>
          </p:cNvPr>
          <p:cNvSpPr>
            <a:spLocks noGrp="1"/>
          </p:cNvSpPr>
          <p:nvPr>
            <p:ph sz="half" idx="2"/>
          </p:nvPr>
        </p:nvSpPr>
        <p:spPr>
          <a:xfrm>
            <a:off x="675745" y="2737245"/>
            <a:ext cx="3240000" cy="3304117"/>
          </a:xfrm>
          <a:solidFill>
            <a:srgbClr val="00B0F0">
              <a:alpha val="31000"/>
            </a:srgbClr>
          </a:solidFill>
        </p:spPr>
        <p:txBody>
          <a:bodyPr>
            <a:normAutofit lnSpcReduction="10000"/>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כי בא להזהיר את האדם שיאהב את השם יתברך תכלית האהבה בכל כחות גופו בכל הזמנים, אם מצד שהאהוב טוב שזאת היא האהבה שיגזור אותה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השכלי אמר בכל לבבך, </a:t>
            </a:r>
            <a:r>
              <a:rPr lang="he-IL" dirty="0">
                <a:latin typeface="Calibri" panose="020F0502020204030204" pitchFamily="34" charset="0"/>
                <a:ea typeface="Calibri" panose="020F0502020204030204" pitchFamily="34" charset="0"/>
                <a:cs typeface="Arial" panose="020B0604020202020204" pitchFamily="34" charset="0"/>
              </a:rPr>
              <a:t>שהוא החלק השכלי כמ"ש לב נבון יבקש דעת.</a:t>
            </a:r>
            <a:endParaRPr lang="he-IL" dirty="0">
              <a:solidFill>
                <a:prstClr val="black">
                  <a:lumMod val="75000"/>
                  <a:lumOff val="25000"/>
                </a:prstClr>
              </a:solidFill>
            </a:endParaRPr>
          </a:p>
          <a:p>
            <a:endParaRPr lang="he-IL" dirty="0"/>
          </a:p>
        </p:txBody>
      </p:sp>
      <p:sp>
        <p:nvSpPr>
          <p:cNvPr id="20" name="תיבת טקסט 19">
            <a:extLst>
              <a:ext uri="{FF2B5EF4-FFF2-40B4-BE49-F238E27FC236}">
                <a16:creationId xmlns:a16="http://schemas.microsoft.com/office/drawing/2014/main" id="{4AEA8AF7-13E5-3EA6-806A-659126B6D751}"/>
              </a:ext>
            </a:extLst>
          </p:cNvPr>
          <p:cNvSpPr txBox="1"/>
          <p:nvPr/>
        </p:nvSpPr>
        <p:spPr>
          <a:xfrm>
            <a:off x="7723761" y="2733472"/>
            <a:ext cx="3240000" cy="4226798"/>
          </a:xfrm>
          <a:prstGeom prst="rect">
            <a:avLst/>
          </a:prstGeom>
          <a:solidFill>
            <a:srgbClr val="FF0000">
              <a:alpha val="15000"/>
            </a:srgbClr>
          </a:solidFill>
        </p:spPr>
        <p:txBody>
          <a:bodyPr wrap="square" rtlCol="1">
            <a:spAutoFit/>
          </a:bodyPr>
          <a:lstStyle/>
          <a:p>
            <a:pPr marR="0" lvl="0" algn="r" defTabSz="457200" rtl="1" eaLnBrk="1" fontAlgn="auto" latinLnBrk="0" hangingPunct="1">
              <a:lnSpc>
                <a:spcPct val="100000"/>
              </a:lnSpc>
              <a:spcBef>
                <a:spcPts val="1000"/>
              </a:spcBef>
              <a:spcAft>
                <a:spcPts val="0"/>
              </a:spcAft>
              <a:buClr>
                <a:srgbClr val="F496CB">
                  <a:lumMod val="75000"/>
                </a:srgbClr>
              </a:buClr>
              <a:buSzPct val="80000"/>
              <a:tabLst/>
              <a:defRPr/>
            </a:pPr>
            <a:r>
              <a:rPr lang="he-IL" sz="1800" dirty="0" err="1">
                <a:effectLst/>
                <a:latin typeface="Calibri" panose="020F0502020204030204" pitchFamily="34" charset="0"/>
                <a:ea typeface="Calibri" panose="020F0502020204030204" pitchFamily="34" charset="0"/>
                <a:cs typeface="Arial" panose="020B0604020202020204" pitchFamily="34" charset="0"/>
              </a:rPr>
              <a:t>מלבי"ם</a:t>
            </a:r>
            <a:r>
              <a:rPr lang="he-IL" sz="1800" dirty="0">
                <a:effectLst/>
                <a:latin typeface="Calibri" panose="020F0502020204030204" pitchFamily="34" charset="0"/>
                <a:ea typeface="Calibri" panose="020F0502020204030204" pitchFamily="34" charset="0"/>
                <a:cs typeface="Arial" panose="020B0604020202020204" pitchFamily="34" charset="0"/>
              </a:rPr>
              <a:t>" נגד הערב אמר בכל נפשך שהוא הנפש </a:t>
            </a:r>
            <a:r>
              <a:rPr lang="he-IL" sz="1800" dirty="0" err="1">
                <a:effectLst/>
                <a:latin typeface="Calibri" panose="020F0502020204030204" pitchFamily="34" charset="0"/>
                <a:ea typeface="Calibri" panose="020F0502020204030204" pitchFamily="34" charset="0"/>
                <a:cs typeface="Arial" panose="020B0604020202020204" pitchFamily="34" charset="0"/>
              </a:rPr>
              <a:t>המתאוה</a:t>
            </a:r>
            <a:r>
              <a:rPr lang="he-IL" sz="1800" dirty="0">
                <a:effectLst/>
                <a:latin typeface="Calibri" panose="020F0502020204030204" pitchFamily="34" charset="0"/>
                <a:ea typeface="Calibri" panose="020F0502020204030204" pitchFamily="34" charset="0"/>
                <a:cs typeface="Arial" panose="020B0604020202020204" pitchFamily="34" charset="0"/>
              </a:rPr>
              <a:t> אל הערב.</a:t>
            </a:r>
          </a:p>
          <a:p>
            <a:pPr algn="r" rtl="1">
              <a:spcBef>
                <a:spcPts val="1000"/>
              </a:spcBef>
              <a:buClr>
                <a:srgbClr val="F496CB">
                  <a:lumMod val="75000"/>
                </a:srgbClr>
              </a:buClr>
              <a:buSzPct val="80000"/>
              <a:defRPr/>
            </a:pPr>
            <a:r>
              <a:rPr kumimoji="0" lang="he-IL" b="0" i="0" u="none" strike="noStrike" kern="1200" cap="none" spc="0" normalizeH="0" baseline="0" noProof="0" dirty="0">
                <a:ln>
                  <a:noFill/>
                </a:ln>
                <a:solidFill>
                  <a:prstClr val="black">
                    <a:lumMod val="75000"/>
                    <a:lumOff val="25000"/>
                  </a:prstClr>
                </a:solidFill>
                <a:uLnTx/>
                <a:uFillTx/>
                <a:latin typeface="Calibri" panose="020F0502020204030204" pitchFamily="34" charset="0"/>
                <a:ea typeface="Calibri" panose="020F0502020204030204" pitchFamily="34" charset="0"/>
                <a:cs typeface="Arial" panose="020B0604020202020204" pitchFamily="34" charset="0"/>
              </a:rPr>
              <a:t>עיקרים: </a:t>
            </a:r>
            <a:r>
              <a:rPr lang="he-IL" sz="1800" dirty="0">
                <a:effectLst/>
                <a:latin typeface="Calibri" panose="020F0502020204030204" pitchFamily="34" charset="0"/>
                <a:ea typeface="Calibri" panose="020F0502020204030204" pitchFamily="34" charset="0"/>
                <a:cs typeface="Arial" panose="020B0604020202020204" pitchFamily="34" charset="0"/>
              </a:rPr>
              <a:t>מצד הערב אמר בכל מאדך, לרמוז אל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המתאוה</a:t>
            </a:r>
            <a:r>
              <a:rPr lang="he-IL" sz="1800" dirty="0">
                <a:effectLst/>
                <a:latin typeface="Calibri" panose="020F0502020204030204" pitchFamily="34" charset="0"/>
                <a:ea typeface="Calibri" panose="020F0502020204030204" pitchFamily="34" charset="0"/>
                <a:cs typeface="Arial" panose="020B0604020202020204" pitchFamily="34" charset="0"/>
              </a:rPr>
              <a:t> והאהבה הנמשכת ממנו שהיא מינים מתחלפים, כמו אהבת הממונות </a:t>
            </a:r>
            <a:r>
              <a:rPr lang="he-IL" sz="1800" dirty="0" err="1">
                <a:effectLst/>
                <a:latin typeface="Calibri" panose="020F0502020204030204" pitchFamily="34" charset="0"/>
                <a:ea typeface="Calibri" panose="020F0502020204030204" pitchFamily="34" charset="0"/>
                <a:cs typeface="Arial" panose="020B0604020202020204" pitchFamily="34" charset="0"/>
              </a:rPr>
              <a:t>והקנינים</a:t>
            </a:r>
            <a:r>
              <a:rPr lang="he-IL" sz="1800" dirty="0">
                <a:effectLst/>
                <a:latin typeface="Calibri" panose="020F0502020204030204" pitchFamily="34" charset="0"/>
                <a:ea typeface="Calibri" panose="020F0502020204030204" pitchFamily="34" charset="0"/>
                <a:cs typeface="Arial" panose="020B0604020202020204" pitchFamily="34" charset="0"/>
              </a:rPr>
              <a:t> והתענוגים. </a:t>
            </a:r>
          </a:p>
          <a:p>
            <a:pPr algn="r" rtl="1">
              <a:spcBef>
                <a:spcPts val="1000"/>
              </a:spcBef>
              <a:buClr>
                <a:srgbClr val="F496CB">
                  <a:lumMod val="75000"/>
                </a:srgbClr>
              </a:buClr>
              <a:buSzPct val="80000"/>
              <a:defRPr/>
            </a:pPr>
            <a:r>
              <a:rPr lang="he-IL" sz="1800" dirty="0">
                <a:effectLst/>
                <a:latin typeface="Calibri" panose="020F0502020204030204" pitchFamily="34" charset="0"/>
                <a:ea typeface="Calibri" panose="020F0502020204030204" pitchFamily="34" charset="0"/>
                <a:cs typeface="Arial" panose="020B0604020202020204" pitchFamily="34" charset="0"/>
              </a:rPr>
              <a:t>כל זה להורות כי הוא השם יתברך הטוב הגמור והוא המועיל ויוצר האדם וחונן ונותן נשמת רוח חיים באפיו והוא הנותן הממונות </a:t>
            </a:r>
            <a:r>
              <a:rPr lang="he-IL" sz="1800" dirty="0" err="1">
                <a:effectLst/>
                <a:latin typeface="Calibri" panose="020F0502020204030204" pitchFamily="34" charset="0"/>
                <a:ea typeface="Calibri" panose="020F0502020204030204" pitchFamily="34" charset="0"/>
                <a:cs typeface="Arial" panose="020B0604020202020204" pitchFamily="34" charset="0"/>
              </a:rPr>
              <a:t>והקנינים</a:t>
            </a:r>
            <a:r>
              <a:rPr lang="he-IL" sz="1800" dirty="0">
                <a:effectLst/>
                <a:latin typeface="Calibri" panose="020F0502020204030204" pitchFamily="34" charset="0"/>
                <a:ea typeface="Calibri" panose="020F0502020204030204" pitchFamily="34" charset="0"/>
                <a:cs typeface="Arial" panose="020B0604020202020204" pitchFamily="34" charset="0"/>
              </a:rPr>
              <a:t> והמענג האדם כל ימי חייו, ולזה ראוי לאהוב אותו בכל מיני האהבה ובכל הזמנים.</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DA092715-BB13-0180-B3DE-201B14AEEFA6}"/>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DBD91E06-E4CC-FFD2-E195-AF3974317AD7}"/>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4023480454"/>
      </p:ext>
    </p:extLst>
  </p:cSld>
  <p:clrMapOvr>
    <a:masterClrMapping/>
  </p:clrMapOvr>
  <mc:AlternateContent xmlns:mc="http://schemas.openxmlformats.org/markup-compatibility/2006" xmlns:p14="http://schemas.microsoft.com/office/powerpoint/2010/main">
    <mc:Choice Requires="p14">
      <p:transition spd="slow" p14:dur="2000" advTm="131786"/>
    </mc:Choice>
    <mc:Fallback xmlns="">
      <p:transition spd="slow" advTm="13178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71009-B671-FC18-F759-FB4F457AA7BD}"/>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21127B18-5912-DD84-CC5B-821FD4FA17E3}"/>
              </a:ext>
            </a:extLst>
          </p:cNvPr>
          <p:cNvSpPr>
            <a:spLocks noGrp="1"/>
          </p:cNvSpPr>
          <p:nvPr>
            <p:ph type="title"/>
          </p:nvPr>
        </p:nvSpPr>
        <p:spPr>
          <a:xfrm>
            <a:off x="677333" y="609600"/>
            <a:ext cx="10279563" cy="1320800"/>
          </a:xfrm>
        </p:spPr>
        <p:txBody>
          <a:bodyPr>
            <a:normAutofit fontScale="90000"/>
          </a:bodyPr>
          <a:lstStyle/>
          <a:p>
            <a:pPr algn="ctr"/>
            <a:r>
              <a:rPr lang="he-IL" dirty="0"/>
              <a:t>נמצא באדם ג' נפשות - הצומח, והחי, והשכלי. </a:t>
            </a:r>
            <a:br>
              <a:rPr lang="he-IL" dirty="0"/>
            </a:br>
            <a:r>
              <a:rPr lang="he-IL" dirty="0"/>
              <a:t>והן נפש רוח נשמה. </a:t>
            </a:r>
            <a:br>
              <a:rPr lang="he-IL" dirty="0"/>
            </a:br>
            <a:endParaRPr lang="he-IL" dirty="0"/>
          </a:p>
        </p:txBody>
      </p:sp>
      <p:sp>
        <p:nvSpPr>
          <p:cNvPr id="9" name="מציין מיקום טקסט 8">
            <a:extLst>
              <a:ext uri="{FF2B5EF4-FFF2-40B4-BE49-F238E27FC236}">
                <a16:creationId xmlns:a16="http://schemas.microsoft.com/office/drawing/2014/main" id="{C0C7F3A6-08AA-77B2-D096-6510A3BD507A}"/>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נשמה</a:t>
            </a:r>
          </a:p>
        </p:txBody>
      </p:sp>
      <p:sp>
        <p:nvSpPr>
          <p:cNvPr id="11" name="מציין מיקום טקסט 10">
            <a:extLst>
              <a:ext uri="{FF2B5EF4-FFF2-40B4-BE49-F238E27FC236}">
                <a16:creationId xmlns:a16="http://schemas.microsoft.com/office/drawing/2014/main" id="{D4513F3D-0B67-06D7-471B-F9DDA3155EC6}"/>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רוח</a:t>
            </a:r>
          </a:p>
        </p:txBody>
      </p:sp>
      <p:sp>
        <p:nvSpPr>
          <p:cNvPr id="12" name="מציין מיקום תוכן 11">
            <a:extLst>
              <a:ext uri="{FF2B5EF4-FFF2-40B4-BE49-F238E27FC236}">
                <a16:creationId xmlns:a16="http://schemas.microsoft.com/office/drawing/2014/main" id="{FB4D8A8F-0F9B-ADDB-091F-C8CB17BE77AA}"/>
              </a:ext>
            </a:extLst>
          </p:cNvPr>
          <p:cNvSpPr>
            <a:spLocks noGrp="1"/>
          </p:cNvSpPr>
          <p:nvPr>
            <p:ph sz="quarter" idx="4"/>
          </p:nvPr>
        </p:nvSpPr>
        <p:spPr>
          <a:xfrm>
            <a:off x="4251805" y="2698335"/>
            <a:ext cx="3240000" cy="3853540"/>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a:bodyPr>
          <a:lstStyle/>
          <a:p>
            <a:r>
              <a:rPr lang="he-IL" dirty="0"/>
              <a:t>הרוח – בלב.</a:t>
            </a:r>
          </a:p>
          <a:p>
            <a:r>
              <a:rPr lang="he-IL" dirty="0"/>
              <a:t>והרוח </a:t>
            </a:r>
            <a:r>
              <a:rPr lang="he-IL" dirty="0" err="1"/>
              <a:t>מתאוה</a:t>
            </a:r>
            <a:r>
              <a:rPr lang="he-IL" dirty="0"/>
              <a:t> כבוד ועושר, כי כחות הרוח הוא המעוררת כידוע. </a:t>
            </a:r>
          </a:p>
          <a:p>
            <a:r>
              <a:rPr lang="he-IL" dirty="0"/>
              <a:t>וכל מדות הקנאה והגאוה ושאר המידות ענפים לאלו והכל בלב.</a:t>
            </a:r>
          </a:p>
          <a:p>
            <a:pPr algn="just" rtl="1">
              <a:lnSpc>
                <a:spcPts val="1500"/>
              </a:lnSpc>
              <a:spcBef>
                <a:spcPts val="1200"/>
              </a:spcBef>
              <a:spcAft>
                <a:spcPts val="300"/>
              </a:spcAft>
              <a:tabLst>
                <a:tab pos="147320" algn="l"/>
              </a:tabLst>
            </a:pPr>
            <a:r>
              <a:rPr lang="he-IL" sz="1800" b="0" kern="1400" dirty="0">
                <a:effectLst/>
                <a:latin typeface="Arial" panose="020B0604020202020204" pitchFamily="34" charset="0"/>
                <a:cs typeface="Monotype Hadassah"/>
              </a:rPr>
              <a:t>[</a:t>
            </a:r>
            <a:r>
              <a:rPr lang="he-IL" sz="1800" b="0" kern="1400" dirty="0" err="1">
                <a:effectLst/>
                <a:latin typeface="Arial" panose="020B0604020202020204" pitchFamily="34" charset="0"/>
                <a:cs typeface="Monotype Hadassah"/>
              </a:rPr>
              <a:t>הגר"א</a:t>
            </a:r>
            <a:r>
              <a:rPr lang="he-IL" sz="1800" b="0" kern="1400" dirty="0">
                <a:effectLst/>
                <a:latin typeface="Arial" panose="020B0604020202020204" pitchFamily="34" charset="0"/>
                <a:cs typeface="Monotype Hadassah"/>
              </a:rPr>
              <a:t> מוסיף על זה במקומות אחרים וז"ל: "הרוח הוא עצם האדם" [ברכות ז' ע"א] "הוא האדם המקבל שכר ועונש" [</a:t>
            </a:r>
            <a:r>
              <a:rPr lang="he-IL" sz="1800" b="0" kern="1400" dirty="0" err="1">
                <a:effectLst/>
                <a:latin typeface="Arial" panose="020B0604020202020204" pitchFamily="34" charset="0"/>
                <a:cs typeface="Monotype Hadassah"/>
              </a:rPr>
              <a:t>סי"צ</a:t>
            </a:r>
            <a:r>
              <a:rPr lang="he-IL" sz="1800" b="0" kern="1400" dirty="0">
                <a:effectLst/>
                <a:latin typeface="Arial" panose="020B0604020202020204" pitchFamily="34" charset="0"/>
                <a:cs typeface="Monotype Hadassah"/>
              </a:rPr>
              <a:t> פ"א מ"א] כל ההרגשות וחיות הוא ברוח ובצאת הרוח הוא מת" [הדרת קודש] "הוא עיקר האדם והוא כוח התנועה שהאדם מתנועע לכאן ולכאן" [ס' דקדוקי תורה].]</a:t>
            </a:r>
            <a:endParaRPr lang="en-US" sz="1800" b="1" kern="1400" dirty="0">
              <a:effectLst/>
              <a:latin typeface="Arial" panose="020B0604020202020204" pitchFamily="34" charset="0"/>
              <a:cs typeface="Miriam" panose="020B0502050101010101" pitchFamily="34" charset="-79"/>
            </a:endParaRPr>
          </a:p>
        </p:txBody>
      </p:sp>
      <p:sp>
        <p:nvSpPr>
          <p:cNvPr id="18" name="מציין מיקום תוכן 17">
            <a:extLst>
              <a:ext uri="{FF2B5EF4-FFF2-40B4-BE49-F238E27FC236}">
                <a16:creationId xmlns:a16="http://schemas.microsoft.com/office/drawing/2014/main" id="{2335FCD8-1996-A485-421F-CE1E5A6803F1}"/>
              </a:ext>
            </a:extLst>
          </p:cNvPr>
          <p:cNvSpPr>
            <a:spLocks noGrp="1"/>
          </p:cNvSpPr>
          <p:nvPr>
            <p:ph sz="half" idx="2"/>
          </p:nvPr>
        </p:nvSpPr>
        <p:spPr>
          <a:xfrm>
            <a:off x="675745" y="2737245"/>
            <a:ext cx="3240000" cy="3304117"/>
          </a:xfrm>
          <a:solidFill>
            <a:srgbClr val="00B0F0">
              <a:alpha val="31000"/>
            </a:srgbClr>
          </a:solidFill>
        </p:spPr>
        <p:txBody>
          <a:bodyPr>
            <a:normAutofit fontScale="92500"/>
          </a:bodyPr>
          <a:lstStyle/>
          <a:p>
            <a:r>
              <a:rPr lang="he-IL" dirty="0"/>
              <a:t>הנשמה – במוח. </a:t>
            </a:r>
          </a:p>
          <a:p>
            <a:r>
              <a:rPr lang="he-IL" sz="1800" b="1" kern="1400" dirty="0">
                <a:effectLst/>
                <a:latin typeface="Arial" panose="020B0604020202020204" pitchFamily="34" charset="0"/>
                <a:cs typeface="Monotype Hadassah"/>
              </a:rPr>
              <a:t>הנשמה - היא חלק </a:t>
            </a:r>
            <a:r>
              <a:rPr lang="he-IL" sz="1800" b="1" kern="1400" dirty="0" err="1">
                <a:effectLst/>
                <a:latin typeface="Arial" panose="020B0604020202020204" pitchFamily="34" charset="0"/>
                <a:cs typeface="Monotype Hadassah"/>
              </a:rPr>
              <a:t>אלוק</a:t>
            </a:r>
            <a:r>
              <a:rPr lang="he-IL" sz="1800" b="1" kern="1400" dirty="0">
                <a:effectLst/>
                <a:latin typeface="Arial" panose="020B0604020202020204" pitchFamily="34" charset="0"/>
                <a:cs typeface="Monotype Hadassah"/>
              </a:rPr>
              <a:t> ממעל </a:t>
            </a:r>
            <a:r>
              <a:rPr lang="he-IL" sz="1800" b="1" kern="1400" dirty="0" err="1">
                <a:effectLst/>
                <a:latin typeface="Arial" panose="020B0604020202020204" pitchFamily="34" charset="0"/>
                <a:cs typeface="Monotype Hadassah"/>
              </a:rPr>
              <a:t>ומתאוה</a:t>
            </a:r>
            <a:r>
              <a:rPr lang="he-IL" sz="1800" b="1" kern="1400" dirty="0">
                <a:effectLst/>
                <a:latin typeface="Arial" panose="020B0604020202020204" pitchFamily="34" charset="0"/>
                <a:cs typeface="Monotype Hadassah"/>
              </a:rPr>
              <a:t> לדברים אלוקיים. </a:t>
            </a:r>
          </a:p>
          <a:p>
            <a:r>
              <a:rPr lang="he-IL" sz="1800" b="1" kern="1400" dirty="0">
                <a:effectLst/>
                <a:latin typeface="Arial" panose="020B0604020202020204" pitchFamily="34" charset="0"/>
                <a:cs typeface="Monotype Hadassah"/>
              </a:rPr>
              <a:t>"היא מדריגת מלאך, והיא מלאך הניתן לשמרו כמו שכתוב "כי מלאכיו </a:t>
            </a:r>
            <a:r>
              <a:rPr lang="he-IL" sz="1800" b="1" kern="1400" dirty="0" err="1">
                <a:effectLst/>
                <a:latin typeface="Arial" panose="020B0604020202020204" pitchFamily="34" charset="0"/>
                <a:cs typeface="Monotype Hadassah"/>
              </a:rPr>
              <a:t>יצוה</a:t>
            </a:r>
            <a:r>
              <a:rPr lang="he-IL" sz="1800" b="1" kern="1400" dirty="0">
                <a:effectLst/>
                <a:latin typeface="Arial" panose="020B0604020202020204" pitchFamily="34" charset="0"/>
                <a:cs typeface="Monotype Hadassah"/>
              </a:rPr>
              <a:t> לך לשמרך בכל דרכיך" ... ומותר האדם מן הבהמה" </a:t>
            </a:r>
            <a:r>
              <a:rPr lang="he-IL" sz="1800" b="0" kern="1400" dirty="0">
                <a:effectLst/>
                <a:latin typeface="Arial" panose="020B0604020202020204" pitchFamily="34" charset="0"/>
                <a:cs typeface="Monotype Hadassah"/>
              </a:rPr>
              <a:t>[ליקוט סוף </a:t>
            </a:r>
            <a:r>
              <a:rPr lang="he-IL" sz="1800" b="0" kern="1400" dirty="0" err="1">
                <a:effectLst/>
                <a:latin typeface="Arial" panose="020B0604020202020204" pitchFamily="34" charset="0"/>
                <a:cs typeface="Monotype Hadassah"/>
              </a:rPr>
              <a:t>סד"צ</a:t>
            </a:r>
            <a:r>
              <a:rPr lang="he-IL" sz="1800" b="0" kern="1400" dirty="0">
                <a:effectLst/>
                <a:latin typeface="Arial" panose="020B0604020202020204" pitchFamily="34" charset="0"/>
                <a:cs typeface="Monotype Hadassah"/>
              </a:rPr>
              <a:t>]</a:t>
            </a:r>
            <a:r>
              <a:rPr lang="he-IL" sz="1800" b="1" kern="1400" dirty="0">
                <a:effectLst/>
                <a:latin typeface="Arial" panose="020B0604020202020204" pitchFamily="34" charset="0"/>
                <a:cs typeface="Monotype Hadassah"/>
              </a:rPr>
              <a:t>.</a:t>
            </a:r>
          </a:p>
          <a:p>
            <a:r>
              <a:rPr lang="he-IL" sz="1800" dirty="0"/>
              <a:t>וכל אחד הולך </a:t>
            </a:r>
            <a:r>
              <a:rPr lang="he-IL" sz="1800" dirty="0" err="1"/>
              <a:t>ומתאוה</a:t>
            </a:r>
            <a:r>
              <a:rPr lang="he-IL" sz="1800" dirty="0"/>
              <a:t> לשרשו.‏</a:t>
            </a:r>
            <a:endParaRPr lang="en-US" sz="1800" b="1" kern="1400" dirty="0">
              <a:effectLst/>
              <a:latin typeface="Arial" panose="020B0604020202020204" pitchFamily="34" charset="0"/>
              <a:cs typeface="Miriam" panose="020B0502050101010101" pitchFamily="34" charset="-79"/>
            </a:endParaRPr>
          </a:p>
          <a:p>
            <a:endParaRPr lang="he-IL" dirty="0"/>
          </a:p>
        </p:txBody>
      </p:sp>
      <p:sp>
        <p:nvSpPr>
          <p:cNvPr id="20" name="תיבת טקסט 19">
            <a:extLst>
              <a:ext uri="{FF2B5EF4-FFF2-40B4-BE49-F238E27FC236}">
                <a16:creationId xmlns:a16="http://schemas.microsoft.com/office/drawing/2014/main" id="{6EA8F511-D2CC-C722-A7EC-83C24C40DEAF}"/>
              </a:ext>
            </a:extLst>
          </p:cNvPr>
          <p:cNvSpPr txBox="1"/>
          <p:nvPr/>
        </p:nvSpPr>
        <p:spPr>
          <a:xfrm>
            <a:off x="7723761" y="2733472"/>
            <a:ext cx="3240000" cy="2153154"/>
          </a:xfrm>
          <a:prstGeom prst="rect">
            <a:avLst/>
          </a:prstGeom>
          <a:solidFill>
            <a:srgbClr val="FF0000">
              <a:alpha val="15000"/>
            </a:srgbClr>
          </a:solidFill>
        </p:spPr>
        <p:txBody>
          <a:bodyPr wrap="square" rtlCol="1">
            <a:spAutoFit/>
          </a:bodyPr>
          <a:lstStyle/>
          <a:p>
            <a:pPr algn="just" rtl="1">
              <a:lnSpc>
                <a:spcPts val="1500"/>
              </a:lnSpc>
              <a:spcBef>
                <a:spcPts val="1200"/>
              </a:spcBef>
              <a:spcAft>
                <a:spcPts val="300"/>
              </a:spcAft>
              <a:tabLst>
                <a:tab pos="147320" algn="l"/>
              </a:tabLst>
            </a:pPr>
            <a:r>
              <a:rPr lang="he-IL" sz="1800" b="1" kern="1400" dirty="0">
                <a:effectLst/>
                <a:latin typeface="Arial" panose="020B0604020202020204" pitchFamily="34" charset="0"/>
                <a:cs typeface="Monotype Hadassah"/>
              </a:rPr>
              <a:t>כידוע נמצא באדם ג' נפשות הצומח החי והשכלי, והם הנפש רוח ונשמה. וכל אחד הולך </a:t>
            </a:r>
            <a:r>
              <a:rPr lang="he-IL" sz="1800" b="1" kern="1400" dirty="0" err="1">
                <a:effectLst/>
                <a:latin typeface="Arial" panose="020B0604020202020204" pitchFamily="34" charset="0"/>
                <a:cs typeface="Monotype Hadassah"/>
              </a:rPr>
              <a:t>ומתאוה</a:t>
            </a:r>
            <a:r>
              <a:rPr lang="he-IL" sz="1800" b="1" kern="1400" dirty="0">
                <a:effectLst/>
                <a:latin typeface="Arial" panose="020B0604020202020204" pitchFamily="34" charset="0"/>
                <a:cs typeface="Monotype Hadassah"/>
              </a:rPr>
              <a:t> לשורשו:</a:t>
            </a:r>
            <a:endParaRPr lang="en-US" sz="1800" b="1" kern="1400" dirty="0">
              <a:effectLst/>
              <a:latin typeface="Arial" panose="020B0604020202020204" pitchFamily="34" charset="0"/>
              <a:cs typeface="Miriam" panose="020B0502050101010101" pitchFamily="34" charset="-79"/>
            </a:endParaRPr>
          </a:p>
          <a:p>
            <a:pPr algn="just" rtl="1">
              <a:lnSpc>
                <a:spcPct val="115000"/>
              </a:lnSpc>
              <a:spcAft>
                <a:spcPts val="0"/>
              </a:spcAft>
              <a:tabLst>
                <a:tab pos="147320" algn="l"/>
              </a:tabLst>
            </a:pPr>
            <a:r>
              <a:rPr lang="he-IL" sz="1800" dirty="0">
                <a:effectLst/>
                <a:latin typeface="Times New Roman" panose="02020603050405020304" pitchFamily="18" charset="0"/>
                <a:ea typeface="Times New Roman" panose="02020603050405020304" pitchFamily="18" charset="0"/>
                <a:cs typeface="Miriam" panose="020B0502050101010101" pitchFamily="34" charset="-79"/>
              </a:rPr>
              <a:t> </a:t>
            </a:r>
            <a:r>
              <a:rPr lang="he-IL" sz="1800" b="1" kern="1400" dirty="0">
                <a:effectLst/>
                <a:latin typeface="Arial" panose="020B0604020202020204" pitchFamily="34" charset="0"/>
                <a:cs typeface="Monotype Hadassah"/>
              </a:rPr>
              <a:t>הנפש -  משכנו בכבד. </a:t>
            </a:r>
          </a:p>
          <a:p>
            <a:pPr algn="just" rtl="1">
              <a:lnSpc>
                <a:spcPts val="1500"/>
              </a:lnSpc>
              <a:spcBef>
                <a:spcPts val="1200"/>
              </a:spcBef>
              <a:spcAft>
                <a:spcPts val="300"/>
              </a:spcAft>
              <a:tabLst>
                <a:tab pos="147320" algn="l"/>
              </a:tabLst>
            </a:pPr>
            <a:r>
              <a:rPr lang="he-IL" sz="1800" b="1" kern="1400" dirty="0" err="1">
                <a:effectLst/>
                <a:latin typeface="Arial" panose="020B0604020202020204" pitchFamily="34" charset="0"/>
                <a:cs typeface="Monotype Hadassah"/>
              </a:rPr>
              <a:t>מתאוה</a:t>
            </a:r>
            <a:r>
              <a:rPr lang="he-IL" sz="1800" b="1" kern="1400" dirty="0">
                <a:effectLst/>
                <a:latin typeface="Arial" panose="020B0604020202020204" pitchFamily="34" charset="0"/>
                <a:cs typeface="Monotype Hadassah"/>
              </a:rPr>
              <a:t> מאכל ומשתה, כי היא הזן ומגדל ומוליד, לכן היא </a:t>
            </a:r>
            <a:r>
              <a:rPr lang="he-IL" sz="1800" b="1" kern="1400" dirty="0" err="1">
                <a:effectLst/>
                <a:latin typeface="Arial" panose="020B0604020202020204" pitchFamily="34" charset="0"/>
                <a:cs typeface="Monotype Hadassah"/>
              </a:rPr>
              <a:t>מתאוה</a:t>
            </a:r>
            <a:r>
              <a:rPr lang="he-IL" sz="1800" b="1" kern="1400" dirty="0">
                <a:effectLst/>
                <a:latin typeface="Arial" panose="020B0604020202020204" pitchFamily="34" charset="0"/>
                <a:cs typeface="Monotype Hadassah"/>
              </a:rPr>
              <a:t> לאלו הדברים.</a:t>
            </a:r>
            <a:endParaRPr lang="en-US" sz="1800" b="1" kern="1400" dirty="0">
              <a:effectLst/>
              <a:latin typeface="Arial" panose="020B0604020202020204" pitchFamily="34" charset="0"/>
              <a:cs typeface="Miriam" panose="020B0502050101010101" pitchFamily="34" charset="-79"/>
            </a:endParaRPr>
          </a:p>
          <a:p>
            <a:pPr algn="just" rtl="1">
              <a:lnSpc>
                <a:spcPts val="1500"/>
              </a:lnSpc>
              <a:spcBef>
                <a:spcPts val="1200"/>
              </a:spcBef>
              <a:spcAft>
                <a:spcPts val="300"/>
              </a:spcAft>
              <a:tabLst>
                <a:tab pos="147320" algn="l"/>
              </a:tabLst>
            </a:pPr>
            <a:r>
              <a:rPr lang="he-IL" sz="1800" b="1" kern="1400" dirty="0">
                <a:effectLst/>
                <a:latin typeface="Arial" panose="020B0604020202020204" pitchFamily="34" charset="0"/>
                <a:cs typeface="Monotype Hadassah"/>
              </a:rPr>
              <a:t> </a:t>
            </a:r>
            <a:endParaRPr lang="en-US" sz="1800" b="1" kern="1400" dirty="0">
              <a:effectLst/>
              <a:latin typeface="Arial" panose="020B0604020202020204" pitchFamily="34" charset="0"/>
              <a:cs typeface="Miriam" panose="020B0502050101010101" pitchFamily="34" charset="-79"/>
            </a:endParaRPr>
          </a:p>
        </p:txBody>
      </p:sp>
      <p:sp>
        <p:nvSpPr>
          <p:cNvPr id="22" name="תיבת טקסט 21">
            <a:extLst>
              <a:ext uri="{FF2B5EF4-FFF2-40B4-BE49-F238E27FC236}">
                <a16:creationId xmlns:a16="http://schemas.microsoft.com/office/drawing/2014/main" id="{028D1850-F020-978C-2394-9EBFC8706BFA}"/>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נפש</a:t>
            </a:r>
          </a:p>
        </p:txBody>
      </p:sp>
      <p:pic>
        <p:nvPicPr>
          <p:cNvPr id="12290" name="Picture 2" descr="בְּ ל וֹ גְ נָ רְ דִ י: דרגות הבריאה בחינוך הדתי">
            <a:extLst>
              <a:ext uri="{FF2B5EF4-FFF2-40B4-BE49-F238E27FC236}">
                <a16:creationId xmlns:a16="http://schemas.microsoft.com/office/drawing/2014/main" id="{127DA60D-F121-B2D7-D523-28FC8C95A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87" y="64563"/>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מספר שקופית 1">
            <a:extLst>
              <a:ext uri="{FF2B5EF4-FFF2-40B4-BE49-F238E27FC236}">
                <a16:creationId xmlns:a16="http://schemas.microsoft.com/office/drawing/2014/main" id="{BCB2DF81-C508-6149-8322-D2A134BF0651}"/>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194730882"/>
      </p:ext>
    </p:extLst>
  </p:cSld>
  <p:clrMapOvr>
    <a:masterClrMapping/>
  </p:clrMapOvr>
  <mc:AlternateContent xmlns:mc="http://schemas.openxmlformats.org/markup-compatibility/2006" xmlns:p14="http://schemas.microsoft.com/office/powerpoint/2010/main">
    <mc:Choice Requires="p14">
      <p:transition spd="slow" p14:dur="2000" advTm="115430"/>
    </mc:Choice>
    <mc:Fallback xmlns="">
      <p:transition spd="slow" advTm="11543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B4D79-FA2C-1B25-6ED9-344646264800}"/>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11584723-5A3F-B4F6-B155-DD43ACB48E43}"/>
              </a:ext>
            </a:extLst>
          </p:cNvPr>
          <p:cNvSpPr>
            <a:spLocks noGrp="1"/>
          </p:cNvSpPr>
          <p:nvPr>
            <p:ph type="title"/>
          </p:nvPr>
        </p:nvSpPr>
        <p:spPr>
          <a:xfrm>
            <a:off x="677333" y="609600"/>
            <a:ext cx="10279563" cy="1320800"/>
          </a:xfrm>
        </p:spPr>
        <p:txBody>
          <a:bodyPr>
            <a:normAutofit fontScale="90000"/>
          </a:bodyPr>
          <a:lstStyle/>
          <a:p>
            <a:pPr algn="ctr"/>
            <a:r>
              <a:rPr lang="he-IL" sz="2700" b="1" dirty="0">
                <a:solidFill>
                  <a:schemeClr val="accent5">
                    <a:lumMod val="50000"/>
                  </a:schemeClr>
                </a:solidFill>
              </a:rPr>
              <a:t>באדם יש ג' נפשות או כחות, נפש שבה משותף עם הצמחים, רוח שבה משותף עם </a:t>
            </a:r>
            <a:r>
              <a:rPr lang="he-IL" sz="2700" b="1" dirty="0" err="1">
                <a:solidFill>
                  <a:schemeClr val="accent5">
                    <a:lumMod val="50000"/>
                  </a:schemeClr>
                </a:solidFill>
              </a:rPr>
              <a:t>הב"ח</a:t>
            </a:r>
            <a:r>
              <a:rPr lang="he-IL" sz="2700" b="1" dirty="0">
                <a:solidFill>
                  <a:schemeClr val="accent5">
                    <a:lumMod val="50000"/>
                  </a:schemeClr>
                </a:solidFill>
              </a:rPr>
              <a:t> ממנה </a:t>
            </a:r>
            <a:r>
              <a:rPr lang="he-IL" sz="2700" b="1" dirty="0" err="1">
                <a:solidFill>
                  <a:schemeClr val="accent5">
                    <a:lumMod val="50000"/>
                  </a:schemeClr>
                </a:solidFill>
              </a:rPr>
              <a:t>כח</a:t>
            </a:r>
            <a:r>
              <a:rPr lang="he-IL" sz="2700" b="1" dirty="0">
                <a:solidFill>
                  <a:schemeClr val="accent5">
                    <a:lumMod val="50000"/>
                  </a:schemeClr>
                </a:solidFill>
              </a:rPr>
              <a:t> הכעס והגבורה, ומהנפש </a:t>
            </a:r>
            <a:r>
              <a:rPr lang="he-IL" sz="2700" b="1" dirty="0" err="1">
                <a:solidFill>
                  <a:schemeClr val="accent5">
                    <a:lumMod val="50000"/>
                  </a:schemeClr>
                </a:solidFill>
              </a:rPr>
              <a:t>התאוה</a:t>
            </a:r>
            <a:r>
              <a:rPr lang="he-IL" sz="2700" b="1" dirty="0">
                <a:solidFill>
                  <a:schemeClr val="accent5">
                    <a:lumMod val="50000"/>
                  </a:schemeClr>
                </a:solidFill>
              </a:rPr>
              <a:t>, נשמה שהיא המשכלת, וכפי מה שגוברת מהן באדם כן תהיינה פעולותיו דרך משל אם תגבר הנפש </a:t>
            </a:r>
            <a:r>
              <a:rPr lang="he-IL" sz="2700" b="1" dirty="0" err="1">
                <a:solidFill>
                  <a:schemeClr val="accent5">
                    <a:lumMod val="50000"/>
                  </a:schemeClr>
                </a:solidFill>
              </a:rPr>
              <a:t>תדין</a:t>
            </a:r>
            <a:r>
              <a:rPr lang="he-IL" sz="2700" b="1" dirty="0">
                <a:solidFill>
                  <a:schemeClr val="accent5">
                    <a:lumMod val="50000"/>
                  </a:schemeClr>
                </a:solidFill>
              </a:rPr>
              <a:t> שפעולותיו </a:t>
            </a:r>
            <a:r>
              <a:rPr lang="he-IL" sz="2700" b="1" dirty="0" err="1">
                <a:solidFill>
                  <a:schemeClr val="accent5">
                    <a:lumMod val="50000"/>
                  </a:schemeClr>
                </a:solidFill>
              </a:rPr>
              <a:t>תהיין</a:t>
            </a:r>
            <a:r>
              <a:rPr lang="he-IL" sz="2700" b="1" dirty="0">
                <a:solidFill>
                  <a:schemeClr val="accent5">
                    <a:lumMod val="50000"/>
                  </a:schemeClr>
                </a:solidFill>
              </a:rPr>
              <a:t> לתכלית השגת ההנאה, ואם הרוח לתכלית הכבוד והגאוה, ואם הנשמה לתכלית טוב </a:t>
            </a:r>
            <a:br>
              <a:rPr lang="he-IL" sz="1800" b="1" dirty="0">
                <a:solidFill>
                  <a:schemeClr val="accent5">
                    <a:lumMod val="50000"/>
                  </a:schemeClr>
                </a:solidFill>
              </a:rPr>
            </a:br>
            <a:r>
              <a:rPr lang="he-IL" sz="3200" b="1" dirty="0">
                <a:solidFill>
                  <a:schemeClr val="accent5">
                    <a:lumMod val="50000"/>
                  </a:schemeClr>
                </a:solidFill>
              </a:rPr>
              <a:t>‏</a:t>
            </a:r>
            <a:endParaRPr lang="he-IL" sz="4000" b="1" dirty="0">
              <a:solidFill>
                <a:schemeClr val="accent5">
                  <a:lumMod val="50000"/>
                </a:schemeClr>
              </a:solidFill>
            </a:endParaRPr>
          </a:p>
        </p:txBody>
      </p:sp>
      <p:sp>
        <p:nvSpPr>
          <p:cNvPr id="9" name="מציין מיקום טקסט 8">
            <a:extLst>
              <a:ext uri="{FF2B5EF4-FFF2-40B4-BE49-F238E27FC236}">
                <a16:creationId xmlns:a16="http://schemas.microsoft.com/office/drawing/2014/main" id="{D808FF85-48D3-AB8A-8E08-0DA92D32E4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A0F22455-BC1D-02EA-BC29-41E7172A415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A31A55D1-9813-9DD4-CD7B-E67822A6E3FC}"/>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92500" lnSpcReduction="10000"/>
          </a:bodyPr>
          <a:lstStyle/>
          <a:p>
            <a:r>
              <a:rPr lang="he-IL" dirty="0"/>
              <a:t>והרוח </a:t>
            </a:r>
            <a:r>
              <a:rPr lang="he-IL" dirty="0" err="1"/>
              <a:t>מתאוה</a:t>
            </a:r>
            <a:r>
              <a:rPr lang="he-IL" dirty="0"/>
              <a:t> כבוד ועושר, כי כחות הרוח הוא המעוררת כידוע. </a:t>
            </a:r>
          </a:p>
          <a:p>
            <a:r>
              <a:rPr lang="he-IL" dirty="0"/>
              <a:t>וכל מדות הקנאה והגאוה ושאר המידות ענפים לאלו והכל בלב.</a:t>
            </a:r>
          </a:p>
          <a:p>
            <a:r>
              <a:rPr lang="he-IL" dirty="0"/>
              <a:t>ולכן אמרו לב רע שורש לכל מדות רעות, וכן לב טוב לכל מידות טובות וכו' כמ"ש באבות "שבכלל דבריו </a:t>
            </a:r>
            <a:r>
              <a:rPr lang="he-IL" dirty="0" err="1"/>
              <a:t>וכו</a:t>
            </a:r>
            <a:r>
              <a:rPr lang="he-IL" dirty="0"/>
              <a:t>'". </a:t>
            </a:r>
          </a:p>
          <a:p>
            <a:r>
              <a:rPr lang="he-IL" dirty="0"/>
              <a:t>והן נקרא נפש ורוח הבהמית כי הן ג"כ בבהמה. לכן הם </a:t>
            </a:r>
            <a:r>
              <a:rPr lang="he-IL" dirty="0" err="1"/>
              <a:t>מתאוים</a:t>
            </a:r>
            <a:r>
              <a:rPr lang="he-IL" dirty="0"/>
              <a:t> דברים </a:t>
            </a:r>
            <a:r>
              <a:rPr lang="he-IL" dirty="0" err="1"/>
              <a:t>בהמים</a:t>
            </a:r>
            <a:r>
              <a:rPr lang="he-IL" dirty="0"/>
              <a:t>.‏</a:t>
            </a:r>
          </a:p>
        </p:txBody>
      </p:sp>
      <p:sp>
        <p:nvSpPr>
          <p:cNvPr id="18" name="מציין מיקום תוכן 17">
            <a:extLst>
              <a:ext uri="{FF2B5EF4-FFF2-40B4-BE49-F238E27FC236}">
                <a16:creationId xmlns:a16="http://schemas.microsoft.com/office/drawing/2014/main" id="{5878F43D-85CC-8105-C347-F7F4EA9A13E3}"/>
              </a:ext>
            </a:extLst>
          </p:cNvPr>
          <p:cNvSpPr>
            <a:spLocks noGrp="1"/>
          </p:cNvSpPr>
          <p:nvPr>
            <p:ph sz="half" idx="2"/>
          </p:nvPr>
        </p:nvSpPr>
        <p:spPr>
          <a:xfrm>
            <a:off x="675745" y="2737245"/>
            <a:ext cx="3240000" cy="3304117"/>
          </a:xfrm>
          <a:solidFill>
            <a:srgbClr val="00B0F0">
              <a:alpha val="31000"/>
            </a:srgbClr>
          </a:solidFill>
        </p:spPr>
        <p:txBody>
          <a:bodyPr>
            <a:normAutofit fontScale="92500" lnSpcReduction="10000"/>
          </a:bodyPr>
          <a:lstStyle/>
          <a:p>
            <a:r>
              <a:rPr lang="he-IL" dirty="0"/>
              <a:t>והנשמה הוא חלק </a:t>
            </a:r>
            <a:r>
              <a:rPr lang="he-IL" dirty="0" err="1"/>
              <a:t>אלקי</a:t>
            </a:r>
            <a:r>
              <a:rPr lang="he-IL" dirty="0"/>
              <a:t> ממעל, </a:t>
            </a:r>
            <a:r>
              <a:rPr lang="he-IL" dirty="0" err="1"/>
              <a:t>מתאוה</a:t>
            </a:r>
            <a:r>
              <a:rPr lang="he-IL" dirty="0"/>
              <a:t> לדברים </a:t>
            </a:r>
            <a:r>
              <a:rPr lang="he-IL" dirty="0" err="1"/>
              <a:t>אלקיים</a:t>
            </a:r>
            <a:r>
              <a:rPr lang="he-IL" dirty="0"/>
              <a:t>, והיא במוח מקום החכמה והמחשבה וכמ"ש איוב והחכמה מאין תמצא ובמשלי בהרבה מקומות.</a:t>
            </a:r>
          </a:p>
          <a:p>
            <a:r>
              <a:rPr lang="he-IL" dirty="0"/>
              <a:t>וכן המחשבה הוא הדביקות והיראה, שכל משנה תורה מפליג בהן וכמ"ש "ועתה ישראל </a:t>
            </a:r>
            <a:r>
              <a:rPr lang="he-IL" dirty="0" err="1"/>
              <a:t>וכו</a:t>
            </a:r>
            <a:r>
              <a:rPr lang="he-IL" dirty="0"/>
              <a:t>'" והרבה פסוקים כידוע.‏</a:t>
            </a:r>
          </a:p>
          <a:p>
            <a:r>
              <a:rPr lang="he-IL" dirty="0"/>
              <a:t>צ"ע הרי אהבה ויראה אלו רגשות. </a:t>
            </a:r>
          </a:p>
        </p:txBody>
      </p:sp>
      <p:sp>
        <p:nvSpPr>
          <p:cNvPr id="20" name="תיבת טקסט 19">
            <a:extLst>
              <a:ext uri="{FF2B5EF4-FFF2-40B4-BE49-F238E27FC236}">
                <a16:creationId xmlns:a16="http://schemas.microsoft.com/office/drawing/2014/main" id="{8980C5BC-2EFD-BC39-6F50-6540374F7453}"/>
              </a:ext>
            </a:extLst>
          </p:cNvPr>
          <p:cNvSpPr txBox="1"/>
          <p:nvPr/>
        </p:nvSpPr>
        <p:spPr>
          <a:xfrm>
            <a:off x="7723761" y="2733472"/>
            <a:ext cx="3240000" cy="2564805"/>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אהבת הנפש לדבר הערב לה.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שמחת הגוף תועלתה אינה רק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לעורר</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את רגשות הנשמה ולהוציאם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מהכח</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אל הפועל,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אלא יש אפשרות להשתמש ברגשות האהבה של הגוף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להגביר</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את רגשי האהבה באופן שהנשמה לא יכולה להשיג לבד.</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DD1BECB3-A864-F76C-C8B3-E6A84F5F130E}"/>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BC75DD88-6287-4A85-785C-78F6A04AECF1}"/>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628879629"/>
      </p:ext>
    </p:extLst>
  </p:cSld>
  <p:clrMapOvr>
    <a:masterClrMapping/>
  </p:clrMapOvr>
  <mc:AlternateContent xmlns:mc="http://schemas.openxmlformats.org/markup-compatibility/2006" xmlns:p14="http://schemas.microsoft.com/office/powerpoint/2010/main">
    <mc:Choice Requires="p14">
      <p:transition spd="slow" p14:dur="2000" advTm="61181"/>
    </mc:Choice>
    <mc:Fallback xmlns="">
      <p:transition spd="slow" advTm="6118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D218-33F0-6D4B-482D-78B6DCF2E07A}"/>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F1B39B5-B2D4-9F5B-8DC5-E036B29BF9DB}"/>
              </a:ext>
            </a:extLst>
          </p:cNvPr>
          <p:cNvSpPr>
            <a:spLocks noGrp="1"/>
          </p:cNvSpPr>
          <p:nvPr>
            <p:ph type="title"/>
          </p:nvPr>
        </p:nvSpPr>
        <p:spPr>
          <a:xfrm>
            <a:off x="677333" y="609600"/>
            <a:ext cx="10279563" cy="1320800"/>
          </a:xfrm>
        </p:spPr>
        <p:txBody>
          <a:bodyPr>
            <a:normAutofit fontScale="90000"/>
          </a:bodyPr>
          <a:lstStyle/>
          <a:p>
            <a:pPr algn="ctr"/>
            <a:r>
              <a:rPr lang="he-IL" dirty="0"/>
              <a:t>שלשה </a:t>
            </a:r>
            <a:r>
              <a:rPr lang="he-IL" dirty="0" err="1"/>
              <a:t>גבולין</a:t>
            </a:r>
            <a:r>
              <a:rPr lang="he-IL" dirty="0"/>
              <a:t> בימי האדם ימי עליה ימי עמידה ימי ירידה וגם כנגד אלה שלשה דרגין </a:t>
            </a:r>
            <a:r>
              <a:rPr lang="he-IL" dirty="0" err="1"/>
              <a:t>דאדם</a:t>
            </a:r>
            <a:r>
              <a:rPr lang="he-IL" dirty="0"/>
              <a:t>: נפש, רוח ונשמה</a:t>
            </a:r>
          </a:p>
        </p:txBody>
      </p:sp>
      <p:sp>
        <p:nvSpPr>
          <p:cNvPr id="9" name="מציין מיקום טקסט 8">
            <a:extLst>
              <a:ext uri="{FF2B5EF4-FFF2-40B4-BE49-F238E27FC236}">
                <a16:creationId xmlns:a16="http://schemas.microsoft.com/office/drawing/2014/main" id="{554BDBF8-998E-CA84-C1A8-DAC7A0F23B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31AB1E0D-C1F2-10C4-E4D4-DB8FD712D0E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5EEC7627-265A-4D34-1E9D-06F2385AF851}"/>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lnSpcReduction="10000"/>
          </a:bodyPr>
          <a:lstStyle/>
          <a:p>
            <a:r>
              <a:rPr lang="he-IL" sz="1800" b="0" i="0" dirty="0">
                <a:solidFill>
                  <a:srgbClr val="3B3B3B"/>
                </a:solidFill>
                <a:effectLst/>
                <a:latin typeface="almoni"/>
              </a:rPr>
              <a:t>בימי עמידה, הדחפים הגשמיים והחומריים שוככים מעט, ואז הרוח היא </a:t>
            </a:r>
            <a:r>
              <a:rPr lang="he-IL" sz="1800" b="0" i="0" dirty="0" err="1">
                <a:solidFill>
                  <a:srgbClr val="3B3B3B"/>
                </a:solidFill>
                <a:effectLst/>
                <a:latin typeface="almoni"/>
              </a:rPr>
              <a:t>הכח</a:t>
            </a:r>
            <a:r>
              <a:rPr lang="he-IL" sz="1800" b="0" i="0" dirty="0">
                <a:solidFill>
                  <a:srgbClr val="3B3B3B"/>
                </a:solidFill>
                <a:effectLst/>
                <a:latin typeface="almoni"/>
              </a:rPr>
              <a:t> השולט בו. </a:t>
            </a:r>
          </a:p>
          <a:p>
            <a:r>
              <a:rPr lang="he-IL" dirty="0">
                <a:solidFill>
                  <a:srgbClr val="3B3B3B"/>
                </a:solidFill>
                <a:latin typeface="almoni"/>
              </a:rPr>
              <a:t>הרוח כוללת את שאיפת האדם למעמד חברתי מכובד. לכן בשנים אלו האדם עסוק יותר ברצון להתעשר ולהגדיל כבודו. </a:t>
            </a:r>
          </a:p>
          <a:p>
            <a:r>
              <a:rPr lang="he-IL" dirty="0">
                <a:solidFill>
                  <a:srgbClr val="3B3B3B"/>
                </a:solidFill>
                <a:latin typeface="almoni"/>
              </a:rPr>
              <a:t>והוא</a:t>
            </a:r>
            <a:r>
              <a:rPr lang="he-IL" sz="1800" b="0" i="0" dirty="0">
                <a:solidFill>
                  <a:srgbClr val="3B3B3B"/>
                </a:solidFill>
                <a:effectLst/>
                <a:latin typeface="almoni"/>
              </a:rPr>
              <a:t> נושא בעול הפרנסה כשור לעול.</a:t>
            </a:r>
            <a:endParaRPr lang="he-IL" dirty="0"/>
          </a:p>
        </p:txBody>
      </p:sp>
      <p:sp>
        <p:nvSpPr>
          <p:cNvPr id="18" name="מציין מיקום תוכן 17">
            <a:extLst>
              <a:ext uri="{FF2B5EF4-FFF2-40B4-BE49-F238E27FC236}">
                <a16:creationId xmlns:a16="http://schemas.microsoft.com/office/drawing/2014/main" id="{7CD1FE29-3E4A-32A3-8C08-C23808BF45C1}"/>
              </a:ext>
            </a:extLst>
          </p:cNvPr>
          <p:cNvSpPr>
            <a:spLocks noGrp="1"/>
          </p:cNvSpPr>
          <p:nvPr>
            <p:ph sz="half" idx="2"/>
          </p:nvPr>
        </p:nvSpPr>
        <p:spPr>
          <a:xfrm>
            <a:off x="675745" y="2737245"/>
            <a:ext cx="3240000" cy="3304117"/>
          </a:xfrm>
          <a:solidFill>
            <a:srgbClr val="00B0F0">
              <a:alpha val="31000"/>
            </a:srgbClr>
          </a:solidFill>
        </p:spPr>
        <p:txBody>
          <a:bodyPr>
            <a:normAutofit lnSpcReduction="10000"/>
          </a:bodyPr>
          <a:lstStyle/>
          <a:p>
            <a:r>
              <a:rPr lang="he-IL" sz="1800" b="1" i="0" dirty="0">
                <a:solidFill>
                  <a:srgbClr val="3B3B3B"/>
                </a:solidFill>
                <a:effectLst/>
                <a:latin typeface="almoni"/>
              </a:rPr>
              <a:t>ובימי הירידה נשבר התאווה ונתגבר חכמת הנפש - הנשמה והוא </a:t>
            </a:r>
            <a:r>
              <a:rPr lang="he-IL" sz="1800" b="1" i="0" dirty="0" err="1">
                <a:solidFill>
                  <a:srgbClr val="3B3B3B"/>
                </a:solidFill>
                <a:effectLst/>
                <a:latin typeface="almoni"/>
              </a:rPr>
              <a:t>דרגא</a:t>
            </a:r>
            <a:r>
              <a:rPr lang="he-IL" sz="1800" b="1" i="0" dirty="0">
                <a:solidFill>
                  <a:srgbClr val="3B3B3B"/>
                </a:solidFill>
                <a:effectLst/>
                <a:latin typeface="almoni"/>
              </a:rPr>
              <a:t> </a:t>
            </a:r>
            <a:r>
              <a:rPr lang="he-IL" sz="1800" b="1" i="0" dirty="0" err="1">
                <a:solidFill>
                  <a:srgbClr val="3B3B3B"/>
                </a:solidFill>
                <a:effectLst/>
                <a:latin typeface="almoni"/>
              </a:rPr>
              <a:t>דאדם</a:t>
            </a:r>
            <a:r>
              <a:rPr lang="he-IL" sz="1800" b="1" i="0" dirty="0">
                <a:solidFill>
                  <a:srgbClr val="3B3B3B"/>
                </a:solidFill>
                <a:effectLst/>
                <a:latin typeface="almoni"/>
              </a:rPr>
              <a:t>.</a:t>
            </a:r>
          </a:p>
          <a:p>
            <a:r>
              <a:rPr lang="he-IL" b="1" dirty="0">
                <a:solidFill>
                  <a:srgbClr val="3B3B3B"/>
                </a:solidFill>
                <a:latin typeface="almoni"/>
              </a:rPr>
              <a:t>הנשמה כוללת את </a:t>
            </a:r>
            <a:r>
              <a:rPr lang="he-IL" b="1" dirty="0" err="1">
                <a:solidFill>
                  <a:srgbClr val="3B3B3B"/>
                </a:solidFill>
                <a:latin typeface="almoni"/>
              </a:rPr>
              <a:t>הענינים</a:t>
            </a:r>
            <a:r>
              <a:rPr lang="he-IL" b="1" dirty="0">
                <a:solidFill>
                  <a:srgbClr val="3B3B3B"/>
                </a:solidFill>
                <a:latin typeface="almoni"/>
              </a:rPr>
              <a:t> הרוחניים. לכן בעת ההיא האדם מתעורר לדאוג לעתידו, מניח החומר ופונה לעסוק בתורה ובחכמה. </a:t>
            </a:r>
            <a:endParaRPr lang="he-IL" dirty="0"/>
          </a:p>
        </p:txBody>
      </p:sp>
      <p:sp>
        <p:nvSpPr>
          <p:cNvPr id="20" name="תיבת טקסט 19">
            <a:extLst>
              <a:ext uri="{FF2B5EF4-FFF2-40B4-BE49-F238E27FC236}">
                <a16:creationId xmlns:a16="http://schemas.microsoft.com/office/drawing/2014/main" id="{DDAFB58D-45C5-46BD-F52F-53D677611DA0}"/>
              </a:ext>
            </a:extLst>
          </p:cNvPr>
          <p:cNvSpPr txBox="1"/>
          <p:nvPr/>
        </p:nvSpPr>
        <p:spPr>
          <a:xfrm>
            <a:off x="7723761" y="2733472"/>
            <a:ext cx="3240000" cy="646331"/>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b="0" i="0" dirty="0">
                <a:solidFill>
                  <a:srgbClr val="3B3B3B"/>
                </a:solidFill>
                <a:effectLst/>
                <a:latin typeface="almoni"/>
              </a:rPr>
              <a:t>כי בימי עליה רודף אחר התאוות כחמור</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05588907-D703-70F0-7618-005423565A7B}"/>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D1FC8B47-EA72-88E3-74CC-52C6AD45A0D8}"/>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1942210912"/>
      </p:ext>
    </p:extLst>
  </p:cSld>
  <p:clrMapOvr>
    <a:masterClrMapping/>
  </p:clrMapOvr>
  <mc:AlternateContent xmlns:mc="http://schemas.openxmlformats.org/markup-compatibility/2006" xmlns:p14="http://schemas.microsoft.com/office/powerpoint/2010/main">
    <mc:Choice Requires="p14">
      <p:transition spd="slow" p14:dur="2000" advTm="27074"/>
    </mc:Choice>
    <mc:Fallback xmlns="">
      <p:transition spd="slow" advTm="2707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40B22-9A71-2995-2CBE-C041E15CA85E}"/>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FABD788A-A802-B68C-B5CF-D844770176DC}"/>
              </a:ext>
            </a:extLst>
          </p:cNvPr>
          <p:cNvSpPr>
            <a:spLocks noGrp="1"/>
          </p:cNvSpPr>
          <p:nvPr>
            <p:ph type="title"/>
          </p:nvPr>
        </p:nvSpPr>
        <p:spPr>
          <a:xfrm>
            <a:off x="677333" y="609600"/>
            <a:ext cx="10279563" cy="1320800"/>
          </a:xfrm>
        </p:spPr>
        <p:txBody>
          <a:bodyPr/>
          <a:lstStyle/>
          <a:p>
            <a:pPr algn="ctr"/>
            <a:r>
              <a:rPr lang="he-IL" dirty="0"/>
              <a:t>פרויד לעומת ויקטור</a:t>
            </a:r>
          </a:p>
        </p:txBody>
      </p:sp>
      <p:sp>
        <p:nvSpPr>
          <p:cNvPr id="9" name="מציין מיקום טקסט 8">
            <a:extLst>
              <a:ext uri="{FF2B5EF4-FFF2-40B4-BE49-F238E27FC236}">
                <a16:creationId xmlns:a16="http://schemas.microsoft.com/office/drawing/2014/main" id="{9F3A259C-8E0A-92FE-5E40-A6ADBCC0B45B}"/>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420E2013-C406-A3D5-9959-ABEA11A327B0}"/>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84ECF434-2A8F-88AB-E419-0ABF0DDB6970}"/>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fontScale="85000" lnSpcReduction="20000"/>
          </a:bodyPr>
          <a:lstStyle/>
          <a:p>
            <a:pPr lvl="0" rtl="1"/>
            <a:r>
              <a:rPr lang="he-IL" sz="1800" dirty="0"/>
              <a:t>במהלך החיים, מתפתח מ"עקרון העונג" גם</a:t>
            </a:r>
            <a:r>
              <a:rPr lang="he-IL" sz="1800" b="1" dirty="0"/>
              <a:t> עקרון המציאות</a:t>
            </a:r>
            <a:r>
              <a:rPr lang="he-IL" sz="1800" dirty="0"/>
              <a:t>, שבו אדם אמנם מחפש סיפוקים ונמנע מכאב, אך מוכן לדחות סיפוקים במידת הצורך.</a:t>
            </a:r>
            <a:endParaRPr lang="en-US" sz="1800" dirty="0"/>
          </a:p>
          <a:p>
            <a:pPr lvl="0" rtl="1"/>
            <a:r>
              <a:rPr lang="he-IL" sz="1800" dirty="0"/>
              <a:t>ההתנגשות בין הרצון לסיפוק והצורך לדחות סיפוקים הוא שורש הקונפליקט שבין האדם לחברה. ובין האדם לעצמו.</a:t>
            </a:r>
            <a:endParaRPr lang="en-US" sz="1800" dirty="0"/>
          </a:p>
          <a:p>
            <a:pPr lvl="0" rtl="1"/>
            <a:r>
              <a:rPr lang="he-IL" sz="1800" dirty="0"/>
              <a:t>לפי עקרון זה, האדם חי כדי לספק את חושיו, ברגע שסיפוק חושיו מתנגש עם הצורך של החברה, הוא צריך באחת לרסן אותם. כך למעשה, האדם מעביר את חייו במלחמה עם סובביו המפריעים לו להתענג על חושיו ללא הפרעה.</a:t>
            </a:r>
          </a:p>
          <a:p>
            <a:endParaRPr lang="he-IL" dirty="0"/>
          </a:p>
        </p:txBody>
      </p:sp>
      <p:sp>
        <p:nvSpPr>
          <p:cNvPr id="18" name="מציין מיקום תוכן 17">
            <a:extLst>
              <a:ext uri="{FF2B5EF4-FFF2-40B4-BE49-F238E27FC236}">
                <a16:creationId xmlns:a16="http://schemas.microsoft.com/office/drawing/2014/main" id="{A3070E8A-5178-715D-1F4C-B6B9D4E9BEE8}"/>
              </a:ext>
            </a:extLst>
          </p:cNvPr>
          <p:cNvSpPr>
            <a:spLocks noGrp="1"/>
          </p:cNvSpPr>
          <p:nvPr>
            <p:ph sz="half" idx="2"/>
          </p:nvPr>
        </p:nvSpPr>
        <p:spPr>
          <a:xfrm>
            <a:off x="675745" y="2737245"/>
            <a:ext cx="3240000" cy="3304117"/>
          </a:xfrm>
          <a:solidFill>
            <a:srgbClr val="00B0F0">
              <a:alpha val="31000"/>
            </a:srgbClr>
          </a:solidFill>
        </p:spPr>
        <p:txBody>
          <a:bodyPr>
            <a:normAutofit fontScale="85000" lnSpcReduction="20000"/>
          </a:bodyPr>
          <a:lstStyle/>
          <a:p>
            <a:r>
              <a:rPr lang="he-IL" b="0" i="0" dirty="0"/>
              <a:t>על פי תפיסתו של </a:t>
            </a:r>
            <a:r>
              <a:rPr lang="he-IL" b="0" i="0" dirty="0" err="1"/>
              <a:t>פראנקל</a:t>
            </a:r>
            <a:r>
              <a:rPr lang="he-IL" b="0" i="0" dirty="0"/>
              <a:t> - שפותחה לאחר שנכלא ב</a:t>
            </a:r>
            <a:r>
              <a:rPr lang="he-IL" b="0" i="0" dirty="0">
                <a:hlinkClick r:id="rId2" tooltip="מחנה השמדה"/>
              </a:rPr>
              <a:t>מחנה השמדה</a:t>
            </a:r>
            <a:r>
              <a:rPr lang="he-IL" b="0" i="0" dirty="0"/>
              <a:t> בתקופת </a:t>
            </a:r>
            <a:r>
              <a:rPr lang="he-IL" b="0" i="0" dirty="0">
                <a:hlinkClick r:id="rId3" tooltip="השואה"/>
              </a:rPr>
              <a:t>השואה</a:t>
            </a:r>
            <a:r>
              <a:rPr lang="he-IL" b="0" i="0" dirty="0"/>
              <a:t> - הדחף העמוק ביותר של האדם, או יותר נכון הרצון העמוק ביותר, הוא שאיפה למשמעות והבנה של חייו והעולם שבו הוא נמצא, והבנה זו היא הכוח שיכול לעזור לו להתמודד עם סבל ומצוקה קשים ככל שיהיו.</a:t>
            </a:r>
            <a:endParaRPr lang="he-IL" dirty="0"/>
          </a:p>
          <a:p>
            <a:r>
              <a:rPr lang="he-IL" b="0" i="0" dirty="0" err="1"/>
              <a:t>פראנקל</a:t>
            </a:r>
            <a:r>
              <a:rPr lang="he-IL" b="0" i="0" dirty="0"/>
              <a:t> טוען שהאדם המודרני שיש בידו את האמצעים, אך איבד את התכלית, סובל מתחושת עקרות וחוסר משמעות שהוא מכנה בשם "ריק קיומי", שהסימפטום הראשי שלה הוא </a:t>
            </a:r>
            <a:r>
              <a:rPr lang="he-IL" b="0" i="0" dirty="0">
                <a:hlinkClick r:id="rId4" tooltip="שעמום"/>
              </a:rPr>
              <a:t>שעמום</a:t>
            </a:r>
            <a:r>
              <a:rPr lang="he-IL" b="0" i="0" dirty="0"/>
              <a:t>. </a:t>
            </a:r>
            <a:endParaRPr lang="he-IL" dirty="0"/>
          </a:p>
          <a:p>
            <a:endParaRPr lang="he-IL" dirty="0"/>
          </a:p>
        </p:txBody>
      </p:sp>
      <p:sp>
        <p:nvSpPr>
          <p:cNvPr id="20" name="תיבת טקסט 19">
            <a:extLst>
              <a:ext uri="{FF2B5EF4-FFF2-40B4-BE49-F238E27FC236}">
                <a16:creationId xmlns:a16="http://schemas.microsoft.com/office/drawing/2014/main" id="{2ECD6C8B-72AC-5964-D1CC-FF8B325F6453}"/>
              </a:ext>
            </a:extLst>
          </p:cNvPr>
          <p:cNvSpPr txBox="1"/>
          <p:nvPr/>
        </p:nvSpPr>
        <p:spPr>
          <a:xfrm>
            <a:off x="7723761" y="2733472"/>
            <a:ext cx="3240000" cy="3985706"/>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עקרון העונג הוא עקרון שפיתח זיגמונד פרויד בפסיכואנליזה שלו. לטענתו העיקרון מניע את האדם להגיע להנאה מקסימלית או בריחה כדי לא להגיע לכאב. </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ההנאה שמדבר עליה פרויד היא הנאה ביולוגית-גופנית.</a:t>
            </a:r>
          </a:p>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rPr>
              <a:t>תינוקות פועלים על פי עקרון העונג בלבד.</a:t>
            </a:r>
          </a:p>
          <a:p>
            <a:pPr marL="342900" indent="-342900" algn="r" rtl="1">
              <a:spcBef>
                <a:spcPts val="1000"/>
              </a:spcBef>
              <a:buClr>
                <a:srgbClr val="F496CB">
                  <a:lumMod val="75000"/>
                </a:srgbClr>
              </a:buClr>
              <a:buSzPct val="80000"/>
              <a:buFont typeface="Wingdings 3" charset="2"/>
              <a:buChar char=""/>
              <a:defRPr/>
            </a:pPr>
            <a:r>
              <a:rPr lang="he-IL" sz="800" dirty="0">
                <a:effectLst/>
                <a:latin typeface="Tahoma" panose="020B0604030504040204" pitchFamily="34" charset="0"/>
              </a:rPr>
              <a:t>הֵדוֹנִיזְם (מיוונית: </a:t>
            </a:r>
            <a:r>
              <a:rPr lang="el-GR" sz="800" dirty="0">
                <a:effectLst/>
                <a:latin typeface="Tahoma" panose="020B0604030504040204" pitchFamily="34" charset="0"/>
              </a:rPr>
              <a:t>Ἡδονισμός, </a:t>
            </a:r>
            <a:r>
              <a:rPr lang="he-IL" sz="800" dirty="0">
                <a:effectLst/>
                <a:latin typeface="Tahoma" panose="020B0604030504040204" pitchFamily="34" charset="0"/>
              </a:rPr>
              <a:t>מהמילה הֶדוֹן שפירושה "עונג") היא גישה בתורת המידות בפילוסופיה הגורסת כי תכליתו וסיבתו של כל מעשה אנושי הוא התשוקה להנאה. כהגדרה העונג הוא התגלמות הטוב, והכאב - התגלמות הרע. לצורך העניין עונג נחשב כסיפוק של כל תשוקה שהיא (גופנית ושאינה גופנית), וכאב - צער או סבל מכל סוג. עם זרם זה נמנים </a:t>
            </a:r>
            <a:r>
              <a:rPr lang="he-IL" sz="800" dirty="0" err="1">
                <a:effectLst/>
                <a:latin typeface="Tahoma" panose="020B0604030504040204" pitchFamily="34" charset="0"/>
              </a:rPr>
              <a:t>אריסטיפוס</a:t>
            </a:r>
            <a:r>
              <a:rPr lang="he-IL" sz="800" dirty="0">
                <a:effectLst/>
                <a:latin typeface="Tahoma" panose="020B0604030504040204" pitchFamily="34" charset="0"/>
              </a:rPr>
              <a:t>, אפיקורוס </a:t>
            </a:r>
            <a:r>
              <a:rPr lang="he-IL" sz="800" dirty="0" err="1">
                <a:effectLst/>
                <a:latin typeface="Tahoma" panose="020B0604030504040204" pitchFamily="34" charset="0"/>
              </a:rPr>
              <a:t>וג'רמי</a:t>
            </a:r>
            <a:r>
              <a:rPr lang="he-IL" sz="800" dirty="0">
                <a:effectLst/>
                <a:latin typeface="Tahoma" panose="020B0604030504040204" pitchFamily="34" charset="0"/>
              </a:rPr>
              <a:t> </a:t>
            </a:r>
            <a:r>
              <a:rPr lang="he-IL" sz="800" dirty="0" err="1">
                <a:effectLst/>
                <a:latin typeface="Tahoma" panose="020B0604030504040204" pitchFamily="34" charset="0"/>
              </a:rPr>
              <a:t>בנת'ם</a:t>
            </a:r>
            <a:r>
              <a:rPr lang="he-IL" sz="800" dirty="0">
                <a:effectLst/>
                <a:latin typeface="Tahoma" panose="020B0604030504040204" pitchFamily="34" charset="0"/>
              </a:rPr>
              <a:t>.</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EC023873-0E20-5C2F-AF73-5344267203D3}"/>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FA64543B-27C1-197F-A762-0B242B54AA55}"/>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3764214557"/>
      </p:ext>
    </p:extLst>
  </p:cSld>
  <p:clrMapOvr>
    <a:masterClrMapping/>
  </p:clrMapOvr>
  <mc:AlternateContent xmlns:mc="http://schemas.openxmlformats.org/markup-compatibility/2006" xmlns:p14="http://schemas.microsoft.com/office/powerpoint/2010/main">
    <mc:Choice Requires="p14">
      <p:transition spd="slow" p14:dur="2000" advTm="328244"/>
    </mc:Choice>
    <mc:Fallback xmlns="">
      <p:transition spd="slow" advTm="32824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3.2|10.7|166.7|2.9|0.9|20.4|1.3|8.3|33|1.1|1.9|42.8|10.3|21.9|189.6"/>
</p:tagLst>
</file>

<file path=ppt/tags/tag2.xml><?xml version="1.0" encoding="utf-8"?>
<p:tagLst xmlns:a="http://schemas.openxmlformats.org/drawingml/2006/main" xmlns:r="http://schemas.openxmlformats.org/officeDocument/2006/relationships" xmlns:p="http://schemas.openxmlformats.org/presentationml/2006/main">
  <p:tag name="TIMING" val="|48.3"/>
</p:tagLst>
</file>

<file path=ppt/theme/theme1.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1875</TotalTime>
  <Words>2446</Words>
  <Application>Microsoft Office PowerPoint</Application>
  <PresentationFormat>מסך רחב</PresentationFormat>
  <Paragraphs>175</Paragraphs>
  <Slides>16</Slides>
  <Notes>4</Notes>
  <HiddenSlides>1</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16</vt:i4>
      </vt:variant>
    </vt:vector>
  </HeadingPairs>
  <TitlesOfParts>
    <vt:vector size="27" baseType="lpstr">
      <vt:lpstr>almoni</vt:lpstr>
      <vt:lpstr>Almoni neue aaa</vt:lpstr>
      <vt:lpstr>Anka CLM</vt:lpstr>
      <vt:lpstr>Arial</vt:lpstr>
      <vt:lpstr>Assistant</vt:lpstr>
      <vt:lpstr>Calibri</vt:lpstr>
      <vt:lpstr>Tahoma</vt:lpstr>
      <vt:lpstr>Times New Roman</vt:lpstr>
      <vt:lpstr>Trebuchet MS</vt:lpstr>
      <vt:lpstr>Wingdings 3</vt:lpstr>
      <vt:lpstr>פיאה</vt:lpstr>
      <vt:lpstr>שלוש אהבות  בשלוש תקופות</vt:lpstr>
      <vt:lpstr>אהבה שאינה תלויה בדבר</vt:lpstr>
      <vt:lpstr>חיי האדם נחלקים לג' חלקים</vt:lpstr>
      <vt:lpstr>חיי האדם נחלקים לג' חלקים</vt:lpstr>
      <vt:lpstr>שלושת היסודות אמ"ש אש – למעלה רוח – באמצע מים - למטה</vt:lpstr>
      <vt:lpstr>       חיי האדם מתחלפים כמיני האהבה  </vt:lpstr>
      <vt:lpstr>אורך ימים אשביעהו</vt:lpstr>
      <vt:lpstr>נפש, נפש חיונית, שכל – בחיי האדם</vt:lpstr>
      <vt:lpstr>לימוד תורה בג' חלקי אהבה</vt:lpstr>
      <vt:lpstr>מצגת של PowerPoint‏</vt:lpstr>
      <vt:lpstr>מצגת של PowerPoint‏</vt:lpstr>
      <vt:lpstr>בכל לבבך ובכל נפשך ובכל מאודך</vt:lpstr>
      <vt:lpstr>נמצא באדם ג' נפשות - הצומח, והחי, והשכלי.  והן נפש רוח נשמה.  </vt:lpstr>
      <vt:lpstr>באדם יש ג' נפשות או כחות, נפש שבה משותף עם הצמחים, רוח שבה משותף עם הב"ח ממנה כח הכעס והגבורה, ומהנפש התאוה, נשמה שהיא המשכלת, וכפי מה שגוברת מהן באדם כן תהיינה פעולותיו דרך משל אם תגבר הנפש תדין שפעולותיו תהיין לתכלית השגת ההנאה, ואם הרוח לתכלית הכבוד והגאוה, ואם הנשמה לתכלית טוב  ‏</vt:lpstr>
      <vt:lpstr>שלשה גבולין בימי האדם ימי עליה ימי עמידה ימי ירידה וגם כנגד אלה שלשה דרגין דאדם: נפש, רוח ונשמה</vt:lpstr>
      <vt:lpstr>פרויד לעומת ויקטור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שלוש אהבות ושלוש תקופות</dc:title>
  <dc:creator>יהודה טאוב</dc:creator>
  <cp:lastModifiedBy>יהודה טאוב</cp:lastModifiedBy>
  <cp:revision>5</cp:revision>
  <dcterms:created xsi:type="dcterms:W3CDTF">2024-02-20T08:26:11Z</dcterms:created>
  <dcterms:modified xsi:type="dcterms:W3CDTF">2026-10-18T02:28:57Z</dcterms:modified>
</cp:coreProperties>
</file>