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notesMasterIdLst>
    <p:notesMasterId r:id="rId24"/>
  </p:notesMasterIdLst>
  <p:handoutMasterIdLst>
    <p:handoutMasterId r:id="rId25"/>
  </p:handoutMasterIdLst>
  <p:sldIdLst>
    <p:sldId id="256" r:id="rId2"/>
    <p:sldId id="350" r:id="rId3"/>
    <p:sldId id="528" r:id="rId4"/>
    <p:sldId id="529" r:id="rId5"/>
    <p:sldId id="275" r:id="rId6"/>
    <p:sldId id="553" r:id="rId7"/>
    <p:sldId id="555" r:id="rId8"/>
    <p:sldId id="556" r:id="rId9"/>
    <p:sldId id="263" r:id="rId10"/>
    <p:sldId id="288" r:id="rId11"/>
    <p:sldId id="287" r:id="rId12"/>
    <p:sldId id="285" r:id="rId13"/>
    <p:sldId id="279" r:id="rId14"/>
    <p:sldId id="342" r:id="rId15"/>
    <p:sldId id="343" r:id="rId16"/>
    <p:sldId id="283" r:id="rId17"/>
    <p:sldId id="271" r:id="rId18"/>
    <p:sldId id="272" r:id="rId19"/>
    <p:sldId id="284" r:id="rId20"/>
    <p:sldId id="554" r:id="rId21"/>
    <p:sldId id="557" r:id="rId22"/>
    <p:sldId id="55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cSldViewPr>
  </p:slideViewPr>
  <p:notesTextViewPr>
    <p:cViewPr>
      <p:scale>
        <a:sx n="1" d="1"/>
        <a:sy n="1" d="1"/>
      </p:scale>
      <p:origin x="0" y="0"/>
    </p:cViewPr>
  </p:notesTextViewPr>
  <p:notesViewPr>
    <p:cSldViewPr snapToGrid="0">
      <p:cViewPr varScale="1">
        <p:scale>
          <a:sx n="62" d="100"/>
          <a:sy n="62" d="100"/>
        </p:scale>
        <p:origin x="183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8:27.872" v="45"/>
      <pc:docMkLst>
        <pc:docMk/>
      </pc:docMkLst>
      <pc:sldChg chg="delSp mod delAnim modAnim">
        <pc:chgData name="יהודה טאוב" userId="80c2dbd02819b45c" providerId="LiveId" clId="{9C42E4DE-A4EE-4899-912D-CC2AC8F5DB5D}" dt="2026-10-18T02:28:25.354" v="1"/>
        <pc:sldMkLst>
          <pc:docMk/>
          <pc:sldMk cId="580743051" sldId="256"/>
        </pc:sldMkLst>
        <pc:picChg chg="del">
          <ac:chgData name="יהודה טאוב" userId="80c2dbd02819b45c" providerId="LiveId" clId="{9C42E4DE-A4EE-4899-912D-CC2AC8F5DB5D}" dt="2026-10-18T02:28:25.354" v="1"/>
          <ac:picMkLst>
            <pc:docMk/>
            <pc:sldMk cId="580743051" sldId="256"/>
            <ac:picMk id="5" creationId="{B668C008-93B9-FEC9-43EE-9EEF695D1C11}"/>
          </ac:picMkLst>
        </pc:picChg>
      </pc:sldChg>
      <pc:sldChg chg="delSp mod delAnim modAnim">
        <pc:chgData name="יהודה טאוב" userId="80c2dbd02819b45c" providerId="LiveId" clId="{9C42E4DE-A4EE-4899-912D-CC2AC8F5DB5D}" dt="2026-10-18T02:28:26.639" v="17"/>
        <pc:sldMkLst>
          <pc:docMk/>
          <pc:sldMk cId="383735839" sldId="263"/>
        </pc:sldMkLst>
        <pc:picChg chg="del">
          <ac:chgData name="יהודה טאוב" userId="80c2dbd02819b45c" providerId="LiveId" clId="{9C42E4DE-A4EE-4899-912D-CC2AC8F5DB5D}" dt="2026-10-18T02:28:26.639" v="17"/>
          <ac:picMkLst>
            <pc:docMk/>
            <pc:sldMk cId="383735839" sldId="263"/>
            <ac:picMk id="2" creationId="{24B42EC4-3883-3B0C-6006-E58D7ED19743}"/>
          </ac:picMkLst>
        </pc:picChg>
      </pc:sldChg>
      <pc:sldChg chg="delSp mod delAnim modAnim">
        <pc:chgData name="יהודה טאוב" userId="80c2dbd02819b45c" providerId="LiveId" clId="{9C42E4DE-A4EE-4899-912D-CC2AC8F5DB5D}" dt="2026-10-18T02:28:27.558" v="33"/>
        <pc:sldMkLst>
          <pc:docMk/>
          <pc:sldMk cId="628879629" sldId="271"/>
        </pc:sldMkLst>
        <pc:picChg chg="del">
          <ac:chgData name="יהודה טאוב" userId="80c2dbd02819b45c" providerId="LiveId" clId="{9C42E4DE-A4EE-4899-912D-CC2AC8F5DB5D}" dt="2026-10-18T02:28:27.558" v="33"/>
          <ac:picMkLst>
            <pc:docMk/>
            <pc:sldMk cId="628879629" sldId="271"/>
            <ac:picMk id="4" creationId="{B67810DB-DB2D-3ED3-DF46-EDE9E404FD4E}"/>
          </ac:picMkLst>
        </pc:picChg>
      </pc:sldChg>
      <pc:sldChg chg="delSp mod delAnim modAnim">
        <pc:chgData name="יהודה טאוב" userId="80c2dbd02819b45c" providerId="LiveId" clId="{9C42E4DE-A4EE-4899-912D-CC2AC8F5DB5D}" dt="2026-10-18T02:28:27.630" v="35"/>
        <pc:sldMkLst>
          <pc:docMk/>
          <pc:sldMk cId="2635008508" sldId="272"/>
        </pc:sldMkLst>
        <pc:picChg chg="del">
          <ac:chgData name="יהודה טאוב" userId="80c2dbd02819b45c" providerId="LiveId" clId="{9C42E4DE-A4EE-4899-912D-CC2AC8F5DB5D}" dt="2026-10-18T02:28:27.630" v="35"/>
          <ac:picMkLst>
            <pc:docMk/>
            <pc:sldMk cId="2635008508" sldId="272"/>
            <ac:picMk id="3" creationId="{A0A4C214-E5D7-1EB1-D38B-535B49F79968}"/>
          </ac:picMkLst>
        </pc:picChg>
      </pc:sldChg>
      <pc:sldChg chg="delSp mod delAnim modAnim">
        <pc:chgData name="יהודה טאוב" userId="80c2dbd02819b45c" providerId="LiveId" clId="{9C42E4DE-A4EE-4899-912D-CC2AC8F5DB5D}" dt="2026-10-18T02:28:25.850" v="9"/>
        <pc:sldMkLst>
          <pc:docMk/>
          <pc:sldMk cId="3764214557" sldId="275"/>
        </pc:sldMkLst>
        <pc:picChg chg="del">
          <ac:chgData name="יהודה טאוב" userId="80c2dbd02819b45c" providerId="LiveId" clId="{9C42E4DE-A4EE-4899-912D-CC2AC8F5DB5D}" dt="2026-10-18T02:28:25.850" v="9"/>
          <ac:picMkLst>
            <pc:docMk/>
            <pc:sldMk cId="3764214557" sldId="275"/>
            <ac:picMk id="4" creationId="{BEF96DDD-6DB2-C41D-891C-18524CC77A48}"/>
          </ac:picMkLst>
        </pc:picChg>
      </pc:sldChg>
      <pc:sldChg chg="delSp mod delAnim modAnim">
        <pc:chgData name="יהודה טאוב" userId="80c2dbd02819b45c" providerId="LiveId" clId="{9C42E4DE-A4EE-4899-912D-CC2AC8F5DB5D}" dt="2026-10-18T02:28:27.101" v="25"/>
        <pc:sldMkLst>
          <pc:docMk/>
          <pc:sldMk cId="1021734331" sldId="279"/>
        </pc:sldMkLst>
        <pc:picChg chg="del">
          <ac:chgData name="יהודה טאוב" userId="80c2dbd02819b45c" providerId="LiveId" clId="{9C42E4DE-A4EE-4899-912D-CC2AC8F5DB5D}" dt="2026-10-18T02:28:27.101" v="25"/>
          <ac:picMkLst>
            <pc:docMk/>
            <pc:sldMk cId="1021734331" sldId="279"/>
            <ac:picMk id="3" creationId="{D4FCBAD2-6958-CCA1-610C-8DA0ADED295B}"/>
          </ac:picMkLst>
        </pc:picChg>
      </pc:sldChg>
      <pc:sldChg chg="delSp mod delAnim modAnim">
        <pc:chgData name="יהודה טאוב" userId="80c2dbd02819b45c" providerId="LiveId" clId="{9C42E4DE-A4EE-4899-912D-CC2AC8F5DB5D}" dt="2026-10-18T02:28:27.299" v="31"/>
        <pc:sldMkLst>
          <pc:docMk/>
          <pc:sldMk cId="1194730882" sldId="283"/>
        </pc:sldMkLst>
        <pc:picChg chg="del">
          <ac:chgData name="יהודה טאוב" userId="80c2dbd02819b45c" providerId="LiveId" clId="{9C42E4DE-A4EE-4899-912D-CC2AC8F5DB5D}" dt="2026-10-18T02:28:27.299" v="31"/>
          <ac:picMkLst>
            <pc:docMk/>
            <pc:sldMk cId="1194730882" sldId="283"/>
            <ac:picMk id="4" creationId="{0CB905D0-0DD8-E56B-09D3-D371FA8E11A1}"/>
          </ac:picMkLst>
        </pc:picChg>
      </pc:sldChg>
      <pc:sldChg chg="delSp mod delAnim modAnim">
        <pc:chgData name="יהודה טאוב" userId="80c2dbd02819b45c" providerId="LiveId" clId="{9C42E4DE-A4EE-4899-912D-CC2AC8F5DB5D}" dt="2026-10-18T02:28:27.703" v="37"/>
        <pc:sldMkLst>
          <pc:docMk/>
          <pc:sldMk cId="1942210912" sldId="284"/>
        </pc:sldMkLst>
        <pc:picChg chg="del">
          <ac:chgData name="יהודה טאוב" userId="80c2dbd02819b45c" providerId="LiveId" clId="{9C42E4DE-A4EE-4899-912D-CC2AC8F5DB5D}" dt="2026-10-18T02:28:27.703" v="37"/>
          <ac:picMkLst>
            <pc:docMk/>
            <pc:sldMk cId="1942210912" sldId="284"/>
            <ac:picMk id="4" creationId="{639AD80E-2D1F-924A-A821-D76DABFF6E6D}"/>
          </ac:picMkLst>
        </pc:picChg>
      </pc:sldChg>
      <pc:sldChg chg="delSp mod delAnim modAnim">
        <pc:chgData name="יהודה טאוב" userId="80c2dbd02819b45c" providerId="LiveId" clId="{9C42E4DE-A4EE-4899-912D-CC2AC8F5DB5D}" dt="2026-10-18T02:28:26.984" v="23"/>
        <pc:sldMkLst>
          <pc:docMk/>
          <pc:sldMk cId="1145242743" sldId="285"/>
        </pc:sldMkLst>
        <pc:picChg chg="del">
          <ac:chgData name="יהודה טאוב" userId="80c2dbd02819b45c" providerId="LiveId" clId="{9C42E4DE-A4EE-4899-912D-CC2AC8F5DB5D}" dt="2026-10-18T02:28:26.984" v="23"/>
          <ac:picMkLst>
            <pc:docMk/>
            <pc:sldMk cId="1145242743" sldId="285"/>
            <ac:picMk id="4" creationId="{22F49790-C1EC-9D3B-E667-1B651CFD2DFF}"/>
          </ac:picMkLst>
        </pc:picChg>
      </pc:sldChg>
      <pc:sldChg chg="delSp mod delAnim modAnim">
        <pc:chgData name="יהודה טאוב" userId="80c2dbd02819b45c" providerId="LiveId" clId="{9C42E4DE-A4EE-4899-912D-CC2AC8F5DB5D}" dt="2026-10-18T02:28:26.923" v="21"/>
        <pc:sldMkLst>
          <pc:docMk/>
          <pc:sldMk cId="3793508090" sldId="287"/>
        </pc:sldMkLst>
        <pc:picChg chg="del">
          <ac:chgData name="יהודה טאוב" userId="80c2dbd02819b45c" providerId="LiveId" clId="{9C42E4DE-A4EE-4899-912D-CC2AC8F5DB5D}" dt="2026-10-18T02:28:26.923" v="21"/>
          <ac:picMkLst>
            <pc:docMk/>
            <pc:sldMk cId="3793508090" sldId="287"/>
            <ac:picMk id="6" creationId="{5BE23BE7-60A9-AECF-1731-C4707EE85D8A}"/>
          </ac:picMkLst>
        </pc:picChg>
      </pc:sldChg>
      <pc:sldChg chg="delSp mod delAnim modAnim">
        <pc:chgData name="יהודה טאוב" userId="80c2dbd02819b45c" providerId="LiveId" clId="{9C42E4DE-A4EE-4899-912D-CC2AC8F5DB5D}" dt="2026-10-18T02:28:26.797" v="19"/>
        <pc:sldMkLst>
          <pc:docMk/>
          <pc:sldMk cId="2370215204" sldId="288"/>
        </pc:sldMkLst>
        <pc:picChg chg="del">
          <ac:chgData name="יהודה טאוב" userId="80c2dbd02819b45c" providerId="LiveId" clId="{9C42E4DE-A4EE-4899-912D-CC2AC8F5DB5D}" dt="2026-10-18T02:28:26.797" v="19"/>
          <ac:picMkLst>
            <pc:docMk/>
            <pc:sldMk cId="2370215204" sldId="288"/>
            <ac:picMk id="5" creationId="{AB54CABD-4B7C-D719-C603-C82C871EB72F}"/>
          </ac:picMkLst>
        </pc:picChg>
      </pc:sldChg>
      <pc:sldChg chg="delSp mod delAnim modAnim">
        <pc:chgData name="יהודה טאוב" userId="80c2dbd02819b45c" providerId="LiveId" clId="{9C42E4DE-A4EE-4899-912D-CC2AC8F5DB5D}" dt="2026-10-18T02:28:27.226" v="27"/>
        <pc:sldMkLst>
          <pc:docMk/>
          <pc:sldMk cId="3271573206" sldId="342"/>
        </pc:sldMkLst>
        <pc:picChg chg="del">
          <ac:chgData name="יהודה טאוב" userId="80c2dbd02819b45c" providerId="LiveId" clId="{9C42E4DE-A4EE-4899-912D-CC2AC8F5DB5D}" dt="2026-10-18T02:28:27.226" v="27"/>
          <ac:picMkLst>
            <pc:docMk/>
            <pc:sldMk cId="3271573206" sldId="342"/>
            <ac:picMk id="3" creationId="{1F5C0D9B-08E8-BD59-96A1-1D5CD0B92F2A}"/>
          </ac:picMkLst>
        </pc:picChg>
      </pc:sldChg>
      <pc:sldChg chg="delSp mod delAnim modAnim">
        <pc:chgData name="יהודה טאוב" userId="80c2dbd02819b45c" providerId="LiveId" clId="{9C42E4DE-A4EE-4899-912D-CC2AC8F5DB5D}" dt="2026-10-18T02:28:27.270" v="29"/>
        <pc:sldMkLst>
          <pc:docMk/>
          <pc:sldMk cId="2408573960" sldId="343"/>
        </pc:sldMkLst>
        <pc:picChg chg="del">
          <ac:chgData name="יהודה טאוב" userId="80c2dbd02819b45c" providerId="LiveId" clId="{9C42E4DE-A4EE-4899-912D-CC2AC8F5DB5D}" dt="2026-10-18T02:28:27.270" v="29"/>
          <ac:picMkLst>
            <pc:docMk/>
            <pc:sldMk cId="2408573960" sldId="343"/>
            <ac:picMk id="3" creationId="{C2F3C5FA-FB34-E61F-F3BE-E2512202BED3}"/>
          </ac:picMkLst>
        </pc:picChg>
      </pc:sldChg>
      <pc:sldChg chg="delSp mod delAnim modAnim">
        <pc:chgData name="יהודה טאוב" userId="80c2dbd02819b45c" providerId="LiveId" clId="{9C42E4DE-A4EE-4899-912D-CC2AC8F5DB5D}" dt="2026-10-18T02:28:25.450" v="3"/>
        <pc:sldMkLst>
          <pc:docMk/>
          <pc:sldMk cId="2858130671" sldId="350"/>
        </pc:sldMkLst>
        <pc:picChg chg="del">
          <ac:chgData name="יהודה טאוב" userId="80c2dbd02819b45c" providerId="LiveId" clId="{9C42E4DE-A4EE-4899-912D-CC2AC8F5DB5D}" dt="2026-10-18T02:28:25.450" v="3"/>
          <ac:picMkLst>
            <pc:docMk/>
            <pc:sldMk cId="2858130671" sldId="350"/>
            <ac:picMk id="5" creationId="{4C8B55D9-83B8-0AF6-D2CB-03AE26E29812}"/>
          </ac:picMkLst>
        </pc:picChg>
      </pc:sldChg>
      <pc:sldChg chg="delSp mod delAnim modAnim">
        <pc:chgData name="יהודה טאוב" userId="80c2dbd02819b45c" providerId="LiveId" clId="{9C42E4DE-A4EE-4899-912D-CC2AC8F5DB5D}" dt="2026-10-18T02:28:25.611" v="5"/>
        <pc:sldMkLst>
          <pc:docMk/>
          <pc:sldMk cId="1866806136" sldId="528"/>
        </pc:sldMkLst>
        <pc:picChg chg="del">
          <ac:chgData name="יהודה טאוב" userId="80c2dbd02819b45c" providerId="LiveId" clId="{9C42E4DE-A4EE-4899-912D-CC2AC8F5DB5D}" dt="2026-10-18T02:28:25.611" v="5"/>
          <ac:picMkLst>
            <pc:docMk/>
            <pc:sldMk cId="1866806136" sldId="528"/>
            <ac:picMk id="4" creationId="{7CAF7449-D097-3702-A006-E55290E1EC55}"/>
          </ac:picMkLst>
        </pc:picChg>
      </pc:sldChg>
      <pc:sldChg chg="delSp mod delAnim modAnim">
        <pc:chgData name="יהודה טאוב" userId="80c2dbd02819b45c" providerId="LiveId" clId="{9C42E4DE-A4EE-4899-912D-CC2AC8F5DB5D}" dt="2026-10-18T02:28:25.714" v="7"/>
        <pc:sldMkLst>
          <pc:docMk/>
          <pc:sldMk cId="2564385076" sldId="529"/>
        </pc:sldMkLst>
        <pc:picChg chg="del">
          <ac:chgData name="יהודה טאוב" userId="80c2dbd02819b45c" providerId="LiveId" clId="{9C42E4DE-A4EE-4899-912D-CC2AC8F5DB5D}" dt="2026-10-18T02:28:25.714" v="7"/>
          <ac:picMkLst>
            <pc:docMk/>
            <pc:sldMk cId="2564385076" sldId="529"/>
            <ac:picMk id="4" creationId="{E948F338-8CC2-1B04-ACDE-E76ABF5C18B4}"/>
          </ac:picMkLst>
        </pc:picChg>
      </pc:sldChg>
      <pc:sldChg chg="delSp mod delAnim modAnim">
        <pc:chgData name="יהודה טאוב" userId="80c2dbd02819b45c" providerId="LiveId" clId="{9C42E4DE-A4EE-4899-912D-CC2AC8F5DB5D}" dt="2026-10-18T02:28:26.143" v="11"/>
        <pc:sldMkLst>
          <pc:docMk/>
          <pc:sldMk cId="1376422380" sldId="553"/>
        </pc:sldMkLst>
        <pc:picChg chg="del">
          <ac:chgData name="יהודה טאוב" userId="80c2dbd02819b45c" providerId="LiveId" clId="{9C42E4DE-A4EE-4899-912D-CC2AC8F5DB5D}" dt="2026-10-18T02:28:26.143" v="11"/>
          <ac:picMkLst>
            <pc:docMk/>
            <pc:sldMk cId="1376422380" sldId="553"/>
            <ac:picMk id="5" creationId="{787399FA-DF09-0CEA-5750-6B80EC514C55}"/>
          </ac:picMkLst>
        </pc:picChg>
      </pc:sldChg>
      <pc:sldChg chg="delSp mod delAnim modAnim">
        <pc:chgData name="יהודה טאוב" userId="80c2dbd02819b45c" providerId="LiveId" clId="{9C42E4DE-A4EE-4899-912D-CC2AC8F5DB5D}" dt="2026-10-18T02:28:27.784" v="39"/>
        <pc:sldMkLst>
          <pc:docMk/>
          <pc:sldMk cId="2190428574" sldId="554"/>
        </pc:sldMkLst>
        <pc:picChg chg="del">
          <ac:chgData name="יהודה טאוב" userId="80c2dbd02819b45c" providerId="LiveId" clId="{9C42E4DE-A4EE-4899-912D-CC2AC8F5DB5D}" dt="2026-10-18T02:28:27.784" v="39"/>
          <ac:picMkLst>
            <pc:docMk/>
            <pc:sldMk cId="2190428574" sldId="554"/>
            <ac:picMk id="4" creationId="{AF79C3AF-811C-8CDA-2C4A-81245F1D77AA}"/>
          </ac:picMkLst>
        </pc:picChg>
      </pc:sldChg>
      <pc:sldChg chg="delSp mod delAnim modAnim">
        <pc:chgData name="יהודה טאוב" userId="80c2dbd02819b45c" providerId="LiveId" clId="{9C42E4DE-A4EE-4899-912D-CC2AC8F5DB5D}" dt="2026-10-18T02:28:26.332" v="13"/>
        <pc:sldMkLst>
          <pc:docMk/>
          <pc:sldMk cId="139626382" sldId="555"/>
        </pc:sldMkLst>
        <pc:picChg chg="del">
          <ac:chgData name="יהודה טאוב" userId="80c2dbd02819b45c" providerId="LiveId" clId="{9C42E4DE-A4EE-4899-912D-CC2AC8F5DB5D}" dt="2026-10-18T02:28:26.332" v="13"/>
          <ac:picMkLst>
            <pc:docMk/>
            <pc:sldMk cId="139626382" sldId="555"/>
            <ac:picMk id="7" creationId="{9C01A97F-C07E-8B7A-3AAE-08647F8A7286}"/>
          </ac:picMkLst>
        </pc:picChg>
      </pc:sldChg>
      <pc:sldChg chg="delSp mod delAnim modAnim">
        <pc:chgData name="יהודה טאוב" userId="80c2dbd02819b45c" providerId="LiveId" clId="{9C42E4DE-A4EE-4899-912D-CC2AC8F5DB5D}" dt="2026-10-18T02:28:26.588" v="15"/>
        <pc:sldMkLst>
          <pc:docMk/>
          <pc:sldMk cId="960237473" sldId="556"/>
        </pc:sldMkLst>
        <pc:picChg chg="del">
          <ac:chgData name="יהודה טאוב" userId="80c2dbd02819b45c" providerId="LiveId" clId="{9C42E4DE-A4EE-4899-912D-CC2AC8F5DB5D}" dt="2026-10-18T02:28:26.588" v="15"/>
          <ac:picMkLst>
            <pc:docMk/>
            <pc:sldMk cId="960237473" sldId="556"/>
            <ac:picMk id="6" creationId="{E51E4320-75C0-C6DE-2BC1-A55F0666C84B}"/>
          </ac:picMkLst>
        </pc:picChg>
      </pc:sldChg>
      <pc:sldChg chg="delSp mod delAnim modAnim">
        <pc:chgData name="יהודה טאוב" userId="80c2dbd02819b45c" providerId="LiveId" clId="{9C42E4DE-A4EE-4899-912D-CC2AC8F5DB5D}" dt="2026-10-18T02:28:27.807" v="41"/>
        <pc:sldMkLst>
          <pc:docMk/>
          <pc:sldMk cId="3297707810" sldId="557"/>
        </pc:sldMkLst>
        <pc:picChg chg="del">
          <ac:chgData name="יהודה טאוב" userId="80c2dbd02819b45c" providerId="LiveId" clId="{9C42E4DE-A4EE-4899-912D-CC2AC8F5DB5D}" dt="2026-10-18T02:28:27.807" v="41"/>
          <ac:picMkLst>
            <pc:docMk/>
            <pc:sldMk cId="3297707810" sldId="557"/>
            <ac:picMk id="5" creationId="{657CD465-FC66-57CD-4EB7-20B4F962F947}"/>
          </ac:picMkLst>
        </pc:picChg>
      </pc:sldChg>
      <pc:sldChg chg="delSp mod delAnim modAnim">
        <pc:chgData name="יהודה טאוב" userId="80c2dbd02819b45c" providerId="LiveId" clId="{9C42E4DE-A4EE-4899-912D-CC2AC8F5DB5D}" dt="2026-10-18T02:28:27.872" v="45"/>
        <pc:sldMkLst>
          <pc:docMk/>
          <pc:sldMk cId="2003619712" sldId="558"/>
        </pc:sldMkLst>
        <pc:picChg chg="del">
          <ac:chgData name="יהודה טאוב" userId="80c2dbd02819b45c" providerId="LiveId" clId="{9C42E4DE-A4EE-4899-912D-CC2AC8F5DB5D}" dt="2026-10-18T02:28:27.872" v="45"/>
          <ac:picMkLst>
            <pc:docMk/>
            <pc:sldMk cId="2003619712" sldId="558"/>
            <ac:picMk id="5" creationId="{49366CEE-2A6E-3CC8-9952-D2EF27693173}"/>
          </ac:picMkLst>
        </pc:picChg>
        <pc:picChg chg="del">
          <ac:chgData name="יהודה טאוב" userId="80c2dbd02819b45c" providerId="LiveId" clId="{9C42E4DE-A4EE-4899-912D-CC2AC8F5DB5D}" dt="2026-10-18T02:28:27.850" v="43"/>
          <ac:picMkLst>
            <pc:docMk/>
            <pc:sldMk cId="2003619712" sldId="558"/>
            <ac:picMk id="6" creationId="{B6EB0924-BD59-55CA-53B5-DA1C079D210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145BD1AB-731D-32A6-7432-76F2408EE1CB}"/>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56218A89-8127-54A0-BE3F-4E59E003B76A}"/>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644C2B21-86A0-4BF5-9141-D80044C8022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16AC86EA-D1A8-6A75-5E95-CE07421F4673}"/>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dirty="0"/>
          </a:p>
        </p:txBody>
      </p:sp>
      <p:sp>
        <p:nvSpPr>
          <p:cNvPr id="5" name="מציין מיקום של מספר שקופית 4">
            <a:extLst>
              <a:ext uri="{FF2B5EF4-FFF2-40B4-BE49-F238E27FC236}">
                <a16:creationId xmlns:a16="http://schemas.microsoft.com/office/drawing/2014/main" id="{4F18AB4C-B893-A86C-3029-B6F46560EBF7}"/>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2CCAF9C5-E85D-4DAD-90C3-DB8C89691C47}" type="slidenum">
              <a:rPr lang="he-IL" smtClean="0"/>
              <a:t>‹#›</a:t>
            </a:fld>
            <a:endParaRPr lang="he-IL"/>
          </a:p>
        </p:txBody>
      </p:sp>
    </p:spTree>
    <p:extLst>
      <p:ext uri="{BB962C8B-B14F-4D97-AF65-F5344CB8AC3E}">
        <p14:creationId xmlns:p14="http://schemas.microsoft.com/office/powerpoint/2010/main" val="3987016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3271B7B-EA9E-41BA-8E92-957823792B86}"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35077E8-9545-444B-9F19-741A80E045D1}" type="slidenum">
              <a:rPr lang="he-IL" smtClean="0"/>
              <a:t>‹#›</a:t>
            </a:fld>
            <a:endParaRPr lang="he-IL"/>
          </a:p>
        </p:txBody>
      </p:sp>
    </p:spTree>
    <p:extLst>
      <p:ext uri="{BB962C8B-B14F-4D97-AF65-F5344CB8AC3E}">
        <p14:creationId xmlns:p14="http://schemas.microsoft.com/office/powerpoint/2010/main" val="1191319970"/>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המובאה שם בשנות אליהו: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ts val="1500"/>
              </a:lnSpc>
              <a:spcAft>
                <a:spcPts val="600"/>
              </a:spcAft>
            </a:pPr>
            <a:r>
              <a:rPr lang="he-IL" sz="1800" b="1" dirty="0">
                <a:effectLst/>
                <a:latin typeface="Times New Roman" panose="02020603050405020304" pitchFamily="18" charset="0"/>
                <a:ea typeface="Times New Roman" panose="02020603050405020304" pitchFamily="18" charset="0"/>
                <a:cs typeface="Monotype Hadassah"/>
              </a:rPr>
              <a:t>דברי תורה .. יש בה גם כן "טוב" "ערב" "מועיל".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"ערב": היינו שלומד </a:t>
            </a:r>
            <a:r>
              <a:rPr lang="he-IL" sz="1800" b="1" u="sng" dirty="0">
                <a:effectLst/>
                <a:latin typeface="Times New Roman" panose="02020603050405020304" pitchFamily="18" charset="0"/>
                <a:ea typeface="Times New Roman" panose="02020603050405020304" pitchFamily="18" charset="0"/>
                <a:cs typeface="Monotype Hadassah"/>
              </a:rPr>
              <a:t>שלא לשם שמים</a:t>
            </a:r>
            <a:r>
              <a:rPr lang="he-IL" sz="1800" b="1" dirty="0">
                <a:effectLst/>
                <a:latin typeface="Times New Roman" panose="02020603050405020304" pitchFamily="18" charset="0"/>
                <a:ea typeface="Times New Roman" panose="02020603050405020304" pitchFamily="18" charset="0"/>
                <a:cs typeface="Monotype Hadassah"/>
              </a:rPr>
              <a:t> רק מחמת שהוא ערב שנהנה מהחכמה.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ו"מועיל" שלומד כדי שיהיה בקי בתורה ש"אשרי מי שבא לכאן ותלמודו בידו". ולומד </a:t>
            </a:r>
            <a:r>
              <a:rPr lang="he-IL" sz="1800" b="1" u="sng" dirty="0">
                <a:effectLst/>
                <a:latin typeface="Times New Roman" panose="02020603050405020304" pitchFamily="18" charset="0"/>
                <a:ea typeface="Times New Roman" panose="02020603050405020304" pitchFamily="18" charset="0"/>
                <a:cs typeface="Monotype Hadassah"/>
              </a:rPr>
              <a:t>לשם שמים</a:t>
            </a:r>
            <a:r>
              <a:rPr lang="he-IL" sz="1800" b="1" dirty="0">
                <a:effectLst/>
                <a:latin typeface="Times New Roman" panose="02020603050405020304" pitchFamily="18" charset="0"/>
                <a:ea typeface="Times New Roman" panose="02020603050405020304" pitchFamily="18" charset="0"/>
                <a:cs typeface="Monotype Hadassah"/>
              </a:rPr>
              <a:t> שהשם יתברך </a:t>
            </a:r>
            <a:r>
              <a:rPr lang="he-IL" sz="1800" b="1" dirty="0" err="1">
                <a:effectLst/>
                <a:latin typeface="Times New Roman" panose="02020603050405020304" pitchFamily="18" charset="0"/>
                <a:ea typeface="Times New Roman" panose="02020603050405020304" pitchFamily="18" charset="0"/>
                <a:cs typeface="Monotype Hadassah"/>
              </a:rPr>
              <a:t>צוה</a:t>
            </a:r>
            <a:r>
              <a:rPr lang="he-IL" sz="1800" b="1" dirty="0">
                <a:effectLst/>
                <a:latin typeface="Times New Roman" panose="02020603050405020304" pitchFamily="18" charset="0"/>
                <a:ea typeface="Times New Roman" panose="02020603050405020304" pitchFamily="18" charset="0"/>
                <a:cs typeface="Monotype Hadassah"/>
              </a:rPr>
              <a:t> אותו ללמוד ויהיה גם כן בקי. אבל </a:t>
            </a:r>
            <a:r>
              <a:rPr lang="he-IL" sz="1800" b="1" u="dotted" dirty="0">
                <a:effectLst/>
                <a:latin typeface="Times New Roman" panose="02020603050405020304" pitchFamily="18" charset="0"/>
                <a:ea typeface="Times New Roman" panose="02020603050405020304" pitchFamily="18" charset="0"/>
                <a:cs typeface="Monotype Hadassah"/>
              </a:rPr>
              <a:t>אינו נהנה עדיין כשלומד עד שיהיה בקי</a:t>
            </a:r>
            <a:r>
              <a:rPr lang="he-IL" sz="1800" b="1" dirty="0">
                <a:effectLst/>
                <a:latin typeface="Times New Roman" panose="02020603050405020304" pitchFamily="18" charset="0"/>
                <a:ea typeface="Times New Roman" panose="02020603050405020304" pitchFamily="18" charset="0"/>
                <a:cs typeface="Monotype Hadassah"/>
              </a:rPr>
              <a:t>, שהמבקש אינו בטוב לב עד שיבא מבוקשתו.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ו"טוב" נקרא גם כן שנהנה תיכף בעת לימודו אף שעדיין אין תלמודו בידו, וגם אחר כך כשתלמודו בידו. ... וזה שאמר הגמרא ברכות ח' ע"א "גדול הנהנה </a:t>
            </a:r>
            <a:r>
              <a:rPr lang="he-IL" sz="1800" b="1" dirty="0" err="1">
                <a:effectLst/>
                <a:latin typeface="Times New Roman" panose="02020603050405020304" pitchFamily="18" charset="0"/>
                <a:ea typeface="Times New Roman" panose="02020603050405020304" pitchFamily="18" charset="0"/>
                <a:cs typeface="Monotype Hadassah"/>
              </a:rPr>
              <a:t>מיגיעו</a:t>
            </a:r>
            <a:r>
              <a:rPr lang="he-IL" sz="1800" b="1" dirty="0">
                <a:effectLst/>
                <a:latin typeface="Times New Roman" panose="02020603050405020304" pitchFamily="18" charset="0"/>
                <a:ea typeface="Times New Roman" panose="02020603050405020304" pitchFamily="18" charset="0"/>
                <a:cs typeface="Monotype Hadassah"/>
              </a:rPr>
              <a:t>" פי' </a:t>
            </a:r>
            <a:r>
              <a:rPr lang="he-IL" sz="1800" b="1" u="dotted" dirty="0" err="1">
                <a:effectLst/>
                <a:latin typeface="Times New Roman" panose="02020603050405020304" pitchFamily="18" charset="0"/>
                <a:ea typeface="Times New Roman" panose="02020603050405020304" pitchFamily="18" charset="0"/>
                <a:cs typeface="Monotype Hadassah"/>
              </a:rPr>
              <a:t>שיהנה</a:t>
            </a:r>
            <a:r>
              <a:rPr lang="he-IL" sz="1800" b="1" u="dotted" dirty="0">
                <a:effectLst/>
                <a:latin typeface="Times New Roman" panose="02020603050405020304" pitchFamily="18" charset="0"/>
                <a:ea typeface="Times New Roman" panose="02020603050405020304" pitchFamily="18" charset="0"/>
                <a:cs typeface="Monotype Hadassah"/>
              </a:rPr>
              <a:t> תיכף בשעת יגיעו</a:t>
            </a:r>
            <a:r>
              <a:rPr lang="he-IL" sz="1800" b="1" dirty="0">
                <a:effectLst/>
                <a:latin typeface="Times New Roman" panose="02020603050405020304" pitchFamily="18" charset="0"/>
                <a:ea typeface="Times New Roman" panose="02020603050405020304" pitchFamily="18" charset="0"/>
                <a:cs typeface="Monotype Hadassah"/>
              </a:rPr>
              <a:t> ... "יותר מירא שמים" היינו מי שיש לו מדת "מועיל" שלומד גם כן לשם שמים, אבל אינו נהנה תיכף. ... "אין כל חדש תחת השמש"... מי שיש לו מדרגת "טוב" אינו נשאר תחת השמש אלא לעילא מעל השמש.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13</a:t>
            </a:fld>
            <a:endParaRPr lang="he-IL"/>
          </a:p>
        </p:txBody>
      </p:sp>
    </p:spTree>
    <p:extLst>
      <p:ext uri="{BB962C8B-B14F-4D97-AF65-F5344CB8AC3E}">
        <p14:creationId xmlns:p14="http://schemas.microsoft.com/office/powerpoint/2010/main" val="367698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lnSpc>
                <a:spcPts val="1400"/>
              </a:lnSpc>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וזו כוונת חז"ל במשנה (ברכות נ"ד ע"א) "ואהבת את ה' אלוקיך 'בכל לבבך' - בשני יצריך". ששלמות מצות אהבת ה' היא שכל חלקי הלב ישתתפו באהבה זו, הן החלקים שנהנים משמחה גשמית, והן אלו שנהנים משמחה רוחנית. כאשר האהבה והשמחה של חלקי הנפש הנמוכים, מעוררים את אהבת ה' המורגשת על ידי הנשמה, ומשתתפים עמה, בזה יתאחדו כל מקורות רגשות האהבה והשמחה שבתוך האדם באהבת ה'.</a:t>
            </a:r>
            <a:r>
              <a:rPr lang="he-IL" sz="1800" dirty="0">
                <a:solidFill>
                  <a:srgbClr val="FF0000"/>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rtl="1">
              <a:lnSpc>
                <a:spcPts val="1400"/>
              </a:lnSpc>
              <a:tabLst>
                <a:tab pos="147320" algn="l"/>
              </a:tabLst>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Miriam" panose="020B0502050101010101"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17</a:t>
            </a:fld>
            <a:endParaRPr lang="he-IL"/>
          </a:p>
        </p:txBody>
      </p:sp>
    </p:spTree>
    <p:extLst>
      <p:ext uri="{BB962C8B-B14F-4D97-AF65-F5344CB8AC3E}">
        <p14:creationId xmlns:p14="http://schemas.microsoft.com/office/powerpoint/2010/main" val="1642905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latin typeface="Assistant" pitchFamily="2" charset="-79"/>
                <a:cs typeface="Assistant" pitchFamily="2" charset="-79"/>
              </a:rPr>
              <a:t>כאשר נתבונן שוב בשלשת המצבים הללו נבחין כי הן מקבילים לשלשת היסודות הראשונים: 'אש' – המסמלת עלייה והתרוממות, 'מים' – המסמלים את תכונת הירידה והמשיכה כלפי מטה, ו'רוח' המסמלת תקשורת וחיבור 'רוחני' בין שתי נפשות.</a:t>
            </a:r>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19</a:t>
            </a:fld>
            <a:endParaRPr lang="he-IL"/>
          </a:p>
        </p:txBody>
      </p:sp>
    </p:spTree>
    <p:extLst>
      <p:ext uri="{BB962C8B-B14F-4D97-AF65-F5344CB8AC3E}">
        <p14:creationId xmlns:p14="http://schemas.microsoft.com/office/powerpoint/2010/main" val="2501322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e.wikipedia.org/wiki/%D7%94%D7%A9%D7%95%D7%90%D7%94" TargetMode="External"/><Relationship Id="rId2" Type="http://schemas.openxmlformats.org/officeDocument/2006/relationships/hyperlink" Target="https://he.wikipedia.org/wiki/%D7%9E%D7%97%D7%A0%D7%94_%D7%94%D7%A9%D7%9E%D7%93%D7%94" TargetMode="External"/><Relationship Id="rId1" Type="http://schemas.openxmlformats.org/officeDocument/2006/relationships/slideLayout" Target="../slideLayouts/slideLayout5.xml"/><Relationship Id="rId4" Type="http://schemas.openxmlformats.org/officeDocument/2006/relationships/hyperlink" Target="https://he.wikipedia.org/wiki/%D7%A9%D7%A2%D7%9E%D7%95%D7%9D"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1DA9AC-9D3B-9558-FAA3-26BE0956F773}"/>
              </a:ext>
            </a:extLst>
          </p:cNvPr>
          <p:cNvSpPr>
            <a:spLocks noGrp="1"/>
          </p:cNvSpPr>
          <p:nvPr>
            <p:ph type="ctrTitle"/>
          </p:nvPr>
        </p:nvSpPr>
        <p:spPr>
          <a:xfrm>
            <a:off x="1507067" y="596348"/>
            <a:ext cx="7766936" cy="1765189"/>
          </a:xfrm>
        </p:spPr>
        <p:txBody>
          <a:bodyPr/>
          <a:lstStyle/>
          <a:p>
            <a:pPr algn="ctr"/>
            <a:r>
              <a:rPr lang="he-IL" dirty="0"/>
              <a:t>שלוש אהבות </a:t>
            </a:r>
            <a:br>
              <a:rPr lang="he-IL" dirty="0"/>
            </a:br>
            <a:r>
              <a:rPr lang="he-IL" dirty="0"/>
              <a:t>בשלוש תקופות</a:t>
            </a:r>
          </a:p>
        </p:txBody>
      </p:sp>
      <p:sp>
        <p:nvSpPr>
          <p:cNvPr id="3" name="כותרת משנה 2">
            <a:extLst>
              <a:ext uri="{FF2B5EF4-FFF2-40B4-BE49-F238E27FC236}">
                <a16:creationId xmlns:a16="http://schemas.microsoft.com/office/drawing/2014/main" id="{75F566CA-9E50-26E9-0A14-0EB59D7E9728}"/>
              </a:ext>
            </a:extLst>
          </p:cNvPr>
          <p:cNvSpPr>
            <a:spLocks noGrp="1"/>
          </p:cNvSpPr>
          <p:nvPr>
            <p:ph type="subTitle" idx="1"/>
          </p:nvPr>
        </p:nvSpPr>
        <p:spPr>
          <a:xfrm>
            <a:off x="3198926" y="3058843"/>
            <a:ext cx="7766936" cy="1096899"/>
          </a:xfrm>
        </p:spPr>
        <p:txBody>
          <a:bodyPr>
            <a:normAutofit fontScale="92500"/>
          </a:bodyPr>
          <a:lstStyle/>
          <a:p>
            <a:r>
              <a:rPr lang="he-IL" sz="5400" b="1" dirty="0">
                <a:solidFill>
                  <a:schemeClr val="accent1">
                    <a:lumMod val="75000"/>
                  </a:schemeClr>
                </a:solidFill>
                <a:effectLst>
                  <a:glow rad="520700">
                    <a:schemeClr val="accent6">
                      <a:satMod val="175000"/>
                      <a:alpha val="40000"/>
                    </a:schemeClr>
                  </a:glow>
                </a:effectLst>
                <a:latin typeface="+mj-lt"/>
                <a:ea typeface="+mj-ea"/>
                <a:cs typeface="+mj-cs"/>
              </a:rPr>
              <a:t>החיים היפים של ימי </a:t>
            </a:r>
            <a:r>
              <a:rPr lang="he-IL" sz="5400" b="1" dirty="0" err="1">
                <a:solidFill>
                  <a:schemeClr val="accent1">
                    <a:lumMod val="75000"/>
                  </a:schemeClr>
                </a:solidFill>
                <a:effectLst>
                  <a:glow rad="520700">
                    <a:schemeClr val="accent6">
                      <a:satMod val="175000"/>
                      <a:alpha val="40000"/>
                    </a:schemeClr>
                  </a:glow>
                </a:effectLst>
                <a:latin typeface="+mj-lt"/>
                <a:ea typeface="+mj-ea"/>
                <a:cs typeface="+mj-cs"/>
              </a:rPr>
              <a:t>הזיקנה</a:t>
            </a:r>
            <a:endParaRPr lang="he-IL" sz="5400" b="1" dirty="0">
              <a:solidFill>
                <a:schemeClr val="accent1">
                  <a:lumMod val="75000"/>
                </a:schemeClr>
              </a:solidFill>
              <a:effectLst>
                <a:glow rad="520700">
                  <a:schemeClr val="accent6">
                    <a:satMod val="175000"/>
                    <a:alpha val="40000"/>
                  </a:schemeClr>
                </a:glow>
              </a:effectLst>
              <a:latin typeface="+mj-lt"/>
              <a:ea typeface="+mj-ea"/>
              <a:cs typeface="+mj-cs"/>
            </a:endParaRPr>
          </a:p>
        </p:txBody>
      </p:sp>
      <p:sp>
        <p:nvSpPr>
          <p:cNvPr id="4" name="מציין מיקום של מספר שקופית 3">
            <a:extLst>
              <a:ext uri="{FF2B5EF4-FFF2-40B4-BE49-F238E27FC236}">
                <a16:creationId xmlns:a16="http://schemas.microsoft.com/office/drawing/2014/main" id="{03B91C2B-91DE-16E7-199B-71FCF818C1D4}"/>
              </a:ext>
            </a:extLst>
          </p:cNvPr>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7" name="תמונה 6">
            <a:extLst>
              <a:ext uri="{FF2B5EF4-FFF2-40B4-BE49-F238E27FC236}">
                <a16:creationId xmlns:a16="http://schemas.microsoft.com/office/drawing/2014/main" id="{3E874D17-8498-616D-0315-7E0CE97FE09B}"/>
              </a:ext>
            </a:extLst>
          </p:cNvPr>
          <p:cNvPicPr>
            <a:picLocks noChangeAspect="1"/>
          </p:cNvPicPr>
          <p:nvPr/>
        </p:nvPicPr>
        <p:blipFill>
          <a:blip r:embed="rId2"/>
          <a:stretch>
            <a:fillRect/>
          </a:stretch>
        </p:blipFill>
        <p:spPr>
          <a:xfrm>
            <a:off x="109057" y="2728132"/>
            <a:ext cx="2957406" cy="3995644"/>
          </a:xfrm>
          <a:prstGeom prst="rect">
            <a:avLst/>
          </a:prstGeom>
        </p:spPr>
      </p:pic>
      <p:sp>
        <p:nvSpPr>
          <p:cNvPr id="8" name="מלבן 7">
            <a:extLst>
              <a:ext uri="{FF2B5EF4-FFF2-40B4-BE49-F238E27FC236}">
                <a16:creationId xmlns:a16="http://schemas.microsoft.com/office/drawing/2014/main" id="{FCA75CF0-FD31-FFCF-1C28-9FC7B807120D}"/>
              </a:ext>
            </a:extLst>
          </p:cNvPr>
          <p:cNvSpPr/>
          <p:nvPr/>
        </p:nvSpPr>
        <p:spPr>
          <a:xfrm>
            <a:off x="209725" y="2902591"/>
            <a:ext cx="1258348" cy="7717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580743051"/>
      </p:ext>
    </p:extLst>
  </p:cSld>
  <p:clrMapOvr>
    <a:masterClrMapping/>
  </p:clrMapOvr>
  <mc:AlternateContent xmlns:mc="http://schemas.openxmlformats.org/markup-compatibility/2006" xmlns:p14="http://schemas.microsoft.com/office/powerpoint/2010/main">
    <mc:Choice Requires="p14">
      <p:transition spd="slow" p14:dur="2000" advTm="45954"/>
    </mc:Choice>
    <mc:Fallback xmlns="">
      <p:transition spd="slow" advTm="4595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FD346-DE3E-983A-A954-7C73D719483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CCC0DF6-89A5-A68A-ACBA-B050E0CAC573}"/>
              </a:ext>
            </a:extLst>
          </p:cNvPr>
          <p:cNvSpPr>
            <a:spLocks noGrp="1"/>
          </p:cNvSpPr>
          <p:nvPr>
            <p:ph type="title"/>
          </p:nvPr>
        </p:nvSpPr>
        <p:spPr/>
        <p:txBody>
          <a:bodyPr/>
          <a:lstStyle/>
          <a:p>
            <a:pPr algn="ctr"/>
            <a:r>
              <a:rPr lang="he-IL" dirty="0"/>
              <a:t>התפתחות האדם בגיל הבוגר</a:t>
            </a:r>
          </a:p>
        </p:txBody>
      </p:sp>
      <p:sp>
        <p:nvSpPr>
          <p:cNvPr id="3" name="מציין מיקום תוכן 2">
            <a:extLst>
              <a:ext uri="{FF2B5EF4-FFF2-40B4-BE49-F238E27FC236}">
                <a16:creationId xmlns:a16="http://schemas.microsoft.com/office/drawing/2014/main" id="{3E498A9A-3E48-6205-2EF5-5BF37DEE50B8}"/>
              </a:ext>
            </a:extLst>
          </p:cNvPr>
          <p:cNvSpPr>
            <a:spLocks noGrp="1"/>
          </p:cNvSpPr>
          <p:nvPr>
            <p:ph idx="1"/>
          </p:nvPr>
        </p:nvSpPr>
        <p:spPr>
          <a:xfrm>
            <a:off x="677333" y="1510749"/>
            <a:ext cx="9778631" cy="4530614"/>
          </a:xfrm>
        </p:spPr>
        <p:txBody>
          <a:bodyPr>
            <a:normAutofit/>
          </a:bodyPr>
          <a:lstStyle/>
          <a:p>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התיאוריה של </a:t>
            </a:r>
            <a:r>
              <a:rPr lang="he-IL" sz="1800" b="1" u="sng" dirty="0" err="1">
                <a:effectLst/>
                <a:latin typeface="Times New Roman" panose="02020603050405020304" pitchFamily="18" charset="0"/>
                <a:ea typeface="Times New Roman" panose="02020603050405020304" pitchFamily="18" charset="0"/>
                <a:cs typeface="David" panose="020E0502060401010101" pitchFamily="34" charset="-79"/>
              </a:rPr>
              <a:t>לוינסון</a:t>
            </a:r>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 "עונות בחיי אדם"- תיאורית מעברים</a:t>
            </a:r>
            <a:endParaRPr lang="en-US" sz="1800" dirty="0">
              <a:effectLst/>
              <a:latin typeface="Times New Roman" panose="02020603050405020304" pitchFamily="18" charset="0"/>
              <a:ea typeface="Times New Roman" panose="02020603050405020304" pitchFamily="18" charset="0"/>
            </a:endParaRPr>
          </a:p>
          <a:p>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מגיל 60 ועד המוות- הבגרות המאוחרת: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בשלב זה האדם עושה אינטגרציה של החלום שלו, מימוש החלום שלו וקבלה והשלמה עם המציאות.  בשלב זה על פי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לוינסון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אנשים כבר לא עושים שינויים מהותיים אלא רק בדיקה מנטאלית וניסיון לקבל את המציאות.  </a:t>
            </a:r>
          </a:p>
          <a:p>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התיאוריה של אריקסון- התיאוריה הפסיכוסוציאלית- תיאורית הקונפליקט</a:t>
            </a:r>
          </a:p>
          <a:p>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שלב 8: גיל 65 ועד המוות- אחדות האגו מול ייאוש-</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השלב הזה מאוד משמעותי.  האגו מגיע למלוא תפארתו, כל החלקים מרכיבים את השלב, מגיעים לאותו אדם מבוגר שיש לו הבנה על החיים ועל עצמו, מקבל את עצמו בלי תסכולים ובלי חרטות והוא נהנה מהזקנה וממה שהשיג בחיים.  אנשים כאלה בדרך כלל יהיו שלווים, חכמים ולעומתם אלו שמסתכלים בשלב הזה אחורה וחשים אכזבה, פספוס, החמצה הם אלה שנמצאים במצב של ייאוש והכרה שאי אפשר לתקן- מאוחר מדי.</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endParaRPr>
          </a:p>
          <a:p>
            <a:endParaRPr lang="en-US" sz="1800" dirty="0">
              <a:effectLst/>
              <a:latin typeface="Times New Roman" panose="02020603050405020304" pitchFamily="18" charset="0"/>
              <a:ea typeface="Times New Roman" panose="02020603050405020304" pitchFamily="18" charset="0"/>
            </a:endParaRPr>
          </a:p>
        </p:txBody>
      </p:sp>
      <p:sp>
        <p:nvSpPr>
          <p:cNvPr id="4" name="מציין מיקום של מספר שקופית 3">
            <a:extLst>
              <a:ext uri="{FF2B5EF4-FFF2-40B4-BE49-F238E27FC236}">
                <a16:creationId xmlns:a16="http://schemas.microsoft.com/office/drawing/2014/main" id="{BFEAE14F-91DB-DD96-7D16-428EC6EAA26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858130671"/>
      </p:ext>
    </p:extLst>
  </p:cSld>
  <p:clrMapOvr>
    <a:masterClrMapping/>
  </p:clrMapOvr>
  <mc:AlternateContent xmlns:mc="http://schemas.openxmlformats.org/markup-compatibility/2006" xmlns:p14="http://schemas.microsoft.com/office/powerpoint/2010/main">
    <mc:Choice Requires="p14">
      <p:transition spd="slow" p14:dur="2000" advTm="48466"/>
    </mc:Choice>
    <mc:Fallback xmlns="">
      <p:transition spd="slow" advTm="4846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23BE7-965D-31EA-BA40-FBCB65BFE35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1BAB77B-11A0-CE07-06AE-720941594C30}"/>
              </a:ext>
            </a:extLst>
          </p:cNvPr>
          <p:cNvSpPr>
            <a:spLocks noGrp="1"/>
          </p:cNvSpPr>
          <p:nvPr>
            <p:ph type="title"/>
          </p:nvPr>
        </p:nvSpPr>
        <p:spPr>
          <a:xfrm>
            <a:off x="1745673" y="624110"/>
            <a:ext cx="9758939" cy="1280890"/>
          </a:xfrm>
        </p:spPr>
        <p:txBody>
          <a:bodyPr/>
          <a:lstStyle/>
          <a:p>
            <a:pPr lvl="0" algn="ctr" rtl="1"/>
            <a:r>
              <a:rPr lang="he-IL" sz="3600" b="1" i="0" dirty="0"/>
              <a:t>"הזקנים בחברה המערבית"</a:t>
            </a:r>
          </a:p>
        </p:txBody>
      </p:sp>
      <p:sp>
        <p:nvSpPr>
          <p:cNvPr id="3" name="מציין מיקום תוכן 2">
            <a:extLst>
              <a:ext uri="{FF2B5EF4-FFF2-40B4-BE49-F238E27FC236}">
                <a16:creationId xmlns:a16="http://schemas.microsoft.com/office/drawing/2014/main" id="{57C604D1-5D97-EDD9-0B45-95909C0CF2E8}"/>
              </a:ext>
            </a:extLst>
          </p:cNvPr>
          <p:cNvSpPr>
            <a:spLocks noGrp="1"/>
          </p:cNvSpPr>
          <p:nvPr>
            <p:ph idx="1"/>
          </p:nvPr>
        </p:nvSpPr>
        <p:spPr>
          <a:xfrm>
            <a:off x="411892" y="1400432"/>
            <a:ext cx="10717427" cy="5280454"/>
          </a:xfrm>
        </p:spPr>
        <p:txBody>
          <a:bodyPr>
            <a:normAutofit fontScale="92500"/>
          </a:bodyPr>
          <a:lstStyle/>
          <a:p>
            <a:pPr algn="r" rtl="1"/>
            <a:r>
              <a:rPr lang="he-IL" dirty="0">
                <a:effectLst/>
                <a:latin typeface="Times New Roman" panose="02020603050405020304" pitchFamily="18" charset="0"/>
                <a:ea typeface="Times New Roman" panose="02020603050405020304" pitchFamily="18" charset="0"/>
                <a:cs typeface="David" panose="020E0502060401010101" pitchFamily="34" charset="-79"/>
              </a:rPr>
              <a:t>אנשים זקנים בחברה המערבית נתקלים באפליה על רקע היותם זקנים. דבר זה בעייתי משום שכולנו יודעים ורוצים להגיע לגיל הזקנה.</a:t>
            </a:r>
            <a:endParaRPr lang="en-US" dirty="0">
              <a:effectLst/>
              <a:latin typeface="Times New Roman" panose="02020603050405020304" pitchFamily="18" charset="0"/>
              <a:ea typeface="Times New Roman" panose="02020603050405020304" pitchFamily="18" charset="0"/>
            </a:endParaRPr>
          </a:p>
          <a:p>
            <a:pPr algn="r" rtl="1"/>
            <a:r>
              <a:rPr lang="he-IL" dirty="0">
                <a:effectLst/>
                <a:latin typeface="Times New Roman" panose="02020603050405020304" pitchFamily="18" charset="0"/>
                <a:ea typeface="Times New Roman" panose="02020603050405020304" pitchFamily="18" charset="0"/>
                <a:cs typeface="David" panose="020E0502060401010101" pitchFamily="34" charset="-79"/>
              </a:rPr>
              <a:t>החברה לא נותנת לזקנים הרבה קרדיט ומתייחסת אליהם כאל חסרי ישע וכאל נטל.</a:t>
            </a:r>
            <a:endParaRPr lang="en-US" dirty="0">
              <a:effectLst/>
              <a:latin typeface="Times New Roman" panose="02020603050405020304" pitchFamily="18" charset="0"/>
              <a:ea typeface="Times New Roman" panose="02020603050405020304" pitchFamily="18" charset="0"/>
            </a:endParaRPr>
          </a:p>
          <a:p>
            <a:pPr algn="r" rtl="1"/>
            <a:r>
              <a:rPr lang="he-IL" u="sng" dirty="0">
                <a:effectLst/>
                <a:latin typeface="Times New Roman" panose="02020603050405020304" pitchFamily="18" charset="0"/>
                <a:ea typeface="Times New Roman" panose="02020603050405020304" pitchFamily="18" charset="0"/>
                <a:cs typeface="David" panose="020E0502060401010101" pitchFamily="34" charset="-79"/>
              </a:rPr>
              <a:t>שני הסברים לכך:</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הסבר סוציו ביולוגי: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מנסה להסביר דברים סוציולוגיים על ידי דברים ביולוגיים. הסיבה שאנו לא "אוהבים" זקנים היא ראשית משום שאינם יכולים להתרבות, הם לא נחוצים והם בעצם גם לא מגדלים ילדים.  הטבע צריך את בעלי החיים כל עוד הם יכולים להרבות את גזעם. ושנית, אנו מתייחסים לזקנים בצורה לא טובה משום שאינם אטרקטיביים גופנית, כלומר כל עוד יש משיכה פיזית בין זכרים ונקבות אז יש להם קיום בסביבתם הטבעית, ברגע שאינם מושכים ואף דוחים אין להם זכות קיום.                                               </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הסבר כלכלי: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ברגע שהאדם פורש משוק העבודה, הוא כבר לא יצרני ואז הוא מאבד מהשפעתו ומכוחו ומבחינת הסביבה הוא הופך לנטל- צריך לפרנס, לכלכל אותו ולטפל בו ולכן הוא הופך מאדם יצרני לחברה לאדם שהוא נטל עליה. </a:t>
            </a:r>
            <a:endParaRPr lang="en-US" dirty="0">
              <a:effectLst/>
              <a:latin typeface="Times New Roman" panose="02020603050405020304" pitchFamily="18" charset="0"/>
              <a:ea typeface="Times New Roman" panose="02020603050405020304" pitchFamily="18" charset="0"/>
            </a:endParaRPr>
          </a:p>
          <a:p>
            <a:pPr algn="r" rtl="1"/>
            <a:r>
              <a:rPr lang="he-IL" dirty="0">
                <a:effectLst/>
                <a:latin typeface="Times New Roman" panose="02020603050405020304" pitchFamily="18" charset="0"/>
                <a:ea typeface="Times New Roman" panose="02020603050405020304" pitchFamily="18" charset="0"/>
                <a:cs typeface="David" panose="020E0502060401010101" pitchFamily="34" charset="-79"/>
              </a:rPr>
              <a:t>חשוב לומר שבחברות ובתרבויות מסורתיות, היחס הוא אחר לגמרי </a:t>
            </a:r>
            <a:r>
              <a:rPr lang="he-IL" u="sng" dirty="0">
                <a:effectLst/>
                <a:latin typeface="Times New Roman" panose="02020603050405020304" pitchFamily="18" charset="0"/>
                <a:ea typeface="Times New Roman" panose="02020603050405020304" pitchFamily="18" charset="0"/>
                <a:cs typeface="David" panose="020E0502060401010101" pitchFamily="34" charset="-79"/>
              </a:rPr>
              <a:t>מ-2 סיבות:</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כלכלי-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הזקנים הם בעלי הרכוש ולכן כל בני המשפחה ממשיכים לתת להם כבוד.</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תרבותי-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אנשים זקנים הם בעלי ידע והבנה על העולם שלצעירים אין, יש להם ידע וסודות שאנו צריכים לקחת מהם על כל מיני נושאים כמו- עיבוד האדמה.</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Symbol" panose="05050102010706020507" pitchFamily="18" charset="2"/>
              <a:buChar char=""/>
              <a:tabLst>
                <a:tab pos="457200" algn="l"/>
              </a:tabLst>
            </a:pPr>
            <a:r>
              <a:rPr lang="he-IL" dirty="0">
                <a:effectLst/>
                <a:latin typeface="Times New Roman" panose="02020603050405020304" pitchFamily="18" charset="0"/>
                <a:ea typeface="Times New Roman" panose="02020603050405020304" pitchFamily="18" charset="0"/>
                <a:cs typeface="David" panose="020E0502060401010101" pitchFamily="34" charset="-79"/>
              </a:rPr>
              <a:t>כיום, טכנולוגיה ומחשבים הם סוג של שפה ולצעירים זוהי כמו שפת אם ולזקנים ולמבוגרים זוהי שפה זרה ולכן הנחיתות הטכנולוגית של הזקנים הפכה אותם ללא רלוונטיים.</a:t>
            </a:r>
            <a:endParaRPr lang="en-US" dirty="0">
              <a:effectLst/>
              <a:latin typeface="Times New Roman" panose="02020603050405020304" pitchFamily="18" charset="0"/>
              <a:ea typeface="Times New Roman" panose="02020603050405020304" pitchFamily="18" charset="0"/>
              <a:cs typeface="David" panose="020E0502060401010101" pitchFamily="34" charset="-79"/>
            </a:endParaRPr>
          </a:p>
        </p:txBody>
      </p:sp>
    </p:spTree>
    <p:extLst>
      <p:ext uri="{BB962C8B-B14F-4D97-AF65-F5344CB8AC3E}">
        <p14:creationId xmlns:p14="http://schemas.microsoft.com/office/powerpoint/2010/main" val="1866806136"/>
      </p:ext>
    </p:extLst>
  </p:cSld>
  <p:clrMapOvr>
    <a:masterClrMapping/>
  </p:clrMapOvr>
  <mc:AlternateContent xmlns:mc="http://schemas.openxmlformats.org/markup-compatibility/2006" xmlns:p14="http://schemas.microsoft.com/office/powerpoint/2010/main">
    <mc:Choice Requires="p14">
      <p:transition spd="slow" p14:dur="2000" advTm="35939"/>
    </mc:Choice>
    <mc:Fallback xmlns="">
      <p:transition spd="slow" advTm="359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74B6E-F648-04DE-ADB0-41DC25F8D95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8415126-6FF7-4294-865B-CAFDC4EAA233}"/>
              </a:ext>
            </a:extLst>
          </p:cNvPr>
          <p:cNvSpPr>
            <a:spLocks noGrp="1"/>
          </p:cNvSpPr>
          <p:nvPr>
            <p:ph type="title"/>
          </p:nvPr>
        </p:nvSpPr>
        <p:spPr>
          <a:xfrm>
            <a:off x="1745673" y="624110"/>
            <a:ext cx="9758939" cy="1280890"/>
          </a:xfrm>
        </p:spPr>
        <p:txBody>
          <a:bodyPr/>
          <a:lstStyle/>
          <a:p>
            <a:pPr lvl="0" algn="ctr" rtl="1"/>
            <a:r>
              <a:rPr lang="he-IL" sz="3600" b="1" i="0" dirty="0"/>
              <a:t>"הזדקנות טובה - במדע"</a:t>
            </a:r>
          </a:p>
        </p:txBody>
      </p:sp>
      <p:sp>
        <p:nvSpPr>
          <p:cNvPr id="3" name="מציין מיקום תוכן 2">
            <a:extLst>
              <a:ext uri="{FF2B5EF4-FFF2-40B4-BE49-F238E27FC236}">
                <a16:creationId xmlns:a16="http://schemas.microsoft.com/office/drawing/2014/main" id="{A641952A-33DF-5F38-612F-1D0C8E161ECA}"/>
              </a:ext>
            </a:extLst>
          </p:cNvPr>
          <p:cNvSpPr>
            <a:spLocks noGrp="1"/>
          </p:cNvSpPr>
          <p:nvPr>
            <p:ph idx="1"/>
          </p:nvPr>
        </p:nvSpPr>
        <p:spPr>
          <a:xfrm>
            <a:off x="280086" y="1400432"/>
            <a:ext cx="10849233" cy="5355210"/>
          </a:xfrm>
        </p:spPr>
        <p:txBody>
          <a:bodyPr>
            <a:normAutofit/>
          </a:bodyPr>
          <a:lstStyle/>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הסתגלות לזקנה פירושה הבנייה מחדש של עמדות והתנהגויות של הפרט בתגובה למצב חדש בדרך המאפשרת שילוב הולם בין שאיפותיו וציפיותיו של האדם לבין ציפיותיה ואפשרותה של החברה הסובבת אותו.</a:t>
            </a:r>
            <a:endParaRPr lang="en-US" sz="1800" dirty="0">
              <a:effectLst/>
              <a:latin typeface="Times New Roman" panose="02020603050405020304" pitchFamily="18" charset="0"/>
              <a:ea typeface="Times New Roman" panose="02020603050405020304" pitchFamily="18" charset="0"/>
            </a:endParaRPr>
          </a:p>
          <a:p>
            <a:pPr algn="r" rtl="1"/>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תיאורית הפעילות:</a:t>
            </a:r>
            <a:endParaRPr lang="en-US" sz="1800" b="1"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פותחה על ידי קבוצת חוקרי זקנה מאוני' שיקגו.</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לזקנים יש צרכים בפעילות גופנית/ חברתית/ מינית כמו לצעירים והירידה בפעילותם נובעת מהלחצים מהחברה ואז על פי התיאוריה ככל שהאדם הזקן ממשיך בחיים פעילים ומוצא לעצמו תחליפים לפעילויות הקודמות ככה זקנתו תהיה טובה יותר.</a:t>
            </a:r>
            <a:endParaRPr lang="en-US" sz="1800" dirty="0">
              <a:effectLst/>
              <a:latin typeface="Times New Roman" panose="02020603050405020304" pitchFamily="18" charset="0"/>
              <a:ea typeface="Times New Roman" panose="02020603050405020304" pitchFamily="18" charset="0"/>
            </a:endParaRPr>
          </a:p>
          <a:p>
            <a:pPr algn="r" rtl="1"/>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תיאורית ההתנתקות:</a:t>
            </a:r>
            <a:endParaRPr lang="en-US" sz="1800" b="1"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ההזדקנות היא תהליך של היפרדות והינתקות של האדם הזקן מהסביבה ומהחברה אליה הוא שייך. זוהי תופעה המתרחשת באופן טבעי- הילדים עוזבים את הבית וההורה נפרד מלהיות הורה וכן כאשר בן/ בת הזוג או חברים, שכנים שנפטרים.  הסתגלותו של הזקן נעשית היטב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כאשר הוא הולך ומשלים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עם כך שהוא לאט נפרד מעולמו לקראת הפרדה הגדולה- המוות.</a:t>
            </a:r>
          </a:p>
          <a:p>
            <a:r>
              <a:rPr lang="he-IL" b="1" u="sng" dirty="0">
                <a:latin typeface="Times New Roman" panose="02020603050405020304" pitchFamily="18" charset="0"/>
                <a:ea typeface="Times New Roman" panose="02020603050405020304" pitchFamily="18" charset="0"/>
                <a:cs typeface="David" panose="020E0502060401010101" pitchFamily="34" charset="-79"/>
              </a:rPr>
              <a:t>מחשבת</a:t>
            </a:r>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 היהדות:</a:t>
            </a:r>
            <a:endParaRPr lang="en-US" sz="1800" b="1"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ההזדקנות היא תהליך של היפרדות והינתקות של האדם הזקן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מסגנון החיים אליו היה שייך עד עכשיו</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לזקנים יש צרכים בפעילות רוחנית/חברתית/התפתחותית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אבל היא שונה משל צעירים</a:t>
            </a:r>
            <a:endParaRPr lang="en-US"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64385076"/>
      </p:ext>
    </p:extLst>
  </p:cSld>
  <p:clrMapOvr>
    <a:masterClrMapping/>
  </p:clrMapOvr>
  <mc:AlternateContent xmlns:mc="http://schemas.openxmlformats.org/markup-compatibility/2006" xmlns:p14="http://schemas.microsoft.com/office/powerpoint/2010/main">
    <mc:Choice Requires="p14">
      <p:transition spd="slow" p14:dur="2000" advTm="15176"/>
    </mc:Choice>
    <mc:Fallback xmlns="">
      <p:transition spd="slow" advTm="1517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40B22-9A71-2995-2CBE-C041E15CA85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FABD788A-A802-B68C-B5CF-D844770176DC}"/>
              </a:ext>
            </a:extLst>
          </p:cNvPr>
          <p:cNvSpPr>
            <a:spLocks noGrp="1"/>
          </p:cNvSpPr>
          <p:nvPr>
            <p:ph type="title"/>
          </p:nvPr>
        </p:nvSpPr>
        <p:spPr>
          <a:xfrm>
            <a:off x="677333" y="609600"/>
            <a:ext cx="10279563" cy="1320800"/>
          </a:xfrm>
        </p:spPr>
        <p:txBody>
          <a:bodyPr/>
          <a:lstStyle/>
          <a:p>
            <a:pPr algn="ctr"/>
            <a:r>
              <a:rPr lang="he-IL" dirty="0"/>
              <a:t>פרויד לעומת ויקטור</a:t>
            </a:r>
          </a:p>
        </p:txBody>
      </p:sp>
      <p:sp>
        <p:nvSpPr>
          <p:cNvPr id="9" name="מציין מיקום טקסט 8">
            <a:extLst>
              <a:ext uri="{FF2B5EF4-FFF2-40B4-BE49-F238E27FC236}">
                <a16:creationId xmlns:a16="http://schemas.microsoft.com/office/drawing/2014/main" id="{9F3A259C-8E0A-92FE-5E40-A6ADBCC0B45B}"/>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420E2013-C406-A3D5-9959-ABEA11A327B0}"/>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84ECF434-2A8F-88AB-E419-0ABF0DDB6970}"/>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20000"/>
          </a:bodyPr>
          <a:lstStyle/>
          <a:p>
            <a:pPr lvl="0" rtl="1"/>
            <a:r>
              <a:rPr lang="he-IL" sz="1800" dirty="0"/>
              <a:t>במהלך החיים, מתפתח מ"עקרון העונג" גם</a:t>
            </a:r>
            <a:r>
              <a:rPr lang="he-IL" sz="1800" b="1" dirty="0"/>
              <a:t> עקרון המציאות</a:t>
            </a:r>
            <a:r>
              <a:rPr lang="he-IL" sz="1800" dirty="0"/>
              <a:t>, שבו אדם אמנם מחפש סיפוקים ונמנע מכאב, אך מוכן לדחות סיפוקים במידת הצורך.</a:t>
            </a:r>
            <a:endParaRPr lang="en-US" sz="1800" dirty="0"/>
          </a:p>
          <a:p>
            <a:pPr lvl="0" rtl="1"/>
            <a:r>
              <a:rPr lang="he-IL" sz="1800" dirty="0"/>
              <a:t>ההתנגשות בין הרצון לסיפוק והצורך לדחות סיפוקים הוא שורש הקונפליקט שבין האדם לחברה. ובין האדם לעצמו.</a:t>
            </a:r>
            <a:endParaRPr lang="en-US" sz="1800" dirty="0"/>
          </a:p>
          <a:p>
            <a:pPr lvl="0" rtl="1"/>
            <a:r>
              <a:rPr lang="he-IL" sz="1800" dirty="0"/>
              <a:t>לפי עקרון זה, האדם חי כדי לספק את חושיו, ברגע שסיפוק חושיו מתנגש עם הצורך של החברה, הוא צריך באחת לרסן אותם. כך למעשה, האדם מעביר את חייו במלחמה עם סובביו המפריעים לו להתענג על חושיו ללא הפרעה.</a:t>
            </a:r>
          </a:p>
          <a:p>
            <a:endParaRPr lang="he-IL" dirty="0"/>
          </a:p>
        </p:txBody>
      </p:sp>
      <p:sp>
        <p:nvSpPr>
          <p:cNvPr id="18" name="מציין מיקום תוכן 17">
            <a:extLst>
              <a:ext uri="{FF2B5EF4-FFF2-40B4-BE49-F238E27FC236}">
                <a16:creationId xmlns:a16="http://schemas.microsoft.com/office/drawing/2014/main" id="{A3070E8A-5178-715D-1F4C-B6B9D4E9BEE8}"/>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20000"/>
          </a:bodyPr>
          <a:lstStyle/>
          <a:p>
            <a:r>
              <a:rPr lang="he-IL" b="0" i="0" dirty="0"/>
              <a:t>על פי תפיסתו של </a:t>
            </a:r>
            <a:r>
              <a:rPr lang="he-IL" b="0" i="0" dirty="0" err="1"/>
              <a:t>פראנקל</a:t>
            </a:r>
            <a:r>
              <a:rPr lang="he-IL" b="0" i="0" dirty="0"/>
              <a:t> - שפותחה לאחר שנכלא ב</a:t>
            </a:r>
            <a:r>
              <a:rPr lang="he-IL" b="0" i="0" dirty="0">
                <a:hlinkClick r:id="rId2" tooltip="מחנה השמדה"/>
              </a:rPr>
              <a:t>מחנה השמדה</a:t>
            </a:r>
            <a:r>
              <a:rPr lang="he-IL" b="0" i="0" dirty="0"/>
              <a:t> בתקופת </a:t>
            </a:r>
            <a:r>
              <a:rPr lang="he-IL" b="0" i="0" dirty="0">
                <a:hlinkClick r:id="rId3" tooltip="השואה"/>
              </a:rPr>
              <a:t>השואה</a:t>
            </a:r>
            <a:r>
              <a:rPr lang="he-IL" b="0" i="0" dirty="0"/>
              <a:t> - הדחף העמוק ביותר של האדם, או יותר נכון הרצון העמוק ביותר, הוא שאיפה למשמעות והבנה של חייו והעולם שבו הוא נמצא, והבנה זו היא הכוח שיכול לעזור לו להתמודד עם סבל ומצוקה קשים ככל שיהיו.</a:t>
            </a:r>
            <a:endParaRPr lang="he-IL" dirty="0"/>
          </a:p>
          <a:p>
            <a:r>
              <a:rPr lang="he-IL" b="0" i="0" dirty="0" err="1"/>
              <a:t>פראנקל</a:t>
            </a:r>
            <a:r>
              <a:rPr lang="he-IL" b="0" i="0" dirty="0"/>
              <a:t> טוען שהאדם המודרני שיש בידו את האמצעים, אך איבד את התכלית, סובל מתחושת עקרות וחוסר משמעות שהוא מכנה בשם "ריק קיומי", שהסימפטום הראשי שלה הוא </a:t>
            </a:r>
            <a:r>
              <a:rPr lang="he-IL" b="0" i="0" dirty="0">
                <a:hlinkClick r:id="rId4" tooltip="שעמום"/>
              </a:rPr>
              <a:t>שעמום</a:t>
            </a:r>
            <a:r>
              <a:rPr lang="he-IL" b="0" i="0" dirty="0"/>
              <a:t>. </a:t>
            </a:r>
            <a:endParaRPr lang="he-IL" dirty="0"/>
          </a:p>
          <a:p>
            <a:endParaRPr lang="he-IL" dirty="0"/>
          </a:p>
        </p:txBody>
      </p:sp>
      <p:sp>
        <p:nvSpPr>
          <p:cNvPr id="20" name="תיבת טקסט 19">
            <a:extLst>
              <a:ext uri="{FF2B5EF4-FFF2-40B4-BE49-F238E27FC236}">
                <a16:creationId xmlns:a16="http://schemas.microsoft.com/office/drawing/2014/main" id="{2ECD6C8B-72AC-5964-D1CC-FF8B325F6453}"/>
              </a:ext>
            </a:extLst>
          </p:cNvPr>
          <p:cNvSpPr txBox="1"/>
          <p:nvPr/>
        </p:nvSpPr>
        <p:spPr>
          <a:xfrm>
            <a:off x="7723761" y="2733472"/>
            <a:ext cx="3240000" cy="3985706"/>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עקרון העונג הוא עקרון שפיתח זיגמונד פרויד בפסיכואנליזה שלו. לטענתו העיקרון מניע את האדם להגיע להנאה מקסימלית או בריחה כדי לא להגיע לכאב.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ההנאה שמדבר עליה פרויד היא הנאה ביולוגית-גופנית.</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תינוקות פועלים על פי עקרון העונג בלבד.</a:t>
            </a:r>
          </a:p>
          <a:p>
            <a:pPr marL="342900" indent="-342900" algn="r" rtl="1">
              <a:spcBef>
                <a:spcPts val="1000"/>
              </a:spcBef>
              <a:buClr>
                <a:srgbClr val="F496CB">
                  <a:lumMod val="75000"/>
                </a:srgbClr>
              </a:buClr>
              <a:buSzPct val="80000"/>
              <a:buFont typeface="Wingdings 3" charset="2"/>
              <a:buChar char=""/>
              <a:defRPr/>
            </a:pPr>
            <a:r>
              <a:rPr lang="he-IL" sz="800" dirty="0">
                <a:effectLst/>
                <a:latin typeface="Tahoma" panose="020B0604030504040204" pitchFamily="34" charset="0"/>
              </a:rPr>
              <a:t>הֵדוֹנִיזְם (מיוונית: </a:t>
            </a:r>
            <a:r>
              <a:rPr lang="el-GR" sz="800" dirty="0">
                <a:effectLst/>
                <a:latin typeface="Tahoma" panose="020B0604030504040204" pitchFamily="34" charset="0"/>
              </a:rPr>
              <a:t>Ἡδονισμός, </a:t>
            </a:r>
            <a:r>
              <a:rPr lang="he-IL" sz="800" dirty="0">
                <a:effectLst/>
                <a:latin typeface="Tahoma" panose="020B0604030504040204" pitchFamily="34" charset="0"/>
              </a:rPr>
              <a:t>מהמילה הֶדוֹן שפירושה "עונג") היא גישה בתורת המידות בפילוסופיה הגורסת כי תכליתו וסיבתו של כל מעשה אנושי הוא התשוקה להנאה. כהגדרה העונג הוא התגלמות הטוב, והכאב - התגלמות הרע. לצורך העניין עונג נחשב כסיפוק של כל תשוקה שהיא (גופנית ושאינה גופנית), וכאב - צער או סבל מכל סוג. עם זרם זה נמנים </a:t>
            </a:r>
            <a:r>
              <a:rPr lang="he-IL" sz="800" dirty="0" err="1">
                <a:effectLst/>
                <a:latin typeface="Tahoma" panose="020B0604030504040204" pitchFamily="34" charset="0"/>
              </a:rPr>
              <a:t>אריסטיפוס</a:t>
            </a:r>
            <a:r>
              <a:rPr lang="he-IL" sz="800" dirty="0">
                <a:effectLst/>
                <a:latin typeface="Tahoma" panose="020B0604030504040204" pitchFamily="34" charset="0"/>
              </a:rPr>
              <a:t>, אפיקורוס </a:t>
            </a:r>
            <a:r>
              <a:rPr lang="he-IL" sz="800" dirty="0" err="1">
                <a:effectLst/>
                <a:latin typeface="Tahoma" panose="020B0604030504040204" pitchFamily="34" charset="0"/>
              </a:rPr>
              <a:t>וג'רמי</a:t>
            </a:r>
            <a:r>
              <a:rPr lang="he-IL" sz="800" dirty="0">
                <a:effectLst/>
                <a:latin typeface="Tahoma" panose="020B0604030504040204" pitchFamily="34" charset="0"/>
              </a:rPr>
              <a:t> </a:t>
            </a:r>
            <a:r>
              <a:rPr lang="he-IL" sz="800" dirty="0" err="1">
                <a:effectLst/>
                <a:latin typeface="Tahoma" panose="020B0604030504040204" pitchFamily="34" charset="0"/>
              </a:rPr>
              <a:t>בנת'ם</a:t>
            </a:r>
            <a:r>
              <a:rPr lang="he-IL" sz="800" dirty="0">
                <a:effectLst/>
                <a:latin typeface="Tahoma" panose="020B0604030504040204" pitchFamily="34" charset="0"/>
              </a:rPr>
              <a:t>.</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EC023873-0E20-5C2F-AF73-5344267203D3}"/>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FA64543B-27C1-197F-A762-0B242B54AA55}"/>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764214557"/>
      </p:ext>
    </p:extLst>
  </p:cSld>
  <p:clrMapOvr>
    <a:masterClrMapping/>
  </p:clrMapOvr>
  <mc:AlternateContent xmlns:mc="http://schemas.openxmlformats.org/markup-compatibility/2006" xmlns:p14="http://schemas.microsoft.com/office/powerpoint/2010/main">
    <mc:Choice Requires="p14">
      <p:transition spd="slow" p14:dur="2000" advTm="276806"/>
    </mc:Choice>
    <mc:Fallback xmlns="">
      <p:transition spd="slow" advTm="27680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0C74B-2A7D-3F7E-A094-0B0A67E60BF8}"/>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E490D1CA-8357-4F57-360F-4486D045876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graphicFrame>
        <p:nvGraphicFramePr>
          <p:cNvPr id="3" name="טבלה 2">
            <a:extLst>
              <a:ext uri="{FF2B5EF4-FFF2-40B4-BE49-F238E27FC236}">
                <a16:creationId xmlns:a16="http://schemas.microsoft.com/office/drawing/2014/main" id="{309259A2-8B7A-2AD7-89AC-3714CA69668B}"/>
              </a:ext>
            </a:extLst>
          </p:cNvPr>
          <p:cNvGraphicFramePr>
            <a:graphicFrameLocks noGrp="1"/>
          </p:cNvGraphicFramePr>
          <p:nvPr>
            <p:extLst>
              <p:ext uri="{D42A27DB-BD31-4B8C-83A1-F6EECF244321}">
                <p14:modId xmlns:p14="http://schemas.microsoft.com/office/powerpoint/2010/main" val="843631180"/>
              </p:ext>
            </p:extLst>
          </p:nvPr>
        </p:nvGraphicFramePr>
        <p:xfrm>
          <a:off x="2032001" y="1"/>
          <a:ext cx="8127999" cy="7335530"/>
        </p:xfrm>
        <a:graphic>
          <a:graphicData uri="http://schemas.openxmlformats.org/drawingml/2006/table">
            <a:tbl>
              <a:tblPr rtl="1" firstRow="1" bandRow="1">
                <a:tableStyleId>{5C22544A-7EE6-4342-B048-85BDC9FD1C3A}</a:tableStyleId>
              </a:tblPr>
              <a:tblGrid>
                <a:gridCol w="2709333">
                  <a:extLst>
                    <a:ext uri="{9D8B030D-6E8A-4147-A177-3AD203B41FA5}">
                      <a16:colId xmlns:a16="http://schemas.microsoft.com/office/drawing/2014/main" val="2583704480"/>
                    </a:ext>
                  </a:extLst>
                </a:gridCol>
                <a:gridCol w="2709333">
                  <a:extLst>
                    <a:ext uri="{9D8B030D-6E8A-4147-A177-3AD203B41FA5}">
                      <a16:colId xmlns:a16="http://schemas.microsoft.com/office/drawing/2014/main" val="3364519573"/>
                    </a:ext>
                  </a:extLst>
                </a:gridCol>
                <a:gridCol w="2709333">
                  <a:extLst>
                    <a:ext uri="{9D8B030D-6E8A-4147-A177-3AD203B41FA5}">
                      <a16:colId xmlns:a16="http://schemas.microsoft.com/office/drawing/2014/main" val="1605610909"/>
                    </a:ext>
                  </a:extLst>
                </a:gridCol>
              </a:tblGrid>
              <a:tr h="375912">
                <a:tc>
                  <a:txBody>
                    <a:bodyPr/>
                    <a:lstStyle/>
                    <a:p>
                      <a:pPr algn="ctr" rtl="1"/>
                      <a:r>
                        <a:rPr lang="he-IL" dirty="0">
                          <a:solidFill>
                            <a:schemeClr val="accent5">
                              <a:lumMod val="50000"/>
                            </a:schemeClr>
                          </a:solidFill>
                        </a:rPr>
                        <a:t>ערב</a:t>
                      </a:r>
                    </a:p>
                  </a:txBody>
                  <a:tcPr/>
                </a:tc>
                <a:tc>
                  <a:txBody>
                    <a:bodyPr/>
                    <a:lstStyle/>
                    <a:p>
                      <a:pPr algn="ctr" rtl="1"/>
                      <a:r>
                        <a:rPr lang="he-IL" dirty="0">
                          <a:solidFill>
                            <a:schemeClr val="accent5">
                              <a:lumMod val="50000"/>
                            </a:schemeClr>
                          </a:solidFill>
                        </a:rPr>
                        <a:t>מועיל</a:t>
                      </a:r>
                    </a:p>
                  </a:txBody>
                  <a:tcPr/>
                </a:tc>
                <a:tc>
                  <a:txBody>
                    <a:bodyPr/>
                    <a:lstStyle/>
                    <a:p>
                      <a:pPr algn="ctr" rtl="1"/>
                      <a:r>
                        <a:rPr lang="he-IL" dirty="0">
                          <a:solidFill>
                            <a:schemeClr val="accent5">
                              <a:lumMod val="50000"/>
                            </a:schemeClr>
                          </a:solidFill>
                        </a:rPr>
                        <a:t>טוב</a:t>
                      </a:r>
                    </a:p>
                  </a:txBody>
                  <a:tcPr/>
                </a:tc>
                <a:extLst>
                  <a:ext uri="{0D108BD9-81ED-4DB2-BD59-A6C34878D82A}">
                    <a16:rowId xmlns:a16="http://schemas.microsoft.com/office/drawing/2014/main" val="647908494"/>
                  </a:ext>
                </a:extLst>
              </a:tr>
              <a:tr h="375912">
                <a:tc>
                  <a:txBody>
                    <a:bodyPr/>
                    <a:lstStyle/>
                    <a:p>
                      <a:pPr algn="ctr" rtl="1"/>
                      <a:r>
                        <a:rPr lang="he-IL" b="1" dirty="0">
                          <a:solidFill>
                            <a:schemeClr val="accent5">
                              <a:lumMod val="50000"/>
                            </a:schemeClr>
                          </a:solidFill>
                        </a:rPr>
                        <a:t>אהבת אישה</a:t>
                      </a:r>
                    </a:p>
                  </a:txBody>
                  <a:tcPr/>
                </a:tc>
                <a:tc>
                  <a:txBody>
                    <a:bodyPr/>
                    <a:lstStyle/>
                    <a:p>
                      <a:pPr algn="ctr" rtl="1"/>
                      <a:r>
                        <a:rPr lang="he-IL" b="1" dirty="0">
                          <a:solidFill>
                            <a:schemeClr val="accent5">
                              <a:lumMod val="50000"/>
                            </a:schemeClr>
                          </a:solidFill>
                        </a:rPr>
                        <a:t>אהבת חברים</a:t>
                      </a:r>
                    </a:p>
                  </a:txBody>
                  <a:tcPr/>
                </a:tc>
                <a:tc>
                  <a:txBody>
                    <a:bodyPr/>
                    <a:lstStyle/>
                    <a:p>
                      <a:pPr algn="ctr" rtl="1"/>
                      <a:r>
                        <a:rPr lang="he-IL" b="1" dirty="0">
                          <a:solidFill>
                            <a:schemeClr val="accent5">
                              <a:lumMod val="50000"/>
                            </a:schemeClr>
                          </a:solidFill>
                        </a:rPr>
                        <a:t>אהבת ה'</a:t>
                      </a:r>
                    </a:p>
                  </a:txBody>
                  <a:tcPr/>
                </a:tc>
                <a:extLst>
                  <a:ext uri="{0D108BD9-81ED-4DB2-BD59-A6C34878D82A}">
                    <a16:rowId xmlns:a16="http://schemas.microsoft.com/office/drawing/2014/main" val="253598924"/>
                  </a:ext>
                </a:extLst>
              </a:tr>
              <a:tr h="375912">
                <a:tc>
                  <a:txBody>
                    <a:bodyPr/>
                    <a:lstStyle/>
                    <a:p>
                      <a:pPr algn="ctr" rtl="1"/>
                      <a:r>
                        <a:rPr lang="he-IL" dirty="0" err="1">
                          <a:solidFill>
                            <a:schemeClr val="accent5">
                              <a:lumMod val="50000"/>
                            </a:schemeClr>
                          </a:solidFill>
                        </a:rPr>
                        <a:t>עַל־מִשְׁכָּבִי</a:t>
                      </a:r>
                      <a:r>
                        <a:rPr lang="he-IL" dirty="0">
                          <a:solidFill>
                            <a:schemeClr val="accent5">
                              <a:lumMod val="50000"/>
                            </a:schemeClr>
                          </a:solidFill>
                        </a:rPr>
                        <a:t>֙ בַּלֵּיל֔וֹת בִּקַּ֕שְׁתִּי אֵ֥ת שֶׁאָהֲבָ֖ה נַפְשִׁ֑י בִּקַּשְׁתִּ֖יו וְלֹ֥א מְצָאתִֽיו׃</a:t>
                      </a:r>
                    </a:p>
                  </a:txBody>
                  <a:tcPr/>
                </a:tc>
                <a:tc>
                  <a:txBody>
                    <a:bodyPr/>
                    <a:lstStyle/>
                    <a:p>
                      <a:pPr algn="ctr" rtl="1"/>
                      <a:r>
                        <a:rPr lang="he-IL" dirty="0">
                          <a:solidFill>
                            <a:schemeClr val="accent5">
                              <a:lumMod val="50000"/>
                            </a:schemeClr>
                          </a:solidFill>
                        </a:rPr>
                        <a:t>ואהבת לרעך כמוך</a:t>
                      </a:r>
                    </a:p>
                  </a:txBody>
                  <a:tcPr/>
                </a:tc>
                <a:tc>
                  <a:txBody>
                    <a:bodyPr/>
                    <a:lstStyle/>
                    <a:p>
                      <a:pPr algn="ctr" rtl="1"/>
                      <a:r>
                        <a:rPr lang="he-IL" dirty="0">
                          <a:solidFill>
                            <a:schemeClr val="accent5">
                              <a:lumMod val="50000"/>
                            </a:schemeClr>
                          </a:solidFill>
                        </a:rPr>
                        <a:t>ואהבת את ה' אלוקיך</a:t>
                      </a:r>
                    </a:p>
                  </a:txBody>
                  <a:tcPr/>
                </a:tc>
                <a:extLst>
                  <a:ext uri="{0D108BD9-81ED-4DB2-BD59-A6C34878D82A}">
                    <a16:rowId xmlns:a16="http://schemas.microsoft.com/office/drawing/2014/main" val="2455273150"/>
                  </a:ext>
                </a:extLst>
              </a:tr>
              <a:tr h="375912">
                <a:tc>
                  <a:txBody>
                    <a:bodyPr/>
                    <a:lstStyle/>
                    <a:p>
                      <a:pPr algn="ctr" rtl="1"/>
                      <a:r>
                        <a:rPr lang="he-IL" dirty="0">
                          <a:solidFill>
                            <a:schemeClr val="accent5">
                              <a:lumMod val="50000"/>
                            </a:schemeClr>
                          </a:solidFill>
                        </a:rPr>
                        <a:t>ארץ חמדה</a:t>
                      </a:r>
                    </a:p>
                  </a:txBody>
                  <a:tcPr/>
                </a:tc>
                <a:tc>
                  <a:txBody>
                    <a:bodyPr/>
                    <a:lstStyle/>
                    <a:p>
                      <a:pPr algn="ctr" rtl="1"/>
                      <a:r>
                        <a:rPr lang="he-IL" dirty="0">
                          <a:solidFill>
                            <a:schemeClr val="accent5">
                              <a:lumMod val="50000"/>
                            </a:schemeClr>
                          </a:solidFill>
                        </a:rPr>
                        <a:t>ארץ רחבה</a:t>
                      </a:r>
                    </a:p>
                  </a:txBody>
                  <a:tcPr/>
                </a:tc>
                <a:tc>
                  <a:txBody>
                    <a:bodyPr/>
                    <a:lstStyle/>
                    <a:p>
                      <a:pPr algn="ctr" rtl="1"/>
                      <a:r>
                        <a:rPr lang="he-IL" dirty="0">
                          <a:solidFill>
                            <a:schemeClr val="accent5">
                              <a:lumMod val="50000"/>
                            </a:schemeClr>
                          </a:solidFill>
                        </a:rPr>
                        <a:t>ארץ טובה</a:t>
                      </a:r>
                    </a:p>
                  </a:txBody>
                  <a:tcPr/>
                </a:tc>
                <a:extLst>
                  <a:ext uri="{0D108BD9-81ED-4DB2-BD59-A6C34878D82A}">
                    <a16:rowId xmlns:a16="http://schemas.microsoft.com/office/drawing/2014/main" val="394291269"/>
                  </a:ext>
                </a:extLst>
              </a:tr>
              <a:tr h="375912">
                <a:tc>
                  <a:txBody>
                    <a:bodyPr/>
                    <a:lstStyle/>
                    <a:p>
                      <a:pPr algn="ctr" rtl="1"/>
                      <a:r>
                        <a:rPr lang="he-IL" dirty="0">
                          <a:solidFill>
                            <a:schemeClr val="accent5">
                              <a:lumMod val="50000"/>
                            </a:schemeClr>
                          </a:solidFill>
                        </a:rPr>
                        <a:t>ממתקים</a:t>
                      </a:r>
                    </a:p>
                  </a:txBody>
                  <a:tcPr/>
                </a:tc>
                <a:tc>
                  <a:txBody>
                    <a:bodyPr/>
                    <a:lstStyle/>
                    <a:p>
                      <a:pPr algn="ctr" rtl="1"/>
                      <a:r>
                        <a:rPr lang="he-IL" dirty="0">
                          <a:solidFill>
                            <a:schemeClr val="accent5">
                              <a:lumMod val="50000"/>
                            </a:schemeClr>
                          </a:solidFill>
                        </a:rPr>
                        <a:t>לחם</a:t>
                      </a:r>
                    </a:p>
                  </a:txBody>
                  <a:tcPr/>
                </a:tc>
                <a:tc>
                  <a:txBody>
                    <a:bodyPr/>
                    <a:lstStyle/>
                    <a:p>
                      <a:pPr algn="ctr" rtl="1"/>
                      <a:r>
                        <a:rPr lang="he-IL" dirty="0">
                          <a:solidFill>
                            <a:schemeClr val="accent5">
                              <a:lumMod val="50000"/>
                            </a:schemeClr>
                          </a:solidFill>
                        </a:rPr>
                        <a:t>מצה/שבת</a:t>
                      </a:r>
                    </a:p>
                  </a:txBody>
                  <a:tcPr/>
                </a:tc>
                <a:extLst>
                  <a:ext uri="{0D108BD9-81ED-4DB2-BD59-A6C34878D82A}">
                    <a16:rowId xmlns:a16="http://schemas.microsoft.com/office/drawing/2014/main" val="1648204863"/>
                  </a:ext>
                </a:extLst>
              </a:tr>
              <a:tr h="375912">
                <a:tc>
                  <a:txBody>
                    <a:bodyPr/>
                    <a:lstStyle/>
                    <a:p>
                      <a:pPr algn="ctr" rtl="1"/>
                      <a:r>
                        <a:rPr lang="he-IL" dirty="0">
                          <a:solidFill>
                            <a:schemeClr val="accent5">
                              <a:lumMod val="50000"/>
                            </a:schemeClr>
                          </a:solidFill>
                        </a:rPr>
                        <a:t>עיקרון העונג</a:t>
                      </a:r>
                    </a:p>
                  </a:txBody>
                  <a:tcPr/>
                </a:tc>
                <a:tc>
                  <a:txBody>
                    <a:bodyPr/>
                    <a:lstStyle/>
                    <a:p>
                      <a:pPr algn="ctr" rtl="1"/>
                      <a:r>
                        <a:rPr lang="he-IL" dirty="0">
                          <a:solidFill>
                            <a:schemeClr val="accent5">
                              <a:lumMod val="50000"/>
                            </a:schemeClr>
                          </a:solidFill>
                        </a:rPr>
                        <a:t>עיקרון המציאות</a:t>
                      </a:r>
                    </a:p>
                  </a:txBody>
                  <a:tcPr/>
                </a:tc>
                <a:tc>
                  <a:txBody>
                    <a:bodyPr/>
                    <a:lstStyle/>
                    <a:p>
                      <a:pPr algn="ctr" rtl="1"/>
                      <a:r>
                        <a:rPr lang="he-IL" dirty="0">
                          <a:solidFill>
                            <a:schemeClr val="accent5">
                              <a:lumMod val="50000"/>
                            </a:schemeClr>
                          </a:solidFill>
                        </a:rPr>
                        <a:t>משמעות</a:t>
                      </a:r>
                    </a:p>
                  </a:txBody>
                  <a:tcPr/>
                </a:tc>
                <a:extLst>
                  <a:ext uri="{0D108BD9-81ED-4DB2-BD59-A6C34878D82A}">
                    <a16:rowId xmlns:a16="http://schemas.microsoft.com/office/drawing/2014/main" val="1333236803"/>
                  </a:ext>
                </a:extLst>
              </a:tr>
              <a:tr h="375912">
                <a:tc>
                  <a:txBody>
                    <a:bodyPr/>
                    <a:lstStyle/>
                    <a:p>
                      <a:pPr algn="ctr" rtl="1"/>
                      <a:r>
                        <a:rPr lang="he-IL" dirty="0">
                          <a:solidFill>
                            <a:schemeClr val="accent5">
                              <a:lumMod val="50000"/>
                            </a:schemeClr>
                          </a:solidFill>
                        </a:rPr>
                        <a:t>והערב נא</a:t>
                      </a:r>
                    </a:p>
                  </a:txBody>
                  <a:tcPr/>
                </a:tc>
                <a:tc>
                  <a:txBody>
                    <a:bodyPr/>
                    <a:lstStyle/>
                    <a:p>
                      <a:pPr algn="ctr" rtl="1"/>
                      <a:r>
                        <a:rPr lang="he-IL" dirty="0">
                          <a:solidFill>
                            <a:schemeClr val="accent5">
                              <a:lumMod val="50000"/>
                            </a:schemeClr>
                          </a:solidFill>
                        </a:rPr>
                        <a:t>לעסוק בדברי תורה</a:t>
                      </a:r>
                    </a:p>
                  </a:txBody>
                  <a:tcPr/>
                </a:tc>
                <a:tc>
                  <a:txBody>
                    <a:bodyPr/>
                    <a:lstStyle/>
                    <a:p>
                      <a:pPr algn="ctr" rtl="1"/>
                      <a:r>
                        <a:rPr lang="he-IL" dirty="0">
                          <a:solidFill>
                            <a:schemeClr val="accent5">
                              <a:lumMod val="50000"/>
                            </a:schemeClr>
                          </a:solidFill>
                        </a:rPr>
                        <a:t>אשר בחר </a:t>
                      </a:r>
                    </a:p>
                  </a:txBody>
                  <a:tcPr/>
                </a:tc>
                <a:extLst>
                  <a:ext uri="{0D108BD9-81ED-4DB2-BD59-A6C34878D82A}">
                    <a16:rowId xmlns:a16="http://schemas.microsoft.com/office/drawing/2014/main" val="485581821"/>
                  </a:ext>
                </a:extLst>
              </a:tr>
              <a:tr h="375912">
                <a:tc>
                  <a:txBody>
                    <a:bodyPr/>
                    <a:lstStyle/>
                    <a:p>
                      <a:pPr algn="ctr" rtl="1"/>
                      <a:r>
                        <a:rPr lang="he-IL" dirty="0">
                          <a:solidFill>
                            <a:schemeClr val="accent5">
                              <a:lumMod val="50000"/>
                            </a:schemeClr>
                          </a:solidFill>
                        </a:rPr>
                        <a:t>לימוד פלפול</a:t>
                      </a:r>
                    </a:p>
                  </a:txBody>
                  <a:tcPr/>
                </a:tc>
                <a:tc>
                  <a:txBody>
                    <a:bodyPr/>
                    <a:lstStyle/>
                    <a:p>
                      <a:pPr algn="ctr" rtl="1"/>
                      <a:r>
                        <a:rPr lang="he-IL" dirty="0">
                          <a:solidFill>
                            <a:schemeClr val="accent5">
                              <a:lumMod val="50000"/>
                            </a:schemeClr>
                          </a:solidFill>
                        </a:rPr>
                        <a:t>לימוד הלכה</a:t>
                      </a:r>
                    </a:p>
                  </a:txBody>
                  <a:tcPr/>
                </a:tc>
                <a:tc>
                  <a:txBody>
                    <a:bodyPr/>
                    <a:lstStyle/>
                    <a:p>
                      <a:pPr algn="ctr" rtl="1"/>
                      <a:r>
                        <a:rPr lang="he-IL" dirty="0">
                          <a:solidFill>
                            <a:schemeClr val="accent5">
                              <a:lumMod val="50000"/>
                            </a:schemeClr>
                          </a:solidFill>
                        </a:rPr>
                        <a:t>לימוד חכמה</a:t>
                      </a:r>
                    </a:p>
                  </a:txBody>
                  <a:tcPr/>
                </a:tc>
                <a:extLst>
                  <a:ext uri="{0D108BD9-81ED-4DB2-BD59-A6C34878D82A}">
                    <a16:rowId xmlns:a16="http://schemas.microsoft.com/office/drawing/2014/main" val="3997584875"/>
                  </a:ext>
                </a:extLst>
              </a:tr>
              <a:tr h="375912">
                <a:tc>
                  <a:txBody>
                    <a:bodyPr/>
                    <a:lstStyle/>
                    <a:p>
                      <a:pPr algn="ctr" rtl="1"/>
                      <a:r>
                        <a:rPr lang="he-IL" dirty="0">
                          <a:solidFill>
                            <a:schemeClr val="accent5">
                              <a:lumMod val="50000"/>
                            </a:schemeClr>
                          </a:solidFill>
                        </a:rPr>
                        <a:t>מזבח הקטורות</a:t>
                      </a:r>
                    </a:p>
                  </a:txBody>
                  <a:tcPr/>
                </a:tc>
                <a:tc>
                  <a:txBody>
                    <a:bodyPr/>
                    <a:lstStyle/>
                    <a:p>
                      <a:pPr algn="ctr" rtl="1"/>
                      <a:r>
                        <a:rPr lang="he-IL" dirty="0">
                          <a:solidFill>
                            <a:schemeClr val="accent5">
                              <a:lumMod val="50000"/>
                            </a:schemeClr>
                          </a:solidFill>
                        </a:rPr>
                        <a:t>לחם הפנים</a:t>
                      </a:r>
                    </a:p>
                  </a:txBody>
                  <a:tcPr/>
                </a:tc>
                <a:tc>
                  <a:txBody>
                    <a:bodyPr/>
                    <a:lstStyle/>
                    <a:p>
                      <a:pPr algn="ctr" rtl="1"/>
                      <a:r>
                        <a:rPr lang="he-IL" dirty="0">
                          <a:solidFill>
                            <a:schemeClr val="accent5">
                              <a:lumMod val="50000"/>
                            </a:schemeClr>
                          </a:solidFill>
                        </a:rPr>
                        <a:t>מנורה</a:t>
                      </a:r>
                    </a:p>
                  </a:txBody>
                  <a:tcPr/>
                </a:tc>
                <a:extLst>
                  <a:ext uri="{0D108BD9-81ED-4DB2-BD59-A6C34878D82A}">
                    <a16:rowId xmlns:a16="http://schemas.microsoft.com/office/drawing/2014/main" val="3559664760"/>
                  </a:ext>
                </a:extLst>
              </a:tr>
              <a:tr h="375912">
                <a:tc>
                  <a:txBody>
                    <a:bodyPr/>
                    <a:lstStyle/>
                    <a:p>
                      <a:pPr algn="ctr" rtl="1"/>
                      <a:r>
                        <a:rPr lang="he-IL" sz="1000" dirty="0">
                          <a:solidFill>
                            <a:schemeClr val="accent5">
                              <a:lumMod val="50000"/>
                            </a:schemeClr>
                          </a:solidFill>
                        </a:rPr>
                        <a:t>שיר השירים פרק ה פסוק ב</a:t>
                      </a:r>
                    </a:p>
                    <a:p>
                      <a:pPr algn="ctr" rtl="1"/>
                      <a:r>
                        <a:rPr lang="he-IL" sz="1000" dirty="0">
                          <a:solidFill>
                            <a:schemeClr val="accent5">
                              <a:lumMod val="50000"/>
                            </a:schemeClr>
                          </a:solidFill>
                        </a:rPr>
                        <a:t>אֲנִי יְשֵׁנָה וְלִבִּי עֵר קוֹל דּוֹדִי דוֹפֵק פִּתְחִי לִי </a:t>
                      </a:r>
                      <a:r>
                        <a:rPr lang="he-IL" sz="1000" dirty="0" err="1">
                          <a:solidFill>
                            <a:schemeClr val="accent5">
                              <a:lumMod val="50000"/>
                            </a:schemeClr>
                          </a:solidFill>
                        </a:rPr>
                        <a:t>אֲחֹתִי</a:t>
                      </a:r>
                      <a:endParaRPr lang="he-IL" sz="1000" dirty="0">
                        <a:solidFill>
                          <a:schemeClr val="accent5">
                            <a:lumMod val="50000"/>
                          </a:schemeClr>
                        </a:solidFill>
                      </a:endParaRPr>
                    </a:p>
                  </a:txBody>
                  <a:tcPr/>
                </a:tc>
                <a:tc>
                  <a:txBody>
                    <a:bodyPr/>
                    <a:lstStyle/>
                    <a:p>
                      <a:pPr algn="ctr" rtl="1"/>
                      <a:r>
                        <a:rPr lang="he-IL" sz="1800" dirty="0">
                          <a:solidFill>
                            <a:schemeClr val="accent5">
                              <a:lumMod val="50000"/>
                            </a:schemeClr>
                          </a:solidFill>
                        </a:rPr>
                        <a:t>רַעְיָתִי</a:t>
                      </a:r>
                      <a:endParaRPr lang="he-IL" dirty="0">
                        <a:solidFill>
                          <a:schemeClr val="accent5">
                            <a:lumMod val="50000"/>
                          </a:schemeClr>
                        </a:solidFill>
                      </a:endParaRPr>
                    </a:p>
                  </a:txBody>
                  <a:tcPr/>
                </a:tc>
                <a:tc>
                  <a:txBody>
                    <a:bodyPr/>
                    <a:lstStyle/>
                    <a:p>
                      <a:pPr algn="ctr" rtl="1"/>
                      <a:r>
                        <a:rPr lang="he-IL" sz="1800" dirty="0">
                          <a:solidFill>
                            <a:schemeClr val="accent5">
                              <a:lumMod val="50000"/>
                            </a:schemeClr>
                          </a:solidFill>
                        </a:rPr>
                        <a:t>יוֹנָתִי </a:t>
                      </a:r>
                      <a:r>
                        <a:rPr lang="he-IL" sz="1800" dirty="0" err="1">
                          <a:solidFill>
                            <a:schemeClr val="accent5">
                              <a:lumMod val="50000"/>
                            </a:schemeClr>
                          </a:solidFill>
                        </a:rPr>
                        <a:t>תַמָּתִי</a:t>
                      </a:r>
                      <a:endParaRPr lang="he-IL" dirty="0">
                        <a:solidFill>
                          <a:schemeClr val="accent5">
                            <a:lumMod val="50000"/>
                          </a:schemeClr>
                        </a:solidFill>
                      </a:endParaRPr>
                    </a:p>
                  </a:txBody>
                  <a:tcPr/>
                </a:tc>
                <a:extLst>
                  <a:ext uri="{0D108BD9-81ED-4DB2-BD59-A6C34878D82A}">
                    <a16:rowId xmlns:a16="http://schemas.microsoft.com/office/drawing/2014/main" val="1513938892"/>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143313524"/>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182833890"/>
                  </a:ext>
                </a:extLst>
              </a:tr>
              <a:tr h="386210">
                <a:tc>
                  <a:txBody>
                    <a:bodyPr/>
                    <a:lstStyle/>
                    <a:p>
                      <a:pPr algn="ctr" rtl="1"/>
                      <a:endParaRPr lang="he-IL" dirty="0">
                        <a:solidFill>
                          <a:schemeClr val="accent5">
                            <a:lumMod val="50000"/>
                          </a:schemeClr>
                        </a:solidFill>
                      </a:endParaRPr>
                    </a:p>
                  </a:txBody>
                  <a:tcPr/>
                </a:tc>
                <a:tc>
                  <a:txBody>
                    <a:bodyPr/>
                    <a:lstStyle/>
                    <a:p>
                      <a:pPr algn="ctr" rtl="1"/>
                      <a:endParaRPr lang="he-IL" sz="1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33314507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275243333"/>
                  </a:ext>
                </a:extLst>
              </a:tr>
              <a:tr h="375912">
                <a:tc>
                  <a:txBody>
                    <a:bodyPr/>
                    <a:lstStyle/>
                    <a:p>
                      <a:pPr algn="ctr" rtl="1"/>
                      <a:endParaRPr lang="he-IL" sz="900" dirty="0">
                        <a:solidFill>
                          <a:schemeClr val="accent5">
                            <a:lumMod val="50000"/>
                          </a:schemeClr>
                        </a:solidFill>
                      </a:endParaRPr>
                    </a:p>
                  </a:txBody>
                  <a:tcPr/>
                </a:tc>
                <a:tc>
                  <a:txBody>
                    <a:bodyPr/>
                    <a:lstStyle/>
                    <a:p>
                      <a:pPr algn="ctr" rtl="1"/>
                      <a:endParaRPr lang="he-IL" sz="6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07879720"/>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445048916"/>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330007774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72706742"/>
                  </a:ext>
                </a:extLst>
              </a:tr>
            </a:tbl>
          </a:graphicData>
        </a:graphic>
      </p:graphicFrame>
      <p:pic>
        <p:nvPicPr>
          <p:cNvPr id="4" name="תמונה 3">
            <a:extLst>
              <a:ext uri="{FF2B5EF4-FFF2-40B4-BE49-F238E27FC236}">
                <a16:creationId xmlns:a16="http://schemas.microsoft.com/office/drawing/2014/main" id="{9AC86C9E-CD6B-1512-6815-B539AE2F337E}"/>
              </a:ext>
            </a:extLst>
          </p:cNvPr>
          <p:cNvPicPr>
            <a:picLocks noChangeAspect="1"/>
          </p:cNvPicPr>
          <p:nvPr/>
        </p:nvPicPr>
        <p:blipFill>
          <a:blip r:embed="rId2"/>
          <a:stretch>
            <a:fillRect/>
          </a:stretch>
        </p:blipFill>
        <p:spPr>
          <a:xfrm>
            <a:off x="4006404" y="4218936"/>
            <a:ext cx="4724127" cy="2639064"/>
          </a:xfrm>
          <a:prstGeom prst="rect">
            <a:avLst/>
          </a:prstGeom>
        </p:spPr>
      </p:pic>
    </p:spTree>
    <p:extLst>
      <p:ext uri="{BB962C8B-B14F-4D97-AF65-F5344CB8AC3E}">
        <p14:creationId xmlns:p14="http://schemas.microsoft.com/office/powerpoint/2010/main" val="1376422380"/>
      </p:ext>
    </p:extLst>
  </p:cSld>
  <p:clrMapOvr>
    <a:masterClrMapping/>
  </p:clrMapOvr>
  <mc:AlternateContent xmlns:mc="http://schemas.openxmlformats.org/markup-compatibility/2006" xmlns:p14="http://schemas.microsoft.com/office/powerpoint/2010/main">
    <mc:Choice Requires="p14">
      <p:transition spd="slow" p14:dur="2000" advTm="148271"/>
    </mc:Choice>
    <mc:Fallback xmlns="">
      <p:transition spd="slow" advTm="14827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7BA203D-CC3A-44D4-3668-B524FF0031D0}"/>
              </a:ext>
            </a:extLst>
          </p:cNvPr>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5" name="תמונה 4">
            <a:extLst>
              <a:ext uri="{FF2B5EF4-FFF2-40B4-BE49-F238E27FC236}">
                <a16:creationId xmlns:a16="http://schemas.microsoft.com/office/drawing/2014/main" id="{9AD3D701-BEFD-3F61-F9A5-06A7708741F4}"/>
              </a:ext>
            </a:extLst>
          </p:cNvPr>
          <p:cNvPicPr>
            <a:picLocks noChangeAspect="1"/>
          </p:cNvPicPr>
          <p:nvPr/>
        </p:nvPicPr>
        <p:blipFill>
          <a:blip r:embed="rId2"/>
          <a:stretch>
            <a:fillRect/>
          </a:stretch>
        </p:blipFill>
        <p:spPr>
          <a:xfrm>
            <a:off x="4467265" y="0"/>
            <a:ext cx="4179819" cy="6858000"/>
          </a:xfrm>
          <a:prstGeom prst="rect">
            <a:avLst/>
          </a:prstGeom>
        </p:spPr>
      </p:pic>
      <p:sp>
        <p:nvSpPr>
          <p:cNvPr id="6" name="תיבת טקסט 5">
            <a:extLst>
              <a:ext uri="{FF2B5EF4-FFF2-40B4-BE49-F238E27FC236}">
                <a16:creationId xmlns:a16="http://schemas.microsoft.com/office/drawing/2014/main" id="{CF043E43-5A11-FCFC-F986-866F9F319F86}"/>
              </a:ext>
            </a:extLst>
          </p:cNvPr>
          <p:cNvSpPr txBox="1"/>
          <p:nvPr/>
        </p:nvSpPr>
        <p:spPr>
          <a:xfrm>
            <a:off x="87464" y="151075"/>
            <a:ext cx="4309607" cy="4438651"/>
          </a:xfrm>
          <a:prstGeom prst="rect">
            <a:avLst/>
          </a:prstGeom>
          <a:noFill/>
        </p:spPr>
        <p:txBody>
          <a:bodyPr wrap="square" rtlCol="1">
            <a:sp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בכל חלק יש ג' דברים.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בחלק א': המודה לה' מתוך שמחתו ואהבתו לה' פונה לכולם לעבוד את ה' מתוך </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שמחה תרועה ורננה </a:t>
            </a:r>
            <a:r>
              <a:rPr lang="he-IL" sz="1800" dirty="0">
                <a:effectLst/>
                <a:latin typeface="Calibri" panose="020F0502020204030204" pitchFamily="34" charset="0"/>
                <a:ea typeface="Calibri" panose="020F0502020204030204" pitchFamily="34" charset="0"/>
                <a:cs typeface="Arial" panose="020B0604020202020204" pitchFamily="34" charset="0"/>
              </a:rPr>
              <a:t>(ג' אופנים).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חלק ב: עוסק בידיעות שגורמות לנו להודות לה', והם ג' ידיעות: </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 ידיעת היכולת. ב. ידיעת התלות. ג. ידיעת הקרבה. </a:t>
            </a:r>
            <a:endPar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חלק ג': עוסק בפעולות ההודיה לה' והם ג': </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 לבוא לשעריו. ב. להודות. </a:t>
            </a:r>
            <a:r>
              <a:rPr lang="he-IL" sz="1800"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ג.לברך</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 </a:t>
            </a:r>
            <a:endPar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חלק ד: עוסק בטעם שאנו מודים לה': </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 כי הוא טוב בעצם. ב. הוא עושה חסד. ג. יקיים הבטחתו.  </a:t>
            </a:r>
            <a:endPar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139626382"/>
      </p:ext>
    </p:extLst>
  </p:cSld>
  <p:clrMapOvr>
    <a:masterClrMapping/>
  </p:clrMapOvr>
  <mc:AlternateContent xmlns:mc="http://schemas.openxmlformats.org/markup-compatibility/2006" xmlns:p14="http://schemas.microsoft.com/office/powerpoint/2010/main">
    <mc:Choice Requires="p14">
      <p:transition spd="slow" p14:dur="2000" advTm="188641"/>
    </mc:Choice>
    <mc:Fallback xmlns="">
      <p:transition spd="slow" advTm="18864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ציין מיקום של מספר שקופית 4">
            <a:extLst>
              <a:ext uri="{FF2B5EF4-FFF2-40B4-BE49-F238E27FC236}">
                <a16:creationId xmlns:a16="http://schemas.microsoft.com/office/drawing/2014/main" id="{5E083549-783D-929B-0E30-1A22CDAB2A66}"/>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custDataLst>
      <p:tags r:id="rId1"/>
    </p:custDataLst>
    <p:extLst>
      <p:ext uri="{BB962C8B-B14F-4D97-AF65-F5344CB8AC3E}">
        <p14:creationId xmlns:p14="http://schemas.microsoft.com/office/powerpoint/2010/main" val="960237473"/>
      </p:ext>
    </p:extLst>
  </p:cSld>
  <p:clrMapOvr>
    <a:masterClrMapping/>
  </p:clrMapOvr>
  <mc:AlternateContent xmlns:mc="http://schemas.openxmlformats.org/markup-compatibility/2006" xmlns:p14="http://schemas.microsoft.com/office/powerpoint/2010/main">
    <mc:Choice Requires="p14">
      <p:transition spd="slow" p14:dur="2000" advTm="278636"/>
    </mc:Choice>
    <mc:Fallback xmlns="">
      <p:transition spd="slow" advTm="278636"/>
    </mc:Fallback>
  </mc:AlternateContent>
  <p:extLst>
    <p:ext uri="{E180D4A7-C9FB-4DFB-919C-405C955672EB}">
      <p14:showEvtLst xmlns:p14="http://schemas.microsoft.com/office/powerpoint/2010/main">
        <p14:playEvt time="86815" objId="6"/>
        <p14:triggerEvt type="onClick" time="86816" objId="6"/>
        <p14:stopEvt time="277082" objId="6"/>
        <p14:playEvt time="277096" objId="6"/>
        <p14:stopEvt time="278447" objId="6"/>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4EE2-79F7-C840-336C-178E21978CF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5416DE6C-65B6-EB4C-E8BB-509C07C3D7C5}"/>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AB25B713-87BF-620E-1E2D-343465998294}"/>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94CC46F7-A5E9-F728-0275-9C2761E120B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50FDF779-DF95-AA6B-83A1-3CF43490A023}"/>
              </a:ext>
            </a:extLst>
          </p:cNvPr>
          <p:cNvSpPr>
            <a:spLocks noGrp="1"/>
          </p:cNvSpPr>
          <p:nvPr>
            <p:ph sz="quarter" idx="4"/>
          </p:nvPr>
        </p:nvSpPr>
        <p:spPr>
          <a:xfrm>
            <a:off x="4251805" y="2698336"/>
            <a:ext cx="3240000" cy="1317074"/>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dirty="0"/>
              <a:t>ובשני העמידה שהם משלשים ועד </a:t>
            </a:r>
            <a:r>
              <a:rPr lang="he-IL" dirty="0" err="1"/>
              <a:t>חמשים</a:t>
            </a:r>
            <a:r>
              <a:rPr lang="he-IL" dirty="0"/>
              <a:t> או קרוב להם.</a:t>
            </a:r>
          </a:p>
          <a:p>
            <a:pPr marL="0" indent="0">
              <a:buNone/>
            </a:pPr>
            <a:r>
              <a:rPr lang="he-IL" dirty="0"/>
              <a:t>דומה לצהרים שהשמש באמצע. </a:t>
            </a:r>
          </a:p>
        </p:txBody>
      </p:sp>
      <p:sp>
        <p:nvSpPr>
          <p:cNvPr id="18" name="מציין מיקום תוכן 17">
            <a:extLst>
              <a:ext uri="{FF2B5EF4-FFF2-40B4-BE49-F238E27FC236}">
                <a16:creationId xmlns:a16="http://schemas.microsoft.com/office/drawing/2014/main" id="{66418584-EAA2-EA43-0751-03E7D995D615}"/>
              </a:ext>
            </a:extLst>
          </p:cNvPr>
          <p:cNvSpPr>
            <a:spLocks noGrp="1"/>
          </p:cNvSpPr>
          <p:nvPr>
            <p:ph sz="half" idx="2"/>
          </p:nvPr>
        </p:nvSpPr>
        <p:spPr>
          <a:xfrm>
            <a:off x="675745" y="2737245"/>
            <a:ext cx="3240000" cy="1254310"/>
          </a:xfrm>
          <a:solidFill>
            <a:srgbClr val="00B0F0">
              <a:alpha val="31000"/>
            </a:srgbClr>
          </a:solidFill>
        </p:spPr>
        <p:txBody>
          <a:bodyPr>
            <a:noAutofit/>
          </a:bodyPr>
          <a:lstStyle/>
          <a:p>
            <a:pPr marL="0" indent="0" algn="just">
              <a:buNone/>
            </a:pPr>
            <a:r>
              <a:rPr lang="he-IL" sz="1500" dirty="0"/>
              <a:t>ובשני הירידה שהם שני הזקנה </a:t>
            </a:r>
            <a:r>
              <a:rPr lang="he-IL" sz="1500" dirty="0" err="1"/>
              <a:t>מנ</a:t>
            </a:r>
            <a:r>
              <a:rPr lang="he-IL" sz="1500" dirty="0"/>
              <a:t>' שנים ואילך.</a:t>
            </a:r>
          </a:p>
          <a:p>
            <a:pPr marL="0" indent="0" algn="just">
              <a:buNone/>
            </a:pPr>
            <a:r>
              <a:rPr lang="he-IL" sz="1500" dirty="0"/>
              <a:t>דומה לערב שהשמש שוקעת. </a:t>
            </a:r>
          </a:p>
        </p:txBody>
      </p:sp>
      <p:sp>
        <p:nvSpPr>
          <p:cNvPr id="20" name="תיבת טקסט 19">
            <a:extLst>
              <a:ext uri="{FF2B5EF4-FFF2-40B4-BE49-F238E27FC236}">
                <a16:creationId xmlns:a16="http://schemas.microsoft.com/office/drawing/2014/main" id="{AB769CCD-EF05-D443-B8B8-4B286927E29A}"/>
              </a:ext>
            </a:extLst>
          </p:cNvPr>
          <p:cNvSpPr txBox="1"/>
          <p:nvPr/>
        </p:nvSpPr>
        <p:spPr>
          <a:xfrm>
            <a:off x="7723761" y="2733472"/>
            <a:ext cx="3240000" cy="1051570"/>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שהם עד שלשים או קרוב להם.</a:t>
            </a:r>
          </a:p>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lang="he-IL" dirty="0">
                <a:solidFill>
                  <a:prstClr val="black">
                    <a:lumMod val="75000"/>
                    <a:lumOff val="25000"/>
                  </a:prstClr>
                </a:solidFill>
                <a:latin typeface="Trebuchet MS" panose="020B0603020202020204"/>
                <a:cs typeface="Gisha" panose="020B0502040204020203" pitchFamily="34" charset="-79"/>
              </a:rPr>
              <a:t>דומה לבוקר שהשמש עולה. </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5B20B3B-A5E5-D87A-2AB9-5B455EFB7DD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שני עליה</a:t>
            </a:r>
          </a:p>
        </p:txBody>
      </p:sp>
      <p:pic>
        <p:nvPicPr>
          <p:cNvPr id="10246" name="Picture 6" descr="הילד כאבאל'ה, והזקן המשול כילד">
            <a:extLst>
              <a:ext uri="{FF2B5EF4-FFF2-40B4-BE49-F238E27FC236}">
                <a16:creationId xmlns:a16="http://schemas.microsoft.com/office/drawing/2014/main" id="{87649DFD-0E46-8EEA-7865-0589F3520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D47D6859-558F-A01A-9E48-FE9F480119FB}"/>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
        <p:nvSpPr>
          <p:cNvPr id="6" name="חץ: שמאלה 5">
            <a:extLst>
              <a:ext uri="{FF2B5EF4-FFF2-40B4-BE49-F238E27FC236}">
                <a16:creationId xmlns:a16="http://schemas.microsoft.com/office/drawing/2014/main" id="{EDB42081-82C8-8186-1659-7A5DBCB61DE1}"/>
              </a:ext>
            </a:extLst>
          </p:cNvPr>
          <p:cNvSpPr/>
          <p:nvPr/>
        </p:nvSpPr>
        <p:spPr>
          <a:xfrm>
            <a:off x="310100" y="4142630"/>
            <a:ext cx="10766067" cy="301354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1" dirty="0">
                <a:solidFill>
                  <a:schemeClr val="accent5">
                    <a:lumMod val="50000"/>
                  </a:schemeClr>
                </a:solidFill>
              </a:rPr>
              <a:t>כנגד אלו השלשה זמנים נתקנו לנו ג' תפלות, בקר ערב וצהרים </a:t>
            </a:r>
          </a:p>
          <a:p>
            <a:pPr algn="ctr"/>
            <a:r>
              <a:rPr lang="he-IL" b="1" dirty="0">
                <a:solidFill>
                  <a:schemeClr val="accent5">
                    <a:lumMod val="50000"/>
                  </a:schemeClr>
                </a:solidFill>
              </a:rPr>
              <a:t>להתפלל באלו שלשה זמנים בבקר בזמן </a:t>
            </a:r>
            <a:r>
              <a:rPr lang="he-IL" b="1" dirty="0" err="1">
                <a:solidFill>
                  <a:schemeClr val="accent5">
                    <a:lumMod val="50000"/>
                  </a:schemeClr>
                </a:solidFill>
              </a:rPr>
              <a:t>העליה</a:t>
            </a:r>
            <a:r>
              <a:rPr lang="he-IL" b="1" dirty="0">
                <a:solidFill>
                  <a:schemeClr val="accent5">
                    <a:lumMod val="50000"/>
                  </a:schemeClr>
                </a:solidFill>
              </a:rPr>
              <a:t>, ובצהרים בזמן העמידה, והערב בזמן הירידה, </a:t>
            </a:r>
          </a:p>
          <a:p>
            <a:pPr algn="ctr"/>
            <a:r>
              <a:rPr lang="he-IL" b="1" dirty="0">
                <a:solidFill>
                  <a:schemeClr val="accent5">
                    <a:lumMod val="50000"/>
                  </a:schemeClr>
                </a:solidFill>
              </a:rPr>
              <a:t>להתפלל לפניו שיעזור לנו בשלשה זמנים אלו, </a:t>
            </a:r>
          </a:p>
          <a:p>
            <a:pPr algn="ctr"/>
            <a:r>
              <a:rPr lang="he-IL" b="1" dirty="0">
                <a:solidFill>
                  <a:schemeClr val="accent5">
                    <a:lumMod val="50000"/>
                  </a:schemeClr>
                </a:solidFill>
              </a:rPr>
              <a:t>ולהודות לפניו על </a:t>
            </a:r>
            <a:r>
              <a:rPr lang="he-IL" b="1" dirty="0" err="1">
                <a:solidFill>
                  <a:schemeClr val="accent5">
                    <a:lumMod val="50000"/>
                  </a:schemeClr>
                </a:solidFill>
              </a:rPr>
              <a:t>קיומינו</a:t>
            </a:r>
            <a:r>
              <a:rPr lang="he-IL" b="1" dirty="0">
                <a:solidFill>
                  <a:schemeClr val="accent5">
                    <a:lumMod val="50000"/>
                  </a:schemeClr>
                </a:solidFill>
              </a:rPr>
              <a:t> ועל שהוא מספיק כל צרכינו באלו השלשה זמנים.</a:t>
            </a:r>
          </a:p>
          <a:p>
            <a:pPr algn="ctr"/>
            <a:endParaRPr lang="he-IL" b="1" dirty="0">
              <a:solidFill>
                <a:schemeClr val="accent5">
                  <a:lumMod val="50000"/>
                </a:schemeClr>
              </a:solidFill>
            </a:endParaRPr>
          </a:p>
        </p:txBody>
      </p:sp>
    </p:spTree>
    <p:extLst>
      <p:ext uri="{BB962C8B-B14F-4D97-AF65-F5344CB8AC3E}">
        <p14:creationId xmlns:p14="http://schemas.microsoft.com/office/powerpoint/2010/main" val="383735839"/>
      </p:ext>
    </p:extLst>
  </p:cSld>
  <p:clrMapOvr>
    <a:masterClrMapping/>
  </p:clrMapOvr>
  <mc:AlternateContent xmlns:mc="http://schemas.openxmlformats.org/markup-compatibility/2006" xmlns:p14="http://schemas.microsoft.com/office/powerpoint/2010/main">
    <mc:Choice Requires="p14">
      <p:transition spd="slow" p14:dur="2000" advTm="79209"/>
    </mc:Choice>
    <mc:Fallback xmlns="">
      <p:transition spd="slow" advTm="7920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68BDD-A088-79C5-A837-D895135218C3}"/>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995CFB28-EA8A-344B-2BE2-3BF69A98CFC6}"/>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BCBA1364-01A3-2772-CAC2-45607E9655E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D5F750FF-DE0E-9C27-045B-B4B146C9B20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3000F2AC-A8F9-F8F5-24EC-18ABF1E367EA}"/>
              </a:ext>
            </a:extLst>
          </p:cNvPr>
          <p:cNvSpPr>
            <a:spLocks noGrp="1"/>
          </p:cNvSpPr>
          <p:nvPr>
            <p:ph sz="quarter" idx="4"/>
          </p:nvPr>
        </p:nvSpPr>
        <p:spPr>
          <a:xfrm>
            <a:off x="4251805" y="2698335"/>
            <a:ext cx="3240000" cy="1253463"/>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שבועות שהוא באמצע הקיץ, הוא נגד ימי העמידה, שאז דואג לגוף ולנפש, ועל כן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מקריבין</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שתי הלחם.</a:t>
            </a:r>
            <a:endParaRPr lang="he-IL" dirty="0"/>
          </a:p>
        </p:txBody>
      </p:sp>
      <p:sp>
        <p:nvSpPr>
          <p:cNvPr id="18" name="מציין מיקום תוכן 17">
            <a:extLst>
              <a:ext uri="{FF2B5EF4-FFF2-40B4-BE49-F238E27FC236}">
                <a16:creationId xmlns:a16="http://schemas.microsoft.com/office/drawing/2014/main" id="{82B23464-596E-2316-91A2-BC98BF027605}"/>
              </a:ext>
            </a:extLst>
          </p:cNvPr>
          <p:cNvSpPr>
            <a:spLocks noGrp="1"/>
          </p:cNvSpPr>
          <p:nvPr>
            <p:ph sz="half" idx="2"/>
          </p:nvPr>
        </p:nvSpPr>
        <p:spPr>
          <a:xfrm>
            <a:off x="675745" y="2737245"/>
            <a:ext cx="3240000" cy="1103235"/>
          </a:xfrm>
          <a:solidFill>
            <a:srgbClr val="00B0F0">
              <a:alpha val="31000"/>
            </a:srgbClr>
          </a:solidFill>
        </p:spPr>
        <p:txBody>
          <a:bodyPr>
            <a:noAutofit/>
          </a:bodyPr>
          <a:lstStyle/>
          <a:p>
            <a:pPr marL="0" indent="0" algn="just">
              <a:buNone/>
            </a:pPr>
            <a:r>
              <a:rPr kumimoji="0" lang="he-IL"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סוכות שאמרו עליה צא מדירת קבע, הוא נגד ימי הירידה, שאז אינו מרבה במותרות, ודואג עבור הנשמה.</a:t>
            </a:r>
            <a:endParaRPr lang="he-IL" sz="1500" dirty="0"/>
          </a:p>
        </p:txBody>
      </p:sp>
      <p:sp>
        <p:nvSpPr>
          <p:cNvPr id="20" name="תיבת טקסט 19">
            <a:extLst>
              <a:ext uri="{FF2B5EF4-FFF2-40B4-BE49-F238E27FC236}">
                <a16:creationId xmlns:a16="http://schemas.microsoft.com/office/drawing/2014/main" id="{2C7FE7EF-38D8-308C-25B5-10F2E738841A}"/>
              </a:ext>
            </a:extLst>
          </p:cNvPr>
          <p:cNvSpPr txBox="1"/>
          <p:nvPr/>
        </p:nvSpPr>
        <p:spPr>
          <a:xfrm>
            <a:off x="7723761" y="2733472"/>
            <a:ext cx="3240000" cy="1477328"/>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ג' מועדים,  חג הפסח שבזמן האביב, הוא נגד ימי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נגד ימי הילדות, שאז נפש הבהמית מתאווה לחומריות. ועל כן מקריבים שעורים – קרבן עומר. </a:t>
            </a:r>
          </a:p>
        </p:txBody>
      </p:sp>
      <p:sp>
        <p:nvSpPr>
          <p:cNvPr id="22" name="תיבת טקסט 21">
            <a:extLst>
              <a:ext uri="{FF2B5EF4-FFF2-40B4-BE49-F238E27FC236}">
                <a16:creationId xmlns:a16="http://schemas.microsoft.com/office/drawing/2014/main" id="{B21CF502-9F6F-89F6-903F-A5182E6BF4F7}"/>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שני עליה</a:t>
            </a:r>
          </a:p>
        </p:txBody>
      </p:sp>
      <p:pic>
        <p:nvPicPr>
          <p:cNvPr id="10246" name="Picture 6" descr="הילד כאבאל'ה, והזקן המשול כילד">
            <a:extLst>
              <a:ext uri="{FF2B5EF4-FFF2-40B4-BE49-F238E27FC236}">
                <a16:creationId xmlns:a16="http://schemas.microsoft.com/office/drawing/2014/main" id="{B69638B8-84B5-A967-3131-6EC8B8CA6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2" name="חץ: שמאלה 1">
            <a:extLst>
              <a:ext uri="{FF2B5EF4-FFF2-40B4-BE49-F238E27FC236}">
                <a16:creationId xmlns:a16="http://schemas.microsoft.com/office/drawing/2014/main" id="{06A18D49-A885-1376-1616-55B2E1098F06}"/>
              </a:ext>
            </a:extLst>
          </p:cNvPr>
          <p:cNvSpPr/>
          <p:nvPr/>
        </p:nvSpPr>
        <p:spPr>
          <a:xfrm>
            <a:off x="310101" y="4381169"/>
            <a:ext cx="11410122" cy="247683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a:buNone/>
            </a:pPr>
            <a:r>
              <a:rPr lang="he-IL" sz="1800" b="1" i="0" dirty="0">
                <a:solidFill>
                  <a:srgbClr val="333333"/>
                </a:solidFill>
                <a:effectLst/>
                <a:latin typeface="Almoni neue aaa"/>
              </a:rPr>
              <a:t>שלמה המלך החכם באדם, כתב 3 ספרים בפרקי חייו השונים</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בגיל צעיר הוא כתב את </a:t>
            </a:r>
            <a:r>
              <a:rPr lang="he-IL" sz="1800" b="1" i="0" dirty="0">
                <a:solidFill>
                  <a:srgbClr val="333333"/>
                </a:solidFill>
                <a:effectLst/>
                <a:latin typeface="Almoni neue aaa"/>
              </a:rPr>
              <a:t>שיר השירים</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בגיל הביניים והמבוגר את </a:t>
            </a:r>
            <a:r>
              <a:rPr lang="he-IL" sz="1800" b="1" i="0" dirty="0">
                <a:solidFill>
                  <a:srgbClr val="333333"/>
                </a:solidFill>
                <a:effectLst/>
                <a:latin typeface="Almoni neue aaa"/>
              </a:rPr>
              <a:t>משלי</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ובגיל הזקנה את </a:t>
            </a:r>
            <a:r>
              <a:rPr lang="he-IL" sz="1800" b="1" i="0" dirty="0">
                <a:solidFill>
                  <a:srgbClr val="333333"/>
                </a:solidFill>
                <a:effectLst/>
                <a:latin typeface="Almoni neue aaa"/>
              </a:rPr>
              <a:t>קהלת</a:t>
            </a:r>
            <a:r>
              <a:rPr lang="he-IL" sz="1800" b="0" i="0" dirty="0">
                <a:solidFill>
                  <a:srgbClr val="333333"/>
                </a:solidFill>
                <a:effectLst/>
                <a:latin typeface="Almoni neue aaa"/>
              </a:rPr>
              <a:t>.</a:t>
            </a:r>
            <a:endParaRPr lang="he-IL" sz="1800" dirty="0"/>
          </a:p>
        </p:txBody>
      </p:sp>
      <p:sp>
        <p:nvSpPr>
          <p:cNvPr id="3" name="מציין מיקום של מספר שקופית 2">
            <a:extLst>
              <a:ext uri="{FF2B5EF4-FFF2-40B4-BE49-F238E27FC236}">
                <a16:creationId xmlns:a16="http://schemas.microsoft.com/office/drawing/2014/main" id="{604B0083-3FD4-CAD7-891D-CAB1B480874A}"/>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370215204"/>
      </p:ext>
    </p:extLst>
  </p:cSld>
  <p:clrMapOvr>
    <a:masterClrMapping/>
  </p:clrMapOvr>
  <mc:AlternateContent xmlns:mc="http://schemas.openxmlformats.org/markup-compatibility/2006" xmlns:p14="http://schemas.microsoft.com/office/powerpoint/2010/main">
    <mc:Choice Requires="p14">
      <p:transition spd="slow" p14:dur="2000" advTm="28855"/>
    </mc:Choice>
    <mc:Fallback xmlns="">
      <p:transition spd="slow" advTm="2885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29C062-2BC7-A211-436E-0A56B1DBF510}"/>
              </a:ext>
            </a:extLst>
          </p:cNvPr>
          <p:cNvSpPr>
            <a:spLocks noGrp="1"/>
          </p:cNvSpPr>
          <p:nvPr>
            <p:ph type="title"/>
          </p:nvPr>
        </p:nvSpPr>
        <p:spPr/>
        <p:txBody>
          <a:bodyPr>
            <a:normAutofit fontScale="90000"/>
          </a:bodyPr>
          <a:lstStyle/>
          <a:p>
            <a:pPr algn="ctr"/>
            <a:r>
              <a:rPr lang="he-IL" dirty="0"/>
              <a:t>שלושת היסודות </a:t>
            </a:r>
            <a:r>
              <a:rPr lang="he-IL" dirty="0" err="1"/>
              <a:t>אמ"ש</a:t>
            </a:r>
            <a:br>
              <a:rPr lang="he-IL" dirty="0"/>
            </a:br>
            <a:r>
              <a:rPr lang="he-IL" dirty="0"/>
              <a:t>אש – למעלה</a:t>
            </a:r>
            <a:br>
              <a:rPr lang="he-IL" dirty="0"/>
            </a:br>
            <a:r>
              <a:rPr lang="he-IL" dirty="0"/>
              <a:t>רוח – באמצע</a:t>
            </a:r>
            <a:br>
              <a:rPr lang="he-IL" dirty="0"/>
            </a:br>
            <a:r>
              <a:rPr lang="he-IL" dirty="0"/>
              <a:t>מים - למטה</a:t>
            </a:r>
          </a:p>
        </p:txBody>
      </p:sp>
      <p:pic>
        <p:nvPicPr>
          <p:cNvPr id="3" name="תמונה 2">
            <a:extLst>
              <a:ext uri="{FF2B5EF4-FFF2-40B4-BE49-F238E27FC236}">
                <a16:creationId xmlns:a16="http://schemas.microsoft.com/office/drawing/2014/main" id="{825941DB-418E-FACF-1A8B-2748883AA370}"/>
              </a:ext>
            </a:extLst>
          </p:cNvPr>
          <p:cNvPicPr>
            <a:picLocks noChangeAspect="1"/>
          </p:cNvPicPr>
          <p:nvPr/>
        </p:nvPicPr>
        <p:blipFill>
          <a:blip r:embed="rId2"/>
          <a:stretch>
            <a:fillRect/>
          </a:stretch>
        </p:blipFill>
        <p:spPr>
          <a:xfrm>
            <a:off x="587580" y="4350803"/>
            <a:ext cx="10463167" cy="2507197"/>
          </a:xfrm>
          <a:prstGeom prst="rect">
            <a:avLst/>
          </a:prstGeom>
        </p:spPr>
      </p:pic>
      <p:pic>
        <p:nvPicPr>
          <p:cNvPr id="10248" name="Picture 8" descr="היסודות באסטרולוגיה | מעין מדזיני - אסטרולוגית">
            <a:extLst>
              <a:ext uri="{FF2B5EF4-FFF2-40B4-BE49-F238E27FC236}">
                <a16:creationId xmlns:a16="http://schemas.microsoft.com/office/drawing/2014/main" id="{6DE333CB-31B8-94B8-0F0C-4FDAE7B0E2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3943" y="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F5A9BF84-1A4E-8B94-6A21-B71A679D6EF0}"/>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793508090"/>
      </p:ext>
    </p:extLst>
  </p:cSld>
  <p:clrMapOvr>
    <a:masterClrMapping/>
  </p:clrMapOvr>
  <mc:AlternateContent xmlns:mc="http://schemas.openxmlformats.org/markup-compatibility/2006" xmlns:p14="http://schemas.microsoft.com/office/powerpoint/2010/main">
    <mc:Choice Requires="p14">
      <p:transition spd="slow" p14:dur="2000" advTm="53743"/>
    </mc:Choice>
    <mc:Fallback xmlns="">
      <p:transition spd="slow" advTm="5374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B092D-C16C-630E-5BA2-A8B68F71406C}"/>
            </a:ext>
          </a:extLst>
        </p:cNvPr>
        <p:cNvGrpSpPr/>
        <p:nvPr/>
      </p:nvGrpSpPr>
      <p:grpSpPr>
        <a:xfrm>
          <a:off x="0" y="0"/>
          <a:ext cx="0" cy="0"/>
          <a:chOff x="0" y="0"/>
          <a:chExt cx="0" cy="0"/>
        </a:xfrm>
      </p:grpSpPr>
      <p:pic>
        <p:nvPicPr>
          <p:cNvPr id="10242" name="Picture 2" descr="הידברות לנוער: בואו נדבר על זה - עליה, ירידה או שניהם יחד? - הידברות">
            <a:extLst>
              <a:ext uri="{FF2B5EF4-FFF2-40B4-BE49-F238E27FC236}">
                <a16:creationId xmlns:a16="http://schemas.microsoft.com/office/drawing/2014/main" id="{8925389A-1B54-7A32-664D-2B11BED01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3" y="0"/>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כותרת 7">
            <a:extLst>
              <a:ext uri="{FF2B5EF4-FFF2-40B4-BE49-F238E27FC236}">
                <a16:creationId xmlns:a16="http://schemas.microsoft.com/office/drawing/2014/main" id="{CA135C05-8A3D-CED8-24A1-4093B13F0C01}"/>
              </a:ext>
            </a:extLst>
          </p:cNvPr>
          <p:cNvSpPr>
            <a:spLocks noGrp="1"/>
          </p:cNvSpPr>
          <p:nvPr>
            <p:ph type="title"/>
          </p:nvPr>
        </p:nvSpPr>
        <p:spPr>
          <a:xfrm>
            <a:off x="677333" y="609600"/>
            <a:ext cx="10279563" cy="1320800"/>
          </a:xfrm>
        </p:spPr>
        <p:txBody>
          <a:bodyPr>
            <a:normAutofit/>
          </a:bodyPr>
          <a:lstStyle/>
          <a:p>
            <a:pPr algn="r"/>
            <a:r>
              <a:rPr lang="he-IL" dirty="0"/>
              <a:t>       חיי האדם מתחלפים כמיני האהבה </a:t>
            </a:r>
            <a:br>
              <a:rPr lang="he-IL" dirty="0"/>
            </a:br>
            <a:endParaRPr lang="he-IL" dirty="0"/>
          </a:p>
        </p:txBody>
      </p:sp>
      <p:sp>
        <p:nvSpPr>
          <p:cNvPr id="9" name="מציין מיקום טקסט 8">
            <a:extLst>
              <a:ext uri="{FF2B5EF4-FFF2-40B4-BE49-F238E27FC236}">
                <a16:creationId xmlns:a16="http://schemas.microsoft.com/office/drawing/2014/main" id="{C66AAB7C-4D30-73AA-71C8-5D891AC3F8B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A7BC799B-9955-CDB2-6868-C7923ED49F8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EDB8D74C-F7DD-3568-27C3-66C1B68D490B}"/>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pPr marL="0" indent="0">
              <a:buNone/>
            </a:pPr>
            <a:r>
              <a:rPr lang="he-IL" dirty="0"/>
              <a:t>ובשני העמידה שהם משלשים ועד </a:t>
            </a:r>
            <a:r>
              <a:rPr lang="he-IL" dirty="0" err="1"/>
              <a:t>חמשים</a:t>
            </a:r>
            <a:r>
              <a:rPr lang="he-IL" dirty="0"/>
              <a:t> או קרוב להם תגבר על האדם אהבת המועיל, עד שיש מן האנשים מי שיניח האכילה והשתיה ושאר התענוגים הערבים להמשכו אחר השחוק, להיותו מדמה התועלת הגדול שאפשר שימשך </a:t>
            </a:r>
            <a:r>
              <a:rPr lang="he-IL" dirty="0" err="1"/>
              <a:t>מהריוח</a:t>
            </a:r>
            <a:r>
              <a:rPr lang="he-IL" dirty="0"/>
              <a:t> הגדול בזמן מועט, </a:t>
            </a:r>
          </a:p>
          <a:p>
            <a:pPr marL="0" indent="0">
              <a:buNone/>
            </a:pPr>
            <a:r>
              <a:rPr lang="he-IL" dirty="0"/>
              <a:t>וכן מי שירכב על הספינות </a:t>
            </a:r>
            <a:r>
              <a:rPr lang="he-IL" dirty="0" err="1"/>
              <a:t>ויתן</a:t>
            </a:r>
            <a:r>
              <a:rPr lang="he-IL" dirty="0"/>
              <a:t> בים דרך ויסכן עצמו במים עזים </a:t>
            </a:r>
            <a:r>
              <a:rPr lang="he-IL" dirty="0" err="1"/>
              <a:t>ויתן</a:t>
            </a:r>
            <a:r>
              <a:rPr lang="he-IL" dirty="0"/>
              <a:t> בהם נתיבה </a:t>
            </a:r>
            <a:r>
              <a:rPr lang="he-IL" dirty="0" err="1"/>
              <a:t>לתקות</a:t>
            </a:r>
            <a:r>
              <a:rPr lang="he-IL" dirty="0"/>
              <a:t> </a:t>
            </a:r>
            <a:r>
              <a:rPr lang="he-IL" dirty="0" err="1"/>
              <a:t>הריוח</a:t>
            </a:r>
            <a:r>
              <a:rPr lang="he-IL" dirty="0"/>
              <a:t> והתועלת ולא יחוש לתענוג אחר כלל. </a:t>
            </a:r>
          </a:p>
        </p:txBody>
      </p:sp>
      <p:sp>
        <p:nvSpPr>
          <p:cNvPr id="18" name="מציין מיקום תוכן 17">
            <a:extLst>
              <a:ext uri="{FF2B5EF4-FFF2-40B4-BE49-F238E27FC236}">
                <a16:creationId xmlns:a16="http://schemas.microsoft.com/office/drawing/2014/main" id="{28E568BD-FA66-1347-3D02-7FC9A5328C7B}"/>
              </a:ext>
            </a:extLst>
          </p:cNvPr>
          <p:cNvSpPr>
            <a:spLocks noGrp="1"/>
          </p:cNvSpPr>
          <p:nvPr>
            <p:ph sz="half" idx="2"/>
          </p:nvPr>
        </p:nvSpPr>
        <p:spPr>
          <a:xfrm>
            <a:off x="675745" y="2737245"/>
            <a:ext cx="3240000" cy="3890058"/>
          </a:xfrm>
          <a:solidFill>
            <a:srgbClr val="00B0F0">
              <a:alpha val="31000"/>
            </a:srgbClr>
          </a:solidFill>
        </p:spPr>
        <p:txBody>
          <a:bodyPr>
            <a:noAutofit/>
          </a:bodyPr>
          <a:lstStyle/>
          <a:p>
            <a:pPr marL="0" indent="0" algn="just">
              <a:buNone/>
            </a:pPr>
            <a:r>
              <a:rPr lang="he-IL" sz="1500" dirty="0"/>
              <a:t>ובשני הירידה שהם שני הזקנה </a:t>
            </a:r>
            <a:r>
              <a:rPr lang="he-IL" sz="1500" dirty="0" err="1"/>
              <a:t>מנ</a:t>
            </a:r>
            <a:r>
              <a:rPr lang="he-IL" sz="1500" dirty="0"/>
              <a:t>' שנים ואילך לא יחוש האדם למועיל ולא לערב אבל אהבתו בלבד תהיה אל הטוב מצד מה שהוא טוב, </a:t>
            </a:r>
          </a:p>
          <a:p>
            <a:pPr marL="0" indent="0" algn="just">
              <a:buNone/>
            </a:pPr>
            <a:r>
              <a:rPr lang="he-IL" sz="1500" dirty="0"/>
              <a:t>ולזה ימצאו הזקנים נמשכים לעבודת השם ונבדלים מהתאוות יותר מזולתם, כי אחר שיראו שהאהבה אשר מצד הערב או מצד המועיל בלתי קיימות, לא יחושו רק לאהבת הטוב מצד מה שהוא טוב שהיא </a:t>
            </a:r>
            <a:r>
              <a:rPr lang="he-IL" sz="1500" b="1" dirty="0"/>
              <a:t>אהבה קיימת ובלתי משתנת </a:t>
            </a:r>
            <a:r>
              <a:rPr lang="he-IL" sz="1500" b="1" dirty="0" err="1"/>
              <a:t>בהמצא</a:t>
            </a:r>
            <a:r>
              <a:rPr lang="he-IL" sz="1500" b="1" dirty="0"/>
              <a:t> האהוב שהוא השם כמו שבארנו, וזו היא סבת ישועת הנפש</a:t>
            </a:r>
            <a:r>
              <a:rPr lang="he-IL" sz="1500" dirty="0"/>
              <a:t>. </a:t>
            </a:r>
          </a:p>
        </p:txBody>
      </p:sp>
      <p:sp>
        <p:nvSpPr>
          <p:cNvPr id="20" name="תיבת טקסט 19">
            <a:extLst>
              <a:ext uri="{FF2B5EF4-FFF2-40B4-BE49-F238E27FC236}">
                <a16:creationId xmlns:a16="http://schemas.microsoft.com/office/drawing/2014/main" id="{6B937EB1-0C86-8E46-19C5-DF05F3BA5C65}"/>
              </a:ext>
            </a:extLst>
          </p:cNvPr>
          <p:cNvSpPr txBox="1"/>
          <p:nvPr/>
        </p:nvSpPr>
        <p:spPr>
          <a:xfrm>
            <a:off x="7723761" y="2733472"/>
            <a:ext cx="3240000" cy="3970318"/>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בשני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שהם עד שלשים או קרוב להם יאהב האדם הערב וימשך אחריו מאד, ולזה תמצא האהבה הזאת בנערים ובנשים ובאשר הם במדרגת הנערים, כמי שימשך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המשגל לפי שהוא ערב אליו מבלתי שיביט אל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ממנו לגוף ולנפש, הנה הוא דומה אל הנערים הנמשכים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יבחינו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מרבוי</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יאהבו דבר אחר אלא מי שיעניקם ככר לחם אחת או אחד משאר התענוגים הערבים. </a:t>
            </a:r>
          </a:p>
        </p:txBody>
      </p:sp>
      <p:sp>
        <p:nvSpPr>
          <p:cNvPr id="22" name="תיבת טקסט 21">
            <a:extLst>
              <a:ext uri="{FF2B5EF4-FFF2-40B4-BE49-F238E27FC236}">
                <a16:creationId xmlns:a16="http://schemas.microsoft.com/office/drawing/2014/main" id="{D3DEFD36-B191-2A2B-7C6A-71E937E9B8B1}"/>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3CFFCCF0-E556-427B-782E-5CE7FD44E764}"/>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145242743"/>
      </p:ext>
    </p:extLst>
  </p:cSld>
  <p:clrMapOvr>
    <a:masterClrMapping/>
  </p:clrMapOvr>
  <mc:AlternateContent xmlns:mc="http://schemas.openxmlformats.org/markup-compatibility/2006" xmlns:p14="http://schemas.microsoft.com/office/powerpoint/2010/main">
    <mc:Choice Requires="p14">
      <p:transition spd="slow" p14:dur="2000" advTm="144290"/>
    </mc:Choice>
    <mc:Fallback xmlns="">
      <p:transition spd="slow" advTm="14429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C627F-667D-008B-F5E5-9EC08A4BFF2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EFC8AFC-1CC2-7279-8A37-554AFEB37F97}"/>
              </a:ext>
            </a:extLst>
          </p:cNvPr>
          <p:cNvSpPr>
            <a:spLocks noGrp="1"/>
          </p:cNvSpPr>
          <p:nvPr>
            <p:ph type="title"/>
          </p:nvPr>
        </p:nvSpPr>
        <p:spPr>
          <a:xfrm>
            <a:off x="677333" y="609600"/>
            <a:ext cx="10279563" cy="1320800"/>
          </a:xfrm>
        </p:spPr>
        <p:txBody>
          <a:bodyPr/>
          <a:lstStyle/>
          <a:p>
            <a:pPr algn="ctr"/>
            <a:r>
              <a:rPr lang="he-IL" dirty="0"/>
              <a:t>לימוד תורה בג' חלקי אהבה</a:t>
            </a:r>
          </a:p>
        </p:txBody>
      </p:sp>
      <p:sp>
        <p:nvSpPr>
          <p:cNvPr id="9" name="מציין מיקום טקסט 8">
            <a:extLst>
              <a:ext uri="{FF2B5EF4-FFF2-40B4-BE49-F238E27FC236}">
                <a16:creationId xmlns:a16="http://schemas.microsoft.com/office/drawing/2014/main" id="{D490B0EE-8F65-1DF3-A8AA-E75EAFF5262E}"/>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6CDF6A3A-4852-D267-0848-EFCBA7A9E14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9861339-23FD-B164-F8A1-F2A5CE8F41CA}"/>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10000"/>
          </a:bodyPr>
          <a:lstStyle/>
          <a:p>
            <a:r>
              <a:rPr lang="he-IL" dirty="0"/>
              <a:t>אברכים אוהבים ללמוד הלכה. דברים שמועילים להם ויוכלו לדעת את המעשה עשר יעשון. </a:t>
            </a:r>
          </a:p>
        </p:txBody>
      </p:sp>
      <p:sp>
        <p:nvSpPr>
          <p:cNvPr id="18" name="מציין מיקום תוכן 17">
            <a:extLst>
              <a:ext uri="{FF2B5EF4-FFF2-40B4-BE49-F238E27FC236}">
                <a16:creationId xmlns:a16="http://schemas.microsoft.com/office/drawing/2014/main" id="{1F1D32AC-0097-82FD-C3EB-BFD8263A3BD8}"/>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10000"/>
          </a:bodyPr>
          <a:lstStyle/>
          <a:p>
            <a:r>
              <a:rPr lang="he-IL" dirty="0"/>
              <a:t>מבוגרים אוהבים ללמוד דברים שמדברים על האמת שבתורה. </a:t>
            </a:r>
          </a:p>
          <a:p>
            <a:r>
              <a:rPr lang="he-IL" dirty="0"/>
              <a:t>מדוע כך זה האמת? מדוע ציוותה התורה כך וכך?</a:t>
            </a:r>
          </a:p>
          <a:p>
            <a:r>
              <a:rPr lang="he-IL" dirty="0"/>
              <a:t>דברים שיש להם משמעות. דברים ...</a:t>
            </a:r>
          </a:p>
          <a:p>
            <a:r>
              <a:rPr lang="he-IL" dirty="0"/>
              <a:t>אפשר גם שטוב יהיה שלומדים בשביל מצוות ה' לעסוק בתורה. </a:t>
            </a:r>
          </a:p>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במשלי (י"ז – כ"ד): </a:t>
            </a:r>
            <a:r>
              <a:rPr lang="he-IL" sz="1800" b="1" dirty="0">
                <a:effectLst/>
                <a:latin typeface="Times New Roman" panose="02020603050405020304" pitchFamily="18" charset="0"/>
                <a:ea typeface="Times New Roman" panose="02020603050405020304" pitchFamily="18" charset="0"/>
                <a:cs typeface="Monotype Hadassah"/>
              </a:rPr>
              <a:t>אבל הלומד כדי לקיים מצות בוראו יתברך, </a:t>
            </a:r>
            <a:r>
              <a:rPr lang="he-IL" sz="1800" b="1" u="sng" dirty="0">
                <a:effectLst/>
                <a:latin typeface="Times New Roman" panose="02020603050405020304" pitchFamily="18" charset="0"/>
                <a:ea typeface="Times New Roman" panose="02020603050405020304" pitchFamily="18" charset="0"/>
                <a:cs typeface="Monotype Hadassah"/>
              </a:rPr>
              <a:t>טוב לו גם בעת שלומד, כי עושה מצות הבורא יתברך במה שלומד</a:t>
            </a:r>
            <a:r>
              <a:rPr lang="he-IL" sz="1800" b="1" dirty="0">
                <a:effectLst/>
                <a:latin typeface="Times New Roman" panose="02020603050405020304" pitchFamily="18" charset="0"/>
                <a:ea typeface="Times New Roman" panose="02020603050405020304" pitchFamily="18" charset="0"/>
                <a:cs typeface="Monotype Hadassah"/>
              </a:rPr>
              <a:t>... ואז טוב לו אף בעת עמלו.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20" name="תיבת טקסט 19">
            <a:extLst>
              <a:ext uri="{FF2B5EF4-FFF2-40B4-BE49-F238E27FC236}">
                <a16:creationId xmlns:a16="http://schemas.microsoft.com/office/drawing/2014/main" id="{8DB58F05-A74B-0F09-BB19-569C2F18F76F}"/>
              </a:ext>
            </a:extLst>
          </p:cNvPr>
          <p:cNvSpPr txBox="1"/>
          <p:nvPr/>
        </p:nvSpPr>
        <p:spPr>
          <a:xfrm>
            <a:off x="7723761" y="2733472"/>
            <a:ext cx="3240000" cy="132856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ילדים אוהבים לפתור תרגילים, ללמוד דברים שעושים כיף.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ללמוד עם פלפול, ושיעורי עיון. </a:t>
            </a:r>
          </a:p>
        </p:txBody>
      </p:sp>
      <p:sp>
        <p:nvSpPr>
          <p:cNvPr id="22" name="תיבת טקסט 21">
            <a:extLst>
              <a:ext uri="{FF2B5EF4-FFF2-40B4-BE49-F238E27FC236}">
                <a16:creationId xmlns:a16="http://schemas.microsoft.com/office/drawing/2014/main" id="{83A1F56C-3D8D-E8C6-A80F-BF9B0864B44C}"/>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41C0D89A-6DF3-4417-DC05-26AC2FA9C03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21734331"/>
      </p:ext>
    </p:extLst>
  </p:cSld>
  <p:clrMapOvr>
    <a:masterClrMapping/>
  </p:clrMapOvr>
  <mc:AlternateContent xmlns:mc="http://schemas.openxmlformats.org/markup-compatibility/2006" xmlns:p14="http://schemas.microsoft.com/office/powerpoint/2010/main">
    <mc:Choice Requires="p14">
      <p:transition spd="slow" p14:dur="2000" advTm="111881"/>
    </mc:Choice>
    <mc:Fallback xmlns="">
      <p:transition spd="slow" advTm="11188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FF77AF4-79CA-87EB-0EF5-9CE1BE50D7BE}"/>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4" name="תמונה 3">
            <a:extLst>
              <a:ext uri="{FF2B5EF4-FFF2-40B4-BE49-F238E27FC236}">
                <a16:creationId xmlns:a16="http://schemas.microsoft.com/office/drawing/2014/main" id="{5823D84F-5C99-0D59-FA2B-B7063F314CFB}"/>
              </a:ext>
            </a:extLst>
          </p:cNvPr>
          <p:cNvPicPr>
            <a:picLocks noChangeAspect="1"/>
          </p:cNvPicPr>
          <p:nvPr/>
        </p:nvPicPr>
        <p:blipFill>
          <a:blip r:embed="rId2"/>
          <a:stretch>
            <a:fillRect/>
          </a:stretch>
        </p:blipFill>
        <p:spPr>
          <a:xfrm>
            <a:off x="123180" y="0"/>
            <a:ext cx="5346057" cy="6858000"/>
          </a:xfrm>
          <a:prstGeom prst="rect">
            <a:avLst/>
          </a:prstGeom>
        </p:spPr>
      </p:pic>
      <p:pic>
        <p:nvPicPr>
          <p:cNvPr id="6" name="תמונה 5">
            <a:extLst>
              <a:ext uri="{FF2B5EF4-FFF2-40B4-BE49-F238E27FC236}">
                <a16:creationId xmlns:a16="http://schemas.microsoft.com/office/drawing/2014/main" id="{F5AF2D0C-EC7C-3194-A746-0FA8192D36FD}"/>
              </a:ext>
            </a:extLst>
          </p:cNvPr>
          <p:cNvPicPr>
            <a:picLocks noChangeAspect="1"/>
          </p:cNvPicPr>
          <p:nvPr/>
        </p:nvPicPr>
        <p:blipFill>
          <a:blip r:embed="rId3"/>
          <a:stretch>
            <a:fillRect/>
          </a:stretch>
        </p:blipFill>
        <p:spPr>
          <a:xfrm>
            <a:off x="6341035" y="0"/>
            <a:ext cx="4916815" cy="6858000"/>
          </a:xfrm>
          <a:prstGeom prst="rect">
            <a:avLst/>
          </a:prstGeom>
        </p:spPr>
      </p:pic>
    </p:spTree>
    <p:extLst>
      <p:ext uri="{BB962C8B-B14F-4D97-AF65-F5344CB8AC3E}">
        <p14:creationId xmlns:p14="http://schemas.microsoft.com/office/powerpoint/2010/main" val="3271573206"/>
      </p:ext>
    </p:extLst>
  </p:cSld>
  <p:clrMapOvr>
    <a:masterClrMapping/>
  </p:clrMapOvr>
  <mc:AlternateContent xmlns:mc="http://schemas.openxmlformats.org/markup-compatibility/2006" xmlns:p14="http://schemas.microsoft.com/office/powerpoint/2010/main">
    <mc:Choice Requires="p14">
      <p:transition spd="slow" p14:dur="2000" advTm="36526"/>
    </mc:Choice>
    <mc:Fallback xmlns="">
      <p:transition spd="slow" advTm="3652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DABC254-83E0-FF4F-0ACF-C2EF6EDA57A2}"/>
              </a:ext>
            </a:extLst>
          </p:cNvPr>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4" name="תמונה 3">
            <a:extLst>
              <a:ext uri="{FF2B5EF4-FFF2-40B4-BE49-F238E27FC236}">
                <a16:creationId xmlns:a16="http://schemas.microsoft.com/office/drawing/2014/main" id="{E531C48C-E472-2FA8-78AD-DB8833F24047}"/>
              </a:ext>
            </a:extLst>
          </p:cNvPr>
          <p:cNvPicPr>
            <a:picLocks noChangeAspect="1"/>
          </p:cNvPicPr>
          <p:nvPr/>
        </p:nvPicPr>
        <p:blipFill>
          <a:blip r:embed="rId2"/>
          <a:stretch>
            <a:fillRect/>
          </a:stretch>
        </p:blipFill>
        <p:spPr>
          <a:xfrm>
            <a:off x="900032" y="0"/>
            <a:ext cx="10391935" cy="6858000"/>
          </a:xfrm>
          <a:prstGeom prst="rect">
            <a:avLst/>
          </a:prstGeom>
        </p:spPr>
      </p:pic>
    </p:spTree>
    <p:extLst>
      <p:ext uri="{BB962C8B-B14F-4D97-AF65-F5344CB8AC3E}">
        <p14:creationId xmlns:p14="http://schemas.microsoft.com/office/powerpoint/2010/main" val="2408573960"/>
      </p:ext>
    </p:extLst>
  </p:cSld>
  <p:clrMapOvr>
    <a:masterClrMapping/>
  </p:clrMapOvr>
  <mc:AlternateContent xmlns:mc="http://schemas.openxmlformats.org/markup-compatibility/2006" xmlns:p14="http://schemas.microsoft.com/office/powerpoint/2010/main">
    <mc:Choice Requires="p14">
      <p:transition spd="slow" p14:dur="2000" advTm="132075"/>
    </mc:Choice>
    <mc:Fallback xmlns="">
      <p:transition spd="slow" advTm="13207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71009-B671-FC18-F759-FB4F457AA7B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21127B18-5912-DD84-CC5B-821FD4FA17E3}"/>
              </a:ext>
            </a:extLst>
          </p:cNvPr>
          <p:cNvSpPr>
            <a:spLocks noGrp="1"/>
          </p:cNvSpPr>
          <p:nvPr>
            <p:ph type="title"/>
          </p:nvPr>
        </p:nvSpPr>
        <p:spPr>
          <a:xfrm>
            <a:off x="677333" y="609600"/>
            <a:ext cx="10279563" cy="1320800"/>
          </a:xfrm>
        </p:spPr>
        <p:txBody>
          <a:bodyPr>
            <a:normAutofit fontScale="90000"/>
          </a:bodyPr>
          <a:lstStyle/>
          <a:p>
            <a:pPr algn="ctr"/>
            <a:r>
              <a:rPr lang="he-IL" dirty="0"/>
              <a:t>נמצא באדם ג' נפשות - הצומח, והחי, והשכלי. </a:t>
            </a:r>
            <a:br>
              <a:rPr lang="he-IL" dirty="0"/>
            </a:br>
            <a:r>
              <a:rPr lang="he-IL" dirty="0"/>
              <a:t>והן נפש רוח נשמה. </a:t>
            </a:r>
            <a:br>
              <a:rPr lang="he-IL" dirty="0"/>
            </a:br>
            <a:endParaRPr lang="he-IL" dirty="0"/>
          </a:p>
        </p:txBody>
      </p:sp>
      <p:sp>
        <p:nvSpPr>
          <p:cNvPr id="9" name="מציין מיקום טקסט 8">
            <a:extLst>
              <a:ext uri="{FF2B5EF4-FFF2-40B4-BE49-F238E27FC236}">
                <a16:creationId xmlns:a16="http://schemas.microsoft.com/office/drawing/2014/main" id="{C0C7F3A6-08AA-77B2-D096-6510A3BD507A}"/>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נשמה</a:t>
            </a:r>
          </a:p>
        </p:txBody>
      </p:sp>
      <p:sp>
        <p:nvSpPr>
          <p:cNvPr id="11" name="מציין מיקום טקסט 10">
            <a:extLst>
              <a:ext uri="{FF2B5EF4-FFF2-40B4-BE49-F238E27FC236}">
                <a16:creationId xmlns:a16="http://schemas.microsoft.com/office/drawing/2014/main" id="{D4513F3D-0B67-06D7-471B-F9DDA3155EC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רוח</a:t>
            </a:r>
          </a:p>
        </p:txBody>
      </p:sp>
      <p:sp>
        <p:nvSpPr>
          <p:cNvPr id="12" name="מציין מיקום תוכן 11">
            <a:extLst>
              <a:ext uri="{FF2B5EF4-FFF2-40B4-BE49-F238E27FC236}">
                <a16:creationId xmlns:a16="http://schemas.microsoft.com/office/drawing/2014/main" id="{FB4D8A8F-0F9B-ADDB-091F-C8CB17BE77AA}"/>
              </a:ext>
            </a:extLst>
          </p:cNvPr>
          <p:cNvSpPr>
            <a:spLocks noGrp="1"/>
          </p:cNvSpPr>
          <p:nvPr>
            <p:ph sz="quarter" idx="4"/>
          </p:nvPr>
        </p:nvSpPr>
        <p:spPr>
          <a:xfrm>
            <a:off x="4251805" y="2698335"/>
            <a:ext cx="3240000" cy="385354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a:bodyPr>
          <a:lstStyle/>
          <a:p>
            <a:r>
              <a:rPr lang="he-IL" dirty="0"/>
              <a:t>הרוח – בלב.</a:t>
            </a:r>
          </a:p>
          <a:p>
            <a:r>
              <a:rPr lang="he-IL" dirty="0"/>
              <a:t>והרוח </a:t>
            </a:r>
            <a:r>
              <a:rPr lang="he-IL" dirty="0" err="1"/>
              <a:t>מתאוה</a:t>
            </a:r>
            <a:r>
              <a:rPr lang="he-IL" dirty="0"/>
              <a:t> כבוד ועושר, כי כחות הרוח הוא המעוררת כידוע. </a:t>
            </a:r>
          </a:p>
          <a:p>
            <a:r>
              <a:rPr lang="he-IL" dirty="0"/>
              <a:t>וכל מדות הקנאה והגאוה ושאר המידות ענפים לאלו והכל בלב.</a:t>
            </a:r>
          </a:p>
          <a:p>
            <a:pPr algn="just" rtl="1">
              <a:lnSpc>
                <a:spcPts val="1500"/>
              </a:lnSpc>
              <a:spcBef>
                <a:spcPts val="1200"/>
              </a:spcBef>
              <a:spcAft>
                <a:spcPts val="300"/>
              </a:spcAft>
              <a:tabLst>
                <a:tab pos="147320" algn="l"/>
              </a:tabLst>
            </a:pPr>
            <a:r>
              <a:rPr lang="he-IL" sz="1800" b="0" kern="1400" dirty="0">
                <a:effectLst/>
                <a:latin typeface="Arial" panose="020B0604020202020204" pitchFamily="34" charset="0"/>
                <a:cs typeface="Monotype Hadassah"/>
              </a:rPr>
              <a:t>[</a:t>
            </a:r>
            <a:r>
              <a:rPr lang="he-IL" sz="1800" b="0" kern="1400" dirty="0" err="1">
                <a:effectLst/>
                <a:latin typeface="Arial" panose="020B0604020202020204" pitchFamily="34" charset="0"/>
                <a:cs typeface="Monotype Hadassah"/>
              </a:rPr>
              <a:t>הגר"א</a:t>
            </a:r>
            <a:r>
              <a:rPr lang="he-IL" sz="1800" b="0" kern="1400" dirty="0">
                <a:effectLst/>
                <a:latin typeface="Arial" panose="020B0604020202020204" pitchFamily="34" charset="0"/>
                <a:cs typeface="Monotype Hadassah"/>
              </a:rPr>
              <a:t> מוסיף על זה במקומות אחרים וז"ל: "הרוח הוא עצם האדם" [ברכות ז' ע"א] "הוא האדם המקבל שכר ועונש" [</a:t>
            </a:r>
            <a:r>
              <a:rPr lang="he-IL" sz="1800" b="0" kern="1400" dirty="0" err="1">
                <a:effectLst/>
                <a:latin typeface="Arial" panose="020B0604020202020204" pitchFamily="34" charset="0"/>
                <a:cs typeface="Monotype Hadassah"/>
              </a:rPr>
              <a:t>סי"צ</a:t>
            </a:r>
            <a:r>
              <a:rPr lang="he-IL" sz="1800" b="0" kern="1400" dirty="0">
                <a:effectLst/>
                <a:latin typeface="Arial" panose="020B0604020202020204" pitchFamily="34" charset="0"/>
                <a:cs typeface="Monotype Hadassah"/>
              </a:rPr>
              <a:t> פ"א מ"א] כל ההרגשות וחיות הוא ברוח ובצאת הרוח הוא מת" [הדרת קודש] "הוא עיקר האדם והוא כוח התנועה שהאדם מתנועע לכאן ולכאן" [ס' דקדוקי תורה].]</a:t>
            </a:r>
            <a:endParaRPr lang="en-US" sz="1800" b="1" kern="1400" dirty="0">
              <a:effectLst/>
              <a:latin typeface="Arial" panose="020B0604020202020204" pitchFamily="34" charset="0"/>
              <a:cs typeface="Miriam" panose="020B0502050101010101" pitchFamily="34" charset="-79"/>
            </a:endParaRPr>
          </a:p>
        </p:txBody>
      </p:sp>
      <p:sp>
        <p:nvSpPr>
          <p:cNvPr id="18" name="מציין מיקום תוכן 17">
            <a:extLst>
              <a:ext uri="{FF2B5EF4-FFF2-40B4-BE49-F238E27FC236}">
                <a16:creationId xmlns:a16="http://schemas.microsoft.com/office/drawing/2014/main" id="{2335FCD8-1996-A485-421F-CE1E5A6803F1}"/>
              </a:ext>
            </a:extLst>
          </p:cNvPr>
          <p:cNvSpPr>
            <a:spLocks noGrp="1"/>
          </p:cNvSpPr>
          <p:nvPr>
            <p:ph sz="half" idx="2"/>
          </p:nvPr>
        </p:nvSpPr>
        <p:spPr>
          <a:xfrm>
            <a:off x="675745" y="2737245"/>
            <a:ext cx="3240000" cy="3304117"/>
          </a:xfrm>
          <a:solidFill>
            <a:srgbClr val="00B0F0">
              <a:alpha val="31000"/>
            </a:srgbClr>
          </a:solidFill>
        </p:spPr>
        <p:txBody>
          <a:bodyPr>
            <a:normAutofit fontScale="92500"/>
          </a:bodyPr>
          <a:lstStyle/>
          <a:p>
            <a:r>
              <a:rPr lang="he-IL" dirty="0"/>
              <a:t>הנשמה – במוח. </a:t>
            </a:r>
          </a:p>
          <a:p>
            <a:r>
              <a:rPr lang="he-IL" sz="1800" b="1" kern="1400" dirty="0">
                <a:effectLst/>
                <a:latin typeface="Arial" panose="020B0604020202020204" pitchFamily="34" charset="0"/>
                <a:cs typeface="Monotype Hadassah"/>
              </a:rPr>
              <a:t>הנשמה - היא חלק </a:t>
            </a:r>
            <a:r>
              <a:rPr lang="he-IL" sz="1800" b="1" kern="1400" dirty="0" err="1">
                <a:effectLst/>
                <a:latin typeface="Arial" panose="020B0604020202020204" pitchFamily="34" charset="0"/>
                <a:cs typeface="Monotype Hadassah"/>
              </a:rPr>
              <a:t>אלוק</a:t>
            </a:r>
            <a:r>
              <a:rPr lang="he-IL" sz="1800" b="1" kern="1400" dirty="0">
                <a:effectLst/>
                <a:latin typeface="Arial" panose="020B0604020202020204" pitchFamily="34" charset="0"/>
                <a:cs typeface="Monotype Hadassah"/>
              </a:rPr>
              <a:t> ממעל </a:t>
            </a:r>
            <a:r>
              <a:rPr lang="he-IL" sz="1800" b="1" kern="1400" dirty="0" err="1">
                <a:effectLst/>
                <a:latin typeface="Arial" panose="020B0604020202020204" pitchFamily="34" charset="0"/>
                <a:cs typeface="Monotype Hadassah"/>
              </a:rPr>
              <a:t>ומתאוה</a:t>
            </a:r>
            <a:r>
              <a:rPr lang="he-IL" sz="1800" b="1" kern="1400" dirty="0">
                <a:effectLst/>
                <a:latin typeface="Arial" panose="020B0604020202020204" pitchFamily="34" charset="0"/>
                <a:cs typeface="Monotype Hadassah"/>
              </a:rPr>
              <a:t> לדברים אלוקיים. </a:t>
            </a:r>
          </a:p>
          <a:p>
            <a:r>
              <a:rPr lang="he-IL" sz="1800" b="1" kern="1400" dirty="0">
                <a:effectLst/>
                <a:latin typeface="Arial" panose="020B0604020202020204" pitchFamily="34" charset="0"/>
                <a:cs typeface="Monotype Hadassah"/>
              </a:rPr>
              <a:t>"היא מדריגת מלאך, והיא מלאך הניתן לשמרו כמו שכתוב "כי מלאכיו </a:t>
            </a:r>
            <a:r>
              <a:rPr lang="he-IL" sz="1800" b="1" kern="1400" dirty="0" err="1">
                <a:effectLst/>
                <a:latin typeface="Arial" panose="020B0604020202020204" pitchFamily="34" charset="0"/>
                <a:cs typeface="Monotype Hadassah"/>
              </a:rPr>
              <a:t>יצוה</a:t>
            </a:r>
            <a:r>
              <a:rPr lang="he-IL" sz="1800" b="1" kern="1400" dirty="0">
                <a:effectLst/>
                <a:latin typeface="Arial" panose="020B0604020202020204" pitchFamily="34" charset="0"/>
                <a:cs typeface="Monotype Hadassah"/>
              </a:rPr>
              <a:t> לך לשמרך בכל דרכיך" ... ומותר האדם מן הבהמה" </a:t>
            </a:r>
            <a:r>
              <a:rPr lang="he-IL" sz="1800" b="0" kern="1400" dirty="0">
                <a:effectLst/>
                <a:latin typeface="Arial" panose="020B0604020202020204" pitchFamily="34" charset="0"/>
                <a:cs typeface="Monotype Hadassah"/>
              </a:rPr>
              <a:t>[ליקוט סוף </a:t>
            </a:r>
            <a:r>
              <a:rPr lang="he-IL" sz="1800" b="0" kern="1400" dirty="0" err="1">
                <a:effectLst/>
                <a:latin typeface="Arial" panose="020B0604020202020204" pitchFamily="34" charset="0"/>
                <a:cs typeface="Monotype Hadassah"/>
              </a:rPr>
              <a:t>סד"צ</a:t>
            </a:r>
            <a:r>
              <a:rPr lang="he-IL" sz="1800" b="0" kern="1400" dirty="0">
                <a:effectLst/>
                <a:latin typeface="Arial" panose="020B0604020202020204" pitchFamily="34" charset="0"/>
                <a:cs typeface="Monotype Hadassah"/>
              </a:rPr>
              <a:t>]</a:t>
            </a:r>
            <a:r>
              <a:rPr lang="he-IL" sz="1800" b="1" kern="1400" dirty="0">
                <a:effectLst/>
                <a:latin typeface="Arial" panose="020B0604020202020204" pitchFamily="34" charset="0"/>
                <a:cs typeface="Monotype Hadassah"/>
              </a:rPr>
              <a:t>.</a:t>
            </a:r>
          </a:p>
          <a:p>
            <a:r>
              <a:rPr lang="he-IL" sz="1800" dirty="0"/>
              <a:t>וכל אחד הולך </a:t>
            </a:r>
            <a:r>
              <a:rPr lang="he-IL" sz="1800" dirty="0" err="1"/>
              <a:t>ומתאוה</a:t>
            </a:r>
            <a:r>
              <a:rPr lang="he-IL" sz="1800" dirty="0"/>
              <a:t> לשרשו.‏</a:t>
            </a:r>
            <a:endParaRPr lang="en-US" sz="1800" b="1" kern="1400" dirty="0">
              <a:effectLst/>
              <a:latin typeface="Arial" panose="020B0604020202020204" pitchFamily="34" charset="0"/>
              <a:cs typeface="Miriam" panose="020B0502050101010101" pitchFamily="34" charset="-79"/>
            </a:endParaRPr>
          </a:p>
          <a:p>
            <a:endParaRPr lang="he-IL" dirty="0"/>
          </a:p>
        </p:txBody>
      </p:sp>
      <p:sp>
        <p:nvSpPr>
          <p:cNvPr id="20" name="תיבת טקסט 19">
            <a:extLst>
              <a:ext uri="{FF2B5EF4-FFF2-40B4-BE49-F238E27FC236}">
                <a16:creationId xmlns:a16="http://schemas.microsoft.com/office/drawing/2014/main" id="{6EA8F511-D2CC-C722-A7EC-83C24C40DEAF}"/>
              </a:ext>
            </a:extLst>
          </p:cNvPr>
          <p:cNvSpPr txBox="1"/>
          <p:nvPr/>
        </p:nvSpPr>
        <p:spPr>
          <a:xfrm>
            <a:off x="7723761" y="2733472"/>
            <a:ext cx="3240000" cy="2153154"/>
          </a:xfrm>
          <a:prstGeom prst="rect">
            <a:avLst/>
          </a:prstGeom>
          <a:solidFill>
            <a:srgbClr val="FF0000">
              <a:alpha val="15000"/>
            </a:srgbClr>
          </a:solidFill>
        </p:spPr>
        <p:txBody>
          <a:bodyPr wrap="square" rtlCol="1">
            <a:spAutoFit/>
          </a:bodyPr>
          <a:lstStyle/>
          <a:p>
            <a:pPr algn="just" rtl="1">
              <a:lnSpc>
                <a:spcPts val="1500"/>
              </a:lnSpc>
              <a:spcBef>
                <a:spcPts val="1200"/>
              </a:spcBef>
              <a:spcAft>
                <a:spcPts val="300"/>
              </a:spcAft>
              <a:tabLst>
                <a:tab pos="147320" algn="l"/>
              </a:tabLst>
            </a:pPr>
            <a:r>
              <a:rPr lang="he-IL" sz="1800" b="1" kern="1400" dirty="0">
                <a:effectLst/>
                <a:latin typeface="Arial" panose="020B0604020202020204" pitchFamily="34" charset="0"/>
                <a:cs typeface="Monotype Hadassah"/>
              </a:rPr>
              <a:t>כידוע נמצא באדם ג' נפשות הצומח החי והשכלי, והם הנפש רוח ונשמה. וכל אחד הולך </a:t>
            </a:r>
            <a:r>
              <a:rPr lang="he-IL" sz="1800" b="1" kern="1400" dirty="0" err="1">
                <a:effectLst/>
                <a:latin typeface="Arial" panose="020B0604020202020204" pitchFamily="34" charset="0"/>
                <a:cs typeface="Monotype Hadassah"/>
              </a:rPr>
              <a:t>ומתאוה</a:t>
            </a:r>
            <a:r>
              <a:rPr lang="he-IL" sz="1800" b="1" kern="1400" dirty="0">
                <a:effectLst/>
                <a:latin typeface="Arial" panose="020B0604020202020204" pitchFamily="34" charset="0"/>
                <a:cs typeface="Monotype Hadassah"/>
              </a:rPr>
              <a:t> לשורשו:</a:t>
            </a:r>
            <a:endParaRPr lang="en-US" sz="1800" b="1" kern="1400" dirty="0">
              <a:effectLst/>
              <a:latin typeface="Arial" panose="020B0604020202020204" pitchFamily="34" charset="0"/>
              <a:cs typeface="Miriam" panose="020B0502050101010101" pitchFamily="34" charset="-79"/>
            </a:endParaRPr>
          </a:p>
          <a:p>
            <a:pPr algn="just" rtl="1">
              <a:lnSpc>
                <a:spcPct val="115000"/>
              </a:lnSpc>
              <a:spcAft>
                <a:spcPts val="0"/>
              </a:spcAft>
              <a:tabLst>
                <a:tab pos="147320" algn="l"/>
              </a:tabLst>
            </a:pP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 </a:t>
            </a:r>
            <a:r>
              <a:rPr lang="he-IL" sz="1800" b="1" kern="1400" dirty="0">
                <a:effectLst/>
                <a:latin typeface="Arial" panose="020B0604020202020204" pitchFamily="34" charset="0"/>
                <a:cs typeface="Monotype Hadassah"/>
              </a:rPr>
              <a:t>הנפש -  משכנו בכבד. </a:t>
            </a:r>
          </a:p>
          <a:p>
            <a:pPr algn="just" rtl="1">
              <a:lnSpc>
                <a:spcPts val="1500"/>
              </a:lnSpc>
              <a:spcBef>
                <a:spcPts val="1200"/>
              </a:spcBef>
              <a:spcAft>
                <a:spcPts val="300"/>
              </a:spcAft>
              <a:tabLst>
                <a:tab pos="147320" algn="l"/>
              </a:tabLst>
            </a:pPr>
            <a:r>
              <a:rPr lang="he-IL" sz="1800" b="1" kern="1400" dirty="0" err="1">
                <a:effectLst/>
                <a:latin typeface="Arial" panose="020B0604020202020204" pitchFamily="34" charset="0"/>
                <a:cs typeface="Monotype Hadassah"/>
              </a:rPr>
              <a:t>מתאוה</a:t>
            </a:r>
            <a:r>
              <a:rPr lang="he-IL" sz="1800" b="1" kern="1400" dirty="0">
                <a:effectLst/>
                <a:latin typeface="Arial" panose="020B0604020202020204" pitchFamily="34" charset="0"/>
                <a:cs typeface="Monotype Hadassah"/>
              </a:rPr>
              <a:t> מאכל ומשתה, כי היא הזן ומגדל ומוליד, לכן היא </a:t>
            </a:r>
            <a:r>
              <a:rPr lang="he-IL" sz="1800" b="1" kern="1400" dirty="0" err="1">
                <a:effectLst/>
                <a:latin typeface="Arial" panose="020B0604020202020204" pitchFamily="34" charset="0"/>
                <a:cs typeface="Monotype Hadassah"/>
              </a:rPr>
              <a:t>מתאוה</a:t>
            </a:r>
            <a:r>
              <a:rPr lang="he-IL" sz="1800" b="1" kern="1400" dirty="0">
                <a:effectLst/>
                <a:latin typeface="Arial" panose="020B0604020202020204" pitchFamily="34" charset="0"/>
                <a:cs typeface="Monotype Hadassah"/>
              </a:rPr>
              <a:t> לאלו הדברים.</a:t>
            </a:r>
            <a:endParaRPr lang="en-US" sz="1800" b="1" kern="1400" dirty="0">
              <a:effectLst/>
              <a:latin typeface="Arial" panose="020B0604020202020204" pitchFamily="34" charset="0"/>
              <a:cs typeface="Miriam" panose="020B0502050101010101" pitchFamily="34" charset="-79"/>
            </a:endParaRPr>
          </a:p>
          <a:p>
            <a:pPr algn="just" rtl="1">
              <a:lnSpc>
                <a:spcPts val="1500"/>
              </a:lnSpc>
              <a:spcBef>
                <a:spcPts val="1200"/>
              </a:spcBef>
              <a:spcAft>
                <a:spcPts val="300"/>
              </a:spcAft>
              <a:tabLst>
                <a:tab pos="147320" algn="l"/>
              </a:tabLst>
            </a:pPr>
            <a:r>
              <a:rPr lang="he-IL" sz="1800" b="1" kern="1400" dirty="0">
                <a:effectLst/>
                <a:latin typeface="Arial" panose="020B0604020202020204" pitchFamily="34" charset="0"/>
                <a:cs typeface="Monotype Hadassah"/>
              </a:rPr>
              <a:t> </a:t>
            </a:r>
            <a:endParaRPr lang="en-US" sz="1800" b="1" kern="1400" dirty="0">
              <a:effectLst/>
              <a:latin typeface="Arial" panose="020B0604020202020204" pitchFamily="34" charset="0"/>
              <a:cs typeface="Miriam" panose="020B0502050101010101" pitchFamily="34" charset="-79"/>
            </a:endParaRPr>
          </a:p>
        </p:txBody>
      </p:sp>
      <p:sp>
        <p:nvSpPr>
          <p:cNvPr id="22" name="תיבת טקסט 21">
            <a:extLst>
              <a:ext uri="{FF2B5EF4-FFF2-40B4-BE49-F238E27FC236}">
                <a16:creationId xmlns:a16="http://schemas.microsoft.com/office/drawing/2014/main" id="{028D1850-F020-978C-2394-9EBFC8706BFA}"/>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נפש</a:t>
            </a:r>
          </a:p>
        </p:txBody>
      </p:sp>
      <p:pic>
        <p:nvPicPr>
          <p:cNvPr id="12290" name="Picture 2" descr="בְּ ל וֹ גְ נָ רְ דִ י: דרגות הבריאה בחינוך הדתי">
            <a:extLst>
              <a:ext uri="{FF2B5EF4-FFF2-40B4-BE49-F238E27FC236}">
                <a16:creationId xmlns:a16="http://schemas.microsoft.com/office/drawing/2014/main" id="{127DA60D-F121-B2D7-D523-28FC8C95A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7" y="64563"/>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BCB2DF81-C508-6149-8322-D2A134BF0651}"/>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194730882"/>
      </p:ext>
    </p:extLst>
  </p:cSld>
  <p:clrMapOvr>
    <a:masterClrMapping/>
  </p:clrMapOvr>
  <mc:AlternateContent xmlns:mc="http://schemas.openxmlformats.org/markup-compatibility/2006" xmlns:p14="http://schemas.microsoft.com/office/powerpoint/2010/main">
    <mc:Choice Requires="p14">
      <p:transition spd="slow" p14:dur="2000" advTm="132047"/>
    </mc:Choice>
    <mc:Fallback xmlns="">
      <p:transition spd="slow" advTm="13204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B4D79-FA2C-1B25-6ED9-344646264800}"/>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11584723-5A3F-B4F6-B155-DD43ACB48E43}"/>
              </a:ext>
            </a:extLst>
          </p:cNvPr>
          <p:cNvSpPr>
            <a:spLocks noGrp="1"/>
          </p:cNvSpPr>
          <p:nvPr>
            <p:ph type="title"/>
          </p:nvPr>
        </p:nvSpPr>
        <p:spPr>
          <a:xfrm>
            <a:off x="677333" y="609600"/>
            <a:ext cx="10279563" cy="1320800"/>
          </a:xfrm>
        </p:spPr>
        <p:txBody>
          <a:bodyPr>
            <a:normAutofit fontScale="90000"/>
          </a:bodyPr>
          <a:lstStyle/>
          <a:p>
            <a:pPr algn="ctr"/>
            <a:r>
              <a:rPr lang="he-IL" sz="2700" b="1" dirty="0">
                <a:solidFill>
                  <a:schemeClr val="accent5">
                    <a:lumMod val="50000"/>
                  </a:schemeClr>
                </a:solidFill>
              </a:rPr>
              <a:t>באדם יש ג' נפשות או כחות, נפש שבה משותף עם הצמחים, רוח שבה משותף עם </a:t>
            </a:r>
            <a:r>
              <a:rPr lang="he-IL" sz="2700" b="1" dirty="0" err="1">
                <a:solidFill>
                  <a:schemeClr val="accent5">
                    <a:lumMod val="50000"/>
                  </a:schemeClr>
                </a:solidFill>
              </a:rPr>
              <a:t>הב"ח</a:t>
            </a:r>
            <a:r>
              <a:rPr lang="he-IL" sz="2700" b="1" dirty="0">
                <a:solidFill>
                  <a:schemeClr val="accent5">
                    <a:lumMod val="50000"/>
                  </a:schemeClr>
                </a:solidFill>
              </a:rPr>
              <a:t> ממנה </a:t>
            </a:r>
            <a:r>
              <a:rPr lang="he-IL" sz="2700" b="1" dirty="0" err="1">
                <a:solidFill>
                  <a:schemeClr val="accent5">
                    <a:lumMod val="50000"/>
                  </a:schemeClr>
                </a:solidFill>
              </a:rPr>
              <a:t>כח</a:t>
            </a:r>
            <a:r>
              <a:rPr lang="he-IL" sz="2700" b="1" dirty="0">
                <a:solidFill>
                  <a:schemeClr val="accent5">
                    <a:lumMod val="50000"/>
                  </a:schemeClr>
                </a:solidFill>
              </a:rPr>
              <a:t> הכעס והגבורה, ומהנפש </a:t>
            </a:r>
            <a:r>
              <a:rPr lang="he-IL" sz="2700" b="1" dirty="0" err="1">
                <a:solidFill>
                  <a:schemeClr val="accent5">
                    <a:lumMod val="50000"/>
                  </a:schemeClr>
                </a:solidFill>
              </a:rPr>
              <a:t>התאוה</a:t>
            </a:r>
            <a:r>
              <a:rPr lang="he-IL" sz="2700" b="1" dirty="0">
                <a:solidFill>
                  <a:schemeClr val="accent5">
                    <a:lumMod val="50000"/>
                  </a:schemeClr>
                </a:solidFill>
              </a:rPr>
              <a:t>, נשמה שהיא המשכלת, וכפי מה שגוברת מהן באדם כן תהיינה פעולותיו דרך משל אם תגבר הנפש </a:t>
            </a:r>
            <a:r>
              <a:rPr lang="he-IL" sz="2700" b="1" dirty="0" err="1">
                <a:solidFill>
                  <a:schemeClr val="accent5">
                    <a:lumMod val="50000"/>
                  </a:schemeClr>
                </a:solidFill>
              </a:rPr>
              <a:t>תדין</a:t>
            </a:r>
            <a:r>
              <a:rPr lang="he-IL" sz="2700" b="1" dirty="0">
                <a:solidFill>
                  <a:schemeClr val="accent5">
                    <a:lumMod val="50000"/>
                  </a:schemeClr>
                </a:solidFill>
              </a:rPr>
              <a:t> שפעולותיו </a:t>
            </a:r>
            <a:r>
              <a:rPr lang="he-IL" sz="2700" b="1" dirty="0" err="1">
                <a:solidFill>
                  <a:schemeClr val="accent5">
                    <a:lumMod val="50000"/>
                  </a:schemeClr>
                </a:solidFill>
              </a:rPr>
              <a:t>תהיין</a:t>
            </a:r>
            <a:r>
              <a:rPr lang="he-IL" sz="2700" b="1" dirty="0">
                <a:solidFill>
                  <a:schemeClr val="accent5">
                    <a:lumMod val="50000"/>
                  </a:schemeClr>
                </a:solidFill>
              </a:rPr>
              <a:t> לתכלית השגת ההנאה, ואם הרוח לתכלית הכבוד והגאוה, ואם הנשמה לתכלית טוב </a:t>
            </a:r>
            <a:br>
              <a:rPr lang="he-IL" sz="1800" b="1" dirty="0">
                <a:solidFill>
                  <a:schemeClr val="accent5">
                    <a:lumMod val="50000"/>
                  </a:schemeClr>
                </a:solidFill>
              </a:rPr>
            </a:br>
            <a:r>
              <a:rPr lang="he-IL" sz="3200" b="1" dirty="0">
                <a:solidFill>
                  <a:schemeClr val="accent5">
                    <a:lumMod val="50000"/>
                  </a:schemeClr>
                </a:solidFill>
              </a:rPr>
              <a:t>‏</a:t>
            </a:r>
            <a:endParaRPr lang="he-IL" sz="4000" b="1" dirty="0">
              <a:solidFill>
                <a:schemeClr val="accent5">
                  <a:lumMod val="50000"/>
                </a:schemeClr>
              </a:solidFill>
            </a:endParaRPr>
          </a:p>
        </p:txBody>
      </p:sp>
      <p:sp>
        <p:nvSpPr>
          <p:cNvPr id="9" name="מציין מיקום טקסט 8">
            <a:extLst>
              <a:ext uri="{FF2B5EF4-FFF2-40B4-BE49-F238E27FC236}">
                <a16:creationId xmlns:a16="http://schemas.microsoft.com/office/drawing/2014/main" id="{D808FF85-48D3-AB8A-8E08-0DA92D32E4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A0F22455-BC1D-02EA-BC29-41E7172A415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A31A55D1-9813-9DD4-CD7B-E67822A6E3FC}"/>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r>
              <a:rPr lang="he-IL" dirty="0"/>
              <a:t>והרוח </a:t>
            </a:r>
            <a:r>
              <a:rPr lang="he-IL" dirty="0" err="1"/>
              <a:t>מתאוה</a:t>
            </a:r>
            <a:r>
              <a:rPr lang="he-IL" dirty="0"/>
              <a:t> כבוד ועושר, כי כחות הרוח הוא המעוררת כידוע. </a:t>
            </a:r>
          </a:p>
          <a:p>
            <a:r>
              <a:rPr lang="he-IL" dirty="0"/>
              <a:t>וכל מדות הקנאה והגאוה ושאר המידות ענפים לאלו והכל בלב.</a:t>
            </a:r>
          </a:p>
          <a:p>
            <a:r>
              <a:rPr lang="he-IL" dirty="0"/>
              <a:t>ולכן אמרו לב רע שורש לכל מדות רעות, וכן לב טוב לכל מידות טובות וכו' כמ"ש באבות "שבכלל דבריו </a:t>
            </a:r>
            <a:r>
              <a:rPr lang="he-IL" dirty="0" err="1"/>
              <a:t>וכו</a:t>
            </a:r>
            <a:r>
              <a:rPr lang="he-IL" dirty="0"/>
              <a:t>'". </a:t>
            </a:r>
          </a:p>
          <a:p>
            <a:r>
              <a:rPr lang="he-IL" dirty="0"/>
              <a:t>והן נקרא נפש ורוח הבהמית כי הן ג"כ בבהמה. לכן הם </a:t>
            </a:r>
            <a:r>
              <a:rPr lang="he-IL" dirty="0" err="1"/>
              <a:t>מתאוים</a:t>
            </a:r>
            <a:r>
              <a:rPr lang="he-IL" dirty="0"/>
              <a:t> דברים </a:t>
            </a:r>
            <a:r>
              <a:rPr lang="he-IL" dirty="0" err="1"/>
              <a:t>בהמים</a:t>
            </a:r>
            <a:r>
              <a:rPr lang="he-IL" dirty="0"/>
              <a:t>.‏</a:t>
            </a:r>
          </a:p>
        </p:txBody>
      </p:sp>
      <p:sp>
        <p:nvSpPr>
          <p:cNvPr id="18" name="מציין מיקום תוכן 17">
            <a:extLst>
              <a:ext uri="{FF2B5EF4-FFF2-40B4-BE49-F238E27FC236}">
                <a16:creationId xmlns:a16="http://schemas.microsoft.com/office/drawing/2014/main" id="{5878F43D-85CC-8105-C347-F7F4EA9A13E3}"/>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10000"/>
          </a:bodyPr>
          <a:lstStyle/>
          <a:p>
            <a:r>
              <a:rPr lang="he-IL" dirty="0"/>
              <a:t>והנשמה הוא חלק </a:t>
            </a:r>
            <a:r>
              <a:rPr lang="he-IL" dirty="0" err="1"/>
              <a:t>אלקי</a:t>
            </a:r>
            <a:r>
              <a:rPr lang="he-IL" dirty="0"/>
              <a:t> ממעל, </a:t>
            </a:r>
            <a:r>
              <a:rPr lang="he-IL" dirty="0" err="1"/>
              <a:t>מתאוה</a:t>
            </a:r>
            <a:r>
              <a:rPr lang="he-IL" dirty="0"/>
              <a:t> לדברים </a:t>
            </a:r>
            <a:r>
              <a:rPr lang="he-IL" dirty="0" err="1"/>
              <a:t>אלקיים</a:t>
            </a:r>
            <a:r>
              <a:rPr lang="he-IL" dirty="0"/>
              <a:t>, והיא במוח מקום החכמה והמחשבה וכמ"ש איוב והחכמה מאין תמצא ובמשלי בהרבה מקומות.</a:t>
            </a:r>
          </a:p>
          <a:p>
            <a:r>
              <a:rPr lang="he-IL" dirty="0"/>
              <a:t>וכן המחשבה הוא הדביקות והיראה, שכל משנה תורה מפליג בהן וכמ"ש "ועתה ישראל </a:t>
            </a:r>
            <a:r>
              <a:rPr lang="he-IL" dirty="0" err="1"/>
              <a:t>וכו</a:t>
            </a:r>
            <a:r>
              <a:rPr lang="he-IL" dirty="0"/>
              <a:t>'" והרבה פסוקים כידוע.‏</a:t>
            </a:r>
          </a:p>
          <a:p>
            <a:r>
              <a:rPr lang="he-IL" dirty="0"/>
              <a:t>צ"ע הרי אהבה ויראה אלו רגשות. </a:t>
            </a:r>
          </a:p>
        </p:txBody>
      </p:sp>
      <p:sp>
        <p:nvSpPr>
          <p:cNvPr id="20" name="תיבת טקסט 19">
            <a:extLst>
              <a:ext uri="{FF2B5EF4-FFF2-40B4-BE49-F238E27FC236}">
                <a16:creationId xmlns:a16="http://schemas.microsoft.com/office/drawing/2014/main" id="{8980C5BC-2EFD-BC39-6F50-6540374F7453}"/>
              </a:ext>
            </a:extLst>
          </p:cNvPr>
          <p:cNvSpPr txBox="1"/>
          <p:nvPr/>
        </p:nvSpPr>
        <p:spPr>
          <a:xfrm>
            <a:off x="7723761" y="2733472"/>
            <a:ext cx="3240000" cy="2564805"/>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אהבת הנפש לדבר הערב לה.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שמחת הגוף תועלתה אינה רק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לעורר</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את רגשות הנשמה ולהוציאם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מהכח</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אל הפועל,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אלא יש אפשרות להשתמש ברגשות האהבה של הגוף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להגביר</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את רגשי האהבה באופן שהנשמה לא יכולה להשיג לבד.</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D1BECB3-A864-F76C-C8B3-E6A84F5F130E}"/>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BC75DD88-6287-4A85-785C-78F6A04AECF1}"/>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628879629"/>
      </p:ext>
    </p:extLst>
  </p:cSld>
  <p:clrMapOvr>
    <a:masterClrMapping/>
  </p:clrMapOvr>
  <mc:AlternateContent xmlns:mc="http://schemas.openxmlformats.org/markup-compatibility/2006" xmlns:p14="http://schemas.microsoft.com/office/powerpoint/2010/main">
    <mc:Choice Requires="p14">
      <p:transition spd="slow" p14:dur="2000" advTm="29038"/>
    </mc:Choice>
    <mc:Fallback xmlns="">
      <p:transition spd="slow" advTm="2903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76259-5420-D976-DF2A-E3D07D3224CC}"/>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BB1472D6-E4AE-87D7-6961-AECFCFB45641}"/>
              </a:ext>
            </a:extLst>
          </p:cNvPr>
          <p:cNvSpPr>
            <a:spLocks noGrp="1"/>
          </p:cNvSpPr>
          <p:nvPr>
            <p:ph type="title"/>
          </p:nvPr>
        </p:nvSpPr>
        <p:spPr>
          <a:xfrm>
            <a:off x="677333" y="0"/>
            <a:ext cx="10279563" cy="699715"/>
          </a:xfrm>
        </p:spPr>
        <p:txBody>
          <a:bodyPr>
            <a:normAutofit fontScale="90000"/>
          </a:bodyPr>
          <a:lstStyle/>
          <a:p>
            <a:pPr algn="ctr"/>
            <a:r>
              <a:rPr lang="he-IL" dirty="0"/>
              <a:t>שלש משמרות הוי הלילה</a:t>
            </a:r>
          </a:p>
        </p:txBody>
      </p:sp>
      <p:sp>
        <p:nvSpPr>
          <p:cNvPr id="9" name="מציין מיקום טקסט 8">
            <a:extLst>
              <a:ext uri="{FF2B5EF4-FFF2-40B4-BE49-F238E27FC236}">
                <a16:creationId xmlns:a16="http://schemas.microsoft.com/office/drawing/2014/main" id="{B64FD6CA-EFB0-7823-5734-703124746BF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C8C8143D-D387-CFD8-9199-3089F3664122}"/>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893DFEF8-A6D1-CE93-1FDA-C6AFAA8006E8}"/>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dirty="0"/>
              <a:t>בתקופה שניה האדם משתוקק ושואף להרבות רכושו, בבחינת כלב הנובח הב, הב. </a:t>
            </a:r>
          </a:p>
        </p:txBody>
      </p:sp>
      <p:sp>
        <p:nvSpPr>
          <p:cNvPr id="18" name="מציין מיקום תוכן 17">
            <a:extLst>
              <a:ext uri="{FF2B5EF4-FFF2-40B4-BE49-F238E27FC236}">
                <a16:creationId xmlns:a16="http://schemas.microsoft.com/office/drawing/2014/main" id="{935B9C37-8CAC-D771-D786-CD8714AE8CF4}"/>
              </a:ext>
            </a:extLst>
          </p:cNvPr>
          <p:cNvSpPr>
            <a:spLocks noGrp="1"/>
          </p:cNvSpPr>
          <p:nvPr>
            <p:ph sz="half" idx="2"/>
          </p:nvPr>
        </p:nvSpPr>
        <p:spPr>
          <a:xfrm>
            <a:off x="675745" y="2737245"/>
            <a:ext cx="3240000" cy="3304117"/>
          </a:xfrm>
          <a:solidFill>
            <a:srgbClr val="00B0F0">
              <a:alpha val="31000"/>
            </a:srgbClr>
          </a:solidFill>
        </p:spPr>
        <p:txBody>
          <a:bodyPr/>
          <a:lstStyle/>
          <a:p>
            <a:r>
              <a:rPr lang="he-IL" dirty="0"/>
              <a:t>בתקופה השלישית האדם מתמלא בתשוקה להתקרב לבורא ולתורה, ולכן הוא משול לתינוק היונק מזון לנשמתו. ולאשה החפצה להתקרב לבעלה. </a:t>
            </a:r>
          </a:p>
        </p:txBody>
      </p:sp>
      <p:sp>
        <p:nvSpPr>
          <p:cNvPr id="20" name="תיבת טקסט 19">
            <a:extLst>
              <a:ext uri="{FF2B5EF4-FFF2-40B4-BE49-F238E27FC236}">
                <a16:creationId xmlns:a16="http://schemas.microsoft.com/office/drawing/2014/main" id="{D092BA49-EE26-41F1-3705-2DD8C0686605}"/>
              </a:ext>
            </a:extLst>
          </p:cNvPr>
          <p:cNvSpPr txBox="1"/>
          <p:nvPr/>
        </p:nvSpPr>
        <p:spPr>
          <a:xfrm>
            <a:off x="7723761" y="2733472"/>
            <a:ext cx="3240000" cy="2159566"/>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הלילה רומז לחיי האדם בעולם השפל והחומרי. וחיי האדם נחלקים לשלוש משמרות,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דהינו</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שלוש תקופות.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בתקופה הראשונה האדם נמשך אחר החומר, בבחינת חמור נוער. </a:t>
            </a:r>
          </a:p>
        </p:txBody>
      </p:sp>
      <p:sp>
        <p:nvSpPr>
          <p:cNvPr id="22" name="תיבת טקסט 21">
            <a:extLst>
              <a:ext uri="{FF2B5EF4-FFF2-40B4-BE49-F238E27FC236}">
                <a16:creationId xmlns:a16="http://schemas.microsoft.com/office/drawing/2014/main" id="{18012D8E-8445-F728-11CE-F8ABF513E375}"/>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6" name="מציין מיקום של מספר שקופית 5">
            <a:extLst>
              <a:ext uri="{FF2B5EF4-FFF2-40B4-BE49-F238E27FC236}">
                <a16:creationId xmlns:a16="http://schemas.microsoft.com/office/drawing/2014/main" id="{F0EAB846-BF1B-9A8C-1FDD-E0938DFF950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
        <p:nvSpPr>
          <p:cNvPr id="2" name="חץ: שמאלה 1">
            <a:extLst>
              <a:ext uri="{FF2B5EF4-FFF2-40B4-BE49-F238E27FC236}">
                <a16:creationId xmlns:a16="http://schemas.microsoft.com/office/drawing/2014/main" id="{27AB9FDB-89A1-D680-44F8-8D803A8F289F}"/>
              </a:ext>
            </a:extLst>
          </p:cNvPr>
          <p:cNvSpPr/>
          <p:nvPr/>
        </p:nvSpPr>
        <p:spPr>
          <a:xfrm>
            <a:off x="-154227" y="343698"/>
            <a:ext cx="11827243" cy="218660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rPr>
              <a:t>ועל כל משמר ומשמר יושב הקדוש ברוך הוא ושואג כארי, שנאמר: ה' ממרום ישאג וממעון קדשו </a:t>
            </a:r>
            <a:r>
              <a:rPr kumimoji="0" lang="he-IL" sz="1800" b="0" i="0" u="none" strike="noStrike" kern="1200" cap="none" spc="0" normalizeH="0" baseline="0" noProof="0" dirty="0" err="1">
                <a:ln>
                  <a:noFill/>
                </a:ln>
                <a:solidFill>
                  <a:prstClr val="white"/>
                </a:solidFill>
                <a:effectLst/>
                <a:uLnTx/>
                <a:uFillTx/>
                <a:latin typeface="Trebuchet MS" panose="020B0603020202020204"/>
                <a:ea typeface="+mn-ea"/>
                <a:cs typeface="Gisha" panose="020B0502040204020203" pitchFamily="34" charset="-79"/>
              </a:rPr>
              <a:t>יתן</a:t>
            </a:r>
            <a:r>
              <a:rPr kumimoji="0" lang="he-IL" sz="1800" b="0"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rPr>
              <a:t> קולו שאוג ישאג על נוהו.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rPr>
              <a:t>וסימן לדבר: משמרה ראשונה - </a:t>
            </a:r>
            <a:r>
              <a:rPr kumimoji="0" lang="he-IL" sz="1800" b="1"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rPr>
              <a:t>חמור נוער, שניה - כלבים צועקים,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rPr>
              <a:t>שלישית תינוק יונק משדי </a:t>
            </a:r>
            <a:r>
              <a:rPr kumimoji="0" lang="he-IL" sz="1800" b="1" i="0" u="none" strike="noStrike" kern="1200" cap="none" spc="0" normalizeH="0" baseline="0" noProof="0" dirty="0" err="1">
                <a:ln>
                  <a:noFill/>
                </a:ln>
                <a:solidFill>
                  <a:prstClr val="white"/>
                </a:solidFill>
                <a:effectLst/>
                <a:uLnTx/>
                <a:uFillTx/>
                <a:latin typeface="Trebuchet MS" panose="020B0603020202020204"/>
                <a:ea typeface="+mn-ea"/>
                <a:cs typeface="Gisha" panose="020B0502040204020203" pitchFamily="34" charset="-79"/>
              </a:rPr>
              <a:t>אמו</a:t>
            </a:r>
            <a:r>
              <a:rPr kumimoji="0" lang="he-IL" sz="1800" b="1"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rPr>
              <a:t> ואשה מספרת עם בעלה</a:t>
            </a:r>
            <a:r>
              <a:rPr kumimoji="0" lang="he-IL" sz="1800" b="0" i="0" u="none" strike="noStrike" kern="1200" cap="none" spc="0" normalizeH="0" baseline="0" noProof="0" dirty="0">
                <a:ln>
                  <a:noFill/>
                </a:ln>
                <a:solidFill>
                  <a:prstClr val="white"/>
                </a:solidFill>
                <a:effectLst/>
                <a:uLnTx/>
                <a:uFillTx/>
                <a:latin typeface="Trebuchet MS" panose="020B0603020202020204"/>
                <a:ea typeface="+mn-ea"/>
                <a:cs typeface="Gisha" panose="020B0502040204020203" pitchFamily="34" charset="-79"/>
              </a:rPr>
              <a:t>.</a:t>
            </a:r>
          </a:p>
        </p:txBody>
      </p:sp>
    </p:spTree>
    <p:extLst>
      <p:ext uri="{BB962C8B-B14F-4D97-AF65-F5344CB8AC3E}">
        <p14:creationId xmlns:p14="http://schemas.microsoft.com/office/powerpoint/2010/main" val="2635008508"/>
      </p:ext>
    </p:extLst>
  </p:cSld>
  <p:clrMapOvr>
    <a:masterClrMapping/>
  </p:clrMapOvr>
  <mc:AlternateContent xmlns:mc="http://schemas.openxmlformats.org/markup-compatibility/2006" xmlns:p14="http://schemas.microsoft.com/office/powerpoint/2010/main">
    <mc:Choice Requires="p14">
      <p:transition spd="slow" p14:dur="2000" advTm="163881"/>
    </mc:Choice>
    <mc:Fallback xmlns="">
      <p:transition spd="slow" advTm="16388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D218-33F0-6D4B-482D-78B6DCF2E07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F1B39B5-B2D4-9F5B-8DC5-E036B29BF9DB}"/>
              </a:ext>
            </a:extLst>
          </p:cNvPr>
          <p:cNvSpPr>
            <a:spLocks noGrp="1"/>
          </p:cNvSpPr>
          <p:nvPr>
            <p:ph type="title"/>
          </p:nvPr>
        </p:nvSpPr>
        <p:spPr>
          <a:xfrm>
            <a:off x="677333" y="609600"/>
            <a:ext cx="10279563" cy="1320800"/>
          </a:xfrm>
        </p:spPr>
        <p:txBody>
          <a:bodyPr>
            <a:normAutofit fontScale="90000"/>
          </a:bodyPr>
          <a:lstStyle/>
          <a:p>
            <a:pPr algn="ctr"/>
            <a:r>
              <a:rPr lang="he-IL" dirty="0"/>
              <a:t>שלשה </a:t>
            </a:r>
            <a:r>
              <a:rPr lang="he-IL" dirty="0" err="1"/>
              <a:t>גבולין</a:t>
            </a:r>
            <a:r>
              <a:rPr lang="he-IL" dirty="0"/>
              <a:t> בימי האדם ימי עליה ימי עמידה ימי ירידה וגם כנגד אלה שלשה דרגין </a:t>
            </a:r>
            <a:r>
              <a:rPr lang="he-IL" dirty="0" err="1"/>
              <a:t>דאדם</a:t>
            </a:r>
            <a:r>
              <a:rPr lang="he-IL" dirty="0"/>
              <a:t>: נפש, רוח ונשמה</a:t>
            </a:r>
          </a:p>
        </p:txBody>
      </p:sp>
      <p:sp>
        <p:nvSpPr>
          <p:cNvPr id="9" name="מציין מיקום טקסט 8">
            <a:extLst>
              <a:ext uri="{FF2B5EF4-FFF2-40B4-BE49-F238E27FC236}">
                <a16:creationId xmlns:a16="http://schemas.microsoft.com/office/drawing/2014/main" id="{554BDBF8-998E-CA84-C1A8-DAC7A0F23B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31AB1E0D-C1F2-10C4-E4D4-DB8FD712D0E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5EEC7627-265A-4D34-1E9D-06F2385AF851}"/>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sz="1800" b="0" i="0" dirty="0">
                <a:solidFill>
                  <a:srgbClr val="3B3B3B"/>
                </a:solidFill>
                <a:effectLst/>
                <a:latin typeface="almoni"/>
              </a:rPr>
              <a:t>בימי עמידה, הדחפים הגשמיים והחומריים שוככים מעט, ואז הרוח היא </a:t>
            </a:r>
            <a:r>
              <a:rPr lang="he-IL" sz="1800" b="0" i="0" dirty="0" err="1">
                <a:solidFill>
                  <a:srgbClr val="3B3B3B"/>
                </a:solidFill>
                <a:effectLst/>
                <a:latin typeface="almoni"/>
              </a:rPr>
              <a:t>הכח</a:t>
            </a:r>
            <a:r>
              <a:rPr lang="he-IL" sz="1800" b="0" i="0" dirty="0">
                <a:solidFill>
                  <a:srgbClr val="3B3B3B"/>
                </a:solidFill>
                <a:effectLst/>
                <a:latin typeface="almoni"/>
              </a:rPr>
              <a:t> השולט בו. </a:t>
            </a:r>
          </a:p>
          <a:p>
            <a:r>
              <a:rPr lang="he-IL" dirty="0">
                <a:solidFill>
                  <a:srgbClr val="3B3B3B"/>
                </a:solidFill>
                <a:latin typeface="almoni"/>
              </a:rPr>
              <a:t>הרוח כוללת את שאיפת האדם למעמד חברתי מכובד. לכן בשנים אלו האדם עסוק יותר ברצון להתעשר ולהגדיל כבודו. </a:t>
            </a:r>
          </a:p>
          <a:p>
            <a:r>
              <a:rPr lang="he-IL" dirty="0">
                <a:solidFill>
                  <a:srgbClr val="3B3B3B"/>
                </a:solidFill>
                <a:latin typeface="almoni"/>
              </a:rPr>
              <a:t>והוא</a:t>
            </a:r>
            <a:r>
              <a:rPr lang="he-IL" sz="1800" b="0" i="0" dirty="0">
                <a:solidFill>
                  <a:srgbClr val="3B3B3B"/>
                </a:solidFill>
                <a:effectLst/>
                <a:latin typeface="almoni"/>
              </a:rPr>
              <a:t> נושא בעול הפרנסה כשור לעול.</a:t>
            </a:r>
            <a:endParaRPr lang="he-IL" dirty="0"/>
          </a:p>
        </p:txBody>
      </p:sp>
      <p:sp>
        <p:nvSpPr>
          <p:cNvPr id="18" name="מציין מיקום תוכן 17">
            <a:extLst>
              <a:ext uri="{FF2B5EF4-FFF2-40B4-BE49-F238E27FC236}">
                <a16:creationId xmlns:a16="http://schemas.microsoft.com/office/drawing/2014/main" id="{7CD1FE29-3E4A-32A3-8C08-C23808BF45C1}"/>
              </a:ext>
            </a:extLst>
          </p:cNvPr>
          <p:cNvSpPr>
            <a:spLocks noGrp="1"/>
          </p:cNvSpPr>
          <p:nvPr>
            <p:ph sz="half" idx="2"/>
          </p:nvPr>
        </p:nvSpPr>
        <p:spPr>
          <a:xfrm>
            <a:off x="675745" y="2737245"/>
            <a:ext cx="3240000" cy="3304117"/>
          </a:xfrm>
          <a:solidFill>
            <a:srgbClr val="00B0F0">
              <a:alpha val="31000"/>
            </a:srgbClr>
          </a:solidFill>
        </p:spPr>
        <p:txBody>
          <a:bodyPr>
            <a:normAutofit lnSpcReduction="10000"/>
          </a:bodyPr>
          <a:lstStyle/>
          <a:p>
            <a:r>
              <a:rPr lang="he-IL" sz="1800" b="1" i="0" dirty="0">
                <a:solidFill>
                  <a:srgbClr val="3B3B3B"/>
                </a:solidFill>
                <a:effectLst/>
                <a:latin typeface="almoni"/>
              </a:rPr>
              <a:t>ובימי הירידה נשבר התאווה ונתגבר חכמת הנפש - הנשמה והוא </a:t>
            </a:r>
            <a:r>
              <a:rPr lang="he-IL" sz="1800" b="1" i="0" dirty="0" err="1">
                <a:solidFill>
                  <a:srgbClr val="3B3B3B"/>
                </a:solidFill>
                <a:effectLst/>
                <a:latin typeface="almoni"/>
              </a:rPr>
              <a:t>דרגא</a:t>
            </a:r>
            <a:r>
              <a:rPr lang="he-IL" sz="1800" b="1" i="0" dirty="0">
                <a:solidFill>
                  <a:srgbClr val="3B3B3B"/>
                </a:solidFill>
                <a:effectLst/>
                <a:latin typeface="almoni"/>
              </a:rPr>
              <a:t> </a:t>
            </a:r>
            <a:r>
              <a:rPr lang="he-IL" sz="1800" b="1" i="0" dirty="0" err="1">
                <a:solidFill>
                  <a:srgbClr val="3B3B3B"/>
                </a:solidFill>
                <a:effectLst/>
                <a:latin typeface="almoni"/>
              </a:rPr>
              <a:t>דאדם</a:t>
            </a:r>
            <a:r>
              <a:rPr lang="he-IL" sz="1800" b="1" i="0" dirty="0">
                <a:solidFill>
                  <a:srgbClr val="3B3B3B"/>
                </a:solidFill>
                <a:effectLst/>
                <a:latin typeface="almoni"/>
              </a:rPr>
              <a:t>.</a:t>
            </a:r>
          </a:p>
          <a:p>
            <a:r>
              <a:rPr lang="he-IL" b="1" dirty="0">
                <a:solidFill>
                  <a:srgbClr val="3B3B3B"/>
                </a:solidFill>
                <a:latin typeface="almoni"/>
              </a:rPr>
              <a:t>הנשמה כוללת את </a:t>
            </a:r>
            <a:r>
              <a:rPr lang="he-IL" b="1" dirty="0" err="1">
                <a:solidFill>
                  <a:srgbClr val="3B3B3B"/>
                </a:solidFill>
                <a:latin typeface="almoni"/>
              </a:rPr>
              <a:t>הענינים</a:t>
            </a:r>
            <a:r>
              <a:rPr lang="he-IL" b="1" dirty="0">
                <a:solidFill>
                  <a:srgbClr val="3B3B3B"/>
                </a:solidFill>
                <a:latin typeface="almoni"/>
              </a:rPr>
              <a:t> הרוחניים. לכן בעת ההיא האדם מתעורר לדאוג לעתידו, מניח החומר ופונה לעסוק בתורה ובחכמה. </a:t>
            </a:r>
            <a:endParaRPr lang="he-IL" dirty="0"/>
          </a:p>
        </p:txBody>
      </p:sp>
      <p:sp>
        <p:nvSpPr>
          <p:cNvPr id="20" name="תיבת טקסט 19">
            <a:extLst>
              <a:ext uri="{FF2B5EF4-FFF2-40B4-BE49-F238E27FC236}">
                <a16:creationId xmlns:a16="http://schemas.microsoft.com/office/drawing/2014/main" id="{DDAFB58D-45C5-46BD-F52F-53D677611DA0}"/>
              </a:ext>
            </a:extLst>
          </p:cNvPr>
          <p:cNvSpPr txBox="1"/>
          <p:nvPr/>
        </p:nvSpPr>
        <p:spPr>
          <a:xfrm>
            <a:off x="7723761" y="2733472"/>
            <a:ext cx="3240000" cy="646331"/>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3B3B3B"/>
                </a:solidFill>
                <a:effectLst/>
                <a:latin typeface="almoni"/>
              </a:rPr>
              <a:t>כי בימי עליה רודף אחר התאוות כחמור</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05588907-D703-70F0-7618-005423565A7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D1FC8B47-EA72-88E3-74CC-52C6AD45A0D8}"/>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1942210912"/>
      </p:ext>
    </p:extLst>
  </p:cSld>
  <p:clrMapOvr>
    <a:masterClrMapping/>
  </p:clrMapOvr>
  <mc:AlternateContent xmlns:mc="http://schemas.openxmlformats.org/markup-compatibility/2006" xmlns:p14="http://schemas.microsoft.com/office/powerpoint/2010/main">
    <mc:Choice Requires="p14">
      <p:transition spd="slow" p14:dur="2000" advTm="4571"/>
    </mc:Choice>
    <mc:Fallback xmlns="">
      <p:transition spd="slow" advTm="457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BA34A-1346-756C-1373-8637C10E9F94}"/>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3A79E3A-564D-45BC-3497-E67DFEEEE14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graphicFrame>
        <p:nvGraphicFramePr>
          <p:cNvPr id="3" name="טבלה 2">
            <a:extLst>
              <a:ext uri="{FF2B5EF4-FFF2-40B4-BE49-F238E27FC236}">
                <a16:creationId xmlns:a16="http://schemas.microsoft.com/office/drawing/2014/main" id="{0FAC14D4-8A15-798B-DD7E-584576BE1707}"/>
              </a:ext>
            </a:extLst>
          </p:cNvPr>
          <p:cNvGraphicFramePr>
            <a:graphicFrameLocks noGrp="1"/>
          </p:cNvGraphicFramePr>
          <p:nvPr>
            <p:extLst>
              <p:ext uri="{D42A27DB-BD31-4B8C-83A1-F6EECF244321}">
                <p14:modId xmlns:p14="http://schemas.microsoft.com/office/powerpoint/2010/main" val="101432450"/>
              </p:ext>
            </p:extLst>
          </p:nvPr>
        </p:nvGraphicFramePr>
        <p:xfrm>
          <a:off x="2032001" y="1"/>
          <a:ext cx="8127999" cy="6979922"/>
        </p:xfrm>
        <a:graphic>
          <a:graphicData uri="http://schemas.openxmlformats.org/drawingml/2006/table">
            <a:tbl>
              <a:tblPr rtl="1" firstRow="1" bandRow="1">
                <a:tableStyleId>{5C22544A-7EE6-4342-B048-85BDC9FD1C3A}</a:tableStyleId>
              </a:tblPr>
              <a:tblGrid>
                <a:gridCol w="2709333">
                  <a:extLst>
                    <a:ext uri="{9D8B030D-6E8A-4147-A177-3AD203B41FA5}">
                      <a16:colId xmlns:a16="http://schemas.microsoft.com/office/drawing/2014/main" val="2583704480"/>
                    </a:ext>
                  </a:extLst>
                </a:gridCol>
                <a:gridCol w="2709333">
                  <a:extLst>
                    <a:ext uri="{9D8B030D-6E8A-4147-A177-3AD203B41FA5}">
                      <a16:colId xmlns:a16="http://schemas.microsoft.com/office/drawing/2014/main" val="3364519573"/>
                    </a:ext>
                  </a:extLst>
                </a:gridCol>
                <a:gridCol w="2709333">
                  <a:extLst>
                    <a:ext uri="{9D8B030D-6E8A-4147-A177-3AD203B41FA5}">
                      <a16:colId xmlns:a16="http://schemas.microsoft.com/office/drawing/2014/main" val="1605610909"/>
                    </a:ext>
                  </a:extLst>
                </a:gridCol>
              </a:tblGrid>
              <a:tr h="375912">
                <a:tc>
                  <a:txBody>
                    <a:bodyPr/>
                    <a:lstStyle/>
                    <a:p>
                      <a:pPr algn="ctr" rtl="1"/>
                      <a:r>
                        <a:rPr lang="he-IL" dirty="0">
                          <a:solidFill>
                            <a:schemeClr val="accent5">
                              <a:lumMod val="50000"/>
                            </a:schemeClr>
                          </a:solidFill>
                        </a:rPr>
                        <a:t>ערב</a:t>
                      </a:r>
                    </a:p>
                  </a:txBody>
                  <a:tcPr/>
                </a:tc>
                <a:tc>
                  <a:txBody>
                    <a:bodyPr/>
                    <a:lstStyle/>
                    <a:p>
                      <a:pPr algn="ctr" rtl="1"/>
                      <a:r>
                        <a:rPr lang="he-IL" dirty="0">
                          <a:solidFill>
                            <a:schemeClr val="accent5">
                              <a:lumMod val="50000"/>
                            </a:schemeClr>
                          </a:solidFill>
                        </a:rPr>
                        <a:t>מועיל</a:t>
                      </a:r>
                    </a:p>
                  </a:txBody>
                  <a:tcPr/>
                </a:tc>
                <a:tc>
                  <a:txBody>
                    <a:bodyPr/>
                    <a:lstStyle/>
                    <a:p>
                      <a:pPr algn="ctr" rtl="1"/>
                      <a:r>
                        <a:rPr lang="he-IL" dirty="0">
                          <a:solidFill>
                            <a:schemeClr val="accent5">
                              <a:lumMod val="50000"/>
                            </a:schemeClr>
                          </a:solidFill>
                        </a:rPr>
                        <a:t>טוב</a:t>
                      </a:r>
                    </a:p>
                  </a:txBody>
                  <a:tcPr/>
                </a:tc>
                <a:extLst>
                  <a:ext uri="{0D108BD9-81ED-4DB2-BD59-A6C34878D82A}">
                    <a16:rowId xmlns:a16="http://schemas.microsoft.com/office/drawing/2014/main" val="647908494"/>
                  </a:ext>
                </a:extLst>
              </a:tr>
              <a:tr h="375912">
                <a:tc>
                  <a:txBody>
                    <a:bodyPr/>
                    <a:lstStyle/>
                    <a:p>
                      <a:pPr algn="ctr" rtl="1"/>
                      <a:r>
                        <a:rPr lang="he-IL" b="1" dirty="0">
                          <a:solidFill>
                            <a:schemeClr val="accent5">
                              <a:lumMod val="50000"/>
                            </a:schemeClr>
                          </a:solidFill>
                        </a:rPr>
                        <a:t>נפש</a:t>
                      </a:r>
                    </a:p>
                  </a:txBody>
                  <a:tcPr/>
                </a:tc>
                <a:tc>
                  <a:txBody>
                    <a:bodyPr/>
                    <a:lstStyle/>
                    <a:p>
                      <a:pPr algn="ctr" rtl="1"/>
                      <a:r>
                        <a:rPr lang="he-IL" b="1" dirty="0">
                          <a:solidFill>
                            <a:schemeClr val="accent5">
                              <a:lumMod val="50000"/>
                            </a:schemeClr>
                          </a:solidFill>
                        </a:rPr>
                        <a:t>רוח</a:t>
                      </a:r>
                    </a:p>
                  </a:txBody>
                  <a:tcPr/>
                </a:tc>
                <a:tc>
                  <a:txBody>
                    <a:bodyPr/>
                    <a:lstStyle/>
                    <a:p>
                      <a:pPr algn="ctr" rtl="1"/>
                      <a:r>
                        <a:rPr lang="he-IL" b="1" dirty="0">
                          <a:solidFill>
                            <a:schemeClr val="accent5">
                              <a:lumMod val="50000"/>
                            </a:schemeClr>
                          </a:solidFill>
                        </a:rPr>
                        <a:t>נשמה</a:t>
                      </a:r>
                    </a:p>
                  </a:txBody>
                  <a:tcPr/>
                </a:tc>
                <a:extLst>
                  <a:ext uri="{0D108BD9-81ED-4DB2-BD59-A6C34878D82A}">
                    <a16:rowId xmlns:a16="http://schemas.microsoft.com/office/drawing/2014/main" val="253598924"/>
                  </a:ext>
                </a:extLst>
              </a:tr>
              <a:tr h="375912">
                <a:tc>
                  <a:txBody>
                    <a:bodyPr/>
                    <a:lstStyle/>
                    <a:p>
                      <a:pPr algn="ctr" rtl="1"/>
                      <a:r>
                        <a:rPr lang="he-IL" dirty="0">
                          <a:solidFill>
                            <a:schemeClr val="accent5">
                              <a:lumMod val="50000"/>
                            </a:schemeClr>
                          </a:solidFill>
                        </a:rPr>
                        <a:t>צעיר</a:t>
                      </a:r>
                    </a:p>
                  </a:txBody>
                  <a:tcPr/>
                </a:tc>
                <a:tc>
                  <a:txBody>
                    <a:bodyPr/>
                    <a:lstStyle/>
                    <a:p>
                      <a:pPr algn="ctr" rtl="1"/>
                      <a:r>
                        <a:rPr lang="he-IL" dirty="0">
                          <a:solidFill>
                            <a:schemeClr val="accent5">
                              <a:lumMod val="50000"/>
                            </a:schemeClr>
                          </a:solidFill>
                        </a:rPr>
                        <a:t>בוגר</a:t>
                      </a:r>
                    </a:p>
                  </a:txBody>
                  <a:tcPr/>
                </a:tc>
                <a:tc>
                  <a:txBody>
                    <a:bodyPr/>
                    <a:lstStyle/>
                    <a:p>
                      <a:pPr algn="ctr" rtl="1"/>
                      <a:r>
                        <a:rPr lang="he-IL" dirty="0">
                          <a:solidFill>
                            <a:schemeClr val="accent5">
                              <a:lumMod val="50000"/>
                            </a:schemeClr>
                          </a:solidFill>
                        </a:rPr>
                        <a:t>זקן</a:t>
                      </a:r>
                    </a:p>
                  </a:txBody>
                  <a:tcPr/>
                </a:tc>
                <a:extLst>
                  <a:ext uri="{0D108BD9-81ED-4DB2-BD59-A6C34878D82A}">
                    <a16:rowId xmlns:a16="http://schemas.microsoft.com/office/drawing/2014/main" val="2455273150"/>
                  </a:ext>
                </a:extLst>
              </a:tr>
              <a:tr h="375912">
                <a:tc>
                  <a:txBody>
                    <a:bodyPr/>
                    <a:lstStyle/>
                    <a:p>
                      <a:pPr algn="ctr" rtl="1"/>
                      <a:r>
                        <a:rPr lang="he-IL" dirty="0">
                          <a:solidFill>
                            <a:schemeClr val="accent5">
                              <a:lumMod val="50000"/>
                            </a:schemeClr>
                          </a:solidFill>
                        </a:rPr>
                        <a:t>ארץ חמדה</a:t>
                      </a:r>
                    </a:p>
                  </a:txBody>
                  <a:tcPr/>
                </a:tc>
                <a:tc>
                  <a:txBody>
                    <a:bodyPr/>
                    <a:lstStyle/>
                    <a:p>
                      <a:pPr algn="ctr" rtl="1"/>
                      <a:r>
                        <a:rPr lang="he-IL" dirty="0">
                          <a:solidFill>
                            <a:schemeClr val="accent5">
                              <a:lumMod val="50000"/>
                            </a:schemeClr>
                          </a:solidFill>
                        </a:rPr>
                        <a:t>ארץ רחבה</a:t>
                      </a:r>
                    </a:p>
                  </a:txBody>
                  <a:tcPr/>
                </a:tc>
                <a:tc>
                  <a:txBody>
                    <a:bodyPr/>
                    <a:lstStyle/>
                    <a:p>
                      <a:pPr algn="ctr" rtl="1"/>
                      <a:r>
                        <a:rPr lang="he-IL" dirty="0">
                          <a:solidFill>
                            <a:schemeClr val="accent5">
                              <a:lumMod val="50000"/>
                            </a:schemeClr>
                          </a:solidFill>
                        </a:rPr>
                        <a:t>ארץ טובה</a:t>
                      </a:r>
                    </a:p>
                  </a:txBody>
                  <a:tcPr/>
                </a:tc>
                <a:extLst>
                  <a:ext uri="{0D108BD9-81ED-4DB2-BD59-A6C34878D82A}">
                    <a16:rowId xmlns:a16="http://schemas.microsoft.com/office/drawing/2014/main" val="394291269"/>
                  </a:ext>
                </a:extLst>
              </a:tr>
              <a:tr h="375912">
                <a:tc>
                  <a:txBody>
                    <a:bodyPr/>
                    <a:lstStyle/>
                    <a:p>
                      <a:pPr algn="ctr" rtl="1"/>
                      <a:r>
                        <a:rPr lang="he-IL" dirty="0">
                          <a:solidFill>
                            <a:schemeClr val="accent5">
                              <a:lumMod val="50000"/>
                            </a:schemeClr>
                          </a:solidFill>
                        </a:rPr>
                        <a:t>ממתקים</a:t>
                      </a:r>
                    </a:p>
                  </a:txBody>
                  <a:tcPr/>
                </a:tc>
                <a:tc>
                  <a:txBody>
                    <a:bodyPr/>
                    <a:lstStyle/>
                    <a:p>
                      <a:pPr algn="ctr" rtl="1"/>
                      <a:r>
                        <a:rPr lang="he-IL" dirty="0">
                          <a:solidFill>
                            <a:schemeClr val="accent5">
                              <a:lumMod val="50000"/>
                            </a:schemeClr>
                          </a:solidFill>
                        </a:rPr>
                        <a:t>לחם</a:t>
                      </a:r>
                    </a:p>
                  </a:txBody>
                  <a:tcPr/>
                </a:tc>
                <a:tc>
                  <a:txBody>
                    <a:bodyPr/>
                    <a:lstStyle/>
                    <a:p>
                      <a:pPr algn="ctr" rtl="1"/>
                      <a:r>
                        <a:rPr lang="he-IL" dirty="0">
                          <a:solidFill>
                            <a:schemeClr val="accent5">
                              <a:lumMod val="50000"/>
                            </a:schemeClr>
                          </a:solidFill>
                        </a:rPr>
                        <a:t>מצה/שבת</a:t>
                      </a:r>
                    </a:p>
                  </a:txBody>
                  <a:tcPr/>
                </a:tc>
                <a:extLst>
                  <a:ext uri="{0D108BD9-81ED-4DB2-BD59-A6C34878D82A}">
                    <a16:rowId xmlns:a16="http://schemas.microsoft.com/office/drawing/2014/main" val="1648204863"/>
                  </a:ext>
                </a:extLst>
              </a:tr>
              <a:tr h="375912">
                <a:tc>
                  <a:txBody>
                    <a:bodyPr/>
                    <a:lstStyle/>
                    <a:p>
                      <a:pPr algn="ctr" rtl="1"/>
                      <a:r>
                        <a:rPr lang="he-IL" dirty="0">
                          <a:solidFill>
                            <a:schemeClr val="accent5">
                              <a:lumMod val="50000"/>
                            </a:schemeClr>
                          </a:solidFill>
                        </a:rPr>
                        <a:t>עיקרון העונג</a:t>
                      </a:r>
                    </a:p>
                  </a:txBody>
                  <a:tcPr/>
                </a:tc>
                <a:tc>
                  <a:txBody>
                    <a:bodyPr/>
                    <a:lstStyle/>
                    <a:p>
                      <a:pPr algn="ctr" rtl="1"/>
                      <a:r>
                        <a:rPr lang="he-IL" dirty="0">
                          <a:solidFill>
                            <a:schemeClr val="accent5">
                              <a:lumMod val="50000"/>
                            </a:schemeClr>
                          </a:solidFill>
                        </a:rPr>
                        <a:t>עיקרון המציאות</a:t>
                      </a:r>
                    </a:p>
                  </a:txBody>
                  <a:tcPr/>
                </a:tc>
                <a:tc>
                  <a:txBody>
                    <a:bodyPr/>
                    <a:lstStyle/>
                    <a:p>
                      <a:pPr algn="ctr" rtl="1"/>
                      <a:r>
                        <a:rPr lang="he-IL" dirty="0">
                          <a:solidFill>
                            <a:schemeClr val="accent5">
                              <a:lumMod val="50000"/>
                            </a:schemeClr>
                          </a:solidFill>
                        </a:rPr>
                        <a:t>משמעות</a:t>
                      </a:r>
                    </a:p>
                  </a:txBody>
                  <a:tcPr/>
                </a:tc>
                <a:extLst>
                  <a:ext uri="{0D108BD9-81ED-4DB2-BD59-A6C34878D82A}">
                    <a16:rowId xmlns:a16="http://schemas.microsoft.com/office/drawing/2014/main" val="1333236803"/>
                  </a:ext>
                </a:extLst>
              </a:tr>
              <a:tr h="375912">
                <a:tc>
                  <a:txBody>
                    <a:bodyPr/>
                    <a:lstStyle/>
                    <a:p>
                      <a:pPr algn="ctr" rtl="1"/>
                      <a:r>
                        <a:rPr lang="he-IL" dirty="0">
                          <a:solidFill>
                            <a:schemeClr val="accent5">
                              <a:lumMod val="50000"/>
                            </a:schemeClr>
                          </a:solidFill>
                        </a:rPr>
                        <a:t>והערב נא</a:t>
                      </a:r>
                    </a:p>
                  </a:txBody>
                  <a:tcPr/>
                </a:tc>
                <a:tc>
                  <a:txBody>
                    <a:bodyPr/>
                    <a:lstStyle/>
                    <a:p>
                      <a:pPr algn="ctr" rtl="1"/>
                      <a:r>
                        <a:rPr lang="he-IL" dirty="0">
                          <a:solidFill>
                            <a:schemeClr val="accent5">
                              <a:lumMod val="50000"/>
                            </a:schemeClr>
                          </a:solidFill>
                        </a:rPr>
                        <a:t>לעסוק בדברי תורה</a:t>
                      </a:r>
                    </a:p>
                  </a:txBody>
                  <a:tcPr/>
                </a:tc>
                <a:tc>
                  <a:txBody>
                    <a:bodyPr/>
                    <a:lstStyle/>
                    <a:p>
                      <a:pPr algn="ctr" rtl="1"/>
                      <a:r>
                        <a:rPr lang="he-IL" dirty="0">
                          <a:solidFill>
                            <a:schemeClr val="accent5">
                              <a:lumMod val="50000"/>
                            </a:schemeClr>
                          </a:solidFill>
                        </a:rPr>
                        <a:t>אשר בחר </a:t>
                      </a:r>
                    </a:p>
                  </a:txBody>
                  <a:tcPr/>
                </a:tc>
                <a:extLst>
                  <a:ext uri="{0D108BD9-81ED-4DB2-BD59-A6C34878D82A}">
                    <a16:rowId xmlns:a16="http://schemas.microsoft.com/office/drawing/2014/main" val="485581821"/>
                  </a:ext>
                </a:extLst>
              </a:tr>
              <a:tr h="375912">
                <a:tc>
                  <a:txBody>
                    <a:bodyPr/>
                    <a:lstStyle/>
                    <a:p>
                      <a:pPr algn="ctr" rtl="1"/>
                      <a:r>
                        <a:rPr lang="he-IL" dirty="0">
                          <a:solidFill>
                            <a:schemeClr val="accent5">
                              <a:lumMod val="50000"/>
                            </a:schemeClr>
                          </a:solidFill>
                        </a:rPr>
                        <a:t>לימוד פלפול</a:t>
                      </a:r>
                    </a:p>
                  </a:txBody>
                  <a:tcPr/>
                </a:tc>
                <a:tc>
                  <a:txBody>
                    <a:bodyPr/>
                    <a:lstStyle/>
                    <a:p>
                      <a:pPr algn="ctr" rtl="1"/>
                      <a:r>
                        <a:rPr lang="he-IL" dirty="0">
                          <a:solidFill>
                            <a:schemeClr val="accent5">
                              <a:lumMod val="50000"/>
                            </a:schemeClr>
                          </a:solidFill>
                        </a:rPr>
                        <a:t>לימוד הלכה</a:t>
                      </a:r>
                    </a:p>
                  </a:txBody>
                  <a:tcPr/>
                </a:tc>
                <a:tc>
                  <a:txBody>
                    <a:bodyPr/>
                    <a:lstStyle/>
                    <a:p>
                      <a:pPr algn="ctr" rtl="1"/>
                      <a:r>
                        <a:rPr lang="he-IL" dirty="0">
                          <a:solidFill>
                            <a:schemeClr val="accent5">
                              <a:lumMod val="50000"/>
                            </a:schemeClr>
                          </a:solidFill>
                        </a:rPr>
                        <a:t>לימוד חכמה</a:t>
                      </a:r>
                    </a:p>
                  </a:txBody>
                  <a:tcPr/>
                </a:tc>
                <a:extLst>
                  <a:ext uri="{0D108BD9-81ED-4DB2-BD59-A6C34878D82A}">
                    <a16:rowId xmlns:a16="http://schemas.microsoft.com/office/drawing/2014/main" val="3997584875"/>
                  </a:ext>
                </a:extLst>
              </a:tr>
              <a:tr h="375912">
                <a:tc>
                  <a:txBody>
                    <a:bodyPr/>
                    <a:lstStyle/>
                    <a:p>
                      <a:pPr algn="ctr" rtl="1"/>
                      <a:r>
                        <a:rPr lang="he-IL" dirty="0">
                          <a:solidFill>
                            <a:schemeClr val="accent5">
                              <a:lumMod val="50000"/>
                            </a:schemeClr>
                          </a:solidFill>
                        </a:rPr>
                        <a:t>מזבח הקטורת</a:t>
                      </a:r>
                    </a:p>
                  </a:txBody>
                  <a:tcPr/>
                </a:tc>
                <a:tc>
                  <a:txBody>
                    <a:bodyPr/>
                    <a:lstStyle/>
                    <a:p>
                      <a:pPr algn="ctr" rtl="1"/>
                      <a:r>
                        <a:rPr lang="he-IL" dirty="0">
                          <a:solidFill>
                            <a:schemeClr val="accent5">
                              <a:lumMod val="50000"/>
                            </a:schemeClr>
                          </a:solidFill>
                        </a:rPr>
                        <a:t>לחם הפנים</a:t>
                      </a:r>
                    </a:p>
                  </a:txBody>
                  <a:tcPr/>
                </a:tc>
                <a:tc>
                  <a:txBody>
                    <a:bodyPr/>
                    <a:lstStyle/>
                    <a:p>
                      <a:pPr algn="ctr" rtl="1"/>
                      <a:r>
                        <a:rPr lang="he-IL" dirty="0">
                          <a:solidFill>
                            <a:schemeClr val="accent5">
                              <a:lumMod val="50000"/>
                            </a:schemeClr>
                          </a:solidFill>
                        </a:rPr>
                        <a:t>מנורה</a:t>
                      </a:r>
                    </a:p>
                  </a:txBody>
                  <a:tcPr/>
                </a:tc>
                <a:extLst>
                  <a:ext uri="{0D108BD9-81ED-4DB2-BD59-A6C34878D82A}">
                    <a16:rowId xmlns:a16="http://schemas.microsoft.com/office/drawing/2014/main" val="3559664760"/>
                  </a:ext>
                </a:extLst>
              </a:tr>
              <a:tr h="375912">
                <a:tc>
                  <a:txBody>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he-IL" sz="1800" kern="1200" dirty="0">
                          <a:solidFill>
                            <a:schemeClr val="accent5">
                              <a:lumMod val="50000"/>
                            </a:schemeClr>
                          </a:solidFill>
                          <a:latin typeface="+mn-lt"/>
                          <a:ea typeface="+mn-ea"/>
                          <a:cs typeface="+mn-cs"/>
                        </a:rPr>
                        <a:t>רַעְיָתִי</a:t>
                      </a:r>
                    </a:p>
                    <a:p>
                      <a:pPr algn="ctr" rtl="1"/>
                      <a:endParaRPr lang="he-IL" sz="1000" dirty="0">
                        <a:solidFill>
                          <a:schemeClr val="accent5">
                            <a:lumMod val="50000"/>
                          </a:schemeClr>
                        </a:solidFill>
                      </a:endParaRPr>
                    </a:p>
                  </a:txBody>
                  <a:tcPr/>
                </a:tc>
                <a:tc>
                  <a:txBody>
                    <a:bodyPr/>
                    <a:lstStyle/>
                    <a:p>
                      <a:pPr algn="ctr" rtl="1"/>
                      <a:r>
                        <a:rPr lang="he-IL" sz="1600" dirty="0">
                          <a:solidFill>
                            <a:schemeClr val="accent5">
                              <a:lumMod val="50000"/>
                            </a:schemeClr>
                          </a:solidFill>
                        </a:rPr>
                        <a:t>שיר השירים אֲנִי יְשֵׁנָה וְלִבִּי עֵר קוֹל דּוֹדִי דוֹפֵק פִּתְחִי לִי </a:t>
                      </a:r>
                      <a:r>
                        <a:rPr lang="he-IL" sz="1600" dirty="0" err="1">
                          <a:solidFill>
                            <a:schemeClr val="accent5">
                              <a:lumMod val="50000"/>
                            </a:schemeClr>
                          </a:solidFill>
                        </a:rPr>
                        <a:t>אֲחֹתִי</a:t>
                      </a:r>
                      <a:endParaRPr lang="he-IL" dirty="0">
                        <a:solidFill>
                          <a:schemeClr val="accent5">
                            <a:lumMod val="50000"/>
                          </a:schemeClr>
                        </a:solidFill>
                      </a:endParaRPr>
                    </a:p>
                  </a:txBody>
                  <a:tcPr/>
                </a:tc>
                <a:tc>
                  <a:txBody>
                    <a:bodyPr/>
                    <a:lstStyle/>
                    <a:p>
                      <a:pPr algn="ctr" rtl="1"/>
                      <a:r>
                        <a:rPr lang="he-IL" sz="1800" dirty="0">
                          <a:solidFill>
                            <a:schemeClr val="accent5">
                              <a:lumMod val="50000"/>
                            </a:schemeClr>
                          </a:solidFill>
                        </a:rPr>
                        <a:t>יוֹנָתִי </a:t>
                      </a:r>
                      <a:r>
                        <a:rPr lang="he-IL" sz="1800" dirty="0" err="1">
                          <a:solidFill>
                            <a:schemeClr val="accent5">
                              <a:lumMod val="50000"/>
                            </a:schemeClr>
                          </a:solidFill>
                        </a:rPr>
                        <a:t>תַמָּתִי</a:t>
                      </a:r>
                      <a:endParaRPr lang="he-IL" dirty="0">
                        <a:solidFill>
                          <a:schemeClr val="accent5">
                            <a:lumMod val="50000"/>
                          </a:schemeClr>
                        </a:solidFill>
                      </a:endParaRPr>
                    </a:p>
                  </a:txBody>
                  <a:tcPr/>
                </a:tc>
                <a:extLst>
                  <a:ext uri="{0D108BD9-81ED-4DB2-BD59-A6C34878D82A}">
                    <a16:rowId xmlns:a16="http://schemas.microsoft.com/office/drawing/2014/main" val="1513938892"/>
                  </a:ext>
                </a:extLst>
              </a:tr>
              <a:tr h="375912">
                <a:tc>
                  <a:txBody>
                    <a:bodyPr/>
                    <a:lstStyle/>
                    <a:p>
                      <a:pPr algn="ctr" rtl="1"/>
                      <a:r>
                        <a:rPr lang="he-IL" dirty="0">
                          <a:solidFill>
                            <a:schemeClr val="accent5">
                              <a:lumMod val="50000"/>
                            </a:schemeClr>
                          </a:solidFill>
                        </a:rPr>
                        <a:t>אהבת </a:t>
                      </a:r>
                      <a:r>
                        <a:rPr lang="he-IL" dirty="0" err="1">
                          <a:solidFill>
                            <a:schemeClr val="accent5">
                              <a:lumMod val="50000"/>
                            </a:schemeClr>
                          </a:solidFill>
                        </a:rPr>
                        <a:t>רעיתו</a:t>
                      </a:r>
                      <a:r>
                        <a:rPr lang="he-IL" dirty="0">
                          <a:solidFill>
                            <a:schemeClr val="accent5">
                              <a:lumMod val="50000"/>
                            </a:schemeClr>
                          </a:solidFill>
                        </a:rPr>
                        <a:t>/הארץ</a:t>
                      </a:r>
                    </a:p>
                  </a:txBody>
                  <a:tcPr/>
                </a:tc>
                <a:tc>
                  <a:txBody>
                    <a:bodyPr/>
                    <a:lstStyle/>
                    <a:p>
                      <a:pPr algn="ctr" rtl="1"/>
                      <a:r>
                        <a:rPr lang="he-IL" dirty="0">
                          <a:solidFill>
                            <a:schemeClr val="accent5">
                              <a:lumMod val="50000"/>
                            </a:schemeClr>
                          </a:solidFill>
                        </a:rPr>
                        <a:t>אהבת ישראל</a:t>
                      </a:r>
                    </a:p>
                  </a:txBody>
                  <a:tcPr/>
                </a:tc>
                <a:tc>
                  <a:txBody>
                    <a:bodyPr/>
                    <a:lstStyle/>
                    <a:p>
                      <a:pPr algn="ctr" rtl="1"/>
                      <a:r>
                        <a:rPr lang="he-IL" dirty="0">
                          <a:solidFill>
                            <a:schemeClr val="accent5">
                              <a:lumMod val="50000"/>
                            </a:schemeClr>
                          </a:solidFill>
                        </a:rPr>
                        <a:t>אהבת ה'</a:t>
                      </a:r>
                    </a:p>
                  </a:txBody>
                  <a:tcPr/>
                </a:tc>
                <a:extLst>
                  <a:ext uri="{0D108BD9-81ED-4DB2-BD59-A6C34878D82A}">
                    <a16:rowId xmlns:a16="http://schemas.microsoft.com/office/drawing/2014/main" val="4143313524"/>
                  </a:ext>
                </a:extLst>
              </a:tr>
              <a:tr h="375912">
                <a:tc>
                  <a:txBody>
                    <a:bodyPr/>
                    <a:lstStyle/>
                    <a:p>
                      <a:pPr algn="ctr" rtl="1"/>
                      <a:r>
                        <a:rPr lang="he-IL" dirty="0">
                          <a:solidFill>
                            <a:schemeClr val="accent5">
                              <a:lumMod val="50000"/>
                            </a:schemeClr>
                          </a:solidFill>
                        </a:rPr>
                        <a:t>לימוד להנות</a:t>
                      </a:r>
                    </a:p>
                  </a:txBody>
                  <a:tcPr/>
                </a:tc>
                <a:tc>
                  <a:txBody>
                    <a:bodyPr/>
                    <a:lstStyle/>
                    <a:p>
                      <a:pPr algn="ctr" rtl="1"/>
                      <a:r>
                        <a:rPr lang="he-IL" dirty="0">
                          <a:solidFill>
                            <a:schemeClr val="accent5">
                              <a:lumMod val="50000"/>
                            </a:schemeClr>
                          </a:solidFill>
                        </a:rPr>
                        <a:t>לימוד לשם שמים</a:t>
                      </a:r>
                    </a:p>
                  </a:txBody>
                  <a:tcPr/>
                </a:tc>
                <a:tc>
                  <a:txBody>
                    <a:bodyPr/>
                    <a:lstStyle/>
                    <a:p>
                      <a:pPr algn="ctr" rtl="1"/>
                      <a:r>
                        <a:rPr lang="he-IL" dirty="0">
                          <a:solidFill>
                            <a:schemeClr val="accent5">
                              <a:lumMod val="50000"/>
                            </a:schemeClr>
                          </a:solidFill>
                        </a:rPr>
                        <a:t>לש"ש ונהנה</a:t>
                      </a:r>
                    </a:p>
                  </a:txBody>
                  <a:tcPr/>
                </a:tc>
                <a:extLst>
                  <a:ext uri="{0D108BD9-81ED-4DB2-BD59-A6C34878D82A}">
                    <a16:rowId xmlns:a16="http://schemas.microsoft.com/office/drawing/2014/main" val="2182833890"/>
                  </a:ext>
                </a:extLst>
              </a:tr>
              <a:tr h="386210">
                <a:tc>
                  <a:txBody>
                    <a:bodyPr/>
                    <a:lstStyle/>
                    <a:p>
                      <a:pPr algn="ctr" rtl="1"/>
                      <a:endParaRPr lang="he-IL" dirty="0">
                        <a:solidFill>
                          <a:schemeClr val="accent5">
                            <a:lumMod val="50000"/>
                          </a:schemeClr>
                        </a:solidFill>
                      </a:endParaRPr>
                    </a:p>
                  </a:txBody>
                  <a:tcPr/>
                </a:tc>
                <a:tc>
                  <a:txBody>
                    <a:bodyPr/>
                    <a:lstStyle/>
                    <a:p>
                      <a:pPr algn="ctr" rtl="1"/>
                      <a:endParaRPr lang="he-IL" sz="100" dirty="0">
                        <a:solidFill>
                          <a:schemeClr val="accent5">
                            <a:lumMod val="50000"/>
                          </a:schemeClr>
                        </a:solidFill>
                      </a:endParaRPr>
                    </a:p>
                  </a:txBody>
                  <a:tcPr/>
                </a:tc>
                <a:tc>
                  <a:txBody>
                    <a:bodyPr/>
                    <a:lstStyle/>
                    <a:p>
                      <a:pPr algn="ctr" rtl="1"/>
                      <a:r>
                        <a:rPr lang="he-IL" sz="1800" kern="1200" dirty="0">
                          <a:solidFill>
                            <a:schemeClr val="dk1"/>
                          </a:solidFill>
                          <a:effectLst/>
                          <a:latin typeface="+mn-lt"/>
                          <a:ea typeface="+mn-ea"/>
                          <a:cs typeface="+mn-cs"/>
                        </a:rPr>
                        <a:t>גדול הנהנה </a:t>
                      </a:r>
                      <a:r>
                        <a:rPr lang="he-IL" sz="1800" kern="1200" dirty="0" err="1">
                          <a:solidFill>
                            <a:schemeClr val="dk1"/>
                          </a:solidFill>
                          <a:effectLst/>
                          <a:latin typeface="+mn-lt"/>
                          <a:ea typeface="+mn-ea"/>
                          <a:cs typeface="+mn-cs"/>
                        </a:rPr>
                        <a:t>מיגיעו</a:t>
                      </a:r>
                      <a:r>
                        <a:rPr lang="he-IL" sz="1800" kern="1200" dirty="0">
                          <a:solidFill>
                            <a:schemeClr val="dk1"/>
                          </a:solidFill>
                          <a:effectLst/>
                          <a:latin typeface="+mn-lt"/>
                          <a:ea typeface="+mn-ea"/>
                          <a:cs typeface="+mn-cs"/>
                        </a:rPr>
                        <a:t> </a:t>
                      </a:r>
                      <a:endParaRPr lang="he-IL" dirty="0">
                        <a:solidFill>
                          <a:schemeClr val="accent5">
                            <a:lumMod val="50000"/>
                          </a:schemeClr>
                        </a:solidFill>
                      </a:endParaRPr>
                    </a:p>
                  </a:txBody>
                  <a:tcPr/>
                </a:tc>
                <a:extLst>
                  <a:ext uri="{0D108BD9-81ED-4DB2-BD59-A6C34878D82A}">
                    <a16:rowId xmlns:a16="http://schemas.microsoft.com/office/drawing/2014/main" val="233314507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275243333"/>
                  </a:ext>
                </a:extLst>
              </a:tr>
              <a:tr h="375912">
                <a:tc>
                  <a:txBody>
                    <a:bodyPr/>
                    <a:lstStyle/>
                    <a:p>
                      <a:pPr algn="ctr" rtl="1"/>
                      <a:endParaRPr lang="he-IL" sz="900" dirty="0">
                        <a:solidFill>
                          <a:schemeClr val="accent5">
                            <a:lumMod val="50000"/>
                          </a:schemeClr>
                        </a:solidFill>
                      </a:endParaRPr>
                    </a:p>
                  </a:txBody>
                  <a:tcPr/>
                </a:tc>
                <a:tc>
                  <a:txBody>
                    <a:bodyPr/>
                    <a:lstStyle/>
                    <a:p>
                      <a:pPr algn="ctr" rtl="1"/>
                      <a:endParaRPr lang="he-IL" sz="6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07879720"/>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445048916"/>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330007774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72706742"/>
                  </a:ext>
                </a:extLst>
              </a:tr>
            </a:tbl>
          </a:graphicData>
        </a:graphic>
      </p:graphicFrame>
    </p:spTree>
    <p:extLst>
      <p:ext uri="{BB962C8B-B14F-4D97-AF65-F5344CB8AC3E}">
        <p14:creationId xmlns:p14="http://schemas.microsoft.com/office/powerpoint/2010/main" val="2190428574"/>
      </p:ext>
    </p:extLst>
  </p:cSld>
  <p:clrMapOvr>
    <a:masterClrMapping/>
  </p:clrMapOvr>
  <mc:AlternateContent xmlns:mc="http://schemas.openxmlformats.org/markup-compatibility/2006" xmlns:p14="http://schemas.microsoft.com/office/powerpoint/2010/main">
    <mc:Choice Requires="p14">
      <p:transition spd="slow" p14:dur="2000" advTm="79034"/>
    </mc:Choice>
    <mc:Fallback xmlns="">
      <p:transition spd="slow" advTm="79034"/>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F2571B-0159-27A7-2259-D0E61374901E}"/>
              </a:ext>
            </a:extLst>
          </p:cNvPr>
          <p:cNvSpPr>
            <a:spLocks noGrp="1"/>
          </p:cNvSpPr>
          <p:nvPr>
            <p:ph type="title"/>
          </p:nvPr>
        </p:nvSpPr>
        <p:spPr/>
        <p:txBody>
          <a:bodyPr/>
          <a:lstStyle/>
          <a:p>
            <a:pPr algn="ctr"/>
            <a:r>
              <a:rPr lang="he-IL" dirty="0"/>
              <a:t>מחצית השקל </a:t>
            </a:r>
          </a:p>
        </p:txBody>
      </p:sp>
      <p:sp>
        <p:nvSpPr>
          <p:cNvPr id="3" name="מציין מיקום תוכן 2">
            <a:extLst>
              <a:ext uri="{FF2B5EF4-FFF2-40B4-BE49-F238E27FC236}">
                <a16:creationId xmlns:a16="http://schemas.microsoft.com/office/drawing/2014/main" id="{89FF710B-8CE7-6CFB-03C6-2BA3238B0579}"/>
              </a:ext>
            </a:extLst>
          </p:cNvPr>
          <p:cNvSpPr>
            <a:spLocks noGrp="1"/>
          </p:cNvSpPr>
          <p:nvPr>
            <p:ph idx="1"/>
          </p:nvPr>
        </p:nvSpPr>
        <p:spPr/>
        <p:txBody>
          <a:bodyPr/>
          <a:lstStyle/>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תִשָּׂא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אֶת־רֹאש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בְּנֵי־יִשְׂרָאֵל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לִפְקֻדֵיהֶם וְנָתְנוּ אִישׁ כֹּפֶר נַפְשׁוֹ לַיקֹוָק בִּפְקֹד אֹתָם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וְלֹא־יִהְיֶה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בָהֶם נֶגֶף בִּפְקֹד אֹתָם: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זֶה יִתְּנוּ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כָּל־הָעֹבֵר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בְּשֶׁקֶל הַקֹּדֶשׁ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עֶשְׂרִים גֵּרָה הַשֶּׁקֶל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תְּרוּמָה לַיקֹוָק:  כֹּל הָעֹבֵר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מִבֶּן עֶשְׂרִים שָׁנָה וָמָעְלָה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הֶעָשִׁיר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לֹא־יַרְבֶּה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וְהַדַּל לֹא יַמְעִיט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לָתֵת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אֶת־תְּרוּמַת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וְלָקַחְתָּ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אֶת־כֶּסֶף</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הַכִּפֻּרִים מֵאֵת בְּנֵי יִשְׂרָאֵל וְנָתַתָּ אֹתוֹ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עַל־עֲבֹדַת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אֹהֶל מוֹעֵד וְהָיָה לִבְנֵי יִשְׂרָאֵל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לִפְנֵי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פ</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ctr"/>
            <a:endParaRPr lang="he-IL" dirty="0"/>
          </a:p>
        </p:txBody>
      </p:sp>
      <p:sp>
        <p:nvSpPr>
          <p:cNvPr id="4" name="מציין מיקום של מספר שקופית 3">
            <a:extLst>
              <a:ext uri="{FF2B5EF4-FFF2-40B4-BE49-F238E27FC236}">
                <a16:creationId xmlns:a16="http://schemas.microsoft.com/office/drawing/2014/main" id="{B35ED7EE-6014-007D-ADB4-1693F5D666CF}"/>
              </a:ext>
            </a:extLst>
          </p:cNvPr>
          <p:cNvSpPr>
            <a:spLocks noGrp="1"/>
          </p:cNvSpPr>
          <p:nvPr>
            <p:ph type="sldNum" sz="quarter" idx="12"/>
          </p:nvPr>
        </p:nvSpPr>
        <p:spPr/>
        <p:txBody>
          <a:bodyPr/>
          <a:lstStyle/>
          <a:p>
            <a:fld id="{519954A3-9DFD-4C44-94BA-B95130A3BA1C}" type="slidenum">
              <a:rPr lang="en-US" smtClean="0"/>
              <a:t>21</a:t>
            </a:fld>
            <a:endParaRPr lang="en-US" dirty="0"/>
          </a:p>
        </p:txBody>
      </p:sp>
      <p:pic>
        <p:nvPicPr>
          <p:cNvPr id="1026" name="Picture 2" descr="מחצית השקל | Lema'an Achai">
            <a:extLst>
              <a:ext uri="{FF2B5EF4-FFF2-40B4-BE49-F238E27FC236}">
                <a16:creationId xmlns:a16="http://schemas.microsoft.com/office/drawing/2014/main" id="{B56FB573-D86C-DEAB-BF38-7416229F8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5534" y="92558"/>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שלושה מטבעות כסף טהור בקופסא מהודרת – עלי תמר">
            <a:extLst>
              <a:ext uri="{FF2B5EF4-FFF2-40B4-BE49-F238E27FC236}">
                <a16:creationId xmlns:a16="http://schemas.microsoft.com/office/drawing/2014/main" id="{FDDC72D5-1B13-01FC-9FA5-CBC727C52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12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707810"/>
      </p:ext>
    </p:extLst>
  </p:cSld>
  <p:clrMapOvr>
    <a:masterClrMapping/>
  </p:clrMapOvr>
  <mc:AlternateContent xmlns:mc="http://schemas.openxmlformats.org/markup-compatibility/2006" xmlns:p14="http://schemas.microsoft.com/office/powerpoint/2010/main">
    <mc:Choice Requires="p14">
      <p:transition spd="slow" p14:dur="2000" advTm="189121"/>
    </mc:Choice>
    <mc:Fallback xmlns="">
      <p:transition spd="slow" advTm="18912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4DFCFB-2D46-5C7C-F067-2BCC75CABFB1}"/>
              </a:ext>
            </a:extLst>
          </p:cNvPr>
          <p:cNvSpPr>
            <a:spLocks noGrp="1"/>
          </p:cNvSpPr>
          <p:nvPr>
            <p:ph type="title"/>
          </p:nvPr>
        </p:nvSpPr>
        <p:spPr/>
        <p:txBody>
          <a:bodyPr/>
          <a:lstStyle/>
          <a:p>
            <a:pPr algn="ctr"/>
            <a:r>
              <a:rPr lang="he-IL" dirty="0"/>
              <a:t>שלושה </a:t>
            </a:r>
            <a:r>
              <a:rPr lang="he-IL" dirty="0" err="1"/>
              <a:t>איחודים</a:t>
            </a:r>
            <a:endParaRPr lang="he-IL" dirty="0"/>
          </a:p>
        </p:txBody>
      </p:sp>
      <p:sp>
        <p:nvSpPr>
          <p:cNvPr id="3" name="מציין מיקום תוכן 2">
            <a:extLst>
              <a:ext uri="{FF2B5EF4-FFF2-40B4-BE49-F238E27FC236}">
                <a16:creationId xmlns:a16="http://schemas.microsoft.com/office/drawing/2014/main" id="{47F51DF3-968B-D031-B9CC-C47B3E5C8510}"/>
              </a:ext>
            </a:extLst>
          </p:cNvPr>
          <p:cNvSpPr>
            <a:spLocks noGrp="1"/>
          </p:cNvSpPr>
          <p:nvPr>
            <p:ph idx="1"/>
          </p:nvPr>
        </p:nvSpPr>
        <p:spPr/>
        <p:txBody>
          <a:bodyPr/>
          <a:lstStyle/>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שלושה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איחודים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יש בעולם שבהם שורה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והם: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א. איש ואשתו.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ב. אחדות בעם ישראל.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ג. דבקות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וכנגד זה כתבה התורה שלוש פעמים מחצית השקל ועם ישראל תרם שלוש תרומות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ואנו נותנים שלוש מחציות בערב פורים (למנהג האשכנזים) שתמיד נזכור אתה חצי משלושה דברים.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237CB979-B895-97A4-B700-E37236B12D0B}"/>
              </a:ext>
            </a:extLst>
          </p:cNvPr>
          <p:cNvSpPr>
            <a:spLocks noGrp="1"/>
          </p:cNvSpPr>
          <p:nvPr>
            <p:ph type="sldNum" sz="quarter" idx="12"/>
          </p:nvPr>
        </p:nvSpPr>
        <p:spPr/>
        <p:txBody>
          <a:bodyPr/>
          <a:lstStyle/>
          <a:p>
            <a:fld id="{519954A3-9DFD-4C44-94BA-B95130A3BA1C}" type="slidenum">
              <a:rPr lang="en-US" smtClean="0"/>
              <a:t>22</a:t>
            </a:fld>
            <a:endParaRPr lang="en-US" dirty="0"/>
          </a:p>
        </p:txBody>
      </p:sp>
      <p:pic>
        <p:nvPicPr>
          <p:cNvPr id="2050" name="Picture 2" descr="מתנה לבית חדש - מבחר גדול של רעיונות למתנות מתאימות - נישה">
            <a:extLst>
              <a:ext uri="{FF2B5EF4-FFF2-40B4-BE49-F238E27FC236}">
                <a16:creationId xmlns:a16="http://schemas.microsoft.com/office/drawing/2014/main" id="{8A1515D7-0DC2-0FCF-022C-9E8CA8E2B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753" y="458380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שלוש שלומות הן">
            <a:extLst>
              <a:ext uri="{FF2B5EF4-FFF2-40B4-BE49-F238E27FC236}">
                <a16:creationId xmlns:a16="http://schemas.microsoft.com/office/drawing/2014/main" id="{CE25C574-0C1B-C152-D3CF-EA9A6A0777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5833" y="182383"/>
            <a:ext cx="1743075"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619712"/>
      </p:ext>
    </p:extLst>
  </p:cSld>
  <p:clrMapOvr>
    <a:masterClrMapping/>
  </p:clrMapOvr>
  <mc:AlternateContent xmlns:mc="http://schemas.openxmlformats.org/markup-compatibility/2006" xmlns:p14="http://schemas.microsoft.com/office/powerpoint/2010/main">
    <mc:Choice Requires="p14">
      <p:transition spd="slow" p14:dur="2000" advTm="272246"/>
    </mc:Choice>
    <mc:Fallback xmlns="">
      <p:transition spd="slow" advTm="272246"/>
    </mc:Fallback>
  </mc:AlternateContent>
  <p:extLst>
    <p:ext uri="{E180D4A7-C9FB-4DFB-919C-405C955672EB}">
      <p14:showEvtLst xmlns:p14="http://schemas.microsoft.com/office/powerpoint/2010/main">
        <p14:playEvt time="163719" objId="5"/>
        <p14:stopEvt time="272203" objId="5"/>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277"/>
</p:tagLst>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2760</TotalTime>
  <Words>2917</Words>
  <Application>Microsoft Office PowerPoint</Application>
  <PresentationFormat>מסך רחב</PresentationFormat>
  <Paragraphs>255</Paragraphs>
  <Slides>22</Slides>
  <Notes>3</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22</vt:i4>
      </vt:variant>
    </vt:vector>
  </HeadingPairs>
  <TitlesOfParts>
    <vt:vector size="33" baseType="lpstr">
      <vt:lpstr>almoni</vt:lpstr>
      <vt:lpstr>Almoni neue aaa</vt:lpstr>
      <vt:lpstr>Arial</vt:lpstr>
      <vt:lpstr>Assistant</vt:lpstr>
      <vt:lpstr>Calibri</vt:lpstr>
      <vt:lpstr>Symbol</vt:lpstr>
      <vt:lpstr>Tahoma</vt:lpstr>
      <vt:lpstr>Times New Roman</vt:lpstr>
      <vt:lpstr>Trebuchet MS</vt:lpstr>
      <vt:lpstr>Wingdings 3</vt:lpstr>
      <vt:lpstr>פיאה</vt:lpstr>
      <vt:lpstr>שלוש אהבות  בשלוש תקופות</vt:lpstr>
      <vt:lpstr>התפתחות האדם בגיל הבוגר</vt:lpstr>
      <vt:lpstr>"הזקנים בחברה המערבית"</vt:lpstr>
      <vt:lpstr>"הזדקנות טובה - במדע"</vt:lpstr>
      <vt:lpstr>פרויד לעומת ויקטור</vt:lpstr>
      <vt:lpstr>מצגת של PowerPoint‏</vt:lpstr>
      <vt:lpstr>מצגת של PowerPoint‏</vt:lpstr>
      <vt:lpstr>מצגת של PowerPoint‏</vt:lpstr>
      <vt:lpstr>חיי האדם נחלקים לג' חלקים</vt:lpstr>
      <vt:lpstr>חיי האדם נחלקים לג' חלקים</vt:lpstr>
      <vt:lpstr>שלושת היסודות אמ"ש אש – למעלה רוח – באמצע מים - למטה</vt:lpstr>
      <vt:lpstr>       חיי האדם מתחלפים כמיני האהבה  </vt:lpstr>
      <vt:lpstr>לימוד תורה בג' חלקי אהבה</vt:lpstr>
      <vt:lpstr>מצגת של PowerPoint‏</vt:lpstr>
      <vt:lpstr>מצגת של PowerPoint‏</vt:lpstr>
      <vt:lpstr>נמצא באדם ג' נפשות - הצומח, והחי, והשכלי.  והן נפש רוח נשמה.  </vt:lpstr>
      <vt:lpstr>באדם יש ג' נפשות או כחות, נפש שבה משותף עם הצמחים, רוח שבה משותף עם הב"ח ממנה כח הכעס והגבורה, ומהנפש התאוה, נשמה שהיא המשכלת, וכפי מה שגוברת מהן באדם כן תהיינה פעולותיו דרך משל אם תגבר הנפש תדין שפעולותיו תהיין לתכלית השגת ההנאה, ואם הרוח לתכלית הכבוד והגאוה, ואם הנשמה לתכלית טוב  ‏</vt:lpstr>
      <vt:lpstr>שלש משמרות הוי הלילה</vt:lpstr>
      <vt:lpstr>שלשה גבולין בימי האדם ימי עליה ימי עמידה ימי ירידה וגם כנגד אלה שלשה דרגין דאדם: נפש, רוח ונשמה</vt:lpstr>
      <vt:lpstr>מצגת של PowerPoint‏</vt:lpstr>
      <vt:lpstr>מחצית השקל </vt:lpstr>
      <vt:lpstr>שלושה איחודים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שלוש אהבות ושלוש תקופות</dc:title>
  <dc:creator>יהודה טאוב</dc:creator>
  <cp:lastModifiedBy>יהודה טאוב</cp:lastModifiedBy>
  <cp:revision>9</cp:revision>
  <dcterms:created xsi:type="dcterms:W3CDTF">2024-02-20T08:26:11Z</dcterms:created>
  <dcterms:modified xsi:type="dcterms:W3CDTF">2026-10-18T02:28:27Z</dcterms:modified>
</cp:coreProperties>
</file>