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17"/>
  </p:notesMasterIdLst>
  <p:sldIdLst>
    <p:sldId id="256" r:id="rId6"/>
    <p:sldId id="672" r:id="rId7"/>
    <p:sldId id="671" r:id="rId8"/>
    <p:sldId id="673" r:id="rId9"/>
    <p:sldId id="690" r:id="rId10"/>
    <p:sldId id="284" r:id="rId11"/>
    <p:sldId id="557" r:id="rId12"/>
    <p:sldId id="558" r:id="rId13"/>
    <p:sldId id="674" r:id="rId14"/>
    <p:sldId id="682" r:id="rId15"/>
    <p:sldId id="697" r:id="rId16"/>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2"/>
            <p14:sldId id="671"/>
            <p14:sldId id="673"/>
            <p14:sldId id="690"/>
            <p14:sldId id="284"/>
            <p14:sldId id="557"/>
            <p14:sldId id="558"/>
            <p14:sldId id="674"/>
            <p14:sldId id="682"/>
            <p14:sldId id="69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5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265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9:37.004" v="25"/>
      <pc:docMkLst>
        <pc:docMk/>
      </pc:docMkLst>
      <pc:sldChg chg="delSp mod delAnim modAnim">
        <pc:chgData name="יהודה טאוב" userId="80c2dbd02819b45c" providerId="LiveId" clId="{9C42E4DE-A4EE-4899-912D-CC2AC8F5DB5D}" dt="2026-10-18T02:29:35.158" v="3"/>
        <pc:sldMkLst>
          <pc:docMk/>
          <pc:sldMk cId="685444161" sldId="256"/>
        </pc:sldMkLst>
        <pc:picChg chg="del">
          <ac:chgData name="יהודה טאוב" userId="80c2dbd02819b45c" providerId="LiveId" clId="{9C42E4DE-A4EE-4899-912D-CC2AC8F5DB5D}" dt="2026-10-18T02:29:35.158" v="3"/>
          <ac:picMkLst>
            <pc:docMk/>
            <pc:sldMk cId="685444161" sldId="256"/>
            <ac:picMk id="5" creationId="{6E3C4446-CB3E-0CFF-9F2D-1CB7ACD1A3D9}"/>
          </ac:picMkLst>
        </pc:picChg>
        <pc:picChg chg="del">
          <ac:chgData name="יהודה טאוב" userId="80c2dbd02819b45c" providerId="LiveId" clId="{9C42E4DE-A4EE-4899-912D-CC2AC8F5DB5D}" dt="2026-10-18T02:29:35.146" v="1"/>
          <ac:picMkLst>
            <pc:docMk/>
            <pc:sldMk cId="685444161" sldId="256"/>
            <ac:picMk id="8" creationId="{50DB14F1-096D-50A4-9326-C8FBA83EE558}"/>
          </ac:picMkLst>
        </pc:picChg>
      </pc:sldChg>
      <pc:sldChg chg="delSp mod delAnim modAnim">
        <pc:chgData name="יהודה טאוב" userId="80c2dbd02819b45c" providerId="LiveId" clId="{9C42E4DE-A4EE-4899-912D-CC2AC8F5DB5D}" dt="2026-10-18T02:29:35.771" v="13"/>
        <pc:sldMkLst>
          <pc:docMk/>
          <pc:sldMk cId="3428560950" sldId="284"/>
        </pc:sldMkLst>
        <pc:picChg chg="del">
          <ac:chgData name="יהודה טאוב" userId="80c2dbd02819b45c" providerId="LiveId" clId="{9C42E4DE-A4EE-4899-912D-CC2AC8F5DB5D}" dt="2026-10-18T02:29:35.771" v="13"/>
          <ac:picMkLst>
            <pc:docMk/>
            <pc:sldMk cId="3428560950" sldId="284"/>
            <ac:picMk id="3" creationId="{0B03FB87-FB5A-22C3-054D-9769A6F8BA5C}"/>
          </ac:picMkLst>
        </pc:picChg>
      </pc:sldChg>
      <pc:sldChg chg="delSp mod delAnim modAnim">
        <pc:chgData name="יהודה טאוב" userId="80c2dbd02819b45c" providerId="LiveId" clId="{9C42E4DE-A4EE-4899-912D-CC2AC8F5DB5D}" dt="2026-10-18T02:29:36.059" v="15"/>
        <pc:sldMkLst>
          <pc:docMk/>
          <pc:sldMk cId="2346502084" sldId="557"/>
        </pc:sldMkLst>
        <pc:picChg chg="del">
          <ac:chgData name="יהודה טאוב" userId="80c2dbd02819b45c" providerId="LiveId" clId="{9C42E4DE-A4EE-4899-912D-CC2AC8F5DB5D}" dt="2026-10-18T02:29:36.059" v="15"/>
          <ac:picMkLst>
            <pc:docMk/>
            <pc:sldMk cId="2346502084" sldId="557"/>
            <ac:picMk id="5" creationId="{A1FE1015-03D9-3478-6B6D-B11B7EEEAC89}"/>
          </ac:picMkLst>
        </pc:picChg>
      </pc:sldChg>
      <pc:sldChg chg="delSp mod delAnim modAnim">
        <pc:chgData name="יהודה טאוב" userId="80c2dbd02819b45c" providerId="LiveId" clId="{9C42E4DE-A4EE-4899-912D-CC2AC8F5DB5D}" dt="2026-10-18T02:29:36.661" v="19"/>
        <pc:sldMkLst>
          <pc:docMk/>
          <pc:sldMk cId="686434625" sldId="558"/>
        </pc:sldMkLst>
        <pc:picChg chg="del">
          <ac:chgData name="יהודה טאוב" userId="80c2dbd02819b45c" providerId="LiveId" clId="{9C42E4DE-A4EE-4899-912D-CC2AC8F5DB5D}" dt="2026-10-18T02:29:36.661" v="19"/>
          <ac:picMkLst>
            <pc:docMk/>
            <pc:sldMk cId="686434625" sldId="558"/>
            <ac:picMk id="5" creationId="{49366CEE-2A6E-3CC8-9952-D2EF27693173}"/>
          </ac:picMkLst>
        </pc:picChg>
        <pc:picChg chg="del">
          <ac:chgData name="יהודה טאוב" userId="80c2dbd02819b45c" providerId="LiveId" clId="{9C42E4DE-A4EE-4899-912D-CC2AC8F5DB5D}" dt="2026-10-18T02:29:36.554" v="17"/>
          <ac:picMkLst>
            <pc:docMk/>
            <pc:sldMk cId="686434625" sldId="558"/>
            <ac:picMk id="6" creationId="{FF868682-94FA-851B-A2ED-64558DDB4616}"/>
          </ac:picMkLst>
        </pc:picChg>
      </pc:sldChg>
      <pc:sldChg chg="delSp mod delAnim modAnim">
        <pc:chgData name="יהודה טאוב" userId="80c2dbd02819b45c" providerId="LiveId" clId="{9C42E4DE-A4EE-4899-912D-CC2AC8F5DB5D}" dt="2026-10-18T02:29:35.337" v="7"/>
        <pc:sldMkLst>
          <pc:docMk/>
          <pc:sldMk cId="424115073" sldId="671"/>
        </pc:sldMkLst>
        <pc:picChg chg="del">
          <ac:chgData name="יהודה טאוב" userId="80c2dbd02819b45c" providerId="LiveId" clId="{9C42E4DE-A4EE-4899-912D-CC2AC8F5DB5D}" dt="2026-10-18T02:29:35.337" v="7"/>
          <ac:picMkLst>
            <pc:docMk/>
            <pc:sldMk cId="424115073" sldId="671"/>
            <ac:picMk id="6" creationId="{BBD7DC50-3F3C-1FC1-9EFD-90E4E23FC2CC}"/>
          </ac:picMkLst>
        </pc:picChg>
      </pc:sldChg>
      <pc:sldChg chg="delSp mod delAnim modAnim">
        <pc:chgData name="יהודה טאוב" userId="80c2dbd02819b45c" providerId="LiveId" clId="{9C42E4DE-A4EE-4899-912D-CC2AC8F5DB5D}" dt="2026-10-18T02:29:35.227" v="5"/>
        <pc:sldMkLst>
          <pc:docMk/>
          <pc:sldMk cId="3120059185" sldId="672"/>
        </pc:sldMkLst>
        <pc:picChg chg="del">
          <ac:chgData name="יהודה טאוב" userId="80c2dbd02819b45c" providerId="LiveId" clId="{9C42E4DE-A4EE-4899-912D-CC2AC8F5DB5D}" dt="2026-10-18T02:29:35.227" v="5"/>
          <ac:picMkLst>
            <pc:docMk/>
            <pc:sldMk cId="3120059185" sldId="672"/>
            <ac:picMk id="5" creationId="{A398CB60-CF69-49EC-4399-38562428CC26}"/>
          </ac:picMkLst>
        </pc:picChg>
      </pc:sldChg>
      <pc:sldChg chg="delSp mod delAnim modAnim">
        <pc:chgData name="יהודה טאוב" userId="80c2dbd02819b45c" providerId="LiveId" clId="{9C42E4DE-A4EE-4899-912D-CC2AC8F5DB5D}" dt="2026-10-18T02:29:35.533" v="9"/>
        <pc:sldMkLst>
          <pc:docMk/>
          <pc:sldMk cId="457447547" sldId="673"/>
        </pc:sldMkLst>
        <pc:picChg chg="del">
          <ac:chgData name="יהודה טאוב" userId="80c2dbd02819b45c" providerId="LiveId" clId="{9C42E4DE-A4EE-4899-912D-CC2AC8F5DB5D}" dt="2026-10-18T02:29:35.533" v="9"/>
          <ac:picMkLst>
            <pc:docMk/>
            <pc:sldMk cId="457447547" sldId="673"/>
            <ac:picMk id="5" creationId="{FC48892A-2425-90FB-E099-D30CBDE1EAF4}"/>
          </ac:picMkLst>
        </pc:picChg>
      </pc:sldChg>
      <pc:sldChg chg="delSp mod delAnim modAnim">
        <pc:chgData name="יהודה טאוב" userId="80c2dbd02819b45c" providerId="LiveId" clId="{9C42E4DE-A4EE-4899-912D-CC2AC8F5DB5D}" dt="2026-10-18T02:29:36.784" v="21"/>
        <pc:sldMkLst>
          <pc:docMk/>
          <pc:sldMk cId="2261207029" sldId="674"/>
        </pc:sldMkLst>
        <pc:picChg chg="del">
          <ac:chgData name="יהודה טאוב" userId="80c2dbd02819b45c" providerId="LiveId" clId="{9C42E4DE-A4EE-4899-912D-CC2AC8F5DB5D}" dt="2026-10-18T02:29:36.784" v="21"/>
          <ac:picMkLst>
            <pc:docMk/>
            <pc:sldMk cId="2261207029" sldId="674"/>
            <ac:picMk id="5" creationId="{96F3806C-F9B0-2AB6-CD38-0077A2AE2FC7}"/>
          </ac:picMkLst>
        </pc:picChg>
      </pc:sldChg>
      <pc:sldChg chg="delSp mod delAnim modAnim">
        <pc:chgData name="יהודה טאוב" userId="80c2dbd02819b45c" providerId="LiveId" clId="{9C42E4DE-A4EE-4899-912D-CC2AC8F5DB5D}" dt="2026-10-18T02:29:36.887" v="23"/>
        <pc:sldMkLst>
          <pc:docMk/>
          <pc:sldMk cId="3671992900" sldId="682"/>
        </pc:sldMkLst>
        <pc:picChg chg="del">
          <ac:chgData name="יהודה טאוב" userId="80c2dbd02819b45c" providerId="LiveId" clId="{9C42E4DE-A4EE-4899-912D-CC2AC8F5DB5D}" dt="2026-10-18T02:29:36.887" v="23"/>
          <ac:picMkLst>
            <pc:docMk/>
            <pc:sldMk cId="3671992900" sldId="682"/>
            <ac:picMk id="7" creationId="{F8C173AE-C10E-6E17-4BD9-1641F534626C}"/>
          </ac:picMkLst>
        </pc:picChg>
      </pc:sldChg>
      <pc:sldChg chg="delSp mod delAnim modAnim">
        <pc:chgData name="יהודה טאוב" userId="80c2dbd02819b45c" providerId="LiveId" clId="{9C42E4DE-A4EE-4899-912D-CC2AC8F5DB5D}" dt="2026-10-18T02:29:35.622" v="11"/>
        <pc:sldMkLst>
          <pc:docMk/>
          <pc:sldMk cId="3056107105" sldId="690"/>
        </pc:sldMkLst>
        <pc:picChg chg="del">
          <ac:chgData name="יהודה טאוב" userId="80c2dbd02819b45c" providerId="LiveId" clId="{9C42E4DE-A4EE-4899-912D-CC2AC8F5DB5D}" dt="2026-10-18T02:29:35.622" v="11"/>
          <ac:picMkLst>
            <pc:docMk/>
            <pc:sldMk cId="3056107105" sldId="690"/>
            <ac:picMk id="5" creationId="{1E11C2A5-BB9A-D126-ADF1-532BEA750A74}"/>
          </ac:picMkLst>
        </pc:picChg>
      </pc:sldChg>
      <pc:sldChg chg="delSp mod delAnim modAnim">
        <pc:chgData name="יהודה טאוב" userId="80c2dbd02819b45c" providerId="LiveId" clId="{9C42E4DE-A4EE-4899-912D-CC2AC8F5DB5D}" dt="2026-10-18T02:29:37.004" v="25"/>
        <pc:sldMkLst>
          <pc:docMk/>
          <pc:sldMk cId="185697389" sldId="697"/>
        </pc:sldMkLst>
        <pc:picChg chg="del">
          <ac:chgData name="יהודה טאוב" userId="80c2dbd02819b45c" providerId="LiveId" clId="{9C42E4DE-A4EE-4899-912D-CC2AC8F5DB5D}" dt="2026-10-18T02:29:37.004" v="25"/>
          <ac:picMkLst>
            <pc:docMk/>
            <pc:sldMk cId="185697389" sldId="697"/>
            <ac:picMk id="5" creationId="{F83B0826-4CF0-78B6-8706-0CF7D5D4456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latin typeface="Assistant" pitchFamily="2" charset="-79"/>
                <a:cs typeface="Assistant" pitchFamily="2" charset="-79"/>
              </a:rPr>
              <a:t>כאשר נתבונן שוב בשלשת המצבים הללו נבחין כי הן מקבילים לשלשת היסודות הראשונים: 'אש' – המסמלת עלייה והתרוממות, 'מים' – המסמלים את תכונת הירידה והמשיכה כלפי מטה, ו'רוח' המסמלת תקשורת וחיבור 'רוחני' בין שתי נפשות.</a:t>
            </a:r>
            <a:endParaRPr lang="he-IL" dirty="0"/>
          </a:p>
        </p:txBody>
      </p:sp>
      <p:sp>
        <p:nvSpPr>
          <p:cNvPr id="4" name="מציין מיקום של מספר שקופית 3"/>
          <p:cNvSpPr>
            <a:spLocks noGrp="1"/>
          </p:cNvSpPr>
          <p:nvPr>
            <p:ph type="sldNum" sz="quarter" idx="5"/>
          </p:nvPr>
        </p:nvSpPr>
        <p:spPr/>
        <p:txBody>
          <a:bodyPr/>
          <a:lstStyle/>
          <a:p>
            <a:fld id="{735077E8-9545-444B-9F19-741A80E045D1}" type="slidenum">
              <a:rPr lang="he-IL" smtClean="0"/>
              <a:t>6</a:t>
            </a:fld>
            <a:endParaRPr lang="he-IL"/>
          </a:p>
        </p:txBody>
      </p:sp>
    </p:spTree>
    <p:extLst>
      <p:ext uri="{BB962C8B-B14F-4D97-AF65-F5344CB8AC3E}">
        <p14:creationId xmlns:p14="http://schemas.microsoft.com/office/powerpoint/2010/main" val="169315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7.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סוד המספר שלוש</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הטעם העמוק של אוזני המן</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3"/>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dirty="0"/>
          </a:p>
        </p:txBody>
      </p:sp>
      <p:pic>
        <p:nvPicPr>
          <p:cNvPr id="6" name="תמונה 5">
            <a:extLst>
              <a:ext uri="{FF2B5EF4-FFF2-40B4-BE49-F238E27FC236}">
                <a16:creationId xmlns:a16="http://schemas.microsoft.com/office/drawing/2014/main" id="{F6AED4A9-4E4F-2460-B8A4-1389F5906B62}"/>
              </a:ext>
            </a:extLst>
          </p:cNvPr>
          <p:cNvPicPr>
            <a:picLocks noChangeAspect="1"/>
          </p:cNvPicPr>
          <p:nvPr/>
        </p:nvPicPr>
        <p:blipFill>
          <a:blip r:embed="rId5"/>
          <a:stretch>
            <a:fillRect/>
          </a:stretch>
        </p:blipFill>
        <p:spPr>
          <a:xfrm>
            <a:off x="4812955" y="4693969"/>
            <a:ext cx="2359356" cy="1938696"/>
          </a:xfrm>
          <a:prstGeom prst="rect">
            <a:avLst/>
          </a:prstGeom>
        </p:spPr>
      </p:pic>
    </p:spTree>
    <p:custDataLst>
      <p:tags r:id="rId1"/>
    </p:custDataLst>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38210"/>
    </mc:Choice>
    <mc:Fallback xmlns="">
      <p:transition spd="slow" advTm="38210"/>
    </mc:Fallback>
  </mc:AlternateContent>
  <p:extLst>
    <p:ext uri="{E180D4A7-C9FB-4DFB-919C-405C955672EB}">
      <p14:showEvtLst xmlns:p14="http://schemas.microsoft.com/office/powerpoint/2010/main">
        <p14:playEvt time="36618" objId="5"/>
        <p14:stopEvt time="37807"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משלוח מנות</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הרב נחום </a:t>
            </a:r>
            <a:r>
              <a:rPr lang="he-IL" dirty="0" err="1"/>
              <a:t>דיאמנט</a:t>
            </a:r>
            <a:r>
              <a:rPr lang="he-IL" dirty="0"/>
              <a:t> </a:t>
            </a:r>
            <a:r>
              <a:rPr lang="he-IL" dirty="0" err="1"/>
              <a:t>שליט''א</a:t>
            </a:r>
            <a:r>
              <a:rPr lang="he-IL" dirty="0"/>
              <a:t>: בכל שנה אני שואל בישיבה מדוע תיקן מרדכי משלוח מנות בפורים? הסעודה הרי מסמלת פרסום נס. מתנות לאביונים - כדי שגם הם יוכלו לאכול סעודת פורים. מקרא מגילה - נועד ג"כ לפרסום הנס. אולם מה שייך משלוח מנות לפורים? </a:t>
            </a:r>
          </a:p>
          <a:p>
            <a:r>
              <a:rPr lang="he-IL" dirty="0"/>
              <a:t>התשובה היחידה - המן אמר "ישנו עם אחד מפוזר ומפורד בין העמים", המן ועמלק מחפשים תמיד היכן היהודים לא מספיק אוהבים וחברים זה לזה. כך הם יוכלו לשלוט עליהם. </a:t>
            </a:r>
          </a:p>
          <a:p>
            <a:r>
              <a:rPr lang="he-IL" dirty="0"/>
              <a:t>אסתר המלכה השיבה כנגד: "לך כנוס את כל היהודים". רק כאשר נהיה מאוחדים ומכונסים, נוכל </a:t>
            </a:r>
            <a:r>
              <a:rPr lang="he-IL" dirty="0" err="1"/>
              <a:t>להלחם</a:t>
            </a:r>
            <a:r>
              <a:rPr lang="he-IL" dirty="0"/>
              <a:t> בעצת המן לכלות את העם היהודי. </a:t>
            </a:r>
          </a:p>
          <a:p>
            <a:r>
              <a:rPr lang="he-IL" dirty="0"/>
              <a:t>המן הרשע נקרא בפעם האחרונה צורר כל היהודים, ואפשר שרמוז בזה שהוא </a:t>
            </a:r>
            <a:r>
              <a:rPr lang="he-IL" b="1" dirty="0"/>
              <a:t>צרר את כל היהודים לאגודה אחת.</a:t>
            </a:r>
          </a:p>
          <a:p>
            <a:r>
              <a:rPr lang="he-IL" dirty="0"/>
              <a:t>יש לעין מדוע רק בפעם האחרונה נאמר צורר כל היהודים?</a:t>
            </a:r>
          </a:p>
          <a:p>
            <a:r>
              <a:rPr lang="he-IL" dirty="0"/>
              <a:t>ויתכן לומר דבר נפלא שהמגילה באה לומר טעם למה עושים משלוח מנות משום שהמן עשה אהבת ישראל ולכן רצו לעשות לזה זכר.</a:t>
            </a:r>
          </a:p>
          <a:p>
            <a:r>
              <a:rPr lang="he-IL" dirty="0"/>
              <a:t>בפורים הורגים את עמלק על ידי שמרבים אהבה ואחווה בין אחד לשני. לכן תקנו חז"ל בפורים משלוחי מנות ומתנות לאביונים. </a:t>
            </a:r>
            <a:endParaRPr lang="en-US" dirty="0"/>
          </a:p>
          <a:p>
            <a:endParaRPr lang="he-IL"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custDataLst>
      <p:tags r:id="rId1"/>
    </p:custDataLst>
    <p:extLst>
      <p:ext uri="{BB962C8B-B14F-4D97-AF65-F5344CB8AC3E}">
        <p14:creationId xmlns:p14="http://schemas.microsoft.com/office/powerpoint/2010/main" val="3120059185"/>
      </p:ext>
    </p:extLst>
  </p:cSld>
  <p:clrMapOvr>
    <a:masterClrMapping/>
  </p:clrMapOvr>
  <mc:AlternateContent xmlns:mc="http://schemas.openxmlformats.org/markup-compatibility/2006" xmlns:p14="http://schemas.microsoft.com/office/powerpoint/2010/main">
    <mc:Choice Requires="p14">
      <p:transition spd="slow" p14:dur="2000" advTm="159153"/>
    </mc:Choice>
    <mc:Fallback xmlns="">
      <p:transition spd="slow" advTm="1591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אוזני המן</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algn="just" rtl="1"/>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מדוע נוהגים לאכול אוזני המן?</a:t>
            </a:r>
          </a:p>
          <a:p>
            <a:r>
              <a:rPr lang="he-IL" dirty="0"/>
              <a:t>כיצד מאחדים יהודים עם דעות שונות לחלוטין? לשם זה שמים בתוך המשלוח אוזן המן משולשת ▲</a:t>
            </a:r>
            <a:endParaRPr lang="en-US" dirty="0"/>
          </a:p>
          <a:p>
            <a:r>
              <a:rPr lang="he-IL" dirty="0"/>
              <a:t>שכן צורת משולש מראה ששני הקצוות מתאחדים </a:t>
            </a:r>
            <a:r>
              <a:rPr lang="he-IL" b="1" dirty="0"/>
              <a:t>ע"י נקודת המרכז</a:t>
            </a:r>
            <a:r>
              <a:rPr lang="he-IL" dirty="0"/>
              <a:t>.</a:t>
            </a:r>
          </a:p>
          <a:p>
            <a:r>
              <a:rPr lang="he-IL" dirty="0"/>
              <a:t> כאשר שניהם זוכרים שיש להם אב אחד הלא הוא אבינו שבשמים ה' אחד שהוא אב יחיד לכולנו.</a:t>
            </a:r>
          </a:p>
          <a:p>
            <a:r>
              <a:rPr lang="he-IL" dirty="0"/>
              <a:t>תניא ליקוטי אמרים פרק לב. זו דרך ישרה וקלה לבא לידי קיום מצות ואהבת לרעך כמוך לכל נפש מישראל למגדול ועד קטן. כי מאחר שגופו נמאס ומתועב אצלו והנפש והרוח מי יודע גדולתן ומעלתן בשרשן ומקורן </a:t>
            </a:r>
            <a:r>
              <a:rPr lang="he-IL" dirty="0" err="1"/>
              <a:t>באלקי</a:t>
            </a:r>
            <a:r>
              <a:rPr lang="he-IL" dirty="0"/>
              <a:t>' חיים. בשגם שכולן מתאימות ואב א' </a:t>
            </a:r>
            <a:r>
              <a:rPr lang="he-IL" dirty="0" err="1"/>
              <a:t>לכולנה</a:t>
            </a:r>
            <a:r>
              <a:rPr lang="he-IL" dirty="0"/>
              <a:t> ולכן נקראו כל ישראל אחים ממש מצד שורש נפשם בה' אחד רק שהגופים מחולקי'. </a:t>
            </a:r>
            <a:endParaRPr lang="en-US" dirty="0"/>
          </a:p>
          <a:p>
            <a:pPr algn="just" rtl="1">
              <a:spcAft>
                <a:spcPts val="600"/>
              </a:spcAft>
            </a:pPr>
            <a:r>
              <a:rPr lang="he-IL" sz="1800" dirty="0">
                <a:effectLst/>
                <a:latin typeface="Times New Roman" panose="02020603050405020304" pitchFamily="18" charset="0"/>
                <a:ea typeface="Times New Roman" panose="02020603050405020304" pitchFamily="18" charset="0"/>
                <a:cs typeface="Narkisim" panose="020E0502050101010101" pitchFamily="34" charset="-79"/>
              </a:rPr>
              <a:t>הדרך להתאחד – לחפש את הנקודה הטובה שבשני. </a:t>
            </a:r>
          </a:p>
          <a:p>
            <a:r>
              <a:rPr lang="he-IL" dirty="0"/>
              <a:t>ולמה דווקא אוזן? </a:t>
            </a:r>
            <a:endParaRPr lang="en-US" dirty="0"/>
          </a:p>
          <a:p>
            <a:r>
              <a:rPr lang="he-IL" dirty="0"/>
              <a:t>כי הם רוצים לאהוב אחד את השני צריכים להקשיב ולהאזין לשני.</a:t>
            </a:r>
            <a:endParaRPr lang="en-US" dirty="0"/>
          </a:p>
          <a:p>
            <a:pPr algn="just" rtl="1">
              <a:spcAft>
                <a:spcPts val="600"/>
              </a:spcAft>
            </a:pPr>
            <a:endParaRPr lang="he-IL"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5" name="תמונה 4">
            <a:extLst>
              <a:ext uri="{FF2B5EF4-FFF2-40B4-BE49-F238E27FC236}">
                <a16:creationId xmlns:a16="http://schemas.microsoft.com/office/drawing/2014/main" id="{775C4F8F-55B0-B2A0-03F5-895BAE3EE4A2}"/>
              </a:ext>
            </a:extLst>
          </p:cNvPr>
          <p:cNvPicPr>
            <a:picLocks noChangeAspect="1"/>
          </p:cNvPicPr>
          <p:nvPr/>
        </p:nvPicPr>
        <p:blipFill>
          <a:blip r:embed="rId3"/>
          <a:stretch>
            <a:fillRect/>
          </a:stretch>
        </p:blipFill>
        <p:spPr>
          <a:xfrm>
            <a:off x="9741341" y="124528"/>
            <a:ext cx="2362200" cy="1933575"/>
          </a:xfrm>
          <a:prstGeom prst="rect">
            <a:avLst/>
          </a:prstGeom>
        </p:spPr>
      </p:pic>
    </p:spTree>
    <p:custDataLst>
      <p:tags r:id="rId1"/>
    </p:custDataLst>
    <p:extLst>
      <p:ext uri="{BB962C8B-B14F-4D97-AF65-F5344CB8AC3E}">
        <p14:creationId xmlns:p14="http://schemas.microsoft.com/office/powerpoint/2010/main" val="424115073"/>
      </p:ext>
    </p:extLst>
  </p:cSld>
  <p:clrMapOvr>
    <a:masterClrMapping/>
  </p:clrMapOvr>
  <mc:AlternateContent xmlns:mc="http://schemas.openxmlformats.org/markup-compatibility/2006" xmlns:p14="http://schemas.microsoft.com/office/powerpoint/2010/main">
    <mc:Choice Requires="p14">
      <p:transition spd="slow" p14:dur="2000" advTm="255597"/>
    </mc:Choice>
    <mc:Fallback xmlns="">
      <p:transition spd="slow" advTm="2555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משולש האחדות</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כתב המהר"ל על המשנה באבות שלושה שאכלו על שולחן אחד – </a:t>
            </a:r>
          </a:p>
          <a:p>
            <a:r>
              <a:rPr lang="he-IL" dirty="0"/>
              <a:t>שנים הם מחולקי' ואין למספר זה מאחד כלל, ולפיכך לא תמצא מספר שנקרא לגמרי על שם </a:t>
            </a:r>
            <a:r>
              <a:rPr lang="he-IL" dirty="0" err="1"/>
              <a:t>רבוי</a:t>
            </a:r>
            <a:r>
              <a:rPr lang="he-IL" dirty="0"/>
              <a:t> כמו שנים במ"ם </a:t>
            </a:r>
            <a:r>
              <a:rPr lang="he-IL" dirty="0" err="1"/>
              <a:t>הרבוי</a:t>
            </a:r>
            <a:r>
              <a:rPr lang="he-IL" dirty="0"/>
              <a:t> כי שנים </a:t>
            </a:r>
            <a:r>
              <a:rPr lang="he-IL" dirty="0" err="1"/>
              <a:t>תחלת</a:t>
            </a:r>
            <a:r>
              <a:rPr lang="he-IL" dirty="0"/>
              <a:t> </a:t>
            </a:r>
            <a:r>
              <a:rPr lang="he-IL" dirty="0" err="1"/>
              <a:t>הרבוי</a:t>
            </a:r>
            <a:r>
              <a:rPr lang="he-IL" dirty="0"/>
              <a:t> ולכך יבא מלת שנים במ"ם </a:t>
            </a:r>
            <a:r>
              <a:rPr lang="he-IL" dirty="0" err="1"/>
              <a:t>הרבוי</a:t>
            </a:r>
            <a:r>
              <a:rPr lang="he-IL" dirty="0"/>
              <a:t>. </a:t>
            </a:r>
          </a:p>
          <a:p>
            <a:r>
              <a:rPr lang="he-IL" b="1" dirty="0"/>
              <a:t>ושלשה יש להם התאחדות כאלו הם דבר אחד</a:t>
            </a:r>
            <a:r>
              <a:rPr lang="he-IL" dirty="0"/>
              <a:t>, ולכך יבא מספר שלשה תמיד על דבר שיש להם חבור ביחד ולא כן שנים. </a:t>
            </a:r>
          </a:p>
          <a:p>
            <a:r>
              <a:rPr lang="he-IL" dirty="0"/>
              <a:t>וזה תוכל להבין בצורה כאשר תניח שני קוים זה אצל זה (=) אין זה נראה כאחד כלל בעבור שלא יתאחדו הקוים כמו זה הרי אין כאן דבר אחד, אבל כאשר אתה מניח שלשה כמו זה (▲) הרי הקוים הם מתאחדים ודבר זה נקרא דבר אחד. </a:t>
            </a:r>
          </a:p>
          <a:p>
            <a:r>
              <a:rPr lang="he-IL" dirty="0"/>
              <a:t>אמרו בירושלמי ברכות: אי אפשר לאיש בלא </a:t>
            </a:r>
            <a:r>
              <a:rPr lang="he-IL" dirty="0" err="1"/>
              <a:t>אשה</a:t>
            </a:r>
            <a:r>
              <a:rPr lang="he-IL" dirty="0"/>
              <a:t> ואי אפשר לאשה בלא איש </a:t>
            </a:r>
            <a:r>
              <a:rPr lang="he-IL" b="1" dirty="0"/>
              <a:t>אי אפשר </a:t>
            </a:r>
            <a:r>
              <a:rPr lang="he-IL" b="1" dirty="0" err="1"/>
              <a:t>לשניהן</a:t>
            </a:r>
            <a:r>
              <a:rPr lang="he-IL" b="1" dirty="0"/>
              <a:t> בלא שכינה</a:t>
            </a:r>
            <a:r>
              <a:rPr lang="he-IL" dirty="0"/>
              <a:t>. מדוע? כי כאשר הם שנים אין להם חיבור, רק כאשר יש שכינה </a:t>
            </a:r>
            <a:r>
              <a:rPr lang="he-IL" dirty="0" err="1"/>
              <a:t>בינהם</a:t>
            </a:r>
            <a:r>
              <a:rPr lang="he-IL" dirty="0"/>
              <a:t> יש שלישי שהוא החיבור בין השנים.</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457447547"/>
      </p:ext>
    </p:extLst>
  </p:cSld>
  <p:clrMapOvr>
    <a:masterClrMapping/>
  </p:clrMapOvr>
  <mc:AlternateContent xmlns:mc="http://schemas.openxmlformats.org/markup-compatibility/2006" xmlns:p14="http://schemas.microsoft.com/office/powerpoint/2010/main">
    <mc:Choice Requires="p14">
      <p:transition spd="slow" p14:dur="2000" advTm="338933"/>
    </mc:Choice>
    <mc:Fallback xmlns="">
      <p:transition spd="slow" advTm="3389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והחוט המשולש</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lvl="0"/>
            <a:r>
              <a:rPr lang="he-IL" dirty="0"/>
              <a:t>איחוד טוב יש רק שיש שלושה חלקים באיחוד (איש </a:t>
            </a:r>
            <a:r>
              <a:rPr lang="he-IL" dirty="0" err="1"/>
              <a:t>אשה</a:t>
            </a:r>
            <a:r>
              <a:rPr lang="he-IL" dirty="0"/>
              <a:t> </a:t>
            </a:r>
            <a:r>
              <a:rPr lang="he-IL" dirty="0" err="1"/>
              <a:t>והקב''ה</a:t>
            </a:r>
            <a:r>
              <a:rPr lang="he-IL" dirty="0"/>
              <a:t>) כצורת המשולש וכמו שאמר שלמה המלך טובים השניים מן האחד והחוט המשולש לא במהרה ינתק. </a:t>
            </a:r>
            <a:endParaRPr lang="en-US" dirty="0"/>
          </a:p>
          <a:p>
            <a:pPr lvl="0"/>
            <a:r>
              <a:rPr lang="he-IL" dirty="0"/>
              <a:t>כמו שרואים כל דבר טוב שרוצים שיהיה לו קיום הוא שלוש:</a:t>
            </a:r>
          </a:p>
          <a:p>
            <a:pPr lvl="0"/>
            <a:r>
              <a:rPr lang="he-IL" dirty="0"/>
              <a:t>שלוש תפילות, </a:t>
            </a:r>
          </a:p>
          <a:p>
            <a:pPr lvl="0"/>
            <a:r>
              <a:rPr lang="he-IL" dirty="0"/>
              <a:t>עליה לרגל, </a:t>
            </a:r>
          </a:p>
          <a:p>
            <a:pPr lvl="0"/>
            <a:r>
              <a:rPr lang="he-IL" dirty="0"/>
              <a:t>אבות, </a:t>
            </a:r>
          </a:p>
          <a:p>
            <a:pPr lvl="0"/>
            <a:r>
              <a:rPr lang="he-IL" dirty="0"/>
              <a:t>קדושות (יוצר </a:t>
            </a:r>
            <a:r>
              <a:rPr lang="he-IL" dirty="0" err="1"/>
              <a:t>שמו''ע</a:t>
            </a:r>
            <a:r>
              <a:rPr lang="he-IL" dirty="0"/>
              <a:t> ובא לציון, ואומרים קדוש*3), </a:t>
            </a:r>
          </a:p>
          <a:p>
            <a:pPr lvl="0"/>
            <a:r>
              <a:rPr lang="he-IL" dirty="0"/>
              <a:t>כהן לוי וישראל וכל אחד שלושה פסוקים, </a:t>
            </a:r>
          </a:p>
          <a:p>
            <a:pPr lvl="0"/>
            <a:r>
              <a:rPr lang="he-IL" dirty="0" err="1"/>
              <a:t>תנ</a:t>
            </a:r>
            <a:r>
              <a:rPr lang="he-IL" dirty="0"/>
              <a:t>''ך, </a:t>
            </a:r>
          </a:p>
          <a:p>
            <a:pPr lvl="0"/>
            <a:r>
              <a:rPr lang="he-IL" dirty="0"/>
              <a:t>מקרא משנה גמרא,</a:t>
            </a:r>
          </a:p>
          <a:p>
            <a:pPr lvl="0"/>
            <a:r>
              <a:rPr lang="he-IL" dirty="0"/>
              <a:t>שלוש ראשונות ושלוש אחרונות, </a:t>
            </a:r>
          </a:p>
          <a:p>
            <a:pPr lvl="0"/>
            <a:r>
              <a:rPr lang="he-IL" dirty="0"/>
              <a:t>שורש של רוב המילים עומד על שלוש אותיות. </a:t>
            </a:r>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custDataLst>
      <p:tags r:id="rId1"/>
    </p:custDataLst>
    <p:extLst>
      <p:ext uri="{BB962C8B-B14F-4D97-AF65-F5344CB8AC3E}">
        <p14:creationId xmlns:p14="http://schemas.microsoft.com/office/powerpoint/2010/main" val="3056107105"/>
      </p:ext>
    </p:extLst>
  </p:cSld>
  <p:clrMapOvr>
    <a:masterClrMapping/>
  </p:clrMapOvr>
  <mc:AlternateContent xmlns:mc="http://schemas.openxmlformats.org/markup-compatibility/2006" xmlns:p14="http://schemas.microsoft.com/office/powerpoint/2010/main">
    <mc:Choice Requires="p14">
      <p:transition spd="slow" p14:dur="2000" advTm="149241"/>
    </mc:Choice>
    <mc:Fallback xmlns="">
      <p:transition spd="slow" advTm="1492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DD218-33F0-6D4B-482D-78B6DCF2E07A}"/>
            </a:ext>
          </a:extLst>
        </p:cNvPr>
        <p:cNvGrpSpPr/>
        <p:nvPr/>
      </p:nvGrpSpPr>
      <p:grpSpPr>
        <a:xfrm>
          <a:off x="0" y="0"/>
          <a:ext cx="0" cy="0"/>
          <a:chOff x="0" y="0"/>
          <a:chExt cx="0" cy="0"/>
        </a:xfrm>
      </p:grpSpPr>
      <p:sp>
        <p:nvSpPr>
          <p:cNvPr id="8" name="כותרת 7">
            <a:extLst>
              <a:ext uri="{FF2B5EF4-FFF2-40B4-BE49-F238E27FC236}">
                <a16:creationId xmlns:a16="http://schemas.microsoft.com/office/drawing/2014/main" id="{7F1B39B5-B2D4-9F5B-8DC5-E036B29BF9DB}"/>
              </a:ext>
            </a:extLst>
          </p:cNvPr>
          <p:cNvSpPr>
            <a:spLocks noGrp="1"/>
          </p:cNvSpPr>
          <p:nvPr>
            <p:ph type="title"/>
          </p:nvPr>
        </p:nvSpPr>
        <p:spPr>
          <a:xfrm>
            <a:off x="677333" y="609600"/>
            <a:ext cx="10279563" cy="1320800"/>
          </a:xfrm>
        </p:spPr>
        <p:txBody>
          <a:bodyPr>
            <a:normAutofit fontScale="90000"/>
          </a:bodyPr>
          <a:lstStyle/>
          <a:p>
            <a:pPr algn="ctr"/>
            <a:r>
              <a:rPr lang="he-IL" dirty="0"/>
              <a:t>שלשה </a:t>
            </a:r>
            <a:r>
              <a:rPr lang="he-IL" dirty="0" err="1"/>
              <a:t>גבולין</a:t>
            </a:r>
            <a:r>
              <a:rPr lang="he-IL" dirty="0"/>
              <a:t> בימי האדם ימי עליה ימי עמידה ימי ירידה וגם כנגד אלה שלשה דרגין </a:t>
            </a:r>
            <a:r>
              <a:rPr lang="he-IL" dirty="0" err="1"/>
              <a:t>דאדם</a:t>
            </a:r>
            <a:r>
              <a:rPr lang="he-IL" dirty="0"/>
              <a:t>: נפש, רוח ונשמה</a:t>
            </a:r>
          </a:p>
        </p:txBody>
      </p:sp>
      <p:sp>
        <p:nvSpPr>
          <p:cNvPr id="9" name="מציין מיקום טקסט 8">
            <a:extLst>
              <a:ext uri="{FF2B5EF4-FFF2-40B4-BE49-F238E27FC236}">
                <a16:creationId xmlns:a16="http://schemas.microsoft.com/office/drawing/2014/main" id="{554BDBF8-998E-CA84-C1A8-DAC7A0F23BD9}"/>
              </a:ext>
            </a:extLst>
          </p:cNvPr>
          <p:cNvSpPr>
            <a:spLocks noGrp="1"/>
          </p:cNvSpPr>
          <p:nvPr>
            <p:ph type="body" idx="1"/>
          </p:nvPr>
        </p:nvSpPr>
        <p:spPr>
          <a:xfrm>
            <a:off x="675745" y="2160983"/>
            <a:ext cx="3240000" cy="576262"/>
          </a:xfrm>
          <a:solidFill>
            <a:srgbClr val="00B0F0">
              <a:alpha val="55000"/>
            </a:srgbClr>
          </a:solidFill>
        </p:spPr>
        <p:txBody>
          <a:bodyPr/>
          <a:lstStyle/>
          <a:p>
            <a:pPr algn="ctr"/>
            <a:r>
              <a:rPr lang="he-IL" sz="2800" dirty="0">
                <a:effectLst>
                  <a:glow rad="368300">
                    <a:schemeClr val="accent5">
                      <a:satMod val="175000"/>
                      <a:alpha val="40000"/>
                    </a:schemeClr>
                  </a:glow>
                </a:effectLst>
                <a:cs typeface="+mj-cs"/>
              </a:rPr>
              <a:t>אהבת הטוב</a:t>
            </a:r>
          </a:p>
        </p:txBody>
      </p:sp>
      <p:sp>
        <p:nvSpPr>
          <p:cNvPr id="11" name="מציין מיקום טקסט 10">
            <a:extLst>
              <a:ext uri="{FF2B5EF4-FFF2-40B4-BE49-F238E27FC236}">
                <a16:creationId xmlns:a16="http://schemas.microsoft.com/office/drawing/2014/main" id="{31AB1E0D-C1F2-10C4-E4D4-DB8FD712D0EA}"/>
              </a:ext>
            </a:extLst>
          </p:cNvPr>
          <p:cNvSpPr>
            <a:spLocks noGrp="1"/>
          </p:cNvSpPr>
          <p:nvPr>
            <p:ph type="body" sz="quarter" idx="3"/>
          </p:nvPr>
        </p:nvSpPr>
        <p:spPr>
          <a:xfrm>
            <a:off x="4251805" y="2160000"/>
            <a:ext cx="3240000" cy="576262"/>
          </a:xfrm>
          <a:solidFill>
            <a:srgbClr val="FFC000"/>
          </a:solidFill>
        </p:spPr>
        <p:txBody>
          <a:bodyPr/>
          <a:lstStyle/>
          <a:p>
            <a:pPr algn="ctr"/>
            <a:r>
              <a:rPr lang="he-IL" sz="2800" dirty="0">
                <a:effectLst>
                  <a:glow rad="368300">
                    <a:schemeClr val="accent5">
                      <a:satMod val="175000"/>
                      <a:alpha val="40000"/>
                    </a:schemeClr>
                  </a:glow>
                </a:effectLst>
                <a:cs typeface="+mj-cs"/>
              </a:rPr>
              <a:t>אהבת המועיל</a:t>
            </a:r>
          </a:p>
        </p:txBody>
      </p:sp>
      <p:sp>
        <p:nvSpPr>
          <p:cNvPr id="12" name="מציין מיקום תוכן 11">
            <a:extLst>
              <a:ext uri="{FF2B5EF4-FFF2-40B4-BE49-F238E27FC236}">
                <a16:creationId xmlns:a16="http://schemas.microsoft.com/office/drawing/2014/main" id="{5EEC7627-265A-4D34-1E9D-06F2385AF851}"/>
              </a:ext>
            </a:extLst>
          </p:cNvPr>
          <p:cNvSpPr>
            <a:spLocks noGrp="1"/>
          </p:cNvSpPr>
          <p:nvPr>
            <p:ph sz="quarter" idx="4"/>
          </p:nvPr>
        </p:nvSpPr>
        <p:spPr>
          <a:xfrm>
            <a:off x="4251805" y="2698335"/>
            <a:ext cx="3240000" cy="3304117"/>
          </a:xfr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p:spPr>
        <p:txBody>
          <a:bodyPr>
            <a:normAutofit lnSpcReduction="10000"/>
          </a:bodyPr>
          <a:lstStyle/>
          <a:p>
            <a:r>
              <a:rPr lang="he-IL" sz="1800" b="0" i="0" dirty="0">
                <a:solidFill>
                  <a:srgbClr val="3B3B3B"/>
                </a:solidFill>
                <a:effectLst/>
                <a:latin typeface="almoni"/>
              </a:rPr>
              <a:t>בימי עמידה, הדחפים הגשמיים והחומריים שוככים מעט, ואז הרוח היא </a:t>
            </a:r>
            <a:r>
              <a:rPr lang="he-IL" sz="1800" b="0" i="0" dirty="0" err="1">
                <a:solidFill>
                  <a:srgbClr val="3B3B3B"/>
                </a:solidFill>
                <a:effectLst/>
                <a:latin typeface="almoni"/>
              </a:rPr>
              <a:t>הכח</a:t>
            </a:r>
            <a:r>
              <a:rPr lang="he-IL" sz="1800" b="0" i="0" dirty="0">
                <a:solidFill>
                  <a:srgbClr val="3B3B3B"/>
                </a:solidFill>
                <a:effectLst/>
                <a:latin typeface="almoni"/>
              </a:rPr>
              <a:t> השולט בו. </a:t>
            </a:r>
          </a:p>
          <a:p>
            <a:r>
              <a:rPr lang="he-IL" dirty="0">
                <a:solidFill>
                  <a:srgbClr val="3B3B3B"/>
                </a:solidFill>
                <a:latin typeface="almoni"/>
              </a:rPr>
              <a:t>הרוח כוללת את שאיפת האדם למעמד חברתי מכובד. לכן בשנים אלו האדם עסוק יותר ברצון להתעשר ולהגדיל כבודו. </a:t>
            </a:r>
          </a:p>
          <a:p>
            <a:r>
              <a:rPr lang="he-IL" dirty="0">
                <a:solidFill>
                  <a:srgbClr val="3B3B3B"/>
                </a:solidFill>
                <a:latin typeface="almoni"/>
              </a:rPr>
              <a:t>והוא</a:t>
            </a:r>
            <a:r>
              <a:rPr lang="he-IL" sz="1800" b="0" i="0" dirty="0">
                <a:solidFill>
                  <a:srgbClr val="3B3B3B"/>
                </a:solidFill>
                <a:effectLst/>
                <a:latin typeface="almoni"/>
              </a:rPr>
              <a:t> נושא בעול הפרנסה כשור לעול.</a:t>
            </a:r>
            <a:endParaRPr lang="he-IL" dirty="0"/>
          </a:p>
        </p:txBody>
      </p:sp>
      <p:sp>
        <p:nvSpPr>
          <p:cNvPr id="18" name="מציין מיקום תוכן 17">
            <a:extLst>
              <a:ext uri="{FF2B5EF4-FFF2-40B4-BE49-F238E27FC236}">
                <a16:creationId xmlns:a16="http://schemas.microsoft.com/office/drawing/2014/main" id="{7CD1FE29-3E4A-32A3-8C08-C23808BF45C1}"/>
              </a:ext>
            </a:extLst>
          </p:cNvPr>
          <p:cNvSpPr>
            <a:spLocks noGrp="1"/>
          </p:cNvSpPr>
          <p:nvPr>
            <p:ph sz="half" idx="2"/>
          </p:nvPr>
        </p:nvSpPr>
        <p:spPr>
          <a:xfrm>
            <a:off x="675745" y="2737245"/>
            <a:ext cx="3240000" cy="3304117"/>
          </a:xfrm>
          <a:solidFill>
            <a:srgbClr val="00B0F0">
              <a:alpha val="31000"/>
            </a:srgbClr>
          </a:solidFill>
        </p:spPr>
        <p:txBody>
          <a:bodyPr>
            <a:normAutofit lnSpcReduction="10000"/>
          </a:bodyPr>
          <a:lstStyle/>
          <a:p>
            <a:r>
              <a:rPr lang="he-IL" sz="1800" b="1" i="0" dirty="0">
                <a:solidFill>
                  <a:srgbClr val="3B3B3B"/>
                </a:solidFill>
                <a:effectLst/>
                <a:latin typeface="almoni"/>
              </a:rPr>
              <a:t>ובימי הירידה נשבר התאווה ונתגבר חכמת הנפש - הנשמה והוא </a:t>
            </a:r>
            <a:r>
              <a:rPr lang="he-IL" sz="1800" b="1" i="0" dirty="0" err="1">
                <a:solidFill>
                  <a:srgbClr val="3B3B3B"/>
                </a:solidFill>
                <a:effectLst/>
                <a:latin typeface="almoni"/>
              </a:rPr>
              <a:t>דרגא</a:t>
            </a:r>
            <a:r>
              <a:rPr lang="he-IL" sz="1800" b="1" i="0" dirty="0">
                <a:solidFill>
                  <a:srgbClr val="3B3B3B"/>
                </a:solidFill>
                <a:effectLst/>
                <a:latin typeface="almoni"/>
              </a:rPr>
              <a:t> </a:t>
            </a:r>
            <a:r>
              <a:rPr lang="he-IL" sz="1800" b="1" i="0" dirty="0" err="1">
                <a:solidFill>
                  <a:srgbClr val="3B3B3B"/>
                </a:solidFill>
                <a:effectLst/>
                <a:latin typeface="almoni"/>
              </a:rPr>
              <a:t>דאדם</a:t>
            </a:r>
            <a:r>
              <a:rPr lang="he-IL" sz="1800" b="1" i="0" dirty="0">
                <a:solidFill>
                  <a:srgbClr val="3B3B3B"/>
                </a:solidFill>
                <a:effectLst/>
                <a:latin typeface="almoni"/>
              </a:rPr>
              <a:t>.</a:t>
            </a:r>
          </a:p>
          <a:p>
            <a:r>
              <a:rPr lang="he-IL" b="1" dirty="0">
                <a:solidFill>
                  <a:srgbClr val="3B3B3B"/>
                </a:solidFill>
                <a:latin typeface="almoni"/>
              </a:rPr>
              <a:t>הנשמה כוללת את </a:t>
            </a:r>
            <a:r>
              <a:rPr lang="he-IL" b="1" dirty="0" err="1">
                <a:solidFill>
                  <a:srgbClr val="3B3B3B"/>
                </a:solidFill>
                <a:latin typeface="almoni"/>
              </a:rPr>
              <a:t>הענינים</a:t>
            </a:r>
            <a:r>
              <a:rPr lang="he-IL" b="1" dirty="0">
                <a:solidFill>
                  <a:srgbClr val="3B3B3B"/>
                </a:solidFill>
                <a:latin typeface="almoni"/>
              </a:rPr>
              <a:t> הרוחניים. לכן בעת ההיא האדם מתעורר לדאוג לעתידו, מניח החומר ופונה לעסוק בתורה ובחכמה. </a:t>
            </a:r>
            <a:endParaRPr lang="he-IL" dirty="0"/>
          </a:p>
        </p:txBody>
      </p:sp>
      <p:sp>
        <p:nvSpPr>
          <p:cNvPr id="20" name="תיבת טקסט 19">
            <a:extLst>
              <a:ext uri="{FF2B5EF4-FFF2-40B4-BE49-F238E27FC236}">
                <a16:creationId xmlns:a16="http://schemas.microsoft.com/office/drawing/2014/main" id="{DDAFB58D-45C5-46BD-F52F-53D677611DA0}"/>
              </a:ext>
            </a:extLst>
          </p:cNvPr>
          <p:cNvSpPr txBox="1"/>
          <p:nvPr/>
        </p:nvSpPr>
        <p:spPr>
          <a:xfrm>
            <a:off x="7723761" y="2733472"/>
            <a:ext cx="3240000" cy="646331"/>
          </a:xfrm>
          <a:prstGeom prst="rect">
            <a:avLst/>
          </a:prstGeom>
          <a:solidFill>
            <a:srgbClr val="FF0000">
              <a:alpha val="15000"/>
            </a:srgbClr>
          </a:solidFill>
        </p:spPr>
        <p:txBody>
          <a:bodyPr wrap="square" rtlCol="1">
            <a:spAutoFit/>
          </a:bodyPr>
          <a:lstStyle/>
          <a:p>
            <a:pPr marL="342900" marR="0" lvl="0" indent="-342900" algn="r" defTabSz="457200" rtl="1" eaLnBrk="1" fontAlgn="auto" latinLnBrk="0" hangingPunct="1">
              <a:lnSpc>
                <a:spcPct val="100000"/>
              </a:lnSpc>
              <a:spcBef>
                <a:spcPts val="1000"/>
              </a:spcBef>
              <a:spcAft>
                <a:spcPts val="0"/>
              </a:spcAft>
              <a:buClr>
                <a:srgbClr val="F496CB">
                  <a:lumMod val="75000"/>
                </a:srgbClr>
              </a:buClr>
              <a:buSzPct val="80000"/>
              <a:buFont typeface="Wingdings 3" charset="2"/>
              <a:buChar char=""/>
              <a:tabLst/>
              <a:defRPr/>
            </a:pPr>
            <a:r>
              <a:rPr lang="he-IL" sz="1800" b="0" i="0" dirty="0">
                <a:solidFill>
                  <a:srgbClr val="3B3B3B"/>
                </a:solidFill>
                <a:effectLst/>
                <a:latin typeface="almoni"/>
              </a:rPr>
              <a:t>כי בימי עליה רודף אחר התאוות כחמור</a:t>
            </a:r>
            <a:endParaRPr kumimoji="0" lang="he-I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Gisha" panose="020B0502040204020203" pitchFamily="34" charset="-79"/>
            </a:endParaRPr>
          </a:p>
        </p:txBody>
      </p:sp>
      <p:sp>
        <p:nvSpPr>
          <p:cNvPr id="22" name="תיבת טקסט 21">
            <a:extLst>
              <a:ext uri="{FF2B5EF4-FFF2-40B4-BE49-F238E27FC236}">
                <a16:creationId xmlns:a16="http://schemas.microsoft.com/office/drawing/2014/main" id="{05588907-D703-70F0-7618-005423565A7B}"/>
              </a:ext>
            </a:extLst>
          </p:cNvPr>
          <p:cNvSpPr txBox="1"/>
          <p:nvPr/>
        </p:nvSpPr>
        <p:spPr>
          <a:xfrm>
            <a:off x="7704305" y="2159540"/>
            <a:ext cx="3240000" cy="523220"/>
          </a:xfrm>
          <a:prstGeom prst="rect">
            <a:avLst/>
          </a:prstGeom>
          <a:solidFill>
            <a:srgbClr val="FF0000"/>
          </a:solidFill>
        </p:spPr>
        <p:txBody>
          <a:bodyPr wrap="square" rtlCol="1">
            <a:spAutoFit/>
          </a:bodyPr>
          <a:lstStyle/>
          <a:p>
            <a:pPr algn="ctr" rtl="1">
              <a:spcBef>
                <a:spcPts val="1000"/>
              </a:spcBef>
              <a:buClr>
                <a:schemeClr val="accent1">
                  <a:lumMod val="75000"/>
                </a:schemeClr>
              </a:buClr>
              <a:buSzPct val="80000"/>
            </a:pPr>
            <a:r>
              <a:rPr lang="he-IL" sz="2800" dirty="0">
                <a:solidFill>
                  <a:schemeClr val="tx1">
                    <a:lumMod val="75000"/>
                    <a:lumOff val="25000"/>
                  </a:schemeClr>
                </a:solidFill>
                <a:effectLst>
                  <a:glow rad="368300">
                    <a:schemeClr val="accent5">
                      <a:satMod val="175000"/>
                      <a:alpha val="40000"/>
                    </a:schemeClr>
                  </a:glow>
                </a:effectLst>
                <a:cs typeface="+mj-cs"/>
              </a:rPr>
              <a:t>אהבת הערב</a:t>
            </a:r>
          </a:p>
        </p:txBody>
      </p:sp>
      <p:sp>
        <p:nvSpPr>
          <p:cNvPr id="2" name="מציין מיקום של מספר שקופית 1">
            <a:extLst>
              <a:ext uri="{FF2B5EF4-FFF2-40B4-BE49-F238E27FC236}">
                <a16:creationId xmlns:a16="http://schemas.microsoft.com/office/drawing/2014/main" id="{D1FC8B47-EA72-88E3-74CC-52C6AD45A0D8}"/>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428560950"/>
      </p:ext>
    </p:extLst>
  </p:cSld>
  <p:clrMapOvr>
    <a:masterClrMapping/>
  </p:clrMapOvr>
  <mc:AlternateContent xmlns:mc="http://schemas.openxmlformats.org/markup-compatibility/2006" xmlns:p14="http://schemas.microsoft.com/office/powerpoint/2010/main">
    <mc:Choice Requires="p14">
      <p:transition spd="slow" p14:dur="2000" advTm="268182"/>
    </mc:Choice>
    <mc:Fallback xmlns="">
      <p:transition spd="slow" advTm="26818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F2571B-0159-27A7-2259-D0E61374901E}"/>
              </a:ext>
            </a:extLst>
          </p:cNvPr>
          <p:cNvSpPr>
            <a:spLocks noGrp="1"/>
          </p:cNvSpPr>
          <p:nvPr>
            <p:ph type="title"/>
          </p:nvPr>
        </p:nvSpPr>
        <p:spPr/>
        <p:txBody>
          <a:bodyPr/>
          <a:lstStyle/>
          <a:p>
            <a:pPr algn="ctr"/>
            <a:r>
              <a:rPr lang="he-IL" dirty="0"/>
              <a:t>מחצית השקל </a:t>
            </a:r>
          </a:p>
        </p:txBody>
      </p:sp>
      <p:sp>
        <p:nvSpPr>
          <p:cNvPr id="3" name="מציין מיקום תוכן 2">
            <a:extLst>
              <a:ext uri="{FF2B5EF4-FFF2-40B4-BE49-F238E27FC236}">
                <a16:creationId xmlns:a16="http://schemas.microsoft.com/office/drawing/2014/main" id="{89FF710B-8CE7-6CFB-03C6-2BA3238B0579}"/>
              </a:ext>
            </a:extLst>
          </p:cNvPr>
          <p:cNvSpPr>
            <a:spLocks noGrp="1"/>
          </p:cNvSpPr>
          <p:nvPr>
            <p:ph idx="1"/>
          </p:nvPr>
        </p:nvSpPr>
        <p:spPr/>
        <p:txBody>
          <a:bodyPr/>
          <a:lstStyle/>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תִשָּׂא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אֶת־רֹאש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בְּנֵי־יִשְׂרָאֵל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לִפְקֻדֵיהֶם וְנָתְנוּ אִישׁ כֹּפֶר נַפְשׁוֹ לַיקֹוָק בִּפְקֹד אֹתָם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וְלֹא־יִהְיֶה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בָהֶם נֶגֶף בִּפְקֹד אֹתָם: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זֶה יִתְּנוּ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כָּל־הָעֹבֵר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בְּשֶׁקֶל הַקֹּדֶשׁ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עֶשְׂרִים גֵּרָה הַשֶּׁקֶל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תְּרוּמָה לַיקֹוָק:  כֹּל הָעֹבֵר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מִבֶּן עֶשְׂרִים שָׁנָה וָמָעְלָה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הֶעָשִׁיר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לֹא־יַרְבֶּה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וְהַדַּל לֹא יַמְעִיט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לָתֵת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אֶת־תְּרוּמַת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וְלָקַחְתָּ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אֶת־כֶּסֶף</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הַכִּפֻּרִים מֵאֵת בְּנֵי יִשְׂרָאֵל וְנָתַתָּ אֹתוֹ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עַל־עֲבֹדַת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אֹהֶל מוֹעֵד וְהָיָה לִבְנֵי יִשְׂרָאֵל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לִפְנֵי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פ</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ctr"/>
            <a:endParaRPr lang="he-IL" dirty="0"/>
          </a:p>
        </p:txBody>
      </p:sp>
      <p:sp>
        <p:nvSpPr>
          <p:cNvPr id="4" name="מציין מיקום של מספר שקופית 3">
            <a:extLst>
              <a:ext uri="{FF2B5EF4-FFF2-40B4-BE49-F238E27FC236}">
                <a16:creationId xmlns:a16="http://schemas.microsoft.com/office/drawing/2014/main" id="{B35ED7EE-6014-007D-ADB4-1693F5D666CF}"/>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1026" name="Picture 2" descr="מחצית השקל | Lema'an Achai">
            <a:extLst>
              <a:ext uri="{FF2B5EF4-FFF2-40B4-BE49-F238E27FC236}">
                <a16:creationId xmlns:a16="http://schemas.microsoft.com/office/drawing/2014/main" id="{B56FB573-D86C-DEAB-BF38-7416229F8E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5534" y="92558"/>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שלושה מטבעות כסף טהור בקופסא מהודרת – עלי תמר">
            <a:extLst>
              <a:ext uri="{FF2B5EF4-FFF2-40B4-BE49-F238E27FC236}">
                <a16:creationId xmlns:a16="http://schemas.microsoft.com/office/drawing/2014/main" id="{FDDC72D5-1B13-01FC-9FA5-CBC727C52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121"/>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502084"/>
      </p:ext>
    </p:extLst>
  </p:cSld>
  <p:clrMapOvr>
    <a:masterClrMapping/>
  </p:clrMapOvr>
  <mc:AlternateContent xmlns:mc="http://schemas.openxmlformats.org/markup-compatibility/2006" xmlns:p14="http://schemas.microsoft.com/office/powerpoint/2010/main">
    <mc:Choice Requires="p14">
      <p:transition spd="slow" p14:dur="2000" advTm="80334"/>
    </mc:Choice>
    <mc:Fallback xmlns="">
      <p:transition spd="slow" advTm="8033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4DFCFB-2D46-5C7C-F067-2BCC75CABFB1}"/>
              </a:ext>
            </a:extLst>
          </p:cNvPr>
          <p:cNvSpPr>
            <a:spLocks noGrp="1"/>
          </p:cNvSpPr>
          <p:nvPr>
            <p:ph type="title"/>
          </p:nvPr>
        </p:nvSpPr>
        <p:spPr/>
        <p:txBody>
          <a:bodyPr/>
          <a:lstStyle/>
          <a:p>
            <a:pPr algn="ctr"/>
            <a:r>
              <a:rPr lang="he-IL" dirty="0"/>
              <a:t>שלושה </a:t>
            </a:r>
            <a:r>
              <a:rPr lang="he-IL" dirty="0" err="1"/>
              <a:t>איחודים</a:t>
            </a:r>
            <a:endParaRPr lang="he-IL" dirty="0"/>
          </a:p>
        </p:txBody>
      </p:sp>
      <p:sp>
        <p:nvSpPr>
          <p:cNvPr id="3" name="מציין מיקום תוכן 2">
            <a:extLst>
              <a:ext uri="{FF2B5EF4-FFF2-40B4-BE49-F238E27FC236}">
                <a16:creationId xmlns:a16="http://schemas.microsoft.com/office/drawing/2014/main" id="{47F51DF3-968B-D031-B9CC-C47B3E5C8510}"/>
              </a:ext>
            </a:extLst>
          </p:cNvPr>
          <p:cNvSpPr>
            <a:spLocks noGrp="1"/>
          </p:cNvSpPr>
          <p:nvPr>
            <p:ph idx="1"/>
          </p:nvPr>
        </p:nvSpPr>
        <p:spPr/>
        <p:txBody>
          <a:bodyPr/>
          <a:lstStyle/>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שלושה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איחודים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יש בעולם שבהם שורה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והם: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א. איש ואשתו.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ב. אחדות בעם ישראל.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ג. דבקות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endParaRPr lang="he-IL" dirty="0"/>
          </a:p>
        </p:txBody>
      </p:sp>
      <p:sp>
        <p:nvSpPr>
          <p:cNvPr id="4" name="מציין מיקום של מספר שקופית 3">
            <a:extLst>
              <a:ext uri="{FF2B5EF4-FFF2-40B4-BE49-F238E27FC236}">
                <a16:creationId xmlns:a16="http://schemas.microsoft.com/office/drawing/2014/main" id="{237CB979-B895-97A4-B700-E37236B12D0B}"/>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2050" name="Picture 2" descr="מתנה לבית חדש - מבחר גדול של רעיונות למתנות מתאימות - נישה">
            <a:extLst>
              <a:ext uri="{FF2B5EF4-FFF2-40B4-BE49-F238E27FC236}">
                <a16:creationId xmlns:a16="http://schemas.microsoft.com/office/drawing/2014/main" id="{8A1515D7-0DC2-0FCF-022C-9E8CA8E2BD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753" y="458380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שלוש שלומות הן">
            <a:extLst>
              <a:ext uri="{FF2B5EF4-FFF2-40B4-BE49-F238E27FC236}">
                <a16:creationId xmlns:a16="http://schemas.microsoft.com/office/drawing/2014/main" id="{CE25C574-0C1B-C152-D3CF-EA9A6A0777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25833" y="182383"/>
            <a:ext cx="1743075" cy="26289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86434625"/>
      </p:ext>
    </p:extLst>
  </p:cSld>
  <p:clrMapOvr>
    <a:masterClrMapping/>
  </p:clrMapOvr>
  <mc:AlternateContent xmlns:mc="http://schemas.openxmlformats.org/markup-compatibility/2006" xmlns:p14="http://schemas.microsoft.com/office/powerpoint/2010/main">
    <mc:Choice Requires="p14">
      <p:transition spd="slow" p14:dur="2000" advTm="180880"/>
    </mc:Choice>
    <mc:Fallback xmlns="">
      <p:transition spd="slow" advTm="180880"/>
    </mc:Fallback>
  </mc:AlternateContent>
  <p:extLst>
    <p:ext uri="{E180D4A7-C9FB-4DFB-919C-405C955672EB}">
      <p14:showEvtLst xmlns:p14="http://schemas.microsoft.com/office/powerpoint/2010/main">
        <p14:playEvt time="179626" objId="5"/>
        <p14:stopEvt time="180641" objId="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B25ABE-8C38-9081-C5E0-91840081C0A9}"/>
              </a:ext>
            </a:extLst>
          </p:cNvPr>
          <p:cNvSpPr>
            <a:spLocks noGrp="1"/>
          </p:cNvSpPr>
          <p:nvPr>
            <p:ph type="title"/>
          </p:nvPr>
        </p:nvSpPr>
        <p:spPr/>
        <p:txBody>
          <a:bodyPr/>
          <a:lstStyle/>
          <a:p>
            <a:r>
              <a:rPr lang="he-IL" dirty="0"/>
              <a:t>ג' תרומות - ג' חיבורים.</a:t>
            </a:r>
            <a:br>
              <a:rPr lang="he-IL" dirty="0"/>
            </a:br>
            <a:endParaRPr lang="he-IL" dirty="0"/>
          </a:p>
        </p:txBody>
      </p:sp>
      <p:sp>
        <p:nvSpPr>
          <p:cNvPr id="3" name="מציין מיקום תוכן 2">
            <a:extLst>
              <a:ext uri="{FF2B5EF4-FFF2-40B4-BE49-F238E27FC236}">
                <a16:creationId xmlns:a16="http://schemas.microsoft.com/office/drawing/2014/main" id="{472FD392-CA82-669F-2B5A-64DE3A101D0D}"/>
              </a:ext>
            </a:extLst>
          </p:cNvPr>
          <p:cNvSpPr>
            <a:spLocks noGrp="1"/>
          </p:cNvSpPr>
          <p:nvPr>
            <p:ph idx="1"/>
          </p:nvPr>
        </p:nvSpPr>
        <p:spPr/>
        <p:txBody>
          <a:bodyPr>
            <a:normAutofit fontScale="92500" lnSpcReduction="20000"/>
          </a:bodyPr>
          <a:lstStyle/>
          <a:p>
            <a:pPr algn="just" rtl="1">
              <a:lnSpc>
                <a:spcPct val="150000"/>
              </a:lnSpc>
              <a:spcBef>
                <a:spcPts val="1200"/>
              </a:spcBef>
              <a:spcAft>
                <a:spcPts val="300"/>
              </a:spcAft>
            </a:pPr>
            <a:r>
              <a:rPr lang="he-IL" sz="1800" b="1" dirty="0">
                <a:effectLst/>
                <a:latin typeface="Arial" panose="020B0604020202020204" pitchFamily="34" charset="0"/>
              </a:rPr>
              <a:t>ג' מחציות.</a:t>
            </a:r>
            <a:endParaRPr lang="en-US" sz="1800" b="1" dirty="0">
              <a:effectLst/>
              <a:latin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שמות פרק 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יב-טז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כִּי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תִשָּׂא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אֶת־רֹאש</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בְּנֵי־יִשְׂרָאֵל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לִפְקֻדֵיהֶם וְנָתְנוּ אִישׁ כֹּפֶר נַפְשׁוֹ לַיקֹוָק בִּפְקֹד אֹתָם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וְלֹא־יִהְיֶה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בָהֶם נֶגֶף בִּפְקֹד אֹתָם:  זֶה יִתְּנוּ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כָּל־הָעֹבֵר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בְּשֶׁקֶל הַקֹּדֶשׁ עֶשְׂרִים גֵּרָה הַשֶּׁקֶל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תְּרוּמָה לַיקֹוָק:  כֹּל הָעֹבֵר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עַל־הַפְּקֻדִים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מִבֶּן עֶשְׂרִים שָׁנָה וָמָעְלָה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תְּרוּמַת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הֶעָשִׁיר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לֹא־יַרְבֶּה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וְהַדַּל לֹא יַמְעִיט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מִמַּחֲצִית הַשָּׁקֶל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לָתֵת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אֶת־תְּרוּמַת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וְלָקַחְתָּ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אֶת־כֶּסֶף</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הַכִּפֻּרִים מֵאֵת בְּנֵי יִשְׂרָאֵל וְנָתַתָּ אֹתוֹ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עַל־עֲבֹדַת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אֹהֶל מוֹעֵד וְהָיָה לִבְנֵי יִשְׂרָאֵל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לְזִכָּרוֹן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לִפְנֵי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לְכַפֵּר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עַל־נַפְשֹׁתֵיכֶם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פ</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כתב הלבוש אורח חיים סימן תרפו ומנהג ליתן ג' מחציות זכר למחצית השקל,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דכתיב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ג' פעמים בפרשת מחצית השקל.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שלוש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איחודים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יש בעולם שבהם שורה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והם: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א. איש ואשתו. ב. אחדות בעם ישראל. ג. דבקות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בקב''ה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וכנגד זה כתבה התורה שלוש פעמים מחצית השקל ועם ישראל תרם שלוש תרומות ואנו נותנים שלוש מחציות בערב פורים (למנהג האשכנזים) שתמיד נזכור אתה חצי משלושה דברים.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413773A-AA7B-4F48-9E07-E3A3BC1C804B}"/>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261207029"/>
      </p:ext>
    </p:extLst>
  </p:cSld>
  <p:clrMapOvr>
    <a:masterClrMapping/>
  </p:clrMapOvr>
  <mc:AlternateContent xmlns:mc="http://schemas.openxmlformats.org/markup-compatibility/2006" xmlns:p14="http://schemas.microsoft.com/office/powerpoint/2010/main">
    <mc:Choice Requires="p14">
      <p:transition spd="slow" p14:dur="2000" advTm="9822"/>
    </mc:Choice>
    <mc:Fallback xmlns="">
      <p:transition spd="slow" advTm="982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שלושה אהבות במגילה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lvl="0" algn="r">
              <a:buFont typeface="+mj-cs"/>
              <a:buAutoNum type="hebrew2Minus"/>
              <a:tabLst>
                <a:tab pos="457200" algn="l"/>
              </a:tabLst>
            </a:pPr>
            <a:r>
              <a:rPr lang="he-IL" dirty="0">
                <a:latin typeface="Times New Roman" panose="02020603050405020304" pitchFamily="18" charset="0"/>
                <a:ea typeface="Times New Roman" panose="02020603050405020304" pitchFamily="18" charset="0"/>
              </a:rPr>
              <a:t>אסתר פרק ט פסוק </a:t>
            </a:r>
            <a:r>
              <a:rPr lang="he-IL" dirty="0" err="1">
                <a:latin typeface="Times New Roman" panose="02020603050405020304" pitchFamily="18" charset="0"/>
                <a:ea typeface="Times New Roman" panose="02020603050405020304" pitchFamily="18" charset="0"/>
              </a:rPr>
              <a:t>כא</a:t>
            </a:r>
            <a:r>
              <a:rPr lang="he-IL" dirty="0">
                <a:latin typeface="Times New Roman" panose="02020603050405020304" pitchFamily="18" charset="0"/>
                <a:ea typeface="Times New Roman" panose="02020603050405020304" pitchFamily="18" charset="0"/>
              </a:rPr>
              <a:t> – </a:t>
            </a:r>
            <a:r>
              <a:rPr lang="he-IL" dirty="0" err="1">
                <a:latin typeface="Times New Roman" panose="02020603050405020304" pitchFamily="18" charset="0"/>
                <a:ea typeface="Times New Roman" panose="02020603050405020304" pitchFamily="18" charset="0"/>
              </a:rPr>
              <a:t>כב</a:t>
            </a:r>
            <a:r>
              <a:rPr lang="he-IL" dirty="0">
                <a:latin typeface="Times New Roman" panose="02020603050405020304" pitchFamily="18" charset="0"/>
                <a:ea typeface="Times New Roman" panose="02020603050405020304" pitchFamily="18" charset="0"/>
              </a:rPr>
              <a:t>. לְקַיֵּם עֲלֵיהֶם לִהְיוֹת עֹשִׂים אֵת יוֹם אַרְבָּעָה עָשָׂר לְחֹדֶשׁ אֲדָר וְאֵת יוֹם חֲמִשָּׁה עָשָׂר בּוֹ בְּכָל שָׁנָה וְשָׁנָה: כַּיָּמִים אֲשֶׁר נָחוּ בָהֶם הַיְּהוּדִים מֵאוֹיְבֵיהֶם וְהַחֹדֶשׁ אֲשֶׁר נֶהְפַּךְ לָהֶם מִיָּגוֹן לְשִׂמְחָה וּמֵאֵבֶל לְיוֹם טוֹב לַעֲשׂוֹת אוֹתָם </a:t>
            </a:r>
            <a:r>
              <a:rPr lang="he-IL" b="1" dirty="0">
                <a:solidFill>
                  <a:srgbClr val="00B0F0"/>
                </a:solidFill>
                <a:latin typeface="Times New Roman" panose="02020603050405020304" pitchFamily="18" charset="0"/>
                <a:ea typeface="Times New Roman" panose="02020603050405020304" pitchFamily="18" charset="0"/>
              </a:rPr>
              <a:t>יְמֵי מִשְׁתֶּה וְשִׂמְחָה </a:t>
            </a:r>
            <a:r>
              <a:rPr lang="he-IL" b="1" dirty="0">
                <a:solidFill>
                  <a:schemeClr val="accent1">
                    <a:lumMod val="75000"/>
                  </a:schemeClr>
                </a:solidFill>
                <a:latin typeface="Times New Roman" panose="02020603050405020304" pitchFamily="18" charset="0"/>
                <a:ea typeface="Times New Roman" panose="02020603050405020304" pitchFamily="18" charset="0"/>
              </a:rPr>
              <a:t>וּמִשְׁלוֹחַ מָנוֹת אִישׁ לְרֵעֵהוּ </a:t>
            </a:r>
            <a:r>
              <a:rPr lang="he-IL" b="1" dirty="0">
                <a:solidFill>
                  <a:srgbClr val="92D050"/>
                </a:solidFill>
                <a:latin typeface="Times New Roman" panose="02020603050405020304" pitchFamily="18" charset="0"/>
                <a:ea typeface="Times New Roman" panose="02020603050405020304" pitchFamily="18" charset="0"/>
              </a:rPr>
              <a:t>וּמַתָּנוֹת לָאֶבְיוֹנִים</a:t>
            </a:r>
            <a:r>
              <a:rPr lang="he-IL" b="1" dirty="0">
                <a:latin typeface="Times New Roman" panose="02020603050405020304" pitchFamily="18" charset="0"/>
                <a:ea typeface="Times New Roman" panose="02020603050405020304" pitchFamily="18" charset="0"/>
              </a:rPr>
              <a:t>: </a:t>
            </a:r>
          </a:p>
          <a:p>
            <a:pPr lvl="0" algn="r">
              <a:buFont typeface="+mj-cs"/>
              <a:buAutoNum type="hebrew2Minus"/>
              <a:tabLst>
                <a:tab pos="457200" algn="l"/>
              </a:tabLst>
            </a:pPr>
            <a:r>
              <a:rPr lang="he-IL" b="1" dirty="0">
                <a:latin typeface="Times New Roman" panose="02020603050405020304" pitchFamily="18" charset="0"/>
                <a:ea typeface="Times New Roman" panose="02020603050405020304" pitchFamily="18" charset="0"/>
              </a:rPr>
              <a:t>מסתבר שזה שלושת המצוות?</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משלוח מנות איש לרעהו – אהבת החבר/רעהו.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מתנות לאביונים – אהבת ישראל.</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שמחה ומשתה – אהבת ה' יתברך.</a:t>
            </a:r>
            <a:endParaRPr lang="en-US" dirty="0">
              <a:latin typeface="Times New Roman" panose="02020603050405020304" pitchFamily="18" charset="0"/>
              <a:ea typeface="Times New Roman" panose="02020603050405020304" pitchFamily="18" charset="0"/>
            </a:endParaRPr>
          </a:p>
          <a:p>
            <a:pPr algn="r"/>
            <a:r>
              <a:rPr lang="he-IL" dirty="0">
                <a:latin typeface="Times New Roman" panose="02020603050405020304" pitchFamily="18" charset="0"/>
                <a:ea typeface="Times New Roman" panose="02020603050405020304" pitchFamily="18" charset="0"/>
              </a:rPr>
              <a:t>היכן מצאנו את שלושתם במגילה ?</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איש לאשתו - מרדכי לאסתר.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ישראל – לך כנוס.</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ה' – הדר קיבלו מאהבה.</a:t>
            </a:r>
            <a:endParaRPr lang="en-US" dirty="0">
              <a:latin typeface="Times New Roman" panose="02020603050405020304" pitchFamily="18" charset="0"/>
              <a:ea typeface="Times New Roman" panose="02020603050405020304" pitchFamily="18" charset="0"/>
            </a:endParaRP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6" name="תמונה 5">
            <a:extLst>
              <a:ext uri="{FF2B5EF4-FFF2-40B4-BE49-F238E27FC236}">
                <a16:creationId xmlns:a16="http://schemas.microsoft.com/office/drawing/2014/main" id="{DA2B2FC0-2F19-8D79-3B13-82CDB3FE0DE5}"/>
              </a:ext>
            </a:extLst>
          </p:cNvPr>
          <p:cNvPicPr>
            <a:picLocks noChangeAspect="1"/>
          </p:cNvPicPr>
          <p:nvPr/>
        </p:nvPicPr>
        <p:blipFill>
          <a:blip r:embed="rId3"/>
          <a:stretch>
            <a:fillRect/>
          </a:stretch>
        </p:blipFill>
        <p:spPr>
          <a:xfrm>
            <a:off x="2285468" y="2095314"/>
            <a:ext cx="7621064" cy="2667372"/>
          </a:xfrm>
          <a:prstGeom prst="rect">
            <a:avLst/>
          </a:prstGeom>
        </p:spPr>
      </p:pic>
    </p:spTree>
    <p:custDataLst>
      <p:tags r:id="rId1"/>
    </p:custDataLst>
    <p:extLst>
      <p:ext uri="{BB962C8B-B14F-4D97-AF65-F5344CB8AC3E}">
        <p14:creationId xmlns:p14="http://schemas.microsoft.com/office/powerpoint/2010/main" val="3671992900"/>
      </p:ext>
    </p:extLst>
  </p:cSld>
  <p:clrMapOvr>
    <a:masterClrMapping/>
  </p:clrMapOvr>
  <mc:AlternateContent xmlns:mc="http://schemas.openxmlformats.org/markup-compatibility/2006" xmlns:p14="http://schemas.microsoft.com/office/powerpoint/2010/main">
    <mc:Choice Requires="p14">
      <p:transition spd="slow" p14:dur="2000" advTm="455016"/>
    </mc:Choice>
    <mc:Fallback xmlns="">
      <p:transition spd="slow" advTm="4550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377271D0-1B59-85BD-4DEB-A93CC8721645}"/>
              </a:ext>
            </a:extLst>
          </p:cNvPr>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4" name="תמונה 3">
            <a:extLst>
              <a:ext uri="{FF2B5EF4-FFF2-40B4-BE49-F238E27FC236}">
                <a16:creationId xmlns:a16="http://schemas.microsoft.com/office/drawing/2014/main" id="{A159203C-2F39-B237-C726-05153835E89C}"/>
              </a:ext>
            </a:extLst>
          </p:cNvPr>
          <p:cNvPicPr>
            <a:picLocks noChangeAspect="1"/>
          </p:cNvPicPr>
          <p:nvPr/>
        </p:nvPicPr>
        <p:blipFill>
          <a:blip r:embed="rId2"/>
          <a:stretch>
            <a:fillRect/>
          </a:stretch>
        </p:blipFill>
        <p:spPr>
          <a:xfrm>
            <a:off x="2301371" y="2071460"/>
            <a:ext cx="7621064" cy="2667372"/>
          </a:xfrm>
          <a:prstGeom prst="rect">
            <a:avLst/>
          </a:prstGeom>
        </p:spPr>
      </p:pic>
    </p:spTree>
    <p:extLst>
      <p:ext uri="{BB962C8B-B14F-4D97-AF65-F5344CB8AC3E}">
        <p14:creationId xmlns:p14="http://schemas.microsoft.com/office/powerpoint/2010/main" val="185697389"/>
      </p:ext>
    </p:extLst>
  </p:cSld>
  <p:clrMapOvr>
    <a:masterClrMapping/>
  </p:clrMapOvr>
  <mc:AlternateContent xmlns:mc="http://schemas.openxmlformats.org/markup-compatibility/2006" xmlns:p14="http://schemas.microsoft.com/office/powerpoint/2010/main">
    <mc:Choice Requires="p14">
      <p:transition spd="slow" p14:dur="2000" advTm="1511"/>
    </mc:Choice>
    <mc:Fallback xmlns="">
      <p:transition spd="slow" advTm="1511"/>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6.6"/>
</p:tagLst>
</file>

<file path=ppt/tags/tag2.xml><?xml version="1.0" encoding="utf-8"?>
<p:tagLst xmlns:a="http://schemas.openxmlformats.org/drawingml/2006/main" xmlns:r="http://schemas.openxmlformats.org/officeDocument/2006/relationships" xmlns:p="http://schemas.openxmlformats.org/presentationml/2006/main">
  <p:tag name="TIMING" val="|20.9|17.2|22.5|21.8|44.8|0|26.7"/>
</p:tagLst>
</file>

<file path=ppt/tags/tag3.xml><?xml version="1.0" encoding="utf-8"?>
<p:tagLst xmlns:a="http://schemas.openxmlformats.org/drawingml/2006/main" xmlns:r="http://schemas.openxmlformats.org/officeDocument/2006/relationships" xmlns:p="http://schemas.openxmlformats.org/presentationml/2006/main">
  <p:tag name="TIMING" val="|13.4|3.8|19.7|1.4|1.3|122.4|43.1|16.6"/>
</p:tagLst>
</file>

<file path=ppt/tags/tag4.xml><?xml version="1.0" encoding="utf-8"?>
<p:tagLst xmlns:a="http://schemas.openxmlformats.org/drawingml/2006/main" xmlns:r="http://schemas.openxmlformats.org/officeDocument/2006/relationships" xmlns:p="http://schemas.openxmlformats.org/presentationml/2006/main">
  <p:tag name="TIMING" val="|22.5|91.4|57.1|39|26.7"/>
</p:tagLst>
</file>

<file path=ppt/tags/tag5.xml><?xml version="1.0" encoding="utf-8"?>
<p:tagLst xmlns:a="http://schemas.openxmlformats.org/drawingml/2006/main" xmlns:r="http://schemas.openxmlformats.org/officeDocument/2006/relationships" xmlns:p="http://schemas.openxmlformats.org/presentationml/2006/main">
  <p:tag name="TIMING" val="|1.9|8.6|9|9.7|4.2|4|16.7|9.3|16.5|5.1|61.4"/>
</p:tagLst>
</file>

<file path=ppt/tags/tag6.xml><?xml version="1.0" encoding="utf-8"?>
<p:tagLst xmlns:a="http://schemas.openxmlformats.org/drawingml/2006/main" xmlns:r="http://schemas.openxmlformats.org/officeDocument/2006/relationships" xmlns:p="http://schemas.openxmlformats.org/presentationml/2006/main">
  <p:tag name="TIMING" val="|179.6"/>
</p:tagLst>
</file>

<file path=ppt/tags/tag7.xml><?xml version="1.0" encoding="utf-8"?>
<p:tagLst xmlns:a="http://schemas.openxmlformats.org/drawingml/2006/main" xmlns:r="http://schemas.openxmlformats.org/officeDocument/2006/relationships" xmlns:p="http://schemas.openxmlformats.org/presentationml/2006/main">
  <p:tag name="TIMING" val="|451.6|1.5|1.3"/>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21558</TotalTime>
  <Words>1226</Words>
  <Application>Microsoft Office PowerPoint</Application>
  <PresentationFormat>מסך רחב</PresentationFormat>
  <Paragraphs>81</Paragraphs>
  <Slides>11</Slides>
  <Notes>1</Notes>
  <HiddenSlides>0</HiddenSlides>
  <MMClips>0</MMClips>
  <ScaleCrop>false</ScaleCrop>
  <HeadingPairs>
    <vt:vector size="6" baseType="variant">
      <vt:variant>
        <vt:lpstr>גופנים בשימוש</vt:lpstr>
      </vt:variant>
      <vt:variant>
        <vt:i4>9</vt:i4>
      </vt:variant>
      <vt:variant>
        <vt:lpstr>ערכת נושא</vt:lpstr>
      </vt:variant>
      <vt:variant>
        <vt:i4>5</vt:i4>
      </vt:variant>
      <vt:variant>
        <vt:lpstr>כותרות שקופיות</vt:lpstr>
      </vt:variant>
      <vt:variant>
        <vt:i4>11</vt:i4>
      </vt:variant>
    </vt:vector>
  </HeadingPairs>
  <TitlesOfParts>
    <vt:vector size="25" baseType="lpstr">
      <vt:lpstr>Aharoni</vt:lpstr>
      <vt:lpstr>almoni</vt:lpstr>
      <vt:lpstr>Arial</vt:lpstr>
      <vt:lpstr>Assistant</vt:lpstr>
      <vt:lpstr>Calibri</vt:lpstr>
      <vt:lpstr>Calibri Light</vt:lpstr>
      <vt:lpstr>Times New Roman</vt:lpstr>
      <vt:lpstr>Trebuchet MS</vt:lpstr>
      <vt:lpstr>Wingdings 3</vt:lpstr>
      <vt:lpstr>2_פיאה</vt:lpstr>
      <vt:lpstr>ערכת נושא Office</vt:lpstr>
      <vt:lpstr>פיאה</vt:lpstr>
      <vt:lpstr>3_פיאה</vt:lpstr>
      <vt:lpstr>1_פיאה</vt:lpstr>
      <vt:lpstr>סוד המספר שלוש</vt:lpstr>
      <vt:lpstr>משלוח מנות</vt:lpstr>
      <vt:lpstr>אוזני המן</vt:lpstr>
      <vt:lpstr>משולש האחדות</vt:lpstr>
      <vt:lpstr>והחוט המשולש</vt:lpstr>
      <vt:lpstr>שלשה גבולין בימי האדם ימי עליה ימי עמידה ימי ירידה וגם כנגד אלה שלשה דרגין דאדם: נפש, רוח ונשמה</vt:lpstr>
      <vt:lpstr>מחצית השקל </vt:lpstr>
      <vt:lpstr>שלושה איחודים</vt:lpstr>
      <vt:lpstr>ג' תרומות - ג' חיבורים. </vt:lpstr>
      <vt:lpstr>שלושה אהבות במגילה</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2026-10-18T02:29:37Z</dcterms:modified>
</cp:coreProperties>
</file>