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7" r:id="rId2"/>
  </p:sldMasterIdLst>
  <p:notesMasterIdLst>
    <p:notesMasterId r:id="rId23"/>
  </p:notesMasterIdLst>
  <p:sldIdLst>
    <p:sldId id="424" r:id="rId3"/>
    <p:sldId id="420" r:id="rId4"/>
    <p:sldId id="304" r:id="rId5"/>
    <p:sldId id="277" r:id="rId6"/>
    <p:sldId id="280" r:id="rId7"/>
    <p:sldId id="416" r:id="rId8"/>
    <p:sldId id="425" r:id="rId9"/>
    <p:sldId id="426" r:id="rId10"/>
    <p:sldId id="417" r:id="rId11"/>
    <p:sldId id="305" r:id="rId12"/>
    <p:sldId id="307" r:id="rId13"/>
    <p:sldId id="308" r:id="rId14"/>
    <p:sldId id="418" r:id="rId15"/>
    <p:sldId id="412" r:id="rId16"/>
    <p:sldId id="419" r:id="rId17"/>
    <p:sldId id="413" r:id="rId18"/>
    <p:sldId id="309" r:id="rId19"/>
    <p:sldId id="312" r:id="rId20"/>
    <p:sldId id="421" r:id="rId21"/>
    <p:sldId id="42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שמות ואתגרים" id="{E294CCBF-8928-49AA-8535-78610A92AF67}">
          <p14:sldIdLst>
            <p14:sldId id="424"/>
            <p14:sldId id="420"/>
            <p14:sldId id="304"/>
            <p14:sldId id="277"/>
          </p14:sldIdLst>
        </p14:section>
        <p14:section name="הזדמנות לישוב הדעת" id="{F1186E54-61B9-4457-90D8-DD1D7BE33ACF}">
          <p14:sldIdLst>
            <p14:sldId id="280"/>
            <p14:sldId id="416"/>
            <p14:sldId id="425"/>
            <p14:sldId id="426"/>
            <p14:sldId id="417"/>
          </p14:sldIdLst>
        </p14:section>
        <p14:section name="זקן לבן" id="{4FDFF9FC-5B3B-4C58-BF57-80E90D56EDBB}">
          <p14:sldIdLst>
            <p14:sldId id="305"/>
            <p14:sldId id="307"/>
            <p14:sldId id="308"/>
            <p14:sldId id="418"/>
            <p14:sldId id="412"/>
            <p14:sldId id="419"/>
            <p14:sldId id="413"/>
          </p14:sldIdLst>
        </p14:section>
        <p14:section name="עם הארץ" id="{32889F67-6A03-4567-A7AD-DC261BD6FE09}">
          <p14:sldIdLst>
            <p14:sldId id="309"/>
            <p14:sldId id="312"/>
            <p14:sldId id="421"/>
            <p14:sldId id="42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8:08.655" v="41"/>
      <pc:docMkLst>
        <pc:docMk/>
      </pc:docMkLst>
      <pc:sldChg chg="delSp mod delAnim modAnim">
        <pc:chgData name="יהודה טאוב" userId="80c2dbd02819b45c" providerId="LiveId" clId="{9C42E4DE-A4EE-4899-912D-CC2AC8F5DB5D}" dt="2026-10-18T02:28:07.341" v="7"/>
        <pc:sldMkLst>
          <pc:docMk/>
          <pc:sldMk cId="2005871768" sldId="277"/>
        </pc:sldMkLst>
        <pc:picChg chg="del">
          <ac:chgData name="יהודה טאוב" userId="80c2dbd02819b45c" providerId="LiveId" clId="{9C42E4DE-A4EE-4899-912D-CC2AC8F5DB5D}" dt="2026-10-18T02:28:07.341" v="7"/>
          <ac:picMkLst>
            <pc:docMk/>
            <pc:sldMk cId="2005871768" sldId="277"/>
            <ac:picMk id="4" creationId="{6CAB7C29-FB14-1FD7-695D-1BC593D7FFAE}"/>
          </ac:picMkLst>
        </pc:picChg>
      </pc:sldChg>
      <pc:sldChg chg="delSp mod delAnim modAnim">
        <pc:chgData name="יהודה טאוב" userId="80c2dbd02819b45c" providerId="LiveId" clId="{9C42E4DE-A4EE-4899-912D-CC2AC8F5DB5D}" dt="2026-10-18T02:28:07.384" v="9"/>
        <pc:sldMkLst>
          <pc:docMk/>
          <pc:sldMk cId="2251533186" sldId="280"/>
        </pc:sldMkLst>
        <pc:picChg chg="del">
          <ac:chgData name="יהודה טאוב" userId="80c2dbd02819b45c" providerId="LiveId" clId="{9C42E4DE-A4EE-4899-912D-CC2AC8F5DB5D}" dt="2026-10-18T02:28:07.384" v="9"/>
          <ac:picMkLst>
            <pc:docMk/>
            <pc:sldMk cId="2251533186" sldId="280"/>
            <ac:picMk id="4" creationId="{BBCF0C21-BE7B-11FB-03C2-88E5558BAF8B}"/>
          </ac:picMkLst>
        </pc:picChg>
      </pc:sldChg>
      <pc:sldChg chg="delSp mod delAnim modAnim">
        <pc:chgData name="יהודה טאוב" userId="80c2dbd02819b45c" providerId="LiveId" clId="{9C42E4DE-A4EE-4899-912D-CC2AC8F5DB5D}" dt="2026-10-18T02:28:07.294" v="5"/>
        <pc:sldMkLst>
          <pc:docMk/>
          <pc:sldMk cId="28194292" sldId="304"/>
        </pc:sldMkLst>
        <pc:picChg chg="del">
          <ac:chgData name="יהודה טאוב" userId="80c2dbd02819b45c" providerId="LiveId" clId="{9C42E4DE-A4EE-4899-912D-CC2AC8F5DB5D}" dt="2026-10-18T02:28:07.294" v="5"/>
          <ac:picMkLst>
            <pc:docMk/>
            <pc:sldMk cId="28194292" sldId="304"/>
            <ac:picMk id="4" creationId="{35A033D4-B293-837E-E19A-A2B72A92BEED}"/>
          </ac:picMkLst>
        </pc:picChg>
      </pc:sldChg>
      <pc:sldChg chg="delSp mod delAnim modAnim">
        <pc:chgData name="יהודה טאוב" userId="80c2dbd02819b45c" providerId="LiveId" clId="{9C42E4DE-A4EE-4899-912D-CC2AC8F5DB5D}" dt="2026-10-18T02:28:07.861" v="19"/>
        <pc:sldMkLst>
          <pc:docMk/>
          <pc:sldMk cId="2424501992" sldId="305"/>
        </pc:sldMkLst>
        <pc:picChg chg="del">
          <ac:chgData name="יהודה טאוב" userId="80c2dbd02819b45c" providerId="LiveId" clId="{9C42E4DE-A4EE-4899-912D-CC2AC8F5DB5D}" dt="2026-10-18T02:28:07.861" v="19"/>
          <ac:picMkLst>
            <pc:docMk/>
            <pc:sldMk cId="2424501992" sldId="305"/>
            <ac:picMk id="4" creationId="{CC440EAF-D272-3771-32F8-DB41C7DCCBF1}"/>
          </ac:picMkLst>
        </pc:picChg>
      </pc:sldChg>
      <pc:sldChg chg="delSp mod delAnim modAnim">
        <pc:chgData name="יהודה טאוב" userId="80c2dbd02819b45c" providerId="LiveId" clId="{9C42E4DE-A4EE-4899-912D-CC2AC8F5DB5D}" dt="2026-10-18T02:28:07.921" v="21"/>
        <pc:sldMkLst>
          <pc:docMk/>
          <pc:sldMk cId="1632828897" sldId="307"/>
        </pc:sldMkLst>
        <pc:picChg chg="del">
          <ac:chgData name="יהודה טאוב" userId="80c2dbd02819b45c" providerId="LiveId" clId="{9C42E4DE-A4EE-4899-912D-CC2AC8F5DB5D}" dt="2026-10-18T02:28:07.921" v="21"/>
          <ac:picMkLst>
            <pc:docMk/>
            <pc:sldMk cId="1632828897" sldId="307"/>
            <ac:picMk id="4" creationId="{CE28D963-7910-5A46-64A4-504A5529CE57}"/>
          </ac:picMkLst>
        </pc:picChg>
      </pc:sldChg>
      <pc:sldChg chg="delSp mod delAnim modAnim">
        <pc:chgData name="יהודה טאוב" userId="80c2dbd02819b45c" providerId="LiveId" clId="{9C42E4DE-A4EE-4899-912D-CC2AC8F5DB5D}" dt="2026-10-18T02:28:08.017" v="23"/>
        <pc:sldMkLst>
          <pc:docMk/>
          <pc:sldMk cId="2240829093" sldId="308"/>
        </pc:sldMkLst>
        <pc:picChg chg="del">
          <ac:chgData name="יהודה טאוב" userId="80c2dbd02819b45c" providerId="LiveId" clId="{9C42E4DE-A4EE-4899-912D-CC2AC8F5DB5D}" dt="2026-10-18T02:28:08.017" v="23"/>
          <ac:picMkLst>
            <pc:docMk/>
            <pc:sldMk cId="2240829093" sldId="308"/>
            <ac:picMk id="4" creationId="{2993321C-FB60-E237-234F-6017B600FEA9}"/>
          </ac:picMkLst>
        </pc:picChg>
      </pc:sldChg>
      <pc:sldChg chg="delSp mod delAnim modAnim">
        <pc:chgData name="יהודה טאוב" userId="80c2dbd02819b45c" providerId="LiveId" clId="{9C42E4DE-A4EE-4899-912D-CC2AC8F5DB5D}" dt="2026-10-18T02:28:08.474" v="33"/>
        <pc:sldMkLst>
          <pc:docMk/>
          <pc:sldMk cId="1572974379" sldId="309"/>
        </pc:sldMkLst>
        <pc:picChg chg="del">
          <ac:chgData name="יהודה טאוב" userId="80c2dbd02819b45c" providerId="LiveId" clId="{9C42E4DE-A4EE-4899-912D-CC2AC8F5DB5D}" dt="2026-10-18T02:28:08.474" v="33"/>
          <ac:picMkLst>
            <pc:docMk/>
            <pc:sldMk cId="1572974379" sldId="309"/>
            <ac:picMk id="4" creationId="{ABE28FD4-C351-4DE0-7B07-8E61A7CC3EEB}"/>
          </ac:picMkLst>
        </pc:picChg>
      </pc:sldChg>
      <pc:sldChg chg="delSp mod delAnim modAnim">
        <pc:chgData name="יהודה טאוב" userId="80c2dbd02819b45c" providerId="LiveId" clId="{9C42E4DE-A4EE-4899-912D-CC2AC8F5DB5D}" dt="2026-10-18T02:28:08.518" v="35"/>
        <pc:sldMkLst>
          <pc:docMk/>
          <pc:sldMk cId="2455842313" sldId="312"/>
        </pc:sldMkLst>
        <pc:picChg chg="del">
          <ac:chgData name="יהודה טאוב" userId="80c2dbd02819b45c" providerId="LiveId" clId="{9C42E4DE-A4EE-4899-912D-CC2AC8F5DB5D}" dt="2026-10-18T02:28:08.518" v="35"/>
          <ac:picMkLst>
            <pc:docMk/>
            <pc:sldMk cId="2455842313" sldId="312"/>
            <ac:picMk id="4" creationId="{D817425B-D3E2-99DD-8CE5-1E092E6E4C51}"/>
          </ac:picMkLst>
        </pc:picChg>
      </pc:sldChg>
      <pc:sldChg chg="delSp mod delAnim modAnim">
        <pc:chgData name="יהודה טאוב" userId="80c2dbd02819b45c" providerId="LiveId" clId="{9C42E4DE-A4EE-4899-912D-CC2AC8F5DB5D}" dt="2026-10-18T02:28:08.178" v="27"/>
        <pc:sldMkLst>
          <pc:docMk/>
          <pc:sldMk cId="266734538" sldId="412"/>
        </pc:sldMkLst>
        <pc:picChg chg="del">
          <ac:chgData name="יהודה טאוב" userId="80c2dbd02819b45c" providerId="LiveId" clId="{9C42E4DE-A4EE-4899-912D-CC2AC8F5DB5D}" dt="2026-10-18T02:28:08.178" v="27"/>
          <ac:picMkLst>
            <pc:docMk/>
            <pc:sldMk cId="266734538" sldId="412"/>
            <ac:picMk id="4" creationId="{B7A09C86-9251-615B-2C45-E05A2DB23D3C}"/>
          </ac:picMkLst>
        </pc:picChg>
      </pc:sldChg>
      <pc:sldChg chg="delSp mod delAnim modAnim">
        <pc:chgData name="יהודה טאוב" userId="80c2dbd02819b45c" providerId="LiveId" clId="{9C42E4DE-A4EE-4899-912D-CC2AC8F5DB5D}" dt="2026-10-18T02:28:08.389" v="31"/>
        <pc:sldMkLst>
          <pc:docMk/>
          <pc:sldMk cId="1006804732" sldId="413"/>
        </pc:sldMkLst>
        <pc:picChg chg="del">
          <ac:chgData name="יהודה טאוב" userId="80c2dbd02819b45c" providerId="LiveId" clId="{9C42E4DE-A4EE-4899-912D-CC2AC8F5DB5D}" dt="2026-10-18T02:28:08.389" v="31"/>
          <ac:picMkLst>
            <pc:docMk/>
            <pc:sldMk cId="1006804732" sldId="413"/>
            <ac:picMk id="4" creationId="{711A8B26-3572-2989-245B-E9F126335759}"/>
          </ac:picMkLst>
        </pc:picChg>
      </pc:sldChg>
      <pc:sldChg chg="delSp mod delAnim modAnim">
        <pc:chgData name="יהודה טאוב" userId="80c2dbd02819b45c" providerId="LiveId" clId="{9C42E4DE-A4EE-4899-912D-CC2AC8F5DB5D}" dt="2026-10-18T02:28:07.437" v="11"/>
        <pc:sldMkLst>
          <pc:docMk/>
          <pc:sldMk cId="1280336485" sldId="416"/>
        </pc:sldMkLst>
        <pc:picChg chg="del">
          <ac:chgData name="יהודה טאוב" userId="80c2dbd02819b45c" providerId="LiveId" clId="{9C42E4DE-A4EE-4899-912D-CC2AC8F5DB5D}" dt="2026-10-18T02:28:07.437" v="11"/>
          <ac:picMkLst>
            <pc:docMk/>
            <pc:sldMk cId="1280336485" sldId="416"/>
            <ac:picMk id="6" creationId="{5F51E2C2-5581-B679-9F3F-22806A69E61D}"/>
          </ac:picMkLst>
        </pc:picChg>
      </pc:sldChg>
      <pc:sldChg chg="delSp mod delAnim modAnim">
        <pc:chgData name="יהודה טאוב" userId="80c2dbd02819b45c" providerId="LiveId" clId="{9C42E4DE-A4EE-4899-912D-CC2AC8F5DB5D}" dt="2026-10-18T02:28:07.676" v="17"/>
        <pc:sldMkLst>
          <pc:docMk/>
          <pc:sldMk cId="2364861033" sldId="417"/>
        </pc:sldMkLst>
        <pc:picChg chg="del">
          <ac:chgData name="יהודה טאוב" userId="80c2dbd02819b45c" providerId="LiveId" clId="{9C42E4DE-A4EE-4899-912D-CC2AC8F5DB5D}" dt="2026-10-18T02:28:07.676" v="17"/>
          <ac:picMkLst>
            <pc:docMk/>
            <pc:sldMk cId="2364861033" sldId="417"/>
            <ac:picMk id="2" creationId="{7F4E19B2-9ED6-D42C-A1F0-FECA9451ACB9}"/>
          </ac:picMkLst>
        </pc:picChg>
      </pc:sldChg>
      <pc:sldChg chg="delSp mod delAnim modAnim">
        <pc:chgData name="יהודה טאוב" userId="80c2dbd02819b45c" providerId="LiveId" clId="{9C42E4DE-A4EE-4899-912D-CC2AC8F5DB5D}" dt="2026-10-18T02:28:08.109" v="25"/>
        <pc:sldMkLst>
          <pc:docMk/>
          <pc:sldMk cId="2379798861" sldId="418"/>
        </pc:sldMkLst>
        <pc:picChg chg="del">
          <ac:chgData name="יהודה טאוב" userId="80c2dbd02819b45c" providerId="LiveId" clId="{9C42E4DE-A4EE-4899-912D-CC2AC8F5DB5D}" dt="2026-10-18T02:28:08.109" v="25"/>
          <ac:picMkLst>
            <pc:docMk/>
            <pc:sldMk cId="2379798861" sldId="418"/>
            <ac:picMk id="4" creationId="{A03CC0C4-1DB7-E118-A8DD-D0759F6EBAFB}"/>
          </ac:picMkLst>
        </pc:picChg>
      </pc:sldChg>
      <pc:sldChg chg="delSp mod delAnim modAnim">
        <pc:chgData name="יהודה טאוב" userId="80c2dbd02819b45c" providerId="LiveId" clId="{9C42E4DE-A4EE-4899-912D-CC2AC8F5DB5D}" dt="2026-10-18T02:28:08.256" v="29"/>
        <pc:sldMkLst>
          <pc:docMk/>
          <pc:sldMk cId="4165593014" sldId="419"/>
        </pc:sldMkLst>
        <pc:picChg chg="del">
          <ac:chgData name="יהודה טאוב" userId="80c2dbd02819b45c" providerId="LiveId" clId="{9C42E4DE-A4EE-4899-912D-CC2AC8F5DB5D}" dt="2026-10-18T02:28:08.256" v="29"/>
          <ac:picMkLst>
            <pc:docMk/>
            <pc:sldMk cId="4165593014" sldId="419"/>
            <ac:picMk id="4" creationId="{1E48A7BE-E54A-6749-E670-87F15720E6B1}"/>
          </ac:picMkLst>
        </pc:picChg>
      </pc:sldChg>
      <pc:sldChg chg="delSp mod delAnim modAnim">
        <pc:chgData name="יהודה טאוב" userId="80c2dbd02819b45c" providerId="LiveId" clId="{9C42E4DE-A4EE-4899-912D-CC2AC8F5DB5D}" dt="2026-10-18T02:28:07.169" v="3"/>
        <pc:sldMkLst>
          <pc:docMk/>
          <pc:sldMk cId="2716044575" sldId="420"/>
        </pc:sldMkLst>
        <pc:picChg chg="del">
          <ac:chgData name="יהודה טאוב" userId="80c2dbd02819b45c" providerId="LiveId" clId="{9C42E4DE-A4EE-4899-912D-CC2AC8F5DB5D}" dt="2026-10-18T02:28:07.169" v="3"/>
          <ac:picMkLst>
            <pc:docMk/>
            <pc:sldMk cId="2716044575" sldId="420"/>
            <ac:picMk id="9" creationId="{03DA0C6A-60FF-543E-A383-CB65F70411BE}"/>
          </ac:picMkLst>
        </pc:picChg>
      </pc:sldChg>
      <pc:sldChg chg="delSp mod delAnim modAnim">
        <pc:chgData name="יהודה טאוב" userId="80c2dbd02819b45c" providerId="LiveId" clId="{9C42E4DE-A4EE-4899-912D-CC2AC8F5DB5D}" dt="2026-10-18T02:28:08.576" v="37"/>
        <pc:sldMkLst>
          <pc:docMk/>
          <pc:sldMk cId="995024820" sldId="421"/>
        </pc:sldMkLst>
        <pc:picChg chg="del">
          <ac:chgData name="יהודה טאוב" userId="80c2dbd02819b45c" providerId="LiveId" clId="{9C42E4DE-A4EE-4899-912D-CC2AC8F5DB5D}" dt="2026-10-18T02:28:08.576" v="37"/>
          <ac:picMkLst>
            <pc:docMk/>
            <pc:sldMk cId="995024820" sldId="421"/>
            <ac:picMk id="6" creationId="{67463E49-8088-9EC1-183E-90ED574ECEE1}"/>
          </ac:picMkLst>
        </pc:picChg>
      </pc:sldChg>
      <pc:sldChg chg="delSp mod delAnim modAnim">
        <pc:chgData name="יהודה טאוב" userId="80c2dbd02819b45c" providerId="LiveId" clId="{9C42E4DE-A4EE-4899-912D-CC2AC8F5DB5D}" dt="2026-10-18T02:28:07.125" v="1"/>
        <pc:sldMkLst>
          <pc:docMk/>
          <pc:sldMk cId="4293691538" sldId="424"/>
        </pc:sldMkLst>
        <pc:picChg chg="del">
          <ac:chgData name="יהודה טאוב" userId="80c2dbd02819b45c" providerId="LiveId" clId="{9C42E4DE-A4EE-4899-912D-CC2AC8F5DB5D}" dt="2026-10-18T02:28:07.125" v="1"/>
          <ac:picMkLst>
            <pc:docMk/>
            <pc:sldMk cId="4293691538" sldId="424"/>
            <ac:picMk id="4" creationId="{951F844B-1760-BD0C-9208-99905BD4490C}"/>
          </ac:picMkLst>
        </pc:picChg>
      </pc:sldChg>
      <pc:sldChg chg="delSp mod delAnim modAnim">
        <pc:chgData name="יהודה טאוב" userId="80c2dbd02819b45c" providerId="LiveId" clId="{9C42E4DE-A4EE-4899-912D-CC2AC8F5DB5D}" dt="2026-10-18T02:28:07.536" v="13"/>
        <pc:sldMkLst>
          <pc:docMk/>
          <pc:sldMk cId="2053381376" sldId="425"/>
        </pc:sldMkLst>
        <pc:picChg chg="del">
          <ac:chgData name="יהודה טאוב" userId="80c2dbd02819b45c" providerId="LiveId" clId="{9C42E4DE-A4EE-4899-912D-CC2AC8F5DB5D}" dt="2026-10-18T02:28:07.536" v="13"/>
          <ac:picMkLst>
            <pc:docMk/>
            <pc:sldMk cId="2053381376" sldId="425"/>
            <ac:picMk id="5" creationId="{41D6566B-3E27-D070-EE7A-FCB71892952C}"/>
          </ac:picMkLst>
        </pc:picChg>
      </pc:sldChg>
      <pc:sldChg chg="delSp mod delAnim modAnim">
        <pc:chgData name="יהודה טאוב" userId="80c2dbd02819b45c" providerId="LiveId" clId="{9C42E4DE-A4EE-4899-912D-CC2AC8F5DB5D}" dt="2026-10-18T02:28:07.587" v="15"/>
        <pc:sldMkLst>
          <pc:docMk/>
          <pc:sldMk cId="632875751" sldId="426"/>
        </pc:sldMkLst>
        <pc:picChg chg="del">
          <ac:chgData name="יהודה טאוב" userId="80c2dbd02819b45c" providerId="LiveId" clId="{9C42E4DE-A4EE-4899-912D-CC2AC8F5DB5D}" dt="2026-10-18T02:28:07.587" v="15"/>
          <ac:picMkLst>
            <pc:docMk/>
            <pc:sldMk cId="632875751" sldId="426"/>
            <ac:picMk id="5" creationId="{3994D6D7-61AF-61E4-5994-85DAC7B1D775}"/>
          </ac:picMkLst>
        </pc:picChg>
      </pc:sldChg>
      <pc:sldChg chg="delSp mod delAnim modAnim">
        <pc:chgData name="יהודה טאוב" userId="80c2dbd02819b45c" providerId="LiveId" clId="{9C42E4DE-A4EE-4899-912D-CC2AC8F5DB5D}" dt="2026-10-18T02:28:08.655" v="41"/>
        <pc:sldMkLst>
          <pc:docMk/>
          <pc:sldMk cId="4075833483" sldId="427"/>
        </pc:sldMkLst>
        <pc:picChg chg="del">
          <ac:chgData name="יהודה טאוב" userId="80c2dbd02819b45c" providerId="LiveId" clId="{9C42E4DE-A4EE-4899-912D-CC2AC8F5DB5D}" dt="2026-10-18T02:28:08.655" v="41"/>
          <ac:picMkLst>
            <pc:docMk/>
            <pc:sldMk cId="4075833483" sldId="427"/>
            <ac:picMk id="4" creationId="{A36D1FBC-A581-6BC2-9987-73FA144E4637}"/>
          </ac:picMkLst>
        </pc:picChg>
        <pc:picChg chg="del">
          <ac:chgData name="יהודה טאוב" userId="80c2dbd02819b45c" providerId="LiveId" clId="{9C42E4DE-A4EE-4899-912D-CC2AC8F5DB5D}" dt="2026-10-18T02:28:08.641" v="39"/>
          <ac:picMkLst>
            <pc:docMk/>
            <pc:sldMk cId="4075833483" sldId="427"/>
            <ac:picMk id="5" creationId="{64DA726D-0508-5592-D81E-5F2051C39E7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7948C3B-FE10-4A6A-BA85-BCE5E42DD789}"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5A164E-D0E7-445B-8F63-E873E7026165}" type="slidenum">
              <a:rPr lang="he-IL" smtClean="0"/>
              <a:t>‹#›</a:t>
            </a:fld>
            <a:endParaRPr lang="he-IL"/>
          </a:p>
        </p:txBody>
      </p:sp>
    </p:spTree>
    <p:extLst>
      <p:ext uri="{BB962C8B-B14F-4D97-AF65-F5344CB8AC3E}">
        <p14:creationId xmlns:p14="http://schemas.microsoft.com/office/powerpoint/2010/main" val="158265693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7112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04109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8583645"/>
      </p:ext>
    </p:extLst>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4BA9C2-BC47-4935-B850-AB7616C207F3}"/>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6DA9E332-0659-4DC5-A87B-3AC6203344A2}"/>
              </a:ext>
            </a:extLst>
          </p:cNvPr>
          <p:cNvSpPr>
            <a:spLocks noGrp="1"/>
          </p:cNvSpPr>
          <p:nvPr>
            <p:ph type="subTitle" idx="1"/>
          </p:nvPr>
        </p:nvSpPr>
        <p:spPr>
          <a:xfrm>
            <a:off x="2589211" y="4126446"/>
            <a:ext cx="8915399" cy="1601254"/>
          </a:xfrm>
        </p:spPr>
        <p:txBody>
          <a:bodyPr>
            <a:normAutofit/>
          </a:bodyPr>
          <a:lstStyle/>
          <a:p>
            <a:pPr algn="ctr"/>
            <a:r>
              <a:rPr lang="he-IL" sz="3600" b="1" dirty="0">
                <a:solidFill>
                  <a:schemeClr val="accent1">
                    <a:lumMod val="75000"/>
                  </a:schemeClr>
                </a:solidFill>
              </a:rPr>
              <a:t>ההזדמנות </a:t>
            </a:r>
            <a:r>
              <a:rPr lang="he-IL" sz="3600" b="1" dirty="0" err="1">
                <a:solidFill>
                  <a:schemeClr val="accent1">
                    <a:lumMod val="75000"/>
                  </a:schemeClr>
                </a:solidFill>
              </a:rPr>
              <a:t>שבזיקנה</a:t>
            </a:r>
            <a:endParaRPr lang="he-IL" sz="3600" b="1" dirty="0">
              <a:solidFill>
                <a:schemeClr val="accent1">
                  <a:lumMod val="75000"/>
                </a:schemeClr>
              </a:solidFill>
            </a:endParaRPr>
          </a:p>
          <a:p>
            <a:pPr algn="ctr"/>
            <a:r>
              <a:rPr lang="he-IL" sz="3600" b="1" dirty="0">
                <a:solidFill>
                  <a:schemeClr val="accent1">
                    <a:lumMod val="75000"/>
                  </a:schemeClr>
                </a:solidFill>
              </a:rPr>
              <a:t>עולמם המופלא של בני הגיל השלישי</a:t>
            </a:r>
          </a:p>
        </p:txBody>
      </p:sp>
    </p:spTree>
    <p:extLst>
      <p:ext uri="{BB962C8B-B14F-4D97-AF65-F5344CB8AC3E}">
        <p14:creationId xmlns:p14="http://schemas.microsoft.com/office/powerpoint/2010/main" val="4293691538"/>
      </p:ext>
    </p:extLst>
  </p:cSld>
  <p:clrMapOvr>
    <a:masterClrMapping/>
  </p:clrMapOvr>
  <mc:AlternateContent xmlns:mc="http://schemas.openxmlformats.org/markup-compatibility/2006" xmlns:p14="http://schemas.microsoft.com/office/powerpoint/2010/main">
    <mc:Choice Requires="p14">
      <p:transition spd="slow" p14:dur="2000" advTm="33109"/>
    </mc:Choice>
    <mc:Fallback xmlns="">
      <p:transition spd="slow" advTm="3310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מהיכן צמחה המילה סבא וסבתא?</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dirty="0"/>
              <a:t>בתורה מצאנו שיבה וזקנה, מה המקור למילה סבא?</a:t>
            </a:r>
          </a:p>
          <a:p>
            <a:pPr algn="just"/>
            <a:r>
              <a:rPr lang="he-IL" dirty="0"/>
              <a:t>זוהי מילה בארמית תרגום של זקן. </a:t>
            </a:r>
          </a:p>
          <a:p>
            <a:pPr algn="just"/>
            <a:r>
              <a:rPr lang="he-IL" b="0" i="0" dirty="0">
                <a:solidFill>
                  <a:srgbClr val="141414"/>
                </a:solidFill>
                <a:effectLst/>
                <a:latin typeface="Segoe UI" panose="020B0502040204020203" pitchFamily="34" charset="0"/>
              </a:rPr>
              <a:t>בתרגום אונקלוס על הפסוק מפני שיבה תקום תרגם מִן קֳדָם </a:t>
            </a:r>
            <a:r>
              <a:rPr lang="he-IL" b="1" i="0" dirty="0" err="1">
                <a:solidFill>
                  <a:srgbClr val="141414"/>
                </a:solidFill>
                <a:effectLst/>
                <a:latin typeface="Segoe UI" panose="020B0502040204020203" pitchFamily="34" charset="0"/>
              </a:rPr>
              <a:t>דְּסַבַּר</a:t>
            </a:r>
            <a:r>
              <a:rPr lang="he-IL" b="1" i="0" dirty="0">
                <a:solidFill>
                  <a:srgbClr val="141414"/>
                </a:solidFill>
                <a:effectLst/>
                <a:latin typeface="Segoe UI" panose="020B0502040204020203" pitchFamily="34" charset="0"/>
              </a:rPr>
              <a:t> </a:t>
            </a:r>
            <a:r>
              <a:rPr lang="he-IL" b="1" i="0" dirty="0" err="1">
                <a:solidFill>
                  <a:srgbClr val="141414"/>
                </a:solidFill>
                <a:effectLst/>
                <a:latin typeface="Segoe UI" panose="020B0502040204020203" pitchFamily="34" charset="0"/>
              </a:rPr>
              <a:t>בְּאוֹרַיְתָא</a:t>
            </a:r>
            <a:r>
              <a:rPr lang="he-IL" b="0" i="0" dirty="0">
                <a:solidFill>
                  <a:srgbClr val="141414"/>
                </a:solidFill>
                <a:effectLst/>
                <a:latin typeface="Segoe UI" panose="020B0502040204020203" pitchFamily="34" charset="0"/>
              </a:rPr>
              <a:t> תְּקוּם וּתְהַדַּר אַפֵּי סָבָא </a:t>
            </a:r>
            <a:r>
              <a:rPr lang="he-IL" sz="1000" b="0" i="0" dirty="0" err="1">
                <a:solidFill>
                  <a:srgbClr val="141414"/>
                </a:solidFill>
                <a:effectLst/>
                <a:latin typeface="Segoe UI" panose="020B0502040204020203" pitchFamily="34" charset="0"/>
              </a:rPr>
              <a:t>וְתִדְחַל</a:t>
            </a:r>
            <a:r>
              <a:rPr lang="he-IL" sz="1000" b="0" i="0" dirty="0">
                <a:solidFill>
                  <a:srgbClr val="141414"/>
                </a:solidFill>
                <a:effectLst/>
                <a:latin typeface="Segoe UI" panose="020B0502040204020203" pitchFamily="34" charset="0"/>
              </a:rPr>
              <a:t> </a:t>
            </a:r>
            <a:r>
              <a:rPr lang="he-IL" sz="1000" b="0" i="0" dirty="0" err="1">
                <a:solidFill>
                  <a:srgbClr val="141414"/>
                </a:solidFill>
                <a:effectLst/>
                <a:latin typeface="Segoe UI" panose="020B0502040204020203" pitchFamily="34" charset="0"/>
              </a:rPr>
              <a:t>מֵאֱלָהָך</a:t>
            </a:r>
            <a:r>
              <a:rPr lang="he-IL" sz="1000" b="0" i="0" dirty="0">
                <a:solidFill>
                  <a:srgbClr val="141414"/>
                </a:solidFill>
                <a:effectLst/>
                <a:latin typeface="Segoe UI" panose="020B0502040204020203" pitchFamily="34" charset="0"/>
              </a:rPr>
              <a:t>ְ אֲנָא יְיָ:</a:t>
            </a:r>
            <a:r>
              <a:rPr lang="he-IL" sz="1000" dirty="0"/>
              <a:t>. </a:t>
            </a:r>
          </a:p>
          <a:p>
            <a:pPr algn="just"/>
            <a:r>
              <a:rPr lang="he-IL" dirty="0"/>
              <a:t>תנא ליה ההוא סבא משום רבי שמעון בן יוחאי.</a:t>
            </a:r>
          </a:p>
          <a:p>
            <a:pPr algn="just"/>
            <a:r>
              <a:rPr lang="he-IL" dirty="0"/>
              <a:t>שיבה פירושה: מלשון ישיבה, או ששורש </a:t>
            </a:r>
            <a:r>
              <a:rPr lang="he-IL" b="1" dirty="0"/>
              <a:t>שיבה הוא שב, היינו שבע עשורים</a:t>
            </a:r>
            <a:r>
              <a:rPr lang="he-IL" dirty="0"/>
              <a:t>, כי בן שבעים לשיבה. </a:t>
            </a:r>
          </a:p>
          <a:p>
            <a:pPr algn="just"/>
            <a:r>
              <a:rPr lang="he-IL" dirty="0"/>
              <a:t>מכאן גם הכינוי הארמי סב, סבא, סבתא, בחילוף אותיות ש' שמאלית </a:t>
            </a:r>
            <a:r>
              <a:rPr lang="he-IL" dirty="0" err="1"/>
              <a:t>וס</a:t>
            </a:r>
            <a:r>
              <a:rPr lang="he-IL" dirty="0"/>
              <a:t>'.</a:t>
            </a:r>
          </a:p>
          <a:p>
            <a:pPr algn="just"/>
            <a:r>
              <a:rPr lang="he-IL" dirty="0"/>
              <a:t> </a:t>
            </a:r>
          </a:p>
          <a:p>
            <a:pPr algn="just"/>
            <a:r>
              <a:rPr lang="he-IL" dirty="0"/>
              <a:t>האם יש מילה לסבא וסבתא יחד?</a:t>
            </a:r>
          </a:p>
          <a:p>
            <a:pPr algn="just"/>
            <a:r>
              <a:rPr lang="he-IL" dirty="0"/>
              <a:t>סבות או סבתות?</a:t>
            </a:r>
          </a:p>
          <a:p>
            <a:pPr algn="just"/>
            <a:r>
              <a:rPr lang="he-IL" b="0" i="0" dirty="0">
                <a:solidFill>
                  <a:srgbClr val="333333"/>
                </a:solidFill>
                <a:effectLst/>
                <a:latin typeface="Assistant" pitchFamily="2" charset="-79"/>
                <a:cs typeface="Assistant" pitchFamily="2" charset="-79"/>
              </a:rPr>
              <a:t>הצורות סַבָּא (במקור סָבָא) וסָבְתָא מקורן בארמית, והן משמשות לצד מקבילותיהן העבריות סָב וסָבָה. כשם שבצורת הזכר סבא עוברים ברבים לעברית – סָבִים (ולא סָבֵי או </a:t>
            </a:r>
            <a:r>
              <a:rPr lang="he-IL" b="0" i="0" dirty="0" err="1">
                <a:solidFill>
                  <a:srgbClr val="333333"/>
                </a:solidFill>
                <a:effectLst/>
                <a:latin typeface="Assistant" pitchFamily="2" charset="-79"/>
                <a:cs typeface="Assistant" pitchFamily="2" charset="-79"/>
              </a:rPr>
              <a:t>סבָיָא</a:t>
            </a:r>
            <a:r>
              <a:rPr lang="he-IL" b="0" i="0" dirty="0">
                <a:solidFill>
                  <a:srgbClr val="333333"/>
                </a:solidFill>
                <a:effectLst/>
                <a:latin typeface="Assistant" pitchFamily="2" charset="-79"/>
                <a:cs typeface="Assistant" pitchFamily="2" charset="-79"/>
              </a:rPr>
              <a:t>), כך גם במילה סבתא – סָבוֹת (ולא צורות הרבים הארמיות סָבָתָא או סָבָתָן). וכשם שבלשון התקנית איננו אומרים "</a:t>
            </a:r>
            <a:r>
              <a:rPr lang="he-IL" b="0" i="0" dirty="0" err="1">
                <a:solidFill>
                  <a:srgbClr val="333333"/>
                </a:solidFill>
                <a:effectLst/>
                <a:latin typeface="Assistant" pitchFamily="2" charset="-79"/>
                <a:cs typeface="Assistant" pitchFamily="2" charset="-79"/>
              </a:rPr>
              <a:t>אַבָּאִים</a:t>
            </a:r>
            <a:r>
              <a:rPr lang="he-IL" b="0" i="0" dirty="0">
                <a:solidFill>
                  <a:srgbClr val="333333"/>
                </a:solidFill>
                <a:effectLst/>
                <a:latin typeface="Assistant" pitchFamily="2" charset="-79"/>
                <a:cs typeface="Assistant" pitchFamily="2" charset="-79"/>
              </a:rPr>
              <a:t>" אלא אָבוֹת (מן אָב), כך גם נאמר סָבָתִי ולא "</a:t>
            </a:r>
            <a:r>
              <a:rPr lang="he-IL" b="0" i="0" dirty="0" err="1">
                <a:solidFill>
                  <a:srgbClr val="333333"/>
                </a:solidFill>
                <a:effectLst/>
                <a:latin typeface="Assistant" pitchFamily="2" charset="-79"/>
                <a:cs typeface="Assistant" pitchFamily="2" charset="-79"/>
              </a:rPr>
              <a:t>סבתתי</a:t>
            </a:r>
            <a:r>
              <a:rPr lang="he-IL" b="0" i="0" dirty="0">
                <a:solidFill>
                  <a:srgbClr val="333333"/>
                </a:solidFill>
                <a:effectLst/>
                <a:latin typeface="Assistant" pitchFamily="2" charset="-79"/>
                <a:cs typeface="Assistant" pitchFamily="2" charset="-79"/>
              </a:rPr>
              <a:t>", סָבוֹת ולא "סבתות".</a:t>
            </a:r>
          </a:p>
          <a:p>
            <a:pPr algn="just"/>
            <a:r>
              <a:rPr lang="he-IL" b="0" i="0" dirty="0">
                <a:solidFill>
                  <a:srgbClr val="333333"/>
                </a:solidFill>
                <a:effectLst/>
                <a:latin typeface="Assistant" pitchFamily="2" charset="-79"/>
                <a:cs typeface="Assistant" pitchFamily="2" charset="-79"/>
              </a:rPr>
              <a:t> איך נכנה את הורי סבֵינו היא שאלה כמעט </a:t>
            </a:r>
            <a:r>
              <a:rPr lang="he-IL" b="0" i="0" dirty="0" err="1">
                <a:solidFill>
                  <a:srgbClr val="333333"/>
                </a:solidFill>
                <a:effectLst/>
                <a:latin typeface="Assistant" pitchFamily="2" charset="-79"/>
                <a:cs typeface="Assistant" pitchFamily="2" charset="-79"/>
              </a:rPr>
              <a:t>יום־יומית</a:t>
            </a:r>
            <a:r>
              <a:rPr lang="he-IL" b="0" i="0" dirty="0">
                <a:solidFill>
                  <a:srgbClr val="333333"/>
                </a:solidFill>
                <a:effectLst/>
                <a:latin typeface="Assistant" pitchFamily="2" charset="-79"/>
                <a:cs typeface="Assistant" pitchFamily="2" charset="-79"/>
              </a:rPr>
              <a:t> בדור האחרון. </a:t>
            </a:r>
          </a:p>
          <a:p>
            <a:pPr algn="just"/>
            <a:r>
              <a:rPr lang="he-IL" b="0" i="0" dirty="0">
                <a:solidFill>
                  <a:srgbClr val="333333"/>
                </a:solidFill>
                <a:effectLst/>
                <a:latin typeface="Assistant" pitchFamily="2" charset="-79"/>
                <a:cs typeface="Assistant" pitchFamily="2" charset="-79"/>
              </a:rPr>
              <a:t>האקדמיה בחרה בצירוף המהלך </a:t>
            </a:r>
            <a:r>
              <a:rPr lang="he-IL" b="1" i="0" dirty="0">
                <a:solidFill>
                  <a:srgbClr val="333333"/>
                </a:solidFill>
                <a:effectLst/>
                <a:latin typeface="Assistant" pitchFamily="2" charset="-79"/>
                <a:cs typeface="Assistant" pitchFamily="2" charset="-79"/>
              </a:rPr>
              <a:t>סַבָּא רַבָּא</a:t>
            </a:r>
            <a:r>
              <a:rPr lang="he-IL" b="0" i="0" dirty="0">
                <a:solidFill>
                  <a:srgbClr val="333333"/>
                </a:solidFill>
                <a:effectLst/>
                <a:latin typeface="Assistant" pitchFamily="2" charset="-79"/>
                <a:cs typeface="Assistant" pitchFamily="2" charset="-79"/>
              </a:rPr>
              <a:t> על דרך הארמית ('רבא' בארמית – גדול) ובנקבה קבעה</a:t>
            </a:r>
            <a:r>
              <a:rPr lang="he-IL" b="1" i="0" dirty="0">
                <a:solidFill>
                  <a:srgbClr val="333333"/>
                </a:solidFill>
                <a:effectLst/>
                <a:latin typeface="Assistant" pitchFamily="2" charset="-79"/>
                <a:cs typeface="Assistant" pitchFamily="2" charset="-79"/>
              </a:rPr>
              <a:t> סָבְתָא רַבְּתָא</a:t>
            </a:r>
            <a:r>
              <a:rPr lang="he-IL" b="0" i="0" dirty="0">
                <a:solidFill>
                  <a:srgbClr val="333333"/>
                </a:solidFill>
                <a:effectLst/>
                <a:latin typeface="Assistant" pitchFamily="2" charset="-79"/>
                <a:cs typeface="Assistant" pitchFamily="2" charset="-79"/>
              </a:rPr>
              <a:t> </a:t>
            </a:r>
            <a:endParaRPr lang="he-IL" dirty="0"/>
          </a:p>
          <a:p>
            <a:pPr algn="just"/>
            <a:endParaRPr lang="he-IL" dirty="0"/>
          </a:p>
          <a:p>
            <a:pPr algn="just"/>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pic>
        <p:nvPicPr>
          <p:cNvPr id="8" name="תמונה 7" descr="איור של סבתא יושבת על כיסא נדנדה וסורגת. הכיתוב: סבא רבא. וסבתא?">
            <a:extLst>
              <a:ext uri="{FF2B5EF4-FFF2-40B4-BE49-F238E27FC236}">
                <a16:creationId xmlns:a16="http://schemas.microsoft.com/office/drawing/2014/main" id="{FB82F881-D5E2-B9CE-3EDD-93C5569DE8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790" y="2270594"/>
            <a:ext cx="2162921" cy="2162921"/>
          </a:xfrm>
          <a:prstGeom prst="rect">
            <a:avLst/>
          </a:prstGeom>
          <a:noFill/>
          <a:ln>
            <a:noFill/>
          </a:ln>
        </p:spPr>
      </p:pic>
    </p:spTree>
    <p:extLst>
      <p:ext uri="{BB962C8B-B14F-4D97-AF65-F5344CB8AC3E}">
        <p14:creationId xmlns:p14="http://schemas.microsoft.com/office/powerpoint/2010/main" val="2716044575"/>
      </p:ext>
    </p:extLst>
  </p:cSld>
  <p:clrMapOvr>
    <a:masterClrMapping/>
  </p:clrMapOvr>
  <mc:AlternateContent xmlns:mc="http://schemas.openxmlformats.org/markup-compatibility/2006" xmlns:p14="http://schemas.microsoft.com/office/powerpoint/2010/main">
    <mc:Choice Requires="p14">
      <p:transition spd="slow" p14:dur="2000" advTm="438282"/>
    </mc:Choice>
    <mc:Fallback xmlns="">
      <p:transition spd="slow" advTm="43828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השמות השונים ומשמעותם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a:bodyPr>
          <a:lstStyle/>
          <a:p>
            <a:pPr>
              <a:lnSpc>
                <a:spcPct val="150000"/>
              </a:lnSpc>
            </a:pPr>
            <a:r>
              <a:rPr lang="he-IL" sz="2800" b="1" dirty="0">
                <a:solidFill>
                  <a:schemeClr val="accent2">
                    <a:lumMod val="75000"/>
                  </a:schemeClr>
                </a:solidFill>
              </a:rPr>
              <a:t>הגיל השלישי </a:t>
            </a:r>
            <a:r>
              <a:rPr lang="he-IL" sz="2800" b="1" dirty="0">
                <a:solidFill>
                  <a:schemeClr val="accent3">
                    <a:lumMod val="75000"/>
                  </a:schemeClr>
                </a:solidFill>
              </a:rPr>
              <a:t>– בהיותו הגיל המדובר האחרון. </a:t>
            </a:r>
          </a:p>
          <a:p>
            <a:pPr marL="0" indent="0">
              <a:lnSpc>
                <a:spcPct val="150000"/>
              </a:lnSpc>
              <a:buNone/>
            </a:pPr>
            <a:r>
              <a:rPr lang="he-IL" sz="2800" b="1" dirty="0">
                <a:solidFill>
                  <a:schemeClr val="accent3">
                    <a:lumMod val="75000"/>
                  </a:schemeClr>
                </a:solidFill>
              </a:rPr>
              <a:t>זהו שם בעל קונוטציה שלילית.</a:t>
            </a:r>
          </a:p>
          <a:p>
            <a:pPr>
              <a:lnSpc>
                <a:spcPct val="150000"/>
              </a:lnSpc>
            </a:pPr>
            <a:r>
              <a:rPr lang="he-IL" sz="2800" b="1" dirty="0">
                <a:solidFill>
                  <a:schemeClr val="accent2">
                    <a:lumMod val="75000"/>
                  </a:schemeClr>
                </a:solidFill>
              </a:rPr>
              <a:t>גיל הזהב </a:t>
            </a:r>
            <a:r>
              <a:rPr lang="he-IL" sz="2800" b="1" dirty="0">
                <a:solidFill>
                  <a:schemeClr val="accent3">
                    <a:lumMod val="75000"/>
                  </a:schemeClr>
                </a:solidFill>
              </a:rPr>
              <a:t>– ראשי תיבות '</a:t>
            </a:r>
            <a:r>
              <a:rPr lang="he-IL" sz="2800" b="1" dirty="0">
                <a:solidFill>
                  <a:schemeClr val="accent2">
                    <a:lumMod val="75000"/>
                  </a:schemeClr>
                </a:solidFill>
              </a:rPr>
              <a:t>ז</a:t>
            </a:r>
            <a:r>
              <a:rPr lang="he-IL" sz="2800" b="1" dirty="0">
                <a:solidFill>
                  <a:schemeClr val="accent3">
                    <a:lumMod val="75000"/>
                  </a:schemeClr>
                </a:solidFill>
              </a:rPr>
              <a:t>ה </a:t>
            </a:r>
            <a:r>
              <a:rPr lang="he-IL" sz="2800" b="1" dirty="0">
                <a:solidFill>
                  <a:schemeClr val="accent2">
                    <a:lumMod val="75000"/>
                  </a:schemeClr>
                </a:solidFill>
              </a:rPr>
              <a:t>ה</a:t>
            </a:r>
            <a:r>
              <a:rPr lang="he-IL" sz="2800" b="1" dirty="0">
                <a:solidFill>
                  <a:schemeClr val="accent3">
                    <a:lumMod val="75000"/>
                  </a:schemeClr>
                </a:solidFill>
              </a:rPr>
              <a:t>ביא </a:t>
            </a:r>
            <a:r>
              <a:rPr lang="he-IL" sz="2800" b="1" dirty="0">
                <a:solidFill>
                  <a:schemeClr val="accent2">
                    <a:lumMod val="75000"/>
                  </a:schemeClr>
                </a:solidFill>
              </a:rPr>
              <a:t>ב</a:t>
            </a:r>
            <a:r>
              <a:rPr lang="he-IL" sz="2800" b="1" dirty="0">
                <a:solidFill>
                  <a:schemeClr val="accent3">
                    <a:lumMod val="75000"/>
                  </a:schemeClr>
                </a:solidFill>
              </a:rPr>
              <a:t>ינה'. </a:t>
            </a:r>
          </a:p>
          <a:p>
            <a:pPr marL="0" indent="0">
              <a:lnSpc>
                <a:spcPct val="150000"/>
              </a:lnSpc>
              <a:buNone/>
            </a:pPr>
            <a:r>
              <a:rPr lang="he-IL" sz="2800" b="1" dirty="0">
                <a:solidFill>
                  <a:schemeClr val="accent3">
                    <a:lumMod val="75000"/>
                  </a:schemeClr>
                </a:solidFill>
              </a:rPr>
              <a:t>זהו שם שמעניק לגיל כבוד ויוקרה.</a:t>
            </a:r>
          </a:p>
          <a:p>
            <a:pPr>
              <a:lnSpc>
                <a:spcPct val="150000"/>
              </a:lnSpc>
            </a:pPr>
            <a:r>
              <a:rPr lang="he-IL" sz="2800" b="1" dirty="0">
                <a:solidFill>
                  <a:schemeClr val="accent2">
                    <a:lumMod val="75000"/>
                  </a:schemeClr>
                </a:solidFill>
              </a:rPr>
              <a:t>משמעות החיים במחצית השנייה של החיים </a:t>
            </a:r>
            <a:r>
              <a:rPr lang="he-IL" sz="2800" b="1" dirty="0">
                <a:solidFill>
                  <a:schemeClr val="accent3">
                    <a:lumMod val="75000"/>
                  </a:schemeClr>
                </a:solidFill>
              </a:rPr>
              <a:t>–  שם שמראה שזמן זה נוגע לחצי מהאוכלוסייה, וכולם צריכים להתכונן לו. </a:t>
            </a:r>
            <a:endParaRPr lang="he-IL" sz="2000" b="1" dirty="0">
              <a:solidFill>
                <a:schemeClr val="accent3">
                  <a:lumMod val="75000"/>
                </a:schemeClr>
              </a:solidFill>
            </a:endParaRPr>
          </a:p>
          <a:p>
            <a:pPr marL="0" indent="0">
              <a:lnSpc>
                <a:spcPct val="150000"/>
              </a:lnSpc>
              <a:buNone/>
            </a:pPr>
            <a:endParaRPr lang="he-IL" sz="2000" b="1" dirty="0">
              <a:solidFill>
                <a:schemeClr val="accent3">
                  <a:lumMod val="75000"/>
                </a:schemeClr>
              </a:solidFill>
            </a:endParaRPr>
          </a:p>
        </p:txBody>
      </p:sp>
    </p:spTree>
    <p:extLst>
      <p:ext uri="{BB962C8B-B14F-4D97-AF65-F5344CB8AC3E}">
        <p14:creationId xmlns:p14="http://schemas.microsoft.com/office/powerpoint/2010/main" val="28194292"/>
      </p:ext>
    </p:extLst>
  </p:cSld>
  <p:clrMapOvr>
    <a:masterClrMapping/>
  </p:clrMapOvr>
  <mc:AlternateContent xmlns:mc="http://schemas.openxmlformats.org/markup-compatibility/2006" xmlns:p14="http://schemas.microsoft.com/office/powerpoint/2010/main">
    <mc:Choice Requires="p14">
      <p:transition spd="slow" p14:dur="2000" advTm="97214"/>
    </mc:Choice>
    <mc:Fallback xmlns="">
      <p:transition spd="slow" advTm="9721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הזקנה במקורות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1" dirty="0">
                <a:solidFill>
                  <a:schemeClr val="accent2">
                    <a:lumMod val="75000"/>
                  </a:schemeClr>
                </a:solidFill>
              </a:rPr>
              <a:t>תלמוד ירושלמי (שבת א, ג): </a:t>
            </a:r>
          </a:p>
          <a:p>
            <a:pPr marL="0" indent="0">
              <a:lnSpc>
                <a:spcPct val="150000"/>
              </a:lnSpc>
              <a:buNone/>
            </a:pPr>
            <a:r>
              <a:rPr lang="he-IL" sz="2000" b="1" dirty="0">
                <a:solidFill>
                  <a:schemeClr val="accent3">
                    <a:lumMod val="75000"/>
                  </a:schemeClr>
                </a:solidFill>
              </a:rPr>
              <a:t>מעשה בחסיד זקן אחד שהיה יושב ושונה: "אל תאמן בעצמך עד יום זקנותך" - במקום: "אל תאמן בעצמך עד יום מותך". חסיד גדול היה אותו זקן, והרגיש בעצמו שכבר אין לו שום שייכות לענייני העולם-הזה.</a:t>
            </a:r>
          </a:p>
          <a:p>
            <a:pPr marL="0" indent="0">
              <a:lnSpc>
                <a:spcPct val="150000"/>
              </a:lnSpc>
              <a:buNone/>
            </a:pPr>
            <a:r>
              <a:rPr lang="he-IL" sz="2000" b="1" dirty="0">
                <a:solidFill>
                  <a:schemeClr val="accent3">
                    <a:lumMod val="75000"/>
                  </a:schemeClr>
                </a:solidFill>
              </a:rPr>
              <a:t>התרעמו עליו בשמים, וכדי לאלפו בינה וללמדו לקח, נתנו רשות ליצר-הרע, והתחפש לאשה יפת-תואר וכך נכנס לחדרו של אותו זקן. כיון שנשא הזקן עיניו לדמות שנכנסה לחדר, דיבר עמה דברים שאינם ראויים לחסיד כמותו.</a:t>
            </a:r>
          </a:p>
          <a:p>
            <a:pPr marL="0" indent="0">
              <a:lnSpc>
                <a:spcPct val="150000"/>
              </a:lnSpc>
              <a:buNone/>
            </a:pPr>
            <a:r>
              <a:rPr lang="he-IL" sz="2000" b="1" dirty="0">
                <a:solidFill>
                  <a:schemeClr val="accent3">
                    <a:lumMod val="75000"/>
                  </a:schemeClr>
                </a:solidFill>
              </a:rPr>
              <a:t>תיכף התחרט החסיד על מה שעשה והיה לו צער גדול עד כדי כך שמוטל היה בסכנה מחמת צערו. ריחמו עליו בשמים, ונצטוותה אותה הרוח להפסיק את שליחותה. התגלתה לו ואמרה: דע לך, כי שלחו אותי מן השמים ללמד אותך שלא תגרוס עוד: "אל תאמן בעצמך עד יום זקנותך" אלא "עד יום מותך".</a:t>
            </a:r>
          </a:p>
          <a:p>
            <a:endParaRPr lang="he-IL" sz="2000" b="1" dirty="0">
              <a:solidFill>
                <a:schemeClr val="accent3">
                  <a:lumMod val="75000"/>
                </a:schemeClr>
              </a:solidFill>
            </a:endParaRPr>
          </a:p>
        </p:txBody>
      </p:sp>
    </p:spTree>
    <p:extLst>
      <p:ext uri="{BB962C8B-B14F-4D97-AF65-F5344CB8AC3E}">
        <p14:creationId xmlns:p14="http://schemas.microsoft.com/office/powerpoint/2010/main" val="2005871768"/>
      </p:ext>
    </p:extLst>
  </p:cSld>
  <p:clrMapOvr>
    <a:masterClrMapping/>
  </p:clrMapOvr>
  <mc:AlternateContent xmlns:mc="http://schemas.openxmlformats.org/markup-compatibility/2006" xmlns:p14="http://schemas.microsoft.com/office/powerpoint/2010/main">
    <mc:Choice Requires="p14">
      <p:transition spd="slow" p14:dur="2000" advTm="55498"/>
    </mc:Choice>
    <mc:Fallback xmlns="">
      <p:transition spd="slow" advTm="5549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תפקיד הזקנה להדביק הנפש עם בוראה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fontScale="85000" lnSpcReduction="20000"/>
          </a:bodyPr>
          <a:lstStyle/>
          <a:p>
            <a:pPr>
              <a:lnSpc>
                <a:spcPct val="150000"/>
              </a:lnSpc>
            </a:pPr>
            <a:r>
              <a:rPr lang="he-IL" sz="2800" b="1" dirty="0">
                <a:solidFill>
                  <a:schemeClr val="accent2">
                    <a:lumMod val="75000"/>
                  </a:schemeClr>
                </a:solidFill>
              </a:rPr>
              <a:t>אברבנאל פרשת בהר</a:t>
            </a:r>
          </a:p>
          <a:p>
            <a:pPr>
              <a:lnSpc>
                <a:spcPct val="150000"/>
              </a:lnSpc>
            </a:pPr>
            <a:r>
              <a:rPr lang="he-IL" sz="2800" b="1" dirty="0">
                <a:solidFill>
                  <a:schemeClr val="accent2">
                    <a:lumMod val="75000"/>
                  </a:schemeClr>
                </a:solidFill>
              </a:rPr>
              <a:t>לזכור שימי שנותינו בהם שבעים שנה. מפני זה עצמו </a:t>
            </a:r>
            <a:r>
              <a:rPr lang="he-IL" sz="2800" b="1" dirty="0" err="1">
                <a:solidFill>
                  <a:schemeClr val="accent2">
                    <a:lumMod val="75000"/>
                  </a:schemeClr>
                </a:solidFill>
              </a:rPr>
              <a:t>צוה</a:t>
            </a:r>
            <a:r>
              <a:rPr lang="he-IL" sz="2800" b="1" dirty="0">
                <a:solidFill>
                  <a:schemeClr val="accent2">
                    <a:lumMod val="75000"/>
                  </a:schemeClr>
                </a:solidFill>
              </a:rPr>
              <a:t> יתברך במצות השמיטה ובמצות היובל </a:t>
            </a:r>
            <a:r>
              <a:rPr lang="he-IL" sz="2800" b="1" dirty="0" err="1">
                <a:solidFill>
                  <a:schemeClr val="accent2">
                    <a:lumMod val="75000"/>
                  </a:schemeClr>
                </a:solidFill>
              </a:rPr>
              <a:t>שהיתה</a:t>
            </a:r>
            <a:r>
              <a:rPr lang="he-IL" sz="2800" b="1" dirty="0">
                <a:solidFill>
                  <a:schemeClr val="accent2">
                    <a:lumMod val="75000"/>
                  </a:schemeClr>
                </a:solidFill>
              </a:rPr>
              <a:t> השמיטה שש שנים לעבוד את האדמה. ובשנה השביעית שבת שבתון </a:t>
            </a:r>
          </a:p>
          <a:p>
            <a:pPr>
              <a:lnSpc>
                <a:spcPct val="150000"/>
              </a:lnSpc>
            </a:pPr>
            <a:r>
              <a:rPr lang="he-IL" sz="2800" b="1" dirty="0">
                <a:solidFill>
                  <a:schemeClr val="accent2">
                    <a:lumMod val="75000"/>
                  </a:schemeClr>
                </a:solidFill>
              </a:rPr>
              <a:t>להעיר ולרמוז שימי שנותינו שבעים שנה. וחמשים שנה אחרי הילדות הוא איש זרוע לו הארץ ולכן יזרע שדהו ויזמור כרמו ויאסוף את תבואתו </a:t>
            </a:r>
          </a:p>
          <a:p>
            <a:pPr>
              <a:lnSpc>
                <a:spcPct val="150000"/>
              </a:lnSpc>
            </a:pPr>
            <a:r>
              <a:rPr lang="he-IL" sz="2800" b="1" dirty="0">
                <a:solidFill>
                  <a:schemeClr val="accent2">
                    <a:lumMod val="75000"/>
                  </a:schemeClr>
                </a:solidFill>
              </a:rPr>
              <a:t>אמנם בשנה השביעית שהוא רמז לעשרת השנים האחרונים מימיו אין ראוי שיעבוד עוד ולכך שבת שבתון יהיה לארץ ושבת לה' כי אז תדבק הנפש עם בוראה ותעזוב העסקים הגשמיים. </a:t>
            </a:r>
            <a:endParaRPr lang="he-IL" sz="2000" b="1" dirty="0">
              <a:solidFill>
                <a:schemeClr val="accent3">
                  <a:lumMod val="75000"/>
                </a:schemeClr>
              </a:solidFill>
            </a:endParaRPr>
          </a:p>
        </p:txBody>
      </p:sp>
      <p:pic>
        <p:nvPicPr>
          <p:cNvPr id="10242" name="Picture 2" descr="שמיטה – ויקיפדיה">
            <a:extLst>
              <a:ext uri="{FF2B5EF4-FFF2-40B4-BE49-F238E27FC236}">
                <a16:creationId xmlns:a16="http://schemas.microsoft.com/office/drawing/2014/main" id="{9A346FB9-1036-B5FF-E34A-C90BE4F06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346" y="272292"/>
            <a:ext cx="25717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33186"/>
      </p:ext>
    </p:extLst>
  </p:cSld>
  <p:clrMapOvr>
    <a:masterClrMapping/>
  </p:clrMapOvr>
  <mc:AlternateContent xmlns:mc="http://schemas.openxmlformats.org/markup-compatibility/2006" xmlns:p14="http://schemas.microsoft.com/office/powerpoint/2010/main">
    <mc:Choice Requires="p14">
      <p:transition spd="slow" p14:dur="2000" advTm="101302"/>
    </mc:Choice>
    <mc:Fallback xmlns="">
      <p:transition spd="slow" advTm="10130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יום שכולו שבת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lnSpcReduction="10000"/>
          </a:bodyPr>
          <a:lstStyle/>
          <a:p>
            <a:pPr algn="just"/>
            <a:r>
              <a:rPr lang="he-IL" sz="2000" b="1" dirty="0" err="1">
                <a:solidFill>
                  <a:schemeClr val="accent1">
                    <a:lumMod val="75000"/>
                  </a:schemeClr>
                </a:solidFill>
              </a:rPr>
              <a:t>שיתא</a:t>
            </a:r>
            <a:r>
              <a:rPr lang="he-IL" sz="2000" b="1" dirty="0">
                <a:solidFill>
                  <a:schemeClr val="accent1">
                    <a:lumMod val="75000"/>
                  </a:schemeClr>
                </a:solidFill>
              </a:rPr>
              <a:t> אלפי שני </a:t>
            </a:r>
            <a:r>
              <a:rPr lang="he-IL" sz="2000" b="1" dirty="0" err="1">
                <a:solidFill>
                  <a:schemeClr val="accent1">
                    <a:lumMod val="75000"/>
                  </a:schemeClr>
                </a:solidFill>
              </a:rPr>
              <a:t>הוה</a:t>
            </a:r>
            <a:r>
              <a:rPr lang="he-IL" sz="2000" b="1" dirty="0">
                <a:solidFill>
                  <a:schemeClr val="accent1">
                    <a:lumMod val="75000"/>
                  </a:schemeClr>
                </a:solidFill>
              </a:rPr>
              <a:t> עלמא וחד חרוב, שנאמר ונשגב ה' לבדו ביום ההוא.</a:t>
            </a:r>
          </a:p>
          <a:p>
            <a:pPr algn="just"/>
            <a:r>
              <a:rPr lang="he-IL" sz="2000" b="1" dirty="0">
                <a:solidFill>
                  <a:schemeClr val="accent1">
                    <a:lumMod val="75000"/>
                  </a:schemeClr>
                </a:solidFill>
              </a:rPr>
              <a:t>בספר המיוחס לרבי יוסף קארו נכתב כי העולם לא ייחרב כלל, אלא היצר הרע והתאוות יתבטלו ולכן חלק מהמצוות לא תהיינה נצרכות.</a:t>
            </a:r>
          </a:p>
          <a:p>
            <a:pPr algn="just"/>
            <a:r>
              <a:rPr lang="he-IL" sz="2000" b="1" dirty="0">
                <a:solidFill>
                  <a:schemeClr val="accent1">
                    <a:lumMod val="75000"/>
                  </a:schemeClr>
                </a:solidFill>
              </a:rPr>
              <a:t>עולם, שנה, נפש </a:t>
            </a:r>
            <a:r>
              <a:rPr lang="he-IL" sz="1600" b="1" dirty="0">
                <a:solidFill>
                  <a:schemeClr val="accent1">
                    <a:lumMod val="75000"/>
                  </a:schemeClr>
                </a:solidFill>
              </a:rPr>
              <a:t>(או - בראשי תיבות - </a:t>
            </a:r>
            <a:r>
              <a:rPr lang="he-IL" sz="1600" b="1" dirty="0" err="1">
                <a:solidFill>
                  <a:schemeClr val="accent1">
                    <a:lumMod val="75000"/>
                  </a:schemeClr>
                </a:solidFill>
              </a:rPr>
              <a:t>עש"ן</a:t>
            </a:r>
            <a:r>
              <a:rPr lang="he-IL" sz="1600" b="1" dirty="0">
                <a:solidFill>
                  <a:schemeClr val="accent1">
                    <a:lumMod val="75000"/>
                  </a:schemeClr>
                </a:solidFill>
              </a:rPr>
              <a:t>) </a:t>
            </a:r>
            <a:r>
              <a:rPr lang="he-IL" sz="2000" b="1" dirty="0">
                <a:solidFill>
                  <a:schemeClr val="accent1">
                    <a:lumMod val="75000"/>
                  </a:schemeClr>
                </a:solidFill>
              </a:rPr>
              <a:t>הוא מושג בקבלה המציין את אחידות שלושת המֵמדים או הצירים המרכזיים של הבריאה: ציר המרחב (עולם), ציר הזמן (שנה) וציר האנושות  (נפש). </a:t>
            </a:r>
          </a:p>
          <a:p>
            <a:pPr algn="just"/>
            <a:r>
              <a:rPr lang="he-IL" dirty="0"/>
              <a:t>מרכז הקדושה של "עולם" הוא ארץ ישראל (או - גם - ירושלים ובית המקדש), של "שנה" היא שבת, ושל "נפש" הם עם ישראל.</a:t>
            </a:r>
          </a:p>
          <a:p>
            <a:pPr algn="just"/>
            <a:r>
              <a:rPr lang="he-IL" b="1" i="0" dirty="0">
                <a:solidFill>
                  <a:srgbClr val="07425F"/>
                </a:solidFill>
                <a:effectLst/>
                <a:latin typeface="FbTypoPas"/>
              </a:rPr>
              <a:t>כשנעשה אדם בן שישים שנה ונכנס לעשירית שביעית של שנות חייו, הרי בא בימים ושנים שכולן שבת, והן הן "שנות השבת" שלו. אלו הן "ימות המשיח" שלו. </a:t>
            </a:r>
          </a:p>
          <a:p>
            <a:pPr algn="just"/>
            <a:r>
              <a:rPr lang="he-IL" b="1" dirty="0">
                <a:solidFill>
                  <a:srgbClr val="07425F"/>
                </a:solidFill>
                <a:latin typeface="FbTypoPas"/>
              </a:rPr>
              <a:t>מהר"ל: </a:t>
            </a:r>
            <a:r>
              <a:rPr lang="he-IL" b="0" i="0" dirty="0">
                <a:solidFill>
                  <a:srgbClr val="07425F"/>
                </a:solidFill>
                <a:effectLst/>
                <a:latin typeface="FbTypoPas"/>
              </a:rPr>
              <a:t>"זקני תורה ... כל זמן </a:t>
            </a:r>
            <a:r>
              <a:rPr lang="he-IL" b="0" i="0" dirty="0" err="1">
                <a:solidFill>
                  <a:srgbClr val="07425F"/>
                </a:solidFill>
                <a:effectLst/>
                <a:latin typeface="FbTypoPas"/>
              </a:rPr>
              <a:t>שמזקינין</a:t>
            </a:r>
            <a:r>
              <a:rPr lang="he-IL" b="0" i="0" dirty="0">
                <a:solidFill>
                  <a:srgbClr val="07425F"/>
                </a:solidFill>
                <a:effectLst/>
                <a:latin typeface="FbTypoPas"/>
              </a:rPr>
              <a:t>, דעתן מתיישבת עליהן, שנאמר (איוב י"ב, י"ב): 'בישישים חכמה ואורך ימים תבונה'"]. וכל זה מפני כי בהיחלש הכוחות הגופניות, כוח השכלי גובר יותר, כי אז יושפע על האדם שכל נבדל לגמרי והוא נקרא שכל הנאצל שהוא נאצל מן השם יתברך ואז משיג הדברים הנפרדים שהם דברים נבדלים לגמרי ... </a:t>
            </a:r>
            <a:endParaRPr lang="he-IL" b="1" dirty="0">
              <a:solidFill>
                <a:srgbClr val="07425F"/>
              </a:solidFill>
              <a:latin typeface="FbTypoPas"/>
            </a:endParaRPr>
          </a:p>
          <a:p>
            <a:pPr algn="just"/>
            <a:r>
              <a:rPr lang="he-IL" b="0" i="0" dirty="0">
                <a:solidFill>
                  <a:srgbClr val="07425F"/>
                </a:solidFill>
                <a:effectLst/>
                <a:latin typeface="FbTypoPas"/>
              </a:rPr>
              <a:t>בגיל שישים לזקנה נכנס אדם לשנות שבת - שנות הנשמה ולא שנות הגוף.</a:t>
            </a:r>
          </a:p>
          <a:p>
            <a:pPr algn="just"/>
            <a:r>
              <a:rPr lang="he-IL" b="1" i="0" dirty="0">
                <a:solidFill>
                  <a:srgbClr val="07425F"/>
                </a:solidFill>
                <a:effectLst/>
                <a:latin typeface="FbTypoPas"/>
              </a:rPr>
              <a:t>רב יוסף כי </a:t>
            </a:r>
            <a:r>
              <a:rPr lang="he-IL" b="1" i="0" dirty="0" err="1">
                <a:solidFill>
                  <a:srgbClr val="07425F"/>
                </a:solidFill>
                <a:effectLst/>
                <a:latin typeface="FbTypoPas"/>
              </a:rPr>
              <a:t>הוה</a:t>
            </a:r>
            <a:r>
              <a:rPr lang="he-IL" b="1" i="0" dirty="0">
                <a:solidFill>
                  <a:srgbClr val="07425F"/>
                </a:solidFill>
                <a:effectLst/>
                <a:latin typeface="FbTypoPas"/>
              </a:rPr>
              <a:t> בר שיתין</a:t>
            </a:r>
            <a:r>
              <a:rPr lang="he-IL" b="0" i="0" dirty="0">
                <a:solidFill>
                  <a:srgbClr val="07425F"/>
                </a:solidFill>
                <a:effectLst/>
                <a:latin typeface="FbTypoPas"/>
              </a:rPr>
              <a:t> [כשהגיע לגיל שישים]</a:t>
            </a:r>
            <a:r>
              <a:rPr lang="he-IL" b="1" i="0" dirty="0">
                <a:solidFill>
                  <a:srgbClr val="07425F"/>
                </a:solidFill>
                <a:effectLst/>
                <a:latin typeface="FbTypoPas"/>
              </a:rPr>
              <a:t>, עבד להו יומא טבא </a:t>
            </a:r>
            <a:r>
              <a:rPr lang="he-IL" b="1" i="0" dirty="0" err="1">
                <a:solidFill>
                  <a:srgbClr val="07425F"/>
                </a:solidFill>
                <a:effectLst/>
                <a:latin typeface="FbTypoPas"/>
              </a:rPr>
              <a:t>לרבנן</a:t>
            </a:r>
            <a:r>
              <a:rPr lang="he-IL" b="0" i="0" dirty="0">
                <a:solidFill>
                  <a:srgbClr val="07425F"/>
                </a:solidFill>
                <a:effectLst/>
                <a:latin typeface="FbTypoPas"/>
              </a:rPr>
              <a:t> [עשה יום טוב לתלמידים]</a:t>
            </a:r>
            <a:r>
              <a:rPr lang="he-IL" b="1" i="0" dirty="0">
                <a:solidFill>
                  <a:srgbClr val="07425F"/>
                </a:solidFill>
                <a:effectLst/>
                <a:latin typeface="FbTypoPas"/>
              </a:rPr>
              <a:t>, </a:t>
            </a:r>
            <a:r>
              <a:rPr lang="he-IL" b="0" i="0" dirty="0">
                <a:solidFill>
                  <a:srgbClr val="07425F"/>
                </a:solidFill>
                <a:effectLst/>
                <a:latin typeface="FbTypoPas"/>
              </a:rPr>
              <a:t>[ו]</a:t>
            </a:r>
            <a:r>
              <a:rPr lang="he-IL" b="1" i="0" dirty="0">
                <a:solidFill>
                  <a:srgbClr val="07425F"/>
                </a:solidFill>
                <a:effectLst/>
                <a:latin typeface="FbTypoPas"/>
              </a:rPr>
              <a:t> אמר</a:t>
            </a:r>
            <a:r>
              <a:rPr lang="he-IL" b="0" i="0" dirty="0">
                <a:solidFill>
                  <a:srgbClr val="07425F"/>
                </a:solidFill>
                <a:effectLst/>
                <a:latin typeface="FbTypoPas"/>
              </a:rPr>
              <a:t> [בהסבר מעשיו]</a:t>
            </a:r>
            <a:r>
              <a:rPr lang="he-IL" b="1" i="0" dirty="0">
                <a:solidFill>
                  <a:srgbClr val="07425F"/>
                </a:solidFill>
                <a:effectLst/>
                <a:latin typeface="FbTypoPas"/>
              </a:rPr>
              <a:t>: נפקי לי מכרת</a:t>
            </a:r>
            <a:r>
              <a:rPr lang="he-IL" b="0" i="0" dirty="0">
                <a:solidFill>
                  <a:srgbClr val="07425F"/>
                </a:solidFill>
                <a:effectLst/>
                <a:latin typeface="FbTypoPas"/>
              </a:rPr>
              <a:t> [יצאתי מכלל כרת (של שנים (עיי"ש בגמרא))]</a:t>
            </a:r>
            <a:r>
              <a:rPr lang="he-IL" b="1" i="0" dirty="0">
                <a:solidFill>
                  <a:srgbClr val="07425F"/>
                </a:solidFill>
                <a:effectLst/>
                <a:latin typeface="FbTypoPas"/>
              </a:rPr>
              <a:t>".</a:t>
            </a:r>
            <a:r>
              <a:rPr lang="he-IL" b="0" i="0" dirty="0">
                <a:solidFill>
                  <a:srgbClr val="07425F"/>
                </a:solidFill>
                <a:effectLst/>
                <a:latin typeface="FbTypoPas"/>
              </a:rPr>
              <a:t> </a:t>
            </a:r>
            <a:r>
              <a:rPr lang="he-IL" b="1" i="0" dirty="0">
                <a:solidFill>
                  <a:srgbClr val="07425F"/>
                </a:solidFill>
                <a:effectLst/>
                <a:latin typeface="FbTypoPas"/>
              </a:rPr>
              <a:t>ע"כ.</a:t>
            </a:r>
            <a:r>
              <a:rPr lang="he-IL" b="0" i="0" dirty="0">
                <a:solidFill>
                  <a:srgbClr val="07425F"/>
                </a:solidFill>
                <a:effectLst/>
                <a:latin typeface="FbTypoPas"/>
              </a:rPr>
              <a:t> מי שלא הגיע חלילה לשנות שבת שלו, ומעולם לא טעם </a:t>
            </a:r>
            <a:r>
              <a:rPr lang="he-IL" b="0" i="0" dirty="0" err="1">
                <a:solidFill>
                  <a:srgbClr val="07425F"/>
                </a:solidFill>
                <a:effectLst/>
                <a:latin typeface="FbTypoPas"/>
              </a:rPr>
              <a:t>טעם</a:t>
            </a:r>
            <a:r>
              <a:rPr lang="he-IL" b="0" i="0" dirty="0">
                <a:solidFill>
                  <a:srgbClr val="07425F"/>
                </a:solidFill>
                <a:effectLst/>
                <a:latin typeface="FbTypoPas"/>
              </a:rPr>
              <a:t> שנות הנשמה, רק טעם שנות גוף בלבד, לא יצא מכלל כרת. </a:t>
            </a:r>
            <a:r>
              <a:rPr lang="he-IL" b="1" i="0" dirty="0">
                <a:solidFill>
                  <a:srgbClr val="07425F"/>
                </a:solidFill>
                <a:effectLst/>
                <a:latin typeface="FbTypoPas"/>
              </a:rPr>
              <a:t>כלומר,</a:t>
            </a:r>
            <a:r>
              <a:rPr lang="he-IL" b="0" i="0" dirty="0">
                <a:solidFill>
                  <a:srgbClr val="07425F"/>
                </a:solidFill>
                <a:effectLst/>
                <a:latin typeface="FbTypoPas"/>
              </a:rPr>
              <a:t> לא השיגה נשמתו שנות חיים של עולם-הזה. כי עיקר שנות חיים של עולם-הזה, הן לא שנות הגוף של "ששת ימים תעבוד ועשית כל מלאכתך" (שמות כ', ט'), אך </a:t>
            </a:r>
            <a:r>
              <a:rPr lang="he-IL" b="0" i="0" dirty="0" err="1">
                <a:solidFill>
                  <a:srgbClr val="07425F"/>
                </a:solidFill>
                <a:effectLst/>
                <a:latin typeface="FbTypoPas"/>
              </a:rPr>
              <a:t>דוקא</a:t>
            </a:r>
            <a:r>
              <a:rPr lang="he-IL" b="0" i="0" dirty="0">
                <a:solidFill>
                  <a:srgbClr val="07425F"/>
                </a:solidFill>
                <a:effectLst/>
                <a:latin typeface="FbTypoPas"/>
              </a:rPr>
              <a:t> שנות הנשמה ולא הגוף, של העשירית </a:t>
            </a:r>
            <a:r>
              <a:rPr lang="he-IL" b="0" i="0" dirty="0" err="1">
                <a:solidFill>
                  <a:srgbClr val="07425F"/>
                </a:solidFill>
                <a:effectLst/>
                <a:latin typeface="FbTypoPas"/>
              </a:rPr>
              <a:t>השבתית</a:t>
            </a:r>
            <a:r>
              <a:rPr lang="he-IL" b="0" i="0" dirty="0">
                <a:solidFill>
                  <a:srgbClr val="07425F"/>
                </a:solidFill>
                <a:effectLst/>
                <a:latin typeface="FbTypoPas"/>
              </a:rPr>
              <a:t> שבין שישים לשבעים שנה.</a:t>
            </a:r>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0336485"/>
      </p:ext>
    </p:extLst>
  </p:cSld>
  <p:clrMapOvr>
    <a:masterClrMapping/>
  </p:clrMapOvr>
  <mc:AlternateContent xmlns:mc="http://schemas.openxmlformats.org/markup-compatibility/2006" xmlns:p14="http://schemas.microsoft.com/office/powerpoint/2010/main">
    <mc:Choice Requires="p14">
      <p:transition spd="slow" p14:dur="2000" advTm="374039"/>
    </mc:Choice>
    <mc:Fallback xmlns="">
      <p:transition spd="slow" advTm="37403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שנה אחת בזקנה – כשנים רבות בבחרות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וַיִּהְיוּ חַיֵּי שָׂרָה מֵאָה שָׁנָה וְעֶשְׂרִים שָׁנָה וְשֶׁבַע שָׁנִים שְׁנֵי חַיֵּי שָׂרָה:</a:t>
            </a:r>
          </a:p>
          <a:p>
            <a:pPr algn="just"/>
            <a:r>
              <a:rPr lang="he-IL" sz="2000" b="1" dirty="0">
                <a:solidFill>
                  <a:schemeClr val="accent1">
                    <a:lumMod val="75000"/>
                  </a:schemeClr>
                </a:solidFill>
              </a:rPr>
              <a:t>כלי יקר: מה שנאמר במספר גדול, שנה שנה לשון יחיד, מאה שנה ועשרים שנה, ובמספר קטן שנים, ושבע שנים, </a:t>
            </a:r>
          </a:p>
          <a:p>
            <a:pPr algn="just"/>
            <a:r>
              <a:rPr lang="he-IL" sz="2000" b="1" dirty="0">
                <a:solidFill>
                  <a:schemeClr val="accent1">
                    <a:lumMod val="75000"/>
                  </a:schemeClr>
                </a:solidFill>
              </a:rPr>
              <a:t>לפי שהחסידים אף על פי שכל ימיהם שלמים מכל מקום יותר הם </a:t>
            </a:r>
            <a:r>
              <a:rPr lang="he-IL" sz="2000" b="1" dirty="0" err="1">
                <a:solidFill>
                  <a:schemeClr val="accent1">
                    <a:lumMod val="75000"/>
                  </a:schemeClr>
                </a:solidFill>
              </a:rPr>
              <a:t>קונין</a:t>
            </a:r>
            <a:r>
              <a:rPr lang="he-IL" sz="2000" b="1" dirty="0">
                <a:solidFill>
                  <a:schemeClr val="accent1">
                    <a:lumMod val="75000"/>
                  </a:schemeClr>
                </a:solidFill>
              </a:rPr>
              <a:t> שלימות בשנים האחרונים הקרובים לשערי מות </a:t>
            </a:r>
            <a:r>
              <a:rPr lang="he-IL" sz="2000" b="1" dirty="0" err="1">
                <a:solidFill>
                  <a:schemeClr val="accent1">
                    <a:lumMod val="75000"/>
                  </a:schemeClr>
                </a:solidFill>
              </a:rPr>
              <a:t>מבימים</a:t>
            </a:r>
            <a:r>
              <a:rPr lang="he-IL" sz="2000" b="1" dirty="0">
                <a:solidFill>
                  <a:schemeClr val="accent1">
                    <a:lumMod val="75000"/>
                  </a:schemeClr>
                </a:solidFill>
              </a:rPr>
              <a:t> הקודמים, </a:t>
            </a:r>
          </a:p>
          <a:p>
            <a:pPr algn="just"/>
            <a:r>
              <a:rPr lang="he-IL" sz="2000" b="1" dirty="0">
                <a:solidFill>
                  <a:schemeClr val="accent1">
                    <a:lumMod val="75000"/>
                  </a:schemeClr>
                </a:solidFill>
              </a:rPr>
              <a:t>הן מצד שזקני תלמידי חכמים </a:t>
            </a:r>
            <a:r>
              <a:rPr lang="he-IL" sz="2000" b="1" dirty="0" err="1">
                <a:solidFill>
                  <a:schemeClr val="accent1">
                    <a:lumMod val="75000"/>
                  </a:schemeClr>
                </a:solidFill>
              </a:rPr>
              <a:t>מוסיפין</a:t>
            </a:r>
            <a:r>
              <a:rPr lang="he-IL" sz="2000" b="1" dirty="0">
                <a:solidFill>
                  <a:schemeClr val="accent1">
                    <a:lumMod val="75000"/>
                  </a:schemeClr>
                </a:solidFill>
              </a:rPr>
              <a:t> חכמה, </a:t>
            </a:r>
          </a:p>
          <a:p>
            <a:pPr algn="just"/>
            <a:r>
              <a:rPr lang="he-IL" sz="2000" b="1" dirty="0">
                <a:solidFill>
                  <a:schemeClr val="accent1">
                    <a:lumMod val="75000"/>
                  </a:schemeClr>
                </a:solidFill>
              </a:rPr>
              <a:t>הן מצד שאז הם הולכים ומתקרבים ביותר אל האור הנצחי, </a:t>
            </a:r>
          </a:p>
          <a:p>
            <a:pPr algn="just"/>
            <a:r>
              <a:rPr lang="he-IL" sz="2000" b="1" dirty="0">
                <a:solidFill>
                  <a:schemeClr val="accent1">
                    <a:lumMod val="75000"/>
                  </a:schemeClr>
                </a:solidFill>
              </a:rPr>
              <a:t>על כן כל השנים הקודמים הם נחשבים לשנה אחת בערך השנים האחרונים </a:t>
            </a:r>
          </a:p>
          <a:p>
            <a:pPr algn="just"/>
            <a:r>
              <a:rPr lang="he-IL" sz="2000" b="1" dirty="0">
                <a:solidFill>
                  <a:schemeClr val="accent1">
                    <a:lumMod val="75000"/>
                  </a:schemeClr>
                </a:solidFill>
              </a:rPr>
              <a:t>לפי שמצד ריבוי השלימות שנקנה בהם גם השנים דומות למרובות. </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53381376"/>
      </p:ext>
    </p:extLst>
  </p:cSld>
  <p:clrMapOvr>
    <a:masterClrMapping/>
  </p:clrMapOvr>
  <mc:AlternateContent xmlns:mc="http://schemas.openxmlformats.org/markup-compatibility/2006" xmlns:p14="http://schemas.microsoft.com/office/powerpoint/2010/main">
    <mc:Choice Requires="p14">
      <p:transition spd="slow" p14:dur="2000" advTm="109214"/>
    </mc:Choice>
    <mc:Fallback xmlns="">
      <p:transition spd="slow" advTm="10921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 ההבדל בין גנב לזקן?</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בראשית פרק כד פסוק א</a:t>
            </a:r>
          </a:p>
          <a:p>
            <a:pPr algn="just"/>
            <a:r>
              <a:rPr lang="he-IL" sz="2000" b="1" dirty="0">
                <a:solidFill>
                  <a:schemeClr val="accent1">
                    <a:lumMod val="75000"/>
                  </a:schemeClr>
                </a:solidFill>
              </a:rPr>
              <a:t>וְאַבְרָהָם זָקֵן בָּא בַּיָּמִים וַייָ בֵּרַךְ אֶת אַבְרָהָם בַּכֹּל:</a:t>
            </a:r>
          </a:p>
          <a:p>
            <a:pPr algn="just"/>
            <a:r>
              <a:rPr lang="he-IL" sz="2000" b="1" dirty="0">
                <a:solidFill>
                  <a:schemeClr val="accent1">
                    <a:lumMod val="75000"/>
                  </a:schemeClr>
                </a:solidFill>
              </a:rPr>
              <a:t>כלי יקר - ומה שנאמר בא בימים?  כי לפי הנראה יצא מן הימים מבעי ליה?</a:t>
            </a:r>
          </a:p>
          <a:p>
            <a:pPr algn="just"/>
            <a:r>
              <a:rPr lang="he-IL" sz="2000" b="1" dirty="0">
                <a:solidFill>
                  <a:schemeClr val="accent1">
                    <a:lumMod val="75000"/>
                  </a:schemeClr>
                </a:solidFill>
              </a:rPr>
              <a:t>אלא לפי </a:t>
            </a:r>
            <a:r>
              <a:rPr lang="he-IL" sz="2000" b="1" dirty="0" err="1">
                <a:solidFill>
                  <a:schemeClr val="accent1">
                    <a:lumMod val="75000"/>
                  </a:schemeClr>
                </a:solidFill>
              </a:rPr>
              <a:t>שהמדה</a:t>
            </a:r>
            <a:r>
              <a:rPr lang="he-IL" sz="2000" b="1" dirty="0">
                <a:solidFill>
                  <a:schemeClr val="accent1">
                    <a:lumMod val="75000"/>
                  </a:schemeClr>
                </a:solidFill>
              </a:rPr>
              <a:t> ברשעים שימי הילדות הם להם ימי אור ויום בהיר, כי טובים המה להם אל </a:t>
            </a:r>
            <a:r>
              <a:rPr lang="he-IL" sz="2000" b="1" dirty="0" err="1">
                <a:solidFill>
                  <a:schemeClr val="accent1">
                    <a:lumMod val="75000"/>
                  </a:schemeClr>
                </a:solidFill>
              </a:rPr>
              <a:t>השמושים</a:t>
            </a:r>
            <a:r>
              <a:rPr lang="he-IL" sz="2000" b="1" dirty="0">
                <a:solidFill>
                  <a:schemeClr val="accent1">
                    <a:lumMod val="75000"/>
                  </a:schemeClr>
                </a:solidFill>
              </a:rPr>
              <a:t> הגופניים כי זה כל עיקר תכליתם, וימי הזקנה הם אצלם לילה ולא יום כי העולם חשך בעדם יען כי לא יטעמו עוד מן הדבש אשר בקצה המטה, ועל כן הימים הראשונים טובים להם מאלה וכאילו יצאו מימים אל הלילות.</a:t>
            </a:r>
          </a:p>
          <a:p>
            <a:pPr algn="just"/>
            <a:r>
              <a:rPr lang="he-IL" sz="2000" b="1" dirty="0">
                <a:solidFill>
                  <a:schemeClr val="accent1">
                    <a:lumMod val="75000"/>
                  </a:schemeClr>
                </a:solidFill>
              </a:rPr>
              <a:t>אבל בצדיקים מוחלפת השיטה, </a:t>
            </a:r>
            <a:r>
              <a:rPr lang="he-IL" sz="2000" b="1" dirty="0">
                <a:solidFill>
                  <a:schemeClr val="accent1">
                    <a:lumMod val="75000"/>
                  </a:schemeClr>
                </a:solidFill>
                <a:highlight>
                  <a:srgbClr val="FF00FF"/>
                </a:highlight>
              </a:rPr>
              <a:t>שבאים מן הלילות אל הימים</a:t>
            </a:r>
            <a:r>
              <a:rPr lang="he-IL" sz="2000" b="1" dirty="0">
                <a:solidFill>
                  <a:schemeClr val="accent1">
                    <a:lumMod val="75000"/>
                  </a:schemeClr>
                </a:solidFill>
              </a:rPr>
              <a:t>, </a:t>
            </a:r>
          </a:p>
          <a:p>
            <a:pPr algn="just"/>
            <a:r>
              <a:rPr lang="he-IL" sz="2000" b="1" dirty="0">
                <a:solidFill>
                  <a:schemeClr val="accent1">
                    <a:lumMod val="75000"/>
                  </a:schemeClr>
                </a:solidFill>
              </a:rPr>
              <a:t>כי ימי הזקנה טובים להם אל קניית החכמה, ועל דרך שנאמר (קהלת ז י) אל תאמר מה היה שהימים הראשונים היו טובים מאלה כי לא מחכמה שאלת על זה. </a:t>
            </a:r>
          </a:p>
          <a:p>
            <a:pPr algn="just"/>
            <a:r>
              <a:rPr lang="he-IL" sz="2000" b="1" dirty="0">
                <a:solidFill>
                  <a:schemeClr val="accent1">
                    <a:lumMod val="75000"/>
                  </a:schemeClr>
                </a:solidFill>
              </a:rPr>
              <a:t>כי האומר כן אינו מקפיד על החכמה, לכך נאמר בצדיקים בא בימים לזקנתם:</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2875751"/>
      </p:ext>
    </p:extLst>
  </p:cSld>
  <p:clrMapOvr>
    <a:masterClrMapping/>
  </p:clrMapOvr>
  <mc:AlternateContent xmlns:mc="http://schemas.openxmlformats.org/markup-compatibility/2006" xmlns:p14="http://schemas.microsoft.com/office/powerpoint/2010/main">
    <mc:Choice Requires="p14">
      <p:transition spd="slow" p14:dur="2000" advTm="149589"/>
    </mc:Choice>
    <mc:Fallback xmlns="">
      <p:transition spd="slow" advTm="14958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ענן 3">
            <a:extLst>
              <a:ext uri="{FF2B5EF4-FFF2-40B4-BE49-F238E27FC236}">
                <a16:creationId xmlns:a16="http://schemas.microsoft.com/office/drawing/2014/main" id="{B46F4866-9BAC-492E-9FB9-8AB18516EAE0}"/>
              </a:ext>
            </a:extLst>
          </p:cNvPr>
          <p:cNvSpPr/>
          <p:nvPr/>
        </p:nvSpPr>
        <p:spPr>
          <a:xfrm>
            <a:off x="1171521" y="297346"/>
            <a:ext cx="2834640" cy="1928553"/>
          </a:xfrm>
          <a:prstGeom prst="cloud">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entury Gothic" panose="020B0502020202020204"/>
              <a:ea typeface="+mn-ea"/>
              <a:cs typeface="Gisha" panose="020B0502040204020203" pitchFamily="34" charset="-79"/>
            </a:endParaRPr>
          </a:p>
        </p:txBody>
      </p:sp>
      <p:pic>
        <p:nvPicPr>
          <p:cNvPr id="5" name="תמונה 4">
            <a:extLst>
              <a:ext uri="{FF2B5EF4-FFF2-40B4-BE49-F238E27FC236}">
                <a16:creationId xmlns:a16="http://schemas.microsoft.com/office/drawing/2014/main" id="{4BF2103A-AB2E-4E6D-9E10-B7FA890C34C0}"/>
              </a:ext>
            </a:extLst>
          </p:cNvPr>
          <p:cNvPicPr>
            <a:picLocks noChangeAspect="1"/>
          </p:cNvPicPr>
          <p:nvPr/>
        </p:nvPicPr>
        <p:blipFill>
          <a:blip r:embed="rId2"/>
          <a:stretch>
            <a:fillRect/>
          </a:stretch>
        </p:blipFill>
        <p:spPr>
          <a:xfrm>
            <a:off x="9229219" y="179577"/>
            <a:ext cx="2877561" cy="1963082"/>
          </a:xfrm>
          <a:prstGeom prst="rect">
            <a:avLst/>
          </a:prstGeom>
        </p:spPr>
      </p:pic>
      <p:pic>
        <p:nvPicPr>
          <p:cNvPr id="6" name="תמונה 5">
            <a:extLst>
              <a:ext uri="{FF2B5EF4-FFF2-40B4-BE49-F238E27FC236}">
                <a16:creationId xmlns:a16="http://schemas.microsoft.com/office/drawing/2014/main" id="{C921A710-87EC-4947-B459-D030AFF06DD8}"/>
              </a:ext>
            </a:extLst>
          </p:cNvPr>
          <p:cNvPicPr>
            <a:picLocks noChangeAspect="1"/>
          </p:cNvPicPr>
          <p:nvPr/>
        </p:nvPicPr>
        <p:blipFill>
          <a:blip r:embed="rId2"/>
          <a:stretch>
            <a:fillRect/>
          </a:stretch>
        </p:blipFill>
        <p:spPr>
          <a:xfrm>
            <a:off x="434353" y="2359537"/>
            <a:ext cx="2877561" cy="1963082"/>
          </a:xfrm>
          <a:prstGeom prst="rect">
            <a:avLst/>
          </a:prstGeom>
        </p:spPr>
      </p:pic>
      <p:pic>
        <p:nvPicPr>
          <p:cNvPr id="7" name="תמונה 6">
            <a:extLst>
              <a:ext uri="{FF2B5EF4-FFF2-40B4-BE49-F238E27FC236}">
                <a16:creationId xmlns:a16="http://schemas.microsoft.com/office/drawing/2014/main" id="{1D2A33B2-2E23-4EE4-B938-BDF9444E8F83}"/>
              </a:ext>
            </a:extLst>
          </p:cNvPr>
          <p:cNvPicPr>
            <a:picLocks noChangeAspect="1"/>
          </p:cNvPicPr>
          <p:nvPr/>
        </p:nvPicPr>
        <p:blipFill>
          <a:blip r:embed="rId2"/>
          <a:stretch>
            <a:fillRect/>
          </a:stretch>
        </p:blipFill>
        <p:spPr>
          <a:xfrm>
            <a:off x="3285976" y="2116657"/>
            <a:ext cx="2877561" cy="1963082"/>
          </a:xfrm>
          <a:prstGeom prst="rect">
            <a:avLst/>
          </a:prstGeom>
        </p:spPr>
      </p:pic>
      <p:pic>
        <p:nvPicPr>
          <p:cNvPr id="8" name="תמונה 7">
            <a:extLst>
              <a:ext uri="{FF2B5EF4-FFF2-40B4-BE49-F238E27FC236}">
                <a16:creationId xmlns:a16="http://schemas.microsoft.com/office/drawing/2014/main" id="{CCDBE799-8BF5-460F-9C62-A7B8A61FC5B6}"/>
              </a:ext>
            </a:extLst>
          </p:cNvPr>
          <p:cNvPicPr>
            <a:picLocks noChangeAspect="1"/>
          </p:cNvPicPr>
          <p:nvPr/>
        </p:nvPicPr>
        <p:blipFill>
          <a:blip r:embed="rId2"/>
          <a:stretch>
            <a:fillRect/>
          </a:stretch>
        </p:blipFill>
        <p:spPr>
          <a:xfrm>
            <a:off x="457540" y="4595383"/>
            <a:ext cx="2877561" cy="1963082"/>
          </a:xfrm>
          <a:prstGeom prst="rect">
            <a:avLst/>
          </a:prstGeom>
        </p:spPr>
      </p:pic>
      <p:pic>
        <p:nvPicPr>
          <p:cNvPr id="9" name="תמונה 8">
            <a:extLst>
              <a:ext uri="{FF2B5EF4-FFF2-40B4-BE49-F238E27FC236}">
                <a16:creationId xmlns:a16="http://schemas.microsoft.com/office/drawing/2014/main" id="{3FC33A80-1FB3-45AD-9B28-AD5945DA3EAC}"/>
              </a:ext>
            </a:extLst>
          </p:cNvPr>
          <p:cNvPicPr>
            <a:picLocks noChangeAspect="1"/>
          </p:cNvPicPr>
          <p:nvPr/>
        </p:nvPicPr>
        <p:blipFill>
          <a:blip r:embed="rId2"/>
          <a:stretch>
            <a:fillRect/>
          </a:stretch>
        </p:blipFill>
        <p:spPr>
          <a:xfrm>
            <a:off x="3954285" y="153095"/>
            <a:ext cx="2877561" cy="1963082"/>
          </a:xfrm>
          <a:prstGeom prst="rect">
            <a:avLst/>
          </a:prstGeom>
        </p:spPr>
      </p:pic>
      <p:pic>
        <p:nvPicPr>
          <p:cNvPr id="10" name="תמונה 9">
            <a:extLst>
              <a:ext uri="{FF2B5EF4-FFF2-40B4-BE49-F238E27FC236}">
                <a16:creationId xmlns:a16="http://schemas.microsoft.com/office/drawing/2014/main" id="{42545DF7-79C8-40BF-8BE2-54CA0ECAEEDF}"/>
              </a:ext>
            </a:extLst>
          </p:cNvPr>
          <p:cNvPicPr>
            <a:picLocks noChangeAspect="1"/>
          </p:cNvPicPr>
          <p:nvPr/>
        </p:nvPicPr>
        <p:blipFill>
          <a:blip r:embed="rId2"/>
          <a:stretch>
            <a:fillRect/>
          </a:stretch>
        </p:blipFill>
        <p:spPr>
          <a:xfrm>
            <a:off x="8730455" y="2281205"/>
            <a:ext cx="2877561" cy="1963082"/>
          </a:xfrm>
          <a:prstGeom prst="rect">
            <a:avLst/>
          </a:prstGeom>
        </p:spPr>
      </p:pic>
      <p:pic>
        <p:nvPicPr>
          <p:cNvPr id="11" name="תמונה 10">
            <a:extLst>
              <a:ext uri="{FF2B5EF4-FFF2-40B4-BE49-F238E27FC236}">
                <a16:creationId xmlns:a16="http://schemas.microsoft.com/office/drawing/2014/main" id="{6895D10A-D6A9-46B8-987C-2B5ECE4C285C}"/>
              </a:ext>
            </a:extLst>
          </p:cNvPr>
          <p:cNvPicPr>
            <a:picLocks noChangeAspect="1"/>
          </p:cNvPicPr>
          <p:nvPr/>
        </p:nvPicPr>
        <p:blipFill>
          <a:blip r:embed="rId2"/>
          <a:stretch>
            <a:fillRect/>
          </a:stretch>
        </p:blipFill>
        <p:spPr>
          <a:xfrm>
            <a:off x="5917561" y="2909668"/>
            <a:ext cx="2877561" cy="1963082"/>
          </a:xfrm>
          <a:prstGeom prst="rect">
            <a:avLst/>
          </a:prstGeom>
        </p:spPr>
      </p:pic>
      <p:pic>
        <p:nvPicPr>
          <p:cNvPr id="12" name="תמונה 11">
            <a:extLst>
              <a:ext uri="{FF2B5EF4-FFF2-40B4-BE49-F238E27FC236}">
                <a16:creationId xmlns:a16="http://schemas.microsoft.com/office/drawing/2014/main" id="{204B85B7-F1A2-4F7D-8719-09B05ADEF0C1}"/>
              </a:ext>
            </a:extLst>
          </p:cNvPr>
          <p:cNvPicPr>
            <a:picLocks noChangeAspect="1"/>
          </p:cNvPicPr>
          <p:nvPr/>
        </p:nvPicPr>
        <p:blipFill>
          <a:blip r:embed="rId2"/>
          <a:stretch>
            <a:fillRect/>
          </a:stretch>
        </p:blipFill>
        <p:spPr>
          <a:xfrm>
            <a:off x="6355135" y="4903977"/>
            <a:ext cx="2877561" cy="1963082"/>
          </a:xfrm>
          <a:prstGeom prst="rect">
            <a:avLst/>
          </a:prstGeom>
        </p:spPr>
      </p:pic>
      <p:pic>
        <p:nvPicPr>
          <p:cNvPr id="13" name="תמונה 12">
            <a:extLst>
              <a:ext uri="{FF2B5EF4-FFF2-40B4-BE49-F238E27FC236}">
                <a16:creationId xmlns:a16="http://schemas.microsoft.com/office/drawing/2014/main" id="{3058B09C-DD25-4B99-8E78-5BB3C9C0EAD4}"/>
              </a:ext>
            </a:extLst>
          </p:cNvPr>
          <p:cNvPicPr>
            <a:picLocks noChangeAspect="1"/>
          </p:cNvPicPr>
          <p:nvPr/>
        </p:nvPicPr>
        <p:blipFill>
          <a:blip r:embed="rId2"/>
          <a:stretch>
            <a:fillRect/>
          </a:stretch>
        </p:blipFill>
        <p:spPr>
          <a:xfrm>
            <a:off x="3340769" y="4406853"/>
            <a:ext cx="2877561" cy="1963082"/>
          </a:xfrm>
          <a:prstGeom prst="rect">
            <a:avLst/>
          </a:prstGeom>
        </p:spPr>
      </p:pic>
      <p:pic>
        <p:nvPicPr>
          <p:cNvPr id="14" name="תמונה 13">
            <a:extLst>
              <a:ext uri="{FF2B5EF4-FFF2-40B4-BE49-F238E27FC236}">
                <a16:creationId xmlns:a16="http://schemas.microsoft.com/office/drawing/2014/main" id="{B9DE3E41-6675-4974-ACE5-1CB4820E67B3}"/>
              </a:ext>
            </a:extLst>
          </p:cNvPr>
          <p:cNvPicPr>
            <a:picLocks noChangeAspect="1"/>
          </p:cNvPicPr>
          <p:nvPr/>
        </p:nvPicPr>
        <p:blipFill>
          <a:blip r:embed="rId2"/>
          <a:stretch>
            <a:fillRect/>
          </a:stretch>
        </p:blipFill>
        <p:spPr>
          <a:xfrm>
            <a:off x="9314439" y="4322619"/>
            <a:ext cx="2877561" cy="1963082"/>
          </a:xfrm>
          <a:prstGeom prst="rect">
            <a:avLst/>
          </a:prstGeom>
        </p:spPr>
      </p:pic>
      <p:pic>
        <p:nvPicPr>
          <p:cNvPr id="15" name="תמונה 14">
            <a:extLst>
              <a:ext uri="{FF2B5EF4-FFF2-40B4-BE49-F238E27FC236}">
                <a16:creationId xmlns:a16="http://schemas.microsoft.com/office/drawing/2014/main" id="{71A1E3D7-BB89-427E-8BB4-12E4B8E43A6A}"/>
              </a:ext>
            </a:extLst>
          </p:cNvPr>
          <p:cNvPicPr>
            <a:picLocks noChangeAspect="1"/>
          </p:cNvPicPr>
          <p:nvPr/>
        </p:nvPicPr>
        <p:blipFill>
          <a:blip r:embed="rId2"/>
          <a:stretch>
            <a:fillRect/>
          </a:stretch>
        </p:blipFill>
        <p:spPr>
          <a:xfrm>
            <a:off x="6525910" y="877313"/>
            <a:ext cx="2877561" cy="1963082"/>
          </a:xfrm>
          <a:prstGeom prst="rect">
            <a:avLst/>
          </a:prstGeom>
        </p:spPr>
      </p:pic>
    </p:spTree>
    <p:extLst>
      <p:ext uri="{BB962C8B-B14F-4D97-AF65-F5344CB8AC3E}">
        <p14:creationId xmlns:p14="http://schemas.microsoft.com/office/powerpoint/2010/main" val="2364861033"/>
      </p:ext>
    </p:extLst>
  </p:cSld>
  <p:clrMapOvr>
    <a:masterClrMapping/>
  </p:clrMapOvr>
  <mc:AlternateContent xmlns:mc="http://schemas.openxmlformats.org/markup-compatibility/2006" xmlns:p14="http://schemas.microsoft.com/office/powerpoint/2010/main">
    <mc:Choice Requires="p14">
      <p:transition spd="slow" p14:dur="2000" advTm="112207"/>
    </mc:Choice>
    <mc:Fallback xmlns="">
      <p:transition spd="slow" advTm="11220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אברהם ביקש זקן לזקן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"ואברהם זקן בא בימים וה' ברך את אברהם בכל." עד אברהם לא היה זקנה. מאן דהוה בעי </a:t>
            </a:r>
            <a:r>
              <a:rPr lang="he-IL" sz="2000" b="0" i="0" dirty="0" err="1">
                <a:solidFill>
                  <a:srgbClr val="3B3B3B"/>
                </a:solidFill>
                <a:effectLst/>
                <a:latin typeface="almoni"/>
              </a:rPr>
              <a:t>למשתעי</a:t>
            </a:r>
            <a:r>
              <a:rPr lang="he-IL" sz="2000" b="0" i="0" dirty="0">
                <a:solidFill>
                  <a:srgbClr val="3B3B3B"/>
                </a:solidFill>
                <a:effectLst/>
                <a:latin typeface="almoni"/>
              </a:rPr>
              <a:t> בהדי אברהם, משתעי בהדי יצחק, בהדי יצחק, משתעי בהדי אברהם. אתא אברהם </a:t>
            </a:r>
            <a:r>
              <a:rPr lang="he-IL" sz="2000" b="0" i="0" dirty="0" err="1">
                <a:solidFill>
                  <a:srgbClr val="3B3B3B"/>
                </a:solidFill>
                <a:effectLst/>
                <a:latin typeface="almoni"/>
              </a:rPr>
              <a:t>בעא</a:t>
            </a:r>
            <a:r>
              <a:rPr lang="he-IL" sz="2000" b="0" i="0" dirty="0">
                <a:solidFill>
                  <a:srgbClr val="3B3B3B"/>
                </a:solidFill>
                <a:effectLst/>
                <a:latin typeface="almoni"/>
              </a:rPr>
              <a:t> רחמי </a:t>
            </a:r>
            <a:r>
              <a:rPr lang="he-IL" sz="2000" b="0" i="0" dirty="0" err="1">
                <a:solidFill>
                  <a:srgbClr val="3B3B3B"/>
                </a:solidFill>
                <a:effectLst/>
                <a:latin typeface="almoni"/>
              </a:rPr>
              <a:t>והוה</a:t>
            </a:r>
            <a:r>
              <a:rPr lang="he-IL" sz="2000" b="0" i="0" dirty="0">
                <a:solidFill>
                  <a:srgbClr val="3B3B3B"/>
                </a:solidFill>
                <a:effectLst/>
                <a:latin typeface="almoni"/>
              </a:rPr>
              <a:t> זקנה, שנאמר "ואברהם זקן בא בימים" [מי שהיה רוצה לדבר עם אברהם היה מדבר עם יצחק, וכן להפך. בא אברהם וביקש רחמים ונהייתה זקנה] (בבא מציעא פז, א).</a:t>
            </a:r>
          </a:p>
          <a:p>
            <a:pPr>
              <a:lnSpc>
                <a:spcPct val="150000"/>
              </a:lnSpc>
            </a:pPr>
            <a:r>
              <a:rPr lang="he-IL" sz="2000" b="0" i="0" dirty="0">
                <a:solidFill>
                  <a:srgbClr val="3B3B3B"/>
                </a:solidFill>
                <a:effectLst/>
                <a:latin typeface="almoni"/>
              </a:rPr>
              <a:t>המפרשים תמהים על כך: הרי עוד בטרם לידת יצחק כבר אמרה שרה "</a:t>
            </a:r>
            <a:r>
              <a:rPr lang="he-IL" sz="2000" b="1" i="0" dirty="0">
                <a:solidFill>
                  <a:srgbClr val="3B3B3B"/>
                </a:solidFill>
                <a:effectLst/>
                <a:latin typeface="almoni"/>
              </a:rPr>
              <a:t>אחרי בלותי </a:t>
            </a:r>
            <a:r>
              <a:rPr lang="he-IL" sz="2000" b="0" i="0" dirty="0" err="1">
                <a:solidFill>
                  <a:srgbClr val="3B3B3B"/>
                </a:solidFill>
                <a:effectLst/>
                <a:latin typeface="almoni"/>
              </a:rPr>
              <a:t>היתה</a:t>
            </a:r>
            <a:r>
              <a:rPr lang="he-IL" sz="2000" b="0" i="0" dirty="0">
                <a:solidFill>
                  <a:srgbClr val="3B3B3B"/>
                </a:solidFill>
                <a:effectLst/>
                <a:latin typeface="almoni"/>
              </a:rPr>
              <a:t> לי עדנה ואדוני זקן", וכן נאמר "ואברהם ושרה זקנים".</a:t>
            </a:r>
          </a:p>
          <a:p>
            <a:pPr>
              <a:lnSpc>
                <a:spcPct val="150000"/>
              </a:lnSpc>
            </a:pPr>
            <a:r>
              <a:rPr lang="he-IL" sz="2000" b="0" i="0" dirty="0">
                <a:solidFill>
                  <a:srgbClr val="3B3B3B"/>
                </a:solidFill>
                <a:effectLst/>
                <a:latin typeface="almoni"/>
              </a:rPr>
              <a:t>חלק מהמפרשים מסבירים שאמנם </a:t>
            </a:r>
            <a:r>
              <a:rPr lang="he-IL" sz="2000" b="0" i="0" dirty="0" err="1">
                <a:solidFill>
                  <a:srgbClr val="3B3B3B"/>
                </a:solidFill>
                <a:effectLst/>
                <a:latin typeface="almoni"/>
              </a:rPr>
              <a:t>היתה</a:t>
            </a:r>
            <a:r>
              <a:rPr lang="he-IL" sz="2000" b="0" i="0" dirty="0">
                <a:solidFill>
                  <a:srgbClr val="3B3B3B"/>
                </a:solidFill>
                <a:effectLst/>
                <a:latin typeface="almoni"/>
              </a:rPr>
              <a:t> בלות הגוף, אך לא היה שיער לבן. </a:t>
            </a:r>
          </a:p>
          <a:p>
            <a:pPr>
              <a:lnSpc>
                <a:spcPct val="150000"/>
              </a:lnSpc>
            </a:pPr>
            <a:r>
              <a:rPr lang="he-IL" sz="2000" b="0" i="0" dirty="0">
                <a:solidFill>
                  <a:srgbClr val="3B3B3B"/>
                </a:solidFill>
                <a:effectLst/>
                <a:latin typeface="almoni"/>
              </a:rPr>
              <a:t>כלומר, עד אברהם </a:t>
            </a:r>
            <a:r>
              <a:rPr lang="he-IL" sz="2000" b="0" i="0" dirty="0" err="1">
                <a:solidFill>
                  <a:srgbClr val="3B3B3B"/>
                </a:solidFill>
                <a:effectLst/>
                <a:latin typeface="almoni"/>
              </a:rPr>
              <a:t>היתה</a:t>
            </a:r>
            <a:r>
              <a:rPr lang="he-IL" sz="2000" b="0" i="0" dirty="0">
                <a:solidFill>
                  <a:srgbClr val="3B3B3B"/>
                </a:solidFill>
                <a:effectLst/>
                <a:latin typeface="almoni"/>
              </a:rPr>
              <a:t> הזקנה נתפסת בלות, חולשה ודעיכה גרידא, ולא היה מתכבד הזקן בפני הנער. מי שהיה רוצה לשוחח עם אברהם, היה משוחח עם יצחק, וכן להפך. </a:t>
            </a:r>
            <a:endParaRPr lang="he-IL" sz="2000" b="1" dirty="0">
              <a:solidFill>
                <a:schemeClr val="accent3">
                  <a:lumMod val="75000"/>
                </a:schemeClr>
              </a:solidFill>
            </a:endParaRPr>
          </a:p>
        </p:txBody>
      </p:sp>
      <p:pic>
        <p:nvPicPr>
          <p:cNvPr id="11266" name="Picture 2" descr="הזקן - הזקן פותח זרימה ישירה בין המחשבות והמעשים - BeitChabad.com - בית חבד">
            <a:extLst>
              <a:ext uri="{FF2B5EF4-FFF2-40B4-BE49-F238E27FC236}">
                <a16:creationId xmlns:a16="http://schemas.microsoft.com/office/drawing/2014/main" id="{9005A4D2-4B3B-C1A4-F8D1-8FF0F57BB4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86" y="0"/>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501992"/>
      </p:ext>
    </p:extLst>
  </p:cSld>
  <p:clrMapOvr>
    <a:masterClrMapping/>
  </p:clrMapOvr>
  <mc:AlternateContent xmlns:mc="http://schemas.openxmlformats.org/markup-compatibility/2006" xmlns:p14="http://schemas.microsoft.com/office/powerpoint/2010/main">
    <mc:Choice Requires="p14">
      <p:transition spd="slow" p14:dur="2000" advTm="176619"/>
    </mc:Choice>
    <mc:Fallback xmlns="">
      <p:transition spd="slow" advTm="17661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אברהם מבקש שיכירו בחשיבות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אברהם בא לערער על תפיסה זו, ותבע מהקדוש ברוך הוא את השיער הלבן, </a:t>
            </a:r>
            <a:r>
              <a:rPr lang="he-IL" sz="2000" b="1" i="0" dirty="0">
                <a:solidFill>
                  <a:srgbClr val="3B3B3B"/>
                </a:solidFill>
                <a:effectLst/>
                <a:latin typeface="almoni"/>
              </a:rPr>
              <a:t>המשמש סמל סטטוס לחשיבות הזקנה:</a:t>
            </a:r>
          </a:p>
          <a:p>
            <a:pPr>
              <a:lnSpc>
                <a:spcPct val="150000"/>
              </a:lnSpc>
            </a:pPr>
            <a:r>
              <a:rPr lang="he-IL" sz="2000" b="0" i="0" dirty="0">
                <a:solidFill>
                  <a:srgbClr val="3B3B3B"/>
                </a:solidFill>
                <a:effectLst/>
                <a:latin typeface="almoni"/>
              </a:rPr>
              <a:t>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לא); "והדר זקנים שיבה" (שם כ, </a:t>
            </a:r>
            <a:r>
              <a:rPr lang="he-IL" sz="2000" b="0" i="0" dirty="0" err="1">
                <a:solidFill>
                  <a:srgbClr val="3B3B3B"/>
                </a:solidFill>
                <a:effectLst/>
                <a:latin typeface="almoni"/>
              </a:rPr>
              <a:t>כט</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גם הקדוש ברוך הוא נדמה בחזון דניאל (ז, ט) לזקן בעל שיער לבן: "וְעַתִּיק יוֹמִין </a:t>
            </a:r>
            <a:r>
              <a:rPr lang="he-IL" sz="2000" b="0" i="0" dirty="0" err="1">
                <a:solidFill>
                  <a:srgbClr val="3B3B3B"/>
                </a:solidFill>
                <a:effectLst/>
                <a:latin typeface="almoni"/>
              </a:rPr>
              <a:t>יְתִב</a:t>
            </a:r>
            <a:r>
              <a:rPr lang="he-IL" sz="2000" b="0" i="0" dirty="0">
                <a:solidFill>
                  <a:srgbClr val="3B3B3B"/>
                </a:solidFill>
                <a:effectLst/>
                <a:latin typeface="almoni"/>
              </a:rPr>
              <a:t> לְבוּשֵׁהּ </a:t>
            </a:r>
            <a:r>
              <a:rPr lang="he-IL" sz="2000" b="0" i="0" dirty="0" err="1">
                <a:solidFill>
                  <a:srgbClr val="3B3B3B"/>
                </a:solidFill>
                <a:effectLst/>
                <a:latin typeface="almoni"/>
              </a:rPr>
              <a:t>כִּתְלַג</a:t>
            </a:r>
            <a:r>
              <a:rPr lang="he-IL" sz="2000" b="0" i="0" dirty="0">
                <a:solidFill>
                  <a:srgbClr val="3B3B3B"/>
                </a:solidFill>
                <a:effectLst/>
                <a:latin typeface="almoni"/>
              </a:rPr>
              <a:t> חִוָּר וּשְׂעַר רֵאשֵׁהּ כַּעֲמַר </a:t>
            </a:r>
            <a:r>
              <a:rPr lang="he-IL" sz="2000" b="0" i="0" dirty="0" err="1">
                <a:solidFill>
                  <a:srgbClr val="3B3B3B"/>
                </a:solidFill>
                <a:effectLst/>
                <a:latin typeface="almoni"/>
              </a:rPr>
              <a:t>נְקֵא</a:t>
            </a:r>
            <a:r>
              <a:rPr lang="he-IL" sz="2000" b="0" i="0" dirty="0">
                <a:solidFill>
                  <a:srgbClr val="3B3B3B"/>
                </a:solidFill>
                <a:effectLst/>
                <a:latin typeface="almoni"/>
              </a:rPr>
              <a:t>" (הקב"ה המכונה "עתיק יומין" יושב, לבושו כשלג חיוור ושיער ראשו כצמר נקי). </a:t>
            </a:r>
          </a:p>
          <a:p>
            <a:pPr>
              <a:lnSpc>
                <a:spcPct val="150000"/>
              </a:lnSpc>
            </a:pPr>
            <a:r>
              <a:rPr lang="he-IL" sz="2000" b="0" i="0" dirty="0">
                <a:solidFill>
                  <a:srgbClr val="3B3B3B"/>
                </a:solidFill>
                <a:effectLst/>
                <a:latin typeface="almoni"/>
              </a:rPr>
              <a:t>כאן מקור לנכבדות של הזקנה, ל"הדר זקנים" </a:t>
            </a:r>
            <a:r>
              <a:rPr lang="he-IL" sz="2000" b="0" i="0" dirty="0">
                <a:solidFill>
                  <a:srgbClr val="3B3B3B"/>
                </a:solidFill>
                <a:effectLst/>
                <a:highlight>
                  <a:srgbClr val="FF00FF"/>
                </a:highlight>
                <a:latin typeface="almoni"/>
              </a:rPr>
              <a:t>ולתפיסת הזקנה בתור פסגה אנושית.</a:t>
            </a:r>
            <a:endParaRPr lang="he-IL" sz="2000" b="1" dirty="0">
              <a:solidFill>
                <a:schemeClr val="accent3">
                  <a:lumMod val="75000"/>
                </a:schemeClr>
              </a:solidFill>
              <a:highlight>
                <a:srgbClr val="FF00FF"/>
              </a:highlight>
            </a:endParaRPr>
          </a:p>
        </p:txBody>
      </p:sp>
      <p:pic>
        <p:nvPicPr>
          <p:cNvPr id="12294" name="Picture 6" descr="פרקי אבות- ביאור פרק ו' משנה ח' פרק ו של מסכת אבות&quot; מתוך &quot;ספר מעשי אבות של  הרב דוד חדד&quot;: &quot;מהם שבעת הדברים שנאים לצדיקים ונאים לעולם&quot;?, &quot;מהם הדברים  שנתקיימו ברבי ובבניו&quot;?, &quot;">
            <a:extLst>
              <a:ext uri="{FF2B5EF4-FFF2-40B4-BE49-F238E27FC236}">
                <a16:creationId xmlns:a16="http://schemas.microsoft.com/office/drawing/2014/main" id="{8C8857D1-A5A4-4D60-E404-DC6AF3C849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000" y="450429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828897"/>
      </p:ext>
    </p:extLst>
  </p:cSld>
  <p:clrMapOvr>
    <a:masterClrMapping/>
  </p:clrMapOvr>
  <mc:AlternateContent xmlns:mc="http://schemas.openxmlformats.org/markup-compatibility/2006" xmlns:p14="http://schemas.microsoft.com/office/powerpoint/2010/main">
    <mc:Choice Requires="p14">
      <p:transition spd="slow" p14:dur="2000" advTm="65405"/>
    </mc:Choice>
    <mc:Fallback xmlns="">
      <p:transition spd="slow" advTm="6540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עטרת שיער לבן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בגמרא ברכות (</a:t>
            </a:r>
            <a:r>
              <a:rPr lang="he-IL" sz="2000" b="0" i="0" dirty="0" err="1">
                <a:solidFill>
                  <a:srgbClr val="3B3B3B"/>
                </a:solidFill>
                <a:effectLst/>
                <a:latin typeface="almoni"/>
              </a:rPr>
              <a:t>כח</a:t>
            </a:r>
            <a:r>
              <a:rPr lang="he-IL" sz="2000" b="0" i="0" dirty="0">
                <a:solidFill>
                  <a:srgbClr val="3B3B3B"/>
                </a:solidFill>
                <a:effectLst/>
                <a:latin typeface="almoni"/>
              </a:rPr>
              <a:t>, א) על רבי אלעזר בן עזריה ["הרי אני כבן שבעים שנה"] שהיה צעיר לימים ונוספה לו בנס הדרת פנים של שיער שיבה כדי שיכבדוהו כזקן, שיש כלפיו דין הידור מגיל 70 שנה. </a:t>
            </a:r>
          </a:p>
          <a:p>
            <a:pPr>
              <a:lnSpc>
                <a:spcPct val="150000"/>
              </a:lnSpc>
            </a:pPr>
            <a:r>
              <a:rPr lang="he-IL" sz="2000" b="0" i="0" dirty="0">
                <a:solidFill>
                  <a:srgbClr val="3B3B3B"/>
                </a:solidFill>
                <a:effectLst/>
                <a:latin typeface="almoni"/>
              </a:rPr>
              <a:t>הרב מרדכי מנשה זילבר (דברי תורה, פרשת ויקרא החודש תשע"ז) מסביר את הקשר בין שיער השיבה המביא באופן טבעי לכיבוד הזקן, לבין מה ש"דעתו מתיישבת", </a:t>
            </a:r>
          </a:p>
          <a:p>
            <a:pPr>
              <a:lnSpc>
                <a:spcPct val="150000"/>
              </a:lnSpc>
            </a:pPr>
            <a:r>
              <a:rPr lang="he-IL" sz="2000" b="0" i="0" dirty="0">
                <a:solidFill>
                  <a:srgbClr val="3B3B3B"/>
                </a:solidFill>
                <a:effectLst/>
                <a:latin typeface="almoni"/>
              </a:rPr>
              <a:t>ומבאר כי בזקנה שנחלשים כוחות הגוף מתגברת השפעת כוח הנשמה, שהוא דבר הניכר במיוחד בהארת הפנים, כנאמר "חכמת אדם תאיר פניו" (קהלת ח, יא), </a:t>
            </a:r>
          </a:p>
          <a:p>
            <a:pPr>
              <a:lnSpc>
                <a:spcPct val="150000"/>
              </a:lnSpc>
            </a:pPr>
            <a:r>
              <a:rPr lang="he-IL" sz="2000" b="0" i="0" dirty="0">
                <a:solidFill>
                  <a:srgbClr val="3B3B3B"/>
                </a:solidFill>
                <a:effectLst/>
                <a:latin typeface="almoni"/>
              </a:rPr>
              <a:t>לכן מתבטאת הזקנה ככבוד בהופעת עטרת שיער לבן [כעין קרינת אור הבוקע ויוצא] סביב הפנים </a:t>
            </a:r>
            <a:r>
              <a:rPr lang="he-IL" sz="2000" b="0" i="0" dirty="0" err="1">
                <a:solidFill>
                  <a:srgbClr val="3B3B3B"/>
                </a:solidFill>
                <a:effectLst/>
                <a:latin typeface="almoni"/>
              </a:rPr>
              <a:t>דוקא</a:t>
            </a:r>
            <a:r>
              <a:rPr lang="he-IL" sz="2000" b="0" i="0" dirty="0">
                <a:solidFill>
                  <a:srgbClr val="3B3B3B"/>
                </a:solidFill>
                <a:effectLst/>
                <a:latin typeface="almoni"/>
              </a:rPr>
              <a:t>. "והדרת פני זקן". </a:t>
            </a:r>
            <a:endParaRPr lang="he-IL" sz="2000" b="1" dirty="0">
              <a:solidFill>
                <a:schemeClr val="accent3">
                  <a:lumMod val="75000"/>
                </a:schemeClr>
              </a:solidFill>
            </a:endParaRPr>
          </a:p>
        </p:txBody>
      </p:sp>
    </p:spTree>
    <p:extLst>
      <p:ext uri="{BB962C8B-B14F-4D97-AF65-F5344CB8AC3E}">
        <p14:creationId xmlns:p14="http://schemas.microsoft.com/office/powerpoint/2010/main" val="2240829093"/>
      </p:ext>
    </p:extLst>
  </p:cSld>
  <p:clrMapOvr>
    <a:masterClrMapping/>
  </p:clrMapOvr>
  <mc:AlternateContent xmlns:mc="http://schemas.openxmlformats.org/markup-compatibility/2006" xmlns:p14="http://schemas.microsoft.com/office/powerpoint/2010/main">
    <mc:Choice Requires="p14">
      <p:transition spd="slow" p14:dur="2000" advTm="161369"/>
    </mc:Choice>
    <mc:Fallback xmlns="">
      <p:transition spd="slow" advTm="16136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err="1"/>
              <a:t>יפיפית</a:t>
            </a:r>
            <a:r>
              <a:rPr lang="he-IL" b="1" dirty="0"/>
              <a:t> מבני אדם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מדרש </a:t>
            </a:r>
            <a:r>
              <a:rPr lang="he-IL" sz="2000" b="0" i="0" dirty="0" err="1">
                <a:solidFill>
                  <a:srgbClr val="3B3B3B"/>
                </a:solidFill>
                <a:effectLst/>
                <a:latin typeface="almoni"/>
              </a:rPr>
              <a:t>תנחומא</a:t>
            </a:r>
            <a:r>
              <a:rPr lang="he-IL" sz="2000" b="0" i="0" dirty="0">
                <a:solidFill>
                  <a:srgbClr val="3B3B3B"/>
                </a:solidFill>
                <a:effectLst/>
                <a:latin typeface="almoni"/>
              </a:rPr>
              <a:t> פרשת חיי שרה סימן א</a:t>
            </a:r>
          </a:p>
          <a:p>
            <a:pPr>
              <a:lnSpc>
                <a:spcPct val="150000"/>
              </a:lnSpc>
            </a:pPr>
            <a:r>
              <a:rPr lang="he-IL" sz="2000" b="0" i="0" dirty="0">
                <a:solidFill>
                  <a:srgbClr val="3B3B3B"/>
                </a:solidFill>
                <a:effectLst/>
                <a:latin typeface="almoni"/>
              </a:rPr>
              <a:t>התחיל הקב"ה משבחו ואמר לו </a:t>
            </a:r>
            <a:r>
              <a:rPr lang="he-IL" sz="2000" b="0" i="0" dirty="0" err="1">
                <a:solidFill>
                  <a:srgbClr val="3B3B3B"/>
                </a:solidFill>
                <a:effectLst/>
                <a:latin typeface="almoni"/>
              </a:rPr>
              <a:t>יפיפית</a:t>
            </a:r>
            <a:r>
              <a:rPr lang="he-IL" sz="2000" b="0" i="0" dirty="0">
                <a:solidFill>
                  <a:srgbClr val="3B3B3B"/>
                </a:solidFill>
                <a:effectLst/>
                <a:latin typeface="almoni"/>
              </a:rPr>
              <a:t> מבני אדם וגו' (שם /תהלים/ מה), </a:t>
            </a:r>
          </a:p>
          <a:p>
            <a:pPr>
              <a:lnSpc>
                <a:spcPct val="150000"/>
              </a:lnSpc>
            </a:pPr>
            <a:r>
              <a:rPr lang="he-IL" sz="2000" b="0" i="0" dirty="0">
                <a:solidFill>
                  <a:srgbClr val="3B3B3B"/>
                </a:solidFill>
                <a:effectLst/>
                <a:latin typeface="almoni"/>
              </a:rPr>
              <a:t>א"ל אי זה היופי שלי אני ובני </a:t>
            </a:r>
            <a:r>
              <a:rPr lang="he-IL" sz="2000" b="0" i="0" dirty="0" err="1">
                <a:solidFill>
                  <a:srgbClr val="3B3B3B"/>
                </a:solidFill>
                <a:effectLst/>
                <a:latin typeface="almoni"/>
              </a:rPr>
              <a:t>נכנסין</a:t>
            </a:r>
            <a:r>
              <a:rPr lang="he-IL" sz="2000" b="0" i="0" dirty="0">
                <a:solidFill>
                  <a:srgbClr val="3B3B3B"/>
                </a:solidFill>
                <a:effectLst/>
                <a:latin typeface="almoni"/>
              </a:rPr>
              <a:t> לעיר ואין בני אדם </a:t>
            </a:r>
            <a:r>
              <a:rPr lang="he-IL" sz="2000" b="0" i="0" dirty="0" err="1">
                <a:solidFill>
                  <a:srgbClr val="3B3B3B"/>
                </a:solidFill>
                <a:effectLst/>
                <a:latin typeface="almoni"/>
              </a:rPr>
              <a:t>מכירין</a:t>
            </a:r>
            <a:r>
              <a:rPr lang="he-IL" sz="2000" b="0" i="0" dirty="0">
                <a:solidFill>
                  <a:srgbClr val="3B3B3B"/>
                </a:solidFill>
                <a:effectLst/>
                <a:latin typeface="almoni"/>
              </a:rPr>
              <a:t> בין האב לבן מפני שהיה אדם חי מאה ומאתים שנה ולא היה מזקין, אמר אברהם רבש"ע צריך אתה להפריש בין האב לבן ובין נער לזקן שיתכבד הזקן בנער, </a:t>
            </a:r>
          </a:p>
          <a:p>
            <a:pPr>
              <a:lnSpc>
                <a:spcPct val="150000"/>
              </a:lnSpc>
            </a:pPr>
            <a:r>
              <a:rPr lang="he-IL" sz="2000" b="0" i="0" dirty="0">
                <a:solidFill>
                  <a:srgbClr val="3B3B3B"/>
                </a:solidFill>
                <a:effectLst/>
                <a:latin typeface="almoni"/>
              </a:rPr>
              <a:t>א"ל הקדוש ברוך הוא חייך ממך אני מתחיל, הלך ולן באותה הלילה ועמד בבקר כיון שעמד ראה שהלבין שער ראשו וזקנו, </a:t>
            </a:r>
          </a:p>
          <a:p>
            <a:pPr>
              <a:lnSpc>
                <a:spcPct val="150000"/>
              </a:lnSpc>
            </a:pPr>
            <a:r>
              <a:rPr lang="he-IL" sz="2000" b="0" i="0" dirty="0">
                <a:solidFill>
                  <a:srgbClr val="3B3B3B"/>
                </a:solidFill>
                <a:effectLst/>
                <a:latin typeface="almoni"/>
              </a:rPr>
              <a:t>אמר לפניו רבש"ע עשיתני דוגמא, אמר לו 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והדר זקנים שיבה (שם /משלי/ כ), לכך נאמר ואברהם זקן.</a:t>
            </a:r>
            <a:endParaRPr lang="he-IL" sz="2000" b="1" dirty="0">
              <a:solidFill>
                <a:schemeClr val="accent3">
                  <a:lumMod val="75000"/>
                </a:schemeClr>
              </a:solidFill>
            </a:endParaRPr>
          </a:p>
        </p:txBody>
      </p:sp>
    </p:spTree>
    <p:extLst>
      <p:ext uri="{BB962C8B-B14F-4D97-AF65-F5344CB8AC3E}">
        <p14:creationId xmlns:p14="http://schemas.microsoft.com/office/powerpoint/2010/main" val="2379798861"/>
      </p:ext>
    </p:extLst>
  </p:cSld>
  <p:clrMapOvr>
    <a:masterClrMapping/>
  </p:clrMapOvr>
  <mc:AlternateContent xmlns:mc="http://schemas.openxmlformats.org/markup-compatibility/2006" xmlns:p14="http://schemas.microsoft.com/office/powerpoint/2010/main">
    <mc:Choice Requires="p14">
      <p:transition spd="slow" p14:dur="2000" advTm="32473"/>
    </mc:Choice>
    <mc:Fallback xmlns="">
      <p:transition spd="slow" advTm="3247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עֲטֶרֶת תִּפְאֶרֶת שֵׂיבָה בְּדֶרֶךְ צְדָקָה תִּמָּצֵא</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שלמה המלך (משלי </a:t>
            </a:r>
            <a:r>
              <a:rPr lang="he-IL" sz="1800" dirty="0" err="1">
                <a:effectLst/>
                <a:latin typeface="Calibri" panose="020F0502020204030204" pitchFamily="34" charset="0"/>
                <a:ea typeface="Calibri" panose="020F0502020204030204" pitchFamily="34" charset="0"/>
                <a:cs typeface="Arial" panose="020B0604020202020204" pitchFamily="34" charset="0"/>
              </a:rPr>
              <a:t>טז</a:t>
            </a:r>
            <a:r>
              <a:rPr lang="he-IL" sz="1800" dirty="0">
                <a:effectLst/>
                <a:latin typeface="Calibri" panose="020F0502020204030204" pitchFamily="34" charset="0"/>
                <a:ea typeface="Calibri" panose="020F0502020204030204" pitchFamily="34" charset="0"/>
                <a:cs typeface="Arial" panose="020B0604020202020204" pitchFamily="34" charset="0"/>
              </a:rPr>
              <a:t>, לא) מגלה לנו טעם להופעתו של השיער הלבן.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תִּפְאֶרֶת שֵׂיבָה" - שיבה, כלומר סימני שיבה, היא כתר  מפואר.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פירוש, בעל השיער הלבן הוא גם בעל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חיים, ומשכך ראוי הוא להעניק עצות טובות.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הקב”ה הכתיר אותו בכך שהניח על ראשו זֵר של כבוד, כדי  שמכאן ואילך יוכלו בני קהילתו למצוא בו כתובת  לעצה </a:t>
            </a:r>
            <a:r>
              <a:rPr lang="he-IL" sz="1800" dirty="0" err="1">
                <a:effectLst/>
                <a:latin typeface="Calibri" panose="020F0502020204030204" pitchFamily="34" charset="0"/>
                <a:ea typeface="Calibri" panose="020F0502020204030204" pitchFamily="34" charset="0"/>
                <a:cs typeface="Arial" panose="020B0604020202020204" pitchFamily="34" charset="0"/>
              </a:rPr>
              <a:t>ותושיה</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לדוגמא, כאשר מתקיימת ישיבת מועצה כזו או  אחרת, שמטרתה לקבוע </a:t>
            </a:r>
            <a:r>
              <a:rPr lang="he-IL" sz="1800" dirty="0" err="1">
                <a:effectLst/>
                <a:latin typeface="Calibri" panose="020F0502020204030204" pitchFamily="34" charset="0"/>
                <a:ea typeface="Calibri" panose="020F0502020204030204" pitchFamily="34" charset="0"/>
                <a:cs typeface="Arial" panose="020B0604020202020204" pitchFamily="34" charset="0"/>
              </a:rPr>
              <a:t>ענינים</a:t>
            </a:r>
            <a:r>
              <a:rPr lang="he-IL" sz="1800" dirty="0">
                <a:effectLst/>
                <a:latin typeface="Calibri" panose="020F0502020204030204" pitchFamily="34" charset="0"/>
                <a:ea typeface="Calibri" panose="020F0502020204030204" pitchFamily="34" charset="0"/>
                <a:cs typeface="Arial" panose="020B0604020202020204" pitchFamily="34" charset="0"/>
              </a:rPr>
              <a:t> הנוגעים לעתידה  של הקהילה, העיר או המדינה, מי הם בעלי הדעה  המוערכים ביותר?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הזקנים, בעלי הדעה הרגועה והמנוסה, שלא כמו הצעירים חסרי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זוהי אחת ממטרותיו של השיער הלבן. “עֲטֶרֶת תִּפְאֶרֶת שֵׂיבָה" - השיער הלבן הוא הוא כתר של כבוד, תעודה המעידה שאדם זה עבר בהצלחה את לימודי תורת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החיים.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734538"/>
      </p:ext>
    </p:extLst>
  </p:cSld>
  <p:clrMapOvr>
    <a:masterClrMapping/>
  </p:clrMapOvr>
  <mc:AlternateContent xmlns:mc="http://schemas.openxmlformats.org/markup-compatibility/2006" xmlns:p14="http://schemas.microsoft.com/office/powerpoint/2010/main">
    <mc:Choice Requires="p14">
      <p:transition spd="slow" p14:dur="2000" advTm="52191"/>
    </mc:Choice>
    <mc:Fallback xmlns="">
      <p:transition spd="slow" advTm="5219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מה זה מראה יפה?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הנתון החשוב ביותר במערכת המושגים של נוי ויופי, כפי המקובל היום ברחוב, הוא "מראה צעיר" גבר כבן שבעים צובע את שערו הכסוף בצבע אפור, מסדר את שארית שערותיו כגרדומי בלורית, מבליט את שיירי שריריו כדי להראות יפה, כלומר כדי להראות צעיר.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ואילו מדברי חז"ל נראה ההיפך הגמור </a:t>
            </a:r>
            <a:r>
              <a:rPr lang="he-IL" sz="1800" dirty="0" err="1">
                <a:effectLst/>
                <a:latin typeface="Calibri" panose="020F0502020204030204" pitchFamily="34" charset="0"/>
                <a:ea typeface="Calibri" panose="020F0502020204030204" pitchFamily="34" charset="0"/>
                <a:cs typeface="Arial" panose="020B0604020202020204" pitchFamily="34" charset="0"/>
              </a:rPr>
              <a:t>דוקא</a:t>
            </a:r>
            <a:r>
              <a:rPr lang="he-IL" sz="1800" dirty="0">
                <a:effectLst/>
                <a:latin typeface="Calibri" panose="020F0502020204030204" pitchFamily="34" charset="0"/>
                <a:ea typeface="Calibri" panose="020F0502020204030204" pitchFamily="34" charset="0"/>
                <a:cs typeface="Arial" panose="020B0604020202020204" pitchFamily="34" charset="0"/>
              </a:rPr>
              <a:t> מראה זקן הוא מראה נאה.</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איך נשתנה סולם הערכים מן הקצה עד הקצה שכנגדו?</a:t>
            </a:r>
          </a:p>
          <a:p>
            <a:pPr algn="r"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a:t>
            </a:r>
            <a:r>
              <a:rPr lang="he-IL" sz="1800" b="1" dirty="0">
                <a:effectLst/>
                <a:latin typeface="Calibri" panose="020F0502020204030204" pitchFamily="34" charset="0"/>
                <a:ea typeface="Calibri" panose="020F0502020204030204" pitchFamily="34" charset="0"/>
                <a:cs typeface="Arial" panose="020B0604020202020204" pitchFamily="34" charset="0"/>
              </a:rPr>
              <a:t>ופי מורה על היות היפה תואם לתכליתו.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תכלית האדם היא לקנות דעת, והלא אין זקן אלא זה שקנה חכמה. כי השנים המנוצלות היטב ורוב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מאלפים בינה ומקנים דעת.</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על כן מראה של זקנה ושיבה הוא הדר ותפארת. </a:t>
            </a:r>
            <a:r>
              <a:rPr lang="he-IL" sz="1800" dirty="0" err="1">
                <a:effectLst/>
                <a:latin typeface="Calibri" panose="020F0502020204030204" pitchFamily="34" charset="0"/>
                <a:ea typeface="Calibri" panose="020F0502020204030204" pitchFamily="34" charset="0"/>
                <a:cs typeface="Arial" panose="020B0604020202020204" pitchFamily="34" charset="0"/>
              </a:rPr>
              <a:t>זיקנה</a:t>
            </a:r>
            <a:r>
              <a:rPr lang="he-IL" sz="1800" dirty="0">
                <a:effectLst/>
                <a:latin typeface="Calibri" panose="020F0502020204030204" pitchFamily="34" charset="0"/>
                <a:ea typeface="Calibri" panose="020F0502020204030204" pitchFamily="34" charset="0"/>
                <a:cs typeface="Arial" panose="020B0604020202020204" pitchFamily="34" charset="0"/>
              </a:rPr>
              <a:t> מורה על ישוב דעת וחכמת 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מראה זקנה הוא מראה אדם הרבה יותר ממראה צעיר. כי הרי מהו אדם – המכיר את בוראו.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אבל מי שעולם המושגים שלו יונק מתפישת עולמם של האינם קרויים אדם, ובעולמם של בעלי החיים בעל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הוא בעל החשיבות, כי בכדי להנות ולמלא יצרים צריך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צריך מח. הוא מחשיב גוף צעיר כראוי למלא את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יעודו</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גוף זקן. על כן כדי להראות נאה הוא משתדל להראות צעיר.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5593014"/>
      </p:ext>
    </p:extLst>
  </p:cSld>
  <p:clrMapOvr>
    <a:masterClrMapping/>
  </p:clrMapOvr>
  <mc:AlternateContent xmlns:mc="http://schemas.openxmlformats.org/markup-compatibility/2006" xmlns:p14="http://schemas.microsoft.com/office/powerpoint/2010/main">
    <mc:Choice Requires="p14">
      <p:transition spd="slow" p14:dur="2000" advTm="82800"/>
    </mc:Choice>
    <mc:Fallback xmlns="">
      <p:transition spd="slow" advTm="828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ctr"/>
            <a:r>
              <a:rPr lang="he-IL" b="1" dirty="0"/>
              <a:t>שולחן ערוך </a:t>
            </a:r>
            <a:r>
              <a:rPr lang="he-IL" sz="700" b="1" dirty="0"/>
              <a:t>יורה דעה הלכות לא ילבש גבר שמלת </a:t>
            </a:r>
            <a:r>
              <a:rPr lang="he-IL" sz="700" b="1" dirty="0" err="1"/>
              <a:t>אשה</a:t>
            </a:r>
            <a:r>
              <a:rPr lang="he-IL" sz="700" b="1" dirty="0"/>
              <a:t> סימן </a:t>
            </a:r>
            <a:r>
              <a:rPr lang="he-IL" sz="700" b="1" dirty="0" err="1"/>
              <a:t>קפב</a:t>
            </a:r>
            <a:r>
              <a:rPr lang="he-IL" sz="700" b="1" dirty="0"/>
              <a:t> סעיף ו</a:t>
            </a:r>
            <a:r>
              <a:rPr lang="he-IL" b="1" dirty="0"/>
              <a:t>אסור (לאיש) ללקט אפילו שער אחד לבן מתוך השחורות, משום לא ילבש גבר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ישנה סיבה נוספת, רוחנית יותר,  לשיער הלבן ולשאר סימני השיבה.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שיער לבן מזכיר לאדם שהזמן קצר והמלאכה מרובה, ושעליו להזדרז  כדי להספיק משהו בחייו.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זו צריכה להיות דאגתו העיקרית של האדם  שמתחיל להזדקן, שהוא לא השיג מספיק בחייו עד  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השיער הלבן הוא מתנה משמים, זהו מסר מהבורא יתברך שהגיע הזמן להתנער מהתרדמה ולהספיק משהו בחיים.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לא רק לתקן את מה שנעשה שלא כהוגן - חשוב יותר להתחיל להשלים את מה שטרם הספקת! יש כל כך הרבה מה להספיק בלימוד התורה, בקיום המצוות, </a:t>
            </a:r>
            <a:r>
              <a:rPr lang="he-IL" sz="1800" dirty="0" err="1">
                <a:effectLst/>
                <a:latin typeface="Calibri" panose="020F0502020204030204" pitchFamily="34" charset="0"/>
                <a:ea typeface="Calibri" panose="020F0502020204030204" pitchFamily="34" charset="0"/>
                <a:cs typeface="Arial" panose="020B0604020202020204" pitchFamily="34" charset="0"/>
              </a:rPr>
              <a:t>במדות</a:t>
            </a:r>
            <a:r>
              <a:rPr lang="he-IL" sz="1800" dirty="0">
                <a:effectLst/>
                <a:latin typeface="Calibri" panose="020F0502020204030204" pitchFamily="34" charset="0"/>
                <a:ea typeface="Calibri" panose="020F0502020204030204" pitchFamily="34" charset="0"/>
                <a:cs typeface="Arial" panose="020B0604020202020204" pitchFamily="34" charset="0"/>
              </a:rPr>
              <a:t> טובות, ביראת שמים ואהבת ה’. וככל שאתה מתקרב יותר ויותר ליום הדין ולחשבון הגדול, סימנים אלו נשלחים אליך כדי לעורר אותך להתכונן.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מי שתולש מראשו שערות לבנות, מלבד העובדה שהדבר אסור על פי התורה שכן יש בזה משום “לא  ילבש גבר שמלת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הרי שהדבר דומה למי שמקבל זימון לבית משפט וקורע אותו לגזרים.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פעולה זו לא תשיג עבורו דבר, שכן לבית המשפט יש  עותק של מכתב הזימון! ובהגיע יום המשפט, הם ידאגו  שתגיע, בין אם תרצה ובין אם לא. אי אפשר לברוח </a:t>
            </a:r>
            <a:r>
              <a:rPr lang="he-IL" sz="1800" dirty="0" err="1">
                <a:effectLst/>
                <a:latin typeface="Calibri" panose="020F0502020204030204" pitchFamily="34" charset="0"/>
                <a:ea typeface="Calibri" panose="020F0502020204030204" pitchFamily="34" charset="0"/>
                <a:cs typeface="Arial" panose="020B0604020202020204" pitchFamily="34" charset="0"/>
              </a:rPr>
              <a:t>מתכניתו</a:t>
            </a:r>
            <a:r>
              <a:rPr lang="he-IL" sz="1800" dirty="0">
                <a:effectLst/>
                <a:latin typeface="Calibri" panose="020F0502020204030204" pitchFamily="34" charset="0"/>
                <a:ea typeface="Calibri" panose="020F0502020204030204" pitchFamily="34" charset="0"/>
                <a:cs typeface="Arial" panose="020B0604020202020204" pitchFamily="34" charset="0"/>
              </a:rPr>
              <a:t> של הבורא יתברך.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6804732"/>
      </p:ext>
    </p:extLst>
  </p:cSld>
  <p:clrMapOvr>
    <a:masterClrMapping/>
  </p:clrMapOvr>
  <mc:AlternateContent xmlns:mc="http://schemas.openxmlformats.org/markup-compatibility/2006" xmlns:p14="http://schemas.microsoft.com/office/powerpoint/2010/main">
    <mc:Choice Requires="p14">
      <p:transition spd="slow" p14:dur="2000" advTm="146681"/>
    </mc:Choice>
    <mc:Fallback xmlns="">
      <p:transition spd="slow" advTm="14668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זקן עם הארץ – דומה לקוף</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dirty="0" err="1">
                <a:solidFill>
                  <a:schemeClr val="accent3">
                    <a:lumMod val="75000"/>
                  </a:schemeClr>
                </a:solidFill>
              </a:rPr>
              <a:t>בתנחומא</a:t>
            </a:r>
            <a:r>
              <a:rPr lang="he-IL" sz="2000" dirty="0">
                <a:solidFill>
                  <a:schemeClr val="accent3">
                    <a:lumMod val="75000"/>
                  </a:schemeClr>
                </a:solidFill>
              </a:rPr>
              <a:t> (פקודי ג) אנו מוצאים מילים חריפות המתייחסות אל הזקנה כאל דבר מגונה:</a:t>
            </a:r>
          </a:p>
          <a:p>
            <a:pPr>
              <a:lnSpc>
                <a:spcPct val="150000"/>
              </a:lnSpc>
            </a:pPr>
            <a:r>
              <a:rPr lang="he-IL" sz="2000" b="1" dirty="0">
                <a:solidFill>
                  <a:schemeClr val="accent3">
                    <a:lumMod val="75000"/>
                  </a:schemeClr>
                </a:solidFill>
              </a:rPr>
              <a:t>[הזקין האדם] דּוֹמֶה לְקוֹף, שֶׁנִּשְׁתַּנָּה דְמוּתוֹ מִכָּל הַבְּרִיּוֹת, שׁוֹאֵל עַל כָּל דָּבָר וְדָבָר, וְאוֹכֵל וְשׁוֹתֶה כְּמוֹ נַעַר, וּמְשַׂחֵק כְּמוֹ תִינוֹק, וְיָשׁוּב לִימֵי עֲלוּמָיו בְּדַעַת אֲבָל לֹא בְּדָבָר אַחֵר. </a:t>
            </a:r>
            <a:r>
              <a:rPr lang="he-IL" sz="2000" b="1" dirty="0" err="1">
                <a:solidFill>
                  <a:schemeClr val="accent3">
                    <a:lumMod val="75000"/>
                  </a:schemeClr>
                </a:solidFill>
              </a:rPr>
              <a:t>וַאֲפִלּו</a:t>
            </a:r>
            <a:r>
              <a:rPr lang="he-IL" sz="2000" b="1" dirty="0">
                <a:solidFill>
                  <a:schemeClr val="accent3">
                    <a:lumMod val="75000"/>
                  </a:schemeClr>
                </a:solidFill>
              </a:rPr>
              <a:t>ּ בָּנָיו וְאַנְשֵׁי בֵיתוֹ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וּמְקַלְּלִין</a:t>
            </a:r>
            <a:r>
              <a:rPr lang="he-IL" sz="2000" b="1" dirty="0">
                <a:solidFill>
                  <a:schemeClr val="accent3">
                    <a:lumMod val="75000"/>
                  </a:schemeClr>
                </a:solidFill>
              </a:rPr>
              <a:t> אוֹתוֹ </a:t>
            </a:r>
            <a:r>
              <a:rPr lang="he-IL" sz="2000" b="1" dirty="0" err="1">
                <a:solidFill>
                  <a:schemeClr val="accent3">
                    <a:lumMod val="75000"/>
                  </a:schemeClr>
                </a:solidFill>
              </a:rPr>
              <a:t>וְשׂוֹנְאִין</a:t>
            </a:r>
            <a:r>
              <a:rPr lang="he-IL" sz="2000" b="1" dirty="0">
                <a:solidFill>
                  <a:schemeClr val="accent3">
                    <a:lumMod val="75000"/>
                  </a:schemeClr>
                </a:solidFill>
              </a:rPr>
              <a:t> אוֹתוֹ. וּכְשֶׁהוּא דוֹבֵר שׁוּם דָּבָר, אוֹמְרִים לוֹ: הַנִּיחוּ לוֹ, כִּי הוּא נַעַר וְזָקֵן. וְהוּא דוֹמֶה לְקוֹף בְּכָל </a:t>
            </a:r>
            <a:r>
              <a:rPr lang="he-IL" sz="2000" b="1" dirty="0" err="1">
                <a:solidFill>
                  <a:schemeClr val="accent3">
                    <a:lumMod val="75000"/>
                  </a:schemeClr>
                </a:solidFill>
              </a:rPr>
              <a:t>עִנְיָנָיו</a:t>
            </a:r>
            <a:r>
              <a:rPr lang="he-IL" sz="2000" b="1" dirty="0">
                <a:solidFill>
                  <a:schemeClr val="accent3">
                    <a:lumMod val="75000"/>
                  </a:schemeClr>
                </a:solidFill>
              </a:rPr>
              <a:t> וּבְכָל דְּבָרָיו. </a:t>
            </a:r>
            <a:r>
              <a:rPr lang="he-IL" sz="2000" b="1" dirty="0" err="1">
                <a:solidFill>
                  <a:schemeClr val="accent3">
                    <a:lumMod val="75000"/>
                  </a:schemeClr>
                </a:solidFill>
              </a:rPr>
              <a:t>וַאֲפִלּו</a:t>
            </a:r>
            <a:r>
              <a:rPr lang="he-IL" sz="2000" b="1" dirty="0">
                <a:solidFill>
                  <a:schemeClr val="accent3">
                    <a:lumMod val="75000"/>
                  </a:schemeClr>
                </a:solidFill>
              </a:rPr>
              <a:t>ּ הַתִּינוֹקוֹת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וּמְשַׂחֲקִין</a:t>
            </a:r>
            <a:r>
              <a:rPr lang="he-IL" sz="2000" b="1" dirty="0">
                <a:solidFill>
                  <a:schemeClr val="accent3">
                    <a:lumMod val="75000"/>
                  </a:schemeClr>
                </a:solidFill>
              </a:rPr>
              <a:t> בּוֹ. </a:t>
            </a:r>
            <a:r>
              <a:rPr lang="he-IL" sz="2000" b="1" dirty="0" err="1">
                <a:solidFill>
                  <a:schemeClr val="accent3">
                    <a:lumMod val="75000"/>
                  </a:schemeClr>
                </a:solidFill>
              </a:rPr>
              <a:t>וַאֲפִלּו</a:t>
            </a:r>
            <a:r>
              <a:rPr lang="he-IL" sz="2000" b="1" dirty="0">
                <a:solidFill>
                  <a:schemeClr val="accent3">
                    <a:lumMod val="75000"/>
                  </a:schemeClr>
                </a:solidFill>
              </a:rPr>
              <a:t>ּ צִפּוֹר דְּרוֹר יְנַעֲרֵהוּ מִשְּׁנָתוֹ.</a:t>
            </a:r>
          </a:p>
          <a:p>
            <a:pPr>
              <a:lnSpc>
                <a:spcPct val="150000"/>
              </a:lnSpc>
            </a:pPr>
            <a:r>
              <a:rPr lang="he-IL" sz="2000" b="0" i="0" dirty="0">
                <a:solidFill>
                  <a:srgbClr val="3B3B3B"/>
                </a:solidFill>
                <a:effectLst/>
                <a:latin typeface="almoni"/>
              </a:rPr>
              <a:t>במדרש קהלת רבה מובאים דברים </a:t>
            </a:r>
            <a:r>
              <a:rPr lang="he-IL" sz="2000" b="0" i="0" dirty="0" err="1">
                <a:solidFill>
                  <a:srgbClr val="3B3B3B"/>
                </a:solidFill>
                <a:effectLst/>
                <a:latin typeface="almoni"/>
              </a:rPr>
              <a:t>התנחומא</a:t>
            </a:r>
            <a:r>
              <a:rPr lang="he-IL" sz="2000" b="0" i="0" dirty="0">
                <a:solidFill>
                  <a:srgbClr val="3B3B3B"/>
                </a:solidFill>
                <a:effectLst/>
                <a:latin typeface="almoni"/>
              </a:rPr>
              <a:t> דלעיל עם תוספת חשובה, שהדברים מוגבלים ל"זקני עם הארץ" בלבד: "</a:t>
            </a:r>
            <a:r>
              <a:rPr lang="he-IL" sz="2000" b="0" i="0" dirty="0" err="1">
                <a:solidFill>
                  <a:srgbClr val="3B3B3B"/>
                </a:solidFill>
                <a:effectLst/>
                <a:latin typeface="almoni"/>
              </a:rPr>
              <a:t>הֲדָא</a:t>
            </a:r>
            <a:r>
              <a:rPr lang="he-IL" sz="2000" b="0" i="0" dirty="0">
                <a:solidFill>
                  <a:srgbClr val="3B3B3B"/>
                </a:solidFill>
                <a:effectLst/>
                <a:latin typeface="almoni"/>
              </a:rPr>
              <a:t> </a:t>
            </a:r>
            <a:r>
              <a:rPr lang="he-IL" sz="2000" b="0" i="0" dirty="0" err="1">
                <a:solidFill>
                  <a:srgbClr val="3B3B3B"/>
                </a:solidFill>
                <a:effectLst/>
                <a:latin typeface="almoni"/>
              </a:rPr>
              <a:t>דְּתֵימַר</a:t>
            </a:r>
            <a:r>
              <a:rPr lang="he-IL" sz="2000" b="0" i="0" dirty="0">
                <a:solidFill>
                  <a:srgbClr val="3B3B3B"/>
                </a:solidFill>
                <a:effectLst/>
                <a:latin typeface="almoni"/>
              </a:rPr>
              <a:t> בְּעַמֵּי הָאָרֶץ, אֲבָל בִּבְנֵי תוֹרָה כְּתִיב (מלכים א </a:t>
            </a:r>
            <a:r>
              <a:rPr lang="he-IL" sz="2000" b="0" i="0" dirty="0" err="1">
                <a:solidFill>
                  <a:srgbClr val="3B3B3B"/>
                </a:solidFill>
                <a:effectLst/>
                <a:latin typeface="almoni"/>
              </a:rPr>
              <a:t>א</a:t>
            </a:r>
            <a:r>
              <a:rPr lang="he-IL" sz="2000" b="0" i="0" dirty="0">
                <a:solidFill>
                  <a:srgbClr val="3B3B3B"/>
                </a:solidFill>
                <a:effectLst/>
                <a:latin typeface="almoni"/>
              </a:rPr>
              <a:t>, א): וְהַמֶּלֶךְ דָּוִד זָקֵן, אַף עַל פִּי שֶׁהוּא זָקֵן, מֶלֶךְ." (קהלת רבה א, ג). </a:t>
            </a:r>
          </a:p>
          <a:p>
            <a:pPr>
              <a:lnSpc>
                <a:spcPct val="150000"/>
              </a:lnSpc>
            </a:pPr>
            <a:r>
              <a:rPr lang="he-IL" sz="2000" b="0" i="0" dirty="0">
                <a:solidFill>
                  <a:srgbClr val="3B3B3B"/>
                </a:solidFill>
                <a:effectLst/>
                <a:latin typeface="almoni"/>
              </a:rPr>
              <a:t>כלומר, חז"ל מבחינים בין זקנתם של תלמידי חכמים לבין זקנתם של עמי הארץ, ורואים ביניהן שוני מהותי.</a:t>
            </a:r>
            <a:endParaRPr lang="he-IL" sz="2000" b="1" dirty="0">
              <a:solidFill>
                <a:schemeClr val="accent3">
                  <a:lumMod val="75000"/>
                </a:schemeClr>
              </a:solidFill>
            </a:endParaRPr>
          </a:p>
        </p:txBody>
      </p:sp>
    </p:spTree>
    <p:extLst>
      <p:ext uri="{BB962C8B-B14F-4D97-AF65-F5344CB8AC3E}">
        <p14:creationId xmlns:p14="http://schemas.microsoft.com/office/powerpoint/2010/main" val="1572974379"/>
      </p:ext>
    </p:extLst>
  </p:cSld>
  <p:clrMapOvr>
    <a:masterClrMapping/>
  </p:clrMapOvr>
  <mc:AlternateContent xmlns:mc="http://schemas.openxmlformats.org/markup-compatibility/2006" xmlns:p14="http://schemas.microsoft.com/office/powerpoint/2010/main">
    <mc:Choice Requires="p14">
      <p:transition spd="slow" p14:dur="2000" advTm="77889"/>
    </mc:Choice>
    <mc:Fallback xmlns="">
      <p:transition spd="slow" advTm="7788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היחס הכפול לזקנה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היחס הכפול אל הזקנה מופיע כבר בספר איוב. </a:t>
            </a:r>
          </a:p>
          <a:p>
            <a:pPr>
              <a:lnSpc>
                <a:spcPct val="150000"/>
              </a:lnSpc>
            </a:pPr>
            <a:r>
              <a:rPr lang="he-IL" sz="2000" b="0" i="0" dirty="0">
                <a:solidFill>
                  <a:srgbClr val="3B3B3B"/>
                </a:solidFill>
                <a:effectLst/>
                <a:latin typeface="almoni"/>
              </a:rPr>
              <a:t>פסוק אחד מייחס חכמה לזקנה: "בִּישִׁישִׁים חָכְמָה וְאֹרֶךְ יָמִים תְּבוּנָה."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אולם בסמוך אליו מייחס הפסוק לזקנה גרימת סרות טעם: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(שם </a:t>
            </a:r>
            <a:r>
              <a:rPr lang="he-IL" sz="2000" b="0" i="0" dirty="0" err="1">
                <a:solidFill>
                  <a:srgbClr val="3B3B3B"/>
                </a:solidFill>
                <a:effectLst/>
                <a:latin typeface="almoni"/>
              </a:rPr>
              <a:t>יב</a:t>
            </a:r>
            <a:r>
              <a:rPr lang="he-IL" sz="2000" b="0" i="0" dirty="0">
                <a:solidFill>
                  <a:srgbClr val="3B3B3B"/>
                </a:solidFill>
                <a:effectLst/>
                <a:latin typeface="almoni"/>
              </a:rPr>
              <a:t>, כ). </a:t>
            </a:r>
          </a:p>
          <a:p>
            <a:pPr>
              <a:lnSpc>
                <a:spcPct val="150000"/>
              </a:lnSpc>
            </a:pPr>
            <a:r>
              <a:rPr lang="he-IL" sz="2000" b="0" i="0" dirty="0">
                <a:solidFill>
                  <a:srgbClr val="3B3B3B"/>
                </a:solidFill>
                <a:effectLst/>
                <a:latin typeface="almoni"/>
              </a:rPr>
              <a:t>חז"ל עמדו על סתירה זו, ויישבו על-פי אותה ההבחנה: "זקני עם הארץ,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מיטרפת</a:t>
            </a:r>
            <a:r>
              <a:rPr lang="he-IL" sz="2000" b="0" i="0" dirty="0">
                <a:solidFill>
                  <a:srgbClr val="3B3B3B"/>
                </a:solidFill>
                <a:effectLst/>
                <a:latin typeface="almoni"/>
              </a:rPr>
              <a:t> עליהן, שנאמר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זקני תורה אינן כן, אלא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מתישבת</a:t>
            </a:r>
            <a:r>
              <a:rPr lang="he-IL" sz="2000" b="0" i="0" dirty="0">
                <a:solidFill>
                  <a:srgbClr val="3B3B3B"/>
                </a:solidFill>
                <a:effectLst/>
                <a:latin typeface="almoni"/>
              </a:rPr>
              <a:t> עליהן, שנאמר 'בישישים חכמה ואורך ימים תבונה'." (משנה קינים ג, ו).</a:t>
            </a:r>
            <a:endParaRPr lang="he-IL" sz="2000" b="1" dirty="0">
              <a:solidFill>
                <a:schemeClr val="accent3">
                  <a:lumMod val="75000"/>
                </a:schemeClr>
              </a:solidFill>
            </a:endParaRPr>
          </a:p>
        </p:txBody>
      </p:sp>
    </p:spTree>
    <p:extLst>
      <p:ext uri="{BB962C8B-B14F-4D97-AF65-F5344CB8AC3E}">
        <p14:creationId xmlns:p14="http://schemas.microsoft.com/office/powerpoint/2010/main" val="2455842313"/>
      </p:ext>
    </p:extLst>
  </p:cSld>
  <p:clrMapOvr>
    <a:masterClrMapping/>
  </p:clrMapOvr>
  <mc:AlternateContent xmlns:mc="http://schemas.openxmlformats.org/markup-compatibility/2006" xmlns:p14="http://schemas.microsoft.com/office/powerpoint/2010/main">
    <mc:Choice Requires="p14">
      <p:transition spd="slow" p14:dur="2000" advTm="39840"/>
    </mc:Choice>
    <mc:Fallback xmlns="">
      <p:transition spd="slow" advTm="3984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sz="3600" b="1" dirty="0">
                <a:effectLst/>
                <a:latin typeface="Calibri" panose="020F0502020204030204" pitchFamily="34" charset="0"/>
                <a:ea typeface="Calibri" panose="020F0502020204030204" pitchFamily="34" charset="0"/>
                <a:cs typeface="Arial" panose="020B0604020202020204" pitchFamily="34" charset="0"/>
              </a:rPr>
              <a:t>"סבא בבית – שבר בבית"</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רש"י: כשמגיע לימי הזִקנה האישה קרובה להיחשב כאיש, לפיכך האיש פוחת בהזדקנו יותר משליש בערכו, והאישה אינה פוחתת אלא שליש בערכה.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כפי שאומרים האנשים: "סבא בבית – שבר בבית; סבתא בבית – אוצר בבית וסימן טוב בבית".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כלומר, הזִקנה מורידה מערכם של גברים יותר מכפי שהיא גורעת מערכן של נשים.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אך כאן מתעוררת שאלה גדולה: אם אמנם הזקן נחשב 'שבר בבית' בעוד האישה הזקנה היא בבחינת 'אוצר', הרי הזקן היה צריך להיות חסר ערך לחלוטין, ולמה הוא שווה חמישה-עשר שקלים?</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"סבא בבית – שבר בבית". </a:t>
            </a:r>
            <a:r>
              <a:rPr lang="he-IL" sz="1800" dirty="0">
                <a:effectLst/>
                <a:latin typeface="Calibri" panose="020F0502020204030204" pitchFamily="34" charset="0"/>
                <a:ea typeface="Calibri" panose="020F0502020204030204" pitchFamily="34" charset="0"/>
                <a:cs typeface="Arial" panose="020B0604020202020204" pitchFamily="34" charset="0"/>
              </a:rPr>
              <a:t>הדגש הוא על ערכו של הזקן בביתו. </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מחוץ לבית ערכו אינו פוחת כלל וכלל. </a:t>
            </a:r>
            <a:r>
              <a:rPr lang="he-IL" sz="1800" dirty="0">
                <a:effectLst/>
                <a:latin typeface="Calibri" panose="020F0502020204030204" pitchFamily="34" charset="0"/>
                <a:ea typeface="Calibri" panose="020F0502020204030204" pitchFamily="34" charset="0"/>
                <a:cs typeface="Arial" panose="020B0604020202020204" pitchFamily="34" charset="0"/>
              </a:rPr>
              <a:t>להפך, יכולת ההשפעה שלו גבוהה משל הצעיר, בהיותו זקן, בעל חכמה וניסיון. אולם בביתו ערכו יורד, שכן כוחו הפיזי מתמעט, ויכולותיו בעבודות הבית מצטמצמות.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כאשר אדם נודר לתרום לבית המקדש את ערכו של זקן, כוונתו היא לערך מועט יחסית, שכן דעתו היא על ערכו של האדם בין כותלי ביתו. עם זה, אין הכוונה לחוסר ערך מוחלט. 'שבר' איננו דבר חסר ערך לחלוטין. אמנם אין הוא כלי שלם, אבל עדיין אפשר להשתמש בו.</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5024820"/>
      </p:ext>
    </p:extLst>
  </p:cSld>
  <p:clrMapOvr>
    <a:masterClrMapping/>
  </p:clrMapOvr>
  <mc:AlternateContent xmlns:mc="http://schemas.openxmlformats.org/markup-compatibility/2006" xmlns:p14="http://schemas.microsoft.com/office/powerpoint/2010/main">
    <mc:Choice Requires="p14">
      <p:transition spd="slow" p14:dur="2000" advTm="192357"/>
    </mc:Choice>
    <mc:Fallback xmlns="">
      <p:transition spd="slow" advTm="19235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דשנים ורעננים יהיו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 נסיים בברכת נעים זמירות ישראל במזמור שיר ליום השבת בברכת הצדיקים:</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צַדִּיק כַּתָּמָר יִפְרָח כְּאֶרֶז בַּלְּבָנוֹן יִשְׂגֶּה:</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שְׁתוּלִים בְּבֵית יְיָ בְּחַצְרוֹת </a:t>
            </a:r>
            <a:r>
              <a:rPr lang="he-IL" b="0" i="0" dirty="0" err="1">
                <a:solidFill>
                  <a:srgbClr val="202122"/>
                </a:solidFill>
                <a:effectLst/>
                <a:latin typeface="Arial" panose="020B0604020202020204" pitchFamily="34" charset="0"/>
              </a:rPr>
              <a:t>אֱלֹהֵינו</a:t>
            </a:r>
            <a:r>
              <a:rPr lang="he-IL" b="0" i="0" dirty="0">
                <a:solidFill>
                  <a:srgbClr val="202122"/>
                </a:solidFill>
                <a:effectLst/>
                <a:latin typeface="Arial" panose="020B0604020202020204" pitchFamily="34" charset="0"/>
              </a:rPr>
              <a:t>ּ יַפְרִיחוּ: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עוֹד </a:t>
            </a:r>
            <a:r>
              <a:rPr lang="he-IL" b="0" i="0" dirty="0" err="1">
                <a:solidFill>
                  <a:srgbClr val="202122"/>
                </a:solidFill>
                <a:effectLst/>
                <a:latin typeface="Arial" panose="020B0604020202020204" pitchFamily="34" charset="0"/>
              </a:rPr>
              <a:t>יְנוּבוּן</a:t>
            </a:r>
            <a:r>
              <a:rPr lang="he-IL" b="0" i="0" dirty="0">
                <a:solidFill>
                  <a:srgbClr val="202122"/>
                </a:solidFill>
                <a:effectLst/>
                <a:latin typeface="Arial" panose="020B0604020202020204" pitchFamily="34" charset="0"/>
              </a:rPr>
              <a:t> בְּשֵׂיבָה דְּשֵׁנִים וְרַעֲנַנִּים יִהְיוּ: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לְהַגִּיד כִּי יָשָׁר יְיָ צוּרִי וְלֹא עלתה עַוְלָתָה בּוֹ:</a:t>
            </a:r>
          </a:p>
          <a:p>
            <a:pPr marL="342900" lvl="0" indent="-342900" algn="just" rtl="1">
              <a:lnSpc>
                <a:spcPct val="107000"/>
              </a:lnSpc>
              <a:buFont typeface="+mj-lt"/>
              <a:buAutoNum type="arabicPeriod"/>
            </a:pPr>
            <a:endParaRPr lang="he-IL" sz="1800" dirty="0">
              <a:solidFill>
                <a:srgbClr val="2021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הגוף שהוא בעל גבול ועומד להעדר כל מה שהוא מזקין הולך וחלש ומתקרב להעדרו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אבל דעתם של תלמידי חכמים בתורה כיון שהוא רוחניות ונצחיות ואין לה </a:t>
            </a:r>
            <a:r>
              <a:rPr lang="he-IL" sz="1800" dirty="0" err="1">
                <a:effectLst/>
                <a:latin typeface="Calibri" panose="020F0502020204030204" pitchFamily="34" charset="0"/>
                <a:ea typeface="Calibri" panose="020F0502020204030204" pitchFamily="34" charset="0"/>
                <a:cs typeface="Arial" panose="020B0604020202020204" pitchFamily="34" charset="0"/>
              </a:rPr>
              <a:t>כליון</a:t>
            </a:r>
            <a:r>
              <a:rPr lang="he-IL" sz="1800" dirty="0">
                <a:effectLst/>
                <a:latin typeface="Calibri" panose="020F0502020204030204" pitchFamily="34" charset="0"/>
                <a:ea typeface="Calibri" panose="020F0502020204030204" pitchFamily="34" charset="0"/>
                <a:cs typeface="Arial" panose="020B0604020202020204" pitchFamily="34" charset="0"/>
              </a:rPr>
              <a:t> חס ושלום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אדרבא כל זמן שגופו מתחלש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הנפש מתגבר יותר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וזה שנאמר עוד </a:t>
            </a:r>
            <a:r>
              <a:rPr lang="he-IL" sz="1800" dirty="0" err="1">
                <a:effectLst/>
                <a:latin typeface="Calibri" panose="020F0502020204030204" pitchFamily="34" charset="0"/>
                <a:ea typeface="Calibri" panose="020F0502020204030204" pitchFamily="34" charset="0"/>
                <a:cs typeface="Arial" panose="020B0604020202020204" pitchFamily="34" charset="0"/>
              </a:rPr>
              <a:t>ינובון</a:t>
            </a:r>
            <a:r>
              <a:rPr lang="he-IL" sz="1800" dirty="0">
                <a:effectLst/>
                <a:latin typeface="Calibri" panose="020F0502020204030204" pitchFamily="34" charset="0"/>
                <a:ea typeface="Calibri" panose="020F0502020204030204" pitchFamily="34" charset="0"/>
                <a:cs typeface="Arial" panose="020B0604020202020204" pitchFamily="34" charset="0"/>
              </a:rPr>
              <a:t> בשיבה ... דשנים ורעננים יהיו שאין </a:t>
            </a:r>
            <a:r>
              <a:rPr lang="he-IL" sz="1800" dirty="0" err="1">
                <a:effectLst/>
                <a:latin typeface="Calibri" panose="020F0502020204030204" pitchFamily="34" charset="0"/>
                <a:ea typeface="Calibri" panose="020F0502020204030204" pitchFamily="34" charset="0"/>
                <a:cs typeface="Arial" panose="020B0604020202020204" pitchFamily="34" charset="0"/>
              </a:rPr>
              <a:t>שיך</a:t>
            </a:r>
            <a:r>
              <a:rPr lang="he-IL" sz="1800" dirty="0">
                <a:effectLst/>
                <a:latin typeface="Calibri" panose="020F0502020204030204" pitchFamily="34" charset="0"/>
                <a:ea typeface="Calibri" panose="020F0502020204030204" pitchFamily="34" charset="0"/>
                <a:cs typeface="Arial" panose="020B0604020202020204" pitchFamily="34" charset="0"/>
              </a:rPr>
              <a:t> בחינת חלישות וזקנות כלל.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buFont typeface="+mj-lt"/>
              <a:buAutoNum type="arabicPeriod"/>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5833483"/>
      </p:ext>
    </p:extLst>
  </p:cSld>
  <p:clrMapOvr>
    <a:masterClrMapping/>
  </p:clrMapOvr>
  <mc:AlternateContent xmlns:mc="http://schemas.openxmlformats.org/markup-compatibility/2006" xmlns:p14="http://schemas.microsoft.com/office/powerpoint/2010/main">
    <mc:Choice Requires="p14">
      <p:transition spd="slow" p14:dur="2000" advTm="104490"/>
    </mc:Choice>
    <mc:Fallback xmlns="">
      <p:transition spd="slow" advTm="104490"/>
    </mc:Fallback>
  </mc:AlternateContent>
  <p:extLst>
    <p:ext uri="{E180D4A7-C9FB-4DFB-919C-405C955672EB}">
      <p14:showEvtLst xmlns:p14="http://schemas.microsoft.com/office/powerpoint/2010/main">
        <p14:playEvt time="3471" objId="4"/>
        <p14:stopEvt time="104467" objId="4"/>
      </p14:showEvtLst>
    </p:ext>
  </p:extLst>
</p:sld>
</file>

<file path=ppt/theme/theme1.xml><?xml version="1.0" encoding="utf-8"?>
<a:theme xmlns:a="http://schemas.openxmlformats.org/drawingml/2006/main" name="עשן מתפתל">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1_עשן מתפתל">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4840</TotalTime>
  <Words>2884</Words>
  <Application>Microsoft Office PowerPoint</Application>
  <PresentationFormat>מסך רחב</PresentationFormat>
  <Paragraphs>133</Paragraphs>
  <Slides>20</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2</vt:i4>
      </vt:variant>
      <vt:variant>
        <vt:lpstr>כותרות שקופיות</vt:lpstr>
      </vt:variant>
      <vt:variant>
        <vt:i4>20</vt:i4>
      </vt:variant>
    </vt:vector>
  </HeadingPairs>
  <TitlesOfParts>
    <vt:vector size="30" baseType="lpstr">
      <vt:lpstr>almoni</vt:lpstr>
      <vt:lpstr>Arial</vt:lpstr>
      <vt:lpstr>Assistant</vt:lpstr>
      <vt:lpstr>Calibri</vt:lpstr>
      <vt:lpstr>Century Gothic</vt:lpstr>
      <vt:lpstr>FbTypoPas</vt:lpstr>
      <vt:lpstr>Segoe UI</vt:lpstr>
      <vt:lpstr>Wingdings 3</vt:lpstr>
      <vt:lpstr>עשן מתפתל</vt:lpstr>
      <vt:lpstr>1_עשן מתפתל</vt:lpstr>
      <vt:lpstr>תִּפְאֶרֶת בַּחוּרִים כֹּחָם  וַהֲדַר זְקֵנִים שֵׂיבָה (משלי כ, כט)</vt:lpstr>
      <vt:lpstr>מהיכן צמחה המילה סבא וסבתא?</vt:lpstr>
      <vt:lpstr>השמות השונים ומשמעותם</vt:lpstr>
      <vt:lpstr>הזקנה במקורות</vt:lpstr>
      <vt:lpstr>תפקיד הזקנה להדביק הנפש עם בוראה</vt:lpstr>
      <vt:lpstr>יום שכולו שבת</vt:lpstr>
      <vt:lpstr>שנה אחת בזקנה – כשנים רבות בבחרות</vt:lpstr>
      <vt:lpstr>מה ההבדל בין גנב לזקן?</vt:lpstr>
      <vt:lpstr>מצגת של PowerPoint‏</vt:lpstr>
      <vt:lpstr>אברהם ביקש זקן לזקן</vt:lpstr>
      <vt:lpstr>אברהם מבקש שיכירו בחשיבות הזקנה</vt:lpstr>
      <vt:lpstr>עטרת שיער לבן</vt:lpstr>
      <vt:lpstr>יפיפית מבני אדם </vt:lpstr>
      <vt:lpstr>עֲטֶרֶת תִּפְאֶרֶת שֵׂיבָה בְּדֶרֶךְ צְדָקָה תִּמָּצֵא</vt:lpstr>
      <vt:lpstr>מה זה מראה יפה?</vt:lpstr>
      <vt:lpstr>שולחן ערוך יורה דעה הלכות לא ילבש גבר שמלת אשה סימן קפב סעיף ואסור (לאיש) ללקט אפילו שער אחד לבן מתוך השחורות, משום לא ילבש גבר</vt:lpstr>
      <vt:lpstr>זקן עם הארץ – דומה לקוף</vt:lpstr>
      <vt:lpstr>היחס הכפול לזקנה </vt:lpstr>
      <vt:lpstr>"סבא בבית – שבר בבית"</vt:lpstr>
      <vt:lpstr>דשנים ורעננים יהיו</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תִּפְאֶרֶת בַּחוּרִים כֹּחָם  וַהֲדַר זְקֵנִים שֵׂיבָה (משלי כ, כט)</dc:title>
  <dc:creator>User</dc:creator>
  <cp:lastModifiedBy>יהודה טאוב</cp:lastModifiedBy>
  <cp:revision>94</cp:revision>
  <dcterms:created xsi:type="dcterms:W3CDTF">2019-05-20T08:50:12Z</dcterms:created>
  <dcterms:modified xsi:type="dcterms:W3CDTF">2026-10-18T02:28:08Z</dcterms:modified>
</cp:coreProperties>
</file>