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22"/>
  </p:notesMasterIdLst>
  <p:sldIdLst>
    <p:sldId id="256" r:id="rId6"/>
    <p:sldId id="670" r:id="rId7"/>
    <p:sldId id="694" r:id="rId8"/>
    <p:sldId id="693" r:id="rId9"/>
    <p:sldId id="695" r:id="rId10"/>
    <p:sldId id="696" r:id="rId11"/>
    <p:sldId id="697" r:id="rId12"/>
    <p:sldId id="699" r:id="rId13"/>
    <p:sldId id="700" r:id="rId14"/>
    <p:sldId id="701" r:id="rId15"/>
    <p:sldId id="702" r:id="rId16"/>
    <p:sldId id="698" r:id="rId17"/>
    <p:sldId id="593" r:id="rId18"/>
    <p:sldId id="705" r:id="rId19"/>
    <p:sldId id="703" r:id="rId20"/>
    <p:sldId id="704" r:id="rId2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94"/>
            <p14:sldId id="693"/>
            <p14:sldId id="695"/>
            <p14:sldId id="696"/>
            <p14:sldId id="697"/>
            <p14:sldId id="699"/>
            <p14:sldId id="700"/>
            <p14:sldId id="701"/>
            <p14:sldId id="702"/>
          </p14:sldIdLst>
        </p14:section>
        <p14:section name="נספכים" id="{BD0E2C8E-7AC7-4BD5-BA98-8D250F30E645}">
          <p14:sldIdLst>
            <p14:sldId id="698"/>
            <p14:sldId id="593"/>
            <p14:sldId id="705"/>
            <p14:sldId id="703"/>
            <p14:sldId id="70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5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0:13.642" v="19"/>
      <pc:docMkLst>
        <pc:docMk/>
      </pc:docMkLst>
      <pc:sldChg chg="delSp mod delAnim modAnim">
        <pc:chgData name="יהודה טאוב" userId="80c2dbd02819b45c" providerId="LiveId" clId="{9C42E4DE-A4EE-4899-912D-CC2AC8F5DB5D}" dt="2026-10-18T02:10:12.930" v="1"/>
        <pc:sldMkLst>
          <pc:docMk/>
          <pc:sldMk cId="685444161" sldId="256"/>
        </pc:sldMkLst>
        <pc:picChg chg="del">
          <ac:chgData name="יהודה טאוב" userId="80c2dbd02819b45c" providerId="LiveId" clId="{9C42E4DE-A4EE-4899-912D-CC2AC8F5DB5D}" dt="2026-10-18T02:10:12.930" v="1"/>
          <ac:picMkLst>
            <pc:docMk/>
            <pc:sldMk cId="685444161" sldId="256"/>
            <ac:picMk id="5" creationId="{2E84DC64-CE58-3A78-3B6A-FA8EC4BF114C}"/>
          </ac:picMkLst>
        </pc:picChg>
      </pc:sldChg>
      <pc:sldChg chg="delSp mod delAnim modAnim">
        <pc:chgData name="יהודה טאוב" userId="80c2dbd02819b45c" providerId="LiveId" clId="{9C42E4DE-A4EE-4899-912D-CC2AC8F5DB5D}" dt="2026-10-18T02:10:13.197" v="3"/>
        <pc:sldMkLst>
          <pc:docMk/>
          <pc:sldMk cId="1429896432" sldId="670"/>
        </pc:sldMkLst>
        <pc:picChg chg="del">
          <ac:chgData name="יהודה טאוב" userId="80c2dbd02819b45c" providerId="LiveId" clId="{9C42E4DE-A4EE-4899-912D-CC2AC8F5DB5D}" dt="2026-10-18T02:10:13.197" v="3"/>
          <ac:picMkLst>
            <pc:docMk/>
            <pc:sldMk cId="1429896432" sldId="670"/>
            <ac:picMk id="5" creationId="{9CFB0684-31FD-9741-7440-3881E83214F9}"/>
          </ac:picMkLst>
        </pc:picChg>
      </pc:sldChg>
      <pc:sldChg chg="delSp mod delAnim modAnim">
        <pc:chgData name="יהודה טאוב" userId="80c2dbd02819b45c" providerId="LiveId" clId="{9C42E4DE-A4EE-4899-912D-CC2AC8F5DB5D}" dt="2026-10-18T02:10:13.328" v="7"/>
        <pc:sldMkLst>
          <pc:docMk/>
          <pc:sldMk cId="4133343013" sldId="693"/>
        </pc:sldMkLst>
        <pc:picChg chg="del">
          <ac:chgData name="יהודה טאוב" userId="80c2dbd02819b45c" providerId="LiveId" clId="{9C42E4DE-A4EE-4899-912D-CC2AC8F5DB5D}" dt="2026-10-18T02:10:13.328" v="7"/>
          <ac:picMkLst>
            <pc:docMk/>
            <pc:sldMk cId="4133343013" sldId="693"/>
            <ac:picMk id="5" creationId="{28B0DCC2-2D6D-EB11-1EC2-E5AAA170511E}"/>
          </ac:picMkLst>
        </pc:picChg>
      </pc:sldChg>
      <pc:sldChg chg="delSp mod delAnim modAnim">
        <pc:chgData name="יהודה טאוב" userId="80c2dbd02819b45c" providerId="LiveId" clId="{9C42E4DE-A4EE-4899-912D-CC2AC8F5DB5D}" dt="2026-10-18T02:10:13.280" v="5"/>
        <pc:sldMkLst>
          <pc:docMk/>
          <pc:sldMk cId="2109061915" sldId="694"/>
        </pc:sldMkLst>
        <pc:picChg chg="del">
          <ac:chgData name="יהודה טאוב" userId="80c2dbd02819b45c" providerId="LiveId" clId="{9C42E4DE-A4EE-4899-912D-CC2AC8F5DB5D}" dt="2026-10-18T02:10:13.280" v="5"/>
          <ac:picMkLst>
            <pc:docMk/>
            <pc:sldMk cId="2109061915" sldId="694"/>
            <ac:picMk id="5" creationId="{FB727548-FAAE-E5E6-C886-BF89BCF8B3B6}"/>
          </ac:picMkLst>
        </pc:picChg>
      </pc:sldChg>
      <pc:sldChg chg="delSp mod delAnim modAnim">
        <pc:chgData name="יהודה טאוב" userId="80c2dbd02819b45c" providerId="LiveId" clId="{9C42E4DE-A4EE-4899-912D-CC2AC8F5DB5D}" dt="2026-10-18T02:10:13.398" v="9"/>
        <pc:sldMkLst>
          <pc:docMk/>
          <pc:sldMk cId="2238987211" sldId="695"/>
        </pc:sldMkLst>
        <pc:picChg chg="del">
          <ac:chgData name="יהודה טאוב" userId="80c2dbd02819b45c" providerId="LiveId" clId="{9C42E4DE-A4EE-4899-912D-CC2AC8F5DB5D}" dt="2026-10-18T02:10:13.398" v="9"/>
          <ac:picMkLst>
            <pc:docMk/>
            <pc:sldMk cId="2238987211" sldId="695"/>
            <ac:picMk id="5" creationId="{C0CD658F-86A7-4B03-EBC9-6BBC94380825}"/>
          </ac:picMkLst>
        </pc:picChg>
      </pc:sldChg>
      <pc:sldChg chg="delSp mod delAnim modAnim">
        <pc:chgData name="יהודה טאוב" userId="80c2dbd02819b45c" providerId="LiveId" clId="{9C42E4DE-A4EE-4899-912D-CC2AC8F5DB5D}" dt="2026-10-18T02:10:13.477" v="11"/>
        <pc:sldMkLst>
          <pc:docMk/>
          <pc:sldMk cId="4288612999" sldId="696"/>
        </pc:sldMkLst>
        <pc:picChg chg="del">
          <ac:chgData name="יהודה טאוב" userId="80c2dbd02819b45c" providerId="LiveId" clId="{9C42E4DE-A4EE-4899-912D-CC2AC8F5DB5D}" dt="2026-10-18T02:10:13.477" v="11"/>
          <ac:picMkLst>
            <pc:docMk/>
            <pc:sldMk cId="4288612999" sldId="696"/>
            <ac:picMk id="5" creationId="{4CF29E26-2BA6-12A8-BD10-5C0EE11EDC0A}"/>
          </ac:picMkLst>
        </pc:picChg>
      </pc:sldChg>
      <pc:sldChg chg="delSp mod delAnim modAnim">
        <pc:chgData name="יהודה טאוב" userId="80c2dbd02819b45c" providerId="LiveId" clId="{9C42E4DE-A4EE-4899-912D-CC2AC8F5DB5D}" dt="2026-10-18T02:10:13.519" v="13"/>
        <pc:sldMkLst>
          <pc:docMk/>
          <pc:sldMk cId="2018867209" sldId="697"/>
        </pc:sldMkLst>
        <pc:picChg chg="del">
          <ac:chgData name="יהודה טאוב" userId="80c2dbd02819b45c" providerId="LiveId" clId="{9C42E4DE-A4EE-4899-912D-CC2AC8F5DB5D}" dt="2026-10-18T02:10:13.519" v="13"/>
          <ac:picMkLst>
            <pc:docMk/>
            <pc:sldMk cId="2018867209" sldId="697"/>
            <ac:picMk id="5" creationId="{D73FF95A-6FC5-ED9F-AADD-2210EA9EEA0E}"/>
          </ac:picMkLst>
        </pc:picChg>
      </pc:sldChg>
      <pc:sldChg chg="delSp mod delAnim modAnim">
        <pc:chgData name="יהודה טאוב" userId="80c2dbd02819b45c" providerId="LiveId" clId="{9C42E4DE-A4EE-4899-912D-CC2AC8F5DB5D}" dt="2026-10-18T02:10:13.562" v="15"/>
        <pc:sldMkLst>
          <pc:docMk/>
          <pc:sldMk cId="4195947310" sldId="699"/>
        </pc:sldMkLst>
        <pc:picChg chg="del">
          <ac:chgData name="יהודה טאוב" userId="80c2dbd02819b45c" providerId="LiveId" clId="{9C42E4DE-A4EE-4899-912D-CC2AC8F5DB5D}" dt="2026-10-18T02:10:13.562" v="15"/>
          <ac:picMkLst>
            <pc:docMk/>
            <pc:sldMk cId="4195947310" sldId="699"/>
            <ac:picMk id="5" creationId="{9160FC04-40E2-488F-71D0-F2D3BCFAA794}"/>
          </ac:picMkLst>
        </pc:picChg>
      </pc:sldChg>
      <pc:sldChg chg="delSp mod delAnim modAnim">
        <pc:chgData name="יהודה טאוב" userId="80c2dbd02819b45c" providerId="LiveId" clId="{9C42E4DE-A4EE-4899-912D-CC2AC8F5DB5D}" dt="2026-10-18T02:10:13.603" v="17"/>
        <pc:sldMkLst>
          <pc:docMk/>
          <pc:sldMk cId="2157203395" sldId="700"/>
        </pc:sldMkLst>
        <pc:picChg chg="del">
          <ac:chgData name="יהודה טאוב" userId="80c2dbd02819b45c" providerId="LiveId" clId="{9C42E4DE-A4EE-4899-912D-CC2AC8F5DB5D}" dt="2026-10-18T02:10:13.603" v="17"/>
          <ac:picMkLst>
            <pc:docMk/>
            <pc:sldMk cId="2157203395" sldId="700"/>
            <ac:picMk id="5" creationId="{EF42D1F0-CCC7-C0AD-7D52-82D5CAD8EAEC}"/>
          </ac:picMkLst>
        </pc:picChg>
      </pc:sldChg>
      <pc:sldChg chg="delSp mod delAnim modAnim">
        <pc:chgData name="יהודה טאוב" userId="80c2dbd02819b45c" providerId="LiveId" clId="{9C42E4DE-A4EE-4899-912D-CC2AC8F5DB5D}" dt="2026-10-18T02:10:13.642" v="19"/>
        <pc:sldMkLst>
          <pc:docMk/>
          <pc:sldMk cId="2670389287" sldId="701"/>
        </pc:sldMkLst>
        <pc:picChg chg="del">
          <ac:chgData name="יהודה טאוב" userId="80c2dbd02819b45c" providerId="LiveId" clId="{9C42E4DE-A4EE-4899-912D-CC2AC8F5DB5D}" dt="2026-10-18T02:10:13.642" v="19"/>
          <ac:picMkLst>
            <pc:docMk/>
            <pc:sldMk cId="2670389287" sldId="701"/>
            <ac:picMk id="5" creationId="{1A3F56BD-3E52-EAD7-463F-65DEB860AB8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שלוש מנהגים ושלוש השקפות</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שמירה או התחדשות</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הפטרת פקודי</a:t>
            </a:r>
            <a:br>
              <a:rPr lang="he-IL" dirty="0"/>
            </a:br>
            <a:r>
              <a:rPr lang="he-IL" dirty="0"/>
              <a:t>ושינוי המציאות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בשנה מעוברת שבה קוראים לפרשת </a:t>
            </a:r>
            <a:r>
              <a:rPr lang="he-IL" b="0" i="0" dirty="0" err="1">
                <a:solidFill>
                  <a:srgbClr val="202122"/>
                </a:solidFill>
                <a:effectLst/>
                <a:latin typeface="Arial" panose="020B0604020202020204" pitchFamily="34" charset="0"/>
              </a:rPr>
              <a:t>ויקהל</a:t>
            </a:r>
            <a:r>
              <a:rPr lang="he-IL" b="0" i="0" dirty="0">
                <a:solidFill>
                  <a:srgbClr val="202122"/>
                </a:solidFill>
                <a:effectLst/>
                <a:latin typeface="Arial" panose="020B0604020202020204" pitchFamily="34" charset="0"/>
              </a:rPr>
              <a:t> – הפטרת שקלים. </a:t>
            </a:r>
          </a:p>
          <a:p>
            <a:r>
              <a:rPr lang="he-IL" dirty="0">
                <a:solidFill>
                  <a:srgbClr val="202122"/>
                </a:solidFill>
                <a:latin typeface="Arial" panose="020B0604020202020204" pitchFamily="34" charset="0"/>
              </a:rPr>
              <a:t>יש שלוש דעות מה לקרוא בהפטרה של פקודי. </a:t>
            </a:r>
          </a:p>
          <a:p>
            <a:r>
              <a:rPr lang="he-IL" dirty="0">
                <a:solidFill>
                  <a:srgbClr val="202122"/>
                </a:solidFill>
                <a:latin typeface="Arial" panose="020B0604020202020204" pitchFamily="34" charset="0"/>
              </a:rPr>
              <a:t>נתבונן ונראה שעל פי רוב ההכרעה במחלוקת זו היא תלויה בהנהגה הראויה על פי התורה</a:t>
            </a:r>
          </a:p>
          <a:p>
            <a:r>
              <a:rPr lang="he-IL" dirty="0">
                <a:solidFill>
                  <a:srgbClr val="202122"/>
                </a:solidFill>
                <a:latin typeface="Arial" panose="020B0604020202020204" pitchFamily="34" charset="0"/>
              </a:rPr>
              <a:t>למצב שבו בארץ ישראל משתנה המציאות </a:t>
            </a:r>
          </a:p>
          <a:p>
            <a:r>
              <a:rPr lang="he-IL" dirty="0">
                <a:solidFill>
                  <a:srgbClr val="202122"/>
                </a:solidFill>
                <a:latin typeface="Arial" panose="020B0604020202020204" pitchFamily="34" charset="0"/>
              </a:rPr>
              <a:t>האם גם ההלכה משתנה?</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DFB8E0-D0A6-08CA-A833-857731A8C5A0}"/>
              </a:ext>
            </a:extLst>
          </p:cNvPr>
          <p:cNvSpPr>
            <a:spLocks noGrp="1"/>
          </p:cNvSpPr>
          <p:nvPr>
            <p:ph type="title"/>
          </p:nvPr>
        </p:nvSpPr>
        <p:spPr/>
        <p:txBody>
          <a:bodyPr/>
          <a:lstStyle/>
          <a:p>
            <a:pPr algn="ctr"/>
            <a:r>
              <a:rPr lang="he-IL" dirty="0"/>
              <a:t>הפטרת פקודי</a:t>
            </a:r>
          </a:p>
        </p:txBody>
      </p:sp>
      <p:sp>
        <p:nvSpPr>
          <p:cNvPr id="3" name="מציין מיקום תוכן 2">
            <a:extLst>
              <a:ext uri="{FF2B5EF4-FFF2-40B4-BE49-F238E27FC236}">
                <a16:creationId xmlns:a16="http://schemas.microsoft.com/office/drawing/2014/main" id="{BB18C222-06D3-7164-3871-0C4C3A0E9385}"/>
              </a:ext>
            </a:extLst>
          </p:cNvPr>
          <p:cNvSpPr>
            <a:spLocks noGrp="1"/>
          </p:cNvSpPr>
          <p:nvPr>
            <p:ph idx="1"/>
          </p:nvPr>
        </p:nvSpPr>
        <p:spPr/>
        <p:txBody>
          <a:bodyPr/>
          <a:lstStyle/>
          <a:p>
            <a:r>
              <a:rPr lang="he-IL" dirty="0"/>
              <a:t>אליה רבה סימן תרפה</a:t>
            </a:r>
          </a:p>
          <a:p>
            <a:r>
              <a:rPr lang="he-IL" dirty="0"/>
              <a:t>ראיתי בדרשות </a:t>
            </a:r>
            <a:r>
              <a:rPr lang="he-IL" dirty="0" err="1"/>
              <a:t>מהר"ש</a:t>
            </a:r>
            <a:r>
              <a:rPr lang="he-IL" dirty="0"/>
              <a:t> סימן (ע"ו) [</a:t>
            </a:r>
            <a:r>
              <a:rPr lang="he-IL" dirty="0" err="1"/>
              <a:t>קמז</a:t>
            </a:r>
            <a:r>
              <a:rPr lang="he-IL" dirty="0"/>
              <a:t>] להפטיר לאלה פקודי שבין פרשת שקלים ופרשת זכור ויעש חירום [מ"א ז, מ] וב' פסוקים ותשלם [שם נא], משום דהוי גמר מלאכה. </a:t>
            </a:r>
          </a:p>
          <a:p>
            <a:r>
              <a:rPr lang="he-IL" dirty="0"/>
              <a:t>ולא </a:t>
            </a:r>
            <a:r>
              <a:rPr lang="he-IL" dirty="0" err="1"/>
              <a:t>אמרינן</a:t>
            </a:r>
            <a:r>
              <a:rPr lang="he-IL" dirty="0"/>
              <a:t> כל ותשלם ולא ויעש חירום, </a:t>
            </a:r>
            <a:r>
              <a:rPr lang="he-IL" dirty="0" err="1"/>
              <a:t>דא"כ</a:t>
            </a:r>
            <a:r>
              <a:rPr lang="he-IL" dirty="0"/>
              <a:t> לא אשכחן לה שיאמרו ויעש חירום, אבל ותשלם אפילו דאין אומרים אותה </a:t>
            </a:r>
            <a:r>
              <a:rPr lang="he-IL" dirty="0" err="1"/>
              <a:t>בכאן</a:t>
            </a:r>
            <a:r>
              <a:rPr lang="he-IL" dirty="0"/>
              <a:t> נמצא שאומרים אותה בסוכות בסוף עכ"ל (מלבושי יום טוב </a:t>
            </a:r>
            <a:r>
              <a:rPr lang="he-IL" dirty="0" err="1"/>
              <a:t>סק"ה</a:t>
            </a:r>
            <a:r>
              <a:rPr lang="he-IL" dirty="0"/>
              <a:t>). וכ"כ </a:t>
            </a:r>
            <a:r>
              <a:rPr lang="he-IL" dirty="0" err="1"/>
              <a:t>במהרי"ל</a:t>
            </a:r>
            <a:r>
              <a:rPr lang="he-IL" dirty="0"/>
              <a:t> [הלכות ד' פרשיות אות ה]: </a:t>
            </a:r>
          </a:p>
          <a:p>
            <a:r>
              <a:rPr lang="he-IL" dirty="0"/>
              <a:t>שו"ת משנה הלכות חלק ז סימן צא</a:t>
            </a:r>
          </a:p>
          <a:p>
            <a:r>
              <a:rPr lang="he-IL" dirty="0"/>
              <a:t>ומיהו בשנה זו דפ' פקודי חל בהפסקה כתב </a:t>
            </a:r>
            <a:r>
              <a:rPr lang="he-IL" dirty="0" err="1"/>
              <a:t>המהרי"ל</a:t>
            </a:r>
            <a:r>
              <a:rPr lang="he-IL" dirty="0"/>
              <a:t> </a:t>
            </a:r>
            <a:r>
              <a:rPr lang="he-IL" dirty="0" err="1"/>
              <a:t>דאומרים</a:t>
            </a:r>
            <a:r>
              <a:rPr lang="he-IL" dirty="0"/>
              <a:t> ויעש חירום אלא שצריך להוסיף שני פסוקים מן ותשלם והטעם </a:t>
            </a:r>
            <a:r>
              <a:rPr lang="he-IL" dirty="0" err="1"/>
              <a:t>דאל"כ</a:t>
            </a:r>
            <a:r>
              <a:rPr lang="he-IL" dirty="0"/>
              <a:t> לא יאמרו אותה הפטורה לגמרי אבל הפטורה </a:t>
            </a:r>
            <a:r>
              <a:rPr lang="he-IL" dirty="0" err="1"/>
              <a:t>דותשלם</a:t>
            </a:r>
            <a:r>
              <a:rPr lang="he-IL" dirty="0"/>
              <a:t> עכ"פ יאמרוה בסוכות אלא לפי שאז אין אומרים הב' פסוקים הללו לכן </a:t>
            </a:r>
            <a:r>
              <a:rPr lang="he-IL" dirty="0" err="1"/>
              <a:t>מוסיפין</a:t>
            </a:r>
            <a:r>
              <a:rPr lang="he-IL" dirty="0"/>
              <a:t> הב' פסוקים של ותשלם </a:t>
            </a:r>
            <a:r>
              <a:rPr lang="he-IL" dirty="0" err="1"/>
              <a:t>בפ</a:t>
            </a:r>
            <a:r>
              <a:rPr lang="he-IL" dirty="0"/>
              <a:t>' פקודי. </a:t>
            </a:r>
          </a:p>
        </p:txBody>
      </p:sp>
      <p:sp>
        <p:nvSpPr>
          <p:cNvPr id="4" name="מציין מיקום של מספר שקופית 3">
            <a:extLst>
              <a:ext uri="{FF2B5EF4-FFF2-40B4-BE49-F238E27FC236}">
                <a16:creationId xmlns:a16="http://schemas.microsoft.com/office/drawing/2014/main" id="{9DAD75CC-ECB6-6C59-BFE8-7ADE132060A3}"/>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109061915"/>
      </p:ext>
    </p:extLst>
  </p:cSld>
  <p:clrMapOvr>
    <a:masterClrMapping/>
  </p:clrMapOvr>
  <mc:AlternateContent xmlns:mc="http://schemas.openxmlformats.org/markup-compatibility/2006" xmlns:p14="http://schemas.microsoft.com/office/powerpoint/2010/main">
    <mc:Choice Requires="p14">
      <p:transition spd="slow" p14:dur="2000" advTm="6906"/>
    </mc:Choice>
    <mc:Fallback xmlns="">
      <p:transition spd="slow" advTm="690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DFB8E0-D0A6-08CA-A833-857731A8C5A0}"/>
              </a:ext>
            </a:extLst>
          </p:cNvPr>
          <p:cNvSpPr>
            <a:spLocks noGrp="1"/>
          </p:cNvSpPr>
          <p:nvPr>
            <p:ph type="title"/>
          </p:nvPr>
        </p:nvSpPr>
        <p:spPr/>
        <p:txBody>
          <a:bodyPr/>
          <a:lstStyle/>
          <a:p>
            <a:pPr algn="ctr"/>
            <a:r>
              <a:rPr lang="he-IL" dirty="0"/>
              <a:t>בארץ ישראל</a:t>
            </a:r>
          </a:p>
        </p:txBody>
      </p:sp>
      <p:sp>
        <p:nvSpPr>
          <p:cNvPr id="3" name="מציין מיקום תוכן 2">
            <a:extLst>
              <a:ext uri="{FF2B5EF4-FFF2-40B4-BE49-F238E27FC236}">
                <a16:creationId xmlns:a16="http://schemas.microsoft.com/office/drawing/2014/main" id="{BB18C222-06D3-7164-3871-0C4C3A0E9385}"/>
              </a:ext>
            </a:extLst>
          </p:cNvPr>
          <p:cNvSpPr>
            <a:spLocks noGrp="1"/>
          </p:cNvSpPr>
          <p:nvPr>
            <p:ph idx="1"/>
          </p:nvPr>
        </p:nvSpPr>
        <p:spPr/>
        <p:txBody>
          <a:bodyPr/>
          <a:lstStyle/>
          <a:p>
            <a:r>
              <a:rPr lang="he-IL" dirty="0"/>
              <a:t>הנה כל הטעם שייך רק בחוץ לארץ שקורים ביום טוב שני של סוכות ותשלם כל המלכה. </a:t>
            </a:r>
          </a:p>
          <a:p>
            <a:r>
              <a:rPr lang="he-IL" dirty="0"/>
              <a:t>אבל בארץ ישראל הרי אין קורים ולכאורה צריך לקרוא רק הפטרת פקודי – ותשלם כל המלאכה. </a:t>
            </a:r>
          </a:p>
          <a:p>
            <a:r>
              <a:rPr lang="he-IL" dirty="0"/>
              <a:t>ומצאנו בזה ג' דעות:</a:t>
            </a:r>
          </a:p>
          <a:p>
            <a:r>
              <a:rPr lang="he-IL" dirty="0"/>
              <a:t>יש אומרים לשנות </a:t>
            </a:r>
            <a:r>
              <a:rPr lang="he-IL" dirty="0" err="1"/>
              <a:t>מחו''ל</a:t>
            </a:r>
            <a:r>
              <a:rPr lang="he-IL" dirty="0"/>
              <a:t> ולקרות פקודי</a:t>
            </a:r>
          </a:p>
          <a:p>
            <a:r>
              <a:rPr lang="he-IL" dirty="0"/>
              <a:t>יש אומרים לשמור על המנהג של פעם ולקרוא </a:t>
            </a:r>
            <a:r>
              <a:rPr lang="he-IL" dirty="0" err="1"/>
              <a:t>ויקהל</a:t>
            </a:r>
            <a:r>
              <a:rPr lang="he-IL" dirty="0"/>
              <a:t>.</a:t>
            </a:r>
          </a:p>
          <a:p>
            <a:r>
              <a:rPr lang="he-IL" dirty="0"/>
              <a:t>ויש אומרים לקרוא את שתי </a:t>
            </a:r>
            <a:r>
              <a:rPr lang="he-IL" dirty="0" err="1"/>
              <a:t>ההפטרות</a:t>
            </a:r>
            <a:r>
              <a:rPr lang="he-IL" dirty="0"/>
              <a:t>. </a:t>
            </a:r>
          </a:p>
        </p:txBody>
      </p:sp>
      <p:sp>
        <p:nvSpPr>
          <p:cNvPr id="4" name="מציין מיקום של מספר שקופית 3">
            <a:extLst>
              <a:ext uri="{FF2B5EF4-FFF2-40B4-BE49-F238E27FC236}">
                <a16:creationId xmlns:a16="http://schemas.microsoft.com/office/drawing/2014/main" id="{9DAD75CC-ECB6-6C59-BFE8-7ADE132060A3}"/>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4133343013"/>
      </p:ext>
    </p:extLst>
  </p:cSld>
  <p:clrMapOvr>
    <a:masterClrMapping/>
  </p:clrMapOvr>
  <mc:AlternateContent xmlns:mc="http://schemas.openxmlformats.org/markup-compatibility/2006" xmlns:p14="http://schemas.microsoft.com/office/powerpoint/2010/main">
    <mc:Choice Requires="p14">
      <p:transition spd="slow" p14:dur="2000" advTm="2373"/>
    </mc:Choice>
    <mc:Fallback xmlns="">
      <p:transition spd="slow" advTm="237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9501D9-C366-B115-8B1D-72EAC5622B75}"/>
              </a:ext>
            </a:extLst>
          </p:cNvPr>
          <p:cNvSpPr>
            <a:spLocks noGrp="1"/>
          </p:cNvSpPr>
          <p:nvPr>
            <p:ph type="title"/>
          </p:nvPr>
        </p:nvSpPr>
        <p:spPr/>
        <p:txBody>
          <a:bodyPr/>
          <a:lstStyle/>
          <a:p>
            <a:pPr algn="ctr"/>
            <a:r>
              <a:rPr lang="he-IL" dirty="0"/>
              <a:t>שינוי מציעות משנה הלכה</a:t>
            </a:r>
          </a:p>
        </p:txBody>
      </p:sp>
      <p:sp>
        <p:nvSpPr>
          <p:cNvPr id="3" name="מציין מיקום תוכן 2">
            <a:extLst>
              <a:ext uri="{FF2B5EF4-FFF2-40B4-BE49-F238E27FC236}">
                <a16:creationId xmlns:a16="http://schemas.microsoft.com/office/drawing/2014/main" id="{5F649145-0AD8-6418-45AB-C5B54D2D0CB5}"/>
              </a:ext>
            </a:extLst>
          </p:cNvPr>
          <p:cNvSpPr>
            <a:spLocks noGrp="1"/>
          </p:cNvSpPr>
          <p:nvPr>
            <p:ph idx="1"/>
          </p:nvPr>
        </p:nvSpPr>
        <p:spPr/>
        <p:txBody>
          <a:bodyPr/>
          <a:lstStyle/>
          <a:p>
            <a:r>
              <a:rPr lang="he-IL" dirty="0"/>
              <a:t>נתבונן ונראה שזה השקפה כללית על הרבה דברים כאן בארץ ישראל, שנתנה המציעות האם משנים את ההלכה.</a:t>
            </a:r>
          </a:p>
          <a:p>
            <a:r>
              <a:rPr lang="he-IL" dirty="0"/>
              <a:t>לדוגמא: האם להדליק נרות חנוכה בארץ ישראל בחוץ כמו מנהג המקורי, או </a:t>
            </a:r>
            <a:r>
              <a:rPr lang="he-IL" dirty="0" err="1"/>
              <a:t>להשאר</a:t>
            </a:r>
            <a:r>
              <a:rPr lang="he-IL" dirty="0"/>
              <a:t> כמו בחו"ל </a:t>
            </a:r>
            <a:r>
              <a:rPr lang="he-IL" dirty="0" err="1"/>
              <a:t>שהדלקו</a:t>
            </a:r>
            <a:r>
              <a:rPr lang="he-IL" dirty="0"/>
              <a:t> בבית. </a:t>
            </a:r>
          </a:p>
          <a:p>
            <a:r>
              <a:rPr lang="he-IL" dirty="0"/>
              <a:t>האם שגילו היום את התכלת יש ללבוש תכלת, או היות ורבותינו לא לבשו גם אנו לא לובשים. </a:t>
            </a:r>
          </a:p>
          <a:p>
            <a:r>
              <a:rPr lang="he-IL" dirty="0"/>
              <a:t>האם יש היום חובה לעלות לארץ ישראל? בעבר אמנם לא עלו מחמת הצרות שהיו בארץ והגלות שנגזרה עלינו, היום שיש אפשרות לעלות האם זה חיוב?</a:t>
            </a:r>
          </a:p>
          <a:p>
            <a:r>
              <a:rPr lang="he-IL" dirty="0"/>
              <a:t>בעבר היה נהוג שקדושה זה פרישות, האם יתכן ובימינו קדושה זה להנות בשביל להתאחד כמו שמביא </a:t>
            </a:r>
            <a:r>
              <a:rPr lang="he-IL" dirty="0" err="1"/>
              <a:t>המסילת</a:t>
            </a:r>
            <a:r>
              <a:rPr lang="he-IL" dirty="0"/>
              <a:t> ישרים בסוף ספרו, שהקדוש נהנה מהעולם הזה בשביל להתקרב לבורא. </a:t>
            </a:r>
          </a:p>
          <a:p>
            <a:r>
              <a:rPr lang="he-IL" dirty="0"/>
              <a:t>בחוץ לארץ נהגו לפרוש </a:t>
            </a:r>
            <a:r>
              <a:rPr lang="he-IL" dirty="0" err="1"/>
              <a:t>מהפורקי</a:t>
            </a:r>
            <a:r>
              <a:rPr lang="he-IL" dirty="0"/>
              <a:t> עול לגמרי, האם בארץ צריך גם להתנהג כך?</a:t>
            </a:r>
          </a:p>
          <a:p>
            <a:r>
              <a:rPr lang="he-IL" dirty="0"/>
              <a:t>אל </a:t>
            </a:r>
            <a:r>
              <a:rPr lang="he-IL" b="1" dirty="0"/>
              <a:t>יספר</a:t>
            </a:r>
            <a:r>
              <a:rPr lang="he-IL" dirty="0"/>
              <a:t> עם אישה בשוק – ומה הדין שלא ניכר תלמיד חכם ולא חושדים. </a:t>
            </a:r>
          </a:p>
          <a:p>
            <a:r>
              <a:rPr lang="he-IL" dirty="0"/>
              <a:t>האם יתכן שהגאולה מגיעה בסוף בצורה שונה ממה שחשבו כל החיים.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CFB883C8-F010-CC2D-02D1-33D3F1076BE7}"/>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238987211"/>
      </p:ext>
    </p:extLst>
  </p:cSld>
  <p:clrMapOvr>
    <a:masterClrMapping/>
  </p:clrMapOvr>
  <mc:AlternateContent xmlns:mc="http://schemas.openxmlformats.org/markup-compatibility/2006" xmlns:p14="http://schemas.microsoft.com/office/powerpoint/2010/main">
    <mc:Choice Requires="p14">
      <p:transition spd="slow" p14:dur="2000" advTm="639663"/>
    </mc:Choice>
    <mc:Fallback xmlns="">
      <p:transition spd="slow" advTm="63966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6563E0-7377-A446-0735-F226EF07949B}"/>
              </a:ext>
            </a:extLst>
          </p:cNvPr>
          <p:cNvSpPr>
            <a:spLocks noGrp="1"/>
          </p:cNvSpPr>
          <p:nvPr>
            <p:ph type="title"/>
          </p:nvPr>
        </p:nvSpPr>
        <p:spPr/>
        <p:txBody>
          <a:bodyPr/>
          <a:lstStyle/>
          <a:p>
            <a:pPr algn="ctr"/>
            <a:r>
              <a:rPr lang="he-IL" dirty="0" err="1"/>
              <a:t>דתים</a:t>
            </a:r>
            <a:r>
              <a:rPr lang="he-IL" dirty="0"/>
              <a:t>, חרדים וחסידים</a:t>
            </a:r>
          </a:p>
        </p:txBody>
      </p:sp>
      <p:sp>
        <p:nvSpPr>
          <p:cNvPr id="3" name="מציין מיקום תוכן 2">
            <a:extLst>
              <a:ext uri="{FF2B5EF4-FFF2-40B4-BE49-F238E27FC236}">
                <a16:creationId xmlns:a16="http://schemas.microsoft.com/office/drawing/2014/main" id="{72858564-3558-BD52-A7EF-F8A74859EE5D}"/>
              </a:ext>
            </a:extLst>
          </p:cNvPr>
          <p:cNvSpPr>
            <a:spLocks noGrp="1"/>
          </p:cNvSpPr>
          <p:nvPr>
            <p:ph idx="1"/>
          </p:nvPr>
        </p:nvSpPr>
        <p:spPr/>
        <p:txBody>
          <a:bodyPr/>
          <a:lstStyle/>
          <a:p>
            <a:r>
              <a:rPr lang="he-IL" dirty="0"/>
              <a:t>באופן כללי היה ניתן לומר שהציבור הדתי הולך מאוד עם שיטה שיש תורת ארץ ישראל, ולפי זה הם מחדשים כל מיני דברים. והם קוראים הפטרת פקודי. </a:t>
            </a:r>
          </a:p>
          <a:p>
            <a:r>
              <a:rPr lang="he-IL" dirty="0"/>
              <a:t>החסידים מאוד נוטים לשמור על מנהגי חוץ לארץ. והם יקראו הפטרת </a:t>
            </a:r>
            <a:r>
              <a:rPr lang="he-IL" dirty="0" err="1"/>
              <a:t>ויקהל</a:t>
            </a:r>
            <a:r>
              <a:rPr lang="he-IL" dirty="0"/>
              <a:t>. </a:t>
            </a:r>
          </a:p>
          <a:p>
            <a:r>
              <a:rPr lang="he-IL" dirty="0"/>
              <a:t>הליטאים הרבה פעמים נוקטים שיטה אמצעית, גם לשמור על העבר עד כמה שאפשר, ומתי שזה מתנגש עם ההלכה יש לחדש לפי הצורך. והם קוראים את שתי </a:t>
            </a:r>
            <a:r>
              <a:rPr lang="he-IL" dirty="0" err="1"/>
              <a:t>ההפטרות</a:t>
            </a:r>
            <a:r>
              <a:rPr lang="he-IL" dirty="0"/>
              <a:t>. </a:t>
            </a:r>
          </a:p>
        </p:txBody>
      </p:sp>
      <p:sp>
        <p:nvSpPr>
          <p:cNvPr id="4" name="מציין מיקום של מספר שקופית 3">
            <a:extLst>
              <a:ext uri="{FF2B5EF4-FFF2-40B4-BE49-F238E27FC236}">
                <a16:creationId xmlns:a16="http://schemas.microsoft.com/office/drawing/2014/main" id="{04E03713-685E-D41C-8ED6-E407A406D96F}"/>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4288612999"/>
      </p:ext>
    </p:extLst>
  </p:cSld>
  <p:clrMapOvr>
    <a:masterClrMapping/>
  </p:clrMapOvr>
  <mc:AlternateContent xmlns:mc="http://schemas.openxmlformats.org/markup-compatibility/2006" xmlns:p14="http://schemas.microsoft.com/office/powerpoint/2010/main">
    <mc:Choice Requires="p14">
      <p:transition spd="slow" p14:dur="2000" advTm="84046"/>
    </mc:Choice>
    <mc:Fallback xmlns="">
      <p:transition spd="slow" advTm="8404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CBB272-0F82-C9CA-64F2-CA3CB71997AE}"/>
              </a:ext>
            </a:extLst>
          </p:cNvPr>
          <p:cNvSpPr>
            <a:spLocks noGrp="1"/>
          </p:cNvSpPr>
          <p:nvPr>
            <p:ph type="title"/>
          </p:nvPr>
        </p:nvSpPr>
        <p:spPr/>
        <p:txBody>
          <a:bodyPr/>
          <a:lstStyle/>
          <a:p>
            <a:pPr algn="ctr"/>
            <a:r>
              <a:rPr lang="he-IL" dirty="0"/>
              <a:t>מהיכן נובעת ההחלטה</a:t>
            </a:r>
          </a:p>
        </p:txBody>
      </p:sp>
      <p:sp>
        <p:nvSpPr>
          <p:cNvPr id="3" name="מציין מיקום תוכן 2">
            <a:extLst>
              <a:ext uri="{FF2B5EF4-FFF2-40B4-BE49-F238E27FC236}">
                <a16:creationId xmlns:a16="http://schemas.microsoft.com/office/drawing/2014/main" id="{1763ED1E-9534-BEBD-8B7E-BED3C05AEF3D}"/>
              </a:ext>
            </a:extLst>
          </p:cNvPr>
          <p:cNvSpPr>
            <a:spLocks noGrp="1"/>
          </p:cNvSpPr>
          <p:nvPr>
            <p:ph idx="1"/>
          </p:nvPr>
        </p:nvSpPr>
        <p:spPr/>
        <p:txBody>
          <a:bodyPr/>
          <a:lstStyle/>
          <a:p>
            <a:r>
              <a:rPr lang="he-IL" dirty="0"/>
              <a:t>האם אדם מחליט מהשכל או מהרגש</a:t>
            </a:r>
          </a:p>
          <a:p>
            <a:r>
              <a:rPr lang="he-IL" dirty="0"/>
              <a:t>איסור שוחד</a:t>
            </a:r>
          </a:p>
          <a:p>
            <a:r>
              <a:rPr lang="he-IL" dirty="0"/>
              <a:t>סיפור עם בית משפט </a:t>
            </a:r>
          </a:p>
          <a:p>
            <a:r>
              <a:rPr lang="he-IL" dirty="0"/>
              <a:t>ועשית ככל אשר </a:t>
            </a:r>
            <a:r>
              <a:rPr lang="he-IL" dirty="0" err="1"/>
              <a:t>יורוך</a:t>
            </a:r>
            <a:r>
              <a:rPr lang="he-IL" dirty="0"/>
              <a:t>. </a:t>
            </a:r>
          </a:p>
          <a:p>
            <a:endParaRPr lang="he-IL" dirty="0"/>
          </a:p>
        </p:txBody>
      </p:sp>
      <p:sp>
        <p:nvSpPr>
          <p:cNvPr id="4" name="מציין מיקום של מספר שקופית 3">
            <a:extLst>
              <a:ext uri="{FF2B5EF4-FFF2-40B4-BE49-F238E27FC236}">
                <a16:creationId xmlns:a16="http://schemas.microsoft.com/office/drawing/2014/main" id="{76C3B4A4-79E7-C1E0-3B10-ABB0BACDDCEA}"/>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018867209"/>
      </p:ext>
    </p:extLst>
  </p:cSld>
  <p:clrMapOvr>
    <a:masterClrMapping/>
  </p:clrMapOvr>
  <mc:AlternateContent xmlns:mc="http://schemas.openxmlformats.org/markup-compatibility/2006" xmlns:p14="http://schemas.microsoft.com/office/powerpoint/2010/main">
    <mc:Choice Requires="p14">
      <p:transition spd="slow" p14:dur="2000" advTm="447610"/>
    </mc:Choice>
    <mc:Fallback xmlns="">
      <p:transition spd="slow" advTm="44761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39EABC-020D-84A1-CDD5-FB4894B6C5C2}"/>
              </a:ext>
            </a:extLst>
          </p:cNvPr>
          <p:cNvSpPr>
            <a:spLocks noGrp="1"/>
          </p:cNvSpPr>
          <p:nvPr>
            <p:ph type="title"/>
          </p:nvPr>
        </p:nvSpPr>
        <p:spPr/>
        <p:txBody>
          <a:bodyPr/>
          <a:lstStyle/>
          <a:p>
            <a:pPr algn="ctr"/>
            <a:r>
              <a:rPr lang="he-IL" dirty="0" err="1"/>
              <a:t>לקולא</a:t>
            </a:r>
            <a:r>
              <a:rPr lang="he-IL" dirty="0"/>
              <a:t> או </a:t>
            </a:r>
            <a:r>
              <a:rPr lang="he-IL" dirty="0" err="1"/>
              <a:t>לחומרא</a:t>
            </a:r>
            <a:endParaRPr lang="he-IL" dirty="0"/>
          </a:p>
        </p:txBody>
      </p:sp>
      <p:sp>
        <p:nvSpPr>
          <p:cNvPr id="3" name="מציין מיקום תוכן 2">
            <a:extLst>
              <a:ext uri="{FF2B5EF4-FFF2-40B4-BE49-F238E27FC236}">
                <a16:creationId xmlns:a16="http://schemas.microsoft.com/office/drawing/2014/main" id="{DAAFE963-0C39-8FCC-5583-DEB910ECA714}"/>
              </a:ext>
            </a:extLst>
          </p:cNvPr>
          <p:cNvSpPr>
            <a:spLocks noGrp="1"/>
          </p:cNvSpPr>
          <p:nvPr>
            <p:ph idx="1"/>
          </p:nvPr>
        </p:nvSpPr>
        <p:spPr/>
        <p:txBody>
          <a:bodyPr/>
          <a:lstStyle/>
          <a:p>
            <a:r>
              <a:rPr lang="he-IL" dirty="0"/>
              <a:t>להקל – כדי שכולם יוכלו להצטרף אלינו. </a:t>
            </a:r>
          </a:p>
          <a:p>
            <a:r>
              <a:rPr lang="he-IL" dirty="0" err="1"/>
              <a:t>לחומרא</a:t>
            </a:r>
            <a:r>
              <a:rPr lang="he-IL" dirty="0"/>
              <a:t> – כדי שלא יתחילו לדרדר ולהצטרף לרפורמים. </a:t>
            </a:r>
          </a:p>
        </p:txBody>
      </p:sp>
      <p:sp>
        <p:nvSpPr>
          <p:cNvPr id="4" name="מציין מיקום של מספר שקופית 3">
            <a:extLst>
              <a:ext uri="{FF2B5EF4-FFF2-40B4-BE49-F238E27FC236}">
                <a16:creationId xmlns:a16="http://schemas.microsoft.com/office/drawing/2014/main" id="{EB26025A-4B5B-B9BA-CB78-E375138D4FD9}"/>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4195947310"/>
      </p:ext>
    </p:extLst>
  </p:cSld>
  <p:clrMapOvr>
    <a:masterClrMapping/>
  </p:clrMapOvr>
  <mc:AlternateContent xmlns:mc="http://schemas.openxmlformats.org/markup-compatibility/2006" xmlns:p14="http://schemas.microsoft.com/office/powerpoint/2010/main">
    <mc:Choice Requires="p14">
      <p:transition spd="slow" p14:dur="2000" advTm="48857"/>
    </mc:Choice>
    <mc:Fallback xmlns="">
      <p:transition spd="slow" advTm="4885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4A4561-2058-2C5F-7EEE-97DAFEA9D570}"/>
              </a:ext>
            </a:extLst>
          </p:cNvPr>
          <p:cNvSpPr>
            <a:spLocks noGrp="1"/>
          </p:cNvSpPr>
          <p:nvPr>
            <p:ph type="title"/>
          </p:nvPr>
        </p:nvSpPr>
        <p:spPr/>
        <p:txBody>
          <a:bodyPr/>
          <a:lstStyle/>
          <a:p>
            <a:pPr algn="ctr"/>
            <a:r>
              <a:rPr lang="he-IL" dirty="0"/>
              <a:t>להבדל או להתקרב</a:t>
            </a:r>
          </a:p>
        </p:txBody>
      </p:sp>
      <p:sp>
        <p:nvSpPr>
          <p:cNvPr id="3" name="מציין מיקום תוכן 2">
            <a:extLst>
              <a:ext uri="{FF2B5EF4-FFF2-40B4-BE49-F238E27FC236}">
                <a16:creationId xmlns:a16="http://schemas.microsoft.com/office/drawing/2014/main" id="{814364DB-0C7A-0D09-0C30-C3704CEA610F}"/>
              </a:ext>
            </a:extLst>
          </p:cNvPr>
          <p:cNvSpPr>
            <a:spLocks noGrp="1"/>
          </p:cNvSpPr>
          <p:nvPr>
            <p:ph idx="1"/>
          </p:nvPr>
        </p:nvSpPr>
        <p:spPr/>
        <p:txBody>
          <a:bodyPr/>
          <a:lstStyle/>
          <a:p>
            <a:r>
              <a:rPr lang="he-IL" dirty="0"/>
              <a:t>להיבדל – כדי שאנחנו לא נתקלקל</a:t>
            </a:r>
          </a:p>
          <a:p>
            <a:r>
              <a:rPr lang="he-IL" dirty="0"/>
              <a:t>להתקרב – כדי שנוכל לקרב את אחינו הטועים.</a:t>
            </a:r>
          </a:p>
        </p:txBody>
      </p:sp>
      <p:sp>
        <p:nvSpPr>
          <p:cNvPr id="4" name="מציין מיקום של מספר שקופית 3">
            <a:extLst>
              <a:ext uri="{FF2B5EF4-FFF2-40B4-BE49-F238E27FC236}">
                <a16:creationId xmlns:a16="http://schemas.microsoft.com/office/drawing/2014/main" id="{03E71CA7-BE94-133C-6F94-82EFF9B3E8E0}"/>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157203395"/>
      </p:ext>
    </p:extLst>
  </p:cSld>
  <p:clrMapOvr>
    <a:masterClrMapping/>
  </p:clrMapOvr>
  <mc:AlternateContent xmlns:mc="http://schemas.openxmlformats.org/markup-compatibility/2006" xmlns:p14="http://schemas.microsoft.com/office/powerpoint/2010/main">
    <mc:Choice Requires="p14">
      <p:transition spd="slow" p14:dur="2000" advTm="3522"/>
    </mc:Choice>
    <mc:Fallback xmlns="">
      <p:transition spd="slow" advTm="352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CC95E3-E563-7879-DB86-57E90534B028}"/>
              </a:ext>
            </a:extLst>
          </p:cNvPr>
          <p:cNvSpPr>
            <a:spLocks noGrp="1"/>
          </p:cNvSpPr>
          <p:nvPr>
            <p:ph type="title"/>
          </p:nvPr>
        </p:nvSpPr>
        <p:spPr/>
        <p:txBody>
          <a:bodyPr/>
          <a:lstStyle/>
          <a:p>
            <a:pPr algn="ctr"/>
            <a:r>
              <a:rPr lang="he-IL" dirty="0"/>
              <a:t>מקור החזון איש – דרך הממוצעת</a:t>
            </a:r>
          </a:p>
        </p:txBody>
      </p:sp>
      <p:sp>
        <p:nvSpPr>
          <p:cNvPr id="3" name="מציין מיקום תוכן 2">
            <a:extLst>
              <a:ext uri="{FF2B5EF4-FFF2-40B4-BE49-F238E27FC236}">
                <a16:creationId xmlns:a16="http://schemas.microsoft.com/office/drawing/2014/main" id="{4B295545-9B49-693D-2F25-D4E5231D0B37}"/>
              </a:ext>
            </a:extLst>
          </p:cNvPr>
          <p:cNvSpPr>
            <a:spLocks noGrp="1"/>
          </p:cNvSpPr>
          <p:nvPr>
            <p:ph idx="1"/>
          </p:nvPr>
        </p:nvSpPr>
        <p:spPr/>
        <p:txBody>
          <a:bodyPr>
            <a:normAutofit lnSpcReduction="10000"/>
          </a:bodyPr>
          <a:lstStyle/>
          <a:p>
            <a:pPr algn="just"/>
            <a:r>
              <a:rPr lang="he-IL" b="0" i="0" dirty="0">
                <a:solidFill>
                  <a:srgbClr val="053676"/>
                </a:solidFill>
                <a:effectLst/>
                <a:latin typeface="Rubik"/>
              </a:rPr>
              <a:t>משנה מסכת שביעית פרק ה משנה ו</a:t>
            </a:r>
          </a:p>
          <a:p>
            <a:pPr algn="just"/>
            <a:r>
              <a:rPr lang="he-IL" b="0" i="0" dirty="0">
                <a:solidFill>
                  <a:srgbClr val="053676"/>
                </a:solidFill>
                <a:effectLst/>
                <a:latin typeface="Rubik"/>
              </a:rPr>
              <a:t>אלו כלים שאין האומן רשאי למכרם בשביעית מחרישה וכל כליה העול והמזרה והדקר אבל מוכר הוא מגל יד ומגל קציר ועגלה וכל כליה זה הכלל כל שמלאכתו מיוחדת לעבירה אסור לאסור </a:t>
            </a:r>
            <a:r>
              <a:rPr lang="he-IL" b="0" i="0" dirty="0" err="1">
                <a:solidFill>
                  <a:srgbClr val="053676"/>
                </a:solidFill>
                <a:effectLst/>
                <a:latin typeface="Rubik"/>
              </a:rPr>
              <a:t>ולהתר</a:t>
            </a:r>
            <a:r>
              <a:rPr lang="he-IL" b="0" i="0" dirty="0">
                <a:solidFill>
                  <a:srgbClr val="053676"/>
                </a:solidFill>
                <a:effectLst/>
                <a:latin typeface="Rubik"/>
              </a:rPr>
              <a:t> מותר: </a:t>
            </a:r>
          </a:p>
          <a:p>
            <a:pPr algn="just"/>
            <a:r>
              <a:rPr lang="he-IL" b="0" i="0" dirty="0">
                <a:solidFill>
                  <a:srgbClr val="053676"/>
                </a:solidFill>
                <a:effectLst/>
                <a:latin typeface="Rubik"/>
              </a:rPr>
              <a:t>כתב </a:t>
            </a:r>
            <a:r>
              <a:rPr lang="he-IL" b="0" i="0" dirty="0" err="1">
                <a:solidFill>
                  <a:srgbClr val="053676"/>
                </a:solidFill>
                <a:effectLst/>
                <a:latin typeface="Rubik"/>
              </a:rPr>
              <a:t>בחזו"א</a:t>
            </a:r>
            <a:r>
              <a:rPr lang="he-IL" b="0" i="0" dirty="0">
                <a:solidFill>
                  <a:srgbClr val="053676"/>
                </a:solidFill>
                <a:effectLst/>
                <a:latin typeface="Rubik"/>
              </a:rPr>
              <a:t> (שביעית </a:t>
            </a:r>
            <a:r>
              <a:rPr lang="he-IL" b="0" i="0" dirty="0" err="1">
                <a:solidFill>
                  <a:srgbClr val="053676"/>
                </a:solidFill>
                <a:effectLst/>
                <a:latin typeface="Rubik"/>
              </a:rPr>
              <a:t>יב</a:t>
            </a:r>
            <a:r>
              <a:rPr lang="he-IL" b="0" i="0" dirty="0">
                <a:solidFill>
                  <a:srgbClr val="053676"/>
                </a:solidFill>
                <a:effectLst/>
                <a:latin typeface="Rubik"/>
              </a:rPr>
              <a:t>, ט) לבאר מדוע תלינן </a:t>
            </a:r>
            <a:r>
              <a:rPr lang="he-IL" b="0" i="0" dirty="0" err="1">
                <a:solidFill>
                  <a:srgbClr val="053676"/>
                </a:solidFill>
                <a:effectLst/>
                <a:latin typeface="Rubik"/>
              </a:rPr>
              <a:t>לקולא</a:t>
            </a:r>
            <a:r>
              <a:rPr lang="he-IL" b="0" i="0" dirty="0">
                <a:solidFill>
                  <a:srgbClr val="053676"/>
                </a:solidFill>
                <a:effectLst/>
                <a:latin typeface="Rubik"/>
              </a:rPr>
              <a:t> באיסור 'לפני עיור' ואפילו כנגד רוב.</a:t>
            </a:r>
          </a:p>
          <a:p>
            <a:r>
              <a:rPr lang="he-IL" b="0" i="0" dirty="0">
                <a:solidFill>
                  <a:srgbClr val="000000"/>
                </a:solidFill>
                <a:effectLst/>
                <a:latin typeface="Lato" panose="020F0502020204030203" pitchFamily="34" charset="0"/>
              </a:rPr>
              <a:t>"ונראה </a:t>
            </a:r>
            <a:r>
              <a:rPr lang="he-IL" b="0" i="0" dirty="0" err="1">
                <a:solidFill>
                  <a:srgbClr val="000000"/>
                </a:solidFill>
                <a:effectLst/>
                <a:latin typeface="Lato" panose="020F0502020204030203" pitchFamily="34" charset="0"/>
              </a:rPr>
              <a:t>דהא</a:t>
            </a:r>
            <a:r>
              <a:rPr lang="he-IL" b="0" i="0" dirty="0">
                <a:solidFill>
                  <a:srgbClr val="000000"/>
                </a:solidFill>
                <a:effectLst/>
                <a:latin typeface="Lato" panose="020F0502020204030203" pitchFamily="34" charset="0"/>
              </a:rPr>
              <a:t> </a:t>
            </a:r>
            <a:r>
              <a:rPr lang="he-IL" b="0" i="0" dirty="0" err="1">
                <a:solidFill>
                  <a:srgbClr val="000000"/>
                </a:solidFill>
                <a:effectLst/>
                <a:latin typeface="Lato" panose="020F0502020204030203" pitchFamily="34" charset="0"/>
              </a:rPr>
              <a:t>דהקילו</a:t>
            </a:r>
            <a:r>
              <a:rPr lang="he-IL" b="0" i="0" dirty="0">
                <a:solidFill>
                  <a:srgbClr val="000000"/>
                </a:solidFill>
                <a:effectLst/>
                <a:latin typeface="Lato" panose="020F0502020204030203" pitchFamily="34" charset="0"/>
              </a:rPr>
              <a:t> חכמים בספק </a:t>
            </a:r>
            <a:r>
              <a:rPr lang="he-IL" dirty="0">
                <a:solidFill>
                  <a:srgbClr val="053676"/>
                </a:solidFill>
                <a:latin typeface="Rubik"/>
              </a:rPr>
              <a:t>אע"ג </a:t>
            </a:r>
            <a:r>
              <a:rPr lang="he-IL" dirty="0" err="1">
                <a:solidFill>
                  <a:srgbClr val="053676"/>
                </a:solidFill>
                <a:latin typeface="Rubik"/>
              </a:rPr>
              <a:t>דספק</a:t>
            </a:r>
            <a:r>
              <a:rPr lang="he-IL" dirty="0">
                <a:solidFill>
                  <a:srgbClr val="053676"/>
                </a:solidFill>
                <a:latin typeface="Rubik"/>
              </a:rPr>
              <a:t> מכשול ודאי אסור ליתן לפני עוור, והיה ראוי להחמיר בספקות. </a:t>
            </a:r>
          </a:p>
          <a:p>
            <a:r>
              <a:rPr lang="he-IL" b="0" i="0" dirty="0">
                <a:solidFill>
                  <a:srgbClr val="000000"/>
                </a:solidFill>
                <a:effectLst/>
                <a:latin typeface="Lato" panose="020F0502020204030203" pitchFamily="34" charset="0"/>
              </a:rPr>
              <a:t>משום דאם באנו להחמיר בספקות, נמי נעשה מכשול, שנמנע חסד ודרכי חיים ושלום מעצמנו ומהם, והן רק עמי הארץ, וחייבין אנו </a:t>
            </a:r>
            <a:r>
              <a:rPr lang="he-IL" b="0" i="0" dirty="0" err="1">
                <a:solidFill>
                  <a:srgbClr val="000000"/>
                </a:solidFill>
                <a:effectLst/>
                <a:latin typeface="Lato" panose="020F0502020204030203" pitchFamily="34" charset="0"/>
              </a:rPr>
              <a:t>להחיותם</a:t>
            </a:r>
            <a:r>
              <a:rPr lang="he-IL" b="0" i="0" dirty="0">
                <a:solidFill>
                  <a:srgbClr val="000000"/>
                </a:solidFill>
                <a:effectLst/>
                <a:latin typeface="Lato" panose="020F0502020204030203" pitchFamily="34" charset="0"/>
              </a:rPr>
              <a:t> ולהיטיב עמהם, וכל שכן שלא להרבות שנאה ותחרות בינינו וביניהם. </a:t>
            </a:r>
            <a:r>
              <a:rPr lang="he-IL" b="0" i="0" dirty="0" err="1">
                <a:solidFill>
                  <a:srgbClr val="000000"/>
                </a:solidFill>
                <a:effectLst/>
                <a:latin typeface="Lato" panose="020F0502020204030203" pitchFamily="34" charset="0"/>
              </a:rPr>
              <a:t>ועוברין</a:t>
            </a:r>
            <a:r>
              <a:rPr lang="he-IL" b="0" i="0" dirty="0">
                <a:solidFill>
                  <a:srgbClr val="000000"/>
                </a:solidFill>
                <a:effectLst/>
                <a:latin typeface="Lato" panose="020F0502020204030203" pitchFamily="34" charset="0"/>
              </a:rPr>
              <a:t> על 'לא תשנא' ועוד כמה </a:t>
            </a:r>
            <a:r>
              <a:rPr lang="he-IL" b="0" i="0" dirty="0" err="1">
                <a:solidFill>
                  <a:srgbClr val="000000"/>
                </a:solidFill>
                <a:effectLst/>
                <a:latin typeface="Lato" panose="020F0502020204030203" pitchFamily="34" charset="0"/>
              </a:rPr>
              <a:t>לאוין</a:t>
            </a:r>
            <a:r>
              <a:rPr lang="he-IL" b="0" i="0" dirty="0">
                <a:solidFill>
                  <a:srgbClr val="000000"/>
                </a:solidFill>
                <a:effectLst/>
                <a:latin typeface="Lato" panose="020F0502020204030203" pitchFamily="34" charset="0"/>
              </a:rPr>
              <a:t>, שאין איסורן קל מאיסור זה שאנו באין להציל אותן ממנו... </a:t>
            </a:r>
          </a:p>
          <a:p>
            <a:r>
              <a:rPr lang="he-IL" b="0" i="0" dirty="0">
                <a:solidFill>
                  <a:srgbClr val="000000"/>
                </a:solidFill>
                <a:effectLst/>
                <a:latin typeface="Lato" panose="020F0502020204030203" pitchFamily="34" charset="0"/>
              </a:rPr>
              <a:t>והלכך שקלו חז"ל בפלס עד כמה שיש להתנהג לקונסם ולמשוך ידינו מהם, ושלא נגרום מכשולים יותר גדולים להם ולנו, והכריעו למכרם בזמן שהוא ודאי לעבירה ולהיתר </a:t>
            </a:r>
            <a:r>
              <a:rPr lang="he-IL" b="1" i="0" dirty="0">
                <a:solidFill>
                  <a:srgbClr val="000000"/>
                </a:solidFill>
                <a:effectLst/>
                <a:latin typeface="Lato" panose="020F0502020204030203" pitchFamily="34" charset="0"/>
              </a:rPr>
              <a:t>בספק</a:t>
            </a:r>
            <a:r>
              <a:rPr lang="he-IL" b="0" i="0" dirty="0">
                <a:solidFill>
                  <a:srgbClr val="000000"/>
                </a:solidFill>
                <a:effectLst/>
                <a:latin typeface="Lato" panose="020F0502020204030203" pitchFamily="34" charset="0"/>
              </a:rPr>
              <a:t>, </a:t>
            </a:r>
          </a:p>
          <a:p>
            <a:r>
              <a:rPr lang="he-IL" b="0" i="0" dirty="0">
                <a:solidFill>
                  <a:srgbClr val="000000"/>
                </a:solidFill>
                <a:effectLst/>
                <a:latin typeface="Lato" panose="020F0502020204030203" pitchFamily="34" charset="0"/>
              </a:rPr>
              <a:t>וזו דרך הממוצעת והישרה"     (</a:t>
            </a:r>
            <a:r>
              <a:rPr lang="he-IL" b="0" i="0" dirty="0" err="1">
                <a:solidFill>
                  <a:srgbClr val="000000"/>
                </a:solidFill>
                <a:effectLst/>
                <a:latin typeface="Lato" panose="020F0502020204030203" pitchFamily="34" charset="0"/>
              </a:rPr>
              <a:t>חזון</a:t>
            </a:r>
            <a:r>
              <a:rPr lang="he-IL" b="0" i="0" dirty="0">
                <a:solidFill>
                  <a:srgbClr val="000000"/>
                </a:solidFill>
                <a:effectLst/>
                <a:latin typeface="Lato" panose="020F0502020204030203" pitchFamily="34" charset="0"/>
              </a:rPr>
              <a:t>-איש, שביעית, סימן י"ב </a:t>
            </a:r>
            <a:r>
              <a:rPr lang="he-IL" b="0" i="0" dirty="0" err="1">
                <a:solidFill>
                  <a:srgbClr val="000000"/>
                </a:solidFill>
                <a:effectLst/>
                <a:latin typeface="Lato" panose="020F0502020204030203" pitchFamily="34" charset="0"/>
              </a:rPr>
              <a:t>ס"ק</a:t>
            </a:r>
            <a:r>
              <a:rPr lang="he-IL" b="0" i="0" dirty="0">
                <a:solidFill>
                  <a:srgbClr val="000000"/>
                </a:solidFill>
                <a:effectLst/>
                <a:latin typeface="Lato" panose="020F0502020204030203" pitchFamily="34" charset="0"/>
              </a:rPr>
              <a:t> ט).</a:t>
            </a:r>
            <a:endParaRPr lang="he-IL" b="0" i="0" dirty="0">
              <a:solidFill>
                <a:srgbClr val="053676"/>
              </a:solidFill>
              <a:effectLst/>
              <a:latin typeface="Rubik"/>
            </a:endParaRPr>
          </a:p>
          <a:p>
            <a:endParaRPr lang="he-IL" dirty="0"/>
          </a:p>
        </p:txBody>
      </p:sp>
      <p:sp>
        <p:nvSpPr>
          <p:cNvPr id="4" name="מציין מיקום של מספר שקופית 3">
            <a:extLst>
              <a:ext uri="{FF2B5EF4-FFF2-40B4-BE49-F238E27FC236}">
                <a16:creationId xmlns:a16="http://schemas.microsoft.com/office/drawing/2014/main" id="{BB63C529-09AE-0D2F-D748-9E3A6B8A0B77}"/>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670389287"/>
      </p:ext>
    </p:extLst>
  </p:cSld>
  <p:clrMapOvr>
    <a:masterClrMapping/>
  </p:clrMapOvr>
  <mc:AlternateContent xmlns:mc="http://schemas.openxmlformats.org/markup-compatibility/2006" xmlns:p14="http://schemas.microsoft.com/office/powerpoint/2010/main">
    <mc:Choice Requires="p14">
      <p:transition spd="slow" p14:dur="2000" advTm="368099"/>
    </mc:Choice>
    <mc:Fallback xmlns="">
      <p:transition spd="slow" advTm="36809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87060D-F397-C142-D27E-AA2CC67C55EC}"/>
              </a:ext>
            </a:extLst>
          </p:cNvPr>
          <p:cNvSpPr>
            <a:spLocks noGrp="1"/>
          </p:cNvSpPr>
          <p:nvPr>
            <p:ph type="title"/>
          </p:nvPr>
        </p:nvSpPr>
        <p:spPr>
          <a:xfrm>
            <a:off x="677334" y="111319"/>
            <a:ext cx="8596668" cy="739472"/>
          </a:xfrm>
        </p:spPr>
        <p:txBody>
          <a:bodyPr/>
          <a:lstStyle/>
          <a:p>
            <a:pPr algn="ctr"/>
            <a:r>
              <a:rPr lang="he-IL" dirty="0"/>
              <a:t>תינוקות שנשבו</a:t>
            </a:r>
          </a:p>
        </p:txBody>
      </p:sp>
      <p:sp>
        <p:nvSpPr>
          <p:cNvPr id="3" name="מציין מיקום תוכן 2">
            <a:extLst>
              <a:ext uri="{FF2B5EF4-FFF2-40B4-BE49-F238E27FC236}">
                <a16:creationId xmlns:a16="http://schemas.microsoft.com/office/drawing/2014/main" id="{579BEB66-43A0-FCD6-9347-9F496A537046}"/>
              </a:ext>
            </a:extLst>
          </p:cNvPr>
          <p:cNvSpPr>
            <a:spLocks noGrp="1"/>
          </p:cNvSpPr>
          <p:nvPr>
            <p:ph idx="1"/>
          </p:nvPr>
        </p:nvSpPr>
        <p:spPr>
          <a:xfrm>
            <a:off x="157018" y="954157"/>
            <a:ext cx="9134764" cy="5797625"/>
          </a:xfrm>
        </p:spPr>
        <p:txBody>
          <a:bodyPr>
            <a:normAutofit fontScale="92500" lnSpcReduction="10000"/>
          </a:bodyPr>
          <a:lstStyle/>
          <a:p>
            <a:r>
              <a:rPr lang="he-IL" dirty="0"/>
              <a:t>החזון איש כתב, על סמך דברי הרמב"ם[7], שבימינו רבים מהחילונים הם אנוסים, משום שבימינו אין רואים ניסים והשגחת ה´ מאוד נסתרת ו"אין מי שיודע להוכיח" כלומר אין מי שיודע להציג בפניהם את חובתם לשמור את המצוות באופן שאם לא יקשיבו הם ייחשבו כרשעים, </a:t>
            </a:r>
          </a:p>
          <a:p>
            <a:r>
              <a:rPr lang="he-IL" dirty="0"/>
              <a:t>רבי נתן </a:t>
            </a:r>
            <a:r>
              <a:rPr lang="he-IL" dirty="0" err="1"/>
              <a:t>גשטטנר</a:t>
            </a:r>
            <a:r>
              <a:rPr lang="he-IL" dirty="0"/>
              <a:t> הסביר את דעת החזון איש, שאין כוונתו שלא ניתן בזמננו להוכיח את החילונים, אלא שאין אנו יודעים להוכיח, מאחר והתוכחה צריכה להיות "בנחת ובלשון רכה", אבל אם באמת הוכיחו באופן זה ובכל זאת לא קיבלו, מודה החזון איש שהם לא נחשבים תינוקות שנשבו אלא כמומר[8].</a:t>
            </a:r>
          </a:p>
          <a:p>
            <a:r>
              <a:rPr lang="he-IL" dirty="0"/>
              <a:t>החזון איש כתב, שמותר לעשות עירוב חצרות גם אם אחד השכנים הוא תינוק שנשבה:[7]</a:t>
            </a:r>
          </a:p>
          <a:p>
            <a:r>
              <a:rPr lang="he-IL" dirty="0"/>
              <a:t>ותינוק שנשבה בין </a:t>
            </a:r>
            <a:r>
              <a:rPr lang="he-IL" dirty="0" err="1"/>
              <a:t>העכו"ם</a:t>
            </a:r>
            <a:r>
              <a:rPr lang="he-IL" dirty="0"/>
              <a:t> דינו כישראל ושחיטתו מותרת, שהוא בחזקת שאם </a:t>
            </a:r>
            <a:r>
              <a:rPr lang="he-IL" dirty="0" err="1"/>
              <a:t>יודעוהו</a:t>
            </a:r>
            <a:r>
              <a:rPr lang="he-IL" dirty="0"/>
              <a:t> וישתדלו עמו כשיעור ההשתדלות שהוא ראוי לשוב לא יזיד לבלתי ישיב. אמנם אחר שהשתדלו עמו והוא מזיד וממאן לשוב דינו כמומר; ושיעור ההשתדלות תלוי לפי התבוננות הדיינים כאשר יופיעו ברוח קדשם בהכרעת דינו. ומה שנחלקו האחרונים ז"ל בצדוקים בדורות האחרונים אי חשובי כאנוסים, היינו בהכרעת שיעור הידיעה שיודעים ממציאות ישראל ושאבותיהם פירשו מהם </a:t>
            </a:r>
            <a:r>
              <a:rPr lang="he-IL" dirty="0" err="1"/>
              <a:t>ונותנין</a:t>
            </a:r>
            <a:r>
              <a:rPr lang="he-IL" dirty="0"/>
              <a:t> כתף סוררת, אי </a:t>
            </a:r>
            <a:r>
              <a:rPr lang="he-IL" dirty="0" err="1"/>
              <a:t>דיינינן</a:t>
            </a:r>
            <a:r>
              <a:rPr lang="he-IL" dirty="0"/>
              <a:t> להו כשיעור ידיעה למחשב מזיד </a:t>
            </a:r>
            <a:r>
              <a:rPr lang="he-IL" dirty="0" err="1"/>
              <a:t>כו</a:t>
            </a:r>
            <a:r>
              <a:rPr lang="he-IL" dirty="0"/>
              <a:t>', או לא </a:t>
            </a:r>
            <a:r>
              <a:rPr lang="he-IL" dirty="0" err="1"/>
              <a:t>ואכתי</a:t>
            </a:r>
            <a:r>
              <a:rPr lang="he-IL" dirty="0"/>
              <a:t> אנוסים הם. ובאמת צריך לדון על כל איש ואיש בפרט. וכמו כן, אותן שאבותיו פרשו מדרכי ציבור והוא נתגדל ללא תורה, דינו כישראל לכל דבר, ונמי צריך לימוד שעור ידיעתו אי לא חשוב מזיד, ואותו </a:t>
            </a:r>
            <a:r>
              <a:rPr lang="he-IL" dirty="0" err="1"/>
              <a:t>שדיינינן</a:t>
            </a:r>
            <a:r>
              <a:rPr lang="he-IL" dirty="0"/>
              <a:t> ליה כאנוס </a:t>
            </a:r>
            <a:r>
              <a:rPr lang="he-IL" dirty="0" err="1"/>
              <a:t>זוכין</a:t>
            </a:r>
            <a:r>
              <a:rPr lang="he-IL" dirty="0"/>
              <a:t> עירוב עבורו.  — </a:t>
            </a:r>
            <a:r>
              <a:rPr lang="he-IL" dirty="0" err="1"/>
              <a:t>חזון</a:t>
            </a:r>
            <a:r>
              <a:rPr lang="he-IL" dirty="0"/>
              <a:t> </a:t>
            </a:r>
            <a:r>
              <a:rPr lang="he-IL" dirty="0" err="1"/>
              <a:t>אי"ש</a:t>
            </a:r>
            <a:r>
              <a:rPr lang="he-IL" dirty="0"/>
              <a:t>, הלכות שחיטה סימן א אות ו</a:t>
            </a:r>
          </a:p>
          <a:p>
            <a:r>
              <a:rPr lang="he-IL" dirty="0"/>
              <a:t>לפי כמה עדויות[9] החזון איש ראה בחילונים תינוקות שנשבו. עם זאת, לפי עדות אחת דבריו נאמרו רק ביחס לדין מורידין ולא מעלין ולא לשאר ההשלכות של ההגדרה[10].</a:t>
            </a:r>
          </a:p>
          <a:p>
            <a:r>
              <a:rPr lang="he-IL" dirty="0"/>
              <a:t>אף רבי מנחם מנדל שניאורסון והרב מרדכי אליהו[11] סברו שחילונים מוגדרים כ"תינוקות שנשבו". גם הרב עובדיה יוסף תמך בעמדה זאת, והזכיר במיוחד את בתי הספר החילוניים או קרובים להם, שאינם מחנכים לשמירת תורה ומצוות.</a:t>
            </a:r>
          </a:p>
        </p:txBody>
      </p:sp>
      <p:sp>
        <p:nvSpPr>
          <p:cNvPr id="4" name="מציין מיקום של מספר שקופית 3">
            <a:extLst>
              <a:ext uri="{FF2B5EF4-FFF2-40B4-BE49-F238E27FC236}">
                <a16:creationId xmlns:a16="http://schemas.microsoft.com/office/drawing/2014/main" id="{7311FE34-2AFB-5DEC-D918-399982D930B7}"/>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073541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763E94-ADF4-A343-2F36-EC3572D5F1C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D091C2CE-6386-17E3-E21B-B2ADA58F2EEC}"/>
              </a:ext>
            </a:extLst>
          </p:cNvPr>
          <p:cNvSpPr>
            <a:spLocks noGrp="1"/>
          </p:cNvSpPr>
          <p:nvPr>
            <p:ph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אדרת אליהו דברים פרק </a:t>
            </a:r>
            <a:r>
              <a:rPr lang="he-IL" sz="1800" dirty="0" err="1">
                <a:effectLst/>
                <a:latin typeface="Calibri" panose="020F0502020204030204" pitchFamily="34" charset="0"/>
                <a:ea typeface="Calibri" panose="020F0502020204030204" pitchFamily="34" charset="0"/>
                <a:cs typeface="Arial" panose="020B0604020202020204" pitchFamily="34" charset="0"/>
              </a:rPr>
              <a:t>כא</a:t>
            </a:r>
            <a:r>
              <a:rPr lang="he-IL" sz="1800" dirty="0">
                <a:effectLst/>
                <a:latin typeface="Calibri" panose="020F0502020204030204" pitchFamily="34" charset="0"/>
                <a:ea typeface="Calibri" panose="020F0502020204030204" pitchFamily="34" charset="0"/>
                <a:cs typeface="Arial" panose="020B0604020202020204" pitchFamily="34" charset="0"/>
              </a:rPr>
              <a:t> פסוק </a:t>
            </a:r>
            <a:r>
              <a:rPr lang="he-IL" sz="1800" dirty="0" err="1">
                <a:effectLst/>
                <a:latin typeface="Calibri" panose="020F0502020204030204" pitchFamily="34" charset="0"/>
                <a:ea typeface="Calibri" panose="020F0502020204030204" pitchFamily="34" charset="0"/>
                <a:cs typeface="Arial" panose="020B0604020202020204" pitchFamily="34" charset="0"/>
              </a:rPr>
              <a:t>יג</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וזה אמרו כאן תבוא אליה. הוא מעשה אישות. ובעלתה. שיהיה לה לבעל שהיא חייבת לעשות מלאכתו. ולקחת לך לאשה. </a:t>
            </a:r>
            <a:r>
              <a:rPr lang="he-IL" sz="1800" dirty="0" err="1">
                <a:effectLst/>
                <a:latin typeface="Calibri" panose="020F0502020204030204" pitchFamily="34" charset="0"/>
                <a:ea typeface="Calibri" panose="020F0502020204030204" pitchFamily="34" charset="0"/>
                <a:cs typeface="Arial" panose="020B0604020202020204" pitchFamily="34" charset="0"/>
              </a:rPr>
              <a:t>שמחוייב</a:t>
            </a:r>
            <a:r>
              <a:rPr lang="he-IL" sz="1800" dirty="0">
                <a:effectLst/>
                <a:latin typeface="Calibri" panose="020F0502020204030204" pitchFamily="34" charset="0"/>
                <a:ea typeface="Calibri" panose="020F0502020204030204" pitchFamily="34" charset="0"/>
                <a:cs typeface="Arial" panose="020B0604020202020204" pitchFamily="34" charset="0"/>
              </a:rPr>
              <a:t> בשארה וכסותה ועונתה. ואמר ובעלתה. כי אמר ר"א מימי לא קראתי לאשתי אשתי אלא ביתי. מפני שלקיחת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הוא לשני דברים. לשם אישות, ולשם גברת ועקרת הבית ולכן לא קרא אותה אשתי לשון מגונה אלא ביתי לכוונה </a:t>
            </a:r>
            <a:r>
              <a:rPr lang="he-IL" sz="1800" dirty="0" err="1">
                <a:effectLst/>
                <a:latin typeface="Calibri" panose="020F0502020204030204" pitchFamily="34" charset="0"/>
                <a:ea typeface="Calibri" panose="020F0502020204030204" pitchFamily="34" charset="0"/>
                <a:cs typeface="Arial" panose="020B0604020202020204" pitchFamily="34" charset="0"/>
              </a:rPr>
              <a:t>השניה</a:t>
            </a:r>
            <a:r>
              <a:rPr lang="he-IL" sz="1800" dirty="0">
                <a:effectLst/>
                <a:latin typeface="Calibri" panose="020F0502020204030204" pitchFamily="34" charset="0"/>
                <a:ea typeface="Calibri" panose="020F0502020204030204" pitchFamily="34" charset="0"/>
                <a:cs typeface="Arial" panose="020B0604020202020204" pitchFamily="34" charset="0"/>
              </a:rPr>
              <a:t> וזהו אומרו והיה ביום ההוא תקראי אישי ולא תקראי לי עוד בעלי והסירותי את שמות הבעלים מפיה כי עבודת ה' יתעלה הוא בעבור שני דברים האחת בעבור טובו וחסדו שנותן לחם לכל בשר. השני בעבור אהבתו כאהבת איש ואשה וכמשוש חתן על כלה לכן אמר תקראי אישי בעבור אהבתו תעבוד אותו ולא תקראי לי עוד בעלי בעבור השפעתו כי בעבור זה הטעו אחרי הבעלים שאמרו שהם נותנים להם לחמם ומימם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C347DE5-3824-D63E-5123-628D2F1D7710}"/>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024459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B4900F-C681-785F-B9FC-A18BD8F27DB9}"/>
              </a:ext>
            </a:extLst>
          </p:cNvPr>
          <p:cNvSpPr>
            <a:spLocks noGrp="1"/>
          </p:cNvSpPr>
          <p:nvPr>
            <p:ph type="title"/>
          </p:nvPr>
        </p:nvSpPr>
        <p:spPr/>
        <p:txBody>
          <a:bodyPr/>
          <a:lstStyle/>
          <a:p>
            <a:r>
              <a:rPr lang="he-IL" dirty="0"/>
              <a:t>אדם נהפך להיות מעון לשכינה</a:t>
            </a:r>
          </a:p>
        </p:txBody>
      </p:sp>
      <p:sp>
        <p:nvSpPr>
          <p:cNvPr id="3" name="מציין מיקום תוכן 2">
            <a:extLst>
              <a:ext uri="{FF2B5EF4-FFF2-40B4-BE49-F238E27FC236}">
                <a16:creationId xmlns:a16="http://schemas.microsoft.com/office/drawing/2014/main" id="{1332E4CB-CB24-A6DA-FC70-2373BCC4A2F9}"/>
              </a:ext>
            </a:extLst>
          </p:cNvPr>
          <p:cNvSpPr>
            <a:spLocks noGrp="1"/>
          </p:cNvSpPr>
          <p:nvPr>
            <p:ph idx="1"/>
          </p:nvPr>
        </p:nvSpPr>
        <p:spPr/>
        <p:txBody>
          <a:bodyPr/>
          <a:lstStyle/>
          <a:p>
            <a:r>
              <a:rPr lang="he-IL" dirty="0"/>
              <a:t>דרשות </a:t>
            </a:r>
            <a:r>
              <a:rPr lang="he-IL" dirty="0" err="1"/>
              <a:t>הר"ן</a:t>
            </a:r>
            <a:r>
              <a:rPr lang="he-IL" dirty="0"/>
              <a:t> דרוש ח</a:t>
            </a:r>
          </a:p>
          <a:p>
            <a:r>
              <a:rPr lang="he-IL" dirty="0"/>
              <a:t>ראוי שנאמין, שכמו שבזמן שבית המקדש קיים, היה המעון ההוא המקודש, מקום מוכן לחול שפע הנבואה והחכמה, עד שבאמצעות המקום ההוא, היה שופע על כל ישראל, כן ראוי שיהיו הנביאים והחכמים מוכנים לקבל החכמה והנבואה, עד שבאמצעותם יושפע השפע ההוא על המוכנים מבני דורם גם אם לא ישתתפו עמם, אבל מצד המצאם בדורם, שהם עצמם כמו המקדש המקודש.</a:t>
            </a:r>
          </a:p>
        </p:txBody>
      </p:sp>
      <p:sp>
        <p:nvSpPr>
          <p:cNvPr id="4" name="מציין מיקום של מספר שקופית 3">
            <a:extLst>
              <a:ext uri="{FF2B5EF4-FFF2-40B4-BE49-F238E27FC236}">
                <a16:creationId xmlns:a16="http://schemas.microsoft.com/office/drawing/2014/main" id="{DD0295EE-5090-4340-A5E9-9A5648BF5DC3}"/>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532371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70D10C-17DE-1C8D-CADE-00AD1B124093}"/>
              </a:ext>
            </a:extLst>
          </p:cNvPr>
          <p:cNvSpPr>
            <a:spLocks noGrp="1"/>
          </p:cNvSpPr>
          <p:nvPr>
            <p:ph type="title"/>
          </p:nvPr>
        </p:nvSpPr>
        <p:spPr/>
        <p:txBody>
          <a:bodyPr/>
          <a:lstStyle/>
          <a:p>
            <a:r>
              <a:rPr lang="he-IL" dirty="0"/>
              <a:t>הבדלות או התקדשות</a:t>
            </a:r>
          </a:p>
        </p:txBody>
      </p:sp>
      <p:sp>
        <p:nvSpPr>
          <p:cNvPr id="3" name="מציין מיקום תוכן 2">
            <a:extLst>
              <a:ext uri="{FF2B5EF4-FFF2-40B4-BE49-F238E27FC236}">
                <a16:creationId xmlns:a16="http://schemas.microsoft.com/office/drawing/2014/main" id="{C3741B97-CDC6-CF04-41B7-89CD66A73355}"/>
              </a:ext>
            </a:extLst>
          </p:cNvPr>
          <p:cNvSpPr>
            <a:spLocks noGrp="1"/>
          </p:cNvSpPr>
          <p:nvPr>
            <p:ph idx="1"/>
          </p:nvPr>
        </p:nvSpPr>
        <p:spPr/>
        <p:txBody>
          <a:bodyPr/>
          <a:lstStyle/>
          <a:p>
            <a:r>
              <a:rPr lang="he-IL" dirty="0"/>
              <a:t>המצב בארץ ישראל הוא שנושא הזוגיות והאישות הם נהיו חלק גדול מאוד – מהנושא הציבורי. </a:t>
            </a:r>
          </a:p>
          <a:p>
            <a:r>
              <a:rPr lang="he-IL" dirty="0"/>
              <a:t>ישנם שתי דרכים כיצד להתמודד עם מצב זה:</a:t>
            </a:r>
          </a:p>
          <a:p>
            <a:r>
              <a:rPr lang="he-IL" dirty="0"/>
              <a:t>זרם מסוים בחר ללכת 'זקנך מגודל – כנגד המשחיתים' לברוח מהרע על ידי ריחוק לקצה השני.</a:t>
            </a:r>
          </a:p>
          <a:p>
            <a:r>
              <a:rPr lang="he-IL" dirty="0"/>
              <a:t>ואילו הגישה הליטאית היא – אדרבה לקחת את החומר ולקדשו, להשתמש בו במקום הנכון, אבל בצורה של קדושה. </a:t>
            </a:r>
          </a:p>
          <a:p>
            <a:r>
              <a:rPr lang="he-IL" dirty="0"/>
              <a:t>הגוף והרוח נמצאים במלחמה – אפשר להכניע את הגוף על ידי ניצחון הרוח. </a:t>
            </a:r>
          </a:p>
          <a:p>
            <a:r>
              <a:rPr lang="he-IL" dirty="0"/>
              <a:t>ואפשר גם למתק את הגוף על ידי חיבורו אל הרוח. </a:t>
            </a:r>
          </a:p>
        </p:txBody>
      </p:sp>
      <p:sp>
        <p:nvSpPr>
          <p:cNvPr id="4" name="מציין מיקום של מספר שקופית 3">
            <a:extLst>
              <a:ext uri="{FF2B5EF4-FFF2-40B4-BE49-F238E27FC236}">
                <a16:creationId xmlns:a16="http://schemas.microsoft.com/office/drawing/2014/main" id="{36829FA9-52CE-A150-9297-9A5ACB05E0DE}"/>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687664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350EB0-B490-A2F3-F396-FD577E4D614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3D394AE-0CC0-D17F-85DD-E3676EA5C24F}"/>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F5AABF66-5534-763E-9F68-1CD5CB554854}"/>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6" name="תמונה 5">
            <a:extLst>
              <a:ext uri="{FF2B5EF4-FFF2-40B4-BE49-F238E27FC236}">
                <a16:creationId xmlns:a16="http://schemas.microsoft.com/office/drawing/2014/main" id="{CCD635BF-D13C-ED50-B9D8-8BBDED9015F4}"/>
              </a:ext>
            </a:extLst>
          </p:cNvPr>
          <p:cNvPicPr>
            <a:picLocks noChangeAspect="1"/>
          </p:cNvPicPr>
          <p:nvPr/>
        </p:nvPicPr>
        <p:blipFill>
          <a:blip r:embed="rId2"/>
          <a:stretch>
            <a:fillRect/>
          </a:stretch>
        </p:blipFill>
        <p:spPr>
          <a:xfrm>
            <a:off x="1938875" y="937497"/>
            <a:ext cx="7725853" cy="2534004"/>
          </a:xfrm>
          <a:prstGeom prst="rect">
            <a:avLst/>
          </a:prstGeom>
        </p:spPr>
      </p:pic>
    </p:spTree>
    <p:extLst>
      <p:ext uri="{BB962C8B-B14F-4D97-AF65-F5344CB8AC3E}">
        <p14:creationId xmlns:p14="http://schemas.microsoft.com/office/powerpoint/2010/main" val="2620446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B6ECDDE-DA72-0795-80D3-4DBDD7C14CF4}"/>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4" name="תמונה 3">
            <a:extLst>
              <a:ext uri="{FF2B5EF4-FFF2-40B4-BE49-F238E27FC236}">
                <a16:creationId xmlns:a16="http://schemas.microsoft.com/office/drawing/2014/main" id="{A52BB2BB-286C-7393-5EB7-FB8F5816C20F}"/>
              </a:ext>
            </a:extLst>
          </p:cNvPr>
          <p:cNvPicPr>
            <a:picLocks noChangeAspect="1"/>
          </p:cNvPicPr>
          <p:nvPr/>
        </p:nvPicPr>
        <p:blipFill>
          <a:blip r:embed="rId2"/>
          <a:stretch>
            <a:fillRect/>
          </a:stretch>
        </p:blipFill>
        <p:spPr>
          <a:xfrm>
            <a:off x="1832663" y="0"/>
            <a:ext cx="8145012" cy="4296375"/>
          </a:xfrm>
          <a:prstGeom prst="rect">
            <a:avLst/>
          </a:prstGeom>
        </p:spPr>
      </p:pic>
    </p:spTree>
    <p:extLst>
      <p:ext uri="{BB962C8B-B14F-4D97-AF65-F5344CB8AC3E}">
        <p14:creationId xmlns:p14="http://schemas.microsoft.com/office/powerpoint/2010/main" val="2309296329"/>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18982</TotalTime>
  <Words>1442</Words>
  <Application>Microsoft Office PowerPoint</Application>
  <PresentationFormat>מסך רחב</PresentationFormat>
  <Paragraphs>88</Paragraphs>
  <Slides>16</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5</vt:i4>
      </vt:variant>
      <vt:variant>
        <vt:lpstr>כותרות שקופיות</vt:lpstr>
      </vt:variant>
      <vt:variant>
        <vt:i4>16</vt:i4>
      </vt:variant>
    </vt:vector>
  </HeadingPairs>
  <TitlesOfParts>
    <vt:vector size="29" baseType="lpstr">
      <vt:lpstr>Aharoni</vt:lpstr>
      <vt:lpstr>Arial</vt:lpstr>
      <vt:lpstr>Calibri</vt:lpstr>
      <vt:lpstr>Calibri Light</vt:lpstr>
      <vt:lpstr>Lato</vt:lpstr>
      <vt:lpstr>Rubik</vt:lpstr>
      <vt:lpstr>Trebuchet MS</vt:lpstr>
      <vt:lpstr>Wingdings 3</vt:lpstr>
      <vt:lpstr>2_פיאה</vt:lpstr>
      <vt:lpstr>ערכת נושא Office</vt:lpstr>
      <vt:lpstr>פיאה</vt:lpstr>
      <vt:lpstr>3_פיאה</vt:lpstr>
      <vt:lpstr>1_פיאה</vt:lpstr>
      <vt:lpstr>שלוש מנהגים ושלוש השקפות</vt:lpstr>
      <vt:lpstr>הפטרת פקודי ושינוי המציאות</vt:lpstr>
      <vt:lpstr>הפטרת פקודי</vt:lpstr>
      <vt:lpstr>בארץ ישראל</vt:lpstr>
      <vt:lpstr>שינוי מציעות משנה הלכה</vt:lpstr>
      <vt:lpstr>דתים, חרדים וחסידים</vt:lpstr>
      <vt:lpstr>מהיכן נובעת ההחלטה</vt:lpstr>
      <vt:lpstr>לקולא או לחומרא</vt:lpstr>
      <vt:lpstr>להבדל או להתקרב</vt:lpstr>
      <vt:lpstr>מקור החזון איש – דרך הממוצעת</vt:lpstr>
      <vt:lpstr>תינוקות שנשבו</vt:lpstr>
      <vt:lpstr>מצגת של PowerPoint‏</vt:lpstr>
      <vt:lpstr>אדם נהפך להיות מעון לשכינה</vt:lpstr>
      <vt:lpstr>הבדלות או התקדשות</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13</cp:revision>
  <cp:lastPrinted>2024-02-26T05:45:50Z</cp:lastPrinted>
  <dcterms:created xsi:type="dcterms:W3CDTF">2024-02-23T09:02:47Z</dcterms:created>
  <dcterms:modified xsi:type="dcterms:W3CDTF">2026-10-18T02:10:14Z</dcterms:modified>
</cp:coreProperties>
</file>