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15"/>
  </p:notesMasterIdLst>
  <p:sldIdLst>
    <p:sldId id="256" r:id="rId2"/>
    <p:sldId id="257" r:id="rId3"/>
    <p:sldId id="265" r:id="rId4"/>
    <p:sldId id="266" r:id="rId5"/>
    <p:sldId id="267" r:id="rId6"/>
    <p:sldId id="268" r:id="rId7"/>
    <p:sldId id="258" r:id="rId8"/>
    <p:sldId id="259" r:id="rId9"/>
    <p:sldId id="260" r:id="rId10"/>
    <p:sldId id="261" r:id="rId11"/>
    <p:sldId id="262" r:id="rId12"/>
    <p:sldId id="263" r:id="rId13"/>
    <p:sldId id="264" r:id="rId14"/>
  </p:sldIdLst>
  <p:sldSz cx="12192000" cy="6858000"/>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4380"/>
    <p:restoredTop sz="95726" autoAdjust="0"/>
  </p:normalViewPr>
  <p:slideViewPr>
    <p:cSldViewPr snapToGrid="0">
      <p:cViewPr varScale="1">
        <p:scale>
          <a:sx n="88" d="100"/>
          <a:sy n="88" d="100"/>
        </p:scale>
        <p:origin x="466" y="28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יהודה טאוב" userId="80c2dbd02819b45c" providerId="LiveId" clId="{6FC5CB20-71E0-4CC2-8481-67F7DFEE800B}"/>
    <pc:docChg chg="custSel modSld">
      <pc:chgData name="יהודה טאוב" userId="80c2dbd02819b45c" providerId="LiveId" clId="{6FC5CB20-71E0-4CC2-8481-67F7DFEE800B}" dt="2025-01-24T03:04:55.066" v="5" actId="478"/>
      <pc:docMkLst>
        <pc:docMk/>
      </pc:docMkLst>
      <pc:sldChg chg="delSp mod">
        <pc:chgData name="יהודה טאוב" userId="80c2dbd02819b45c" providerId="LiveId" clId="{6FC5CB20-71E0-4CC2-8481-67F7DFEE800B}" dt="2025-01-24T03:02:15.704" v="3" actId="478"/>
        <pc:sldMkLst>
          <pc:docMk/>
          <pc:sldMk cId="3693174561" sldId="258"/>
        </pc:sldMkLst>
        <pc:picChg chg="del">
          <ac:chgData name="יהודה טאוב" userId="80c2dbd02819b45c" providerId="LiveId" clId="{6FC5CB20-71E0-4CC2-8481-67F7DFEE800B}" dt="2025-01-24T03:02:15.704" v="3" actId="478"/>
          <ac:picMkLst>
            <pc:docMk/>
            <pc:sldMk cId="3693174561" sldId="258"/>
            <ac:picMk id="5" creationId="{CDF44C8F-083B-7B6E-5CBB-510B6E1CDBDC}"/>
          </ac:picMkLst>
        </pc:picChg>
      </pc:sldChg>
      <pc:sldChg chg="delSp mod">
        <pc:chgData name="יהודה טאוב" userId="80c2dbd02819b45c" providerId="LiveId" clId="{6FC5CB20-71E0-4CC2-8481-67F7DFEE800B}" dt="2025-01-24T03:02:21.342" v="4" actId="478"/>
        <pc:sldMkLst>
          <pc:docMk/>
          <pc:sldMk cId="553059497" sldId="259"/>
        </pc:sldMkLst>
        <pc:picChg chg="del">
          <ac:chgData name="יהודה טאוב" userId="80c2dbd02819b45c" providerId="LiveId" clId="{6FC5CB20-71E0-4CC2-8481-67F7DFEE800B}" dt="2025-01-24T03:02:21.342" v="4" actId="478"/>
          <ac:picMkLst>
            <pc:docMk/>
            <pc:sldMk cId="553059497" sldId="259"/>
            <ac:picMk id="5" creationId="{AFBD117B-EF91-9154-1576-E0E0DEDD428E}"/>
          </ac:picMkLst>
        </pc:picChg>
      </pc:sldChg>
      <pc:sldChg chg="delSp mod">
        <pc:chgData name="יהודה טאוב" userId="80c2dbd02819b45c" providerId="LiveId" clId="{6FC5CB20-71E0-4CC2-8481-67F7DFEE800B}" dt="2025-01-24T03:01:32.977" v="0" actId="478"/>
        <pc:sldMkLst>
          <pc:docMk/>
          <pc:sldMk cId="1219309661" sldId="265"/>
        </pc:sldMkLst>
        <pc:picChg chg="del">
          <ac:chgData name="יהודה טאוב" userId="80c2dbd02819b45c" providerId="LiveId" clId="{6FC5CB20-71E0-4CC2-8481-67F7DFEE800B}" dt="2025-01-24T03:01:32.977" v="0" actId="478"/>
          <ac:picMkLst>
            <pc:docMk/>
            <pc:sldMk cId="1219309661" sldId="265"/>
            <ac:picMk id="5" creationId="{FEB8F8A4-3F50-349B-FA45-C0C9F886752E}"/>
          </ac:picMkLst>
        </pc:picChg>
      </pc:sldChg>
      <pc:sldChg chg="delSp mod">
        <pc:chgData name="יהודה טאוב" userId="80c2dbd02819b45c" providerId="LiveId" clId="{6FC5CB20-71E0-4CC2-8481-67F7DFEE800B}" dt="2025-01-24T03:01:42.100" v="1" actId="478"/>
        <pc:sldMkLst>
          <pc:docMk/>
          <pc:sldMk cId="1853055238" sldId="266"/>
        </pc:sldMkLst>
        <pc:picChg chg="del">
          <ac:chgData name="יהודה טאוב" userId="80c2dbd02819b45c" providerId="LiveId" clId="{6FC5CB20-71E0-4CC2-8481-67F7DFEE800B}" dt="2025-01-24T03:01:42.100" v="1" actId="478"/>
          <ac:picMkLst>
            <pc:docMk/>
            <pc:sldMk cId="1853055238" sldId="266"/>
            <ac:picMk id="5" creationId="{58CA9E43-B75C-629D-9CD6-DDE11DB829FD}"/>
          </ac:picMkLst>
        </pc:picChg>
      </pc:sldChg>
      <pc:sldChg chg="delSp mod">
        <pc:chgData name="יהודה טאוב" userId="80c2dbd02819b45c" providerId="LiveId" clId="{6FC5CB20-71E0-4CC2-8481-67F7DFEE800B}" dt="2025-01-24T03:04:55.066" v="5" actId="478"/>
        <pc:sldMkLst>
          <pc:docMk/>
          <pc:sldMk cId="1602493334" sldId="267"/>
        </pc:sldMkLst>
        <pc:picChg chg="del">
          <ac:chgData name="יהודה טאוב" userId="80c2dbd02819b45c" providerId="LiveId" clId="{6FC5CB20-71E0-4CC2-8481-67F7DFEE800B}" dt="2025-01-24T03:04:55.066" v="5" actId="478"/>
          <ac:picMkLst>
            <pc:docMk/>
            <pc:sldMk cId="1602493334" sldId="267"/>
            <ac:picMk id="2" creationId="{5B05EB77-A6CC-C4A2-5C07-9ECFAEA98157}"/>
          </ac:picMkLst>
        </pc:picChg>
      </pc:sldChg>
      <pc:sldChg chg="delSp mod">
        <pc:chgData name="יהודה טאוב" userId="80c2dbd02819b45c" providerId="LiveId" clId="{6FC5CB20-71E0-4CC2-8481-67F7DFEE800B}" dt="2025-01-24T03:01:47.820" v="2" actId="478"/>
        <pc:sldMkLst>
          <pc:docMk/>
          <pc:sldMk cId="1257779142" sldId="268"/>
        </pc:sldMkLst>
        <pc:picChg chg="del">
          <ac:chgData name="יהודה טאוב" userId="80c2dbd02819b45c" providerId="LiveId" clId="{6FC5CB20-71E0-4CC2-8481-67F7DFEE800B}" dt="2025-01-24T03:01:47.820" v="2" actId="478"/>
          <ac:picMkLst>
            <pc:docMk/>
            <pc:sldMk cId="1257779142" sldId="268"/>
            <ac:picMk id="5" creationId="{0BEED899-F3B9-7B91-1DC7-32CA47369612}"/>
          </ac:picMkLst>
        </pc:picChg>
      </pc:sldChg>
    </pc:docChg>
  </pc:docChgLst>
  <pc:docChgLst>
    <pc:chgData name="יהודה טאוב" userId="80c2dbd02819b45c" providerId="LiveId" clId="{F59B5B2F-50BB-4840-8EF7-BC7568A36F5F}"/>
    <pc:docChg chg="modSld">
      <pc:chgData name="יהודה טאוב" userId="80c2dbd02819b45c" providerId="LiveId" clId="{F59B5B2F-50BB-4840-8EF7-BC7568A36F5F}" dt="2025-01-22T13:58:57.550" v="16"/>
      <pc:docMkLst>
        <pc:docMk/>
      </pc:docMkLst>
      <pc:sldChg chg="addSp delSp modSp mod modTransition modAnim">
        <pc:chgData name="יהודה טאוב" userId="80c2dbd02819b45c" providerId="LiveId" clId="{F59B5B2F-50BB-4840-8EF7-BC7568A36F5F}" dt="2025-01-22T13:58:57.550" v="16"/>
        <pc:sldMkLst>
          <pc:docMk/>
          <pc:sldMk cId="1386797482" sldId="256"/>
        </pc:sldMkLst>
        <pc:picChg chg="add del mod">
          <ac:chgData name="יהודה טאוב" userId="80c2dbd02819b45c" providerId="LiveId" clId="{F59B5B2F-50BB-4840-8EF7-BC7568A36F5F}" dt="2025-01-22T13:58:51.827" v="15"/>
          <ac:picMkLst>
            <pc:docMk/>
            <pc:sldMk cId="1386797482" sldId="256"/>
            <ac:picMk id="5" creationId="{6B1C3C83-8017-0352-4125-B3269D9038DE}"/>
          </ac:picMkLst>
        </pc:picChg>
        <pc:picChg chg="add del mod">
          <ac:chgData name="יהודה טאוב" userId="80c2dbd02819b45c" providerId="LiveId" clId="{F59B5B2F-50BB-4840-8EF7-BC7568A36F5F}" dt="2025-01-22T13:58:57.550" v="16"/>
          <ac:picMkLst>
            <pc:docMk/>
            <pc:sldMk cId="1386797482" sldId="256"/>
            <ac:picMk id="6" creationId="{D1CBED9F-AD61-D8DF-A4DF-FBE30B6346FC}"/>
          </ac:picMkLst>
        </pc:picChg>
      </pc:sldChg>
      <pc:sldChg chg="addSp modSp mod modTransition">
        <pc:chgData name="יהודה טאוב" userId="80c2dbd02819b45c" providerId="LiveId" clId="{F59B5B2F-50BB-4840-8EF7-BC7568A36F5F}" dt="2025-01-22T13:58:57.550" v="16"/>
        <pc:sldMkLst>
          <pc:docMk/>
          <pc:sldMk cId="4116655792" sldId="257"/>
        </pc:sldMkLst>
        <pc:picChg chg="add mod">
          <ac:chgData name="יהודה טאוב" userId="80c2dbd02819b45c" providerId="LiveId" clId="{F59B5B2F-50BB-4840-8EF7-BC7568A36F5F}" dt="2025-01-22T07:44:38.514" v="2" actId="34819"/>
          <ac:picMkLst>
            <pc:docMk/>
            <pc:sldMk cId="4116655792" sldId="257"/>
            <ac:picMk id="5" creationId="{9E736F1A-87DC-C776-C0A5-94FAFFCEE82A}"/>
          </ac:picMkLst>
        </pc:picChg>
      </pc:sldChg>
      <pc:sldChg chg="addSp modSp mod modTransition">
        <pc:chgData name="יהודה טאוב" userId="80c2dbd02819b45c" providerId="LiveId" clId="{F59B5B2F-50BB-4840-8EF7-BC7568A36F5F}" dt="2025-01-22T13:58:57.550" v="16"/>
        <pc:sldMkLst>
          <pc:docMk/>
          <pc:sldMk cId="3693174561" sldId="258"/>
        </pc:sldMkLst>
        <pc:picChg chg="add mod">
          <ac:chgData name="יהודה טאוב" userId="80c2dbd02819b45c" providerId="LiveId" clId="{F59B5B2F-50BB-4840-8EF7-BC7568A36F5F}" dt="2025-01-22T07:45:08.879" v="8" actId="14100"/>
          <ac:picMkLst>
            <pc:docMk/>
            <pc:sldMk cId="3693174561" sldId="258"/>
            <ac:picMk id="5" creationId="{CDF44C8F-083B-7B6E-5CBB-510B6E1CDBDC}"/>
          </ac:picMkLst>
        </pc:picChg>
      </pc:sldChg>
      <pc:sldChg chg="addSp modSp mod modTransition">
        <pc:chgData name="יהודה טאוב" userId="80c2dbd02819b45c" providerId="LiveId" clId="{F59B5B2F-50BB-4840-8EF7-BC7568A36F5F}" dt="2025-01-22T13:58:57.550" v="16"/>
        <pc:sldMkLst>
          <pc:docMk/>
          <pc:sldMk cId="553059497" sldId="259"/>
        </pc:sldMkLst>
        <pc:picChg chg="add mod">
          <ac:chgData name="יהודה טאוב" userId="80c2dbd02819b45c" providerId="LiveId" clId="{F59B5B2F-50BB-4840-8EF7-BC7568A36F5F}" dt="2025-01-22T07:45:14.063" v="9" actId="1076"/>
          <ac:picMkLst>
            <pc:docMk/>
            <pc:sldMk cId="553059497" sldId="259"/>
            <ac:picMk id="5" creationId="{AFBD117B-EF91-9154-1576-E0E0DEDD428E}"/>
          </ac:picMkLst>
        </pc:picChg>
      </pc:sldChg>
      <pc:sldChg chg="addSp modSp mod modTransition">
        <pc:chgData name="יהודה טאוב" userId="80c2dbd02819b45c" providerId="LiveId" clId="{F59B5B2F-50BB-4840-8EF7-BC7568A36F5F}" dt="2025-01-22T13:58:57.550" v="16"/>
        <pc:sldMkLst>
          <pc:docMk/>
          <pc:sldMk cId="2910296127" sldId="260"/>
        </pc:sldMkLst>
        <pc:picChg chg="add mod">
          <ac:chgData name="יהודה טאוב" userId="80c2dbd02819b45c" providerId="LiveId" clId="{F59B5B2F-50BB-4840-8EF7-BC7568A36F5F}" dt="2025-01-22T07:45:19.231" v="10" actId="1076"/>
          <ac:picMkLst>
            <pc:docMk/>
            <pc:sldMk cId="2910296127" sldId="260"/>
            <ac:picMk id="5" creationId="{12319EB5-5211-CE19-4A71-25F53EAC257E}"/>
          </ac:picMkLst>
        </pc:picChg>
      </pc:sldChg>
      <pc:sldChg chg="addSp modSp mod modTransition">
        <pc:chgData name="יהודה טאוב" userId="80c2dbd02819b45c" providerId="LiveId" clId="{F59B5B2F-50BB-4840-8EF7-BC7568A36F5F}" dt="2025-01-22T13:58:57.550" v="16"/>
        <pc:sldMkLst>
          <pc:docMk/>
          <pc:sldMk cId="1896614626" sldId="261"/>
        </pc:sldMkLst>
        <pc:picChg chg="add mod">
          <ac:chgData name="יהודה טאוב" userId="80c2dbd02819b45c" providerId="LiveId" clId="{F59B5B2F-50BB-4840-8EF7-BC7568A36F5F}" dt="2025-01-22T07:45:28.972" v="11" actId="1076"/>
          <ac:picMkLst>
            <pc:docMk/>
            <pc:sldMk cId="1896614626" sldId="261"/>
            <ac:picMk id="5" creationId="{CEE6AD0D-04FF-E906-4FBA-C7F7F9DE2BB9}"/>
          </ac:picMkLst>
        </pc:picChg>
      </pc:sldChg>
      <pc:sldChg chg="addSp modSp mod modTransition">
        <pc:chgData name="יהודה טאוב" userId="80c2dbd02819b45c" providerId="LiveId" clId="{F59B5B2F-50BB-4840-8EF7-BC7568A36F5F}" dt="2025-01-22T13:58:57.550" v="16"/>
        <pc:sldMkLst>
          <pc:docMk/>
          <pc:sldMk cId="1902640995" sldId="262"/>
        </pc:sldMkLst>
        <pc:picChg chg="add mod">
          <ac:chgData name="יהודה טאוב" userId="80c2dbd02819b45c" providerId="LiveId" clId="{F59B5B2F-50BB-4840-8EF7-BC7568A36F5F}" dt="2025-01-22T07:45:36.068" v="12" actId="1076"/>
          <ac:picMkLst>
            <pc:docMk/>
            <pc:sldMk cId="1902640995" sldId="262"/>
            <ac:picMk id="6" creationId="{FF348AD7-3084-4ECE-00FB-8BE6948CC4B6}"/>
          </ac:picMkLst>
        </pc:picChg>
      </pc:sldChg>
      <pc:sldChg chg="addSp modSp mod modTransition">
        <pc:chgData name="יהודה טאוב" userId="80c2dbd02819b45c" providerId="LiveId" clId="{F59B5B2F-50BB-4840-8EF7-BC7568A36F5F}" dt="2025-01-22T13:58:57.550" v="16"/>
        <pc:sldMkLst>
          <pc:docMk/>
          <pc:sldMk cId="2802896489" sldId="263"/>
        </pc:sldMkLst>
        <pc:picChg chg="add mod">
          <ac:chgData name="יהודה טאוב" userId="80c2dbd02819b45c" providerId="LiveId" clId="{F59B5B2F-50BB-4840-8EF7-BC7568A36F5F}" dt="2025-01-22T07:45:42.561" v="13" actId="1076"/>
          <ac:picMkLst>
            <pc:docMk/>
            <pc:sldMk cId="2802896489" sldId="263"/>
            <ac:picMk id="5" creationId="{A51F3CA0-DABF-4FA8-204F-4762C6D008A0}"/>
          </ac:picMkLst>
        </pc:picChg>
      </pc:sldChg>
      <pc:sldChg chg="addSp modSp mod modTransition">
        <pc:chgData name="יהודה טאוב" userId="80c2dbd02819b45c" providerId="LiveId" clId="{F59B5B2F-50BB-4840-8EF7-BC7568A36F5F}" dt="2025-01-22T13:58:57.550" v="16"/>
        <pc:sldMkLst>
          <pc:docMk/>
          <pc:sldMk cId="458449000" sldId="264"/>
        </pc:sldMkLst>
        <pc:picChg chg="add mod">
          <ac:chgData name="יהודה טאוב" userId="80c2dbd02819b45c" providerId="LiveId" clId="{F59B5B2F-50BB-4840-8EF7-BC7568A36F5F}" dt="2025-01-22T07:45:53.076" v="14" actId="1076"/>
          <ac:picMkLst>
            <pc:docMk/>
            <pc:sldMk cId="458449000" sldId="264"/>
            <ac:picMk id="5" creationId="{B75B79E3-D636-43C3-6B70-76505AC3494E}"/>
          </ac:picMkLst>
        </pc:picChg>
      </pc:sldChg>
      <pc:sldChg chg="addSp modSp mod modTransition">
        <pc:chgData name="יהודה טאוב" userId="80c2dbd02819b45c" providerId="LiveId" clId="{F59B5B2F-50BB-4840-8EF7-BC7568A36F5F}" dt="2025-01-22T13:58:57.550" v="16"/>
        <pc:sldMkLst>
          <pc:docMk/>
          <pc:sldMk cId="1219309661" sldId="265"/>
        </pc:sldMkLst>
        <pc:picChg chg="add mod">
          <ac:chgData name="יהודה טאוב" userId="80c2dbd02819b45c" providerId="LiveId" clId="{F59B5B2F-50BB-4840-8EF7-BC7568A36F5F}" dt="2025-01-22T07:44:44.008" v="3" actId="1076"/>
          <ac:picMkLst>
            <pc:docMk/>
            <pc:sldMk cId="1219309661" sldId="265"/>
            <ac:picMk id="5" creationId="{FEB8F8A4-3F50-349B-FA45-C0C9F886752E}"/>
          </ac:picMkLst>
        </pc:picChg>
      </pc:sldChg>
      <pc:sldChg chg="addSp modSp mod modTransition">
        <pc:chgData name="יהודה טאוב" userId="80c2dbd02819b45c" providerId="LiveId" clId="{F59B5B2F-50BB-4840-8EF7-BC7568A36F5F}" dt="2025-01-22T13:58:57.550" v="16"/>
        <pc:sldMkLst>
          <pc:docMk/>
          <pc:sldMk cId="1853055238" sldId="266"/>
        </pc:sldMkLst>
        <pc:picChg chg="add mod">
          <ac:chgData name="יהודה טאוב" userId="80c2dbd02819b45c" providerId="LiveId" clId="{F59B5B2F-50BB-4840-8EF7-BC7568A36F5F}" dt="2025-01-22T07:44:52.932" v="5" actId="14100"/>
          <ac:picMkLst>
            <pc:docMk/>
            <pc:sldMk cId="1853055238" sldId="266"/>
            <ac:picMk id="5" creationId="{58CA9E43-B75C-629D-9CD6-DDE11DB829FD}"/>
          </ac:picMkLst>
        </pc:picChg>
      </pc:sldChg>
      <pc:sldChg chg="addSp modSp mod modTransition">
        <pc:chgData name="יהודה טאוב" userId="80c2dbd02819b45c" providerId="LiveId" clId="{F59B5B2F-50BB-4840-8EF7-BC7568A36F5F}" dt="2025-01-22T13:58:57.550" v="16"/>
        <pc:sldMkLst>
          <pc:docMk/>
          <pc:sldMk cId="1602493334" sldId="267"/>
        </pc:sldMkLst>
        <pc:picChg chg="add mod">
          <ac:chgData name="יהודה טאוב" userId="80c2dbd02819b45c" providerId="LiveId" clId="{F59B5B2F-50BB-4840-8EF7-BC7568A36F5F}" dt="2025-01-22T07:44:38.514" v="2" actId="34819"/>
          <ac:picMkLst>
            <pc:docMk/>
            <pc:sldMk cId="1602493334" sldId="267"/>
            <ac:picMk id="2" creationId="{5B05EB77-A6CC-C4A2-5C07-9ECFAEA98157}"/>
          </ac:picMkLst>
        </pc:picChg>
      </pc:sldChg>
      <pc:sldChg chg="addSp modSp mod modTransition">
        <pc:chgData name="יהודה טאוב" userId="80c2dbd02819b45c" providerId="LiveId" clId="{F59B5B2F-50BB-4840-8EF7-BC7568A36F5F}" dt="2025-01-22T13:58:57.550" v="16"/>
        <pc:sldMkLst>
          <pc:docMk/>
          <pc:sldMk cId="1257779142" sldId="268"/>
        </pc:sldMkLst>
        <pc:picChg chg="add mod">
          <ac:chgData name="יהודה טאוב" userId="80c2dbd02819b45c" providerId="LiveId" clId="{F59B5B2F-50BB-4840-8EF7-BC7568A36F5F}" dt="2025-01-22T07:45:00.743" v="6" actId="1076"/>
          <ac:picMkLst>
            <pc:docMk/>
            <pc:sldMk cId="1257779142" sldId="268"/>
            <ac:picMk id="5" creationId="{0BEED899-F3B9-7B91-1DC7-32CA47369612}"/>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D9F72715-6ED3-448E-8B3C-5ABC7028BD28}" type="datetimeFigureOut">
              <a:rPr lang="he-IL" smtClean="0"/>
              <a:t>ז'/חשון/תשפ"ז</a:t>
            </a:fld>
            <a:endParaRPr lang="he-IL"/>
          </a:p>
        </p:txBody>
      </p:sp>
      <p:sp>
        <p:nvSpPr>
          <p:cNvPr id="4" name="מציין מיקום של תמונת שקופית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7DA8EC0A-2635-439A-8E67-1C848E50B0E5}" type="slidenum">
              <a:rPr lang="he-IL" smtClean="0"/>
              <a:t>‹#›</a:t>
            </a:fld>
            <a:endParaRPr lang="he-IL"/>
          </a:p>
        </p:txBody>
      </p:sp>
    </p:spTree>
    <p:extLst>
      <p:ext uri="{BB962C8B-B14F-4D97-AF65-F5344CB8AC3E}">
        <p14:creationId xmlns:p14="http://schemas.microsoft.com/office/powerpoint/2010/main" val="778746778"/>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 הנחיות למרצה: הפלא שבטבע - יחסי טבע ונס בגאולה</a:t>
            </a:r>
          </a:p>
          <a:p>
            <a:endParaRPr lang="he-IL" dirty="0"/>
          </a:p>
          <a:p>
            <a:r>
              <a:rPr lang="he-IL" dirty="0"/>
              <a:t>## הקדמה למרצה</a:t>
            </a:r>
          </a:p>
          <a:p>
            <a:r>
              <a:rPr lang="he-IL" dirty="0"/>
              <a:t>משך ההרצאה המומלץ: 45-60 דקות</a:t>
            </a:r>
          </a:p>
          <a:p>
            <a:r>
              <a:rPr lang="he-IL" dirty="0"/>
              <a:t>מטרת ההרצאה: להציג את החידוש המופלא בדבר האפשרות לקיום נבואות בדרך הטבע</a:t>
            </a:r>
          </a:p>
          <a:p>
            <a:endParaRPr lang="he-IL" dirty="0"/>
          </a:p>
          <a:p>
            <a:r>
              <a:rPr lang="he-IL" dirty="0"/>
              <a:t>## שקופית 1: פתיחה - "הפלא שבטבע"</a:t>
            </a:r>
          </a:p>
          <a:p>
            <a:r>
              <a:rPr lang="he-IL" dirty="0"/>
              <a:t>### נקודות להדגשה</a:t>
            </a:r>
          </a:p>
          <a:p>
            <a:r>
              <a:rPr lang="he-IL" dirty="0"/>
              <a:t>- פתח בשאלה מעוררת מחשבה: "האם טבע ונס סותרים זה את זה?"</a:t>
            </a:r>
          </a:p>
          <a:p>
            <a:r>
              <a:rPr lang="he-IL" dirty="0"/>
              <a:t>- הצג את התמונה של הרב במעבדה והסבר את הסמליות שבה</a:t>
            </a:r>
          </a:p>
          <a:p>
            <a:r>
              <a:rPr lang="he-IL" dirty="0"/>
              <a:t>- הדגש: אנחנו עומדים לגלות זווית חדשה על היחס בין טבע לנס</a:t>
            </a:r>
          </a:p>
          <a:p>
            <a:endParaRPr lang="he-IL" dirty="0"/>
          </a:p>
          <a:p>
            <a:r>
              <a:rPr lang="he-IL" dirty="0"/>
              <a:t>### טיפים למרצה</a:t>
            </a:r>
          </a:p>
          <a:p>
            <a:r>
              <a:rPr lang="he-IL" dirty="0"/>
              <a:t>- צור קשר עין עם הקהל</a:t>
            </a:r>
          </a:p>
          <a:p>
            <a:r>
              <a:rPr lang="he-IL" dirty="0"/>
              <a:t>- תן לשאלה הפותחת לשקוע לרגע</a:t>
            </a:r>
          </a:p>
          <a:p>
            <a:r>
              <a:rPr lang="he-IL" dirty="0"/>
              <a:t>- השתמש בתמונה כדי לעורר עניין</a:t>
            </a:r>
          </a:p>
          <a:p>
            <a:endParaRPr lang="he-IL" dirty="0"/>
          </a:p>
          <a:p>
            <a:r>
              <a:rPr lang="he-IL" dirty="0"/>
              <a:t>## שקופית 2: הסתירה לכאורה</a:t>
            </a:r>
          </a:p>
          <a:p>
            <a:r>
              <a:rPr lang="he-IL" dirty="0"/>
              <a:t>### נקודות מרכזיות</a:t>
            </a:r>
          </a:p>
          <a:p>
            <a:r>
              <a:rPr lang="he-IL" dirty="0"/>
              <a:t>- הצג את דברי הרמב"ם במדויק</a:t>
            </a:r>
          </a:p>
          <a:p>
            <a:r>
              <a:rPr lang="he-IL" dirty="0"/>
              <a:t>- הבא את הנבואות הסותרות לכאורה</a:t>
            </a:r>
          </a:p>
          <a:p>
            <a:r>
              <a:rPr lang="he-IL" dirty="0"/>
              <a:t>- הדגש את עומק הקושי</a:t>
            </a:r>
          </a:p>
          <a:p>
            <a:endParaRPr lang="he-IL" dirty="0"/>
          </a:p>
          <a:p>
            <a:r>
              <a:rPr lang="he-IL" dirty="0"/>
              <a:t>### שאלות לקהל</a:t>
            </a:r>
          </a:p>
          <a:p>
            <a:r>
              <a:rPr lang="he-IL" dirty="0"/>
              <a:t>- "האם מישהו יכול להציע פתרון לסתירה?"</a:t>
            </a:r>
          </a:p>
          <a:p>
            <a:r>
              <a:rPr lang="he-IL" dirty="0"/>
              <a:t>- "איך אתם מבינים את דברי הרמב"ם?"</a:t>
            </a:r>
          </a:p>
          <a:p>
            <a:endParaRPr lang="he-IL" dirty="0"/>
          </a:p>
          <a:p>
            <a:r>
              <a:rPr lang="he-IL" dirty="0"/>
              <a:t>## שקופית 3: שיטת הרמב"ם</a:t>
            </a:r>
          </a:p>
          <a:p>
            <a:r>
              <a:rPr lang="he-IL" dirty="0"/>
              <a:t>### דגשים חשובים</a:t>
            </a:r>
          </a:p>
          <a:p>
            <a:r>
              <a:rPr lang="he-IL" dirty="0"/>
              <a:t>- הסבר את גישת המשל בבהירות</a:t>
            </a:r>
          </a:p>
          <a:p>
            <a:r>
              <a:rPr lang="he-IL" dirty="0"/>
              <a:t>- הבא דוגמאות נוספות לפירושי משל</a:t>
            </a:r>
          </a:p>
          <a:p>
            <a:r>
              <a:rPr lang="he-IL" dirty="0"/>
              <a:t>- הראה את היתרונות בגישה זו</a:t>
            </a:r>
          </a:p>
          <a:p>
            <a:endParaRPr lang="he-IL" dirty="0"/>
          </a:p>
          <a:p>
            <a:r>
              <a:rPr lang="he-IL" dirty="0"/>
              <a:t>### הערות למרצה</a:t>
            </a:r>
          </a:p>
          <a:p>
            <a:r>
              <a:rPr lang="he-IL" dirty="0"/>
              <a:t>- אל תמהר בהסבר - זו נקודת מפתח</a:t>
            </a:r>
          </a:p>
          <a:p>
            <a:r>
              <a:rPr lang="he-IL" dirty="0"/>
              <a:t>- תן דוגמאות מוחשיות למשלים</a:t>
            </a:r>
          </a:p>
          <a:p>
            <a:r>
              <a:rPr lang="he-IL" dirty="0"/>
              <a:t>- הכן תשובות לשאלות נפוצות</a:t>
            </a:r>
          </a:p>
          <a:p>
            <a:endParaRPr lang="he-IL" dirty="0"/>
          </a:p>
          <a:p>
            <a:r>
              <a:rPr lang="he-IL" dirty="0"/>
              <a:t>## שקופית 4: החידוש המופלא</a:t>
            </a:r>
          </a:p>
          <a:p>
            <a:r>
              <a:rPr lang="he-IL" dirty="0"/>
              <a:t>### נקודות להעברה</a:t>
            </a:r>
          </a:p>
          <a:p>
            <a:r>
              <a:rPr lang="he-IL" dirty="0"/>
              <a:t>- הצג את החידוש בהדרגה</a:t>
            </a:r>
          </a:p>
          <a:p>
            <a:r>
              <a:rPr lang="he-IL" dirty="0"/>
              <a:t>- הדגש: זו לא סתירה לרמב"ם</a:t>
            </a:r>
          </a:p>
          <a:p>
            <a:r>
              <a:rPr lang="he-IL" dirty="0"/>
              <a:t>- הסבר כיצד שני הפירושים יכולים להתקיים</a:t>
            </a:r>
          </a:p>
          <a:p>
            <a:endParaRPr lang="he-IL" dirty="0"/>
          </a:p>
          <a:p>
            <a:r>
              <a:rPr lang="he-IL" dirty="0"/>
              <a:t>### טכניקות הצגה</a:t>
            </a:r>
          </a:p>
          <a:p>
            <a:r>
              <a:rPr lang="he-IL" dirty="0"/>
              <a:t>- השתמש בהפתעה - "ומה אם אגיד לכם שיש דרך שלישית?"</a:t>
            </a:r>
          </a:p>
          <a:p>
            <a:r>
              <a:rPr lang="he-IL" dirty="0"/>
              <a:t>- תן לרעיון לשקוע</a:t>
            </a:r>
          </a:p>
          <a:p>
            <a:r>
              <a:rPr lang="he-IL" dirty="0"/>
              <a:t>- בקש מהקהל לחשוב על דוגמאות</a:t>
            </a:r>
          </a:p>
          <a:p>
            <a:endParaRPr lang="he-IL" dirty="0"/>
          </a:p>
          <a:p>
            <a:r>
              <a:rPr lang="he-IL" dirty="0"/>
              <a:t>## שקופית 5: דוגמאות מעשיות</a:t>
            </a:r>
          </a:p>
          <a:p>
            <a:r>
              <a:rPr lang="he-IL" dirty="0"/>
              <a:t>### רשימת דוגמאות</a:t>
            </a:r>
          </a:p>
          <a:p>
            <a:r>
              <a:rPr lang="he-IL" dirty="0"/>
              <a:t>- אילני סרק נושאי פירות - הנדסה גנטית</a:t>
            </a:r>
          </a:p>
          <a:p>
            <a:r>
              <a:rPr lang="he-IL" dirty="0"/>
              <a:t>- חיות טורפות - שינויים התנהגותיים</a:t>
            </a:r>
          </a:p>
          <a:p>
            <a:r>
              <a:rPr lang="he-IL" dirty="0"/>
              <a:t>- התפתחויות טכנולוגיות נוספות</a:t>
            </a:r>
          </a:p>
          <a:p>
            <a:endParaRPr lang="he-IL" dirty="0"/>
          </a:p>
          <a:p>
            <a:r>
              <a:rPr lang="he-IL" dirty="0"/>
              <a:t>### הנחיות להצגה</a:t>
            </a:r>
          </a:p>
          <a:p>
            <a:r>
              <a:rPr lang="he-IL" dirty="0"/>
              <a:t>- הצג כל דוגמה בבהירות</a:t>
            </a:r>
          </a:p>
          <a:p>
            <a:r>
              <a:rPr lang="he-IL" dirty="0"/>
              <a:t>- קשר לטכנולוגיה מודרנית</a:t>
            </a:r>
          </a:p>
          <a:p>
            <a:r>
              <a:rPr lang="he-IL" dirty="0"/>
              <a:t>- הדגש: אלו לא דוגמאות תיאורטיות</a:t>
            </a:r>
          </a:p>
          <a:p>
            <a:endParaRPr lang="he-IL" dirty="0"/>
          </a:p>
          <a:p>
            <a:r>
              <a:rPr lang="he-IL" dirty="0"/>
              <a:t>## שקופית 6: העומק הרעיוני</a:t>
            </a:r>
          </a:p>
          <a:p>
            <a:r>
              <a:rPr lang="he-IL" dirty="0"/>
              <a:t>### נקודות מפתח</a:t>
            </a:r>
          </a:p>
          <a:p>
            <a:r>
              <a:rPr lang="he-IL" dirty="0"/>
              <a:t>- הטבע עצמו מתעלה</a:t>
            </a:r>
          </a:p>
          <a:p>
            <a:r>
              <a:rPr lang="he-IL" dirty="0"/>
              <a:t>- אין צורך בשבירת חוקי הטבע</a:t>
            </a:r>
          </a:p>
          <a:p>
            <a:r>
              <a:rPr lang="he-IL" dirty="0"/>
              <a:t>- זוהי שלמות גדולה יותר</a:t>
            </a:r>
          </a:p>
          <a:p>
            <a:endParaRPr lang="he-IL" dirty="0"/>
          </a:p>
          <a:p>
            <a:r>
              <a:rPr lang="he-IL" dirty="0"/>
              <a:t>### שאלות לדיון</a:t>
            </a:r>
          </a:p>
          <a:p>
            <a:r>
              <a:rPr lang="he-IL" dirty="0"/>
              <a:t>- מדוע זו שלמות גדולה יותר?</a:t>
            </a:r>
          </a:p>
          <a:p>
            <a:r>
              <a:rPr lang="he-IL" dirty="0"/>
              <a:t>- איך זה משנה את תפיסתנו?</a:t>
            </a:r>
          </a:p>
          <a:p>
            <a:endParaRPr lang="he-IL" dirty="0"/>
          </a:p>
          <a:p>
            <a:r>
              <a:rPr lang="he-IL" dirty="0"/>
              <a:t>## שקופית 7: המציאות בימינו</a:t>
            </a:r>
          </a:p>
          <a:p>
            <a:r>
              <a:rPr lang="he-IL" dirty="0"/>
              <a:t>### דוגמאות עכשוויות</a:t>
            </a:r>
          </a:p>
          <a:p>
            <a:r>
              <a:rPr lang="he-IL" dirty="0"/>
              <a:t>- התפתחויות מדעיות נוכחיות</a:t>
            </a:r>
          </a:p>
          <a:p>
            <a:r>
              <a:rPr lang="he-IL" dirty="0"/>
              <a:t>- שינויים טכנולוגיים מפתיעים</a:t>
            </a:r>
          </a:p>
          <a:p>
            <a:r>
              <a:rPr lang="he-IL" dirty="0"/>
              <a:t>- מבט לעתיד הקרוב</a:t>
            </a:r>
          </a:p>
          <a:p>
            <a:endParaRPr lang="he-IL" dirty="0"/>
          </a:p>
          <a:p>
            <a:r>
              <a:rPr lang="he-IL" dirty="0"/>
              <a:t>### טיפים להצגה</a:t>
            </a:r>
          </a:p>
          <a:p>
            <a:r>
              <a:rPr lang="he-IL" dirty="0"/>
              <a:t>- הבא דוגמאות מהחדשות האחרונות</a:t>
            </a:r>
          </a:p>
          <a:p>
            <a:r>
              <a:rPr lang="he-IL" dirty="0"/>
              <a:t>- התחבר לעולמם של השומעים</a:t>
            </a:r>
          </a:p>
          <a:p>
            <a:r>
              <a:rPr lang="he-IL" dirty="0"/>
              <a:t>- עורר תקווה ואופטימיות</a:t>
            </a:r>
          </a:p>
          <a:p>
            <a:endParaRPr lang="he-IL" dirty="0"/>
          </a:p>
          <a:p>
            <a:r>
              <a:rPr lang="he-IL" dirty="0"/>
              <a:t>## שקופית 8: היתרונות בהבנה זו</a:t>
            </a:r>
          </a:p>
          <a:p>
            <a:r>
              <a:rPr lang="he-IL" dirty="0"/>
              <a:t>### נקודות להדגשה</a:t>
            </a:r>
          </a:p>
          <a:p>
            <a:r>
              <a:rPr lang="he-IL" dirty="0"/>
              <a:t>- יישוב הסתירות</a:t>
            </a:r>
          </a:p>
          <a:p>
            <a:r>
              <a:rPr lang="he-IL" dirty="0"/>
              <a:t>- הבנה עמוקה יותר של הבריאה</a:t>
            </a:r>
          </a:p>
          <a:p>
            <a:r>
              <a:rPr lang="he-IL" dirty="0"/>
              <a:t>- חיזוק האמונה</a:t>
            </a:r>
          </a:p>
          <a:p>
            <a:endParaRPr lang="he-IL" dirty="0"/>
          </a:p>
          <a:p>
            <a:r>
              <a:rPr lang="he-IL" dirty="0"/>
              <a:t>### דגשים למרצה</a:t>
            </a:r>
          </a:p>
          <a:p>
            <a:r>
              <a:rPr lang="he-IL" dirty="0"/>
              <a:t>- סכם את היתרונות בבהירות</a:t>
            </a:r>
          </a:p>
          <a:p>
            <a:r>
              <a:rPr lang="he-IL" dirty="0"/>
              <a:t>- חבר לחיי היומיום</a:t>
            </a:r>
          </a:p>
          <a:p>
            <a:r>
              <a:rPr lang="he-IL" dirty="0"/>
              <a:t>- תן דוגמאות מעשיות</a:t>
            </a:r>
          </a:p>
          <a:p>
            <a:endParaRPr lang="he-IL" dirty="0"/>
          </a:p>
          <a:p>
            <a:r>
              <a:rPr lang="he-IL" dirty="0"/>
              <a:t>## שקופית 9: מבט לעתיד</a:t>
            </a:r>
          </a:p>
          <a:p>
            <a:r>
              <a:rPr lang="he-IL" dirty="0"/>
              <a:t>### מסרים מרכזיים</a:t>
            </a:r>
          </a:p>
          <a:p>
            <a:r>
              <a:rPr lang="he-IL" dirty="0"/>
              <a:t>- התקווה לעתיד</a:t>
            </a:r>
          </a:p>
          <a:p>
            <a:r>
              <a:rPr lang="he-IL" dirty="0"/>
              <a:t>- תפקידנו בתהליך</a:t>
            </a:r>
          </a:p>
          <a:p>
            <a:r>
              <a:rPr lang="he-IL" dirty="0"/>
              <a:t>- החיבור בין השתדלות לאמונה</a:t>
            </a:r>
          </a:p>
          <a:p>
            <a:endParaRPr lang="he-IL" dirty="0"/>
          </a:p>
          <a:p>
            <a:r>
              <a:rPr lang="he-IL" dirty="0"/>
              <a:t>### סיכום</a:t>
            </a:r>
          </a:p>
          <a:p>
            <a:r>
              <a:rPr lang="he-IL" dirty="0"/>
              <a:t>- חזור על הנקודות המרכזיות</a:t>
            </a:r>
          </a:p>
          <a:p>
            <a:r>
              <a:rPr lang="he-IL" dirty="0"/>
              <a:t>- תן מסר מעשי לסיום</a:t>
            </a:r>
          </a:p>
          <a:p>
            <a:r>
              <a:rPr lang="he-IL" dirty="0"/>
              <a:t>- השאר מקום למחשבה</a:t>
            </a:r>
          </a:p>
          <a:p>
            <a:endParaRPr lang="he-IL" dirty="0"/>
          </a:p>
          <a:p>
            <a:r>
              <a:rPr lang="he-IL" dirty="0"/>
              <a:t>## הערות כלליות למרצה</a:t>
            </a:r>
          </a:p>
          <a:p>
            <a:r>
              <a:rPr lang="he-IL" dirty="0"/>
              <a:t>### לפני ההרצאה</a:t>
            </a:r>
          </a:p>
          <a:p>
            <a:r>
              <a:rPr lang="he-IL" dirty="0"/>
              <a:t>- עבור על כל החומר בעיון</a:t>
            </a:r>
          </a:p>
          <a:p>
            <a:r>
              <a:rPr lang="he-IL" dirty="0"/>
              <a:t>- הכן דוגמאות נוספות</a:t>
            </a:r>
          </a:p>
          <a:p>
            <a:r>
              <a:rPr lang="he-IL" dirty="0"/>
              <a:t>- חשוב על שאלות אפשריות</a:t>
            </a:r>
          </a:p>
          <a:p>
            <a:endParaRPr lang="he-IL" dirty="0"/>
          </a:p>
          <a:p>
            <a:r>
              <a:rPr lang="he-IL" dirty="0"/>
              <a:t>### במהלך ההרצאה</a:t>
            </a:r>
          </a:p>
          <a:p>
            <a:r>
              <a:rPr lang="he-IL" dirty="0"/>
              <a:t>- שמור על קשר עין</a:t>
            </a:r>
          </a:p>
          <a:p>
            <a:r>
              <a:rPr lang="he-IL" dirty="0"/>
              <a:t>- דבר בקצב מתאים</a:t>
            </a:r>
          </a:p>
          <a:p>
            <a:r>
              <a:rPr lang="he-IL" dirty="0"/>
              <a:t>- היה פתוח לשאלות</a:t>
            </a:r>
          </a:p>
          <a:p>
            <a:endParaRPr lang="he-IL" dirty="0"/>
          </a:p>
          <a:p>
            <a:r>
              <a:rPr lang="he-IL" dirty="0"/>
              <a:t>### אחרי ההרצאה</a:t>
            </a:r>
          </a:p>
          <a:p>
            <a:r>
              <a:rPr lang="he-IL" dirty="0"/>
              <a:t>- הקדש זמן לשאלות</a:t>
            </a:r>
          </a:p>
          <a:p>
            <a:r>
              <a:rPr lang="he-IL" dirty="0"/>
              <a:t>- תן מקורות להרחבה</a:t>
            </a:r>
          </a:p>
          <a:p>
            <a:r>
              <a:rPr lang="he-IL" dirty="0"/>
              <a:t>- הצע דרכים ליישום</a:t>
            </a:r>
          </a:p>
          <a:p>
            <a:endParaRPr lang="he-IL" dirty="0"/>
          </a:p>
          <a:p>
            <a:r>
              <a:rPr lang="he-IL" dirty="0"/>
              <a:t>## חומרי עזר מומלצים</a:t>
            </a:r>
          </a:p>
          <a:p>
            <a:r>
              <a:rPr lang="he-IL" dirty="0"/>
              <a:t>1. מקורות נוספים מהרמב"ם</a:t>
            </a:r>
          </a:p>
          <a:p>
            <a:r>
              <a:rPr lang="he-IL" dirty="0"/>
              <a:t>2. דוגמאות עדכניות מהמדע</a:t>
            </a:r>
          </a:p>
          <a:p>
            <a:r>
              <a:rPr lang="he-IL" dirty="0"/>
              <a:t>3. סיפורים ממחישים</a:t>
            </a:r>
          </a:p>
          <a:p>
            <a:r>
              <a:rPr lang="he-IL" dirty="0"/>
              <a:t>4. מראי מקומות להרחבה</a:t>
            </a:r>
          </a:p>
        </p:txBody>
      </p:sp>
      <p:sp>
        <p:nvSpPr>
          <p:cNvPr id="4" name="מציין מיקום של מספר שקופית 3"/>
          <p:cNvSpPr>
            <a:spLocks noGrp="1"/>
          </p:cNvSpPr>
          <p:nvPr>
            <p:ph type="sldNum" sz="quarter" idx="5"/>
          </p:nvPr>
        </p:nvSpPr>
        <p:spPr/>
        <p:txBody>
          <a:bodyPr/>
          <a:lstStyle/>
          <a:p>
            <a:fld id="{7DA8EC0A-2635-439A-8E67-1C848E50B0E5}" type="slidenum">
              <a:rPr lang="he-IL" smtClean="0"/>
              <a:t>1</a:t>
            </a:fld>
            <a:endParaRPr lang="he-IL"/>
          </a:p>
        </p:txBody>
      </p:sp>
    </p:spTree>
    <p:extLst>
      <p:ext uri="{BB962C8B-B14F-4D97-AF65-F5344CB8AC3E}">
        <p14:creationId xmlns:p14="http://schemas.microsoft.com/office/powerpoint/2010/main" val="15344433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 שקופית 2: הסתירה לכאורה</a:t>
            </a:r>
          </a:p>
          <a:p>
            <a:r>
              <a:rPr lang="he-IL" dirty="0"/>
              <a:t>שני החלונות מסמלים את שתי נקודות המבט המנוגדות לכאורה - המסורתית והמודרנית. האור החודר דרך שניהם מרמז שהאמת האלוקית מאירה דרך שני הערוצים.</a:t>
            </a:r>
          </a:p>
          <a:p>
            <a:endParaRPr lang="he-IL" dirty="0"/>
          </a:p>
        </p:txBody>
      </p:sp>
      <p:sp>
        <p:nvSpPr>
          <p:cNvPr id="4" name="מציין מיקום של מספר שקופית 3"/>
          <p:cNvSpPr>
            <a:spLocks noGrp="1"/>
          </p:cNvSpPr>
          <p:nvPr>
            <p:ph type="sldNum" sz="quarter" idx="5"/>
          </p:nvPr>
        </p:nvSpPr>
        <p:spPr/>
        <p:txBody>
          <a:bodyPr/>
          <a:lstStyle/>
          <a:p>
            <a:fld id="{7DA8EC0A-2635-439A-8E67-1C848E50B0E5}" type="slidenum">
              <a:rPr lang="he-IL" smtClean="0"/>
              <a:t>2</a:t>
            </a:fld>
            <a:endParaRPr lang="he-IL"/>
          </a:p>
        </p:txBody>
      </p:sp>
    </p:spTree>
    <p:extLst>
      <p:ext uri="{BB962C8B-B14F-4D97-AF65-F5344CB8AC3E}">
        <p14:creationId xmlns:p14="http://schemas.microsoft.com/office/powerpoint/2010/main" val="8924956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 יסודות האמונה בגאולה טבעית - מבט מעמיק</a:t>
            </a:r>
          </a:p>
          <a:p>
            <a:endParaRPr lang="he-IL" dirty="0"/>
          </a:p>
          <a:p>
            <a:r>
              <a:rPr lang="he-IL" dirty="0"/>
              <a:t>## פתיחה: בין הטבעי לניסי</a:t>
            </a:r>
          </a:p>
          <a:p>
            <a:r>
              <a:rPr lang="he-IL" dirty="0"/>
              <a:t>האם הבחנתם פעם בפלא הטמון בזריחת השמש? בכל בוקר מחדש, בדיוק באותה שעה, מתרחש לו נס יומיומי שהפך כה טבעי בעינינו עד שאיננו מבחינים בו כלל. כך בדיוק מתרחשת הגאולה בדורנו - בדרך טבעית, הדרגתית, כמעט בלתי מורגשת, ודווקא בכך טמון עומק מופלא.</a:t>
            </a:r>
          </a:p>
          <a:p>
            <a:endParaRPr lang="he-IL" dirty="0"/>
          </a:p>
          <a:p>
            <a:r>
              <a:rPr lang="he-IL" dirty="0"/>
              <a:t>## הפלא שבטבע</a:t>
            </a:r>
          </a:p>
          <a:p>
            <a:r>
              <a:rPr lang="he-IL" dirty="0"/>
              <a:t>הרמב"ם, בהלכות מלכים, מלמדנו יסוד מופלא: "אל יעלה על דעתך שהמלך המשיח צריך לעשות אותות ומופתים." קביעה זו, המפתיעה במבט ראשון, פותחת בפנינו צוהר להבנה עמוקה של מהות הגאולה. דווקא התהליך הטבעי, ההדרגתי, מבטא את עומק החיבור בין העולם הגשמי לרוחני.</a:t>
            </a:r>
          </a:p>
          <a:p>
            <a:endParaRPr lang="he-IL" dirty="0"/>
          </a:p>
          <a:p>
            <a:r>
              <a:rPr lang="he-IL" dirty="0"/>
              <a:t>## שורשי הרעיון</a:t>
            </a:r>
          </a:p>
          <a:p>
            <a:r>
              <a:rPr lang="he-IL" dirty="0"/>
              <a:t>בעומק הדברים טמונה תפיסה מהפכנית: הקדוש ברוך הוא ברא עולם שלם, מושלם, שבו הטבע עצמו מוביל לתיקון. כשם שהזרע הקטן צומח באיטיות לעץ גדול, כך הגאולה צומחת קמעא </a:t>
            </a:r>
            <a:r>
              <a:rPr lang="he-IL" dirty="0" err="1"/>
              <a:t>קמעא</a:t>
            </a:r>
            <a:r>
              <a:rPr lang="he-IL" dirty="0"/>
              <a:t>. זוהי לא חולשה, אלא להיפך - זוהי עוצמתה האמיתית.</a:t>
            </a:r>
          </a:p>
          <a:p>
            <a:endParaRPr lang="he-IL" dirty="0"/>
          </a:p>
          <a:p>
            <a:r>
              <a:rPr lang="he-IL" dirty="0"/>
              <a:t>## המבט העמוק על הטבע</a:t>
            </a:r>
          </a:p>
          <a:p>
            <a:r>
              <a:rPr lang="he-IL" dirty="0"/>
              <a:t>כשאנו מתבוננים בטבע בעיניים פקוחות, אנו מגלים שאין דבר טבעי באמת. כל תהליך טבעי הוא למעשה שרשרת של ניסים מופלאים. ההבדל היחיד הוא שהתרגלנו אליהם. הגאולה הטבעית היא בעצם גילוי העומק האלוקי הטמון בטבע עצמו.</a:t>
            </a:r>
          </a:p>
          <a:p>
            <a:endParaRPr lang="he-IL" dirty="0"/>
          </a:p>
          <a:p>
            <a:r>
              <a:rPr lang="he-IL" dirty="0"/>
              <a:t>## השילוב המופלא</a:t>
            </a:r>
          </a:p>
          <a:p>
            <a:r>
              <a:rPr lang="he-IL" dirty="0"/>
              <a:t>כאן טמון הפרדוקס המופלא: דווקא כשהגאולה מתרחשת בדרך טבעית, היא מגלה את העוצמה האלוקית הגדולה ביותר. זה לא סותר את הניסים - זה מגלה שהטבע עצמו הוא הנס הגדול ביותר.</a:t>
            </a:r>
          </a:p>
          <a:p>
            <a:endParaRPr lang="he-IL" dirty="0"/>
          </a:p>
          <a:p>
            <a:r>
              <a:rPr lang="he-IL" dirty="0"/>
              <a:t>## המשמעות לימינו</a:t>
            </a:r>
          </a:p>
          <a:p>
            <a:r>
              <a:rPr lang="he-IL" dirty="0"/>
              <a:t>בדורנו, כשאנו רואים את שיבת ציון, את בניין הארץ, את התפתחות התורה והחכמה, עלינו להבין: אלו אינם "סתם" תהליכים טבעיים. זהו גילוי אלוקי מופלא המתרחש דרך הטבע עצמו.</a:t>
            </a:r>
          </a:p>
          <a:p>
            <a:endParaRPr lang="he-IL" dirty="0"/>
          </a:p>
          <a:p>
            <a:r>
              <a:rPr lang="he-IL" dirty="0"/>
              <a:t>## הדרך להתבונן</a:t>
            </a:r>
          </a:p>
          <a:p>
            <a:r>
              <a:rPr lang="he-IL" dirty="0"/>
              <a:t>עלינו לפתח עיניים חדשות - עיניים הרואות את הפלא שבטבעי, את הקדושה שבחול, את האור האלוקי המתגלה דווקא בתהליכים היומיומיים. זוהי מהות הגאולה הטבעית.</a:t>
            </a:r>
          </a:p>
          <a:p>
            <a:endParaRPr lang="he-IL" dirty="0"/>
          </a:p>
          <a:p>
            <a:r>
              <a:rPr lang="he-IL" dirty="0"/>
              <a:t>## היישום המעשי</a:t>
            </a:r>
          </a:p>
          <a:p>
            <a:r>
              <a:rPr lang="he-IL" dirty="0"/>
              <a:t>מה המשמעות עבורנו? עלינו:</a:t>
            </a:r>
          </a:p>
          <a:p>
            <a:r>
              <a:rPr lang="he-IL" dirty="0"/>
              <a:t>- לראות את היד האלוקית בכל פרט בחיינו</a:t>
            </a:r>
          </a:p>
          <a:p>
            <a:r>
              <a:rPr lang="he-IL" dirty="0"/>
              <a:t>- להבין שכל מעשה טוב, גם הקטן ביותר, הוא חלק מתהליך הגאולה</a:t>
            </a:r>
          </a:p>
          <a:p>
            <a:r>
              <a:rPr lang="he-IL" dirty="0"/>
              <a:t>- לפעול בדרך הטבע מתוך אמונה עמוקה</a:t>
            </a:r>
          </a:p>
          <a:p>
            <a:endParaRPr lang="he-IL" dirty="0"/>
          </a:p>
          <a:p>
            <a:r>
              <a:rPr lang="he-IL" dirty="0"/>
              <a:t>## סיכום: הגאולה כתהליך טבעי</a:t>
            </a:r>
          </a:p>
          <a:p>
            <a:r>
              <a:rPr lang="he-IL" dirty="0"/>
              <a:t>הגאולה הטבעית אינה פחות מופלאה מגאולה ניסית - היא מופלאה יותר. היא מגלה את העומק האלוקי הטמון בעולם עצמו, בכל פרט ופרט. זוהי השלמות האמיתית - כשהטבע עצמו מגלה את האור האלוקי.</a:t>
            </a:r>
          </a:p>
        </p:txBody>
      </p:sp>
      <p:sp>
        <p:nvSpPr>
          <p:cNvPr id="4" name="מציין מיקום של מספר שקופית 3"/>
          <p:cNvSpPr>
            <a:spLocks noGrp="1"/>
          </p:cNvSpPr>
          <p:nvPr>
            <p:ph type="sldNum" sz="quarter" idx="5"/>
          </p:nvPr>
        </p:nvSpPr>
        <p:spPr/>
        <p:txBody>
          <a:bodyPr/>
          <a:lstStyle/>
          <a:p>
            <a:fld id="{7DA8EC0A-2635-439A-8E67-1C848E50B0E5}" type="slidenum">
              <a:rPr lang="he-IL" smtClean="0"/>
              <a:t>3</a:t>
            </a:fld>
            <a:endParaRPr lang="he-IL"/>
          </a:p>
        </p:txBody>
      </p:sp>
    </p:spTree>
    <p:extLst>
      <p:ext uri="{BB962C8B-B14F-4D97-AF65-F5344CB8AC3E}">
        <p14:creationId xmlns:p14="http://schemas.microsoft.com/office/powerpoint/2010/main" val="17627288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34421F-F876-BD60-4AB3-B25B6A1FCA8E}"/>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9E15B710-FE54-D3A4-ED95-AB3390213A46}"/>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987B75CA-DD88-FAA7-5A6B-98EDD5EDC54B}"/>
              </a:ext>
            </a:extLst>
          </p:cNvPr>
          <p:cNvSpPr>
            <a:spLocks noGrp="1"/>
          </p:cNvSpPr>
          <p:nvPr>
            <p:ph type="body"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277F4F89-DBD7-DABD-232C-9F45A90C64C8}"/>
              </a:ext>
            </a:extLst>
          </p:cNvPr>
          <p:cNvSpPr>
            <a:spLocks noGrp="1"/>
          </p:cNvSpPr>
          <p:nvPr>
            <p:ph type="sldNum" sz="quarter" idx="5"/>
          </p:nvPr>
        </p:nvSpPr>
        <p:spPr/>
        <p:txBody>
          <a:bodyPr/>
          <a:lstStyle/>
          <a:p>
            <a:fld id="{7DA8EC0A-2635-439A-8E67-1C848E50B0E5}" type="slidenum">
              <a:rPr lang="he-IL" smtClean="0"/>
              <a:t>4</a:t>
            </a:fld>
            <a:endParaRPr lang="he-IL"/>
          </a:p>
        </p:txBody>
      </p:sp>
    </p:spTree>
    <p:extLst>
      <p:ext uri="{BB962C8B-B14F-4D97-AF65-F5344CB8AC3E}">
        <p14:creationId xmlns:p14="http://schemas.microsoft.com/office/powerpoint/2010/main" val="2861239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AF14D7-D335-C0A4-7C19-DAF7F3ABE9BB}"/>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3E7333CC-174E-ED7A-56C9-36DD501B58BA}"/>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0AC24D75-2664-6871-EA1A-7A4A9BBBE5F4}"/>
              </a:ext>
            </a:extLst>
          </p:cNvPr>
          <p:cNvSpPr>
            <a:spLocks noGrp="1"/>
          </p:cNvSpPr>
          <p:nvPr>
            <p:ph type="body"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0A7849A9-38C1-6694-BF92-6172BBD23E5C}"/>
              </a:ext>
            </a:extLst>
          </p:cNvPr>
          <p:cNvSpPr>
            <a:spLocks noGrp="1"/>
          </p:cNvSpPr>
          <p:nvPr>
            <p:ph type="sldNum" sz="quarter" idx="5"/>
          </p:nvPr>
        </p:nvSpPr>
        <p:spPr/>
        <p:txBody>
          <a:bodyPr/>
          <a:lstStyle/>
          <a:p>
            <a:fld id="{7DA8EC0A-2635-439A-8E67-1C848E50B0E5}" type="slidenum">
              <a:rPr lang="he-IL" smtClean="0"/>
              <a:t>5</a:t>
            </a:fld>
            <a:endParaRPr lang="he-IL"/>
          </a:p>
        </p:txBody>
      </p:sp>
    </p:spTree>
    <p:extLst>
      <p:ext uri="{BB962C8B-B14F-4D97-AF65-F5344CB8AC3E}">
        <p14:creationId xmlns:p14="http://schemas.microsoft.com/office/powerpoint/2010/main" val="4477188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b="1" dirty="0"/>
              <a:t>תהליך הגאולה בדרך הטבע - מבט מעשי</a:t>
            </a:r>
          </a:p>
          <a:p>
            <a:r>
              <a:rPr lang="he-IL" b="1" dirty="0"/>
              <a:t>פתיחה: המראה שמול עינינו</a:t>
            </a:r>
          </a:p>
          <a:p>
            <a:pPr algn="r" rtl="1"/>
            <a:r>
              <a:rPr lang="he-IL" dirty="0">
                <a:effectLst/>
              </a:rPr>
              <a:t>בכל בוקר, כשאנו יוצאים לרחובות ירושלים, תל אביב או כל עיר אחרת בארץ ישראל, אנו עדים לתופעה מופלאה: בניינים חדשים קמים, שדות חקלאיים פורחים, בתי מדרש מלאים בלומדי תורה, וילדים יהודים משחקים ברחובות. האם זהו מחזה "רגיל"? או שמא אנו עדים להתגשמות נבואות קדומות בדרך הטבע?</a:t>
            </a:r>
          </a:p>
          <a:p>
            <a:r>
              <a:rPr lang="he-IL" b="1" dirty="0"/>
              <a:t>סימני הגאולה בדורנו</a:t>
            </a:r>
          </a:p>
          <a:p>
            <a:pPr algn="r" rtl="1"/>
            <a:r>
              <a:rPr lang="he-IL" dirty="0">
                <a:effectLst/>
              </a:rPr>
              <a:t>חז"ל לימדונו: "אין לך קץ מגולה מזה, שנאמר 'ואתם הרי ישראל ענפכם תתנו ופריכם </a:t>
            </a:r>
            <a:r>
              <a:rPr lang="he-IL" dirty="0" err="1">
                <a:effectLst/>
              </a:rPr>
              <a:t>תשאו</a:t>
            </a:r>
            <a:r>
              <a:rPr lang="he-IL" dirty="0">
                <a:effectLst/>
              </a:rPr>
              <a:t> לעמי ישראל כי קרבו לבוא'". כשאנו מתבוננים סביבנו, אנו רואים כיצד הארץ, שהייתה שוממה אלפי שנים, פורחת ומצמיחה פירותיה. זהו לא רק שינוי פיזי - זהו תהליך גאולי המתרחש לנגד עינינו.</a:t>
            </a:r>
          </a:p>
          <a:p>
            <a:r>
              <a:rPr lang="he-IL" b="1" dirty="0"/>
              <a:t>התפתחות הדרגתית</a:t>
            </a:r>
          </a:p>
          <a:p>
            <a:pPr algn="r" rtl="1"/>
            <a:r>
              <a:rPr lang="he-IL" dirty="0">
                <a:effectLst/>
              </a:rPr>
              <a:t>הגאולה הטבעית מתפתחת בשלושה מישורים מקבילים:</a:t>
            </a:r>
          </a:p>
          <a:p>
            <a:r>
              <a:rPr lang="he-IL" b="1" dirty="0"/>
              <a:t>המישור הפיזי</a:t>
            </a:r>
          </a:p>
          <a:p>
            <a:pPr algn="r" rtl="1"/>
            <a:r>
              <a:rPr lang="he-IL" dirty="0">
                <a:effectLst/>
              </a:rPr>
              <a:t>כמו עץ הגדל מזרע קטן, כך הגאולה צומחת קמעא </a:t>
            </a:r>
            <a:r>
              <a:rPr lang="he-IL" dirty="0" err="1">
                <a:effectLst/>
              </a:rPr>
              <a:t>קמעא</a:t>
            </a:r>
            <a:r>
              <a:rPr lang="he-IL" dirty="0">
                <a:effectLst/>
              </a:rPr>
              <a:t>. הבניין הפיזי של הארץ, התפתחות הטכנולוגיה, והצמיחה הכלכלית - כולם חלק מהתהליך. כל בית שנבנה, כל שדה שנזרע, הם אבני בניין בתהליך הגאולה.</a:t>
            </a:r>
          </a:p>
          <a:p>
            <a:r>
              <a:rPr lang="he-IL" b="1" dirty="0"/>
              <a:t>המישור הרוחני</a:t>
            </a:r>
          </a:p>
          <a:p>
            <a:pPr algn="r" rtl="1"/>
            <a:r>
              <a:rPr lang="he-IL" dirty="0">
                <a:effectLst/>
              </a:rPr>
              <a:t>במקביל לבניין הפיזי, אנו עדים לפריחה רוחנית מופלאה. בתי מדרש חדשים נפתחים, ספרי קודש נכתבים, וחידושי תורה מתפרסמים בקצב מואץ. זוהי התגשמות הנבואה "כי מציון תצא תורה".</a:t>
            </a:r>
          </a:p>
          <a:p>
            <a:r>
              <a:rPr lang="he-IL" b="1" dirty="0"/>
              <a:t>המישור החברתי</a:t>
            </a:r>
          </a:p>
          <a:p>
            <a:pPr algn="r" rtl="1"/>
            <a:r>
              <a:rPr lang="he-IL" dirty="0">
                <a:effectLst/>
              </a:rPr>
              <a:t>קיבוץ גלויות טבעי מתרחש יום יום. יהודים מכל קצוות תבל שבים לארצם, מקימים קהילות, ובונים חיים יהודיים מלאים. זהו תהליך המתרחש בדרכי הטבע, אך משמעותו עמוקה ונצחית.</a:t>
            </a:r>
          </a:p>
          <a:p>
            <a:r>
              <a:rPr lang="he-IL" b="1" dirty="0"/>
              <a:t>האתגרים בדרך</a:t>
            </a:r>
          </a:p>
          <a:p>
            <a:pPr algn="r" rtl="1"/>
            <a:r>
              <a:rPr lang="he-IL" dirty="0">
                <a:effectLst/>
              </a:rPr>
              <a:t>התהליך הטבעי מביא עמו אתגרים:</a:t>
            </a:r>
          </a:p>
          <a:p>
            <a:pPr rtl="1">
              <a:buFont typeface="Arial" panose="020B0604020202020204" pitchFamily="34" charset="0"/>
              <a:buChar char="•"/>
            </a:pPr>
            <a:r>
              <a:rPr lang="he-IL" dirty="0">
                <a:effectLst/>
              </a:rPr>
              <a:t>הקושי לזהות את היד האלוקית בתהליכים "רגילים"</a:t>
            </a:r>
          </a:p>
          <a:p>
            <a:pPr rtl="1">
              <a:buFont typeface="Arial" panose="020B0604020202020204" pitchFamily="34" charset="0"/>
              <a:buChar char="•"/>
            </a:pPr>
            <a:r>
              <a:rPr lang="he-IL" dirty="0">
                <a:effectLst/>
              </a:rPr>
              <a:t>התמודדות עם קשיים וירידות בדרך</a:t>
            </a:r>
          </a:p>
          <a:p>
            <a:pPr rtl="1">
              <a:buFont typeface="Arial" panose="020B0604020202020204" pitchFamily="34" charset="0"/>
              <a:buChar char="•"/>
            </a:pPr>
            <a:r>
              <a:rPr lang="he-IL" dirty="0">
                <a:effectLst/>
              </a:rPr>
              <a:t>הצורך בסבלנות ואמונה ארוכת טווח</a:t>
            </a:r>
          </a:p>
          <a:p>
            <a:endParaRPr lang="he-IL" dirty="0"/>
          </a:p>
          <a:p>
            <a:endParaRPr lang="he-IL" dirty="0"/>
          </a:p>
        </p:txBody>
      </p:sp>
      <p:sp>
        <p:nvSpPr>
          <p:cNvPr id="4" name="מציין מיקום של מספר שקופית 3"/>
          <p:cNvSpPr>
            <a:spLocks noGrp="1"/>
          </p:cNvSpPr>
          <p:nvPr>
            <p:ph type="sldNum" sz="quarter" idx="5"/>
          </p:nvPr>
        </p:nvSpPr>
        <p:spPr/>
        <p:txBody>
          <a:bodyPr/>
          <a:lstStyle/>
          <a:p>
            <a:fld id="{7DA8EC0A-2635-439A-8E67-1C848E50B0E5}" type="slidenum">
              <a:rPr lang="he-IL" smtClean="0"/>
              <a:t>6</a:t>
            </a:fld>
            <a:endParaRPr lang="he-IL"/>
          </a:p>
        </p:txBody>
      </p:sp>
    </p:spTree>
    <p:extLst>
      <p:ext uri="{BB962C8B-B14F-4D97-AF65-F5344CB8AC3E}">
        <p14:creationId xmlns:p14="http://schemas.microsoft.com/office/powerpoint/2010/main" val="28525309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 שקופית 3: שיטת הרמב"ם</a:t>
            </a:r>
          </a:p>
          <a:p>
            <a:r>
              <a:rPr lang="he-IL" dirty="0" err="1"/>
              <a:t>הספריה</a:t>
            </a:r>
            <a:r>
              <a:rPr lang="he-IL" dirty="0"/>
              <a:t> העתיקה והציור על הקיר מייצגים את הפרשנות המסורתית. האברך המלמד את התלמיד מסמל את העברת המסורת והבנתה לעומק.</a:t>
            </a:r>
          </a:p>
          <a:p>
            <a:endParaRPr lang="he-IL" dirty="0"/>
          </a:p>
        </p:txBody>
      </p:sp>
      <p:sp>
        <p:nvSpPr>
          <p:cNvPr id="4" name="מציין מיקום של מספר שקופית 3"/>
          <p:cNvSpPr>
            <a:spLocks noGrp="1"/>
          </p:cNvSpPr>
          <p:nvPr>
            <p:ph type="sldNum" sz="quarter" idx="5"/>
          </p:nvPr>
        </p:nvSpPr>
        <p:spPr/>
        <p:txBody>
          <a:bodyPr/>
          <a:lstStyle/>
          <a:p>
            <a:fld id="{7DA8EC0A-2635-439A-8E67-1C848E50B0E5}" type="slidenum">
              <a:rPr lang="he-IL" smtClean="0"/>
              <a:t>7</a:t>
            </a:fld>
            <a:endParaRPr lang="he-IL"/>
          </a:p>
        </p:txBody>
      </p:sp>
    </p:spTree>
    <p:extLst>
      <p:ext uri="{BB962C8B-B14F-4D97-AF65-F5344CB8AC3E}">
        <p14:creationId xmlns:p14="http://schemas.microsoft.com/office/powerpoint/2010/main" val="37725746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 שקופית 5: דוגמאות מעשיות</a:t>
            </a:r>
          </a:p>
          <a:p>
            <a:r>
              <a:rPr lang="he-IL" dirty="0"/>
              <a:t>החקלאי הדתי במטע המודרני מסמל את היישום המעשי של הרעיון. עץ הסרק שמניב פירות מייצג את התגשמות הנבואות בדרך טבעית.</a:t>
            </a:r>
          </a:p>
          <a:p>
            <a:endParaRPr lang="he-IL" dirty="0"/>
          </a:p>
        </p:txBody>
      </p:sp>
      <p:sp>
        <p:nvSpPr>
          <p:cNvPr id="4" name="מציין מיקום של מספר שקופית 3"/>
          <p:cNvSpPr>
            <a:spLocks noGrp="1"/>
          </p:cNvSpPr>
          <p:nvPr>
            <p:ph type="sldNum" sz="quarter" idx="5"/>
          </p:nvPr>
        </p:nvSpPr>
        <p:spPr/>
        <p:txBody>
          <a:bodyPr/>
          <a:lstStyle/>
          <a:p>
            <a:fld id="{7DA8EC0A-2635-439A-8E67-1C848E50B0E5}" type="slidenum">
              <a:rPr lang="he-IL" smtClean="0"/>
              <a:t>9</a:t>
            </a:fld>
            <a:endParaRPr lang="he-IL"/>
          </a:p>
        </p:txBody>
      </p:sp>
    </p:spTree>
    <p:extLst>
      <p:ext uri="{BB962C8B-B14F-4D97-AF65-F5344CB8AC3E}">
        <p14:creationId xmlns:p14="http://schemas.microsoft.com/office/powerpoint/2010/main" val="3383004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 שקופית 6: העומק הרעיוני</a:t>
            </a:r>
          </a:p>
          <a:p>
            <a:r>
              <a:rPr lang="he-IL" dirty="0"/>
              <a:t>הלימוד המשותף מול הנוף המודרני מסמל את ההבנה העמוקה כיצד המסורת והקדמה משתלבות. החלון הגדול מייצג את הראייה הרחבה והמקיפה.</a:t>
            </a:r>
          </a:p>
          <a:p>
            <a:endParaRPr lang="he-IL" dirty="0"/>
          </a:p>
        </p:txBody>
      </p:sp>
      <p:sp>
        <p:nvSpPr>
          <p:cNvPr id="4" name="מציין מיקום של מספר שקופית 3"/>
          <p:cNvSpPr>
            <a:spLocks noGrp="1"/>
          </p:cNvSpPr>
          <p:nvPr>
            <p:ph type="sldNum" sz="quarter" idx="5"/>
          </p:nvPr>
        </p:nvSpPr>
        <p:spPr/>
        <p:txBody>
          <a:bodyPr/>
          <a:lstStyle/>
          <a:p>
            <a:fld id="{7DA8EC0A-2635-439A-8E67-1C848E50B0E5}" type="slidenum">
              <a:rPr lang="he-IL" smtClean="0"/>
              <a:t>10</a:t>
            </a:fld>
            <a:endParaRPr lang="he-IL"/>
          </a:p>
        </p:txBody>
      </p:sp>
    </p:spTree>
    <p:extLst>
      <p:ext uri="{BB962C8B-B14F-4D97-AF65-F5344CB8AC3E}">
        <p14:creationId xmlns:p14="http://schemas.microsoft.com/office/powerpoint/2010/main" val="23816150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 שקופית 7: המציאות בימינו</a:t>
            </a:r>
          </a:p>
          <a:p>
            <a:r>
              <a:rPr lang="he-IL" dirty="0"/>
              <a:t>בחורי הישיבה במעבדה מייצגים את הדור החדש שמשלב תורה ומדע באופן טבעי. החלוקים הלבנים מעל הבגדים החרדיים מסמלים את השילוב המוצלח.</a:t>
            </a:r>
          </a:p>
          <a:p>
            <a:endParaRPr lang="he-IL" dirty="0"/>
          </a:p>
        </p:txBody>
      </p:sp>
      <p:sp>
        <p:nvSpPr>
          <p:cNvPr id="4" name="מציין מיקום של מספר שקופית 3"/>
          <p:cNvSpPr>
            <a:spLocks noGrp="1"/>
          </p:cNvSpPr>
          <p:nvPr>
            <p:ph type="sldNum" sz="quarter" idx="5"/>
          </p:nvPr>
        </p:nvSpPr>
        <p:spPr/>
        <p:txBody>
          <a:bodyPr/>
          <a:lstStyle/>
          <a:p>
            <a:fld id="{7DA8EC0A-2635-439A-8E67-1C848E50B0E5}" type="slidenum">
              <a:rPr lang="he-IL" smtClean="0"/>
              <a:t>11</a:t>
            </a:fld>
            <a:endParaRPr lang="he-IL"/>
          </a:p>
        </p:txBody>
      </p:sp>
    </p:spTree>
    <p:extLst>
      <p:ext uri="{BB962C8B-B14F-4D97-AF65-F5344CB8AC3E}">
        <p14:creationId xmlns:p14="http://schemas.microsoft.com/office/powerpoint/2010/main" val="40150480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 שקופית 8: היתרונות</a:t>
            </a:r>
          </a:p>
          <a:p>
            <a:r>
              <a:rPr lang="he-IL" dirty="0"/>
              <a:t>הרב המלמד עם הטכנולוגיה המודרנית מסמל את היכולת להעביר את המסורת באמצעים חדשים. השילוב על שולחנו מייצג את ההרמוניה בין הישן והחדש.</a:t>
            </a:r>
          </a:p>
          <a:p>
            <a:endParaRPr lang="he-IL" dirty="0"/>
          </a:p>
        </p:txBody>
      </p:sp>
      <p:sp>
        <p:nvSpPr>
          <p:cNvPr id="4" name="מציין מיקום של מספר שקופית 3"/>
          <p:cNvSpPr>
            <a:spLocks noGrp="1"/>
          </p:cNvSpPr>
          <p:nvPr>
            <p:ph type="sldNum" sz="quarter" idx="5"/>
          </p:nvPr>
        </p:nvSpPr>
        <p:spPr/>
        <p:txBody>
          <a:bodyPr/>
          <a:lstStyle/>
          <a:p>
            <a:fld id="{7DA8EC0A-2635-439A-8E67-1C848E50B0E5}" type="slidenum">
              <a:rPr lang="he-IL" smtClean="0"/>
              <a:t>12</a:t>
            </a:fld>
            <a:endParaRPr lang="he-IL"/>
          </a:p>
        </p:txBody>
      </p:sp>
    </p:spTree>
    <p:extLst>
      <p:ext uri="{BB962C8B-B14F-4D97-AF65-F5344CB8AC3E}">
        <p14:creationId xmlns:p14="http://schemas.microsoft.com/office/powerpoint/2010/main" val="32526192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 המשמעות הסמלית של התמונות במצגת "הפלא שבטבע"</a:t>
            </a:r>
          </a:p>
          <a:p>
            <a:r>
              <a:rPr lang="he-IL" dirty="0"/>
              <a:t>## שקופית 9: מבט לעתיד</a:t>
            </a:r>
          </a:p>
          <a:p>
            <a:r>
              <a:rPr lang="he-IL" dirty="0"/>
              <a:t>הנוף המשלב את בית המקדש עם מרכזי המחקר מסמל את </a:t>
            </a:r>
            <a:r>
              <a:rPr lang="he-IL" dirty="0" err="1"/>
              <a:t>חזון</a:t>
            </a:r>
            <a:r>
              <a:rPr lang="he-IL" dirty="0"/>
              <a:t> העתיד - עולם שבו הקודש והחול, הרוחני והגשמי, משתלבים בהרמוניה מושלמת.</a:t>
            </a:r>
          </a:p>
        </p:txBody>
      </p:sp>
      <p:sp>
        <p:nvSpPr>
          <p:cNvPr id="4" name="מציין מיקום של מספר שקופית 3"/>
          <p:cNvSpPr>
            <a:spLocks noGrp="1"/>
          </p:cNvSpPr>
          <p:nvPr>
            <p:ph type="sldNum" sz="quarter" idx="5"/>
          </p:nvPr>
        </p:nvSpPr>
        <p:spPr/>
        <p:txBody>
          <a:bodyPr/>
          <a:lstStyle/>
          <a:p>
            <a:fld id="{7DA8EC0A-2635-439A-8E67-1C848E50B0E5}" type="slidenum">
              <a:rPr lang="he-IL" smtClean="0"/>
              <a:t>13</a:t>
            </a:fld>
            <a:endParaRPr lang="he-IL"/>
          </a:p>
        </p:txBody>
      </p:sp>
    </p:spTree>
    <p:extLst>
      <p:ext uri="{BB962C8B-B14F-4D97-AF65-F5344CB8AC3E}">
        <p14:creationId xmlns:p14="http://schemas.microsoft.com/office/powerpoint/2010/main" val="32159733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8B38363-658C-B661-3FC2-C96B400C1C81}"/>
              </a:ext>
            </a:extLst>
          </p:cNvPr>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3441678F-854C-4AF5-3596-B29D20687C7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0E6301B2-6682-D99F-F90E-34A7CDB2BAF3}"/>
              </a:ext>
            </a:extLst>
          </p:cNvPr>
          <p:cNvSpPr>
            <a:spLocks noGrp="1"/>
          </p:cNvSpPr>
          <p:nvPr>
            <p:ph type="dt" sz="half" idx="10"/>
          </p:nvPr>
        </p:nvSpPr>
        <p:spPr/>
        <p:txBody>
          <a:bodyPr/>
          <a:lstStyle/>
          <a:p>
            <a:fld id="{EDC3D57C-DA01-4686-9C1C-D26F2294D1A6}"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916FB1DE-2A3E-1058-1607-1EFDA11F6BDF}"/>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69910E63-B72B-8E8B-E0B7-766EB6496D26}"/>
              </a:ext>
            </a:extLst>
          </p:cNvPr>
          <p:cNvSpPr>
            <a:spLocks noGrp="1"/>
          </p:cNvSpPr>
          <p:nvPr>
            <p:ph type="sldNum" sz="quarter" idx="12"/>
          </p:nvPr>
        </p:nvSpPr>
        <p:spPr/>
        <p:txBody>
          <a:bodyPr/>
          <a:lstStyle/>
          <a:p>
            <a:fld id="{8AD0D2EE-E620-48E1-8D77-9DD576799D15}" type="slidenum">
              <a:rPr lang="he-IL" smtClean="0"/>
              <a:t>‹#›</a:t>
            </a:fld>
            <a:endParaRPr lang="he-IL"/>
          </a:p>
        </p:txBody>
      </p:sp>
    </p:spTree>
    <p:extLst>
      <p:ext uri="{BB962C8B-B14F-4D97-AF65-F5344CB8AC3E}">
        <p14:creationId xmlns:p14="http://schemas.microsoft.com/office/powerpoint/2010/main" val="21918839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2D41987-873A-D9E3-2428-084A13F0535C}"/>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31D3D0C2-2242-96A6-E71A-4D054C939C65}"/>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E0618DB2-B941-6B34-357A-6311F77F577E}"/>
              </a:ext>
            </a:extLst>
          </p:cNvPr>
          <p:cNvSpPr>
            <a:spLocks noGrp="1"/>
          </p:cNvSpPr>
          <p:nvPr>
            <p:ph type="dt" sz="half" idx="10"/>
          </p:nvPr>
        </p:nvSpPr>
        <p:spPr/>
        <p:txBody>
          <a:bodyPr/>
          <a:lstStyle/>
          <a:p>
            <a:fld id="{EDC3D57C-DA01-4686-9C1C-D26F2294D1A6}"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F41E55E5-8CF4-BA30-594F-0AC6865CAC6C}"/>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11EF1C72-9E1F-3173-750D-D44DE3BC1C35}"/>
              </a:ext>
            </a:extLst>
          </p:cNvPr>
          <p:cNvSpPr>
            <a:spLocks noGrp="1"/>
          </p:cNvSpPr>
          <p:nvPr>
            <p:ph type="sldNum" sz="quarter" idx="12"/>
          </p:nvPr>
        </p:nvSpPr>
        <p:spPr/>
        <p:txBody>
          <a:bodyPr/>
          <a:lstStyle/>
          <a:p>
            <a:fld id="{8AD0D2EE-E620-48E1-8D77-9DD576799D15}" type="slidenum">
              <a:rPr lang="he-IL" smtClean="0"/>
              <a:t>‹#›</a:t>
            </a:fld>
            <a:endParaRPr lang="he-IL"/>
          </a:p>
        </p:txBody>
      </p:sp>
    </p:spTree>
    <p:extLst>
      <p:ext uri="{BB962C8B-B14F-4D97-AF65-F5344CB8AC3E}">
        <p14:creationId xmlns:p14="http://schemas.microsoft.com/office/powerpoint/2010/main" val="30553708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11FE990-2B5E-A30E-6A89-0BA6BF864344}"/>
              </a:ext>
            </a:extLst>
          </p:cNvPr>
          <p:cNvSpPr>
            <a:spLocks noGrp="1"/>
          </p:cNvSpPr>
          <p:nvPr>
            <p:ph type="title"/>
          </p:nvPr>
        </p:nvSpPr>
        <p:spPr>
          <a:xfrm>
            <a:off x="831850" y="1709738"/>
            <a:ext cx="10515600" cy="2852737"/>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ACDF4F7B-883F-29C4-082D-10B2C696758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he-IL"/>
              <a:t>לחץ כדי לערוך סגנונות טקסט של תבנית בסיס</a:t>
            </a:r>
          </a:p>
        </p:txBody>
      </p:sp>
      <p:sp>
        <p:nvSpPr>
          <p:cNvPr id="4" name="מציין מיקום של תאריך 3">
            <a:extLst>
              <a:ext uri="{FF2B5EF4-FFF2-40B4-BE49-F238E27FC236}">
                <a16:creationId xmlns:a16="http://schemas.microsoft.com/office/drawing/2014/main" id="{3E2D79C9-88EB-178D-754B-991F8B414E4B}"/>
              </a:ext>
            </a:extLst>
          </p:cNvPr>
          <p:cNvSpPr>
            <a:spLocks noGrp="1"/>
          </p:cNvSpPr>
          <p:nvPr>
            <p:ph type="dt" sz="half" idx="10"/>
          </p:nvPr>
        </p:nvSpPr>
        <p:spPr/>
        <p:txBody>
          <a:bodyPr/>
          <a:lstStyle/>
          <a:p>
            <a:fld id="{EDC3D57C-DA01-4686-9C1C-D26F2294D1A6}"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70B4F4B2-E06D-08A3-2977-AE30235AEE96}"/>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00545762-753E-D1FE-B5C6-2DE35ED6A4FE}"/>
              </a:ext>
            </a:extLst>
          </p:cNvPr>
          <p:cNvSpPr>
            <a:spLocks noGrp="1"/>
          </p:cNvSpPr>
          <p:nvPr>
            <p:ph type="sldNum" sz="quarter" idx="12"/>
          </p:nvPr>
        </p:nvSpPr>
        <p:spPr/>
        <p:txBody>
          <a:bodyPr/>
          <a:lstStyle/>
          <a:p>
            <a:fld id="{8AD0D2EE-E620-48E1-8D77-9DD576799D15}" type="slidenum">
              <a:rPr lang="he-IL" smtClean="0"/>
              <a:t>‹#›</a:t>
            </a:fld>
            <a:endParaRPr lang="he-IL"/>
          </a:p>
        </p:txBody>
      </p:sp>
    </p:spTree>
    <p:extLst>
      <p:ext uri="{BB962C8B-B14F-4D97-AF65-F5344CB8AC3E}">
        <p14:creationId xmlns:p14="http://schemas.microsoft.com/office/powerpoint/2010/main" val="10173194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841601C-7A5E-9F8F-9160-4F448D38CEB3}"/>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4FCCE8B5-B32B-9EFB-FD5D-C4C6C9A660BE}"/>
              </a:ext>
            </a:extLst>
          </p:cNvPr>
          <p:cNvSpPr>
            <a:spLocks noGrp="1"/>
          </p:cNvSpPr>
          <p:nvPr>
            <p:ph sz="half" idx="1"/>
          </p:nvPr>
        </p:nvSpPr>
        <p:spPr>
          <a:xfrm>
            <a:off x="838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AA748422-905E-B910-8D98-ADD25DE0F630}"/>
              </a:ext>
            </a:extLst>
          </p:cNvPr>
          <p:cNvSpPr>
            <a:spLocks noGrp="1"/>
          </p:cNvSpPr>
          <p:nvPr>
            <p:ph sz="half" idx="2"/>
          </p:nvPr>
        </p:nvSpPr>
        <p:spPr>
          <a:xfrm>
            <a:off x="6172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83DA673A-21DA-C105-8592-F55998FBEFAF}"/>
              </a:ext>
            </a:extLst>
          </p:cNvPr>
          <p:cNvSpPr>
            <a:spLocks noGrp="1"/>
          </p:cNvSpPr>
          <p:nvPr>
            <p:ph type="dt" sz="half" idx="10"/>
          </p:nvPr>
        </p:nvSpPr>
        <p:spPr/>
        <p:txBody>
          <a:bodyPr/>
          <a:lstStyle/>
          <a:p>
            <a:fld id="{EDC3D57C-DA01-4686-9C1C-D26F2294D1A6}" type="datetimeFigureOut">
              <a:rPr lang="he-IL" smtClean="0"/>
              <a:t>ז'/חשון/תשפ"ז</a:t>
            </a:fld>
            <a:endParaRPr lang="he-IL"/>
          </a:p>
        </p:txBody>
      </p:sp>
      <p:sp>
        <p:nvSpPr>
          <p:cNvPr id="6" name="מציין מיקום של כותרת תחתונה 5">
            <a:extLst>
              <a:ext uri="{FF2B5EF4-FFF2-40B4-BE49-F238E27FC236}">
                <a16:creationId xmlns:a16="http://schemas.microsoft.com/office/drawing/2014/main" id="{CA968569-CDB1-83BD-CAAD-75FD57177A66}"/>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36F8DBBE-B279-561F-FF07-C5D701F9E11C}"/>
              </a:ext>
            </a:extLst>
          </p:cNvPr>
          <p:cNvSpPr>
            <a:spLocks noGrp="1"/>
          </p:cNvSpPr>
          <p:nvPr>
            <p:ph type="sldNum" sz="quarter" idx="12"/>
          </p:nvPr>
        </p:nvSpPr>
        <p:spPr/>
        <p:txBody>
          <a:bodyPr/>
          <a:lstStyle/>
          <a:p>
            <a:fld id="{8AD0D2EE-E620-48E1-8D77-9DD576799D15}" type="slidenum">
              <a:rPr lang="he-IL" smtClean="0"/>
              <a:t>‹#›</a:t>
            </a:fld>
            <a:endParaRPr lang="he-IL"/>
          </a:p>
        </p:txBody>
      </p:sp>
    </p:spTree>
    <p:extLst>
      <p:ext uri="{BB962C8B-B14F-4D97-AF65-F5344CB8AC3E}">
        <p14:creationId xmlns:p14="http://schemas.microsoft.com/office/powerpoint/2010/main" val="2050917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BB1D0EF-275A-14A1-92EE-45F2A61AB19F}"/>
              </a:ext>
            </a:extLst>
          </p:cNvPr>
          <p:cNvSpPr>
            <a:spLocks noGrp="1"/>
          </p:cNvSpPr>
          <p:nvPr>
            <p:ph type="title"/>
          </p:nvPr>
        </p:nvSpPr>
        <p:spPr>
          <a:xfrm>
            <a:off x="839788" y="365125"/>
            <a:ext cx="10515600"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B4ED3DAA-C924-4746-61B8-64DE188B6F9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a:extLst>
              <a:ext uri="{FF2B5EF4-FFF2-40B4-BE49-F238E27FC236}">
                <a16:creationId xmlns:a16="http://schemas.microsoft.com/office/drawing/2014/main" id="{3275DF8D-A5C6-7146-9A31-149BFB072FCF}"/>
              </a:ext>
            </a:extLst>
          </p:cNvPr>
          <p:cNvSpPr>
            <a:spLocks noGrp="1"/>
          </p:cNvSpPr>
          <p:nvPr>
            <p:ph sz="half" idx="2"/>
          </p:nvPr>
        </p:nvSpPr>
        <p:spPr>
          <a:xfrm>
            <a:off x="839788" y="2505075"/>
            <a:ext cx="5157787"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AB4007C2-DA94-9D55-2358-BAA035C7CB6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a:extLst>
              <a:ext uri="{FF2B5EF4-FFF2-40B4-BE49-F238E27FC236}">
                <a16:creationId xmlns:a16="http://schemas.microsoft.com/office/drawing/2014/main" id="{2FCB529B-F0F2-93E3-EB09-1916A6D125C1}"/>
              </a:ext>
            </a:extLst>
          </p:cNvPr>
          <p:cNvSpPr>
            <a:spLocks noGrp="1"/>
          </p:cNvSpPr>
          <p:nvPr>
            <p:ph sz="quarter" idx="4"/>
          </p:nvPr>
        </p:nvSpPr>
        <p:spPr>
          <a:xfrm>
            <a:off x="6172200" y="2505075"/>
            <a:ext cx="5183188"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AE232CE0-D6BF-3F44-F195-F6DF2CC8F6FA}"/>
              </a:ext>
            </a:extLst>
          </p:cNvPr>
          <p:cNvSpPr>
            <a:spLocks noGrp="1"/>
          </p:cNvSpPr>
          <p:nvPr>
            <p:ph type="dt" sz="half" idx="10"/>
          </p:nvPr>
        </p:nvSpPr>
        <p:spPr/>
        <p:txBody>
          <a:bodyPr/>
          <a:lstStyle/>
          <a:p>
            <a:fld id="{EDC3D57C-DA01-4686-9C1C-D26F2294D1A6}" type="datetimeFigureOut">
              <a:rPr lang="he-IL" smtClean="0"/>
              <a:t>ז'/חשון/תשפ"ז</a:t>
            </a:fld>
            <a:endParaRPr lang="he-IL"/>
          </a:p>
        </p:txBody>
      </p:sp>
      <p:sp>
        <p:nvSpPr>
          <p:cNvPr id="8" name="מציין מיקום של כותרת תחתונה 7">
            <a:extLst>
              <a:ext uri="{FF2B5EF4-FFF2-40B4-BE49-F238E27FC236}">
                <a16:creationId xmlns:a16="http://schemas.microsoft.com/office/drawing/2014/main" id="{E4B18E82-A12F-099A-CD2B-FC57D2C5CE53}"/>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B04A4F8A-F2CF-9D79-8DFF-68FA3CABD91D}"/>
              </a:ext>
            </a:extLst>
          </p:cNvPr>
          <p:cNvSpPr>
            <a:spLocks noGrp="1"/>
          </p:cNvSpPr>
          <p:nvPr>
            <p:ph type="sldNum" sz="quarter" idx="12"/>
          </p:nvPr>
        </p:nvSpPr>
        <p:spPr/>
        <p:txBody>
          <a:bodyPr/>
          <a:lstStyle/>
          <a:p>
            <a:fld id="{8AD0D2EE-E620-48E1-8D77-9DD576799D15}" type="slidenum">
              <a:rPr lang="he-IL" smtClean="0"/>
              <a:t>‹#›</a:t>
            </a:fld>
            <a:endParaRPr lang="he-IL"/>
          </a:p>
        </p:txBody>
      </p:sp>
    </p:spTree>
    <p:extLst>
      <p:ext uri="{BB962C8B-B14F-4D97-AF65-F5344CB8AC3E}">
        <p14:creationId xmlns:p14="http://schemas.microsoft.com/office/powerpoint/2010/main" val="11811855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BC528F3-B218-CB92-3341-66DEBABCD1EC}"/>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76DD38E7-12E3-EE9B-8EBF-E2B1B660AC4A}"/>
              </a:ext>
            </a:extLst>
          </p:cNvPr>
          <p:cNvSpPr>
            <a:spLocks noGrp="1"/>
          </p:cNvSpPr>
          <p:nvPr>
            <p:ph type="dt" sz="half" idx="10"/>
          </p:nvPr>
        </p:nvSpPr>
        <p:spPr/>
        <p:txBody>
          <a:bodyPr/>
          <a:lstStyle/>
          <a:p>
            <a:fld id="{EDC3D57C-DA01-4686-9C1C-D26F2294D1A6}" type="datetimeFigureOut">
              <a:rPr lang="he-IL" smtClean="0"/>
              <a:t>ז'/חשון/תשפ"ז</a:t>
            </a:fld>
            <a:endParaRPr lang="he-IL"/>
          </a:p>
        </p:txBody>
      </p:sp>
      <p:sp>
        <p:nvSpPr>
          <p:cNvPr id="4" name="מציין מיקום של כותרת תחתונה 3">
            <a:extLst>
              <a:ext uri="{FF2B5EF4-FFF2-40B4-BE49-F238E27FC236}">
                <a16:creationId xmlns:a16="http://schemas.microsoft.com/office/drawing/2014/main" id="{A21FD86D-AE5E-5910-4AB9-9F48C387FFFB}"/>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1D31BD4E-E558-EEC1-FAD1-D3E620CAA2F7}"/>
              </a:ext>
            </a:extLst>
          </p:cNvPr>
          <p:cNvSpPr>
            <a:spLocks noGrp="1"/>
          </p:cNvSpPr>
          <p:nvPr>
            <p:ph type="sldNum" sz="quarter" idx="12"/>
          </p:nvPr>
        </p:nvSpPr>
        <p:spPr/>
        <p:txBody>
          <a:bodyPr/>
          <a:lstStyle/>
          <a:p>
            <a:fld id="{8AD0D2EE-E620-48E1-8D77-9DD576799D15}" type="slidenum">
              <a:rPr lang="he-IL" smtClean="0"/>
              <a:t>‹#›</a:t>
            </a:fld>
            <a:endParaRPr lang="he-IL"/>
          </a:p>
        </p:txBody>
      </p:sp>
    </p:spTree>
    <p:extLst>
      <p:ext uri="{BB962C8B-B14F-4D97-AF65-F5344CB8AC3E}">
        <p14:creationId xmlns:p14="http://schemas.microsoft.com/office/powerpoint/2010/main" val="30088366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C27ACA54-14E6-51FD-1771-EA657408F74E}"/>
              </a:ext>
            </a:extLst>
          </p:cNvPr>
          <p:cNvSpPr>
            <a:spLocks noGrp="1"/>
          </p:cNvSpPr>
          <p:nvPr>
            <p:ph type="dt" sz="half" idx="10"/>
          </p:nvPr>
        </p:nvSpPr>
        <p:spPr/>
        <p:txBody>
          <a:bodyPr/>
          <a:lstStyle/>
          <a:p>
            <a:fld id="{EDC3D57C-DA01-4686-9C1C-D26F2294D1A6}" type="datetimeFigureOut">
              <a:rPr lang="he-IL" smtClean="0"/>
              <a:t>ז'/חשון/תשפ"ז</a:t>
            </a:fld>
            <a:endParaRPr lang="he-IL"/>
          </a:p>
        </p:txBody>
      </p:sp>
      <p:sp>
        <p:nvSpPr>
          <p:cNvPr id="3" name="מציין מיקום של כותרת תחתונה 2">
            <a:extLst>
              <a:ext uri="{FF2B5EF4-FFF2-40B4-BE49-F238E27FC236}">
                <a16:creationId xmlns:a16="http://schemas.microsoft.com/office/drawing/2014/main" id="{6C53787F-D8C8-CFBB-8DB2-753FB841FB4D}"/>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CC2EA068-B96F-3A58-1776-2AAE465D7732}"/>
              </a:ext>
            </a:extLst>
          </p:cNvPr>
          <p:cNvSpPr>
            <a:spLocks noGrp="1"/>
          </p:cNvSpPr>
          <p:nvPr>
            <p:ph type="sldNum" sz="quarter" idx="12"/>
          </p:nvPr>
        </p:nvSpPr>
        <p:spPr/>
        <p:txBody>
          <a:bodyPr/>
          <a:lstStyle/>
          <a:p>
            <a:fld id="{8AD0D2EE-E620-48E1-8D77-9DD576799D15}" type="slidenum">
              <a:rPr lang="he-IL" smtClean="0"/>
              <a:t>‹#›</a:t>
            </a:fld>
            <a:endParaRPr lang="he-IL"/>
          </a:p>
        </p:txBody>
      </p:sp>
    </p:spTree>
    <p:extLst>
      <p:ext uri="{BB962C8B-B14F-4D97-AF65-F5344CB8AC3E}">
        <p14:creationId xmlns:p14="http://schemas.microsoft.com/office/powerpoint/2010/main" val="12994822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DF0ED8F-BCB0-29D9-A1C8-AB085D22F806}"/>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9851E11B-B875-D792-428F-7E311B2353E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577A80B3-EE24-F6CC-C713-3E748B15290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5661F2E9-99A4-B88D-C831-EF03E125A175}"/>
              </a:ext>
            </a:extLst>
          </p:cNvPr>
          <p:cNvSpPr>
            <a:spLocks noGrp="1"/>
          </p:cNvSpPr>
          <p:nvPr>
            <p:ph type="dt" sz="half" idx="10"/>
          </p:nvPr>
        </p:nvSpPr>
        <p:spPr/>
        <p:txBody>
          <a:bodyPr/>
          <a:lstStyle/>
          <a:p>
            <a:fld id="{EDC3D57C-DA01-4686-9C1C-D26F2294D1A6}" type="datetimeFigureOut">
              <a:rPr lang="he-IL" smtClean="0"/>
              <a:t>ז'/חשון/תשפ"ז</a:t>
            </a:fld>
            <a:endParaRPr lang="he-IL"/>
          </a:p>
        </p:txBody>
      </p:sp>
      <p:sp>
        <p:nvSpPr>
          <p:cNvPr id="6" name="מציין מיקום של כותרת תחתונה 5">
            <a:extLst>
              <a:ext uri="{FF2B5EF4-FFF2-40B4-BE49-F238E27FC236}">
                <a16:creationId xmlns:a16="http://schemas.microsoft.com/office/drawing/2014/main" id="{B4E462BC-1EF0-C389-20ED-8B8D17734EE9}"/>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86505DF5-C568-95D8-DBAE-5EDD351441C4}"/>
              </a:ext>
            </a:extLst>
          </p:cNvPr>
          <p:cNvSpPr>
            <a:spLocks noGrp="1"/>
          </p:cNvSpPr>
          <p:nvPr>
            <p:ph type="sldNum" sz="quarter" idx="12"/>
          </p:nvPr>
        </p:nvSpPr>
        <p:spPr/>
        <p:txBody>
          <a:bodyPr/>
          <a:lstStyle/>
          <a:p>
            <a:fld id="{8AD0D2EE-E620-48E1-8D77-9DD576799D15}" type="slidenum">
              <a:rPr lang="he-IL" smtClean="0"/>
              <a:t>‹#›</a:t>
            </a:fld>
            <a:endParaRPr lang="he-IL"/>
          </a:p>
        </p:txBody>
      </p:sp>
    </p:spTree>
    <p:extLst>
      <p:ext uri="{BB962C8B-B14F-4D97-AF65-F5344CB8AC3E}">
        <p14:creationId xmlns:p14="http://schemas.microsoft.com/office/powerpoint/2010/main" val="8750555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C9F5C9D-E602-F987-07BB-E7E636439D8A}"/>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84F1EFCD-F73E-34F5-7CA7-B9C2FDB3309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a:extLst>
              <a:ext uri="{FF2B5EF4-FFF2-40B4-BE49-F238E27FC236}">
                <a16:creationId xmlns:a16="http://schemas.microsoft.com/office/drawing/2014/main" id="{B0E71EC6-EAAD-9FD5-5C8B-DC077FE147F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42D05DFF-641D-E9BF-F25F-BB6415D6776B}"/>
              </a:ext>
            </a:extLst>
          </p:cNvPr>
          <p:cNvSpPr>
            <a:spLocks noGrp="1"/>
          </p:cNvSpPr>
          <p:nvPr>
            <p:ph type="dt" sz="half" idx="10"/>
          </p:nvPr>
        </p:nvSpPr>
        <p:spPr/>
        <p:txBody>
          <a:bodyPr/>
          <a:lstStyle/>
          <a:p>
            <a:fld id="{EDC3D57C-DA01-4686-9C1C-D26F2294D1A6}" type="datetimeFigureOut">
              <a:rPr lang="he-IL" smtClean="0"/>
              <a:t>ז'/חשון/תשפ"ז</a:t>
            </a:fld>
            <a:endParaRPr lang="he-IL"/>
          </a:p>
        </p:txBody>
      </p:sp>
      <p:sp>
        <p:nvSpPr>
          <p:cNvPr id="6" name="מציין מיקום של כותרת תחתונה 5">
            <a:extLst>
              <a:ext uri="{FF2B5EF4-FFF2-40B4-BE49-F238E27FC236}">
                <a16:creationId xmlns:a16="http://schemas.microsoft.com/office/drawing/2014/main" id="{B091D286-C0D6-95F4-61E1-8E5B781ACE59}"/>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A95FED76-63E9-3A7B-9E74-9A2732B91A6A}"/>
              </a:ext>
            </a:extLst>
          </p:cNvPr>
          <p:cNvSpPr>
            <a:spLocks noGrp="1"/>
          </p:cNvSpPr>
          <p:nvPr>
            <p:ph type="sldNum" sz="quarter" idx="12"/>
          </p:nvPr>
        </p:nvSpPr>
        <p:spPr/>
        <p:txBody>
          <a:bodyPr/>
          <a:lstStyle/>
          <a:p>
            <a:fld id="{8AD0D2EE-E620-48E1-8D77-9DD576799D15}" type="slidenum">
              <a:rPr lang="he-IL" smtClean="0"/>
              <a:t>‹#›</a:t>
            </a:fld>
            <a:endParaRPr lang="he-IL"/>
          </a:p>
        </p:txBody>
      </p:sp>
    </p:spTree>
    <p:extLst>
      <p:ext uri="{BB962C8B-B14F-4D97-AF65-F5344CB8AC3E}">
        <p14:creationId xmlns:p14="http://schemas.microsoft.com/office/powerpoint/2010/main" val="25633440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581B63C-3E04-0D3C-F45E-908343AC3EF8}"/>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1C5E3DD4-1153-13FF-279E-9ACFF3710D93}"/>
              </a:ext>
            </a:extLst>
          </p:cNvPr>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0CECB50B-F4BE-CF76-3F3B-C611F915AFA0}"/>
              </a:ext>
            </a:extLst>
          </p:cNvPr>
          <p:cNvSpPr>
            <a:spLocks noGrp="1"/>
          </p:cNvSpPr>
          <p:nvPr>
            <p:ph type="dt" sz="half" idx="10"/>
          </p:nvPr>
        </p:nvSpPr>
        <p:spPr/>
        <p:txBody>
          <a:bodyPr/>
          <a:lstStyle/>
          <a:p>
            <a:fld id="{EDC3D57C-DA01-4686-9C1C-D26F2294D1A6}"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DD24FD07-B8ED-C499-B16C-1ABCEC537E0D}"/>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82497D4D-80E2-610D-92B4-95938947A607}"/>
              </a:ext>
            </a:extLst>
          </p:cNvPr>
          <p:cNvSpPr>
            <a:spLocks noGrp="1"/>
          </p:cNvSpPr>
          <p:nvPr>
            <p:ph type="sldNum" sz="quarter" idx="12"/>
          </p:nvPr>
        </p:nvSpPr>
        <p:spPr/>
        <p:txBody>
          <a:bodyPr/>
          <a:lstStyle/>
          <a:p>
            <a:fld id="{8AD0D2EE-E620-48E1-8D77-9DD576799D15}" type="slidenum">
              <a:rPr lang="he-IL" smtClean="0"/>
              <a:t>‹#›</a:t>
            </a:fld>
            <a:endParaRPr lang="he-IL"/>
          </a:p>
        </p:txBody>
      </p:sp>
    </p:spTree>
    <p:extLst>
      <p:ext uri="{BB962C8B-B14F-4D97-AF65-F5344CB8AC3E}">
        <p14:creationId xmlns:p14="http://schemas.microsoft.com/office/powerpoint/2010/main" val="36674266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55AD52BE-4535-EB6A-47E8-D87303D14DE7}"/>
              </a:ext>
            </a:extLst>
          </p:cNvPr>
          <p:cNvSpPr>
            <a:spLocks noGrp="1"/>
          </p:cNvSpPr>
          <p:nvPr>
            <p:ph type="title" orient="vert"/>
          </p:nvPr>
        </p:nvSpPr>
        <p:spPr>
          <a:xfrm>
            <a:off x="8724900" y="365125"/>
            <a:ext cx="2628900" cy="5811838"/>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0873F670-AE53-749D-7CB3-0E6851B9A0CB}"/>
              </a:ext>
            </a:extLst>
          </p:cNvPr>
          <p:cNvSpPr>
            <a:spLocks noGrp="1"/>
          </p:cNvSpPr>
          <p:nvPr>
            <p:ph type="body" orient="vert" idx="1"/>
          </p:nvPr>
        </p:nvSpPr>
        <p:spPr>
          <a:xfrm>
            <a:off x="838200" y="365125"/>
            <a:ext cx="7734300" cy="5811838"/>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68EB4382-9F54-F5EE-5C25-B93A1ED52AA2}"/>
              </a:ext>
            </a:extLst>
          </p:cNvPr>
          <p:cNvSpPr>
            <a:spLocks noGrp="1"/>
          </p:cNvSpPr>
          <p:nvPr>
            <p:ph type="dt" sz="half" idx="10"/>
          </p:nvPr>
        </p:nvSpPr>
        <p:spPr/>
        <p:txBody>
          <a:bodyPr/>
          <a:lstStyle/>
          <a:p>
            <a:fld id="{EDC3D57C-DA01-4686-9C1C-D26F2294D1A6}"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2FDB7FEA-3295-2754-B531-F66B44987134}"/>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BEB18702-AA5B-C063-7C6A-563C57D792A6}"/>
              </a:ext>
            </a:extLst>
          </p:cNvPr>
          <p:cNvSpPr>
            <a:spLocks noGrp="1"/>
          </p:cNvSpPr>
          <p:nvPr>
            <p:ph type="sldNum" sz="quarter" idx="12"/>
          </p:nvPr>
        </p:nvSpPr>
        <p:spPr/>
        <p:txBody>
          <a:bodyPr/>
          <a:lstStyle/>
          <a:p>
            <a:fld id="{8AD0D2EE-E620-48E1-8D77-9DD576799D15}" type="slidenum">
              <a:rPr lang="he-IL" smtClean="0"/>
              <a:t>‹#›</a:t>
            </a:fld>
            <a:endParaRPr lang="he-IL"/>
          </a:p>
        </p:txBody>
      </p:sp>
    </p:spTree>
    <p:extLst>
      <p:ext uri="{BB962C8B-B14F-4D97-AF65-F5344CB8AC3E}">
        <p14:creationId xmlns:p14="http://schemas.microsoft.com/office/powerpoint/2010/main" val="18883551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reserve="1">
  <p:cSld name="כותרת וטקסט">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2263772-677A-3E76-18B4-211CBFE659D8}"/>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E2877499-DA74-9007-6671-4EB33205DECA}"/>
              </a:ext>
            </a:extLst>
          </p:cNvPr>
          <p:cNvSpPr>
            <a:spLocks noGrp="1"/>
          </p:cNvSpPr>
          <p:nvPr>
            <p:ph type="body"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886AA25C-DF71-2E54-CC93-7E212BA4032F}"/>
              </a:ext>
            </a:extLst>
          </p:cNvPr>
          <p:cNvSpPr>
            <a:spLocks noGrp="1"/>
          </p:cNvSpPr>
          <p:nvPr>
            <p:ph type="dt" sz="half" idx="10"/>
          </p:nvPr>
        </p:nvSpPr>
        <p:spPr/>
        <p:txBody>
          <a:bodyPr/>
          <a:lstStyle/>
          <a:p>
            <a:fld id="{EDC3D57C-DA01-4686-9C1C-D26F2294D1A6}"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41BD2C34-78F3-A0ED-653D-54FD88EE62FA}"/>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28C3EE00-28C4-3BC3-BDAE-CBB5088FF6B9}"/>
              </a:ext>
            </a:extLst>
          </p:cNvPr>
          <p:cNvSpPr>
            <a:spLocks noGrp="1"/>
          </p:cNvSpPr>
          <p:nvPr>
            <p:ph type="sldNum" sz="quarter" idx="12"/>
          </p:nvPr>
        </p:nvSpPr>
        <p:spPr/>
        <p:txBody>
          <a:bodyPr/>
          <a:lstStyle/>
          <a:p>
            <a:fld id="{8AD0D2EE-E620-48E1-8D77-9DD576799D15}" type="slidenum">
              <a:rPr lang="he-IL" smtClean="0"/>
              <a:t>‹#›</a:t>
            </a:fld>
            <a:endParaRPr lang="he-IL"/>
          </a:p>
        </p:txBody>
      </p:sp>
    </p:spTree>
    <p:extLst>
      <p:ext uri="{BB962C8B-B14F-4D97-AF65-F5344CB8AC3E}">
        <p14:creationId xmlns:p14="http://schemas.microsoft.com/office/powerpoint/2010/main" val="18236425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3CF176EB-7332-CF22-164B-E486DFCDC545}"/>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182130BD-73D1-1434-4D91-8D1FDFF9665E}"/>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3B48362A-93C4-77A7-DDE2-C4FA61394B7B}"/>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82000"/>
                  </a:schemeClr>
                </a:solidFill>
              </a:defRPr>
            </a:lvl1pPr>
          </a:lstStyle>
          <a:p>
            <a:fld id="{EDC3D57C-DA01-4686-9C1C-D26F2294D1A6}"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31ED7DC1-D4A5-5417-3E96-605FE41399C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82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30964F99-1AEF-E823-9D52-A7EF822CBCAD}"/>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82000"/>
                  </a:schemeClr>
                </a:solidFill>
              </a:defRPr>
            </a:lvl1pPr>
          </a:lstStyle>
          <a:p>
            <a:fld id="{8AD0D2EE-E620-48E1-8D77-9DD576799D15}" type="slidenum">
              <a:rPr lang="he-IL" smtClean="0"/>
              <a:t>‹#›</a:t>
            </a:fld>
            <a:endParaRPr lang="he-IL"/>
          </a:p>
        </p:txBody>
      </p:sp>
    </p:spTree>
    <p:extLst>
      <p:ext uri="{BB962C8B-B14F-4D97-AF65-F5344CB8AC3E}">
        <p14:creationId xmlns:p14="http://schemas.microsoft.com/office/powerpoint/2010/main" val="3138496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3.sv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image" Target="../media/image3.svg"/></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image" Target="../media/image3.svg"/></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12.xml"/><Relationship Id="rId4" Type="http://schemas.openxmlformats.org/officeDocument/2006/relationships/image" Target="../media/image3.svg"/></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3.svg"/></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image" Target="../media/image3.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0F8FF"/>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7BDEDC1-FC30-8B14-570A-4AB92FAB9BDF}"/>
              </a:ext>
            </a:extLst>
          </p:cNvPr>
          <p:cNvSpPr>
            <a:spLocks noGrp="1"/>
          </p:cNvSpPr>
          <p:nvPr>
            <p:ph type="ctrTitle"/>
          </p:nvPr>
        </p:nvSpPr>
        <p:spPr/>
        <p:txBody>
          <a:bodyPr>
            <a:normAutofit/>
          </a:bodyPr>
          <a:lstStyle/>
          <a:p>
            <a:pPr algn="r"/>
            <a:r>
              <a:rPr lang="he-IL" sz="4400" b="1" dirty="0">
                <a:solidFill>
                  <a:srgbClr val="333366"/>
                </a:solidFill>
                <a:latin typeface="David" panose="020E0502060401010101" pitchFamily="34" charset="-79"/>
              </a:rPr>
              <a:t>הפלא שבטבע: יחסי טבע ונס בגאולה</a:t>
            </a:r>
          </a:p>
        </p:txBody>
      </p:sp>
      <p:sp>
        <p:nvSpPr>
          <p:cNvPr id="3" name="כותרת משנה 2">
            <a:extLst>
              <a:ext uri="{FF2B5EF4-FFF2-40B4-BE49-F238E27FC236}">
                <a16:creationId xmlns:a16="http://schemas.microsoft.com/office/drawing/2014/main" id="{0E656059-19A5-7B81-218A-42CB132C37DE}"/>
              </a:ext>
            </a:extLst>
          </p:cNvPr>
          <p:cNvSpPr>
            <a:spLocks noGrp="1"/>
          </p:cNvSpPr>
          <p:nvPr>
            <p:ph type="subTitle" idx="1"/>
          </p:nvPr>
        </p:nvSpPr>
        <p:spPr/>
        <p:txBody>
          <a:bodyPr>
            <a:normAutofit/>
          </a:bodyPr>
          <a:lstStyle/>
          <a:p>
            <a:pPr algn="r"/>
            <a:r>
              <a:rPr lang="he-IL" sz="2800">
                <a:solidFill>
                  <a:srgbClr val="333333"/>
                </a:solidFill>
                <a:latin typeface="David" panose="020E0502060401010101" pitchFamily="34" charset="-79"/>
              </a:rPr>
              <a:t>כיצד יתקיימו נבואות על-טבעיות בדרך הטבע</a:t>
            </a:r>
          </a:p>
        </p:txBody>
      </p:sp>
      <p:pic>
        <p:nvPicPr>
          <p:cNvPr id="4" name="תמונה 3">
            <a:extLst>
              <a:ext uri="{FF2B5EF4-FFF2-40B4-BE49-F238E27FC236}">
                <a16:creationId xmlns:a16="http://schemas.microsoft.com/office/drawing/2014/main" id="{71B11D5C-0A33-5511-A62B-EA30C35D50F1}"/>
              </a:ext>
            </a:extLst>
          </p:cNvPr>
          <p:cNvPicPr>
            <a:picLocks noChangeAspect="1"/>
          </p:cNvPicPr>
          <p:nvPr/>
        </p:nvPicPr>
        <p:blipFill>
          <a:blip r:embed="rId3"/>
          <a:stretch>
            <a:fillRect/>
          </a:stretch>
        </p:blipFill>
        <p:spPr>
          <a:xfrm>
            <a:off x="95250" y="0"/>
            <a:ext cx="4986671" cy="2849526"/>
          </a:xfrm>
          <a:prstGeom prst="rect">
            <a:avLst/>
          </a:prstGeom>
        </p:spPr>
      </p:pic>
    </p:spTree>
    <p:extLst>
      <p:ext uri="{BB962C8B-B14F-4D97-AF65-F5344CB8AC3E}">
        <p14:creationId xmlns:p14="http://schemas.microsoft.com/office/powerpoint/2010/main" val="13867974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5E6"/>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252DD4B-CF3B-6EF5-80A0-F689FE41B6F3}"/>
              </a:ext>
            </a:extLst>
          </p:cNvPr>
          <p:cNvSpPr>
            <a:spLocks noGrp="1"/>
          </p:cNvSpPr>
          <p:nvPr>
            <p:ph type="title"/>
          </p:nvPr>
        </p:nvSpPr>
        <p:spPr/>
        <p:txBody>
          <a:bodyPr>
            <a:normAutofit/>
          </a:bodyPr>
          <a:lstStyle/>
          <a:p>
            <a:r>
              <a:rPr lang="he-IL" b="1">
                <a:solidFill>
                  <a:srgbClr val="333366"/>
                </a:solidFill>
                <a:latin typeface="David" panose="020E0502060401010101" pitchFamily="34" charset="-79"/>
              </a:rPr>
              <a:t>הסתירה לכאורה</a:t>
            </a:r>
          </a:p>
        </p:txBody>
      </p:sp>
      <p:sp>
        <p:nvSpPr>
          <p:cNvPr id="3" name="מציין מיקום טקסט 2">
            <a:extLst>
              <a:ext uri="{FF2B5EF4-FFF2-40B4-BE49-F238E27FC236}">
                <a16:creationId xmlns:a16="http://schemas.microsoft.com/office/drawing/2014/main" id="{2DD77352-A030-C9E8-C24B-F721F539A56A}"/>
              </a:ext>
            </a:extLst>
          </p:cNvPr>
          <p:cNvSpPr>
            <a:spLocks noGrp="1"/>
          </p:cNvSpPr>
          <p:nvPr>
            <p:ph type="body" idx="1"/>
          </p:nvPr>
        </p:nvSpPr>
        <p:spPr/>
        <p:txBody>
          <a:bodyPr>
            <a:normAutofit/>
          </a:bodyPr>
          <a:lstStyle/>
          <a:p>
            <a:r>
              <a:rPr lang="he-IL">
                <a:solidFill>
                  <a:srgbClr val="333333"/>
                </a:solidFill>
                <a:latin typeface="David" panose="020E0502060401010101" pitchFamily="34" charset="-79"/>
              </a:rPr>
              <a:t>• הרמב"ם: "עולם כמנהגו נוהג"</a:t>
            </a:r>
          </a:p>
          <a:p>
            <a:r>
              <a:rPr lang="he-IL">
                <a:solidFill>
                  <a:srgbClr val="333333"/>
                </a:solidFill>
                <a:latin typeface="David" panose="020E0502060401010101" pitchFamily="34" charset="-79"/>
              </a:rPr>
              <a:t>• הנבואות: שינויים מופלאים בטבע</a:t>
            </a:r>
          </a:p>
          <a:p>
            <a:r>
              <a:rPr lang="he-IL">
                <a:solidFill>
                  <a:srgbClr val="333333"/>
                </a:solidFill>
                <a:latin typeface="David" panose="020E0502060401010101" pitchFamily="34" charset="-79"/>
              </a:rPr>
              <a:t>• כיצד יתיישבו הדברים?</a:t>
            </a:r>
          </a:p>
        </p:txBody>
      </p:sp>
      <p:pic>
        <p:nvPicPr>
          <p:cNvPr id="4" name="תמונה 3">
            <a:extLst>
              <a:ext uri="{FF2B5EF4-FFF2-40B4-BE49-F238E27FC236}">
                <a16:creationId xmlns:a16="http://schemas.microsoft.com/office/drawing/2014/main" id="{BAFDF019-1211-E995-D53E-5E2D4158B2B4}"/>
              </a:ext>
            </a:extLst>
          </p:cNvPr>
          <p:cNvPicPr>
            <a:picLocks noChangeAspect="1"/>
          </p:cNvPicPr>
          <p:nvPr/>
        </p:nvPicPr>
        <p:blipFill>
          <a:blip r:embed="rId3"/>
          <a:stretch>
            <a:fillRect/>
          </a:stretch>
        </p:blipFill>
        <p:spPr>
          <a:xfrm>
            <a:off x="95250" y="0"/>
            <a:ext cx="6158346" cy="3519055"/>
          </a:xfrm>
          <a:prstGeom prst="rect">
            <a:avLst/>
          </a:prstGeom>
        </p:spPr>
      </p:pic>
      <p:pic>
        <p:nvPicPr>
          <p:cNvPr id="5" name="מצלמה 4">
            <a:extLst>
              <a:ext uri="{FF2B5EF4-FFF2-40B4-BE49-F238E27FC236}">
                <a16:creationId xmlns:a16="http://schemas.microsoft.com/office/drawing/2014/main" id="{9E736F1A-87DC-C776-C0A5-94FAFFCEE82A}"/>
              </a:ext>
            </a:extLst>
          </p:cNvPr>
          <p:cNvPicPr>
            <a:picLocks noChangeAspect="1"/>
            <a:extLst>
              <a:ext uri="{51228E76-BA90-4043-B771-695A4F85340A}">
                <alf:liveFeedProps xmlns:alf="http://schemas.microsoft.com/office/drawing/2021/livefeed"/>
              </a:ext>
            </a:extLst>
          </p:cNvPicPr>
          <p:nvPr/>
        </p:nvPicPr>
        <p:blipFill>
          <a:blip>
            <a:extLst>
              <a:ext uri="{96DAC541-7B7A-43D3-8B79-37D633B846F1}">
                <asvg:svgBlip xmlns:asvg="http://schemas.microsoft.com/office/drawing/2016/SVG/main" r:embed="rId4"/>
              </a:ext>
            </a:extLst>
          </a:blip>
          <a:stretch>
            <a:fillRect/>
          </a:stretch>
        </p:blipFill>
        <p:spPr>
          <a:xfrm>
            <a:off x="107116" y="4800600"/>
            <a:ext cx="2057400" cy="2057400"/>
          </a:xfrm>
          <a:prstGeom prst="ellipse">
            <a:avLst/>
          </a:prstGeom>
        </p:spPr>
      </p:pic>
    </p:spTree>
    <p:extLst>
      <p:ext uri="{BB962C8B-B14F-4D97-AF65-F5344CB8AC3E}">
        <p14:creationId xmlns:p14="http://schemas.microsoft.com/office/powerpoint/2010/main" val="41166557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CF3EB"/>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D2C1A6D-4990-33D8-9680-36A133004BE0}"/>
              </a:ext>
            </a:extLst>
          </p:cNvPr>
          <p:cNvSpPr>
            <a:spLocks noGrp="1"/>
          </p:cNvSpPr>
          <p:nvPr>
            <p:ph type="title"/>
          </p:nvPr>
        </p:nvSpPr>
        <p:spPr/>
        <p:txBody>
          <a:bodyPr>
            <a:normAutofit/>
          </a:bodyPr>
          <a:lstStyle/>
          <a:p>
            <a:pPr algn="ctr"/>
            <a:r>
              <a:rPr lang="he-IL" b="1">
                <a:solidFill>
                  <a:srgbClr val="663300"/>
                </a:solidFill>
                <a:latin typeface="David" panose="020E0502060401010101" pitchFamily="34" charset="-79"/>
              </a:rPr>
              <a:t>מושגי יסוד</a:t>
            </a:r>
          </a:p>
        </p:txBody>
      </p:sp>
      <p:sp>
        <p:nvSpPr>
          <p:cNvPr id="3" name="מציין מיקום טקסט 2">
            <a:extLst>
              <a:ext uri="{FF2B5EF4-FFF2-40B4-BE49-F238E27FC236}">
                <a16:creationId xmlns:a16="http://schemas.microsoft.com/office/drawing/2014/main" id="{509C480F-659B-D913-093A-1E5B0EB7AB81}"/>
              </a:ext>
            </a:extLst>
          </p:cNvPr>
          <p:cNvSpPr>
            <a:spLocks noGrp="1"/>
          </p:cNvSpPr>
          <p:nvPr>
            <p:ph type="body" idx="1"/>
          </p:nvPr>
        </p:nvSpPr>
        <p:spPr/>
        <p:txBody>
          <a:bodyPr>
            <a:normAutofit/>
          </a:bodyPr>
          <a:lstStyle/>
          <a:p>
            <a:r>
              <a:rPr lang="he-IL" sz="2400">
                <a:solidFill>
                  <a:srgbClr val="663333"/>
                </a:solidFill>
                <a:latin typeface="David" panose="020E0502060401010101" pitchFamily="34" charset="-79"/>
              </a:rPr>
              <a:t>• גאולה טבעית לעומת גאולה ניסית</a:t>
            </a:r>
          </a:p>
          <a:p>
            <a:r>
              <a:rPr lang="he-IL" sz="2400">
                <a:solidFill>
                  <a:srgbClr val="663333"/>
                </a:solidFill>
                <a:latin typeface="David" panose="020E0502060401010101" pitchFamily="34" charset="-79"/>
              </a:rPr>
              <a:t>• תהליכים הדרגתיים</a:t>
            </a:r>
          </a:p>
          <a:p>
            <a:r>
              <a:rPr lang="he-IL" sz="2400">
                <a:solidFill>
                  <a:srgbClr val="663333"/>
                </a:solidFill>
                <a:latin typeface="David" panose="020E0502060401010101" pitchFamily="34" charset="-79"/>
              </a:rPr>
              <a:t>• אחריות אנושית</a:t>
            </a:r>
          </a:p>
        </p:txBody>
      </p:sp>
      <p:pic>
        <p:nvPicPr>
          <p:cNvPr id="4" name="תמונה 3">
            <a:extLst>
              <a:ext uri="{FF2B5EF4-FFF2-40B4-BE49-F238E27FC236}">
                <a16:creationId xmlns:a16="http://schemas.microsoft.com/office/drawing/2014/main" id="{85135DF2-A570-E716-6F18-D4081019D080}"/>
              </a:ext>
            </a:extLst>
          </p:cNvPr>
          <p:cNvPicPr>
            <a:picLocks noChangeAspect="1"/>
          </p:cNvPicPr>
          <p:nvPr/>
        </p:nvPicPr>
        <p:blipFill>
          <a:blip r:embed="rId3"/>
          <a:stretch>
            <a:fillRect/>
          </a:stretch>
        </p:blipFill>
        <p:spPr>
          <a:xfrm>
            <a:off x="95250" y="2228026"/>
            <a:ext cx="8102452" cy="4629973"/>
          </a:xfrm>
          <a:prstGeom prst="rect">
            <a:avLst/>
          </a:prstGeom>
        </p:spPr>
      </p:pic>
    </p:spTree>
    <p:extLst>
      <p:ext uri="{BB962C8B-B14F-4D97-AF65-F5344CB8AC3E}">
        <p14:creationId xmlns:p14="http://schemas.microsoft.com/office/powerpoint/2010/main" val="12193096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CF3EB"/>
        </a:solidFill>
        <a:effectLst/>
      </p:bgPr>
    </p:bg>
    <p:spTree>
      <p:nvGrpSpPr>
        <p:cNvPr id="1" name="">
          <a:extLst>
            <a:ext uri="{FF2B5EF4-FFF2-40B4-BE49-F238E27FC236}">
              <a16:creationId xmlns:a16="http://schemas.microsoft.com/office/drawing/2014/main" id="{F4F9153C-F574-47A6-43A4-CFF9F5031363}"/>
            </a:ext>
          </a:extLst>
        </p:cNvPr>
        <p:cNvGrpSpPr/>
        <p:nvPr/>
      </p:nvGrpSpPr>
      <p:grpSpPr>
        <a:xfrm>
          <a:off x="0" y="0"/>
          <a:ext cx="0" cy="0"/>
          <a:chOff x="0" y="0"/>
          <a:chExt cx="0" cy="0"/>
        </a:xfrm>
      </p:grpSpPr>
      <p:sp>
        <p:nvSpPr>
          <p:cNvPr id="4" name="תיבת טקסט 3">
            <a:extLst>
              <a:ext uri="{FF2B5EF4-FFF2-40B4-BE49-F238E27FC236}">
                <a16:creationId xmlns:a16="http://schemas.microsoft.com/office/drawing/2014/main" id="{AFA16758-C156-1F9E-5C40-2FC616AA3BD0}"/>
              </a:ext>
            </a:extLst>
          </p:cNvPr>
          <p:cNvSpPr txBox="1"/>
          <p:nvPr/>
        </p:nvSpPr>
        <p:spPr>
          <a:xfrm>
            <a:off x="0" y="159488"/>
            <a:ext cx="12192000" cy="5632311"/>
          </a:xfrm>
          <a:prstGeom prst="rect">
            <a:avLst/>
          </a:prstGeom>
          <a:noFill/>
        </p:spPr>
        <p:txBody>
          <a:bodyPr wrap="square" rtlCol="1">
            <a:spAutoFit/>
          </a:bodyPr>
          <a:lstStyle/>
          <a:p>
            <a:r>
              <a:rPr lang="he-IL" b="1" dirty="0"/>
              <a:t>כוחה של התגשמות טבעית - משל ונמשל</a:t>
            </a:r>
          </a:p>
          <a:p>
            <a:r>
              <a:rPr lang="he-IL" dirty="0"/>
              <a:t>המשל: סיפורם של יהודה וישראל</a:t>
            </a:r>
          </a:p>
          <a:p>
            <a:r>
              <a:rPr lang="he-IL" dirty="0"/>
              <a:t>בעיירה קטנה, אי שם בקצה העולם, חי איש בשם ישראל. מעולם לא יצא מגבולות עיירתו, והיה חולה וחלש. יום אחד פגש בו יהודה, איש חזק ומלא בטחון, שאמר לו: "ישראל, מחר בשעה שבע בבוקר, אתה תגיע לירושלים ותבנה שם בית מפואר."</a:t>
            </a:r>
          </a:p>
          <a:p>
            <a:endParaRPr lang="he-IL" dirty="0"/>
          </a:p>
          <a:p>
            <a:r>
              <a:rPr lang="he-IL" dirty="0"/>
              <a:t>ישראל צחק בליבו. "אני? לירושלים? איך יתכן?" הוא מנה את כל הסיבות שהדבר בלתי אפשרי:</a:t>
            </a:r>
          </a:p>
          <a:p>
            <a:endParaRPr lang="he-IL" dirty="0"/>
          </a:p>
          <a:p>
            <a:r>
              <a:rPr lang="he-IL" dirty="0"/>
              <a:t>"מעולם לא יצאתי מהעיירה הזו"</a:t>
            </a:r>
          </a:p>
          <a:p>
            <a:r>
              <a:rPr lang="he-IL" dirty="0"/>
              <a:t>"אני חולה וחלש"</a:t>
            </a:r>
          </a:p>
          <a:p>
            <a:r>
              <a:rPr lang="he-IL" dirty="0"/>
              <a:t>"אין לי כוח לבנות"</a:t>
            </a:r>
          </a:p>
          <a:p>
            <a:r>
              <a:rPr lang="he-IL" dirty="0"/>
              <a:t>"אפילו גיבור הגיבורים לא יכול לעשות דבר כזה"</a:t>
            </a:r>
          </a:p>
          <a:p>
            <a:r>
              <a:rPr lang="he-IL" dirty="0"/>
              <a:t>והנה הגיע הבוקר המיוחל, ולפנינו שתי אפשרויות כיצד התקיימה הנבואה:</a:t>
            </a:r>
          </a:p>
          <a:p>
            <a:endParaRPr lang="he-IL" dirty="0"/>
          </a:p>
          <a:p>
            <a:r>
              <a:rPr lang="he-IL" dirty="0"/>
              <a:t>דרך ראשונה - בכוח הזרוע</a:t>
            </a:r>
          </a:p>
          <a:p>
            <a:r>
              <a:rPr lang="he-IL" dirty="0"/>
              <a:t>יהודה מגיע בשבע בבוקר, תופס את ישראל בכוח, דוחף אותו למטוס, מוביל אותו לירושלים בעל כורחו. שם הוא מחזיק לו את הידיים, מכריח אותו להניח לבנה אחר לבנה, עד </a:t>
            </a:r>
            <a:r>
              <a:rPr lang="he-IL" dirty="0" err="1"/>
              <a:t>שהכל</a:t>
            </a:r>
            <a:r>
              <a:rPr lang="he-IL" dirty="0"/>
              <a:t> מתקיים בדיוק כפי שאמר.</a:t>
            </a:r>
          </a:p>
          <a:p>
            <a:endParaRPr lang="he-IL" dirty="0"/>
          </a:p>
          <a:p>
            <a:r>
              <a:rPr lang="he-IL" dirty="0"/>
              <a:t>דרך שנייה - מתוך בחירה</a:t>
            </a:r>
          </a:p>
          <a:p>
            <a:r>
              <a:rPr lang="he-IL" dirty="0"/>
              <a:t>בשבע בבוקר, ישראל קם מעצמו. משהו בתוכו השתנה. הוא מרגיש כוח חדש, תקווה חדשה. בלי שאיש יכריח אותו, הוא קונה כרטיס טיסה, מגיע לירושלים, ובונה את הבית בכוחות עצמו. כל מה שיהודה ניבא מתקיים במדויק, אבל מתוך בחירה חופשית ורצון פנימי.</a:t>
            </a:r>
          </a:p>
        </p:txBody>
      </p:sp>
    </p:spTree>
    <p:extLst>
      <p:ext uri="{BB962C8B-B14F-4D97-AF65-F5344CB8AC3E}">
        <p14:creationId xmlns:p14="http://schemas.microsoft.com/office/powerpoint/2010/main" val="18530552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CF3EB"/>
        </a:solidFill>
        <a:effectLst/>
      </p:bgPr>
    </p:bg>
    <p:spTree>
      <p:nvGrpSpPr>
        <p:cNvPr id="1" name="">
          <a:extLst>
            <a:ext uri="{FF2B5EF4-FFF2-40B4-BE49-F238E27FC236}">
              <a16:creationId xmlns:a16="http://schemas.microsoft.com/office/drawing/2014/main" id="{359346FE-FF14-69B2-0500-ED4851D89524}"/>
            </a:ext>
          </a:extLst>
        </p:cNvPr>
        <p:cNvGrpSpPr/>
        <p:nvPr/>
      </p:nvGrpSpPr>
      <p:grpSpPr>
        <a:xfrm>
          <a:off x="0" y="0"/>
          <a:ext cx="0" cy="0"/>
          <a:chOff x="0" y="0"/>
          <a:chExt cx="0" cy="0"/>
        </a:xfrm>
      </p:grpSpPr>
      <p:sp>
        <p:nvSpPr>
          <p:cNvPr id="4" name="תיבת טקסט 3">
            <a:extLst>
              <a:ext uri="{FF2B5EF4-FFF2-40B4-BE49-F238E27FC236}">
                <a16:creationId xmlns:a16="http://schemas.microsoft.com/office/drawing/2014/main" id="{81D7E45D-A224-CDD7-0E7A-339626B3226D}"/>
              </a:ext>
            </a:extLst>
          </p:cNvPr>
          <p:cNvSpPr txBox="1"/>
          <p:nvPr/>
        </p:nvSpPr>
        <p:spPr>
          <a:xfrm>
            <a:off x="0" y="159488"/>
            <a:ext cx="12192000" cy="6740307"/>
          </a:xfrm>
          <a:prstGeom prst="rect">
            <a:avLst/>
          </a:prstGeom>
          <a:noFill/>
        </p:spPr>
        <p:txBody>
          <a:bodyPr wrap="square" rtlCol="1">
            <a:spAutoFit/>
          </a:bodyPr>
          <a:lstStyle/>
          <a:p>
            <a:r>
              <a:rPr lang="he-IL" b="1" dirty="0"/>
              <a:t>הנמשל: גאולה טבעית מול גאולה ניסית</a:t>
            </a:r>
          </a:p>
          <a:p>
            <a:r>
              <a:rPr lang="he-IL" b="1" dirty="0"/>
              <a:t>העוצמה שבבחירה</a:t>
            </a:r>
          </a:p>
          <a:p>
            <a:r>
              <a:rPr lang="he-IL" b="1" dirty="0"/>
              <a:t>כשאנו מתבוננים בשתי הדרכים, מתגלה עומק מופלא. בדרך הראשונה, הנבואה התקיימה, אך באופן חיצוני וכפוי. בדרך השנייה, התהליך כולו נבע מתוך שינוי פנימי, מתוך בחירה והתפתחות טבעית.</a:t>
            </a:r>
          </a:p>
          <a:p>
            <a:endParaRPr lang="he-IL" b="1" dirty="0"/>
          </a:p>
          <a:p>
            <a:r>
              <a:rPr lang="he-IL" b="1" dirty="0"/>
              <a:t>המשמעות לגאולה</a:t>
            </a:r>
          </a:p>
          <a:p>
            <a:r>
              <a:rPr lang="he-IL" b="1" dirty="0"/>
              <a:t>כך בדיוק ההבדל בין גאולה ניסית לגאולה טבעית:</a:t>
            </a:r>
          </a:p>
          <a:p>
            <a:endParaRPr lang="he-IL" b="1" dirty="0"/>
          </a:p>
          <a:p>
            <a:r>
              <a:rPr lang="he-IL" b="1" dirty="0"/>
              <a:t>בגאולה ניסית: הקב"ה כביכול "כופה" את המציאות להשתנות</a:t>
            </a:r>
          </a:p>
          <a:p>
            <a:r>
              <a:rPr lang="he-IL" b="1" dirty="0"/>
              <a:t>בגאולה טבעית: המציאות עצמה מתפתחת ומתעלה, והשינוי בא מתוכה</a:t>
            </a:r>
          </a:p>
          <a:p>
            <a:r>
              <a:rPr lang="he-IL" b="1" dirty="0"/>
              <a:t>העוצמה האמיתית</a:t>
            </a:r>
          </a:p>
          <a:p>
            <a:r>
              <a:rPr lang="he-IL" b="1" dirty="0"/>
              <a:t>דווקא כשהדברים קורים בדרך השנייה - בדרך הטבע, מתוך בחירה ורצון פנימי - מתגלה העוצמה האמיתית:</a:t>
            </a:r>
          </a:p>
          <a:p>
            <a:endParaRPr lang="he-IL" b="1" dirty="0"/>
          </a:p>
          <a:p>
            <a:r>
              <a:rPr lang="he-IL" b="1" dirty="0"/>
              <a:t>זהו שינוי אמיתי ופנימי</a:t>
            </a:r>
          </a:p>
          <a:p>
            <a:r>
              <a:rPr lang="he-IL" b="1" dirty="0"/>
              <a:t>הוא נובע מתוך הכרה והבנה</a:t>
            </a:r>
          </a:p>
          <a:p>
            <a:r>
              <a:rPr lang="he-IL" b="1" dirty="0"/>
              <a:t>יש לו קיום יציב ומתמשך</a:t>
            </a:r>
          </a:p>
          <a:p>
            <a:endParaRPr lang="he-IL" b="1" dirty="0"/>
          </a:p>
          <a:p>
            <a:r>
              <a:rPr lang="he-IL" b="1" dirty="0"/>
              <a:t>המסר לימינו</a:t>
            </a:r>
          </a:p>
          <a:p>
            <a:r>
              <a:rPr lang="he-IL" b="1" dirty="0"/>
              <a:t>התבוננות חדשה</a:t>
            </a:r>
          </a:p>
          <a:p>
            <a:r>
              <a:rPr lang="he-IL" b="1" dirty="0"/>
              <a:t>כשאנו רואים את ההתפתחויות המופלאות בדורנו, עלינו להבין:</a:t>
            </a:r>
          </a:p>
          <a:p>
            <a:endParaRPr lang="he-IL" b="1" dirty="0"/>
          </a:p>
          <a:p>
            <a:r>
              <a:rPr lang="he-IL" b="1" dirty="0"/>
              <a:t>זו לא סתם התקדמות טכנולוגית</a:t>
            </a:r>
          </a:p>
          <a:p>
            <a:r>
              <a:rPr lang="he-IL" b="1" dirty="0"/>
              <a:t>זהו תהליך גאולי עמוק</a:t>
            </a:r>
          </a:p>
          <a:p>
            <a:r>
              <a:rPr lang="he-IL" b="1" dirty="0"/>
              <a:t>העולם מתפתח מתוך עצמו לקראת שלמותו</a:t>
            </a:r>
            <a:endParaRPr lang="he-IL" dirty="0"/>
          </a:p>
        </p:txBody>
      </p:sp>
    </p:spTree>
    <p:extLst>
      <p:ext uri="{BB962C8B-B14F-4D97-AF65-F5344CB8AC3E}">
        <p14:creationId xmlns:p14="http://schemas.microsoft.com/office/powerpoint/2010/main" val="16024933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CF3EB"/>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ABC6335-EF61-64F8-3192-A3471DFF838A}"/>
              </a:ext>
            </a:extLst>
          </p:cNvPr>
          <p:cNvSpPr>
            <a:spLocks noGrp="1"/>
          </p:cNvSpPr>
          <p:nvPr>
            <p:ph type="title"/>
          </p:nvPr>
        </p:nvSpPr>
        <p:spPr/>
        <p:txBody>
          <a:bodyPr>
            <a:normAutofit/>
          </a:bodyPr>
          <a:lstStyle/>
          <a:p>
            <a:pPr algn="ctr"/>
            <a:r>
              <a:rPr lang="he-IL" b="1">
                <a:solidFill>
                  <a:srgbClr val="663300"/>
                </a:solidFill>
                <a:latin typeface="David" panose="020E0502060401010101" pitchFamily="34" charset="-79"/>
              </a:rPr>
              <a:t>תהליך הגאולה הטבעית</a:t>
            </a:r>
          </a:p>
        </p:txBody>
      </p:sp>
      <p:sp>
        <p:nvSpPr>
          <p:cNvPr id="3" name="מציין מיקום טקסט 2">
            <a:extLst>
              <a:ext uri="{FF2B5EF4-FFF2-40B4-BE49-F238E27FC236}">
                <a16:creationId xmlns:a16="http://schemas.microsoft.com/office/drawing/2014/main" id="{8DDC0DC3-7D0B-8AC5-715B-707D4AB9FA27}"/>
              </a:ext>
            </a:extLst>
          </p:cNvPr>
          <p:cNvSpPr>
            <a:spLocks noGrp="1"/>
          </p:cNvSpPr>
          <p:nvPr>
            <p:ph type="body" idx="1"/>
          </p:nvPr>
        </p:nvSpPr>
        <p:spPr/>
        <p:txBody>
          <a:bodyPr>
            <a:normAutofit/>
          </a:bodyPr>
          <a:lstStyle/>
          <a:p>
            <a:r>
              <a:rPr lang="he-IL" sz="2400">
                <a:solidFill>
                  <a:srgbClr val="663333"/>
                </a:solidFill>
                <a:latin typeface="David" panose="020E0502060401010101" pitchFamily="34" charset="-79"/>
              </a:rPr>
              <a:t>• קיבוץ גלויות</a:t>
            </a:r>
          </a:p>
          <a:p>
            <a:r>
              <a:rPr lang="he-IL" sz="2400">
                <a:solidFill>
                  <a:srgbClr val="663333"/>
                </a:solidFill>
                <a:latin typeface="David" panose="020E0502060401010101" pitchFamily="34" charset="-79"/>
              </a:rPr>
              <a:t>• בניין הארץ</a:t>
            </a:r>
          </a:p>
          <a:p>
            <a:r>
              <a:rPr lang="he-IL" sz="2400">
                <a:solidFill>
                  <a:srgbClr val="663333"/>
                </a:solidFill>
                <a:latin typeface="David" panose="020E0502060401010101" pitchFamily="34" charset="-79"/>
              </a:rPr>
              <a:t>• התפתחות רוחנית</a:t>
            </a:r>
          </a:p>
          <a:p>
            <a:r>
              <a:rPr lang="he-IL" sz="2400">
                <a:solidFill>
                  <a:srgbClr val="663333"/>
                </a:solidFill>
                <a:latin typeface="David" panose="020E0502060401010101" pitchFamily="34" charset="-79"/>
              </a:rPr>
              <a:t>• תיקון העולם</a:t>
            </a:r>
          </a:p>
        </p:txBody>
      </p:sp>
      <p:pic>
        <p:nvPicPr>
          <p:cNvPr id="4" name="תמונה 3">
            <a:extLst>
              <a:ext uri="{FF2B5EF4-FFF2-40B4-BE49-F238E27FC236}">
                <a16:creationId xmlns:a16="http://schemas.microsoft.com/office/drawing/2014/main" id="{390EBC0E-81E8-5BD8-F075-65A44AB602FB}"/>
              </a:ext>
            </a:extLst>
          </p:cNvPr>
          <p:cNvPicPr>
            <a:picLocks noChangeAspect="1"/>
          </p:cNvPicPr>
          <p:nvPr/>
        </p:nvPicPr>
        <p:blipFill>
          <a:blip r:embed="rId3"/>
          <a:stretch>
            <a:fillRect/>
          </a:stretch>
        </p:blipFill>
        <p:spPr>
          <a:xfrm>
            <a:off x="95250" y="1945758"/>
            <a:ext cx="8596424" cy="4912242"/>
          </a:xfrm>
          <a:prstGeom prst="rect">
            <a:avLst/>
          </a:prstGeom>
        </p:spPr>
      </p:pic>
    </p:spTree>
    <p:extLst>
      <p:ext uri="{BB962C8B-B14F-4D97-AF65-F5344CB8AC3E}">
        <p14:creationId xmlns:p14="http://schemas.microsoft.com/office/powerpoint/2010/main" val="12577791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EBFFEB"/>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508B8D8-8459-A6F4-9279-CE9F76A8B4EC}"/>
              </a:ext>
            </a:extLst>
          </p:cNvPr>
          <p:cNvSpPr>
            <a:spLocks noGrp="1"/>
          </p:cNvSpPr>
          <p:nvPr>
            <p:ph type="title"/>
          </p:nvPr>
        </p:nvSpPr>
        <p:spPr/>
        <p:txBody>
          <a:bodyPr>
            <a:normAutofit/>
          </a:bodyPr>
          <a:lstStyle/>
          <a:p>
            <a:r>
              <a:rPr lang="he-IL" b="1">
                <a:solidFill>
                  <a:srgbClr val="333366"/>
                </a:solidFill>
                <a:latin typeface="David" panose="020E0502060401010101" pitchFamily="34" charset="-79"/>
              </a:rPr>
              <a:t>שיטת הרמב"ם - דרך המשל</a:t>
            </a:r>
          </a:p>
        </p:txBody>
      </p:sp>
      <p:sp>
        <p:nvSpPr>
          <p:cNvPr id="3" name="מציין מיקום טקסט 2">
            <a:extLst>
              <a:ext uri="{FF2B5EF4-FFF2-40B4-BE49-F238E27FC236}">
                <a16:creationId xmlns:a16="http://schemas.microsoft.com/office/drawing/2014/main" id="{90D1C420-5DC5-6C4A-33D2-6EF259234591}"/>
              </a:ext>
            </a:extLst>
          </p:cNvPr>
          <p:cNvSpPr>
            <a:spLocks noGrp="1"/>
          </p:cNvSpPr>
          <p:nvPr>
            <p:ph type="body" idx="1"/>
          </p:nvPr>
        </p:nvSpPr>
        <p:spPr/>
        <p:txBody>
          <a:bodyPr>
            <a:normAutofit/>
          </a:bodyPr>
          <a:lstStyle/>
          <a:p>
            <a:r>
              <a:rPr lang="he-IL">
                <a:solidFill>
                  <a:srgbClr val="333333"/>
                </a:solidFill>
                <a:latin typeface="David" panose="020E0502060401010101" pitchFamily="34" charset="-79"/>
              </a:rPr>
              <a:t>• הנבואות הן משל וחידה</a:t>
            </a:r>
          </a:p>
          <a:p>
            <a:r>
              <a:rPr lang="he-IL">
                <a:solidFill>
                  <a:srgbClr val="333333"/>
                </a:solidFill>
                <a:latin typeface="David" panose="020E0502060401010101" pitchFamily="34" charset="-79"/>
              </a:rPr>
              <a:t>• "וגר זאב עם כבש" - משל לשלום בין העמים</a:t>
            </a:r>
          </a:p>
          <a:p>
            <a:r>
              <a:rPr lang="he-IL">
                <a:solidFill>
                  <a:srgbClr val="333333"/>
                </a:solidFill>
                <a:latin typeface="David" panose="020E0502060401010101" pitchFamily="34" charset="-79"/>
              </a:rPr>
              <a:t>• מעבר מפירוש מילולי לרעיוני</a:t>
            </a:r>
          </a:p>
        </p:txBody>
      </p:sp>
      <p:pic>
        <p:nvPicPr>
          <p:cNvPr id="4" name="תמונה 3">
            <a:extLst>
              <a:ext uri="{FF2B5EF4-FFF2-40B4-BE49-F238E27FC236}">
                <a16:creationId xmlns:a16="http://schemas.microsoft.com/office/drawing/2014/main" id="{A7ED8CC2-7E60-D492-1FD8-A49B30725E4C}"/>
              </a:ext>
            </a:extLst>
          </p:cNvPr>
          <p:cNvPicPr>
            <a:picLocks noChangeAspect="1"/>
          </p:cNvPicPr>
          <p:nvPr/>
        </p:nvPicPr>
        <p:blipFill>
          <a:blip r:embed="rId3"/>
          <a:stretch>
            <a:fillRect/>
          </a:stretch>
        </p:blipFill>
        <p:spPr>
          <a:xfrm>
            <a:off x="95250" y="2964872"/>
            <a:ext cx="6812972" cy="3893127"/>
          </a:xfrm>
          <a:prstGeom prst="rect">
            <a:avLst/>
          </a:prstGeom>
        </p:spPr>
      </p:pic>
    </p:spTree>
    <p:extLst>
      <p:ext uri="{BB962C8B-B14F-4D97-AF65-F5344CB8AC3E}">
        <p14:creationId xmlns:p14="http://schemas.microsoft.com/office/powerpoint/2010/main" val="36931745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5E6FF"/>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3BAB268-E50E-E96E-0B07-4DD9CC014B73}"/>
              </a:ext>
            </a:extLst>
          </p:cNvPr>
          <p:cNvSpPr>
            <a:spLocks noGrp="1"/>
          </p:cNvSpPr>
          <p:nvPr>
            <p:ph type="title"/>
          </p:nvPr>
        </p:nvSpPr>
        <p:spPr/>
        <p:txBody>
          <a:bodyPr>
            <a:normAutofit/>
          </a:bodyPr>
          <a:lstStyle/>
          <a:p>
            <a:r>
              <a:rPr lang="he-IL" b="1">
                <a:solidFill>
                  <a:srgbClr val="333366"/>
                </a:solidFill>
                <a:latin typeface="David" panose="020E0502060401010101" pitchFamily="34" charset="-79"/>
              </a:rPr>
              <a:t>חידוש מופלא: הדרך השלישית</a:t>
            </a:r>
          </a:p>
        </p:txBody>
      </p:sp>
      <p:sp>
        <p:nvSpPr>
          <p:cNvPr id="3" name="מציין מיקום טקסט 2">
            <a:extLst>
              <a:ext uri="{FF2B5EF4-FFF2-40B4-BE49-F238E27FC236}">
                <a16:creationId xmlns:a16="http://schemas.microsoft.com/office/drawing/2014/main" id="{CB2BD97C-1C65-5BA8-1FF2-8B8A96B4E166}"/>
              </a:ext>
            </a:extLst>
          </p:cNvPr>
          <p:cNvSpPr>
            <a:spLocks noGrp="1"/>
          </p:cNvSpPr>
          <p:nvPr>
            <p:ph type="body" idx="1"/>
          </p:nvPr>
        </p:nvSpPr>
        <p:spPr/>
        <p:txBody>
          <a:bodyPr>
            <a:normAutofit/>
          </a:bodyPr>
          <a:lstStyle/>
          <a:p>
            <a:r>
              <a:rPr lang="he-IL">
                <a:solidFill>
                  <a:srgbClr val="333333"/>
                </a:solidFill>
                <a:latin typeface="David" panose="020E0502060401010101" pitchFamily="34" charset="-79"/>
              </a:rPr>
              <a:t>• קיום הנבואות כפשוטן</a:t>
            </a:r>
          </a:p>
          <a:p>
            <a:r>
              <a:rPr lang="he-IL">
                <a:solidFill>
                  <a:srgbClr val="333333"/>
                </a:solidFill>
                <a:latin typeface="David" panose="020E0502060401010101" pitchFamily="34" charset="-79"/>
              </a:rPr>
              <a:t>• שמירה על "עולם כמנהגו נוהג"</a:t>
            </a:r>
          </a:p>
          <a:p>
            <a:r>
              <a:rPr lang="he-IL">
                <a:solidFill>
                  <a:srgbClr val="333333"/>
                </a:solidFill>
                <a:latin typeface="David" panose="020E0502060401010101" pitchFamily="34" charset="-79"/>
              </a:rPr>
              <a:t>• התפתחות טבעית של העולם</a:t>
            </a:r>
          </a:p>
        </p:txBody>
      </p:sp>
      <p:pic>
        <p:nvPicPr>
          <p:cNvPr id="4" name="תמונה 3">
            <a:extLst>
              <a:ext uri="{FF2B5EF4-FFF2-40B4-BE49-F238E27FC236}">
                <a16:creationId xmlns:a16="http://schemas.microsoft.com/office/drawing/2014/main" id="{C31EB1D9-CAB3-FF99-B0DF-B0F469E0499A}"/>
              </a:ext>
            </a:extLst>
          </p:cNvPr>
          <p:cNvPicPr>
            <a:picLocks noChangeAspect="1"/>
          </p:cNvPicPr>
          <p:nvPr/>
        </p:nvPicPr>
        <p:blipFill>
          <a:blip r:embed="rId2"/>
          <a:stretch>
            <a:fillRect/>
          </a:stretch>
        </p:blipFill>
        <p:spPr>
          <a:xfrm>
            <a:off x="0" y="2992582"/>
            <a:ext cx="6764482" cy="3865418"/>
          </a:xfrm>
          <a:prstGeom prst="rect">
            <a:avLst/>
          </a:prstGeom>
        </p:spPr>
      </p:pic>
    </p:spTree>
    <p:extLst>
      <p:ext uri="{BB962C8B-B14F-4D97-AF65-F5344CB8AC3E}">
        <p14:creationId xmlns:p14="http://schemas.microsoft.com/office/powerpoint/2010/main" val="5530594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0F8FF"/>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08BC635-DC7D-23FC-9CC4-1BB33BE2E21F}"/>
              </a:ext>
            </a:extLst>
          </p:cNvPr>
          <p:cNvSpPr>
            <a:spLocks noGrp="1"/>
          </p:cNvSpPr>
          <p:nvPr>
            <p:ph type="title"/>
          </p:nvPr>
        </p:nvSpPr>
        <p:spPr/>
        <p:txBody>
          <a:bodyPr>
            <a:normAutofit/>
          </a:bodyPr>
          <a:lstStyle/>
          <a:p>
            <a:r>
              <a:rPr lang="he-IL" b="1">
                <a:solidFill>
                  <a:srgbClr val="333366"/>
                </a:solidFill>
                <a:latin typeface="David" panose="020E0502060401010101" pitchFamily="34" charset="-79"/>
              </a:rPr>
              <a:t>דוגמאות מעשיות</a:t>
            </a:r>
          </a:p>
        </p:txBody>
      </p:sp>
      <p:sp>
        <p:nvSpPr>
          <p:cNvPr id="3" name="מציין מיקום טקסט 2">
            <a:extLst>
              <a:ext uri="{FF2B5EF4-FFF2-40B4-BE49-F238E27FC236}">
                <a16:creationId xmlns:a16="http://schemas.microsoft.com/office/drawing/2014/main" id="{025281B6-1D77-1D74-5FBD-4B831DBD3EDA}"/>
              </a:ext>
            </a:extLst>
          </p:cNvPr>
          <p:cNvSpPr>
            <a:spLocks noGrp="1"/>
          </p:cNvSpPr>
          <p:nvPr>
            <p:ph type="body" idx="1"/>
          </p:nvPr>
        </p:nvSpPr>
        <p:spPr/>
        <p:txBody>
          <a:bodyPr>
            <a:normAutofit/>
          </a:bodyPr>
          <a:lstStyle/>
          <a:p>
            <a:r>
              <a:rPr lang="he-IL">
                <a:solidFill>
                  <a:srgbClr val="333333"/>
                </a:solidFill>
                <a:latin typeface="David" panose="020E0502060401010101" pitchFamily="34" charset="-79"/>
              </a:rPr>
              <a:t>• אילני סרק נושאי פירות</a:t>
            </a:r>
          </a:p>
          <a:p>
            <a:r>
              <a:rPr lang="he-IL">
                <a:solidFill>
                  <a:srgbClr val="333333"/>
                </a:solidFill>
                <a:latin typeface="David" panose="020E0502060401010101" pitchFamily="34" charset="-79"/>
              </a:rPr>
              <a:t>• שינויים גנטיים טבעיים</a:t>
            </a:r>
          </a:p>
          <a:p>
            <a:r>
              <a:rPr lang="he-IL">
                <a:solidFill>
                  <a:srgbClr val="333333"/>
                </a:solidFill>
                <a:latin typeface="David" panose="020E0502060401010101" pitchFamily="34" charset="-79"/>
              </a:rPr>
              <a:t>• התפתחויות טכנולוגיות</a:t>
            </a:r>
          </a:p>
        </p:txBody>
      </p:sp>
      <p:pic>
        <p:nvPicPr>
          <p:cNvPr id="4" name="תמונה 3">
            <a:extLst>
              <a:ext uri="{FF2B5EF4-FFF2-40B4-BE49-F238E27FC236}">
                <a16:creationId xmlns:a16="http://schemas.microsoft.com/office/drawing/2014/main" id="{6626E5FA-0AA3-8E5F-A6E5-3D1049E80558}"/>
              </a:ext>
            </a:extLst>
          </p:cNvPr>
          <p:cNvPicPr>
            <a:picLocks noChangeAspect="1"/>
          </p:cNvPicPr>
          <p:nvPr/>
        </p:nvPicPr>
        <p:blipFill>
          <a:blip r:embed="rId3"/>
          <a:stretch>
            <a:fillRect/>
          </a:stretch>
        </p:blipFill>
        <p:spPr>
          <a:xfrm>
            <a:off x="95250" y="2558472"/>
            <a:ext cx="7524172" cy="4299527"/>
          </a:xfrm>
          <a:prstGeom prst="rect">
            <a:avLst/>
          </a:prstGeom>
        </p:spPr>
      </p:pic>
      <p:pic>
        <p:nvPicPr>
          <p:cNvPr id="5" name="מצלמה 4">
            <a:extLst>
              <a:ext uri="{FF2B5EF4-FFF2-40B4-BE49-F238E27FC236}">
                <a16:creationId xmlns:a16="http://schemas.microsoft.com/office/drawing/2014/main" id="{12319EB5-5211-CE19-4A71-25F53EAC257E}"/>
              </a:ext>
            </a:extLst>
          </p:cNvPr>
          <p:cNvPicPr>
            <a:picLocks noChangeAspect="1"/>
            <a:extLst>
              <a:ext uri="{51228E76-BA90-4043-B771-695A4F85340A}">
                <alf:liveFeedProps xmlns:alf="http://schemas.microsoft.com/office/drawing/2021/livefeed"/>
              </a:ext>
            </a:extLst>
          </p:cNvPicPr>
          <p:nvPr/>
        </p:nvPicPr>
        <p:blipFill>
          <a:blip>
            <a:extLst>
              <a:ext uri="{96DAC541-7B7A-43D3-8B79-37D633B846F1}">
                <asvg:svgBlip xmlns:asvg="http://schemas.microsoft.com/office/drawing/2016/SVG/main" r:embed="rId4"/>
              </a:ext>
            </a:extLst>
          </a:blip>
          <a:stretch>
            <a:fillRect/>
          </a:stretch>
        </p:blipFill>
        <p:spPr>
          <a:xfrm>
            <a:off x="9912967" y="4687388"/>
            <a:ext cx="2057400" cy="2057400"/>
          </a:xfrm>
          <a:prstGeom prst="ellipse">
            <a:avLst/>
          </a:prstGeom>
        </p:spPr>
      </p:pic>
    </p:spTree>
    <p:extLst>
      <p:ext uri="{BB962C8B-B14F-4D97-AF65-F5344CB8AC3E}">
        <p14:creationId xmlns:p14="http://schemas.microsoft.com/office/powerpoint/2010/main" val="29102961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5E6"/>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980D3BF-19B8-EC05-3BFE-DEB848FB5499}"/>
              </a:ext>
            </a:extLst>
          </p:cNvPr>
          <p:cNvSpPr>
            <a:spLocks noGrp="1"/>
          </p:cNvSpPr>
          <p:nvPr>
            <p:ph type="title"/>
          </p:nvPr>
        </p:nvSpPr>
        <p:spPr/>
        <p:txBody>
          <a:bodyPr>
            <a:normAutofit/>
          </a:bodyPr>
          <a:lstStyle/>
          <a:p>
            <a:r>
              <a:rPr lang="he-IL" b="1">
                <a:solidFill>
                  <a:srgbClr val="333366"/>
                </a:solidFill>
                <a:latin typeface="David" panose="020E0502060401010101" pitchFamily="34" charset="-79"/>
              </a:rPr>
              <a:t>העומק הרעיוני</a:t>
            </a:r>
          </a:p>
        </p:txBody>
      </p:sp>
      <p:sp>
        <p:nvSpPr>
          <p:cNvPr id="3" name="מציין מיקום טקסט 2">
            <a:extLst>
              <a:ext uri="{FF2B5EF4-FFF2-40B4-BE49-F238E27FC236}">
                <a16:creationId xmlns:a16="http://schemas.microsoft.com/office/drawing/2014/main" id="{2C731914-93C6-0C2B-908C-4AC3DFECE004}"/>
              </a:ext>
            </a:extLst>
          </p:cNvPr>
          <p:cNvSpPr>
            <a:spLocks noGrp="1"/>
          </p:cNvSpPr>
          <p:nvPr>
            <p:ph type="body" idx="1"/>
          </p:nvPr>
        </p:nvSpPr>
        <p:spPr/>
        <p:txBody>
          <a:bodyPr>
            <a:normAutofit/>
          </a:bodyPr>
          <a:lstStyle/>
          <a:p>
            <a:r>
              <a:rPr lang="he-IL">
                <a:solidFill>
                  <a:srgbClr val="333333"/>
                </a:solidFill>
                <a:latin typeface="David" panose="020E0502060401010101" pitchFamily="34" charset="-79"/>
              </a:rPr>
              <a:t>• אין סתירה בין טבע לנס</a:t>
            </a:r>
          </a:p>
          <a:p>
            <a:r>
              <a:rPr lang="he-IL">
                <a:solidFill>
                  <a:srgbClr val="333333"/>
                </a:solidFill>
                <a:latin typeface="David" panose="020E0502060401010101" pitchFamily="34" charset="-79"/>
              </a:rPr>
              <a:t>• הטבע עצמו מתפתח לרמה גבוהה</a:t>
            </a:r>
          </a:p>
          <a:p>
            <a:r>
              <a:rPr lang="he-IL">
                <a:solidFill>
                  <a:srgbClr val="333333"/>
                </a:solidFill>
                <a:latin typeface="David" panose="020E0502060401010101" pitchFamily="34" charset="-79"/>
              </a:rPr>
              <a:t>• שלמות גדולה יותר משינוי על-טבעי</a:t>
            </a:r>
          </a:p>
        </p:txBody>
      </p:sp>
      <p:pic>
        <p:nvPicPr>
          <p:cNvPr id="4" name="תמונה 3">
            <a:extLst>
              <a:ext uri="{FF2B5EF4-FFF2-40B4-BE49-F238E27FC236}">
                <a16:creationId xmlns:a16="http://schemas.microsoft.com/office/drawing/2014/main" id="{5AE4A08F-5408-74CD-3041-5061DE115678}"/>
              </a:ext>
            </a:extLst>
          </p:cNvPr>
          <p:cNvPicPr>
            <a:picLocks noChangeAspect="1"/>
          </p:cNvPicPr>
          <p:nvPr/>
        </p:nvPicPr>
        <p:blipFill>
          <a:blip r:embed="rId3"/>
          <a:stretch>
            <a:fillRect/>
          </a:stretch>
        </p:blipFill>
        <p:spPr>
          <a:xfrm>
            <a:off x="0" y="3275030"/>
            <a:ext cx="6271491" cy="3582970"/>
          </a:xfrm>
          <a:prstGeom prst="rect">
            <a:avLst/>
          </a:prstGeom>
        </p:spPr>
      </p:pic>
      <p:pic>
        <p:nvPicPr>
          <p:cNvPr id="5" name="מצלמה 4">
            <a:extLst>
              <a:ext uri="{FF2B5EF4-FFF2-40B4-BE49-F238E27FC236}">
                <a16:creationId xmlns:a16="http://schemas.microsoft.com/office/drawing/2014/main" id="{CEE6AD0D-04FF-E906-4FBA-C7F7F9DE2BB9}"/>
              </a:ext>
            </a:extLst>
          </p:cNvPr>
          <p:cNvPicPr>
            <a:picLocks noChangeAspect="1"/>
            <a:extLst>
              <a:ext uri="{51228E76-BA90-4043-B771-695A4F85340A}">
                <alf:liveFeedProps xmlns:alf="http://schemas.microsoft.com/office/drawing/2021/livefeed"/>
              </a:ext>
            </a:extLst>
          </p:cNvPicPr>
          <p:nvPr/>
        </p:nvPicPr>
        <p:blipFill>
          <a:blip>
            <a:extLst>
              <a:ext uri="{96DAC541-7B7A-43D3-8B79-37D633B846F1}">
                <asvg:svgBlip xmlns:asvg="http://schemas.microsoft.com/office/drawing/2016/SVG/main" r:embed="rId4"/>
              </a:ext>
            </a:extLst>
          </a:blip>
          <a:stretch>
            <a:fillRect/>
          </a:stretch>
        </p:blipFill>
        <p:spPr>
          <a:xfrm>
            <a:off x="9860716" y="4730932"/>
            <a:ext cx="2057400" cy="2057400"/>
          </a:xfrm>
          <a:prstGeom prst="ellipse">
            <a:avLst/>
          </a:prstGeom>
        </p:spPr>
      </p:pic>
    </p:spTree>
    <p:extLst>
      <p:ext uri="{BB962C8B-B14F-4D97-AF65-F5344CB8AC3E}">
        <p14:creationId xmlns:p14="http://schemas.microsoft.com/office/powerpoint/2010/main" val="18966146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EBFFEB"/>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5B26594-DFE9-665B-3FE8-82EFC7FA6F56}"/>
              </a:ext>
            </a:extLst>
          </p:cNvPr>
          <p:cNvSpPr>
            <a:spLocks noGrp="1"/>
          </p:cNvSpPr>
          <p:nvPr>
            <p:ph type="title"/>
          </p:nvPr>
        </p:nvSpPr>
        <p:spPr/>
        <p:txBody>
          <a:bodyPr>
            <a:normAutofit/>
          </a:bodyPr>
          <a:lstStyle/>
          <a:p>
            <a:r>
              <a:rPr lang="he-IL" b="1">
                <a:solidFill>
                  <a:srgbClr val="333366"/>
                </a:solidFill>
                <a:latin typeface="David" panose="020E0502060401010101" pitchFamily="34" charset="-79"/>
              </a:rPr>
              <a:t>המציאות בימינו</a:t>
            </a:r>
          </a:p>
        </p:txBody>
      </p:sp>
      <p:sp>
        <p:nvSpPr>
          <p:cNvPr id="3" name="מציין מיקום טקסט 2">
            <a:extLst>
              <a:ext uri="{FF2B5EF4-FFF2-40B4-BE49-F238E27FC236}">
                <a16:creationId xmlns:a16="http://schemas.microsoft.com/office/drawing/2014/main" id="{3507E3BE-5DB9-D913-41AD-DA71FD7FE49A}"/>
              </a:ext>
            </a:extLst>
          </p:cNvPr>
          <p:cNvSpPr>
            <a:spLocks noGrp="1"/>
          </p:cNvSpPr>
          <p:nvPr>
            <p:ph type="body" idx="1"/>
          </p:nvPr>
        </p:nvSpPr>
        <p:spPr/>
        <p:txBody>
          <a:bodyPr>
            <a:normAutofit/>
          </a:bodyPr>
          <a:lstStyle/>
          <a:p>
            <a:r>
              <a:rPr lang="he-IL">
                <a:solidFill>
                  <a:srgbClr val="333333"/>
                </a:solidFill>
                <a:latin typeface="David" panose="020E0502060401010101" pitchFamily="34" charset="-79"/>
              </a:rPr>
              <a:t>• התפתחויות מדעיות מופלאות</a:t>
            </a:r>
          </a:p>
          <a:p>
            <a:r>
              <a:rPr lang="he-IL">
                <a:solidFill>
                  <a:srgbClr val="333333"/>
                </a:solidFill>
                <a:latin typeface="David" panose="020E0502060401010101" pitchFamily="34" charset="-79"/>
              </a:rPr>
              <a:t>• יכולות שנראו בעבר כנס</a:t>
            </a:r>
          </a:p>
          <a:p>
            <a:r>
              <a:rPr lang="he-IL">
                <a:solidFill>
                  <a:srgbClr val="333333"/>
                </a:solidFill>
                <a:latin typeface="David" panose="020E0502060401010101" pitchFamily="34" charset="-79"/>
              </a:rPr>
              <a:t>• ראיית ניצני הגאולה</a:t>
            </a:r>
          </a:p>
        </p:txBody>
      </p:sp>
      <p:pic>
        <p:nvPicPr>
          <p:cNvPr id="5" name="תמונה 4">
            <a:extLst>
              <a:ext uri="{FF2B5EF4-FFF2-40B4-BE49-F238E27FC236}">
                <a16:creationId xmlns:a16="http://schemas.microsoft.com/office/drawing/2014/main" id="{18001A1A-CB04-1238-F306-86B906C34D6C}"/>
              </a:ext>
            </a:extLst>
          </p:cNvPr>
          <p:cNvPicPr>
            <a:picLocks noChangeAspect="1"/>
          </p:cNvPicPr>
          <p:nvPr/>
        </p:nvPicPr>
        <p:blipFill>
          <a:blip r:embed="rId3"/>
          <a:stretch>
            <a:fillRect/>
          </a:stretch>
        </p:blipFill>
        <p:spPr>
          <a:xfrm>
            <a:off x="95250" y="2690090"/>
            <a:ext cx="7293841" cy="4167909"/>
          </a:xfrm>
          <a:prstGeom prst="rect">
            <a:avLst/>
          </a:prstGeom>
        </p:spPr>
      </p:pic>
      <p:pic>
        <p:nvPicPr>
          <p:cNvPr id="6" name="מצלמה 5">
            <a:extLst>
              <a:ext uri="{FF2B5EF4-FFF2-40B4-BE49-F238E27FC236}">
                <a16:creationId xmlns:a16="http://schemas.microsoft.com/office/drawing/2014/main" id="{FF348AD7-3084-4ECE-00FB-8BE6948CC4B6}"/>
              </a:ext>
            </a:extLst>
          </p:cNvPr>
          <p:cNvPicPr>
            <a:picLocks noChangeAspect="1"/>
            <a:extLst>
              <a:ext uri="{51228E76-BA90-4043-B771-695A4F85340A}">
                <alf:liveFeedProps xmlns:alf="http://schemas.microsoft.com/office/drawing/2021/livefeed"/>
              </a:ext>
            </a:extLst>
          </p:cNvPicPr>
          <p:nvPr/>
        </p:nvPicPr>
        <p:blipFill>
          <a:blip>
            <a:extLst>
              <a:ext uri="{96DAC541-7B7A-43D3-8B79-37D633B846F1}">
                <asvg:svgBlip xmlns:asvg="http://schemas.microsoft.com/office/drawing/2016/SVG/main" r:embed="rId4"/>
              </a:ext>
            </a:extLst>
          </a:blip>
          <a:stretch>
            <a:fillRect/>
          </a:stretch>
        </p:blipFill>
        <p:spPr>
          <a:xfrm>
            <a:off x="9660419" y="4704805"/>
            <a:ext cx="2057400" cy="2057400"/>
          </a:xfrm>
          <a:prstGeom prst="ellipse">
            <a:avLst/>
          </a:prstGeom>
        </p:spPr>
      </p:pic>
    </p:spTree>
    <p:extLst>
      <p:ext uri="{BB962C8B-B14F-4D97-AF65-F5344CB8AC3E}">
        <p14:creationId xmlns:p14="http://schemas.microsoft.com/office/powerpoint/2010/main" val="19026409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5E6FF"/>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9D29434-ACFE-9762-2118-1C98BAF0B36A}"/>
              </a:ext>
            </a:extLst>
          </p:cNvPr>
          <p:cNvSpPr>
            <a:spLocks noGrp="1"/>
          </p:cNvSpPr>
          <p:nvPr>
            <p:ph type="title"/>
          </p:nvPr>
        </p:nvSpPr>
        <p:spPr/>
        <p:txBody>
          <a:bodyPr>
            <a:normAutofit/>
          </a:bodyPr>
          <a:lstStyle/>
          <a:p>
            <a:r>
              <a:rPr lang="he-IL" b="1">
                <a:solidFill>
                  <a:srgbClr val="333366"/>
                </a:solidFill>
                <a:latin typeface="David" panose="020E0502060401010101" pitchFamily="34" charset="-79"/>
              </a:rPr>
              <a:t>היתרונות בהבנה זו</a:t>
            </a:r>
          </a:p>
        </p:txBody>
      </p:sp>
      <p:sp>
        <p:nvSpPr>
          <p:cNvPr id="3" name="מציין מיקום טקסט 2">
            <a:extLst>
              <a:ext uri="{FF2B5EF4-FFF2-40B4-BE49-F238E27FC236}">
                <a16:creationId xmlns:a16="http://schemas.microsoft.com/office/drawing/2014/main" id="{68926B58-139A-6ECD-9FF1-71C11E809F7D}"/>
              </a:ext>
            </a:extLst>
          </p:cNvPr>
          <p:cNvSpPr>
            <a:spLocks noGrp="1"/>
          </p:cNvSpPr>
          <p:nvPr>
            <p:ph type="body" idx="1"/>
          </p:nvPr>
        </p:nvSpPr>
        <p:spPr/>
        <p:txBody>
          <a:bodyPr>
            <a:normAutofit/>
          </a:bodyPr>
          <a:lstStyle/>
          <a:p>
            <a:r>
              <a:rPr lang="he-IL">
                <a:solidFill>
                  <a:srgbClr val="333333"/>
                </a:solidFill>
                <a:latin typeface="David" panose="020E0502060401010101" pitchFamily="34" charset="-79"/>
              </a:rPr>
              <a:t>• שמירה על פשט הנבואות</a:t>
            </a:r>
          </a:p>
          <a:p>
            <a:r>
              <a:rPr lang="he-IL">
                <a:solidFill>
                  <a:srgbClr val="333333"/>
                </a:solidFill>
                <a:latin typeface="David" panose="020E0502060401010101" pitchFamily="34" charset="-79"/>
              </a:rPr>
              <a:t>• קיום דברי הרמב"ם</a:t>
            </a:r>
          </a:p>
          <a:p>
            <a:r>
              <a:rPr lang="he-IL">
                <a:solidFill>
                  <a:srgbClr val="333333"/>
                </a:solidFill>
                <a:latin typeface="David" panose="020E0502060401010101" pitchFamily="34" charset="-79"/>
              </a:rPr>
              <a:t>• הבנה עמוקה של תכלית הבריאה</a:t>
            </a:r>
          </a:p>
        </p:txBody>
      </p:sp>
      <p:pic>
        <p:nvPicPr>
          <p:cNvPr id="4" name="תמונה 3">
            <a:extLst>
              <a:ext uri="{FF2B5EF4-FFF2-40B4-BE49-F238E27FC236}">
                <a16:creationId xmlns:a16="http://schemas.microsoft.com/office/drawing/2014/main" id="{20C6726E-E08F-8836-F499-165A5F47726C}"/>
              </a:ext>
            </a:extLst>
          </p:cNvPr>
          <p:cNvPicPr>
            <a:picLocks noChangeAspect="1"/>
          </p:cNvPicPr>
          <p:nvPr/>
        </p:nvPicPr>
        <p:blipFill>
          <a:blip r:embed="rId3"/>
          <a:stretch>
            <a:fillRect/>
          </a:stretch>
        </p:blipFill>
        <p:spPr>
          <a:xfrm>
            <a:off x="95250" y="3288144"/>
            <a:ext cx="6247246" cy="3569855"/>
          </a:xfrm>
          <a:prstGeom prst="rect">
            <a:avLst/>
          </a:prstGeom>
        </p:spPr>
      </p:pic>
      <p:pic>
        <p:nvPicPr>
          <p:cNvPr id="5" name="מצלמה 4">
            <a:extLst>
              <a:ext uri="{FF2B5EF4-FFF2-40B4-BE49-F238E27FC236}">
                <a16:creationId xmlns:a16="http://schemas.microsoft.com/office/drawing/2014/main" id="{A51F3CA0-DABF-4FA8-204F-4762C6D008A0}"/>
              </a:ext>
            </a:extLst>
          </p:cNvPr>
          <p:cNvPicPr>
            <a:picLocks noChangeAspect="1"/>
            <a:extLst>
              <a:ext uri="{51228E76-BA90-4043-B771-695A4F85340A}">
                <alf:liveFeedProps xmlns:alf="http://schemas.microsoft.com/office/drawing/2021/livefeed"/>
              </a:ext>
            </a:extLst>
          </p:cNvPicPr>
          <p:nvPr/>
        </p:nvPicPr>
        <p:blipFill>
          <a:blip>
            <a:extLst>
              <a:ext uri="{96DAC541-7B7A-43D3-8B79-37D633B846F1}">
                <asvg:svgBlip xmlns:asvg="http://schemas.microsoft.com/office/drawing/2016/SVG/main" r:embed="rId4"/>
              </a:ext>
            </a:extLst>
          </a:blip>
          <a:stretch>
            <a:fillRect/>
          </a:stretch>
        </p:blipFill>
        <p:spPr>
          <a:xfrm>
            <a:off x="9712670" y="4504508"/>
            <a:ext cx="2057400" cy="2057400"/>
          </a:xfrm>
          <a:prstGeom prst="ellipse">
            <a:avLst/>
          </a:prstGeom>
        </p:spPr>
      </p:pic>
    </p:spTree>
    <p:extLst>
      <p:ext uri="{BB962C8B-B14F-4D97-AF65-F5344CB8AC3E}">
        <p14:creationId xmlns:p14="http://schemas.microsoft.com/office/powerpoint/2010/main" val="28028964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0F8FF"/>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33246AA-76AF-BFEA-630D-88355CAB7B28}"/>
              </a:ext>
            </a:extLst>
          </p:cNvPr>
          <p:cNvSpPr>
            <a:spLocks noGrp="1"/>
          </p:cNvSpPr>
          <p:nvPr>
            <p:ph type="title"/>
          </p:nvPr>
        </p:nvSpPr>
        <p:spPr/>
        <p:txBody>
          <a:bodyPr>
            <a:normAutofit/>
          </a:bodyPr>
          <a:lstStyle/>
          <a:p>
            <a:r>
              <a:rPr lang="he-IL" b="1">
                <a:solidFill>
                  <a:srgbClr val="333366"/>
                </a:solidFill>
                <a:latin typeface="David" panose="020E0502060401010101" pitchFamily="34" charset="-79"/>
              </a:rPr>
              <a:t>מבט לעתיד</a:t>
            </a:r>
          </a:p>
        </p:txBody>
      </p:sp>
      <p:sp>
        <p:nvSpPr>
          <p:cNvPr id="3" name="מציין מיקום טקסט 2">
            <a:extLst>
              <a:ext uri="{FF2B5EF4-FFF2-40B4-BE49-F238E27FC236}">
                <a16:creationId xmlns:a16="http://schemas.microsoft.com/office/drawing/2014/main" id="{271B9EBB-A59C-4C1E-D2C7-97A818EF5A09}"/>
              </a:ext>
            </a:extLst>
          </p:cNvPr>
          <p:cNvSpPr>
            <a:spLocks noGrp="1"/>
          </p:cNvSpPr>
          <p:nvPr>
            <p:ph type="body" idx="1"/>
          </p:nvPr>
        </p:nvSpPr>
        <p:spPr/>
        <p:txBody>
          <a:bodyPr>
            <a:normAutofit/>
          </a:bodyPr>
          <a:lstStyle/>
          <a:p>
            <a:r>
              <a:rPr lang="he-IL">
                <a:solidFill>
                  <a:srgbClr val="333333"/>
                </a:solidFill>
                <a:latin typeface="David" panose="020E0502060401010101" pitchFamily="34" charset="-79"/>
              </a:rPr>
              <a:t>• הגאולה באה בהדרגה טבעית</a:t>
            </a:r>
          </a:p>
          <a:p>
            <a:r>
              <a:rPr lang="he-IL">
                <a:solidFill>
                  <a:srgbClr val="333333"/>
                </a:solidFill>
                <a:latin typeface="David" panose="020E0502060401010101" pitchFamily="34" charset="-79"/>
              </a:rPr>
              <a:t>• הנבואות מתקיימות במלואן</a:t>
            </a:r>
          </a:p>
          <a:p>
            <a:r>
              <a:rPr lang="he-IL">
                <a:solidFill>
                  <a:srgbClr val="333333"/>
                </a:solidFill>
                <a:latin typeface="David" panose="020E0502060401010101" pitchFamily="34" charset="-79"/>
              </a:rPr>
              <a:t>• שלמות העולם בדרך הטבע</a:t>
            </a:r>
          </a:p>
        </p:txBody>
      </p:sp>
      <p:pic>
        <p:nvPicPr>
          <p:cNvPr id="4" name="תמונה 3">
            <a:extLst>
              <a:ext uri="{FF2B5EF4-FFF2-40B4-BE49-F238E27FC236}">
                <a16:creationId xmlns:a16="http://schemas.microsoft.com/office/drawing/2014/main" id="{3ACFD257-3E28-9E4C-0D05-EF34C5D1C324}"/>
              </a:ext>
            </a:extLst>
          </p:cNvPr>
          <p:cNvPicPr>
            <a:picLocks noChangeAspect="1"/>
          </p:cNvPicPr>
          <p:nvPr/>
        </p:nvPicPr>
        <p:blipFill>
          <a:blip r:embed="rId3"/>
          <a:stretch>
            <a:fillRect/>
          </a:stretch>
        </p:blipFill>
        <p:spPr>
          <a:xfrm>
            <a:off x="95250" y="3020290"/>
            <a:ext cx="6715991" cy="3837709"/>
          </a:xfrm>
          <a:prstGeom prst="rect">
            <a:avLst/>
          </a:prstGeom>
        </p:spPr>
      </p:pic>
      <p:pic>
        <p:nvPicPr>
          <p:cNvPr id="5" name="מצלמה 4">
            <a:extLst>
              <a:ext uri="{FF2B5EF4-FFF2-40B4-BE49-F238E27FC236}">
                <a16:creationId xmlns:a16="http://schemas.microsoft.com/office/drawing/2014/main" id="{B75B79E3-D636-43C3-6B70-76505AC3494E}"/>
              </a:ext>
            </a:extLst>
          </p:cNvPr>
          <p:cNvPicPr>
            <a:picLocks noChangeAspect="1"/>
            <a:extLst>
              <a:ext uri="{51228E76-BA90-4043-B771-695A4F85340A}">
                <alf:liveFeedProps xmlns:alf="http://schemas.microsoft.com/office/drawing/2021/livefeed"/>
              </a:ext>
            </a:extLst>
          </p:cNvPicPr>
          <p:nvPr/>
        </p:nvPicPr>
        <p:blipFill>
          <a:blip>
            <a:extLst>
              <a:ext uri="{96DAC541-7B7A-43D3-8B79-37D633B846F1}">
                <asvg:svgBlip xmlns:asvg="http://schemas.microsoft.com/office/drawing/2016/SVG/main" r:embed="rId4"/>
              </a:ext>
            </a:extLst>
          </a:blip>
          <a:stretch>
            <a:fillRect/>
          </a:stretch>
        </p:blipFill>
        <p:spPr>
          <a:xfrm>
            <a:off x="9930385" y="4678680"/>
            <a:ext cx="2057400" cy="2057400"/>
          </a:xfrm>
          <a:prstGeom prst="ellipse">
            <a:avLst/>
          </a:prstGeom>
        </p:spPr>
      </p:pic>
    </p:spTree>
    <p:extLst>
      <p:ext uri="{BB962C8B-B14F-4D97-AF65-F5344CB8AC3E}">
        <p14:creationId xmlns:p14="http://schemas.microsoft.com/office/powerpoint/2010/main" val="458449000"/>
      </p:ext>
    </p:extLst>
  </p:cSld>
  <p:clrMapOvr>
    <a:masterClrMapping/>
  </p:clrMapOvr>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635</TotalTime>
  <Words>1999</Words>
  <Application>Microsoft Office PowerPoint</Application>
  <PresentationFormat>מסך רחב</PresentationFormat>
  <Paragraphs>283</Paragraphs>
  <Slides>13</Slides>
  <Notes>12</Notes>
  <HiddenSlides>0</HiddenSlides>
  <MMClips>0</MMClips>
  <ScaleCrop>false</ScaleCrop>
  <HeadingPairs>
    <vt:vector size="6" baseType="variant">
      <vt:variant>
        <vt:lpstr>גופנים בשימוש</vt:lpstr>
      </vt:variant>
      <vt:variant>
        <vt:i4>4</vt:i4>
      </vt:variant>
      <vt:variant>
        <vt:lpstr>ערכת נושא</vt:lpstr>
      </vt:variant>
      <vt:variant>
        <vt:i4>1</vt:i4>
      </vt:variant>
      <vt:variant>
        <vt:lpstr>כותרות שקופיות</vt:lpstr>
      </vt:variant>
      <vt:variant>
        <vt:i4>13</vt:i4>
      </vt:variant>
    </vt:vector>
  </HeadingPairs>
  <TitlesOfParts>
    <vt:vector size="18" baseType="lpstr">
      <vt:lpstr>Aptos</vt:lpstr>
      <vt:lpstr>Aptos Display</vt:lpstr>
      <vt:lpstr>Arial</vt:lpstr>
      <vt:lpstr>David</vt:lpstr>
      <vt:lpstr>ערכת נושא Office</vt:lpstr>
      <vt:lpstr>הפלא שבטבע: יחסי טבע ונס בגאולה</vt:lpstr>
      <vt:lpstr>הסתירה לכאורה</vt:lpstr>
      <vt:lpstr>מושגי יסוד</vt:lpstr>
      <vt:lpstr>מצגת של PowerPoint‏</vt:lpstr>
      <vt:lpstr>מצגת של PowerPoint‏</vt:lpstr>
      <vt:lpstr>תהליך הגאולה הטבעית</vt:lpstr>
      <vt:lpstr>שיטת הרמב"ם - דרך המשל</vt:lpstr>
      <vt:lpstr>חידוש מופלא: הדרך השלישית</vt:lpstr>
      <vt:lpstr>דוגמאות מעשיות</vt:lpstr>
      <vt:lpstr>העומק הרעיוני</vt:lpstr>
      <vt:lpstr>המציאות בימינו</vt:lpstr>
      <vt:lpstr>היתרונות בהבנה זו</vt:lpstr>
      <vt:lpstr>מבט לעתיד</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יהודה טאוב</dc:creator>
  <cp:lastModifiedBy>יהודה טאוב</cp:lastModifiedBy>
  <cp:revision>5</cp:revision>
  <dcterms:created xsi:type="dcterms:W3CDTF">2025-01-22T01:54:30Z</dcterms:created>
  <dcterms:modified xsi:type="dcterms:W3CDTF">2026-10-18T02:13:22Z</dcterms:modified>
</cp:coreProperties>
</file>