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2013" autoAdjust="0"/>
  </p:normalViewPr>
  <p:slideViewPr>
    <p:cSldViewPr snapToGrid="0">
      <p:cViewPr varScale="1">
        <p:scale>
          <a:sx n="76" d="100"/>
          <a:sy n="76" d="100"/>
        </p:scale>
        <p:origin x="89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10:38.262" v="17"/>
      <pc:docMkLst>
        <pc:docMk/>
      </pc:docMkLst>
      <pc:sldChg chg="delSp mod delAnim modAnim">
        <pc:chgData name="יהודה טאוב" userId="80c2dbd02819b45c" providerId="LiveId" clId="{9C42E4DE-A4EE-4899-912D-CC2AC8F5DB5D}" dt="2026-10-18T02:10:37.975" v="1"/>
        <pc:sldMkLst>
          <pc:docMk/>
          <pc:sldMk cId="121287918" sldId="256"/>
        </pc:sldMkLst>
        <pc:picChg chg="del">
          <ac:chgData name="יהודה טאוב" userId="80c2dbd02819b45c" providerId="LiveId" clId="{9C42E4DE-A4EE-4899-912D-CC2AC8F5DB5D}" dt="2026-10-18T02:10:37.975" v="1"/>
          <ac:picMkLst>
            <pc:docMk/>
            <pc:sldMk cId="121287918" sldId="256"/>
            <ac:picMk id="6" creationId="{9CDBB101-21E6-9602-5E65-27BB3B19E551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015" v="3"/>
        <pc:sldMkLst>
          <pc:docMk/>
          <pc:sldMk cId="3749925652" sldId="257"/>
        </pc:sldMkLst>
        <pc:picChg chg="del">
          <ac:chgData name="יהודה טאוב" userId="80c2dbd02819b45c" providerId="LiveId" clId="{9C42E4DE-A4EE-4899-912D-CC2AC8F5DB5D}" dt="2026-10-18T02:10:38.015" v="3"/>
          <ac:picMkLst>
            <pc:docMk/>
            <pc:sldMk cId="3749925652" sldId="257"/>
            <ac:picMk id="10" creationId="{0E0A8EC3-E40A-2052-8E34-66E49979DE20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045" v="5"/>
        <pc:sldMkLst>
          <pc:docMk/>
          <pc:sldMk cId="990947663" sldId="258"/>
        </pc:sldMkLst>
        <pc:picChg chg="del">
          <ac:chgData name="יהודה טאוב" userId="80c2dbd02819b45c" providerId="LiveId" clId="{9C42E4DE-A4EE-4899-912D-CC2AC8F5DB5D}" dt="2026-10-18T02:10:38.045" v="5"/>
          <ac:picMkLst>
            <pc:docMk/>
            <pc:sldMk cId="990947663" sldId="258"/>
            <ac:picMk id="9" creationId="{A278A058-FEC1-1E01-3BBD-6302DA22AB57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075" v="7"/>
        <pc:sldMkLst>
          <pc:docMk/>
          <pc:sldMk cId="3970237725" sldId="259"/>
        </pc:sldMkLst>
        <pc:picChg chg="del">
          <ac:chgData name="יהודה טאוב" userId="80c2dbd02819b45c" providerId="LiveId" clId="{9C42E4DE-A4EE-4899-912D-CC2AC8F5DB5D}" dt="2026-10-18T02:10:38.075" v="7"/>
          <ac:picMkLst>
            <pc:docMk/>
            <pc:sldMk cId="3970237725" sldId="259"/>
            <ac:picMk id="7" creationId="{E7443858-EF10-7738-993D-6F55DC30E9F5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106" v="9"/>
        <pc:sldMkLst>
          <pc:docMk/>
          <pc:sldMk cId="553818854" sldId="260"/>
        </pc:sldMkLst>
        <pc:picChg chg="del">
          <ac:chgData name="יהודה טאוב" userId="80c2dbd02819b45c" providerId="LiveId" clId="{9C42E4DE-A4EE-4899-912D-CC2AC8F5DB5D}" dt="2026-10-18T02:10:38.106" v="9"/>
          <ac:picMkLst>
            <pc:docMk/>
            <pc:sldMk cId="553818854" sldId="260"/>
            <ac:picMk id="8" creationId="{AE760726-4C72-1C8C-A107-143A2E648875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140" v="11"/>
        <pc:sldMkLst>
          <pc:docMk/>
          <pc:sldMk cId="2183391240" sldId="262"/>
        </pc:sldMkLst>
        <pc:picChg chg="del">
          <ac:chgData name="יהודה טאוב" userId="80c2dbd02819b45c" providerId="LiveId" clId="{9C42E4DE-A4EE-4899-912D-CC2AC8F5DB5D}" dt="2026-10-18T02:10:38.140" v="11"/>
          <ac:picMkLst>
            <pc:docMk/>
            <pc:sldMk cId="2183391240" sldId="262"/>
            <ac:picMk id="7" creationId="{7C6BE01E-487B-AD39-A000-5D6128FA8DF0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171" v="13"/>
        <pc:sldMkLst>
          <pc:docMk/>
          <pc:sldMk cId="4752711" sldId="263"/>
        </pc:sldMkLst>
        <pc:picChg chg="del">
          <ac:chgData name="יהודה טאוב" userId="80c2dbd02819b45c" providerId="LiveId" clId="{9C42E4DE-A4EE-4899-912D-CC2AC8F5DB5D}" dt="2026-10-18T02:10:38.171" v="13"/>
          <ac:picMkLst>
            <pc:docMk/>
            <pc:sldMk cId="4752711" sldId="263"/>
            <ac:picMk id="8" creationId="{1AF1E230-6C2A-7319-6EB9-CCDD1F05D90E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262" v="17"/>
        <pc:sldMkLst>
          <pc:docMk/>
          <pc:sldMk cId="1757673100" sldId="264"/>
        </pc:sldMkLst>
        <pc:picChg chg="del">
          <ac:chgData name="יהודה טאוב" userId="80c2dbd02819b45c" providerId="LiveId" clId="{9C42E4DE-A4EE-4899-912D-CC2AC8F5DB5D}" dt="2026-10-18T02:10:38.262" v="17"/>
          <ac:picMkLst>
            <pc:docMk/>
            <pc:sldMk cId="1757673100" sldId="264"/>
            <ac:picMk id="4" creationId="{50CBA379-BF39-2A0F-D62E-2378EC3E0797}"/>
          </ac:picMkLst>
        </pc:picChg>
      </pc:sldChg>
      <pc:sldChg chg="delSp mod delAnim modAnim">
        <pc:chgData name="יהודה טאוב" userId="80c2dbd02819b45c" providerId="LiveId" clId="{9C42E4DE-A4EE-4899-912D-CC2AC8F5DB5D}" dt="2026-10-18T02:10:38.205" v="15"/>
        <pc:sldMkLst>
          <pc:docMk/>
          <pc:sldMk cId="405779774" sldId="265"/>
        </pc:sldMkLst>
        <pc:picChg chg="del">
          <ac:chgData name="יהודה טאוב" userId="80c2dbd02819b45c" providerId="LiveId" clId="{9C42E4DE-A4EE-4899-912D-CC2AC8F5DB5D}" dt="2026-10-18T02:10:38.205" v="15"/>
          <ac:picMkLst>
            <pc:docMk/>
            <pc:sldMk cId="405779774" sldId="265"/>
            <ac:picMk id="6" creationId="{D8EA595E-EF49-878A-5FB5-3E99829256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69F8FE8-7EC3-4A69-B7B7-F2D9B88B2C13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09B59CA-CAA3-44A2-874F-17A4804FF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0742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במסגרת דיני מקח וממכר, ישנה שאלה מהותית: מתי דעתו של המוכר משפיעה על תוקף המכירה? נראה כיצד שלושה מקרים שונים מאירים זווית ייחודית בסוגיה זו.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9444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א׳: הצהרה מפורשת בשעת המכירה ### העיקרון כאשר המוכר מצהיר במפורש בשעת המכירה על מטרת המכירה, הדבר נחשב כתנאי במקח. ### הבחנה מרתקת *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בקרקעות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המכר מותנה באפשרות להגשים את המטרה המוצהרת * </a:t>
            </a:r>
            <a:r>
              <a:rPr lang="he-IL" b="1" i="0" dirty="0" err="1">
                <a:solidFill>
                  <a:srgbClr val="3D3929"/>
                </a:solidFill>
                <a:effectLst/>
                <a:latin typeface="__styreneB_5d855b"/>
              </a:rPr>
              <a:t>במטלטלין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אין די בגילוי דעת, ונדרש תנאי כפול מפורש ### הטעם העמוק הסיבה להבדל זה נעוצה באופי הקרקע כנכס יציב ומשמעותי. כפי שמסביר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הרא״ש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, אין דרך אדם למכור קרקעותיו שמתפרנס מהם ללא סיבה מהותית.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611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ב׳: כוונה ללא הצהרה ### המצב גם אם המוכר חשב או אפילו אמר לפני המכירה את כוונתו, אך לא הצהיר עליה בשעת המכירה עצמה - המכר קיים. ### העיקרון המשפטי "דברים שבלב אינם דברים" - עיקרון יסודי המלמד שהמחשבות והכוונות הפנימיות אינן משפיעות על תוקף העסקה. ### המשמעות העמוקה יש כאן הכרה בחשיבות הביטוי המפורש בשעת המעשה, המשקף את הצורך ביציבות וודאות בעסקאות מסחריות.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3647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ג׳: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אומדנא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דמוכח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 ### חידוש מרתק למרות העיקרון של "דברים שבלב אינם דברים", כאשר יש אומדן דעת ברור וגלוי לכל, המקח יכול להתבטל. ### הבחנה במתנה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במתנה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, שהיא מעשה של חסד ולא עסקה מסחרית, יש מקום רב יותר להתחשב בכוונת הנותן</a:t>
            </a:r>
          </a:p>
          <a:p>
            <a:r>
              <a:rPr lang="he-IL" dirty="0"/>
              <a:t>באר היטב חושן משפט סימן רז </a:t>
            </a:r>
            <a:r>
              <a:rPr lang="he-IL" dirty="0" err="1"/>
              <a:t>ס"ק</a:t>
            </a:r>
            <a:r>
              <a:rPr lang="he-IL" dirty="0"/>
              <a:t> ט</a:t>
            </a:r>
          </a:p>
          <a:p>
            <a:r>
              <a:rPr lang="he-IL" dirty="0"/>
              <a:t>(ט) </a:t>
            </a:r>
            <a:r>
              <a:rPr lang="he-IL" dirty="0" err="1"/>
              <a:t>דבמתנה</a:t>
            </a:r>
            <a:r>
              <a:rPr lang="he-IL" dirty="0"/>
              <a:t>. הטעם </a:t>
            </a:r>
            <a:r>
              <a:rPr lang="he-IL" dirty="0" err="1"/>
              <a:t>דדוק</a:t>
            </a:r>
            <a:r>
              <a:rPr lang="he-IL" dirty="0"/>
              <a:t>' במכר </a:t>
            </a:r>
            <a:r>
              <a:rPr lang="he-IL" dirty="0" err="1"/>
              <a:t>דקיבל</a:t>
            </a:r>
            <a:r>
              <a:rPr lang="he-IL" dirty="0"/>
              <a:t> מעות </a:t>
            </a:r>
            <a:r>
              <a:rPr lang="he-IL" dirty="0" err="1"/>
              <a:t>מסתמ</a:t>
            </a:r>
            <a:r>
              <a:rPr lang="he-IL" dirty="0"/>
              <a:t>' גמר ומקני אם לא </a:t>
            </a:r>
            <a:r>
              <a:rPr lang="he-IL" dirty="0" err="1"/>
              <a:t>דפירש</a:t>
            </a:r>
            <a:r>
              <a:rPr lang="he-IL" dirty="0"/>
              <a:t> </a:t>
            </a:r>
            <a:r>
              <a:rPr lang="he-IL" dirty="0" err="1"/>
              <a:t>משא"כ</a:t>
            </a:r>
            <a:r>
              <a:rPr lang="he-IL" dirty="0"/>
              <a:t> במתנה </a:t>
            </a:r>
            <a:r>
              <a:rPr lang="he-IL" dirty="0" err="1"/>
              <a:t>דהיא</a:t>
            </a:r>
            <a:r>
              <a:rPr lang="he-IL" dirty="0"/>
              <a:t> בחנם אומדן דעת כל דהו מבטל המעשה </a:t>
            </a:r>
            <a:r>
              <a:rPr lang="he-IL" dirty="0" err="1"/>
              <a:t>ואמרינן</a:t>
            </a:r>
            <a:r>
              <a:rPr lang="he-IL" dirty="0"/>
              <a:t> דלא גמר בדעתו ליתן לו בחנם. </a:t>
            </a:r>
            <a:r>
              <a:rPr lang="he-IL" dirty="0" err="1"/>
              <a:t>סמ"ע</a:t>
            </a:r>
            <a:r>
              <a:rPr lang="he-IL" dirty="0"/>
              <a:t>: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77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איזון עדין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ההלכה מאזנת בין הצורך בוודאות משפטית לבין ההכרה בכוונת הצדדים </a:t>
            </a: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2.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חשיבות העיתוי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ההצהרה בשעת המעשה היא קריטית </a:t>
            </a: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3.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הבחנה בין סוגי נכסים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יש להתייחס באופן שונה לקרקעות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ולמטלטלין</a:t>
            </a:r>
            <a:endParaRPr lang="he-IL" b="0" i="0" dirty="0">
              <a:solidFill>
                <a:srgbClr val="3D3929"/>
              </a:solidFill>
              <a:effectLst/>
              <a:latin typeface="__styreneB_5d855b"/>
            </a:endParaRP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4.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גמישות מחושבת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במקרים של אומדן דעת ברור, יש מקום לחרוג מהכללים הרגילים</a:t>
            </a: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9670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D18A2E-9AEB-1B94-BEAC-34A195A72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12097A9-BA72-449C-EEBB-8C5E7FEBC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582999B-99D4-C547-0948-FF19071A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5693633-D812-D549-AF37-382762CDC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9EC933A-B6D9-70AE-1A3D-36DC9728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193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72D7C9-0EC8-EBE2-7428-6404E55E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7FA1B62-37DB-8A5E-5987-BC16239F6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4010A7-0A4D-1842-79BC-9F53891BF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5F1A6C8-0B5E-1462-EAB0-D6916CB0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9AFF33D-44C4-8713-DAE5-3B046F3F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870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04FA42-B601-6139-7C94-0FF0E4C52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048DB47-9127-5768-C65D-D23BA277B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E3DA2D-C13E-94CA-F589-697CAF5B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158DEC-FDA9-74E5-932C-C7E9E633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4CE735-057C-08E2-F703-789136AD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111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BBEBED-B977-E01D-3A71-A9C2C800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A3058D8-2EB2-9258-B17C-9782747DC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0435781-A534-CD34-FF5B-E1096D573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4206BF-1815-D2CE-9734-37A1A62C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A0FD8C-EA0C-4AF8-C850-9343FED4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79E6DAA-2EB7-7D73-84A2-F200F458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1965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785E57-EFDF-C97C-88E1-2ABC4CA5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F66E27B-92A4-9E89-788A-47BDD1AF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44F6910-A966-F63F-B589-CB6DE8E3B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2EFCCD1-C7DE-DCEF-BA4B-767FECE04B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43DEBE9-5705-DDAD-07CA-5C2B6F915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2E27E18-E9DF-58F6-C1F6-1F8E94C4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5E6FCDB-3E05-AB5D-B2A3-50382F1E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8C1E0C5-4969-648A-3DE1-D6B84FB3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40F3BA-716A-7F05-5B87-FF5E0783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37CAA11-47B1-B63D-8FF2-FB642158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6D611BD-438F-5A23-37FB-B8947D26C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A188AE3-FA21-FCBD-6CE2-0C0B00E1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6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DB0705C-EE42-80B9-A0B8-7FA8992F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18FE0FC-42D5-00A7-71C6-C607D0E3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E9D6E20-D45C-49C8-D058-0E235BB4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670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8B54E2-4DB9-D764-5005-3E72013B4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1FC35D8-41CB-C6EC-E123-B731776E6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BBC2CAF-6EE0-C45A-5DC4-1AFFBCFD6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32C014E-E0CB-84E9-6996-4BECCF7D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94E5982-B909-6653-DCAA-9BA0B695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7714D4B-4C61-24C0-0CA3-B2044D4A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B55C67-2B21-5365-6A6B-9171575E4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E33BA2A-3B6B-8855-715E-EC63F7BB39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D0CD1FA-2603-1043-B3EC-1C4D8B8DA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7F8BECF-5A48-CB1F-A3B8-FE645412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E394450-AAEC-B8DF-E45E-808A24A8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4931E1-48E0-1CC7-EEDD-E41C11B29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71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EAADDF-310D-F1FC-99F5-0B550D863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2BD6DB7-9B0A-ABC9-4553-07F996221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3FE4CD4-7D01-1D14-402C-F9226BA8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BBA8C4C-01C6-565B-1AA9-3713A0E8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BFBD54C-5608-B48F-320A-E289B59E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988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32DCB8D-4B36-B50A-039B-6F26C81C3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C1627BA-7900-5D4B-7C63-031177306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C0FF67-072C-4E55-3DA7-6E7EA01E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A778B5A-CE00-76DC-F48C-0F6B5F0C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A61635-CB7D-833E-6F46-A649F203D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2140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06E79E-37F2-DBDE-4A37-72A4A5B0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2C6464E-99D0-C071-B434-0FE244BFA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44FE36-DE17-6C5B-103D-78A4CB53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6EC7117-CB1D-0CD3-DD04-7A222A71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844CE16-5119-0EA2-B8F5-296CE206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8865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כותרת וטבל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2D327A-8415-3CC5-D2B7-927C828D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בלה 2">
            <a:extLst>
              <a:ext uri="{FF2B5EF4-FFF2-40B4-BE49-F238E27FC236}">
                <a16:creationId xmlns:a16="http://schemas.microsoft.com/office/drawing/2014/main" id="{60FAA7C2-7C1E-EF60-8D3A-8B8AD21126F0}"/>
              </a:ext>
            </a:extLst>
          </p:cNvPr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89A0BE-5A83-76AB-0A8D-3A528AB4F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66661E-A05E-E2C1-62F3-C1587DCB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0E1B578-2674-6477-5494-3017E251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762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B3A6C0C-E715-D615-C9F4-6489E586A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A641F81-D9E7-731A-21B7-35184C65E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A0B787B-33A0-55E8-E293-584F84779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999085-1407-3581-9720-55B813E63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0123CC7-B7BF-470A-47F6-345E6505F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921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6B4C63-E8CB-B243-1FBC-85214798EC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4400" dirty="0">
                <a:latin typeface="David" panose="020E0502060401010101" pitchFamily="34" charset="-79"/>
              </a:rPr>
              <a:t>ניתוח מעמיק של שלושת מקרי המכירה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8120B4B-5277-669C-B1DD-41E346809E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3200">
                <a:latin typeface="David" panose="020E0502060401010101" pitchFamily="34" charset="-79"/>
              </a:rPr>
              <a:t>העמקה בדיני מקח וממכר</a:t>
            </a:r>
          </a:p>
        </p:txBody>
      </p:sp>
    </p:spTree>
    <p:extLst>
      <p:ext uri="{BB962C8B-B14F-4D97-AF65-F5344CB8AC3E}">
        <p14:creationId xmlns:p14="http://schemas.microsoft.com/office/powerpoint/2010/main" val="1212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65"/>
    </mc:Choice>
    <mc:Fallback xmlns="">
      <p:transition spd="slow" advTm="3596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9E3295-1396-B385-028A-5283B4D5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פתיחה: מתי דעת המוכר משפיעה?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523C01A-C48D-A962-1014-C6966D381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113655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שלושה מקרים מרכזיים:</a:t>
            </a:r>
          </a:p>
          <a:p>
            <a:r>
              <a:rPr lang="he-IL" dirty="0">
                <a:latin typeface="David" panose="020E0502060401010101" pitchFamily="34" charset="-79"/>
              </a:rPr>
              <a:t>• הצהרה מפורשת בשעת המכירה</a:t>
            </a:r>
          </a:p>
          <a:p>
            <a:r>
              <a:rPr lang="he-IL" dirty="0">
                <a:latin typeface="David" panose="020E0502060401010101" pitchFamily="34" charset="-79"/>
              </a:rPr>
              <a:t>• כוונה ללא הצהרה</a:t>
            </a:r>
          </a:p>
          <a:p>
            <a:r>
              <a:rPr lang="he-IL" dirty="0">
                <a:latin typeface="David" panose="020E0502060401010101" pitchFamily="34" charset="-79"/>
              </a:rPr>
              <a:t>• </a:t>
            </a:r>
            <a:r>
              <a:rPr lang="he-IL" dirty="0" err="1">
                <a:latin typeface="David" panose="020E0502060401010101" pitchFamily="34" charset="-79"/>
              </a:rPr>
              <a:t>אומדנא</a:t>
            </a:r>
            <a:r>
              <a:rPr lang="he-IL" dirty="0">
                <a:latin typeface="David" panose="020E0502060401010101" pitchFamily="34" charset="-79"/>
              </a:rPr>
              <a:t> </a:t>
            </a:r>
            <a:r>
              <a:rPr lang="he-IL" dirty="0" err="1">
                <a:latin typeface="David" panose="020E0502060401010101" pitchFamily="34" charset="-79"/>
              </a:rPr>
              <a:t>דמוכח</a:t>
            </a:r>
            <a:endParaRPr lang="he-IL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AEF7909-FC7F-0BD0-03F2-4E4D1D07A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2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922"/>
    </mc:Choice>
    <mc:Fallback xmlns="">
      <p:transition spd="slow" advTm="1429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A1057F-662C-682F-4556-9CF23E7C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מקרה א': הצהרה מפורשת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7240018-4413-96B3-A084-013F8E64F5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e-IL" sz="2400" dirty="0">
                <a:latin typeface="David" panose="020E0502060401010101" pitchFamily="34" charset="-79"/>
              </a:rPr>
              <a:t>העיקרון: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הצהרה מפורשת = תנאי במקח</a:t>
            </a:r>
          </a:p>
          <a:p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הבחנה: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קרקעות: תלוי במטרה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</a:t>
            </a:r>
            <a:r>
              <a:rPr lang="he-IL" sz="2400" dirty="0" err="1">
                <a:latin typeface="David" panose="020E0502060401010101" pitchFamily="34" charset="-79"/>
              </a:rPr>
              <a:t>מטלטלין</a:t>
            </a:r>
            <a:r>
              <a:rPr lang="he-IL" sz="2400" dirty="0">
                <a:latin typeface="David" panose="020E0502060401010101" pitchFamily="34" charset="-79"/>
              </a:rPr>
              <a:t>: דרוש תנאי כפול</a:t>
            </a:r>
          </a:p>
        </p:txBody>
      </p:sp>
      <p:pic>
        <p:nvPicPr>
          <p:cNvPr id="6" name="מציין מיקום תוכן 5" descr="תמונה שמכילה טקסט, צילום מסך, עיצוב, איור&#10;&#10;התיאור נוצר באופן אוטומטי">
            <a:extLst>
              <a:ext uri="{FF2B5EF4-FFF2-40B4-BE49-F238E27FC236}">
                <a16:creationId xmlns:a16="http://schemas.microsoft.com/office/drawing/2014/main" id="{C70CD48C-BB58-87B0-0AE4-B3873B5E5C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9094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291"/>
    </mc:Choice>
    <mc:Fallback xmlns="">
      <p:transition spd="slow" advTm="29629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BA98B3-3B38-55AE-9FBB-995C33D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מקרה ב': כוונה ללא הצהרה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5E129DD-7605-6512-9B38-C95B0552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העיקרון המשפטי:</a:t>
            </a:r>
          </a:p>
          <a:p>
            <a:r>
              <a:rPr lang="he-IL" dirty="0">
                <a:latin typeface="David" panose="020E0502060401010101" pitchFamily="34" charset="-79"/>
              </a:rPr>
              <a:t>"דברים שבלב אינם דברים"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dirty="0">
                <a:latin typeface="David" panose="020E0502060401010101" pitchFamily="34" charset="-79"/>
              </a:rPr>
              <a:t>המשמעות:</a:t>
            </a:r>
          </a:p>
          <a:p>
            <a:r>
              <a:rPr lang="he-IL" dirty="0">
                <a:latin typeface="David" panose="020E0502060401010101" pitchFamily="34" charset="-79"/>
              </a:rPr>
              <a:t>• חשיבות הביטוי המפורש</a:t>
            </a:r>
          </a:p>
          <a:p>
            <a:r>
              <a:rPr lang="he-IL" dirty="0">
                <a:latin typeface="David" panose="020E0502060401010101" pitchFamily="34" charset="-79"/>
              </a:rPr>
              <a:t>• צורך ביציבות עסקית</a:t>
            </a:r>
          </a:p>
          <a:p>
            <a:r>
              <a:rPr lang="he-IL" dirty="0">
                <a:latin typeface="David" panose="020E0502060401010101" pitchFamily="34" charset="-79"/>
              </a:rPr>
              <a:t>• הגנה על הצד השני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8DF62C3-D438-0E5B-950C-AA97DCFCA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3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079"/>
    </mc:Choice>
    <mc:Fallback xmlns="">
      <p:transition spd="slow" advTm="28307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63793-66E7-516E-7DB3-10B05B52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מקרה ג': אומדנא דמוכח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8F3AE22-DB49-5D82-B3A8-DC250FC5E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132127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חידוש מרתק:</a:t>
            </a:r>
          </a:p>
          <a:p>
            <a:r>
              <a:rPr lang="he-IL" dirty="0">
                <a:latin typeface="David" panose="020E0502060401010101" pitchFamily="34" charset="-79"/>
              </a:rPr>
              <a:t>• אומדן דעת ברור יכול לבטל מקח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הבחנה במתנה: </a:t>
            </a:r>
          </a:p>
          <a:p>
            <a:r>
              <a:rPr lang="he-IL" sz="1800" b="0" i="0" dirty="0">
                <a:solidFill>
                  <a:srgbClr val="3D3929"/>
                </a:solidFill>
                <a:effectLst/>
                <a:latin typeface="__styreneB_5d855b"/>
              </a:rPr>
              <a:t>במתנה, שהיא מעשה של חסד ולא עסקה מסחרית, </a:t>
            </a:r>
          </a:p>
          <a:p>
            <a:r>
              <a:rPr lang="he-IL" sz="1800" b="0" i="0" dirty="0">
                <a:solidFill>
                  <a:srgbClr val="3D3929"/>
                </a:solidFill>
                <a:effectLst/>
                <a:latin typeface="__styreneB_5d855b"/>
              </a:rPr>
              <a:t>יש מקום רב יותר להתחשב בכוונת הנותן.</a:t>
            </a:r>
            <a:endParaRPr lang="he-IL" sz="1800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9AE6FB4-8D36-77FF-BBC3-6D815267A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1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604"/>
    </mc:Choice>
    <mc:Fallback xmlns="">
      <p:transition spd="slow" advTm="11860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E4B4C4-5142-E320-CB18-D738AB0E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מסקנות והשלכות מעשיות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F8B507-494D-9F9A-5ABC-A9A7FEB55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87075" cy="4351338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1. איזון בין ודאות להגינות</a:t>
            </a:r>
          </a:p>
          <a:p>
            <a:r>
              <a:rPr lang="he-IL" sz="3200" dirty="0">
                <a:latin typeface="David" panose="020E0502060401010101" pitchFamily="34" charset="-79"/>
              </a:rPr>
              <a:t>2. חשיבות העיתוי והביטוי</a:t>
            </a:r>
          </a:p>
          <a:p>
            <a:r>
              <a:rPr lang="he-IL" sz="3200" dirty="0">
                <a:latin typeface="David" panose="020E0502060401010101" pitchFamily="34" charset="-79"/>
              </a:rPr>
              <a:t>3. הבחנה בין סוגי נכסים</a:t>
            </a:r>
          </a:p>
          <a:p>
            <a:r>
              <a:rPr lang="he-IL" sz="3200" dirty="0">
                <a:latin typeface="David" panose="020E0502060401010101" pitchFamily="34" charset="-79"/>
              </a:rPr>
              <a:t>4. גמישות במקרים מיוחדים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B35FA87-B027-09A8-5437-65B54E48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9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54"/>
    </mc:Choice>
    <mc:Fallback xmlns="">
      <p:transition spd="slow" advTm="3525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0C6796-E03C-F05D-9B31-7F4AB42D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סיכום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1875C98-1B48-5E23-2631-7C8EB2711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מערכת דינים המשקפת: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חכמה בהבנת טבע האדם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איזון בין יציבות להגינות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גמישות במקרים מיוחדים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6231A02-18CC-D2C1-6ABD-1337EEBB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63"/>
    </mc:Choice>
    <mc:Fallback xmlns="">
      <p:transition spd="slow" advTm="1826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E3D7E3-B3C2-1F28-5EDF-212DEAEB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דִּבְרֵי מֶכֶר וּמִקְנָה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AA46133-626A-5ECA-1396-E37DD1F50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 fontScale="77500" lnSpcReduction="20000"/>
          </a:bodyPr>
          <a:lstStyle/>
          <a:p>
            <a:r>
              <a:rPr lang="he-IL" b="1" dirty="0"/>
              <a:t>פתיחה</a:t>
            </a:r>
          </a:p>
          <a:p>
            <a:pPr algn="r" rtl="1"/>
            <a:r>
              <a:rPr lang="he-IL" dirty="0">
                <a:effectLst/>
              </a:rPr>
              <a:t>שְׁלֹשָׁה מִקְרִים בְּדִינֵי מְכִירָה </a:t>
            </a:r>
          </a:p>
          <a:p>
            <a:pPr algn="r" rtl="1"/>
            <a:r>
              <a:rPr lang="he-IL" dirty="0">
                <a:effectLst/>
              </a:rPr>
              <a:t>לִמְּדוּנוּ חֲכָמִים בַּתּוֹרָה הַיְקָרָה </a:t>
            </a:r>
          </a:p>
          <a:p>
            <a:pPr algn="r" rtl="1"/>
            <a:r>
              <a:rPr lang="he-IL" dirty="0">
                <a:effectLst/>
              </a:rPr>
              <a:t>בְּכָל אֶחָד מֵהֶם סוֹד וַהֲבָנָה </a:t>
            </a:r>
          </a:p>
          <a:p>
            <a:pPr algn="r" rtl="1"/>
            <a:r>
              <a:rPr lang="he-IL" dirty="0">
                <a:effectLst/>
              </a:rPr>
              <a:t>לְהַבְדִּיל בֵּין דִּבּוּר </a:t>
            </a:r>
            <a:r>
              <a:rPr lang="he-IL" dirty="0" err="1">
                <a:effectLst/>
              </a:rPr>
              <a:t>לְכַוָּנָה</a:t>
            </a:r>
            <a:endParaRPr lang="he-IL" dirty="0">
              <a:effectLst/>
            </a:endParaRPr>
          </a:p>
          <a:p>
            <a:r>
              <a:rPr lang="he-IL" b="1" dirty="0"/>
              <a:t>המקרה הראשון</a:t>
            </a:r>
          </a:p>
          <a:p>
            <a:pPr algn="r" rtl="1"/>
            <a:r>
              <a:rPr lang="he-IL" dirty="0">
                <a:effectLst/>
              </a:rPr>
              <a:t>בַּמִּקְרֶה הָרִאשׁוֹן, הַמּוֹכֵר הִצְהִיר </a:t>
            </a:r>
          </a:p>
          <a:p>
            <a:pPr algn="r" rtl="1"/>
            <a:r>
              <a:rPr lang="he-IL" dirty="0">
                <a:effectLst/>
              </a:rPr>
              <a:t>אֶת </a:t>
            </a:r>
            <a:r>
              <a:rPr lang="he-IL" dirty="0" err="1">
                <a:effectLst/>
              </a:rPr>
              <a:t>כַּוָּנָתו</a:t>
            </a:r>
            <a:r>
              <a:rPr lang="he-IL" dirty="0">
                <a:effectLst/>
              </a:rPr>
              <a:t>ֹ בַּמֶּכֶר הֶעֱבִיר </a:t>
            </a:r>
          </a:p>
          <a:p>
            <a:pPr algn="r" rtl="1"/>
            <a:r>
              <a:rPr lang="he-IL" dirty="0">
                <a:effectLst/>
              </a:rPr>
              <a:t>בְּקַרְקָעוֹת יִתְחַשְּׁבוּ בַּמַּטָּרָה </a:t>
            </a:r>
          </a:p>
          <a:p>
            <a:pPr algn="r" rtl="1"/>
            <a:r>
              <a:rPr lang="he-IL" dirty="0" err="1">
                <a:effectLst/>
              </a:rPr>
              <a:t>וּבְמִטַּלְטְלִין</a:t>
            </a:r>
            <a:r>
              <a:rPr lang="he-IL" dirty="0">
                <a:effectLst/>
              </a:rPr>
              <a:t> צָרִיךְ תְּנַאי בַּהַצְהָרָה</a:t>
            </a:r>
          </a:p>
          <a:p>
            <a:r>
              <a:rPr lang="he-IL" b="1" dirty="0"/>
              <a:t>המקרה השני</a:t>
            </a:r>
          </a:p>
          <a:p>
            <a:pPr algn="r" rtl="1"/>
            <a:r>
              <a:rPr lang="he-IL" dirty="0">
                <a:effectLst/>
              </a:rPr>
              <a:t>בַּמִּקְרֶה הַשֵּׁנִי, הַמַּחְשָׁבָה בַּלֵּב </a:t>
            </a:r>
          </a:p>
          <a:p>
            <a:pPr algn="r" rtl="1"/>
            <a:r>
              <a:rPr lang="he-IL" dirty="0">
                <a:effectLst/>
              </a:rPr>
              <a:t>לֹא נֶאֶמְרָה בַּפֶּה, רַק נוֹתְרָה בַּקֶּרֶב </a:t>
            </a:r>
          </a:p>
          <a:p>
            <a:pPr algn="r" rtl="1"/>
            <a:r>
              <a:rPr lang="he-IL" dirty="0">
                <a:effectLst/>
              </a:rPr>
              <a:t>"דְּבָרִים שֶׁבַּלֵּב אֵינָם דְּבָרִים" קָבְעוּ </a:t>
            </a:r>
          </a:p>
          <a:p>
            <a:pPr algn="r" rtl="1"/>
            <a:r>
              <a:rPr lang="he-IL" dirty="0">
                <a:effectLst/>
              </a:rPr>
              <a:t>חֲכָמֵינוּ הַקְּדוֹשִׁים כְּשֶׁהוֹרוּ וְקָבְעוּ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57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4"/>
    </mc:Choice>
    <mc:Fallback xmlns="">
      <p:transition spd="slow" advTm="891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EEA3-1545-6D21-FA4A-21994CC1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AD955E-EB7C-F2E2-76B4-CB3C6192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דִּבְרֵי מֶכֶר וּמִקְנָה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77C87C9-7A53-B5E7-1E42-94488812C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המקרה השלישי</a:t>
            </a:r>
          </a:p>
          <a:p>
            <a:pPr algn="r" rtl="1"/>
            <a:r>
              <a:rPr lang="he-IL" dirty="0">
                <a:effectLst/>
              </a:rPr>
              <a:t>בַּמִּקְרֶה הַשְּׁלִישִׁי, </a:t>
            </a:r>
            <a:r>
              <a:rPr lang="he-IL" dirty="0" err="1">
                <a:effectLst/>
              </a:rPr>
              <a:t>אָמְדַּן</a:t>
            </a:r>
            <a:r>
              <a:rPr lang="he-IL" dirty="0">
                <a:effectLst/>
              </a:rPr>
              <a:t> דַּעַת בָּרוּר </a:t>
            </a:r>
          </a:p>
          <a:p>
            <a:pPr algn="r" rtl="1"/>
            <a:r>
              <a:rPr lang="he-IL" dirty="0">
                <a:effectLst/>
              </a:rPr>
              <a:t>מַרְאֶה אֶת הַכַּוָּנָה בְּאוֹר נָהִיר וּבָרוּר </a:t>
            </a:r>
          </a:p>
          <a:p>
            <a:pPr algn="r" rtl="1"/>
            <a:r>
              <a:rPr lang="he-IL" dirty="0">
                <a:effectLst/>
              </a:rPr>
              <a:t>כְּמוֹ בְּמַתָּנָה שֶׁנִּתְּנָה מֵאַהֲבָה </a:t>
            </a:r>
          </a:p>
          <a:p>
            <a:pPr algn="r" rtl="1"/>
            <a:r>
              <a:rPr lang="he-IL" dirty="0">
                <a:effectLst/>
              </a:rPr>
              <a:t>שָׁם נִתְחַשֵּׁב </a:t>
            </a:r>
            <a:r>
              <a:rPr lang="he-IL" dirty="0" err="1">
                <a:effectLst/>
              </a:rPr>
              <a:t>בַּכַּוָּנָה</a:t>
            </a:r>
            <a:r>
              <a:rPr lang="he-IL" dirty="0">
                <a:effectLst/>
              </a:rPr>
              <a:t> שֶׁבַּמַּחְשָׁבָה</a:t>
            </a:r>
          </a:p>
          <a:p>
            <a:r>
              <a:rPr lang="he-IL" b="1" dirty="0"/>
              <a:t>סיכום</a:t>
            </a:r>
          </a:p>
          <a:p>
            <a:pPr algn="r" rtl="1"/>
            <a:r>
              <a:rPr lang="he-IL" dirty="0">
                <a:effectLst/>
              </a:rPr>
              <a:t>הֲרֵי לָנוּ חָכְמָה בְּדִינֵי מְכִירָה </a:t>
            </a:r>
          </a:p>
          <a:p>
            <a:pPr algn="r" rtl="1"/>
            <a:r>
              <a:rPr lang="he-IL" dirty="0">
                <a:effectLst/>
              </a:rPr>
              <a:t>הַמְאַזֶּנֶת בֵּין אֱמֶת לַהַכָּרָה </a:t>
            </a:r>
          </a:p>
          <a:p>
            <a:pPr algn="r" rtl="1"/>
            <a:r>
              <a:rPr lang="he-IL" dirty="0">
                <a:effectLst/>
              </a:rPr>
              <a:t>בֵּין דִּבּוּר מְפֹרָשׁ לְמַחְשָׁבָה חֲבוּיָה </a:t>
            </a:r>
          </a:p>
          <a:p>
            <a:pPr algn="r" rtl="1"/>
            <a:r>
              <a:rPr lang="he-IL" dirty="0">
                <a:effectLst/>
              </a:rPr>
              <a:t>וּבֵין יְצִיבוּת לְהַבָנָה רְאוּיָה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BFC232E-3097-C6EA-3AA6-A8C06F88D671}"/>
              </a:ext>
            </a:extLst>
          </p:cNvPr>
          <p:cNvSpPr txBox="1"/>
          <p:nvPr/>
        </p:nvSpPr>
        <p:spPr>
          <a:xfrm>
            <a:off x="628650" y="847725"/>
            <a:ext cx="5181600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חתימה</a:t>
            </a:r>
          </a:p>
          <a:p>
            <a:pPr algn="r" rtl="1"/>
            <a:r>
              <a:rPr lang="he-IL" sz="2800" dirty="0">
                <a:effectLst/>
              </a:rPr>
              <a:t>וְנִלְמַד מִכָּאן לְכָל מַשָּׂא וּמַתָּן </a:t>
            </a:r>
          </a:p>
          <a:p>
            <a:pPr algn="r" rtl="1"/>
            <a:r>
              <a:rPr lang="he-IL" sz="2800" dirty="0">
                <a:effectLst/>
              </a:rPr>
              <a:t>לְהַבְהִיר אֶת </a:t>
            </a:r>
            <a:r>
              <a:rPr lang="he-IL" sz="2800" dirty="0" err="1">
                <a:effectLst/>
              </a:rPr>
              <a:t>כַּוָּנָתֵנו</a:t>
            </a:r>
            <a:r>
              <a:rPr lang="he-IL" sz="2800" dirty="0">
                <a:effectLst/>
              </a:rPr>
              <a:t>ּ בִּזְמַן הַנָּתוּן </a:t>
            </a:r>
          </a:p>
          <a:p>
            <a:pPr algn="r" rtl="1"/>
            <a:r>
              <a:rPr lang="he-IL" sz="2800" dirty="0">
                <a:effectLst/>
              </a:rPr>
              <a:t>כִּי הַדִּבּוּר הַמְּפֹרָשׁ הוּא הַקּוֹבֵעַ </a:t>
            </a:r>
          </a:p>
          <a:p>
            <a:pPr algn="r" rtl="1"/>
            <a:r>
              <a:rPr lang="he-IL" sz="2800" dirty="0">
                <a:effectLst/>
              </a:rPr>
              <a:t>וְרַק אָז הַמִּקְנֶה יִהְיֶה מַשְׁפִּיעַ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62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1485-7962-5F4A-9670-9A4E9F969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7E90CED-CFBE-D38F-F2AD-F1E0F0DE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0" y="76200"/>
            <a:ext cx="8020049" cy="6100763"/>
          </a:xfrm>
        </p:spPr>
        <p:txBody>
          <a:bodyPr>
            <a:normAutofit fontScale="92500" lnSpcReduction="10000"/>
          </a:bodyPr>
          <a:lstStyle/>
          <a:p>
            <a:r>
              <a:rPr lang="he-IL" sz="2000" b="1" dirty="0"/>
              <a:t>דִּבְרֵי מֶכֶר וּמִקְנָה</a:t>
            </a:r>
          </a:p>
          <a:p>
            <a:r>
              <a:rPr lang="he-IL" sz="2000" b="1" dirty="0"/>
              <a:t>פתיחה</a:t>
            </a:r>
          </a:p>
          <a:p>
            <a:pPr algn="r" rtl="1"/>
            <a:r>
              <a:rPr lang="he-IL" sz="2000" dirty="0">
                <a:effectLst/>
              </a:rPr>
              <a:t>שְׁלֹשָׁה מִקְרִים בְּדִינֵי מְכִירָה לִמְּדוּנוּ חֲכָמִים בַּתּוֹרָה הַיְקָרָה בְּכָל אֶחָד מֵהֶם סוֹד וַהֲבָנָה לְהַבְדִּיל בֵּין דִּבּוּר </a:t>
            </a:r>
            <a:r>
              <a:rPr lang="he-IL" sz="2000" dirty="0" err="1">
                <a:effectLst/>
              </a:rPr>
              <a:t>לְכַוָּנָה</a:t>
            </a:r>
            <a:endParaRPr lang="he-IL" sz="2000" dirty="0">
              <a:effectLst/>
            </a:endParaRPr>
          </a:p>
          <a:p>
            <a:r>
              <a:rPr lang="he-IL" sz="2000" b="1" dirty="0"/>
              <a:t>המקרה הראשון</a:t>
            </a:r>
          </a:p>
          <a:p>
            <a:pPr algn="r" rtl="1"/>
            <a:r>
              <a:rPr lang="he-IL" sz="2000" dirty="0">
                <a:effectLst/>
              </a:rPr>
              <a:t>בַּמִּקְרֶה הָרִאשׁוֹן, הַמּוֹכֵר הִצְהִיר אֶת </a:t>
            </a:r>
            <a:r>
              <a:rPr lang="he-IL" sz="2000" dirty="0" err="1">
                <a:effectLst/>
              </a:rPr>
              <a:t>כַּוָּנָתו</a:t>
            </a:r>
            <a:r>
              <a:rPr lang="he-IL" sz="2000" dirty="0">
                <a:effectLst/>
              </a:rPr>
              <a:t>ֹ בַּמֶּכֶר הֶעֱבִיר בְּקַרְקָעוֹת יִתְחַשְּׁבוּ בַּמַּטָּרָה </a:t>
            </a:r>
            <a:r>
              <a:rPr lang="he-IL" sz="2000" dirty="0" err="1">
                <a:effectLst/>
              </a:rPr>
              <a:t>וּבְמִטַּלְטְלִין</a:t>
            </a:r>
            <a:r>
              <a:rPr lang="he-IL" sz="2000" dirty="0">
                <a:effectLst/>
              </a:rPr>
              <a:t> צָרִיךְ תְּנַאי בַּהַצְהָרָה</a:t>
            </a:r>
          </a:p>
          <a:p>
            <a:r>
              <a:rPr lang="he-IL" sz="2000" b="1" dirty="0"/>
              <a:t>המקרה השני</a:t>
            </a:r>
          </a:p>
          <a:p>
            <a:pPr algn="r" rtl="1"/>
            <a:r>
              <a:rPr lang="he-IL" sz="2000" dirty="0">
                <a:effectLst/>
              </a:rPr>
              <a:t>בַּמִּקְרֶה הַשֵּׁנִי, הַמַּחְשָׁבָה בַּלֵּב לֹא נֶאֶמְרָה בַּפֶּה, רַק נוֹתְרָה בַּקֶּרֶב "דְּבָרִים שֶׁבַּלֵּב אֵינָם דְּבָרִים" קָבְעוּ חֲכָמֵינוּ הַקְּדוֹשִׁים כְּשֶׁהוֹרוּ וְקָבְעוּ</a:t>
            </a:r>
          </a:p>
          <a:p>
            <a:r>
              <a:rPr lang="he-IL" sz="2000" b="1" dirty="0"/>
              <a:t>המקרה השלישי</a:t>
            </a:r>
          </a:p>
          <a:p>
            <a:pPr algn="r" rtl="1"/>
            <a:r>
              <a:rPr lang="he-IL" sz="2000" dirty="0">
                <a:effectLst/>
              </a:rPr>
              <a:t>בַּמִּקְרֶה הַשְּׁלִישִׁי, </a:t>
            </a:r>
            <a:r>
              <a:rPr lang="he-IL" sz="2000" dirty="0" err="1">
                <a:effectLst/>
              </a:rPr>
              <a:t>אָמְדַּן</a:t>
            </a:r>
            <a:r>
              <a:rPr lang="he-IL" sz="2000" dirty="0">
                <a:effectLst/>
              </a:rPr>
              <a:t> דַּעַת בָּרוּר מַרְאֶה אֶת הַכַּוָּנָה בְּאוֹר נָהִיר וּבָרוּר כְּמוֹ בְּמַתָּנָה שֶׁנִּתְּנָה מֵאַהֲבָה שָׁם נִתְחַשֵּׁב </a:t>
            </a:r>
            <a:r>
              <a:rPr lang="he-IL" sz="2000" dirty="0" err="1">
                <a:effectLst/>
              </a:rPr>
              <a:t>בַּכַּוָּנָה</a:t>
            </a:r>
            <a:r>
              <a:rPr lang="he-IL" sz="2000" dirty="0">
                <a:effectLst/>
              </a:rPr>
              <a:t> שֶׁבַּמַּחְשָׁבָה</a:t>
            </a:r>
          </a:p>
          <a:p>
            <a:r>
              <a:rPr lang="he-IL" sz="2000" b="1" dirty="0"/>
              <a:t>סיכום</a:t>
            </a:r>
          </a:p>
          <a:p>
            <a:pPr algn="r" rtl="1"/>
            <a:r>
              <a:rPr lang="he-IL" sz="2000" dirty="0">
                <a:effectLst/>
              </a:rPr>
              <a:t>הֲרֵי לָנוּ חָכְמָה בְּדִינֵי מְכִירָה הַמְאַזֶּנֶת בֵּין אֱמֶת לַהַכָּרָה בֵּין דִּבּוּר מְפֹרָשׁ לְמַחְשָׁבָה חֲבוּיָה וּבֵין יְצִיבוּת לְהַבָנָה רְאוּיָה</a:t>
            </a:r>
          </a:p>
          <a:p>
            <a:r>
              <a:rPr lang="he-IL" sz="2000" b="1" dirty="0"/>
              <a:t>חתימה</a:t>
            </a:r>
          </a:p>
          <a:p>
            <a:pPr algn="r" rtl="1"/>
            <a:r>
              <a:rPr lang="he-IL" sz="2000" dirty="0">
                <a:effectLst/>
              </a:rPr>
              <a:t>וְנִלְמַד מִכָּאן לְכָל מַשָּׂא וּמַתָּן לְהַבְהִיר אֶת </a:t>
            </a:r>
            <a:r>
              <a:rPr lang="he-IL" sz="2000" dirty="0" err="1">
                <a:effectLst/>
              </a:rPr>
              <a:t>כַּוָּנָתֵנו</a:t>
            </a:r>
            <a:r>
              <a:rPr lang="he-IL" sz="2000" dirty="0">
                <a:effectLst/>
              </a:rPr>
              <a:t>ּ בִּזְמַן הַנָּתוּן כִּי הַדִּבּוּר הַמְּפֹרָשׁ הוּא הַקּוֹבֵעַ וְרַק אָז הַמִּקְנֶה יִהְיֶה מַשְׁפִּיעַ</a:t>
            </a:r>
          </a:p>
          <a:p>
            <a:endParaRPr lang="he-IL" sz="3200" dirty="0">
              <a:latin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767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D19E1-1309-DF46-51A6-93902412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8A8545-5FB8-86E5-D809-B158ADAE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דִּינֵי מְכִירָה בְּשִׁיר וּמְלִיצָה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6711406-ED80-393E-845B-648EC7A58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פתיחה</a:t>
            </a:r>
          </a:p>
          <a:p>
            <a:pPr algn="r" rtl="1"/>
            <a:r>
              <a:rPr lang="he-IL" dirty="0">
                <a:effectLst/>
              </a:rPr>
              <a:t>שְׁלֹשָׁה מִקְרִים בְּדִינֵי מְכִירָה </a:t>
            </a:r>
          </a:p>
          <a:p>
            <a:pPr algn="r" rtl="1"/>
            <a:r>
              <a:rPr lang="he-IL" dirty="0">
                <a:effectLst/>
              </a:rPr>
              <a:t>לִמְּדוּנוּ חֲכָמִים בְּתוֹרָה בְּהִירָה </a:t>
            </a:r>
          </a:p>
          <a:p>
            <a:pPr algn="r" rtl="1"/>
            <a:r>
              <a:rPr lang="he-IL" dirty="0">
                <a:effectLst/>
              </a:rPr>
              <a:t>כָּל מִקְרֶה מְלַמֵּד הֲלָכָה חֲדָשָׁה לְהָבִין אֶת הַדִּין בְּחָכְמָה קְדוֹשָׁה</a:t>
            </a:r>
          </a:p>
          <a:p>
            <a:r>
              <a:rPr lang="he-IL" b="1" dirty="0"/>
              <a:t>המקרה הראשון</a:t>
            </a:r>
          </a:p>
          <a:p>
            <a:pPr algn="r" rtl="1"/>
            <a:r>
              <a:rPr lang="he-IL" dirty="0">
                <a:effectLst/>
              </a:rPr>
              <a:t>בַּמִּקְרֶה הָרִאשׁוֹן, הִצְהִיר הַמּוֹכֵר בִּשְׁעַת הַמַּעֲשֶׂה, בְּקוֹל בָּרוּר </a:t>
            </a:r>
            <a:r>
              <a:rPr lang="he-IL" dirty="0" err="1">
                <a:effectLst/>
              </a:rPr>
              <a:t>וְנִכָּר</a:t>
            </a:r>
            <a:r>
              <a:rPr lang="he-IL" dirty="0">
                <a:effectLst/>
              </a:rPr>
              <a:t> בְּקַרְקָעוֹת יִתְחַשְּׁבוּ </a:t>
            </a:r>
            <a:r>
              <a:rPr lang="he-IL" dirty="0" err="1">
                <a:effectLst/>
              </a:rPr>
              <a:t>בְּכַוָּנָתו</a:t>
            </a:r>
            <a:r>
              <a:rPr lang="he-IL" dirty="0">
                <a:effectLst/>
              </a:rPr>
              <a:t>ֹ </a:t>
            </a:r>
            <a:r>
              <a:rPr lang="he-IL" dirty="0" err="1">
                <a:effectLst/>
              </a:rPr>
              <a:t>וּבְמִטַּלְטְלִין</a:t>
            </a:r>
            <a:r>
              <a:rPr lang="he-IL" dirty="0">
                <a:effectLst/>
              </a:rPr>
              <a:t> צָרִיךְ תְּנַאי בְּאִמְרָתוֹ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E959F3E-2B9A-FC78-4132-2C34DC3F6ACE}"/>
              </a:ext>
            </a:extLst>
          </p:cNvPr>
          <p:cNvSpPr txBox="1"/>
          <p:nvPr/>
        </p:nvSpPr>
        <p:spPr>
          <a:xfrm>
            <a:off x="628650" y="847725"/>
            <a:ext cx="5181600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המקרה השני - מורחב</a:t>
            </a:r>
          </a:p>
          <a:p>
            <a:pPr algn="r" rtl="1"/>
            <a:r>
              <a:rPr lang="he-IL" sz="2800" dirty="0">
                <a:effectLst/>
              </a:rPr>
              <a:t>וּבַמִּקְרֶה הַשֵּׁנִי, שִׂימוּ לֵב הֵיטֵב </a:t>
            </a:r>
          </a:p>
          <a:p>
            <a:pPr algn="r" rtl="1"/>
            <a:r>
              <a:rPr lang="he-IL" sz="2800" dirty="0">
                <a:effectLst/>
              </a:rPr>
              <a:t>גַּם אִם אָמַר מִקֹּדֶם מַה שֶׁחָשַׁב בַּלֵּב אַךְ בִּשְׁעַת הַמַּעֲשֶׂה שָׁתַק וְלֹא דִּבֵּר הַמֶּכֶר קַיָּם, אֵין דִּבּוּרוֹ נִזְכָּר</a:t>
            </a:r>
          </a:p>
          <a:p>
            <a:pPr algn="r" rtl="1"/>
            <a:endParaRPr lang="he-IL" sz="2800" dirty="0">
              <a:effectLst/>
            </a:endParaRPr>
          </a:p>
          <a:p>
            <a:pPr algn="r" rtl="1"/>
            <a:r>
              <a:rPr lang="he-IL" sz="2800" dirty="0">
                <a:effectLst/>
              </a:rPr>
              <a:t>כִּי "דְּבָרִים שֶׁבַּלֵּב אֵינָם דְּבָרִים" </a:t>
            </a:r>
          </a:p>
          <a:p>
            <a:pPr algn="r" rtl="1"/>
            <a:r>
              <a:rPr lang="he-IL" sz="2800" dirty="0" err="1">
                <a:effectLst/>
              </a:rPr>
              <a:t>אֲפִלּו</a:t>
            </a:r>
            <a:r>
              <a:rPr lang="he-IL" sz="2800" dirty="0">
                <a:effectLst/>
              </a:rPr>
              <a:t>ּ אִם נֶאֶמְרוּ בַּיָּמִים הָעוֹבְרִים </a:t>
            </a:r>
          </a:p>
          <a:p>
            <a:pPr algn="r" rtl="1"/>
            <a:r>
              <a:rPr lang="he-IL" sz="2800" dirty="0">
                <a:effectLst/>
              </a:rPr>
              <a:t>רַק מַה שֶׁנֶּאֱמַר בִּשְׁעַת הַמַּעֲשֶׂה </a:t>
            </a:r>
          </a:p>
          <a:p>
            <a:pPr algn="r" rtl="1"/>
            <a:r>
              <a:rPr lang="he-IL" sz="2800" dirty="0">
                <a:effectLst/>
              </a:rPr>
              <a:t>קוֹבֵעַ אֶת הַדִּין, זֹאת הַהֲלָכָה עוֹשָׂה</a:t>
            </a:r>
          </a:p>
        </p:txBody>
      </p:sp>
    </p:spTree>
    <p:extLst>
      <p:ext uri="{BB962C8B-B14F-4D97-AF65-F5344CB8AC3E}">
        <p14:creationId xmlns:p14="http://schemas.microsoft.com/office/powerpoint/2010/main" val="874680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C2FFB-67B6-45D4-AAEF-40D97048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B67199-6A0D-C7C3-B4A9-E4FC5D90A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דִּינֵי מְכִירָה בְּשִׁיר וּמְלִיצָה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3062437-77F8-05FF-2060-24F1F6518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המקרה השלישי</a:t>
            </a:r>
          </a:p>
          <a:p>
            <a:pPr algn="r" rtl="1"/>
            <a:r>
              <a:rPr lang="he-IL" dirty="0">
                <a:effectLst/>
              </a:rPr>
              <a:t>וּבַמִּקְרֶה הַשְּׁלִישִׁי, </a:t>
            </a:r>
            <a:r>
              <a:rPr lang="he-IL" dirty="0" err="1">
                <a:effectLst/>
              </a:rPr>
              <a:t>אָמְדַּן</a:t>
            </a:r>
            <a:r>
              <a:rPr lang="he-IL" dirty="0">
                <a:effectLst/>
              </a:rPr>
              <a:t> דַּעַת בָּרוּר מַרְאֶה אֶת הַכַּוָּנָה כְּאוֹר זוֹהֵר וְטָהוֹר כְּמוֹ בְּמַתָּנָה שֶׁנִּתְּנָה בְּאַהֲבָה </a:t>
            </a:r>
          </a:p>
          <a:p>
            <a:pPr algn="r" rtl="1"/>
            <a:r>
              <a:rPr lang="he-IL" dirty="0">
                <a:effectLst/>
              </a:rPr>
              <a:t>שָׁם נִתְחַשֵּׁב </a:t>
            </a:r>
            <a:r>
              <a:rPr lang="he-IL" dirty="0" err="1">
                <a:effectLst/>
              </a:rPr>
              <a:t>בַּכַּוָּנָה</a:t>
            </a:r>
            <a:r>
              <a:rPr lang="he-IL" dirty="0">
                <a:effectLst/>
              </a:rPr>
              <a:t> הַחֲשׁוּבָה</a:t>
            </a:r>
          </a:p>
          <a:p>
            <a:r>
              <a:rPr lang="he-IL" b="1" dirty="0"/>
              <a:t>סיכום</a:t>
            </a:r>
          </a:p>
          <a:p>
            <a:pPr algn="r" rtl="1"/>
            <a:r>
              <a:rPr lang="he-IL" dirty="0">
                <a:effectLst/>
              </a:rPr>
              <a:t>הִנֵּה לָנוּ חָכְמָה מְאִירַת </a:t>
            </a:r>
            <a:r>
              <a:rPr lang="he-IL" dirty="0" err="1">
                <a:effectLst/>
              </a:rPr>
              <a:t>עֵינָיִם</a:t>
            </a:r>
            <a:r>
              <a:rPr lang="he-IL" dirty="0">
                <a:effectLst/>
              </a:rPr>
              <a:t> </a:t>
            </a:r>
          </a:p>
          <a:p>
            <a:pPr algn="r" rtl="1"/>
            <a:r>
              <a:rPr lang="he-IL" dirty="0">
                <a:effectLst/>
              </a:rPr>
              <a:t>בֵּין דִּבּוּר לְמַחֲשָׁבָה מַבְחִינִים חֲכָמִים</a:t>
            </a:r>
          </a:p>
          <a:p>
            <a:pPr algn="r" rtl="1"/>
            <a:r>
              <a:rPr lang="he-IL" dirty="0">
                <a:effectLst/>
              </a:rPr>
              <a:t> הָעִקָּר הוּא הַזְּמַן, הַמִּלִּים וְהַמַּעֲשֶׂה וְכָךְ הַדִּין בְּיִשְׂרָאֵל נַעֲשֶׂה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4322FDD-7F19-7270-B768-AEB3EB821292}"/>
              </a:ext>
            </a:extLst>
          </p:cNvPr>
          <p:cNvSpPr txBox="1"/>
          <p:nvPr/>
        </p:nvSpPr>
        <p:spPr>
          <a:xfrm>
            <a:off x="628650" y="847725"/>
            <a:ext cx="518160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חתימה</a:t>
            </a:r>
          </a:p>
          <a:p>
            <a:pPr algn="r" rtl="1"/>
            <a:r>
              <a:rPr lang="he-IL" sz="2800" dirty="0">
                <a:effectLst/>
              </a:rPr>
              <a:t>וְנִלְמַד מִכָּאן לְכָל עֵסֶק וּמִקְנָה </a:t>
            </a:r>
          </a:p>
          <a:p>
            <a:pPr algn="r" rtl="1"/>
            <a:r>
              <a:rPr lang="he-IL" sz="2800" dirty="0">
                <a:effectLst/>
              </a:rPr>
              <a:t>לְהַבִּיעַ בַּפֶּה כָּל מַחֲשָׁבָה נְכוֹנָה </a:t>
            </a:r>
          </a:p>
          <a:p>
            <a:pPr algn="r" rtl="1"/>
            <a:r>
              <a:rPr lang="he-IL" sz="2800" dirty="0">
                <a:effectLst/>
              </a:rPr>
              <a:t>בִּשְׁעַת הַמַּעֲשֶׂה לוֹמַר בְּקוֹל צָלוּל </a:t>
            </a:r>
          </a:p>
          <a:p>
            <a:pPr algn="r" rtl="1"/>
            <a:r>
              <a:rPr lang="he-IL" sz="2800" dirty="0">
                <a:effectLst/>
              </a:rPr>
              <a:t>וְכָךְ נִזְכֶּה לְדִין אֱמֶת וּמִשְׁפָּט כָּלוּל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2175CBC7-A2F5-28B3-3DD5-EBF850270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3228975"/>
            <a:ext cx="36290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630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928</Words>
  <Application>Microsoft Office PowerPoint</Application>
  <PresentationFormat>מסך רחב</PresentationFormat>
  <Paragraphs>128</Paragraphs>
  <Slides>12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8" baseType="lpstr">
      <vt:lpstr>__styreneB_5d855b</vt:lpstr>
      <vt:lpstr>Aptos</vt:lpstr>
      <vt:lpstr>Aptos Display</vt:lpstr>
      <vt:lpstr>Arial</vt:lpstr>
      <vt:lpstr>David</vt:lpstr>
      <vt:lpstr>ערכת נושא Office</vt:lpstr>
      <vt:lpstr>ניתוח מעמיק של שלושת מקרי המכירה</vt:lpstr>
      <vt:lpstr>פתיחה: מתי דעת המוכר משפיעה?</vt:lpstr>
      <vt:lpstr>מקרה א': הצהרה מפורשת</vt:lpstr>
      <vt:lpstr>מקרה ב': כוונה ללא הצהרה</vt:lpstr>
      <vt:lpstr>מקרה ג': אומדנא דמוכח</vt:lpstr>
      <vt:lpstr>מסקנות והשלכות מעשיות</vt:lpstr>
      <vt:lpstr>סיכום</vt:lpstr>
      <vt:lpstr>דִּבְרֵי מֶכֶר וּמִקְנָה </vt:lpstr>
      <vt:lpstr>דִּבְרֵי מֶכֶר וּמִקְנָה </vt:lpstr>
      <vt:lpstr>מצגת של PowerPoint‏</vt:lpstr>
      <vt:lpstr>דִּינֵי מְכִירָה בְּשִׁיר וּמְלִיצָה</vt:lpstr>
      <vt:lpstr>דִּינֵי מְכִירָה בְּשִׁיר וּמְלִיצָה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5</cp:revision>
  <dcterms:created xsi:type="dcterms:W3CDTF">2025-01-14T16:30:44Z</dcterms:created>
  <dcterms:modified xsi:type="dcterms:W3CDTF">2026-10-18T02:10:38Z</dcterms:modified>
</cp:coreProperties>
</file>