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3"/>
  </p:notesMasterIdLst>
  <p:sldIdLst>
    <p:sldId id="256" r:id="rId6"/>
    <p:sldId id="704" r:id="rId7"/>
    <p:sldId id="705" r:id="rId8"/>
    <p:sldId id="680" r:id="rId9"/>
    <p:sldId id="671" r:id="rId10"/>
    <p:sldId id="672" r:id="rId11"/>
    <p:sldId id="703" r:id="rId12"/>
    <p:sldId id="673" r:id="rId13"/>
    <p:sldId id="678" r:id="rId14"/>
    <p:sldId id="674" r:id="rId15"/>
    <p:sldId id="675" r:id="rId16"/>
    <p:sldId id="676" r:id="rId17"/>
    <p:sldId id="681" r:id="rId18"/>
    <p:sldId id="677" r:id="rId19"/>
    <p:sldId id="682" r:id="rId20"/>
    <p:sldId id="670" r:id="rId21"/>
    <p:sldId id="679" r:id="rId22"/>
    <p:sldId id="683" r:id="rId23"/>
    <p:sldId id="684" r:id="rId24"/>
    <p:sldId id="685" r:id="rId25"/>
    <p:sldId id="686" r:id="rId26"/>
    <p:sldId id="687" r:id="rId27"/>
    <p:sldId id="688" r:id="rId28"/>
    <p:sldId id="689" r:id="rId29"/>
    <p:sldId id="690" r:id="rId30"/>
    <p:sldId id="691" r:id="rId31"/>
    <p:sldId id="692" r:id="rId32"/>
    <p:sldId id="693" r:id="rId33"/>
    <p:sldId id="694" r:id="rId34"/>
    <p:sldId id="695" r:id="rId35"/>
    <p:sldId id="696" r:id="rId36"/>
    <p:sldId id="697" r:id="rId37"/>
    <p:sldId id="698" r:id="rId38"/>
    <p:sldId id="699" r:id="rId39"/>
    <p:sldId id="700" r:id="rId40"/>
    <p:sldId id="701" r:id="rId41"/>
    <p:sldId id="702" r:id="rId42"/>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04"/>
            <p14:sldId id="705"/>
            <p14:sldId id="680"/>
            <p14:sldId id="671"/>
            <p14:sldId id="672"/>
            <p14:sldId id="703"/>
            <p14:sldId id="673"/>
            <p14:sldId id="678"/>
            <p14:sldId id="674"/>
            <p14:sldId id="675"/>
            <p14:sldId id="676"/>
            <p14:sldId id="681"/>
            <p14:sldId id="677"/>
            <p14:sldId id="682"/>
            <p14:sldId id="670"/>
            <p14:sldId id="679"/>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56976A23-152B-4814-8677-0DBEE7DCEC8B}"/>
    <pc:docChg chg="modSld">
      <pc:chgData name="יהודה טאוב" userId="80c2dbd02819b45c" providerId="LiveId" clId="{56976A23-152B-4814-8677-0DBEE7DCEC8B}" dt="2024-06-05T09:56:26.048" v="1" actId="20577"/>
      <pc:docMkLst>
        <pc:docMk/>
      </pc:docMkLst>
      <pc:sldChg chg="modSp mod">
        <pc:chgData name="יהודה טאוב" userId="80c2dbd02819b45c" providerId="LiveId" clId="{56976A23-152B-4814-8677-0DBEE7DCEC8B}" dt="2024-06-05T09:56:26.048" v="1" actId="20577"/>
        <pc:sldMkLst>
          <pc:docMk/>
          <pc:sldMk cId="1687471079" sldId="681"/>
        </pc:sldMkLst>
        <pc:spChg chg="mod">
          <ac:chgData name="יהודה טאוב" userId="80c2dbd02819b45c" providerId="LiveId" clId="{56976A23-152B-4814-8677-0DBEE7DCEC8B}" dt="2024-06-05T09:56:26.048" v="1" actId="20577"/>
          <ac:spMkLst>
            <pc:docMk/>
            <pc:sldMk cId="1687471079" sldId="681"/>
            <ac:spMk id="2" creationId="{6E5E004A-7240-C534-9710-CC2159C6095A}"/>
          </ac:spMkLst>
        </pc:sp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3:02.348" v="11"/>
      <pc:docMkLst>
        <pc:docMk/>
      </pc:docMkLst>
      <pc:sldChg chg="delSp mod delAnim modAnim">
        <pc:chgData name="יהודה טאוב" userId="80c2dbd02819b45c" providerId="LiveId" clId="{9C42E4DE-A4EE-4899-912D-CC2AC8F5DB5D}" dt="2026-10-18T02:13:02.348" v="11"/>
        <pc:sldMkLst>
          <pc:docMk/>
          <pc:sldMk cId="1429896432" sldId="670"/>
        </pc:sldMkLst>
        <pc:picChg chg="del">
          <ac:chgData name="יהודה טאוב" userId="80c2dbd02819b45c" providerId="LiveId" clId="{9C42E4DE-A4EE-4899-912D-CC2AC8F5DB5D}" dt="2026-10-18T02:13:02.348" v="11"/>
          <ac:picMkLst>
            <pc:docMk/>
            <pc:sldMk cId="1429896432" sldId="670"/>
            <ac:picMk id="10" creationId="{9767A36E-E284-6D2D-5727-F6CC374CA7A9}"/>
          </ac:picMkLst>
        </pc:picChg>
      </pc:sldChg>
      <pc:sldChg chg="delSp mod delAnim modAnim">
        <pc:chgData name="יהודה טאוב" userId="80c2dbd02819b45c" providerId="LiveId" clId="{9C42E4DE-A4EE-4899-912D-CC2AC8F5DB5D}" dt="2026-10-18T02:13:02.121" v="3"/>
        <pc:sldMkLst>
          <pc:docMk/>
          <pc:sldMk cId="2094133984" sldId="671"/>
        </pc:sldMkLst>
        <pc:picChg chg="del">
          <ac:chgData name="יהודה טאוב" userId="80c2dbd02819b45c" providerId="LiveId" clId="{9C42E4DE-A4EE-4899-912D-CC2AC8F5DB5D}" dt="2026-10-18T02:13:02.121" v="3"/>
          <ac:picMkLst>
            <pc:docMk/>
            <pc:sldMk cId="2094133984" sldId="671"/>
            <ac:picMk id="5" creationId="{A6CD1513-D2AA-B936-E047-B871EF863FF1}"/>
          </ac:picMkLst>
        </pc:picChg>
      </pc:sldChg>
      <pc:sldChg chg="delSp mod delAnim modAnim">
        <pc:chgData name="יהודה טאוב" userId="80c2dbd02819b45c" providerId="LiveId" clId="{9C42E4DE-A4EE-4899-912D-CC2AC8F5DB5D}" dt="2026-10-18T02:13:02.235" v="5"/>
        <pc:sldMkLst>
          <pc:docMk/>
          <pc:sldMk cId="3518836960" sldId="674"/>
        </pc:sldMkLst>
        <pc:picChg chg="del">
          <ac:chgData name="יהודה טאוב" userId="80c2dbd02819b45c" providerId="LiveId" clId="{9C42E4DE-A4EE-4899-912D-CC2AC8F5DB5D}" dt="2026-10-18T02:13:02.235" v="5"/>
          <ac:picMkLst>
            <pc:docMk/>
            <pc:sldMk cId="3518836960" sldId="674"/>
            <ac:picMk id="9" creationId="{FF4C38FD-36BB-79C5-128C-98EDC205043D}"/>
          </ac:picMkLst>
        </pc:picChg>
      </pc:sldChg>
      <pc:sldChg chg="addSp delSp modSp mod delAnim modAnim">
        <pc:chgData name="יהודה טאוב" userId="80c2dbd02819b45c" providerId="LiveId" clId="{9C42E4DE-A4EE-4899-912D-CC2AC8F5DB5D}" dt="2026-10-18T02:13:02.265" v="7"/>
        <pc:sldMkLst>
          <pc:docMk/>
          <pc:sldMk cId="2790350363" sldId="675"/>
        </pc:sldMkLst>
        <pc:spChg chg="add mod">
          <ac:chgData name="יהודה טאוב" userId="80c2dbd02819b45c" providerId="LiveId" clId="{9C42E4DE-A4EE-4899-912D-CC2AC8F5DB5D}" dt="2026-10-18T02:13:02.265" v="7"/>
          <ac:spMkLst>
            <pc:docMk/>
            <pc:sldMk cId="2790350363" sldId="675"/>
            <ac:spMk id="6" creationId="{5A7EAEA2-E5E3-C03D-7C2B-46649E8D8FCD}"/>
          </ac:spMkLst>
        </pc:spChg>
        <pc:picChg chg="del">
          <ac:chgData name="יהודה טאוב" userId="80c2dbd02819b45c" providerId="LiveId" clId="{9C42E4DE-A4EE-4899-912D-CC2AC8F5DB5D}" dt="2026-10-18T02:13:02.265" v="7"/>
          <ac:picMkLst>
            <pc:docMk/>
            <pc:sldMk cId="2790350363" sldId="675"/>
            <ac:picMk id="5" creationId="{DA68DAC3-8B1E-D4EB-45A4-86E8B426FE1F}"/>
          </ac:picMkLst>
        </pc:picChg>
      </pc:sldChg>
      <pc:sldChg chg="addSp delSp modSp mod delAnim modAnim">
        <pc:chgData name="יהודה טאוב" userId="80c2dbd02819b45c" providerId="LiveId" clId="{9C42E4DE-A4EE-4899-912D-CC2AC8F5DB5D}" dt="2026-10-18T02:13:02.335" v="9"/>
        <pc:sldMkLst>
          <pc:docMk/>
          <pc:sldMk cId="2496468414" sldId="682"/>
        </pc:sldMkLst>
        <pc:spChg chg="add mod">
          <ac:chgData name="יהודה טאוב" userId="80c2dbd02819b45c" providerId="LiveId" clId="{9C42E4DE-A4EE-4899-912D-CC2AC8F5DB5D}" dt="2026-10-18T02:13:02.335" v="9"/>
          <ac:spMkLst>
            <pc:docMk/>
            <pc:sldMk cId="2496468414" sldId="682"/>
            <ac:spMk id="6" creationId="{74580142-34B9-92DD-034D-8A55D4EA76DD}"/>
          </ac:spMkLst>
        </pc:spChg>
        <pc:picChg chg="del">
          <ac:chgData name="יהודה טאוב" userId="80c2dbd02819b45c" providerId="LiveId" clId="{9C42E4DE-A4EE-4899-912D-CC2AC8F5DB5D}" dt="2026-10-18T02:13:02.335" v="9"/>
          <ac:picMkLst>
            <pc:docMk/>
            <pc:sldMk cId="2496468414" sldId="682"/>
            <ac:picMk id="5" creationId="{5B1577C1-7BF4-A077-5B8F-699745B83D65}"/>
          </ac:picMkLst>
        </pc:picChg>
      </pc:sldChg>
      <pc:sldChg chg="delSp mod delAnim modAnim">
        <pc:chgData name="יהודה טאוב" userId="80c2dbd02819b45c" providerId="LiveId" clId="{9C42E4DE-A4EE-4899-912D-CC2AC8F5DB5D}" dt="2026-10-18T02:13:02.084" v="1"/>
        <pc:sldMkLst>
          <pc:docMk/>
          <pc:sldMk cId="988590450" sldId="705"/>
        </pc:sldMkLst>
        <pc:picChg chg="del">
          <ac:chgData name="יהודה טאוב" userId="80c2dbd02819b45c" providerId="LiveId" clId="{9C42E4DE-A4EE-4899-912D-CC2AC8F5DB5D}" dt="2026-10-18T02:13:02.084" v="1"/>
          <ac:picMkLst>
            <pc:docMk/>
            <pc:sldMk cId="988590450" sldId="705"/>
            <ac:picMk id="3" creationId="{301A44E4-3910-DE55-6C5C-B56153A6C5E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ירושלים של זהב</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האם שיר יכול ליצור מציעות</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נוצר השיר?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2050" name="Picture 2" descr="אין תיאור זמין לתמונה.">
            <a:extLst>
              <a:ext uri="{FF2B5EF4-FFF2-40B4-BE49-F238E27FC236}">
                <a16:creationId xmlns:a16="http://schemas.microsoft.com/office/drawing/2014/main" id="{592476ED-3EAF-6F0F-AAE3-F23FC9E9F5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2645" y="806077"/>
            <a:ext cx="5056855" cy="605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02887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נוצר השיר?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2050" name="Picture 2" descr="אין תיאור זמין לתמונה.">
            <a:extLst>
              <a:ext uri="{FF2B5EF4-FFF2-40B4-BE49-F238E27FC236}">
                <a16:creationId xmlns:a16="http://schemas.microsoft.com/office/drawing/2014/main" id="{592476ED-3EAF-6F0F-AAE3-F23FC9E9F5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62645" y="806077"/>
            <a:ext cx="5056855" cy="605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59045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כשמילים בוראות מציעות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כך סיפר דן אלמגור:</a:t>
            </a:r>
          </a:p>
          <a:p>
            <a:r>
              <a:rPr lang="he-IL" dirty="0"/>
              <a:t>"שלא מרצונה, ומבלי שיכלה לחלום על כך, שינה שיר זה לא רק את חייה שלה, אלא גם את חיי המדינה, האזור, ובמידת-מה, גם את חיי העולם כולו. </a:t>
            </a:r>
          </a:p>
          <a:p>
            <a:r>
              <a:rPr lang="he-IL" dirty="0"/>
              <a:t>כן, שיר אחד, שהושמע שוב ושוב ברדיו במשך השבועיים שקדמו לפרוץ מלחמת ששת הימים, והעיר לפתע בעם כולו, על מנהיגיו </a:t>
            </a:r>
            <a:r>
              <a:rPr lang="he-IL" dirty="0" err="1"/>
              <a:t>ואלופיו</a:t>
            </a:r>
            <a:r>
              <a:rPr lang="he-IL" dirty="0"/>
              <a:t>, גם את רגשי האשמה על שבמשך 19 שנים תמימות, מאז נפילת העיר העתיקה בידי ירדן, לא טרח איש ברצינות לשנות את המצב. עדויות ששמעתי אישית מפי אלופי צבא שכיהנו במטכ"ל באותה תקופה מעידות שלא </a:t>
            </a:r>
            <a:r>
              <a:rPr lang="he-IL" dirty="0" err="1"/>
              <a:t>היתה</a:t>
            </a:r>
            <a:r>
              <a:rPr lang="he-IL" dirty="0"/>
              <a:t> ב"בור" של צה"ל שום תוכנית רצינית הקשורה בשחרור העיר העתיקה.</a:t>
            </a:r>
          </a:p>
          <a:p>
            <a:r>
              <a:rPr lang="he-IL" dirty="0"/>
              <a:t>עובדה שגם בזמר העברי לא נולד והושר במשך 19 השנים מאז תש"ח אפילו פזמון אחד, המזכיר את אובדן העיר העתיקה. הפופולריות העצומה של השיר, </a:t>
            </a:r>
            <a:r>
              <a:rPr lang="he-IL" dirty="0" err="1"/>
              <a:t>שהיתה</a:t>
            </a:r>
            <a:r>
              <a:rPr lang="he-IL" dirty="0"/>
              <a:t> ללא ספק אחד המניעים הבולטים </a:t>
            </a:r>
            <a:r>
              <a:rPr lang="he-IL" dirty="0" err="1"/>
              <a:t>שדירבנו</a:t>
            </a:r>
            <a:r>
              <a:rPr lang="he-IL" dirty="0"/>
              <a:t> את המנהיגות והצבא להגיב על ההפגזה של המלך חוסיין גם בכניסה למערכה מאולתרת שמחירה היה כבד, הפכה את מחברת השיר בתוך זמן קצר למעין 'כוהנת גדולה', או 'דבורה הנביאה'. </a:t>
            </a:r>
            <a:r>
              <a:rPr lang="he-IL" dirty="0" err="1"/>
              <a:t>הכל</a:t>
            </a:r>
            <a:r>
              <a:rPr lang="he-IL" dirty="0"/>
              <a:t> השתנה. גם המדינה בת ה-19. גם החברה החיה בתוכה".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כוח של רצון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אין דבר העומד בפני הרצון.</a:t>
            </a:r>
          </a:p>
          <a:p>
            <a:r>
              <a:rPr lang="he-IL" dirty="0"/>
              <a:t>תלמוד בבלי מסכת מכות דף י עמוד ב</a:t>
            </a:r>
          </a:p>
          <a:p>
            <a:r>
              <a:rPr lang="he-IL" dirty="0"/>
              <a:t>אמר רב </a:t>
            </a:r>
            <a:r>
              <a:rPr lang="he-IL" dirty="0" err="1"/>
              <a:t>הונא</a:t>
            </a:r>
            <a:r>
              <a:rPr lang="he-IL" dirty="0"/>
              <a:t> </a:t>
            </a:r>
            <a:r>
              <a:rPr lang="he-IL" dirty="0" err="1"/>
              <a:t>א"ר</a:t>
            </a:r>
            <a:r>
              <a:rPr lang="he-IL" dirty="0"/>
              <a:t> אלעזר: מן התורה ומן הנביאים ומן הכתובים - בדרך שאדם רוצה לילך בה </a:t>
            </a:r>
            <a:r>
              <a:rPr lang="he-IL" dirty="0" err="1"/>
              <a:t>מוליכין</a:t>
            </a:r>
            <a:r>
              <a:rPr lang="he-IL" dirty="0"/>
              <a:t> אותו. מן התורה, </a:t>
            </a:r>
            <a:r>
              <a:rPr lang="he-IL" dirty="0" err="1"/>
              <a:t>דכתיב</a:t>
            </a:r>
            <a:r>
              <a:rPr lang="he-IL" dirty="0"/>
              <a:t>: לא תלך עמהם, וכתיב: קום לך אתם; מן הנביאים, </a:t>
            </a:r>
            <a:r>
              <a:rPr lang="he-IL" dirty="0" err="1"/>
              <a:t>דכתיב</a:t>
            </a:r>
            <a:r>
              <a:rPr lang="he-IL" dirty="0"/>
              <a:t>: אני ה' </a:t>
            </a:r>
            <a:r>
              <a:rPr lang="he-IL" dirty="0" err="1"/>
              <a:t>אלהיך</a:t>
            </a:r>
            <a:r>
              <a:rPr lang="he-IL" dirty="0"/>
              <a:t> מלמדך להועיל מדריכך בדרך (זו) תלך; מן הכתובים, </a:t>
            </a:r>
            <a:r>
              <a:rPr lang="he-IL" dirty="0" err="1"/>
              <a:t>דכתיב</a:t>
            </a:r>
            <a:r>
              <a:rPr lang="he-IL" dirty="0"/>
              <a:t>: אם ללצים הוא יליץ </a:t>
            </a:r>
            <a:r>
              <a:rPr lang="he-IL" dirty="0" err="1"/>
              <a:t>ולענוים</a:t>
            </a:r>
            <a:r>
              <a:rPr lang="he-IL" dirty="0"/>
              <a:t> </a:t>
            </a:r>
            <a:r>
              <a:rPr lang="he-IL" dirty="0" err="1"/>
              <a:t>יתן</a:t>
            </a:r>
            <a:r>
              <a:rPr lang="he-IL" dirty="0"/>
              <a:t> חן: </a:t>
            </a:r>
          </a:p>
          <a:p>
            <a:r>
              <a:rPr lang="he-IL" dirty="0"/>
              <a:t>ר' צדוק הכהן מלובלין: החשק יש לו </a:t>
            </a:r>
            <a:r>
              <a:rPr lang="he-IL" dirty="0" err="1"/>
              <a:t>כח</a:t>
            </a:r>
            <a:r>
              <a:rPr lang="he-IL" dirty="0"/>
              <a:t> לפעול אותו דבר שהוא משתוקק לו הרבה אפילו הוא רע </a:t>
            </a:r>
            <a:r>
              <a:rPr lang="he-IL" dirty="0" err="1"/>
              <a:t>כענין</a:t>
            </a:r>
            <a:r>
              <a:rPr lang="he-IL" dirty="0"/>
              <a:t> (מכות י' ע"ב) בדרך שאדם רוצה לילך וכו' מצד הרצון שלו פועל אפילו כל חמדת עולם הזה אם לא יהיה דבר מעכב שבמשפט אין מגיע לו זה </a:t>
            </a:r>
            <a:r>
              <a:rPr lang="he-IL" dirty="0" err="1"/>
              <a:t>ומונעין</a:t>
            </a:r>
            <a:r>
              <a:rPr lang="he-IL" dirty="0"/>
              <a:t> ממנו מה'. </a:t>
            </a:r>
            <a:r>
              <a:rPr lang="he-IL" b="1" dirty="0"/>
              <a:t>לולא זה על ידי החשק היה משיג כל מה שחושק.</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אם תרצו – אין זו אגדה</a:t>
            </a:r>
            <a:br>
              <a:rPr lang="he-IL" dirty="0"/>
            </a:br>
            <a:r>
              <a:rPr lang="he-IL" dirty="0"/>
              <a:t>רצון של אהבה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
        <p:nvSpPr>
          <p:cNvPr id="5" name="מציין מיקום תוכן 4">
            <a:extLst>
              <a:ext uri="{FF2B5EF4-FFF2-40B4-BE49-F238E27FC236}">
                <a16:creationId xmlns:a16="http://schemas.microsoft.com/office/drawing/2014/main" id="{5140EDA8-5A37-AF25-1182-6564D49CA61F}"/>
              </a:ext>
            </a:extLst>
          </p:cNvPr>
          <p:cNvSpPr>
            <a:spLocks noGrp="1"/>
          </p:cNvSpPr>
          <p:nvPr>
            <p:ph idx="1"/>
          </p:nvPr>
        </p:nvSpPr>
        <p:spPr/>
        <p:txBody>
          <a:bodyPr/>
          <a:lstStyle/>
          <a:p>
            <a:r>
              <a:rPr lang="he-IL" dirty="0"/>
              <a:t>ספר הכוזרי מאמר ה אות </a:t>
            </a:r>
            <a:r>
              <a:rPr lang="he-IL" dirty="0" err="1"/>
              <a:t>כז</a:t>
            </a:r>
            <a:endParaRPr lang="he-IL" dirty="0"/>
          </a:p>
          <a:p>
            <a:r>
              <a:rPr lang="he-IL" b="1" dirty="0">
                <a:solidFill>
                  <a:schemeClr val="accent4">
                    <a:lumMod val="75000"/>
                  </a:schemeClr>
                </a:solidFill>
              </a:rPr>
              <a:t>ובהערת בני אדם והתעוררותם אל אהבת המקום ההוא הקדוש </a:t>
            </a:r>
            <a:r>
              <a:rPr lang="he-IL" b="1" dirty="0" err="1">
                <a:solidFill>
                  <a:schemeClr val="accent4">
                    <a:lumMod val="75000"/>
                  </a:schemeClr>
                </a:solidFill>
              </a:rPr>
              <a:t>ינחץ</a:t>
            </a:r>
            <a:r>
              <a:rPr lang="he-IL" b="1" dirty="0">
                <a:solidFill>
                  <a:schemeClr val="accent4">
                    <a:lumMod val="75000"/>
                  </a:schemeClr>
                </a:solidFill>
              </a:rPr>
              <a:t> </a:t>
            </a:r>
            <a:r>
              <a:rPr lang="he-IL" b="1" dirty="0" err="1">
                <a:solidFill>
                  <a:schemeClr val="accent4">
                    <a:lumMod val="75000"/>
                  </a:schemeClr>
                </a:solidFill>
              </a:rPr>
              <a:t>הענין</a:t>
            </a:r>
            <a:r>
              <a:rPr lang="he-IL" b="1" dirty="0">
                <a:solidFill>
                  <a:schemeClr val="accent4">
                    <a:lumMod val="75000"/>
                  </a:schemeClr>
                </a:solidFill>
              </a:rPr>
              <a:t> המיוחל, שכר גדול וגמול רב,</a:t>
            </a:r>
          </a:p>
          <a:p>
            <a:r>
              <a:rPr lang="he-IL" b="1" dirty="0">
                <a:solidFill>
                  <a:schemeClr val="accent4">
                    <a:lumMod val="75000"/>
                  </a:schemeClr>
                </a:solidFill>
              </a:rPr>
              <a:t>כמו שנאמר: אתה תקום תרחם ציון כי עת </a:t>
            </a:r>
            <a:r>
              <a:rPr lang="he-IL" b="1" dirty="0" err="1">
                <a:solidFill>
                  <a:schemeClr val="accent4">
                    <a:lumMod val="75000"/>
                  </a:schemeClr>
                </a:solidFill>
              </a:rPr>
              <a:t>לחננה</a:t>
            </a:r>
            <a:r>
              <a:rPr lang="he-IL" b="1" dirty="0">
                <a:solidFill>
                  <a:schemeClr val="accent4">
                    <a:lumMod val="75000"/>
                  </a:schemeClr>
                </a:solidFill>
              </a:rPr>
              <a:t> כי בא מועד, </a:t>
            </a:r>
          </a:p>
          <a:p>
            <a:r>
              <a:rPr lang="he-IL" b="1" dirty="0">
                <a:solidFill>
                  <a:schemeClr val="accent4">
                    <a:lumMod val="75000"/>
                  </a:schemeClr>
                </a:solidFill>
              </a:rPr>
              <a:t>כי רצו עבדיך את אבניה ואת עפרה יחוננו, - </a:t>
            </a:r>
          </a:p>
          <a:p>
            <a:r>
              <a:rPr lang="he-IL" b="1" dirty="0">
                <a:solidFill>
                  <a:schemeClr val="accent4">
                    <a:lumMod val="75000"/>
                  </a:schemeClr>
                </a:solidFill>
              </a:rPr>
              <a:t>רוצה לומר כי ירושלים אמנם תבנה </a:t>
            </a:r>
            <a:r>
              <a:rPr lang="he-IL" b="1" dirty="0" err="1">
                <a:solidFill>
                  <a:schemeClr val="accent4">
                    <a:lumMod val="75000"/>
                  </a:schemeClr>
                </a:solidFill>
              </a:rPr>
              <a:t>כשיכספו</a:t>
            </a:r>
            <a:r>
              <a:rPr lang="he-IL" b="1" dirty="0">
                <a:solidFill>
                  <a:schemeClr val="accent4">
                    <a:lumMod val="75000"/>
                  </a:schemeClr>
                </a:solidFill>
              </a:rPr>
              <a:t> בני ישראל לה תכלית הכוסף עד שיחוננו אבניה ועפרה.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מסביר הרמב"ן: "רצו ותרצני -  כולם ענין חפץ וחשק בדבר".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r>
              <a:rPr lang="he-IL" sz="1800" dirty="0">
                <a:effectLst/>
                <a:latin typeface="Calibri" panose="020F0502020204030204" pitchFamily="34" charset="0"/>
                <a:ea typeface="Calibri" panose="020F0502020204030204" pitchFamily="34" charset="0"/>
                <a:cs typeface="Arial" panose="020B0604020202020204" pitchFamily="34" charset="0"/>
              </a:rPr>
              <a:t>על הפסוק "כִּי רָצוּ עֲבָדֶיךָ אֶת אֲבָנֶיהָ וְאֶת עֲפָרָהּ יְחֹנֵנוּ" (תהלים קב, טו) פירש </a:t>
            </a:r>
            <a:r>
              <a:rPr lang="he-IL" sz="1800" dirty="0" err="1">
                <a:effectLst/>
                <a:latin typeface="Calibri" panose="020F0502020204030204" pitchFamily="34" charset="0"/>
                <a:ea typeface="Calibri" panose="020F0502020204030204" pitchFamily="34" charset="0"/>
                <a:cs typeface="Arial" panose="020B0604020202020204" pitchFamily="34" charset="0"/>
              </a:rPr>
              <a:t>הרד"ק</a:t>
            </a:r>
            <a:r>
              <a:rPr lang="he-IL" sz="1800" dirty="0">
                <a:effectLst/>
                <a:latin typeface="Calibri" panose="020F0502020204030204" pitchFamily="34" charset="0"/>
                <a:ea typeface="Calibri" panose="020F0502020204030204" pitchFamily="34" charset="0"/>
                <a:cs typeface="Arial" panose="020B0604020202020204" pitchFamily="34" charset="0"/>
              </a:rPr>
              <a:t>: "כי רצו, בהיותם בגלות הם </a:t>
            </a:r>
            <a:r>
              <a:rPr lang="he-IL" sz="1800" dirty="0" err="1">
                <a:effectLst/>
                <a:latin typeface="Calibri" panose="020F0502020204030204" pitchFamily="34" charset="0"/>
                <a:ea typeface="Calibri" panose="020F0502020204030204" pitchFamily="34" charset="0"/>
                <a:cs typeface="Arial" panose="020B0604020202020204" pitchFamily="34" charset="0"/>
              </a:rPr>
              <a:t>מתאוים</a:t>
            </a:r>
            <a:r>
              <a:rPr lang="he-IL" sz="1800" dirty="0">
                <a:effectLst/>
                <a:latin typeface="Calibri" panose="020F0502020204030204" pitchFamily="34" charset="0"/>
                <a:ea typeface="Calibri" panose="020F0502020204030204" pitchFamily="34" charset="0"/>
                <a:cs typeface="Arial" panose="020B0604020202020204" pitchFamily="34" charset="0"/>
              </a:rPr>
              <a:t> לנשק אבניה. ועפרה יחננו, על דרך משל, שמחונן אדם את הדבר הנאהב. ויש מפרשים, ירצו ויאהבו אבניה ועפרה להקים את בניינה. והחכם הכוזרי פירש: אתה תקום מתי, כי רצו, כלומר, כי ירושלם תבנה </a:t>
            </a:r>
            <a:r>
              <a:rPr lang="he-IL" sz="1800" dirty="0" err="1">
                <a:effectLst/>
                <a:latin typeface="Calibri" panose="020F0502020204030204" pitchFamily="34" charset="0"/>
                <a:ea typeface="Calibri" panose="020F0502020204030204" pitchFamily="34" charset="0"/>
                <a:cs typeface="Arial" panose="020B0604020202020204" pitchFamily="34" charset="0"/>
              </a:rPr>
              <a:t>כְּשֶׁיִּכְסְפו</a:t>
            </a:r>
            <a:r>
              <a:rPr lang="he-IL" sz="1800" dirty="0">
                <a:effectLst/>
                <a:latin typeface="Calibri" panose="020F0502020204030204" pitchFamily="34" charset="0"/>
                <a:ea typeface="Calibri" panose="020F0502020204030204" pitchFamily="34" charset="0"/>
                <a:cs typeface="Arial" panose="020B0604020202020204" pitchFamily="34" charset="0"/>
              </a:rPr>
              <a:t>ּ ישראל לה תכלית הַכֹּסֶף עד שיחננו אבניה ועפרה".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ירושלים של זהב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i="1" dirty="0"/>
              <a:t>"רבי עקיבא נישא לרחל, בתו של כלא שבוע, שהדיר אותה מכל נכסיו. בחורף היו ישנים במחסן תבן, והיה מוציא לה את התבן משערותיה. אמר לה: אילו יכולתי, הייתי נותן לך </a:t>
            </a:r>
            <a:r>
              <a:rPr lang="he-IL" b="1" i="1" dirty="0"/>
              <a:t>ירושלים של זהב</a:t>
            </a:r>
            <a:r>
              <a:rPr lang="he-IL" dirty="0"/>
              <a:t>. </a:t>
            </a:r>
          </a:p>
          <a:p>
            <a:r>
              <a:rPr lang="he-IL" i="1" dirty="0"/>
              <a:t>בא אליהו הנביא ונדמה להם כאדם ודפק על הדלת ואמר להם: תנו לי מעט תבן, שילדה אשתי, ואין לי דבר. אמר רבי עקיבא לאשתו: ראי איש שאפילו תבן אין לו, ואנו יכולים לשמוח בחלקנו. </a:t>
            </a:r>
          </a:p>
          <a:p>
            <a:r>
              <a:rPr lang="he-IL" i="1" dirty="0"/>
              <a:t>אמרה לו: לך לבית המדרש ולמד תורה. הלך ועסק בתורה שתיים עשרה שנים, ובא לביתו. שמע מאחורי הדלת שאומר רשע אחד לאשתו: יפה עשה אביך שהדירך מנכסיו, שבעלך אינו ראוי לך, והניח אותך כאלמנה בחייו כל השנים הללו. אמרה לו: אם היה שומע לי – היה לומד שם עוד שתיים עשרה שנים. </a:t>
            </a:r>
          </a:p>
          <a:p>
            <a:r>
              <a:rPr lang="he-IL" i="1" dirty="0"/>
              <a:t>חזר רבי עקיבא לאחוריו. חזר עם 24 אלף זוגות תלמידים ויצאו הכול לקבל פניו. יצאה גם רחל והיו דוחקים אותה. </a:t>
            </a:r>
          </a:p>
          <a:p>
            <a:r>
              <a:rPr lang="he-IL" i="1" dirty="0"/>
              <a:t>אמר להם רבי עקיבא: שלי ושלכם – שלה הוא". (תרגום ועיבוד מתוך מסכת נדרים בתלמוד)</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168379898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השיר המקורי</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8" name="מציין מיקום תוכן 7">
            <a:extLst>
              <a:ext uri="{FF2B5EF4-FFF2-40B4-BE49-F238E27FC236}">
                <a16:creationId xmlns:a16="http://schemas.microsoft.com/office/drawing/2014/main" id="{A65C1E71-47A6-3FB5-5384-7571003E8E67}"/>
              </a:ext>
            </a:extLst>
          </p:cNvPr>
          <p:cNvPicPr>
            <a:picLocks noGrp="1" noChangeAspect="1"/>
          </p:cNvPicPr>
          <p:nvPr>
            <p:ph idx="1"/>
          </p:nvPr>
        </p:nvPicPr>
        <p:blipFill>
          <a:blip r:embed="rId2"/>
          <a:stretch>
            <a:fillRect/>
          </a:stretch>
        </p:blipFill>
        <p:spPr>
          <a:xfrm>
            <a:off x="1310409" y="1356829"/>
            <a:ext cx="7725499" cy="5116513"/>
          </a:xfrm>
          <a:prstGeom prst="rect">
            <a:avLst/>
          </a:prstGeom>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הבית שנוסף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הבית הבא לא היה בגרסה הראשונית, אלא נוסף אחר כך, למעשה עם ישראל חייב אותו לרבקה מיכאלי. </a:t>
            </a:r>
          </a:p>
          <a:p>
            <a:r>
              <a:rPr lang="he-IL" dirty="0"/>
              <a:t>נעמי הראתה והשמיעה את השיר לרבים והיא מספרת איך כל אחד בכה, והתנצל על כך בצורה אחרת: הייתי סטודנט בהר הצופים, גדלתי שם, יש לי דודה בירושלים </a:t>
            </a:r>
            <a:r>
              <a:rPr lang="he-IL" dirty="0" err="1"/>
              <a:t>וכו</a:t>
            </a:r>
            <a:r>
              <a:rPr lang="he-IL" dirty="0"/>
              <a:t>'. גיל </a:t>
            </a:r>
            <a:r>
              <a:rPr lang="he-IL" dirty="0" err="1"/>
              <a:t>אלדמע</a:t>
            </a:r>
            <a:r>
              <a:rPr lang="he-IL" dirty="0"/>
              <a:t>, המפיק של אותו פסטיבל מדובר, קבל את הדף עם המילים, דף עם תווים ובכה, בלי לשמוע, השמיע לעצמו בראש ובכה. רק </a:t>
            </a:r>
            <a:r>
              <a:rPr lang="he-IL" dirty="0" err="1"/>
              <a:t>רבקהל'ה</a:t>
            </a:r>
            <a:r>
              <a:rPr lang="he-IL" dirty="0"/>
              <a:t> לא בכתה, היא אמרה לה – נעמי, זה לא מספיק, איפה העיר העתיקה?</a:t>
            </a:r>
            <a:endParaRPr lang="en-US" dirty="0"/>
          </a:p>
          <a:p>
            <a:r>
              <a:rPr lang="he-IL" dirty="0" err="1"/>
              <a:t>רבקל'ה</a:t>
            </a:r>
            <a:r>
              <a:rPr lang="he-IL" dirty="0"/>
              <a:t>: "נעמי השמיעה את השיר והתרגשתי אבל אמרתי לה: את צריכה להזכיר יותר את העיר העתיקה. אבא שלי היה יליד העיר העתיקה, וגם אמא, אבא היה עומד ומביט לעברה דרך האשנבים בחומת המגן. אמרתי לה: ובליבה חומה. אמרתי: זה לא מספיק. את חייבת להוסיף את הגעגוע".</a:t>
            </a:r>
            <a:endParaRPr lang="en-US" dirty="0"/>
          </a:p>
          <a:p>
            <a:r>
              <a:rPr lang="he-IL" dirty="0"/>
              <a:t>ואז הוסיפה:</a:t>
            </a:r>
            <a:endParaRPr lang="en-US" dirty="0"/>
          </a:p>
          <a:p>
            <a:r>
              <a:rPr lang="he-IL" b="1" dirty="0"/>
              <a:t>איכה יבשו בורות המים</a:t>
            </a:r>
            <a:endParaRPr lang="en-US" dirty="0"/>
          </a:p>
          <a:p>
            <a:r>
              <a:rPr lang="he-IL" b="1" dirty="0"/>
              <a:t>כיכר השוק ריקה</a:t>
            </a:r>
            <a:endParaRPr lang="en-US" dirty="0"/>
          </a:p>
          <a:p>
            <a:r>
              <a:rPr lang="he-IL" b="1" dirty="0"/>
              <a:t>ואין פוקד את הר הבית</a:t>
            </a:r>
            <a:endParaRPr lang="en-US" dirty="0"/>
          </a:p>
          <a:p>
            <a:r>
              <a:rPr lang="he-IL" b="1" dirty="0"/>
              <a:t>בעיר העתיקה</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נעמי </a:t>
            </a:r>
            <a:r>
              <a:rPr lang="he-IL" dirty="0" err="1"/>
              <a:t>עידכנה</a:t>
            </a:r>
            <a:r>
              <a:rPr lang="he-IL" dirty="0"/>
              <a:t> את ירושלים שלה</a:t>
            </a:r>
          </a:p>
        </p:txBody>
      </p:sp>
      <p:pic>
        <p:nvPicPr>
          <p:cNvPr id="6" name="מציין מיקום תוכן 5">
            <a:extLst>
              <a:ext uri="{FF2B5EF4-FFF2-40B4-BE49-F238E27FC236}">
                <a16:creationId xmlns:a16="http://schemas.microsoft.com/office/drawing/2014/main" id="{D13933F8-744E-EBC7-F2B3-30D9AA76B0FE}"/>
              </a:ext>
            </a:extLst>
          </p:cNvPr>
          <p:cNvPicPr>
            <a:picLocks noGrp="1" noChangeAspect="1"/>
          </p:cNvPicPr>
          <p:nvPr>
            <p:ph idx="1"/>
          </p:nvPr>
        </p:nvPicPr>
        <p:blipFill>
          <a:blip r:embed="rId2"/>
          <a:stretch>
            <a:fillRect/>
          </a:stretch>
        </p:blipFill>
        <p:spPr>
          <a:xfrm>
            <a:off x="1657676" y="1792746"/>
            <a:ext cx="6697010" cy="4801270"/>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
        <p:nvSpPr>
          <p:cNvPr id="7" name="תיבת טקסט 6">
            <a:extLst>
              <a:ext uri="{FF2B5EF4-FFF2-40B4-BE49-F238E27FC236}">
                <a16:creationId xmlns:a16="http://schemas.microsoft.com/office/drawing/2014/main" id="{8DDF4757-7866-85F7-397E-BCC1A115B8E1}"/>
              </a:ext>
            </a:extLst>
          </p:cNvPr>
          <p:cNvSpPr txBox="1"/>
          <p:nvPr/>
        </p:nvSpPr>
        <p:spPr>
          <a:xfrm>
            <a:off x="8651019" y="1812897"/>
            <a:ext cx="1828800" cy="4067780"/>
          </a:xfrm>
          <a:prstGeom prst="rect">
            <a:avLst/>
          </a:prstGeom>
          <a:noFill/>
        </p:spPr>
        <p:txBody>
          <a:bodyPr wrap="square" rtlCol="1">
            <a:spAutoFit/>
          </a:bodyPr>
          <a:lstStyle/>
          <a:p>
            <a:pPr algn="just" rtl="1">
              <a:lnSpc>
                <a:spcPct val="115000"/>
              </a:lnSpc>
              <a:spcAft>
                <a:spcPts val="10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חזרנו אל בורות המים לשוק ולכיכר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שופר קורא בהר הבית בעיר העתיקה.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ובמערות אשר בסלע אלפי שמשות זורחות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15000"/>
              </a:lnSpc>
              <a:spcAft>
                <a:spcPts val="10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נשוב נרד אל ים המלח בדרך יריחו.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כיכר השוק ריקה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
        <p:nvSpPr>
          <p:cNvPr id="6" name="מציין מיקום תוכן 5">
            <a:extLst>
              <a:ext uri="{FF2B5EF4-FFF2-40B4-BE49-F238E27FC236}">
                <a16:creationId xmlns:a16="http://schemas.microsoft.com/office/drawing/2014/main" id="{5A7EAEA2-E5E3-C03D-7C2B-46649E8D8FCD}"/>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לכל שיריך אני כינור</a:t>
            </a:r>
          </a:p>
        </p:txBody>
      </p:sp>
      <p:pic>
        <p:nvPicPr>
          <p:cNvPr id="6" name="מציין מיקום תוכן 5">
            <a:extLst>
              <a:ext uri="{FF2B5EF4-FFF2-40B4-BE49-F238E27FC236}">
                <a16:creationId xmlns:a16="http://schemas.microsoft.com/office/drawing/2014/main" id="{C45CB2E0-3BFB-6370-4970-66391B0F3DCD}"/>
              </a:ext>
            </a:extLst>
          </p:cNvPr>
          <p:cNvPicPr>
            <a:picLocks noGrp="1" noChangeAspect="1"/>
          </p:cNvPicPr>
          <p:nvPr>
            <p:ph idx="1"/>
          </p:nvPr>
        </p:nvPicPr>
        <p:blipFill>
          <a:blip r:embed="rId2"/>
          <a:stretch>
            <a:fillRect/>
          </a:stretch>
        </p:blipFill>
        <p:spPr>
          <a:xfrm>
            <a:off x="2022591" y="980597"/>
            <a:ext cx="6604574" cy="5877403"/>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לכתור</a:t>
            </a:r>
            <a:r>
              <a:rPr lang="he-IL" dirty="0"/>
              <a:t> כתרים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תלמוד בבלי מסכת מנחות דף </a:t>
            </a:r>
            <a:r>
              <a:rPr lang="he-IL" b="1" dirty="0" err="1"/>
              <a:t>כט</a:t>
            </a:r>
            <a:r>
              <a:rPr lang="he-IL" b="1" dirty="0"/>
              <a:t> עמוד ב</a:t>
            </a:r>
          </a:p>
          <a:p>
            <a:r>
              <a:rPr lang="he-IL" b="1" dirty="0"/>
              <a:t>אמר רב יהודה אמר רב: בשעה שעלה משה למרום, מצאו להקב"ה שיושב וקושר כתרים לאותיות, אמר לפניו: רבש"ע, מי מעכב על ידך? </a:t>
            </a:r>
          </a:p>
          <a:p>
            <a:r>
              <a:rPr lang="he-IL" b="1" dirty="0"/>
              <a:t>אמר לו: אדם אחד יש שעתיד להיות בסוף כמה דורות ועקיבא בן יוסף שמו, שעתיד לדרוש על כל קוץ וקוץ </a:t>
            </a:r>
            <a:r>
              <a:rPr lang="he-IL" b="1" dirty="0" err="1"/>
              <a:t>תילין</a:t>
            </a:r>
            <a:r>
              <a:rPr lang="he-IL" b="1" dirty="0"/>
              <a:t> </a:t>
            </a:r>
            <a:r>
              <a:rPr lang="he-IL" b="1" dirty="0" err="1"/>
              <a:t>תילין</a:t>
            </a:r>
            <a:r>
              <a:rPr lang="he-IL" b="1" dirty="0"/>
              <a:t> של הלכות.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1026" name="Picture 2" descr="אותיות סת&quot;ם – ויקיפדיה">
            <a:extLst>
              <a:ext uri="{FF2B5EF4-FFF2-40B4-BE49-F238E27FC236}">
                <a16:creationId xmlns:a16="http://schemas.microsoft.com/office/drawing/2014/main" id="{7C219AA6-BC60-99C6-8BC1-879524EAE0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8599" y="176917"/>
            <a:ext cx="19431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ירושלים שבלב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הגאולה תלויה ברצון ובאהבה.</a:t>
            </a:r>
          </a:p>
          <a:p>
            <a:r>
              <a:rPr lang="he-IL" dirty="0"/>
              <a:t>בראשית פרק טו פסוק </a:t>
            </a:r>
            <a:r>
              <a:rPr lang="he-IL" dirty="0" err="1"/>
              <a:t>יח</a:t>
            </a:r>
            <a:r>
              <a:rPr lang="he-IL" dirty="0"/>
              <a:t>: בַּיּוֹם הַהוּא כָּרַת יְהֹוָה אֶת אַבְרָם </a:t>
            </a:r>
          </a:p>
          <a:p>
            <a:r>
              <a:rPr lang="he-IL" dirty="0"/>
              <a:t>בְּרִית </a:t>
            </a:r>
            <a:r>
              <a:rPr lang="he-IL" dirty="0" err="1"/>
              <a:t>לֵאמֹר</a:t>
            </a:r>
            <a:r>
              <a:rPr lang="he-IL" dirty="0"/>
              <a:t> לְזַרְעֲךָ נָתַתִּי אֶת הָאָרֶץ הַזֹּאת </a:t>
            </a:r>
          </a:p>
          <a:p>
            <a:r>
              <a:rPr lang="he-IL" dirty="0"/>
              <a:t>מִנְּהַר מִצְרַיִם עַד הַנָּהָר הַגָּדֹל נְהַר פְּרָת: </a:t>
            </a:r>
          </a:p>
          <a:p>
            <a:r>
              <a:rPr lang="he-IL" dirty="0"/>
              <a:t>מי שאמר והיה העולם. </a:t>
            </a:r>
          </a:p>
          <a:p>
            <a:r>
              <a:rPr lang="he-IL" dirty="0"/>
              <a:t>ירושלים של זהב – מתנה שבלב.</a:t>
            </a:r>
          </a:p>
          <a:p>
            <a:r>
              <a:rPr lang="he-IL" dirty="0"/>
              <a:t>לשמוע את העוד ישמע</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pic>
        <p:nvPicPr>
          <p:cNvPr id="2050" name="Picture 2" descr="הארץ המובטחת – ויקיפדיה">
            <a:extLst>
              <a:ext uri="{FF2B5EF4-FFF2-40B4-BE49-F238E27FC236}">
                <a16:creationId xmlns:a16="http://schemas.microsoft.com/office/drawing/2014/main" id="{EC60BAC0-8816-BD2E-B12F-45DFFD1531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3156"/>
          <a:stretch/>
        </p:blipFill>
        <p:spPr bwMode="auto">
          <a:xfrm>
            <a:off x="0" y="0"/>
            <a:ext cx="376096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
        <p:nvSpPr>
          <p:cNvPr id="6" name="מציין מיקום תוכן 5">
            <a:extLst>
              <a:ext uri="{FF2B5EF4-FFF2-40B4-BE49-F238E27FC236}">
                <a16:creationId xmlns:a16="http://schemas.microsoft.com/office/drawing/2014/main" id="{74580142-34B9-92DD-034D-8A55D4EA76DD}"/>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נוצר השיר?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pic>
        <p:nvPicPr>
          <p:cNvPr id="2050" name="Picture 2" descr="אין תיאור זמין לתמונה.">
            <a:extLst>
              <a:ext uri="{FF2B5EF4-FFF2-40B4-BE49-F238E27FC236}">
                <a16:creationId xmlns:a16="http://schemas.microsoft.com/office/drawing/2014/main" id="{592476ED-3EAF-6F0F-AAE3-F23FC9E9F5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052982" y="806077"/>
            <a:ext cx="5056855" cy="6051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1" dirty="0"/>
              <a:t>אויר הרים צלול כיין</a:t>
            </a:r>
            <a:endParaRPr lang="en-US" dirty="0"/>
          </a:p>
          <a:p>
            <a:r>
              <a:rPr lang="he-IL" b="1" dirty="0"/>
              <a:t>וריח אורנים</a:t>
            </a:r>
            <a:endParaRPr lang="en-US" dirty="0"/>
          </a:p>
          <a:p>
            <a:r>
              <a:rPr lang="he-IL" b="1" dirty="0"/>
              <a:t>נישא ברוח הערביים</a:t>
            </a:r>
            <a:endParaRPr lang="en-US" dirty="0"/>
          </a:p>
          <a:p>
            <a:r>
              <a:rPr lang="he-IL" b="1" dirty="0"/>
              <a:t>עם קול פעמונים</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23065</TotalTime>
  <Words>1111</Words>
  <Application>Microsoft Office PowerPoint</Application>
  <PresentationFormat>מסך רחב</PresentationFormat>
  <Paragraphs>99</Paragraphs>
  <Slides>37</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5</vt:i4>
      </vt:variant>
      <vt:variant>
        <vt:lpstr>כותרות שקופיות</vt:lpstr>
      </vt:variant>
      <vt:variant>
        <vt:i4>37</vt:i4>
      </vt:variant>
    </vt:vector>
  </HeadingPairs>
  <TitlesOfParts>
    <vt:vector size="49" baseType="lpstr">
      <vt:lpstr>Aharoni</vt:lpstr>
      <vt:lpstr>Arial</vt:lpstr>
      <vt:lpstr>Calibri</vt:lpstr>
      <vt:lpstr>Calibri Light</vt:lpstr>
      <vt:lpstr>Times New Roman</vt:lpstr>
      <vt:lpstr>Trebuchet MS</vt:lpstr>
      <vt:lpstr>Wingdings 3</vt:lpstr>
      <vt:lpstr>2_פיאה</vt:lpstr>
      <vt:lpstr>ערכת נושא Office</vt:lpstr>
      <vt:lpstr>פיאה</vt:lpstr>
      <vt:lpstr>3_פיאה</vt:lpstr>
      <vt:lpstr>1_פיאה</vt:lpstr>
      <vt:lpstr>ירושלים של זהב</vt:lpstr>
      <vt:lpstr>כיצד נוצר השיר?</vt:lpstr>
      <vt:lpstr>כיצד נוצר השיר?</vt:lpstr>
      <vt:lpstr>כשמילים בוראות מציעות</vt:lpstr>
      <vt:lpstr>כוח של רצון</vt:lpstr>
      <vt:lpstr>אם תרצו – אין זו אגדה רצון של אהבה</vt:lpstr>
      <vt:lpstr>ירושלים של זהב</vt:lpstr>
      <vt:lpstr>השיר המקורי</vt:lpstr>
      <vt:lpstr>הבית שנוסף</vt:lpstr>
      <vt:lpstr>נעמי עידכנה את ירושלים שלה</vt:lpstr>
      <vt:lpstr>כיכר השוק ריקה</vt:lpstr>
      <vt:lpstr>לכל שיריך אני כינור</vt:lpstr>
      <vt:lpstr>לכתור כתרים</vt:lpstr>
      <vt:lpstr>ירושלים שבלב </vt:lpstr>
      <vt:lpstr>מצגת של PowerPoint‏</vt:lpstr>
      <vt:lpstr>כיצד נוצר השיר?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18</cp:revision>
  <cp:lastPrinted>2024-02-26T05:45:50Z</cp:lastPrinted>
  <dcterms:created xsi:type="dcterms:W3CDTF">2024-02-23T09:02:47Z</dcterms:created>
  <dcterms:modified xsi:type="dcterms:W3CDTF">2026-10-18T02:13:02Z</dcterms:modified>
</cp:coreProperties>
</file>