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8"/>
  </p:notesMasterIdLst>
  <p:sldIdLst>
    <p:sldId id="256" r:id="rId6"/>
    <p:sldId id="676" r:id="rId7"/>
    <p:sldId id="706" r:id="rId8"/>
    <p:sldId id="705" r:id="rId9"/>
    <p:sldId id="671" r:id="rId10"/>
    <p:sldId id="673" r:id="rId11"/>
    <p:sldId id="674" r:id="rId12"/>
    <p:sldId id="672" r:id="rId13"/>
    <p:sldId id="707" r:id="rId14"/>
    <p:sldId id="708" r:id="rId15"/>
    <p:sldId id="709" r:id="rId16"/>
    <p:sldId id="675" r:id="rId17"/>
    <p:sldId id="686" r:id="rId18"/>
    <p:sldId id="677" r:id="rId19"/>
    <p:sldId id="683" r:id="rId20"/>
    <p:sldId id="703" r:id="rId21"/>
    <p:sldId id="681" r:id="rId22"/>
    <p:sldId id="710" r:id="rId23"/>
    <p:sldId id="711" r:id="rId24"/>
    <p:sldId id="680" r:id="rId25"/>
    <p:sldId id="670" r:id="rId26"/>
    <p:sldId id="684" r:id="rId27"/>
    <p:sldId id="678" r:id="rId28"/>
    <p:sldId id="679" r:id="rId29"/>
    <p:sldId id="687" r:id="rId30"/>
    <p:sldId id="689" r:id="rId31"/>
    <p:sldId id="688" r:id="rId32"/>
    <p:sldId id="690" r:id="rId33"/>
    <p:sldId id="691" r:id="rId34"/>
    <p:sldId id="693" r:id="rId35"/>
    <p:sldId id="694" r:id="rId36"/>
    <p:sldId id="695" r:id="rId37"/>
    <p:sldId id="692" r:id="rId38"/>
    <p:sldId id="696" r:id="rId39"/>
    <p:sldId id="702" r:id="rId40"/>
    <p:sldId id="697" r:id="rId41"/>
    <p:sldId id="698" r:id="rId42"/>
    <p:sldId id="699" r:id="rId43"/>
    <p:sldId id="700" r:id="rId44"/>
    <p:sldId id="701" r:id="rId45"/>
    <p:sldId id="682" r:id="rId46"/>
    <p:sldId id="685" r:id="rId4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6"/>
            <p14:sldId id="706"/>
            <p14:sldId id="705"/>
            <p14:sldId id="671"/>
            <p14:sldId id="673"/>
            <p14:sldId id="674"/>
            <p14:sldId id="672"/>
            <p14:sldId id="707"/>
            <p14:sldId id="708"/>
            <p14:sldId id="709"/>
          </p14:sldIdLst>
        </p14:section>
        <p14:section name="שבח הגבורה" id="{C379D848-A884-4B45-BC17-5F47685A537E}">
          <p14:sldIdLst>
            <p14:sldId id="675"/>
            <p14:sldId id="686"/>
            <p14:sldId id="677"/>
            <p14:sldId id="683"/>
            <p14:sldId id="703"/>
            <p14:sldId id="681"/>
          </p14:sldIdLst>
        </p14:section>
        <p14:section name="הגישה האוסרת" id="{1552B285-E90E-4F51-8FF5-6B7F0FCF03B5}">
          <p14:sldIdLst>
            <p14:sldId id="710"/>
            <p14:sldId id="711"/>
            <p14:sldId id="680"/>
            <p14:sldId id="670"/>
            <p14:sldId id="684"/>
            <p14:sldId id="678"/>
            <p14:sldId id="679"/>
          </p14:sldIdLst>
        </p14:section>
        <p14:section name="שיטת הרב קוק" id="{D0AE8ED6-157E-4D71-9237-A245BDBA1241}">
          <p14:sldIdLst>
            <p14:sldId id="687"/>
            <p14:sldId id="689"/>
            <p14:sldId id="688"/>
            <p14:sldId id="690"/>
            <p14:sldId id="691"/>
            <p14:sldId id="693"/>
            <p14:sldId id="694"/>
            <p14:sldId id="695"/>
            <p14:sldId id="692"/>
            <p14:sldId id="696"/>
            <p14:sldId id="702"/>
          </p14:sldIdLst>
        </p14:section>
        <p14:section name="נפש בריאה בגוף בריא" id="{81D079DB-C554-4A81-87DC-F1EA5C268873}">
          <p14:sldIdLst>
            <p14:sldId id="697"/>
            <p14:sldId id="698"/>
            <p14:sldId id="699"/>
            <p14:sldId id="700"/>
            <p14:sldId id="701"/>
          </p14:sldIdLst>
        </p14:section>
        <p14:section name="שאלות הלכתיות" id="{0E1552F6-2F4D-4166-A3DC-FE7088EDE76B}">
          <p14:sldIdLst>
            <p14:sldId id="682"/>
            <p14:sldId id="6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6:10.103" v="67"/>
      <pc:docMkLst>
        <pc:docMk/>
      </pc:docMkLst>
      <pc:sldChg chg="delSp mod delAnim modAnim">
        <pc:chgData name="יהודה טאוב" userId="80c2dbd02819b45c" providerId="LiveId" clId="{9C42E4DE-A4EE-4899-912D-CC2AC8F5DB5D}" dt="2026-10-18T02:16:09.238" v="1"/>
        <pc:sldMkLst>
          <pc:docMk/>
          <pc:sldMk cId="685444161" sldId="256"/>
        </pc:sldMkLst>
        <pc:picChg chg="del">
          <ac:chgData name="יהודה טאוב" userId="80c2dbd02819b45c" providerId="LiveId" clId="{9C42E4DE-A4EE-4899-912D-CC2AC8F5DB5D}" dt="2026-10-18T02:16:09.238" v="1"/>
          <ac:picMkLst>
            <pc:docMk/>
            <pc:sldMk cId="685444161" sldId="256"/>
            <ac:picMk id="4" creationId="{E119C47C-0B6C-73FF-A993-37C8DBD167E6}"/>
          </ac:picMkLst>
        </pc:picChg>
      </pc:sldChg>
      <pc:sldChg chg="delSp mod delAnim modAnim">
        <pc:chgData name="יהודה טאוב" userId="80c2dbd02819b45c" providerId="LiveId" clId="{9C42E4DE-A4EE-4899-912D-CC2AC8F5DB5D}" dt="2026-10-18T02:16:09.703" v="35"/>
        <pc:sldMkLst>
          <pc:docMk/>
          <pc:sldMk cId="1429896432" sldId="670"/>
        </pc:sldMkLst>
        <pc:picChg chg="del">
          <ac:chgData name="יהודה טאוב" userId="80c2dbd02819b45c" providerId="LiveId" clId="{9C42E4DE-A4EE-4899-912D-CC2AC8F5DB5D}" dt="2026-10-18T02:16:09.703" v="35"/>
          <ac:picMkLst>
            <pc:docMk/>
            <pc:sldMk cId="1429896432" sldId="670"/>
            <ac:picMk id="5" creationId="{CF40CAB5-2805-3882-6453-BEA8EAAEE724}"/>
          </ac:picMkLst>
        </pc:picChg>
      </pc:sldChg>
      <pc:sldChg chg="delSp mod delAnim modAnim">
        <pc:chgData name="יהודה טאוב" userId="80c2dbd02819b45c" providerId="LiveId" clId="{9C42E4DE-A4EE-4899-912D-CC2AC8F5DB5D}" dt="2026-10-18T02:16:09.321" v="9"/>
        <pc:sldMkLst>
          <pc:docMk/>
          <pc:sldMk cId="2094133984" sldId="671"/>
        </pc:sldMkLst>
        <pc:picChg chg="del">
          <ac:chgData name="יהודה טאוב" userId="80c2dbd02819b45c" providerId="LiveId" clId="{9C42E4DE-A4EE-4899-912D-CC2AC8F5DB5D}" dt="2026-10-18T02:16:09.321" v="9"/>
          <ac:picMkLst>
            <pc:docMk/>
            <pc:sldMk cId="2094133984" sldId="671"/>
            <ac:picMk id="7" creationId="{5723B608-8DDE-E57C-E06E-1C27ED6A62C0}"/>
          </ac:picMkLst>
        </pc:picChg>
      </pc:sldChg>
      <pc:sldChg chg="delSp mod delAnim modAnim">
        <pc:chgData name="יהודה טאוב" userId="80c2dbd02819b45c" providerId="LiveId" clId="{9C42E4DE-A4EE-4899-912D-CC2AC8F5DB5D}" dt="2026-10-18T02:16:09.402" v="15"/>
        <pc:sldMkLst>
          <pc:docMk/>
          <pc:sldMk cId="8960287" sldId="672"/>
        </pc:sldMkLst>
        <pc:picChg chg="del">
          <ac:chgData name="יהודה טאוב" userId="80c2dbd02819b45c" providerId="LiveId" clId="{9C42E4DE-A4EE-4899-912D-CC2AC8F5DB5D}" dt="2026-10-18T02:16:09.402" v="15"/>
          <ac:picMkLst>
            <pc:docMk/>
            <pc:sldMk cId="8960287" sldId="672"/>
            <ac:picMk id="11" creationId="{8923A64B-7A6B-8381-160C-91C39EA2B6E4}"/>
          </ac:picMkLst>
        </pc:picChg>
      </pc:sldChg>
      <pc:sldChg chg="delSp mod delAnim modAnim">
        <pc:chgData name="יהודה טאוב" userId="80c2dbd02819b45c" providerId="LiveId" clId="{9C42E4DE-A4EE-4899-912D-CC2AC8F5DB5D}" dt="2026-10-18T02:16:09.343" v="11"/>
        <pc:sldMkLst>
          <pc:docMk/>
          <pc:sldMk cId="3432683688" sldId="673"/>
        </pc:sldMkLst>
        <pc:picChg chg="del">
          <ac:chgData name="יהודה טאוב" userId="80c2dbd02819b45c" providerId="LiveId" clId="{9C42E4DE-A4EE-4899-912D-CC2AC8F5DB5D}" dt="2026-10-18T02:16:09.343" v="11"/>
          <ac:picMkLst>
            <pc:docMk/>
            <pc:sldMk cId="3432683688" sldId="673"/>
            <ac:picMk id="7" creationId="{571E06C1-521C-51F7-AF14-49D8B1850EB4}"/>
          </ac:picMkLst>
        </pc:picChg>
      </pc:sldChg>
      <pc:sldChg chg="delSp mod delAnim modAnim">
        <pc:chgData name="יהודה טאוב" userId="80c2dbd02819b45c" providerId="LiveId" clId="{9C42E4DE-A4EE-4899-912D-CC2AC8F5DB5D}" dt="2026-10-18T02:16:09.373" v="13"/>
        <pc:sldMkLst>
          <pc:docMk/>
          <pc:sldMk cId="3518836960" sldId="674"/>
        </pc:sldMkLst>
        <pc:picChg chg="del">
          <ac:chgData name="יהודה טאוב" userId="80c2dbd02819b45c" providerId="LiveId" clId="{9C42E4DE-A4EE-4899-912D-CC2AC8F5DB5D}" dt="2026-10-18T02:16:09.373" v="13"/>
          <ac:picMkLst>
            <pc:docMk/>
            <pc:sldMk cId="3518836960" sldId="674"/>
            <ac:picMk id="7" creationId="{EEDB6CDE-8474-6078-AC0D-C9143027DA9D}"/>
          </ac:picMkLst>
        </pc:picChg>
      </pc:sldChg>
      <pc:sldChg chg="delSp mod delAnim modAnim">
        <pc:chgData name="יהודה טאוב" userId="80c2dbd02819b45c" providerId="LiveId" clId="{9C42E4DE-A4EE-4899-912D-CC2AC8F5DB5D}" dt="2026-10-18T02:16:09.480" v="23"/>
        <pc:sldMkLst>
          <pc:docMk/>
          <pc:sldMk cId="2790350363" sldId="675"/>
        </pc:sldMkLst>
        <pc:picChg chg="del">
          <ac:chgData name="יהודה טאוב" userId="80c2dbd02819b45c" providerId="LiveId" clId="{9C42E4DE-A4EE-4899-912D-CC2AC8F5DB5D}" dt="2026-10-18T02:16:09.480" v="23"/>
          <ac:picMkLst>
            <pc:docMk/>
            <pc:sldMk cId="2790350363" sldId="675"/>
            <ac:picMk id="5" creationId="{1B012034-31E8-C4BF-82DB-3EB9AFF5687C}"/>
          </ac:picMkLst>
        </pc:picChg>
      </pc:sldChg>
      <pc:sldChg chg="delSp mod delAnim modAnim">
        <pc:chgData name="יהודה טאוב" userId="80c2dbd02819b45c" providerId="LiveId" clId="{9C42E4DE-A4EE-4899-912D-CC2AC8F5DB5D}" dt="2026-10-18T02:16:09.257" v="3"/>
        <pc:sldMkLst>
          <pc:docMk/>
          <pc:sldMk cId="1675713158" sldId="676"/>
        </pc:sldMkLst>
        <pc:picChg chg="del">
          <ac:chgData name="יהודה טאוב" userId="80c2dbd02819b45c" providerId="LiveId" clId="{9C42E4DE-A4EE-4899-912D-CC2AC8F5DB5D}" dt="2026-10-18T02:16:09.257" v="3"/>
          <ac:picMkLst>
            <pc:docMk/>
            <pc:sldMk cId="1675713158" sldId="676"/>
            <ac:picMk id="11" creationId="{E44AA885-44F7-42D9-6210-40232E61468E}"/>
          </ac:picMkLst>
        </pc:picChg>
      </pc:sldChg>
      <pc:sldChg chg="delSp mod delAnim modAnim">
        <pc:chgData name="יהודה טאוב" userId="80c2dbd02819b45c" providerId="LiveId" clId="{9C42E4DE-A4EE-4899-912D-CC2AC8F5DB5D}" dt="2026-10-18T02:16:09.533" v="27"/>
        <pc:sldMkLst>
          <pc:docMk/>
          <pc:sldMk cId="1821326160" sldId="677"/>
        </pc:sldMkLst>
        <pc:picChg chg="del">
          <ac:chgData name="יהודה טאוב" userId="80c2dbd02819b45c" providerId="LiveId" clId="{9C42E4DE-A4EE-4899-912D-CC2AC8F5DB5D}" dt="2026-10-18T02:16:09.533" v="27"/>
          <ac:picMkLst>
            <pc:docMk/>
            <pc:sldMk cId="1821326160" sldId="677"/>
            <ac:picMk id="7" creationId="{1C40D7AD-9292-268E-9F98-6DF4FBB8FB6E}"/>
          </ac:picMkLst>
        </pc:picChg>
      </pc:sldChg>
      <pc:sldChg chg="delSp mod delAnim modAnim">
        <pc:chgData name="יהודה טאוב" userId="80c2dbd02819b45c" providerId="LiveId" clId="{9C42E4DE-A4EE-4899-912D-CC2AC8F5DB5D}" dt="2026-10-18T02:16:09.755" v="39"/>
        <pc:sldMkLst>
          <pc:docMk/>
          <pc:sldMk cId="211713561" sldId="678"/>
        </pc:sldMkLst>
        <pc:picChg chg="del">
          <ac:chgData name="יהודה טאוב" userId="80c2dbd02819b45c" providerId="LiveId" clId="{9C42E4DE-A4EE-4899-912D-CC2AC8F5DB5D}" dt="2026-10-18T02:16:09.755" v="39"/>
          <ac:picMkLst>
            <pc:docMk/>
            <pc:sldMk cId="211713561" sldId="678"/>
            <ac:picMk id="5" creationId="{4CFF6FB4-9731-BB4F-9340-0AA26CB8C0CC}"/>
          </ac:picMkLst>
        </pc:picChg>
      </pc:sldChg>
      <pc:sldChg chg="delSp mod delAnim modAnim">
        <pc:chgData name="יהודה טאוב" userId="80c2dbd02819b45c" providerId="LiveId" clId="{9C42E4DE-A4EE-4899-912D-CC2AC8F5DB5D}" dt="2026-10-18T02:16:09.778" v="41"/>
        <pc:sldMkLst>
          <pc:docMk/>
          <pc:sldMk cId="2861537019" sldId="679"/>
        </pc:sldMkLst>
        <pc:picChg chg="del">
          <ac:chgData name="יהודה טאוב" userId="80c2dbd02819b45c" providerId="LiveId" clId="{9C42E4DE-A4EE-4899-912D-CC2AC8F5DB5D}" dt="2026-10-18T02:16:09.778" v="41"/>
          <ac:picMkLst>
            <pc:docMk/>
            <pc:sldMk cId="2861537019" sldId="679"/>
            <ac:picMk id="7" creationId="{9358A9FB-EC6B-FA60-5BB3-96DECAC22E96}"/>
          </ac:picMkLst>
        </pc:picChg>
      </pc:sldChg>
      <pc:sldChg chg="delSp mod delAnim modAnim">
        <pc:chgData name="יהודה טאוב" userId="80c2dbd02819b45c" providerId="LiveId" clId="{9C42E4DE-A4EE-4899-912D-CC2AC8F5DB5D}" dt="2026-10-18T02:16:09.675" v="33"/>
        <pc:sldMkLst>
          <pc:docMk/>
          <pc:sldMk cId="244618126" sldId="680"/>
        </pc:sldMkLst>
        <pc:picChg chg="del">
          <ac:chgData name="יהודה טאוב" userId="80c2dbd02819b45c" providerId="LiveId" clId="{9C42E4DE-A4EE-4899-912D-CC2AC8F5DB5D}" dt="2026-10-18T02:16:09.675" v="33"/>
          <ac:picMkLst>
            <pc:docMk/>
            <pc:sldMk cId="244618126" sldId="680"/>
            <ac:picMk id="6" creationId="{1C1D4880-F0DE-EE4F-0798-8A583E6710D1}"/>
          </ac:picMkLst>
        </pc:picChg>
      </pc:sldChg>
      <pc:sldChg chg="delSp mod delAnim modAnim">
        <pc:chgData name="יהודה טאוב" userId="80c2dbd02819b45c" providerId="LiveId" clId="{9C42E4DE-A4EE-4899-912D-CC2AC8F5DB5D}" dt="2026-10-18T02:16:09.557" v="29"/>
        <pc:sldMkLst>
          <pc:docMk/>
          <pc:sldMk cId="1786864824" sldId="683"/>
        </pc:sldMkLst>
        <pc:picChg chg="del">
          <ac:chgData name="יהודה טאוב" userId="80c2dbd02819b45c" providerId="LiveId" clId="{9C42E4DE-A4EE-4899-912D-CC2AC8F5DB5D}" dt="2026-10-18T02:16:09.557" v="29"/>
          <ac:picMkLst>
            <pc:docMk/>
            <pc:sldMk cId="1786864824" sldId="683"/>
            <ac:picMk id="5" creationId="{6CF01740-9955-334E-4D2E-9836B66083D5}"/>
          </ac:picMkLst>
        </pc:picChg>
      </pc:sldChg>
      <pc:sldChg chg="delSp mod delAnim modAnim">
        <pc:chgData name="יהודה טאוב" userId="80c2dbd02819b45c" providerId="LiveId" clId="{9C42E4DE-A4EE-4899-912D-CC2AC8F5DB5D}" dt="2026-10-18T02:16:09.730" v="37"/>
        <pc:sldMkLst>
          <pc:docMk/>
          <pc:sldMk cId="1336269477" sldId="684"/>
        </pc:sldMkLst>
        <pc:picChg chg="del">
          <ac:chgData name="יהודה טאוב" userId="80c2dbd02819b45c" providerId="LiveId" clId="{9C42E4DE-A4EE-4899-912D-CC2AC8F5DB5D}" dt="2026-10-18T02:16:09.730" v="37"/>
          <ac:picMkLst>
            <pc:docMk/>
            <pc:sldMk cId="1336269477" sldId="684"/>
            <ac:picMk id="5" creationId="{9DAF0356-4521-67F6-F15C-941B49BFADCF}"/>
          </ac:picMkLst>
        </pc:picChg>
      </pc:sldChg>
      <pc:sldChg chg="delSp mod delAnim modAnim">
        <pc:chgData name="יהודה טאוב" userId="80c2dbd02819b45c" providerId="LiveId" clId="{9C42E4DE-A4EE-4899-912D-CC2AC8F5DB5D}" dt="2026-10-18T02:16:09.504" v="25"/>
        <pc:sldMkLst>
          <pc:docMk/>
          <pc:sldMk cId="238379822" sldId="686"/>
        </pc:sldMkLst>
        <pc:picChg chg="del">
          <ac:chgData name="יהודה טאוב" userId="80c2dbd02819b45c" providerId="LiveId" clId="{9C42E4DE-A4EE-4899-912D-CC2AC8F5DB5D}" dt="2026-10-18T02:16:09.504" v="25"/>
          <ac:picMkLst>
            <pc:docMk/>
            <pc:sldMk cId="238379822" sldId="686"/>
            <ac:picMk id="5" creationId="{416971C9-D2FE-CBAE-3409-88976804BDAF}"/>
          </ac:picMkLst>
        </pc:picChg>
      </pc:sldChg>
      <pc:sldChg chg="delSp mod delAnim modAnim">
        <pc:chgData name="יהודה טאוב" userId="80c2dbd02819b45c" providerId="LiveId" clId="{9C42E4DE-A4EE-4899-912D-CC2AC8F5DB5D}" dt="2026-10-18T02:16:09.805" v="43"/>
        <pc:sldMkLst>
          <pc:docMk/>
          <pc:sldMk cId="721038136" sldId="687"/>
        </pc:sldMkLst>
        <pc:picChg chg="del">
          <ac:chgData name="יהודה טאוב" userId="80c2dbd02819b45c" providerId="LiveId" clId="{9C42E4DE-A4EE-4899-912D-CC2AC8F5DB5D}" dt="2026-10-18T02:16:09.805" v="43"/>
          <ac:picMkLst>
            <pc:docMk/>
            <pc:sldMk cId="721038136" sldId="687"/>
            <ac:picMk id="7" creationId="{02B3BAF5-851D-67E0-56A2-97391F25C39C}"/>
          </ac:picMkLst>
        </pc:picChg>
      </pc:sldChg>
      <pc:sldChg chg="delSp mod delAnim modAnim">
        <pc:chgData name="יהודה טאוב" userId="80c2dbd02819b45c" providerId="LiveId" clId="{9C42E4DE-A4EE-4899-912D-CC2AC8F5DB5D}" dt="2026-10-18T02:16:09.857" v="47"/>
        <pc:sldMkLst>
          <pc:docMk/>
          <pc:sldMk cId="3716279854" sldId="688"/>
        </pc:sldMkLst>
        <pc:picChg chg="del">
          <ac:chgData name="יהודה טאוב" userId="80c2dbd02819b45c" providerId="LiveId" clId="{9C42E4DE-A4EE-4899-912D-CC2AC8F5DB5D}" dt="2026-10-18T02:16:09.857" v="47"/>
          <ac:picMkLst>
            <pc:docMk/>
            <pc:sldMk cId="3716279854" sldId="688"/>
            <ac:picMk id="7" creationId="{529094EE-0F08-B928-9238-1177B15466EE}"/>
          </ac:picMkLst>
        </pc:picChg>
      </pc:sldChg>
      <pc:sldChg chg="delSp mod delAnim modAnim">
        <pc:chgData name="יהודה טאוב" userId="80c2dbd02819b45c" providerId="LiveId" clId="{9C42E4DE-A4EE-4899-912D-CC2AC8F5DB5D}" dt="2026-10-18T02:16:09.832" v="45"/>
        <pc:sldMkLst>
          <pc:docMk/>
          <pc:sldMk cId="737813928" sldId="689"/>
        </pc:sldMkLst>
        <pc:picChg chg="del">
          <ac:chgData name="יהודה טאוב" userId="80c2dbd02819b45c" providerId="LiveId" clId="{9C42E4DE-A4EE-4899-912D-CC2AC8F5DB5D}" dt="2026-10-18T02:16:09.832" v="45"/>
          <ac:picMkLst>
            <pc:docMk/>
            <pc:sldMk cId="737813928" sldId="689"/>
            <ac:picMk id="5" creationId="{C9173DB4-F654-2271-EB4F-119F6D481663}"/>
          </ac:picMkLst>
        </pc:picChg>
      </pc:sldChg>
      <pc:sldChg chg="delSp mod delAnim modAnim">
        <pc:chgData name="יהודה טאוב" userId="80c2dbd02819b45c" providerId="LiveId" clId="{9C42E4DE-A4EE-4899-912D-CC2AC8F5DB5D}" dt="2026-10-18T02:16:09.879" v="49"/>
        <pc:sldMkLst>
          <pc:docMk/>
          <pc:sldMk cId="33016839" sldId="690"/>
        </pc:sldMkLst>
        <pc:picChg chg="del">
          <ac:chgData name="יהודה טאוב" userId="80c2dbd02819b45c" providerId="LiveId" clId="{9C42E4DE-A4EE-4899-912D-CC2AC8F5DB5D}" dt="2026-10-18T02:16:09.879" v="49"/>
          <ac:picMkLst>
            <pc:docMk/>
            <pc:sldMk cId="33016839" sldId="690"/>
            <ac:picMk id="5" creationId="{AEED134B-F5F5-9175-DDDD-54083EFF4019}"/>
          </ac:picMkLst>
        </pc:picChg>
      </pc:sldChg>
      <pc:sldChg chg="delSp mod delAnim modAnim">
        <pc:chgData name="יהודה טאוב" userId="80c2dbd02819b45c" providerId="LiveId" clId="{9C42E4DE-A4EE-4899-912D-CC2AC8F5DB5D}" dt="2026-10-18T02:16:09.905" v="51"/>
        <pc:sldMkLst>
          <pc:docMk/>
          <pc:sldMk cId="3183521097" sldId="691"/>
        </pc:sldMkLst>
        <pc:picChg chg="del">
          <ac:chgData name="יהודה טאוב" userId="80c2dbd02819b45c" providerId="LiveId" clId="{9C42E4DE-A4EE-4899-912D-CC2AC8F5DB5D}" dt="2026-10-18T02:16:09.905" v="51"/>
          <ac:picMkLst>
            <pc:docMk/>
            <pc:sldMk cId="3183521097" sldId="691"/>
            <ac:picMk id="5" creationId="{BFA7B9F9-1589-FB52-6126-B7D2364A4556}"/>
          </ac:picMkLst>
        </pc:picChg>
      </pc:sldChg>
      <pc:sldChg chg="delSp mod delAnim modAnim">
        <pc:chgData name="יהודה טאוב" userId="80c2dbd02819b45c" providerId="LiveId" clId="{9C42E4DE-A4EE-4899-912D-CC2AC8F5DB5D}" dt="2026-10-18T02:16:10.005" v="59"/>
        <pc:sldMkLst>
          <pc:docMk/>
          <pc:sldMk cId="1476847456" sldId="692"/>
        </pc:sldMkLst>
        <pc:picChg chg="del">
          <ac:chgData name="יהודה טאוב" userId="80c2dbd02819b45c" providerId="LiveId" clId="{9C42E4DE-A4EE-4899-912D-CC2AC8F5DB5D}" dt="2026-10-18T02:16:10.005" v="59"/>
          <ac:picMkLst>
            <pc:docMk/>
            <pc:sldMk cId="1476847456" sldId="692"/>
            <ac:picMk id="9" creationId="{BE176EC0-7EF9-9815-F8C4-111EFDBD9EEF}"/>
          </ac:picMkLst>
        </pc:picChg>
      </pc:sldChg>
      <pc:sldChg chg="delSp mod delAnim modAnim">
        <pc:chgData name="יהודה טאוב" userId="80c2dbd02819b45c" providerId="LiveId" clId="{9C42E4DE-A4EE-4899-912D-CC2AC8F5DB5D}" dt="2026-10-18T02:16:09.928" v="53"/>
        <pc:sldMkLst>
          <pc:docMk/>
          <pc:sldMk cId="2260355731" sldId="693"/>
        </pc:sldMkLst>
        <pc:picChg chg="del">
          <ac:chgData name="יהודה טאוב" userId="80c2dbd02819b45c" providerId="LiveId" clId="{9C42E4DE-A4EE-4899-912D-CC2AC8F5DB5D}" dt="2026-10-18T02:16:09.928" v="53"/>
          <ac:picMkLst>
            <pc:docMk/>
            <pc:sldMk cId="2260355731" sldId="693"/>
            <ac:picMk id="5" creationId="{FC87A96C-70F4-6C55-E5E9-E719091DFC23}"/>
          </ac:picMkLst>
        </pc:picChg>
      </pc:sldChg>
      <pc:sldChg chg="delSp mod delAnim modAnim">
        <pc:chgData name="יהודה טאוב" userId="80c2dbd02819b45c" providerId="LiveId" clId="{9C42E4DE-A4EE-4899-912D-CC2AC8F5DB5D}" dt="2026-10-18T02:16:09.952" v="55"/>
        <pc:sldMkLst>
          <pc:docMk/>
          <pc:sldMk cId="414370659" sldId="694"/>
        </pc:sldMkLst>
        <pc:picChg chg="del">
          <ac:chgData name="יהודה טאוב" userId="80c2dbd02819b45c" providerId="LiveId" clId="{9C42E4DE-A4EE-4899-912D-CC2AC8F5DB5D}" dt="2026-10-18T02:16:09.952" v="55"/>
          <ac:picMkLst>
            <pc:docMk/>
            <pc:sldMk cId="414370659" sldId="694"/>
            <ac:picMk id="5" creationId="{F8CCEA7A-2368-9445-30FF-68187B80DBD8}"/>
          </ac:picMkLst>
        </pc:picChg>
      </pc:sldChg>
      <pc:sldChg chg="delSp mod delAnim modAnim">
        <pc:chgData name="יהודה טאוב" userId="80c2dbd02819b45c" providerId="LiveId" clId="{9C42E4DE-A4EE-4899-912D-CC2AC8F5DB5D}" dt="2026-10-18T02:16:09.977" v="57"/>
        <pc:sldMkLst>
          <pc:docMk/>
          <pc:sldMk cId="259361860" sldId="695"/>
        </pc:sldMkLst>
        <pc:picChg chg="del">
          <ac:chgData name="יהודה טאוב" userId="80c2dbd02819b45c" providerId="LiveId" clId="{9C42E4DE-A4EE-4899-912D-CC2AC8F5DB5D}" dt="2026-10-18T02:16:09.977" v="57"/>
          <ac:picMkLst>
            <pc:docMk/>
            <pc:sldMk cId="259361860" sldId="695"/>
            <ac:picMk id="7" creationId="{7CCF29B8-D839-2DD2-DE71-5BD97AB5203D}"/>
          </ac:picMkLst>
        </pc:picChg>
      </pc:sldChg>
      <pc:sldChg chg="delSp mod delAnim modAnim">
        <pc:chgData name="יהודה טאוב" userId="80c2dbd02819b45c" providerId="LiveId" clId="{9C42E4DE-A4EE-4899-912D-CC2AC8F5DB5D}" dt="2026-10-18T02:16:10.029" v="61"/>
        <pc:sldMkLst>
          <pc:docMk/>
          <pc:sldMk cId="344070721" sldId="696"/>
        </pc:sldMkLst>
        <pc:picChg chg="del">
          <ac:chgData name="יהודה טאוב" userId="80c2dbd02819b45c" providerId="LiveId" clId="{9C42E4DE-A4EE-4899-912D-CC2AC8F5DB5D}" dt="2026-10-18T02:16:10.029" v="61"/>
          <ac:picMkLst>
            <pc:docMk/>
            <pc:sldMk cId="344070721" sldId="696"/>
            <ac:picMk id="7" creationId="{6D38230D-29B2-F69D-26C5-5E1DEF250B78}"/>
          </ac:picMkLst>
        </pc:picChg>
      </pc:sldChg>
      <pc:sldChg chg="delSp mod delAnim modAnim">
        <pc:chgData name="יהודה טאוב" userId="80c2dbd02819b45c" providerId="LiveId" clId="{9C42E4DE-A4EE-4899-912D-CC2AC8F5DB5D}" dt="2026-10-18T02:16:10.078" v="65"/>
        <pc:sldMkLst>
          <pc:docMk/>
          <pc:sldMk cId="3431899221" sldId="697"/>
        </pc:sldMkLst>
        <pc:picChg chg="del">
          <ac:chgData name="יהודה טאוב" userId="80c2dbd02819b45c" providerId="LiveId" clId="{9C42E4DE-A4EE-4899-912D-CC2AC8F5DB5D}" dt="2026-10-18T02:16:10.078" v="65"/>
          <ac:picMkLst>
            <pc:docMk/>
            <pc:sldMk cId="3431899221" sldId="697"/>
            <ac:picMk id="5" creationId="{8BE25C5F-A20F-8044-5B58-E97927445029}"/>
          </ac:picMkLst>
        </pc:picChg>
      </pc:sldChg>
      <pc:sldChg chg="delSp mod delAnim modAnim">
        <pc:chgData name="יהודה טאוב" userId="80c2dbd02819b45c" providerId="LiveId" clId="{9C42E4DE-A4EE-4899-912D-CC2AC8F5DB5D}" dt="2026-10-18T02:16:10.103" v="67"/>
        <pc:sldMkLst>
          <pc:docMk/>
          <pc:sldMk cId="484775901" sldId="698"/>
        </pc:sldMkLst>
        <pc:picChg chg="del">
          <ac:chgData name="יהודה טאוב" userId="80c2dbd02819b45c" providerId="LiveId" clId="{9C42E4DE-A4EE-4899-912D-CC2AC8F5DB5D}" dt="2026-10-18T02:16:10.103" v="67"/>
          <ac:picMkLst>
            <pc:docMk/>
            <pc:sldMk cId="484775901" sldId="698"/>
            <ac:picMk id="5" creationId="{5A2DF840-CE3C-1A4D-0E64-CCA3108D4838}"/>
          </ac:picMkLst>
        </pc:picChg>
      </pc:sldChg>
      <pc:sldChg chg="delSp mod delAnim modAnim">
        <pc:chgData name="יהודה טאוב" userId="80c2dbd02819b45c" providerId="LiveId" clId="{9C42E4DE-A4EE-4899-912D-CC2AC8F5DB5D}" dt="2026-10-18T02:16:10.055" v="63"/>
        <pc:sldMkLst>
          <pc:docMk/>
          <pc:sldMk cId="2315735507" sldId="702"/>
        </pc:sldMkLst>
        <pc:picChg chg="del">
          <ac:chgData name="יהודה טאוב" userId="80c2dbd02819b45c" providerId="LiveId" clId="{9C42E4DE-A4EE-4899-912D-CC2AC8F5DB5D}" dt="2026-10-18T02:16:10.055" v="63"/>
          <ac:picMkLst>
            <pc:docMk/>
            <pc:sldMk cId="2315735507" sldId="702"/>
            <ac:picMk id="5" creationId="{0A7F73B1-DBAC-E86D-5521-C528541176B5}"/>
          </ac:picMkLst>
        </pc:picChg>
      </pc:sldChg>
      <pc:sldChg chg="delSp mod delAnim modAnim">
        <pc:chgData name="יהודה טאוב" userId="80c2dbd02819b45c" providerId="LiveId" clId="{9C42E4DE-A4EE-4899-912D-CC2AC8F5DB5D}" dt="2026-10-18T02:16:09.302" v="7"/>
        <pc:sldMkLst>
          <pc:docMk/>
          <pc:sldMk cId="4036699900" sldId="705"/>
        </pc:sldMkLst>
        <pc:picChg chg="del">
          <ac:chgData name="יהודה טאוב" userId="80c2dbd02819b45c" providerId="LiveId" clId="{9C42E4DE-A4EE-4899-912D-CC2AC8F5DB5D}" dt="2026-10-18T02:16:09.302" v="7"/>
          <ac:picMkLst>
            <pc:docMk/>
            <pc:sldMk cId="4036699900" sldId="705"/>
            <ac:picMk id="5" creationId="{57645810-563E-4D33-8A9D-36360D452F27}"/>
          </ac:picMkLst>
        </pc:picChg>
      </pc:sldChg>
      <pc:sldChg chg="delSp mod delAnim modAnim">
        <pc:chgData name="יהודה טאוב" userId="80c2dbd02819b45c" providerId="LiveId" clId="{9C42E4DE-A4EE-4899-912D-CC2AC8F5DB5D}" dt="2026-10-18T02:16:09.280" v="5"/>
        <pc:sldMkLst>
          <pc:docMk/>
          <pc:sldMk cId="147946880" sldId="706"/>
        </pc:sldMkLst>
        <pc:picChg chg="del">
          <ac:chgData name="יהודה טאוב" userId="80c2dbd02819b45c" providerId="LiveId" clId="{9C42E4DE-A4EE-4899-912D-CC2AC8F5DB5D}" dt="2026-10-18T02:16:09.280" v="5"/>
          <ac:picMkLst>
            <pc:docMk/>
            <pc:sldMk cId="147946880" sldId="706"/>
            <ac:picMk id="7" creationId="{6B1A3782-1018-ED89-2DC5-7BB38B7FDEFA}"/>
          </ac:picMkLst>
        </pc:picChg>
      </pc:sldChg>
      <pc:sldChg chg="delSp mod delAnim modAnim">
        <pc:chgData name="יהודה טאוב" userId="80c2dbd02819b45c" providerId="LiveId" clId="{9C42E4DE-A4EE-4899-912D-CC2AC8F5DB5D}" dt="2026-10-18T02:16:09.427" v="17"/>
        <pc:sldMkLst>
          <pc:docMk/>
          <pc:sldMk cId="2362242396" sldId="707"/>
        </pc:sldMkLst>
        <pc:picChg chg="del">
          <ac:chgData name="יהודה טאוב" userId="80c2dbd02819b45c" providerId="LiveId" clId="{9C42E4DE-A4EE-4899-912D-CC2AC8F5DB5D}" dt="2026-10-18T02:16:09.427" v="17"/>
          <ac:picMkLst>
            <pc:docMk/>
            <pc:sldMk cId="2362242396" sldId="707"/>
            <ac:picMk id="6" creationId="{FE7778C8-D09A-F8F2-AAB8-EF99AB9B0E53}"/>
          </ac:picMkLst>
        </pc:picChg>
      </pc:sldChg>
      <pc:sldChg chg="delSp mod delAnim modAnim">
        <pc:chgData name="יהודה טאוב" userId="80c2dbd02819b45c" providerId="LiveId" clId="{9C42E4DE-A4EE-4899-912D-CC2AC8F5DB5D}" dt="2026-10-18T02:16:09.448" v="19"/>
        <pc:sldMkLst>
          <pc:docMk/>
          <pc:sldMk cId="2079160502" sldId="708"/>
        </pc:sldMkLst>
        <pc:picChg chg="del">
          <ac:chgData name="יהודה טאוב" userId="80c2dbd02819b45c" providerId="LiveId" clId="{9C42E4DE-A4EE-4899-912D-CC2AC8F5DB5D}" dt="2026-10-18T02:16:09.448" v="19"/>
          <ac:picMkLst>
            <pc:docMk/>
            <pc:sldMk cId="2079160502" sldId="708"/>
            <ac:picMk id="5" creationId="{D2DAB3C3-C379-0A3C-C47D-2E0F13EC77B7}"/>
          </ac:picMkLst>
        </pc:picChg>
      </pc:sldChg>
      <pc:sldChg chg="delSp mod delAnim modAnim">
        <pc:chgData name="יהודה טאוב" userId="80c2dbd02819b45c" providerId="LiveId" clId="{9C42E4DE-A4EE-4899-912D-CC2AC8F5DB5D}" dt="2026-10-18T02:16:09.465" v="21"/>
        <pc:sldMkLst>
          <pc:docMk/>
          <pc:sldMk cId="3358676713" sldId="709"/>
        </pc:sldMkLst>
        <pc:picChg chg="del">
          <ac:chgData name="יהודה טאוב" userId="80c2dbd02819b45c" providerId="LiveId" clId="{9C42E4DE-A4EE-4899-912D-CC2AC8F5DB5D}" dt="2026-10-18T02:16:09.465" v="21"/>
          <ac:picMkLst>
            <pc:docMk/>
            <pc:sldMk cId="3358676713" sldId="709"/>
            <ac:picMk id="5" creationId="{9C38C3D5-279B-0B9A-2688-9EE4289F572D}"/>
          </ac:picMkLst>
        </pc:picChg>
      </pc:sldChg>
      <pc:sldChg chg="delSp mod delAnim modAnim">
        <pc:chgData name="יהודה טאוב" userId="80c2dbd02819b45c" providerId="LiveId" clId="{9C42E4DE-A4EE-4899-912D-CC2AC8F5DB5D}" dt="2026-10-18T02:16:09.646" v="31"/>
        <pc:sldMkLst>
          <pc:docMk/>
          <pc:sldMk cId="781819337" sldId="711"/>
        </pc:sldMkLst>
        <pc:picChg chg="del">
          <ac:chgData name="יהודה טאוב" userId="80c2dbd02819b45c" providerId="LiveId" clId="{9C42E4DE-A4EE-4899-912D-CC2AC8F5DB5D}" dt="2026-10-18T02:16:09.646" v="31"/>
          <ac:picMkLst>
            <pc:docMk/>
            <pc:sldMk cId="781819337" sldId="711"/>
            <ac:picMk id="5" creationId="{B7B298DD-7DE3-CF6B-5024-1249248A526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0.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91%D7%A8%D7%9B%D7%95%D7%AA&amp;perek=%D7%A1%D7%92&amp;pasuk=%D7%90" TargetMode="Externa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hyperlink" Target="https://www.yeshiva.org.il/responsa/Responsa.aspx?sefer=%D7%AA%D7%A0%22%D7%9A-%D7%99%D7%A8%D7%9E%D7%99%D7%94%D7%95&amp;perek=%D7%98%D7%95&amp;pasuk=%D7%99%D7%98"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yeshiva.org.il/responsa/Responsa.aspx?sefer=%D7%AA%D7%A0%22%D7%9A-%D7%93%D7%91%D7%A8%D7%99%D7%9D&amp;perek=%D7%90&amp;pasuk=" TargetMode="Externa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hyperlink" Target="https://www.yeshiva.org.il/responsa/Responsa.aspx?sefer=%D7%91%D7%91%D7%9C%D7%99-%D7%A1%D7%A0%D7%94%D7%93%D7%A8%D7%99%D7%9F&amp;perek=%D7%9E%D7%98&amp;pasuk=%D7%90"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התעמלות וגוף בריא</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54687"/>
    </mc:Choice>
    <mc:Fallback xmlns="">
      <p:transition spd="slow" advTm="5468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דעת הרמב"ם</a:t>
            </a:r>
            <a:br>
              <a:rPr lang="he-IL" dirty="0"/>
            </a:br>
            <a:r>
              <a:rPr lang="he-IL" dirty="0"/>
              <a:t>אין חולי בא עליו</a:t>
            </a:r>
          </a:p>
        </p:txBody>
      </p:sp>
      <p:pic>
        <p:nvPicPr>
          <p:cNvPr id="6" name="מציין מיקום תוכן 5">
            <a:extLst>
              <a:ext uri="{FF2B5EF4-FFF2-40B4-BE49-F238E27FC236}">
                <a16:creationId xmlns:a16="http://schemas.microsoft.com/office/drawing/2014/main" id="{AD45CA6A-E7B8-4F6C-8D67-68F77FEB80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209604" y="1935004"/>
            <a:ext cx="4705350" cy="341947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8" name="תמונה 7">
            <a:extLst>
              <a:ext uri="{FF2B5EF4-FFF2-40B4-BE49-F238E27FC236}">
                <a16:creationId xmlns:a16="http://schemas.microsoft.com/office/drawing/2014/main" id="{6DD4CAE7-6937-9DAB-2167-F2C208335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021" y="2021164"/>
            <a:ext cx="4714875" cy="3133725"/>
          </a:xfrm>
          <a:prstGeom prst="rect">
            <a:avLst/>
          </a:prstGeom>
        </p:spPr>
      </p:pic>
      <p:pic>
        <p:nvPicPr>
          <p:cNvPr id="10" name="תמונה 9">
            <a:extLst>
              <a:ext uri="{FF2B5EF4-FFF2-40B4-BE49-F238E27FC236}">
                <a16:creationId xmlns:a16="http://schemas.microsoft.com/office/drawing/2014/main" id="{1B1D3345-487C-947F-F980-E349A34CCB67}"/>
              </a:ext>
            </a:extLst>
          </p:cNvPr>
          <p:cNvPicPr>
            <a:picLocks noChangeAspect="1"/>
          </p:cNvPicPr>
          <p:nvPr/>
        </p:nvPicPr>
        <p:blipFill>
          <a:blip r:embed="rId5"/>
          <a:stretch>
            <a:fillRect/>
          </a:stretch>
        </p:blipFill>
        <p:spPr>
          <a:xfrm>
            <a:off x="1043158" y="5811819"/>
            <a:ext cx="2391805" cy="685407"/>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254340"/>
    </mc:Choice>
    <mc:Fallback xmlns="">
      <p:transition spd="slow" advTm="254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6" name="תמונה 5">
            <a:extLst>
              <a:ext uri="{FF2B5EF4-FFF2-40B4-BE49-F238E27FC236}">
                <a16:creationId xmlns:a16="http://schemas.microsoft.com/office/drawing/2014/main" id="{0021B68F-C1B9-E86E-80CC-18A4F6935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12" y="4762"/>
            <a:ext cx="10696575" cy="6848475"/>
          </a:xfrm>
          <a:prstGeom prst="rect">
            <a:avLst/>
          </a:prstGeom>
        </p:spPr>
      </p:pic>
    </p:spTree>
    <p:extLst>
      <p:ext uri="{BB962C8B-B14F-4D97-AF65-F5344CB8AC3E}">
        <p14:creationId xmlns:p14="http://schemas.microsoft.com/office/powerpoint/2010/main" val="147946880"/>
      </p:ext>
    </p:extLst>
  </p:cSld>
  <p:clrMapOvr>
    <a:masterClrMapping/>
  </p:clrMapOvr>
  <mc:AlternateContent xmlns:mc="http://schemas.openxmlformats.org/markup-compatibility/2006" xmlns:p14="http://schemas.microsoft.com/office/powerpoint/2010/main">
    <mc:Choice Requires="p14">
      <p:transition spd="slow" p14:dur="2000" advTm="104528"/>
    </mc:Choice>
    <mc:Fallback xmlns="">
      <p:transition spd="slow" advTm="1045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הרמב"ם</a:t>
            </a:r>
            <a:br>
              <a:rPr lang="he-IL" dirty="0"/>
            </a:br>
            <a:r>
              <a:rPr lang="he-IL" dirty="0"/>
              <a:t>נפש בריאה בגוף בריא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ספר מורה הנבוכים חלק ג פרק כה</a:t>
            </a:r>
          </a:p>
          <a:p>
            <a:r>
              <a:rPr lang="he-IL" dirty="0"/>
              <a:t>הפעולות יחלקו לפי בחינת תכליתם לארבע חלקים, אם פעולת הבל, או פעלת שחוק, או פעלת ריק, או פעולה טובה...</a:t>
            </a:r>
          </a:p>
          <a:p>
            <a:r>
              <a:rPr lang="he-IL" dirty="0"/>
              <a:t>וזה יתחלף כפי כוונת הפועלים ושלמותם, כי יש דברים רבים שהם הכרחיים או תועלתם גדולה אצל אנשים ואצל אחרים לא תצטרך (תחשב) כלל, כהתעמלות הגוף כפי התחלף מיניו, אשר הוא הכרחי להתמיד הבריאות על מה שצריך אצל מי שידע חכמת הרפואות, וככתיבה שתועלתה גדולה אצל אנשי החכמה, כי אשר יעשה פעולות ההתעמלות להתמיד בו הבריאות, כשחוק בכדור, או ההתאבקות, או משיכת </a:t>
            </a:r>
            <a:r>
              <a:rPr lang="he-IL" dirty="0" err="1"/>
              <a:t>הידים</a:t>
            </a:r>
            <a:r>
              <a:rPr lang="he-IL" dirty="0"/>
              <a:t>, או עצירת הנשימה, או פעולות יכוון בהם הכתיבה, כעשיית הקולמוס ועשיית הנייר, יהיה אצל אנשים סכלים פעולת שחוק ואצל החכמים אינו פעולת שחוק. </a:t>
            </a:r>
          </a:p>
          <a:p>
            <a:r>
              <a:rPr lang="he-IL" dirty="0"/>
              <a:t>שמונה פרקים - : "והכונה בבריאות גופו שתמצא הנפש כלים בריאים ושלימים לקנות החכמות </a:t>
            </a:r>
            <a:r>
              <a:rPr lang="he-IL" dirty="0" err="1"/>
              <a:t>וקנות</a:t>
            </a:r>
            <a:r>
              <a:rPr lang="he-IL" dirty="0"/>
              <a:t> מעלות </a:t>
            </a:r>
            <a:r>
              <a:rPr lang="he-IL" dirty="0" err="1"/>
              <a:t>המדות</a:t>
            </a:r>
            <a:r>
              <a:rPr lang="he-IL" dirty="0"/>
              <a:t> ומעלות השכליות עד שיגיע לתכלית ההוא".</a:t>
            </a:r>
          </a:p>
          <a:p>
            <a:r>
              <a:rPr lang="he-IL" dirty="0" err="1"/>
              <a:t>יובנאליס</a:t>
            </a:r>
            <a:r>
              <a:rPr lang="he-IL" dirty="0"/>
              <a:t> מהמאה ה2 לספירה סוף סאטירה 10 עליך להתפלל לנפש בריאה בגוף בריא.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4036699900"/>
      </p:ext>
    </p:extLst>
  </p:cSld>
  <p:clrMapOvr>
    <a:masterClrMapping/>
  </p:clrMapOvr>
  <mc:AlternateContent xmlns:mc="http://schemas.openxmlformats.org/markup-compatibility/2006" xmlns:p14="http://schemas.microsoft.com/office/powerpoint/2010/main">
    <mc:Choice Requires="p14">
      <p:transition spd="slow" p14:dur="2000" advTm="163600"/>
    </mc:Choice>
    <mc:Fallback xmlns="">
      <p:transition spd="slow" advTm="163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מעשה רב</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6" name="תמונה 5">
            <a:extLst>
              <a:ext uri="{FF2B5EF4-FFF2-40B4-BE49-F238E27FC236}">
                <a16:creationId xmlns:a16="http://schemas.microsoft.com/office/drawing/2014/main" id="{701CA20E-C82F-EE73-986A-B6836222192F}"/>
              </a:ext>
            </a:extLst>
          </p:cNvPr>
          <p:cNvPicPr>
            <a:picLocks noChangeAspect="1"/>
          </p:cNvPicPr>
          <p:nvPr/>
        </p:nvPicPr>
        <p:blipFill>
          <a:blip r:embed="rId2"/>
          <a:stretch>
            <a:fillRect/>
          </a:stretch>
        </p:blipFill>
        <p:spPr>
          <a:xfrm>
            <a:off x="6012663" y="1511261"/>
            <a:ext cx="4165006" cy="2541150"/>
          </a:xfrm>
          <a:prstGeom prst="rect">
            <a:avLst/>
          </a:prstGeom>
        </p:spPr>
      </p:pic>
      <p:pic>
        <p:nvPicPr>
          <p:cNvPr id="10" name="מציין מיקום תוכן 9">
            <a:extLst>
              <a:ext uri="{FF2B5EF4-FFF2-40B4-BE49-F238E27FC236}">
                <a16:creationId xmlns:a16="http://schemas.microsoft.com/office/drawing/2014/main" id="{8871E428-01D3-3E30-B253-CDFA2496A04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4795" y="1554210"/>
            <a:ext cx="4676775" cy="2590800"/>
          </a:xfrm>
          <a:prstGeom prst="rect">
            <a:avLst/>
          </a:prstGeom>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113353"/>
    </mc:Choice>
    <mc:Fallback xmlns="">
      <p:transition spd="slow" advTm="11335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 name="תמונה 5">
            <a:extLst>
              <a:ext uri="{FF2B5EF4-FFF2-40B4-BE49-F238E27FC236}">
                <a16:creationId xmlns:a16="http://schemas.microsoft.com/office/drawing/2014/main" id="{B634FAC3-8048-AE23-05B1-5CABE26A2C7B}"/>
              </a:ext>
            </a:extLst>
          </p:cNvPr>
          <p:cNvPicPr>
            <a:picLocks noChangeAspect="1"/>
          </p:cNvPicPr>
          <p:nvPr/>
        </p:nvPicPr>
        <p:blipFill>
          <a:blip r:embed="rId2"/>
          <a:stretch>
            <a:fillRect/>
          </a:stretch>
        </p:blipFill>
        <p:spPr>
          <a:xfrm>
            <a:off x="1395951" y="1621942"/>
            <a:ext cx="8191500" cy="4886325"/>
          </a:xfrm>
          <a:prstGeom prst="rect">
            <a:avLst/>
          </a:prstGeom>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155280"/>
    </mc:Choice>
    <mc:Fallback xmlns="">
      <p:transition spd="slow" advTm="1552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את דבריו מסכם רבי שמשון רפאל הירש בקריאה לכל אחד:</a:t>
            </a:r>
          </a:p>
          <a:p>
            <a:r>
              <a:rPr lang="he-IL" dirty="0"/>
              <a:t>"לכן שמור נפשך מאוד ושים ליבו לכלכל כהוגן את גופך למען יישאר לך תמיד כלי מחזיק ברכה לשרתך בהיותו בריא וחזק לפעולת חייך חדל לך מכל דבר אשר יוכל להזיק לגופך ולהרוס את בריאותו אף קח לך והשתמש בסדר חייך עם הדברים שהמה יוסיפו לתת לגוף כוח בריאות אומץ וחיל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75222"/>
    </mc:Choice>
    <mc:Fallback xmlns="">
      <p:transition spd="slow" advTm="752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pPr algn="ctr"/>
            <a:r>
              <a:rPr lang="he-IL" dirty="0"/>
              <a:t>החפץ חיים</a:t>
            </a:r>
            <a:br>
              <a:rPr lang="he-IL" dirty="0"/>
            </a:br>
            <a:r>
              <a:rPr lang="he-IL" dirty="0"/>
              <a:t>במצוות שמירת הבריאות תלויה כל התורה כולה</a:t>
            </a:r>
          </a:p>
        </p:txBody>
      </p:sp>
      <p:pic>
        <p:nvPicPr>
          <p:cNvPr id="6" name="מציין מיקום תוכן 5">
            <a:extLst>
              <a:ext uri="{FF2B5EF4-FFF2-40B4-BE49-F238E27FC236}">
                <a16:creationId xmlns:a16="http://schemas.microsoft.com/office/drawing/2014/main" id="{8F9BA46E-0048-E309-64AC-3337C837054F}"/>
              </a:ext>
            </a:extLst>
          </p:cNvPr>
          <p:cNvPicPr>
            <a:picLocks noGrp="1" noChangeAspect="1"/>
          </p:cNvPicPr>
          <p:nvPr>
            <p:ph idx="1"/>
          </p:nvPr>
        </p:nvPicPr>
        <p:blipFill>
          <a:blip r:embed="rId2"/>
          <a:stretch>
            <a:fillRect/>
          </a:stretch>
        </p:blipFill>
        <p:spPr>
          <a:xfrm>
            <a:off x="6757938" y="1805811"/>
            <a:ext cx="5049748" cy="41681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4931"/>
    </mc:Choice>
    <mc:Fallback xmlns="">
      <p:transition spd="slow" advTm="49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0F3B29-C189-1175-9C73-186DA72A6416}"/>
              </a:ext>
            </a:extLst>
          </p:cNvPr>
          <p:cNvSpPr>
            <a:spLocks noGrp="1"/>
          </p:cNvSpPr>
          <p:nvPr>
            <p:ph type="title"/>
          </p:nvPr>
        </p:nvSpPr>
        <p:spPr/>
        <p:txBody>
          <a:bodyPr/>
          <a:lstStyle/>
          <a:p>
            <a:pPr algn="ctr"/>
            <a:r>
              <a:rPr lang="he-IL" dirty="0"/>
              <a:t>הנני מוכן ומזומן</a:t>
            </a:r>
          </a:p>
        </p:txBody>
      </p:sp>
      <p:sp>
        <p:nvSpPr>
          <p:cNvPr id="3" name="מציין מיקום של מספר שקופית 2">
            <a:extLst>
              <a:ext uri="{FF2B5EF4-FFF2-40B4-BE49-F238E27FC236}">
                <a16:creationId xmlns:a16="http://schemas.microsoft.com/office/drawing/2014/main" id="{2819ECDD-96A4-C9CC-8DBA-2D6EAC03227E}"/>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5" name="תמונה 4">
            <a:extLst>
              <a:ext uri="{FF2B5EF4-FFF2-40B4-BE49-F238E27FC236}">
                <a16:creationId xmlns:a16="http://schemas.microsoft.com/office/drawing/2014/main" id="{55ED20C6-DE19-D584-9912-99DDBA6478ED}"/>
              </a:ext>
            </a:extLst>
          </p:cNvPr>
          <p:cNvPicPr>
            <a:picLocks noChangeAspect="1"/>
          </p:cNvPicPr>
          <p:nvPr/>
        </p:nvPicPr>
        <p:blipFill rotWithShape="1">
          <a:blip r:embed="rId2"/>
          <a:srcRect b="10330"/>
          <a:stretch/>
        </p:blipFill>
        <p:spPr>
          <a:xfrm>
            <a:off x="2141883" y="2213030"/>
            <a:ext cx="6477000" cy="3877669"/>
          </a:xfrm>
          <a:prstGeom prst="rect">
            <a:avLst/>
          </a:prstGeom>
        </p:spPr>
      </p:pic>
    </p:spTree>
    <p:extLst>
      <p:ext uri="{BB962C8B-B14F-4D97-AF65-F5344CB8AC3E}">
        <p14:creationId xmlns:p14="http://schemas.microsoft.com/office/powerpoint/2010/main" val="2362242396"/>
      </p:ext>
    </p:extLst>
  </p:cSld>
  <p:clrMapOvr>
    <a:masterClrMapping/>
  </p:clrMapOvr>
  <mc:AlternateContent xmlns:mc="http://schemas.openxmlformats.org/markup-compatibility/2006" xmlns:p14="http://schemas.microsoft.com/office/powerpoint/2010/main">
    <mc:Choice Requires="p14">
      <p:transition spd="slow" p14:dur="2000" advTm="317299"/>
    </mc:Choice>
    <mc:Fallback xmlns="">
      <p:transition spd="slow" advTm="3172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A78BC2A-720B-CA6C-4709-A30BA7A89A01}"/>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4" name="תמונה 3">
            <a:extLst>
              <a:ext uri="{FF2B5EF4-FFF2-40B4-BE49-F238E27FC236}">
                <a16:creationId xmlns:a16="http://schemas.microsoft.com/office/drawing/2014/main" id="{978A667B-920E-7866-4629-83202CB3C460}"/>
              </a:ext>
            </a:extLst>
          </p:cNvPr>
          <p:cNvPicPr>
            <a:picLocks noChangeAspect="1"/>
          </p:cNvPicPr>
          <p:nvPr/>
        </p:nvPicPr>
        <p:blipFill>
          <a:blip r:embed="rId2"/>
          <a:stretch>
            <a:fillRect/>
          </a:stretch>
        </p:blipFill>
        <p:spPr>
          <a:xfrm>
            <a:off x="448194" y="1204297"/>
            <a:ext cx="10945753" cy="4067743"/>
          </a:xfrm>
          <a:prstGeom prst="rect">
            <a:avLst/>
          </a:prstGeom>
        </p:spPr>
      </p:pic>
    </p:spTree>
    <p:extLst>
      <p:ext uri="{BB962C8B-B14F-4D97-AF65-F5344CB8AC3E}">
        <p14:creationId xmlns:p14="http://schemas.microsoft.com/office/powerpoint/2010/main" val="2079160502"/>
      </p:ext>
    </p:extLst>
  </p:cSld>
  <p:clrMapOvr>
    <a:masterClrMapping/>
  </p:clrMapOvr>
  <mc:AlternateContent xmlns:mc="http://schemas.openxmlformats.org/markup-compatibility/2006" xmlns:p14="http://schemas.microsoft.com/office/powerpoint/2010/main">
    <mc:Choice Requires="p14">
      <p:transition spd="slow" p14:dur="2000" advTm="113405"/>
    </mc:Choice>
    <mc:Fallback xmlns="">
      <p:transition spd="slow" advTm="11340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69985A7-B610-5F32-870F-1EDF6C299FA6}"/>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3BF3DBE9-3BD8-8D8C-3496-46F52206D177}"/>
              </a:ext>
            </a:extLst>
          </p:cNvPr>
          <p:cNvPicPr>
            <a:picLocks noChangeAspect="1"/>
          </p:cNvPicPr>
          <p:nvPr/>
        </p:nvPicPr>
        <p:blipFill>
          <a:blip r:embed="rId2"/>
          <a:stretch>
            <a:fillRect/>
          </a:stretch>
        </p:blipFill>
        <p:spPr>
          <a:xfrm>
            <a:off x="419692" y="891923"/>
            <a:ext cx="11098174" cy="5201376"/>
          </a:xfrm>
          <a:prstGeom prst="rect">
            <a:avLst/>
          </a:prstGeom>
        </p:spPr>
      </p:pic>
    </p:spTree>
    <p:extLst>
      <p:ext uri="{BB962C8B-B14F-4D97-AF65-F5344CB8AC3E}">
        <p14:creationId xmlns:p14="http://schemas.microsoft.com/office/powerpoint/2010/main" val="3358676713"/>
      </p:ext>
    </p:extLst>
  </p:cSld>
  <p:clrMapOvr>
    <a:masterClrMapping/>
  </p:clrMapOvr>
  <mc:AlternateContent xmlns:mc="http://schemas.openxmlformats.org/markup-compatibility/2006" xmlns:p14="http://schemas.microsoft.com/office/powerpoint/2010/main">
    <mc:Choice Requires="p14">
      <p:transition spd="slow" p14:dur="2000" advTm="104705"/>
    </mc:Choice>
    <mc:Fallback xmlns="">
      <p:transition spd="slow" advTm="10470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מדרשי חז"ל בשבח הכוח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מדרש אגדה: "והכהן הגדול מאחיו" צריך שיהיה גדול מאחיו בחמשה דברים: </a:t>
            </a:r>
            <a:r>
              <a:rPr lang="he-IL" b="1" dirty="0" err="1">
                <a:highlight>
                  <a:srgbClr val="FFFF00"/>
                </a:highlight>
              </a:rPr>
              <a:t>בכח</a:t>
            </a:r>
            <a:r>
              <a:rPr lang="he-IL" dirty="0"/>
              <a:t> בגבורה בנוי בעושר ובחכמה.</a:t>
            </a:r>
          </a:p>
          <a:p>
            <a:r>
              <a:rPr lang="he-IL" dirty="0"/>
              <a:t>משנה מסכת עדויות פרק ב משנה ט</a:t>
            </a:r>
          </a:p>
          <a:p>
            <a:r>
              <a:rPr lang="he-IL" dirty="0"/>
              <a:t>הוא היה אומר האב זוכה לבן בנוי </a:t>
            </a:r>
            <a:r>
              <a:rPr lang="he-IL" dirty="0" err="1"/>
              <a:t>ובכח</a:t>
            </a:r>
            <a:r>
              <a:rPr lang="he-IL" dirty="0"/>
              <a:t> ובעושר ובחכמה ובשנים ובמספר הדורות לפניו והוא הקץ שנאמר (ישעיה מ"א) קורא הדורות מראש אף על פי שנאמר (בראשית ט"ו) ועבדום וענו אותם ארבע מאות שנה ונאמר (שם /בראשית ט"ו/) ודור רביעי ישובו הנה: </a:t>
            </a:r>
          </a:p>
          <a:p>
            <a:r>
              <a:rPr lang="he-IL" dirty="0" err="1"/>
              <a:t>מהרש"א</a:t>
            </a:r>
            <a:r>
              <a:rPr lang="he-IL" dirty="0"/>
              <a:t>: האב זוכה לבן בנוי </a:t>
            </a:r>
            <a:r>
              <a:rPr lang="he-IL" dirty="0" err="1"/>
              <a:t>כו</a:t>
            </a:r>
            <a:r>
              <a:rPr lang="he-IL" dirty="0"/>
              <a:t>' עי' בפירושים. לפי לשון פרק שנו חכמים הנוי </a:t>
            </a:r>
            <a:r>
              <a:rPr lang="he-IL" dirty="0" err="1"/>
              <a:t>והכח</a:t>
            </a:r>
            <a:r>
              <a:rPr lang="he-IL" dirty="0"/>
              <a:t> והעושר </a:t>
            </a:r>
            <a:r>
              <a:rPr lang="he-IL" dirty="0" err="1"/>
              <a:t>כו</a:t>
            </a:r>
            <a:r>
              <a:rPr lang="he-IL" dirty="0"/>
              <a:t>' נאה לצדיקים וכו' אלו ז' מדות נתקיימו ברבי ובבניו וכו' והם על רוב </a:t>
            </a:r>
            <a:r>
              <a:rPr lang="he-IL" dirty="0" err="1"/>
              <a:t>המדות</a:t>
            </a:r>
            <a:r>
              <a:rPr lang="he-IL" dirty="0"/>
              <a:t> </a:t>
            </a:r>
            <a:r>
              <a:rPr lang="he-IL" dirty="0" err="1"/>
              <a:t>דחשיב</a:t>
            </a:r>
            <a:r>
              <a:rPr lang="he-IL" dirty="0"/>
              <a:t> הכא ולזה יש לפרש </a:t>
            </a:r>
            <a:r>
              <a:rPr lang="he-IL" dirty="0" err="1"/>
              <a:t>דה"נ</a:t>
            </a:r>
            <a:r>
              <a:rPr lang="he-IL" dirty="0"/>
              <a:t> </a:t>
            </a:r>
            <a:r>
              <a:rPr lang="he-IL" dirty="0" err="1"/>
              <a:t>ה"ק</a:t>
            </a:r>
            <a:r>
              <a:rPr lang="he-IL" dirty="0"/>
              <a:t> האב כשהוא זוכה דהיינו שהוא צדיק זוכה בהן גם לבנו.</a:t>
            </a:r>
          </a:p>
          <a:p>
            <a:r>
              <a:rPr lang="he-IL" dirty="0"/>
              <a:t>מסכת שבת דף צב עמוד א - </a:t>
            </a:r>
            <a:r>
              <a:rPr lang="he-IL" dirty="0" err="1"/>
              <a:t>דאמר</a:t>
            </a:r>
            <a:r>
              <a:rPr lang="he-IL" dirty="0"/>
              <a:t> מר: אין השכינה שורה אלא על חכם </a:t>
            </a:r>
            <a:r>
              <a:rPr lang="he-IL" dirty="0" err="1"/>
              <a:t>גבור</a:t>
            </a:r>
            <a:r>
              <a:rPr lang="he-IL" dirty="0"/>
              <a:t> ועשיר ובעל קומה.  </a:t>
            </a:r>
          </a:p>
          <a:p>
            <a:r>
              <a:rPr lang="he-IL" dirty="0"/>
              <a:t>פסיקתא זוטרתא (לקח טוב) </a:t>
            </a:r>
            <a:r>
              <a:rPr lang="he-IL" sz="500" dirty="0"/>
              <a:t>שמות פרק מ פסוק </a:t>
            </a:r>
            <a:r>
              <a:rPr lang="he-IL" sz="500" dirty="0" err="1"/>
              <a:t>יח</a:t>
            </a:r>
            <a:r>
              <a:rPr lang="he-IL" sz="500" dirty="0"/>
              <a:t> – </a:t>
            </a:r>
            <a:r>
              <a:rPr lang="he-IL" sz="500" dirty="0" err="1"/>
              <a:t>יט</a:t>
            </a:r>
            <a:r>
              <a:rPr lang="he-IL" sz="500" dirty="0"/>
              <a:t>  </a:t>
            </a:r>
            <a:r>
              <a:rPr lang="he-IL" dirty="0" err="1"/>
              <a:t>ויקם</a:t>
            </a:r>
            <a:r>
              <a:rPr lang="he-IL" dirty="0"/>
              <a:t> משה את המשכן. בוא וראה כמה גבורתו של משה רבינו שהקים לבדו את המשכן, מיכן אמרו אין הקדוש ברוך הוא משרה שכינתו אלא על </a:t>
            </a:r>
            <a:r>
              <a:rPr lang="he-IL" dirty="0" err="1"/>
              <a:t>גבור</a:t>
            </a:r>
            <a:r>
              <a:rPr lang="he-IL" dirty="0"/>
              <a:t> וחכם: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526128"/>
    </mc:Choice>
    <mc:Fallback xmlns="">
      <p:transition spd="slow" advTm="526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חכם ועשיר – למה?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כתב הרמב"ם </a:t>
            </a:r>
            <a:r>
              <a:rPr lang="he-IL" dirty="0" err="1"/>
              <a:t>בפ"ז</a:t>
            </a:r>
            <a:r>
              <a:rPr lang="he-IL" dirty="0"/>
              <a:t> משמונה פרקים וז"ל: ודע שכל נביא לא יתנבא אלא אחר שיהיו לו כל המעלות השכליות ורוב מעלות </a:t>
            </a:r>
            <a:r>
              <a:rPr lang="he-IL" dirty="0" err="1"/>
              <a:t>המדות</a:t>
            </a:r>
            <a:r>
              <a:rPr lang="he-IL" dirty="0"/>
              <a:t> והחזקות שבהן והוא אמרם ואין השכינה שורה אלא על חכם </a:t>
            </a:r>
            <a:r>
              <a:rPr lang="he-IL" dirty="0" err="1"/>
              <a:t>גבור</a:t>
            </a:r>
            <a:r>
              <a:rPr lang="he-IL" dirty="0"/>
              <a:t> ועשיר חכם הוא הכולל המעלות השכליות בלא ספק </a:t>
            </a:r>
            <a:r>
              <a:rPr lang="he-IL" b="1" dirty="0"/>
              <a:t>ועשיר הוא המעלות </a:t>
            </a:r>
            <a:r>
              <a:rPr lang="he-IL" b="1" dirty="0" err="1"/>
              <a:t>המדות</a:t>
            </a:r>
            <a:r>
              <a:rPr lang="he-IL" b="1" dirty="0"/>
              <a:t> ר"ל ההסתפקות </a:t>
            </a:r>
            <a:r>
              <a:rPr lang="he-IL" dirty="0"/>
              <a:t>מפני שהם קוראים המסתפק עשיר והוא אמרם בגדר העשיר איזהו עשיר השמח בחלקו ר"ל שיספיק לו במה שהמציא לו זמנו ולא ידאג למה שלא המציא לו </a:t>
            </a:r>
          </a:p>
          <a:p>
            <a:r>
              <a:rPr lang="he-IL" dirty="0"/>
              <a:t>וכן </a:t>
            </a:r>
            <a:r>
              <a:rPr lang="he-IL" dirty="0" err="1"/>
              <a:t>גבור</a:t>
            </a:r>
            <a:r>
              <a:rPr lang="he-IL" dirty="0"/>
              <a:t> ג"כ הוא ממעלות </a:t>
            </a:r>
            <a:r>
              <a:rPr lang="he-IL" dirty="0" err="1"/>
              <a:t>המדות</a:t>
            </a:r>
            <a:r>
              <a:rPr lang="he-IL" dirty="0"/>
              <a:t> ר"ל </a:t>
            </a:r>
            <a:r>
              <a:rPr lang="he-IL" b="1" dirty="0"/>
              <a:t>שינהיג </a:t>
            </a:r>
            <a:r>
              <a:rPr lang="he-IL" b="1" dirty="0" err="1"/>
              <a:t>כחותיו</a:t>
            </a:r>
            <a:r>
              <a:rPr lang="he-IL" b="1" dirty="0"/>
              <a:t> כפי הדעת והעצה </a:t>
            </a:r>
            <a:r>
              <a:rPr lang="he-IL" dirty="0"/>
              <a:t>כמו שביארנו </a:t>
            </a:r>
            <a:r>
              <a:rPr lang="he-IL" dirty="0" err="1"/>
              <a:t>בפ"ה</a:t>
            </a:r>
            <a:r>
              <a:rPr lang="he-IL" dirty="0"/>
              <a:t> והוא אמרם איזהו </a:t>
            </a:r>
            <a:r>
              <a:rPr lang="he-IL" dirty="0" err="1"/>
              <a:t>גבור</a:t>
            </a:r>
            <a:r>
              <a:rPr lang="he-IL" dirty="0"/>
              <a:t> הכובש את יצרו ע"כ עיין שם באורך.</a:t>
            </a:r>
          </a:p>
          <a:p>
            <a:r>
              <a:rPr lang="he-IL" dirty="0"/>
              <a:t>דרשות </a:t>
            </a:r>
            <a:r>
              <a:rPr lang="he-IL" dirty="0" err="1"/>
              <a:t>הר"ן</a:t>
            </a:r>
            <a:r>
              <a:rPr lang="he-IL" dirty="0"/>
              <a:t> דרוש ה - אבל במה שהצריך לנביא להיות גיבור ועשיר צריך טעם. וקצת המפרשים (רמב"ם </a:t>
            </a:r>
            <a:r>
              <a:rPr lang="he-IL" dirty="0" err="1"/>
              <a:t>בפ"ז</a:t>
            </a:r>
            <a:r>
              <a:rPr lang="he-IL" dirty="0"/>
              <a:t> </a:t>
            </a:r>
            <a:r>
              <a:rPr lang="he-IL" dirty="0" err="1"/>
              <a:t>מיסה"ת</a:t>
            </a:r>
            <a:r>
              <a:rPr lang="he-IL" dirty="0"/>
              <a:t> ה"א, ובשמונה פרקיו פ"ז) פירשו שרצה באמרו גיבור, שמגביר שכלו על </a:t>
            </a:r>
            <a:r>
              <a:rPr lang="he-IL" dirty="0" err="1"/>
              <a:t>תאותו</a:t>
            </a:r>
            <a:r>
              <a:rPr lang="he-IL" dirty="0"/>
              <a:t>, ועשיר, שתהיה לו מדת ההסתפקות. השוו עשיר וגיבור שאמר רבי (יונתן) [יוחנן], לאותם המוזכרים בדברי בן </a:t>
            </a:r>
            <a:r>
              <a:rPr lang="he-IL" dirty="0" err="1"/>
              <a:t>זומא</a:t>
            </a:r>
            <a:r>
              <a:rPr lang="he-IL" dirty="0"/>
              <a:t> באבות (פ"ד מ"א). ואין דבריהם נכונים...</a:t>
            </a:r>
          </a:p>
          <a:p>
            <a:r>
              <a:rPr lang="he-IL" dirty="0"/>
              <a:t>והתשובה בזה שאם יצטרך הנביא הנבואה להשלים לעצמו לבד לא לזולתו, היה ראוי שינבא מי שימצאו בו השלמויות אשר תושלם הנפש בם יהיה הגוף שלם או חסר, אבל הנביא שינבא להמון ומודיע מה </a:t>
            </a:r>
            <a:r>
              <a:rPr lang="he-IL" dirty="0" err="1"/>
              <a:t>שצוהו</a:t>
            </a:r>
            <a:r>
              <a:rPr lang="he-IL" dirty="0"/>
              <a:t> השם יתברך, </a:t>
            </a:r>
            <a:r>
              <a:rPr lang="he-IL" b="1" dirty="0"/>
              <a:t>יצטרך שיהיה נבחר ונרצה מכל הכתות, מאוהבי החכמה ואוהבי העושר ואוהבי הגבורה, ושישלימו לו מעלות </a:t>
            </a:r>
            <a:r>
              <a:rPr lang="he-IL" b="1" dirty="0" err="1"/>
              <a:t>המדות</a:t>
            </a:r>
            <a:r>
              <a:rPr lang="he-IL" b="1" dirty="0"/>
              <a:t>.</a:t>
            </a:r>
            <a:r>
              <a:rPr lang="he-IL" dirty="0"/>
              <a:t> ולשון נביא הוא המשמיע תמיד ומדבר להמון, </a:t>
            </a:r>
            <a:r>
              <a:rPr lang="he-IL" dirty="0" err="1"/>
              <a:t>כאמרו</a:t>
            </a:r>
            <a:r>
              <a:rPr lang="he-IL" dirty="0"/>
              <a:t> (שמות ז א) ואהרן אחיך יהיה נביאך, לא רצה </a:t>
            </a:r>
            <a:r>
              <a:rPr lang="he-IL" dirty="0" err="1"/>
              <a:t>שיתדבק</a:t>
            </a:r>
            <a:r>
              <a:rPr lang="he-IL" dirty="0"/>
              <a:t> השפע באהרן עד שיהיה לו לנביא ידרוש מאתו העתידות, אבל רצה בו שישמיע מה שישים משה בפיו. ולזה יקרא גם כן נביא הבעל נביא, כי נביא נגזר מלשון ניב שפתים (ישעיה </a:t>
            </a:r>
            <a:r>
              <a:rPr lang="he-IL" dirty="0" err="1"/>
              <a:t>נז</a:t>
            </a:r>
            <a:r>
              <a:rPr lang="he-IL" dirty="0"/>
              <a:t> </a:t>
            </a:r>
            <a:r>
              <a:rPr lang="he-IL" dirty="0" err="1"/>
              <a:t>יט</a:t>
            </a:r>
            <a:r>
              <a:rPr lang="he-IL" dirty="0"/>
              <a:t>). ולזה צריך הנביא שישלימו לו המעלות השכליות וההמוניות.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596289"/>
    </mc:Choice>
    <mc:Fallback xmlns="">
      <p:transition spd="slow" advTm="5962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ועצמותיך </a:t>
            </a:r>
            <a:r>
              <a:rPr lang="he-IL" dirty="0" err="1"/>
              <a:t>יחליץ</a:t>
            </a:r>
            <a:endParaRPr lang="he-IL" dirty="0"/>
          </a:p>
        </p:txBody>
      </p:sp>
      <p:pic>
        <p:nvPicPr>
          <p:cNvPr id="6" name="מציין מיקום תוכן 5">
            <a:extLst>
              <a:ext uri="{FF2B5EF4-FFF2-40B4-BE49-F238E27FC236}">
                <a16:creationId xmlns:a16="http://schemas.microsoft.com/office/drawing/2014/main" id="{0B5A877A-75F4-30DF-8F75-91F357D636D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105"/>
          <a:stretch/>
        </p:blipFill>
        <p:spPr>
          <a:xfrm>
            <a:off x="3434963" y="1635125"/>
            <a:ext cx="3700568"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85560"/>
    </mc:Choice>
    <mc:Fallback xmlns="">
      <p:transition spd="slow" advTm="8556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חדושי</a:t>
            </a:r>
            <a:r>
              <a:rPr lang="he-IL" dirty="0"/>
              <a:t> אגדות [ספרי המהר"ל] מסכת יבמות דף קב עמוד ב</a:t>
            </a:r>
          </a:p>
          <a:p>
            <a:r>
              <a:rPr lang="he-IL" dirty="0"/>
              <a:t>זו מעולה שבברכות. פי' שכאשר האדם חזק [וזריז] דבר זה הוא היסוד ועיקר לכל הברכות, כי כאשר חזק וזריז בעצמו הוא בריה שלימה ואז הוא מוכן לקבל </a:t>
            </a:r>
            <a:r>
              <a:rPr lang="he-IL" dirty="0" err="1"/>
              <a:t>הכל</a:t>
            </a:r>
            <a:r>
              <a:rPr lang="he-IL" dirty="0"/>
              <a:t>. </a:t>
            </a:r>
          </a:p>
          <a:p>
            <a:r>
              <a:rPr lang="he-IL" dirty="0"/>
              <a:t>ולא כן אם האדם מציאת חלש בעצמו, אין מוכן לקבל ברכה כי צריך שיהיה האדם בעצמו בריה ואח"כ מקבל שאר דברים (ברכה) אשר נמשכים לעצמו, ולפיכך דבר זה מעולה שבברכות והוא יסוד </a:t>
            </a:r>
            <a:r>
              <a:rPr lang="he-IL" dirty="0" err="1"/>
              <a:t>הכל</a:t>
            </a:r>
            <a:r>
              <a:rPr lang="he-IL" dirty="0"/>
              <a:t> והבן זה מאוד מאוד.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custDataLst>
      <p:tags r:id="rId1"/>
    </p:custDataLst>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144926"/>
    </mc:Choice>
    <mc:Fallback xmlns="">
      <p:transition spd="slow" advTm="1449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E5678C42-0844-6B24-14D4-09C4DFAB43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5179" y="1635125"/>
            <a:ext cx="4382005"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02274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הגבור</a:t>
            </a:r>
            <a:r>
              <a:rPr lang="he-IL" dirty="0"/>
              <a:t> בגבורתו</a:t>
            </a:r>
          </a:p>
        </p:txBody>
      </p:sp>
      <p:pic>
        <p:nvPicPr>
          <p:cNvPr id="6" name="מציין מיקום תוכן 5">
            <a:extLst>
              <a:ext uri="{FF2B5EF4-FFF2-40B4-BE49-F238E27FC236}">
                <a16:creationId xmlns:a16="http://schemas.microsoft.com/office/drawing/2014/main" id="{14210F56-2BDD-27CD-C3B8-46B3740F59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7744" y="888361"/>
            <a:ext cx="3619676" cy="5863278"/>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התעמלות וגוף בריא</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18</a:t>
            </a:fld>
            <a:endParaRPr lang="he-IL"/>
          </a:p>
        </p:txBody>
      </p:sp>
    </p:spTree>
    <p:extLst>
      <p:ext uri="{BB962C8B-B14F-4D97-AF65-F5344CB8AC3E}">
        <p14:creationId xmlns:p14="http://schemas.microsoft.com/office/powerpoint/2010/main" val="467032396"/>
      </p:ext>
    </p:extLst>
  </p:cSld>
  <p:clrMapOvr>
    <a:masterClrMapping/>
  </p:clrMapOvr>
  <mc:AlternateContent xmlns:mc="http://schemas.openxmlformats.org/markup-compatibility/2006" xmlns:p14="http://schemas.microsoft.com/office/powerpoint/2010/main">
    <mc:Choice Requires="p14">
      <p:transition spd="slow" p14:dur="2000" advTm="54687"/>
    </mc:Choice>
    <mc:Fallback xmlns="">
      <p:transition spd="slow" advTm="5468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יהדות ושרירים</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19</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2050" name="Picture 2" descr="להיות ציוני זה להיות לוחם&quot;: מקס נורדאו ויהדות השרירים">
            <a:extLst>
              <a:ext uri="{FF2B5EF4-FFF2-40B4-BE49-F238E27FC236}">
                <a16:creationId xmlns:a16="http://schemas.microsoft.com/office/drawing/2014/main" id="{734C016A-ACA5-5D18-F99F-9FFC9B9A84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95" y="198826"/>
            <a:ext cx="4685355" cy="20593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עונג שבת (עונ&quot;ש): און ושלטון (ו): יהדות השרירים – שמעון רוּדִי ורפאל הלפרין">
            <a:extLst>
              <a:ext uri="{FF2B5EF4-FFF2-40B4-BE49-F238E27FC236}">
                <a16:creationId xmlns:a16="http://schemas.microsoft.com/office/drawing/2014/main" id="{455C418F-07D8-EFC7-F4F1-CF8636E3D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0417" y="0"/>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819337"/>
      </p:ext>
    </p:extLst>
  </p:cSld>
  <p:clrMapOvr>
    <a:masterClrMapping/>
  </p:clrMapOvr>
  <mc:AlternateContent xmlns:mc="http://schemas.openxmlformats.org/markup-compatibility/2006" xmlns:p14="http://schemas.microsoft.com/office/powerpoint/2010/main">
    <mc:Choice Requires="p14">
      <p:transition spd="slow" p14:dur="2000" advTm="39578"/>
    </mc:Choice>
    <mc:Fallback xmlns="">
      <p:transition spd="slow" advTm="3957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יהדות השירים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יהדות השרירים (בגרמנית: </a:t>
            </a:r>
            <a:r>
              <a:rPr lang="en-US" dirty="0" err="1"/>
              <a:t>Muskeljudentum</a:t>
            </a:r>
            <a:r>
              <a:rPr lang="en-US" dirty="0"/>
              <a:t>) </a:t>
            </a:r>
            <a:r>
              <a:rPr lang="he-IL" dirty="0"/>
              <a:t>היא מושג שטבע מקס נורדאו בנאומו בקונגרס הציוני השני שהתקיים </a:t>
            </a:r>
            <a:r>
              <a:rPr lang="he-IL" dirty="0" err="1"/>
              <a:t>בבזל</a:t>
            </a:r>
            <a:r>
              <a:rPr lang="he-IL" dirty="0"/>
              <a:t> ב-28 באוגוסט 1898. בנאומו דיבר נורדאו על הצורך בעיצובו של יהודי מסוג חדש, בעל עוצמה נפשית וגופנית, שבכוחו להגשים את יעדי הציונות. מקבילתו הנוצרית והמוקדמת יותר של המושג היא "נצרות השרירים" (</a:t>
            </a:r>
            <a:r>
              <a:rPr lang="he-IL" dirty="0" err="1"/>
              <a:t>אנ</a:t>
            </a:r>
            <a:r>
              <a:rPr lang="he-IL" dirty="0"/>
              <a:t>') – תנועה זו צמחה באמצע המאה ה־19 ודגלה בנצרות "בריאה וגברית" ובמודל של צעירים נוצרים המפתחים אופי חזק בשַלבם לימודים ופעילות גופנית.</a:t>
            </a:r>
          </a:p>
          <a:p>
            <a:endParaRPr lang="he-IL" dirty="0"/>
          </a:p>
          <a:p>
            <a:r>
              <a:rPr lang="he-IL" dirty="0"/>
              <a:t>המושג מתייחס לטיפוח של תכונות נפשיות וגופניות, כגון חוזק וחוסן גופני, זריזות ומשמעת, הנחוצות לתחייתו הלאומית של העם. תכונותיו של יהודי השרירים הם הפכו הגמור, </a:t>
            </a:r>
            <a:r>
              <a:rPr lang="he-IL" dirty="0" err="1"/>
              <a:t>האנטיתיזה</a:t>
            </a:r>
            <a:r>
              <a:rPr lang="he-IL" dirty="0"/>
              <a:t>, של היהודי הגלותי, במיוחד במזרח אירופה, כפי שהוצג בספרות האנטישמית ובספרות תנועת ההשכלה. כמו כן, יהודי השרירים הוא הפכו של היהודי הרבני או המשכיל, איש הרוח והאינטלקטואל; אשר הוצג כמי שעסוק כל ימיו ברכינה על ספרים ובעיסוק בנושאים אזוטריים, ולכן כוחו דל ושריריו חלשים.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1030" name="Picture 6" descr="דת השרירים">
            <a:extLst>
              <a:ext uri="{FF2B5EF4-FFF2-40B4-BE49-F238E27FC236}">
                <a16:creationId xmlns:a16="http://schemas.microsoft.com/office/drawing/2014/main" id="{07C4B6CC-A657-4165-A6A7-C7340C75D3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770" y="103367"/>
            <a:ext cx="1972601" cy="31169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172900"/>
    </mc:Choice>
    <mc:Fallback xmlns="">
      <p:transition spd="slow" advTm="1729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תרבות יוון מול החשמונאים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ד"ר יוסף </a:t>
            </a:r>
            <a:r>
              <a:rPr lang="he-IL" dirty="0" err="1"/>
              <a:t>זליגר</a:t>
            </a:r>
            <a:endParaRPr lang="he-IL" dirty="0"/>
          </a:p>
          <a:p>
            <a:r>
              <a:rPr lang="he-IL" dirty="0"/>
              <a:t>חלילה לנו לשוב אל הבערות אשר עמדו בה היונים בימי החשמונאים אשר העריצו את השכרות ואת </a:t>
            </a:r>
            <a:r>
              <a:rPr lang="he-IL" dirty="0" err="1"/>
              <a:t>התאוה</a:t>
            </a:r>
            <a:r>
              <a:rPr lang="he-IL" dirty="0"/>
              <a:t> ואת הזמה ויתנו כבוד </a:t>
            </a:r>
            <a:r>
              <a:rPr lang="he-IL" dirty="0" err="1"/>
              <a:t>אלהים</a:t>
            </a:r>
            <a:r>
              <a:rPr lang="he-IL" dirty="0"/>
              <a:t> לגוף האדם.</a:t>
            </a:r>
          </a:p>
          <a:p>
            <a:r>
              <a:rPr lang="he-IL" dirty="0"/>
              <a:t>אבל למען הכריע את גדלי הבשר האלה נצרכו מתתיהו וחבריו גם הם למעט שרירים עם רב חכמה וקדשה אם התרגלו אבותינו במאות האחרונות לההביל את הגוף ואת כל </a:t>
            </a:r>
            <a:r>
              <a:rPr lang="he-IL" dirty="0" err="1"/>
              <a:t>מקראיו</a:t>
            </a:r>
            <a:r>
              <a:rPr lang="he-IL" dirty="0"/>
              <a:t> ואת כל טובתו אך מחכמה ומחוש בריא עשו כזאת להמעיט דמות דברים אשר בלא זה הכרחו לותר עליהם אבל איך נעשה אנחנו כזאת בעת אשד השחר כבר החל </a:t>
            </a:r>
            <a:r>
              <a:rPr lang="he-IL" dirty="0" err="1"/>
              <a:t>להבקע</a:t>
            </a:r>
            <a:r>
              <a:rPr lang="he-IL" dirty="0"/>
              <a:t> ועלינו להחליף </a:t>
            </a:r>
            <a:r>
              <a:rPr lang="he-IL" dirty="0" err="1"/>
              <a:t>כח</a:t>
            </a:r>
            <a:r>
              <a:rPr lang="he-IL" dirty="0"/>
              <a:t> </a:t>
            </a:r>
            <a:r>
              <a:rPr lang="he-IL" dirty="0" err="1"/>
              <a:t>ולחגר</a:t>
            </a:r>
            <a:r>
              <a:rPr lang="he-IL" dirty="0"/>
              <a:t> עז ולהיות נכונים לקראת ימי החפץ והמעשה הבאים לקראתנו בעצת משנה עתים </a:t>
            </a:r>
            <a:r>
              <a:rPr lang="he-IL" dirty="0" err="1"/>
              <a:t>ית</a:t>
            </a:r>
            <a:r>
              <a:rPr lang="he-IL" dirty="0"/>
              <a:t>' שמו </a:t>
            </a:r>
          </a:p>
          <a:p>
            <a:r>
              <a:rPr lang="he-IL" dirty="0"/>
              <a:t>וכמעט אך למותר להראות על כל הנזק והחרבן אשר יצא מתוך השטה הבטלנית הזאת מצד המחיה והכלכלה והכל </a:t>
            </a:r>
            <a:r>
              <a:rPr lang="he-IL" dirty="0" err="1"/>
              <a:t>יודעיםשהדרך</a:t>
            </a:r>
            <a:r>
              <a:rPr lang="he-IL" dirty="0"/>
              <a:t> הזאת להעמיד סלם אשר ראשי מגיע </a:t>
            </a:r>
            <a:r>
              <a:rPr lang="he-IL" dirty="0" err="1"/>
              <a:t>השמימה</a:t>
            </a:r>
            <a:r>
              <a:rPr lang="he-IL" dirty="0"/>
              <a:t> ואיננו מצב ארצה שנואה לחכמינו המחבבים לנו תורה ודרך ארץ ומתעבים תורה שאין עמה מלאכה וכעבות העגלה תגדל חטאתנו אם נוסיף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1028" name="Picture 4">
            <a:extLst>
              <a:ext uri="{FF2B5EF4-FFF2-40B4-BE49-F238E27FC236}">
                <a16:creationId xmlns:a16="http://schemas.microsoft.com/office/drawing/2014/main" id="{C4437717-E9A1-5FC2-4049-D8CA4F65A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3553" y="156957"/>
            <a:ext cx="1905000" cy="26479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157257"/>
    </mc:Choice>
    <mc:Fallback xmlns="">
      <p:transition spd="slow" advTm="1572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הרמב"ם, הקדמה לפירוש המשנה</a:t>
            </a:r>
            <a:r>
              <a:rPr lang="he-IL" dirty="0"/>
              <a:t> : חורבן הנפש בתיקון הגוף, ותיקון הנפש בחורבן הגוף.</a:t>
            </a:r>
          </a:p>
          <a:p>
            <a:r>
              <a:rPr lang="he-IL" b="1" dirty="0"/>
              <a:t>רבנו בחיי, חובות הלבבות, שער הפרישות</a:t>
            </a:r>
            <a:r>
              <a:rPr lang="he-IL" dirty="0"/>
              <a:t> : ככל שיוסיף הגוף בניין יוסיף השכל חורבן.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custDataLst>
      <p:tags r:id="rId1"/>
    </p:custDataLst>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106766"/>
    </mc:Choice>
    <mc:Fallback xmlns="">
      <p:transition spd="slow" advTm="1067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תורה סותרת גבורה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יומא חד </a:t>
            </a:r>
            <a:r>
              <a:rPr lang="he-IL" dirty="0" err="1"/>
              <a:t>הוה</a:t>
            </a:r>
            <a:r>
              <a:rPr lang="he-IL" dirty="0"/>
              <a:t> </a:t>
            </a:r>
            <a:r>
              <a:rPr lang="he-IL" dirty="0" err="1"/>
              <a:t>קא</a:t>
            </a:r>
            <a:r>
              <a:rPr lang="he-IL" dirty="0"/>
              <a:t> סחי ר' יוחנן </a:t>
            </a:r>
            <a:r>
              <a:rPr lang="he-IL" dirty="0" err="1"/>
              <a:t>בירדנא</a:t>
            </a:r>
            <a:r>
              <a:rPr lang="he-IL" dirty="0"/>
              <a:t>. חזייה ריש לקיש </a:t>
            </a:r>
            <a:r>
              <a:rPr lang="he-IL" dirty="0" err="1"/>
              <a:t>ושוור</a:t>
            </a:r>
            <a:r>
              <a:rPr lang="he-IL" dirty="0"/>
              <a:t> </a:t>
            </a:r>
            <a:r>
              <a:rPr lang="he-IL" dirty="0" err="1"/>
              <a:t>לירדנא</a:t>
            </a:r>
            <a:r>
              <a:rPr lang="he-IL" dirty="0"/>
              <a:t> </a:t>
            </a:r>
            <a:r>
              <a:rPr lang="he-IL" dirty="0" err="1"/>
              <a:t>אבתריה</a:t>
            </a:r>
            <a:r>
              <a:rPr lang="he-IL" dirty="0"/>
              <a:t> אמר ליה חילך </a:t>
            </a:r>
            <a:r>
              <a:rPr lang="he-IL" dirty="0" err="1"/>
              <a:t>לאורייתא</a:t>
            </a:r>
            <a:r>
              <a:rPr lang="he-IL" dirty="0"/>
              <a:t> אמר ליה שופרך לנשי א"ל אי הדרת בך </a:t>
            </a:r>
            <a:r>
              <a:rPr lang="he-IL" dirty="0" err="1"/>
              <a:t>יהיבנא</a:t>
            </a:r>
            <a:r>
              <a:rPr lang="he-IL" dirty="0"/>
              <a:t> לך אחותי </a:t>
            </a:r>
            <a:r>
              <a:rPr lang="he-IL" dirty="0" err="1"/>
              <a:t>דשפירא</a:t>
            </a:r>
            <a:r>
              <a:rPr lang="he-IL" dirty="0"/>
              <a:t> מינאי קביל עליה בעי </a:t>
            </a:r>
            <a:r>
              <a:rPr lang="he-IL" dirty="0" err="1"/>
              <a:t>למיהדר</a:t>
            </a:r>
            <a:r>
              <a:rPr lang="he-IL" dirty="0"/>
              <a:t> </a:t>
            </a:r>
            <a:r>
              <a:rPr lang="he-IL" dirty="0" err="1"/>
              <a:t>לאתויי</a:t>
            </a:r>
            <a:r>
              <a:rPr lang="he-IL" dirty="0"/>
              <a:t> מאניה ולא מצי הדר.</a:t>
            </a:r>
          </a:p>
          <a:p>
            <a:r>
              <a:rPr lang="he-IL" dirty="0"/>
              <a:t>רש"י: ולא מצי - לקפוץ כבראשונה </a:t>
            </a:r>
            <a:r>
              <a:rPr lang="he-IL" dirty="0" err="1"/>
              <a:t>דמשקבל</a:t>
            </a:r>
            <a:r>
              <a:rPr lang="he-IL" dirty="0"/>
              <a:t> עליו עול תורה תשש כוחו:</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30373"/>
    </mc:Choice>
    <mc:Fallback xmlns="">
      <p:transition spd="slow" advTm="30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07E65F75-86AA-B262-643F-D16F87768AF4}"/>
              </a:ext>
            </a:extLst>
          </p:cNvPr>
          <p:cNvPicPr>
            <a:picLocks noChangeAspect="1"/>
          </p:cNvPicPr>
          <p:nvPr/>
        </p:nvPicPr>
        <p:blipFill>
          <a:blip r:embed="rId2"/>
          <a:stretch>
            <a:fillRect/>
          </a:stretch>
        </p:blipFill>
        <p:spPr>
          <a:xfrm>
            <a:off x="2623930" y="1876748"/>
            <a:ext cx="5740079" cy="3945774"/>
          </a:xfrm>
          <a:prstGeom prst="rect">
            <a:avLst/>
          </a:prstGeom>
        </p:spPr>
      </p:pic>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96467"/>
    </mc:Choice>
    <mc:Fallback xmlns="">
      <p:transition spd="slow" advTm="964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אורות פרק ל"ג</a:t>
            </a:r>
            <a:br>
              <a:rPr lang="he-IL" dirty="0"/>
            </a:br>
            <a:r>
              <a:rPr lang="he-IL" dirty="0"/>
              <a:t>הרב קוק</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6" name="תמונה 5">
            <a:extLst>
              <a:ext uri="{FF2B5EF4-FFF2-40B4-BE49-F238E27FC236}">
                <a16:creationId xmlns:a16="http://schemas.microsoft.com/office/drawing/2014/main" id="{125DEE30-0EC1-4F58-D3A9-7FA37BB62692}"/>
              </a:ext>
            </a:extLst>
          </p:cNvPr>
          <p:cNvPicPr>
            <a:picLocks noChangeAspect="1"/>
          </p:cNvPicPr>
          <p:nvPr/>
        </p:nvPicPr>
        <p:blipFill>
          <a:blip r:embed="rId2"/>
          <a:stretch>
            <a:fillRect/>
          </a:stretch>
        </p:blipFill>
        <p:spPr>
          <a:xfrm>
            <a:off x="2627285" y="1771442"/>
            <a:ext cx="5076825" cy="4905375"/>
          </a:xfrm>
          <a:prstGeom prst="rect">
            <a:avLst/>
          </a:prstGeom>
        </p:spPr>
      </p:pic>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472975"/>
    </mc:Choice>
    <mc:Fallback xmlns="">
      <p:transition spd="slow" advTm="472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הקשר בין ארץ ישראל – לגוף האדם. </a:t>
            </a:r>
          </a:p>
          <a:p>
            <a:r>
              <a:rPr lang="he-IL" dirty="0"/>
              <a:t>הקשר בין ארץ ישראל – לקדושת הגשמיות. </a:t>
            </a:r>
          </a:p>
          <a:p>
            <a:r>
              <a:rPr lang="he-IL" dirty="0"/>
              <a:t>תשובה גשמית – לפני תשובה רוחנית. </a:t>
            </a:r>
          </a:p>
          <a:p>
            <a:r>
              <a:rPr lang="he-IL" dirty="0"/>
              <a:t>נפש בריאה בגוף בריא – האם גם נפש חזקה בגוף חזק.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custDataLst>
      <p:tags r:id="rId1"/>
    </p:custDataLst>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31690"/>
    </mc:Choice>
    <mc:Fallback xmlns="">
      <p:transition spd="slow" advTm="3169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047AEE24-88E7-3547-518A-5DF760310F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16905" y="1635125"/>
            <a:ext cx="5778553"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40587"/>
    </mc:Choice>
    <mc:Fallback xmlns="">
      <p:transition spd="slow" advTm="4058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קדושה זקוקה גם לגבורה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49067" y="1658691"/>
            <a:ext cx="9698182" cy="5116946"/>
          </a:xfrm>
        </p:spPr>
        <p:txBody>
          <a:bodyPr/>
          <a:lstStyle/>
          <a:p>
            <a:r>
              <a:rPr lang="he-IL" dirty="0"/>
              <a:t>פעם אחת נזדמן לו לרב לראות ממה שפרסמו מחוגי הקנאים על דבריו </a:t>
            </a:r>
            <a:r>
              <a:rPr lang="he-IL" dirty="0" err="1"/>
              <a:t>בענין</a:t>
            </a:r>
            <a:r>
              <a:rPr lang="he-IL" dirty="0"/>
              <a:t> ההתעמלות, ובכה. (הערת מ. צ.: לפי מסמכים שהביא דר. בארי, הקנאים האשימו את </a:t>
            </a:r>
            <a:r>
              <a:rPr lang="he-IL" dirty="0" err="1"/>
              <a:t>הראי"ה</a:t>
            </a:r>
            <a:r>
              <a:rPr lang="he-IL" dirty="0"/>
              <a:t> בעידוד לחילול שבת ע"י משחקי כדור רגל). היו אז במחיצתו של הרב רק שלשה בחורים מבני ישיבתו, והסביר להם הרב מה </a:t>
            </a:r>
            <a:r>
              <a:rPr lang="he-IL" dirty="0" err="1"/>
              <a:t>היתה</a:t>
            </a:r>
            <a:r>
              <a:rPr lang="he-IL" dirty="0"/>
              <a:t> כוונתו בדבריו על ההתעמלות. וזו לשונו:</a:t>
            </a:r>
          </a:p>
          <a:p>
            <a:r>
              <a:rPr lang="he-IL" dirty="0"/>
              <a:t>"קדושה זקוקה גם לגבורה, אף לגבורה גופנית. שמשון הגיבור היה גיבור בגופו, </a:t>
            </a:r>
            <a:r>
              <a:rPr lang="he-IL" dirty="0" err="1"/>
              <a:t>והיתה</a:t>
            </a:r>
            <a:r>
              <a:rPr lang="he-IL" dirty="0"/>
              <a:t> שכינה מקשקשת לפניו כזוג (סוטה ט ע"ב) ודוד המלך היה גיבור ממש, גיבור בגופו, והיה כולו קדושה". </a:t>
            </a:r>
          </a:p>
          <a:p>
            <a:r>
              <a:rPr lang="he-IL" dirty="0"/>
              <a:t>ואחרי המשך דברים הוסיף:</a:t>
            </a:r>
          </a:p>
          <a:p>
            <a:r>
              <a:rPr lang="he-IL" dirty="0"/>
              <a:t>"יש ערך גם לניצוץ של קדושה. אם יש אפילו רק נצוץ קטן של קדושה, אף בתוך תוכה של הטומאה, הרי כשהניצוץ הזה מתגלה, כלה הטומאה בהכרח ועוברת מן העולם. ומשום כך אין </a:t>
            </a:r>
            <a:r>
              <a:rPr lang="he-IL" dirty="0" err="1"/>
              <a:t>הסטרא</a:t>
            </a:r>
            <a:r>
              <a:rPr lang="he-IL" dirty="0"/>
              <a:t> אחרא מניחה לגלות את הניצוץ של קדושה. ההתעמלות יש בה ניצוץ של קדושה. אך יש </a:t>
            </a:r>
            <a:r>
              <a:rPr lang="he-IL" dirty="0" err="1"/>
              <a:t>ונלוים</a:t>
            </a:r>
            <a:r>
              <a:rPr lang="he-IL" dirty="0"/>
              <a:t> אליה ע"י צעירינו היום דברים של טומאה. על כן יש לגלות את ניצוץ הקדושה שבהתעמלות, ואז תכלה ותעבור מן העולם כל הטומאה </a:t>
            </a:r>
            <a:r>
              <a:rPr lang="he-IL" dirty="0" err="1"/>
              <a:t>הנלוית</a:t>
            </a:r>
            <a:r>
              <a:rPr lang="he-IL" dirty="0"/>
              <a:t> אליה. כי קדושה וטומאה הן תרתי דסתרי, ואינם יכולים לדור בכפיפה אחת" עכ"ל.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custDataLst>
      <p:tags r:id="rId1"/>
    </p:custDataLst>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205294"/>
    </mc:Choice>
    <mc:Fallback xmlns="">
      <p:transition spd="slow" advTm="2052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עבודה הפנימית של ההתעמלות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בשנת תרפ"א ענה </a:t>
            </a:r>
            <a:r>
              <a:rPr lang="he-IL" dirty="0" err="1"/>
              <a:t>הראי"ה</a:t>
            </a:r>
            <a:r>
              <a:rPr lang="he-IL" dirty="0"/>
              <a:t> על שאלה זו </a:t>
            </a:r>
            <a:r>
              <a:rPr lang="he-IL" dirty="0" err="1"/>
              <a:t>לראב"ד</a:t>
            </a:r>
            <a:r>
              <a:rPr lang="he-IL" dirty="0"/>
              <a:t> העיר </a:t>
            </a:r>
            <a:r>
              <a:rPr lang="he-IL" dirty="0" err="1"/>
              <a:t>טבריא</a:t>
            </a:r>
            <a:r>
              <a:rPr lang="he-IL" dirty="0"/>
              <a:t> </a:t>
            </a:r>
            <a:r>
              <a:rPr lang="he-IL" dirty="0" err="1"/>
              <a:t>מוהר"י</a:t>
            </a:r>
            <a:r>
              <a:rPr lang="he-IL" dirty="0"/>
              <a:t> זריהן. הדברים נדפסו ב"אגרות </a:t>
            </a:r>
            <a:r>
              <a:rPr lang="he-IL" dirty="0" err="1"/>
              <a:t>ראי"ה</a:t>
            </a:r>
            <a:r>
              <a:rPr lang="he-IL" dirty="0"/>
              <a:t>" (ח"ד עמ' פח-פט, וצילום של המכתב המקורי, באותיות ספרדיות יפות, הובא בכתב עת "פרי הארץ", שנת תשמ"ב, כרך ד, עמ' 84-85). </a:t>
            </a:r>
          </a:p>
          <a:p>
            <a:r>
              <a:rPr lang="he-IL" dirty="0"/>
              <a:t>וכך מבאר הרב: "על ענין ה"גבורה" שב(ספר) "אורות", הדברים מבוארים שכלפי קדושתה של כנסת ישראל </a:t>
            </a:r>
            <a:r>
              <a:rPr lang="he-IL" dirty="0" err="1"/>
              <a:t>הכל</a:t>
            </a:r>
            <a:r>
              <a:rPr lang="he-IL" dirty="0"/>
              <a:t> הוא קדוש ונשגב לאין חקר. ושמשון שנשתבח בגבורת גופו, הוא קדוש ה' ודן את ישראל כאביהם שבשמים, ונקרא על שמו של הקב"ה (עיין סוטה י ע"א). ומתוך הצורך הגדול של התגברות הקדושה בעולם באחרית הימים ע"י </a:t>
            </a:r>
            <a:r>
              <a:rPr lang="he-IL" dirty="0" err="1"/>
              <a:t>כנס"י</a:t>
            </a:r>
            <a:r>
              <a:rPr lang="he-IL" dirty="0"/>
              <a:t>, מוכרחת גם הגבורה הגופנית להתעורר ברב </a:t>
            </a:r>
            <a:r>
              <a:rPr lang="he-IL" dirty="0" err="1"/>
              <a:t>כח</a:t>
            </a:r>
            <a:r>
              <a:rPr lang="he-IL" dirty="0"/>
              <a:t>. ועל עובדי ה' באמת החובה מוטלת לזכך את היסוד הפנימי של הגבורה, בגבורה קדושה ברוחניות. וכפיר אריות ששסע שמשון הוא מכוון נגד הארי שהכה בניהו בן יהוידע האיש החי וכו' </a:t>
            </a:r>
            <a:r>
              <a:rPr lang="he-IL" dirty="0" err="1"/>
              <a:t>וכו</a:t>
            </a:r>
            <a:r>
              <a:rPr lang="he-IL" dirty="0"/>
              <a:t>'. וכשם שהעבודה הפנימית של קדושי עליון שבדורות כולם, היא נמשכת מהשפעת קדושתו של בניהו, כן כל העבודה של התגברות הגבורה הגופנית בכללות </a:t>
            </a:r>
            <a:r>
              <a:rPr lang="he-IL" dirty="0" err="1"/>
              <a:t>כנס"י</a:t>
            </a:r>
            <a:r>
              <a:rPr lang="he-IL" dirty="0"/>
              <a:t> היא נמשכת מקדושת נזיר אלוקים שמשון הגיבור. וכשם </a:t>
            </a:r>
            <a:r>
              <a:rPr lang="he-IL" dirty="0" err="1"/>
              <a:t>ששרשי</a:t>
            </a:r>
            <a:r>
              <a:rPr lang="he-IL" dirty="0"/>
              <a:t> הנשמות הללו הם אחוזים זה בזה, כן כל פרטי הענפים ג"כ אחוזים הם זה בזה" עכ"ל </a:t>
            </a:r>
            <a:r>
              <a:rPr lang="he-IL" dirty="0" err="1"/>
              <a:t>לעניננו</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custDataLst>
      <p:tags r:id="rId1"/>
    </p:custDataLst>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172984"/>
    </mc:Choice>
    <mc:Fallback xmlns="">
      <p:transition spd="slow" advTm="1729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להלן העתק חלקי ממה שכתב בשנת תרפ"ח לגאון הרב יוסף משאש (</a:t>
            </a:r>
            <a:r>
              <a:rPr lang="he-IL" dirty="0" err="1"/>
              <a:t>מורוקו</a:t>
            </a:r>
            <a:r>
              <a:rPr lang="he-IL" dirty="0"/>
              <a:t>) על שאלתו </a:t>
            </a:r>
            <a:r>
              <a:rPr lang="he-IL" dirty="0" err="1"/>
              <a:t>בענין</a:t>
            </a:r>
            <a:r>
              <a:rPr lang="he-IL" dirty="0"/>
              <a:t> ההתעמלות. הדברים הובאו במלואם ב"לכבודה של תורה" בהוצ' </a:t>
            </a:r>
            <a:r>
              <a:rPr lang="he-IL" dirty="0" err="1"/>
              <a:t>הר"מ</a:t>
            </a:r>
            <a:r>
              <a:rPr lang="he-IL" dirty="0"/>
              <a:t> </a:t>
            </a:r>
            <a:r>
              <a:rPr lang="he-IL" dirty="0" err="1"/>
              <a:t>אלחרר</a:t>
            </a:r>
            <a:r>
              <a:rPr lang="he-IL" dirty="0"/>
              <a:t>, עמ' 109 </a:t>
            </a:r>
            <a:r>
              <a:rPr lang="he-IL" dirty="0" err="1"/>
              <a:t>וב"אוצרות</a:t>
            </a:r>
            <a:r>
              <a:rPr lang="he-IL" dirty="0"/>
              <a:t> </a:t>
            </a:r>
            <a:r>
              <a:rPr lang="he-IL" dirty="0" err="1"/>
              <a:t>הראי"ה</a:t>
            </a:r>
            <a:r>
              <a:rPr lang="he-IL" dirty="0"/>
              <a:t>" (מהד' תשס"ב ח"א עמ' 473-474, </a:t>
            </a:r>
            <a:r>
              <a:rPr lang="he-IL" dirty="0" err="1"/>
              <a:t>ובמהד</a:t>
            </a:r>
            <a:r>
              <a:rPr lang="he-IL" dirty="0"/>
              <a:t>' קמא ח"ד עמ' 189-190). נביא כאן את הנוגע </a:t>
            </a:r>
            <a:r>
              <a:rPr lang="he-IL" dirty="0" err="1"/>
              <a:t>לעניננו</a:t>
            </a:r>
            <a:r>
              <a:rPr lang="he-IL" dirty="0"/>
              <a:t>:</a:t>
            </a:r>
          </a:p>
          <a:p>
            <a:r>
              <a:rPr lang="he-IL" dirty="0"/>
              <a:t>"ואנכי מעת בואי לארצנו הקדושה זאת היא מגמתי כפי כחי, לקרב גם את הרחוקים ולדבר על לבם שיתקרבו לתורה ומצוות, ואפילו אלו הצעירים שרוצים להתפתח בבריות גופא, כדי שיהי כוחם חזק להגן על אומתנו הקדושה בעת זעם חס ושלום, בעת אשר צרים ואויבים קמים עלינו. דרכי להגיד להם שיכולים </a:t>
            </a:r>
            <a:r>
              <a:rPr lang="he-IL" dirty="0" err="1"/>
              <a:t>לכוין</a:t>
            </a:r>
            <a:r>
              <a:rPr lang="he-IL" dirty="0"/>
              <a:t> מעשיהם לשם שמים, להוסיף אומץ וגבורה בכנסת ישראל כדי שקדושת הש"י ואור שכינתו הקדושה תהיה מופיעה בגבורה בעולם. ואז שכרם רב וחלקם יהי' חלק צדיקים קדושי עליון, כמו שהיו אבותינו הגיבורים, חיילותיו של בית דוד, ובזה חיזקו את אור הקדושה. ודברים אלו </a:t>
            </a:r>
            <a:r>
              <a:rPr lang="he-IL" dirty="0" err="1"/>
              <a:t>ראוים</a:t>
            </a:r>
            <a:r>
              <a:rPr lang="he-IL" dirty="0"/>
              <a:t> כל חכמי ישראל צדיקי הדור להגיד לדורנו, ויקרבו (ק' מנוקדת פתח) הרבה לבבות לאבינו שבשמים. ואיזה חסרון יש בזה? וכי עד כאן לא למדנו (</a:t>
            </a:r>
            <a:r>
              <a:rPr lang="he-IL" b="1" dirty="0">
                <a:hlinkClick r:id="rId3"/>
              </a:rPr>
              <a:t>ברכות </a:t>
            </a:r>
            <a:r>
              <a:rPr lang="he-IL" b="1" dirty="0" err="1">
                <a:hlinkClick r:id="rId3"/>
              </a:rPr>
              <a:t>סג</a:t>
            </a:r>
            <a:r>
              <a:rPr lang="he-IL" b="1" dirty="0">
                <a:hlinkClick r:id="rId3"/>
              </a:rPr>
              <a:t>.</a:t>
            </a:r>
            <a:r>
              <a:rPr lang="he-IL" dirty="0"/>
              <a:t>) כי 'בכל דרכיך </a:t>
            </a:r>
            <a:r>
              <a:rPr lang="he-IL" dirty="0" err="1"/>
              <a:t>דעהו</a:t>
            </a:r>
            <a:r>
              <a:rPr lang="he-IL" dirty="0"/>
              <a:t>' הוא היסוד 'שכל גופי תורה תלויים בו'? ואם אפשר להכניס רוח קדושה גם באלה שהם מתגדרים בגבורה גופנית, הלא נוציא יקר מזולל (ע"פ </a:t>
            </a:r>
            <a:r>
              <a:rPr lang="he-IL" b="1" dirty="0">
                <a:hlinkClick r:id="rId4"/>
              </a:rPr>
              <a:t>ירמיה טו, </a:t>
            </a:r>
            <a:r>
              <a:rPr lang="he-IL" b="1" dirty="0" err="1">
                <a:hlinkClick r:id="rId4"/>
              </a:rPr>
              <a:t>יט</a:t>
            </a:r>
            <a:r>
              <a:rPr lang="he-IL" dirty="0"/>
              <a:t>). ובזה כחם של צדיקים מתעלה, וגבורת הקודש מתרוממת בתפארת עוזה. והלא כל הדברים נאמרים רק בתנאי ובקשר של שמירת תורתנו הקדושה ושל תגבורת קדושת האמונה, והדבקות בתורה ובמצוות באהבת הש"י ויראתו. ואיך בודים דברי דופי על דברי קודש, שהם הם עיקרי תורתנו הקדושה?" (עד כאן הבאנו מה ששייך </a:t>
            </a:r>
            <a:r>
              <a:rPr lang="he-IL" dirty="0" err="1"/>
              <a:t>לעניננו</a:t>
            </a:r>
            <a:r>
              <a:rPr lang="he-IL" dirty="0"/>
              <a:t>).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custDataLst>
      <p:tags r:id="rId1"/>
    </p:custDataLst>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12087"/>
    </mc:Choice>
    <mc:Fallback xmlns="">
      <p:transition spd="slow" advTm="120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ד"ר בראי טוען שמלת "התעמלות" </a:t>
            </a:r>
            <a:r>
              <a:rPr lang="he-IL" dirty="0" err="1"/>
              <a:t>היתה</a:t>
            </a:r>
            <a:r>
              <a:rPr lang="he-IL" dirty="0"/>
              <a:t> צופן בשביל אימונים גופנים שעשו הבחורים כדי להתכונן לשמור על חיי ישראל מפני הפורעים הערבים. רבות הן ההוכחות לכך, ונביא כאן מקצת מדבריו. </a:t>
            </a:r>
          </a:p>
          <a:p>
            <a:r>
              <a:rPr lang="he-IL" dirty="0"/>
              <a:t>כך הוא בעתון "הפועל הצעיר" (כסלו, תרס"ט). כך הוא בספרו של יצחק טבנקין "</a:t>
            </a:r>
            <a:r>
              <a:rPr lang="he-IL" b="1" dirty="0">
                <a:hlinkClick r:id="rId3"/>
              </a:rPr>
              <a:t>דברים" (ח"א</a:t>
            </a:r>
            <a:r>
              <a:rPr lang="he-IL" dirty="0"/>
              <a:t> עמ' 489) האומר כי "ה'התעמלות' הוא שם סתר ל'הגנה'". וגם הסופר אורי ברנר, בספרו "הקיבוץ המאוחד בהגנה, 1923-1939" מביא (עמ' 9) תקנות ההסתדרות: "התעמלות, שם הסוואה לפעילות הגנתית בלתי </a:t>
            </a:r>
            <a:r>
              <a:rPr lang="he-IL" dirty="0" err="1"/>
              <a:t>ליגלית</a:t>
            </a:r>
            <a:r>
              <a:rPr lang="he-IL" dirty="0"/>
              <a:t> (בלתי חוקית) שהיה מקובל אז". </a:t>
            </a:r>
          </a:p>
          <a:p>
            <a:r>
              <a:rPr lang="he-IL" dirty="0"/>
              <a:t>בזה מאירים אור דברי </a:t>
            </a:r>
            <a:r>
              <a:rPr lang="he-IL" dirty="0" err="1"/>
              <a:t>הראי"ה</a:t>
            </a:r>
            <a:r>
              <a:rPr lang="he-IL" dirty="0"/>
              <a:t> במה שכתב "להיות בנים אמיצי </a:t>
            </a:r>
            <a:r>
              <a:rPr lang="he-IL" dirty="0" err="1"/>
              <a:t>כח</a:t>
            </a:r>
            <a:r>
              <a:rPr lang="he-IL" dirty="0"/>
              <a:t> לאומה" כלומר להגן על חיי ישראל. ולכן </a:t>
            </a:r>
            <a:r>
              <a:rPr lang="he-IL" dirty="0" err="1"/>
              <a:t>הראי"ה</a:t>
            </a:r>
            <a:r>
              <a:rPr lang="he-IL" dirty="0"/>
              <a:t> דייק להביא מאמר חז"ל (</a:t>
            </a:r>
            <a:r>
              <a:rPr lang="he-IL" b="1" dirty="0">
                <a:hlinkClick r:id="rId4"/>
              </a:rPr>
              <a:t>סנהדרין מט.</a:t>
            </a:r>
            <a:r>
              <a:rPr lang="he-IL" dirty="0"/>
              <a:t>) </a:t>
            </a:r>
            <a:r>
              <a:rPr lang="he-IL" dirty="0" err="1"/>
              <a:t>בענין</a:t>
            </a:r>
            <a:r>
              <a:rPr lang="he-IL" dirty="0"/>
              <a:t> יואב </a:t>
            </a:r>
            <a:r>
              <a:rPr lang="he-IL" dirty="0" err="1"/>
              <a:t>שהיגן</a:t>
            </a:r>
            <a:r>
              <a:rPr lang="he-IL" dirty="0"/>
              <a:t> על עמו. שם אמרו "אלמלא דוד לא עשה יואב מלחמה. ואלמלא יואב לא עסק דוד בתורה". הרי ממש אותו הרעיון </a:t>
            </a:r>
            <a:r>
              <a:rPr lang="he-IL" dirty="0" err="1"/>
              <a:t>שהראי"ה</a:t>
            </a:r>
            <a:r>
              <a:rPr lang="he-IL" dirty="0"/>
              <a:t> כתב! וכן נימוק זה כמעט מפורש בסוף דברי הרב בציטט שהבאנו "על ידי המעשים המאמצים את גוף היחידים לשם הכלל!" כלומר להושיע לכלל. וממש כדברים האלה פירש הרב באגרתו </a:t>
            </a:r>
            <a:r>
              <a:rPr lang="he-IL" dirty="0" err="1"/>
              <a:t>להרב</a:t>
            </a:r>
            <a:r>
              <a:rPr lang="he-IL" dirty="0"/>
              <a:t> יוסף משאש (הובא לעיל, נימוק 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custDataLst>
      <p:tags r:id="rId1"/>
    </p:custDataLst>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108236"/>
    </mc:Choice>
    <mc:Fallback xmlns="">
      <p:transition spd="slow" advTm="1082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pic>
        <p:nvPicPr>
          <p:cNvPr id="6" name="תמונה 5">
            <a:extLst>
              <a:ext uri="{FF2B5EF4-FFF2-40B4-BE49-F238E27FC236}">
                <a16:creationId xmlns:a16="http://schemas.microsoft.com/office/drawing/2014/main" id="{01596AC4-73EC-3FD9-F2C8-4EC1D27196EF}"/>
              </a:ext>
            </a:extLst>
          </p:cNvPr>
          <p:cNvPicPr>
            <a:picLocks noChangeAspect="1"/>
          </p:cNvPicPr>
          <p:nvPr/>
        </p:nvPicPr>
        <p:blipFill>
          <a:blip r:embed="rId2"/>
          <a:stretch>
            <a:fillRect/>
          </a:stretch>
        </p:blipFill>
        <p:spPr>
          <a:xfrm>
            <a:off x="3800335" y="1579115"/>
            <a:ext cx="3801111" cy="4932871"/>
          </a:xfrm>
          <a:prstGeom prst="rect">
            <a:avLst/>
          </a:prstGeom>
        </p:spPr>
      </p:pic>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40275"/>
    </mc:Choice>
    <mc:Fallback xmlns="">
      <p:transition spd="slow" advTm="40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תורה מחלישה או מחזקת</a:t>
            </a:r>
          </a:p>
        </p:txBody>
      </p:sp>
      <p:pic>
        <p:nvPicPr>
          <p:cNvPr id="6" name="מציין מיקום תוכן 5">
            <a:extLst>
              <a:ext uri="{FF2B5EF4-FFF2-40B4-BE49-F238E27FC236}">
                <a16:creationId xmlns:a16="http://schemas.microsoft.com/office/drawing/2014/main" id="{5192F56C-5EE2-5419-D890-51B70F695893}"/>
              </a:ext>
            </a:extLst>
          </p:cNvPr>
          <p:cNvPicPr>
            <a:picLocks noGrp="1" noChangeAspect="1"/>
          </p:cNvPicPr>
          <p:nvPr>
            <p:ph idx="1"/>
          </p:nvPr>
        </p:nvPicPr>
        <p:blipFill>
          <a:blip r:embed="rId2"/>
          <a:stretch>
            <a:fillRect/>
          </a:stretch>
        </p:blipFill>
        <p:spPr>
          <a:xfrm>
            <a:off x="2145947" y="1663417"/>
            <a:ext cx="6229350" cy="199072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pic>
        <p:nvPicPr>
          <p:cNvPr id="8" name="תמונה 7">
            <a:extLst>
              <a:ext uri="{FF2B5EF4-FFF2-40B4-BE49-F238E27FC236}">
                <a16:creationId xmlns:a16="http://schemas.microsoft.com/office/drawing/2014/main" id="{8BFB6715-F8A2-5319-02D2-E1D40C5A4DB1}"/>
              </a:ext>
            </a:extLst>
          </p:cNvPr>
          <p:cNvPicPr>
            <a:picLocks noChangeAspect="1"/>
          </p:cNvPicPr>
          <p:nvPr/>
        </p:nvPicPr>
        <p:blipFill>
          <a:blip r:embed="rId3"/>
          <a:stretch>
            <a:fillRect/>
          </a:stretch>
        </p:blipFill>
        <p:spPr>
          <a:xfrm>
            <a:off x="2157578" y="3147639"/>
            <a:ext cx="6238875" cy="1962150"/>
          </a:xfrm>
          <a:prstGeom prst="rect">
            <a:avLst/>
          </a:prstGeom>
        </p:spPr>
      </p:pic>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20109"/>
    </mc:Choice>
    <mc:Fallback xmlns="">
      <p:transition spd="slow" advTm="20109"/>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pic>
        <p:nvPicPr>
          <p:cNvPr id="6" name="מציין מיקום תוכן 5">
            <a:extLst>
              <a:ext uri="{FF2B5EF4-FFF2-40B4-BE49-F238E27FC236}">
                <a16:creationId xmlns:a16="http://schemas.microsoft.com/office/drawing/2014/main" id="{430CC078-1BDF-7A8C-4023-69FCB95935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199" y="1899637"/>
            <a:ext cx="9486900" cy="481012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4525"/>
    </mc:Choice>
    <mc:Fallback xmlns="">
      <p:transition spd="slow" advTm="6452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err="1"/>
              <a:t>הראי"ה</a:t>
            </a:r>
            <a:r>
              <a:rPr lang="he-IL" b="1" dirty="0"/>
              <a:t> קוק, אורות ישראל</a:t>
            </a:r>
            <a:r>
              <a:rPr lang="he-IL" dirty="0"/>
              <a:t> : בארץ ישראל אפשר להשיג איך שהבשר של הגוף הישראלי הוא קדוש ממש כקדושת הנשמה, ואין צורך כל כך להרגיז את הגוף ממנוחתו הטבעית, כי אם להעלותו ולהטעימו טעם האמת של חיי הקודש השופעים מקדושת הארץ, הספוגים </a:t>
            </a:r>
            <a:r>
              <a:rPr lang="he-IL" dirty="0" err="1"/>
              <a:t>באוירה</a:t>
            </a:r>
            <a:r>
              <a:rPr lang="he-IL" dirty="0"/>
              <a:t> המחכים של ארץ ישראל.</a:t>
            </a:r>
          </a:p>
          <a:p>
            <a:r>
              <a:rPr lang="he-IL" dirty="0"/>
              <a:t>הרמח"ל - מאמר הגאולה</a:t>
            </a:r>
          </a:p>
          <a:p>
            <a:r>
              <a:rPr lang="he-IL" dirty="0"/>
              <a:t>אבל האמת הוא, שהתיקון הגדול שיתוקן בימות המשיח במהרה בימינו הוא תיקון הגוף מלבד תיקון הנשמה, וזה עיקר גדול כי באמת בזה תלוי הרבה תיקון העולם, כי זה נתקלקל </a:t>
            </a:r>
            <a:r>
              <a:rPr lang="he-IL" dirty="0" err="1"/>
              <a:t>בחטוא</a:t>
            </a:r>
            <a:r>
              <a:rPr lang="he-IL" dirty="0"/>
              <a:t> האדם, ואחריו נמשכים שאר הקלקולים. והדברים נודעים ליודעי האמת, ובמקום אחר דברתי מזה הרבה, ולא אאריך עתה.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custDataLst>
      <p:tags r:id="rId1"/>
    </p:custDataLst>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5736"/>
    </mc:Choice>
    <mc:Fallback xmlns="">
      <p:transition spd="slow" advTm="57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1" i="0" dirty="0">
                <a:solidFill>
                  <a:srgbClr val="0E793D"/>
                </a:solidFill>
                <a:effectLst/>
                <a:highlight>
                  <a:srgbClr val="FFFFFF"/>
                </a:highlight>
                <a:latin typeface="Heebo" pitchFamily="2" charset="-79"/>
                <a:cs typeface="Heebo" pitchFamily="2" charset="-79"/>
              </a:rPr>
              <a:t>״נפש בריאה בגוף בריא״</a:t>
            </a:r>
            <a:br>
              <a:rPr lang="he-IL" b="1" i="0" dirty="0">
                <a:solidFill>
                  <a:srgbClr val="0E793D"/>
                </a:solidFill>
                <a:effectLst/>
                <a:highlight>
                  <a:srgbClr val="FFFFFF"/>
                </a:highlight>
                <a:latin typeface="Heebo" pitchFamily="2" charset="-79"/>
                <a:cs typeface="Heebo" pitchFamily="2" charset="-79"/>
              </a:rPr>
            </a:b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057523"/>
            <a:ext cx="9698182" cy="5694260"/>
          </a:xfrm>
        </p:spPr>
        <p:txBody>
          <a:bodyPr>
            <a:normAutofit lnSpcReduction="10000"/>
          </a:bodyPr>
          <a:lstStyle/>
          <a:p>
            <a:r>
              <a:rPr lang="he-IL" dirty="0"/>
              <a:t>משמעות הביטוי </a:t>
            </a:r>
            <a:r>
              <a:rPr lang="he-IL" dirty="0" err="1"/>
              <a:t>הביטוי</a:t>
            </a:r>
            <a:r>
              <a:rPr lang="he-IL" dirty="0"/>
              <a:t> "נפש בריאה בגוף בריא" מבטא את הרעיון שבריאות הגוף והנפש קשורות זו בזו, ושהשמירה על בריאות טובה בכל אחד מהם חיונית לרווחה הכללית של האדם.</a:t>
            </a:r>
          </a:p>
          <a:p>
            <a:r>
              <a:rPr lang="he-IL" b="1" dirty="0"/>
              <a:t>מצב רוח טוב</a:t>
            </a:r>
          </a:p>
          <a:p>
            <a:r>
              <a:rPr lang="he-IL" dirty="0"/>
              <a:t>פעילות גופנית תורמת רבות למצב רוח מרומם. מלבד האנדורפין, הגוף מייצר עלייה בייצור נוראדרנלין </a:t>
            </a:r>
            <a:r>
              <a:rPr lang="he-IL" dirty="0" err="1"/>
              <a:t>וסרטונין</a:t>
            </a:r>
            <a:r>
              <a:rPr lang="he-IL" dirty="0"/>
              <a:t> במוח. כתוצאה מכך תחושו מיד אחרי אימון מצב רוח מרומם. ההשפעה מביאה גם לערנות בעקבות המאמצים הגופנים של הגוך. </a:t>
            </a:r>
            <a:r>
              <a:rPr lang="he-IL" dirty="0" err="1"/>
              <a:t>הנורדאלין</a:t>
            </a:r>
            <a:r>
              <a:rPr lang="he-IL" dirty="0"/>
              <a:t> משמש בעיקר למתווך למי שזקוק לזריקת ערות טובה. הורמון הדופמין קשור בעיקר להנאה ולגם להתמכרות. ההורמון הזה משוחרר בעזרת אזור ההנאה שלנו במוח. כאשר רמת הדופמין עולה בשעת הפעילות אנו אוטומטית הרבה יותר שמחים מאשר התחלנו את הפעילות.</a:t>
            </a:r>
          </a:p>
          <a:p>
            <a:r>
              <a:rPr lang="he-IL" b="1" dirty="0" err="1"/>
              <a:t>המנגונים</a:t>
            </a:r>
            <a:r>
              <a:rPr lang="he-IL" b="1" dirty="0"/>
              <a:t> העיקריים המשפיעים על מצב הרוח</a:t>
            </a:r>
          </a:p>
          <a:p>
            <a:r>
              <a:rPr lang="he-IL" dirty="0"/>
              <a:t>ישנם שלושה הורמונים עיקריים שמשוחררים בגוף כאשר אנו עושים ספורט, </a:t>
            </a:r>
            <a:r>
              <a:rPr lang="he-IL" dirty="0" err="1"/>
              <a:t>ההורומים</a:t>
            </a:r>
            <a:r>
              <a:rPr lang="he-IL" dirty="0"/>
              <a:t> הם: הורמון ביטא-</a:t>
            </a:r>
            <a:r>
              <a:rPr lang="he-IL" dirty="0" err="1"/>
              <a:t>אנדרופין</a:t>
            </a:r>
            <a:r>
              <a:rPr lang="he-IL" dirty="0"/>
              <a:t>, </a:t>
            </a:r>
            <a:r>
              <a:rPr lang="he-IL" dirty="0" err="1"/>
              <a:t>קרטיזול</a:t>
            </a:r>
            <a:r>
              <a:rPr lang="he-IL" dirty="0"/>
              <a:t>, הורמוני האדרנלין: </a:t>
            </a:r>
            <a:r>
              <a:rPr lang="he-IL" dirty="0" err="1"/>
              <a:t>הדופאמין</a:t>
            </a:r>
            <a:r>
              <a:rPr lang="he-IL" dirty="0"/>
              <a:t> </a:t>
            </a:r>
            <a:r>
              <a:rPr lang="he-IL" dirty="0" err="1"/>
              <a:t>וסרטונין</a:t>
            </a:r>
            <a:r>
              <a:rPr lang="he-IL" dirty="0"/>
              <a:t>.</a:t>
            </a:r>
          </a:p>
          <a:p>
            <a:r>
              <a:rPr lang="he-IL" b="1" dirty="0"/>
              <a:t>ביטא-</a:t>
            </a:r>
            <a:r>
              <a:rPr lang="he-IL" b="1" dirty="0" err="1"/>
              <a:t>אנדרופין</a:t>
            </a:r>
            <a:r>
              <a:rPr lang="he-IL" b="1" dirty="0"/>
              <a:t> –</a:t>
            </a:r>
            <a:r>
              <a:rPr lang="he-IL" dirty="0"/>
              <a:t> הורמון המשוחרר לדם מבלוטת יותרת המוח. ההורמון יוצר בגופנו תחושה של </a:t>
            </a:r>
            <a:r>
              <a:rPr lang="he-IL" dirty="0" err="1"/>
              <a:t>שיכוח</a:t>
            </a:r>
            <a:r>
              <a:rPr lang="he-IL" dirty="0"/>
              <a:t> כאבים ותחושה של אופוריה. תכונה זה נוכל לראות בקרוב אצנים בעיקר. תופעה זו מזכירה אפילו תופעה של סמים </a:t>
            </a:r>
            <a:r>
              <a:rPr lang="he-IL" dirty="0" err="1"/>
              <a:t>אופיאטים</a:t>
            </a:r>
            <a:r>
              <a:rPr lang="he-IL" dirty="0"/>
              <a:t>.</a:t>
            </a:r>
          </a:p>
          <a:p>
            <a:r>
              <a:rPr lang="he-IL" b="1" dirty="0" err="1"/>
              <a:t>קורטיזול</a:t>
            </a:r>
            <a:r>
              <a:rPr lang="he-IL" b="1" dirty="0"/>
              <a:t> –</a:t>
            </a:r>
            <a:r>
              <a:rPr lang="he-IL" dirty="0"/>
              <a:t> משפיע בעיקר על תחושת הערנות והדחק. ישנם מחקרים שהוא גם משפיע על הרגשות. לאחר פעילות גופנית ממושכת, גוברת תחושת התאים למעבירים העצביים״ שהם </a:t>
            </a:r>
            <a:r>
              <a:rPr lang="he-IL" dirty="0" err="1"/>
              <a:t>אנדרלין</a:t>
            </a:r>
            <a:r>
              <a:rPr lang="he-IL" dirty="0"/>
              <a:t> וסרוטונין.</a:t>
            </a:r>
          </a:p>
          <a:p>
            <a:r>
              <a:rPr lang="he-IL" b="1" dirty="0" err="1"/>
              <a:t>דופאמין</a:t>
            </a:r>
            <a:r>
              <a:rPr lang="he-IL" b="1" dirty="0"/>
              <a:t> </a:t>
            </a:r>
            <a:r>
              <a:rPr lang="he-IL" b="1" dirty="0" err="1"/>
              <a:t>וסרטונין</a:t>
            </a:r>
            <a:r>
              <a:rPr lang="he-IL" b="1" dirty="0"/>
              <a:t> –</a:t>
            </a:r>
            <a:r>
              <a:rPr lang="he-IL" dirty="0"/>
              <a:t> הם מופרשים בעיקר בעת פעילות גופנית. הורמונים אלה גורמים לנו להיות מאוד ערניים. הפרשת ההורמונים האלה תורמים להרגשת אופוריה, הפחתה של עייפות וגם משככים כאבים.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custDataLst>
      <p:tags r:id="rId1"/>
    </p:custDataLst>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85664"/>
    </mc:Choice>
    <mc:Fallback xmlns="">
      <p:transition spd="slow" advTm="856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לסיכום</a:t>
            </a:r>
          </a:p>
          <a:p>
            <a:r>
              <a:rPr lang="he-IL" dirty="0"/>
              <a:t>בכדי לשפר את מצבכם הגופני, הנפשי ולהגביר את תחושת הערנות עליכם לעסוק בספורט. ספורט הוא למעשה תרופת הנוגדת הדיכאון הכי טובה שקיימת היום בטבע. ברגע שאתם מרגישים מדוכאים, עייפים או עצבניים, נעלו נעליים וצאו להליכה טובה ומרגיעה.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custDataLst>
      <p:tags r:id="rId1"/>
    </p:custDataLst>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56227"/>
    </mc:Choice>
    <mc:Fallback xmlns="">
      <p:transition spd="slow" advTm="56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ספורט איכותי</a:t>
            </a:r>
          </a:p>
        </p:txBody>
      </p:sp>
      <p:pic>
        <p:nvPicPr>
          <p:cNvPr id="6" name="מציין מיקום תוכן 5">
            <a:extLst>
              <a:ext uri="{FF2B5EF4-FFF2-40B4-BE49-F238E27FC236}">
                <a16:creationId xmlns:a16="http://schemas.microsoft.com/office/drawing/2014/main" id="{A9D01CE3-BC11-FD06-8FC5-83D1F6DDAF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17115" y="1476099"/>
            <a:ext cx="3002786" cy="511651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pic>
        <p:nvPicPr>
          <p:cNvPr id="8" name="תמונה 7">
            <a:extLst>
              <a:ext uri="{FF2B5EF4-FFF2-40B4-BE49-F238E27FC236}">
                <a16:creationId xmlns:a16="http://schemas.microsoft.com/office/drawing/2014/main" id="{E5574FC3-C7BE-48B5-234B-56DD6C514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9936" y="1755582"/>
            <a:ext cx="4238625" cy="4953000"/>
          </a:xfrm>
          <a:prstGeom prst="rect">
            <a:avLst/>
          </a:prstGeom>
        </p:spPr>
      </p:pic>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0" i="0" dirty="0">
                <a:solidFill>
                  <a:srgbClr val="000000"/>
                </a:solidFill>
                <a:effectLst/>
                <a:highlight>
                  <a:srgbClr val="F6F7F8"/>
                </a:highlight>
                <a:latin typeface="Adom-Medium"/>
              </a:rPr>
              <a:t>ההשפעה העצומה של פעילות גופנית על המוח שלנו</a:t>
            </a:r>
            <a:br>
              <a:rPr lang="he-IL" b="0" i="0" dirty="0">
                <a:solidFill>
                  <a:srgbClr val="000000"/>
                </a:solidFill>
                <a:effectLst/>
                <a:highlight>
                  <a:srgbClr val="F6F7F8"/>
                </a:highlight>
                <a:latin typeface="Adom-Medium"/>
              </a:rPr>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פעילות גופנית מעוררת </a:t>
            </a:r>
            <a:r>
              <a:rPr lang="he-IL" dirty="0" err="1"/>
              <a:t>נוירוגנזה</a:t>
            </a:r>
            <a:r>
              <a:rPr lang="he-IL" dirty="0"/>
              <a:t> - יצירת תאי עצב חדשים, ומשפיעה על הזיכרון והלמידה תוך הגברת </a:t>
            </a:r>
            <a:r>
              <a:rPr lang="he-IL" dirty="0" err="1"/>
              <a:t>נוירוטרנסמיטורים</a:t>
            </a:r>
            <a:r>
              <a:rPr lang="he-IL" dirty="0"/>
              <a:t> - מוליכים עצביים מרכזיים לוויסות מצב הרוח, כך על פי מחקר שפורסם ב-"</a:t>
            </a:r>
            <a:r>
              <a:rPr lang="en-US" dirty="0"/>
              <a:t>Neuroscience News". </a:t>
            </a:r>
            <a:r>
              <a:rPr lang="he-IL" dirty="0"/>
              <a:t>עוד עלה מהמחקר, כי פעילות גופנית גם משפרת את הפלסטיות המוחית, החיונית להתאוששות מפציעה והזדקנות, ומשפרת תפקודים קוגניטיביים כמו קשב וזיכרון.</a:t>
            </a:r>
          </a:p>
          <a:p>
            <a:r>
              <a:rPr lang="he-IL" dirty="0"/>
              <a:t>1. פעילות אירובית ונפח מוחי: פעילות אירובית קבועה כמו ריצה יכולה להגדיל את גודל ההיפוקמפוס - החלק במוחנו שקשור בזיכרון, למידה ושליטה בלחצים, וגם לשמר חומר חיוני במוח ולשפר את הזיכרון המרחבי והתפקוד הקוגניטיבי.</a:t>
            </a:r>
          </a:p>
          <a:p>
            <a:r>
              <a:rPr lang="he-IL" dirty="0"/>
              <a:t>2. פעילות גופנית ואיכות שינה: פעילות גופנית סדירה יכולה לשפר את איכות השינה, אשר תורמת לגיבוש הזיכרון ולניקוי רעלים במוח.</a:t>
            </a:r>
          </a:p>
          <a:p>
            <a:r>
              <a:rPr lang="he-IL" dirty="0"/>
              <a:t>3. פעילות גופנית והפחתת מתחים: פעילות גופנית יכולה לסייע בהפחתת מתח על ידי הגברת רמות </a:t>
            </a:r>
            <a:r>
              <a:rPr lang="he-IL" dirty="0" err="1"/>
              <a:t>הנוראפינפרין</a:t>
            </a:r>
            <a:r>
              <a:rPr lang="he-IL" dirty="0"/>
              <a:t> והאנדורפינים, שהם כימיקלים הממתנים את תגובת הלחץ של המוח ומעודדים תחושות של אושר.</a:t>
            </a:r>
          </a:p>
          <a:p>
            <a:r>
              <a:rPr lang="he-IL" dirty="0"/>
              <a:t>מדעי המוח של הכושר, מפגש מרתק בין פעילות גופנית לבריאות המוח, הוא תחום מחקר מדעי המתפתח במהירות. מדעי המוח של הכושר בוחנים את ההשפעות העמוקות של פעילות גופנית סדירה על המוח ומערכת העצבים, וחושפים השלכות חשובות על הבריאות הכללית ואיכות החיים.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הסבר כיצד זה עובד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endParaRPr lang="he-IL" dirty="0"/>
          </a:p>
          <a:p>
            <a:r>
              <a:rPr lang="he-IL" dirty="0"/>
              <a:t>אחת התגליות המרכזיות היא הקשר בין פעילות גופנית ליצירת נוירונים חדשים במוח, המתרחשים בעיקר בהיפוקמפוס, החיוני ללמידה ולזיכרון.</a:t>
            </a:r>
          </a:p>
          <a:p>
            <a:r>
              <a:rPr lang="he-IL" dirty="0"/>
              <a:t>פעילות גופנית סדירה משחררת חלבון הנקרא גורם </a:t>
            </a:r>
            <a:r>
              <a:rPr lang="he-IL" dirty="0" err="1"/>
              <a:t>נוירוטרופי</a:t>
            </a:r>
            <a:r>
              <a:rPr lang="he-IL" dirty="0"/>
              <a:t> שמקורו במוח (</a:t>
            </a:r>
            <a:r>
              <a:rPr lang="en-US" dirty="0"/>
              <a:t>BDNF), </a:t>
            </a:r>
            <a:r>
              <a:rPr lang="he-IL" dirty="0"/>
              <a:t>המזין נוירונים קיימים ומעודד צמיחה והתפתחות של נוירונים וסינפסות חדשים.</a:t>
            </a:r>
          </a:p>
          <a:p>
            <a:r>
              <a:rPr lang="he-IL" dirty="0"/>
              <a:t>תרגילים אירוביים כגון ריצה ושחייה מועילים במיוחד, שכן הם מעוררים </a:t>
            </a:r>
            <a:r>
              <a:rPr lang="he-IL" dirty="0" err="1"/>
              <a:t>נוירוגנזה</a:t>
            </a:r>
            <a:r>
              <a:rPr lang="he-IL" dirty="0"/>
              <a:t> ויחד עם הגדלת גודל ההיפוקמפוס הקדמי, מובילים לשיפור הזיכרון המרחבי.</a:t>
            </a:r>
          </a:p>
          <a:p>
            <a:r>
              <a:rPr lang="he-IL" dirty="0"/>
              <a:t>פעילות גופנית נקשרה גם לשימור החומר הלבן והאפור בקליפת המוח הקדמית, הטמפורלית </a:t>
            </a:r>
            <a:r>
              <a:rPr lang="he-IL" dirty="0" err="1"/>
              <a:t>והפריאטלית</a:t>
            </a:r>
            <a:r>
              <a:rPr lang="he-IL" dirty="0"/>
              <a:t>, אזורים שבדרך כלל מתכווצים עם הגיל וחיוניים לתפקוד קוגניטיבי.</a:t>
            </a:r>
          </a:p>
          <a:p>
            <a:r>
              <a:rPr lang="he-IL" dirty="0"/>
              <a:t>פעילות גופנית גם מגבירה רמות של </a:t>
            </a:r>
            <a:r>
              <a:rPr lang="he-IL" dirty="0" err="1"/>
              <a:t>נוירוטרנסמיטורים</a:t>
            </a:r>
            <a:r>
              <a:rPr lang="he-IL" dirty="0"/>
              <a:t> מסוימים, כולל סרוטונין, דופמין </a:t>
            </a:r>
            <a:r>
              <a:rPr lang="he-IL" dirty="0" err="1"/>
              <a:t>ונוראפינפרין</a:t>
            </a:r>
            <a:r>
              <a:rPr lang="he-IL" dirty="0"/>
              <a:t>, שהם כימיקלים הממלאים תפקיד מפתח בוויסות מצב הרוח, ערנות נפשית ומיקוד, מה שיכול להסביר מדוע פעילות גופנית קשורה לעתים קרובות להפחתת הסימפטומים של דיכאון וחרדה.</a:t>
            </a:r>
          </a:p>
          <a:p>
            <a:r>
              <a:rPr lang="he-IL" dirty="0"/>
              <a:t>בנוסף פעילות גופנית גם משפרת את הפלסטיות המוחית ואת יכולתו של המוח להסתגל וליצור קשרים עצביים חדשים לאורך החיים, תכונה חשובה במיוחד להחלמה מפציעה מוחית ולמניעת הירידה הקוגניטיבית הקשורה להזדקנות.</a:t>
            </a:r>
          </a:p>
          <a:p>
            <a:r>
              <a:rPr lang="he-IL" dirty="0"/>
              <a:t>החוקרים גילו כי </a:t>
            </a:r>
            <a:r>
              <a:rPr lang="he-IL" dirty="0" err="1"/>
              <a:t>כי</a:t>
            </a:r>
            <a:r>
              <a:rPr lang="he-IL" dirty="0"/>
              <a:t> קליפת המוח הקדם-מצחית, אזור במוח האחראי לתפקודים אלו, מגיב בחיוב לפעילות גופנית, ככל הנראה בשל זרימת דם מוגברת, המספקת יותר חמצן וחומרי מזון למוח.</a:t>
            </a:r>
          </a:p>
          <a:p>
            <a:r>
              <a:rPr lang="he-IL" dirty="0"/>
              <a:t>פעילות גופנית גם מסייעת בהקלה או בהפחתת מתח על ידי הגברת הריכוזים של </a:t>
            </a:r>
            <a:r>
              <a:rPr lang="he-IL" dirty="0" err="1"/>
              <a:t>נוראפינפרין</a:t>
            </a:r>
            <a:r>
              <a:rPr lang="he-IL" dirty="0"/>
              <a:t> ואנדורפינים, כימיקלים המדכאים את תגובת הלחץ של המוח ומעוררים תחושות של אושר.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599583" y="92364"/>
            <a:ext cx="5192201" cy="1366981"/>
          </a:xfrm>
        </p:spPr>
        <p:txBody>
          <a:bodyPr/>
          <a:lstStyle/>
          <a:p>
            <a:pPr algn="ctr"/>
            <a:r>
              <a:rPr lang="he-IL" dirty="0"/>
              <a:t>שאלות הלכתיות</a:t>
            </a:r>
          </a:p>
        </p:txBody>
      </p:sp>
      <p:pic>
        <p:nvPicPr>
          <p:cNvPr id="6" name="מציין מיקום תוכן 5">
            <a:extLst>
              <a:ext uri="{FF2B5EF4-FFF2-40B4-BE49-F238E27FC236}">
                <a16:creationId xmlns:a16="http://schemas.microsoft.com/office/drawing/2014/main" id="{7918DC00-D413-5249-2EDB-DD8E9F6B13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3505" y="79311"/>
            <a:ext cx="4031535" cy="6664375"/>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139"/>
</p:tagLst>
</file>

<file path=ppt/tags/tag2.xml><?xml version="1.0" encoding="utf-8"?>
<p:tagLst xmlns:a="http://schemas.openxmlformats.org/drawingml/2006/main" xmlns:r="http://schemas.openxmlformats.org/officeDocument/2006/relationships" xmlns:p="http://schemas.openxmlformats.org/presentationml/2006/main">
  <p:tag name="TIMING" val="|28.6|1.2|13.3|55.5|32.5"/>
</p:tagLst>
</file>

<file path=ppt/tags/tag3.xml><?xml version="1.0" encoding="utf-8"?>
<p:tagLst xmlns:a="http://schemas.openxmlformats.org/drawingml/2006/main" xmlns:r="http://schemas.openxmlformats.org/officeDocument/2006/relationships" xmlns:p="http://schemas.openxmlformats.org/presentationml/2006/main">
  <p:tag name="TIMING" val="|3.6|2.1"/>
</p:tagLst>
</file>

<file path=ppt/tags/tag4.xml><?xml version="1.0" encoding="utf-8"?>
<p:tagLst xmlns:a="http://schemas.openxmlformats.org/drawingml/2006/main" xmlns:r="http://schemas.openxmlformats.org/officeDocument/2006/relationships" xmlns:p="http://schemas.openxmlformats.org/presentationml/2006/main">
  <p:tag name="TIMING" val="|298.3|49.6|2|32|22.6|63.6"/>
</p:tagLst>
</file>

<file path=ppt/tags/tag5.xml><?xml version="1.0" encoding="utf-8"?>
<p:tagLst xmlns:a="http://schemas.openxmlformats.org/drawingml/2006/main" xmlns:r="http://schemas.openxmlformats.org/officeDocument/2006/relationships" xmlns:p="http://schemas.openxmlformats.org/presentationml/2006/main">
  <p:tag name="TIMING" val="|0.8|57.3|68.7|319.1"/>
</p:tagLst>
</file>

<file path=ppt/tags/tag6.xml><?xml version="1.0" encoding="utf-8"?>
<p:tagLst xmlns:a="http://schemas.openxmlformats.org/drawingml/2006/main" xmlns:r="http://schemas.openxmlformats.org/officeDocument/2006/relationships" xmlns:p="http://schemas.openxmlformats.org/presentationml/2006/main">
  <p:tag name="TIMING" val="|1|6.9"/>
</p:tagLst>
</file>

<file path=ppt/tags/tag7.xml><?xml version="1.0" encoding="utf-8"?>
<p:tagLst xmlns:a="http://schemas.openxmlformats.org/drawingml/2006/main" xmlns:r="http://schemas.openxmlformats.org/officeDocument/2006/relationships" xmlns:p="http://schemas.openxmlformats.org/presentationml/2006/main">
  <p:tag name="TIMING" val="|27.8|51"/>
</p:tagLst>
</file>

<file path=ppt/tags/tag8.xml><?xml version="1.0" encoding="utf-8"?>
<p:tagLst xmlns:a="http://schemas.openxmlformats.org/drawingml/2006/main" xmlns:r="http://schemas.openxmlformats.org/officeDocument/2006/relationships" xmlns:p="http://schemas.openxmlformats.org/presentationml/2006/main">
  <p:tag name="TIMING" val="|101|1.3|53|0.9"/>
</p:tagLst>
</file>

<file path=ppt/tags/tag9.xml><?xml version="1.0" encoding="utf-8"?>
<p:tagLst xmlns:a="http://schemas.openxmlformats.org/drawingml/2006/main" xmlns:r="http://schemas.openxmlformats.org/officeDocument/2006/relationships" xmlns:p="http://schemas.openxmlformats.org/presentationml/2006/main">
  <p:tag name="TIMING" val="|0.5|47.1"/>
</p:tagLst>
</file>

<file path=ppt/tags/tag10.xml><?xml version="1.0" encoding="utf-8"?>
<p:tagLst xmlns:a="http://schemas.openxmlformats.org/drawingml/2006/main" xmlns:r="http://schemas.openxmlformats.org/officeDocument/2006/relationships" xmlns:p="http://schemas.openxmlformats.org/presentationml/2006/main">
  <p:tag name="TIMING" val="|1.8|24.9"/>
</p:tagLst>
</file>

<file path=ppt/tags/tag11.xml><?xml version="1.0" encoding="utf-8"?>
<p:tagLst xmlns:a="http://schemas.openxmlformats.org/drawingml/2006/main" xmlns:r="http://schemas.openxmlformats.org/officeDocument/2006/relationships" xmlns:p="http://schemas.openxmlformats.org/presentationml/2006/main">
  <p:tag name="TIMING" val="|1.3|2.8|2.3|2.1"/>
</p:tagLst>
</file>

<file path=ppt/tags/tag12.xml><?xml version="1.0" encoding="utf-8"?>
<p:tagLst xmlns:a="http://schemas.openxmlformats.org/drawingml/2006/main" xmlns:r="http://schemas.openxmlformats.org/officeDocument/2006/relationships" xmlns:p="http://schemas.openxmlformats.org/presentationml/2006/main">
  <p:tag name="TIMING" val="|1.2|104.3|44.9|1.7"/>
</p:tagLst>
</file>

<file path=ppt/tags/tag13.xml><?xml version="1.0" encoding="utf-8"?>
<p:tagLst xmlns:a="http://schemas.openxmlformats.org/drawingml/2006/main" xmlns:r="http://schemas.openxmlformats.org/officeDocument/2006/relationships" xmlns:p="http://schemas.openxmlformats.org/presentationml/2006/main">
  <p:tag name="TIMING" val="|2.2|55.3"/>
</p:tagLst>
</file>

<file path=ppt/tags/tag14.xml><?xml version="1.0" encoding="utf-8"?>
<p:tagLst xmlns:a="http://schemas.openxmlformats.org/drawingml/2006/main" xmlns:r="http://schemas.openxmlformats.org/officeDocument/2006/relationships" xmlns:p="http://schemas.openxmlformats.org/presentationml/2006/main">
  <p:tag name="TIMING" val="|0.9|4.6"/>
</p:tagLst>
</file>

<file path=ppt/tags/tag15.xml><?xml version="1.0" encoding="utf-8"?>
<p:tagLst xmlns:a="http://schemas.openxmlformats.org/drawingml/2006/main" xmlns:r="http://schemas.openxmlformats.org/officeDocument/2006/relationships" xmlns:p="http://schemas.openxmlformats.org/presentationml/2006/main">
  <p:tag name="TIMING" val="|0.6|4.1|2.4"/>
</p:tagLst>
</file>

<file path=ppt/tags/tag16.xml><?xml version="1.0" encoding="utf-8"?>
<p:tagLst xmlns:a="http://schemas.openxmlformats.org/drawingml/2006/main" xmlns:r="http://schemas.openxmlformats.org/officeDocument/2006/relationships" xmlns:p="http://schemas.openxmlformats.org/presentationml/2006/main">
  <p:tag name="TIMING" val="|1.9|1.7|0.5"/>
</p:tagLst>
</file>

<file path=ppt/tags/tag17.xml><?xml version="1.0" encoding="utf-8"?>
<p:tagLst xmlns:a="http://schemas.openxmlformats.org/drawingml/2006/main" xmlns:r="http://schemas.openxmlformats.org/officeDocument/2006/relationships" xmlns:p="http://schemas.openxmlformats.org/presentationml/2006/main">
  <p:tag name="TIMING" val="|0.1|3.2|1.1|61.1|1.6|2.3|4.1|9.8"/>
</p:tagLst>
</file>

<file path=ppt/tags/tag18.xml><?xml version="1.0" encoding="utf-8"?>
<p:tagLst xmlns:a="http://schemas.openxmlformats.org/drawingml/2006/main" xmlns:r="http://schemas.openxmlformats.org/officeDocument/2006/relationships" xmlns:p="http://schemas.openxmlformats.org/presentationml/2006/main">
  <p:tag name="TIMING" val="|0.5|1"/>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24939</TotalTime>
  <Words>3171</Words>
  <Application>Microsoft Office PowerPoint</Application>
  <PresentationFormat>מסך רחב</PresentationFormat>
  <Paragraphs>140</Paragraphs>
  <Slides>42</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42</vt:i4>
      </vt:variant>
    </vt:vector>
  </HeadingPairs>
  <TitlesOfParts>
    <vt:vector size="55" baseType="lpstr">
      <vt:lpstr>Adom-Medium</vt:lpstr>
      <vt:lpstr>Aharoni</vt:lpstr>
      <vt:lpstr>Arial</vt:lpstr>
      <vt:lpstr>Calibri</vt:lpstr>
      <vt:lpstr>Calibri Light</vt:lpstr>
      <vt:lpstr>Heebo</vt:lpstr>
      <vt:lpstr>Trebuchet MS</vt:lpstr>
      <vt:lpstr>Wingdings 3</vt:lpstr>
      <vt:lpstr>2_פיאה</vt:lpstr>
      <vt:lpstr>ערכת נושא Office</vt:lpstr>
      <vt:lpstr>פיאה</vt:lpstr>
      <vt:lpstr>3_פיאה</vt:lpstr>
      <vt:lpstr>1_פיאה</vt:lpstr>
      <vt:lpstr>התעמלות וגוף בריא</vt:lpstr>
      <vt:lpstr>דעת הרמב"ם אין חולי בא עליו</vt:lpstr>
      <vt:lpstr>הרמב"ם</vt:lpstr>
      <vt:lpstr>הרמב"ם נפש בריאה בגוף בריא</vt:lpstr>
      <vt:lpstr>מעשה רב</vt:lpstr>
      <vt:lpstr>מצגת של PowerPoint‏</vt:lpstr>
      <vt:lpstr>מצגת של PowerPoint‏</vt:lpstr>
      <vt:lpstr>החפץ חיים במצוות שמירת הבריאות תלויה כל התורה כולה</vt:lpstr>
      <vt:lpstr>הנני מוכן ומזומן</vt:lpstr>
      <vt:lpstr>מצגת של PowerPoint‏</vt:lpstr>
      <vt:lpstr>מצגת של PowerPoint‏</vt:lpstr>
      <vt:lpstr>מדרשי חז"ל בשבח הכוח</vt:lpstr>
      <vt:lpstr>חכם ועשיר – למה?</vt:lpstr>
      <vt:lpstr>ועצמותיך יחליץ</vt:lpstr>
      <vt:lpstr>מצגת של PowerPoint‏</vt:lpstr>
      <vt:lpstr>מצגת של PowerPoint‏</vt:lpstr>
      <vt:lpstr>הגבור בגבורתו</vt:lpstr>
      <vt:lpstr>התעמלות וגוף בריא</vt:lpstr>
      <vt:lpstr>יהדות ושרירים</vt:lpstr>
      <vt:lpstr>יהדות השירים</vt:lpstr>
      <vt:lpstr>תרבות יוון מול החשמונאים</vt:lpstr>
      <vt:lpstr>מצגת של PowerPoint‏</vt:lpstr>
      <vt:lpstr>תורה סותרת גבורה</vt:lpstr>
      <vt:lpstr>מצגת של PowerPoint‏</vt:lpstr>
      <vt:lpstr>אורות פרק ל"ג הרב קוק</vt:lpstr>
      <vt:lpstr>מצגת של PowerPoint‏</vt:lpstr>
      <vt:lpstr>מצגת של PowerPoint‏</vt:lpstr>
      <vt:lpstr>קדושה זקוקה גם לגבורה</vt:lpstr>
      <vt:lpstr>עבודה הפנימית של ההתעמלות</vt:lpstr>
      <vt:lpstr>מצגת של PowerPoint‏</vt:lpstr>
      <vt:lpstr>מצגת של PowerPoint‏</vt:lpstr>
      <vt:lpstr>מצגת של PowerPoint‏</vt:lpstr>
      <vt:lpstr>תורה מחלישה או מחזקת</vt:lpstr>
      <vt:lpstr>מצגת של PowerPoint‏</vt:lpstr>
      <vt:lpstr>מצגת של PowerPoint‏</vt:lpstr>
      <vt:lpstr>״נפש בריאה בגוף בריא״  </vt:lpstr>
      <vt:lpstr>מצגת של PowerPoint‏</vt:lpstr>
      <vt:lpstr>ספורט איכותי</vt:lpstr>
      <vt:lpstr>ההשפעה העצומה של פעילות גופנית על המוח שלנו </vt:lpstr>
      <vt:lpstr>הסבר כיצד זה עובד</vt:lpstr>
      <vt:lpstr>שאלות הלכתיות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2026-10-18T02:16:10Z</dcterms:modified>
</cp:coreProperties>
</file>