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7" r:id="rId3"/>
  </p:sldMasterIdLst>
  <p:notesMasterIdLst>
    <p:notesMasterId r:id="rId33"/>
  </p:notesMasterIdLst>
  <p:sldIdLst>
    <p:sldId id="256" r:id="rId4"/>
    <p:sldId id="706" r:id="rId5"/>
    <p:sldId id="692" r:id="rId6"/>
    <p:sldId id="693" r:id="rId7"/>
    <p:sldId id="694" r:id="rId8"/>
    <p:sldId id="705" r:id="rId9"/>
    <p:sldId id="704" r:id="rId10"/>
    <p:sldId id="695" r:id="rId11"/>
    <p:sldId id="708" r:id="rId12"/>
    <p:sldId id="696" r:id="rId13"/>
    <p:sldId id="709" r:id="rId14"/>
    <p:sldId id="260" r:id="rId15"/>
    <p:sldId id="257" r:id="rId16"/>
    <p:sldId id="258" r:id="rId17"/>
    <p:sldId id="259" r:id="rId18"/>
    <p:sldId id="267" r:id="rId19"/>
    <p:sldId id="697" r:id="rId20"/>
    <p:sldId id="713" r:id="rId21"/>
    <p:sldId id="710" r:id="rId22"/>
    <p:sldId id="712" r:id="rId23"/>
    <p:sldId id="698" r:id="rId24"/>
    <p:sldId id="699" r:id="rId25"/>
    <p:sldId id="703" r:id="rId26"/>
    <p:sldId id="700" r:id="rId27"/>
    <p:sldId id="688" r:id="rId28"/>
    <p:sldId id="701" r:id="rId29"/>
    <p:sldId id="702" r:id="rId30"/>
    <p:sldId id="714" r:id="rId31"/>
    <p:sldId id="711" r:id="rId32"/>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BC03EF-8C5C-B41A-1B07-159E9777853B}" v="17" dt="2026-06-04T23:25:28.7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60"/>
  </p:normalViewPr>
  <p:slideViewPr>
    <p:cSldViewPr snapToGrid="0">
      <p:cViewPr varScale="1">
        <p:scale>
          <a:sx n="91" d="100"/>
          <a:sy n="91" d="100"/>
        </p:scale>
        <p:origin x="3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5/10/relationships/revisionInfo" Target="revisionInfo.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Windows Live" clId="Web-{17BC03EF-8C5C-B41A-1B07-159E9777853B}"/>
    <pc:docChg chg="addSld modSld">
      <pc:chgData name="יהודה טאוב" userId="80c2dbd02819b45c" providerId="Windows Live" clId="Web-{17BC03EF-8C5C-B41A-1B07-159E9777853B}" dt="2026-06-04T23:25:29.258" v="21" actId="20577"/>
      <pc:docMkLst>
        <pc:docMk/>
      </pc:docMkLst>
      <pc:sldChg chg="modSp new">
        <pc:chgData name="יהודה טאוב" userId="80c2dbd02819b45c" providerId="Windows Live" clId="Web-{17BC03EF-8C5C-B41A-1B07-159E9777853B}" dt="2026-06-04T23:25:29.258" v="21" actId="20577"/>
        <pc:sldMkLst>
          <pc:docMk/>
          <pc:sldMk cId="984192499" sldId="714"/>
        </pc:sldMkLst>
        <pc:spChg chg="mod">
          <ac:chgData name="יהודה טאוב" userId="80c2dbd02819b45c" providerId="Windows Live" clId="Web-{17BC03EF-8C5C-B41A-1B07-159E9777853B}" dt="2026-06-04T23:24:54.726" v="15" actId="20577"/>
          <ac:spMkLst>
            <pc:docMk/>
            <pc:sldMk cId="984192499" sldId="714"/>
            <ac:spMk id="2" creationId="{F5BC660B-A9B0-60E9-1C02-1BA8B1427A48}"/>
          </ac:spMkLst>
        </pc:spChg>
        <pc:spChg chg="mod">
          <ac:chgData name="יהודה טאוב" userId="80c2dbd02819b45c" providerId="Windows Live" clId="Web-{17BC03EF-8C5C-B41A-1B07-159E9777853B}" dt="2026-06-04T23:25:29.258" v="21" actId="20577"/>
          <ac:spMkLst>
            <pc:docMk/>
            <pc:sldMk cId="984192499" sldId="714"/>
            <ac:spMk id="3" creationId="{22F9CA37-95DB-FE16-89E1-1847851FFBAE}"/>
          </ac:spMkLst>
        </pc:sp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2:58.283" v="5"/>
      <pc:docMkLst>
        <pc:docMk/>
      </pc:docMkLst>
      <pc:sldChg chg="delSp mod delAnim modAnim">
        <pc:chgData name="יהודה טאוב" userId="80c2dbd02819b45c" providerId="LiveId" clId="{9C42E4DE-A4EE-4899-912D-CC2AC8F5DB5D}" dt="2026-10-18T02:12:56.962" v="1"/>
        <pc:sldMkLst>
          <pc:docMk/>
          <pc:sldMk cId="3535094351" sldId="706"/>
        </pc:sldMkLst>
        <pc:picChg chg="del">
          <ac:chgData name="יהודה טאוב" userId="80c2dbd02819b45c" providerId="LiveId" clId="{9C42E4DE-A4EE-4899-912D-CC2AC8F5DB5D}" dt="2026-10-18T02:12:56.962" v="1"/>
          <ac:picMkLst>
            <pc:docMk/>
            <pc:sldMk cId="3535094351" sldId="706"/>
            <ac:picMk id="6" creationId="{2815ED7E-111C-0F8C-3A40-6D734F0D6001}"/>
          </ac:picMkLst>
        </pc:picChg>
      </pc:sldChg>
      <pc:sldChg chg="delSp mod delAnim modAnim">
        <pc:chgData name="יהודה טאוב" userId="80c2dbd02819b45c" providerId="LiveId" clId="{9C42E4DE-A4EE-4899-912D-CC2AC8F5DB5D}" dt="2026-10-18T02:12:57.923" v="3"/>
        <pc:sldMkLst>
          <pc:docMk/>
          <pc:sldMk cId="1583644273" sldId="710"/>
        </pc:sldMkLst>
        <pc:picChg chg="del">
          <ac:chgData name="יהודה טאוב" userId="80c2dbd02819b45c" providerId="LiveId" clId="{9C42E4DE-A4EE-4899-912D-CC2AC8F5DB5D}" dt="2026-10-18T02:12:57.923" v="3"/>
          <ac:picMkLst>
            <pc:docMk/>
            <pc:sldMk cId="1583644273" sldId="710"/>
            <ac:picMk id="3" creationId="{E112336B-F7F8-8861-4633-B3CDFC7010A7}"/>
          </ac:picMkLst>
        </pc:picChg>
      </pc:sldChg>
      <pc:sldChg chg="delSp mod delAnim modAnim">
        <pc:chgData name="יהודה טאוב" userId="80c2dbd02819b45c" providerId="LiveId" clId="{9C42E4DE-A4EE-4899-912D-CC2AC8F5DB5D}" dt="2026-10-18T02:12:58.283" v="5"/>
        <pc:sldMkLst>
          <pc:docMk/>
          <pc:sldMk cId="4194106478" sldId="711"/>
        </pc:sldMkLst>
        <pc:picChg chg="del">
          <ac:chgData name="יהודה טאוב" userId="80c2dbd02819b45c" providerId="LiveId" clId="{9C42E4DE-A4EE-4899-912D-CC2AC8F5DB5D}" dt="2026-10-18T02:12:58.283" v="5"/>
          <ac:picMkLst>
            <pc:docMk/>
            <pc:sldMk cId="4194106478" sldId="711"/>
            <ac:picMk id="3" creationId="{D0BE9FA2-E5EB-EA37-3721-1232F5ABD54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6184F239-174C-443F-BDF1-4344DBE08FBE}"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6273ED7-D576-490D-82C7-B8B3EDDEAC0C}" type="slidenum">
              <a:rPr lang="he-IL" smtClean="0"/>
              <a:t>‹#›</a:t>
            </a:fld>
            <a:endParaRPr lang="he-IL"/>
          </a:p>
        </p:txBody>
      </p:sp>
    </p:spTree>
    <p:extLst>
      <p:ext uri="{BB962C8B-B14F-4D97-AF65-F5344CB8AC3E}">
        <p14:creationId xmlns:p14="http://schemas.microsoft.com/office/powerpoint/2010/main" val="291781426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da6a6e1ab1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da6a6e1ab1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dd7c5e411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dd7c5e411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dd7c5e4117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dd7c5e4117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da6a6e1ab1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da6a6e1ab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dd7c5e4117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dd7c5e4117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B8FFA4B-AAB5-8D4C-B459-06411A2CA7EC}"/>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D3FD989D-E7A4-C986-1D6A-D45080CE4A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9864AC8-A252-3651-2324-3FF7EDEEC237}"/>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A03DEE28-BD23-73CA-C5F8-F4CEA3FF4D9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5981F30-6ABC-14E3-846C-298D17FE8229}"/>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2857532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B8E0FD-0571-9888-66BB-18851180FF4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19A93C0-33C5-8B64-94AA-2C7029A6BDA2}"/>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0BC19C7-203D-47FF-C2FC-B76EC241A6EF}"/>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2EF1D45-0790-0054-D531-A2CDF2E57FC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70C5D0A-0042-B3D0-2067-1870A39B7BED}"/>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1036226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9581A1-2B87-8C85-F298-5BEAEF6F2519}"/>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BB48DF0-9A7F-40E6-F410-06F2A73393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D34BC9D4-6ECC-62BA-268B-1C1C4CA78BCC}"/>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CC64BB1-8959-AF4C-DE0D-C82CD43D781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A99CBDE-7D74-C371-EC95-01532ACAEA08}"/>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2330310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19735A2-5053-41B6-6471-155D55A66EF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73D18BB-C42B-3182-8698-DC216640B0E9}"/>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D1F5082F-2BA4-EBA4-CE82-011F4085C937}"/>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93557499-4B41-BAE0-9A91-6AC58A4B8158}"/>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C9DD8774-FBBC-6362-C44A-7EDD1A8FF39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C980730-FB9D-A755-F31A-A35606755CC5}"/>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4025546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85C76D-9DD2-F558-C9A3-BD817089394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D56DE69-F7C0-4EA5-C986-181D93301D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F459D338-CFA5-E27B-BE50-AFCABC221CD0}"/>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445BF7D6-4499-510A-C4CF-1113E5928E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27267EC6-6266-3E01-28DC-CD280227F65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C31585D9-D4F8-4730-FA68-F57DCE72A6E0}"/>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5137D1C2-A36E-BE0D-8CF3-59265B7D2DA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8E72FD1-31B9-A8CF-93F6-21A989F3F16B}"/>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3570960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0E3A4E-4D2B-286D-A123-39749BC6088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383FBA11-6DD4-D52A-99F9-4FE024DD06B4}"/>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95635CDB-B8C5-DFB8-6E68-C4F316BFD3F9}"/>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1E9F6DBE-B0EC-4A99-FA37-51BEBFED85B8}"/>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3534530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25D8E341-25B7-C955-C6CA-669A6B03D9A9}"/>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979015E7-AEE0-0B7D-4DB8-2D1E1B470C0C}"/>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927C2F5A-84DA-0FAC-391D-D31FE9275BA7}"/>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1485309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AAD063-F263-D25C-2A3D-15B9E57C1EBF}"/>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DC8CCF4-7ABC-AB91-868B-B72F797CB6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BB8115E9-4800-27AC-2918-268C92BB0D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D3115BF-A891-06E0-2444-E95D1FFC1350}"/>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A5B968ED-9093-99F4-6392-8637D9D5CC3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63F7621-43F5-7EAE-9DE3-5D5D42735CB0}"/>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2020739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B8FC31-45BB-BF44-72D9-2EC93A89F670}"/>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4BC9F89C-E04D-3AD9-0152-B4F6ACFBA9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EBD45717-71EB-BB77-5F49-4B641596F7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7C4C77C9-FA72-A267-3405-37170A9DBF74}"/>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494E3586-86F2-E079-AA87-F78E1BC48B6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34DCA4A-66F4-68F7-E005-E0E95F025D02}"/>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142945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7FD46FD-5F52-D353-88B0-56F6F7E9102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46AAFA90-2FD4-306F-DE46-FE6AC991EE0F}"/>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7379F58-4C22-686E-780D-7177A62E24CC}"/>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B96CF03-5EF4-7E16-33F0-C85655BE387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CE3B0AF-1537-8BA0-BBA9-F2216D6D5823}"/>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174855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C3DFF598-0096-9FE1-1D5D-07CDA97CD78E}"/>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DDECF12-2088-BAA7-E429-A746B04EBAA0}"/>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6581351-3C7E-36D6-90A8-02A08EC714D0}"/>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0FA74675-4328-05C5-FF21-7ABB4F9BDB1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BA8A061-098A-493F-DD80-3EBFE53C1F14}"/>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2349459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6096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979448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75853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028593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75402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4394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155054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25698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13527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2651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35206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01939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801411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404252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4042737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173559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04726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7735463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3476084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93630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8453603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2690985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8630343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521042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5837648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8028748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818984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40B97772-6030-E5B7-E160-7D3CF4924580}"/>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F3BD6ED-87C4-7781-5B79-5480AC2F0110}"/>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974D1AF-CD0A-4F7C-B338-EB9D9F183E8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115B032-4C83-43E6-81F4-4DD28F8FCAF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3792DB9E-318D-2B0A-9C08-D8FBEE66FD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75B4195-3009-2A4F-7DE7-312DD523391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2472C31-F93F-4B71-9BF7-CA5A95609185}" type="slidenum">
              <a:rPr lang="he-IL" smtClean="0"/>
              <a:t>‹#›</a:t>
            </a:fld>
            <a:endParaRPr lang="he-IL"/>
          </a:p>
        </p:txBody>
      </p:sp>
    </p:spTree>
    <p:extLst>
      <p:ext uri="{BB962C8B-B14F-4D97-AF65-F5344CB8AC3E}">
        <p14:creationId xmlns:p14="http://schemas.microsoft.com/office/powerpoint/2010/main" val="2215441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55147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9644400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hyperlink" Target="https://www.hamichlol.org.il/%D7%A6%D7%99%D7%95%D7%A0%D7%95%D7%AA_%D7%93%D7%AA%D7%99%D7%AA" TargetMode="External"/><Relationship Id="rId3" Type="http://schemas.openxmlformats.org/officeDocument/2006/relationships/hyperlink" Target="https://www.hamichlol.org.il/%D7%99%D7%94%D7%93%D7%95%D7%AA_%D7%90%D7%95%D7%A8%D7%AA%D7%95%D7%93%D7%95%D7%A7%D7%A1%D7%99%D7%AA" TargetMode="External"/><Relationship Id="rId7" Type="http://schemas.openxmlformats.org/officeDocument/2006/relationships/hyperlink" Target="https://www.hamichlol.org.il/%D7%9E%D7%93%D7%99%D7%A0%D7%AA_%D7%99%D7%A9%D7%A8%D7%90%D7%9C"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hyperlink" Target="https://www.hamichlol.org.il/%D7%A6%D7%99%D7%95%D7%A0%D7%95%D7%AA" TargetMode="External"/><Relationship Id="rId5" Type="http://schemas.openxmlformats.org/officeDocument/2006/relationships/hyperlink" Target="https://www.hamichlol.org.il/%D7%97%D7%A1%D7%99%D7%93%D7%95%D7%AA_%D7%A1%D7%90%D7%98%D7%9E%D7%A8" TargetMode="External"/><Relationship Id="rId4" Type="http://schemas.openxmlformats.org/officeDocument/2006/relationships/hyperlink" Target="https://www.hamichlol.org.il/%D7%90%D7%A0%D7%98%D7%99_%D7%A6%D7%99%D7%95%D7%A0%D7%95%D7%AA"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hyperlink" Target="https://he.wikisource.org/wiki/%D7%A9%D7%99%D7%A8_%D7%94%D7%A9%D7%99%D7%A8%D7%99%D7%9D_%D7%97/%D7%A0%D7%99%D7%A7%D7%95%D7%93" TargetMode="External"/><Relationship Id="rId3" Type="http://schemas.openxmlformats.org/officeDocument/2006/relationships/hyperlink" Target="https://he.wikipedia.org/wiki/%D7%9E%D7%92%D7%99%D7%9C%D7%AA_%D7%A9%D7%99%D7%A8_%D7%94%D7%A9%D7%99%D7%A8%D7%99%D7%9D" TargetMode="External"/><Relationship Id="rId7" Type="http://schemas.openxmlformats.org/officeDocument/2006/relationships/hyperlink" Target="https://he.wikisource.org/wiki/%D7%A9%D7%99%D7%A8_%D7%94%D7%A9%D7%99%D7%A8%D7%99%D7%9D_%D7%92_%D7%94"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hyperlink" Target="https://he.wikisource.org/wiki/%D7%A9%D7%99%D7%A8_%D7%94%D7%A9%D7%99%D7%A8%D7%99%D7%9D_%D7%92/%D7%A0%D7%99%D7%A7%D7%95%D7%93" TargetMode="External"/><Relationship Id="rId5" Type="http://schemas.openxmlformats.org/officeDocument/2006/relationships/hyperlink" Target="https://he.wikisource.org/wiki/%D7%A9%D7%99%D7%A8_%D7%94%D7%A9%D7%99%D7%A8%D7%99%D7%9D_%D7%91_%D7%96" TargetMode="External"/><Relationship Id="rId4" Type="http://schemas.openxmlformats.org/officeDocument/2006/relationships/hyperlink" Target="https://he.wikisource.org/wiki/%D7%A9%D7%99%D7%A8_%D7%94%D7%A9%D7%99%D7%A8%D7%99%D7%9D_%D7%91/%D7%A0%D7%99%D7%A7%D7%95%D7%93" TargetMode="External"/><Relationship Id="rId9" Type="http://schemas.openxmlformats.org/officeDocument/2006/relationships/hyperlink" Target="https://he.wikisource.org/wiki/%D7%A9%D7%99%D7%A8_%D7%94%D7%A9%D7%99%D7%A8%D7%99%D7%9D_%D7%97_%D7%93"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yeshiva.org.il/wiki/index.php/%D7%92%D7%9C%D7%95%D7%AA"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hyperlink" Target="https://www.yeshiva.org.il/wiki/index.php/%D7%90%D7%A8%D7%A5_%D7%99%D7%A9%D7%A8%D7%90%D7%9C"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D074DA7-83A6-6822-D807-A84988D16E65}"/>
              </a:ext>
            </a:extLst>
          </p:cNvPr>
          <p:cNvSpPr>
            <a:spLocks noGrp="1"/>
          </p:cNvSpPr>
          <p:nvPr>
            <p:ph type="ctrTitle"/>
          </p:nvPr>
        </p:nvSpPr>
        <p:spPr/>
        <p:txBody>
          <a:bodyPr/>
          <a:lstStyle/>
          <a:p>
            <a:r>
              <a:rPr lang="he-IL" dirty="0"/>
              <a:t>התכלת ומדינת ישראל</a:t>
            </a:r>
          </a:p>
        </p:txBody>
      </p:sp>
      <p:sp>
        <p:nvSpPr>
          <p:cNvPr id="3" name="כותרת משנה 2">
            <a:extLst>
              <a:ext uri="{FF2B5EF4-FFF2-40B4-BE49-F238E27FC236}">
                <a16:creationId xmlns:a16="http://schemas.microsoft.com/office/drawing/2014/main" id="{3B675CB1-C3AF-2962-F94C-562A8FA55A21}"/>
              </a:ext>
            </a:extLst>
          </p:cNvPr>
          <p:cNvSpPr>
            <a:spLocks noGrp="1"/>
          </p:cNvSpPr>
          <p:nvPr>
            <p:ph type="subTitle" idx="1"/>
          </p:nvPr>
        </p:nvSpPr>
        <p:spPr/>
        <p:txBody>
          <a:bodyPr/>
          <a:lstStyle/>
          <a:p>
            <a:endParaRPr lang="he-IL" dirty="0"/>
          </a:p>
        </p:txBody>
      </p:sp>
      <p:pic>
        <p:nvPicPr>
          <p:cNvPr id="1026" name="Picture 2">
            <a:extLst>
              <a:ext uri="{FF2B5EF4-FFF2-40B4-BE49-F238E27FC236}">
                <a16:creationId xmlns:a16="http://schemas.microsoft.com/office/drawing/2014/main" id="{E7A9D152-BC3D-13CC-BE65-794DC96AF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2311" y="0"/>
            <a:ext cx="3651396" cy="2658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164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50261AC-1BC2-4EC1-4F67-D681EBFCFC61}"/>
              </a:ext>
            </a:extLst>
          </p:cNvPr>
          <p:cNvSpPr>
            <a:spLocks noGrp="1"/>
          </p:cNvSpPr>
          <p:nvPr>
            <p:ph type="title"/>
          </p:nvPr>
        </p:nvSpPr>
        <p:spPr>
          <a:xfrm>
            <a:off x="677334" y="4800600"/>
            <a:ext cx="8596667" cy="174072"/>
          </a:xfrm>
        </p:spPr>
        <p:txBody>
          <a:bodyPr>
            <a:normAutofit fontScale="90000"/>
          </a:bodyPr>
          <a:lstStyle/>
          <a:p>
            <a:endParaRPr lang="he-IL" dirty="0"/>
          </a:p>
        </p:txBody>
      </p:sp>
      <p:sp>
        <p:nvSpPr>
          <p:cNvPr id="3" name="מציין מיקום של תמונה 2">
            <a:extLst>
              <a:ext uri="{FF2B5EF4-FFF2-40B4-BE49-F238E27FC236}">
                <a16:creationId xmlns:a16="http://schemas.microsoft.com/office/drawing/2014/main" id="{2C01A693-4A30-37B6-B914-C194E98C3D6A}"/>
              </a:ext>
            </a:extLst>
          </p:cNvPr>
          <p:cNvSpPr>
            <a:spLocks noGrp="1"/>
          </p:cNvSpPr>
          <p:nvPr>
            <p:ph type="pic" idx="1"/>
          </p:nvPr>
        </p:nvSpPr>
        <p:spPr/>
      </p:sp>
      <p:sp>
        <p:nvSpPr>
          <p:cNvPr id="4" name="מציין מיקום טקסט 3">
            <a:extLst>
              <a:ext uri="{FF2B5EF4-FFF2-40B4-BE49-F238E27FC236}">
                <a16:creationId xmlns:a16="http://schemas.microsoft.com/office/drawing/2014/main" id="{D4206721-ECCB-8356-DF93-F454170B8250}"/>
              </a:ext>
            </a:extLst>
          </p:cNvPr>
          <p:cNvSpPr>
            <a:spLocks noGrp="1"/>
          </p:cNvSpPr>
          <p:nvPr>
            <p:ph type="body" sz="half" idx="2"/>
          </p:nvPr>
        </p:nvSpPr>
        <p:spPr>
          <a:xfrm>
            <a:off x="677334" y="5637402"/>
            <a:ext cx="8596667" cy="1220598"/>
          </a:xfrm>
        </p:spPr>
        <p:txBody>
          <a:bodyPr>
            <a:normAutofit fontScale="92500" lnSpcReduction="10000"/>
          </a:bodyPr>
          <a:lstStyle/>
          <a:p>
            <a:r>
              <a:rPr lang="he-IL" sz="2900" dirty="0"/>
              <a:t>בַּיּ֣וֹם הַה֗וּא כָּרַ֧ת יְהֹוָ֛ה </a:t>
            </a:r>
            <a:r>
              <a:rPr lang="he-IL" sz="2900" dirty="0" err="1"/>
              <a:t>אֶת־אַבְרָ֖ם</a:t>
            </a:r>
            <a:r>
              <a:rPr lang="he-IL" sz="2900" dirty="0"/>
              <a:t> בְּרִ֣ית </a:t>
            </a:r>
            <a:r>
              <a:rPr lang="he-IL" sz="2900" dirty="0" err="1"/>
              <a:t>לֵאמֹ֑ר</a:t>
            </a:r>
            <a:r>
              <a:rPr lang="he-IL" sz="2900" dirty="0"/>
              <a:t> לְזַרְעֲךָ֗ נָתַ֙תִּי֙ </a:t>
            </a:r>
            <a:r>
              <a:rPr lang="he-IL" sz="2900" dirty="0" err="1"/>
              <a:t>אֶת־הָאָ֣רֶץ</a:t>
            </a:r>
            <a:r>
              <a:rPr lang="he-IL" sz="2900" dirty="0"/>
              <a:t> הַזֹּ֔את מִנְּהַ֣ר מִצְרַ֔יִם </a:t>
            </a:r>
            <a:r>
              <a:rPr lang="he-IL" sz="2900" dirty="0" err="1"/>
              <a:t>עַד־הַנָּהָ֥ר</a:t>
            </a:r>
            <a:r>
              <a:rPr lang="he-IL" sz="2900" dirty="0"/>
              <a:t> הַגָּדֹ֖ל </a:t>
            </a:r>
            <a:r>
              <a:rPr lang="he-IL" sz="2900" dirty="0" err="1"/>
              <a:t>נְהַר־פְּרָֽת</a:t>
            </a:r>
            <a:r>
              <a:rPr lang="he-IL" sz="2900" dirty="0"/>
              <a:t>׃</a:t>
            </a:r>
            <a:br>
              <a:rPr lang="he-IL" sz="2900" dirty="0"/>
            </a:br>
            <a:endParaRPr lang="he-IL" sz="2900" dirty="0"/>
          </a:p>
          <a:p>
            <a:endParaRPr lang="he-IL" dirty="0"/>
          </a:p>
        </p:txBody>
      </p:sp>
      <p:sp>
        <p:nvSpPr>
          <p:cNvPr id="5" name="מציין מיקום של מספר שקופית 4">
            <a:extLst>
              <a:ext uri="{FF2B5EF4-FFF2-40B4-BE49-F238E27FC236}">
                <a16:creationId xmlns:a16="http://schemas.microsoft.com/office/drawing/2014/main" id="{D864BA36-7BA1-AF7B-AC8C-E41467BFAA40}"/>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3535094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כך נוצר דגל קונגרס הציוני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7611188" cy="5116946"/>
          </a:xfrm>
        </p:spPr>
        <p:txBody>
          <a:bodyPr/>
          <a:lstStyle/>
          <a:p>
            <a:r>
              <a:rPr lang="he-IL" dirty="0"/>
              <a:t> בשנת תרנ"ז (1987) דוד וולפסון, תוך שהוא מתאר את עצמו כאבי הרעיון של עיצוב הדגל על פי הטלית:</a:t>
            </a:r>
          </a:p>
          <a:p>
            <a:r>
              <a:rPr lang="he-IL" dirty="0"/>
              <a:t>בפקודת מנהיגנו הרצל באתי </a:t>
            </a:r>
            <a:r>
              <a:rPr lang="he-IL" dirty="0" err="1"/>
              <a:t>לבזל</a:t>
            </a:r>
            <a:r>
              <a:rPr lang="he-IL" dirty="0"/>
              <a:t>, כדי לעשות את כל ההכנות לקונגרס הראשון. בין השאלות הרבות שהעסיקוני אז הייתה אחת... </a:t>
            </a:r>
          </a:p>
          <a:p>
            <a:r>
              <a:rPr lang="he-IL" b="1" dirty="0"/>
              <a:t>באיזה דגל נקשט את אולם הקונגרס? מה הם צבעיו? הן דגל אין לנו. הרעיון הזה הכאיבני מאוד. צריך ליצור את הדגל. ואולם באיזה צבעים נבחר?</a:t>
            </a:r>
          </a:p>
          <a:p>
            <a:r>
              <a:rPr lang="he-IL" dirty="0"/>
              <a:t>והנה הבהיק רעיון במוחי: הרי יש לנו דגל. לבן כחול. הטלית אשר בה נתעטף בתפילתנו – טלית זו היא סמלנו. </a:t>
            </a:r>
          </a:p>
          <a:p>
            <a:r>
              <a:rPr lang="he-IL" dirty="0" err="1"/>
              <a:t>נוציא־נא</a:t>
            </a:r>
            <a:r>
              <a:rPr lang="he-IL" dirty="0"/>
              <a:t> את הטלית מנרתיקה ונגולל אותה לעיני ישראל ולעיני כל העמים. הזמנתי אז דגל תכול לבן ומגן דוד מצויר עליו.</a:t>
            </a:r>
          </a:p>
          <a:p>
            <a:r>
              <a:rPr lang="he-IL" dirty="0"/>
              <a:t>וכך בא לעולם דגלנו הלאומי.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6146" name="Picture 2" descr="הקונגרס הציוני">
            <a:extLst>
              <a:ext uri="{FF2B5EF4-FFF2-40B4-BE49-F238E27FC236}">
                <a16:creationId xmlns:a16="http://schemas.microsoft.com/office/drawing/2014/main" id="{A2ECCCF3-8E4A-9856-D441-E556DA5ADE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1265" y="104076"/>
            <a:ext cx="4257675" cy="31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פסים שחורים או כחולים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בעבר רבים היו עושים פס תכלת בציצית. </a:t>
            </a:r>
          </a:p>
          <a:p>
            <a:r>
              <a:rPr lang="he-IL" dirty="0"/>
              <a:t>זכר לתכלת שאבדה לנו. </a:t>
            </a:r>
          </a:p>
          <a:p>
            <a:r>
              <a:rPr lang="he-IL" dirty="0"/>
              <a:t>כמו שכתב המשנה ברורה סימן ט </a:t>
            </a:r>
            <a:r>
              <a:rPr lang="he-IL" dirty="0" err="1"/>
              <a:t>ס"ק</a:t>
            </a:r>
            <a:r>
              <a:rPr lang="he-IL" dirty="0"/>
              <a:t> </a:t>
            </a:r>
            <a:r>
              <a:rPr lang="he-IL" dirty="0" err="1"/>
              <a:t>טז</a:t>
            </a:r>
            <a:endParaRPr lang="he-IL" dirty="0"/>
          </a:p>
          <a:p>
            <a:r>
              <a:rPr lang="he-IL" dirty="0"/>
              <a:t>ומה ששפת הבגד כעין תכלת בטליתות שלנו בתר עיקר הבגד </a:t>
            </a:r>
            <a:r>
              <a:rPr lang="he-IL" dirty="0" err="1"/>
              <a:t>אזלינן</a:t>
            </a:r>
            <a:r>
              <a:rPr lang="he-IL" dirty="0"/>
              <a:t>:</a:t>
            </a:r>
          </a:p>
          <a:p>
            <a:r>
              <a:rPr lang="he-IL" dirty="0"/>
              <a:t>כיצד הגיעה השחור?</a:t>
            </a:r>
          </a:p>
          <a:p>
            <a:r>
              <a:rPr lang="he-IL" dirty="0"/>
              <a:t>יש אומרים בדיחה – שהיו כאלו שלא רצו להיות ציונים – לכן החליפו לשחור. </a:t>
            </a:r>
          </a:p>
          <a:p>
            <a:r>
              <a:rPr lang="he-IL" dirty="0"/>
              <a:t>אבל הטעם האמיתי הוא בגלל שכתוב ברמב"ם שתכלת דומה לשחור.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2054" name="Picture 6" descr="‫טלית צמר [פסים כחולים וזהובים] XXXS-L, טליטניה – World Of Tallit‬‎">
            <a:extLst>
              <a:ext uri="{FF2B5EF4-FFF2-40B4-BE49-F238E27FC236}">
                <a16:creationId xmlns:a16="http://schemas.microsoft.com/office/drawing/2014/main" id="{82676FD2-F732-3656-38FB-44F5C122D6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5913" y="131122"/>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דגל המדינה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בהכרת המדינה ב ה' באייר היה דגל התנועה הציונית בשתי </a:t>
            </a:r>
            <a:r>
              <a:rPr lang="he-IL" dirty="0" err="1"/>
              <a:t>הצצדים</a:t>
            </a:r>
            <a:r>
              <a:rPr lang="he-IL" dirty="0"/>
              <a:t> של האולם. </a:t>
            </a:r>
          </a:p>
          <a:p>
            <a:r>
              <a:rPr lang="he-IL" dirty="0"/>
              <a:t>ובדעתם היה לקבוע מייד לאחר מכן דגל אחר. </a:t>
            </a:r>
          </a:p>
          <a:p>
            <a:r>
              <a:rPr lang="he-IL" dirty="0"/>
              <a:t>כחצי שנה לקח ב 28 באוקטובר נקבע הדגל הציוני לדגל המדינה. </a:t>
            </a:r>
          </a:p>
          <a:p>
            <a:r>
              <a:rPr lang="he-IL" dirty="0"/>
              <a:t>האם זה במקרה?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8F37BC7-DCC4-FD5B-0644-1B68E9769158}"/>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5122" name="Picture 2" descr="דגל ישראל מתנוסס מעל  ישיבת פוניבז' • תמונות">
            <a:extLst>
              <a:ext uri="{FF2B5EF4-FFF2-40B4-BE49-F238E27FC236}">
                <a16:creationId xmlns:a16="http://schemas.microsoft.com/office/drawing/2014/main" id="{0BDCD85A-0B79-9BE2-F78F-84E5CE4CA9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24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4B852192-6F88-4924-EBED-5DAF2B23A867}"/>
              </a:ext>
            </a:extLst>
          </p:cNvPr>
          <p:cNvSpPr>
            <a:spLocks noGrp="1"/>
          </p:cNvSpPr>
          <p:nvPr>
            <p:ph type="sldNum" sz="quarter" idx="12"/>
          </p:nvPr>
        </p:nvSpPr>
        <p:spPr/>
        <p:txBody>
          <a:bodyPr/>
          <a:lstStyle/>
          <a:p>
            <a:fld id="{D57F1E4F-1CFF-5643-939E-217C01CDF565}" type="slidenum">
              <a:rPr lang="en-US" smtClean="0"/>
              <a:pPr/>
              <a:t>7</a:t>
            </a:fld>
            <a:endParaRPr lang="en-US" dirty="0"/>
          </a:p>
        </p:txBody>
      </p:sp>
      <p:pic>
        <p:nvPicPr>
          <p:cNvPr id="4098" name="Picture 2" descr="צילום: באדיבות המצלם">
            <a:extLst>
              <a:ext uri="{FF2B5EF4-FFF2-40B4-BE49-F238E27FC236}">
                <a16:creationId xmlns:a16="http://schemas.microsoft.com/office/drawing/2014/main" id="{53E16FDD-4030-EC7E-3F4B-D5D7E42634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0666" y="301130"/>
            <a:ext cx="72390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1740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קוממיות לארצנו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וַהֲבִיאֵנוּ לְשָׁלוֹם </a:t>
            </a:r>
            <a:r>
              <a:rPr lang="he-IL" b="1" dirty="0"/>
              <a:t>מֵאַרְבַּע כַּנְפוֹת הָאָרֶץ</a:t>
            </a:r>
            <a:r>
              <a:rPr lang="he-IL" dirty="0"/>
              <a:t>. וְתוֹלִיכֵנוּ קוֹמְמִיּוּת לְאַרְצֵנוּ:</a:t>
            </a:r>
          </a:p>
          <a:p>
            <a:r>
              <a:rPr lang="he-IL" dirty="0"/>
              <a:t>אליה רבה סימן ס</a:t>
            </a:r>
          </a:p>
          <a:p>
            <a:r>
              <a:rPr lang="he-IL" dirty="0"/>
              <a:t>כתב </a:t>
            </a:r>
            <a:r>
              <a:rPr lang="he-IL" dirty="0" err="1"/>
              <a:t>בש"ע</a:t>
            </a:r>
            <a:r>
              <a:rPr lang="he-IL" dirty="0"/>
              <a:t> </a:t>
            </a:r>
            <a:r>
              <a:rPr lang="he-IL" dirty="0" err="1"/>
              <a:t>מהר"י</a:t>
            </a:r>
            <a:r>
              <a:rPr lang="he-IL" dirty="0"/>
              <a:t> </a:t>
            </a:r>
            <a:r>
              <a:rPr lang="he-IL" dirty="0" err="1"/>
              <a:t>לורי"א</a:t>
            </a:r>
            <a:r>
              <a:rPr lang="he-IL" dirty="0"/>
              <a:t> [ה' צדקה סי' ח] זה לשונו, מארבע כנפות הארץ וגו' קח ד' ציצית בידך השמאלית ותשים היד בצד שמאל נגד הלב, ויהא לך בידך עד והנחמדים לעד, ע"כ. </a:t>
            </a:r>
          </a:p>
          <a:p>
            <a:endParaRPr lang="he-IL" dirty="0"/>
          </a:p>
          <a:p>
            <a:r>
              <a:rPr lang="he-IL" dirty="0"/>
              <a:t>אתם שומעים – שמבקשים להגיע לארץ בקוממיות לוקחים ציציות. </a:t>
            </a:r>
          </a:p>
          <a:p>
            <a:endParaRPr lang="he-IL" dirty="0"/>
          </a:p>
          <a:p>
            <a:r>
              <a:rPr lang="he-IL" dirty="0"/>
              <a:t>מה זה קוממיות? –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8</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891FD721-2938-17C0-ACCE-177D2CB7BC22}"/>
              </a:ext>
            </a:extLst>
          </p:cNvPr>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4" name="תמונה 3">
            <a:extLst>
              <a:ext uri="{FF2B5EF4-FFF2-40B4-BE49-F238E27FC236}">
                <a16:creationId xmlns:a16="http://schemas.microsoft.com/office/drawing/2014/main" id="{EFDD85B3-B464-56C4-E720-4107D3517F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8055" y="0"/>
            <a:ext cx="7095889" cy="6858000"/>
          </a:xfrm>
          <a:prstGeom prst="rect">
            <a:avLst/>
          </a:prstGeom>
        </p:spPr>
      </p:pic>
    </p:spTree>
    <p:extLst>
      <p:ext uri="{BB962C8B-B14F-4D97-AF65-F5344CB8AC3E}">
        <p14:creationId xmlns:p14="http://schemas.microsoft.com/office/powerpoint/2010/main" val="3683752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אהבה וקוממיות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מה זה קוממיות? – בקומה זקופה. - </a:t>
            </a:r>
            <a:r>
              <a:rPr lang="he-IL" b="1" dirty="0"/>
              <a:t>הקמת</a:t>
            </a:r>
            <a:r>
              <a:rPr lang="he-IL" dirty="0"/>
              <a:t> מדינת ישראל</a:t>
            </a:r>
          </a:p>
          <a:p>
            <a:endParaRPr lang="he-IL" dirty="0"/>
          </a:p>
          <a:p>
            <a:r>
              <a:rPr lang="he-IL" dirty="0"/>
              <a:t>מה הקשר בין ציצית למלחמת קוממיות?</a:t>
            </a:r>
          </a:p>
          <a:p>
            <a:r>
              <a:rPr lang="he-IL" dirty="0"/>
              <a:t>ובכלל מה הקשר בין ברכת אהבת עולם – לקיבוץ גלויות לארץ ישראל בקוממיות. </a:t>
            </a:r>
          </a:p>
          <a:p>
            <a:r>
              <a:rPr lang="he-IL" dirty="0"/>
              <a:t>מובן שתורה קשורה לאהבת עולם – שכן על ידי התורה אוהבים את הבורא. </a:t>
            </a:r>
          </a:p>
          <a:p>
            <a:r>
              <a:rPr lang="he-IL" dirty="0"/>
              <a:t>אבל כיצד נכנסה לכאן ארץ ישראל – וחותמים הבוחר בעמו ישראל באהבה.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7170" name="Picture 2" descr="תולדות מלחמת הקוממיות">
            <a:extLst>
              <a:ext uri="{FF2B5EF4-FFF2-40B4-BE49-F238E27FC236}">
                <a16:creationId xmlns:a16="http://schemas.microsoft.com/office/drawing/2014/main" id="{475C079C-BE41-03F2-AF4D-8909ABB79B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1543" y="132039"/>
            <a:ext cx="2183132" cy="3072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8"/>
          <p:cNvSpPr txBox="1">
            <a:spLocks noGrp="1"/>
          </p:cNvSpPr>
          <p:nvPr>
            <p:ph type="ctrTitle"/>
          </p:nvPr>
        </p:nvSpPr>
        <p:spPr>
          <a:xfrm>
            <a:off x="1507067" y="2404533"/>
            <a:ext cx="7766800" cy="1646400"/>
          </a:xfrm>
          <a:prstGeom prst="rect">
            <a:avLst/>
          </a:prstGeom>
        </p:spPr>
        <p:txBody>
          <a:bodyPr spcFirstLastPara="1" vert="horz" wrap="square" lIns="91433" tIns="45700" rIns="91433" bIns="45700" rtlCol="0" anchor="b" anchorCtr="0">
            <a:noAutofit/>
          </a:bodyPr>
          <a:lstStyle/>
          <a:p>
            <a:pPr>
              <a:spcBef>
                <a:spcPts val="0"/>
              </a:spcBef>
            </a:pPr>
            <a:r>
              <a:rPr lang="iw"/>
              <a:t>גאולה וימות המשיח</a:t>
            </a:r>
            <a:endParaRPr/>
          </a:p>
        </p:txBody>
      </p:sp>
      <p:sp>
        <p:nvSpPr>
          <p:cNvPr id="144" name="Google Shape;144;p18"/>
          <p:cNvSpPr txBox="1">
            <a:spLocks noGrp="1"/>
          </p:cNvSpPr>
          <p:nvPr>
            <p:ph type="subTitle" idx="1"/>
          </p:nvPr>
        </p:nvSpPr>
        <p:spPr>
          <a:xfrm>
            <a:off x="1507067" y="4050833"/>
            <a:ext cx="7766800" cy="1096800"/>
          </a:xfrm>
          <a:prstGeom prst="rect">
            <a:avLst/>
          </a:prstGeom>
        </p:spPr>
        <p:txBody>
          <a:bodyPr spcFirstLastPara="1" vert="horz" wrap="square" lIns="91433" tIns="45700" rIns="91433" bIns="45700" rtlCol="0" anchor="t" anchorCtr="0">
            <a:noAutofit/>
          </a:bodyPr>
          <a:lstStyle/>
          <a:p>
            <a:pPr>
              <a:spcBef>
                <a:spcPts val="1067"/>
              </a:spcBef>
            </a:pPr>
            <a:r>
              <a:rPr lang="iw" sz="4267" b="1">
                <a:solidFill>
                  <a:schemeClr val="dk2"/>
                </a:solidFill>
              </a:rPr>
              <a:t>שלש השבועות - שלש הגישות</a:t>
            </a:r>
            <a:endParaRPr sz="4267" b="1">
              <a:solidFill>
                <a:schemeClr val="dk2"/>
              </a:solidFill>
            </a:endParaRPr>
          </a:p>
          <a:p>
            <a:pPr>
              <a:spcBef>
                <a:spcPts val="1067"/>
              </a:spcBef>
            </a:pPr>
            <a:r>
              <a:rPr lang="iw" sz="2400"/>
              <a:t> </a:t>
            </a:r>
            <a:endParaRPr sz="2400"/>
          </a:p>
          <a:p>
            <a:pPr>
              <a:spcBef>
                <a:spcPts val="1067"/>
              </a:spcBef>
            </a:pPr>
            <a:r>
              <a:rPr lang="iw" sz="2400"/>
              <a:t> </a:t>
            </a:r>
            <a:endParaRPr sz="2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2"/>
          <p:cNvSpPr txBox="1"/>
          <p:nvPr/>
        </p:nvSpPr>
        <p:spPr>
          <a:xfrm>
            <a:off x="292100" y="1549401"/>
            <a:ext cx="9715600" cy="1682215"/>
          </a:xfrm>
          <a:prstGeom prst="rect">
            <a:avLst/>
          </a:prstGeom>
          <a:noFill/>
          <a:ln>
            <a:noFill/>
          </a:ln>
        </p:spPr>
        <p:txBody>
          <a:bodyPr spcFirstLastPara="1" wrap="square" lIns="121900" tIns="121900" rIns="121900" bIns="121900" anchor="t" anchorCtr="0">
            <a:spAutoFit/>
          </a:bodyPr>
          <a:lstStyle/>
          <a:p>
            <a:pPr algn="ctr"/>
            <a:r>
              <a:rPr lang="iw" sz="2333">
                <a:solidFill>
                  <a:srgbClr val="202122"/>
                </a:solidFill>
                <a:highlight>
                  <a:srgbClr val="FFFFFF"/>
                </a:highlight>
              </a:rPr>
              <a:t>המושג שלוש השבועות עומד בלב המחלוקת הדתית </a:t>
            </a:r>
            <a:endParaRPr sz="2333">
              <a:solidFill>
                <a:srgbClr val="202122"/>
              </a:solidFill>
              <a:highlight>
                <a:srgbClr val="FFFFFF"/>
              </a:highlight>
            </a:endParaRPr>
          </a:p>
          <a:p>
            <a:pPr algn="ctr"/>
            <a:r>
              <a:rPr lang="iw" sz="2333">
                <a:solidFill>
                  <a:srgbClr val="202122"/>
                </a:solidFill>
                <a:highlight>
                  <a:srgbClr val="FFFFFF"/>
                </a:highlight>
              </a:rPr>
              <a:t>בין קבוצות </a:t>
            </a:r>
            <a:r>
              <a:rPr lang="iw" sz="2333">
                <a:solidFill>
                  <a:srgbClr val="0645AD"/>
                </a:solidFill>
                <a:highlight>
                  <a:srgbClr val="FFFFFF"/>
                </a:highlight>
                <a:uFill>
                  <a:noFill/>
                </a:uFill>
                <a:hlinkClick r:id="rId3">
                  <a:extLst>
                    <a:ext uri="{A12FA001-AC4F-418D-AE19-62706E023703}">
                      <ahyp:hlinkClr xmlns:ahyp="http://schemas.microsoft.com/office/drawing/2018/hyperlinkcolor" val="tx"/>
                    </a:ext>
                  </a:extLst>
                </a:hlinkClick>
              </a:rPr>
              <a:t>דתיות</a:t>
            </a:r>
            <a:r>
              <a:rPr lang="iw" sz="2333">
                <a:solidFill>
                  <a:srgbClr val="202122"/>
                </a:solidFill>
                <a:highlight>
                  <a:srgbClr val="FFFFFF"/>
                </a:highlight>
              </a:rPr>
              <a:t> </a:t>
            </a:r>
            <a:r>
              <a:rPr lang="iw" sz="2333">
                <a:solidFill>
                  <a:srgbClr val="0645AD"/>
                </a:solidFill>
                <a:highlight>
                  <a:srgbClr val="FFFFFF"/>
                </a:highlight>
                <a:uFill>
                  <a:noFill/>
                </a:uFill>
                <a:hlinkClick r:id="rId4">
                  <a:extLst>
                    <a:ext uri="{A12FA001-AC4F-418D-AE19-62706E023703}">
                      <ahyp:hlinkClr xmlns:ahyp="http://schemas.microsoft.com/office/drawing/2018/hyperlinkcolor" val="tx"/>
                    </a:ext>
                  </a:extLst>
                </a:hlinkClick>
              </a:rPr>
              <a:t>אנטי-ציוניות</a:t>
            </a:r>
            <a:r>
              <a:rPr lang="iw" sz="2333">
                <a:solidFill>
                  <a:srgbClr val="202122"/>
                </a:solidFill>
                <a:highlight>
                  <a:srgbClr val="FFFFFF"/>
                </a:highlight>
              </a:rPr>
              <a:t>, כגון </a:t>
            </a:r>
            <a:r>
              <a:rPr lang="iw" sz="2333">
                <a:solidFill>
                  <a:srgbClr val="0645AD"/>
                </a:solidFill>
                <a:highlight>
                  <a:srgbClr val="FFFFFF"/>
                </a:highlight>
                <a:uFill>
                  <a:noFill/>
                </a:uFill>
                <a:hlinkClick r:id="rId5">
                  <a:extLst>
                    <a:ext uri="{A12FA001-AC4F-418D-AE19-62706E023703}">
                      <ahyp:hlinkClr xmlns:ahyp="http://schemas.microsoft.com/office/drawing/2018/hyperlinkcolor" val="tx"/>
                    </a:ext>
                  </a:extLst>
                </a:hlinkClick>
              </a:rPr>
              <a:t>חסידות סאטמר</a:t>
            </a:r>
            <a:r>
              <a:rPr lang="iw" sz="2333">
                <a:solidFill>
                  <a:srgbClr val="202122"/>
                </a:solidFill>
                <a:highlight>
                  <a:srgbClr val="FFFFFF"/>
                </a:highlight>
              </a:rPr>
              <a:t>, הנוהגות להציג את המדרש כראיה תאולוגית כנגד ה</a:t>
            </a:r>
            <a:r>
              <a:rPr lang="iw" sz="2333">
                <a:solidFill>
                  <a:srgbClr val="0645AD"/>
                </a:solidFill>
                <a:highlight>
                  <a:srgbClr val="FFFFFF"/>
                </a:highlight>
                <a:uFill>
                  <a:noFill/>
                </a:uFill>
                <a:hlinkClick r:id="rId6">
                  <a:extLst>
                    <a:ext uri="{A12FA001-AC4F-418D-AE19-62706E023703}">
                      <ahyp:hlinkClr xmlns:ahyp="http://schemas.microsoft.com/office/drawing/2018/hyperlinkcolor" val="tx"/>
                    </a:ext>
                  </a:extLst>
                </a:hlinkClick>
              </a:rPr>
              <a:t>ציונות</a:t>
            </a:r>
            <a:r>
              <a:rPr lang="iw" sz="2333">
                <a:solidFill>
                  <a:srgbClr val="202122"/>
                </a:solidFill>
                <a:highlight>
                  <a:srgbClr val="FFFFFF"/>
                </a:highlight>
              </a:rPr>
              <a:t> והקמת </a:t>
            </a:r>
            <a:r>
              <a:rPr lang="iw" sz="2333">
                <a:solidFill>
                  <a:srgbClr val="0645AD"/>
                </a:solidFill>
                <a:highlight>
                  <a:srgbClr val="FFFFFF"/>
                </a:highlight>
                <a:uFill>
                  <a:noFill/>
                </a:uFill>
                <a:hlinkClick r:id="rId7">
                  <a:extLst>
                    <a:ext uri="{A12FA001-AC4F-418D-AE19-62706E023703}">
                      <ahyp:hlinkClr xmlns:ahyp="http://schemas.microsoft.com/office/drawing/2018/hyperlinkcolor" val="tx"/>
                    </a:ext>
                  </a:extLst>
                </a:hlinkClick>
              </a:rPr>
              <a:t>מדינת ישראל</a:t>
            </a:r>
            <a:r>
              <a:rPr lang="iw" sz="2333">
                <a:solidFill>
                  <a:srgbClr val="202122"/>
                </a:solidFill>
                <a:highlight>
                  <a:srgbClr val="FFFFFF"/>
                </a:highlight>
              </a:rPr>
              <a:t>, לבין קבוצות </a:t>
            </a:r>
            <a:r>
              <a:rPr lang="iw" sz="2333">
                <a:solidFill>
                  <a:srgbClr val="0645AD"/>
                </a:solidFill>
                <a:highlight>
                  <a:srgbClr val="FFFFFF"/>
                </a:highlight>
                <a:uFill>
                  <a:noFill/>
                </a:uFill>
                <a:hlinkClick r:id="rId8">
                  <a:extLst>
                    <a:ext uri="{A12FA001-AC4F-418D-AE19-62706E023703}">
                      <ahyp:hlinkClr xmlns:ahyp="http://schemas.microsoft.com/office/drawing/2018/hyperlinkcolor" val="tx"/>
                    </a:ext>
                  </a:extLst>
                </a:hlinkClick>
              </a:rPr>
              <a:t>דתיות-ציוניות</a:t>
            </a:r>
            <a:r>
              <a:rPr lang="iw" sz="2333">
                <a:solidFill>
                  <a:srgbClr val="202122"/>
                </a:solidFill>
                <a:highlight>
                  <a:srgbClr val="FFFFFF"/>
                </a:highlight>
              </a:rPr>
              <a:t> המוכיחות שאין כיום לשבועות תוקף מחייב.</a:t>
            </a:r>
            <a:endParaRPr sz="2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77333" y="609600"/>
            <a:ext cx="8596800" cy="1320800"/>
          </a:xfrm>
          <a:prstGeom prst="rect">
            <a:avLst/>
          </a:prstGeom>
        </p:spPr>
        <p:txBody>
          <a:bodyPr spcFirstLastPara="1" vert="horz" wrap="square" lIns="91433" tIns="45700" rIns="91433" bIns="45700" rtlCol="0" anchor="t" anchorCtr="0">
            <a:noAutofit/>
          </a:bodyPr>
          <a:lstStyle/>
          <a:p>
            <a:pPr>
              <a:spcBef>
                <a:spcPts val="0"/>
              </a:spcBef>
            </a:pPr>
            <a:r>
              <a:rPr lang="iw" sz="3467">
                <a:solidFill>
                  <a:srgbClr val="16B0E3"/>
                </a:solidFill>
                <a:latin typeface="Gisha"/>
                <a:ea typeface="Gisha"/>
                <a:cs typeface="Gisha"/>
                <a:sym typeface="Gisha"/>
              </a:rPr>
              <a:t>האם מדינת ישראל היא ראשית צמיחת גאולתנו?</a:t>
            </a:r>
            <a:endParaRPr sz="3467">
              <a:solidFill>
                <a:srgbClr val="16B0E3"/>
              </a:solidFill>
              <a:latin typeface="Gisha"/>
              <a:ea typeface="Gisha"/>
              <a:cs typeface="Gisha"/>
              <a:sym typeface="Gisha"/>
            </a:endParaRPr>
          </a:p>
          <a:p>
            <a:pPr rtl="0">
              <a:spcBef>
                <a:spcPts val="0"/>
              </a:spcBef>
            </a:pPr>
            <a:endParaRPr sz="1867">
              <a:solidFill>
                <a:srgbClr val="3F3F3F"/>
              </a:solidFill>
            </a:endParaRPr>
          </a:p>
          <a:p>
            <a:pPr rtl="0">
              <a:spcBef>
                <a:spcPts val="0"/>
              </a:spcBef>
            </a:pPr>
            <a:endParaRPr sz="1867">
              <a:solidFill>
                <a:srgbClr val="3F3F3F"/>
              </a:solidFill>
            </a:endParaRPr>
          </a:p>
          <a:p>
            <a:pPr rtl="0">
              <a:spcBef>
                <a:spcPts val="0"/>
              </a:spcBef>
            </a:pPr>
            <a:endParaRPr sz="1867">
              <a:solidFill>
                <a:srgbClr val="3F3F3F"/>
              </a:solidFill>
            </a:endParaRPr>
          </a:p>
        </p:txBody>
      </p:sp>
      <p:sp>
        <p:nvSpPr>
          <p:cNvPr id="150" name="Google Shape;150;p19"/>
          <p:cNvSpPr txBox="1">
            <a:spLocks noGrp="1"/>
          </p:cNvSpPr>
          <p:nvPr>
            <p:ph type="body" idx="1"/>
          </p:nvPr>
        </p:nvSpPr>
        <p:spPr>
          <a:xfrm>
            <a:off x="677333" y="2160589"/>
            <a:ext cx="8596800" cy="3880800"/>
          </a:xfrm>
          <a:prstGeom prst="rect">
            <a:avLst/>
          </a:prstGeom>
        </p:spPr>
        <p:txBody>
          <a:bodyPr spcFirstLastPara="1" vert="horz" wrap="square" lIns="91433" tIns="45700" rIns="91433" bIns="45700" rtlCol="0" anchor="t" anchorCtr="0">
            <a:noAutofit/>
          </a:bodyPr>
          <a:lstStyle/>
          <a:p>
            <a:pPr marL="0" indent="0">
              <a:spcBef>
                <a:spcPts val="1067"/>
              </a:spcBef>
              <a:buNone/>
            </a:pPr>
            <a:r>
              <a:rPr lang="iw"/>
              <a:t>ביום ה' באייר תש"ח קמה מדינת ישראל. שיבת עם ישראל לארצו, לאחר אלפי שנות גלות, והקמת המדינה מעניקים לתקופתנו ולמדינת ישראל עצמה את הכותרת: "ראשית צמיחת גאולתנו". יש לציין כי לא קיימת תמימות דעים בין גדולי ישראל בענין ראיית מדינת ישראל כשלב בגאולה. יש הרואים בהקמת המדינה "מעשה שטן" ומתנגדים לכל מהלך אקטיבי שתכליתו קירוב הגאולה באמצעות פעולות אנושיות. אחד המקורות העיקריים להתנגדות זו הם דברי חז"ל במסכת כתובות העוסקים בעניין "שלוש השבועות":</a:t>
            </a:r>
            <a:endParaRPr/>
          </a:p>
          <a:p>
            <a:pPr marL="0" indent="0">
              <a:spcBef>
                <a:spcPts val="1067"/>
              </a:spcBef>
              <a:buNone/>
            </a:pPr>
            <a:endParaRPr/>
          </a:p>
          <a:p>
            <a:pPr marL="0" indent="0">
              <a:spcBef>
                <a:spcPts val="1067"/>
              </a:spcBef>
              <a:buNone/>
            </a:pPr>
            <a:endParaRPr/>
          </a:p>
          <a:p>
            <a:pPr marL="0" indent="0">
              <a:spcBef>
                <a:spcPts val="1067"/>
              </a:spcBef>
              <a:buNone/>
            </a:pPr>
            <a:r>
              <a:rPr lang="iw"/>
              <a:t> </a:t>
            </a:r>
            <a:endParaRPr/>
          </a:p>
          <a:p>
            <a:pPr marL="0" indent="0">
              <a:spcBef>
                <a:spcPts val="1067"/>
              </a:spcBef>
              <a:buNone/>
            </a:pPr>
            <a:endParaRPr/>
          </a:p>
        </p:txBody>
      </p:sp>
      <p:pic>
        <p:nvPicPr>
          <p:cNvPr id="151" name="Google Shape;151;p19"/>
          <p:cNvPicPr preferRelativeResize="0"/>
          <p:nvPr/>
        </p:nvPicPr>
        <p:blipFill>
          <a:blip r:embed="rId3">
            <a:alphaModFix/>
          </a:blip>
          <a:stretch>
            <a:fillRect/>
          </a:stretch>
        </p:blipFill>
        <p:spPr>
          <a:xfrm>
            <a:off x="4235433" y="4813933"/>
            <a:ext cx="3482067" cy="204406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anim calcmode="lin" valueType="num">
                                      <p:cBhvr additive="base">
                                        <p:cTn id="7" dur="1000"/>
                                        <p:tgtEl>
                                          <p:spTgt spid="151"/>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fade">
                                      <p:cBhvr>
                                        <p:cTn id="12" dur="10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0"/>
          <p:cNvSpPr txBox="1">
            <a:spLocks noGrp="1"/>
          </p:cNvSpPr>
          <p:nvPr>
            <p:ph type="title"/>
          </p:nvPr>
        </p:nvSpPr>
        <p:spPr>
          <a:xfrm>
            <a:off x="677333" y="609600"/>
            <a:ext cx="8596800" cy="1320800"/>
          </a:xfrm>
          <a:prstGeom prst="rect">
            <a:avLst/>
          </a:prstGeom>
        </p:spPr>
        <p:txBody>
          <a:bodyPr spcFirstLastPara="1" vert="horz" wrap="square" lIns="91433" tIns="45700" rIns="91433" bIns="45700" rtlCol="0" anchor="t" anchorCtr="0">
            <a:noAutofit/>
          </a:bodyPr>
          <a:lstStyle/>
          <a:p>
            <a:pPr algn="r" rtl="0">
              <a:spcBef>
                <a:spcPts val="0"/>
              </a:spcBef>
            </a:pPr>
            <a:endParaRPr/>
          </a:p>
        </p:txBody>
      </p:sp>
      <p:sp>
        <p:nvSpPr>
          <p:cNvPr id="157" name="Google Shape;157;p20"/>
          <p:cNvSpPr txBox="1">
            <a:spLocks noGrp="1"/>
          </p:cNvSpPr>
          <p:nvPr>
            <p:ph type="body" idx="1"/>
          </p:nvPr>
        </p:nvSpPr>
        <p:spPr>
          <a:xfrm>
            <a:off x="677333" y="2160589"/>
            <a:ext cx="8596800" cy="3880800"/>
          </a:xfrm>
          <a:prstGeom prst="rect">
            <a:avLst/>
          </a:prstGeom>
        </p:spPr>
        <p:txBody>
          <a:bodyPr spcFirstLastPara="1" vert="horz" wrap="square" lIns="91433" tIns="45700" rIns="91433" bIns="45700" rtlCol="0" anchor="t" anchorCtr="0">
            <a:noAutofit/>
          </a:bodyPr>
          <a:lstStyle/>
          <a:p>
            <a:pPr marL="0" marR="304792" indent="0" algn="r">
              <a:lnSpc>
                <a:spcPct val="115000"/>
              </a:lnSpc>
              <a:spcBef>
                <a:spcPts val="800"/>
              </a:spcBef>
              <a:buNone/>
            </a:pPr>
            <a:r>
              <a:rPr lang="iw" sz="1667" dirty="0">
                <a:solidFill>
                  <a:srgbClr val="202122"/>
                </a:solidFill>
                <a:highlight>
                  <a:srgbClr val="FFFFFF"/>
                </a:highlight>
                <a:latin typeface="David"/>
                <a:ea typeface="David"/>
                <a:cs typeface="David"/>
                <a:sym typeface="David"/>
              </a:rPr>
              <a:t>"הִשְׁבַּעְתִּי אֶתְכֶם בְּנוֹת יְרוּשָׁלַיִם בִּצְבָאוֹת, אוֹ בְּאַיְלוֹת הַשָּׂדֶה, אִם-תָּעִירוּ וְאִם-תְּעוֹרְרוּ אֶת-הָאַהֲבָה, עַד שֶׁתֶּחְפָּץ"</a:t>
            </a:r>
            <a:r>
              <a:rPr lang="iw" sz="1400" dirty="0">
                <a:solidFill>
                  <a:srgbClr val="202122"/>
                </a:solidFill>
                <a:highlight>
                  <a:srgbClr val="FFFFFF"/>
                </a:highlight>
                <a:latin typeface="Arial"/>
                <a:ea typeface="Arial"/>
                <a:cs typeface="Arial"/>
                <a:sym typeface="Arial"/>
              </a:rPr>
              <a:t> (</a:t>
            </a:r>
            <a:r>
              <a:rPr lang="iw" sz="1400" dirty="0">
                <a:solidFill>
                  <a:srgbClr val="0645AD"/>
                </a:solidFill>
                <a:highlight>
                  <a:srgbClr val="FFFFFF"/>
                </a:highlight>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מגילת שיר השירים</a:t>
            </a:r>
            <a:r>
              <a:rPr lang="iw" sz="1400" dirty="0">
                <a:solidFill>
                  <a:srgbClr val="202122"/>
                </a:solidFill>
                <a:highlight>
                  <a:srgbClr val="FFFFFF"/>
                </a:highlight>
                <a:latin typeface="Arial"/>
                <a:ea typeface="Arial"/>
                <a:cs typeface="Arial"/>
                <a:sym typeface="Arial"/>
              </a:rPr>
              <a:t>, </a:t>
            </a:r>
            <a:r>
              <a:rPr lang="iw" sz="1400" dirty="0">
                <a:solidFill>
                  <a:srgbClr val="3366BB"/>
                </a:solidFill>
                <a:highlight>
                  <a:srgbClr val="FFFFFF"/>
                </a:highlight>
                <a:uFill>
                  <a:noFill/>
                </a:uFill>
                <a:latin typeface="Arial"/>
                <a:ea typeface="Arial"/>
                <a:cs typeface="Arial"/>
                <a:sym typeface="Arial"/>
                <a:hlinkClick r:id="rId4">
                  <a:extLst>
                    <a:ext uri="{A12FA001-AC4F-418D-AE19-62706E023703}">
                      <ahyp:hlinkClr xmlns:ahyp="http://schemas.microsoft.com/office/drawing/2018/hyperlinkcolor" val="tx"/>
                    </a:ext>
                  </a:extLst>
                </a:hlinkClick>
              </a:rPr>
              <a:t>פרק ב'</a:t>
            </a:r>
            <a:r>
              <a:rPr lang="iw" sz="1400" dirty="0">
                <a:solidFill>
                  <a:srgbClr val="202122"/>
                </a:solidFill>
                <a:highlight>
                  <a:srgbClr val="FFFFFF"/>
                </a:highlight>
                <a:latin typeface="Arial"/>
                <a:ea typeface="Arial"/>
                <a:cs typeface="Arial"/>
                <a:sym typeface="Arial"/>
              </a:rPr>
              <a:t>, </a:t>
            </a:r>
            <a:r>
              <a:rPr lang="iw" sz="1400" dirty="0">
                <a:solidFill>
                  <a:srgbClr val="3366BB"/>
                </a:solidFill>
                <a:highlight>
                  <a:srgbClr val="FFFFFF"/>
                </a:highlight>
                <a:uFill>
                  <a:noFill/>
                </a:uFill>
                <a:latin typeface="Arial"/>
                <a:ea typeface="Arial"/>
                <a:cs typeface="Arial"/>
                <a:sym typeface="Arial"/>
                <a:hlinkClick r:id="rId5">
                  <a:extLst>
                    <a:ext uri="{A12FA001-AC4F-418D-AE19-62706E023703}">
                      <ahyp:hlinkClr xmlns:ahyp="http://schemas.microsoft.com/office/drawing/2018/hyperlinkcolor" val="tx"/>
                    </a:ext>
                  </a:extLst>
                </a:hlinkClick>
              </a:rPr>
              <a:t>פסוק ז'</a:t>
            </a:r>
            <a:r>
              <a:rPr lang="iw" sz="1400" dirty="0">
                <a:solidFill>
                  <a:srgbClr val="202122"/>
                </a:solidFill>
                <a:highlight>
                  <a:srgbClr val="FFFFFF"/>
                </a:highlight>
                <a:latin typeface="Arial"/>
                <a:ea typeface="Arial"/>
                <a:cs typeface="Arial"/>
                <a:sym typeface="Arial"/>
              </a:rPr>
              <a:t>).</a:t>
            </a:r>
            <a:endParaRPr sz="1400" dirty="0">
              <a:solidFill>
                <a:srgbClr val="202122"/>
              </a:solidFill>
              <a:highlight>
                <a:srgbClr val="FFFFFF"/>
              </a:highlight>
              <a:latin typeface="Arial"/>
              <a:ea typeface="Arial"/>
              <a:cs typeface="Arial"/>
              <a:sym typeface="Arial"/>
            </a:endParaRPr>
          </a:p>
          <a:p>
            <a:pPr marL="0" marR="304792" indent="0" algn="r">
              <a:lnSpc>
                <a:spcPct val="115000"/>
              </a:lnSpc>
              <a:spcBef>
                <a:spcPts val="800"/>
              </a:spcBef>
              <a:buNone/>
            </a:pPr>
            <a:r>
              <a:rPr lang="iw" sz="1667" dirty="0">
                <a:solidFill>
                  <a:srgbClr val="202122"/>
                </a:solidFill>
                <a:highlight>
                  <a:srgbClr val="FFFFFF"/>
                </a:highlight>
                <a:latin typeface="David"/>
                <a:ea typeface="David"/>
                <a:cs typeface="David"/>
                <a:sym typeface="David"/>
              </a:rPr>
              <a:t>"הִשְׁבַּעְתִּי אֶתְכֶם בְּנוֹת יְרוּשָׁלַיִם בִּצְבָאוֹת, אוֹ בְּאַיְלוֹת הַשָּׂדֶה, אִם-תָּעִירוּ וְאִם-תְּעוֹרְרוּ אֶת-הָאַהֲבָה, עַד שֶׁתֶּחְפָּץ"</a:t>
            </a:r>
            <a:r>
              <a:rPr lang="iw" sz="1400" dirty="0">
                <a:solidFill>
                  <a:srgbClr val="202122"/>
                </a:solidFill>
                <a:highlight>
                  <a:srgbClr val="FFFFFF"/>
                </a:highlight>
                <a:latin typeface="Arial"/>
                <a:ea typeface="Arial"/>
                <a:cs typeface="Arial"/>
                <a:sym typeface="Arial"/>
              </a:rPr>
              <a:t> (</a:t>
            </a:r>
            <a:r>
              <a:rPr lang="iw" sz="1400" dirty="0">
                <a:solidFill>
                  <a:srgbClr val="3366BB"/>
                </a:solidFill>
                <a:highlight>
                  <a:srgbClr val="FFFFFF"/>
                </a:highlight>
                <a:uFill>
                  <a:noFill/>
                </a:uFill>
                <a:latin typeface="Arial"/>
                <a:ea typeface="Arial"/>
                <a:cs typeface="Arial"/>
                <a:sym typeface="Arial"/>
                <a:hlinkClick r:id="rId6">
                  <a:extLst>
                    <a:ext uri="{A12FA001-AC4F-418D-AE19-62706E023703}">
                      <ahyp:hlinkClr xmlns:ahyp="http://schemas.microsoft.com/office/drawing/2018/hyperlinkcolor" val="tx"/>
                    </a:ext>
                  </a:extLst>
                </a:hlinkClick>
              </a:rPr>
              <a:t>פרק ג'</a:t>
            </a:r>
            <a:r>
              <a:rPr lang="iw" sz="1400" dirty="0">
                <a:solidFill>
                  <a:srgbClr val="202122"/>
                </a:solidFill>
                <a:highlight>
                  <a:srgbClr val="FFFFFF"/>
                </a:highlight>
                <a:latin typeface="Arial"/>
                <a:ea typeface="Arial"/>
                <a:cs typeface="Arial"/>
                <a:sym typeface="Arial"/>
              </a:rPr>
              <a:t>, </a:t>
            </a:r>
            <a:r>
              <a:rPr lang="iw" sz="1400" dirty="0">
                <a:solidFill>
                  <a:srgbClr val="3366BB"/>
                </a:solidFill>
                <a:highlight>
                  <a:srgbClr val="FFFFFF"/>
                </a:highlight>
                <a:uFill>
                  <a:noFill/>
                </a:uFill>
                <a:latin typeface="Arial"/>
                <a:ea typeface="Arial"/>
                <a:cs typeface="Arial"/>
                <a:sym typeface="Arial"/>
                <a:hlinkClick r:id="rId7">
                  <a:extLst>
                    <a:ext uri="{A12FA001-AC4F-418D-AE19-62706E023703}">
                      <ahyp:hlinkClr xmlns:ahyp="http://schemas.microsoft.com/office/drawing/2018/hyperlinkcolor" val="tx"/>
                    </a:ext>
                  </a:extLst>
                </a:hlinkClick>
              </a:rPr>
              <a:t>פסוק ה'</a:t>
            </a:r>
            <a:r>
              <a:rPr lang="iw" sz="1400" dirty="0">
                <a:solidFill>
                  <a:srgbClr val="202122"/>
                </a:solidFill>
                <a:highlight>
                  <a:srgbClr val="FFFFFF"/>
                </a:highlight>
                <a:latin typeface="Arial"/>
                <a:ea typeface="Arial"/>
                <a:cs typeface="Arial"/>
                <a:sym typeface="Arial"/>
              </a:rPr>
              <a:t>).</a:t>
            </a:r>
            <a:endParaRPr sz="1400" dirty="0">
              <a:solidFill>
                <a:srgbClr val="202122"/>
              </a:solidFill>
              <a:highlight>
                <a:srgbClr val="FFFFFF"/>
              </a:highlight>
              <a:latin typeface="Arial"/>
              <a:ea typeface="Arial"/>
              <a:cs typeface="Arial"/>
              <a:sym typeface="Arial"/>
            </a:endParaRPr>
          </a:p>
          <a:p>
            <a:pPr marL="0" marR="304792" indent="0" algn="r">
              <a:lnSpc>
                <a:spcPct val="115000"/>
              </a:lnSpc>
              <a:spcBef>
                <a:spcPts val="800"/>
              </a:spcBef>
              <a:buNone/>
            </a:pPr>
            <a:r>
              <a:rPr lang="iw" sz="1667" dirty="0">
                <a:solidFill>
                  <a:srgbClr val="202122"/>
                </a:solidFill>
                <a:highlight>
                  <a:srgbClr val="FFFFFF"/>
                </a:highlight>
                <a:latin typeface="David"/>
                <a:ea typeface="David"/>
                <a:cs typeface="David"/>
                <a:sym typeface="David"/>
              </a:rPr>
              <a:t>"הִשְׁבַּעְתִּי אֶתְכֶם בְּנוֹת יְרוּשָׁלַיִם, מַה-תָּעִירוּ וּמַה-תְּעֹרְרוּ אֶת-הָאַהֲבָה, עַד שֶׁתֶּחְפָּץ"</a:t>
            </a:r>
            <a:r>
              <a:rPr lang="iw" sz="1400" dirty="0">
                <a:solidFill>
                  <a:srgbClr val="202122"/>
                </a:solidFill>
                <a:highlight>
                  <a:srgbClr val="FFFFFF"/>
                </a:highlight>
                <a:latin typeface="Arial"/>
                <a:ea typeface="Arial"/>
                <a:cs typeface="Arial"/>
                <a:sym typeface="Arial"/>
              </a:rPr>
              <a:t> (</a:t>
            </a:r>
            <a:r>
              <a:rPr lang="iw" sz="1400" dirty="0">
                <a:solidFill>
                  <a:srgbClr val="3366BB"/>
                </a:solidFill>
                <a:highlight>
                  <a:srgbClr val="FFFFFF"/>
                </a:highlight>
                <a:uFill>
                  <a:noFill/>
                </a:uFill>
                <a:latin typeface="Arial"/>
                <a:ea typeface="Arial"/>
                <a:cs typeface="Arial"/>
                <a:sym typeface="Arial"/>
                <a:hlinkClick r:id="rId8">
                  <a:extLst>
                    <a:ext uri="{A12FA001-AC4F-418D-AE19-62706E023703}">
                      <ahyp:hlinkClr xmlns:ahyp="http://schemas.microsoft.com/office/drawing/2018/hyperlinkcolor" val="tx"/>
                    </a:ext>
                  </a:extLst>
                </a:hlinkClick>
              </a:rPr>
              <a:t>פרק ח'</a:t>
            </a:r>
            <a:r>
              <a:rPr lang="iw" sz="1400" dirty="0">
                <a:solidFill>
                  <a:srgbClr val="202122"/>
                </a:solidFill>
                <a:highlight>
                  <a:srgbClr val="FFFFFF"/>
                </a:highlight>
                <a:latin typeface="Arial"/>
                <a:ea typeface="Arial"/>
                <a:cs typeface="Arial"/>
                <a:sym typeface="Arial"/>
              </a:rPr>
              <a:t>, </a:t>
            </a:r>
            <a:r>
              <a:rPr lang="iw" sz="1400" dirty="0">
                <a:solidFill>
                  <a:srgbClr val="3366BB"/>
                </a:solidFill>
                <a:highlight>
                  <a:srgbClr val="FFFFFF"/>
                </a:highlight>
                <a:uFill>
                  <a:noFill/>
                </a:uFill>
                <a:latin typeface="Arial"/>
                <a:ea typeface="Arial"/>
                <a:cs typeface="Arial"/>
                <a:sym typeface="Arial"/>
                <a:hlinkClick r:id="rId9">
                  <a:extLst>
                    <a:ext uri="{A12FA001-AC4F-418D-AE19-62706E023703}">
                      <ahyp:hlinkClr xmlns:ahyp="http://schemas.microsoft.com/office/drawing/2018/hyperlinkcolor" val="tx"/>
                    </a:ext>
                  </a:extLst>
                </a:hlinkClick>
              </a:rPr>
              <a:t>פסוק ד'</a:t>
            </a:r>
            <a:r>
              <a:rPr lang="iw" sz="1400" dirty="0">
                <a:solidFill>
                  <a:srgbClr val="202122"/>
                </a:solidFill>
                <a:highlight>
                  <a:srgbClr val="FFFFFF"/>
                </a:highlight>
                <a:latin typeface="Arial"/>
                <a:ea typeface="Arial"/>
                <a:cs typeface="Arial"/>
                <a:sym typeface="Arial"/>
              </a:rPr>
              <a:t>).</a:t>
            </a:r>
            <a:endParaRPr sz="1400" dirty="0">
              <a:solidFill>
                <a:srgbClr val="202122"/>
              </a:solidFill>
              <a:highlight>
                <a:srgbClr val="FFFFFF"/>
              </a:highlight>
              <a:latin typeface="Arial"/>
              <a:ea typeface="Arial"/>
              <a:cs typeface="Arial"/>
              <a:sym typeface="Arial"/>
            </a:endParaRPr>
          </a:p>
          <a:p>
            <a:pPr marL="0" marR="304792" indent="0">
              <a:lnSpc>
                <a:spcPct val="115000"/>
              </a:lnSpc>
              <a:spcBef>
                <a:spcPts val="800"/>
              </a:spcBef>
              <a:buNone/>
            </a:pPr>
            <a:endParaRPr dirty="0">
              <a:solidFill>
                <a:srgbClr val="202122"/>
              </a:solidFill>
              <a:highlight>
                <a:srgbClr val="FFFFFF"/>
              </a:highlight>
              <a:latin typeface="Arial"/>
              <a:ea typeface="Arial"/>
              <a:cs typeface="Arial"/>
              <a:sym typeface="Arial"/>
            </a:endParaRPr>
          </a:p>
          <a:p>
            <a:pPr marL="0" indent="0">
              <a:spcBef>
                <a:spcPts val="1067"/>
              </a:spcBef>
              <a:buClr>
                <a:schemeClr val="dk1"/>
              </a:buClr>
              <a:buSzPts val="1100"/>
              <a:buNone/>
            </a:pPr>
            <a:r>
              <a:rPr lang="iw" sz="2267" dirty="0"/>
              <a:t>"ג' שָׁבוּעוֹת הַלָּלוּ לְמַה? אַחַת שֶׁלֹּא יַעֲלוּ יִשְׂרָאֵל בַּחוֹמָה וְאַחַת שֶׁהִשְׁבִּיעַ הַקָּדוֹשׁ בָּרוּךְ הוּא אֶת יִשְׂרָאֵל שֶׁלֹּא יִמְרְדוּ בְּאֻמּוֹת הָעוֹלָם, וְאַחַת שֶׁהִשְׁבִּיעַ הַקָּדוֹשׁ בָּרוּךְ הוּא אֶת הַעוֹבְדֵי כּוֹכָבִים שֶׁלֹּא יִשְׁתַּעְבְּדוּ בָּהֶן בְּיִשְׂרָאֵל יוֹתֵר מִדַּאי".</a:t>
            </a:r>
            <a:endParaRPr sz="2267" dirty="0"/>
          </a:p>
          <a:p>
            <a:pPr marL="0" indent="0" algn="r">
              <a:spcBef>
                <a:spcPts val="1067"/>
              </a:spcBef>
              <a:buClr>
                <a:schemeClr val="dk1"/>
              </a:buClr>
              <a:buSzPts val="1100"/>
              <a:buNone/>
            </a:pPr>
            <a:r>
              <a:rPr lang="iw" dirty="0"/>
              <a:t>                                                                    (תלמוד בבלי, כתובות קי"א ע"א)</a:t>
            </a:r>
            <a:endParaRPr dirty="0"/>
          </a:p>
          <a:p>
            <a:pPr marL="0" indent="0" algn="r">
              <a:spcBef>
                <a:spcPts val="1067"/>
              </a:spcBef>
              <a:buClr>
                <a:schemeClr val="dk1"/>
              </a:buClr>
              <a:buSzPts val="1100"/>
              <a:buNone/>
            </a:pPr>
            <a:r>
              <a:rPr lang="iw" dirty="0"/>
              <a:t>?&gt;</a:t>
            </a:r>
            <a:endParaRPr dirty="0"/>
          </a:p>
          <a:p>
            <a:pPr marL="0" marR="304792" indent="0" algn="r">
              <a:lnSpc>
                <a:spcPct val="115000"/>
              </a:lnSpc>
              <a:spcBef>
                <a:spcPts val="800"/>
              </a:spcBef>
              <a:buNone/>
            </a:pPr>
            <a:endParaRPr sz="1400" dirty="0">
              <a:solidFill>
                <a:srgbClr val="202122"/>
              </a:solidFill>
              <a:highlight>
                <a:srgbClr val="FFFFFF"/>
              </a:highlight>
              <a:latin typeface="Arial"/>
              <a:ea typeface="Arial"/>
              <a:cs typeface="Arial"/>
              <a:sym typeface="Arial"/>
            </a:endParaRPr>
          </a:p>
          <a:p>
            <a:pPr marL="0" indent="0" algn="r">
              <a:spcBef>
                <a:spcPts val="1067"/>
              </a:spcBef>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7">
                                            <p:txEl>
                                              <p:pRg st="0" end="0"/>
                                            </p:txEl>
                                          </p:spTgt>
                                        </p:tgtEl>
                                        <p:attrNameLst>
                                          <p:attrName>style.visibility</p:attrName>
                                        </p:attrNameLst>
                                      </p:cBhvr>
                                      <p:to>
                                        <p:strVal val="visible"/>
                                      </p:to>
                                    </p:set>
                                    <p:animEffect transition="in" filter="fade">
                                      <p:cBhvr>
                                        <p:cTn id="7" dur="1000"/>
                                        <p:tgtEl>
                                          <p:spTgt spid="1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7">
                                            <p:txEl>
                                              <p:pRg st="1" end="1"/>
                                            </p:txEl>
                                          </p:spTgt>
                                        </p:tgtEl>
                                        <p:attrNameLst>
                                          <p:attrName>style.visibility</p:attrName>
                                        </p:attrNameLst>
                                      </p:cBhvr>
                                      <p:to>
                                        <p:strVal val="visible"/>
                                      </p:to>
                                    </p:set>
                                    <p:animEffect transition="in" filter="fade">
                                      <p:cBhvr>
                                        <p:cTn id="12" dur="1000"/>
                                        <p:tgtEl>
                                          <p:spTgt spid="15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7">
                                            <p:txEl>
                                              <p:pRg st="2" end="2"/>
                                            </p:txEl>
                                          </p:spTgt>
                                        </p:tgtEl>
                                        <p:attrNameLst>
                                          <p:attrName>style.visibility</p:attrName>
                                        </p:attrNameLst>
                                      </p:cBhvr>
                                      <p:to>
                                        <p:strVal val="visible"/>
                                      </p:to>
                                    </p:set>
                                    <p:animEffect transition="in" filter="fade">
                                      <p:cBhvr>
                                        <p:cTn id="17" dur="1000"/>
                                        <p:tgtEl>
                                          <p:spTgt spid="15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7">
                                            <p:txEl>
                                              <p:pRg st="4" end="4"/>
                                            </p:txEl>
                                          </p:spTgt>
                                        </p:tgtEl>
                                        <p:attrNameLst>
                                          <p:attrName>style.visibility</p:attrName>
                                        </p:attrNameLst>
                                      </p:cBhvr>
                                      <p:to>
                                        <p:strVal val="visible"/>
                                      </p:to>
                                    </p:set>
                                    <p:animEffect transition="in" filter="fade">
                                      <p:cBhvr>
                                        <p:cTn id="22" dur="1000"/>
                                        <p:tgtEl>
                                          <p:spTgt spid="15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7">
                                            <p:txEl>
                                              <p:pRg st="5" end="5"/>
                                            </p:txEl>
                                          </p:spTgt>
                                        </p:tgtEl>
                                        <p:attrNameLst>
                                          <p:attrName>style.visibility</p:attrName>
                                        </p:attrNameLst>
                                      </p:cBhvr>
                                      <p:to>
                                        <p:strVal val="visible"/>
                                      </p:to>
                                    </p:set>
                                    <p:animEffect transition="in" filter="fade">
                                      <p:cBhvr>
                                        <p:cTn id="27" dur="1000"/>
                                        <p:tgtEl>
                                          <p:spTgt spid="15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7">
                                            <p:txEl>
                                              <p:pRg st="6" end="6"/>
                                            </p:txEl>
                                          </p:spTgt>
                                        </p:tgtEl>
                                        <p:attrNameLst>
                                          <p:attrName>style.visibility</p:attrName>
                                        </p:attrNameLst>
                                      </p:cBhvr>
                                      <p:to>
                                        <p:strVal val="visible"/>
                                      </p:to>
                                    </p:set>
                                    <p:animEffect transition="in" filter="fade">
                                      <p:cBhvr>
                                        <p:cTn id="32" dur="1000"/>
                                        <p:tgtEl>
                                          <p:spTgt spid="15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1"/>
          <p:cNvSpPr txBox="1">
            <a:spLocks noGrp="1"/>
          </p:cNvSpPr>
          <p:nvPr>
            <p:ph type="body" idx="1"/>
          </p:nvPr>
        </p:nvSpPr>
        <p:spPr>
          <a:xfrm>
            <a:off x="101600" y="204800"/>
            <a:ext cx="9893200" cy="3880800"/>
          </a:xfrm>
          <a:prstGeom prst="rect">
            <a:avLst/>
          </a:prstGeom>
        </p:spPr>
        <p:txBody>
          <a:bodyPr spcFirstLastPara="1" vert="horz" wrap="square" lIns="91433" tIns="45700" rIns="91433" bIns="45700" rtlCol="0" anchor="t" anchorCtr="0">
            <a:noAutofit/>
          </a:bodyPr>
          <a:lstStyle/>
          <a:p>
            <a:pPr marL="0" indent="0">
              <a:spcBef>
                <a:spcPts val="1067"/>
              </a:spcBef>
              <a:buClr>
                <a:schemeClr val="dk1"/>
              </a:buClr>
              <a:buSzPts val="1100"/>
              <a:buNone/>
            </a:pPr>
            <a:r>
              <a:rPr lang="iw" sz="1733"/>
              <a:t>"ג' שָׁבוּעוֹת הַלָּלוּ לְמַה? אַחַת שֶׁלֹּא יַעֲלוּ יִשְׂרָאֵל בַּחוֹמָה וְאַחַת שֶׁהִשְׁבִּיעַ הַקָּדוֹשׁ בָּרוּךְ הוּא אֶת יִשְׂרָאֵל שֶׁלֹּא יִמְרְדוּ בְּאֻמּוֹת הָעוֹלָם, וְאַחַת שֶׁהִשְׁבִּיעַ הַקָּדוֹשׁ בָּרוּךְ הוּא אֶת הַעוֹבְדֵי כּוֹכָבִים שֶׁלֹּא יִשְׁתַּעְבְּדוּ בָּהֶן בְּיִשְׂרָאֵל יוֹתֵר מִדַּאי".</a:t>
            </a:r>
            <a:endParaRPr sz="1733"/>
          </a:p>
          <a:p>
            <a:pPr marL="0" indent="0" algn="r">
              <a:spcBef>
                <a:spcPts val="1067"/>
              </a:spcBef>
              <a:buClr>
                <a:schemeClr val="dk1"/>
              </a:buClr>
              <a:buSzPts val="1100"/>
              <a:buNone/>
            </a:pPr>
            <a:r>
              <a:rPr lang="iw" sz="1333"/>
              <a:t>                                                                    (תלמוד בבלי, כתובות קי"א ע"א)</a:t>
            </a:r>
            <a:endParaRPr sz="1333"/>
          </a:p>
          <a:p>
            <a:pPr marL="0" indent="0" algn="r">
              <a:spcBef>
                <a:spcPts val="1067"/>
              </a:spcBef>
              <a:buClr>
                <a:schemeClr val="dk1"/>
              </a:buClr>
              <a:buSzPts val="1100"/>
              <a:buNone/>
            </a:pPr>
            <a:endParaRPr sz="1333"/>
          </a:p>
          <a:p>
            <a:pPr marL="0" indent="0" algn="r">
              <a:lnSpc>
                <a:spcPct val="115000"/>
              </a:lnSpc>
              <a:spcBef>
                <a:spcPts val="667"/>
              </a:spcBef>
              <a:buClr>
                <a:schemeClr val="dk1"/>
              </a:buClr>
              <a:buSzPts val="1100"/>
              <a:buNone/>
            </a:pPr>
            <a:r>
              <a:rPr lang="iw" sz="1400">
                <a:solidFill>
                  <a:srgbClr val="202122"/>
                </a:solidFill>
                <a:highlight>
                  <a:srgbClr val="FFFFFF"/>
                </a:highlight>
                <a:latin typeface="Arial"/>
                <a:ea typeface="Arial"/>
                <a:cs typeface="Arial"/>
                <a:sym typeface="Arial"/>
              </a:rPr>
              <a:t>שלוש שבועות שהשביע הקב"ה את ישראל והאומות לגבי ה</a:t>
            </a:r>
            <a:r>
              <a:rPr lang="iw" sz="1400">
                <a:solidFill>
                  <a:srgbClr val="0645AD"/>
                </a:solidFill>
                <a:highlight>
                  <a:srgbClr val="FFFFFF"/>
                </a:highlight>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גלות</a:t>
            </a:r>
            <a:r>
              <a:rPr lang="iw" sz="1400">
                <a:solidFill>
                  <a:srgbClr val="202122"/>
                </a:solidFill>
                <a:highlight>
                  <a:srgbClr val="FFFFFF"/>
                </a:highlight>
                <a:latin typeface="Arial"/>
                <a:ea typeface="Arial"/>
                <a:cs typeface="Arial"/>
                <a:sym typeface="Arial"/>
              </a:rPr>
              <a:t> והעליה ל</a:t>
            </a:r>
            <a:r>
              <a:rPr lang="iw" sz="1400">
                <a:solidFill>
                  <a:srgbClr val="0645AD"/>
                </a:solidFill>
                <a:highlight>
                  <a:srgbClr val="FFFFFF"/>
                </a:highlight>
                <a:uFill>
                  <a:noFill/>
                </a:uFill>
                <a:latin typeface="Arial"/>
                <a:ea typeface="Arial"/>
                <a:cs typeface="Arial"/>
                <a:sym typeface="Arial"/>
                <a:hlinkClick r:id="rId4">
                  <a:extLst>
                    <a:ext uri="{A12FA001-AC4F-418D-AE19-62706E023703}">
                      <ahyp:hlinkClr xmlns:ahyp="http://schemas.microsoft.com/office/drawing/2018/hyperlinkcolor" val="tx"/>
                    </a:ext>
                  </a:extLst>
                </a:hlinkClick>
              </a:rPr>
              <a:t>ארץ ישראל</a:t>
            </a:r>
            <a:r>
              <a:rPr lang="iw" sz="1400">
                <a:solidFill>
                  <a:srgbClr val="202122"/>
                </a:solidFill>
                <a:highlight>
                  <a:srgbClr val="FFFFFF"/>
                </a:highlight>
                <a:latin typeface="Arial"/>
                <a:ea typeface="Arial"/>
                <a:cs typeface="Arial"/>
                <a:sym typeface="Arial"/>
              </a:rPr>
              <a:t>.</a:t>
            </a:r>
            <a:endParaRPr sz="1400">
              <a:solidFill>
                <a:srgbClr val="202122"/>
              </a:solidFill>
              <a:highlight>
                <a:srgbClr val="FFFFFF"/>
              </a:highlight>
              <a:latin typeface="Arial"/>
              <a:ea typeface="Arial"/>
              <a:cs typeface="Arial"/>
              <a:sym typeface="Arial"/>
            </a:endParaRPr>
          </a:p>
          <a:p>
            <a:pPr marL="0" indent="0" algn="r">
              <a:lnSpc>
                <a:spcPct val="115000"/>
              </a:lnSpc>
              <a:spcBef>
                <a:spcPts val="667"/>
              </a:spcBef>
              <a:buClr>
                <a:schemeClr val="dk1"/>
              </a:buClr>
              <a:buSzPts val="1100"/>
              <a:buNone/>
            </a:pPr>
            <a:r>
              <a:rPr lang="iw" sz="1400">
                <a:solidFill>
                  <a:srgbClr val="202122"/>
                </a:solidFill>
                <a:highlight>
                  <a:srgbClr val="FFFFFF"/>
                </a:highlight>
                <a:latin typeface="Arial"/>
                <a:ea typeface="Arial"/>
                <a:cs typeface="Arial"/>
                <a:sym typeface="Arial"/>
              </a:rPr>
              <a:t> ואלו הן: שלא לעלות בחומה, שלא לדחוק את הקץ, שלא למרוד באומות.</a:t>
            </a:r>
            <a:endParaRPr sz="1400">
              <a:solidFill>
                <a:srgbClr val="202122"/>
              </a:solidFill>
              <a:highlight>
                <a:srgbClr val="FFFFFF"/>
              </a:highlight>
              <a:latin typeface="Arial"/>
              <a:ea typeface="Arial"/>
              <a:cs typeface="Arial"/>
              <a:sym typeface="Arial"/>
            </a:endParaRPr>
          </a:p>
          <a:p>
            <a:pPr marL="0" indent="0" algn="r">
              <a:lnSpc>
                <a:spcPct val="160000"/>
              </a:lnSpc>
              <a:spcBef>
                <a:spcPts val="667"/>
              </a:spcBef>
              <a:buClr>
                <a:schemeClr val="dk1"/>
              </a:buClr>
              <a:buSzPts val="1100"/>
              <a:buNone/>
            </a:pPr>
            <a:r>
              <a:rPr lang="iw" sz="2067" b="1">
                <a:solidFill>
                  <a:schemeClr val="dk1"/>
                </a:solidFill>
                <a:highlight>
                  <a:srgbClr val="FFFFFF"/>
                </a:highlight>
                <a:latin typeface="Arial"/>
                <a:ea typeface="Arial"/>
                <a:cs typeface="Arial"/>
                <a:sym typeface="Arial"/>
              </a:rPr>
              <a:t>1. שלא יעלו בחומה-</a:t>
            </a:r>
            <a:endParaRPr sz="2067" b="1">
              <a:solidFill>
                <a:schemeClr val="dk1"/>
              </a:solidFill>
              <a:highlight>
                <a:srgbClr val="FFFFFF"/>
              </a:highlight>
              <a:latin typeface="Arial"/>
              <a:ea typeface="Arial"/>
              <a:cs typeface="Arial"/>
              <a:sym typeface="Arial"/>
            </a:endParaRPr>
          </a:p>
          <a:p>
            <a:pPr marL="0" indent="0" algn="r" rtl="0">
              <a:lnSpc>
                <a:spcPct val="167000"/>
              </a:lnSpc>
              <a:spcBef>
                <a:spcPts val="1733"/>
              </a:spcBef>
              <a:buClr>
                <a:schemeClr val="dk1"/>
              </a:buClr>
              <a:buSzPts val="1100"/>
              <a:buNone/>
            </a:pPr>
            <a:r>
              <a:rPr lang="iw">
                <a:solidFill>
                  <a:srgbClr val="333333"/>
                </a:solidFill>
                <a:highlight>
                  <a:srgbClr val="FFFFFF"/>
                </a:highlight>
                <a:latin typeface="Arial"/>
                <a:ea typeface="Arial"/>
                <a:cs typeface="Arial"/>
                <a:sym typeface="Arial"/>
              </a:rPr>
              <a:t>שלא יעלו לארץ כקבוצה במטרה להקים מדינה</a:t>
            </a:r>
            <a:endParaRPr sz="1600">
              <a:solidFill>
                <a:srgbClr val="202122"/>
              </a:solidFill>
              <a:highlight>
                <a:srgbClr val="FFFFFF"/>
              </a:highlight>
              <a:latin typeface="Arial"/>
              <a:ea typeface="Arial"/>
              <a:cs typeface="Arial"/>
              <a:sym typeface="Arial"/>
            </a:endParaRPr>
          </a:p>
          <a:p>
            <a:pPr marL="0" indent="0" algn="r">
              <a:lnSpc>
                <a:spcPct val="160000"/>
              </a:lnSpc>
              <a:spcBef>
                <a:spcPts val="1200"/>
              </a:spcBef>
              <a:buClr>
                <a:schemeClr val="dk1"/>
              </a:buClr>
              <a:buSzPts val="1100"/>
              <a:buNone/>
            </a:pPr>
            <a:r>
              <a:rPr lang="iw" sz="2067" b="1">
                <a:solidFill>
                  <a:schemeClr val="dk1"/>
                </a:solidFill>
                <a:highlight>
                  <a:srgbClr val="FFFFFF"/>
                </a:highlight>
                <a:latin typeface="Arial"/>
                <a:ea typeface="Arial"/>
                <a:cs typeface="Arial"/>
                <a:sym typeface="Arial"/>
              </a:rPr>
              <a:t>2. שלא ימרדו באומות העולם </a:t>
            </a:r>
            <a:endParaRPr sz="2067" b="1">
              <a:solidFill>
                <a:schemeClr val="dk1"/>
              </a:solidFill>
              <a:highlight>
                <a:srgbClr val="FFFFFF"/>
              </a:highlight>
              <a:latin typeface="Arial"/>
              <a:ea typeface="Arial"/>
              <a:cs typeface="Arial"/>
              <a:sym typeface="Arial"/>
            </a:endParaRPr>
          </a:p>
          <a:p>
            <a:pPr marL="0" indent="0" algn="r">
              <a:spcBef>
                <a:spcPts val="533"/>
              </a:spcBef>
              <a:buClr>
                <a:schemeClr val="dk1"/>
              </a:buClr>
              <a:buSzPts val="1100"/>
              <a:buNone/>
            </a:pPr>
            <a:r>
              <a:rPr lang="iw">
                <a:solidFill>
                  <a:srgbClr val="333333"/>
                </a:solidFill>
                <a:latin typeface="Arial"/>
                <a:ea typeface="Arial"/>
                <a:cs typeface="Arial"/>
                <a:sym typeface="Arial"/>
              </a:rPr>
              <a:t>שלא יעלו בניגוד לרצון האומות                                                </a:t>
            </a:r>
            <a:endParaRPr>
              <a:solidFill>
                <a:srgbClr val="333333"/>
              </a:solidFill>
              <a:latin typeface="Arial"/>
              <a:ea typeface="Arial"/>
              <a:cs typeface="Arial"/>
              <a:sym typeface="Arial"/>
            </a:endParaRPr>
          </a:p>
          <a:p>
            <a:pPr marL="0" indent="0" algn="r">
              <a:spcBef>
                <a:spcPts val="1733"/>
              </a:spcBef>
              <a:buClr>
                <a:schemeClr val="dk1"/>
              </a:buClr>
              <a:buSzPts val="1100"/>
              <a:buNone/>
            </a:pPr>
            <a:r>
              <a:rPr lang="iw">
                <a:solidFill>
                  <a:srgbClr val="333333"/>
                </a:solidFill>
                <a:latin typeface="Arial"/>
                <a:ea typeface="Arial"/>
                <a:cs typeface="Arial"/>
                <a:sym typeface="Arial"/>
              </a:rPr>
              <a:t>           שבועה  שלישית  מתיחסת  לאומות העתידות לשעבד  את עם  ישראל:</a:t>
            </a:r>
            <a:endParaRPr sz="1600">
              <a:solidFill>
                <a:srgbClr val="202122"/>
              </a:solidFill>
              <a:highlight>
                <a:srgbClr val="FFFFFF"/>
              </a:highlight>
              <a:latin typeface="Arial"/>
              <a:ea typeface="Arial"/>
              <a:cs typeface="Arial"/>
              <a:sym typeface="Arial"/>
            </a:endParaRPr>
          </a:p>
          <a:p>
            <a:pPr marL="0" indent="0" algn="r">
              <a:lnSpc>
                <a:spcPct val="160000"/>
              </a:lnSpc>
              <a:spcBef>
                <a:spcPts val="1200"/>
              </a:spcBef>
              <a:buClr>
                <a:schemeClr val="dk1"/>
              </a:buClr>
              <a:buSzPts val="1100"/>
              <a:buNone/>
            </a:pPr>
            <a:r>
              <a:rPr lang="iw" sz="2067" b="1">
                <a:solidFill>
                  <a:schemeClr val="dk1"/>
                </a:solidFill>
                <a:highlight>
                  <a:srgbClr val="FFFFFF"/>
                </a:highlight>
                <a:latin typeface="Arial"/>
                <a:ea typeface="Arial"/>
                <a:cs typeface="Arial"/>
                <a:sym typeface="Arial"/>
              </a:rPr>
              <a:t>3. שלא  ישתעבדו בהן ישראל-</a:t>
            </a:r>
            <a:endParaRPr sz="2067" b="1">
              <a:solidFill>
                <a:schemeClr val="dk1"/>
              </a:solidFill>
              <a:highlight>
                <a:srgbClr val="FFFFFF"/>
              </a:highlight>
              <a:latin typeface="Arial"/>
              <a:ea typeface="Arial"/>
              <a:cs typeface="Arial"/>
              <a:sym typeface="Arial"/>
            </a:endParaRPr>
          </a:p>
          <a:p>
            <a:pPr marL="0" indent="0" algn="r" rtl="0">
              <a:lnSpc>
                <a:spcPct val="167000"/>
              </a:lnSpc>
              <a:spcBef>
                <a:spcPts val="1733"/>
              </a:spcBef>
              <a:buClr>
                <a:schemeClr val="dk1"/>
              </a:buClr>
              <a:buSzPts val="1100"/>
              <a:buNone/>
            </a:pPr>
            <a:r>
              <a:rPr lang="iw">
                <a:solidFill>
                  <a:srgbClr val="333333"/>
                </a:solidFill>
                <a:highlight>
                  <a:srgbClr val="FFFFFF"/>
                </a:highlight>
                <a:latin typeface="Arial"/>
                <a:ea typeface="Arial"/>
                <a:cs typeface="Arial"/>
                <a:sym typeface="Arial"/>
              </a:rPr>
              <a:t>שיהיו גבולות לענישתם את ישראל</a:t>
            </a:r>
            <a:endParaRPr>
              <a:solidFill>
                <a:srgbClr val="333333"/>
              </a:solidFill>
              <a:highlight>
                <a:srgbClr val="FFFFFF"/>
              </a:highlight>
              <a:latin typeface="Arial"/>
              <a:ea typeface="Arial"/>
              <a:cs typeface="Arial"/>
              <a:sym typeface="Arial"/>
            </a:endParaRPr>
          </a:p>
          <a:p>
            <a:pPr marL="0" indent="0" algn="r">
              <a:lnSpc>
                <a:spcPct val="167000"/>
              </a:lnSpc>
              <a:spcBef>
                <a:spcPts val="1733"/>
              </a:spcBef>
              <a:buClr>
                <a:schemeClr val="dk1"/>
              </a:buClr>
              <a:buSzPts val="1100"/>
              <a:buNone/>
            </a:pPr>
            <a:endParaRPr>
              <a:solidFill>
                <a:srgbClr val="333333"/>
              </a:solidFill>
              <a:latin typeface="Arial"/>
              <a:ea typeface="Arial"/>
              <a:cs typeface="Arial"/>
              <a:sym typeface="Arial"/>
            </a:endParaRPr>
          </a:p>
          <a:p>
            <a:pPr marL="0" indent="0" algn="r">
              <a:lnSpc>
                <a:spcPct val="160000"/>
              </a:lnSpc>
              <a:spcBef>
                <a:spcPts val="1200"/>
              </a:spcBef>
              <a:buClr>
                <a:schemeClr val="dk1"/>
              </a:buClr>
              <a:buSzPts val="1100"/>
              <a:buNone/>
            </a:pPr>
            <a:endParaRPr sz="1600">
              <a:solidFill>
                <a:schemeClr val="dk1"/>
              </a:solidFill>
              <a:highlight>
                <a:srgbClr val="FFFFFF"/>
              </a:highlight>
              <a:latin typeface="Arial"/>
              <a:ea typeface="Arial"/>
              <a:cs typeface="Arial"/>
              <a:sym typeface="Arial"/>
            </a:endParaRPr>
          </a:p>
          <a:p>
            <a:pPr marL="0" indent="0" algn="r">
              <a:lnSpc>
                <a:spcPct val="160000"/>
              </a:lnSpc>
              <a:spcBef>
                <a:spcPts val="533"/>
              </a:spcBef>
              <a:buClr>
                <a:schemeClr val="dk1"/>
              </a:buClr>
              <a:buSzPts val="1100"/>
              <a:buNone/>
            </a:pPr>
            <a:endParaRPr sz="1400">
              <a:solidFill>
                <a:srgbClr val="202122"/>
              </a:solidFill>
              <a:highlight>
                <a:srgbClr val="FFFFFF"/>
              </a:highlight>
              <a:latin typeface="Arial"/>
              <a:ea typeface="Arial"/>
              <a:cs typeface="Arial"/>
              <a:sym typeface="Arial"/>
            </a:endParaRPr>
          </a:p>
          <a:p>
            <a:pPr marL="0" indent="0" algn="r">
              <a:lnSpc>
                <a:spcPct val="160000"/>
              </a:lnSpc>
              <a:spcBef>
                <a:spcPts val="533"/>
              </a:spcBef>
              <a:buClr>
                <a:schemeClr val="dk1"/>
              </a:buClr>
              <a:buSzPts val="1100"/>
              <a:buNone/>
            </a:pPr>
            <a:endParaRPr sz="1400">
              <a:solidFill>
                <a:srgbClr val="202122"/>
              </a:solidFill>
              <a:highlight>
                <a:srgbClr val="FFFFFF"/>
              </a:highlight>
              <a:latin typeface="Arial"/>
              <a:ea typeface="Arial"/>
              <a:cs typeface="Arial"/>
              <a:sym typeface="Arial"/>
            </a:endParaRPr>
          </a:p>
          <a:p>
            <a:pPr marL="0" indent="0" algn="r">
              <a:lnSpc>
                <a:spcPct val="160000"/>
              </a:lnSpc>
              <a:spcBef>
                <a:spcPts val="533"/>
              </a:spcBef>
              <a:buClr>
                <a:schemeClr val="dk1"/>
              </a:buClr>
              <a:buSzPts val="1100"/>
              <a:buNone/>
            </a:pPr>
            <a:endParaRPr sz="1400">
              <a:solidFill>
                <a:srgbClr val="202122"/>
              </a:solidFill>
              <a:highlight>
                <a:srgbClr val="FFFFFF"/>
              </a:highlight>
              <a:latin typeface="Arial"/>
              <a:ea typeface="Arial"/>
              <a:cs typeface="Arial"/>
              <a:sym typeface="Arial"/>
            </a:endParaRPr>
          </a:p>
          <a:p>
            <a:pPr marL="0" indent="0" algn="r" rtl="0">
              <a:lnSpc>
                <a:spcPct val="115000"/>
              </a:lnSpc>
              <a:spcBef>
                <a:spcPts val="0"/>
              </a:spcBef>
              <a:buClr>
                <a:schemeClr val="dk1"/>
              </a:buClr>
              <a:buSzPts val="1100"/>
              <a:buNone/>
            </a:pPr>
            <a:endParaRPr sz="1467">
              <a:solidFill>
                <a:schemeClr val="dk1"/>
              </a:solidFill>
              <a:latin typeface="Arial"/>
              <a:ea typeface="Arial"/>
              <a:cs typeface="Arial"/>
              <a:sym typeface="Arial"/>
            </a:endParaRPr>
          </a:p>
          <a:p>
            <a:pPr marL="0" indent="0" algn="r">
              <a:spcBef>
                <a:spcPts val="1067"/>
              </a:spcBef>
              <a:buClr>
                <a:schemeClr val="dk1"/>
              </a:buClr>
              <a:buSzPts val="1100"/>
              <a:buNone/>
            </a:pPr>
            <a:endParaRPr/>
          </a:p>
          <a:p>
            <a:pPr marL="0" marR="304792" indent="0" algn="r">
              <a:lnSpc>
                <a:spcPct val="115000"/>
              </a:lnSpc>
              <a:spcBef>
                <a:spcPts val="800"/>
              </a:spcBef>
              <a:buNone/>
            </a:pPr>
            <a:endParaRPr sz="1400">
              <a:solidFill>
                <a:srgbClr val="202122"/>
              </a:solidFill>
              <a:highlight>
                <a:srgbClr val="FFFFFF"/>
              </a:highlight>
              <a:latin typeface="Arial"/>
              <a:ea typeface="Arial"/>
              <a:cs typeface="Arial"/>
              <a:sym typeface="Arial"/>
            </a:endParaRPr>
          </a:p>
          <a:p>
            <a:pPr marL="0" indent="0" algn="r">
              <a:spcBef>
                <a:spcPts val="1067"/>
              </a:spcBef>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2">
                                            <p:txEl>
                                              <p:pRg st="0" end="0"/>
                                            </p:txEl>
                                          </p:spTgt>
                                        </p:tgtEl>
                                        <p:attrNameLst>
                                          <p:attrName>style.visibility</p:attrName>
                                        </p:attrNameLst>
                                      </p:cBhvr>
                                      <p:to>
                                        <p:strVal val="visible"/>
                                      </p:to>
                                    </p:set>
                                    <p:animEffect transition="in" filter="fade">
                                      <p:cBhvr>
                                        <p:cTn id="7" dur="1000"/>
                                        <p:tgtEl>
                                          <p:spTgt spid="1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2">
                                            <p:txEl>
                                              <p:pRg st="1" end="1"/>
                                            </p:txEl>
                                          </p:spTgt>
                                        </p:tgtEl>
                                        <p:attrNameLst>
                                          <p:attrName>style.visibility</p:attrName>
                                        </p:attrNameLst>
                                      </p:cBhvr>
                                      <p:to>
                                        <p:strVal val="visible"/>
                                      </p:to>
                                    </p:set>
                                    <p:animEffect transition="in" filter="fade">
                                      <p:cBhvr>
                                        <p:cTn id="12" dur="1000"/>
                                        <p:tgtEl>
                                          <p:spTgt spid="1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2">
                                            <p:txEl>
                                              <p:pRg st="3" end="3"/>
                                            </p:txEl>
                                          </p:spTgt>
                                        </p:tgtEl>
                                        <p:attrNameLst>
                                          <p:attrName>style.visibility</p:attrName>
                                        </p:attrNameLst>
                                      </p:cBhvr>
                                      <p:to>
                                        <p:strVal val="visible"/>
                                      </p:to>
                                    </p:set>
                                    <p:animEffect transition="in" filter="fade">
                                      <p:cBhvr>
                                        <p:cTn id="17" dur="1000"/>
                                        <p:tgtEl>
                                          <p:spTgt spid="16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2">
                                            <p:txEl>
                                              <p:pRg st="4" end="4"/>
                                            </p:txEl>
                                          </p:spTgt>
                                        </p:tgtEl>
                                        <p:attrNameLst>
                                          <p:attrName>style.visibility</p:attrName>
                                        </p:attrNameLst>
                                      </p:cBhvr>
                                      <p:to>
                                        <p:strVal val="visible"/>
                                      </p:to>
                                    </p:set>
                                    <p:animEffect transition="in" filter="fade">
                                      <p:cBhvr>
                                        <p:cTn id="22" dur="1000"/>
                                        <p:tgtEl>
                                          <p:spTgt spid="16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2">
                                            <p:txEl>
                                              <p:pRg st="5" end="5"/>
                                            </p:txEl>
                                          </p:spTgt>
                                        </p:tgtEl>
                                        <p:attrNameLst>
                                          <p:attrName>style.visibility</p:attrName>
                                        </p:attrNameLst>
                                      </p:cBhvr>
                                      <p:to>
                                        <p:strVal val="visible"/>
                                      </p:to>
                                    </p:set>
                                    <p:animEffect transition="in" filter="fade">
                                      <p:cBhvr>
                                        <p:cTn id="27" dur="1000"/>
                                        <p:tgtEl>
                                          <p:spTgt spid="16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2">
                                            <p:txEl>
                                              <p:pRg st="6" end="6"/>
                                            </p:txEl>
                                          </p:spTgt>
                                        </p:tgtEl>
                                        <p:attrNameLst>
                                          <p:attrName>style.visibility</p:attrName>
                                        </p:attrNameLst>
                                      </p:cBhvr>
                                      <p:to>
                                        <p:strVal val="visible"/>
                                      </p:to>
                                    </p:set>
                                    <p:animEffect transition="in" filter="fade">
                                      <p:cBhvr>
                                        <p:cTn id="32" dur="1000"/>
                                        <p:tgtEl>
                                          <p:spTgt spid="16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2">
                                            <p:txEl>
                                              <p:pRg st="7" end="7"/>
                                            </p:txEl>
                                          </p:spTgt>
                                        </p:tgtEl>
                                        <p:attrNameLst>
                                          <p:attrName>style.visibility</p:attrName>
                                        </p:attrNameLst>
                                      </p:cBhvr>
                                      <p:to>
                                        <p:strVal val="visible"/>
                                      </p:to>
                                    </p:set>
                                    <p:animEffect transition="in" filter="fade">
                                      <p:cBhvr>
                                        <p:cTn id="37" dur="1000"/>
                                        <p:tgtEl>
                                          <p:spTgt spid="16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2">
                                            <p:txEl>
                                              <p:pRg st="8" end="8"/>
                                            </p:txEl>
                                          </p:spTgt>
                                        </p:tgtEl>
                                        <p:attrNameLst>
                                          <p:attrName>style.visibility</p:attrName>
                                        </p:attrNameLst>
                                      </p:cBhvr>
                                      <p:to>
                                        <p:strVal val="visible"/>
                                      </p:to>
                                    </p:set>
                                    <p:animEffect transition="in" filter="fade">
                                      <p:cBhvr>
                                        <p:cTn id="42" dur="1000"/>
                                        <p:tgtEl>
                                          <p:spTgt spid="16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2">
                                            <p:txEl>
                                              <p:pRg st="9" end="9"/>
                                            </p:txEl>
                                          </p:spTgt>
                                        </p:tgtEl>
                                        <p:attrNameLst>
                                          <p:attrName>style.visibility</p:attrName>
                                        </p:attrNameLst>
                                      </p:cBhvr>
                                      <p:to>
                                        <p:strVal val="visible"/>
                                      </p:to>
                                    </p:set>
                                    <p:animEffect transition="in" filter="fade">
                                      <p:cBhvr>
                                        <p:cTn id="47" dur="1000"/>
                                        <p:tgtEl>
                                          <p:spTgt spid="162">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2">
                                            <p:txEl>
                                              <p:pRg st="10" end="10"/>
                                            </p:txEl>
                                          </p:spTgt>
                                        </p:tgtEl>
                                        <p:attrNameLst>
                                          <p:attrName>style.visibility</p:attrName>
                                        </p:attrNameLst>
                                      </p:cBhvr>
                                      <p:to>
                                        <p:strVal val="visible"/>
                                      </p:to>
                                    </p:set>
                                    <p:animEffect transition="in" filter="fade">
                                      <p:cBhvr>
                                        <p:cTn id="52" dur="1000"/>
                                        <p:tgtEl>
                                          <p:spTgt spid="162">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62">
                                            <p:txEl>
                                              <p:pRg st="11" end="11"/>
                                            </p:txEl>
                                          </p:spTgt>
                                        </p:tgtEl>
                                        <p:attrNameLst>
                                          <p:attrName>style.visibility</p:attrName>
                                        </p:attrNameLst>
                                      </p:cBhvr>
                                      <p:to>
                                        <p:strVal val="visible"/>
                                      </p:to>
                                    </p:set>
                                    <p:animEffect transition="in" filter="fade">
                                      <p:cBhvr>
                                        <p:cTn id="57" dur="1000"/>
                                        <p:tgtEl>
                                          <p:spTgt spid="16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9"/>
          <p:cNvSpPr txBox="1">
            <a:spLocks noGrp="1"/>
          </p:cNvSpPr>
          <p:nvPr>
            <p:ph type="title"/>
          </p:nvPr>
        </p:nvSpPr>
        <p:spPr>
          <a:xfrm>
            <a:off x="677333" y="203200"/>
            <a:ext cx="8596800" cy="1320800"/>
          </a:xfrm>
          <a:prstGeom prst="rect">
            <a:avLst/>
          </a:prstGeom>
        </p:spPr>
        <p:txBody>
          <a:bodyPr spcFirstLastPara="1" vert="horz" wrap="square" lIns="91433" tIns="45700" rIns="91433" bIns="45700" rtlCol="0" anchor="t" anchorCtr="0">
            <a:noAutofit/>
          </a:bodyPr>
          <a:lstStyle/>
          <a:p>
            <a:pPr algn="r">
              <a:spcBef>
                <a:spcPts val="0"/>
              </a:spcBef>
            </a:pPr>
            <a:r>
              <a:rPr lang="iw"/>
              <a:t>מענה לשלשת השבועות</a:t>
            </a:r>
            <a:endParaRPr/>
          </a:p>
        </p:txBody>
      </p:sp>
      <p:sp>
        <p:nvSpPr>
          <p:cNvPr id="213" name="Google Shape;213;p29"/>
          <p:cNvSpPr txBox="1">
            <a:spLocks noGrp="1"/>
          </p:cNvSpPr>
          <p:nvPr>
            <p:ph type="body" idx="1"/>
          </p:nvPr>
        </p:nvSpPr>
        <p:spPr>
          <a:xfrm>
            <a:off x="677333" y="941389"/>
            <a:ext cx="8596800" cy="3880800"/>
          </a:xfrm>
          <a:prstGeom prst="rect">
            <a:avLst/>
          </a:prstGeom>
        </p:spPr>
        <p:txBody>
          <a:bodyPr spcFirstLastPara="1" vert="horz" wrap="square" lIns="91433" tIns="45700" rIns="91433" bIns="45700" rtlCol="0" anchor="t" anchorCtr="0">
            <a:noAutofit/>
          </a:bodyPr>
          <a:lstStyle/>
          <a:p>
            <a:pPr marL="0" indent="0">
              <a:spcBef>
                <a:spcPts val="1067"/>
              </a:spcBef>
              <a:buNone/>
            </a:pPr>
            <a:r>
              <a:rPr lang="iw">
                <a:latin typeface="Gisha"/>
                <a:ea typeface="Gisha"/>
                <a:cs typeface="Gisha"/>
                <a:sym typeface="Gisha"/>
              </a:rPr>
              <a:t>1)      רשיון אומות העולם להקמת המדינה כגון הצהרת בלפור ("ממשלת בריטניה מביטה בעין יפה על ייסוד בית לאומי לעם היהודי בארץ ישראל") ביטאה התעוררות מהשמיים והסכמה לעלייה לארץ ישראל והקמת בית לאומי.</a:t>
            </a:r>
            <a:endParaRPr>
              <a:latin typeface="Gisha"/>
              <a:ea typeface="Gisha"/>
              <a:cs typeface="Gisha"/>
              <a:sym typeface="Gisha"/>
            </a:endParaRPr>
          </a:p>
          <a:p>
            <a:pPr marL="0" indent="0">
              <a:spcBef>
                <a:spcPts val="1067"/>
              </a:spcBef>
              <a:buNone/>
            </a:pPr>
            <a:r>
              <a:rPr lang="iw">
                <a:latin typeface="Gisha"/>
                <a:ea typeface="Gisha"/>
                <a:cs typeface="Gisha"/>
                <a:sym typeface="Gisha"/>
              </a:rPr>
              <a:t>2)      לשון השבועה היא: "הִשְׁבַּעְתִּי אֶתְכֶם בְּנוֹת יְרוּשָׁלִַם בִּצְבָאוֹת אוֹ בְּאַיְלוֹת הַשָּׂדֶה אִם תָּעִירוּ וְאִם תְּעוֹרְרוּ אֶת הָאַהֲבָה עַד שֶׁתֶּחְפָּץ" (שיר השירים, ב', ז'). משמעות הדברים היא כי הגאולה תתרחש כאשר הקב"ה יפקוד את עמו ויתן סימן כי הגאולה באה.</a:t>
            </a:r>
            <a:endParaRPr>
              <a:latin typeface="Gisha"/>
              <a:ea typeface="Gisha"/>
              <a:cs typeface="Gisha"/>
              <a:sym typeface="Gisha"/>
            </a:endParaRPr>
          </a:p>
          <a:p>
            <a:pPr marL="0" indent="0">
              <a:spcBef>
                <a:spcPts val="1067"/>
              </a:spcBef>
              <a:buNone/>
            </a:pPr>
            <a:r>
              <a:rPr lang="iw">
                <a:latin typeface="Gisha"/>
                <a:ea typeface="Gisha"/>
                <a:cs typeface="Gisha"/>
                <a:sym typeface="Gisha"/>
              </a:rPr>
              <a:t>התעוררות האומה לשוב אל ארץ ישראל היא סימן כי ה' חפץ בעליה זו. יש להדגיש כי אין  מדובר בהתעוררות של יחידים אלא בהתעוררות האומה (למרות שהתעוררות זו באה בשלבים: עלייה ראשונה, עלייה שנייה וכו').</a:t>
            </a:r>
            <a:endParaRPr>
              <a:latin typeface="Gisha"/>
              <a:ea typeface="Gisha"/>
              <a:cs typeface="Gisha"/>
              <a:sym typeface="Gisha"/>
            </a:endParaRPr>
          </a:p>
          <a:p>
            <a:pPr marL="0" indent="0">
              <a:spcBef>
                <a:spcPts val="1067"/>
              </a:spcBef>
              <a:buNone/>
            </a:pPr>
            <a:r>
              <a:rPr lang="iw">
                <a:latin typeface="Gisha"/>
                <a:ea typeface="Gisha"/>
                <a:cs typeface="Gisha"/>
                <a:sym typeface="Gisha"/>
              </a:rPr>
              <a:t>3)      פריחתה החומרית של ארץ ישראל וקיבוץ הגלויות הם הוכחה לגאולת ישראל כדברי התלמוד במסכת סנהדרין דף צ"ח: "אמר רבי אבא אין לך קץ מגולה מזה שנאמר: "וְאַתֶּם הָרֵי יִשְׂרָאֵל עַנְפְּכֶם תִּתֵּנוּ וּפֶרְיְכֶם תִּשְׂאוּ לְעַמִּי יִשְׂרָאֵל כִּי קֵרְבוּ לָבוֹא". פריחה זו מהווה סימן לפקידת ה' את עמו (=רצון ה') ורצונו לגאול את העם מגלותו.</a:t>
            </a:r>
            <a:endParaRPr>
              <a:latin typeface="Gisha"/>
              <a:ea typeface="Gisha"/>
              <a:cs typeface="Gisha"/>
              <a:sym typeface="Gisha"/>
            </a:endParaRPr>
          </a:p>
          <a:p>
            <a:pPr marL="0" indent="0">
              <a:spcBef>
                <a:spcPts val="1067"/>
              </a:spcBef>
              <a:buNone/>
            </a:pPr>
            <a:r>
              <a:rPr lang="iw">
                <a:latin typeface="Gisha"/>
                <a:ea typeface="Gisha"/>
                <a:cs typeface="Gisha"/>
                <a:sym typeface="Gisha"/>
              </a:rPr>
              <a:t>4)      סוגיית התלמוד בעניין "שלוש השבועות" איננה הלכה אלא דברי אגדה ולפיכך אין לפסוק הלכה על סמך דברי אגדה.</a:t>
            </a:r>
            <a:endParaRPr>
              <a:latin typeface="Gisha"/>
              <a:ea typeface="Gisha"/>
              <a:cs typeface="Gisha"/>
              <a:sym typeface="Gisha"/>
            </a:endParaRPr>
          </a:p>
          <a:p>
            <a:pPr marL="0" indent="0" rtl="0">
              <a:spcBef>
                <a:spcPts val="1067"/>
              </a:spcBef>
              <a:buNone/>
            </a:pPr>
            <a:endParaRPr>
              <a:latin typeface="Gisha"/>
              <a:ea typeface="Gisha"/>
              <a:cs typeface="Gisha"/>
              <a:sym typeface="Gish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3">
                                            <p:txEl>
                                              <p:pRg st="0" end="0"/>
                                            </p:txEl>
                                          </p:spTgt>
                                        </p:tgtEl>
                                        <p:attrNameLst>
                                          <p:attrName>style.visibility</p:attrName>
                                        </p:attrNameLst>
                                      </p:cBhvr>
                                      <p:to>
                                        <p:strVal val="visible"/>
                                      </p:to>
                                    </p:set>
                                    <p:animEffect transition="in" filter="fade">
                                      <p:cBhvr>
                                        <p:cTn id="7" dur="1000"/>
                                        <p:tgtEl>
                                          <p:spTgt spid="2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3">
                                            <p:txEl>
                                              <p:pRg st="1" end="1"/>
                                            </p:txEl>
                                          </p:spTgt>
                                        </p:tgtEl>
                                        <p:attrNameLst>
                                          <p:attrName>style.visibility</p:attrName>
                                        </p:attrNameLst>
                                      </p:cBhvr>
                                      <p:to>
                                        <p:strVal val="visible"/>
                                      </p:to>
                                    </p:set>
                                    <p:animEffect transition="in" filter="fade">
                                      <p:cBhvr>
                                        <p:cTn id="12" dur="1000"/>
                                        <p:tgtEl>
                                          <p:spTgt spid="2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3">
                                            <p:txEl>
                                              <p:pRg st="2" end="2"/>
                                            </p:txEl>
                                          </p:spTgt>
                                        </p:tgtEl>
                                        <p:attrNameLst>
                                          <p:attrName>style.visibility</p:attrName>
                                        </p:attrNameLst>
                                      </p:cBhvr>
                                      <p:to>
                                        <p:strVal val="visible"/>
                                      </p:to>
                                    </p:set>
                                    <p:animEffect transition="in" filter="fade">
                                      <p:cBhvr>
                                        <p:cTn id="17" dur="1000"/>
                                        <p:tgtEl>
                                          <p:spTgt spid="2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3">
                                            <p:txEl>
                                              <p:pRg st="3" end="3"/>
                                            </p:txEl>
                                          </p:spTgt>
                                        </p:tgtEl>
                                        <p:attrNameLst>
                                          <p:attrName>style.visibility</p:attrName>
                                        </p:attrNameLst>
                                      </p:cBhvr>
                                      <p:to>
                                        <p:strVal val="visible"/>
                                      </p:to>
                                    </p:set>
                                    <p:animEffect transition="in" filter="fade">
                                      <p:cBhvr>
                                        <p:cTn id="22" dur="1000"/>
                                        <p:tgtEl>
                                          <p:spTgt spid="2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3">
                                            <p:txEl>
                                              <p:pRg st="4" end="4"/>
                                            </p:txEl>
                                          </p:spTgt>
                                        </p:tgtEl>
                                        <p:attrNameLst>
                                          <p:attrName>style.visibility</p:attrName>
                                        </p:attrNameLst>
                                      </p:cBhvr>
                                      <p:to>
                                        <p:strVal val="visible"/>
                                      </p:to>
                                    </p:set>
                                    <p:animEffect transition="in" filter="fade">
                                      <p:cBhvr>
                                        <p:cTn id="27" dur="1000"/>
                                        <p:tgtEl>
                                          <p:spTgt spid="2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שלושת השבועות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iw" dirty="0">
                <a:solidFill>
                  <a:srgbClr val="202122"/>
                </a:solidFill>
                <a:highlight>
                  <a:srgbClr val="FFFFFF"/>
                </a:highlight>
                <a:latin typeface="David"/>
                <a:ea typeface="David"/>
                <a:cs typeface="David"/>
                <a:sym typeface="David"/>
              </a:rPr>
              <a:t>"הִשְׁבַּעְתִּי אֶתְכֶם בְּנוֹת יְרוּשָׁלַיִם בִּצְבָאוֹת, אוֹ בְּאַיְלוֹת הַשָּׂדֶה, אִם-תָּעִירוּ וְאִם-תְּעוֹרְרוּ אֶת-הָאַהֲבָה, עַד שֶׁתֶּחְפָּץ"</a:t>
            </a:r>
            <a:endParaRPr lang="he-IL" dirty="0"/>
          </a:p>
          <a:p>
            <a:r>
              <a:rPr lang="he-IL" dirty="0"/>
              <a:t>אם תעירו ואם תעוררו את אהבה עד </a:t>
            </a:r>
            <a:r>
              <a:rPr lang="he-IL" dirty="0" err="1"/>
              <a:t>שתחפץ</a:t>
            </a:r>
            <a:r>
              <a:rPr lang="he-IL" dirty="0"/>
              <a:t>. </a:t>
            </a:r>
          </a:p>
          <a:p>
            <a:r>
              <a:rPr lang="he-IL" dirty="0"/>
              <a:t>כשבאים לארץ ישראל – זה מעורר אהבה. </a:t>
            </a:r>
          </a:p>
          <a:p>
            <a:r>
              <a:rPr lang="he-IL" dirty="0"/>
              <a:t>כשהילדים באים הביתה – מתפרצים רגשי אהבה. </a:t>
            </a:r>
          </a:p>
          <a:p>
            <a:r>
              <a:rPr lang="he-IL" dirty="0"/>
              <a:t>בברכת אהבת עולם מבקשים – אבא רוצים הביתה!!!!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9B8C805D-02AD-15B1-AD7B-ABA6B056C2A1}"/>
              </a:ext>
            </a:extLst>
          </p:cNvPr>
          <p:cNvSpPr>
            <a:spLocks noGrp="1"/>
          </p:cNvSpPr>
          <p:nvPr>
            <p:ph type="sldNum" sz="quarter" idx="12"/>
          </p:nvPr>
        </p:nvSpPr>
        <p:spPr/>
        <p:txBody>
          <a:bodyPr/>
          <a:lstStyle/>
          <a:p>
            <a:fld id="{D57F1E4F-1CFF-5643-939E-217C01CDF565}" type="slidenum">
              <a:rPr lang="en-US" smtClean="0"/>
              <a:pPr/>
              <a:t>18</a:t>
            </a:fld>
            <a:endParaRPr lang="en-US" dirty="0"/>
          </a:p>
        </p:txBody>
      </p:sp>
      <p:pic>
        <p:nvPicPr>
          <p:cNvPr id="4" name="תמונה 3">
            <a:extLst>
              <a:ext uri="{FF2B5EF4-FFF2-40B4-BE49-F238E27FC236}">
                <a16:creationId xmlns:a16="http://schemas.microsoft.com/office/drawing/2014/main" id="{BBA2DBE3-AA2E-DDEA-32DD-54952D565F01}"/>
              </a:ext>
            </a:extLst>
          </p:cNvPr>
          <p:cNvPicPr>
            <a:picLocks noChangeAspect="1"/>
          </p:cNvPicPr>
          <p:nvPr/>
        </p:nvPicPr>
        <p:blipFill>
          <a:blip r:embed="rId2"/>
          <a:stretch>
            <a:fillRect/>
          </a:stretch>
        </p:blipFill>
        <p:spPr>
          <a:xfrm>
            <a:off x="3514987" y="522895"/>
            <a:ext cx="4319446" cy="4818102"/>
          </a:xfrm>
          <a:prstGeom prst="rect">
            <a:avLst/>
          </a:prstGeom>
        </p:spPr>
      </p:pic>
    </p:spTree>
    <p:extLst>
      <p:ext uri="{BB962C8B-B14F-4D97-AF65-F5344CB8AC3E}">
        <p14:creationId xmlns:p14="http://schemas.microsoft.com/office/powerpoint/2010/main" val="952575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9FC47B5D-8595-B046-F563-0A304DC77C15}"/>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1583644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alpha val="43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0000FF"/>
                </a:highlight>
              </a:rPr>
              <a:t>התכלת ותקומת ישראל</a:t>
            </a:r>
            <a:endParaRPr lang="he-IL" b="1" dirty="0">
              <a:solidFill>
                <a:schemeClr val="bg2"/>
              </a:solidFill>
              <a:highlight>
                <a:srgbClr val="0000FF"/>
              </a:highlight>
            </a:endParaRP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0000FF"/>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0CA20A1-E7C3-450A-A92A-ECBF97E20AEA}"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20</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pic>
        <p:nvPicPr>
          <p:cNvPr id="1026" name="Picture 2" descr="‫בין תכלת ללבן - נוף הכנרת במגדל - מחירים, מבצעים והמלצות | Go Villa‬‎">
            <a:extLst>
              <a:ext uri="{FF2B5EF4-FFF2-40B4-BE49-F238E27FC236}">
                <a16:creationId xmlns:a16="http://schemas.microsoft.com/office/drawing/2014/main" id="{CA1D066E-1D9A-D001-DE36-1C6BC56C3B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9272" y="122665"/>
            <a:ext cx="3800311" cy="21752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פורטל הדף היומי: ארגמון קהה קוצים - &quot;בין תכלת&quot; (ברכות ט ע&quot;ב)">
            <a:extLst>
              <a:ext uri="{FF2B5EF4-FFF2-40B4-BE49-F238E27FC236}">
                <a16:creationId xmlns:a16="http://schemas.microsoft.com/office/drawing/2014/main" id="{932A5A05-9560-82BD-EF31-EC27936D1A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93" y="107633"/>
            <a:ext cx="2759184" cy="4146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לבן ותכלת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הלבן מסמל שאנחנו עבדי ה' – כמו אדם שתולה דגל לבן. </a:t>
            </a:r>
          </a:p>
          <a:p>
            <a:r>
              <a:rPr lang="he-IL" dirty="0"/>
              <a:t>ביציאת מצרים אנחנו עבדי ה'. </a:t>
            </a:r>
          </a:p>
          <a:p>
            <a:endParaRPr lang="he-IL" dirty="0"/>
          </a:p>
          <a:p>
            <a:r>
              <a:rPr lang="he-IL" dirty="0"/>
              <a:t>ומה מסמל התכלת?</a:t>
            </a:r>
          </a:p>
          <a:p>
            <a:r>
              <a:rPr lang="he-IL" dirty="0"/>
              <a:t>ומרדכי יצא מלפני המלך – בלבוש מלכות תכלת וחור .</a:t>
            </a:r>
          </a:p>
          <a:p>
            <a:r>
              <a:rPr lang="he-IL" dirty="0"/>
              <a:t>התכלת היא הסמל של מלכים. </a:t>
            </a:r>
          </a:p>
          <a:p>
            <a:r>
              <a:rPr lang="he-IL" dirty="0"/>
              <a:t>התכלת מלמדת שאנחנו ממלכת כהנים – שרים חשובים בממלכת 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21</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8194" name="Picture 2" descr="מגילת אסתר פרק ח - ש״י לילדים">
            <a:extLst>
              <a:ext uri="{FF2B5EF4-FFF2-40B4-BE49-F238E27FC236}">
                <a16:creationId xmlns:a16="http://schemas.microsoft.com/office/drawing/2014/main" id="{E4403695-1B86-5389-AA5A-3EC72A7BB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984" y="4528876"/>
            <a:ext cx="3124506" cy="2079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 השכינה שורה עליך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תלמוד בבלי מסכת סוטה דף </a:t>
            </a:r>
            <a:r>
              <a:rPr lang="he-IL" dirty="0" err="1"/>
              <a:t>יז</a:t>
            </a:r>
            <a:r>
              <a:rPr lang="he-IL" dirty="0"/>
              <a:t> עמוד א</a:t>
            </a:r>
          </a:p>
          <a:p>
            <a:r>
              <a:rPr lang="he-IL" dirty="0" err="1"/>
              <a:t>דריש</a:t>
            </a:r>
            <a:r>
              <a:rPr lang="he-IL" dirty="0"/>
              <a:t> רבא: בשכר שאמר אברהם אבינו ואנכי עפר ואפר, זכו בניו לב' מצות: אפר פרה, ועפר סוטה.</a:t>
            </a:r>
          </a:p>
          <a:p>
            <a:r>
              <a:rPr lang="he-IL" dirty="0" err="1"/>
              <a:t>והאיכא</a:t>
            </a:r>
            <a:r>
              <a:rPr lang="he-IL" dirty="0"/>
              <a:t> נמי עפר כיסוי הדם! התם הכשר מצוה איכא, הנאה </a:t>
            </a:r>
            <a:r>
              <a:rPr lang="he-IL" dirty="0" err="1"/>
              <a:t>ליכא</a:t>
            </a:r>
            <a:r>
              <a:rPr lang="he-IL" dirty="0"/>
              <a:t>. </a:t>
            </a:r>
          </a:p>
          <a:p>
            <a:r>
              <a:rPr lang="he-IL" dirty="0"/>
              <a:t>דרש רבא: בשכר שאמר אברהם אבינו אם מחוט ועד שרוך נעל, זכו בניו לב' מצות: חוט של תכלת, ורצועה של תפלין. </a:t>
            </a:r>
          </a:p>
          <a:p>
            <a:r>
              <a:rPr lang="he-IL" dirty="0" err="1"/>
              <a:t>בשלמא</a:t>
            </a:r>
            <a:r>
              <a:rPr lang="he-IL" dirty="0"/>
              <a:t> רצועה של תפלין, </a:t>
            </a:r>
            <a:r>
              <a:rPr lang="he-IL" dirty="0" err="1"/>
              <a:t>דכתיב</a:t>
            </a:r>
            <a:r>
              <a:rPr lang="he-IL" dirty="0"/>
              <a:t>: וראו כל עמי הארץ כי שם ה' נקרא עליך, ותניא, ר"א הגדול אומר: אלו תפלין שבראש, אלא חוט של תכלת מאי היא? </a:t>
            </a:r>
          </a:p>
          <a:p>
            <a:r>
              <a:rPr lang="he-IL" dirty="0" err="1"/>
              <a:t>דתניא</a:t>
            </a:r>
            <a:r>
              <a:rPr lang="he-IL" dirty="0"/>
              <a:t>, היה ר"מ אומר: מה נשתנה תכלת מכל מיני </a:t>
            </a:r>
            <a:r>
              <a:rPr lang="he-IL" dirty="0" err="1"/>
              <a:t>צבעונין</a:t>
            </a:r>
            <a:r>
              <a:rPr lang="he-IL" dirty="0"/>
              <a:t>? מפני שהתכלת דומה לים, וים דומה לרקיע, ורקיע דומה </a:t>
            </a:r>
            <a:r>
              <a:rPr lang="he-IL" dirty="0" err="1"/>
              <a:t>לכסא</a:t>
            </a:r>
            <a:r>
              <a:rPr lang="he-IL" dirty="0"/>
              <a:t> הכבוד.</a:t>
            </a:r>
          </a:p>
          <a:p>
            <a:r>
              <a:rPr lang="he-IL" dirty="0"/>
              <a:t>רש"י </a:t>
            </a:r>
            <a:r>
              <a:rPr lang="he-IL" sz="800" dirty="0"/>
              <a:t>מסכת סוטה דף </a:t>
            </a:r>
            <a:r>
              <a:rPr lang="he-IL" sz="800" dirty="0" err="1"/>
              <a:t>יז</a:t>
            </a:r>
            <a:r>
              <a:rPr lang="he-IL" sz="800" dirty="0"/>
              <a:t> עמוד א  </a:t>
            </a:r>
            <a:r>
              <a:rPr lang="he-IL" dirty="0"/>
              <a:t>שהתכלת דומה לים </a:t>
            </a:r>
            <a:r>
              <a:rPr lang="he-IL" dirty="0" err="1"/>
              <a:t>כו</a:t>
            </a:r>
            <a:r>
              <a:rPr lang="he-IL" dirty="0"/>
              <a:t>' - בא ללמדנו שכל המקיים מצות ציצית כאילו הקביל פני שכינה. </a:t>
            </a:r>
          </a:p>
          <a:p>
            <a:r>
              <a:rPr lang="he-IL" dirty="0"/>
              <a:t>רש"י מנחות: ורקיע </a:t>
            </a:r>
            <a:r>
              <a:rPr lang="he-IL" dirty="0" err="1"/>
              <a:t>לכסא</a:t>
            </a:r>
            <a:r>
              <a:rPr lang="he-IL" dirty="0"/>
              <a:t> הכבוד - </a:t>
            </a:r>
            <a:r>
              <a:rPr lang="he-IL" dirty="0" err="1"/>
              <a:t>ומכח</a:t>
            </a:r>
            <a:r>
              <a:rPr lang="he-IL" dirty="0"/>
              <a:t> התכלת מזכיר היושב על </a:t>
            </a:r>
            <a:r>
              <a:rPr lang="he-IL" dirty="0" err="1"/>
              <a:t>כסא</a:t>
            </a:r>
            <a:r>
              <a:rPr lang="he-IL" dirty="0"/>
              <a:t> </a:t>
            </a:r>
            <a:r>
              <a:rPr lang="he-IL" dirty="0">
                <a:highlight>
                  <a:srgbClr val="FFFF00"/>
                </a:highlight>
              </a:rPr>
              <a:t>ועוד נאה לישראל שיהא כסאו עליהם שנאמר ותחת רגליו וגו' דהיינו רקיע.</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22</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9218" name="Picture 2" descr="‫תכלת דומה לים, וים דומה... - Ptil Tekhelet - פתיל תכלת | Facebook‬‎">
            <a:extLst>
              <a:ext uri="{FF2B5EF4-FFF2-40B4-BE49-F238E27FC236}">
                <a16:creationId xmlns:a16="http://schemas.microsoft.com/office/drawing/2014/main" id="{6BE3D7CD-B565-9658-0563-E2D50B0617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1997" y="5885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ויהי נעם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b="1" dirty="0"/>
              <a:t>השראת שכינה – מהי?</a:t>
            </a:r>
            <a:endParaRPr lang="en-US" b="1" dirty="0"/>
          </a:p>
          <a:p>
            <a:r>
              <a:rPr lang="he-IL" dirty="0"/>
              <a:t>התשובה לכל השאלות היא, שהשראת השכינה פירושה, שאדם מרגיש וחי את טובו ואהבתו של ה' יתברך בכל ליבו. </a:t>
            </a:r>
          </a:p>
          <a:p>
            <a:r>
              <a:rPr lang="he-IL" dirty="0"/>
              <a:t>כמו שכתב רש"י על הפסוק (תהלים פרק צ פסוק </a:t>
            </a:r>
            <a:r>
              <a:rPr lang="he-IL" dirty="0" err="1"/>
              <a:t>יז</a:t>
            </a:r>
            <a:r>
              <a:rPr lang="he-IL" dirty="0"/>
              <a:t>) "וִיהִי נֹעַם אֲדֹנָי </a:t>
            </a:r>
            <a:r>
              <a:rPr lang="he-IL" dirty="0" err="1"/>
              <a:t>אֱלֹהֵינו</a:t>
            </a:r>
            <a:r>
              <a:rPr lang="he-IL" dirty="0"/>
              <a:t>ּ עָלֵינוּ" </a:t>
            </a:r>
          </a:p>
          <a:p>
            <a:r>
              <a:rPr lang="he-IL" dirty="0"/>
              <a:t>מסביר רש"י: "ויהי נועם ה' </a:t>
            </a:r>
            <a:r>
              <a:rPr lang="he-IL" dirty="0" err="1"/>
              <a:t>אלהינו</a:t>
            </a:r>
            <a:r>
              <a:rPr lang="he-IL" dirty="0"/>
              <a:t> - שכינתו ותנחומיו". להרגיש את נעימותו/טובו של ה' - זהו השראת השכינה. </a:t>
            </a:r>
            <a:endParaRPr lang="en-US"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23</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21642145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דומה לים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לפי רש"י דומה לים – ומזכיר לנו את הניסים שבים. </a:t>
            </a:r>
          </a:p>
          <a:p>
            <a:r>
              <a:rPr lang="he-IL" dirty="0"/>
              <a:t>אין הכוונה רק מזכיר ניסים – אלא זה מלמד שגם לך יכולים להיות ניסים כמו בקריעת ים סוף. </a:t>
            </a:r>
          </a:p>
          <a:p>
            <a:r>
              <a:rPr lang="he-IL" dirty="0"/>
              <a:t>ומה קרה בקריעת ים סוף?</a:t>
            </a:r>
          </a:p>
          <a:p>
            <a:r>
              <a:rPr lang="he-IL" dirty="0"/>
              <a:t>עם ישראל הגיעו למדרגת בנים אהובים – וראו בניו את גבורתו שבחו והודו לשמו</a:t>
            </a:r>
          </a:p>
          <a:p>
            <a:r>
              <a:rPr lang="he-IL" dirty="0"/>
              <a:t>ונתנו ידידים זמירות שירות ותשבחות.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24</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למה נגנזה התכלת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תשובות והנהגות כרך ד סימן ה</a:t>
            </a:r>
          </a:p>
          <a:p>
            <a:r>
              <a:rPr lang="he-IL" dirty="0"/>
              <a:t>וקבלה בידינו מהקדוש </a:t>
            </a:r>
            <a:r>
              <a:rPr lang="he-IL" dirty="0" err="1"/>
              <a:t>האריז"ל</a:t>
            </a:r>
            <a:r>
              <a:rPr lang="he-IL" dirty="0"/>
              <a:t> שתכלת דומה לרקיע לרמוז שאנו מונהגים בהשגחתו הגלויה, ובזמן המקדש שזכינו לניסים ממש אז התגלה לנו האפשרות לקיומה של </a:t>
            </a:r>
            <a:r>
              <a:rPr lang="he-IL" dirty="0" err="1"/>
              <a:t>המצוה</a:t>
            </a:r>
            <a:r>
              <a:rPr lang="he-IL" dirty="0"/>
              <a:t>, אבל מן החורבן ואילך שנתמעט והולך גילוי השכינה, ואדרבה </a:t>
            </a:r>
            <a:r>
              <a:rPr lang="he-IL" dirty="0" err="1"/>
              <a:t>בעו"ה</a:t>
            </a:r>
            <a:r>
              <a:rPr lang="he-IL" dirty="0"/>
              <a:t> איכא הסתר פנים אף התכלת נסתר, [וזהו שורש גניזת התכלת המוזכר </a:t>
            </a:r>
            <a:r>
              <a:rPr lang="he-IL" dirty="0" err="1"/>
              <a:t>בתנחומא</a:t>
            </a:r>
            <a:r>
              <a:rPr lang="he-IL" dirty="0"/>
              <a:t> </a:t>
            </a:r>
            <a:r>
              <a:rPr lang="he-IL" dirty="0" err="1"/>
              <a:t>ס"פ</a:t>
            </a:r>
            <a:r>
              <a:rPr lang="he-IL" dirty="0"/>
              <a:t> שלח],</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התכלת נגנזה והתכלת חזרה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התכלת נגנזה – כי נחרב המקדש – אין קוממיות אין השגחה גלויה. </a:t>
            </a:r>
          </a:p>
          <a:p>
            <a:r>
              <a:rPr lang="he-IL" dirty="0"/>
              <a:t>בקונגרס הראשון – שהרצל שהוא שליח ההשגחה מודיע שאנו רוצים קוממיות</a:t>
            </a:r>
          </a:p>
          <a:p>
            <a:r>
              <a:rPr lang="he-IL" dirty="0"/>
              <a:t>קובעים דגל תכלת. </a:t>
            </a:r>
          </a:p>
          <a:p>
            <a:r>
              <a:rPr lang="he-IL" dirty="0"/>
              <a:t>ובהקמת מדינת ישראל – שהשכינה חזרה למקומה – שאהבה חזרה למקומה. </a:t>
            </a:r>
          </a:p>
          <a:p>
            <a:r>
              <a:rPr lang="he-IL" dirty="0"/>
              <a:t>התכלת נקבעה בראש כל חוצות – כדגל המדינה. </a:t>
            </a:r>
          </a:p>
          <a:p>
            <a:r>
              <a:rPr lang="he-IL" dirty="0"/>
              <a:t>שכן השכינה חזרה – אהבה חזרה. </a:t>
            </a:r>
          </a:p>
          <a:p>
            <a:r>
              <a:rPr lang="he-IL" dirty="0"/>
              <a:t>וראו זה פלא – הרמז המפורסם ליום העצמאות הוא מה שכתב הטור</a:t>
            </a:r>
          </a:p>
          <a:p>
            <a:r>
              <a:rPr lang="he-IL" dirty="0"/>
              <a:t>שכל יום בימי הפסח מרמז על חג מסוים לפי </a:t>
            </a:r>
            <a:r>
              <a:rPr lang="he-IL" dirty="0" err="1"/>
              <a:t>תשרק</a:t>
            </a:r>
            <a:endParaRPr lang="he-IL" dirty="0"/>
          </a:p>
          <a:p>
            <a:r>
              <a:rPr lang="he-IL" dirty="0"/>
              <a:t>ושביעי של פסח – האות ע' לא ידע הטור מהו?</a:t>
            </a:r>
          </a:p>
          <a:p>
            <a:r>
              <a:rPr lang="he-IL" dirty="0"/>
              <a:t>עד שהגיע עצמאות. </a:t>
            </a:r>
          </a:p>
          <a:p>
            <a:r>
              <a:rPr lang="he-IL" dirty="0"/>
              <a:t>מה קרה בשביעי של פסח? כולם ראו את אהבתו של ה' אלינו, כולם הרגישו אהבה אדירה לבורא עולם, ושמו תכלת בציצית לזכור את אהבה העצומה שהתגלתה בשביעי של פסח – בקריעת הים. </a:t>
            </a:r>
          </a:p>
          <a:p>
            <a:r>
              <a:rPr lang="he-IL" dirty="0"/>
              <a:t>לכן יום העצמאות – נקבע בשביעי של פסח – היום שבו חזרנו בקוממיות – בו התגלה אהבה.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26</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גילוי התכלת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עכשיו תבינו עד כמה זה מדהים</a:t>
            </a:r>
          </a:p>
          <a:p>
            <a:r>
              <a:rPr lang="he-IL" dirty="0"/>
              <a:t>הרב הרצוג לומד באוניברסיטה בלונדון והוא עושה </a:t>
            </a:r>
            <a:r>
              <a:rPr lang="he-IL" dirty="0" err="1"/>
              <a:t>דוקטרט</a:t>
            </a:r>
            <a:r>
              <a:rPr lang="he-IL" dirty="0"/>
              <a:t> על התכלת – הוא מגיע לתכלת האמיתית </a:t>
            </a:r>
          </a:p>
          <a:p>
            <a:r>
              <a:rPr lang="he-IL" dirty="0" err="1"/>
              <a:t>ארגמון</a:t>
            </a:r>
            <a:r>
              <a:rPr lang="he-IL" dirty="0"/>
              <a:t> קהה קוצים – אבל הוא לא מצליח להוציא ממנו תכלת. </a:t>
            </a:r>
          </a:p>
          <a:p>
            <a:r>
              <a:rPr lang="he-IL" dirty="0"/>
              <a:t>שנים עוברות קמה מדינת ישראל, מלחמת ששת הימים, רוסיה נופלת – כל יהודי יכול להגיע לארץ ישראל. </a:t>
            </a:r>
          </a:p>
          <a:p>
            <a:r>
              <a:rPr lang="he-IL" dirty="0"/>
              <a:t>והנה בשנת תשנ"ב יהודי יקר שעובר על המחקרים – מנסה שוב את התכלת והנה יש צבע תכלת. </a:t>
            </a:r>
          </a:p>
          <a:p>
            <a:r>
              <a:rPr lang="he-IL" dirty="0"/>
              <a:t>התברר שהרב ניסה בבית וצריך אור שמש. </a:t>
            </a:r>
          </a:p>
          <a:p>
            <a:r>
              <a:rPr lang="he-IL" dirty="0"/>
              <a:t>למה עכשיו מתגלה התכלת?</a:t>
            </a:r>
          </a:p>
          <a:p>
            <a:r>
              <a:rPr lang="he-IL" dirty="0"/>
              <a:t>כי עכשיו השכינה שורה בארץ ישראל – אלוקים משגיח עלינו. </a:t>
            </a:r>
          </a:p>
          <a:p>
            <a:r>
              <a:rPr lang="he-IL" dirty="0"/>
              <a:t>ותוליכנו קוממיות לארצנו – תיקח את התכלת ביד. </a:t>
            </a:r>
          </a:p>
          <a:p>
            <a:r>
              <a:rPr lang="he-IL" dirty="0"/>
              <a:t>כי התכלת מלמדת אלוקים אוהב אותנו ומשרה שכינתו עלינו בארץ בה קם העם היהודי</a:t>
            </a:r>
          </a:p>
          <a:p>
            <a:r>
              <a:rPr lang="he-IL" dirty="0"/>
              <a:t>בארץ – בה לעם נהיה קוממיות – שמחה ואהבה.   אשרינו </a:t>
            </a:r>
            <a:r>
              <a:rPr lang="he-IL" dirty="0" err="1"/>
              <a:t>אשרינו</a:t>
            </a:r>
            <a:r>
              <a:rPr lang="he-IL" dirty="0"/>
              <a:t> </a:t>
            </a:r>
            <a:r>
              <a:rPr lang="he-IL" dirty="0" err="1"/>
              <a:t>אשרינו</a:t>
            </a:r>
            <a:r>
              <a:rPr lang="he-IL" dirty="0"/>
              <a:t> שזכינו.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27</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5BC660B-A9B0-60E9-1C02-1BA8B1427A48}"/>
              </a:ext>
            </a:extLst>
          </p:cNvPr>
          <p:cNvSpPr>
            <a:spLocks noGrp="1"/>
          </p:cNvSpPr>
          <p:nvPr>
            <p:ph type="title"/>
          </p:nvPr>
        </p:nvSpPr>
        <p:spPr/>
        <p:txBody>
          <a:bodyPr/>
          <a:lstStyle/>
          <a:p>
            <a:r>
              <a:rPr lang="he-IL">
                <a:effectLst>
                  <a:glow rad="520700">
                    <a:srgbClr val="BC80E0">
                      <a:satMod val="175000"/>
                      <a:alpha val="40000"/>
                    </a:srgbClr>
                  </a:glow>
                </a:effectLst>
                <a:cs typeface="Arial"/>
              </a:rPr>
              <a:t>התכלת וגילוי אור הגאולה</a:t>
            </a:r>
            <a:endParaRPr lang="he-IL"/>
          </a:p>
        </p:txBody>
      </p:sp>
      <p:sp>
        <p:nvSpPr>
          <p:cNvPr id="3" name="מציין מיקום תוכן 2">
            <a:extLst>
              <a:ext uri="{FF2B5EF4-FFF2-40B4-BE49-F238E27FC236}">
                <a16:creationId xmlns:a16="http://schemas.microsoft.com/office/drawing/2014/main" id="{22F9CA37-95DB-FE16-89E1-1847851FFBAE}"/>
              </a:ext>
            </a:extLst>
          </p:cNvPr>
          <p:cNvSpPr>
            <a:spLocks noGrp="1"/>
          </p:cNvSpPr>
          <p:nvPr>
            <p:ph idx="1"/>
          </p:nvPr>
        </p:nvSpPr>
        <p:spPr/>
        <p:txBody>
          <a:bodyPr vert="horz" lIns="91440" tIns="45720" rIns="91440" bIns="45720" rtlCol="0" anchor="t">
            <a:normAutofit fontScale="85000" lnSpcReduction="20000"/>
          </a:bodyPr>
          <a:lstStyle/>
          <a:p>
            <a:pPr>
              <a:buClr>
                <a:srgbClr val="EB3D9F"/>
              </a:buClr>
            </a:pPr>
            <a:r>
              <a:rPr lang="he-IL">
                <a:ea typeface="+mn-lt"/>
                <a:cs typeface="+mn-lt"/>
              </a:rPr>
              <a:t>כיצד הליכה עם תכלת בציצית קשור מאוד לשיטה שלך לגבי היום אנחנו היום באתחלתא דגאולה הנה מובא בכתבי הארי שלאחר החורבן נגנז התכלת היות והתכלת מקורו מחכמה דאימא והלבן מבינה דאימא דהינו שורש התכלת מהחכמה - שזה בחינת החכמה תחיה בעליה - שיש אור עצום בעולם של חיות וכיון שנחרב המקדש חיות העולם ירדה.</a:t>
            </a:r>
            <a:endParaRPr lang="he-IL"/>
          </a:p>
          <a:p>
            <a:pPr>
              <a:buClr>
                <a:srgbClr val="EB3D9F"/>
              </a:buClr>
            </a:pPr>
            <a:r>
              <a:rPr lang="he-IL">
                <a:ea typeface="+mn-lt"/>
                <a:cs typeface="+mn-lt"/>
              </a:rPr>
              <a:t>ד. והנה מהגמרות הנ״ל יש להרגיש לכאורה גם על דברי רבינו האר״י ז״ל שכתב שהציציות של תכלת היו נוהגות רק בזמן שהיה בית המקדש קיים, אבל לאחר החרבן נוהג רק הציצית הלבן, דלפי זה היאך יובן שבתקופת האמוראים היו עדיין עושים ולובשים ציציות עם תכלת, וכנזכר בגמרות הנ״ל.</a:t>
            </a:r>
            <a:endParaRPr lang="he-IL"/>
          </a:p>
          <a:p>
            <a:pPr>
              <a:buClr>
                <a:srgbClr val="EB3D9F"/>
              </a:buClr>
            </a:pPr>
            <a:r>
              <a:rPr lang="he-IL">
                <a:ea typeface="+mn-lt"/>
                <a:cs typeface="+mn-lt"/>
              </a:rPr>
              <a:t>מתרץ בשות וישב הים:  ונראה ברור דאי אפשר לפרש דברי האר״י ז״ל הנ״ל כפשוטן, דכי יעלה על הדעת שברגע שנחרב הבית מיד פשטו כל עם ישראל מעליהם הטליתות שעם תכלת, אלא מוכרח דמ״ש האר״י ז״ל שהציציות דתכלת הם דזמן שבית המקדש קיים, ואילו הציציות דלבן הם דזמן החרבן, אינו כפשוטו, ואינו בדוקא ממש, ואם כן בודאי שגם בעניינינו כוונת האר״י ז״ל במה שאמר אודות התכלת שפסק מאז החרבן, אין כוונתו לרגע החרבן ממש, כי מתקופה הסמוכה לזמן חרבן הבית עד סוף זמן האמוראים עדיין קיימו מצות תכלת, ורק אחר זה נתבטלה מצות תכלת לגמרי וכמו שאמרו במדרש,</a:t>
            </a:r>
            <a:endParaRPr lang="he-IL"/>
          </a:p>
          <a:p>
            <a:pPr>
              <a:buClr>
                <a:srgbClr val="EB3D9F"/>
              </a:buClr>
            </a:pPr>
            <a:r>
              <a:rPr lang="he-IL">
                <a:ea typeface="+mn-lt"/>
                <a:cs typeface="+mn-lt"/>
              </a:rPr>
              <a:t>והוא שמעת החרבן ממש התחיל בחינת התכלת בשורשו, שהוא מוח חכמה דאימא, להתמעט ולהחלש אורו, ולכן מאז נהיה מציאות התכלת גם בעולם הזה מועטת ונדירה מאד, והוסיף להתמעט מזמן לזמן עד שנעלם לגמרי ונגנז תוך בחינת הבינה דאימא בשורשו העליון, ואז גם מציאותו בעולם הזה נתבטל ונגנז.</a:t>
            </a:r>
            <a:endParaRPr lang="he-IL"/>
          </a:p>
          <a:p>
            <a:pPr>
              <a:buClr>
                <a:srgbClr val="EB3D9F"/>
              </a:buClr>
            </a:pPr>
            <a:r>
              <a:rPr lang="he-IL">
                <a:ea typeface="+mn-lt"/>
                <a:cs typeface="+mn-lt"/>
              </a:rPr>
              <a:t>והנה פשוט הוא שכשם שבשקיעה האור הולך ונחלש כך גם בזריחה אין האור נדלק בבת אחת אלא הולך ועולה וממילא כל מי שרואה עין בעין בשוב ה' ציון ורואה כיצד האור הולך ועולה בארץ ישראל מבין שצריך ללכת היום עם תכלת שכן לא בבת אחת מאיר אור הגאולה את העולם כולו אלא כדרך הזריחה מאיר הוא וב''ה שזכינו לאורו ולכן אנחנו הולכים עם התכלת.</a:t>
            </a:r>
            <a:endParaRPr lang="he-IL"/>
          </a:p>
          <a:p>
            <a:pPr>
              <a:buClr>
                <a:srgbClr val="EB3D9F"/>
              </a:buClr>
            </a:pPr>
            <a:r>
              <a:rPr lang="he-IL">
                <a:ea typeface="+mn-lt"/>
                <a:cs typeface="+mn-lt"/>
              </a:rPr>
              <a:t>ומה שעדין רבים אינם הולכים עם התכלת? הוא משום שרצה הקב''ה שיהיה בעם ישראל הרבה יהודים שיזכירו לנו שעדין איננו בגאולה השלמה ונרצאה מאוד לצפות להמשך הגאולה ולא נסתפק במה שקיים ולכן דאג שיהיה כאילו שירגישו עדין בגלות לגמרי ולא יראו עדיין את האור חדש על ציון תאיר כדי שהם יזכירו לכולנו להמשיך לצפות ל ותחזינה עיננו בשובך לציון ברחמים. בב"א.</a:t>
            </a:r>
            <a:endParaRPr lang="he-IL"/>
          </a:p>
          <a:p>
            <a:pPr>
              <a:buClr>
                <a:srgbClr val="EB3D9F"/>
              </a:buClr>
            </a:pPr>
            <a:r>
              <a:rPr lang="he-IL">
                <a:ea typeface="+mn-lt"/>
                <a:cs typeface="+mn-lt"/>
              </a:rPr>
              <a:t>ובכל אופן למדנו שמי שזוכה לראות את האור חדש על ציון תאיר - בוודאי ירצה לשים את התכלת בציציותיו - התכלת המעיד כדברי רש"י על מנחות מ״ג ב: על כסא הכבוד השורה עלינו</a:t>
            </a:r>
            <a:endParaRPr lang="he-IL"/>
          </a:p>
          <a:p>
            <a:pPr>
              <a:buClr>
                <a:srgbClr val="EB3D9F"/>
              </a:buClr>
            </a:pPr>
            <a:endParaRPr lang="he-IL" dirty="0">
              <a:cs typeface="Gisha"/>
            </a:endParaRPr>
          </a:p>
        </p:txBody>
      </p:sp>
      <p:sp>
        <p:nvSpPr>
          <p:cNvPr id="4" name="מציין מיקום של מספר שקופית 3">
            <a:extLst>
              <a:ext uri="{FF2B5EF4-FFF2-40B4-BE49-F238E27FC236}">
                <a16:creationId xmlns:a16="http://schemas.microsoft.com/office/drawing/2014/main" id="{1A2C3432-5977-FED9-B592-74EA20FFC526}"/>
              </a:ext>
            </a:extLst>
          </p:cNvPr>
          <p:cNvSpPr>
            <a:spLocks noGrp="1"/>
          </p:cNvSpPr>
          <p:nvPr>
            <p:ph type="sldNum" sz="quarter" idx="12"/>
          </p:nvPr>
        </p:nvSpPr>
        <p:spPr/>
        <p:txBody>
          <a:bodyPr/>
          <a:lstStyle/>
          <a:p>
            <a:fld id="{519954A3-9DFD-4C44-94BA-B95130A3BA1C}" type="slidenum">
              <a:rPr lang="en-US" dirty="0"/>
              <a:t>28</a:t>
            </a:fld>
            <a:endParaRPr lang="en-US" dirty="0"/>
          </a:p>
        </p:txBody>
      </p:sp>
    </p:spTree>
    <p:extLst>
      <p:ext uri="{BB962C8B-B14F-4D97-AF65-F5344CB8AC3E}">
        <p14:creationId xmlns:p14="http://schemas.microsoft.com/office/powerpoint/2010/main" val="984192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4400E32C-F712-DA51-5105-4A8DE682BCAE}"/>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4194106478"/>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2456</TotalTime>
  <Words>2284</Words>
  <Application>Microsoft Office PowerPoint</Application>
  <PresentationFormat>מסך רחב</PresentationFormat>
  <Paragraphs>174</Paragraphs>
  <Slides>29</Slides>
  <Notes>6</Notes>
  <HiddenSlides>0</HiddenSlides>
  <MMClips>0</MMClips>
  <ScaleCrop>false</ScaleCrop>
  <HeadingPairs>
    <vt:vector size="6" baseType="variant">
      <vt:variant>
        <vt:lpstr>גופנים בשימוש</vt:lpstr>
      </vt:variant>
      <vt:variant>
        <vt:i4>8</vt:i4>
      </vt:variant>
      <vt:variant>
        <vt:lpstr>ערכת נושא</vt:lpstr>
      </vt:variant>
      <vt:variant>
        <vt:i4>3</vt:i4>
      </vt:variant>
      <vt:variant>
        <vt:lpstr>כותרות שקופיות</vt:lpstr>
      </vt:variant>
      <vt:variant>
        <vt:i4>29</vt:i4>
      </vt:variant>
    </vt:vector>
  </HeadingPairs>
  <TitlesOfParts>
    <vt:vector size="40" baseType="lpstr">
      <vt:lpstr>Aharoni</vt:lpstr>
      <vt:lpstr>Arial</vt:lpstr>
      <vt:lpstr>Calibri</vt:lpstr>
      <vt:lpstr>Calibri Light</vt:lpstr>
      <vt:lpstr>David</vt:lpstr>
      <vt:lpstr>Gisha</vt:lpstr>
      <vt:lpstr>Trebuchet MS</vt:lpstr>
      <vt:lpstr>Wingdings 3</vt:lpstr>
      <vt:lpstr>ערכת נושא Office</vt:lpstr>
      <vt:lpstr>2_פיאה</vt:lpstr>
      <vt:lpstr>1_ערכת נושא Office</vt:lpstr>
      <vt:lpstr>התכלת ומדינת ישראל</vt:lpstr>
      <vt:lpstr>מצגת של PowerPoint‏</vt:lpstr>
      <vt:lpstr>כך נוצר דגל קונגרס הציוני</vt:lpstr>
      <vt:lpstr>פסים שחורים או כחולים</vt:lpstr>
      <vt:lpstr>דגל המדינה</vt:lpstr>
      <vt:lpstr>מצגת של PowerPoint‏</vt:lpstr>
      <vt:lpstr>מצגת של PowerPoint‏</vt:lpstr>
      <vt:lpstr>קוממיות לארצנו</vt:lpstr>
      <vt:lpstr>מצגת של PowerPoint‏</vt:lpstr>
      <vt:lpstr>אהבה וקוממיות</vt:lpstr>
      <vt:lpstr>גאולה וימות המשיח</vt:lpstr>
      <vt:lpstr>מצגת של PowerPoint‏</vt:lpstr>
      <vt:lpstr>האם מדינת ישראל היא ראשית צמיחת גאולתנו?   </vt:lpstr>
      <vt:lpstr>מצגת של PowerPoint‏</vt:lpstr>
      <vt:lpstr>מצגת של PowerPoint‏</vt:lpstr>
      <vt:lpstr>מענה לשלשת השבועות</vt:lpstr>
      <vt:lpstr>שלושת השבועות</vt:lpstr>
      <vt:lpstr>מצגת של PowerPoint‏</vt:lpstr>
      <vt:lpstr>מצגת של PowerPoint‏</vt:lpstr>
      <vt:lpstr>התכלת ותקומת ישראל</vt:lpstr>
      <vt:lpstr>לבן ותכלת</vt:lpstr>
      <vt:lpstr>תכלת – השכינה שורה עליך</vt:lpstr>
      <vt:lpstr>ויהי נעם</vt:lpstr>
      <vt:lpstr>תכלת דומה לים</vt:lpstr>
      <vt:lpstr>למה נגנזה התכלת</vt:lpstr>
      <vt:lpstr>התכלת נגנזה והתכלת חזרה</vt:lpstr>
      <vt:lpstr>גילוי התכלת</vt:lpstr>
      <vt:lpstr>התכלת וגילוי אור הגאולה</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התכלת ומדינת ישראל</dc:title>
  <dc:creator>יהודה טאוב</dc:creator>
  <cp:lastModifiedBy>יהודה טאוב</cp:lastModifiedBy>
  <cp:revision>19</cp:revision>
  <dcterms:created xsi:type="dcterms:W3CDTF">2024-05-13T13:39:38Z</dcterms:created>
  <dcterms:modified xsi:type="dcterms:W3CDTF">2026-10-18T02:12:58Z</dcterms:modified>
</cp:coreProperties>
</file>