
<file path=[Content_Types].xml><?xml version="1.0" encoding="utf-8"?>
<Types xmlns="http://schemas.openxmlformats.org/package/2006/content-types">
  <Default Extension="jpeg" ContentType="image/jpeg"/>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saveSubsetFonts="1" autoCompressPictures="0">
  <p:sldMasterIdLst>
    <p:sldMasterId id="2147483648" r:id="rId1"/>
  </p:sldMasterIdLst>
  <p:notesMasterIdLst>
    <p:notesMasterId r:id="rId33"/>
  </p:notesMasterIdLst>
  <p:sldIdLst>
    <p:sldId id="290" r:id="rId2"/>
    <p:sldId id="266" r:id="rId3"/>
    <p:sldId id="287" r:id="rId4"/>
    <p:sldId id="269" r:id="rId5"/>
    <p:sldId id="270" r:id="rId6"/>
    <p:sldId id="271" r:id="rId7"/>
    <p:sldId id="272" r:id="rId8"/>
    <p:sldId id="279" r:id="rId9"/>
    <p:sldId id="273" r:id="rId10"/>
    <p:sldId id="274" r:id="rId11"/>
    <p:sldId id="276" r:id="rId12"/>
    <p:sldId id="278" r:id="rId13"/>
    <p:sldId id="289" r:id="rId14"/>
    <p:sldId id="291" r:id="rId15"/>
    <p:sldId id="293" r:id="rId16"/>
    <p:sldId id="297" r:id="rId17"/>
    <p:sldId id="299" r:id="rId18"/>
    <p:sldId id="283" r:id="rId19"/>
    <p:sldId id="298" r:id="rId20"/>
    <p:sldId id="257" r:id="rId21"/>
    <p:sldId id="258" r:id="rId22"/>
    <p:sldId id="259" r:id="rId23"/>
    <p:sldId id="284" r:id="rId24"/>
    <p:sldId id="295" r:id="rId25"/>
    <p:sldId id="292" r:id="rId26"/>
    <p:sldId id="285" r:id="rId27"/>
    <p:sldId id="264" r:id="rId28"/>
    <p:sldId id="286" r:id="rId29"/>
    <p:sldId id="265" r:id="rId30"/>
    <p:sldId id="288" r:id="rId31"/>
    <p:sldId id="294" r:id="rId32"/>
  </p:sldIdLst>
  <p:sldSz cx="14630400" cy="8229600"/>
  <p:notesSz cx="8229600" cy="14630400"/>
  <p:embeddedFontLst>
    <p:embeddedFont>
      <p:font typeface="DBS-Keren" panose="02010401010101010101" pitchFamily="2" charset="-79"/>
      <p:regular r:id="rId34"/>
      <p:bold r:id="rId35"/>
    </p:embeddedFont>
    <p:embeddedFont>
      <p:font typeface="Narkisim" panose="020E0502050101010101" pitchFamily="34" charset="-79"/>
      <p:regular r:id="rId36"/>
    </p:embeddedFont>
    <p:embeddedFont>
      <p:font typeface="Open Sans" panose="020B0606030504020204" pitchFamily="34" charset="0"/>
      <p:regular r:id="rId37"/>
      <p:bold r:id="rId38"/>
      <p:italic r:id="rId39"/>
      <p:boldItalic r:id="rId40"/>
    </p:embeddedFont>
    <p:embeddedFont>
      <p:font typeface="Overpass Light" panose="020B0604020202020204" charset="0"/>
      <p:regular r:id="rId41"/>
      <p:italic r:id="rId42"/>
    </p:embeddedFont>
  </p:embeddedFontLst>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6AB9F3-0968-49AF-B2BC-667605FB43F1}" v="36" dt="2024-12-18T17:46:17.4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389"/>
    <p:restoredTop sz="94610"/>
  </p:normalViewPr>
  <p:slideViewPr>
    <p:cSldViewPr snapToGrid="0" snapToObjects="1">
      <p:cViewPr>
        <p:scale>
          <a:sx n="75" d="100"/>
          <a:sy n="75" d="100"/>
        </p:scale>
        <p:origin x="370" y="18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3:11.677" v="3"/>
      <pc:docMkLst>
        <pc:docMk/>
      </pc:docMkLst>
      <pc:sldChg chg="delSp mod delAnim modAnim">
        <pc:chgData name="יהודה טאוב" userId="80c2dbd02819b45c" providerId="LiveId" clId="{9C42E4DE-A4EE-4899-912D-CC2AC8F5DB5D}" dt="2026-10-18T02:23:11.662" v="1"/>
        <pc:sldMkLst>
          <pc:docMk/>
          <pc:sldMk cId="2916287119" sldId="297"/>
        </pc:sldMkLst>
        <pc:picChg chg="del">
          <ac:chgData name="יהודה טאוב" userId="80c2dbd02819b45c" providerId="LiveId" clId="{9C42E4DE-A4EE-4899-912D-CC2AC8F5DB5D}" dt="2026-10-18T02:23:11.662" v="1"/>
          <ac:picMkLst>
            <pc:docMk/>
            <pc:sldMk cId="2916287119" sldId="297"/>
            <ac:picMk id="2" creationId="{6FBE2235-2F1F-4316-E2F6-FB3607D7C9E4}"/>
          </ac:picMkLst>
        </pc:picChg>
      </pc:sldChg>
      <pc:sldChg chg="delSp mod delAnim modAnim">
        <pc:chgData name="יהודה טאוב" userId="80c2dbd02819b45c" providerId="LiveId" clId="{9C42E4DE-A4EE-4899-912D-CC2AC8F5DB5D}" dt="2026-10-18T02:23:11.677" v="3"/>
        <pc:sldMkLst>
          <pc:docMk/>
          <pc:sldMk cId="3606422988" sldId="299"/>
        </pc:sldMkLst>
        <pc:picChg chg="del">
          <ac:chgData name="יהודה טאוב" userId="80c2dbd02819b45c" providerId="LiveId" clId="{9C42E4DE-A4EE-4899-912D-CC2AC8F5DB5D}" dt="2026-10-18T02:23:11.677" v="3"/>
          <ac:picMkLst>
            <pc:docMk/>
            <pc:sldMk cId="3606422988" sldId="299"/>
            <ac:picMk id="2" creationId="{0DE6DAE3-7783-0D1B-2B5D-7E38235B2CA2}"/>
          </ac:picMkLst>
        </pc:picChg>
      </pc:sldChg>
    </pc:docChg>
  </pc:docChgLst>
  <pc:docChgLst>
    <pc:chgData name="יהודה טאוב" userId="80c2dbd02819b45c" providerId="LiveId" clId="{016AB9F3-0968-49AF-B2BC-667605FB43F1}"/>
    <pc:docChg chg="custSel modSld">
      <pc:chgData name="יהודה טאוב" userId="80c2dbd02819b45c" providerId="LiveId" clId="{016AB9F3-0968-49AF-B2BC-667605FB43F1}" dt="2024-12-18T17:46:17.405" v="15"/>
      <pc:docMkLst>
        <pc:docMk/>
      </pc:docMkLst>
      <pc:sldChg chg="delSp modSp modTransition modAnim">
        <pc:chgData name="יהודה טאוב" userId="80c2dbd02819b45c" providerId="LiveId" clId="{016AB9F3-0968-49AF-B2BC-667605FB43F1}" dt="2024-12-18T17:46:17.405" v="15"/>
        <pc:sldMkLst>
          <pc:docMk/>
          <pc:sldMk cId="0" sldId="257"/>
        </pc:sldMkLst>
        <pc:picChg chg="del mod">
          <ac:chgData name="יהודה טאוב" userId="80c2dbd02819b45c" providerId="LiveId" clId="{016AB9F3-0968-49AF-B2BC-667605FB43F1}" dt="2024-12-18T17:46:17.405" v="15"/>
          <ac:picMkLst>
            <pc:docMk/>
            <pc:sldMk cId="0" sldId="257"/>
            <ac:picMk id="14" creationId="{2EA2C6E8-5CEF-A108-32DA-679412F749A1}"/>
          </ac:picMkLst>
        </pc:picChg>
      </pc:sldChg>
      <pc:sldChg chg="delSp modSp modTransition modAnim">
        <pc:chgData name="יהודה טאוב" userId="80c2dbd02819b45c" providerId="LiveId" clId="{016AB9F3-0968-49AF-B2BC-667605FB43F1}" dt="2024-12-18T17:46:17.405" v="15"/>
        <pc:sldMkLst>
          <pc:docMk/>
          <pc:sldMk cId="0" sldId="258"/>
        </pc:sldMkLst>
        <pc:picChg chg="del mod">
          <ac:chgData name="יהודה טאוב" userId="80c2dbd02819b45c" providerId="LiveId" clId="{016AB9F3-0968-49AF-B2BC-667605FB43F1}" dt="2024-12-18T17:46:17.405" v="15"/>
          <ac:picMkLst>
            <pc:docMk/>
            <pc:sldMk cId="0" sldId="258"/>
            <ac:picMk id="23" creationId="{38AAE207-A60F-C5E9-880A-ECB002172BAB}"/>
          </ac:picMkLst>
        </pc:picChg>
      </pc:sldChg>
      <pc:sldChg chg="delSp modSp modTransition modAnim">
        <pc:chgData name="יהודה טאוב" userId="80c2dbd02819b45c" providerId="LiveId" clId="{016AB9F3-0968-49AF-B2BC-667605FB43F1}" dt="2024-12-18T17:46:17.405" v="15"/>
        <pc:sldMkLst>
          <pc:docMk/>
          <pc:sldMk cId="0" sldId="259"/>
        </pc:sldMkLst>
        <pc:picChg chg="del mod">
          <ac:chgData name="יהודה טאוב" userId="80c2dbd02819b45c" providerId="LiveId" clId="{016AB9F3-0968-49AF-B2BC-667605FB43F1}" dt="2024-12-18T17:46:17.405" v="15"/>
          <ac:picMkLst>
            <pc:docMk/>
            <pc:sldMk cId="0" sldId="259"/>
            <ac:picMk id="16" creationId="{55FC6056-71B8-7740-544B-7990A7423ED0}"/>
          </ac:picMkLst>
        </pc:picChg>
      </pc:sldChg>
      <pc:sldChg chg="delSp modSp modTransition modAnim">
        <pc:chgData name="יהודה טאוב" userId="80c2dbd02819b45c" providerId="LiveId" clId="{016AB9F3-0968-49AF-B2BC-667605FB43F1}" dt="2024-12-18T17:46:17.405" v="15"/>
        <pc:sldMkLst>
          <pc:docMk/>
          <pc:sldMk cId="0" sldId="264"/>
        </pc:sldMkLst>
        <pc:picChg chg="del mod">
          <ac:chgData name="יהודה טאוב" userId="80c2dbd02819b45c" providerId="LiveId" clId="{016AB9F3-0968-49AF-B2BC-667605FB43F1}" dt="2024-12-18T17:46:17.405" v="15"/>
          <ac:picMkLst>
            <pc:docMk/>
            <pc:sldMk cId="0" sldId="264"/>
            <ac:picMk id="23" creationId="{838F7B14-0CC4-0112-0763-6444F2843FA2}"/>
          </ac:picMkLst>
        </pc:picChg>
      </pc:sldChg>
      <pc:sldChg chg="delSp modSp mod modTransition modAnim">
        <pc:chgData name="יהודה טאוב" userId="80c2dbd02819b45c" providerId="LiveId" clId="{016AB9F3-0968-49AF-B2BC-667605FB43F1}" dt="2024-12-18T17:46:17.405" v="15"/>
        <pc:sldMkLst>
          <pc:docMk/>
          <pc:sldMk cId="0" sldId="265"/>
        </pc:sldMkLst>
        <pc:picChg chg="del mod">
          <ac:chgData name="יהודה טאוב" userId="80c2dbd02819b45c" providerId="LiveId" clId="{016AB9F3-0968-49AF-B2BC-667605FB43F1}" dt="2024-12-18T17:46:17.405" v="15"/>
          <ac:picMkLst>
            <pc:docMk/>
            <pc:sldMk cId="0" sldId="265"/>
            <ac:picMk id="6" creationId="{4DAB6D56-652A-5B82-5F36-1BBF33B62E05}"/>
          </ac:picMkLst>
        </pc:picChg>
      </pc:sldChg>
      <pc:sldChg chg="delSp modSp modTransition modAnim">
        <pc:chgData name="יהודה טאוב" userId="80c2dbd02819b45c" providerId="LiveId" clId="{016AB9F3-0968-49AF-B2BC-667605FB43F1}" dt="2024-12-18T17:46:17.405" v="15"/>
        <pc:sldMkLst>
          <pc:docMk/>
          <pc:sldMk cId="2396566418" sldId="266"/>
        </pc:sldMkLst>
        <pc:picChg chg="del mod">
          <ac:chgData name="יהודה טאוב" userId="80c2dbd02819b45c" providerId="LiveId" clId="{016AB9F3-0968-49AF-B2BC-667605FB43F1}" dt="2024-12-18T17:46:17.405" v="15"/>
          <ac:picMkLst>
            <pc:docMk/>
            <pc:sldMk cId="2396566418" sldId="266"/>
            <ac:picMk id="9" creationId="{817A0426-F00A-4521-4413-6A21B2E83946}"/>
          </ac:picMkLst>
        </pc:picChg>
      </pc:sldChg>
      <pc:sldChg chg="delSp modSp modTransition modAnim">
        <pc:chgData name="יהודה טאוב" userId="80c2dbd02819b45c" providerId="LiveId" clId="{016AB9F3-0968-49AF-B2BC-667605FB43F1}" dt="2024-12-18T17:46:17.405" v="15"/>
        <pc:sldMkLst>
          <pc:docMk/>
          <pc:sldMk cId="4069195434" sldId="269"/>
        </pc:sldMkLst>
        <pc:picChg chg="del mod">
          <ac:chgData name="יהודה טאוב" userId="80c2dbd02819b45c" providerId="LiveId" clId="{016AB9F3-0968-49AF-B2BC-667605FB43F1}" dt="2024-12-18T17:46:17.405" v="15"/>
          <ac:picMkLst>
            <pc:docMk/>
            <pc:sldMk cId="4069195434" sldId="269"/>
            <ac:picMk id="6" creationId="{D86167EC-547C-80E3-89D9-B3FE2998E488}"/>
          </ac:picMkLst>
        </pc:picChg>
      </pc:sldChg>
      <pc:sldChg chg="delSp modSp modTransition modAnim">
        <pc:chgData name="יהודה טאוב" userId="80c2dbd02819b45c" providerId="LiveId" clId="{016AB9F3-0968-49AF-B2BC-667605FB43F1}" dt="2024-12-18T17:46:17.405" v="15"/>
        <pc:sldMkLst>
          <pc:docMk/>
          <pc:sldMk cId="1968129721" sldId="270"/>
        </pc:sldMkLst>
        <pc:picChg chg="del mod">
          <ac:chgData name="יהודה טאוב" userId="80c2dbd02819b45c" providerId="LiveId" clId="{016AB9F3-0968-49AF-B2BC-667605FB43F1}" dt="2024-12-18T17:46:17.405" v="15"/>
          <ac:picMkLst>
            <pc:docMk/>
            <pc:sldMk cId="1968129721" sldId="270"/>
            <ac:picMk id="7" creationId="{DB9BE986-DE5B-C6C4-ED54-C6ED06BED56B}"/>
          </ac:picMkLst>
        </pc:picChg>
      </pc:sldChg>
      <pc:sldChg chg="delSp modSp modTransition modAnim">
        <pc:chgData name="יהודה טאוב" userId="80c2dbd02819b45c" providerId="LiveId" clId="{016AB9F3-0968-49AF-B2BC-667605FB43F1}" dt="2024-12-18T17:46:17.405" v="15"/>
        <pc:sldMkLst>
          <pc:docMk/>
          <pc:sldMk cId="838611212" sldId="271"/>
        </pc:sldMkLst>
        <pc:picChg chg="del mod">
          <ac:chgData name="יהודה טאוב" userId="80c2dbd02819b45c" providerId="LiveId" clId="{016AB9F3-0968-49AF-B2BC-667605FB43F1}" dt="2024-12-18T17:46:17.405" v="15"/>
          <ac:picMkLst>
            <pc:docMk/>
            <pc:sldMk cId="838611212" sldId="271"/>
            <ac:picMk id="6" creationId="{BDCDD6D3-A5F7-D7E5-5CF9-A6E05DBC1ED7}"/>
          </ac:picMkLst>
        </pc:picChg>
      </pc:sldChg>
      <pc:sldChg chg="delSp modSp mod modTransition modAnim">
        <pc:chgData name="יהודה טאוב" userId="80c2dbd02819b45c" providerId="LiveId" clId="{016AB9F3-0968-49AF-B2BC-667605FB43F1}" dt="2024-12-18T17:46:17.405" v="15"/>
        <pc:sldMkLst>
          <pc:docMk/>
          <pc:sldMk cId="360662220" sldId="272"/>
        </pc:sldMkLst>
        <pc:picChg chg="del">
          <ac:chgData name="יהודה טאוב" userId="80c2dbd02819b45c" providerId="LiveId" clId="{016AB9F3-0968-49AF-B2BC-667605FB43F1}" dt="2024-12-18T16:57:37.810" v="0" actId="478"/>
          <ac:picMkLst>
            <pc:docMk/>
            <pc:sldMk cId="360662220" sldId="272"/>
            <ac:picMk id="4" creationId="{B11F99B7-EFA5-910D-6581-1E024032BD25}"/>
          </ac:picMkLst>
        </pc:picChg>
        <pc:picChg chg="del mod">
          <ac:chgData name="יהודה טאוב" userId="80c2dbd02819b45c" providerId="LiveId" clId="{016AB9F3-0968-49AF-B2BC-667605FB43F1}" dt="2024-12-18T17:46:17.405" v="15"/>
          <ac:picMkLst>
            <pc:docMk/>
            <pc:sldMk cId="360662220" sldId="272"/>
            <ac:picMk id="6" creationId="{EC9DBD68-B200-45A0-76BF-2B7F6CDE1B6A}"/>
          </ac:picMkLst>
        </pc:picChg>
      </pc:sldChg>
      <pc:sldChg chg="delSp modSp modTransition modAnim">
        <pc:chgData name="יהודה טאוב" userId="80c2dbd02819b45c" providerId="LiveId" clId="{016AB9F3-0968-49AF-B2BC-667605FB43F1}" dt="2024-12-18T17:46:17.405" v="15"/>
        <pc:sldMkLst>
          <pc:docMk/>
          <pc:sldMk cId="246334973" sldId="273"/>
        </pc:sldMkLst>
        <pc:picChg chg="del mod">
          <ac:chgData name="יהודה טאוב" userId="80c2dbd02819b45c" providerId="LiveId" clId="{016AB9F3-0968-49AF-B2BC-667605FB43F1}" dt="2024-12-18T17:46:17.405" v="15"/>
          <ac:picMkLst>
            <pc:docMk/>
            <pc:sldMk cId="246334973" sldId="273"/>
            <ac:picMk id="11" creationId="{5DBF4CA2-1460-A668-5897-6DF115096B37}"/>
          </ac:picMkLst>
        </pc:picChg>
      </pc:sldChg>
      <pc:sldChg chg="delSp modSp mod modTransition modAnim">
        <pc:chgData name="יהודה טאוב" userId="80c2dbd02819b45c" providerId="LiveId" clId="{016AB9F3-0968-49AF-B2BC-667605FB43F1}" dt="2024-12-18T17:46:17.405" v="15"/>
        <pc:sldMkLst>
          <pc:docMk/>
          <pc:sldMk cId="1533371236" sldId="274"/>
        </pc:sldMkLst>
        <pc:picChg chg="del">
          <ac:chgData name="יהודה טאוב" userId="80c2dbd02819b45c" providerId="LiveId" clId="{016AB9F3-0968-49AF-B2BC-667605FB43F1}" dt="2024-12-18T16:57:46.804" v="2" actId="478"/>
          <ac:picMkLst>
            <pc:docMk/>
            <pc:sldMk cId="1533371236" sldId="274"/>
            <ac:picMk id="4" creationId="{7360BCB4-2721-0F34-11E5-3A7BF9122569}"/>
          </ac:picMkLst>
        </pc:picChg>
        <pc:picChg chg="del mod">
          <ac:chgData name="יהודה טאוב" userId="80c2dbd02819b45c" providerId="LiveId" clId="{016AB9F3-0968-49AF-B2BC-667605FB43F1}" dt="2024-12-18T17:46:17.405" v="15"/>
          <ac:picMkLst>
            <pc:docMk/>
            <pc:sldMk cId="1533371236" sldId="274"/>
            <ac:picMk id="6" creationId="{A4249470-1418-0E4C-E69B-62A9F6F4315D}"/>
          </ac:picMkLst>
        </pc:picChg>
      </pc:sldChg>
      <pc:sldChg chg="delSp modSp modTransition modAnim">
        <pc:chgData name="יהודה טאוב" userId="80c2dbd02819b45c" providerId="LiveId" clId="{016AB9F3-0968-49AF-B2BC-667605FB43F1}" dt="2024-12-18T17:46:17.405" v="15"/>
        <pc:sldMkLst>
          <pc:docMk/>
          <pc:sldMk cId="2200636955" sldId="276"/>
        </pc:sldMkLst>
        <pc:picChg chg="del mod">
          <ac:chgData name="יהודה טאוב" userId="80c2dbd02819b45c" providerId="LiveId" clId="{016AB9F3-0968-49AF-B2BC-667605FB43F1}" dt="2024-12-18T17:46:17.405" v="15"/>
          <ac:picMkLst>
            <pc:docMk/>
            <pc:sldMk cId="2200636955" sldId="276"/>
            <ac:picMk id="6" creationId="{7A8AA177-F664-74DB-1F8B-9A4CCA3C7E3D}"/>
          </ac:picMkLst>
        </pc:picChg>
      </pc:sldChg>
      <pc:sldChg chg="delSp modSp mod modTransition modAnim">
        <pc:chgData name="יהודה טאוב" userId="80c2dbd02819b45c" providerId="LiveId" clId="{016AB9F3-0968-49AF-B2BC-667605FB43F1}" dt="2024-12-18T17:46:17.405" v="15"/>
        <pc:sldMkLst>
          <pc:docMk/>
          <pc:sldMk cId="2260198317" sldId="278"/>
        </pc:sldMkLst>
        <pc:picChg chg="del">
          <ac:chgData name="יהודה טאוב" userId="80c2dbd02819b45c" providerId="LiveId" clId="{016AB9F3-0968-49AF-B2BC-667605FB43F1}" dt="2024-12-18T16:57:52.718" v="3" actId="478"/>
          <ac:picMkLst>
            <pc:docMk/>
            <pc:sldMk cId="2260198317" sldId="278"/>
            <ac:picMk id="4" creationId="{80F4136D-B92C-07C7-B4C9-7E1FEF3A7543}"/>
          </ac:picMkLst>
        </pc:picChg>
        <pc:picChg chg="del mod">
          <ac:chgData name="יהודה טאוב" userId="80c2dbd02819b45c" providerId="LiveId" clId="{016AB9F3-0968-49AF-B2BC-667605FB43F1}" dt="2024-12-18T17:46:17.405" v="15"/>
          <ac:picMkLst>
            <pc:docMk/>
            <pc:sldMk cId="2260198317" sldId="278"/>
            <ac:picMk id="6" creationId="{7F74815F-125B-4FD1-ECD4-2813F3AC97AB}"/>
          </ac:picMkLst>
        </pc:picChg>
      </pc:sldChg>
      <pc:sldChg chg="delSp modSp mod modTransition modAnim">
        <pc:chgData name="יהודה טאוב" userId="80c2dbd02819b45c" providerId="LiveId" clId="{016AB9F3-0968-49AF-B2BC-667605FB43F1}" dt="2024-12-18T17:46:17.405" v="15"/>
        <pc:sldMkLst>
          <pc:docMk/>
          <pc:sldMk cId="1355468179" sldId="279"/>
        </pc:sldMkLst>
        <pc:picChg chg="del">
          <ac:chgData name="יהודה טאוב" userId="80c2dbd02819b45c" providerId="LiveId" clId="{016AB9F3-0968-49AF-B2BC-667605FB43F1}" dt="2024-12-18T16:57:41.240" v="1" actId="478"/>
          <ac:picMkLst>
            <pc:docMk/>
            <pc:sldMk cId="1355468179" sldId="279"/>
            <ac:picMk id="4" creationId="{7D2A9138-A4DA-4B68-7B5C-B8E8EF505C57}"/>
          </ac:picMkLst>
        </pc:picChg>
        <pc:picChg chg="del mod">
          <ac:chgData name="יהודה טאוב" userId="80c2dbd02819b45c" providerId="LiveId" clId="{016AB9F3-0968-49AF-B2BC-667605FB43F1}" dt="2024-12-18T17:46:17.405" v="15"/>
          <ac:picMkLst>
            <pc:docMk/>
            <pc:sldMk cId="1355468179" sldId="279"/>
            <ac:picMk id="6" creationId="{0B17C1DF-463F-057F-33E9-9A69AF9846ED}"/>
          </ac:picMkLst>
        </pc:picChg>
      </pc:sldChg>
      <pc:sldChg chg="delSp modSp modTransition modAnim">
        <pc:chgData name="יהודה טאוב" userId="80c2dbd02819b45c" providerId="LiveId" clId="{016AB9F3-0968-49AF-B2BC-667605FB43F1}" dt="2024-12-18T17:46:17.405" v="15"/>
        <pc:sldMkLst>
          <pc:docMk/>
          <pc:sldMk cId="414511237" sldId="283"/>
        </pc:sldMkLst>
        <pc:picChg chg="del mod">
          <ac:chgData name="יהודה טאוב" userId="80c2dbd02819b45c" providerId="LiveId" clId="{016AB9F3-0968-49AF-B2BC-667605FB43F1}" dt="2024-12-18T17:46:17.405" v="15"/>
          <ac:picMkLst>
            <pc:docMk/>
            <pc:sldMk cId="414511237" sldId="283"/>
            <ac:picMk id="6" creationId="{B15A0D6D-D252-BD9C-9465-1C37797BC90B}"/>
          </ac:picMkLst>
        </pc:picChg>
      </pc:sldChg>
      <pc:sldChg chg="delSp modSp modTransition modAnim">
        <pc:chgData name="יהודה טאוב" userId="80c2dbd02819b45c" providerId="LiveId" clId="{016AB9F3-0968-49AF-B2BC-667605FB43F1}" dt="2024-12-18T17:46:17.405" v="15"/>
        <pc:sldMkLst>
          <pc:docMk/>
          <pc:sldMk cId="926984198" sldId="284"/>
        </pc:sldMkLst>
        <pc:picChg chg="del mod">
          <ac:chgData name="יהודה טאוב" userId="80c2dbd02819b45c" providerId="LiveId" clId="{016AB9F3-0968-49AF-B2BC-667605FB43F1}" dt="2024-12-18T17:46:17.405" v="15"/>
          <ac:picMkLst>
            <pc:docMk/>
            <pc:sldMk cId="926984198" sldId="284"/>
            <ac:picMk id="8" creationId="{FE621289-19A6-1DE5-033C-E75DD1458DDA}"/>
          </ac:picMkLst>
        </pc:picChg>
      </pc:sldChg>
      <pc:sldChg chg="delSp modSp modTransition modAnim">
        <pc:chgData name="יהודה טאוב" userId="80c2dbd02819b45c" providerId="LiveId" clId="{016AB9F3-0968-49AF-B2BC-667605FB43F1}" dt="2024-12-18T17:46:17.405" v="15"/>
        <pc:sldMkLst>
          <pc:docMk/>
          <pc:sldMk cId="487136961" sldId="285"/>
        </pc:sldMkLst>
        <pc:picChg chg="del mod">
          <ac:chgData name="יהודה טאוב" userId="80c2dbd02819b45c" providerId="LiveId" clId="{016AB9F3-0968-49AF-B2BC-667605FB43F1}" dt="2024-12-18T17:46:17.405" v="15"/>
          <ac:picMkLst>
            <pc:docMk/>
            <pc:sldMk cId="487136961" sldId="285"/>
            <ac:picMk id="6" creationId="{253FC52F-49DB-D223-1450-07E4E42A451C}"/>
          </ac:picMkLst>
        </pc:picChg>
      </pc:sldChg>
      <pc:sldChg chg="delSp modSp modTransition modAnim">
        <pc:chgData name="יהודה טאוב" userId="80c2dbd02819b45c" providerId="LiveId" clId="{016AB9F3-0968-49AF-B2BC-667605FB43F1}" dt="2024-12-18T17:46:17.405" v="15"/>
        <pc:sldMkLst>
          <pc:docMk/>
          <pc:sldMk cId="675918234" sldId="286"/>
        </pc:sldMkLst>
        <pc:picChg chg="del mod">
          <ac:chgData name="יהודה טאוב" userId="80c2dbd02819b45c" providerId="LiveId" clId="{016AB9F3-0968-49AF-B2BC-667605FB43F1}" dt="2024-12-18T17:46:17.405" v="15"/>
          <ac:picMkLst>
            <pc:docMk/>
            <pc:sldMk cId="675918234" sldId="286"/>
            <ac:picMk id="6" creationId="{CEA83FE0-FC8B-4561-9941-5D4C8AE31391}"/>
          </ac:picMkLst>
        </pc:picChg>
      </pc:sldChg>
      <pc:sldChg chg="delSp modSp modTransition modAnim">
        <pc:chgData name="יהודה טאוב" userId="80c2dbd02819b45c" providerId="LiveId" clId="{016AB9F3-0968-49AF-B2BC-667605FB43F1}" dt="2024-12-18T17:46:17.405" v="15"/>
        <pc:sldMkLst>
          <pc:docMk/>
          <pc:sldMk cId="4059844242" sldId="287"/>
        </pc:sldMkLst>
        <pc:picChg chg="del mod">
          <ac:chgData name="יהודה טאוב" userId="80c2dbd02819b45c" providerId="LiveId" clId="{016AB9F3-0968-49AF-B2BC-667605FB43F1}" dt="2024-12-18T17:46:17.405" v="15"/>
          <ac:picMkLst>
            <pc:docMk/>
            <pc:sldMk cId="4059844242" sldId="287"/>
            <ac:picMk id="6" creationId="{2C54CE7F-5AF8-7FB1-0FE0-829545D3B780}"/>
          </ac:picMkLst>
        </pc:picChg>
      </pc:sldChg>
      <pc:sldChg chg="delSp modSp mod modTransition modAnim">
        <pc:chgData name="יהודה טאוב" userId="80c2dbd02819b45c" providerId="LiveId" clId="{016AB9F3-0968-49AF-B2BC-667605FB43F1}" dt="2024-12-18T17:46:17.405" v="15"/>
        <pc:sldMkLst>
          <pc:docMk/>
          <pc:sldMk cId="2749876672" sldId="288"/>
        </pc:sldMkLst>
        <pc:picChg chg="del mod">
          <ac:chgData name="יהודה טאוב" userId="80c2dbd02819b45c" providerId="LiveId" clId="{016AB9F3-0968-49AF-B2BC-667605FB43F1}" dt="2024-12-18T17:46:17.405" v="15"/>
          <ac:picMkLst>
            <pc:docMk/>
            <pc:sldMk cId="2749876672" sldId="288"/>
            <ac:picMk id="6" creationId="{15A87D3C-70BE-0D2C-ADEA-97171988F4AF}"/>
          </ac:picMkLst>
        </pc:picChg>
      </pc:sldChg>
      <pc:sldChg chg="delSp modSp modTransition modAnim">
        <pc:chgData name="יהודה טאוב" userId="80c2dbd02819b45c" providerId="LiveId" clId="{016AB9F3-0968-49AF-B2BC-667605FB43F1}" dt="2024-12-18T17:46:17.405" v="15"/>
        <pc:sldMkLst>
          <pc:docMk/>
          <pc:sldMk cId="3575148135" sldId="289"/>
        </pc:sldMkLst>
        <pc:picChg chg="del mod">
          <ac:chgData name="יהודה טאוב" userId="80c2dbd02819b45c" providerId="LiveId" clId="{016AB9F3-0968-49AF-B2BC-667605FB43F1}" dt="2024-12-18T17:46:17.405" v="15"/>
          <ac:picMkLst>
            <pc:docMk/>
            <pc:sldMk cId="3575148135" sldId="289"/>
            <ac:picMk id="6" creationId="{9749D878-AB7F-FF35-63AE-7707C8EDA286}"/>
          </ac:picMkLst>
        </pc:picChg>
      </pc:sldChg>
      <pc:sldChg chg="delSp modSp modTransition modAnim">
        <pc:chgData name="יהודה טאוב" userId="80c2dbd02819b45c" providerId="LiveId" clId="{016AB9F3-0968-49AF-B2BC-667605FB43F1}" dt="2024-12-18T17:46:17.405" v="15"/>
        <pc:sldMkLst>
          <pc:docMk/>
          <pc:sldMk cId="681628029" sldId="290"/>
        </pc:sldMkLst>
        <pc:picChg chg="del mod">
          <ac:chgData name="יהודה טאוב" userId="80c2dbd02819b45c" providerId="LiveId" clId="{016AB9F3-0968-49AF-B2BC-667605FB43F1}" dt="2024-12-18T17:46:17.405" v="15"/>
          <ac:picMkLst>
            <pc:docMk/>
            <pc:sldMk cId="681628029" sldId="290"/>
            <ac:picMk id="6" creationId="{0EBC90C9-A2F9-D814-4DBB-3239C0D2A66C}"/>
          </ac:picMkLst>
        </pc:picChg>
      </pc:sldChg>
      <pc:sldChg chg="delSp modSp modTransition modAnim">
        <pc:chgData name="יהודה טאוב" userId="80c2dbd02819b45c" providerId="LiveId" clId="{016AB9F3-0968-49AF-B2BC-667605FB43F1}" dt="2024-12-18T17:46:17.405" v="15"/>
        <pc:sldMkLst>
          <pc:docMk/>
          <pc:sldMk cId="3130246486" sldId="291"/>
        </pc:sldMkLst>
        <pc:picChg chg="del mod">
          <ac:chgData name="יהודה טאוב" userId="80c2dbd02819b45c" providerId="LiveId" clId="{016AB9F3-0968-49AF-B2BC-667605FB43F1}" dt="2024-12-18T17:46:17.405" v="15"/>
          <ac:picMkLst>
            <pc:docMk/>
            <pc:sldMk cId="3130246486" sldId="291"/>
            <ac:picMk id="6" creationId="{633E51C6-8F15-5B40-510A-8F9F75EFD9BC}"/>
          </ac:picMkLst>
        </pc:picChg>
      </pc:sldChg>
      <pc:sldChg chg="delSp modSp modTransition modAnim">
        <pc:chgData name="יהודה טאוב" userId="80c2dbd02819b45c" providerId="LiveId" clId="{016AB9F3-0968-49AF-B2BC-667605FB43F1}" dt="2024-12-18T17:46:17.405" v="15"/>
        <pc:sldMkLst>
          <pc:docMk/>
          <pc:sldMk cId="1038469847" sldId="292"/>
        </pc:sldMkLst>
        <pc:picChg chg="del mod">
          <ac:chgData name="יהודה טאוב" userId="80c2dbd02819b45c" providerId="LiveId" clId="{016AB9F3-0968-49AF-B2BC-667605FB43F1}" dt="2024-12-18T17:46:17.405" v="15"/>
          <ac:picMkLst>
            <pc:docMk/>
            <pc:sldMk cId="1038469847" sldId="292"/>
            <ac:picMk id="4" creationId="{A18B644E-03C6-F1FB-DAE5-EEDF0EC559FF}"/>
          </ac:picMkLst>
        </pc:picChg>
      </pc:sldChg>
      <pc:sldChg chg="delSp modSp modTransition modAnim">
        <pc:chgData name="יהודה טאוב" userId="80c2dbd02819b45c" providerId="LiveId" clId="{016AB9F3-0968-49AF-B2BC-667605FB43F1}" dt="2024-12-18T17:46:17.405" v="15"/>
        <pc:sldMkLst>
          <pc:docMk/>
          <pc:sldMk cId="2335924267" sldId="293"/>
        </pc:sldMkLst>
        <pc:picChg chg="del mod">
          <ac:chgData name="יהודה טאוב" userId="80c2dbd02819b45c" providerId="LiveId" clId="{016AB9F3-0968-49AF-B2BC-667605FB43F1}" dt="2024-12-18T17:46:17.405" v="15"/>
          <ac:picMkLst>
            <pc:docMk/>
            <pc:sldMk cId="2335924267" sldId="293"/>
            <ac:picMk id="6" creationId="{6D56AB3A-E90B-5D69-59C9-20359BA7DA66}"/>
          </ac:picMkLst>
        </pc:picChg>
      </pc:sldChg>
      <pc:sldChg chg="delSp modSp modTransition modAnim">
        <pc:chgData name="יהודה טאוב" userId="80c2dbd02819b45c" providerId="LiveId" clId="{016AB9F3-0968-49AF-B2BC-667605FB43F1}" dt="2024-12-18T17:46:17.405" v="15"/>
        <pc:sldMkLst>
          <pc:docMk/>
          <pc:sldMk cId="2020313178" sldId="294"/>
        </pc:sldMkLst>
        <pc:picChg chg="del mod">
          <ac:chgData name="יהודה טאוב" userId="80c2dbd02819b45c" providerId="LiveId" clId="{016AB9F3-0968-49AF-B2BC-667605FB43F1}" dt="2024-12-18T17:46:17.405" v="15"/>
          <ac:picMkLst>
            <pc:docMk/>
            <pc:sldMk cId="2020313178" sldId="294"/>
            <ac:picMk id="9" creationId="{029DACB6-B8A8-88B1-EF37-DECBE6DC3724}"/>
          </ac:picMkLst>
        </pc:picChg>
      </pc:sldChg>
      <pc:sldChg chg="delSp modSp modTransition modAnim">
        <pc:chgData name="יהודה טאוב" userId="80c2dbd02819b45c" providerId="LiveId" clId="{016AB9F3-0968-49AF-B2BC-667605FB43F1}" dt="2024-12-18T17:46:17.405" v="15"/>
        <pc:sldMkLst>
          <pc:docMk/>
          <pc:sldMk cId="0" sldId="295"/>
        </pc:sldMkLst>
        <pc:picChg chg="del mod">
          <ac:chgData name="יהודה טאוב" userId="80c2dbd02819b45c" providerId="LiveId" clId="{016AB9F3-0968-49AF-B2BC-667605FB43F1}" dt="2024-12-18T17:46:17.405" v="15"/>
          <ac:picMkLst>
            <pc:docMk/>
            <pc:sldMk cId="0" sldId="295"/>
            <ac:picMk id="14" creationId="{FEA9DBC8-0865-53F6-28DC-73BBB631ABF7}"/>
          </ac:picMkLst>
        </pc:picChg>
      </pc:sldChg>
      <pc:sldChg chg="delSp modSp modTransition modAnim">
        <pc:chgData name="יהודה טאוב" userId="80c2dbd02819b45c" providerId="LiveId" clId="{016AB9F3-0968-49AF-B2BC-667605FB43F1}" dt="2024-12-18T17:46:17.405" v="15"/>
        <pc:sldMkLst>
          <pc:docMk/>
          <pc:sldMk cId="2916287119" sldId="297"/>
        </pc:sldMkLst>
        <pc:picChg chg="del mod">
          <ac:chgData name="יהודה טאוב" userId="80c2dbd02819b45c" providerId="LiveId" clId="{016AB9F3-0968-49AF-B2BC-667605FB43F1}" dt="2024-12-18T17:46:17.405" v="15"/>
          <ac:picMkLst>
            <pc:docMk/>
            <pc:sldMk cId="2916287119" sldId="297"/>
            <ac:picMk id="4" creationId="{B9EAE840-4FA7-8520-3F85-62386C1997E4}"/>
          </ac:picMkLst>
        </pc:picChg>
      </pc:sldChg>
      <pc:sldChg chg="delSp modSp modTransition modAnim">
        <pc:chgData name="יהודה טאוב" userId="80c2dbd02819b45c" providerId="LiveId" clId="{016AB9F3-0968-49AF-B2BC-667605FB43F1}" dt="2024-12-18T17:46:17.405" v="15"/>
        <pc:sldMkLst>
          <pc:docMk/>
          <pc:sldMk cId="4247201532" sldId="298"/>
        </pc:sldMkLst>
        <pc:picChg chg="del mod">
          <ac:chgData name="יהודה טאוב" userId="80c2dbd02819b45c" providerId="LiveId" clId="{016AB9F3-0968-49AF-B2BC-667605FB43F1}" dt="2024-12-18T17:46:17.405" v="15"/>
          <ac:picMkLst>
            <pc:docMk/>
            <pc:sldMk cId="4247201532" sldId="298"/>
            <ac:picMk id="7" creationId="{E3FA9DD1-3935-ECA8-4821-7AFEC8B83E4F}"/>
          </ac:picMkLst>
        </pc:picChg>
      </pc:sldChg>
      <pc:sldChg chg="delSp modSp modTransition modAnim">
        <pc:chgData name="יהודה טאוב" userId="80c2dbd02819b45c" providerId="LiveId" clId="{016AB9F3-0968-49AF-B2BC-667605FB43F1}" dt="2024-12-18T17:46:17.405" v="15"/>
        <pc:sldMkLst>
          <pc:docMk/>
          <pc:sldMk cId="3606422988" sldId="299"/>
        </pc:sldMkLst>
        <pc:picChg chg="del mod">
          <ac:chgData name="יהודה טאוב" userId="80c2dbd02819b45c" providerId="LiveId" clId="{016AB9F3-0968-49AF-B2BC-667605FB43F1}" dt="2024-12-18T17:46:17.405" v="15"/>
          <ac:picMkLst>
            <pc:docMk/>
            <pc:sldMk cId="3606422988" sldId="299"/>
            <ac:picMk id="6" creationId="{A437D4F0-AEE1-8C93-3DF5-C4C090FAE1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597013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C4AA8E29-0DF4-290E-A683-67290D208D09}"/>
              </a:ext>
            </a:extLst>
          </p:cNvPr>
          <p:cNvSpPr>
            <a:spLocks noGrp="1"/>
          </p:cNvSpPr>
          <p:nvPr>
            <p:ph type="dt" sz="half" idx="10"/>
          </p:nvPr>
        </p:nvSpPr>
        <p:spPr/>
        <p:txBody>
          <a:bodyPr/>
          <a:lstStyle/>
          <a:p>
            <a:fld id="{74D569A4-9B7D-4B7D-AC94-1D51D7EE9C9F}"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48B091E1-AE8B-DA7A-3028-40A49F9DCA8B}"/>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CDB37FAB-2A7A-20E7-E7EE-999E3E23DE63}"/>
              </a:ext>
            </a:extLst>
          </p:cNvPr>
          <p:cNvSpPr>
            <a:spLocks noGrp="1"/>
          </p:cNvSpPr>
          <p:nvPr>
            <p:ph type="sldNum" sz="quarter" idx="12"/>
          </p:nvPr>
        </p:nvSpPr>
        <p:spPr/>
        <p:txBody>
          <a:bodyPr/>
          <a:lstStyle/>
          <a:p>
            <a:fld id="{E0EB320F-D8B8-40D7-B419-846CF706E0C3}" type="slidenum">
              <a:rPr lang="he-IL" smtClean="0"/>
              <a:t>‹#›</a:t>
            </a:fld>
            <a:endParaRPr lang="he-IL"/>
          </a:p>
        </p:txBody>
      </p:sp>
    </p:spTree>
    <p:extLst>
      <p:ext uri="{BB962C8B-B14F-4D97-AF65-F5344CB8AC3E}">
        <p14:creationId xmlns:p14="http://schemas.microsoft.com/office/powerpoint/2010/main" val="3595710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146218E4-4574-8C80-25DE-8FC75C4B7080}"/>
              </a:ext>
            </a:extLst>
          </p:cNvPr>
          <p:cNvSpPr txBox="1"/>
          <p:nvPr/>
        </p:nvSpPr>
        <p:spPr>
          <a:xfrm>
            <a:off x="6115050" y="161925"/>
            <a:ext cx="8382000" cy="4524315"/>
          </a:xfrm>
          <a:prstGeom prst="rect">
            <a:avLst/>
          </a:prstGeom>
          <a:noFill/>
        </p:spPr>
        <p:txBody>
          <a:bodyPr wrap="square" rtlCol="1">
            <a:spAutoFit/>
          </a:bodyPr>
          <a:lstStyle/>
          <a:p>
            <a:pPr algn="just" fontAlgn="base">
              <a:spcAft>
                <a:spcPts val="750"/>
              </a:spcAft>
            </a:pPr>
            <a:r>
              <a:rPr lang="he-IL" sz="2400" b="1" i="0" dirty="0">
                <a:solidFill>
                  <a:srgbClr val="07143C"/>
                </a:solidFill>
                <a:effectLst/>
                <a:highlight>
                  <a:srgbClr val="FFFF00"/>
                </a:highlight>
                <a:latin typeface="DBS-Keren" panose="02010401010101010101" pitchFamily="2" charset="-79"/>
                <a:cs typeface="DBS-Keren" panose="02010401010101010101" pitchFamily="2" charset="-79"/>
              </a:rPr>
              <a:t> "שלושת השבועות ושלושת הדעות ביחסנו לארץ ישראל"</a:t>
            </a:r>
          </a:p>
          <a:p>
            <a:pPr algn="just" fontAlgn="base">
              <a:spcAft>
                <a:spcPts val="750"/>
              </a:spcAft>
            </a:pPr>
            <a:endParaRPr lang="he-IL" sz="2400" b="0" i="0" dirty="0">
              <a:solidFill>
                <a:srgbClr val="07143C"/>
              </a:solidFill>
              <a:effectLst/>
              <a:latin typeface="DBS-Keren" panose="02010401010101010101" pitchFamily="2" charset="-79"/>
              <a:cs typeface="DBS-Keren" panose="02010401010101010101" pitchFamily="2" charset="-79"/>
            </a:endParaRPr>
          </a:p>
          <a:p>
            <a:pPr algn="just" fontAlgn="base">
              <a:spcAft>
                <a:spcPts val="750"/>
              </a:spcAft>
            </a:pPr>
            <a:r>
              <a:rPr lang="he-IL" b="0" i="0" dirty="0">
                <a:solidFill>
                  <a:srgbClr val="07143C"/>
                </a:solidFill>
                <a:effectLst/>
                <a:latin typeface="DBS-Keren" panose="02010401010101010101" pitchFamily="2" charset="-79"/>
                <a:cs typeface="DBS-Keren" panose="02010401010101010101" pitchFamily="2" charset="-79"/>
              </a:rPr>
              <a:t>שלום לכולם וברוכים הבאים להרצאה שלנו היום!</a:t>
            </a:r>
          </a:p>
          <a:p>
            <a:pPr algn="just" fontAlgn="base">
              <a:spcAft>
                <a:spcPts val="750"/>
              </a:spcAft>
            </a:pPr>
            <a:r>
              <a:rPr lang="he-IL" b="0" i="0" dirty="0">
                <a:solidFill>
                  <a:srgbClr val="07143C"/>
                </a:solidFill>
                <a:effectLst/>
                <a:latin typeface="DBS-Keren" panose="02010401010101010101" pitchFamily="2" charset="-79"/>
                <a:cs typeface="DBS-Keren" panose="02010401010101010101" pitchFamily="2" charset="-79"/>
              </a:rPr>
              <a:t>היום, נעסוק בנושא מרתק וחשוב שמעסיק רבים בציבור – </a:t>
            </a:r>
            <a:r>
              <a:rPr lang="he-IL" b="1" i="0" dirty="0">
                <a:solidFill>
                  <a:srgbClr val="07143C"/>
                </a:solidFill>
                <a:effectLst/>
                <a:latin typeface="DBS-Keren" panose="02010401010101010101" pitchFamily="2" charset="-79"/>
                <a:cs typeface="DBS-Keren" panose="02010401010101010101" pitchFamily="2" charset="-79"/>
              </a:rPr>
              <a:t>שלושת השבועות</a:t>
            </a:r>
            <a:r>
              <a:rPr lang="he-IL" b="0" i="0" dirty="0">
                <a:solidFill>
                  <a:srgbClr val="07143C"/>
                </a:solidFill>
                <a:effectLst/>
                <a:latin typeface="DBS-Keren" panose="02010401010101010101" pitchFamily="2" charset="-79"/>
                <a:cs typeface="DBS-Keren" panose="02010401010101010101" pitchFamily="2" charset="-79"/>
              </a:rPr>
              <a:t> והיחס לארץ ישראל. אנו נבחן את </a:t>
            </a:r>
            <a:r>
              <a:rPr lang="he-IL" b="1" i="0" dirty="0">
                <a:solidFill>
                  <a:srgbClr val="07143C"/>
                </a:solidFill>
                <a:effectLst/>
                <a:latin typeface="DBS-Keren" panose="02010401010101010101" pitchFamily="2" charset="-79"/>
                <a:cs typeface="DBS-Keren" panose="02010401010101010101" pitchFamily="2" charset="-79"/>
              </a:rPr>
              <a:t>שלוש הדעות המרכזיות</a:t>
            </a:r>
            <a:r>
              <a:rPr lang="he-IL" b="0" i="0" dirty="0">
                <a:solidFill>
                  <a:srgbClr val="07143C"/>
                </a:solidFill>
                <a:effectLst/>
                <a:latin typeface="DBS-Keren" panose="02010401010101010101" pitchFamily="2" charset="-79"/>
                <a:cs typeface="DBS-Keren" panose="02010401010101010101" pitchFamily="2" charset="-79"/>
              </a:rPr>
              <a:t> המתקיימות בציבור החרדי בנוגע לשבועות אלו, ונדון כיצד כל אחת מהן משפיעה על ההבנה שלנו את הקשר עם הארץ.</a:t>
            </a:r>
          </a:p>
          <a:p>
            <a:pPr algn="just" fontAlgn="base">
              <a:spcAft>
                <a:spcPts val="750"/>
              </a:spcAft>
            </a:pPr>
            <a:r>
              <a:rPr lang="he-IL" b="0" i="0" dirty="0">
                <a:solidFill>
                  <a:srgbClr val="07143C"/>
                </a:solidFill>
                <a:effectLst/>
                <a:latin typeface="DBS-Keren" panose="02010401010101010101" pitchFamily="2" charset="-79"/>
                <a:cs typeface="DBS-Keren" panose="02010401010101010101" pitchFamily="2" charset="-79"/>
              </a:rPr>
              <a:t>במהלך ההרצאה, נציג את עמדותיהם של </a:t>
            </a:r>
            <a:r>
              <a:rPr lang="he-IL" b="1" i="0" dirty="0" err="1">
                <a:solidFill>
                  <a:srgbClr val="07143C"/>
                </a:solidFill>
                <a:effectLst/>
                <a:latin typeface="DBS-Keren" panose="02010401010101010101" pitchFamily="2" charset="-79"/>
                <a:cs typeface="DBS-Keren" panose="02010401010101010101" pitchFamily="2" charset="-79"/>
              </a:rPr>
              <a:t>הויואל</a:t>
            </a:r>
            <a:r>
              <a:rPr lang="he-IL" b="1" i="0" dirty="0">
                <a:solidFill>
                  <a:srgbClr val="07143C"/>
                </a:solidFill>
                <a:effectLst/>
                <a:latin typeface="DBS-Keren" panose="02010401010101010101" pitchFamily="2" charset="-79"/>
                <a:cs typeface="DBS-Keren" panose="02010401010101010101" pitchFamily="2" charset="-79"/>
              </a:rPr>
              <a:t> משה</a:t>
            </a:r>
            <a:r>
              <a:rPr lang="he-IL" b="0" i="0" dirty="0">
                <a:solidFill>
                  <a:srgbClr val="07143C"/>
                </a:solidFill>
                <a:effectLst/>
                <a:latin typeface="DBS-Keren" panose="02010401010101010101" pitchFamily="2" charset="-79"/>
                <a:cs typeface="DBS-Keren" panose="02010401010101010101" pitchFamily="2" charset="-79"/>
              </a:rPr>
              <a:t>, </a:t>
            </a:r>
            <a:r>
              <a:rPr lang="he-IL" b="1" i="0" dirty="0">
                <a:solidFill>
                  <a:srgbClr val="07143C"/>
                </a:solidFill>
                <a:effectLst/>
                <a:latin typeface="DBS-Keren" panose="02010401010101010101" pitchFamily="2" charset="-79"/>
                <a:cs typeface="DBS-Keren" panose="02010401010101010101" pitchFamily="2" charset="-79"/>
              </a:rPr>
              <a:t>קדושת ציון</a:t>
            </a:r>
            <a:r>
              <a:rPr lang="he-IL" b="0" i="0" dirty="0">
                <a:solidFill>
                  <a:srgbClr val="07143C"/>
                </a:solidFill>
                <a:effectLst/>
                <a:latin typeface="DBS-Keren" panose="02010401010101010101" pitchFamily="2" charset="-79"/>
                <a:cs typeface="DBS-Keren" panose="02010401010101010101" pitchFamily="2" charset="-79"/>
              </a:rPr>
              <a:t> ושיטת </a:t>
            </a:r>
            <a:r>
              <a:rPr lang="he-IL" b="1" i="0" dirty="0">
                <a:solidFill>
                  <a:srgbClr val="07143C"/>
                </a:solidFill>
                <a:effectLst/>
                <a:latin typeface="DBS-Keren" panose="02010401010101010101" pitchFamily="2" charset="-79"/>
                <a:cs typeface="DBS-Keren" panose="02010401010101010101" pitchFamily="2" charset="-79"/>
              </a:rPr>
              <a:t>ביניים</a:t>
            </a:r>
            <a:r>
              <a:rPr lang="he-IL" b="0" i="0" dirty="0">
                <a:solidFill>
                  <a:srgbClr val="07143C"/>
                </a:solidFill>
                <a:effectLst/>
                <a:latin typeface="DBS-Keren" panose="02010401010101010101" pitchFamily="2" charset="-79"/>
                <a:cs typeface="DBS-Keren" panose="02010401010101010101" pitchFamily="2" charset="-79"/>
              </a:rPr>
              <a:t>, ונבין את ההשלכות של כל דעה על ההבנה שלנו לגבי העלייה לארץ ישראל, מצוות ירושת הארץ והאהבה בין עם ישראל לקב"ה.</a:t>
            </a:r>
          </a:p>
          <a:p>
            <a:pPr algn="just" fontAlgn="base">
              <a:spcAft>
                <a:spcPts val="750"/>
              </a:spcAft>
            </a:pPr>
            <a:r>
              <a:rPr lang="he-IL" b="0" i="0" dirty="0">
                <a:solidFill>
                  <a:srgbClr val="07143C"/>
                </a:solidFill>
                <a:effectLst/>
                <a:latin typeface="DBS-Keren" panose="02010401010101010101" pitchFamily="2" charset="-79"/>
                <a:cs typeface="DBS-Keren" panose="02010401010101010101" pitchFamily="2" charset="-79"/>
              </a:rPr>
              <a:t>נשאל את השאלות החשובות: </a:t>
            </a:r>
            <a:r>
              <a:rPr lang="he-IL" b="1" i="0" dirty="0">
                <a:solidFill>
                  <a:srgbClr val="07143C"/>
                </a:solidFill>
                <a:effectLst/>
                <a:latin typeface="DBS-Keren" panose="02010401010101010101" pitchFamily="2" charset="-79"/>
                <a:cs typeface="DBS-Keren" panose="02010401010101010101" pitchFamily="2" charset="-79"/>
              </a:rPr>
              <a:t>האם יש איסור לעלות לארץ?</a:t>
            </a:r>
            <a:r>
              <a:rPr lang="he-IL" b="0" i="0" dirty="0">
                <a:solidFill>
                  <a:srgbClr val="07143C"/>
                </a:solidFill>
                <a:effectLst/>
                <a:latin typeface="DBS-Keren" panose="02010401010101010101" pitchFamily="2" charset="-79"/>
                <a:cs typeface="DBS-Keren" panose="02010401010101010101" pitchFamily="2" charset="-79"/>
              </a:rPr>
              <a:t> מהי המשמעות של השבועות בעידן המודרני? ואילו מסרים אנו יכולים לקחת מהדעות השונות כדי לחזק את הקשר שלנו עם הארץ?</a:t>
            </a:r>
          </a:p>
          <a:p>
            <a:pPr algn="just"/>
            <a:endParaRPr lang="he-IL" sz="2000" dirty="0"/>
          </a:p>
        </p:txBody>
      </p:sp>
      <p:pic>
        <p:nvPicPr>
          <p:cNvPr id="4" name="תמונה 3">
            <a:extLst>
              <a:ext uri="{FF2B5EF4-FFF2-40B4-BE49-F238E27FC236}">
                <a16:creationId xmlns:a16="http://schemas.microsoft.com/office/drawing/2014/main" id="{F862CA50-CD52-C8FA-8D65-9A10A83C7BA1}"/>
              </a:ext>
            </a:extLst>
          </p:cNvPr>
          <p:cNvPicPr>
            <a:picLocks noChangeAspect="1"/>
          </p:cNvPicPr>
          <p:nvPr/>
        </p:nvPicPr>
        <p:blipFill>
          <a:blip r:embed="rId2"/>
          <a:stretch>
            <a:fillRect/>
          </a:stretch>
        </p:blipFill>
        <p:spPr>
          <a:xfrm>
            <a:off x="0" y="0"/>
            <a:ext cx="4651513" cy="8229600"/>
          </a:xfrm>
          <a:prstGeom prst="rect">
            <a:avLst/>
          </a:prstGeom>
        </p:spPr>
      </p:pic>
    </p:spTree>
    <p:extLst>
      <p:ext uri="{BB962C8B-B14F-4D97-AF65-F5344CB8AC3E}">
        <p14:creationId xmlns:p14="http://schemas.microsoft.com/office/powerpoint/2010/main" val="681628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82112BD5-96E6-CB0B-CD84-993127F49F46}"/>
              </a:ext>
            </a:extLst>
          </p:cNvPr>
          <p:cNvSpPr txBox="1"/>
          <p:nvPr/>
        </p:nvSpPr>
        <p:spPr>
          <a:xfrm>
            <a:off x="6838950" y="1790700"/>
            <a:ext cx="7267575" cy="1754326"/>
          </a:xfrm>
          <a:prstGeom prst="rect">
            <a:avLst/>
          </a:prstGeom>
          <a:noFill/>
        </p:spPr>
        <p:txBody>
          <a:bodyPr wrap="square" rtlCol="1">
            <a:spAutoFit/>
          </a:bodyPr>
          <a:lstStyle/>
          <a:p>
            <a:pPr fontAlgn="base">
              <a:spcAft>
                <a:spcPts val="750"/>
              </a:spcAft>
            </a:pPr>
            <a:r>
              <a:rPr lang="he-IL" b="0" i="0" dirty="0">
                <a:solidFill>
                  <a:srgbClr val="07143C"/>
                </a:solidFill>
                <a:effectLst/>
                <a:latin typeface="Open Sans" panose="020B0606030504020204" pitchFamily="34" charset="0"/>
              </a:rPr>
              <a:t>ביצה שנולדה ב...</a:t>
            </a:r>
            <a:br>
              <a:rPr lang="he-IL" dirty="0"/>
            </a:br>
            <a:r>
              <a:rPr lang="he-IL" b="0" i="0" dirty="0">
                <a:solidFill>
                  <a:srgbClr val="07143C"/>
                </a:solidFill>
                <a:effectLst/>
                <a:latin typeface="Open Sans" panose="020B0606030504020204" pitchFamily="34" charset="0"/>
              </a:rPr>
              <a:t>ראשיתו של מאמר זה הוא בבקשה של מוסד בציבור הדתי התורני שנמסור להם הרצאה על מהותו של ארגון קדושת ציון? מה הוא חידש? במה הוא פועל? ומה החזון שלו?</a:t>
            </a:r>
            <a:br>
              <a:rPr lang="he-IL" dirty="0"/>
            </a:br>
            <a:r>
              <a:rPr lang="he-IL" b="0" i="0" dirty="0">
                <a:solidFill>
                  <a:srgbClr val="07143C"/>
                </a:solidFill>
                <a:effectLst/>
                <a:latin typeface="Open Sans" panose="020B0606030504020204" pitchFamily="34" charset="0"/>
              </a:rPr>
              <a:t>המשימה לא הייתה קלה – להגדיר את העמדה של קדושת ציון בכל נושא, מה הוא מחדש ומה סוברים בציבור החרדי הרגיל.</a:t>
            </a:r>
          </a:p>
        </p:txBody>
      </p:sp>
      <p:pic>
        <p:nvPicPr>
          <p:cNvPr id="4" name="תמונה 3">
            <a:extLst>
              <a:ext uri="{FF2B5EF4-FFF2-40B4-BE49-F238E27FC236}">
                <a16:creationId xmlns:a16="http://schemas.microsoft.com/office/drawing/2014/main" id="{F0C7AB7F-2BEA-8904-CF3F-3CEF53ED0A21}"/>
              </a:ext>
            </a:extLst>
          </p:cNvPr>
          <p:cNvPicPr>
            <a:picLocks noChangeAspect="1"/>
          </p:cNvPicPr>
          <p:nvPr/>
        </p:nvPicPr>
        <p:blipFill>
          <a:blip r:embed="rId2"/>
          <a:stretch>
            <a:fillRect/>
          </a:stretch>
        </p:blipFill>
        <p:spPr>
          <a:xfrm>
            <a:off x="0" y="0"/>
            <a:ext cx="4651513" cy="8229600"/>
          </a:xfrm>
          <a:prstGeom prst="rect">
            <a:avLst/>
          </a:prstGeom>
        </p:spPr>
      </p:pic>
      <p:pic>
        <p:nvPicPr>
          <p:cNvPr id="7" name="תמונה 6">
            <a:extLst>
              <a:ext uri="{FF2B5EF4-FFF2-40B4-BE49-F238E27FC236}">
                <a16:creationId xmlns:a16="http://schemas.microsoft.com/office/drawing/2014/main" id="{D880952D-1D51-BC4E-6782-92B000D4269B}"/>
              </a:ext>
            </a:extLst>
          </p:cNvPr>
          <p:cNvPicPr>
            <a:picLocks noChangeAspect="1"/>
          </p:cNvPicPr>
          <p:nvPr/>
        </p:nvPicPr>
        <p:blipFill>
          <a:blip r:embed="rId3"/>
          <a:stretch>
            <a:fillRect/>
          </a:stretch>
        </p:blipFill>
        <p:spPr>
          <a:xfrm>
            <a:off x="0" y="0"/>
            <a:ext cx="4651513" cy="8229600"/>
          </a:xfrm>
          <a:prstGeom prst="rect">
            <a:avLst/>
          </a:prstGeom>
        </p:spPr>
      </p:pic>
      <p:pic>
        <p:nvPicPr>
          <p:cNvPr id="11" name="תמונה 10">
            <a:extLst>
              <a:ext uri="{FF2B5EF4-FFF2-40B4-BE49-F238E27FC236}">
                <a16:creationId xmlns:a16="http://schemas.microsoft.com/office/drawing/2014/main" id="{7550660A-FD3F-2903-2250-8B298405CB51}"/>
              </a:ext>
            </a:extLst>
          </p:cNvPr>
          <p:cNvPicPr>
            <a:picLocks noChangeAspect="1"/>
          </p:cNvPicPr>
          <p:nvPr/>
        </p:nvPicPr>
        <p:blipFill>
          <a:blip r:embed="rId4"/>
          <a:stretch>
            <a:fillRect/>
          </a:stretch>
        </p:blipFill>
        <p:spPr>
          <a:xfrm>
            <a:off x="0" y="0"/>
            <a:ext cx="6172200" cy="8229600"/>
          </a:xfrm>
          <a:prstGeom prst="rect">
            <a:avLst/>
          </a:prstGeom>
        </p:spPr>
      </p:pic>
    </p:spTree>
    <p:extLst>
      <p:ext uri="{BB962C8B-B14F-4D97-AF65-F5344CB8AC3E}">
        <p14:creationId xmlns:p14="http://schemas.microsoft.com/office/powerpoint/2010/main" val="2396566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68BAC-85FE-638E-9B08-327C684571A7}"/>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61138D9C-1276-B27B-5927-4C4797753290}"/>
              </a:ext>
            </a:extLst>
          </p:cNvPr>
          <p:cNvSpPr txBox="1"/>
          <p:nvPr/>
        </p:nvSpPr>
        <p:spPr>
          <a:xfrm>
            <a:off x="7943850" y="304800"/>
            <a:ext cx="6591300" cy="6394058"/>
          </a:xfrm>
          <a:prstGeom prst="rect">
            <a:avLst/>
          </a:prstGeom>
          <a:noFill/>
        </p:spPr>
        <p:txBody>
          <a:bodyPr wrap="square" rtlCol="1">
            <a:spAutoFit/>
          </a:bodyPr>
          <a:lstStyle/>
          <a:p>
            <a:pPr algn="just" fontAlgn="base">
              <a:spcAft>
                <a:spcPts val="750"/>
              </a:spcAft>
            </a:pPr>
            <a:r>
              <a:rPr lang="he-IL" b="1" i="0" dirty="0">
                <a:solidFill>
                  <a:srgbClr val="07143C"/>
                </a:solidFill>
                <a:effectLst/>
                <a:latin typeface="Open Sans" panose="020B0606030504020204" pitchFamily="34" charset="0"/>
              </a:rPr>
              <a:t>אהבת ה' ועם ישראל בשיר השירים</a:t>
            </a:r>
          </a:p>
          <a:p>
            <a:pPr algn="just" fontAlgn="base">
              <a:spcAft>
                <a:spcPts val="750"/>
              </a:spcAft>
            </a:pPr>
            <a:endParaRPr lang="he-IL" b="1" i="0" dirty="0">
              <a:solidFill>
                <a:srgbClr val="07143C"/>
              </a:solidFill>
              <a:effectLst/>
              <a:latin typeface="Open Sans" panose="020B0606030504020204" pitchFamily="34" charset="0"/>
            </a:endParaRPr>
          </a:p>
          <a:p>
            <a:pPr algn="just" fontAlgn="base">
              <a:spcAft>
                <a:spcPts val="750"/>
              </a:spcAft>
            </a:pPr>
            <a:r>
              <a:rPr lang="he-IL" b="1" i="0" dirty="0">
                <a:solidFill>
                  <a:srgbClr val="07143C"/>
                </a:solidFill>
                <a:effectLst/>
                <a:latin typeface="inherit"/>
              </a:rPr>
              <a:t>🌸 השבעת בנות ירושלים:</a:t>
            </a:r>
            <a:r>
              <a:rPr lang="he-IL" b="0" i="0" dirty="0">
                <a:solidFill>
                  <a:srgbClr val="07143C"/>
                </a:solidFill>
                <a:effectLst/>
                <a:latin typeface="Open Sans" panose="020B0606030504020204" pitchFamily="34" charset="0"/>
              </a:rPr>
              <a:t> בשיר השירים מופיעים שלושה פסוקים המדברים על השבעת בנות ירושלים בידי </a:t>
            </a:r>
            <a:r>
              <a:rPr lang="he-IL" b="0" i="0" dirty="0" err="1">
                <a:solidFill>
                  <a:srgbClr val="07143C"/>
                </a:solidFill>
                <a:effectLst/>
                <a:latin typeface="Open Sans" panose="020B0606030504020204" pitchFamily="34" charset="0"/>
              </a:rPr>
              <a:t>הרעיה</a:t>
            </a:r>
            <a:r>
              <a:rPr lang="he-IL" b="0" i="0" dirty="0">
                <a:solidFill>
                  <a:srgbClr val="07143C"/>
                </a:solidFill>
                <a:effectLst/>
                <a:latin typeface="Open Sans" panose="020B0606030504020204" pitchFamily="34" charset="0"/>
              </a:rPr>
              <a:t>, המייצגת את עם ישראל. הדוד, המייצג את אלוקים, נדרש שלא לעורר לאהבה. השבועות אוסרות על עם ישראל לעלות לארץ ישראל בצורה מאורגנת או למרוד בשלטון הגויים.</a:t>
            </a:r>
          </a:p>
          <a:p>
            <a:pPr algn="just" fontAlgn="base">
              <a:spcAft>
                <a:spcPts val="750"/>
              </a:spcAft>
            </a:pPr>
            <a:endParaRPr lang="he-IL" b="0" i="0" dirty="0">
              <a:solidFill>
                <a:srgbClr val="07143C"/>
              </a:solidFill>
              <a:effectLst/>
              <a:latin typeface="Open Sans" panose="020B0606030504020204" pitchFamily="34" charset="0"/>
            </a:endParaRPr>
          </a:p>
          <a:p>
            <a:pPr algn="just" fontAlgn="base">
              <a:spcAft>
                <a:spcPts val="750"/>
              </a:spcAft>
            </a:pPr>
            <a:r>
              <a:rPr lang="he-IL" b="1" i="0" dirty="0">
                <a:solidFill>
                  <a:srgbClr val="07143C"/>
                </a:solidFill>
                <a:effectLst/>
                <a:latin typeface="inherit"/>
              </a:rPr>
              <a:t>🌼 הפסוקים המרכזיים:</a:t>
            </a:r>
            <a:r>
              <a:rPr lang="he-IL" b="0" i="0" dirty="0">
                <a:solidFill>
                  <a:srgbClr val="07143C"/>
                </a:solidFill>
                <a:effectLst/>
                <a:latin typeface="Open Sans" panose="020B0606030504020204" pitchFamily="34" charset="0"/>
              </a:rPr>
              <a:t> הפסוקים הם:</a:t>
            </a:r>
          </a:p>
          <a:p>
            <a:pPr algn="just" fontAlgn="base">
              <a:spcAft>
                <a:spcPts val="1125"/>
              </a:spcAft>
              <a:buFont typeface="Arial" panose="020B0604020202020204" pitchFamily="34" charset="0"/>
              <a:buChar char="•"/>
            </a:pPr>
            <a:r>
              <a:rPr lang="he-IL" b="0" i="0" dirty="0">
                <a:solidFill>
                  <a:srgbClr val="07143C"/>
                </a:solidFill>
                <a:effectLst/>
                <a:latin typeface="Open Sans" panose="020B0606030504020204" pitchFamily="34" charset="0"/>
              </a:rPr>
              <a:t>“הִשְׁבַּעְתִּי אֶתְכֶם בְּנוֹת יְרוּשָׁלַיִם בִּצְבָאוֹת, אוֹ </a:t>
            </a:r>
            <a:r>
              <a:rPr lang="he-IL" b="0" i="0" dirty="0" err="1">
                <a:solidFill>
                  <a:srgbClr val="07143C"/>
                </a:solidFill>
                <a:effectLst/>
                <a:latin typeface="Open Sans" panose="020B0606030504020204" pitchFamily="34" charset="0"/>
              </a:rPr>
              <a:t>בְּאַיְלוֹת</a:t>
            </a:r>
            <a:r>
              <a:rPr lang="he-IL" b="0" i="0" dirty="0">
                <a:solidFill>
                  <a:srgbClr val="07143C"/>
                </a:solidFill>
                <a:effectLst/>
                <a:latin typeface="Open Sans" panose="020B0606030504020204" pitchFamily="34" charset="0"/>
              </a:rPr>
              <a:t> הַשָּׂדֶה, </a:t>
            </a:r>
            <a:r>
              <a:rPr lang="he-IL" b="0" i="0" dirty="0" err="1">
                <a:solidFill>
                  <a:srgbClr val="07143C"/>
                </a:solidFill>
                <a:effectLst/>
                <a:latin typeface="Open Sans" panose="020B0606030504020204" pitchFamily="34" charset="0"/>
              </a:rPr>
              <a:t>אִם־תָּעִירו</a:t>
            </a:r>
            <a:r>
              <a:rPr lang="he-IL" b="0" i="0" dirty="0">
                <a:solidFill>
                  <a:srgbClr val="07143C"/>
                </a:solidFill>
                <a:effectLst/>
                <a:latin typeface="Open Sans" panose="020B0606030504020204" pitchFamily="34" charset="0"/>
              </a:rPr>
              <a:t>ּ </a:t>
            </a:r>
            <a:r>
              <a:rPr lang="he-IL" b="0" i="0" dirty="0" err="1">
                <a:solidFill>
                  <a:srgbClr val="07143C"/>
                </a:solidFill>
                <a:effectLst/>
                <a:latin typeface="Open Sans" panose="020B0606030504020204" pitchFamily="34" charset="0"/>
              </a:rPr>
              <a:t>וְאִם־תְּעוֹרְרו</a:t>
            </a:r>
            <a:r>
              <a:rPr lang="he-IL" b="0" i="0" dirty="0">
                <a:solidFill>
                  <a:srgbClr val="07143C"/>
                </a:solidFill>
                <a:effectLst/>
                <a:latin typeface="Open Sans" panose="020B0606030504020204" pitchFamily="34" charset="0"/>
              </a:rPr>
              <a:t>ּ </a:t>
            </a:r>
            <a:r>
              <a:rPr lang="he-IL" b="0" i="0" dirty="0" err="1">
                <a:solidFill>
                  <a:srgbClr val="07143C"/>
                </a:solidFill>
                <a:effectLst/>
                <a:latin typeface="Open Sans" panose="020B0606030504020204" pitchFamily="34" charset="0"/>
              </a:rPr>
              <a:t>אֶת־הָאַהֲבָה</a:t>
            </a:r>
            <a:r>
              <a:rPr lang="he-IL" b="0" i="0" dirty="0">
                <a:solidFill>
                  <a:srgbClr val="07143C"/>
                </a:solidFill>
                <a:effectLst/>
                <a:latin typeface="Open Sans" panose="020B0606030504020204" pitchFamily="34" charset="0"/>
              </a:rPr>
              <a:t>, עַד </a:t>
            </a:r>
            <a:r>
              <a:rPr lang="he-IL" b="0" i="0" dirty="0" err="1">
                <a:solidFill>
                  <a:srgbClr val="07143C"/>
                </a:solidFill>
                <a:effectLst/>
                <a:latin typeface="Open Sans" panose="020B0606030504020204" pitchFamily="34" charset="0"/>
              </a:rPr>
              <a:t>שֶׁתֶּחְפָּץ</a:t>
            </a:r>
            <a:r>
              <a:rPr lang="he-IL" b="0" i="0" dirty="0">
                <a:solidFill>
                  <a:srgbClr val="07143C"/>
                </a:solidFill>
                <a:effectLst/>
                <a:latin typeface="Open Sans" panose="020B0606030504020204" pitchFamily="34" charset="0"/>
              </a:rPr>
              <a:t>” (שיר השירים, ב', 7).</a:t>
            </a:r>
          </a:p>
          <a:p>
            <a:pPr algn="just" fontAlgn="base">
              <a:spcAft>
                <a:spcPts val="1125"/>
              </a:spcAft>
              <a:buFont typeface="Arial" panose="020B0604020202020204" pitchFamily="34" charset="0"/>
              <a:buChar char="•"/>
            </a:pPr>
            <a:r>
              <a:rPr lang="he-IL" b="0" i="0" dirty="0">
                <a:solidFill>
                  <a:srgbClr val="07143C"/>
                </a:solidFill>
                <a:effectLst/>
                <a:latin typeface="Open Sans" panose="020B0606030504020204" pitchFamily="34" charset="0"/>
              </a:rPr>
              <a:t>“הִשְׁבַּעְתִּי אֶתְכֶם בְּנוֹת יְרוּשָׁלַיִם, </a:t>
            </a:r>
            <a:r>
              <a:rPr lang="he-IL" b="0" i="0" dirty="0" err="1">
                <a:solidFill>
                  <a:srgbClr val="07143C"/>
                </a:solidFill>
                <a:effectLst/>
                <a:latin typeface="Open Sans" panose="020B0606030504020204" pitchFamily="34" charset="0"/>
              </a:rPr>
              <a:t>מַה־תָּעִירו</a:t>
            </a:r>
            <a:r>
              <a:rPr lang="he-IL" b="0" i="0" dirty="0">
                <a:solidFill>
                  <a:srgbClr val="07143C"/>
                </a:solidFill>
                <a:effectLst/>
                <a:latin typeface="Open Sans" panose="020B0606030504020204" pitchFamily="34" charset="0"/>
              </a:rPr>
              <a:t>ּ </a:t>
            </a:r>
            <a:r>
              <a:rPr lang="he-IL" b="0" i="0" dirty="0" err="1">
                <a:solidFill>
                  <a:srgbClr val="07143C"/>
                </a:solidFill>
                <a:effectLst/>
                <a:latin typeface="Open Sans" panose="020B0606030504020204" pitchFamily="34" charset="0"/>
              </a:rPr>
              <a:t>וּמַה־תְּעֹרְרו</a:t>
            </a:r>
            <a:r>
              <a:rPr lang="he-IL" b="0" i="0" dirty="0">
                <a:solidFill>
                  <a:srgbClr val="07143C"/>
                </a:solidFill>
                <a:effectLst/>
                <a:latin typeface="Open Sans" panose="020B0606030504020204" pitchFamily="34" charset="0"/>
              </a:rPr>
              <a:t>ּ </a:t>
            </a:r>
            <a:r>
              <a:rPr lang="he-IL" b="0" i="0" dirty="0" err="1">
                <a:solidFill>
                  <a:srgbClr val="07143C"/>
                </a:solidFill>
                <a:effectLst/>
                <a:latin typeface="Open Sans" panose="020B0606030504020204" pitchFamily="34" charset="0"/>
              </a:rPr>
              <a:t>אֶת־הָאַהֲבָה</a:t>
            </a:r>
            <a:r>
              <a:rPr lang="he-IL" b="0" i="0" dirty="0">
                <a:solidFill>
                  <a:srgbClr val="07143C"/>
                </a:solidFill>
                <a:effectLst/>
                <a:latin typeface="Open Sans" panose="020B0606030504020204" pitchFamily="34" charset="0"/>
              </a:rPr>
              <a:t>, עַד </a:t>
            </a:r>
            <a:r>
              <a:rPr lang="he-IL" b="0" i="0" dirty="0" err="1">
                <a:solidFill>
                  <a:srgbClr val="07143C"/>
                </a:solidFill>
                <a:effectLst/>
                <a:latin typeface="Open Sans" panose="020B0606030504020204" pitchFamily="34" charset="0"/>
              </a:rPr>
              <a:t>שֶׁתֶּחְפָּץ</a:t>
            </a:r>
            <a:r>
              <a:rPr lang="he-IL" b="0" i="0" dirty="0">
                <a:solidFill>
                  <a:srgbClr val="07143C"/>
                </a:solidFill>
                <a:effectLst/>
                <a:latin typeface="Open Sans" panose="020B0606030504020204" pitchFamily="34" charset="0"/>
              </a:rPr>
              <a:t>” (שיר השירים, ח', 4).</a:t>
            </a:r>
          </a:p>
          <a:p>
            <a:pPr algn="just" fontAlgn="base">
              <a:spcAft>
                <a:spcPts val="1125"/>
              </a:spcAft>
              <a:buFont typeface="Arial" panose="020B0604020202020204" pitchFamily="34" charset="0"/>
              <a:buChar char="•"/>
            </a:pPr>
            <a:endParaRPr lang="he-IL" b="0" i="0" dirty="0">
              <a:solidFill>
                <a:srgbClr val="07143C"/>
              </a:solidFill>
              <a:effectLst/>
              <a:latin typeface="Open Sans" panose="020B0606030504020204" pitchFamily="34" charset="0"/>
            </a:endParaRPr>
          </a:p>
          <a:p>
            <a:pPr algn="just" fontAlgn="base">
              <a:spcAft>
                <a:spcPts val="750"/>
              </a:spcAft>
            </a:pPr>
            <a:r>
              <a:rPr lang="he-IL" b="1" i="0" dirty="0">
                <a:solidFill>
                  <a:srgbClr val="07143C"/>
                </a:solidFill>
                <a:effectLst/>
                <a:latin typeface="inherit"/>
              </a:rPr>
              <a:t>🌺 אהבה בין עם ישראל לקב"ה:</a:t>
            </a:r>
            <a:r>
              <a:rPr lang="he-IL" b="0" i="0" dirty="0">
                <a:solidFill>
                  <a:srgbClr val="07143C"/>
                </a:solidFill>
                <a:effectLst/>
                <a:latin typeface="Open Sans" panose="020B0606030504020204" pitchFamily="34" charset="0"/>
              </a:rPr>
              <a:t> נשאלת השאלה, על איזו אהבה מדובר כאן? מדובר על האהבה שבין עם ישראל לקב"ה. שיר השירים עוסק באהבה זו, ומדגיש את הקשר העמוק בין עם ישראל לאלוהים ואת הצורך בהמתנה עד שיגיע הזמן הנכון.</a:t>
            </a:r>
          </a:p>
          <a:p>
            <a:pPr algn="just"/>
            <a:endParaRPr lang="he-IL" dirty="0"/>
          </a:p>
        </p:txBody>
      </p:sp>
      <p:pic>
        <p:nvPicPr>
          <p:cNvPr id="4" name="תמונה 3">
            <a:extLst>
              <a:ext uri="{FF2B5EF4-FFF2-40B4-BE49-F238E27FC236}">
                <a16:creationId xmlns:a16="http://schemas.microsoft.com/office/drawing/2014/main" id="{F13B1CB8-861B-E52B-F547-A7D951266CC2}"/>
              </a:ext>
            </a:extLst>
          </p:cNvPr>
          <p:cNvPicPr>
            <a:picLocks noChangeAspect="1"/>
          </p:cNvPicPr>
          <p:nvPr/>
        </p:nvPicPr>
        <p:blipFill>
          <a:blip r:embed="rId2"/>
          <a:stretch>
            <a:fillRect/>
          </a:stretch>
        </p:blipFill>
        <p:spPr>
          <a:xfrm>
            <a:off x="74543" y="0"/>
            <a:ext cx="4651513" cy="8229600"/>
          </a:xfrm>
          <a:prstGeom prst="rect">
            <a:avLst/>
          </a:prstGeom>
        </p:spPr>
      </p:pic>
      <p:pic>
        <p:nvPicPr>
          <p:cNvPr id="8" name="תמונה 7">
            <a:extLst>
              <a:ext uri="{FF2B5EF4-FFF2-40B4-BE49-F238E27FC236}">
                <a16:creationId xmlns:a16="http://schemas.microsoft.com/office/drawing/2014/main" id="{11B52848-4A1A-F913-9EAF-A2E55CF8D865}"/>
              </a:ext>
            </a:extLst>
          </p:cNvPr>
          <p:cNvPicPr>
            <a:picLocks noChangeAspect="1"/>
          </p:cNvPicPr>
          <p:nvPr/>
        </p:nvPicPr>
        <p:blipFill>
          <a:blip r:embed="rId3"/>
          <a:stretch>
            <a:fillRect/>
          </a:stretch>
        </p:blipFill>
        <p:spPr>
          <a:xfrm>
            <a:off x="0" y="0"/>
            <a:ext cx="6172200" cy="8229600"/>
          </a:xfrm>
          <a:prstGeom prst="rect">
            <a:avLst/>
          </a:prstGeom>
        </p:spPr>
      </p:pic>
    </p:spTree>
    <p:extLst>
      <p:ext uri="{BB962C8B-B14F-4D97-AF65-F5344CB8AC3E}">
        <p14:creationId xmlns:p14="http://schemas.microsoft.com/office/powerpoint/2010/main" val="4059844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A1D289B9-92D7-1F05-97E3-9596F1A74E22}"/>
              </a:ext>
            </a:extLst>
          </p:cNvPr>
          <p:cNvSpPr txBox="1"/>
          <p:nvPr/>
        </p:nvSpPr>
        <p:spPr>
          <a:xfrm>
            <a:off x="7448550" y="1228725"/>
            <a:ext cx="7029450" cy="6422271"/>
          </a:xfrm>
          <a:prstGeom prst="rect">
            <a:avLst/>
          </a:prstGeom>
          <a:noFill/>
        </p:spPr>
        <p:txBody>
          <a:bodyPr wrap="square" rtlCol="1">
            <a:spAutoFit/>
          </a:bodyPr>
          <a:lstStyle/>
          <a:p>
            <a:pPr fontAlgn="base">
              <a:spcAft>
                <a:spcPts val="750"/>
              </a:spcAft>
            </a:pPr>
            <a:r>
              <a:rPr lang="he-IL" sz="2000" b="1" i="0" dirty="0">
                <a:solidFill>
                  <a:srgbClr val="07143C"/>
                </a:solidFill>
                <a:effectLst/>
                <a:latin typeface="inherit"/>
              </a:rPr>
              <a:t>השבעת עם ישראל</a:t>
            </a:r>
            <a:endParaRPr lang="he-IL" sz="2000" b="0" i="0" dirty="0">
              <a:solidFill>
                <a:srgbClr val="07143C"/>
              </a:solidFill>
              <a:effectLst/>
              <a:latin typeface="Open Sans" panose="020B0606030504020204" pitchFamily="34" charset="0"/>
            </a:endParaRPr>
          </a:p>
          <a:p>
            <a:pPr algn="just" fontAlgn="base">
              <a:spcAft>
                <a:spcPts val="750"/>
              </a:spcAft>
            </a:pPr>
            <a:r>
              <a:rPr lang="he-IL" sz="2000" b="0" i="0" dirty="0">
                <a:solidFill>
                  <a:srgbClr val="07143C"/>
                </a:solidFill>
                <a:effectLst/>
                <a:latin typeface="Open Sans" panose="020B0606030504020204" pitchFamily="34" charset="0"/>
              </a:rPr>
              <a:t>בפסוק זה דורשת הגמרא שעם ישראל הושבע, שבזמן הגלות, כשהבנים מורחקים מעל שולחן אביהם, לא יעוררו את האהבה הקיימת בין עם ישראל לקב"ה. בזמן הגלות, כאשר עם ישראל סובל מאורעות וצרות, אהבת ה' אינה ניכרת תמיד, אלא היא מסותרת ומכוסה מעיני הבריות.</a:t>
            </a:r>
          </a:p>
          <a:p>
            <a:pPr algn="just" fontAlgn="base">
              <a:spcAft>
                <a:spcPts val="750"/>
              </a:spcAft>
            </a:pPr>
            <a:endParaRPr lang="he-IL" sz="2000" b="0" i="0" dirty="0">
              <a:solidFill>
                <a:srgbClr val="07143C"/>
              </a:solidFill>
              <a:effectLst/>
              <a:latin typeface="Open Sans" panose="020B0606030504020204" pitchFamily="34" charset="0"/>
            </a:endParaRPr>
          </a:p>
          <a:p>
            <a:pPr algn="just" fontAlgn="base">
              <a:spcAft>
                <a:spcPts val="750"/>
              </a:spcAft>
            </a:pPr>
            <a:r>
              <a:rPr lang="he-IL" sz="2000" b="1" i="0" dirty="0">
                <a:solidFill>
                  <a:srgbClr val="07143C"/>
                </a:solidFill>
                <a:effectLst/>
                <a:latin typeface="inherit"/>
              </a:rPr>
              <a:t> טבע האהבה</a:t>
            </a:r>
            <a:endParaRPr lang="he-IL" sz="2000" b="0" i="0" dirty="0">
              <a:solidFill>
                <a:srgbClr val="07143C"/>
              </a:solidFill>
              <a:effectLst/>
              <a:latin typeface="Open Sans" panose="020B0606030504020204" pitchFamily="34" charset="0"/>
            </a:endParaRPr>
          </a:p>
          <a:p>
            <a:pPr algn="just" fontAlgn="base">
              <a:spcAft>
                <a:spcPts val="750"/>
              </a:spcAft>
            </a:pPr>
            <a:r>
              <a:rPr lang="he-IL" sz="2000" b="0" i="0" dirty="0">
                <a:solidFill>
                  <a:srgbClr val="07143C"/>
                </a:solidFill>
                <a:effectLst/>
                <a:latin typeface="Open Sans" panose="020B0606030504020204" pitchFamily="34" charset="0"/>
              </a:rPr>
              <a:t>טבעי הדבר, שבזמן שמורחקים אנו ממקום השכינה, נעשה </a:t>
            </a:r>
            <a:r>
              <a:rPr lang="he-IL" sz="2000" b="0" i="0" dirty="0" err="1">
                <a:solidFill>
                  <a:srgbClr val="07143C"/>
                </a:solidFill>
                <a:effectLst/>
                <a:latin typeface="Open Sans" panose="020B0606030504020204" pitchFamily="34" charset="0"/>
              </a:rPr>
              <a:t>הכל</a:t>
            </a:r>
            <a:r>
              <a:rPr lang="he-IL" sz="2000" b="0" i="0" dirty="0">
                <a:solidFill>
                  <a:srgbClr val="07143C"/>
                </a:solidFill>
                <a:effectLst/>
                <a:latin typeface="Open Sans" panose="020B0606030504020204" pitchFamily="34" charset="0"/>
              </a:rPr>
              <a:t> על-מנת לעורר את אהבתו של הקב"ה אלינו שוב. אהבה זו כה חסרה לנו, ומי לא ירצה שהקב"ה יאהב אותו?! אך הקב"ה השביע אותנו, שלא נעורר את אותה אהבה, שהיא רדומה, מוסתרת וחבויה.</a:t>
            </a:r>
          </a:p>
          <a:p>
            <a:pPr algn="just" fontAlgn="base">
              <a:spcAft>
                <a:spcPts val="750"/>
              </a:spcAft>
            </a:pPr>
            <a:endParaRPr lang="he-IL" sz="2000" b="0" i="0" dirty="0">
              <a:solidFill>
                <a:srgbClr val="07143C"/>
              </a:solidFill>
              <a:effectLst/>
              <a:latin typeface="Open Sans" panose="020B0606030504020204" pitchFamily="34" charset="0"/>
            </a:endParaRPr>
          </a:p>
          <a:p>
            <a:pPr algn="just" fontAlgn="base">
              <a:spcAft>
                <a:spcPts val="750"/>
              </a:spcAft>
            </a:pPr>
            <a:r>
              <a:rPr lang="he-IL" sz="2000" b="1" i="0" dirty="0">
                <a:solidFill>
                  <a:srgbClr val="07143C"/>
                </a:solidFill>
                <a:effectLst/>
                <a:latin typeface="inherit"/>
              </a:rPr>
              <a:t>ההשבעה וההמתנה</a:t>
            </a:r>
            <a:endParaRPr lang="he-IL" sz="2000" b="0" i="0" dirty="0">
              <a:solidFill>
                <a:srgbClr val="07143C"/>
              </a:solidFill>
              <a:effectLst/>
              <a:latin typeface="Open Sans" panose="020B0606030504020204" pitchFamily="34" charset="0"/>
            </a:endParaRPr>
          </a:p>
          <a:p>
            <a:pPr algn="just" fontAlgn="base">
              <a:spcAft>
                <a:spcPts val="750"/>
              </a:spcAft>
            </a:pPr>
            <a:r>
              <a:rPr lang="he-IL" sz="2000" b="0" i="0" dirty="0">
                <a:solidFill>
                  <a:srgbClr val="07143C"/>
                </a:solidFill>
                <a:effectLst/>
                <a:latin typeface="Open Sans" panose="020B0606030504020204" pitchFamily="34" charset="0"/>
              </a:rPr>
              <a:t>אנו רוצים שהאהבה תהיה גלויה, ורוצים להעיר אותה מן השינה. אך הושבענו שלא לעשות זאת: "השבעתי אתכם… אם תעירו ואם תעוררו את האהבה עד </a:t>
            </a:r>
            <a:r>
              <a:rPr lang="he-IL" sz="2000" b="0" i="0" dirty="0" err="1">
                <a:solidFill>
                  <a:srgbClr val="07143C"/>
                </a:solidFill>
                <a:effectLst/>
                <a:latin typeface="Open Sans" panose="020B0606030504020204" pitchFamily="34" charset="0"/>
              </a:rPr>
              <a:t>שתחפץ</a:t>
            </a:r>
            <a:r>
              <a:rPr lang="he-IL" sz="2000" b="0" i="0" dirty="0">
                <a:solidFill>
                  <a:srgbClr val="07143C"/>
                </a:solidFill>
                <a:effectLst/>
                <a:latin typeface="Open Sans" panose="020B0606030504020204" pitchFamily="34" charset="0"/>
              </a:rPr>
              <a:t>". עד שיגיע הזמן שהבורא יחפוץ, עלינו להימנע מלעורר את אהבתו אלינו.</a:t>
            </a:r>
          </a:p>
          <a:p>
            <a:endParaRPr lang="he-IL" sz="2000" dirty="0"/>
          </a:p>
        </p:txBody>
      </p:sp>
      <p:pic>
        <p:nvPicPr>
          <p:cNvPr id="4" name="תמונה 3">
            <a:extLst>
              <a:ext uri="{FF2B5EF4-FFF2-40B4-BE49-F238E27FC236}">
                <a16:creationId xmlns:a16="http://schemas.microsoft.com/office/drawing/2014/main" id="{8D2377B4-600E-B0F7-39E7-7E4940060D96}"/>
              </a:ext>
            </a:extLst>
          </p:cNvPr>
          <p:cNvPicPr>
            <a:picLocks noChangeAspect="1"/>
          </p:cNvPicPr>
          <p:nvPr/>
        </p:nvPicPr>
        <p:blipFill>
          <a:blip r:embed="rId2"/>
          <a:stretch>
            <a:fillRect/>
          </a:stretch>
        </p:blipFill>
        <p:spPr>
          <a:xfrm>
            <a:off x="0" y="0"/>
            <a:ext cx="4651513" cy="8229600"/>
          </a:xfrm>
          <a:prstGeom prst="rect">
            <a:avLst/>
          </a:prstGeom>
        </p:spPr>
      </p:pic>
    </p:spTree>
    <p:extLst>
      <p:ext uri="{BB962C8B-B14F-4D97-AF65-F5344CB8AC3E}">
        <p14:creationId xmlns:p14="http://schemas.microsoft.com/office/powerpoint/2010/main" val="4069195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D3313927-4AAA-F4D8-C88C-AA4B86197988}"/>
              </a:ext>
            </a:extLst>
          </p:cNvPr>
          <p:cNvSpPr txBox="1"/>
          <p:nvPr/>
        </p:nvSpPr>
        <p:spPr>
          <a:xfrm>
            <a:off x="6734175" y="285751"/>
            <a:ext cx="7610475" cy="7940635"/>
          </a:xfrm>
          <a:prstGeom prst="rect">
            <a:avLst/>
          </a:prstGeom>
          <a:noFill/>
        </p:spPr>
        <p:txBody>
          <a:bodyPr wrap="square" rtlCol="1">
            <a:spAutoFit/>
          </a:bodyPr>
          <a:lstStyle/>
          <a:p>
            <a:pPr algn="just" fontAlgn="base">
              <a:spcAft>
                <a:spcPts val="750"/>
              </a:spcAft>
            </a:pPr>
            <a:r>
              <a:rPr lang="he-IL" sz="2400" b="1" i="0" dirty="0">
                <a:solidFill>
                  <a:srgbClr val="07143C"/>
                </a:solidFill>
                <a:effectLst/>
                <a:latin typeface="inherit"/>
              </a:rPr>
              <a:t>הדרך לעורר את אהבת ה'</a:t>
            </a:r>
          </a:p>
          <a:p>
            <a:pPr algn="just" fontAlgn="base">
              <a:spcAft>
                <a:spcPts val="750"/>
              </a:spcAft>
            </a:pPr>
            <a:endParaRPr lang="he-IL" sz="2400" b="0" i="0" dirty="0">
              <a:solidFill>
                <a:srgbClr val="07143C"/>
              </a:solidFill>
              <a:effectLst/>
              <a:latin typeface="Open Sans" panose="020B0606030504020204" pitchFamily="34" charset="0"/>
            </a:endParaRPr>
          </a:p>
          <a:p>
            <a:pPr algn="just" fontAlgn="base">
              <a:spcAft>
                <a:spcPts val="750"/>
              </a:spcAft>
            </a:pPr>
            <a:r>
              <a:rPr lang="he-IL" sz="2400" b="1" i="0" dirty="0">
                <a:solidFill>
                  <a:srgbClr val="07143C"/>
                </a:solidFill>
                <a:effectLst/>
                <a:latin typeface="Open Sans" panose="020B0606030504020204" pitchFamily="34" charset="0"/>
              </a:rPr>
              <a:t>מהי הדרך לעורר את אהבת ה' אלינו? </a:t>
            </a:r>
            <a:r>
              <a:rPr lang="he-IL" sz="2400" b="0" i="0" dirty="0">
                <a:solidFill>
                  <a:srgbClr val="07143C"/>
                </a:solidFill>
                <a:effectLst/>
                <a:latin typeface="Open Sans" panose="020B0606030504020204" pitchFamily="34" charset="0"/>
              </a:rPr>
              <a:t>הגמרא דורשת: "שלא יעלו בחומה, שלא ימרדו באומות, ושלא ידחקו את הקץ". הדברים הללו הם הטובים ביותר לעורר את אהבת ה' לעמו ישראל. עשייתם מעוררת את ה' לאהוב אותנו, והם רצויים לפני המקום.</a:t>
            </a:r>
          </a:p>
          <a:p>
            <a:pPr algn="just" fontAlgn="base">
              <a:spcAft>
                <a:spcPts val="750"/>
              </a:spcAft>
            </a:pPr>
            <a:endParaRPr lang="he-IL" sz="2400" b="0" i="0" dirty="0">
              <a:solidFill>
                <a:srgbClr val="07143C"/>
              </a:solidFill>
              <a:effectLst/>
              <a:latin typeface="Open Sans" panose="020B0606030504020204" pitchFamily="34" charset="0"/>
            </a:endParaRPr>
          </a:p>
          <a:p>
            <a:pPr algn="just" fontAlgn="base">
              <a:spcAft>
                <a:spcPts val="750"/>
              </a:spcAft>
            </a:pPr>
            <a:r>
              <a:rPr lang="he-IL" sz="2400" b="1" i="0" dirty="0">
                <a:solidFill>
                  <a:srgbClr val="07143C"/>
                </a:solidFill>
                <a:effectLst/>
                <a:latin typeface="inherit"/>
              </a:rPr>
              <a:t>חלק 2: ההשבעה וההמתנה</a:t>
            </a:r>
            <a:endParaRPr lang="he-IL" sz="2400" b="0" i="0" dirty="0">
              <a:solidFill>
                <a:srgbClr val="07143C"/>
              </a:solidFill>
              <a:effectLst/>
              <a:latin typeface="Open Sans" panose="020B0606030504020204" pitchFamily="34" charset="0"/>
            </a:endParaRPr>
          </a:p>
          <a:p>
            <a:pPr algn="just" fontAlgn="base">
              <a:spcAft>
                <a:spcPts val="750"/>
              </a:spcAft>
            </a:pPr>
            <a:r>
              <a:rPr lang="he-IL" sz="2400" b="0" i="0" dirty="0">
                <a:solidFill>
                  <a:srgbClr val="07143C"/>
                </a:solidFill>
                <a:effectLst/>
                <a:latin typeface="Open Sans" panose="020B0606030504020204" pitchFamily="34" charset="0"/>
              </a:rPr>
              <a:t>כדי שהדבר לא יקרה טרם זמנו, הושבענו שלא לעשותם: לא לעלות בחומה, לא לדחוק את הקץ ולא למרוד באומות. כך נמנע מהתעוררות אהבת ה' אלינו, כדי שהגלות תהיה לנו כפרה גמורה ותיקון גמור.</a:t>
            </a:r>
          </a:p>
          <a:p>
            <a:pPr algn="just" fontAlgn="base">
              <a:spcAft>
                <a:spcPts val="750"/>
              </a:spcAft>
            </a:pPr>
            <a:endParaRPr lang="he-IL" sz="2400" b="0" i="0" dirty="0">
              <a:solidFill>
                <a:srgbClr val="07143C"/>
              </a:solidFill>
              <a:effectLst/>
              <a:latin typeface="Open Sans" panose="020B0606030504020204" pitchFamily="34" charset="0"/>
            </a:endParaRPr>
          </a:p>
          <a:p>
            <a:pPr algn="just" fontAlgn="base">
              <a:spcAft>
                <a:spcPts val="750"/>
              </a:spcAft>
            </a:pPr>
            <a:r>
              <a:rPr lang="he-IL" sz="2400" b="1" i="0" dirty="0">
                <a:solidFill>
                  <a:srgbClr val="07143C"/>
                </a:solidFill>
                <a:effectLst/>
                <a:latin typeface="inherit"/>
              </a:rPr>
              <a:t>חלק 3: רצון העולים</a:t>
            </a:r>
            <a:endParaRPr lang="he-IL" sz="2400" b="0" i="0" dirty="0">
              <a:solidFill>
                <a:srgbClr val="07143C"/>
              </a:solidFill>
              <a:effectLst/>
              <a:latin typeface="Open Sans" panose="020B0606030504020204" pitchFamily="34" charset="0"/>
            </a:endParaRPr>
          </a:p>
          <a:p>
            <a:pPr algn="just" fontAlgn="base">
              <a:spcAft>
                <a:spcPts val="750"/>
              </a:spcAft>
            </a:pPr>
            <a:r>
              <a:rPr lang="he-IL" sz="2400" b="0" i="0" dirty="0">
                <a:solidFill>
                  <a:srgbClr val="07143C"/>
                </a:solidFill>
                <a:effectLst/>
                <a:latin typeface="Open Sans" panose="020B0606030504020204" pitchFamily="34" charset="0"/>
              </a:rPr>
              <a:t>ר' יהודה, ר' </a:t>
            </a:r>
            <a:r>
              <a:rPr lang="he-IL" sz="2400" b="0" i="0" dirty="0" err="1">
                <a:solidFill>
                  <a:srgbClr val="07143C"/>
                </a:solidFill>
                <a:effectLst/>
                <a:latin typeface="Open Sans" panose="020B0606030504020204" pitchFamily="34" charset="0"/>
              </a:rPr>
              <a:t>זירא</a:t>
            </a:r>
            <a:r>
              <a:rPr lang="he-IL" sz="2400" b="0" i="0" dirty="0">
                <a:solidFill>
                  <a:srgbClr val="07143C"/>
                </a:solidFill>
                <a:effectLst/>
                <a:latin typeface="Open Sans" panose="020B0606030504020204" pitchFamily="34" charset="0"/>
              </a:rPr>
              <a:t> ורבי יצחק די ליאון בבבל רוצים לעלות בחומה ומשתוקקים לדחוק את הקץ. הם מצפים לרגע בו יוכלו למרוד באומות, כי זו הדרך להעיר את אהבת ה' אלינו. אך מה נעשה? הושבענו להמתין עד שיחפוץ ה' לגואלנו.</a:t>
            </a:r>
          </a:p>
          <a:p>
            <a:pPr algn="just"/>
            <a:endParaRPr lang="he-IL" dirty="0"/>
          </a:p>
        </p:txBody>
      </p:sp>
      <p:pic>
        <p:nvPicPr>
          <p:cNvPr id="5" name="תמונה 4">
            <a:extLst>
              <a:ext uri="{FF2B5EF4-FFF2-40B4-BE49-F238E27FC236}">
                <a16:creationId xmlns:a16="http://schemas.microsoft.com/office/drawing/2014/main" id="{FD288A5C-5D96-647D-97C0-2EE9A021394B}"/>
              </a:ext>
            </a:extLst>
          </p:cNvPr>
          <p:cNvPicPr>
            <a:picLocks noChangeAspect="1"/>
          </p:cNvPicPr>
          <p:nvPr/>
        </p:nvPicPr>
        <p:blipFill>
          <a:blip r:embed="rId2"/>
          <a:stretch>
            <a:fillRect/>
          </a:stretch>
        </p:blipFill>
        <p:spPr>
          <a:xfrm>
            <a:off x="0" y="0"/>
            <a:ext cx="4651513" cy="8229600"/>
          </a:xfrm>
          <a:prstGeom prst="rect">
            <a:avLst/>
          </a:prstGeom>
        </p:spPr>
      </p:pic>
      <p:pic>
        <p:nvPicPr>
          <p:cNvPr id="11" name="תמונה 10">
            <a:extLst>
              <a:ext uri="{FF2B5EF4-FFF2-40B4-BE49-F238E27FC236}">
                <a16:creationId xmlns:a16="http://schemas.microsoft.com/office/drawing/2014/main" id="{6AC0188A-DAE7-D9D3-4AFB-B6FD63007CC0}"/>
              </a:ext>
            </a:extLst>
          </p:cNvPr>
          <p:cNvPicPr>
            <a:picLocks noChangeAspect="1"/>
          </p:cNvPicPr>
          <p:nvPr/>
        </p:nvPicPr>
        <p:blipFill>
          <a:blip r:embed="rId3"/>
          <a:stretch>
            <a:fillRect/>
          </a:stretch>
        </p:blipFill>
        <p:spPr>
          <a:xfrm>
            <a:off x="0" y="0"/>
            <a:ext cx="4651513" cy="8229600"/>
          </a:xfrm>
          <a:prstGeom prst="rect">
            <a:avLst/>
          </a:prstGeom>
        </p:spPr>
      </p:pic>
    </p:spTree>
    <p:extLst>
      <p:ext uri="{BB962C8B-B14F-4D97-AF65-F5344CB8AC3E}">
        <p14:creationId xmlns:p14="http://schemas.microsoft.com/office/powerpoint/2010/main" val="1968129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a:extLst>
            <a:ext uri="{FF2B5EF4-FFF2-40B4-BE49-F238E27FC236}">
              <a16:creationId xmlns:a16="http://schemas.microsoft.com/office/drawing/2014/main" id="{50665833-65E1-8106-136A-45D423F8DD04}"/>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D52456D1-72CA-6B85-F164-B0A72BDD0E0C}"/>
              </a:ext>
            </a:extLst>
          </p:cNvPr>
          <p:cNvSpPr txBox="1"/>
          <p:nvPr/>
        </p:nvSpPr>
        <p:spPr>
          <a:xfrm>
            <a:off x="7743825" y="323850"/>
            <a:ext cx="6696075" cy="7058343"/>
          </a:xfrm>
          <a:prstGeom prst="rect">
            <a:avLst/>
          </a:prstGeom>
          <a:noFill/>
        </p:spPr>
        <p:txBody>
          <a:bodyPr wrap="square" rtlCol="1">
            <a:spAutoFit/>
          </a:bodyPr>
          <a:lstStyle/>
          <a:p>
            <a:pPr algn="ctr" fontAlgn="base">
              <a:spcAft>
                <a:spcPts val="750"/>
              </a:spcAft>
            </a:pPr>
            <a:r>
              <a:rPr lang="he-IL" sz="2400" b="1" i="0" dirty="0">
                <a:solidFill>
                  <a:srgbClr val="07143C"/>
                </a:solidFill>
                <a:effectLst/>
                <a:latin typeface="Open Sans" panose="020B0606030504020204" pitchFamily="34" charset="0"/>
              </a:rPr>
              <a:t>הזמן לעורר את אהבת ה'</a:t>
            </a:r>
          </a:p>
          <a:p>
            <a:pPr algn="just" fontAlgn="base">
              <a:spcAft>
                <a:spcPts val="750"/>
              </a:spcAft>
            </a:pPr>
            <a:r>
              <a:rPr lang="he-IL" sz="2400" b="1" i="0" dirty="0">
                <a:solidFill>
                  <a:srgbClr val="07143C"/>
                </a:solidFill>
                <a:effectLst/>
                <a:latin typeface="inherit"/>
              </a:rPr>
              <a:t>לא לנצח קיימת שבועה זו:</a:t>
            </a:r>
            <a:r>
              <a:rPr lang="he-IL" sz="2400" b="0" i="0" dirty="0">
                <a:solidFill>
                  <a:srgbClr val="07143C"/>
                </a:solidFill>
                <a:effectLst/>
                <a:latin typeface="Open Sans" panose="020B0606030504020204" pitchFamily="34" charset="0"/>
              </a:rPr>
              <a:t> השבועה לא לעורר את אהבת ה' מוגבלת בזמן, כפי שנאמר: "אם תעירו ואם תעוררו את האהבה עד </a:t>
            </a:r>
            <a:r>
              <a:rPr lang="he-IL" sz="2400" b="0" i="0" dirty="0" err="1">
                <a:solidFill>
                  <a:srgbClr val="07143C"/>
                </a:solidFill>
                <a:effectLst/>
                <a:latin typeface="Open Sans" panose="020B0606030504020204" pitchFamily="34" charset="0"/>
              </a:rPr>
              <a:t>שתחפץ</a:t>
            </a:r>
            <a:r>
              <a:rPr lang="he-IL" sz="2400" b="0" i="0" dirty="0">
                <a:solidFill>
                  <a:srgbClr val="07143C"/>
                </a:solidFill>
                <a:effectLst/>
                <a:latin typeface="Open Sans" panose="020B0606030504020204" pitchFamily="34" charset="0"/>
              </a:rPr>
              <a:t>". הושבענו שלא לעורר את האהבה עד שיגיע הזמן המוגדר כ'תחפץ'. כאשר מגיעה העת הזו, מגיע הזמן להעיר ולעורר את האהבה הגנוזה והרדומה.</a:t>
            </a:r>
          </a:p>
          <a:p>
            <a:pPr algn="just" fontAlgn="base">
              <a:spcAft>
                <a:spcPts val="750"/>
              </a:spcAft>
            </a:pPr>
            <a:r>
              <a:rPr lang="he-IL" sz="2400" b="1" i="0" dirty="0">
                <a:solidFill>
                  <a:srgbClr val="07143C"/>
                </a:solidFill>
                <a:effectLst/>
                <a:latin typeface="inherit"/>
              </a:rPr>
              <a:t>עת ה'תחפץ':</a:t>
            </a:r>
            <a:r>
              <a:rPr lang="he-IL" sz="2400" b="0" i="0" dirty="0">
                <a:solidFill>
                  <a:srgbClr val="07143C"/>
                </a:solidFill>
                <a:effectLst/>
                <a:latin typeface="Open Sans" panose="020B0606030504020204" pitchFamily="34" charset="0"/>
              </a:rPr>
              <a:t> עת ה'תחפץ' היא הזמן בו הקב"ה קורא לבניו: "בני, הגיע זמן גאולתכם". זהו לא זמן גלות, אלא הזמן שבו ה' גואל את עמו. השעה שבה האהבה, שהייתה ישנה, מוכנה להתעורר. זהו הזמן לעורר את האהבה שבלב.</a:t>
            </a:r>
          </a:p>
          <a:p>
            <a:pPr algn="just" fontAlgn="base">
              <a:spcAft>
                <a:spcPts val="750"/>
              </a:spcAft>
            </a:pPr>
            <a:r>
              <a:rPr lang="he-IL" sz="2400" b="1" i="0" dirty="0">
                <a:solidFill>
                  <a:srgbClr val="07143C"/>
                </a:solidFill>
                <a:effectLst/>
                <a:latin typeface="inherit"/>
              </a:rPr>
              <a:t>הזמנה לעורר את האהבה:</a:t>
            </a:r>
            <a:r>
              <a:rPr lang="he-IL" sz="2400" b="0" i="0" dirty="0">
                <a:solidFill>
                  <a:srgbClr val="07143C"/>
                </a:solidFill>
                <a:effectLst/>
                <a:latin typeface="Open Sans" panose="020B0606030504020204" pitchFamily="34" charset="0"/>
              </a:rPr>
              <a:t> "התעוררי! התעוררי! כי בא אורך, קומי אורי". כעת, כאשר הגיע הזמן, אתם מוזמנים ומצווים לעורר את האהבה שהייתה רדומה. הגיע הזמן לחיבור מחודש עם הקב"ה ולחיים מלאים באהבה ובגאולה.</a:t>
            </a:r>
          </a:p>
          <a:p>
            <a:endParaRPr lang="he-IL" dirty="0"/>
          </a:p>
        </p:txBody>
      </p:sp>
      <p:pic>
        <p:nvPicPr>
          <p:cNvPr id="4" name="תמונה 3">
            <a:extLst>
              <a:ext uri="{FF2B5EF4-FFF2-40B4-BE49-F238E27FC236}">
                <a16:creationId xmlns:a16="http://schemas.microsoft.com/office/drawing/2014/main" id="{7FAD25E7-543F-98C9-E33D-C0A3560517CD}"/>
              </a:ext>
            </a:extLst>
          </p:cNvPr>
          <p:cNvPicPr>
            <a:picLocks noChangeAspect="1"/>
          </p:cNvPicPr>
          <p:nvPr/>
        </p:nvPicPr>
        <p:blipFill>
          <a:blip r:embed="rId2"/>
          <a:stretch>
            <a:fillRect/>
          </a:stretch>
        </p:blipFill>
        <p:spPr>
          <a:xfrm>
            <a:off x="0" y="0"/>
            <a:ext cx="4651513" cy="8229600"/>
          </a:xfrm>
          <a:prstGeom prst="rect">
            <a:avLst/>
          </a:prstGeom>
        </p:spPr>
      </p:pic>
      <p:pic>
        <p:nvPicPr>
          <p:cNvPr id="8" name="תמונה 7">
            <a:extLst>
              <a:ext uri="{FF2B5EF4-FFF2-40B4-BE49-F238E27FC236}">
                <a16:creationId xmlns:a16="http://schemas.microsoft.com/office/drawing/2014/main" id="{9FBFA067-C0DB-A678-D0E0-F2C2B9A490BB}"/>
              </a:ext>
            </a:extLst>
          </p:cNvPr>
          <p:cNvPicPr>
            <a:picLocks noChangeAspect="1"/>
          </p:cNvPicPr>
          <p:nvPr/>
        </p:nvPicPr>
        <p:blipFill>
          <a:blip r:embed="rId3"/>
          <a:stretch>
            <a:fillRect/>
          </a:stretch>
        </p:blipFill>
        <p:spPr>
          <a:xfrm>
            <a:off x="0" y="0"/>
            <a:ext cx="4651513" cy="8229600"/>
          </a:xfrm>
          <a:prstGeom prst="rect">
            <a:avLst/>
          </a:prstGeom>
        </p:spPr>
      </p:pic>
    </p:spTree>
    <p:extLst>
      <p:ext uri="{BB962C8B-B14F-4D97-AF65-F5344CB8AC3E}">
        <p14:creationId xmlns:p14="http://schemas.microsoft.com/office/powerpoint/2010/main" val="838611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E39889C9-1D59-6A77-C940-1287669665D5}"/>
              </a:ext>
            </a:extLst>
          </p:cNvPr>
          <p:cNvSpPr txBox="1"/>
          <p:nvPr/>
        </p:nvSpPr>
        <p:spPr>
          <a:xfrm>
            <a:off x="8115300" y="790575"/>
            <a:ext cx="6438900" cy="6781344"/>
          </a:xfrm>
          <a:prstGeom prst="rect">
            <a:avLst/>
          </a:prstGeom>
          <a:noFill/>
        </p:spPr>
        <p:txBody>
          <a:bodyPr wrap="square" rtlCol="1">
            <a:spAutoFit/>
          </a:bodyPr>
          <a:lstStyle/>
          <a:p>
            <a:pPr algn="just" fontAlgn="base">
              <a:spcAft>
                <a:spcPts val="750"/>
              </a:spcAft>
            </a:pPr>
            <a:r>
              <a:rPr lang="he-IL" sz="2400" b="1" i="0" dirty="0">
                <a:solidFill>
                  <a:srgbClr val="07143C"/>
                </a:solidFill>
                <a:effectLst/>
                <a:latin typeface="Open Sans" panose="020B0606030504020204" pitchFamily="34" charset="0"/>
              </a:rPr>
              <a:t>הזמן לעורר את אהבת ה' – גאולה </a:t>
            </a:r>
            <a:r>
              <a:rPr lang="he-IL" sz="2400" b="1" i="0" dirty="0" err="1">
                <a:solidFill>
                  <a:srgbClr val="07143C"/>
                </a:solidFill>
                <a:effectLst/>
                <a:latin typeface="Open Sans" panose="020B0606030504020204" pitchFamily="34" charset="0"/>
              </a:rPr>
              <a:t>והתחפץ</a:t>
            </a:r>
            <a:endParaRPr lang="he-IL" sz="2400" b="1" i="0" dirty="0">
              <a:solidFill>
                <a:srgbClr val="07143C"/>
              </a:solidFill>
              <a:effectLst/>
              <a:latin typeface="Open Sans" panose="020B0606030504020204" pitchFamily="34" charset="0"/>
            </a:endParaRPr>
          </a:p>
          <a:p>
            <a:pPr algn="just" fontAlgn="base">
              <a:spcAft>
                <a:spcPts val="750"/>
              </a:spcAft>
            </a:pPr>
            <a:r>
              <a:rPr lang="he-IL" sz="2400" b="1" i="0" dirty="0">
                <a:solidFill>
                  <a:srgbClr val="07143C"/>
                </a:solidFill>
                <a:effectLst/>
                <a:latin typeface="inherit"/>
              </a:rPr>
              <a:t>🌸 פקודת ה' ותחילת הגאולה:</a:t>
            </a:r>
            <a:r>
              <a:rPr lang="he-IL" sz="2400" b="0" i="0" dirty="0">
                <a:solidFill>
                  <a:srgbClr val="07143C"/>
                </a:solidFill>
                <a:effectLst/>
                <a:latin typeface="Open Sans" panose="020B0606030504020204" pitchFamily="34" charset="0"/>
              </a:rPr>
              <a:t> וכבר היה לעולמים, בתחילת תקופת בית שני, שפקד ה' את עמו, וקיבלנו את בשורתו מפיו של כורש: "מי בכם מכל עמו, ה' </a:t>
            </a:r>
            <a:r>
              <a:rPr lang="he-IL" sz="2400" b="0" i="0" dirty="0" err="1">
                <a:solidFill>
                  <a:srgbClr val="07143C"/>
                </a:solidFill>
                <a:effectLst/>
                <a:latin typeface="Open Sans" panose="020B0606030504020204" pitchFamily="34" charset="0"/>
              </a:rPr>
              <a:t>אלהיו</a:t>
            </a:r>
            <a:r>
              <a:rPr lang="he-IL" sz="2400" b="0" i="0" dirty="0">
                <a:solidFill>
                  <a:srgbClr val="07143C"/>
                </a:solidFill>
                <a:effectLst/>
                <a:latin typeface="Open Sans" panose="020B0606030504020204" pitchFamily="34" charset="0"/>
              </a:rPr>
              <a:t> עמו ויעל" (דברי הימים ב, לו, 23). זה היה סימן משמים שהגיעה עת ה'תחפץ'.</a:t>
            </a:r>
          </a:p>
          <a:p>
            <a:pPr algn="just" fontAlgn="base">
              <a:spcAft>
                <a:spcPts val="750"/>
              </a:spcAft>
            </a:pPr>
            <a:r>
              <a:rPr lang="he-IL" sz="2400" b="1" i="0" dirty="0">
                <a:solidFill>
                  <a:srgbClr val="07143C"/>
                </a:solidFill>
                <a:effectLst/>
                <a:latin typeface="inherit"/>
              </a:rPr>
              <a:t>🌼 התעוררות האהבה:</a:t>
            </a:r>
            <a:r>
              <a:rPr lang="he-IL" sz="2400" b="0" i="0" dirty="0">
                <a:solidFill>
                  <a:srgbClr val="07143C"/>
                </a:solidFill>
                <a:effectLst/>
                <a:latin typeface="Open Sans" panose="020B0606030504020204" pitchFamily="34" charset="0"/>
              </a:rPr>
              <a:t> לעת כזו, צריך לעורר את האהבה שהייתה רדומה שבעים שנה. כיצד מעוררים את האהבה? הגמרא עצמה הגדירה זאת! הדרך בה הושבענו שלא לעורר את האהבה טרם זמנה – היא הדרך לעורר אותה כעת.</a:t>
            </a:r>
          </a:p>
          <a:p>
            <a:pPr algn="just" fontAlgn="base">
              <a:spcAft>
                <a:spcPts val="750"/>
              </a:spcAft>
            </a:pPr>
            <a:r>
              <a:rPr lang="he-IL" sz="2400" b="1" i="0" dirty="0">
                <a:solidFill>
                  <a:srgbClr val="07143C"/>
                </a:solidFill>
                <a:effectLst/>
                <a:latin typeface="inherit"/>
              </a:rPr>
              <a:t>🌺 מצוות ההתעוררות:</a:t>
            </a:r>
            <a:r>
              <a:rPr lang="he-IL" sz="2400" b="0" i="0" dirty="0">
                <a:solidFill>
                  <a:srgbClr val="07143C"/>
                </a:solidFill>
                <a:effectLst/>
                <a:latin typeface="Open Sans" panose="020B0606030504020204" pitchFamily="34" charset="0"/>
              </a:rPr>
              <a:t> עליה בחומה, מרידה באומות ודחיקת הקץ – שלושת הדברים הללו, שעד כה הושבענו שלא לעשותם, הם כעת מצוות שעלינו לבצע כדי לעורר את אהבת ה' אלינו, שיחיש את גאולתנו ופדות נפשנו.</a:t>
            </a:r>
          </a:p>
          <a:p>
            <a:pPr algn="just"/>
            <a:endParaRPr lang="he-IL" sz="2400" dirty="0"/>
          </a:p>
        </p:txBody>
      </p:sp>
    </p:spTree>
    <p:extLst>
      <p:ext uri="{BB962C8B-B14F-4D97-AF65-F5344CB8AC3E}">
        <p14:creationId xmlns:p14="http://schemas.microsoft.com/office/powerpoint/2010/main" val="360662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3B89B4C4-78C1-4193-D2B1-A15D2853F87F}"/>
              </a:ext>
            </a:extLst>
          </p:cNvPr>
          <p:cNvSpPr txBox="1"/>
          <p:nvPr/>
        </p:nvSpPr>
        <p:spPr>
          <a:xfrm>
            <a:off x="8077200" y="219075"/>
            <a:ext cx="6553200" cy="7786747"/>
          </a:xfrm>
          <a:prstGeom prst="rect">
            <a:avLst/>
          </a:prstGeom>
          <a:noFill/>
        </p:spPr>
        <p:txBody>
          <a:bodyPr wrap="square" rtlCol="1">
            <a:spAutoFit/>
          </a:bodyPr>
          <a:lstStyle/>
          <a:p>
            <a:pPr algn="just" fontAlgn="base">
              <a:spcAft>
                <a:spcPts val="750"/>
              </a:spcAft>
            </a:pPr>
            <a:r>
              <a:rPr lang="he-IL" sz="2000" b="1" i="0" dirty="0">
                <a:solidFill>
                  <a:srgbClr val="07143C"/>
                </a:solidFill>
                <a:effectLst/>
                <a:latin typeface="Open Sans" panose="020B0606030504020204" pitchFamily="34" charset="0"/>
              </a:rPr>
              <a:t>העלייה לארץ ישראל ואהבת ה'</a:t>
            </a:r>
          </a:p>
          <a:p>
            <a:pPr algn="just" fontAlgn="base">
              <a:spcAft>
                <a:spcPts val="750"/>
              </a:spcAft>
            </a:pPr>
            <a:endParaRPr lang="he-IL" sz="2000" b="1" i="0" dirty="0">
              <a:solidFill>
                <a:srgbClr val="07143C"/>
              </a:solidFill>
              <a:effectLst/>
              <a:latin typeface="Open Sans" panose="020B0606030504020204" pitchFamily="34" charset="0"/>
            </a:endParaRPr>
          </a:p>
          <a:p>
            <a:pPr algn="just" fontAlgn="base">
              <a:spcAft>
                <a:spcPts val="750"/>
              </a:spcAft>
            </a:pPr>
            <a:r>
              <a:rPr lang="he-IL" sz="2000" b="1" i="0" dirty="0">
                <a:solidFill>
                  <a:srgbClr val="07143C"/>
                </a:solidFill>
                <a:effectLst/>
                <a:latin typeface="inherit"/>
              </a:rPr>
              <a:t>🌸 השוואה בין כלה לעם ישראל:</a:t>
            </a:r>
            <a:r>
              <a:rPr lang="he-IL" sz="2000" b="0" i="0" dirty="0">
                <a:solidFill>
                  <a:srgbClr val="07143C"/>
                </a:solidFill>
                <a:effectLst/>
                <a:latin typeface="Open Sans" panose="020B0606030504020204" pitchFamily="34" charset="0"/>
              </a:rPr>
              <a:t> כשם שכלה לא מעוררת את אהבה לפני הנישואין, אלא מחכה לרגע המיוחד שבו יתחייבו זה לזה, כך גם לעם ישראל אסור לעורר את אהבת ה' על ידי העלייה לארץ ישראל לפני שהגיעה עת החפץ. ההמתנה הזו היא חלק מהכנה לקראת הגאולה, והיא משקפת את הכבוד וההבנה של הזמן הנכון.</a:t>
            </a:r>
          </a:p>
          <a:p>
            <a:pPr algn="just" fontAlgn="base">
              <a:spcAft>
                <a:spcPts val="750"/>
              </a:spcAft>
            </a:pPr>
            <a:endParaRPr lang="he-IL" sz="2000" b="0" i="0" dirty="0">
              <a:solidFill>
                <a:srgbClr val="07143C"/>
              </a:solidFill>
              <a:effectLst/>
              <a:latin typeface="Open Sans" panose="020B0606030504020204" pitchFamily="34" charset="0"/>
            </a:endParaRPr>
          </a:p>
          <a:p>
            <a:pPr algn="just" fontAlgn="base">
              <a:spcAft>
                <a:spcPts val="750"/>
              </a:spcAft>
            </a:pPr>
            <a:r>
              <a:rPr lang="he-IL" sz="2000" b="1" i="0" dirty="0">
                <a:solidFill>
                  <a:srgbClr val="07143C"/>
                </a:solidFill>
                <a:effectLst/>
                <a:latin typeface="inherit"/>
              </a:rPr>
              <a:t>🌼 תכלית הנישואין:</a:t>
            </a:r>
            <a:r>
              <a:rPr lang="he-IL" sz="2000" b="0" i="0" dirty="0">
                <a:solidFill>
                  <a:srgbClr val="07143C"/>
                </a:solidFill>
                <a:effectLst/>
                <a:latin typeface="Open Sans" panose="020B0606030504020204" pitchFamily="34" charset="0"/>
              </a:rPr>
              <a:t> לאחר הנישואין, אהבה זו הופכת להיות תכלית כל הנישואין, כאשר בני הזוג מתחייבים זה לזה ומתחילים לבנות חיים משותפים. </a:t>
            </a:r>
          </a:p>
          <a:p>
            <a:pPr algn="just" fontAlgn="base">
              <a:spcAft>
                <a:spcPts val="750"/>
              </a:spcAft>
            </a:pPr>
            <a:r>
              <a:rPr lang="he-IL" sz="2000" b="0" i="0" dirty="0">
                <a:solidFill>
                  <a:srgbClr val="07143C"/>
                </a:solidFill>
                <a:effectLst/>
                <a:latin typeface="Open Sans" panose="020B0606030504020204" pitchFamily="34" charset="0"/>
              </a:rPr>
              <a:t>כך גם כאשר מגיע הזמן שבו ה' חפץ בעם ישראל, זו תהיה שמחה גדולה ביותר. העלייה לארץ ישראל תתאפשר כאשר יגיע הזמן הנכון, והאהבה בין עם ישראל לקב"ה תתעורר במלואה.</a:t>
            </a:r>
          </a:p>
          <a:p>
            <a:pPr algn="just" fontAlgn="base">
              <a:spcAft>
                <a:spcPts val="750"/>
              </a:spcAft>
            </a:pPr>
            <a:endParaRPr lang="he-IL" sz="2000" b="0" i="0" dirty="0">
              <a:solidFill>
                <a:srgbClr val="07143C"/>
              </a:solidFill>
              <a:effectLst/>
              <a:latin typeface="Open Sans" panose="020B0606030504020204" pitchFamily="34" charset="0"/>
            </a:endParaRPr>
          </a:p>
          <a:p>
            <a:pPr algn="just" fontAlgn="base">
              <a:spcAft>
                <a:spcPts val="750"/>
              </a:spcAft>
            </a:pPr>
            <a:r>
              <a:rPr lang="he-IL" sz="2000" b="1" i="0" dirty="0">
                <a:solidFill>
                  <a:srgbClr val="07143C"/>
                </a:solidFill>
                <a:effectLst/>
                <a:latin typeface="inherit"/>
              </a:rPr>
              <a:t>🌺 שמחת הגאולה:</a:t>
            </a:r>
            <a:r>
              <a:rPr lang="he-IL" sz="2000" b="0" i="0" dirty="0">
                <a:solidFill>
                  <a:srgbClr val="07143C"/>
                </a:solidFill>
                <a:effectLst/>
                <a:latin typeface="Open Sans" panose="020B0606030504020204" pitchFamily="34" charset="0"/>
              </a:rPr>
              <a:t> כאשר מגיע הזמן שבו ה' קורא לעם ישראל לעלות לארץ, זו לא רק הזדמנות אלא גם שמחה עצומה. </a:t>
            </a:r>
          </a:p>
          <a:p>
            <a:pPr algn="just" fontAlgn="base">
              <a:spcAft>
                <a:spcPts val="750"/>
              </a:spcAft>
            </a:pPr>
            <a:r>
              <a:rPr lang="he-IL" sz="2000" b="0" i="0" dirty="0">
                <a:solidFill>
                  <a:srgbClr val="07143C"/>
                </a:solidFill>
                <a:effectLst/>
                <a:latin typeface="Open Sans" panose="020B0606030504020204" pitchFamily="34" charset="0"/>
              </a:rPr>
              <a:t>זהו הרגע שבו האהבה שהייתה רדומה תתעורר, והעם יחזור למקומו הטבעי בארץ ישראל, במלא הכבוד והאהבה שהקב"ה מעניק להם.</a:t>
            </a:r>
          </a:p>
          <a:p>
            <a:pPr algn="just"/>
            <a:endParaRPr lang="he-IL" sz="2000" dirty="0"/>
          </a:p>
        </p:txBody>
      </p:sp>
    </p:spTree>
    <p:extLst>
      <p:ext uri="{BB962C8B-B14F-4D97-AF65-F5344CB8AC3E}">
        <p14:creationId xmlns:p14="http://schemas.microsoft.com/office/powerpoint/2010/main" val="1355468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5053C1B2-A2F7-2639-307A-CD71B61CA4D8}"/>
              </a:ext>
            </a:extLst>
          </p:cNvPr>
          <p:cNvSpPr txBox="1"/>
          <p:nvPr/>
        </p:nvSpPr>
        <p:spPr>
          <a:xfrm>
            <a:off x="8096250" y="514350"/>
            <a:ext cx="6457950" cy="7704673"/>
          </a:xfrm>
          <a:prstGeom prst="rect">
            <a:avLst/>
          </a:prstGeom>
          <a:noFill/>
        </p:spPr>
        <p:txBody>
          <a:bodyPr wrap="square" rtlCol="1">
            <a:spAutoFit/>
          </a:bodyPr>
          <a:lstStyle/>
          <a:p>
            <a:pPr algn="just" fontAlgn="base">
              <a:spcAft>
                <a:spcPts val="750"/>
              </a:spcAft>
            </a:pPr>
            <a:r>
              <a:rPr lang="he-IL" b="1" i="0" dirty="0">
                <a:solidFill>
                  <a:srgbClr val="07143C"/>
                </a:solidFill>
                <a:effectLst/>
                <a:highlight>
                  <a:srgbClr val="FFFF00"/>
                </a:highlight>
                <a:latin typeface="Open Sans" panose="020B0606030504020204" pitchFamily="34" charset="0"/>
              </a:rPr>
              <a:t>החמצת השעה בזמן כורש</a:t>
            </a:r>
          </a:p>
          <a:p>
            <a:pPr algn="just" fontAlgn="base">
              <a:spcAft>
                <a:spcPts val="750"/>
              </a:spcAft>
            </a:pPr>
            <a:r>
              <a:rPr lang="he-IL" sz="2400" b="1" i="0" dirty="0">
                <a:solidFill>
                  <a:srgbClr val="07143C"/>
                </a:solidFill>
                <a:effectLst/>
                <a:latin typeface="inherit"/>
              </a:rPr>
              <a:t>🌸 החמצת ההזדמנות:</a:t>
            </a:r>
            <a:r>
              <a:rPr lang="he-IL" sz="2400" b="0" i="0" dirty="0">
                <a:solidFill>
                  <a:srgbClr val="07143C"/>
                </a:solidFill>
                <a:effectLst/>
                <a:latin typeface="Open Sans" panose="020B0606030504020204" pitchFamily="34" charset="0"/>
              </a:rPr>
              <a:t> לכאבנו, בזמן כורש, החמיץ עם ישראל את השעה. הגמרא במסכת יומא מספרת על ריש לקיש, שטוען שעם ישראל 'לא עשה עצמו כחומה' ולא עלה כולו 'יחד ביד חזקה'. אי העלייה בחומה גרמה להחמצה הגדולה של בית שני, ומנעה מהשכינה לשוב ולשרות בו.</a:t>
            </a:r>
          </a:p>
          <a:p>
            <a:pPr algn="just" fontAlgn="base">
              <a:spcAft>
                <a:spcPts val="750"/>
              </a:spcAft>
            </a:pPr>
            <a:r>
              <a:rPr lang="he-IL" sz="2400" b="1" i="0" dirty="0">
                <a:solidFill>
                  <a:srgbClr val="07143C"/>
                </a:solidFill>
                <a:effectLst/>
                <a:latin typeface="inherit"/>
              </a:rPr>
              <a:t>🌼 טענת ריש לקיש:</a:t>
            </a:r>
            <a:r>
              <a:rPr lang="he-IL" sz="2400" b="0" i="0" dirty="0">
                <a:solidFill>
                  <a:srgbClr val="07143C"/>
                </a:solidFill>
                <a:effectLst/>
                <a:latin typeface="Open Sans" panose="020B0606030504020204" pitchFamily="34" charset="0"/>
              </a:rPr>
              <a:t> ריש לקיש מדגיש את החשיבות של העלייה המשותפת לארץ ישראל, כדרך לעורר את אהבת ה' כפי שה' מעוניין. הוא מציין כי העולים לא עוררו את אהבת ה' בצורה הנדרשת, דבר שהוביל לחרבן הבית השני.</a:t>
            </a:r>
          </a:p>
          <a:p>
            <a:pPr algn="just" fontAlgn="base">
              <a:spcAft>
                <a:spcPts val="750"/>
              </a:spcAft>
            </a:pPr>
            <a:r>
              <a:rPr lang="he-IL" sz="2400" b="1" i="0" dirty="0">
                <a:solidFill>
                  <a:srgbClr val="07143C"/>
                </a:solidFill>
                <a:effectLst/>
                <a:latin typeface="inherit"/>
              </a:rPr>
              <a:t>🌺 השפעת העולים:</a:t>
            </a:r>
            <a:r>
              <a:rPr lang="he-IL" sz="2400" b="0" i="0" dirty="0">
                <a:solidFill>
                  <a:srgbClr val="07143C"/>
                </a:solidFill>
                <a:effectLst/>
                <a:latin typeface="Open Sans" panose="020B0606030504020204" pitchFamily="34" charset="0"/>
              </a:rPr>
              <a:t> הגמרא מציינת מי עלה לארץ בזמן עזרא, והעולים כללו גם ממזרים ומחללי שבתות. ריש לקיש טוען שאילו היו עולים כולם, השכינה הייתה שורה בבית שני במלואו. מי שלא עלה, גם אם היה תלמיד חכם, גרם לשכינה להתעכב. עם זאת, השראה חלקית של השכינה הייתה בזכות העולים, גם אם היו בעלי רמות רוחניות שונות.</a:t>
            </a:r>
          </a:p>
          <a:p>
            <a:pPr algn="just"/>
            <a:endParaRPr lang="he-IL" dirty="0"/>
          </a:p>
        </p:txBody>
      </p:sp>
      <p:sp>
        <p:nvSpPr>
          <p:cNvPr id="5" name="Rectangle 1">
            <a:extLst>
              <a:ext uri="{FF2B5EF4-FFF2-40B4-BE49-F238E27FC236}">
                <a16:creationId xmlns:a16="http://schemas.microsoft.com/office/drawing/2014/main" id="{F5617B1E-6529-9A8C-C03B-5353A6B5D040}"/>
              </a:ext>
            </a:extLst>
          </p:cNvPr>
          <p:cNvSpPr>
            <a:spLocks noChangeArrowheads="1"/>
          </p:cNvSpPr>
          <p:nvPr/>
        </p:nvSpPr>
        <p:spPr bwMode="auto">
          <a:xfrm>
            <a:off x="0" y="0"/>
            <a:ext cx="14630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e-IL"/>
          </a:p>
        </p:txBody>
      </p:sp>
      <p:pic>
        <p:nvPicPr>
          <p:cNvPr id="9" name="תמונה 8">
            <a:extLst>
              <a:ext uri="{FF2B5EF4-FFF2-40B4-BE49-F238E27FC236}">
                <a16:creationId xmlns:a16="http://schemas.microsoft.com/office/drawing/2014/main" id="{09CD5FDE-04DF-1E99-C31A-86EE4652EA04}"/>
              </a:ext>
            </a:extLst>
          </p:cNvPr>
          <p:cNvPicPr>
            <a:picLocks noChangeAspect="1"/>
          </p:cNvPicPr>
          <p:nvPr/>
        </p:nvPicPr>
        <p:blipFill>
          <a:blip r:embed="rId2"/>
          <a:stretch>
            <a:fillRect/>
          </a:stretch>
        </p:blipFill>
        <p:spPr>
          <a:xfrm>
            <a:off x="0" y="0"/>
            <a:ext cx="4651513" cy="8229600"/>
          </a:xfrm>
          <a:prstGeom prst="rect">
            <a:avLst/>
          </a:prstGeom>
        </p:spPr>
      </p:pic>
    </p:spTree>
    <p:extLst>
      <p:ext uri="{BB962C8B-B14F-4D97-AF65-F5344CB8AC3E}">
        <p14:creationId xmlns:p14="http://schemas.microsoft.com/office/powerpoint/2010/main" val="246334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BE84FF2-1AA6-02A5-524C-D927A1666199}"/>
              </a:ext>
            </a:extLst>
          </p:cNvPr>
          <p:cNvSpPr txBox="1"/>
          <p:nvPr/>
        </p:nvSpPr>
        <p:spPr>
          <a:xfrm>
            <a:off x="8115300" y="419100"/>
            <a:ext cx="6410325" cy="7396897"/>
          </a:xfrm>
          <a:prstGeom prst="rect">
            <a:avLst/>
          </a:prstGeom>
          <a:noFill/>
        </p:spPr>
        <p:txBody>
          <a:bodyPr wrap="square" rtlCol="1">
            <a:spAutoFit/>
          </a:bodyPr>
          <a:lstStyle/>
          <a:p>
            <a:pPr algn="just" fontAlgn="base">
              <a:spcAft>
                <a:spcPts val="750"/>
              </a:spcAft>
            </a:pPr>
            <a:r>
              <a:rPr lang="he-IL" sz="2800" b="1" i="0" dirty="0">
                <a:solidFill>
                  <a:srgbClr val="07143C"/>
                </a:solidFill>
                <a:effectLst/>
                <a:latin typeface="Open Sans" panose="020B0606030504020204" pitchFamily="34" charset="0"/>
              </a:rPr>
              <a:t>העלייה לארץ ישראל ואהבת ה'</a:t>
            </a:r>
          </a:p>
          <a:p>
            <a:pPr algn="just" fontAlgn="base">
              <a:spcAft>
                <a:spcPts val="750"/>
              </a:spcAft>
            </a:pPr>
            <a:r>
              <a:rPr lang="he-IL" sz="2800" b="1" i="0" dirty="0">
                <a:solidFill>
                  <a:srgbClr val="07143C"/>
                </a:solidFill>
                <a:effectLst/>
                <a:latin typeface="inherit"/>
              </a:rPr>
              <a:t>🌸 העלייה כנקודה מרכזית:</a:t>
            </a:r>
            <a:r>
              <a:rPr lang="he-IL" sz="2800" b="0" i="0" dirty="0">
                <a:solidFill>
                  <a:srgbClr val="07143C"/>
                </a:solidFill>
                <a:effectLst/>
                <a:latin typeface="Open Sans" panose="020B0606030504020204" pitchFamily="34" charset="0"/>
              </a:rPr>
              <a:t> בשעה שה' פוקד את עמו, העלייה לארץ ישראל היא הנקודה המרכזית. העוסק בה מעורר את אהבת ה' אלינו, ומי שאינו עוסק בה כביכול מוותר על אהבת ה' לעמו ישראל.</a:t>
            </a:r>
          </a:p>
          <a:p>
            <a:pPr algn="just" fontAlgn="base">
              <a:spcAft>
                <a:spcPts val="750"/>
              </a:spcAft>
            </a:pPr>
            <a:r>
              <a:rPr lang="he-IL" sz="2800" b="1" i="0" dirty="0">
                <a:solidFill>
                  <a:srgbClr val="07143C"/>
                </a:solidFill>
                <a:effectLst/>
                <a:latin typeface="inherit"/>
              </a:rPr>
              <a:t>🌼 סימן משמיים:</a:t>
            </a:r>
            <a:r>
              <a:rPr lang="he-IL" sz="2800" b="0" i="0" dirty="0">
                <a:solidFill>
                  <a:srgbClr val="07143C"/>
                </a:solidFill>
                <a:effectLst/>
                <a:latin typeface="Open Sans" panose="020B0606030504020204" pitchFamily="34" charset="0"/>
              </a:rPr>
              <a:t> כאשר קיבלנו סימן משמיים דרך כורש כי פקד ה' את עמו, היה על עם ישראל להימנע מלעלות בחומה. אך כאשר מגיעה השעה, ריש לקיש זועק: "אם חומה היא".</a:t>
            </a:r>
          </a:p>
          <a:p>
            <a:pPr algn="just" fontAlgn="base">
              <a:spcAft>
                <a:spcPts val="750"/>
              </a:spcAft>
            </a:pPr>
            <a:r>
              <a:rPr lang="he-IL" sz="2800" b="1" i="0" dirty="0">
                <a:solidFill>
                  <a:srgbClr val="07143C"/>
                </a:solidFill>
                <a:effectLst/>
                <a:latin typeface="inherit"/>
              </a:rPr>
              <a:t>🌺 קריאה לפעולה:</a:t>
            </a:r>
            <a:r>
              <a:rPr lang="he-IL" sz="2800" b="0" i="0" dirty="0">
                <a:solidFill>
                  <a:srgbClr val="07143C"/>
                </a:solidFill>
                <a:effectLst/>
                <a:latin typeface="Open Sans" panose="020B0606030504020204" pitchFamily="34" charset="0"/>
              </a:rPr>
              <a:t> ריש לקיש שואל מדוע לא עליתם בחומה, מדגיש את החשיבות של העלייה כדרך לעורר את אהבת ה' ולחזק את הקשר עם הקב"ה</a:t>
            </a:r>
          </a:p>
          <a:p>
            <a:pPr algn="just"/>
            <a:endParaRPr lang="he-IL" sz="2800" dirty="0"/>
          </a:p>
        </p:txBody>
      </p:sp>
    </p:spTree>
    <p:extLst>
      <p:ext uri="{BB962C8B-B14F-4D97-AF65-F5344CB8AC3E}">
        <p14:creationId xmlns:p14="http://schemas.microsoft.com/office/powerpoint/2010/main" val="1533371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E33028-CDDB-43B6-968F-D8777E6F01FA}"/>
              </a:ext>
            </a:extLst>
          </p:cNvPr>
          <p:cNvSpPr txBox="1"/>
          <p:nvPr/>
        </p:nvSpPr>
        <p:spPr>
          <a:xfrm>
            <a:off x="7886700" y="314325"/>
            <a:ext cx="6743700" cy="7478970"/>
          </a:xfrm>
          <a:prstGeom prst="rect">
            <a:avLst/>
          </a:prstGeom>
          <a:noFill/>
        </p:spPr>
        <p:txBody>
          <a:bodyPr wrap="square" rtlCol="1">
            <a:spAutoFit/>
          </a:bodyPr>
          <a:lstStyle/>
          <a:p>
            <a:pPr algn="just" fontAlgn="base">
              <a:spcAft>
                <a:spcPts val="750"/>
              </a:spcAft>
            </a:pPr>
            <a:r>
              <a:rPr lang="he-IL" sz="2000" b="1" i="0" dirty="0">
                <a:solidFill>
                  <a:srgbClr val="07143C"/>
                </a:solidFill>
                <a:effectLst/>
                <a:latin typeface="Open Sans" panose="020B0606030504020204" pitchFamily="34" charset="0"/>
              </a:rPr>
              <a:t>שיטת </a:t>
            </a:r>
            <a:r>
              <a:rPr lang="he-IL" sz="2000" b="1" i="0" dirty="0" err="1">
                <a:solidFill>
                  <a:srgbClr val="07143C"/>
                </a:solidFill>
                <a:effectLst/>
                <a:latin typeface="Open Sans" panose="020B0606030504020204" pitchFamily="34" charset="0"/>
              </a:rPr>
              <a:t>הויואל</a:t>
            </a:r>
            <a:r>
              <a:rPr lang="he-IL" sz="2000" b="1" i="0" dirty="0">
                <a:solidFill>
                  <a:srgbClr val="07143C"/>
                </a:solidFill>
                <a:effectLst/>
                <a:latin typeface="Open Sans" panose="020B0606030504020204" pitchFamily="34" charset="0"/>
              </a:rPr>
              <a:t> משה</a:t>
            </a:r>
          </a:p>
          <a:p>
            <a:pPr algn="just" fontAlgn="base">
              <a:spcAft>
                <a:spcPts val="750"/>
              </a:spcAft>
            </a:pPr>
            <a:endParaRPr lang="he-IL" sz="2000" b="1" i="0" dirty="0">
              <a:solidFill>
                <a:srgbClr val="07143C"/>
              </a:solidFill>
              <a:effectLst/>
              <a:latin typeface="Open Sans" panose="020B0606030504020204" pitchFamily="34" charset="0"/>
            </a:endParaRPr>
          </a:p>
          <a:p>
            <a:pPr algn="just" fontAlgn="base">
              <a:spcAft>
                <a:spcPts val="750"/>
              </a:spcAft>
            </a:pPr>
            <a:r>
              <a:rPr lang="he-IL" sz="2000" b="1" i="0" dirty="0">
                <a:solidFill>
                  <a:srgbClr val="07143C"/>
                </a:solidFill>
                <a:effectLst/>
                <a:latin typeface="inherit"/>
              </a:rPr>
              <a:t>🌸 הבחנה בין האומות:</a:t>
            </a:r>
            <a:r>
              <a:rPr lang="he-IL" sz="2000" b="0" i="0" dirty="0">
                <a:solidFill>
                  <a:srgbClr val="07143C"/>
                </a:solidFill>
                <a:effectLst/>
                <a:latin typeface="Open Sans" panose="020B0606030504020204" pitchFamily="34" charset="0"/>
              </a:rPr>
              <a:t> על פי שיטת </a:t>
            </a:r>
            <a:r>
              <a:rPr lang="he-IL" sz="2000" b="0" i="0" dirty="0" err="1">
                <a:solidFill>
                  <a:srgbClr val="07143C"/>
                </a:solidFill>
                <a:effectLst/>
                <a:latin typeface="Open Sans" panose="020B0606030504020204" pitchFamily="34" charset="0"/>
              </a:rPr>
              <a:t>הויואל</a:t>
            </a:r>
            <a:r>
              <a:rPr lang="he-IL" sz="2000" b="0" i="0" dirty="0">
                <a:solidFill>
                  <a:srgbClr val="07143C"/>
                </a:solidFill>
                <a:effectLst/>
                <a:latin typeface="Open Sans" panose="020B0606030504020204" pitchFamily="34" charset="0"/>
              </a:rPr>
              <a:t> משה, אין להסתכל על כל אומות העולם כגוף אחד, אלא על כל אומה בפני עצמה. יש שבועה שלא ימרדו היהודים בכל אומה. למרות שהאו"ם החליט להקים את מדינת ישראל, הציונים עוברים על השבועה משום שהערבים תושבי המקום לא הסכימו לכך.</a:t>
            </a:r>
          </a:p>
          <a:p>
            <a:pPr algn="just" fontAlgn="base">
              <a:spcAft>
                <a:spcPts val="750"/>
              </a:spcAft>
            </a:pPr>
            <a:endParaRPr lang="he-IL" sz="2000" b="0" i="0" dirty="0">
              <a:solidFill>
                <a:srgbClr val="07143C"/>
              </a:solidFill>
              <a:effectLst/>
              <a:latin typeface="Open Sans" panose="020B0606030504020204" pitchFamily="34" charset="0"/>
            </a:endParaRPr>
          </a:p>
          <a:p>
            <a:pPr algn="just" fontAlgn="base">
              <a:spcAft>
                <a:spcPts val="750"/>
              </a:spcAft>
            </a:pPr>
            <a:r>
              <a:rPr lang="he-IL" sz="2000" b="1" i="0" dirty="0">
                <a:solidFill>
                  <a:srgbClr val="07143C"/>
                </a:solidFill>
                <a:effectLst/>
                <a:latin typeface="inherit"/>
              </a:rPr>
              <a:t>🌼 משמעות ההסכמה:</a:t>
            </a:r>
            <a:r>
              <a:rPr lang="he-IL" sz="2000" b="0" i="0" dirty="0">
                <a:solidFill>
                  <a:srgbClr val="07143C"/>
                </a:solidFill>
                <a:effectLst/>
                <a:latin typeface="Open Sans" panose="020B0606030504020204" pitchFamily="34" charset="0"/>
              </a:rPr>
              <a:t> </a:t>
            </a:r>
            <a:r>
              <a:rPr lang="he-IL" sz="2000" b="0" i="0" dirty="0" err="1">
                <a:solidFill>
                  <a:srgbClr val="07143C"/>
                </a:solidFill>
                <a:effectLst/>
                <a:latin typeface="Open Sans" panose="020B0606030504020204" pitchFamily="34" charset="0"/>
              </a:rPr>
              <a:t>הויואל</a:t>
            </a:r>
            <a:r>
              <a:rPr lang="he-IL" sz="2000" b="0" i="0" dirty="0">
                <a:solidFill>
                  <a:srgbClr val="07143C"/>
                </a:solidFill>
                <a:effectLst/>
                <a:latin typeface="Open Sans" panose="020B0606030504020204" pitchFamily="34" charset="0"/>
              </a:rPr>
              <a:t> משה שולל את הטענה שיש משמעות להחלטת רוב אומות העולם שאינן קשורות לסכסוך. </a:t>
            </a:r>
            <a:r>
              <a:rPr lang="he-IL" sz="2000" b="1" i="0" dirty="0">
                <a:solidFill>
                  <a:srgbClr val="07143C"/>
                </a:solidFill>
                <a:effectLst/>
                <a:latin typeface="Open Sans" panose="020B0606030504020204" pitchFamily="34" charset="0"/>
              </a:rPr>
              <a:t>לדעתו, הסכמת תושבי המקום והאומה שבהם נלחמים היא הנדרשת כדי לא להפר את השבועה. </a:t>
            </a:r>
          </a:p>
          <a:p>
            <a:pPr algn="just" fontAlgn="base">
              <a:spcAft>
                <a:spcPts val="750"/>
              </a:spcAft>
            </a:pPr>
            <a:r>
              <a:rPr lang="he-IL" sz="2000" b="0" i="0" dirty="0">
                <a:solidFill>
                  <a:srgbClr val="07143C"/>
                </a:solidFill>
                <a:effectLst/>
                <a:latin typeface="Open Sans" panose="020B0606030504020204" pitchFamily="34" charset="0"/>
              </a:rPr>
              <a:t>מדינת ישראל לא נשמעה להחלטות האו"ם וחרגה מגבולות תוכנית החלוקה לאחר שהותקפה על ידי 7 צבאות ערב.</a:t>
            </a:r>
          </a:p>
          <a:p>
            <a:pPr algn="just" fontAlgn="base">
              <a:spcAft>
                <a:spcPts val="750"/>
              </a:spcAft>
            </a:pPr>
            <a:endParaRPr lang="he-IL" sz="2000" b="0" i="0" dirty="0">
              <a:solidFill>
                <a:srgbClr val="07143C"/>
              </a:solidFill>
              <a:effectLst/>
              <a:latin typeface="Open Sans" panose="020B0606030504020204" pitchFamily="34" charset="0"/>
            </a:endParaRPr>
          </a:p>
          <a:p>
            <a:pPr algn="just" fontAlgn="base">
              <a:spcAft>
                <a:spcPts val="750"/>
              </a:spcAft>
            </a:pPr>
            <a:r>
              <a:rPr lang="he-IL" sz="2000" b="1" i="0" dirty="0">
                <a:solidFill>
                  <a:srgbClr val="07143C"/>
                </a:solidFill>
                <a:effectLst/>
                <a:latin typeface="inherit"/>
              </a:rPr>
              <a:t>🌺 דעות האבני נזר:</a:t>
            </a:r>
            <a:r>
              <a:rPr lang="he-IL" sz="2000" b="0" i="0" dirty="0">
                <a:solidFill>
                  <a:srgbClr val="07143C"/>
                </a:solidFill>
                <a:effectLst/>
                <a:latin typeface="Open Sans" panose="020B0606030504020204" pitchFamily="34" charset="0"/>
              </a:rPr>
              <a:t> </a:t>
            </a:r>
            <a:r>
              <a:rPr lang="he-IL" sz="2000" b="0" i="0" dirty="0" err="1">
                <a:solidFill>
                  <a:srgbClr val="07143C"/>
                </a:solidFill>
                <a:effectLst/>
                <a:latin typeface="Open Sans" panose="020B0606030504020204" pitchFamily="34" charset="0"/>
              </a:rPr>
              <a:t>הויואל</a:t>
            </a:r>
            <a:r>
              <a:rPr lang="he-IL" sz="2000" b="0" i="0" dirty="0">
                <a:solidFill>
                  <a:srgbClr val="07143C"/>
                </a:solidFill>
                <a:effectLst/>
                <a:latin typeface="Open Sans" panose="020B0606030504020204" pitchFamily="34" charset="0"/>
              </a:rPr>
              <a:t> משה מציין שגם לדעת האבני נזר, שאין איסור מצד השבועה כאשר אומות העולם מסכימות, ההיתר מבוסס על דברי רש"י, שאוסר "יחד ביד חזקה". </a:t>
            </a:r>
          </a:p>
          <a:p>
            <a:pPr algn="just" fontAlgn="base">
              <a:spcAft>
                <a:spcPts val="750"/>
              </a:spcAft>
            </a:pPr>
            <a:r>
              <a:rPr lang="he-IL" sz="2000" b="0" i="0" dirty="0">
                <a:solidFill>
                  <a:srgbClr val="07143C"/>
                </a:solidFill>
                <a:effectLst/>
                <a:latin typeface="Open Sans" panose="020B0606030504020204" pitchFamily="34" charset="0"/>
              </a:rPr>
              <a:t>אם יש צורך להילחם כדי לכבוש את הארץ, גם אם אומות מסוימות הסכימו, זה עדיין נחשב ל"יחד ביד חזקה".</a:t>
            </a:r>
          </a:p>
          <a:p>
            <a:pPr algn="just"/>
            <a:endParaRPr lang="he-IL" sz="2000" dirty="0"/>
          </a:p>
        </p:txBody>
      </p:sp>
      <p:pic>
        <p:nvPicPr>
          <p:cNvPr id="4" name="תמונה 3">
            <a:extLst>
              <a:ext uri="{FF2B5EF4-FFF2-40B4-BE49-F238E27FC236}">
                <a16:creationId xmlns:a16="http://schemas.microsoft.com/office/drawing/2014/main" id="{75DC0D91-F362-2F25-4DDF-DE411C3AD1BF}"/>
              </a:ext>
            </a:extLst>
          </p:cNvPr>
          <p:cNvPicPr>
            <a:picLocks noChangeAspect="1"/>
          </p:cNvPicPr>
          <p:nvPr/>
        </p:nvPicPr>
        <p:blipFill>
          <a:blip r:embed="rId2"/>
          <a:stretch>
            <a:fillRect/>
          </a:stretch>
        </p:blipFill>
        <p:spPr>
          <a:xfrm>
            <a:off x="0" y="0"/>
            <a:ext cx="4651513" cy="8229600"/>
          </a:xfrm>
          <a:prstGeom prst="rect">
            <a:avLst/>
          </a:prstGeom>
        </p:spPr>
      </p:pic>
    </p:spTree>
    <p:extLst>
      <p:ext uri="{BB962C8B-B14F-4D97-AF65-F5344CB8AC3E}">
        <p14:creationId xmlns:p14="http://schemas.microsoft.com/office/powerpoint/2010/main" val="2200636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870BB782-EBF7-243C-C0EF-1861397024F6}"/>
              </a:ext>
            </a:extLst>
          </p:cNvPr>
          <p:cNvSpPr txBox="1"/>
          <p:nvPr/>
        </p:nvSpPr>
        <p:spPr>
          <a:xfrm>
            <a:off x="8039100" y="200025"/>
            <a:ext cx="6591300" cy="8576707"/>
          </a:xfrm>
          <a:prstGeom prst="rect">
            <a:avLst/>
          </a:prstGeom>
          <a:noFill/>
        </p:spPr>
        <p:txBody>
          <a:bodyPr wrap="square" rtlCol="1">
            <a:spAutoFit/>
          </a:bodyPr>
          <a:lstStyle/>
          <a:p>
            <a:pPr algn="just" fontAlgn="base">
              <a:spcAft>
                <a:spcPts val="750"/>
              </a:spcAft>
            </a:pPr>
            <a:r>
              <a:rPr lang="he-IL" sz="2400" b="1" i="0" dirty="0">
                <a:solidFill>
                  <a:srgbClr val="07143C"/>
                </a:solidFill>
                <a:effectLst/>
                <a:latin typeface="Open Sans" panose="020B0606030504020204" pitchFamily="34" charset="0"/>
              </a:rPr>
              <a:t>שיטת קדושת ציון</a:t>
            </a:r>
          </a:p>
          <a:p>
            <a:pPr algn="just" fontAlgn="base">
              <a:spcAft>
                <a:spcPts val="750"/>
              </a:spcAft>
            </a:pPr>
            <a:endParaRPr lang="he-IL" sz="2400" b="1" i="0" dirty="0">
              <a:solidFill>
                <a:srgbClr val="07143C"/>
              </a:solidFill>
              <a:effectLst/>
              <a:latin typeface="Open Sans" panose="020B0606030504020204" pitchFamily="34" charset="0"/>
            </a:endParaRPr>
          </a:p>
          <a:p>
            <a:pPr algn="just" fontAlgn="base">
              <a:spcAft>
                <a:spcPts val="750"/>
              </a:spcAft>
            </a:pPr>
            <a:r>
              <a:rPr lang="he-IL" sz="2400" b="1" i="0" dirty="0">
                <a:solidFill>
                  <a:srgbClr val="07143C"/>
                </a:solidFill>
                <a:effectLst/>
                <a:latin typeface="inherit"/>
              </a:rPr>
              <a:t>🌸 חובת העלייה לארץ ישראל:</a:t>
            </a:r>
            <a:r>
              <a:rPr lang="he-IL" sz="2400" b="0" i="0" dirty="0">
                <a:solidFill>
                  <a:srgbClr val="07143C"/>
                </a:solidFill>
                <a:effectLst/>
                <a:latin typeface="Open Sans" panose="020B0606030504020204" pitchFamily="34" charset="0"/>
              </a:rPr>
              <a:t> שיטת קדושת ציון טוענת שאין היום איסור של שלושת השבועות, אלא השבועות מחייבות אותנו לעלות לארץ ולבנות אותה.</a:t>
            </a:r>
          </a:p>
          <a:p>
            <a:pPr algn="just" fontAlgn="base">
              <a:spcAft>
                <a:spcPts val="750"/>
              </a:spcAft>
            </a:pPr>
            <a:r>
              <a:rPr lang="he-IL" sz="2400" dirty="0">
                <a:solidFill>
                  <a:srgbClr val="07143C"/>
                </a:solidFill>
                <a:latin typeface="Open Sans" panose="020B0606030504020204" pitchFamily="34" charset="0"/>
              </a:rPr>
              <a:t>שכן</a:t>
            </a:r>
            <a:r>
              <a:rPr lang="he-IL" sz="2400" b="0" i="0" dirty="0">
                <a:solidFill>
                  <a:srgbClr val="07143C"/>
                </a:solidFill>
                <a:effectLst/>
                <a:latin typeface="Open Sans" panose="020B0606030504020204" pitchFamily="34" charset="0"/>
              </a:rPr>
              <a:t> לשבועה יש תוקף, כפי שנאמר בשיר השירים: "אִם תָּעִירוּ וְאִם תְּעוֹרְרוּ אֶת הָאַהֲבָה עַד </a:t>
            </a:r>
            <a:r>
              <a:rPr lang="he-IL" sz="2400" b="0" i="0" dirty="0" err="1">
                <a:solidFill>
                  <a:srgbClr val="07143C"/>
                </a:solidFill>
                <a:effectLst/>
                <a:latin typeface="Open Sans" panose="020B0606030504020204" pitchFamily="34" charset="0"/>
              </a:rPr>
              <a:t>שֶׁתֶּחְפָּץ</a:t>
            </a:r>
            <a:r>
              <a:rPr lang="he-IL" sz="2400" b="0" i="0" dirty="0">
                <a:solidFill>
                  <a:srgbClr val="07143C"/>
                </a:solidFill>
                <a:effectLst/>
                <a:latin typeface="Open Sans" panose="020B0606030504020204" pitchFamily="34" charset="0"/>
              </a:rPr>
              <a:t>". כאשר מגיע הזמן שבו חפץ בנו ה', זו מצווה גדולה לעורר את אהבת ה' על ידי העלייה לארץ.</a:t>
            </a:r>
          </a:p>
          <a:p>
            <a:pPr algn="just" fontAlgn="base">
              <a:spcAft>
                <a:spcPts val="750"/>
              </a:spcAft>
            </a:pPr>
            <a:endParaRPr lang="he-IL" sz="2400" b="0" i="0" dirty="0">
              <a:solidFill>
                <a:srgbClr val="07143C"/>
              </a:solidFill>
              <a:effectLst/>
              <a:latin typeface="Open Sans" panose="020B0606030504020204" pitchFamily="34" charset="0"/>
            </a:endParaRPr>
          </a:p>
          <a:p>
            <a:pPr algn="just" fontAlgn="base">
              <a:spcAft>
                <a:spcPts val="750"/>
              </a:spcAft>
            </a:pPr>
            <a:r>
              <a:rPr lang="he-IL" sz="2400" b="1" i="0" dirty="0">
                <a:solidFill>
                  <a:srgbClr val="07143C"/>
                </a:solidFill>
                <a:effectLst/>
                <a:latin typeface="inherit"/>
              </a:rPr>
              <a:t>🌼 זמן ה'תחפץ':</a:t>
            </a:r>
            <a:r>
              <a:rPr lang="he-IL" sz="2400" b="0" i="0" dirty="0">
                <a:solidFill>
                  <a:srgbClr val="07143C"/>
                </a:solidFill>
                <a:effectLst/>
                <a:latin typeface="Open Sans" panose="020B0606030504020204" pitchFamily="34" charset="0"/>
              </a:rPr>
              <a:t> כיצד נדע מתי מגיע זמן "עד </a:t>
            </a:r>
            <a:r>
              <a:rPr lang="he-IL" sz="2400" b="0" i="0" dirty="0" err="1">
                <a:solidFill>
                  <a:srgbClr val="07143C"/>
                </a:solidFill>
                <a:effectLst/>
                <a:latin typeface="Open Sans" panose="020B0606030504020204" pitchFamily="34" charset="0"/>
              </a:rPr>
              <a:t>שתחפץ</a:t>
            </a:r>
            <a:r>
              <a:rPr lang="he-IL" sz="2400" b="0" i="0" dirty="0">
                <a:solidFill>
                  <a:srgbClr val="07143C"/>
                </a:solidFill>
                <a:effectLst/>
                <a:latin typeface="Open Sans" panose="020B0606030504020204" pitchFamily="34" charset="0"/>
              </a:rPr>
              <a:t>"? חז"ל אמרו שכאשר כורש קרא לעם ישראל לבוא לארץ, הם הבינו שהגיע הזמן. כך גם בגאולה האחרונה, כאשר הגויים יקראו לנו לבוא לארצנו, זהו הזמן שחפץ בנו ה'.</a:t>
            </a:r>
          </a:p>
          <a:p>
            <a:pPr algn="just" fontAlgn="base">
              <a:spcAft>
                <a:spcPts val="750"/>
              </a:spcAft>
            </a:pPr>
            <a:endParaRPr lang="he-IL" sz="2400" b="0" i="0" dirty="0">
              <a:solidFill>
                <a:srgbClr val="07143C"/>
              </a:solidFill>
              <a:effectLst/>
              <a:latin typeface="Open Sans" panose="020B0606030504020204" pitchFamily="34" charset="0"/>
            </a:endParaRPr>
          </a:p>
          <a:p>
            <a:pPr algn="just" fontAlgn="base">
              <a:spcAft>
                <a:spcPts val="750"/>
              </a:spcAft>
            </a:pPr>
            <a:r>
              <a:rPr lang="he-IL" sz="2400" b="1" i="0" dirty="0">
                <a:solidFill>
                  <a:srgbClr val="07143C"/>
                </a:solidFill>
                <a:effectLst/>
                <a:latin typeface="inherit"/>
              </a:rPr>
              <a:t>🌺 קריאה משמים:</a:t>
            </a:r>
            <a:r>
              <a:rPr lang="he-IL" sz="2400" b="0" i="0" dirty="0">
                <a:solidFill>
                  <a:srgbClr val="07143C"/>
                </a:solidFill>
                <a:effectLst/>
                <a:latin typeface="Open Sans" panose="020B0606030504020204" pitchFamily="34" charset="0"/>
              </a:rPr>
              <a:t> זכינו ב"ה לכך שבגאולה שלנו כל אומות העולם התכנסו והחליטו ברוב קולות לתת לעם ישראל את ארצו הקדושה. זו קריאה גדולה מהבורא – לומר לעמו הגיע זמן גאולתכם.</a:t>
            </a:r>
          </a:p>
          <a:p>
            <a:pPr algn="just"/>
            <a:endParaRPr lang="he-IL" dirty="0"/>
          </a:p>
        </p:txBody>
      </p:sp>
    </p:spTree>
    <p:extLst>
      <p:ext uri="{BB962C8B-B14F-4D97-AF65-F5344CB8AC3E}">
        <p14:creationId xmlns:p14="http://schemas.microsoft.com/office/powerpoint/2010/main" val="2260198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4816176B-B212-592B-2EAC-69AF60E2EDD4}"/>
              </a:ext>
            </a:extLst>
          </p:cNvPr>
          <p:cNvPicPr>
            <a:picLocks noChangeAspect="1"/>
          </p:cNvPicPr>
          <p:nvPr/>
        </p:nvPicPr>
        <p:blipFill>
          <a:blip r:embed="rId2"/>
          <a:stretch>
            <a:fillRect/>
          </a:stretch>
        </p:blipFill>
        <p:spPr>
          <a:xfrm>
            <a:off x="85725" y="0"/>
            <a:ext cx="7797800" cy="5848350"/>
          </a:xfrm>
          <a:prstGeom prst="rect">
            <a:avLst/>
          </a:prstGeom>
        </p:spPr>
      </p:pic>
      <p:sp>
        <p:nvSpPr>
          <p:cNvPr id="4" name="תיבת טקסט 3">
            <a:extLst>
              <a:ext uri="{FF2B5EF4-FFF2-40B4-BE49-F238E27FC236}">
                <a16:creationId xmlns:a16="http://schemas.microsoft.com/office/drawing/2014/main" id="{9348256F-1B4B-A2C9-CABD-2CF5EF18ABC0}"/>
              </a:ext>
            </a:extLst>
          </p:cNvPr>
          <p:cNvSpPr txBox="1"/>
          <p:nvPr/>
        </p:nvSpPr>
        <p:spPr>
          <a:xfrm>
            <a:off x="8905875" y="190500"/>
            <a:ext cx="5629275" cy="8402300"/>
          </a:xfrm>
          <a:prstGeom prst="rect">
            <a:avLst/>
          </a:prstGeom>
          <a:noFill/>
        </p:spPr>
        <p:txBody>
          <a:bodyPr wrap="square" rtlCol="1">
            <a:spAutoFit/>
          </a:bodyPr>
          <a:lstStyle/>
          <a:p>
            <a:pPr algn="just"/>
            <a:r>
              <a:rPr lang="he-IL" b="0" i="0" dirty="0">
                <a:solidFill>
                  <a:srgbClr val="000000"/>
                </a:solidFill>
                <a:effectLst/>
                <a:latin typeface="Open Sans" panose="020B0606030504020204" pitchFamily="34" charset="0"/>
              </a:rPr>
              <a:t>עצרת האו"ם החליטה למגינת לב הערבים, להקים ועדה שתעסוק במציאת פתרון לבעיית היהודים והערבים בארץ ישראל. </a:t>
            </a:r>
          </a:p>
          <a:p>
            <a:pPr algn="just"/>
            <a:r>
              <a:rPr lang="he-IL" b="0" i="0" dirty="0">
                <a:solidFill>
                  <a:srgbClr val="000000"/>
                </a:solidFill>
                <a:effectLst/>
                <a:latin typeface="Open Sans" panose="020B0606030504020204" pitchFamily="34" charset="0"/>
              </a:rPr>
              <a:t>היה לכאורה רוב </a:t>
            </a:r>
            <a:r>
              <a:rPr lang="he-IL" b="0" i="0" dirty="0" err="1">
                <a:solidFill>
                  <a:srgbClr val="000000"/>
                </a:solidFill>
                <a:effectLst/>
                <a:latin typeface="Open Sans" panose="020B0606030504020204" pitchFamily="34" charset="0"/>
              </a:rPr>
              <a:t>באו"מ</a:t>
            </a:r>
            <a:r>
              <a:rPr lang="he-IL" b="0" i="0" dirty="0">
                <a:solidFill>
                  <a:srgbClr val="000000"/>
                </a:solidFill>
                <a:effectLst/>
                <a:latin typeface="Open Sans" panose="020B0606030504020204" pitchFamily="34" charset="0"/>
              </a:rPr>
              <a:t> לעמדת הערבים. כותב על כך פרופסור בני מוריס בספרו 1948:" הערבים לא חששו ביותר מפני תוצאות כינוסה של העצרת הכללית...הם ציפו לניצחון קל"</a:t>
            </a:r>
          </a:p>
          <a:p>
            <a:pPr algn="just"/>
            <a:r>
              <a:rPr lang="he-IL" b="0" i="0" dirty="0">
                <a:solidFill>
                  <a:srgbClr val="000000"/>
                </a:solidFill>
                <a:effectLst/>
                <a:latin typeface="Open Sans" panose="020B0606030504020204" pitchFamily="34" charset="0"/>
              </a:rPr>
              <a:t>...אולם "סגן שר החוץ הסובייטי ...הביע את דעתו, כי אם יתברר שהקמת מדינה אחידה בארץ ישראל היא בלתי אפשרית, כי אז יש לחלק את הארץ למדינה יהודית ולמדינה ערבית. מוסקבה הכריזה על שינוי כיוון פרו ציוני וליוותה את צאת הוועדה למזרח התיכון במסר ברור".</a:t>
            </a:r>
          </a:p>
          <a:p>
            <a:pPr algn="just"/>
            <a:r>
              <a:rPr lang="he-IL" b="0" i="0" dirty="0">
                <a:solidFill>
                  <a:srgbClr val="000000"/>
                </a:solidFill>
                <a:effectLst/>
                <a:latin typeface="Open Sans" panose="020B0606030504020204" pitchFamily="34" charset="0"/>
              </a:rPr>
              <a:t>שואל בני מוריס: "מה חולל את המהפך הקוטבי הזה, שהיה כה בלתי צפוי? תשובה נחרצת על שאלה זו –אין".</a:t>
            </a:r>
          </a:p>
          <a:p>
            <a:pPr algn="just"/>
            <a:r>
              <a:rPr lang="he-IL" b="0" i="0" dirty="0">
                <a:solidFill>
                  <a:srgbClr val="000000"/>
                </a:solidFill>
                <a:effectLst/>
                <a:latin typeface="Open Sans" panose="020B0606030504020204" pitchFamily="34" charset="0"/>
              </a:rPr>
              <a:t>זו תשובתו של איש האקדמיה. </a:t>
            </a:r>
          </a:p>
          <a:p>
            <a:pPr algn="just"/>
            <a:endParaRPr lang="he-IL" b="0" i="0" dirty="0">
              <a:solidFill>
                <a:srgbClr val="000000"/>
              </a:solidFill>
              <a:effectLst/>
              <a:latin typeface="Open Sans" panose="020B0606030504020204" pitchFamily="34" charset="0"/>
            </a:endParaRPr>
          </a:p>
          <a:p>
            <a:pPr algn="just"/>
            <a:r>
              <a:rPr lang="he-IL" b="0" i="0" dirty="0">
                <a:solidFill>
                  <a:srgbClr val="000000"/>
                </a:solidFill>
                <a:effectLst/>
                <a:latin typeface="Open Sans" panose="020B0606030504020204" pitchFamily="34" charset="0"/>
              </a:rPr>
              <a:t>אולם הרב </a:t>
            </a:r>
            <a:r>
              <a:rPr lang="he-IL" b="0" i="0" dirty="0" err="1">
                <a:solidFill>
                  <a:srgbClr val="000000"/>
                </a:solidFill>
                <a:effectLst/>
                <a:latin typeface="Open Sans" panose="020B0606030504020204" pitchFamily="34" charset="0"/>
              </a:rPr>
              <a:t>סולובייצ'יק</a:t>
            </a:r>
            <a:r>
              <a:rPr lang="he-IL" b="0" i="0" dirty="0">
                <a:solidFill>
                  <a:srgbClr val="000000"/>
                </a:solidFill>
                <a:effectLst/>
                <a:latin typeface="Open Sans" panose="020B0606030504020204" pitchFamily="34" charset="0"/>
              </a:rPr>
              <a:t> זצ"ל , כאדם מאמין, יש בידו הצעה. במסה שלו "קול דודי דופק" הוא אומר על ההצבעה </a:t>
            </a:r>
            <a:r>
              <a:rPr lang="he-IL" b="0" i="0" dirty="0" err="1">
                <a:solidFill>
                  <a:srgbClr val="000000"/>
                </a:solidFill>
                <a:effectLst/>
                <a:latin typeface="Open Sans" panose="020B0606030504020204" pitchFamily="34" charset="0"/>
              </a:rPr>
              <a:t>באו"מ</a:t>
            </a:r>
            <a:r>
              <a:rPr lang="he-IL" b="0" i="0" dirty="0">
                <a:solidFill>
                  <a:srgbClr val="000000"/>
                </a:solidFill>
                <a:effectLst/>
                <a:latin typeface="Open Sans" panose="020B0606030504020204" pitchFamily="34" charset="0"/>
              </a:rPr>
              <a:t>: "מבחינת היחסים הבין – לאומיים לא יכחיש אף איש, שתקומת מדינת ישראל, במובן פוליטי, הייתה התרחשות כמעט על טבעית". ..."נוטה אני להאמין, שארגון האומות המאוחדות נוצר במיוחד לתכלית זאת – לשם מילוי השליחות שהטילה עליו ההשגחה. נדמה לי שאין להצביע על שום הישג ממשי אחר על ידי </a:t>
            </a:r>
            <a:r>
              <a:rPr lang="he-IL" b="0" i="0" dirty="0" err="1">
                <a:solidFill>
                  <a:srgbClr val="000000"/>
                </a:solidFill>
                <a:effectLst/>
                <a:latin typeface="Open Sans" panose="020B0606030504020204" pitchFamily="34" charset="0"/>
              </a:rPr>
              <a:t>האו"מ</a:t>
            </a:r>
            <a:r>
              <a:rPr lang="he-IL" b="0" i="0" dirty="0">
                <a:solidFill>
                  <a:srgbClr val="000000"/>
                </a:solidFill>
                <a:effectLst/>
                <a:latin typeface="Open Sans" panose="020B0606030504020204" pitchFamily="34" charset="0"/>
              </a:rPr>
              <a:t>". </a:t>
            </a:r>
          </a:p>
          <a:p>
            <a:pPr algn="just"/>
            <a:endParaRPr lang="he-IL" b="0" i="0" dirty="0">
              <a:solidFill>
                <a:srgbClr val="000000"/>
              </a:solidFill>
              <a:effectLst/>
              <a:latin typeface="Open Sans" panose="020B0606030504020204" pitchFamily="34" charset="0"/>
            </a:endParaRPr>
          </a:p>
          <a:p>
            <a:pPr algn="just"/>
            <a:r>
              <a:rPr lang="he-IL" b="1" i="0" dirty="0">
                <a:solidFill>
                  <a:srgbClr val="000000"/>
                </a:solidFill>
                <a:effectLst/>
                <a:latin typeface="Open Sans" panose="020B0606030504020204" pitchFamily="34" charset="0"/>
              </a:rPr>
              <a:t>והרב ממשיך ואומר: "אינני יודע את מי ראו בעיני בשר בכיסא הנשיאות באותה אספה גורלית אשר בה הוחלט על יסוד מדינת ישראל, אבל מי שהסתכל אז היטב בעינו הרוחנית, הרגיש ביושב הראש האמיתי שניצח על הדיונים, והוא – הדוד" (הקב"ה).</a:t>
            </a:r>
          </a:p>
          <a:p>
            <a:pPr algn="just"/>
            <a:endParaRPr lang="he-IL" dirty="0"/>
          </a:p>
        </p:txBody>
      </p:sp>
    </p:spTree>
    <p:extLst>
      <p:ext uri="{BB962C8B-B14F-4D97-AF65-F5344CB8AC3E}">
        <p14:creationId xmlns:p14="http://schemas.microsoft.com/office/powerpoint/2010/main" val="3575148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EDCB2A69-019D-5E63-4A6D-8C763959F6B7}"/>
              </a:ext>
            </a:extLst>
          </p:cNvPr>
          <p:cNvPicPr>
            <a:picLocks noChangeAspect="1"/>
          </p:cNvPicPr>
          <p:nvPr/>
        </p:nvPicPr>
        <p:blipFill>
          <a:blip r:embed="rId2"/>
          <a:stretch>
            <a:fillRect/>
          </a:stretch>
        </p:blipFill>
        <p:spPr>
          <a:xfrm>
            <a:off x="0" y="0"/>
            <a:ext cx="4651513" cy="8229600"/>
          </a:xfrm>
          <a:prstGeom prst="rect">
            <a:avLst/>
          </a:prstGeom>
        </p:spPr>
      </p:pic>
      <p:sp>
        <p:nvSpPr>
          <p:cNvPr id="4" name="תיבת טקסט 3">
            <a:extLst>
              <a:ext uri="{FF2B5EF4-FFF2-40B4-BE49-F238E27FC236}">
                <a16:creationId xmlns:a16="http://schemas.microsoft.com/office/drawing/2014/main" id="{F2E8E915-D7EE-88C9-6F40-D7B4AC98202D}"/>
              </a:ext>
            </a:extLst>
          </p:cNvPr>
          <p:cNvSpPr txBox="1"/>
          <p:nvPr/>
        </p:nvSpPr>
        <p:spPr>
          <a:xfrm>
            <a:off x="7677150" y="342900"/>
            <a:ext cx="6810375" cy="7725192"/>
          </a:xfrm>
          <a:prstGeom prst="rect">
            <a:avLst/>
          </a:prstGeom>
          <a:noFill/>
        </p:spPr>
        <p:txBody>
          <a:bodyPr wrap="square" rtlCol="1">
            <a:spAutoFit/>
          </a:bodyPr>
          <a:lstStyle/>
          <a:p>
            <a:pPr algn="just" fontAlgn="base">
              <a:spcAft>
                <a:spcPts val="750"/>
              </a:spcAft>
            </a:pPr>
            <a:r>
              <a:rPr lang="he-IL" sz="2400" b="1" i="0" dirty="0">
                <a:solidFill>
                  <a:srgbClr val="07143C"/>
                </a:solidFill>
                <a:effectLst/>
                <a:latin typeface="Open Sans" panose="020B0606030504020204" pitchFamily="34" charset="0"/>
              </a:rPr>
              <a:t>המהפך בהקמת מדינת ישראל</a:t>
            </a:r>
          </a:p>
          <a:p>
            <a:pPr algn="just" fontAlgn="base">
              <a:spcAft>
                <a:spcPts val="750"/>
              </a:spcAft>
            </a:pPr>
            <a:r>
              <a:rPr lang="he-IL" sz="2400" b="1" i="0" dirty="0">
                <a:solidFill>
                  <a:srgbClr val="07143C"/>
                </a:solidFill>
                <a:effectLst/>
                <a:latin typeface="inherit"/>
              </a:rPr>
              <a:t>🌸 החלטת עצרת האו"ם:</a:t>
            </a:r>
            <a:r>
              <a:rPr lang="he-IL" sz="2400" b="0" i="0" dirty="0">
                <a:solidFill>
                  <a:srgbClr val="07143C"/>
                </a:solidFill>
                <a:effectLst/>
                <a:latin typeface="Open Sans" panose="020B0606030504020204" pitchFamily="34" charset="0"/>
              </a:rPr>
              <a:t> עצרת האו"ם החליטה להקים ועדה שתעסוק במציאת פתרון לבעיית היהודים והערבים בארץ ישראל, למגינת לב הערבים. פרופסור בני מוריס מציין בספרו "1948" שהערבים ציפו לניצחון קל, אך סגן שר החוץ הסובייטי הציע לחלק את הארץ למדינה יהודית ולמדינה ערבית, מה שהצביע על שינוי כיוון פרו ציוני.</a:t>
            </a:r>
          </a:p>
          <a:p>
            <a:pPr algn="just" fontAlgn="base">
              <a:spcAft>
                <a:spcPts val="750"/>
              </a:spcAft>
            </a:pPr>
            <a:endParaRPr lang="he-IL" sz="2400" b="0" i="0" dirty="0">
              <a:solidFill>
                <a:srgbClr val="07143C"/>
              </a:solidFill>
              <a:effectLst/>
              <a:latin typeface="Open Sans" panose="020B0606030504020204" pitchFamily="34" charset="0"/>
            </a:endParaRPr>
          </a:p>
          <a:p>
            <a:pPr algn="just" fontAlgn="base">
              <a:spcAft>
                <a:spcPts val="750"/>
              </a:spcAft>
            </a:pPr>
            <a:r>
              <a:rPr lang="he-IL" sz="2400" b="1" i="0" dirty="0">
                <a:solidFill>
                  <a:srgbClr val="07143C"/>
                </a:solidFill>
                <a:effectLst/>
                <a:latin typeface="inherit"/>
              </a:rPr>
              <a:t>🌼 השאלה על המהפך:</a:t>
            </a:r>
            <a:r>
              <a:rPr lang="he-IL" sz="2400" b="0" i="0" dirty="0">
                <a:solidFill>
                  <a:srgbClr val="07143C"/>
                </a:solidFill>
                <a:effectLst/>
                <a:latin typeface="Open Sans" panose="020B0606030504020204" pitchFamily="34" charset="0"/>
              </a:rPr>
              <a:t> בני מוריס שואל מה חולל את המהפך הקוטבי הזה, שהיה כה בלתי צפוי, ומסביר שאין תשובה נחרצת על כך.</a:t>
            </a:r>
          </a:p>
          <a:p>
            <a:pPr algn="just" fontAlgn="base">
              <a:spcAft>
                <a:spcPts val="750"/>
              </a:spcAft>
            </a:pPr>
            <a:endParaRPr lang="he-IL" sz="2400" b="0" i="0" dirty="0">
              <a:solidFill>
                <a:srgbClr val="07143C"/>
              </a:solidFill>
              <a:effectLst/>
              <a:latin typeface="Open Sans" panose="020B0606030504020204" pitchFamily="34" charset="0"/>
            </a:endParaRPr>
          </a:p>
          <a:p>
            <a:pPr algn="just" fontAlgn="base">
              <a:spcAft>
                <a:spcPts val="750"/>
              </a:spcAft>
            </a:pPr>
            <a:r>
              <a:rPr lang="he-IL" sz="2400" b="1" i="0" dirty="0">
                <a:solidFill>
                  <a:srgbClr val="07143C"/>
                </a:solidFill>
                <a:effectLst/>
                <a:latin typeface="inherit"/>
              </a:rPr>
              <a:t>🌺 התבוננות רוחנית:</a:t>
            </a:r>
            <a:r>
              <a:rPr lang="he-IL" sz="2400" b="0" i="0" dirty="0">
                <a:solidFill>
                  <a:srgbClr val="07143C"/>
                </a:solidFill>
                <a:effectLst/>
                <a:latin typeface="Open Sans" panose="020B0606030504020204" pitchFamily="34" charset="0"/>
              </a:rPr>
              <a:t> הרב </a:t>
            </a:r>
            <a:r>
              <a:rPr lang="he-IL" sz="2400" b="0" i="0" dirty="0" err="1">
                <a:solidFill>
                  <a:srgbClr val="07143C"/>
                </a:solidFill>
                <a:effectLst/>
                <a:latin typeface="Open Sans" panose="020B0606030504020204" pitchFamily="34" charset="0"/>
              </a:rPr>
              <a:t>סולובייצ'יק</a:t>
            </a:r>
            <a:r>
              <a:rPr lang="he-IL" sz="2400" b="0" i="0" dirty="0">
                <a:solidFill>
                  <a:srgbClr val="07143C"/>
                </a:solidFill>
                <a:effectLst/>
                <a:latin typeface="Open Sans" panose="020B0606030504020204" pitchFamily="34" charset="0"/>
              </a:rPr>
              <a:t> זצ"ל מציע תשובה מאמינה, וטוען כי תקומת מדינת ישראל הייתה התרחשות כמעט על טבעית. הוא מאמין שהאו"ם נוצר במיוחד כדי למלא את השליחות שהטילה עליו ההשגחה, ומי שהסתכל בעין רוחנית הרגיש שהקב"ה הוא זה שניצח על הדיונים באותה אספה גורלית.</a:t>
            </a:r>
          </a:p>
          <a:p>
            <a:pPr algn="just"/>
            <a:endParaRPr lang="he-IL" sz="2400" dirty="0"/>
          </a:p>
        </p:txBody>
      </p:sp>
    </p:spTree>
    <p:extLst>
      <p:ext uri="{BB962C8B-B14F-4D97-AF65-F5344CB8AC3E}">
        <p14:creationId xmlns:p14="http://schemas.microsoft.com/office/powerpoint/2010/main" val="3130246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5084FBF1-B436-04FF-8551-64D8884A54BB}"/>
              </a:ext>
            </a:extLst>
          </p:cNvPr>
          <p:cNvPicPr>
            <a:picLocks noChangeAspect="1"/>
          </p:cNvPicPr>
          <p:nvPr/>
        </p:nvPicPr>
        <p:blipFill>
          <a:blip r:embed="rId2"/>
          <a:stretch>
            <a:fillRect/>
          </a:stretch>
        </p:blipFill>
        <p:spPr>
          <a:xfrm>
            <a:off x="8889731" y="0"/>
            <a:ext cx="5823488" cy="8229600"/>
          </a:xfrm>
          <a:prstGeom prst="rect">
            <a:avLst/>
          </a:prstGeom>
        </p:spPr>
      </p:pic>
    </p:spTree>
    <p:extLst>
      <p:ext uri="{BB962C8B-B14F-4D97-AF65-F5344CB8AC3E}">
        <p14:creationId xmlns:p14="http://schemas.microsoft.com/office/powerpoint/2010/main" val="2335924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916287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606422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0DE27AA7-3687-35A0-31C1-8AFEE4BF7ECA}"/>
              </a:ext>
            </a:extLst>
          </p:cNvPr>
          <p:cNvSpPr txBox="1"/>
          <p:nvPr/>
        </p:nvSpPr>
        <p:spPr>
          <a:xfrm>
            <a:off x="8086725" y="161925"/>
            <a:ext cx="6543675" cy="8125301"/>
          </a:xfrm>
          <a:prstGeom prst="rect">
            <a:avLst/>
          </a:prstGeom>
          <a:noFill/>
        </p:spPr>
        <p:txBody>
          <a:bodyPr wrap="square" rtlCol="1">
            <a:spAutoFit/>
          </a:bodyPr>
          <a:lstStyle/>
          <a:p>
            <a:pPr algn="just" fontAlgn="base">
              <a:spcAft>
                <a:spcPts val="750"/>
              </a:spcAft>
            </a:pPr>
            <a:r>
              <a:rPr lang="he-IL" sz="2400" b="1" i="0" dirty="0">
                <a:solidFill>
                  <a:srgbClr val="07143C"/>
                </a:solidFill>
                <a:effectLst/>
                <a:latin typeface="Open Sans" panose="020B0606030504020204" pitchFamily="34" charset="0"/>
              </a:rPr>
              <a:t>שיטת ביניים</a:t>
            </a:r>
          </a:p>
          <a:p>
            <a:pPr algn="just" fontAlgn="base">
              <a:spcAft>
                <a:spcPts val="750"/>
              </a:spcAft>
            </a:pPr>
            <a:endParaRPr lang="he-IL" sz="2400" b="1" i="0" dirty="0">
              <a:solidFill>
                <a:srgbClr val="07143C"/>
              </a:solidFill>
              <a:effectLst/>
              <a:latin typeface="Open Sans" panose="020B0606030504020204" pitchFamily="34" charset="0"/>
              <a:cs typeface="DBS-David" pitchFamily="2" charset="-79"/>
            </a:endParaRPr>
          </a:p>
          <a:p>
            <a:pPr algn="just" fontAlgn="base">
              <a:spcAft>
                <a:spcPts val="750"/>
              </a:spcAft>
            </a:pPr>
            <a:r>
              <a:rPr lang="he-IL" sz="2400" b="1" i="0" dirty="0">
                <a:solidFill>
                  <a:srgbClr val="07143C"/>
                </a:solidFill>
                <a:effectLst/>
                <a:latin typeface="inherit"/>
                <a:cs typeface="DBS-David" pitchFamily="2" charset="-79"/>
              </a:rPr>
              <a:t>🌸 עקרונות הדעה:</a:t>
            </a:r>
            <a:r>
              <a:rPr lang="he-IL" sz="2400" b="0" i="0" dirty="0">
                <a:solidFill>
                  <a:srgbClr val="07143C"/>
                </a:solidFill>
                <a:effectLst/>
                <a:latin typeface="Open Sans" panose="020B0606030504020204" pitchFamily="34" charset="0"/>
                <a:cs typeface="DBS-David" pitchFamily="2" charset="-79"/>
              </a:rPr>
              <a:t> דעה ג, שיטת ביניים, סוברת שאין איסור היום לעלות לארץ ישראל, במיוחד כאשר אומות העולם נותנות רשות. </a:t>
            </a:r>
          </a:p>
          <a:p>
            <a:pPr algn="just" fontAlgn="base">
              <a:spcAft>
                <a:spcPts val="750"/>
              </a:spcAft>
            </a:pPr>
            <a:endParaRPr lang="he-IL" sz="2400" b="0" i="0" dirty="0">
              <a:solidFill>
                <a:srgbClr val="07143C"/>
              </a:solidFill>
              <a:effectLst/>
              <a:latin typeface="Open Sans" panose="020B0606030504020204" pitchFamily="34" charset="0"/>
              <a:cs typeface="DBS-David" pitchFamily="2" charset="-79"/>
            </a:endParaRPr>
          </a:p>
          <a:p>
            <a:pPr algn="just" fontAlgn="base">
              <a:spcAft>
                <a:spcPts val="750"/>
              </a:spcAft>
            </a:pPr>
            <a:r>
              <a:rPr lang="he-IL" sz="2400" b="1" i="0" dirty="0">
                <a:solidFill>
                  <a:srgbClr val="07143C"/>
                </a:solidFill>
                <a:effectLst/>
                <a:latin typeface="Open Sans" panose="020B0606030504020204" pitchFamily="34" charset="0"/>
                <a:cs typeface="DBS-David" pitchFamily="2" charset="-79"/>
              </a:rPr>
              <a:t>עם זאת, שלושת השבועות לא פקעו, והאיסור עדיין קיים. טכנית, אין מציאות של עלייה בחומה – בכוח נגד האומות.</a:t>
            </a:r>
          </a:p>
          <a:p>
            <a:pPr algn="just" fontAlgn="base">
              <a:spcAft>
                <a:spcPts val="750"/>
              </a:spcAft>
            </a:pPr>
            <a:endParaRPr lang="he-IL" sz="2400" b="0" i="0" dirty="0">
              <a:solidFill>
                <a:srgbClr val="07143C"/>
              </a:solidFill>
              <a:effectLst/>
              <a:latin typeface="Open Sans" panose="020B0606030504020204" pitchFamily="34" charset="0"/>
              <a:cs typeface="DBS-David" pitchFamily="2" charset="-79"/>
            </a:endParaRPr>
          </a:p>
          <a:p>
            <a:pPr algn="just" fontAlgn="base">
              <a:spcAft>
                <a:spcPts val="750"/>
              </a:spcAft>
            </a:pPr>
            <a:r>
              <a:rPr lang="he-IL" sz="2400" b="1" i="0" dirty="0">
                <a:solidFill>
                  <a:srgbClr val="07143C"/>
                </a:solidFill>
                <a:effectLst/>
                <a:latin typeface="inherit"/>
                <a:cs typeface="DBS-David" pitchFamily="2" charset="-79"/>
              </a:rPr>
              <a:t>🌼 טעם הדעה:</a:t>
            </a:r>
            <a:r>
              <a:rPr lang="he-IL" sz="2400" b="0" i="0" dirty="0">
                <a:solidFill>
                  <a:srgbClr val="07143C"/>
                </a:solidFill>
                <a:effectLst/>
                <a:latin typeface="Open Sans" panose="020B0606030504020204" pitchFamily="34" charset="0"/>
                <a:cs typeface="DBS-David" pitchFamily="2" charset="-79"/>
              </a:rPr>
              <a:t> הטעם לדעה זו הוא שהם אינם רואים בכל הניסים שהראו את הסימן של "עד </a:t>
            </a:r>
            <a:r>
              <a:rPr lang="he-IL" sz="2400" b="0" i="0" dirty="0" err="1">
                <a:solidFill>
                  <a:srgbClr val="07143C"/>
                </a:solidFill>
                <a:effectLst/>
                <a:latin typeface="Open Sans" panose="020B0606030504020204" pitchFamily="34" charset="0"/>
                <a:cs typeface="DBS-David" pitchFamily="2" charset="-79"/>
              </a:rPr>
              <a:t>שתחפץ</a:t>
            </a:r>
            <a:r>
              <a:rPr lang="he-IL" sz="2400" b="0" i="0" dirty="0">
                <a:solidFill>
                  <a:srgbClr val="07143C"/>
                </a:solidFill>
                <a:effectLst/>
                <a:latin typeface="Open Sans" panose="020B0606030504020204" pitchFamily="34" charset="0"/>
                <a:cs typeface="DBS-David" pitchFamily="2" charset="-79"/>
              </a:rPr>
              <a:t>". </a:t>
            </a:r>
          </a:p>
          <a:p>
            <a:pPr algn="just" fontAlgn="base">
              <a:spcAft>
                <a:spcPts val="750"/>
              </a:spcAft>
            </a:pPr>
            <a:r>
              <a:rPr lang="he-IL" sz="2400" b="0" i="0" dirty="0">
                <a:solidFill>
                  <a:srgbClr val="07143C"/>
                </a:solidFill>
                <a:effectLst/>
                <a:latin typeface="Open Sans" panose="020B0606030504020204" pitchFamily="34" charset="0"/>
                <a:cs typeface="DBS-David" pitchFamily="2" charset="-79"/>
              </a:rPr>
              <a:t>הם לא מזהים את המצב הנוכחי כ"עד יום פקדי אותם", ולעיתים סבורים שרק משיח נחשב כ"עד </a:t>
            </a:r>
            <a:r>
              <a:rPr lang="he-IL" sz="2400" b="0" i="0" dirty="0" err="1">
                <a:solidFill>
                  <a:srgbClr val="07143C"/>
                </a:solidFill>
                <a:effectLst/>
                <a:latin typeface="Open Sans" panose="020B0606030504020204" pitchFamily="34" charset="0"/>
                <a:cs typeface="DBS-David" pitchFamily="2" charset="-79"/>
              </a:rPr>
              <a:t>שתחפץ</a:t>
            </a:r>
            <a:r>
              <a:rPr lang="he-IL" sz="2400" b="0" i="0" dirty="0">
                <a:solidFill>
                  <a:srgbClr val="07143C"/>
                </a:solidFill>
                <a:effectLst/>
                <a:latin typeface="Open Sans" panose="020B0606030504020204" pitchFamily="34" charset="0"/>
                <a:cs typeface="DBS-David" pitchFamily="2" charset="-79"/>
              </a:rPr>
              <a:t>".</a:t>
            </a:r>
          </a:p>
          <a:p>
            <a:pPr algn="just" fontAlgn="base">
              <a:spcAft>
                <a:spcPts val="750"/>
              </a:spcAft>
            </a:pPr>
            <a:endParaRPr lang="he-IL" sz="2400" b="0" i="0" dirty="0">
              <a:solidFill>
                <a:srgbClr val="07143C"/>
              </a:solidFill>
              <a:effectLst/>
              <a:latin typeface="Open Sans" panose="020B0606030504020204" pitchFamily="34" charset="0"/>
              <a:cs typeface="DBS-David" pitchFamily="2" charset="-79"/>
            </a:endParaRPr>
          </a:p>
          <a:p>
            <a:pPr algn="just" fontAlgn="base">
              <a:spcAft>
                <a:spcPts val="750"/>
              </a:spcAft>
            </a:pPr>
            <a:r>
              <a:rPr lang="he-IL" b="1" i="0" dirty="0">
                <a:solidFill>
                  <a:srgbClr val="07143C"/>
                </a:solidFill>
                <a:effectLst/>
                <a:latin typeface="inherit"/>
                <a:cs typeface="DBS-David" pitchFamily="2" charset="-79"/>
              </a:rPr>
              <a:t>🌺 פניות למקורות:</a:t>
            </a:r>
            <a:r>
              <a:rPr lang="he-IL" b="0" i="0" dirty="0">
                <a:solidFill>
                  <a:srgbClr val="07143C"/>
                </a:solidFill>
                <a:effectLst/>
                <a:latin typeface="Open Sans" panose="020B0606030504020204" pitchFamily="34" charset="0"/>
                <a:cs typeface="DBS-David" pitchFamily="2" charset="-79"/>
              </a:rPr>
              <a:t> מי שיש לו </a:t>
            </a:r>
            <a:r>
              <a:rPr lang="he-IL" b="0" i="0" dirty="0" err="1">
                <a:solidFill>
                  <a:srgbClr val="07143C"/>
                </a:solidFill>
                <a:effectLst/>
                <a:latin typeface="Open Sans" panose="020B0606030504020204" pitchFamily="34" charset="0"/>
                <a:cs typeface="DBS-David" pitchFamily="2" charset="-79"/>
              </a:rPr>
              <a:t>נפ"מ</a:t>
            </a:r>
            <a:r>
              <a:rPr lang="he-IL" b="0" i="0" dirty="0">
                <a:solidFill>
                  <a:srgbClr val="07143C"/>
                </a:solidFill>
                <a:effectLst/>
                <a:latin typeface="Open Sans" panose="020B0606030504020204" pitchFamily="34" charset="0"/>
                <a:cs typeface="DBS-David" pitchFamily="2" charset="-79"/>
              </a:rPr>
              <a:t> במקורות של דעה זו מתבקש לשלוח בקשה במייל.</a:t>
            </a:r>
            <a:endParaRPr lang="he-IL" sz="2000" dirty="0"/>
          </a:p>
        </p:txBody>
      </p:sp>
      <p:pic>
        <p:nvPicPr>
          <p:cNvPr id="4" name="תמונה 3">
            <a:extLst>
              <a:ext uri="{FF2B5EF4-FFF2-40B4-BE49-F238E27FC236}">
                <a16:creationId xmlns:a16="http://schemas.microsoft.com/office/drawing/2014/main" id="{90A28D02-6CB7-0BA4-640F-9E0534C184F0}"/>
              </a:ext>
            </a:extLst>
          </p:cNvPr>
          <p:cNvPicPr>
            <a:picLocks noChangeAspect="1"/>
          </p:cNvPicPr>
          <p:nvPr/>
        </p:nvPicPr>
        <p:blipFill>
          <a:blip r:embed="rId2"/>
          <a:stretch>
            <a:fillRect/>
          </a:stretch>
        </p:blipFill>
        <p:spPr>
          <a:xfrm>
            <a:off x="0" y="0"/>
            <a:ext cx="4651513" cy="8229600"/>
          </a:xfrm>
          <a:prstGeom prst="rect">
            <a:avLst/>
          </a:prstGeom>
        </p:spPr>
      </p:pic>
    </p:spTree>
    <p:extLst>
      <p:ext uri="{BB962C8B-B14F-4D97-AF65-F5344CB8AC3E}">
        <p14:creationId xmlns:p14="http://schemas.microsoft.com/office/powerpoint/2010/main" val="4145112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57E0A0B7-3702-3BD2-0A10-5EE55F8FC538}"/>
              </a:ext>
            </a:extLst>
          </p:cNvPr>
          <p:cNvSpPr txBox="1"/>
          <p:nvPr/>
        </p:nvSpPr>
        <p:spPr>
          <a:xfrm>
            <a:off x="6969760" y="223520"/>
            <a:ext cx="7284720" cy="7971413"/>
          </a:xfrm>
          <a:prstGeom prst="rect">
            <a:avLst/>
          </a:prstGeom>
          <a:noFill/>
        </p:spPr>
        <p:txBody>
          <a:bodyPr wrap="square" rtlCol="1">
            <a:spAutoFit/>
          </a:bodyPr>
          <a:lstStyle/>
          <a:p>
            <a:pPr algn="just" fontAlgn="base">
              <a:spcAft>
                <a:spcPts val="750"/>
              </a:spcAft>
            </a:pPr>
            <a:r>
              <a:rPr lang="he-IL" sz="2800" b="1" i="0" dirty="0">
                <a:solidFill>
                  <a:srgbClr val="07143C"/>
                </a:solidFill>
                <a:effectLst/>
                <a:latin typeface="Open Sans" panose="020B0606030504020204" pitchFamily="34" charset="0"/>
              </a:rPr>
              <a:t>מצוות ירושת הארץ לפי </a:t>
            </a:r>
            <a:r>
              <a:rPr lang="he-IL" sz="2800" b="1" i="0" dirty="0" err="1">
                <a:solidFill>
                  <a:srgbClr val="07143C"/>
                </a:solidFill>
                <a:effectLst/>
                <a:latin typeface="Open Sans" panose="020B0606030504020204" pitchFamily="34" charset="0"/>
              </a:rPr>
              <a:t>הרשב"ש</a:t>
            </a:r>
            <a:endParaRPr lang="he-IL" sz="2800" b="1" i="0" dirty="0">
              <a:solidFill>
                <a:srgbClr val="07143C"/>
              </a:solidFill>
              <a:effectLst/>
              <a:latin typeface="Open Sans" panose="020B0606030504020204" pitchFamily="34" charset="0"/>
            </a:endParaRPr>
          </a:p>
          <a:p>
            <a:pPr algn="just" fontAlgn="base">
              <a:spcAft>
                <a:spcPts val="750"/>
              </a:spcAft>
            </a:pPr>
            <a:r>
              <a:rPr lang="he-IL" sz="2800" b="1" i="0" dirty="0">
                <a:solidFill>
                  <a:srgbClr val="07143C"/>
                </a:solidFill>
                <a:effectLst/>
                <a:latin typeface="inherit"/>
              </a:rPr>
              <a:t>🌸 מצוות הדירה בארץ ישראל:</a:t>
            </a:r>
            <a:r>
              <a:rPr lang="he-IL" sz="2800" b="0" i="0" dirty="0">
                <a:solidFill>
                  <a:srgbClr val="07143C"/>
                </a:solidFill>
                <a:effectLst/>
                <a:latin typeface="Open Sans" panose="020B0606030504020204" pitchFamily="34" charset="0"/>
              </a:rPr>
              <a:t> </a:t>
            </a:r>
            <a:r>
              <a:rPr lang="he-IL" sz="2800" b="0" i="0" dirty="0" err="1">
                <a:solidFill>
                  <a:srgbClr val="07143C"/>
                </a:solidFill>
                <a:effectLst/>
                <a:latin typeface="Open Sans" panose="020B0606030504020204" pitchFamily="34" charset="0"/>
              </a:rPr>
              <a:t>הרשב"ש</a:t>
            </a:r>
            <a:r>
              <a:rPr lang="he-IL" sz="2800" b="0" i="0" dirty="0">
                <a:solidFill>
                  <a:srgbClr val="07143C"/>
                </a:solidFill>
                <a:effectLst/>
                <a:latin typeface="Open Sans" panose="020B0606030504020204" pitchFamily="34" charset="0"/>
              </a:rPr>
              <a:t> בתשובה (סי' ב) קובע שאין ספק שהדירה בארץ ישראל היא מצווה גדולה בכל עת ובכל זמן. הוא מציין כי הרמב"ן ראה זאת כמצוות עשה, שנאמר: "וירשתם אותה וישבתם בה".</a:t>
            </a:r>
          </a:p>
          <a:p>
            <a:pPr algn="just" fontAlgn="base">
              <a:spcAft>
                <a:spcPts val="750"/>
              </a:spcAft>
            </a:pPr>
            <a:endParaRPr lang="he-IL" sz="2800" b="0" i="0" dirty="0">
              <a:solidFill>
                <a:srgbClr val="07143C"/>
              </a:solidFill>
              <a:effectLst/>
              <a:latin typeface="Open Sans" panose="020B0606030504020204" pitchFamily="34" charset="0"/>
            </a:endParaRPr>
          </a:p>
          <a:p>
            <a:pPr algn="just" fontAlgn="base">
              <a:spcAft>
                <a:spcPts val="750"/>
              </a:spcAft>
            </a:pPr>
            <a:r>
              <a:rPr lang="he-IL" sz="2800" b="1" i="0" dirty="0">
                <a:solidFill>
                  <a:srgbClr val="07143C"/>
                </a:solidFill>
                <a:effectLst/>
                <a:latin typeface="inherit"/>
              </a:rPr>
              <a:t>🌼 הגבלה בזמן הגלות:</a:t>
            </a:r>
            <a:r>
              <a:rPr lang="he-IL" sz="2800" b="0" i="0" dirty="0">
                <a:solidFill>
                  <a:srgbClr val="07143C"/>
                </a:solidFill>
                <a:effectLst/>
                <a:latin typeface="Open Sans" panose="020B0606030504020204" pitchFamily="34" charset="0"/>
              </a:rPr>
              <a:t> עם זאת, </a:t>
            </a:r>
            <a:r>
              <a:rPr lang="he-IL" sz="2800" b="0" i="0" dirty="0" err="1">
                <a:solidFill>
                  <a:srgbClr val="07143C"/>
                </a:solidFill>
                <a:effectLst/>
                <a:latin typeface="Open Sans" panose="020B0606030504020204" pitchFamily="34" charset="0"/>
              </a:rPr>
              <a:t>הרשב"ש</a:t>
            </a:r>
            <a:r>
              <a:rPr lang="he-IL" sz="2800" b="0" i="0" dirty="0">
                <a:solidFill>
                  <a:srgbClr val="07143C"/>
                </a:solidFill>
                <a:effectLst/>
                <a:latin typeface="Open Sans" panose="020B0606030504020204" pitchFamily="34" charset="0"/>
              </a:rPr>
              <a:t> מדגיש שהמצווה אינה כוללת את כל ישראל בגלות הנוכחית, והיא נמנעת בכלל השבועות שהשביע הקב"ה את ישראל שלא ידחקו את הקץ ושלא יעלו בחומה.</a:t>
            </a:r>
          </a:p>
          <a:p>
            <a:pPr algn="just" fontAlgn="base">
              <a:spcAft>
                <a:spcPts val="750"/>
              </a:spcAft>
            </a:pPr>
            <a:endParaRPr lang="he-IL" sz="2400" b="0" i="0" dirty="0">
              <a:solidFill>
                <a:srgbClr val="07143C"/>
              </a:solidFill>
              <a:effectLst/>
              <a:latin typeface="Open Sans" panose="020B0606030504020204" pitchFamily="34" charset="0"/>
            </a:endParaRPr>
          </a:p>
          <a:p>
            <a:pPr algn="just" fontAlgn="base">
              <a:spcAft>
                <a:spcPts val="750"/>
              </a:spcAft>
            </a:pPr>
            <a:r>
              <a:rPr lang="he-IL" sz="2800" b="1" i="0" dirty="0">
                <a:solidFill>
                  <a:srgbClr val="07143C"/>
                </a:solidFill>
                <a:effectLst/>
                <a:latin typeface="inherit"/>
              </a:rPr>
              <a:t>🌺 עמדת בעלי דעה זו:</a:t>
            </a:r>
            <a:r>
              <a:rPr lang="he-IL" sz="2800" b="0" i="0" dirty="0">
                <a:solidFill>
                  <a:srgbClr val="07143C"/>
                </a:solidFill>
                <a:effectLst/>
                <a:latin typeface="Open Sans" panose="020B0606030504020204" pitchFamily="34" charset="0"/>
              </a:rPr>
              <a:t> בעלי דעה זו סבורים כי מצוות ירושת הארץ, שהיא מצווה כוללת לכל ישראל, אינה נוהגת כיום, היות והשבועות לא התבטלו. טכנית, כרגע אין מציאות של עלייה בחומה.</a:t>
            </a:r>
          </a:p>
          <a:p>
            <a:pPr algn="just"/>
            <a:endParaRPr lang="he-IL" sz="2800" dirty="0"/>
          </a:p>
        </p:txBody>
      </p:sp>
      <p:pic>
        <p:nvPicPr>
          <p:cNvPr id="5" name="תמונה 4">
            <a:extLst>
              <a:ext uri="{FF2B5EF4-FFF2-40B4-BE49-F238E27FC236}">
                <a16:creationId xmlns:a16="http://schemas.microsoft.com/office/drawing/2014/main" id="{24D27587-70F8-44EB-F78B-6A28E137ADD5}"/>
              </a:ext>
            </a:extLst>
          </p:cNvPr>
          <p:cNvPicPr>
            <a:picLocks noChangeAspect="1"/>
          </p:cNvPicPr>
          <p:nvPr/>
        </p:nvPicPr>
        <p:blipFill>
          <a:blip r:embed="rId2"/>
          <a:stretch>
            <a:fillRect/>
          </a:stretch>
        </p:blipFill>
        <p:spPr>
          <a:xfrm>
            <a:off x="0" y="0"/>
            <a:ext cx="4651513" cy="8229600"/>
          </a:xfrm>
          <a:prstGeom prst="rect">
            <a:avLst/>
          </a:prstGeom>
        </p:spPr>
      </p:pic>
    </p:spTree>
    <p:extLst>
      <p:ext uri="{BB962C8B-B14F-4D97-AF65-F5344CB8AC3E}">
        <p14:creationId xmlns:p14="http://schemas.microsoft.com/office/powerpoint/2010/main" val="4247201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7982545" y="1973223"/>
            <a:ext cx="5854065" cy="708779"/>
          </a:xfrm>
          <a:prstGeom prst="rect">
            <a:avLst/>
          </a:prstGeom>
          <a:noFill/>
          <a:ln/>
        </p:spPr>
        <p:txBody>
          <a:bodyPr wrap="none" lIns="0" tIns="0" rIns="0" bIns="0" rtlCol="0" anchor="t"/>
          <a:lstStyle/>
          <a:p>
            <a:pPr marL="0" indent="0">
              <a:lnSpc>
                <a:spcPts val="5550"/>
              </a:lnSpc>
              <a:buNone/>
            </a:pPr>
            <a:r>
              <a:rPr lang="en-US" sz="4450" dirty="0">
                <a:solidFill>
                  <a:srgbClr val="1B1B27"/>
                </a:solidFill>
                <a:latin typeface="Arial" panose="020B0604020202020204" pitchFamily="34" charset="0"/>
                <a:ea typeface="Raleway" pitchFamily="34" charset="-122"/>
                <a:cs typeface="Arial" panose="020B0604020202020204" pitchFamily="34" charset="0"/>
              </a:rPr>
              <a:t>דעה א': שיטת הויואל משה</a:t>
            </a:r>
            <a:endParaRPr lang="en-US" sz="4450" dirty="0"/>
          </a:p>
        </p:txBody>
      </p:sp>
      <p:sp>
        <p:nvSpPr>
          <p:cNvPr id="4" name="Shape 1"/>
          <p:cNvSpPr/>
          <p:nvPr/>
        </p:nvSpPr>
        <p:spPr>
          <a:xfrm>
            <a:off x="10171748" y="3022163"/>
            <a:ext cx="3664863" cy="1685092"/>
          </a:xfrm>
          <a:prstGeom prst="roundRect">
            <a:avLst>
              <a:gd name="adj" fmla="val 5654"/>
            </a:avLst>
          </a:prstGeom>
          <a:solidFill>
            <a:srgbClr val="E1E1EA"/>
          </a:solidFill>
          <a:ln w="7620">
            <a:solidFill>
              <a:srgbClr val="C7C7D0"/>
            </a:solidFill>
            <a:prstDash val="solid"/>
          </a:ln>
        </p:spPr>
        <p:txBody>
          <a:bodyPr/>
          <a:lstStyle/>
          <a:p>
            <a:endParaRPr lang="he-IL"/>
          </a:p>
        </p:txBody>
      </p:sp>
      <p:sp>
        <p:nvSpPr>
          <p:cNvPr id="5" name="Text 2"/>
          <p:cNvSpPr/>
          <p:nvPr/>
        </p:nvSpPr>
        <p:spPr>
          <a:xfrm>
            <a:off x="10766941" y="3256598"/>
            <a:ext cx="2835235" cy="354330"/>
          </a:xfrm>
          <a:prstGeom prst="rect">
            <a:avLst/>
          </a:prstGeom>
          <a:noFill/>
          <a:ln/>
        </p:spPr>
        <p:txBody>
          <a:bodyPr wrap="none" lIns="0" tIns="0" rIns="0" bIns="0" rtlCol="0" anchor="t"/>
          <a:lstStyle/>
          <a:p>
            <a:pPr marL="0" indent="0">
              <a:lnSpc>
                <a:spcPts val="2750"/>
              </a:lnSpc>
              <a:buNone/>
            </a:pPr>
            <a:r>
              <a:rPr lang="en-US" sz="2200" dirty="0">
                <a:solidFill>
                  <a:srgbClr val="3C3939"/>
                </a:solidFill>
                <a:latin typeface="Arial" panose="020B0604020202020204" pitchFamily="34" charset="0"/>
                <a:ea typeface="Raleway" pitchFamily="34" charset="-122"/>
                <a:cs typeface="Arial" panose="020B0604020202020204" pitchFamily="34" charset="0"/>
              </a:rPr>
              <a:t>איסור עלייה</a:t>
            </a:r>
            <a:endParaRPr lang="en-US" sz="2200" dirty="0"/>
          </a:p>
        </p:txBody>
      </p:sp>
      <p:sp>
        <p:nvSpPr>
          <p:cNvPr id="6" name="Text 3"/>
          <p:cNvSpPr/>
          <p:nvPr/>
        </p:nvSpPr>
        <p:spPr>
          <a:xfrm>
            <a:off x="10406182" y="3747016"/>
            <a:ext cx="3195995" cy="725805"/>
          </a:xfrm>
          <a:prstGeom prst="rect">
            <a:avLst/>
          </a:prstGeom>
          <a:noFill/>
          <a:ln/>
        </p:spPr>
        <p:txBody>
          <a:bodyPr wrap="square" lIns="0" tIns="0" rIns="0" bIns="0" rtlCol="0" anchor="t"/>
          <a:lstStyle/>
          <a:p>
            <a:pPr marL="0" indent="0">
              <a:lnSpc>
                <a:spcPts val="2850"/>
              </a:lnSpc>
              <a:buNone/>
            </a:pPr>
            <a:r>
              <a:rPr lang="en-US" sz="1750" dirty="0">
                <a:solidFill>
                  <a:srgbClr val="3C3939"/>
                </a:solidFill>
                <a:latin typeface="Arial" panose="020B0604020202020204" pitchFamily="34" charset="0"/>
                <a:ea typeface="Roboto" pitchFamily="34" charset="-122"/>
                <a:cs typeface="Arial" panose="020B0604020202020204" pitchFamily="34" charset="0"/>
              </a:rPr>
              <a:t>גם כיום יש בעיה לעלות לארץ בכמות גדולה בגלל השבועה.</a:t>
            </a:r>
            <a:endParaRPr lang="en-US" sz="1750" dirty="0"/>
          </a:p>
        </p:txBody>
      </p:sp>
      <p:sp>
        <p:nvSpPr>
          <p:cNvPr id="7" name="Shape 4"/>
          <p:cNvSpPr/>
          <p:nvPr/>
        </p:nvSpPr>
        <p:spPr>
          <a:xfrm>
            <a:off x="6280071" y="3022163"/>
            <a:ext cx="3664863" cy="1685092"/>
          </a:xfrm>
          <a:prstGeom prst="roundRect">
            <a:avLst>
              <a:gd name="adj" fmla="val 5654"/>
            </a:avLst>
          </a:prstGeom>
          <a:solidFill>
            <a:srgbClr val="E1E1EA"/>
          </a:solidFill>
          <a:ln w="7620">
            <a:solidFill>
              <a:srgbClr val="C7C7D0"/>
            </a:solidFill>
            <a:prstDash val="solid"/>
          </a:ln>
        </p:spPr>
        <p:txBody>
          <a:bodyPr/>
          <a:lstStyle/>
          <a:p>
            <a:endParaRPr lang="he-IL"/>
          </a:p>
        </p:txBody>
      </p:sp>
      <p:sp>
        <p:nvSpPr>
          <p:cNvPr id="8" name="Text 5"/>
          <p:cNvSpPr/>
          <p:nvPr/>
        </p:nvSpPr>
        <p:spPr>
          <a:xfrm>
            <a:off x="6875264" y="3256598"/>
            <a:ext cx="2835235" cy="354330"/>
          </a:xfrm>
          <a:prstGeom prst="rect">
            <a:avLst/>
          </a:prstGeom>
          <a:noFill/>
          <a:ln/>
        </p:spPr>
        <p:txBody>
          <a:bodyPr wrap="none" lIns="0" tIns="0" rIns="0" bIns="0" rtlCol="0" anchor="t"/>
          <a:lstStyle/>
          <a:p>
            <a:pPr marL="0" indent="0">
              <a:lnSpc>
                <a:spcPts val="2750"/>
              </a:lnSpc>
              <a:buNone/>
            </a:pPr>
            <a:r>
              <a:rPr lang="en-US" sz="2200" dirty="0">
                <a:solidFill>
                  <a:srgbClr val="3C3939"/>
                </a:solidFill>
                <a:latin typeface="Arial" panose="020B0604020202020204" pitchFamily="34" charset="0"/>
                <a:ea typeface="Raleway" pitchFamily="34" charset="-122"/>
                <a:cs typeface="Arial" panose="020B0604020202020204" pitchFamily="34" charset="0"/>
              </a:rPr>
              <a:t>מחלוקת</a:t>
            </a:r>
            <a:endParaRPr lang="en-US" sz="2200" dirty="0"/>
          </a:p>
        </p:txBody>
      </p:sp>
      <p:sp>
        <p:nvSpPr>
          <p:cNvPr id="9" name="Text 6"/>
          <p:cNvSpPr/>
          <p:nvPr/>
        </p:nvSpPr>
        <p:spPr>
          <a:xfrm>
            <a:off x="6514505" y="3747016"/>
            <a:ext cx="3195995" cy="725805"/>
          </a:xfrm>
          <a:prstGeom prst="rect">
            <a:avLst/>
          </a:prstGeom>
          <a:noFill/>
          <a:ln/>
        </p:spPr>
        <p:txBody>
          <a:bodyPr wrap="square" lIns="0" tIns="0" rIns="0" bIns="0" rtlCol="0" anchor="t"/>
          <a:lstStyle/>
          <a:p>
            <a:pPr marL="0" indent="0">
              <a:lnSpc>
                <a:spcPts val="2850"/>
              </a:lnSpc>
              <a:buNone/>
            </a:pPr>
            <a:r>
              <a:rPr lang="en-US" sz="1750" dirty="0">
                <a:solidFill>
                  <a:srgbClr val="3C3939"/>
                </a:solidFill>
                <a:latin typeface="Arial" panose="020B0604020202020204" pitchFamily="34" charset="0"/>
                <a:ea typeface="Roboto" pitchFamily="34" charset="-122"/>
                <a:cs typeface="Arial" panose="020B0604020202020204" pitchFamily="34" charset="0"/>
              </a:rPr>
              <a:t>כמעט כל גדולי ישראל חלקו על דעה זו מכמה וכמה טעמים.</a:t>
            </a:r>
            <a:endParaRPr lang="en-US" sz="1750" dirty="0"/>
          </a:p>
        </p:txBody>
      </p:sp>
      <p:sp>
        <p:nvSpPr>
          <p:cNvPr id="10" name="Shape 7"/>
          <p:cNvSpPr/>
          <p:nvPr/>
        </p:nvSpPr>
        <p:spPr>
          <a:xfrm>
            <a:off x="6280190" y="4934069"/>
            <a:ext cx="7556421" cy="1322189"/>
          </a:xfrm>
          <a:prstGeom prst="roundRect">
            <a:avLst>
              <a:gd name="adj" fmla="val 7205"/>
            </a:avLst>
          </a:prstGeom>
          <a:solidFill>
            <a:srgbClr val="E1E1EA"/>
          </a:solidFill>
          <a:ln w="7620">
            <a:solidFill>
              <a:srgbClr val="C7C7D0"/>
            </a:solidFill>
            <a:prstDash val="solid"/>
          </a:ln>
        </p:spPr>
        <p:txBody>
          <a:bodyPr/>
          <a:lstStyle/>
          <a:p>
            <a:endParaRPr lang="he-IL"/>
          </a:p>
        </p:txBody>
      </p:sp>
      <p:sp>
        <p:nvSpPr>
          <p:cNvPr id="11" name="Text 8"/>
          <p:cNvSpPr/>
          <p:nvPr/>
        </p:nvSpPr>
        <p:spPr>
          <a:xfrm>
            <a:off x="10766941" y="5168503"/>
            <a:ext cx="2835235" cy="354330"/>
          </a:xfrm>
          <a:prstGeom prst="rect">
            <a:avLst/>
          </a:prstGeom>
          <a:noFill/>
          <a:ln/>
        </p:spPr>
        <p:txBody>
          <a:bodyPr wrap="none" lIns="0" tIns="0" rIns="0" bIns="0" rtlCol="0" anchor="t"/>
          <a:lstStyle/>
          <a:p>
            <a:pPr marL="0" indent="0">
              <a:lnSpc>
                <a:spcPts val="2750"/>
              </a:lnSpc>
              <a:buNone/>
            </a:pPr>
            <a:r>
              <a:rPr lang="en-US" sz="2200" dirty="0">
                <a:solidFill>
                  <a:srgbClr val="3C3939"/>
                </a:solidFill>
                <a:latin typeface="Arial" panose="020B0604020202020204" pitchFamily="34" charset="0"/>
                <a:ea typeface="Raleway" pitchFamily="34" charset="-122"/>
                <a:cs typeface="Arial" panose="020B0604020202020204" pitchFamily="34" charset="0"/>
              </a:rPr>
              <a:t>השלכות</a:t>
            </a:r>
            <a:endParaRPr lang="en-US" sz="2200" dirty="0"/>
          </a:p>
        </p:txBody>
      </p:sp>
      <p:sp>
        <p:nvSpPr>
          <p:cNvPr id="12" name="Text 9"/>
          <p:cNvSpPr/>
          <p:nvPr/>
        </p:nvSpPr>
        <p:spPr>
          <a:xfrm>
            <a:off x="6514624" y="5658922"/>
            <a:ext cx="7087553" cy="362903"/>
          </a:xfrm>
          <a:prstGeom prst="rect">
            <a:avLst/>
          </a:prstGeom>
          <a:noFill/>
          <a:ln/>
        </p:spPr>
        <p:txBody>
          <a:bodyPr wrap="none" lIns="0" tIns="0" rIns="0" bIns="0" rtlCol="0" anchor="t"/>
          <a:lstStyle/>
          <a:p>
            <a:pPr marL="0" indent="0">
              <a:lnSpc>
                <a:spcPts val="2850"/>
              </a:lnSpc>
              <a:buNone/>
            </a:pPr>
            <a:r>
              <a:rPr lang="en-US" sz="1750" dirty="0">
                <a:solidFill>
                  <a:srgbClr val="3C3939"/>
                </a:solidFill>
                <a:latin typeface="Arial" panose="020B0604020202020204" pitchFamily="34" charset="0"/>
                <a:ea typeface="Roboto" pitchFamily="34" charset="-122"/>
                <a:cs typeface="Arial" panose="020B0604020202020204" pitchFamily="34" charset="0"/>
              </a:rPr>
              <a:t>גישה זו מגבילה את העלייה לארץ ישראל בימינו.</a:t>
            </a:r>
            <a:endParaRPr lang="en-US" sz="1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0"/>
          <p:cNvSpPr/>
          <p:nvPr/>
        </p:nvSpPr>
        <p:spPr>
          <a:xfrm>
            <a:off x="2679621" y="677228"/>
            <a:ext cx="5670590" cy="708779"/>
          </a:xfrm>
          <a:prstGeom prst="rect">
            <a:avLst/>
          </a:prstGeom>
          <a:noFill/>
          <a:ln/>
        </p:spPr>
        <p:txBody>
          <a:bodyPr wrap="none" lIns="0" tIns="0" rIns="0" bIns="0" rtlCol="0" anchor="t"/>
          <a:lstStyle/>
          <a:p>
            <a:pPr marL="0" indent="0">
              <a:lnSpc>
                <a:spcPts val="5550"/>
              </a:lnSpc>
              <a:buNone/>
            </a:pPr>
            <a:r>
              <a:rPr lang="en-US" sz="4450" dirty="0">
                <a:solidFill>
                  <a:srgbClr val="1B1B27"/>
                </a:solidFill>
                <a:latin typeface="Arial" panose="020B0604020202020204" pitchFamily="34" charset="0"/>
                <a:ea typeface="Raleway" pitchFamily="34" charset="-122"/>
                <a:cs typeface="Arial" panose="020B0604020202020204" pitchFamily="34" charset="0"/>
              </a:rPr>
              <a:t>דעה ב': שיטת קדושת ציון</a:t>
            </a:r>
            <a:endParaRPr lang="en-US" sz="4450" dirty="0"/>
          </a:p>
        </p:txBody>
      </p:sp>
      <p:sp>
        <p:nvSpPr>
          <p:cNvPr id="4" name="Shape 1"/>
          <p:cNvSpPr/>
          <p:nvPr/>
        </p:nvSpPr>
        <p:spPr>
          <a:xfrm>
            <a:off x="8334970" y="1726168"/>
            <a:ext cx="30480" cy="5826085"/>
          </a:xfrm>
          <a:prstGeom prst="roundRect">
            <a:avLst>
              <a:gd name="adj" fmla="val 312558"/>
            </a:avLst>
          </a:prstGeom>
          <a:solidFill>
            <a:srgbClr val="C7C7D0"/>
          </a:solidFill>
          <a:ln/>
        </p:spPr>
        <p:txBody>
          <a:bodyPr/>
          <a:lstStyle/>
          <a:p>
            <a:endParaRPr lang="he-IL"/>
          </a:p>
        </p:txBody>
      </p:sp>
      <p:sp>
        <p:nvSpPr>
          <p:cNvPr id="5" name="Shape 2"/>
          <p:cNvSpPr/>
          <p:nvPr/>
        </p:nvSpPr>
        <p:spPr>
          <a:xfrm>
            <a:off x="1358622" y="2221230"/>
            <a:ext cx="793790" cy="30480"/>
          </a:xfrm>
          <a:prstGeom prst="roundRect">
            <a:avLst>
              <a:gd name="adj" fmla="val 312558"/>
            </a:avLst>
          </a:prstGeom>
          <a:solidFill>
            <a:srgbClr val="C7C7D0"/>
          </a:solidFill>
          <a:ln/>
        </p:spPr>
        <p:txBody>
          <a:bodyPr/>
          <a:lstStyle/>
          <a:p>
            <a:endParaRPr lang="he-IL"/>
          </a:p>
        </p:txBody>
      </p:sp>
      <p:sp>
        <p:nvSpPr>
          <p:cNvPr id="6" name="Shape 3"/>
          <p:cNvSpPr/>
          <p:nvPr/>
        </p:nvSpPr>
        <p:spPr>
          <a:xfrm>
            <a:off x="878800" y="1981319"/>
            <a:ext cx="510302" cy="510302"/>
          </a:xfrm>
          <a:prstGeom prst="roundRect">
            <a:avLst>
              <a:gd name="adj" fmla="val 18669"/>
            </a:avLst>
          </a:prstGeom>
          <a:solidFill>
            <a:srgbClr val="E1E1EA"/>
          </a:solidFill>
          <a:ln w="7620">
            <a:solidFill>
              <a:srgbClr val="C7C7D0"/>
            </a:solidFill>
            <a:prstDash val="solid"/>
          </a:ln>
        </p:spPr>
        <p:txBody>
          <a:bodyPr/>
          <a:lstStyle/>
          <a:p>
            <a:endParaRPr lang="he-IL"/>
          </a:p>
        </p:txBody>
      </p:sp>
      <p:sp>
        <p:nvSpPr>
          <p:cNvPr id="7" name="Text 4"/>
          <p:cNvSpPr/>
          <p:nvPr/>
        </p:nvSpPr>
        <p:spPr>
          <a:xfrm>
            <a:off x="1061204" y="2066330"/>
            <a:ext cx="145613" cy="340281"/>
          </a:xfrm>
          <a:prstGeom prst="rect">
            <a:avLst/>
          </a:prstGeom>
          <a:noFill/>
          <a:ln/>
        </p:spPr>
        <p:txBody>
          <a:bodyPr wrap="none" lIns="0" tIns="0" rIns="0" bIns="0" rtlCol="0" anchor="t"/>
          <a:lstStyle/>
          <a:p>
            <a:pPr marL="0" indent="0" algn="ctr">
              <a:lnSpc>
                <a:spcPts val="2650"/>
              </a:lnSpc>
              <a:buNone/>
            </a:pPr>
            <a:r>
              <a:rPr lang="en-US" sz="2650" dirty="0">
                <a:solidFill>
                  <a:srgbClr val="3C3939"/>
                </a:solidFill>
                <a:latin typeface="Arial" panose="020B0604020202020204" pitchFamily="34" charset="0"/>
                <a:ea typeface="Raleway" pitchFamily="34" charset="-122"/>
                <a:cs typeface="Arial" panose="020B0604020202020204" pitchFamily="34" charset="0"/>
              </a:rPr>
              <a:t>1</a:t>
            </a:r>
            <a:endParaRPr lang="en-US" sz="2650" dirty="0"/>
          </a:p>
        </p:txBody>
      </p:sp>
      <p:sp>
        <p:nvSpPr>
          <p:cNvPr id="8" name="Text 5"/>
          <p:cNvSpPr/>
          <p:nvPr/>
        </p:nvSpPr>
        <p:spPr>
          <a:xfrm>
            <a:off x="5514975" y="195298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Arial" panose="020B0604020202020204" pitchFamily="34" charset="0"/>
                <a:ea typeface="Raleway" pitchFamily="34" charset="-122"/>
                <a:cs typeface="Arial" panose="020B0604020202020204" pitchFamily="34" charset="0"/>
              </a:rPr>
              <a:t>ביטול השבועות</a:t>
            </a:r>
            <a:endParaRPr lang="en-US" sz="2200" dirty="0"/>
          </a:p>
        </p:txBody>
      </p:sp>
      <p:sp>
        <p:nvSpPr>
          <p:cNvPr id="9" name="Text 6"/>
          <p:cNvSpPr/>
          <p:nvPr/>
        </p:nvSpPr>
        <p:spPr>
          <a:xfrm>
            <a:off x="2381488" y="2443401"/>
            <a:ext cx="5968722"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Arial" panose="020B0604020202020204" pitchFamily="34" charset="0"/>
                <a:ea typeface="Roboto" pitchFamily="34" charset="-122"/>
                <a:cs typeface="Arial" panose="020B0604020202020204" pitchFamily="34" charset="0"/>
              </a:rPr>
              <a:t>לא רק שאין היום איסור של שלושת השבועות, אלא הן מחייבות לעשות כל מה שאפשר לעלות לארץ ולבנות אותה.</a:t>
            </a:r>
            <a:endParaRPr lang="en-US" sz="1750" dirty="0"/>
          </a:p>
        </p:txBody>
      </p:sp>
      <p:sp>
        <p:nvSpPr>
          <p:cNvPr id="10" name="Shape 7"/>
          <p:cNvSpPr/>
          <p:nvPr/>
        </p:nvSpPr>
        <p:spPr>
          <a:xfrm>
            <a:off x="1358622" y="4117896"/>
            <a:ext cx="793790" cy="30480"/>
          </a:xfrm>
          <a:prstGeom prst="roundRect">
            <a:avLst>
              <a:gd name="adj" fmla="val 312558"/>
            </a:avLst>
          </a:prstGeom>
          <a:solidFill>
            <a:srgbClr val="C7C7D0"/>
          </a:solidFill>
          <a:ln/>
        </p:spPr>
        <p:txBody>
          <a:bodyPr/>
          <a:lstStyle/>
          <a:p>
            <a:endParaRPr lang="he-IL"/>
          </a:p>
        </p:txBody>
      </p:sp>
      <p:sp>
        <p:nvSpPr>
          <p:cNvPr id="11" name="Shape 8"/>
          <p:cNvSpPr/>
          <p:nvPr/>
        </p:nvSpPr>
        <p:spPr>
          <a:xfrm>
            <a:off x="878800" y="3877985"/>
            <a:ext cx="510302" cy="510302"/>
          </a:xfrm>
          <a:prstGeom prst="roundRect">
            <a:avLst>
              <a:gd name="adj" fmla="val 18669"/>
            </a:avLst>
          </a:prstGeom>
          <a:solidFill>
            <a:srgbClr val="E1E1EA"/>
          </a:solidFill>
          <a:ln w="7620">
            <a:solidFill>
              <a:srgbClr val="C7C7D0"/>
            </a:solidFill>
            <a:prstDash val="solid"/>
          </a:ln>
        </p:spPr>
        <p:txBody>
          <a:bodyPr/>
          <a:lstStyle/>
          <a:p>
            <a:endParaRPr lang="he-IL"/>
          </a:p>
        </p:txBody>
      </p:sp>
      <p:sp>
        <p:nvSpPr>
          <p:cNvPr id="12" name="Text 9"/>
          <p:cNvSpPr/>
          <p:nvPr/>
        </p:nvSpPr>
        <p:spPr>
          <a:xfrm>
            <a:off x="1045369" y="3962995"/>
            <a:ext cx="177284" cy="340281"/>
          </a:xfrm>
          <a:prstGeom prst="rect">
            <a:avLst/>
          </a:prstGeom>
          <a:noFill/>
          <a:ln/>
        </p:spPr>
        <p:txBody>
          <a:bodyPr wrap="none" lIns="0" tIns="0" rIns="0" bIns="0" rtlCol="0" anchor="t"/>
          <a:lstStyle/>
          <a:p>
            <a:pPr marL="0" indent="0" algn="ctr">
              <a:lnSpc>
                <a:spcPts val="2650"/>
              </a:lnSpc>
              <a:buNone/>
            </a:pPr>
            <a:r>
              <a:rPr lang="en-US" sz="2650" dirty="0">
                <a:solidFill>
                  <a:srgbClr val="3C3939"/>
                </a:solidFill>
                <a:latin typeface="Arial" panose="020B0604020202020204" pitchFamily="34" charset="0"/>
                <a:ea typeface="Raleway" pitchFamily="34" charset="-122"/>
                <a:cs typeface="Arial" panose="020B0604020202020204" pitchFamily="34" charset="0"/>
              </a:rPr>
              <a:t>2</a:t>
            </a:r>
            <a:endParaRPr lang="en-US" sz="2650" dirty="0"/>
          </a:p>
        </p:txBody>
      </p:sp>
      <p:sp>
        <p:nvSpPr>
          <p:cNvPr id="13" name="Text 10"/>
          <p:cNvSpPr/>
          <p:nvPr/>
        </p:nvSpPr>
        <p:spPr>
          <a:xfrm>
            <a:off x="5514975" y="3849648"/>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Arial" panose="020B0604020202020204" pitchFamily="34" charset="0"/>
                <a:ea typeface="Raleway" pitchFamily="34" charset="-122"/>
                <a:cs typeface="Arial" panose="020B0604020202020204" pitchFamily="34" charset="0"/>
              </a:rPr>
              <a:t>"עד שתחפץ"</a:t>
            </a:r>
            <a:endParaRPr lang="en-US" sz="2200" dirty="0"/>
          </a:p>
        </p:txBody>
      </p:sp>
      <p:sp>
        <p:nvSpPr>
          <p:cNvPr id="14" name="Text 11"/>
          <p:cNvSpPr/>
          <p:nvPr/>
        </p:nvSpPr>
        <p:spPr>
          <a:xfrm>
            <a:off x="2381488" y="4340066"/>
            <a:ext cx="5968722"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Arial" panose="020B0604020202020204" pitchFamily="34" charset="0"/>
                <a:ea typeface="Roboto" pitchFamily="34" charset="-122"/>
                <a:cs typeface="Arial" panose="020B0604020202020204" pitchFamily="34" charset="0"/>
              </a:rPr>
              <a:t>השבועה נאמרה עד שיגיע הזמן שבו חפץ בנו ה'. כשמגיע הזמן, זוהי השמחה הגדולה ביותר.</a:t>
            </a:r>
            <a:endParaRPr lang="en-US" sz="1750" dirty="0"/>
          </a:p>
        </p:txBody>
      </p:sp>
      <p:sp>
        <p:nvSpPr>
          <p:cNvPr id="15" name="Shape 12"/>
          <p:cNvSpPr/>
          <p:nvPr/>
        </p:nvSpPr>
        <p:spPr>
          <a:xfrm>
            <a:off x="1358622" y="6014561"/>
            <a:ext cx="793790" cy="30480"/>
          </a:xfrm>
          <a:prstGeom prst="roundRect">
            <a:avLst>
              <a:gd name="adj" fmla="val 312558"/>
            </a:avLst>
          </a:prstGeom>
          <a:solidFill>
            <a:srgbClr val="C7C7D0"/>
          </a:solidFill>
          <a:ln/>
        </p:spPr>
        <p:txBody>
          <a:bodyPr/>
          <a:lstStyle/>
          <a:p>
            <a:endParaRPr lang="he-IL"/>
          </a:p>
        </p:txBody>
      </p:sp>
      <p:sp>
        <p:nvSpPr>
          <p:cNvPr id="16" name="Shape 13"/>
          <p:cNvSpPr/>
          <p:nvPr/>
        </p:nvSpPr>
        <p:spPr>
          <a:xfrm>
            <a:off x="878800" y="5774650"/>
            <a:ext cx="510302" cy="510302"/>
          </a:xfrm>
          <a:prstGeom prst="roundRect">
            <a:avLst>
              <a:gd name="adj" fmla="val 18669"/>
            </a:avLst>
          </a:prstGeom>
          <a:solidFill>
            <a:srgbClr val="E1E1EA"/>
          </a:solidFill>
          <a:ln w="7620">
            <a:solidFill>
              <a:srgbClr val="C7C7D0"/>
            </a:solidFill>
            <a:prstDash val="solid"/>
          </a:ln>
        </p:spPr>
        <p:txBody>
          <a:bodyPr/>
          <a:lstStyle/>
          <a:p>
            <a:endParaRPr lang="he-IL"/>
          </a:p>
        </p:txBody>
      </p:sp>
      <p:sp>
        <p:nvSpPr>
          <p:cNvPr id="17" name="Text 14"/>
          <p:cNvSpPr/>
          <p:nvPr/>
        </p:nvSpPr>
        <p:spPr>
          <a:xfrm>
            <a:off x="1043107" y="5859661"/>
            <a:ext cx="181689" cy="340281"/>
          </a:xfrm>
          <a:prstGeom prst="rect">
            <a:avLst/>
          </a:prstGeom>
          <a:noFill/>
          <a:ln/>
        </p:spPr>
        <p:txBody>
          <a:bodyPr wrap="none" lIns="0" tIns="0" rIns="0" bIns="0" rtlCol="0" anchor="t"/>
          <a:lstStyle/>
          <a:p>
            <a:pPr marL="0" indent="0" algn="ctr">
              <a:lnSpc>
                <a:spcPts val="2650"/>
              </a:lnSpc>
              <a:buNone/>
            </a:pPr>
            <a:r>
              <a:rPr lang="en-US" sz="2650" dirty="0">
                <a:solidFill>
                  <a:srgbClr val="3C3939"/>
                </a:solidFill>
                <a:latin typeface="Arial" panose="020B0604020202020204" pitchFamily="34" charset="0"/>
                <a:ea typeface="Raleway" pitchFamily="34" charset="-122"/>
                <a:cs typeface="Arial" panose="020B0604020202020204" pitchFamily="34" charset="0"/>
              </a:rPr>
              <a:t>3</a:t>
            </a:r>
            <a:endParaRPr lang="en-US" sz="2650" dirty="0"/>
          </a:p>
        </p:txBody>
      </p:sp>
      <p:sp>
        <p:nvSpPr>
          <p:cNvPr id="18" name="Text 15"/>
          <p:cNvSpPr/>
          <p:nvPr/>
        </p:nvSpPr>
        <p:spPr>
          <a:xfrm>
            <a:off x="5514975" y="5746313"/>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Arial" panose="020B0604020202020204" pitchFamily="34" charset="0"/>
                <a:ea typeface="Raleway" pitchFamily="34" charset="-122"/>
                <a:cs typeface="Arial" panose="020B0604020202020204" pitchFamily="34" charset="0"/>
              </a:rPr>
              <a:t>סימן לגאולה</a:t>
            </a:r>
            <a:endParaRPr lang="en-US" sz="2200" dirty="0"/>
          </a:p>
        </p:txBody>
      </p:sp>
      <p:sp>
        <p:nvSpPr>
          <p:cNvPr id="19" name="Text 16"/>
          <p:cNvSpPr/>
          <p:nvPr/>
        </p:nvSpPr>
        <p:spPr>
          <a:xfrm>
            <a:off x="2381488" y="6236732"/>
            <a:ext cx="5968722" cy="1088708"/>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Arial" panose="020B0604020202020204" pitchFamily="34" charset="0"/>
                <a:ea typeface="Roboto" pitchFamily="34" charset="-122"/>
                <a:cs typeface="Arial" panose="020B0604020202020204" pitchFamily="34" charset="0"/>
              </a:rPr>
              <a:t>כשהגויים קוראים לנו לבוא לארצנו, זהו הזמן שחפץ בנו ה'. בגאולה שלנו, כל אומות העולם התכנסו והחליטו לתת לעם ישראל את ארצו הקדושה.</a:t>
            </a:r>
            <a:endParaRPr lang="en-US" sz="1750" dirty="0"/>
          </a:p>
        </p:txBody>
      </p:sp>
      <p:pic>
        <p:nvPicPr>
          <p:cNvPr id="21" name="תמונה 20">
            <a:extLst>
              <a:ext uri="{FF2B5EF4-FFF2-40B4-BE49-F238E27FC236}">
                <a16:creationId xmlns:a16="http://schemas.microsoft.com/office/drawing/2014/main" id="{5E249E98-9F3C-4368-9FA5-230C8484FB81}"/>
              </a:ext>
            </a:extLst>
          </p:cNvPr>
          <p:cNvPicPr>
            <a:picLocks noChangeAspect="1"/>
          </p:cNvPicPr>
          <p:nvPr/>
        </p:nvPicPr>
        <p:blipFill>
          <a:blip r:embed="rId3"/>
          <a:stretch>
            <a:fillRect/>
          </a:stretch>
        </p:blipFill>
        <p:spPr>
          <a:xfrm>
            <a:off x="8458200" y="0"/>
            <a:ext cx="6076950" cy="455771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0"/>
          <p:cNvSpPr/>
          <p:nvPr/>
        </p:nvSpPr>
        <p:spPr>
          <a:xfrm>
            <a:off x="8166021" y="868561"/>
            <a:ext cx="5670590" cy="708779"/>
          </a:xfrm>
          <a:prstGeom prst="rect">
            <a:avLst/>
          </a:prstGeom>
          <a:noFill/>
          <a:ln/>
        </p:spPr>
        <p:txBody>
          <a:bodyPr wrap="none" lIns="0" tIns="0" rIns="0" bIns="0" rtlCol="0" anchor="t"/>
          <a:lstStyle/>
          <a:p>
            <a:pPr marL="0" indent="0">
              <a:lnSpc>
                <a:spcPts val="5550"/>
              </a:lnSpc>
              <a:buNone/>
            </a:pPr>
            <a:r>
              <a:rPr lang="en-US" sz="4450" dirty="0">
                <a:solidFill>
                  <a:srgbClr val="1B1B27"/>
                </a:solidFill>
                <a:latin typeface="Arial" panose="020B0604020202020204" pitchFamily="34" charset="0"/>
                <a:ea typeface="Raleway" pitchFamily="34" charset="-122"/>
                <a:cs typeface="Arial" panose="020B0604020202020204" pitchFamily="34" charset="0"/>
              </a:rPr>
              <a:t>דעה ג': שיטת הביניים</a:t>
            </a:r>
            <a:endParaRPr lang="en-US" sz="4450" dirty="0"/>
          </a:p>
        </p:txBody>
      </p:sp>
      <p:pic>
        <p:nvPicPr>
          <p:cNvPr id="4" name="Image 1" descr="preencoded.png"/>
          <p:cNvPicPr>
            <a:picLocks noChangeAspect="1"/>
          </p:cNvPicPr>
          <p:nvPr/>
        </p:nvPicPr>
        <p:blipFill>
          <a:blip r:embed="rId3"/>
          <a:stretch>
            <a:fillRect/>
          </a:stretch>
        </p:blipFill>
        <p:spPr>
          <a:xfrm>
            <a:off x="12702540" y="1917502"/>
            <a:ext cx="1134070" cy="1814513"/>
          </a:xfrm>
          <a:prstGeom prst="rect">
            <a:avLst/>
          </a:prstGeom>
        </p:spPr>
      </p:pic>
      <p:sp>
        <p:nvSpPr>
          <p:cNvPr id="5" name="Text 1"/>
          <p:cNvSpPr/>
          <p:nvPr/>
        </p:nvSpPr>
        <p:spPr>
          <a:xfrm>
            <a:off x="9527143" y="2144316"/>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Arial" panose="020B0604020202020204" pitchFamily="34" charset="0"/>
                <a:ea typeface="Raleway" pitchFamily="34" charset="-122"/>
                <a:cs typeface="Arial" panose="020B0604020202020204" pitchFamily="34" charset="0"/>
              </a:rPr>
              <a:t>אין איסור עלייה</a:t>
            </a:r>
            <a:endParaRPr lang="en-US" sz="2200" dirty="0"/>
          </a:p>
        </p:txBody>
      </p:sp>
      <p:sp>
        <p:nvSpPr>
          <p:cNvPr id="6" name="Text 2"/>
          <p:cNvSpPr/>
          <p:nvPr/>
        </p:nvSpPr>
        <p:spPr>
          <a:xfrm>
            <a:off x="6280190" y="2634734"/>
            <a:ext cx="6082189" cy="725805"/>
          </a:xfrm>
          <a:prstGeom prst="rect">
            <a:avLst/>
          </a:prstGeom>
          <a:noFill/>
          <a:ln/>
        </p:spPr>
        <p:txBody>
          <a:bodyPr wrap="square" lIns="0" tIns="0" rIns="0" bIns="0" rtlCol="0" anchor="t"/>
          <a:lstStyle/>
          <a:p>
            <a:pPr marL="0" indent="0" algn="just">
              <a:lnSpc>
                <a:spcPts val="2850"/>
              </a:lnSpc>
              <a:buNone/>
            </a:pPr>
            <a:r>
              <a:rPr lang="en-US" sz="1750" dirty="0">
                <a:solidFill>
                  <a:srgbClr val="3C3939"/>
                </a:solidFill>
                <a:latin typeface="Arial" panose="020B0604020202020204" pitchFamily="34" charset="0"/>
                <a:ea typeface="Roboto" pitchFamily="34" charset="-122"/>
                <a:cs typeface="Arial" panose="020B0604020202020204" pitchFamily="34" charset="0"/>
              </a:rPr>
              <a:t>אין איסור היום לעלות לארץ ישראל, כאשר אומות העולם נותנים רשות.</a:t>
            </a:r>
            <a:endParaRPr lang="en-US" sz="1750" dirty="0"/>
          </a:p>
        </p:txBody>
      </p:sp>
      <p:pic>
        <p:nvPicPr>
          <p:cNvPr id="7" name="Image 2" descr="preencoded.png"/>
          <p:cNvPicPr>
            <a:picLocks noChangeAspect="1"/>
          </p:cNvPicPr>
          <p:nvPr/>
        </p:nvPicPr>
        <p:blipFill>
          <a:blip r:embed="rId4"/>
          <a:stretch>
            <a:fillRect/>
          </a:stretch>
        </p:blipFill>
        <p:spPr>
          <a:xfrm>
            <a:off x="12702540" y="3732014"/>
            <a:ext cx="1134070" cy="1814513"/>
          </a:xfrm>
          <a:prstGeom prst="rect">
            <a:avLst/>
          </a:prstGeom>
        </p:spPr>
      </p:pic>
      <p:sp>
        <p:nvSpPr>
          <p:cNvPr id="8" name="Text 3"/>
          <p:cNvSpPr/>
          <p:nvPr/>
        </p:nvSpPr>
        <p:spPr>
          <a:xfrm>
            <a:off x="9527143" y="3958828"/>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Arial" panose="020B0604020202020204" pitchFamily="34" charset="0"/>
                <a:ea typeface="Raleway" pitchFamily="34" charset="-122"/>
                <a:cs typeface="Arial" panose="020B0604020202020204" pitchFamily="34" charset="0"/>
              </a:rPr>
              <a:t>השבועות לא פקעו</a:t>
            </a:r>
            <a:endParaRPr lang="en-US" sz="2200" dirty="0"/>
          </a:p>
        </p:txBody>
      </p:sp>
      <p:sp>
        <p:nvSpPr>
          <p:cNvPr id="9" name="Text 4"/>
          <p:cNvSpPr/>
          <p:nvPr/>
        </p:nvSpPr>
        <p:spPr>
          <a:xfrm>
            <a:off x="6280190" y="4449247"/>
            <a:ext cx="6082189" cy="725805"/>
          </a:xfrm>
          <a:prstGeom prst="rect">
            <a:avLst/>
          </a:prstGeom>
          <a:noFill/>
          <a:ln/>
        </p:spPr>
        <p:txBody>
          <a:bodyPr wrap="square" lIns="0" tIns="0" rIns="0" bIns="0" rtlCol="0" anchor="t"/>
          <a:lstStyle/>
          <a:p>
            <a:pPr marL="0" indent="0" algn="just">
              <a:lnSpc>
                <a:spcPts val="2850"/>
              </a:lnSpc>
              <a:buNone/>
            </a:pPr>
            <a:r>
              <a:rPr lang="en-US" sz="1750" dirty="0">
                <a:solidFill>
                  <a:srgbClr val="3C3939"/>
                </a:solidFill>
                <a:latin typeface="Arial" panose="020B0604020202020204" pitchFamily="34" charset="0"/>
                <a:ea typeface="Roboto" pitchFamily="34" charset="-122"/>
                <a:cs typeface="Arial" panose="020B0604020202020204" pitchFamily="34" charset="0"/>
              </a:rPr>
              <a:t>שלושת השבועות לא פקעו גם היום – האיסור עדיין קיים, אך טכנית כרגע אין מציאות של עליה בחומה.</a:t>
            </a:r>
            <a:endParaRPr lang="en-US" sz="1750" dirty="0"/>
          </a:p>
        </p:txBody>
      </p:sp>
      <p:pic>
        <p:nvPicPr>
          <p:cNvPr id="10" name="Image 3" descr="preencoded.png"/>
          <p:cNvPicPr>
            <a:picLocks noChangeAspect="1"/>
          </p:cNvPicPr>
          <p:nvPr/>
        </p:nvPicPr>
        <p:blipFill>
          <a:blip r:embed="rId5"/>
          <a:stretch>
            <a:fillRect/>
          </a:stretch>
        </p:blipFill>
        <p:spPr>
          <a:xfrm>
            <a:off x="12702540" y="5546527"/>
            <a:ext cx="1134070" cy="1814513"/>
          </a:xfrm>
          <a:prstGeom prst="rect">
            <a:avLst/>
          </a:prstGeom>
        </p:spPr>
      </p:pic>
      <p:sp>
        <p:nvSpPr>
          <p:cNvPr id="11" name="Text 5"/>
          <p:cNvSpPr/>
          <p:nvPr/>
        </p:nvSpPr>
        <p:spPr>
          <a:xfrm>
            <a:off x="9527143" y="5773341"/>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Arial" panose="020B0604020202020204" pitchFamily="34" charset="0"/>
                <a:ea typeface="Raleway" pitchFamily="34" charset="-122"/>
                <a:cs typeface="Arial" panose="020B0604020202020204" pitchFamily="34" charset="0"/>
              </a:rPr>
              <a:t>ספק בסימני הגאולה</a:t>
            </a:r>
            <a:endParaRPr lang="en-US" sz="2200" dirty="0"/>
          </a:p>
        </p:txBody>
      </p:sp>
      <p:sp>
        <p:nvSpPr>
          <p:cNvPr id="12" name="Text 6"/>
          <p:cNvSpPr/>
          <p:nvPr/>
        </p:nvSpPr>
        <p:spPr>
          <a:xfrm>
            <a:off x="6280190" y="6263759"/>
            <a:ext cx="6082189" cy="725805"/>
          </a:xfrm>
          <a:prstGeom prst="rect">
            <a:avLst/>
          </a:prstGeom>
          <a:noFill/>
          <a:ln/>
        </p:spPr>
        <p:txBody>
          <a:bodyPr wrap="square" lIns="0" tIns="0" rIns="0" bIns="0" rtlCol="0" anchor="t"/>
          <a:lstStyle/>
          <a:p>
            <a:pPr marL="0" indent="0" algn="just">
              <a:lnSpc>
                <a:spcPts val="2850"/>
              </a:lnSpc>
              <a:buNone/>
            </a:pPr>
            <a:r>
              <a:rPr lang="en-US" sz="1750" dirty="0">
                <a:solidFill>
                  <a:srgbClr val="3C3939"/>
                </a:solidFill>
                <a:latin typeface="Arial" panose="020B0604020202020204" pitchFamily="34" charset="0"/>
                <a:ea typeface="Roboto" pitchFamily="34" charset="-122"/>
                <a:cs typeface="Arial" panose="020B0604020202020204" pitchFamily="34" charset="0"/>
              </a:rPr>
              <a:t>אינם רואים בניסים את הסימן של "עד שתחפץ" ואינם רואים בזה "עד יום פקדי אותם".</a:t>
            </a:r>
            <a:endParaRPr lang="en-US" sz="1750" dirty="0"/>
          </a:p>
        </p:txBody>
      </p:sp>
      <p:pic>
        <p:nvPicPr>
          <p:cNvPr id="14" name="תמונה 13">
            <a:extLst>
              <a:ext uri="{FF2B5EF4-FFF2-40B4-BE49-F238E27FC236}">
                <a16:creationId xmlns:a16="http://schemas.microsoft.com/office/drawing/2014/main" id="{DEE86C5E-A103-9894-1489-BBAC502156D9}"/>
              </a:ext>
            </a:extLst>
          </p:cNvPr>
          <p:cNvPicPr>
            <a:picLocks noChangeAspect="1"/>
          </p:cNvPicPr>
          <p:nvPr/>
        </p:nvPicPr>
        <p:blipFill>
          <a:blip r:embed="rId6"/>
          <a:stretch>
            <a:fillRect/>
          </a:stretch>
        </p:blipFill>
        <p:spPr>
          <a:xfrm>
            <a:off x="0" y="0"/>
            <a:ext cx="4651513" cy="82296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01627D-5BDB-7C63-57B2-88D1AD1BEB3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תמונה 3">
            <a:extLst>
              <a:ext uri="{FF2B5EF4-FFF2-40B4-BE49-F238E27FC236}">
                <a16:creationId xmlns:a16="http://schemas.microsoft.com/office/drawing/2014/main" id="{3757C26B-296F-5878-0067-BE1FF9E5A108}"/>
              </a:ext>
            </a:extLst>
          </p:cNvPr>
          <p:cNvPicPr>
            <a:picLocks noChangeAspect="1"/>
          </p:cNvPicPr>
          <p:nvPr/>
        </p:nvPicPr>
        <p:blipFill>
          <a:blip r:embed="rId2"/>
          <a:srcRect t="10135" r="-1" b="6667"/>
          <a:stretch/>
        </p:blipFill>
        <p:spPr>
          <a:xfrm>
            <a:off x="1" y="10"/>
            <a:ext cx="5588813" cy="82295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57314" y="2849936"/>
            <a:ext cx="5092307" cy="21946"/>
          </a:xfrm>
          <a:custGeom>
            <a:avLst/>
            <a:gdLst>
              <a:gd name="csX0" fmla="*/ 0 w 5092307"/>
              <a:gd name="csY0" fmla="*/ 0 h 21946"/>
              <a:gd name="csX1" fmla="*/ 483769 w 5092307"/>
              <a:gd name="csY1" fmla="*/ 0 h 21946"/>
              <a:gd name="csX2" fmla="*/ 1222154 w 5092307"/>
              <a:gd name="csY2" fmla="*/ 0 h 21946"/>
              <a:gd name="csX3" fmla="*/ 1756846 w 5092307"/>
              <a:gd name="csY3" fmla="*/ 0 h 21946"/>
              <a:gd name="csX4" fmla="*/ 2291538 w 5092307"/>
              <a:gd name="csY4" fmla="*/ 0 h 21946"/>
              <a:gd name="csX5" fmla="*/ 2979000 w 5092307"/>
              <a:gd name="csY5" fmla="*/ 0 h 21946"/>
              <a:gd name="csX6" fmla="*/ 3666461 w 5092307"/>
              <a:gd name="csY6" fmla="*/ 0 h 21946"/>
              <a:gd name="csX7" fmla="*/ 4252076 w 5092307"/>
              <a:gd name="csY7" fmla="*/ 0 h 21946"/>
              <a:gd name="csX8" fmla="*/ 5092307 w 5092307"/>
              <a:gd name="csY8" fmla="*/ 0 h 21946"/>
              <a:gd name="csX9" fmla="*/ 5092307 w 5092307"/>
              <a:gd name="csY9" fmla="*/ 21946 h 21946"/>
              <a:gd name="csX10" fmla="*/ 4455769 w 5092307"/>
              <a:gd name="csY10" fmla="*/ 21946 h 21946"/>
              <a:gd name="csX11" fmla="*/ 3717384 w 5092307"/>
              <a:gd name="csY11" fmla="*/ 21946 h 21946"/>
              <a:gd name="csX12" fmla="*/ 3233615 w 5092307"/>
              <a:gd name="csY12" fmla="*/ 21946 h 21946"/>
              <a:gd name="csX13" fmla="*/ 2546154 w 5092307"/>
              <a:gd name="csY13" fmla="*/ 21946 h 21946"/>
              <a:gd name="csX14" fmla="*/ 1960538 w 5092307"/>
              <a:gd name="csY14" fmla="*/ 21946 h 21946"/>
              <a:gd name="csX15" fmla="*/ 1374923 w 5092307"/>
              <a:gd name="csY15" fmla="*/ 21946 h 21946"/>
              <a:gd name="csX16" fmla="*/ 738385 w 5092307"/>
              <a:gd name="csY16" fmla="*/ 21946 h 21946"/>
              <a:gd name="csX17" fmla="*/ 0 w 5092307"/>
              <a:gd name="csY17" fmla="*/ 21946 h 21946"/>
              <a:gd name="csX18" fmla="*/ 0 w 5092307"/>
              <a:gd name="csY18"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092307" h="21946" fill="none" extrusionOk="0">
                <a:moveTo>
                  <a:pt x="0" y="0"/>
                </a:moveTo>
                <a:cubicBezTo>
                  <a:pt x="126622" y="2207"/>
                  <a:pt x="310281" y="-9618"/>
                  <a:pt x="483769" y="0"/>
                </a:cubicBezTo>
                <a:cubicBezTo>
                  <a:pt x="657257" y="9618"/>
                  <a:pt x="962372" y="-35609"/>
                  <a:pt x="1222154" y="0"/>
                </a:cubicBezTo>
                <a:cubicBezTo>
                  <a:pt x="1481937" y="35609"/>
                  <a:pt x="1599378" y="20188"/>
                  <a:pt x="1756846" y="0"/>
                </a:cubicBezTo>
                <a:cubicBezTo>
                  <a:pt x="1914314" y="-20188"/>
                  <a:pt x="2080092" y="-5105"/>
                  <a:pt x="2291538" y="0"/>
                </a:cubicBezTo>
                <a:cubicBezTo>
                  <a:pt x="2502984" y="5105"/>
                  <a:pt x="2714641" y="617"/>
                  <a:pt x="2979000" y="0"/>
                </a:cubicBezTo>
                <a:cubicBezTo>
                  <a:pt x="3243359" y="-617"/>
                  <a:pt x="3339677" y="-32878"/>
                  <a:pt x="3666461" y="0"/>
                </a:cubicBezTo>
                <a:cubicBezTo>
                  <a:pt x="3993245" y="32878"/>
                  <a:pt x="3959356" y="10646"/>
                  <a:pt x="4252076" y="0"/>
                </a:cubicBezTo>
                <a:cubicBezTo>
                  <a:pt x="4544797" y="-10646"/>
                  <a:pt x="4803806" y="-6208"/>
                  <a:pt x="5092307" y="0"/>
                </a:cubicBezTo>
                <a:cubicBezTo>
                  <a:pt x="5092586" y="4631"/>
                  <a:pt x="5092360" y="16862"/>
                  <a:pt x="5092307" y="21946"/>
                </a:cubicBezTo>
                <a:cubicBezTo>
                  <a:pt x="4963024" y="39542"/>
                  <a:pt x="4769693" y="24041"/>
                  <a:pt x="4455769" y="21946"/>
                </a:cubicBezTo>
                <a:cubicBezTo>
                  <a:pt x="4141845" y="19851"/>
                  <a:pt x="3943439" y="-13029"/>
                  <a:pt x="3717384" y="21946"/>
                </a:cubicBezTo>
                <a:cubicBezTo>
                  <a:pt x="3491329" y="56921"/>
                  <a:pt x="3361256" y="34282"/>
                  <a:pt x="3233615" y="21946"/>
                </a:cubicBezTo>
                <a:cubicBezTo>
                  <a:pt x="3105974" y="9610"/>
                  <a:pt x="2872163" y="30197"/>
                  <a:pt x="2546154" y="21946"/>
                </a:cubicBezTo>
                <a:cubicBezTo>
                  <a:pt x="2220145" y="13695"/>
                  <a:pt x="2168829" y="22450"/>
                  <a:pt x="1960538" y="21946"/>
                </a:cubicBezTo>
                <a:cubicBezTo>
                  <a:pt x="1752247" y="21442"/>
                  <a:pt x="1523678" y="13932"/>
                  <a:pt x="1374923" y="21946"/>
                </a:cubicBezTo>
                <a:cubicBezTo>
                  <a:pt x="1226168" y="29960"/>
                  <a:pt x="928094" y="36837"/>
                  <a:pt x="738385" y="21946"/>
                </a:cubicBezTo>
                <a:cubicBezTo>
                  <a:pt x="548676" y="7055"/>
                  <a:pt x="168941" y="-5592"/>
                  <a:pt x="0" y="21946"/>
                </a:cubicBezTo>
                <a:cubicBezTo>
                  <a:pt x="287" y="12071"/>
                  <a:pt x="-113" y="6250"/>
                  <a:pt x="0" y="0"/>
                </a:cubicBezTo>
                <a:close/>
              </a:path>
              <a:path w="5092307" h="21946" stroke="0" extrusionOk="0">
                <a:moveTo>
                  <a:pt x="0" y="0"/>
                </a:moveTo>
                <a:cubicBezTo>
                  <a:pt x="123076" y="8408"/>
                  <a:pt x="290804" y="2227"/>
                  <a:pt x="534692" y="0"/>
                </a:cubicBezTo>
                <a:cubicBezTo>
                  <a:pt x="778580" y="-2227"/>
                  <a:pt x="855490" y="-16962"/>
                  <a:pt x="1018461" y="0"/>
                </a:cubicBezTo>
                <a:cubicBezTo>
                  <a:pt x="1181432" y="16962"/>
                  <a:pt x="1320664" y="19870"/>
                  <a:pt x="1553154" y="0"/>
                </a:cubicBezTo>
                <a:cubicBezTo>
                  <a:pt x="1785644" y="-19870"/>
                  <a:pt x="2036509" y="-20672"/>
                  <a:pt x="2189692" y="0"/>
                </a:cubicBezTo>
                <a:cubicBezTo>
                  <a:pt x="2342875" y="20672"/>
                  <a:pt x="2544654" y="-33332"/>
                  <a:pt x="2877153" y="0"/>
                </a:cubicBezTo>
                <a:cubicBezTo>
                  <a:pt x="3209652" y="33332"/>
                  <a:pt x="3394712" y="30818"/>
                  <a:pt x="3615538" y="0"/>
                </a:cubicBezTo>
                <a:cubicBezTo>
                  <a:pt x="3836364" y="-30818"/>
                  <a:pt x="4201667" y="-30590"/>
                  <a:pt x="4353922" y="0"/>
                </a:cubicBezTo>
                <a:cubicBezTo>
                  <a:pt x="4506177" y="30590"/>
                  <a:pt x="4855479" y="18332"/>
                  <a:pt x="5092307" y="0"/>
                </a:cubicBezTo>
                <a:cubicBezTo>
                  <a:pt x="5091574" y="4400"/>
                  <a:pt x="5092005" y="11744"/>
                  <a:pt x="5092307" y="21946"/>
                </a:cubicBezTo>
                <a:cubicBezTo>
                  <a:pt x="4864916" y="7468"/>
                  <a:pt x="4690539" y="13687"/>
                  <a:pt x="4557615" y="21946"/>
                </a:cubicBezTo>
                <a:cubicBezTo>
                  <a:pt x="4424691" y="30205"/>
                  <a:pt x="4076201" y="51864"/>
                  <a:pt x="3819230" y="21946"/>
                </a:cubicBezTo>
                <a:cubicBezTo>
                  <a:pt x="3562259" y="-7972"/>
                  <a:pt x="3498341" y="13372"/>
                  <a:pt x="3335461" y="21946"/>
                </a:cubicBezTo>
                <a:cubicBezTo>
                  <a:pt x="3172581" y="30520"/>
                  <a:pt x="2979939" y="3719"/>
                  <a:pt x="2648000" y="21946"/>
                </a:cubicBezTo>
                <a:cubicBezTo>
                  <a:pt x="2316061" y="40173"/>
                  <a:pt x="2286972" y="9792"/>
                  <a:pt x="2062384" y="21946"/>
                </a:cubicBezTo>
                <a:cubicBezTo>
                  <a:pt x="1837796" y="34100"/>
                  <a:pt x="1672241" y="1952"/>
                  <a:pt x="1476769" y="21946"/>
                </a:cubicBezTo>
                <a:cubicBezTo>
                  <a:pt x="1281297" y="41940"/>
                  <a:pt x="975566" y="5945"/>
                  <a:pt x="738385" y="21946"/>
                </a:cubicBezTo>
                <a:cubicBezTo>
                  <a:pt x="501204" y="37947"/>
                  <a:pt x="163670" y="-14697"/>
                  <a:pt x="0" y="21946"/>
                </a:cubicBezTo>
                <a:cubicBezTo>
                  <a:pt x="-116" y="15135"/>
                  <a:pt x="-209" y="796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תיבת טקסט 1">
            <a:extLst>
              <a:ext uri="{FF2B5EF4-FFF2-40B4-BE49-F238E27FC236}">
                <a16:creationId xmlns:a16="http://schemas.microsoft.com/office/drawing/2014/main" id="{704457DD-83A4-CC4D-E5B4-F28F37966BAF}"/>
              </a:ext>
            </a:extLst>
          </p:cNvPr>
          <p:cNvSpPr txBox="1"/>
          <p:nvPr/>
        </p:nvSpPr>
        <p:spPr>
          <a:xfrm>
            <a:off x="6357314" y="276226"/>
            <a:ext cx="7501332" cy="7152360"/>
          </a:xfrm>
          <a:prstGeom prst="rect">
            <a:avLst/>
          </a:prstGeom>
        </p:spPr>
        <p:txBody>
          <a:bodyPr vert="horz" lIns="91440" tIns="45720" rIns="91440" bIns="45720" rtlCol="0">
            <a:normAutofit/>
          </a:bodyPr>
          <a:lstStyle/>
          <a:p>
            <a:pPr algn="just" fontAlgn="base">
              <a:spcAft>
                <a:spcPts val="750"/>
              </a:spcAft>
            </a:pPr>
            <a:r>
              <a:rPr lang="he-IL" sz="2000" b="1" i="0" dirty="0">
                <a:solidFill>
                  <a:srgbClr val="07143C"/>
                </a:solidFill>
                <a:effectLst/>
                <a:latin typeface="Open Sans" panose="020B0606030504020204" pitchFamily="34" charset="0"/>
              </a:rPr>
              <a:t>הביטוי המעשי של דעות לגבי מצוות ירושת הארץ</a:t>
            </a:r>
          </a:p>
          <a:p>
            <a:pPr algn="just" fontAlgn="base">
              <a:spcAft>
                <a:spcPts val="750"/>
              </a:spcAft>
            </a:pPr>
            <a:endParaRPr lang="he-IL" sz="2000" b="1" i="0" dirty="0">
              <a:solidFill>
                <a:srgbClr val="07143C"/>
              </a:solidFill>
              <a:effectLst/>
              <a:latin typeface="Open Sans" panose="020B0606030504020204" pitchFamily="34" charset="0"/>
            </a:endParaRPr>
          </a:p>
          <a:p>
            <a:pPr algn="just" fontAlgn="base">
              <a:spcAft>
                <a:spcPts val="750"/>
              </a:spcAft>
            </a:pPr>
            <a:r>
              <a:rPr lang="he-IL" sz="2000" b="1" i="0" dirty="0">
                <a:solidFill>
                  <a:srgbClr val="07143C"/>
                </a:solidFill>
                <a:effectLst/>
                <a:latin typeface="inherit"/>
              </a:rPr>
              <a:t>🌸 מצוות ירושת הארץ:</a:t>
            </a:r>
            <a:r>
              <a:rPr lang="he-IL" sz="2000" b="0" i="0" dirty="0">
                <a:solidFill>
                  <a:srgbClr val="07143C"/>
                </a:solidFill>
                <a:effectLst/>
                <a:latin typeface="Open Sans" panose="020B0606030504020204" pitchFamily="34" charset="0"/>
              </a:rPr>
              <a:t> הביטוי המעשי של הדעות השונות מתבטא בשאלה האם יש מצווה היום לרשת את ארץ ישראל, לגור במקומות שהערבים רוצים לקחת, ולעשות כל מאמץ שהממשלה לא </a:t>
            </a:r>
            <a:r>
              <a:rPr lang="he-IL" sz="2000" b="0" i="0" dirty="0" err="1">
                <a:solidFill>
                  <a:srgbClr val="07143C"/>
                </a:solidFill>
                <a:effectLst/>
                <a:latin typeface="Open Sans" panose="020B0606030504020204" pitchFamily="34" charset="0"/>
              </a:rPr>
              <a:t>תתן</a:t>
            </a:r>
            <a:r>
              <a:rPr lang="he-IL" sz="2000" b="0" i="0" dirty="0">
                <a:solidFill>
                  <a:srgbClr val="07143C"/>
                </a:solidFill>
                <a:effectLst/>
                <a:latin typeface="Open Sans" panose="020B0606030504020204" pitchFamily="34" charset="0"/>
              </a:rPr>
              <a:t> שטחים לערבים. דעה ב', עמדת הארגון קדושת ציון, טוענת שיש מצווה עצומה של ירושת הארץ, </a:t>
            </a:r>
            <a:r>
              <a:rPr lang="he-IL" sz="2000" b="1" i="0" dirty="0">
                <a:solidFill>
                  <a:srgbClr val="07143C"/>
                </a:solidFill>
                <a:effectLst/>
                <a:latin typeface="Open Sans" panose="020B0606030504020204" pitchFamily="34" charset="0"/>
              </a:rPr>
              <a:t>שכן שלושת השבועות התבטלו, ומצוות ירושת הארץ קיימת כמו בימי יהושע.</a:t>
            </a:r>
          </a:p>
          <a:p>
            <a:pPr algn="just" fontAlgn="base">
              <a:spcAft>
                <a:spcPts val="750"/>
              </a:spcAft>
            </a:pPr>
            <a:endParaRPr lang="he-IL" sz="2000" b="0" i="0" dirty="0">
              <a:solidFill>
                <a:srgbClr val="07143C"/>
              </a:solidFill>
              <a:effectLst/>
              <a:latin typeface="Open Sans" panose="020B0606030504020204" pitchFamily="34" charset="0"/>
            </a:endParaRPr>
          </a:p>
          <a:p>
            <a:pPr algn="just" fontAlgn="base">
              <a:spcAft>
                <a:spcPts val="750"/>
              </a:spcAft>
            </a:pPr>
            <a:r>
              <a:rPr lang="he-IL" sz="2000" b="1" i="0" dirty="0">
                <a:solidFill>
                  <a:srgbClr val="07143C"/>
                </a:solidFill>
                <a:effectLst/>
                <a:latin typeface="inherit"/>
              </a:rPr>
              <a:t>🌼 עמדת דעה ג':</a:t>
            </a:r>
            <a:r>
              <a:rPr lang="he-IL" sz="2000" b="0" i="0" dirty="0">
                <a:solidFill>
                  <a:srgbClr val="07143C"/>
                </a:solidFill>
                <a:effectLst/>
                <a:latin typeface="Open Sans" panose="020B0606030504020204" pitchFamily="34" charset="0"/>
              </a:rPr>
              <a:t> לעומת זאת, בעלי דעה ג' סבורים שדברי </a:t>
            </a:r>
            <a:r>
              <a:rPr lang="he-IL" sz="2000" b="0" i="0" dirty="0" err="1">
                <a:solidFill>
                  <a:srgbClr val="07143C"/>
                </a:solidFill>
                <a:effectLst/>
                <a:latin typeface="Open Sans" panose="020B0606030504020204" pitchFamily="34" charset="0"/>
              </a:rPr>
              <a:t>הרשב"ץ</a:t>
            </a:r>
            <a:r>
              <a:rPr lang="he-IL" sz="2000" b="0" i="0" dirty="0">
                <a:solidFill>
                  <a:srgbClr val="07143C"/>
                </a:solidFill>
                <a:effectLst/>
                <a:latin typeface="Open Sans" panose="020B0606030504020204" pitchFamily="34" charset="0"/>
              </a:rPr>
              <a:t> נכונים גם היום, ואין מצווה זו נוהגת כיום, היות והשבועות לא התבטלו. לכן לא תראה אותם תומכים במפעל הישובים או מתנגדים למסירת שטחים.</a:t>
            </a:r>
          </a:p>
          <a:p>
            <a:pPr algn="just" fontAlgn="base">
              <a:spcAft>
                <a:spcPts val="750"/>
              </a:spcAft>
            </a:pPr>
            <a:endParaRPr lang="he-IL" sz="2000" b="0" i="0" dirty="0">
              <a:solidFill>
                <a:srgbClr val="07143C"/>
              </a:solidFill>
              <a:effectLst/>
              <a:latin typeface="Open Sans" panose="020B0606030504020204" pitchFamily="34" charset="0"/>
            </a:endParaRPr>
          </a:p>
          <a:p>
            <a:pPr algn="just" fontAlgn="base">
              <a:spcAft>
                <a:spcPts val="750"/>
              </a:spcAft>
            </a:pPr>
            <a:r>
              <a:rPr lang="he-IL" sz="2000" b="1" i="0" dirty="0">
                <a:solidFill>
                  <a:srgbClr val="07143C"/>
                </a:solidFill>
                <a:effectLst/>
                <a:latin typeface="inherit"/>
              </a:rPr>
              <a:t>🌺 חוסר סימן לגאולה:</a:t>
            </a:r>
            <a:r>
              <a:rPr lang="he-IL" sz="2000" b="0" i="0" dirty="0">
                <a:solidFill>
                  <a:srgbClr val="07143C"/>
                </a:solidFill>
                <a:effectLst/>
                <a:latin typeface="Open Sans" panose="020B0606030504020204" pitchFamily="34" charset="0"/>
              </a:rPr>
              <a:t> כל זה מגיע מתוך חוסר היכולת לראות בניסים שהתרחשו סימן לגאולה של "עד </a:t>
            </a:r>
            <a:r>
              <a:rPr lang="he-IL" sz="2000" b="0" i="0" dirty="0" err="1">
                <a:solidFill>
                  <a:srgbClr val="07143C"/>
                </a:solidFill>
                <a:effectLst/>
                <a:latin typeface="Open Sans" panose="020B0606030504020204" pitchFamily="34" charset="0"/>
              </a:rPr>
              <a:t>שתחפץ</a:t>
            </a:r>
            <a:r>
              <a:rPr lang="he-IL" sz="2000" b="0" i="0" dirty="0">
                <a:solidFill>
                  <a:srgbClr val="07143C"/>
                </a:solidFill>
                <a:effectLst/>
                <a:latin typeface="Open Sans" panose="020B0606030504020204" pitchFamily="34" charset="0"/>
              </a:rPr>
              <a:t>". </a:t>
            </a:r>
          </a:p>
          <a:p>
            <a:pPr algn="just" fontAlgn="base">
              <a:spcAft>
                <a:spcPts val="750"/>
              </a:spcAft>
            </a:pPr>
            <a:r>
              <a:rPr lang="he-IL" sz="2000" b="0" i="0" dirty="0">
                <a:solidFill>
                  <a:srgbClr val="07143C"/>
                </a:solidFill>
                <a:effectLst/>
                <a:latin typeface="Open Sans" panose="020B0606030504020204" pitchFamily="34" charset="0"/>
              </a:rPr>
              <a:t>ההבנה הזו משפיעה על עמדותיהם בנוגע למצוות ירושת הארץ והקשר שלה עם המציאות הנוכחית.</a:t>
            </a:r>
          </a:p>
          <a:p>
            <a:pPr algn="just" fontAlgn="base">
              <a:spcAft>
                <a:spcPts val="750"/>
              </a:spcAft>
            </a:pPr>
            <a:endParaRPr lang="he-IL" sz="2000" dirty="0">
              <a:solidFill>
                <a:srgbClr val="07143C"/>
              </a:solidFill>
              <a:latin typeface="Open Sans" panose="020B0606030504020204" pitchFamily="34" charset="0"/>
            </a:endParaRPr>
          </a:p>
          <a:p>
            <a:pPr algn="just" fontAlgn="base">
              <a:spcAft>
                <a:spcPts val="750"/>
              </a:spcAft>
            </a:pPr>
            <a:r>
              <a:rPr lang="he-IL" sz="2000" b="0" i="0" dirty="0">
                <a:solidFill>
                  <a:srgbClr val="07143C"/>
                </a:solidFill>
                <a:effectLst/>
                <a:latin typeface="Open Sans" panose="020B0606030504020204" pitchFamily="34" charset="0"/>
              </a:rPr>
              <a:t>דבר זה הוא גם </a:t>
            </a:r>
            <a:r>
              <a:rPr lang="he-IL" sz="2000" b="0" i="0" dirty="0" err="1">
                <a:solidFill>
                  <a:srgbClr val="07143C"/>
                </a:solidFill>
                <a:effectLst/>
                <a:latin typeface="Open Sans" panose="020B0606030504020204" pitchFamily="34" charset="0"/>
              </a:rPr>
              <a:t>נפ"מ</a:t>
            </a:r>
            <a:r>
              <a:rPr lang="he-IL" sz="2000" b="0" i="0" dirty="0">
                <a:solidFill>
                  <a:srgbClr val="07143C"/>
                </a:solidFill>
                <a:effectLst/>
                <a:latin typeface="Open Sans" panose="020B0606030504020204" pitchFamily="34" charset="0"/>
              </a:rPr>
              <a:t> לעוד הרבה דברים: נסיעה לאילת, הודיה על הניסים. </a:t>
            </a:r>
          </a:p>
          <a:p>
            <a:pPr indent="-228600" algn="just" rtl="0">
              <a:lnSpc>
                <a:spcPct val="90000"/>
              </a:lnSpc>
              <a:buFont typeface="Arial" panose="020B0604020202020204" pitchFamily="34" charset="0"/>
              <a:buChar char="•"/>
            </a:pPr>
            <a:endParaRPr lang="en-US" sz="2000" dirty="0"/>
          </a:p>
        </p:txBody>
      </p:sp>
    </p:spTree>
    <p:extLst>
      <p:ext uri="{BB962C8B-B14F-4D97-AF65-F5344CB8AC3E}">
        <p14:creationId xmlns:p14="http://schemas.microsoft.com/office/powerpoint/2010/main" val="9269841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835235"/>
          </a:xfrm>
          <a:prstGeom prst="rect">
            <a:avLst/>
          </a:prstGeom>
        </p:spPr>
      </p:pic>
      <p:sp>
        <p:nvSpPr>
          <p:cNvPr id="3" name="Text 0"/>
          <p:cNvSpPr/>
          <p:nvPr/>
        </p:nvSpPr>
        <p:spPr>
          <a:xfrm>
            <a:off x="8166021" y="4165402"/>
            <a:ext cx="5670590" cy="708779"/>
          </a:xfrm>
          <a:prstGeom prst="rect">
            <a:avLst/>
          </a:prstGeom>
          <a:noFill/>
          <a:ln/>
        </p:spPr>
        <p:txBody>
          <a:bodyPr wrap="none" lIns="0" tIns="0" rIns="0" bIns="0" rtlCol="0" anchor="t"/>
          <a:lstStyle/>
          <a:p>
            <a:pPr marL="0" indent="0">
              <a:lnSpc>
                <a:spcPts val="5550"/>
              </a:lnSpc>
              <a:buNone/>
            </a:pPr>
            <a:r>
              <a:rPr lang="en-US" sz="4450" b="1" dirty="0">
                <a:solidFill>
                  <a:srgbClr val="233939"/>
                </a:solidFill>
                <a:latin typeface="Arial" panose="020B0604020202020204" pitchFamily="34" charset="0"/>
                <a:ea typeface="Syne Bold" pitchFamily="34" charset="-122"/>
                <a:cs typeface="Arial" panose="020B0604020202020204" pitchFamily="34" charset="0"/>
              </a:rPr>
              <a:t>השקפת הציבור החרדי</a:t>
            </a:r>
            <a:endParaRPr lang="en-US" sz="4450" dirty="0"/>
          </a:p>
        </p:txBody>
      </p:sp>
      <p:sp>
        <p:nvSpPr>
          <p:cNvPr id="4" name="Shape 1"/>
          <p:cNvSpPr/>
          <p:nvPr/>
        </p:nvSpPr>
        <p:spPr>
          <a:xfrm>
            <a:off x="9640252" y="5214342"/>
            <a:ext cx="4196358" cy="1685092"/>
          </a:xfrm>
          <a:prstGeom prst="roundRect">
            <a:avLst>
              <a:gd name="adj" fmla="val 5654"/>
            </a:avLst>
          </a:prstGeom>
          <a:solidFill>
            <a:srgbClr val="DDEEE6"/>
          </a:solidFill>
          <a:ln w="7620">
            <a:solidFill>
              <a:srgbClr val="C3D4CC"/>
            </a:solidFill>
            <a:prstDash val="solid"/>
          </a:ln>
        </p:spPr>
        <p:txBody>
          <a:bodyPr/>
          <a:lstStyle/>
          <a:p>
            <a:endParaRPr lang="he-IL"/>
          </a:p>
        </p:txBody>
      </p:sp>
      <p:sp>
        <p:nvSpPr>
          <p:cNvPr id="5" name="Text 2"/>
          <p:cNvSpPr/>
          <p:nvPr/>
        </p:nvSpPr>
        <p:spPr>
          <a:xfrm>
            <a:off x="10766941" y="5448776"/>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3B4E4E"/>
                </a:solidFill>
                <a:latin typeface="Arial" panose="020B0604020202020204" pitchFamily="34" charset="0"/>
                <a:ea typeface="Syne Bold" pitchFamily="34" charset="-122"/>
                <a:cs typeface="Arial" panose="020B0604020202020204" pitchFamily="34" charset="0"/>
              </a:rPr>
              <a:t>עמדת אי-ודאות</a:t>
            </a:r>
            <a:endParaRPr lang="en-US" sz="2200" dirty="0"/>
          </a:p>
        </p:txBody>
      </p:sp>
      <p:sp>
        <p:nvSpPr>
          <p:cNvPr id="6" name="Text 3"/>
          <p:cNvSpPr/>
          <p:nvPr/>
        </p:nvSpPr>
        <p:spPr>
          <a:xfrm>
            <a:off x="9874687" y="5939195"/>
            <a:ext cx="3727490" cy="725805"/>
          </a:xfrm>
          <a:prstGeom prst="rect">
            <a:avLst/>
          </a:prstGeom>
          <a:noFill/>
          <a:ln/>
        </p:spPr>
        <p:txBody>
          <a:bodyPr wrap="square" lIns="0" tIns="0" rIns="0" bIns="0" rtlCol="0" anchor="t"/>
          <a:lstStyle/>
          <a:p>
            <a:pPr marL="0" indent="0">
              <a:lnSpc>
                <a:spcPts val="2850"/>
              </a:lnSpc>
              <a:buNone/>
            </a:pPr>
            <a:r>
              <a:rPr lang="en-US" sz="1750" dirty="0">
                <a:solidFill>
                  <a:srgbClr val="3B4E4E"/>
                </a:solidFill>
                <a:latin typeface="Overpass Light" pitchFamily="34" charset="0"/>
                <a:ea typeface="Overpass Light" pitchFamily="34" charset="-122"/>
                <a:cs typeface="Overpass Light" pitchFamily="34" charset="-120"/>
              </a:rPr>
              <a:t>רוב רבני הציבור החרדי נוקטים בגישת "למד לשונך לומר איני יודע"</a:t>
            </a:r>
            <a:endParaRPr lang="en-US" sz="1750" dirty="0"/>
          </a:p>
        </p:txBody>
      </p:sp>
      <p:sp>
        <p:nvSpPr>
          <p:cNvPr id="7" name="Shape 4"/>
          <p:cNvSpPr/>
          <p:nvPr/>
        </p:nvSpPr>
        <p:spPr>
          <a:xfrm>
            <a:off x="5217081" y="5214342"/>
            <a:ext cx="4196358" cy="1685092"/>
          </a:xfrm>
          <a:prstGeom prst="roundRect">
            <a:avLst>
              <a:gd name="adj" fmla="val 5654"/>
            </a:avLst>
          </a:prstGeom>
          <a:solidFill>
            <a:srgbClr val="DDEEE6"/>
          </a:solidFill>
          <a:ln w="7620">
            <a:solidFill>
              <a:srgbClr val="C3D4CC"/>
            </a:solidFill>
            <a:prstDash val="solid"/>
          </a:ln>
        </p:spPr>
        <p:txBody>
          <a:bodyPr/>
          <a:lstStyle/>
          <a:p>
            <a:endParaRPr lang="he-IL"/>
          </a:p>
        </p:txBody>
      </p:sp>
      <p:sp>
        <p:nvSpPr>
          <p:cNvPr id="8" name="Text 5"/>
          <p:cNvSpPr/>
          <p:nvPr/>
        </p:nvSpPr>
        <p:spPr>
          <a:xfrm>
            <a:off x="6343769" y="5448776"/>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3B4E4E"/>
                </a:solidFill>
                <a:latin typeface="Arial" panose="020B0604020202020204" pitchFamily="34" charset="0"/>
                <a:ea typeface="Syne Bold" pitchFamily="34" charset="-122"/>
                <a:cs typeface="Arial" panose="020B0604020202020204" pitchFamily="34" charset="0"/>
              </a:rPr>
              <a:t>משל החזון איש</a:t>
            </a:r>
            <a:endParaRPr lang="en-US" sz="2200" dirty="0"/>
          </a:p>
        </p:txBody>
      </p:sp>
      <p:sp>
        <p:nvSpPr>
          <p:cNvPr id="9" name="Text 6"/>
          <p:cNvSpPr/>
          <p:nvPr/>
        </p:nvSpPr>
        <p:spPr>
          <a:xfrm>
            <a:off x="5451515" y="5939195"/>
            <a:ext cx="3727490" cy="725805"/>
          </a:xfrm>
          <a:prstGeom prst="rect">
            <a:avLst/>
          </a:prstGeom>
          <a:noFill/>
          <a:ln/>
        </p:spPr>
        <p:txBody>
          <a:bodyPr wrap="square" lIns="0" tIns="0" rIns="0" bIns="0" rtlCol="0" anchor="t"/>
          <a:lstStyle/>
          <a:p>
            <a:pPr marL="0" indent="0">
              <a:lnSpc>
                <a:spcPts val="2850"/>
              </a:lnSpc>
              <a:buNone/>
            </a:pPr>
            <a:r>
              <a:rPr lang="en-US" sz="1750" dirty="0">
                <a:solidFill>
                  <a:srgbClr val="3B4E4E"/>
                </a:solidFill>
                <a:latin typeface="Overpass Light" pitchFamily="34" charset="0"/>
                <a:ea typeface="Overpass Light" pitchFamily="34" charset="-122"/>
                <a:cs typeface="Overpass Light" pitchFamily="34" charset="-120"/>
              </a:rPr>
              <a:t>המדינה היא כמו תינוק שנולד, שעד הברית עדיין לא קוראים לו שם</a:t>
            </a:r>
            <a:endParaRPr lang="en-US" sz="1750" dirty="0"/>
          </a:p>
        </p:txBody>
      </p:sp>
      <p:sp>
        <p:nvSpPr>
          <p:cNvPr id="10" name="Shape 7"/>
          <p:cNvSpPr/>
          <p:nvPr/>
        </p:nvSpPr>
        <p:spPr>
          <a:xfrm>
            <a:off x="793909" y="5214342"/>
            <a:ext cx="4196358" cy="1685092"/>
          </a:xfrm>
          <a:prstGeom prst="roundRect">
            <a:avLst>
              <a:gd name="adj" fmla="val 5654"/>
            </a:avLst>
          </a:prstGeom>
          <a:solidFill>
            <a:srgbClr val="DDEEE6"/>
          </a:solidFill>
          <a:ln w="7620">
            <a:solidFill>
              <a:srgbClr val="C3D4CC"/>
            </a:solidFill>
            <a:prstDash val="solid"/>
          </a:ln>
        </p:spPr>
        <p:txBody>
          <a:bodyPr/>
          <a:lstStyle/>
          <a:p>
            <a:endParaRPr lang="he-IL"/>
          </a:p>
        </p:txBody>
      </p:sp>
      <p:sp>
        <p:nvSpPr>
          <p:cNvPr id="11" name="Text 8"/>
          <p:cNvSpPr/>
          <p:nvPr/>
        </p:nvSpPr>
        <p:spPr>
          <a:xfrm>
            <a:off x="1920597" y="5448776"/>
            <a:ext cx="2835235" cy="354330"/>
          </a:xfrm>
          <a:prstGeom prst="rect">
            <a:avLst/>
          </a:prstGeom>
          <a:noFill/>
          <a:ln/>
        </p:spPr>
        <p:txBody>
          <a:bodyPr wrap="none" lIns="0" tIns="0" rIns="0" bIns="0" rtlCol="0" anchor="t"/>
          <a:lstStyle/>
          <a:p>
            <a:pPr marL="0" indent="0">
              <a:lnSpc>
                <a:spcPts val="2750"/>
              </a:lnSpc>
              <a:buNone/>
            </a:pPr>
            <a:r>
              <a:rPr lang="en-US" sz="2200" b="1" dirty="0">
                <a:solidFill>
                  <a:srgbClr val="3B4E4E"/>
                </a:solidFill>
                <a:latin typeface="Arial" panose="020B0604020202020204" pitchFamily="34" charset="0"/>
                <a:ea typeface="Syne Bold" pitchFamily="34" charset="-122"/>
                <a:cs typeface="Arial" panose="020B0604020202020204" pitchFamily="34" charset="0"/>
              </a:rPr>
              <a:t>יחס לקדושת ציון</a:t>
            </a:r>
            <a:endParaRPr lang="en-US" sz="2200" dirty="0"/>
          </a:p>
        </p:txBody>
      </p:sp>
      <p:sp>
        <p:nvSpPr>
          <p:cNvPr id="12" name="Text 9"/>
          <p:cNvSpPr/>
          <p:nvPr/>
        </p:nvSpPr>
        <p:spPr>
          <a:xfrm>
            <a:off x="1028343" y="5939195"/>
            <a:ext cx="3727490" cy="725805"/>
          </a:xfrm>
          <a:prstGeom prst="rect">
            <a:avLst/>
          </a:prstGeom>
          <a:noFill/>
          <a:ln/>
        </p:spPr>
        <p:txBody>
          <a:bodyPr wrap="square" lIns="0" tIns="0" rIns="0" bIns="0" rtlCol="0" anchor="t"/>
          <a:lstStyle/>
          <a:p>
            <a:pPr marL="0" indent="0">
              <a:lnSpc>
                <a:spcPts val="2850"/>
              </a:lnSpc>
              <a:buNone/>
            </a:pPr>
            <a:r>
              <a:rPr lang="en-US" sz="1750" dirty="0">
                <a:solidFill>
                  <a:srgbClr val="3B4E4E"/>
                </a:solidFill>
                <a:latin typeface="Overpass Light" pitchFamily="34" charset="0"/>
                <a:ea typeface="Overpass Light" pitchFamily="34" charset="-122"/>
                <a:cs typeface="Overpass Light" pitchFamily="34" charset="-120"/>
              </a:rPr>
              <a:t>אין כמעט התנגדות רשמית, אך גם אין תמיכה מלאה</a:t>
            </a:r>
            <a:endParaRPr lang="en-US" sz="1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31773E07-DFB4-AA4E-ADD9-9109E665CC12}"/>
              </a:ext>
            </a:extLst>
          </p:cNvPr>
          <p:cNvSpPr txBox="1"/>
          <p:nvPr/>
        </p:nvSpPr>
        <p:spPr>
          <a:xfrm>
            <a:off x="8210550" y="180975"/>
            <a:ext cx="6353175" cy="5447645"/>
          </a:xfrm>
          <a:prstGeom prst="rect">
            <a:avLst/>
          </a:prstGeom>
          <a:noFill/>
        </p:spPr>
        <p:txBody>
          <a:bodyPr wrap="square" rtlCol="1">
            <a:spAutoFit/>
          </a:bodyPr>
          <a:lstStyle/>
          <a:p>
            <a:pPr algn="just" fontAlgn="base">
              <a:spcAft>
                <a:spcPts val="750"/>
              </a:spcAft>
            </a:pPr>
            <a:r>
              <a:rPr lang="he-IL" b="1" i="0" dirty="0">
                <a:solidFill>
                  <a:srgbClr val="07143C"/>
                </a:solidFill>
                <a:effectLst/>
                <a:latin typeface="Open Sans" panose="020B0606030504020204" pitchFamily="34" charset="0"/>
              </a:rPr>
              <a:t>סיכום הגישות בציבור החרדי</a:t>
            </a:r>
          </a:p>
          <a:p>
            <a:pPr algn="just" fontAlgn="base">
              <a:spcAft>
                <a:spcPts val="750"/>
              </a:spcAft>
            </a:pPr>
            <a:endParaRPr lang="he-IL" b="1" i="0" dirty="0">
              <a:solidFill>
                <a:srgbClr val="07143C"/>
              </a:solidFill>
              <a:effectLst/>
              <a:latin typeface="Open Sans" panose="020B0606030504020204" pitchFamily="34" charset="0"/>
            </a:endParaRPr>
          </a:p>
          <a:p>
            <a:pPr algn="just" fontAlgn="base">
              <a:spcAft>
                <a:spcPts val="750"/>
              </a:spcAft>
            </a:pPr>
            <a:r>
              <a:rPr lang="he-IL" b="1" i="0" dirty="0">
                <a:solidFill>
                  <a:srgbClr val="07143C"/>
                </a:solidFill>
                <a:effectLst/>
                <a:latin typeface="inherit"/>
              </a:rPr>
              <a:t>🌸 גישה ראשונה:</a:t>
            </a:r>
            <a:r>
              <a:rPr lang="he-IL" b="0" i="0" dirty="0">
                <a:solidFill>
                  <a:srgbClr val="07143C"/>
                </a:solidFill>
                <a:effectLst/>
                <a:latin typeface="Open Sans" panose="020B0606030504020204" pitchFamily="34" charset="0"/>
              </a:rPr>
              <a:t> גישה זו טוענת כי השקפה ב' הרואה בתקופה הנוכחית את "עד </a:t>
            </a:r>
            <a:r>
              <a:rPr lang="he-IL" b="0" i="0" dirty="0" err="1">
                <a:solidFill>
                  <a:srgbClr val="07143C"/>
                </a:solidFill>
                <a:effectLst/>
                <a:latin typeface="Open Sans" panose="020B0606030504020204" pitchFamily="34" charset="0"/>
              </a:rPr>
              <a:t>שתחפץ</a:t>
            </a:r>
            <a:r>
              <a:rPr lang="he-IL" b="0" i="0" dirty="0">
                <a:solidFill>
                  <a:srgbClr val="07143C"/>
                </a:solidFill>
                <a:effectLst/>
                <a:latin typeface="Open Sans" panose="020B0606030504020204" pitchFamily="34" charset="0"/>
              </a:rPr>
              <a:t>" ו"יום פקדי אותם" כצודקת. עם זאת, יש חשש שדבר זה יגרום לציבור לרדת מהדת ולהתקרב לציונים החילונים, ולכן נוקטים בשיטת "איני יודע".</a:t>
            </a:r>
          </a:p>
          <a:p>
            <a:pPr algn="just" fontAlgn="base">
              <a:spcAft>
                <a:spcPts val="750"/>
              </a:spcAft>
            </a:pPr>
            <a:endParaRPr lang="he-IL" b="0" i="0" dirty="0">
              <a:solidFill>
                <a:srgbClr val="07143C"/>
              </a:solidFill>
              <a:effectLst/>
              <a:latin typeface="Open Sans" panose="020B0606030504020204" pitchFamily="34" charset="0"/>
            </a:endParaRPr>
          </a:p>
          <a:p>
            <a:pPr algn="just" fontAlgn="base">
              <a:spcAft>
                <a:spcPts val="750"/>
              </a:spcAft>
            </a:pPr>
            <a:r>
              <a:rPr lang="he-IL" b="1" i="0" dirty="0">
                <a:solidFill>
                  <a:srgbClr val="07143C"/>
                </a:solidFill>
                <a:effectLst/>
                <a:latin typeface="inherit"/>
              </a:rPr>
              <a:t>🌼 גישה שנייה:</a:t>
            </a:r>
            <a:r>
              <a:rPr lang="he-IL" b="0" i="0" dirty="0">
                <a:solidFill>
                  <a:srgbClr val="07143C"/>
                </a:solidFill>
                <a:effectLst/>
                <a:latin typeface="Open Sans" panose="020B0606030504020204" pitchFamily="34" charset="0"/>
              </a:rPr>
              <a:t> גישה זו מדגישה את חוסר היכולת להגדיר את הדברים בצורה ברורה. הציבור לא יודע כיצד להתייחס למצב הנוכחי.</a:t>
            </a:r>
          </a:p>
          <a:p>
            <a:pPr algn="just" fontAlgn="base">
              <a:spcAft>
                <a:spcPts val="750"/>
              </a:spcAft>
            </a:pPr>
            <a:endParaRPr lang="he-IL" b="0" i="0" dirty="0">
              <a:solidFill>
                <a:srgbClr val="07143C"/>
              </a:solidFill>
              <a:effectLst/>
              <a:latin typeface="Open Sans" panose="020B0606030504020204" pitchFamily="34" charset="0"/>
            </a:endParaRPr>
          </a:p>
          <a:p>
            <a:pPr algn="just" fontAlgn="base">
              <a:spcAft>
                <a:spcPts val="750"/>
              </a:spcAft>
            </a:pPr>
            <a:r>
              <a:rPr lang="he-IL" b="1" i="0" dirty="0">
                <a:solidFill>
                  <a:srgbClr val="07143C"/>
                </a:solidFill>
                <a:effectLst/>
                <a:latin typeface="inherit"/>
              </a:rPr>
              <a:t>🌺 גישה שלישית:</a:t>
            </a:r>
            <a:r>
              <a:rPr lang="he-IL" b="0" i="0" dirty="0">
                <a:solidFill>
                  <a:srgbClr val="07143C"/>
                </a:solidFill>
                <a:effectLst/>
                <a:latin typeface="Open Sans" panose="020B0606030504020204" pitchFamily="34" charset="0"/>
              </a:rPr>
              <a:t> גישה זו נוטה לסבור כמו שיטת הביניים, מתוך ידיעה והבנה של המצב, תוך הכרה בקיומם של אתגרים והזדמנויות.</a:t>
            </a:r>
          </a:p>
          <a:p>
            <a:pPr algn="just" fontAlgn="base">
              <a:spcAft>
                <a:spcPts val="750"/>
              </a:spcAft>
            </a:pPr>
            <a:endParaRPr lang="he-IL" b="0" i="0" dirty="0">
              <a:solidFill>
                <a:srgbClr val="07143C"/>
              </a:solidFill>
              <a:effectLst/>
              <a:latin typeface="Open Sans" panose="020B0606030504020204" pitchFamily="34" charset="0"/>
            </a:endParaRPr>
          </a:p>
          <a:p>
            <a:pPr algn="just" fontAlgn="base">
              <a:spcAft>
                <a:spcPts val="750"/>
              </a:spcAft>
            </a:pPr>
            <a:r>
              <a:rPr lang="he-IL" b="0" i="0" dirty="0">
                <a:solidFill>
                  <a:srgbClr val="07143C"/>
                </a:solidFill>
                <a:effectLst/>
                <a:latin typeface="Open Sans" panose="020B0606030504020204" pitchFamily="34" charset="0"/>
              </a:rPr>
              <a:t>באופן כללי, הגישות הללו משקפות את המורכבות והדיון הפנימי בציבור החרדי לגבי המצב הנוכחי והקשר עם ארץ ישראל.</a:t>
            </a:r>
          </a:p>
          <a:p>
            <a:pPr algn="just"/>
            <a:endParaRPr lang="he-IL" dirty="0"/>
          </a:p>
        </p:txBody>
      </p:sp>
      <p:pic>
        <p:nvPicPr>
          <p:cNvPr id="19" name="תמונה 18">
            <a:extLst>
              <a:ext uri="{FF2B5EF4-FFF2-40B4-BE49-F238E27FC236}">
                <a16:creationId xmlns:a16="http://schemas.microsoft.com/office/drawing/2014/main" id="{DBC8CF6D-4FE1-9212-3215-E69CA2F32912}"/>
              </a:ext>
            </a:extLst>
          </p:cNvPr>
          <p:cNvPicPr>
            <a:picLocks noChangeAspect="1"/>
          </p:cNvPicPr>
          <p:nvPr/>
        </p:nvPicPr>
        <p:blipFill>
          <a:blip r:embed="rId2"/>
          <a:stretch>
            <a:fillRect/>
          </a:stretch>
        </p:blipFill>
        <p:spPr>
          <a:xfrm>
            <a:off x="0" y="-85725"/>
            <a:ext cx="4651513" cy="8229600"/>
          </a:xfrm>
          <a:prstGeom prst="rect">
            <a:avLst/>
          </a:prstGeom>
        </p:spPr>
      </p:pic>
    </p:spTree>
    <p:extLst>
      <p:ext uri="{BB962C8B-B14F-4D97-AF65-F5344CB8AC3E}">
        <p14:creationId xmlns:p14="http://schemas.microsoft.com/office/powerpoint/2010/main" val="10384698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594A0-C290-FDC3-A5F9-EB40F5EC7838}"/>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A6B8042C-BA29-B7E9-3793-B23D083A61DC}"/>
              </a:ext>
            </a:extLst>
          </p:cNvPr>
          <p:cNvSpPr txBox="1"/>
          <p:nvPr/>
        </p:nvSpPr>
        <p:spPr>
          <a:xfrm>
            <a:off x="7953375" y="238125"/>
            <a:ext cx="6572250" cy="8443337"/>
          </a:xfrm>
          <a:prstGeom prst="rect">
            <a:avLst/>
          </a:prstGeom>
          <a:noFill/>
        </p:spPr>
        <p:txBody>
          <a:bodyPr wrap="square" rtlCol="1">
            <a:spAutoFit/>
          </a:bodyPr>
          <a:lstStyle/>
          <a:p>
            <a:pPr algn="just" fontAlgn="base">
              <a:spcAft>
                <a:spcPts val="750"/>
              </a:spcAft>
            </a:pPr>
            <a:r>
              <a:rPr lang="he-IL" sz="2800" b="1" i="0" dirty="0">
                <a:solidFill>
                  <a:srgbClr val="07143C"/>
                </a:solidFill>
                <a:effectLst/>
                <a:latin typeface="Open Sans" panose="020B0606030504020204" pitchFamily="34" charset="0"/>
              </a:rPr>
              <a:t>מה היום? - התפתחות הגאולה</a:t>
            </a:r>
          </a:p>
          <a:p>
            <a:pPr algn="just" fontAlgn="base">
              <a:spcAft>
                <a:spcPts val="750"/>
              </a:spcAft>
            </a:pPr>
            <a:endParaRPr lang="he-IL" sz="2800" b="1" i="0" dirty="0">
              <a:solidFill>
                <a:srgbClr val="07143C"/>
              </a:solidFill>
              <a:effectLst/>
              <a:latin typeface="Open Sans" panose="020B0606030504020204" pitchFamily="34" charset="0"/>
            </a:endParaRPr>
          </a:p>
          <a:p>
            <a:pPr algn="just" fontAlgn="base">
              <a:spcAft>
                <a:spcPts val="750"/>
              </a:spcAft>
            </a:pPr>
            <a:r>
              <a:rPr lang="he-IL" sz="2800" b="1" i="0" dirty="0">
                <a:solidFill>
                  <a:srgbClr val="07143C"/>
                </a:solidFill>
                <a:effectLst/>
                <a:latin typeface="inherit"/>
              </a:rPr>
              <a:t>🌸 השאלה על הזמן:</a:t>
            </a:r>
            <a:r>
              <a:rPr lang="he-IL" sz="2800" b="0" i="0" dirty="0">
                <a:solidFill>
                  <a:srgbClr val="07143C"/>
                </a:solidFill>
                <a:effectLst/>
                <a:latin typeface="Open Sans" panose="020B0606030504020204" pitchFamily="34" charset="0"/>
              </a:rPr>
              <a:t> אנו שואלים האם עדיין לא עברו שמונה ימים מאז שנולדה המדינה. החזון איש לא ידע כיצד לראות את המדינה שהוקמה, אך מאז התרחשו אין ספור מאורעות משמעותיים.</a:t>
            </a:r>
          </a:p>
          <a:p>
            <a:pPr algn="just" fontAlgn="base">
              <a:spcAft>
                <a:spcPts val="750"/>
              </a:spcAft>
            </a:pPr>
            <a:endParaRPr lang="he-IL" sz="2800" b="0" i="0" dirty="0">
              <a:solidFill>
                <a:srgbClr val="07143C"/>
              </a:solidFill>
              <a:effectLst/>
              <a:latin typeface="Open Sans" panose="020B0606030504020204" pitchFamily="34" charset="0"/>
            </a:endParaRPr>
          </a:p>
          <a:p>
            <a:pPr algn="just" fontAlgn="base">
              <a:spcAft>
                <a:spcPts val="750"/>
              </a:spcAft>
            </a:pPr>
            <a:r>
              <a:rPr lang="he-IL" sz="2800" b="1" i="0" dirty="0">
                <a:solidFill>
                  <a:srgbClr val="07143C"/>
                </a:solidFill>
                <a:effectLst/>
                <a:latin typeface="inherit"/>
              </a:rPr>
              <a:t>🌼 חזרה בתשובה וניסים:</a:t>
            </a:r>
            <a:r>
              <a:rPr lang="he-IL" sz="2800" b="0" i="0" dirty="0">
                <a:solidFill>
                  <a:srgbClr val="07143C"/>
                </a:solidFill>
                <a:effectLst/>
                <a:latin typeface="Open Sans" panose="020B0606030504020204" pitchFamily="34" charset="0"/>
              </a:rPr>
              <a:t> החזרה בתשובה ההמונית הפכה למקום שבו היהדות מתרבה. הניסים והנפלאות שראינו מתרחשים מדי יום, והמסר הוא שיהיה "עוד יותר טוב".</a:t>
            </a:r>
          </a:p>
          <a:p>
            <a:pPr algn="just" fontAlgn="base">
              <a:spcAft>
                <a:spcPts val="750"/>
              </a:spcAft>
            </a:pPr>
            <a:endParaRPr lang="he-IL" sz="2800" b="0" i="0" dirty="0">
              <a:solidFill>
                <a:srgbClr val="07143C"/>
              </a:solidFill>
              <a:effectLst/>
              <a:latin typeface="Open Sans" panose="020B0606030504020204" pitchFamily="34" charset="0"/>
            </a:endParaRPr>
          </a:p>
          <a:p>
            <a:pPr algn="just" fontAlgn="base">
              <a:spcAft>
                <a:spcPts val="750"/>
              </a:spcAft>
            </a:pPr>
            <a:r>
              <a:rPr lang="he-IL" sz="2800" b="1" i="0" dirty="0">
                <a:solidFill>
                  <a:srgbClr val="07143C"/>
                </a:solidFill>
                <a:effectLst/>
                <a:latin typeface="inherit"/>
              </a:rPr>
              <a:t>🌺 הסכמה עם החזון איש:</a:t>
            </a:r>
            <a:r>
              <a:rPr lang="he-IL" sz="2800" b="0" i="0" dirty="0">
                <a:solidFill>
                  <a:srgbClr val="07143C"/>
                </a:solidFill>
                <a:effectLst/>
                <a:latin typeface="Open Sans" panose="020B0606030504020204" pitchFamily="34" charset="0"/>
              </a:rPr>
              <a:t> בקדושת ציון סוברים כיום שגם החזון איש מודה שהגיע הזמן "עד </a:t>
            </a:r>
            <a:r>
              <a:rPr lang="he-IL" sz="2800" b="0" i="0" dirty="0" err="1">
                <a:solidFill>
                  <a:srgbClr val="07143C"/>
                </a:solidFill>
                <a:effectLst/>
                <a:latin typeface="Open Sans" panose="020B0606030504020204" pitchFamily="34" charset="0"/>
              </a:rPr>
              <a:t>שתחפץ</a:t>
            </a:r>
            <a:r>
              <a:rPr lang="he-IL" sz="2800" b="0" i="0" dirty="0">
                <a:solidFill>
                  <a:srgbClr val="07143C"/>
                </a:solidFill>
                <a:effectLst/>
                <a:latin typeface="Open Sans" panose="020B0606030504020204" pitchFamily="34" charset="0"/>
              </a:rPr>
              <a:t>", מה שמעיד על התקדמות משמעותית בתהליך הגאולה.</a:t>
            </a:r>
          </a:p>
          <a:p>
            <a:pPr algn="just"/>
            <a:endParaRPr lang="he-IL" sz="2000" dirty="0"/>
          </a:p>
        </p:txBody>
      </p:sp>
      <p:pic>
        <p:nvPicPr>
          <p:cNvPr id="4" name="תמונה 3">
            <a:extLst>
              <a:ext uri="{FF2B5EF4-FFF2-40B4-BE49-F238E27FC236}">
                <a16:creationId xmlns:a16="http://schemas.microsoft.com/office/drawing/2014/main" id="{E49A5BA4-D9F9-6A13-5065-26777EFACF63}"/>
              </a:ext>
            </a:extLst>
          </p:cNvPr>
          <p:cNvPicPr>
            <a:picLocks noChangeAspect="1"/>
          </p:cNvPicPr>
          <p:nvPr/>
        </p:nvPicPr>
        <p:blipFill>
          <a:blip r:embed="rId2"/>
          <a:stretch>
            <a:fillRect/>
          </a:stretch>
        </p:blipFill>
        <p:spPr>
          <a:xfrm>
            <a:off x="0" y="0"/>
            <a:ext cx="4651513" cy="8229600"/>
          </a:xfrm>
          <a:prstGeom prst="rect">
            <a:avLst/>
          </a:prstGeom>
        </p:spPr>
      </p:pic>
    </p:spTree>
    <p:extLst>
      <p:ext uri="{BB962C8B-B14F-4D97-AF65-F5344CB8AC3E}">
        <p14:creationId xmlns:p14="http://schemas.microsoft.com/office/powerpoint/2010/main" val="4871369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879550" y="749617"/>
            <a:ext cx="6957060" cy="708779"/>
          </a:xfrm>
          <a:prstGeom prst="rect">
            <a:avLst/>
          </a:prstGeom>
          <a:noFill/>
          <a:ln/>
        </p:spPr>
        <p:txBody>
          <a:bodyPr wrap="none" lIns="0" tIns="0" rIns="0" bIns="0" rtlCol="0" anchor="t"/>
          <a:lstStyle/>
          <a:p>
            <a:pPr marL="0" indent="0">
              <a:lnSpc>
                <a:spcPts val="5550"/>
              </a:lnSpc>
              <a:buNone/>
            </a:pPr>
            <a:r>
              <a:rPr lang="en-US" sz="4450" dirty="0">
                <a:solidFill>
                  <a:srgbClr val="1B1B27"/>
                </a:solidFill>
                <a:latin typeface="Arial" panose="020B0604020202020204" pitchFamily="34" charset="0"/>
                <a:ea typeface="Raleway" pitchFamily="34" charset="-122"/>
                <a:cs typeface="Arial" panose="020B0604020202020204" pitchFamily="34" charset="0"/>
              </a:rPr>
              <a:t>התפתחויות מאז הקמת המדינה</a:t>
            </a:r>
            <a:endParaRPr lang="en-US" sz="4450" dirty="0"/>
          </a:p>
        </p:txBody>
      </p:sp>
      <p:sp>
        <p:nvSpPr>
          <p:cNvPr id="3" name="Shape 1"/>
          <p:cNvSpPr/>
          <p:nvPr/>
        </p:nvSpPr>
        <p:spPr>
          <a:xfrm>
            <a:off x="12206287" y="1912025"/>
            <a:ext cx="1630323" cy="1306949"/>
          </a:xfrm>
          <a:prstGeom prst="roundRect">
            <a:avLst>
              <a:gd name="adj" fmla="val 7289"/>
            </a:avLst>
          </a:prstGeom>
          <a:solidFill>
            <a:srgbClr val="E1E1EA"/>
          </a:solidFill>
          <a:ln w="7620">
            <a:solidFill>
              <a:srgbClr val="C7C7D0"/>
            </a:solidFill>
            <a:prstDash val="solid"/>
          </a:ln>
        </p:spPr>
        <p:txBody>
          <a:bodyPr/>
          <a:lstStyle/>
          <a:p>
            <a:endParaRPr lang="he-IL"/>
          </a:p>
        </p:txBody>
      </p:sp>
      <p:sp>
        <p:nvSpPr>
          <p:cNvPr id="4" name="Text 2"/>
          <p:cNvSpPr/>
          <p:nvPr/>
        </p:nvSpPr>
        <p:spPr>
          <a:xfrm>
            <a:off x="13480852" y="2338745"/>
            <a:ext cx="121325" cy="453509"/>
          </a:xfrm>
          <a:prstGeom prst="rect">
            <a:avLst/>
          </a:prstGeom>
          <a:noFill/>
          <a:ln/>
        </p:spPr>
        <p:txBody>
          <a:bodyPr wrap="none" lIns="0" tIns="0" rIns="0" bIns="0" rtlCol="0" anchor="t"/>
          <a:lstStyle/>
          <a:p>
            <a:pPr marL="0" indent="0" algn="ctr">
              <a:lnSpc>
                <a:spcPts val="3550"/>
              </a:lnSpc>
              <a:buNone/>
            </a:pPr>
            <a:r>
              <a:rPr lang="en-US" sz="2200" dirty="0">
                <a:solidFill>
                  <a:srgbClr val="3C3939"/>
                </a:solidFill>
                <a:latin typeface="Arial" panose="020B0604020202020204" pitchFamily="34" charset="0"/>
                <a:ea typeface="Raleway" pitchFamily="34" charset="-122"/>
                <a:cs typeface="Arial" panose="020B0604020202020204" pitchFamily="34" charset="0"/>
              </a:rPr>
              <a:t>1</a:t>
            </a:r>
            <a:endParaRPr lang="en-US" sz="2200" dirty="0"/>
          </a:p>
        </p:txBody>
      </p:sp>
      <p:sp>
        <p:nvSpPr>
          <p:cNvPr id="5" name="Text 3"/>
          <p:cNvSpPr/>
          <p:nvPr/>
        </p:nvSpPr>
        <p:spPr>
          <a:xfrm>
            <a:off x="9144238" y="2138839"/>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Arial" panose="020B0604020202020204" pitchFamily="34" charset="0"/>
                <a:ea typeface="Raleway" pitchFamily="34" charset="-122"/>
                <a:cs typeface="Arial" panose="020B0604020202020204" pitchFamily="34" charset="0"/>
              </a:rPr>
              <a:t>חזרה בתשובה המונית</a:t>
            </a:r>
            <a:endParaRPr lang="en-US" sz="2200" dirty="0"/>
          </a:p>
        </p:txBody>
      </p:sp>
      <p:sp>
        <p:nvSpPr>
          <p:cNvPr id="6" name="Text 4"/>
          <p:cNvSpPr/>
          <p:nvPr/>
        </p:nvSpPr>
        <p:spPr>
          <a:xfrm>
            <a:off x="9062323" y="2629257"/>
            <a:ext cx="2917150" cy="362903"/>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Arial" panose="020B0604020202020204" pitchFamily="34" charset="0"/>
                <a:ea typeface="Roboto" pitchFamily="34" charset="-122"/>
                <a:cs typeface="Arial" panose="020B0604020202020204" pitchFamily="34" charset="0"/>
              </a:rPr>
              <a:t>תנועת התשובה הגדולה בישראל.</a:t>
            </a:r>
            <a:endParaRPr lang="en-US" sz="1750" dirty="0"/>
          </a:p>
        </p:txBody>
      </p:sp>
      <p:sp>
        <p:nvSpPr>
          <p:cNvPr id="7" name="Shape 5"/>
          <p:cNvSpPr/>
          <p:nvPr/>
        </p:nvSpPr>
        <p:spPr>
          <a:xfrm>
            <a:off x="907137" y="3203734"/>
            <a:ext cx="11185803" cy="15240"/>
          </a:xfrm>
          <a:prstGeom prst="roundRect">
            <a:avLst>
              <a:gd name="adj" fmla="val 625116"/>
            </a:avLst>
          </a:prstGeom>
          <a:solidFill>
            <a:srgbClr val="C7C7D0"/>
          </a:solidFill>
          <a:ln/>
        </p:spPr>
        <p:txBody>
          <a:bodyPr/>
          <a:lstStyle/>
          <a:p>
            <a:endParaRPr lang="he-IL"/>
          </a:p>
        </p:txBody>
      </p:sp>
      <p:sp>
        <p:nvSpPr>
          <p:cNvPr id="8" name="Shape 6"/>
          <p:cNvSpPr/>
          <p:nvPr/>
        </p:nvSpPr>
        <p:spPr>
          <a:xfrm>
            <a:off x="10575965" y="3332321"/>
            <a:ext cx="3260646" cy="1306949"/>
          </a:xfrm>
          <a:prstGeom prst="roundRect">
            <a:avLst>
              <a:gd name="adj" fmla="val 7289"/>
            </a:avLst>
          </a:prstGeom>
          <a:solidFill>
            <a:srgbClr val="E1E1EA"/>
          </a:solidFill>
          <a:ln w="7620">
            <a:solidFill>
              <a:srgbClr val="C7C7D0"/>
            </a:solidFill>
            <a:prstDash val="solid"/>
          </a:ln>
        </p:spPr>
        <p:txBody>
          <a:bodyPr/>
          <a:lstStyle/>
          <a:p>
            <a:endParaRPr lang="he-IL"/>
          </a:p>
        </p:txBody>
      </p:sp>
      <p:sp>
        <p:nvSpPr>
          <p:cNvPr id="9" name="Text 7"/>
          <p:cNvSpPr/>
          <p:nvPr/>
        </p:nvSpPr>
        <p:spPr>
          <a:xfrm>
            <a:off x="13454539" y="3759041"/>
            <a:ext cx="147637" cy="453509"/>
          </a:xfrm>
          <a:prstGeom prst="rect">
            <a:avLst/>
          </a:prstGeom>
          <a:noFill/>
          <a:ln/>
        </p:spPr>
        <p:txBody>
          <a:bodyPr wrap="none" lIns="0" tIns="0" rIns="0" bIns="0" rtlCol="0" anchor="t"/>
          <a:lstStyle/>
          <a:p>
            <a:pPr marL="0" indent="0" algn="ctr">
              <a:lnSpc>
                <a:spcPts val="3550"/>
              </a:lnSpc>
              <a:buNone/>
            </a:pPr>
            <a:r>
              <a:rPr lang="en-US" sz="2200" dirty="0">
                <a:solidFill>
                  <a:srgbClr val="3C3939"/>
                </a:solidFill>
                <a:latin typeface="Arial" panose="020B0604020202020204" pitchFamily="34" charset="0"/>
                <a:ea typeface="Raleway" pitchFamily="34" charset="-122"/>
                <a:cs typeface="Arial" panose="020B0604020202020204" pitchFamily="34" charset="0"/>
              </a:rPr>
              <a:t>2</a:t>
            </a:r>
            <a:endParaRPr lang="en-US" sz="2200" dirty="0"/>
          </a:p>
        </p:txBody>
      </p:sp>
      <p:sp>
        <p:nvSpPr>
          <p:cNvPr id="10" name="Text 8"/>
          <p:cNvSpPr/>
          <p:nvPr/>
        </p:nvSpPr>
        <p:spPr>
          <a:xfrm>
            <a:off x="7513915" y="3559135"/>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Arial" panose="020B0604020202020204" pitchFamily="34" charset="0"/>
                <a:ea typeface="Raleway" pitchFamily="34" charset="-122"/>
                <a:cs typeface="Arial" panose="020B0604020202020204" pitchFamily="34" charset="0"/>
              </a:rPr>
              <a:t>צמיחת היהדות</a:t>
            </a:r>
            <a:endParaRPr lang="en-US" sz="2200" dirty="0"/>
          </a:p>
        </p:txBody>
      </p:sp>
      <p:sp>
        <p:nvSpPr>
          <p:cNvPr id="11" name="Text 9"/>
          <p:cNvSpPr/>
          <p:nvPr/>
        </p:nvSpPr>
        <p:spPr>
          <a:xfrm>
            <a:off x="6695480" y="4049554"/>
            <a:ext cx="3653671" cy="362903"/>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Arial" panose="020B0604020202020204" pitchFamily="34" charset="0"/>
                <a:ea typeface="Roboto" pitchFamily="34" charset="-122"/>
                <a:cs typeface="Arial" panose="020B0604020202020204" pitchFamily="34" charset="0"/>
              </a:rPr>
              <a:t>ישראל כמקום היחיד שבו היהדות מתרבה.</a:t>
            </a:r>
            <a:endParaRPr lang="en-US" sz="1750" dirty="0"/>
          </a:p>
        </p:txBody>
      </p:sp>
      <p:sp>
        <p:nvSpPr>
          <p:cNvPr id="12" name="Shape 10"/>
          <p:cNvSpPr/>
          <p:nvPr/>
        </p:nvSpPr>
        <p:spPr>
          <a:xfrm>
            <a:off x="907137" y="4624030"/>
            <a:ext cx="9555480" cy="15240"/>
          </a:xfrm>
          <a:prstGeom prst="roundRect">
            <a:avLst>
              <a:gd name="adj" fmla="val 625116"/>
            </a:avLst>
          </a:prstGeom>
          <a:solidFill>
            <a:srgbClr val="C7C7D0"/>
          </a:solidFill>
          <a:ln/>
        </p:spPr>
        <p:txBody>
          <a:bodyPr/>
          <a:lstStyle/>
          <a:p>
            <a:endParaRPr lang="he-IL"/>
          </a:p>
        </p:txBody>
      </p:sp>
      <p:sp>
        <p:nvSpPr>
          <p:cNvPr id="13" name="Shape 11"/>
          <p:cNvSpPr/>
          <p:nvPr/>
        </p:nvSpPr>
        <p:spPr>
          <a:xfrm>
            <a:off x="8945642" y="4752618"/>
            <a:ext cx="4890968" cy="1306949"/>
          </a:xfrm>
          <a:prstGeom prst="roundRect">
            <a:avLst>
              <a:gd name="adj" fmla="val 7289"/>
            </a:avLst>
          </a:prstGeom>
          <a:solidFill>
            <a:srgbClr val="E1E1EA"/>
          </a:solidFill>
          <a:ln w="7620">
            <a:solidFill>
              <a:srgbClr val="C7C7D0"/>
            </a:solidFill>
            <a:prstDash val="solid"/>
          </a:ln>
        </p:spPr>
        <p:txBody>
          <a:bodyPr/>
          <a:lstStyle/>
          <a:p>
            <a:endParaRPr lang="he-IL"/>
          </a:p>
        </p:txBody>
      </p:sp>
      <p:sp>
        <p:nvSpPr>
          <p:cNvPr id="14" name="Text 12"/>
          <p:cNvSpPr/>
          <p:nvPr/>
        </p:nvSpPr>
        <p:spPr>
          <a:xfrm>
            <a:off x="13450848" y="5179338"/>
            <a:ext cx="151328" cy="453509"/>
          </a:xfrm>
          <a:prstGeom prst="rect">
            <a:avLst/>
          </a:prstGeom>
          <a:noFill/>
          <a:ln/>
        </p:spPr>
        <p:txBody>
          <a:bodyPr wrap="none" lIns="0" tIns="0" rIns="0" bIns="0" rtlCol="0" anchor="t"/>
          <a:lstStyle/>
          <a:p>
            <a:pPr marL="0" indent="0" algn="ctr">
              <a:lnSpc>
                <a:spcPts val="3550"/>
              </a:lnSpc>
              <a:buNone/>
            </a:pPr>
            <a:r>
              <a:rPr lang="en-US" sz="2200" dirty="0">
                <a:solidFill>
                  <a:srgbClr val="3C3939"/>
                </a:solidFill>
                <a:latin typeface="Arial" panose="020B0604020202020204" pitchFamily="34" charset="0"/>
                <a:ea typeface="Raleway" pitchFamily="34" charset="-122"/>
                <a:cs typeface="Arial" panose="020B0604020202020204" pitchFamily="34" charset="0"/>
              </a:rPr>
              <a:t>3</a:t>
            </a:r>
            <a:endParaRPr lang="en-US" sz="2200" dirty="0"/>
          </a:p>
        </p:txBody>
      </p:sp>
      <p:sp>
        <p:nvSpPr>
          <p:cNvPr id="15" name="Text 13"/>
          <p:cNvSpPr/>
          <p:nvPr/>
        </p:nvSpPr>
        <p:spPr>
          <a:xfrm>
            <a:off x="5883593" y="4979432"/>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Arial" panose="020B0604020202020204" pitchFamily="34" charset="0"/>
                <a:ea typeface="Raleway" pitchFamily="34" charset="-122"/>
                <a:cs typeface="Arial" panose="020B0604020202020204" pitchFamily="34" charset="0"/>
              </a:rPr>
              <a:t>ניסים ונפלאות</a:t>
            </a:r>
            <a:endParaRPr lang="en-US" sz="2200" dirty="0"/>
          </a:p>
        </p:txBody>
      </p:sp>
      <p:sp>
        <p:nvSpPr>
          <p:cNvPr id="16" name="Text 14"/>
          <p:cNvSpPr/>
          <p:nvPr/>
        </p:nvSpPr>
        <p:spPr>
          <a:xfrm>
            <a:off x="4759404" y="5469850"/>
            <a:ext cx="3959423" cy="362903"/>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Arial" panose="020B0604020202020204" pitchFamily="34" charset="0"/>
                <a:ea typeface="Roboto" pitchFamily="34" charset="-122"/>
                <a:cs typeface="Arial" panose="020B0604020202020204" pitchFamily="34" charset="0"/>
              </a:rPr>
              <a:t>אירועים ניסיים רבים המתרחשים באופן תדיר.</a:t>
            </a:r>
            <a:endParaRPr lang="en-US" sz="1750" dirty="0"/>
          </a:p>
        </p:txBody>
      </p:sp>
      <p:sp>
        <p:nvSpPr>
          <p:cNvPr id="17" name="Shape 15"/>
          <p:cNvSpPr/>
          <p:nvPr/>
        </p:nvSpPr>
        <p:spPr>
          <a:xfrm>
            <a:off x="907137" y="6044327"/>
            <a:ext cx="7925157" cy="15240"/>
          </a:xfrm>
          <a:prstGeom prst="roundRect">
            <a:avLst>
              <a:gd name="adj" fmla="val 625116"/>
            </a:avLst>
          </a:prstGeom>
          <a:solidFill>
            <a:srgbClr val="C7C7D0"/>
          </a:solidFill>
          <a:ln/>
        </p:spPr>
        <p:txBody>
          <a:bodyPr/>
          <a:lstStyle/>
          <a:p>
            <a:endParaRPr lang="he-IL"/>
          </a:p>
        </p:txBody>
      </p:sp>
      <p:sp>
        <p:nvSpPr>
          <p:cNvPr id="18" name="Shape 16"/>
          <p:cNvSpPr/>
          <p:nvPr/>
        </p:nvSpPr>
        <p:spPr>
          <a:xfrm>
            <a:off x="7315200" y="6172914"/>
            <a:ext cx="6521410" cy="1306949"/>
          </a:xfrm>
          <a:prstGeom prst="roundRect">
            <a:avLst>
              <a:gd name="adj" fmla="val 7289"/>
            </a:avLst>
          </a:prstGeom>
          <a:solidFill>
            <a:srgbClr val="E1E1EA"/>
          </a:solidFill>
          <a:ln w="7620">
            <a:solidFill>
              <a:srgbClr val="C7C7D0"/>
            </a:solidFill>
            <a:prstDash val="solid"/>
          </a:ln>
        </p:spPr>
        <p:txBody>
          <a:bodyPr/>
          <a:lstStyle/>
          <a:p>
            <a:endParaRPr lang="he-IL"/>
          </a:p>
        </p:txBody>
      </p:sp>
      <p:sp>
        <p:nvSpPr>
          <p:cNvPr id="19" name="Text 17"/>
          <p:cNvSpPr/>
          <p:nvPr/>
        </p:nvSpPr>
        <p:spPr>
          <a:xfrm>
            <a:off x="13447395" y="6599634"/>
            <a:ext cx="154781" cy="453509"/>
          </a:xfrm>
          <a:prstGeom prst="rect">
            <a:avLst/>
          </a:prstGeom>
          <a:noFill/>
          <a:ln/>
        </p:spPr>
        <p:txBody>
          <a:bodyPr wrap="none" lIns="0" tIns="0" rIns="0" bIns="0" rtlCol="0" anchor="t"/>
          <a:lstStyle/>
          <a:p>
            <a:pPr marL="0" indent="0" algn="ctr">
              <a:lnSpc>
                <a:spcPts val="3550"/>
              </a:lnSpc>
              <a:buNone/>
            </a:pPr>
            <a:r>
              <a:rPr lang="en-US" sz="2200" dirty="0">
                <a:solidFill>
                  <a:srgbClr val="3C3939"/>
                </a:solidFill>
                <a:latin typeface="Arial" panose="020B0604020202020204" pitchFamily="34" charset="0"/>
                <a:ea typeface="Raleway" pitchFamily="34" charset="-122"/>
                <a:cs typeface="Arial" panose="020B0604020202020204" pitchFamily="34" charset="0"/>
              </a:rPr>
              <a:t>4</a:t>
            </a:r>
            <a:endParaRPr lang="en-US" sz="2200" dirty="0"/>
          </a:p>
        </p:txBody>
      </p:sp>
      <p:sp>
        <p:nvSpPr>
          <p:cNvPr id="20" name="Text 18"/>
          <p:cNvSpPr/>
          <p:nvPr/>
        </p:nvSpPr>
        <p:spPr>
          <a:xfrm>
            <a:off x="4253151" y="6399728"/>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Arial" panose="020B0604020202020204" pitchFamily="34" charset="0"/>
                <a:ea typeface="Raleway" pitchFamily="34" charset="-122"/>
                <a:cs typeface="Arial" panose="020B0604020202020204" pitchFamily="34" charset="0"/>
              </a:rPr>
              <a:t>התקדמות מתמדת</a:t>
            </a:r>
            <a:endParaRPr lang="en-US" sz="2200" dirty="0"/>
          </a:p>
        </p:txBody>
      </p:sp>
      <p:sp>
        <p:nvSpPr>
          <p:cNvPr id="21" name="Text 19"/>
          <p:cNvSpPr/>
          <p:nvPr/>
        </p:nvSpPr>
        <p:spPr>
          <a:xfrm>
            <a:off x="2336125" y="6890147"/>
            <a:ext cx="4752261" cy="362903"/>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Arial" panose="020B0604020202020204" pitchFamily="34" charset="0"/>
                <a:ea typeface="Roboto" pitchFamily="34" charset="-122"/>
                <a:cs typeface="Arial" panose="020B0604020202020204" pitchFamily="34" charset="0"/>
              </a:rPr>
              <a:t>התגשמות הפסוק "והיה לי עוד יותר טוב" באופן יומיומי.</a:t>
            </a:r>
            <a:endParaRPr lang="en-US" sz="1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22872-3488-31F2-739B-EE93F1298238}"/>
            </a:ext>
          </a:extLst>
        </p:cNvPr>
        <p:cNvGrpSpPr/>
        <p:nvPr/>
      </p:nvGrpSpPr>
      <p:grpSpPr>
        <a:xfrm>
          <a:off x="0" y="0"/>
          <a:ext cx="0" cy="0"/>
          <a:chOff x="0" y="0"/>
          <a:chExt cx="0" cy="0"/>
        </a:xfrm>
      </p:grpSpPr>
      <p:pic>
        <p:nvPicPr>
          <p:cNvPr id="3" name="תמונה 2">
            <a:extLst>
              <a:ext uri="{FF2B5EF4-FFF2-40B4-BE49-F238E27FC236}">
                <a16:creationId xmlns:a16="http://schemas.microsoft.com/office/drawing/2014/main" id="{83C0F6A7-29DE-47CE-50F4-7108A3E4CA06}"/>
              </a:ext>
            </a:extLst>
          </p:cNvPr>
          <p:cNvPicPr>
            <a:picLocks noChangeAspect="1"/>
          </p:cNvPicPr>
          <p:nvPr/>
        </p:nvPicPr>
        <p:blipFill>
          <a:blip r:embed="rId2"/>
          <a:stretch>
            <a:fillRect/>
          </a:stretch>
        </p:blipFill>
        <p:spPr>
          <a:xfrm>
            <a:off x="0" y="0"/>
            <a:ext cx="4651513" cy="8229600"/>
          </a:xfrm>
          <a:prstGeom prst="rect">
            <a:avLst/>
          </a:prstGeom>
        </p:spPr>
      </p:pic>
      <p:sp>
        <p:nvSpPr>
          <p:cNvPr id="4" name="תיבת טקסט 3">
            <a:extLst>
              <a:ext uri="{FF2B5EF4-FFF2-40B4-BE49-F238E27FC236}">
                <a16:creationId xmlns:a16="http://schemas.microsoft.com/office/drawing/2014/main" id="{372FAA9D-9B4F-D690-3BAE-5961FE0ABBFD}"/>
              </a:ext>
            </a:extLst>
          </p:cNvPr>
          <p:cNvSpPr txBox="1"/>
          <p:nvPr/>
        </p:nvSpPr>
        <p:spPr>
          <a:xfrm>
            <a:off x="7924800" y="190500"/>
            <a:ext cx="6705600" cy="8402300"/>
          </a:xfrm>
          <a:prstGeom prst="rect">
            <a:avLst/>
          </a:prstGeom>
          <a:noFill/>
        </p:spPr>
        <p:txBody>
          <a:bodyPr wrap="square" rtlCol="1">
            <a:spAutoFit/>
          </a:bodyPr>
          <a:lstStyle/>
          <a:p>
            <a:pPr algn="just" fontAlgn="base">
              <a:spcAft>
                <a:spcPts val="750"/>
              </a:spcAft>
            </a:pPr>
            <a:r>
              <a:rPr lang="he-IL" sz="2800" b="1" i="0" dirty="0">
                <a:solidFill>
                  <a:srgbClr val="07143C"/>
                </a:solidFill>
                <a:effectLst/>
                <a:latin typeface="Open Sans" panose="020B0606030504020204" pitchFamily="34" charset="0"/>
              </a:rPr>
              <a:t>האם הגיע הזמן לגאולה?</a:t>
            </a:r>
          </a:p>
          <a:p>
            <a:pPr algn="just" fontAlgn="base">
              <a:spcAft>
                <a:spcPts val="750"/>
              </a:spcAft>
            </a:pPr>
            <a:r>
              <a:rPr lang="he-IL" sz="2800" b="1" i="0" dirty="0">
                <a:solidFill>
                  <a:srgbClr val="07143C"/>
                </a:solidFill>
                <a:effectLst/>
                <a:latin typeface="inherit"/>
              </a:rPr>
              <a:t>🌸 התפתחות מאז הקמת המדינה:</a:t>
            </a:r>
            <a:r>
              <a:rPr lang="he-IL" sz="2800" b="0" i="0" dirty="0">
                <a:solidFill>
                  <a:srgbClr val="07143C"/>
                </a:solidFill>
                <a:effectLst/>
                <a:latin typeface="Open Sans" panose="020B0606030504020204" pitchFamily="34" charset="0"/>
              </a:rPr>
              <a:t> לאור כל ההתפתחויות מאז הקמת המדינה, קדושת ציון סוברים כי כיום גם החזון איש היה מודה שהגיע "עד </a:t>
            </a:r>
            <a:r>
              <a:rPr lang="he-IL" sz="2800" b="0" i="0" dirty="0" err="1">
                <a:solidFill>
                  <a:srgbClr val="07143C"/>
                </a:solidFill>
                <a:effectLst/>
                <a:latin typeface="Open Sans" panose="020B0606030504020204" pitchFamily="34" charset="0"/>
              </a:rPr>
              <a:t>שתחפץ</a:t>
            </a:r>
            <a:r>
              <a:rPr lang="he-IL" sz="2800" b="0" i="0" dirty="0">
                <a:solidFill>
                  <a:srgbClr val="07143C"/>
                </a:solidFill>
                <a:effectLst/>
                <a:latin typeface="Open Sans" panose="020B0606030504020204" pitchFamily="34" charset="0"/>
              </a:rPr>
              <a:t>". זהו שינוי משמעותי בהבנת המצב הנוכחי.</a:t>
            </a:r>
          </a:p>
          <a:p>
            <a:pPr algn="just" fontAlgn="base">
              <a:spcAft>
                <a:spcPts val="750"/>
              </a:spcAft>
            </a:pPr>
            <a:endParaRPr lang="he-IL" sz="2800" b="0" i="0" dirty="0">
              <a:solidFill>
                <a:srgbClr val="07143C"/>
              </a:solidFill>
              <a:effectLst/>
              <a:latin typeface="Open Sans" panose="020B0606030504020204" pitchFamily="34" charset="0"/>
            </a:endParaRPr>
          </a:p>
          <a:p>
            <a:pPr algn="just" fontAlgn="base">
              <a:spcAft>
                <a:spcPts val="750"/>
              </a:spcAft>
            </a:pPr>
            <a:r>
              <a:rPr lang="he-IL" sz="2800" b="1" i="0" dirty="0">
                <a:solidFill>
                  <a:srgbClr val="07143C"/>
                </a:solidFill>
                <a:effectLst/>
                <a:latin typeface="inherit"/>
              </a:rPr>
              <a:t>🌼 שאלת הגאולה:</a:t>
            </a:r>
            <a:r>
              <a:rPr lang="he-IL" sz="2800" b="0" i="0" dirty="0">
                <a:solidFill>
                  <a:srgbClr val="07143C"/>
                </a:solidFill>
                <a:effectLst/>
                <a:latin typeface="Open Sans" panose="020B0606030504020204" pitchFamily="34" charset="0"/>
              </a:rPr>
              <a:t> השאלה האם הגיע הזמן לראות את המצב הנוכחי כתחילתה של הגאולה מעסיקה רבים בציבור החרדי. יש צורך בהתבוננות מעמיקה על מנת להבין את הסימנים וההתרחשויות המתרקמות סביבנו.</a:t>
            </a:r>
          </a:p>
          <a:p>
            <a:pPr algn="just" fontAlgn="base">
              <a:spcAft>
                <a:spcPts val="750"/>
              </a:spcAft>
            </a:pPr>
            <a:endParaRPr lang="he-IL" sz="2800" b="0" i="0" dirty="0">
              <a:solidFill>
                <a:srgbClr val="07143C"/>
              </a:solidFill>
              <a:effectLst/>
              <a:latin typeface="Open Sans" panose="020B0606030504020204" pitchFamily="34" charset="0"/>
            </a:endParaRPr>
          </a:p>
          <a:p>
            <a:pPr algn="just" fontAlgn="base">
              <a:spcAft>
                <a:spcPts val="750"/>
              </a:spcAft>
            </a:pPr>
            <a:r>
              <a:rPr lang="he-IL" sz="2800" b="1" i="0" dirty="0">
                <a:solidFill>
                  <a:srgbClr val="07143C"/>
                </a:solidFill>
                <a:effectLst/>
                <a:latin typeface="inherit"/>
              </a:rPr>
              <a:t>🌺 התבוננות מעמיקה:</a:t>
            </a:r>
            <a:r>
              <a:rPr lang="he-IL" sz="2800" b="0" i="0" dirty="0">
                <a:solidFill>
                  <a:srgbClr val="07143C"/>
                </a:solidFill>
                <a:effectLst/>
                <a:latin typeface="Open Sans" panose="020B0606030504020204" pitchFamily="34" charset="0"/>
              </a:rPr>
              <a:t> התבוננות זו מחייבת דיון פתוח על המשמעות של הגאולה, האתגרים וההזדמנויות הנוכחיות, והקשר בין עם ישראל לקב"ה בעידן המודרני</a:t>
            </a:r>
            <a:r>
              <a:rPr lang="he-IL" sz="2400" b="0" i="0" dirty="0">
                <a:solidFill>
                  <a:srgbClr val="07143C"/>
                </a:solidFill>
                <a:effectLst/>
                <a:latin typeface="Open Sans" panose="020B0606030504020204" pitchFamily="34" charset="0"/>
              </a:rPr>
              <a:t>.</a:t>
            </a:r>
          </a:p>
          <a:p>
            <a:pPr algn="just"/>
            <a:endParaRPr lang="he-IL" sz="2400" dirty="0"/>
          </a:p>
        </p:txBody>
      </p:sp>
    </p:spTree>
    <p:extLst>
      <p:ext uri="{BB962C8B-B14F-4D97-AF65-F5344CB8AC3E}">
        <p14:creationId xmlns:p14="http://schemas.microsoft.com/office/powerpoint/2010/main" val="6759182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474738" y="2864525"/>
            <a:ext cx="7361873" cy="708779"/>
          </a:xfrm>
          <a:prstGeom prst="rect">
            <a:avLst/>
          </a:prstGeom>
          <a:noFill/>
          <a:ln/>
        </p:spPr>
        <p:txBody>
          <a:bodyPr wrap="none" lIns="0" tIns="0" rIns="0" bIns="0" rtlCol="0" anchor="t"/>
          <a:lstStyle/>
          <a:p>
            <a:pPr marL="0" indent="0">
              <a:lnSpc>
                <a:spcPts val="5550"/>
              </a:lnSpc>
              <a:buNone/>
            </a:pPr>
            <a:r>
              <a:rPr lang="en-US" sz="4450" dirty="0">
                <a:solidFill>
                  <a:srgbClr val="1B1B27"/>
                </a:solidFill>
                <a:latin typeface="Narkisim" panose="020E0502050101010101" pitchFamily="34" charset="-79"/>
                <a:ea typeface="Raleway" pitchFamily="34" charset="-122"/>
                <a:cs typeface="Narkisim" panose="020E0502050101010101" pitchFamily="34" charset="-79"/>
              </a:rPr>
              <a:t>מסקנה: האם הגיע "עד שתחפץ"?</a:t>
            </a:r>
            <a:endParaRPr lang="en-US" sz="4450" dirty="0">
              <a:latin typeface="Narkisim" panose="020E0502050101010101" pitchFamily="34" charset="-79"/>
              <a:cs typeface="Narkisim" panose="020E0502050101010101" pitchFamily="34" charset="-79"/>
            </a:endParaRPr>
          </a:p>
        </p:txBody>
      </p:sp>
      <p:sp>
        <p:nvSpPr>
          <p:cNvPr id="4" name="Text 1"/>
          <p:cNvSpPr/>
          <p:nvPr/>
        </p:nvSpPr>
        <p:spPr>
          <a:xfrm>
            <a:off x="6280190" y="3913465"/>
            <a:ext cx="7556421" cy="1451610"/>
          </a:xfrm>
          <a:prstGeom prst="rect">
            <a:avLst/>
          </a:prstGeom>
          <a:noFill/>
          <a:ln/>
        </p:spPr>
        <p:txBody>
          <a:bodyPr wrap="square" lIns="0" tIns="0" rIns="0" bIns="0" rtlCol="0" anchor="t"/>
          <a:lstStyle/>
          <a:p>
            <a:pPr marL="0" indent="0" algn="just">
              <a:lnSpc>
                <a:spcPts val="2850"/>
              </a:lnSpc>
              <a:buNone/>
            </a:pPr>
            <a:r>
              <a:rPr lang="en-US" sz="1750" dirty="0">
                <a:solidFill>
                  <a:srgbClr val="3C3939"/>
                </a:solidFill>
                <a:latin typeface="Arial" panose="020B0604020202020204" pitchFamily="34" charset="0"/>
                <a:ea typeface="Roboto" pitchFamily="34" charset="-122"/>
                <a:cs typeface="Arial" panose="020B0604020202020204" pitchFamily="34" charset="0"/>
              </a:rPr>
              <a:t>לאור כל ההתפתחויות מאז הקמת המדינה, קדושת ציון סוברים כי כיום גם החזון איש היה מודה שהגיע "עד שתחפץ". האם אכן הגיע הזמן לראות את המצב הנוכחי כתחילתה של הגאולה? זוהי שאלה שעדיין מעסיקה רבים בציבור החרדי ומחייבת התבוננות מעמיקה.</a:t>
            </a:r>
            <a:endParaRPr lang="en-US" sz="1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27360-D503-27C6-8E4C-B0116B02FD60}"/>
            </a:ext>
          </a:extLst>
        </p:cNvPr>
        <p:cNvGrpSpPr/>
        <p:nvPr/>
      </p:nvGrpSpPr>
      <p:grpSpPr>
        <a:xfrm>
          <a:off x="0" y="0"/>
          <a:ext cx="0" cy="0"/>
          <a:chOff x="0" y="0"/>
          <a:chExt cx="0" cy="0"/>
        </a:xfrm>
      </p:grpSpPr>
      <p:sp>
        <p:nvSpPr>
          <p:cNvPr id="2" name="תיבת טקסט 1">
            <a:extLst>
              <a:ext uri="{FF2B5EF4-FFF2-40B4-BE49-F238E27FC236}">
                <a16:creationId xmlns:a16="http://schemas.microsoft.com/office/drawing/2014/main" id="{1281299F-EDFE-5674-05E5-5B30C475481B}"/>
              </a:ext>
            </a:extLst>
          </p:cNvPr>
          <p:cNvSpPr txBox="1"/>
          <p:nvPr/>
        </p:nvSpPr>
        <p:spPr>
          <a:xfrm>
            <a:off x="4248151" y="171450"/>
            <a:ext cx="10306050" cy="8381782"/>
          </a:xfrm>
          <a:prstGeom prst="rect">
            <a:avLst/>
          </a:prstGeom>
          <a:noFill/>
        </p:spPr>
        <p:txBody>
          <a:bodyPr wrap="square" rtlCol="1">
            <a:spAutoFit/>
          </a:bodyPr>
          <a:lstStyle/>
          <a:p>
            <a:pPr fontAlgn="base">
              <a:spcAft>
                <a:spcPts val="750"/>
              </a:spcAft>
            </a:pPr>
            <a:r>
              <a:rPr lang="he-IL" b="1" i="0" dirty="0">
                <a:solidFill>
                  <a:srgbClr val="07143C"/>
                </a:solidFill>
                <a:effectLst/>
                <a:latin typeface="inherit"/>
              </a:rPr>
              <a:t>סיכום ההרצאה:</a:t>
            </a:r>
          </a:p>
          <a:p>
            <a:pPr fontAlgn="base">
              <a:spcAft>
                <a:spcPts val="750"/>
              </a:spcAft>
            </a:pPr>
            <a:r>
              <a:rPr lang="he-IL" b="1" i="0" dirty="0">
                <a:solidFill>
                  <a:srgbClr val="07143C"/>
                </a:solidFill>
                <a:effectLst/>
                <a:latin typeface="inherit"/>
              </a:rPr>
              <a:t>🌟 1. השבעת בנות ירושלים:</a:t>
            </a:r>
            <a:r>
              <a:rPr lang="he-IL" b="0" i="0" dirty="0">
                <a:solidFill>
                  <a:srgbClr val="07143C"/>
                </a:solidFill>
                <a:effectLst/>
                <a:latin typeface="Open Sans" panose="020B0606030504020204" pitchFamily="34" charset="0"/>
              </a:rPr>
              <a:t> בשיר השירים יש שלושה פסוקים המדברים על השבעת בנות ירושלים בידי </a:t>
            </a:r>
            <a:r>
              <a:rPr lang="he-IL" b="0" i="0" dirty="0" err="1">
                <a:solidFill>
                  <a:srgbClr val="07143C"/>
                </a:solidFill>
                <a:effectLst/>
                <a:latin typeface="Open Sans" panose="020B0606030504020204" pitchFamily="34" charset="0"/>
              </a:rPr>
              <a:t>הרעיה</a:t>
            </a:r>
            <a:r>
              <a:rPr lang="he-IL" b="0" i="0" dirty="0">
                <a:solidFill>
                  <a:srgbClr val="07143C"/>
                </a:solidFill>
                <a:effectLst/>
                <a:latin typeface="Open Sans" panose="020B0606030504020204" pitchFamily="34" charset="0"/>
              </a:rPr>
              <a:t>, המייצגת את </a:t>
            </a:r>
            <a:r>
              <a:rPr lang="he-IL" b="1" i="0" dirty="0">
                <a:solidFill>
                  <a:srgbClr val="07143C"/>
                </a:solidFill>
                <a:effectLst/>
                <a:latin typeface="inherit"/>
              </a:rPr>
              <a:t>עם ישראל</a:t>
            </a:r>
            <a:r>
              <a:rPr lang="he-IL" b="0" i="0" dirty="0">
                <a:solidFill>
                  <a:srgbClr val="07143C"/>
                </a:solidFill>
                <a:effectLst/>
                <a:latin typeface="Open Sans" panose="020B0606030504020204" pitchFamily="34" charset="0"/>
              </a:rPr>
              <a:t>.</a:t>
            </a:r>
          </a:p>
          <a:p>
            <a:pPr fontAlgn="base">
              <a:spcAft>
                <a:spcPts val="750"/>
              </a:spcAft>
            </a:pPr>
            <a:endParaRPr lang="he-IL" b="0" i="0" dirty="0">
              <a:solidFill>
                <a:srgbClr val="07143C"/>
              </a:solidFill>
              <a:effectLst/>
              <a:latin typeface="Open Sans" panose="020B0606030504020204" pitchFamily="34" charset="0"/>
            </a:endParaRPr>
          </a:p>
          <a:p>
            <a:pPr fontAlgn="base">
              <a:spcAft>
                <a:spcPts val="750"/>
              </a:spcAft>
            </a:pPr>
            <a:r>
              <a:rPr lang="he-IL" b="1" i="0" dirty="0">
                <a:solidFill>
                  <a:srgbClr val="07143C"/>
                </a:solidFill>
                <a:effectLst/>
                <a:latin typeface="inherit"/>
              </a:rPr>
              <a:t>🌟 2. אהבת ה':</a:t>
            </a:r>
            <a:r>
              <a:rPr lang="he-IL" b="0" i="0" dirty="0">
                <a:solidFill>
                  <a:srgbClr val="07143C"/>
                </a:solidFill>
                <a:effectLst/>
                <a:latin typeface="Open Sans" panose="020B0606030504020204" pitchFamily="34" charset="0"/>
              </a:rPr>
              <a:t> </a:t>
            </a:r>
            <a:r>
              <a:rPr lang="he-IL" sz="1400" b="0" i="0" dirty="0">
                <a:solidFill>
                  <a:srgbClr val="07143C"/>
                </a:solidFill>
                <a:effectLst/>
                <a:latin typeface="Open Sans" panose="020B0606030504020204" pitchFamily="34" charset="0"/>
              </a:rPr>
              <a:t>הדוד, המייצג את </a:t>
            </a:r>
            <a:r>
              <a:rPr lang="he-IL" sz="1400" b="1" i="0" dirty="0">
                <a:solidFill>
                  <a:srgbClr val="07143C"/>
                </a:solidFill>
                <a:effectLst/>
                <a:latin typeface="inherit"/>
              </a:rPr>
              <a:t>אלוהים</a:t>
            </a:r>
            <a:r>
              <a:rPr lang="he-IL" sz="1400" b="0" i="0" dirty="0">
                <a:solidFill>
                  <a:srgbClr val="07143C"/>
                </a:solidFill>
                <a:effectLst/>
                <a:latin typeface="Open Sans" panose="020B0606030504020204" pitchFamily="34" charset="0"/>
              </a:rPr>
              <a:t>, נדרש להתעורר לאהבה,</a:t>
            </a:r>
            <a:r>
              <a:rPr lang="he-IL" b="0" i="0" dirty="0">
                <a:solidFill>
                  <a:srgbClr val="07143C"/>
                </a:solidFill>
                <a:effectLst/>
                <a:latin typeface="Open Sans" panose="020B0606030504020204" pitchFamily="34" charset="0"/>
              </a:rPr>
              <a:t> והשבועות אוסרות על עם ישראל לעלות לארץ ישראל.</a:t>
            </a:r>
          </a:p>
          <a:p>
            <a:pPr fontAlgn="base">
              <a:spcAft>
                <a:spcPts val="750"/>
              </a:spcAft>
            </a:pPr>
            <a:endParaRPr lang="he-IL" b="0" i="0" dirty="0">
              <a:solidFill>
                <a:srgbClr val="07143C"/>
              </a:solidFill>
              <a:effectLst/>
              <a:latin typeface="Open Sans" panose="020B0606030504020204" pitchFamily="34" charset="0"/>
            </a:endParaRPr>
          </a:p>
          <a:p>
            <a:pPr fontAlgn="base">
              <a:spcAft>
                <a:spcPts val="750"/>
              </a:spcAft>
            </a:pPr>
            <a:r>
              <a:rPr lang="he-IL" b="1" i="0" dirty="0">
                <a:solidFill>
                  <a:srgbClr val="07143C"/>
                </a:solidFill>
                <a:effectLst/>
                <a:latin typeface="inherit"/>
              </a:rPr>
              <a:t>🌟 3. שיטת </a:t>
            </a:r>
            <a:r>
              <a:rPr lang="he-IL" b="1" i="0" dirty="0" err="1">
                <a:solidFill>
                  <a:srgbClr val="07143C"/>
                </a:solidFill>
                <a:effectLst/>
                <a:latin typeface="inherit"/>
              </a:rPr>
              <a:t>הויואל</a:t>
            </a:r>
            <a:r>
              <a:rPr lang="he-IL" b="1" i="0" dirty="0">
                <a:solidFill>
                  <a:srgbClr val="07143C"/>
                </a:solidFill>
                <a:effectLst/>
                <a:latin typeface="inherit"/>
              </a:rPr>
              <a:t> משה:</a:t>
            </a:r>
            <a:r>
              <a:rPr lang="he-IL" b="0" i="0" dirty="0">
                <a:solidFill>
                  <a:srgbClr val="07143C"/>
                </a:solidFill>
                <a:effectLst/>
                <a:latin typeface="Open Sans" panose="020B0606030504020204" pitchFamily="34" charset="0"/>
              </a:rPr>
              <a:t> טוען שיש בעיה לעלות לארץ בגלל השבועה, למרות החלטת האומות להקים את מדינת ישראל.</a:t>
            </a:r>
          </a:p>
          <a:p>
            <a:pPr fontAlgn="base">
              <a:spcAft>
                <a:spcPts val="750"/>
              </a:spcAft>
            </a:pPr>
            <a:endParaRPr lang="he-IL" b="0" i="0" dirty="0">
              <a:solidFill>
                <a:srgbClr val="07143C"/>
              </a:solidFill>
              <a:effectLst/>
              <a:latin typeface="Open Sans" panose="020B0606030504020204" pitchFamily="34" charset="0"/>
            </a:endParaRPr>
          </a:p>
          <a:p>
            <a:pPr fontAlgn="base">
              <a:spcAft>
                <a:spcPts val="750"/>
              </a:spcAft>
            </a:pPr>
            <a:r>
              <a:rPr lang="he-IL" b="1" i="0" dirty="0">
                <a:solidFill>
                  <a:srgbClr val="07143C"/>
                </a:solidFill>
                <a:effectLst/>
                <a:latin typeface="inherit"/>
              </a:rPr>
              <a:t>🌟 4. שיטת קדושת ציון:</a:t>
            </a:r>
            <a:r>
              <a:rPr lang="he-IL" b="0" i="0" dirty="0">
                <a:solidFill>
                  <a:srgbClr val="07143C"/>
                </a:solidFill>
                <a:effectLst/>
                <a:latin typeface="Open Sans" panose="020B0606030504020204" pitchFamily="34" charset="0"/>
              </a:rPr>
              <a:t> סוברת שאין איסור לעלות לארץ, והעלייה מחייבת אותנו לעורר את אהבת ה' אלינו.</a:t>
            </a:r>
          </a:p>
          <a:p>
            <a:pPr fontAlgn="base">
              <a:spcAft>
                <a:spcPts val="750"/>
              </a:spcAft>
            </a:pPr>
            <a:endParaRPr lang="he-IL" b="0" i="0" dirty="0">
              <a:solidFill>
                <a:srgbClr val="07143C"/>
              </a:solidFill>
              <a:effectLst/>
              <a:latin typeface="Open Sans" panose="020B0606030504020204" pitchFamily="34" charset="0"/>
            </a:endParaRPr>
          </a:p>
          <a:p>
            <a:pPr fontAlgn="base">
              <a:spcAft>
                <a:spcPts val="750"/>
              </a:spcAft>
            </a:pPr>
            <a:r>
              <a:rPr lang="he-IL" b="1" i="0" dirty="0">
                <a:solidFill>
                  <a:srgbClr val="07143C"/>
                </a:solidFill>
                <a:effectLst/>
                <a:latin typeface="inherit"/>
              </a:rPr>
              <a:t>🌟 5. שיטת ביניים:</a:t>
            </a:r>
            <a:r>
              <a:rPr lang="he-IL" b="0" i="0" dirty="0">
                <a:solidFill>
                  <a:srgbClr val="07143C"/>
                </a:solidFill>
                <a:effectLst/>
                <a:latin typeface="Open Sans" panose="020B0606030504020204" pitchFamily="34" charset="0"/>
              </a:rPr>
              <a:t> טוענת שאין איסור לעלות, אך שלושת השבועות לא פקעו, והאיסור עדיין קיים.</a:t>
            </a:r>
          </a:p>
          <a:p>
            <a:pPr fontAlgn="base">
              <a:spcAft>
                <a:spcPts val="750"/>
              </a:spcAft>
            </a:pPr>
            <a:endParaRPr lang="he-IL" b="0" i="0" dirty="0">
              <a:solidFill>
                <a:srgbClr val="07143C"/>
              </a:solidFill>
              <a:effectLst/>
              <a:latin typeface="Open Sans" panose="020B0606030504020204" pitchFamily="34" charset="0"/>
            </a:endParaRPr>
          </a:p>
          <a:p>
            <a:pPr fontAlgn="base">
              <a:spcAft>
                <a:spcPts val="750"/>
              </a:spcAft>
            </a:pPr>
            <a:r>
              <a:rPr lang="he-IL" b="1" i="0" dirty="0">
                <a:solidFill>
                  <a:srgbClr val="07143C"/>
                </a:solidFill>
                <a:effectLst/>
                <a:latin typeface="inherit"/>
              </a:rPr>
              <a:t>🌟 6. מצוות ירושת הארץ:</a:t>
            </a:r>
            <a:r>
              <a:rPr lang="he-IL" b="0" i="0" dirty="0">
                <a:solidFill>
                  <a:srgbClr val="07143C"/>
                </a:solidFill>
                <a:effectLst/>
                <a:latin typeface="Open Sans" panose="020B0606030504020204" pitchFamily="34" charset="0"/>
              </a:rPr>
              <a:t> דעה ב' רואה מצווה עצומה בירושת הארץ, בעוד דעה ג' טוענת שאין מצווה זו נוהגת כיום.</a:t>
            </a:r>
          </a:p>
          <a:p>
            <a:pPr fontAlgn="base">
              <a:spcAft>
                <a:spcPts val="750"/>
              </a:spcAft>
            </a:pPr>
            <a:r>
              <a:rPr lang="he-IL" b="1" i="0" dirty="0">
                <a:solidFill>
                  <a:srgbClr val="07143C"/>
                </a:solidFill>
                <a:effectLst/>
                <a:latin typeface="inherit"/>
              </a:rPr>
              <a:t>🌟 7. השקפת הציבור החרדי:</a:t>
            </a:r>
            <a:r>
              <a:rPr lang="he-IL" b="0" i="0" dirty="0">
                <a:solidFill>
                  <a:srgbClr val="07143C"/>
                </a:solidFill>
                <a:effectLst/>
                <a:latin typeface="Open Sans" panose="020B0606030504020204" pitchFamily="34" charset="0"/>
              </a:rPr>
              <a:t> רוב רבני הציבור החרדי מאמצים את עקרון "למד לשונך לומר איני יודע" בנוגע לגאולה.</a:t>
            </a:r>
          </a:p>
          <a:p>
            <a:pPr fontAlgn="base">
              <a:spcAft>
                <a:spcPts val="750"/>
              </a:spcAft>
            </a:pPr>
            <a:r>
              <a:rPr lang="he-IL" b="1" i="0" dirty="0">
                <a:solidFill>
                  <a:srgbClr val="07143C"/>
                </a:solidFill>
                <a:effectLst/>
                <a:latin typeface="inherit"/>
              </a:rPr>
              <a:t>🌟 8. השפעת כורש:</a:t>
            </a:r>
            <a:r>
              <a:rPr lang="he-IL" b="0" i="0" dirty="0">
                <a:solidFill>
                  <a:srgbClr val="07143C"/>
                </a:solidFill>
                <a:effectLst/>
                <a:latin typeface="Open Sans" panose="020B0606030504020204" pitchFamily="34" charset="0"/>
              </a:rPr>
              <a:t> כורש מהווה סימן משמים לכך שהגיע הזמן לעלות לארץ, וההזדמנות הזו לא צריכה להתפספס.</a:t>
            </a:r>
          </a:p>
          <a:p>
            <a:pPr fontAlgn="base">
              <a:spcAft>
                <a:spcPts val="750"/>
              </a:spcAft>
            </a:pPr>
            <a:endParaRPr lang="he-IL" b="0" i="0" dirty="0">
              <a:solidFill>
                <a:srgbClr val="07143C"/>
              </a:solidFill>
              <a:effectLst/>
              <a:latin typeface="Open Sans" panose="020B0606030504020204" pitchFamily="34" charset="0"/>
            </a:endParaRPr>
          </a:p>
          <a:p>
            <a:pPr fontAlgn="base">
              <a:spcAft>
                <a:spcPts val="750"/>
              </a:spcAft>
            </a:pPr>
            <a:r>
              <a:rPr lang="he-IL" b="1" i="0" dirty="0">
                <a:solidFill>
                  <a:srgbClr val="07143C"/>
                </a:solidFill>
                <a:effectLst/>
                <a:latin typeface="inherit"/>
              </a:rPr>
              <a:t>🌟 10. קריאה משמים:</a:t>
            </a:r>
            <a:r>
              <a:rPr lang="he-IL" b="0" i="0" dirty="0">
                <a:solidFill>
                  <a:srgbClr val="07143C"/>
                </a:solidFill>
                <a:effectLst/>
                <a:latin typeface="Open Sans" panose="020B0606030504020204" pitchFamily="34" charset="0"/>
              </a:rPr>
              <a:t> כל אומות העולם התכנסו והחליטו לתת לעם ישראל את ארצו הקדושה, מה שמצביע על התחלת הגאולה.</a:t>
            </a:r>
          </a:p>
          <a:p>
            <a:endParaRPr lang="he-IL" dirty="0"/>
          </a:p>
        </p:txBody>
      </p:sp>
      <p:pic>
        <p:nvPicPr>
          <p:cNvPr id="4" name="תמונה 3">
            <a:extLst>
              <a:ext uri="{FF2B5EF4-FFF2-40B4-BE49-F238E27FC236}">
                <a16:creationId xmlns:a16="http://schemas.microsoft.com/office/drawing/2014/main" id="{C7492A1E-A16E-372B-0FF9-E38AB6C8D83A}"/>
              </a:ext>
            </a:extLst>
          </p:cNvPr>
          <p:cNvPicPr>
            <a:picLocks noChangeAspect="1"/>
          </p:cNvPicPr>
          <p:nvPr/>
        </p:nvPicPr>
        <p:blipFill>
          <a:blip r:embed="rId2"/>
          <a:stretch>
            <a:fillRect/>
          </a:stretch>
        </p:blipFill>
        <p:spPr>
          <a:xfrm>
            <a:off x="0" y="0"/>
            <a:ext cx="4651513" cy="8229600"/>
          </a:xfrm>
          <a:prstGeom prst="rect">
            <a:avLst/>
          </a:prstGeom>
        </p:spPr>
      </p:pic>
    </p:spTree>
    <p:extLst>
      <p:ext uri="{BB962C8B-B14F-4D97-AF65-F5344CB8AC3E}">
        <p14:creationId xmlns:p14="http://schemas.microsoft.com/office/powerpoint/2010/main" val="27498766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6E3A2EFD-2734-C432-6633-48D6CBD92F8D}"/>
              </a:ext>
            </a:extLst>
          </p:cNvPr>
          <p:cNvSpPr txBox="1"/>
          <p:nvPr/>
        </p:nvSpPr>
        <p:spPr>
          <a:xfrm>
            <a:off x="8058150" y="323850"/>
            <a:ext cx="6438900" cy="3477875"/>
          </a:xfrm>
          <a:prstGeom prst="rect">
            <a:avLst/>
          </a:prstGeom>
          <a:noFill/>
        </p:spPr>
        <p:txBody>
          <a:bodyPr wrap="square" rtlCol="1">
            <a:spAutoFit/>
          </a:bodyPr>
          <a:lstStyle/>
          <a:p>
            <a:pPr algn="just"/>
            <a:r>
              <a:rPr lang="he-IL" sz="2000" b="0" i="0" dirty="0">
                <a:solidFill>
                  <a:srgbClr val="07143C"/>
                </a:solidFill>
                <a:effectLst/>
                <a:highlight>
                  <a:srgbClr val="FFFF00"/>
                </a:highlight>
                <a:latin typeface="Open Sans" panose="020B0606030504020204" pitchFamily="34" charset="0"/>
              </a:rPr>
              <a:t>מה למדנו היום?</a:t>
            </a:r>
          </a:p>
          <a:p>
            <a:pPr algn="just"/>
            <a:endParaRPr lang="he-IL" sz="2000" dirty="0">
              <a:solidFill>
                <a:srgbClr val="07143C"/>
              </a:solidFill>
              <a:latin typeface="Open Sans" panose="020B0606030504020204" pitchFamily="34" charset="0"/>
            </a:endParaRPr>
          </a:p>
          <a:p>
            <a:pPr algn="just"/>
            <a:endParaRPr lang="he-IL" sz="2000" b="0" i="0" dirty="0">
              <a:solidFill>
                <a:srgbClr val="07143C"/>
              </a:solidFill>
              <a:effectLst/>
              <a:latin typeface="Open Sans" panose="020B0606030504020204" pitchFamily="34" charset="0"/>
            </a:endParaRPr>
          </a:p>
          <a:p>
            <a:pPr algn="just"/>
            <a:r>
              <a:rPr lang="he-IL" sz="2000" b="0" i="0" dirty="0">
                <a:solidFill>
                  <a:srgbClr val="07143C"/>
                </a:solidFill>
                <a:effectLst/>
                <a:latin typeface="Open Sans" panose="020B0606030504020204" pitchFamily="34" charset="0"/>
              </a:rPr>
              <a:t>בשיעור זה דנו ב</a:t>
            </a:r>
            <a:r>
              <a:rPr lang="he-IL" sz="2000" b="1" i="0" dirty="0">
                <a:solidFill>
                  <a:srgbClr val="07143C"/>
                </a:solidFill>
                <a:effectLst/>
                <a:latin typeface="Open Sans" panose="020B0606030504020204" pitchFamily="34" charset="0"/>
              </a:rPr>
              <a:t>שלושת הדעות</a:t>
            </a:r>
            <a:r>
              <a:rPr lang="he-IL" sz="2000" b="0" i="0" dirty="0">
                <a:solidFill>
                  <a:srgbClr val="07143C"/>
                </a:solidFill>
                <a:effectLst/>
                <a:latin typeface="Open Sans" panose="020B0606030504020204" pitchFamily="34" charset="0"/>
              </a:rPr>
              <a:t> בציבור החרדי לגבי </a:t>
            </a:r>
            <a:r>
              <a:rPr lang="he-IL" sz="2000" b="1" i="0" dirty="0">
                <a:solidFill>
                  <a:srgbClr val="07143C"/>
                </a:solidFill>
                <a:effectLst/>
                <a:latin typeface="Open Sans" panose="020B0606030504020204" pitchFamily="34" charset="0"/>
              </a:rPr>
              <a:t>שלושת השבועות</a:t>
            </a:r>
            <a:r>
              <a:rPr lang="he-IL" sz="2000" b="0" i="0" dirty="0">
                <a:solidFill>
                  <a:srgbClr val="07143C"/>
                </a:solidFill>
                <a:effectLst/>
                <a:latin typeface="Open Sans" panose="020B0606030504020204" pitchFamily="34" charset="0"/>
              </a:rPr>
              <a:t> והיחס לארץ ישראל. </a:t>
            </a:r>
          </a:p>
          <a:p>
            <a:pPr algn="just"/>
            <a:endParaRPr lang="he-IL" sz="2000" dirty="0">
              <a:solidFill>
                <a:srgbClr val="07143C"/>
              </a:solidFill>
              <a:latin typeface="Open Sans" panose="020B0606030504020204" pitchFamily="34" charset="0"/>
            </a:endParaRPr>
          </a:p>
          <a:p>
            <a:pPr algn="just"/>
            <a:r>
              <a:rPr lang="he-IL" sz="2000" b="0" i="0" dirty="0">
                <a:solidFill>
                  <a:srgbClr val="07143C"/>
                </a:solidFill>
                <a:effectLst/>
                <a:latin typeface="Open Sans" panose="020B0606030504020204" pitchFamily="34" charset="0"/>
              </a:rPr>
              <a:t>הצגנו את </a:t>
            </a:r>
            <a:r>
              <a:rPr lang="he-IL" sz="2000" b="1" i="0" dirty="0">
                <a:solidFill>
                  <a:srgbClr val="07143C"/>
                </a:solidFill>
                <a:effectLst/>
                <a:latin typeface="Open Sans" panose="020B0606030504020204" pitchFamily="34" charset="0"/>
              </a:rPr>
              <a:t>שיטת </a:t>
            </a:r>
            <a:r>
              <a:rPr lang="he-IL" sz="2000" b="1" i="0" dirty="0" err="1">
                <a:solidFill>
                  <a:srgbClr val="07143C"/>
                </a:solidFill>
                <a:effectLst/>
                <a:latin typeface="Open Sans" panose="020B0606030504020204" pitchFamily="34" charset="0"/>
              </a:rPr>
              <a:t>הויואל</a:t>
            </a:r>
            <a:r>
              <a:rPr lang="he-IL" sz="2000" b="1" i="0" dirty="0">
                <a:solidFill>
                  <a:srgbClr val="07143C"/>
                </a:solidFill>
                <a:effectLst/>
                <a:latin typeface="Open Sans" panose="020B0606030504020204" pitchFamily="34" charset="0"/>
              </a:rPr>
              <a:t> משה</a:t>
            </a:r>
            <a:r>
              <a:rPr lang="he-IL" sz="2000" b="0" i="0" dirty="0">
                <a:solidFill>
                  <a:srgbClr val="07143C"/>
                </a:solidFill>
                <a:effectLst/>
                <a:latin typeface="Open Sans" panose="020B0606030504020204" pitchFamily="34" charset="0"/>
              </a:rPr>
              <a:t>, </a:t>
            </a:r>
            <a:r>
              <a:rPr lang="he-IL" sz="2000" b="1" i="0" dirty="0">
                <a:solidFill>
                  <a:srgbClr val="07143C"/>
                </a:solidFill>
                <a:effectLst/>
                <a:latin typeface="Open Sans" panose="020B0606030504020204" pitchFamily="34" charset="0"/>
              </a:rPr>
              <a:t>שיטת קדושת ציון</a:t>
            </a:r>
            <a:r>
              <a:rPr lang="he-IL" sz="2000" b="0" i="0" dirty="0">
                <a:solidFill>
                  <a:srgbClr val="07143C"/>
                </a:solidFill>
                <a:effectLst/>
                <a:latin typeface="Open Sans" panose="020B0606030504020204" pitchFamily="34" charset="0"/>
              </a:rPr>
              <a:t> ושיטת </a:t>
            </a:r>
            <a:r>
              <a:rPr lang="he-IL" sz="2000" b="1" i="0" dirty="0">
                <a:solidFill>
                  <a:srgbClr val="07143C"/>
                </a:solidFill>
                <a:effectLst/>
                <a:latin typeface="Open Sans" panose="020B0606030504020204" pitchFamily="34" charset="0"/>
              </a:rPr>
              <a:t>ביניים</a:t>
            </a:r>
            <a:r>
              <a:rPr lang="he-IL" sz="2000" b="0" i="0" dirty="0">
                <a:solidFill>
                  <a:srgbClr val="07143C"/>
                </a:solidFill>
                <a:effectLst/>
                <a:latin typeface="Open Sans" panose="020B0606030504020204" pitchFamily="34" charset="0"/>
              </a:rPr>
              <a:t>, והבנו את ההשפעה של כל דעה על </a:t>
            </a:r>
            <a:r>
              <a:rPr lang="he-IL" sz="2000" b="1" i="0" dirty="0">
                <a:solidFill>
                  <a:srgbClr val="07143C"/>
                </a:solidFill>
                <a:effectLst/>
                <a:latin typeface="Open Sans" panose="020B0606030504020204" pitchFamily="34" charset="0"/>
              </a:rPr>
              <a:t>מצוות ירושת הארץ</a:t>
            </a:r>
            <a:r>
              <a:rPr lang="he-IL" sz="2000" b="0" i="0" dirty="0">
                <a:solidFill>
                  <a:srgbClr val="07143C"/>
                </a:solidFill>
                <a:effectLst/>
                <a:latin typeface="Open Sans" panose="020B0606030504020204" pitchFamily="34" charset="0"/>
              </a:rPr>
              <a:t>. </a:t>
            </a:r>
          </a:p>
          <a:p>
            <a:pPr algn="just"/>
            <a:endParaRPr lang="he-IL" sz="2000" dirty="0">
              <a:solidFill>
                <a:srgbClr val="07143C"/>
              </a:solidFill>
              <a:latin typeface="Open Sans" panose="020B0606030504020204" pitchFamily="34" charset="0"/>
            </a:endParaRPr>
          </a:p>
          <a:p>
            <a:pPr algn="just"/>
            <a:r>
              <a:rPr lang="he-IL" sz="2000" b="0" i="0" dirty="0">
                <a:solidFill>
                  <a:srgbClr val="07143C"/>
                </a:solidFill>
                <a:effectLst/>
                <a:latin typeface="Open Sans" panose="020B0606030504020204" pitchFamily="34" charset="0"/>
              </a:rPr>
              <a:t>בנוסף, חקרנו את </a:t>
            </a:r>
            <a:r>
              <a:rPr lang="he-IL" sz="2000" b="1" i="0" dirty="0">
                <a:solidFill>
                  <a:srgbClr val="07143C"/>
                </a:solidFill>
                <a:effectLst/>
                <a:latin typeface="Open Sans" panose="020B0606030504020204" pitchFamily="34" charset="0"/>
              </a:rPr>
              <a:t>ההזדמנות ההיסטורית</a:t>
            </a:r>
            <a:r>
              <a:rPr lang="he-IL" sz="2000" b="0" i="0" dirty="0">
                <a:solidFill>
                  <a:srgbClr val="07143C"/>
                </a:solidFill>
                <a:effectLst/>
                <a:latin typeface="Open Sans" panose="020B0606030504020204" pitchFamily="34" charset="0"/>
              </a:rPr>
              <a:t> שהייתה עם הקמת מדינת ישראל והשפעתה על הקשר בין עם ישראל לאלוהים.</a:t>
            </a:r>
            <a:endParaRPr lang="he-IL" sz="2000" dirty="0"/>
          </a:p>
        </p:txBody>
      </p:sp>
    </p:spTree>
    <p:extLst>
      <p:ext uri="{BB962C8B-B14F-4D97-AF65-F5344CB8AC3E}">
        <p14:creationId xmlns:p14="http://schemas.microsoft.com/office/powerpoint/2010/main" val="20203131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7"/>
</p:tagLst>
</file>

<file path=ppt/tags/tag2.xml><?xml version="1.0" encoding="utf-8"?>
<p:tagLst xmlns:a="http://schemas.openxmlformats.org/drawingml/2006/main" xmlns:r="http://schemas.openxmlformats.org/officeDocument/2006/relationships" xmlns:p="http://schemas.openxmlformats.org/presentationml/2006/main">
  <p:tag name="TIMING" val="|92.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1047</TotalTime>
  <Words>3493</Words>
  <Application>Microsoft Office PowerPoint</Application>
  <PresentationFormat>מותאם אישית</PresentationFormat>
  <Paragraphs>214</Paragraphs>
  <Slides>31</Slides>
  <Notes>6</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31</vt:i4>
      </vt:variant>
    </vt:vector>
  </HeadingPairs>
  <TitlesOfParts>
    <vt:vector size="38" baseType="lpstr">
      <vt:lpstr>DBS-Keren</vt:lpstr>
      <vt:lpstr>Narkisim</vt:lpstr>
      <vt:lpstr>Open Sans</vt:lpstr>
      <vt:lpstr>inherit</vt:lpstr>
      <vt:lpstr>Arial</vt:lpstr>
      <vt:lpstr>Overpass Light</vt:lpstr>
      <vt:lpstr>Office Theme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יהודה טאוב</cp:lastModifiedBy>
  <cp:revision>3</cp:revision>
  <dcterms:created xsi:type="dcterms:W3CDTF">2024-12-18T00:17:51Z</dcterms:created>
  <dcterms:modified xsi:type="dcterms:W3CDTF">2026-10-18T02:23:12Z</dcterms:modified>
</cp:coreProperties>
</file>