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753600" cy="7315200"/>
  <p:notesSz cx="6858000" cy="9144000"/>
  <p:embeddedFontLst>
    <p:embeddedFont>
      <p:font typeface="Arimo" panose="020B0604020202020204" charset="0"/>
      <p:regular r:id="rId23"/>
    </p:embeddedFont>
    <p:embeddedFont>
      <p:font typeface="Artzisraelisns" panose="020B0604020202020204" charset="-79"/>
      <p:regular r:id="rId24"/>
    </p:embeddedFont>
    <p:embeddedFont>
      <p:font typeface="Artzisraelisns Bold" panose="020B0604020202020204" charset="-79"/>
      <p:regular r:id="rId25"/>
    </p:embeddedFont>
    <p:embeddedFont>
      <p:font typeface="Artzisraelisns Light" panose="020B0604020202020204" charset="-79"/>
      <p:regular r:id="rId26"/>
    </p:embeddedFont>
    <p:embeddedFont>
      <p:font typeface="David Libre" panose="020B0604020202020204" charset="-79"/>
      <p:regular r:id="rId27"/>
    </p:embeddedFont>
    <p:embeddedFont>
      <p:font typeface="Hazilim" panose="020B0604020202020204" charset="-79"/>
      <p:regular r:id="rId28"/>
    </p:embeddedFont>
    <p:embeddedFont>
      <p:font typeface="Lora" panose="020F0502020204030204" pitchFamily="2" charset="0"/>
      <p:regular r:id="rId29"/>
    </p:embeddedFont>
    <p:embeddedFont>
      <p:font typeface="Nehama" panose="020B0604020202020204" charset="-79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AC255D00-95B3-4558-9C18-4F4F398FC6F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22" autoAdjust="0"/>
  </p:normalViewPr>
  <p:slideViewPr>
    <p:cSldViewPr>
      <p:cViewPr varScale="1">
        <p:scale>
          <a:sx n="77" d="100"/>
          <a:sy n="77" d="100"/>
        </p:scale>
        <p:origin x="1474" y="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2:27.801" v="41"/>
      <pc:docMkLst>
        <pc:docMk/>
      </pc:docMkLst>
      <pc:sldChg chg="delSp mod delAnim modAnim">
        <pc:chgData name="יהודה טאוב" userId="80c2dbd02819b45c" providerId="LiveId" clId="{9C42E4DE-A4EE-4899-912D-CC2AC8F5DB5D}" dt="2026-10-18T02:22:25.264" v="1"/>
        <pc:sldMkLst>
          <pc:docMk/>
          <pc:sldMk cId="0" sldId="256"/>
        </pc:sldMkLst>
        <pc:picChg chg="del">
          <ac:chgData name="יהודה טאוב" userId="80c2dbd02819b45c" providerId="LiveId" clId="{9C42E4DE-A4EE-4899-912D-CC2AC8F5DB5D}" dt="2026-10-18T02:22:25.264" v="1"/>
          <ac:picMkLst>
            <pc:docMk/>
            <pc:sldMk cId="0" sldId="256"/>
            <ac:picMk id="8" creationId="{096B0F33-E991-345A-C874-D9066C9BC194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289" v="3"/>
        <pc:sldMkLst>
          <pc:docMk/>
          <pc:sldMk cId="0" sldId="257"/>
        </pc:sldMkLst>
        <pc:picChg chg="del">
          <ac:chgData name="יהודה טאוב" userId="80c2dbd02819b45c" providerId="LiveId" clId="{9C42E4DE-A4EE-4899-912D-CC2AC8F5DB5D}" dt="2026-10-18T02:22:25.289" v="3"/>
          <ac:picMkLst>
            <pc:docMk/>
            <pc:sldMk cId="0" sldId="257"/>
            <ac:picMk id="7" creationId="{58E20480-5C37-34AD-1912-03AB9162533C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306" v="5"/>
        <pc:sldMkLst>
          <pc:docMk/>
          <pc:sldMk cId="0" sldId="258"/>
        </pc:sldMkLst>
        <pc:picChg chg="del">
          <ac:chgData name="יהודה טאוב" userId="80c2dbd02819b45c" providerId="LiveId" clId="{9C42E4DE-A4EE-4899-912D-CC2AC8F5DB5D}" dt="2026-10-18T02:22:25.306" v="5"/>
          <ac:picMkLst>
            <pc:docMk/>
            <pc:sldMk cId="0" sldId="258"/>
            <ac:picMk id="5" creationId="{920DD38B-2E0E-70B2-715F-25B4CCECFE8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319" v="7"/>
        <pc:sldMkLst>
          <pc:docMk/>
          <pc:sldMk cId="0" sldId="259"/>
        </pc:sldMkLst>
        <pc:picChg chg="del">
          <ac:chgData name="יהודה טאוב" userId="80c2dbd02819b45c" providerId="LiveId" clId="{9C42E4DE-A4EE-4899-912D-CC2AC8F5DB5D}" dt="2026-10-18T02:22:25.319" v="7"/>
          <ac:picMkLst>
            <pc:docMk/>
            <pc:sldMk cId="0" sldId="259"/>
            <ac:picMk id="5" creationId="{A96680D7-BA79-4FC4-FE35-A241CAB36695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334" v="9"/>
        <pc:sldMkLst>
          <pc:docMk/>
          <pc:sldMk cId="0" sldId="260"/>
        </pc:sldMkLst>
        <pc:picChg chg="del">
          <ac:chgData name="יהודה טאוב" userId="80c2dbd02819b45c" providerId="LiveId" clId="{9C42E4DE-A4EE-4899-912D-CC2AC8F5DB5D}" dt="2026-10-18T02:22:25.334" v="9"/>
          <ac:picMkLst>
            <pc:docMk/>
            <pc:sldMk cId="0" sldId="260"/>
            <ac:picMk id="6" creationId="{ECFBD33A-0AE6-0159-EFF3-90EAC9D650B4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353" v="11"/>
        <pc:sldMkLst>
          <pc:docMk/>
          <pc:sldMk cId="0" sldId="261"/>
        </pc:sldMkLst>
        <pc:picChg chg="del">
          <ac:chgData name="יהודה טאוב" userId="80c2dbd02819b45c" providerId="LiveId" clId="{9C42E4DE-A4EE-4899-912D-CC2AC8F5DB5D}" dt="2026-10-18T02:22:25.353" v="11"/>
          <ac:picMkLst>
            <pc:docMk/>
            <pc:sldMk cId="0" sldId="261"/>
            <ac:picMk id="8" creationId="{7388BAC2-7ED5-B512-808A-E787C877F30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379" v="13"/>
        <pc:sldMkLst>
          <pc:docMk/>
          <pc:sldMk cId="0" sldId="262"/>
        </pc:sldMkLst>
        <pc:picChg chg="del">
          <ac:chgData name="יהודה טאוב" userId="80c2dbd02819b45c" providerId="LiveId" clId="{9C42E4DE-A4EE-4899-912D-CC2AC8F5DB5D}" dt="2026-10-18T02:22:25.379" v="13"/>
          <ac:picMkLst>
            <pc:docMk/>
            <pc:sldMk cId="0" sldId="262"/>
            <ac:picMk id="15" creationId="{CD881B67-6D0A-9BE8-3946-9D050A274C61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480" v="15"/>
        <pc:sldMkLst>
          <pc:docMk/>
          <pc:sldMk cId="0" sldId="263"/>
        </pc:sldMkLst>
        <pc:picChg chg="del">
          <ac:chgData name="יהודה טאוב" userId="80c2dbd02819b45c" providerId="LiveId" clId="{9C42E4DE-A4EE-4899-912D-CC2AC8F5DB5D}" dt="2026-10-18T02:22:25.480" v="15"/>
          <ac:picMkLst>
            <pc:docMk/>
            <pc:sldMk cId="0" sldId="263"/>
            <ac:picMk id="8" creationId="{02123883-C6D8-F46D-A185-337D698DEAD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552" v="17"/>
        <pc:sldMkLst>
          <pc:docMk/>
          <pc:sldMk cId="0" sldId="264"/>
        </pc:sldMkLst>
        <pc:picChg chg="del">
          <ac:chgData name="יהודה טאוב" userId="80c2dbd02819b45c" providerId="LiveId" clId="{9C42E4DE-A4EE-4899-912D-CC2AC8F5DB5D}" dt="2026-10-18T02:22:25.552" v="17"/>
          <ac:picMkLst>
            <pc:docMk/>
            <pc:sldMk cId="0" sldId="264"/>
            <ac:picMk id="5" creationId="{F3842006-7DF7-5E67-FFB9-40F0644D1575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588" v="19"/>
        <pc:sldMkLst>
          <pc:docMk/>
          <pc:sldMk cId="0" sldId="265"/>
        </pc:sldMkLst>
        <pc:picChg chg="del">
          <ac:chgData name="יהודה טאוב" userId="80c2dbd02819b45c" providerId="LiveId" clId="{9C42E4DE-A4EE-4899-912D-CC2AC8F5DB5D}" dt="2026-10-18T02:22:25.588" v="19"/>
          <ac:picMkLst>
            <pc:docMk/>
            <pc:sldMk cId="0" sldId="265"/>
            <ac:picMk id="10" creationId="{83C1FE1B-8AB9-1A9D-756B-B5B0AE603A2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5.843" v="21"/>
        <pc:sldMkLst>
          <pc:docMk/>
          <pc:sldMk cId="0" sldId="266"/>
        </pc:sldMkLst>
        <pc:picChg chg="del">
          <ac:chgData name="יהודה טאוב" userId="80c2dbd02819b45c" providerId="LiveId" clId="{9C42E4DE-A4EE-4899-912D-CC2AC8F5DB5D}" dt="2026-10-18T02:22:25.843" v="21"/>
          <ac:picMkLst>
            <pc:docMk/>
            <pc:sldMk cId="0" sldId="266"/>
            <ac:picMk id="13" creationId="{C3260BF0-1BF7-E2B9-5EC4-E3747923568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6.443" v="23"/>
        <pc:sldMkLst>
          <pc:docMk/>
          <pc:sldMk cId="0" sldId="267"/>
        </pc:sldMkLst>
        <pc:picChg chg="del">
          <ac:chgData name="יהודה טאוב" userId="80c2dbd02819b45c" providerId="LiveId" clId="{9C42E4DE-A4EE-4899-912D-CC2AC8F5DB5D}" dt="2026-10-18T02:22:26.443" v="23"/>
          <ac:picMkLst>
            <pc:docMk/>
            <pc:sldMk cId="0" sldId="267"/>
            <ac:picMk id="14" creationId="{FE616016-20AB-BFFD-9E70-179F99F780F1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050" v="25"/>
        <pc:sldMkLst>
          <pc:docMk/>
          <pc:sldMk cId="0" sldId="268"/>
        </pc:sldMkLst>
        <pc:picChg chg="del">
          <ac:chgData name="יהודה טאוב" userId="80c2dbd02819b45c" providerId="LiveId" clId="{9C42E4DE-A4EE-4899-912D-CC2AC8F5DB5D}" dt="2026-10-18T02:22:27.050" v="25"/>
          <ac:picMkLst>
            <pc:docMk/>
            <pc:sldMk cId="0" sldId="268"/>
            <ac:picMk id="6" creationId="{F83AA5C9-79F6-106D-262A-2FBF93EA021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187" v="27"/>
        <pc:sldMkLst>
          <pc:docMk/>
          <pc:sldMk cId="0" sldId="269"/>
        </pc:sldMkLst>
        <pc:picChg chg="del">
          <ac:chgData name="יהודה טאוב" userId="80c2dbd02819b45c" providerId="LiveId" clId="{9C42E4DE-A4EE-4899-912D-CC2AC8F5DB5D}" dt="2026-10-18T02:22:27.187" v="27"/>
          <ac:picMkLst>
            <pc:docMk/>
            <pc:sldMk cId="0" sldId="269"/>
            <ac:picMk id="5" creationId="{31DF60EE-C291-BCB9-F3F1-4C5440FBCB11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249" v="29"/>
        <pc:sldMkLst>
          <pc:docMk/>
          <pc:sldMk cId="0" sldId="270"/>
        </pc:sldMkLst>
        <pc:picChg chg="del">
          <ac:chgData name="יהודה טאוב" userId="80c2dbd02819b45c" providerId="LiveId" clId="{9C42E4DE-A4EE-4899-912D-CC2AC8F5DB5D}" dt="2026-10-18T02:22:27.249" v="29"/>
          <ac:picMkLst>
            <pc:docMk/>
            <pc:sldMk cId="0" sldId="270"/>
            <ac:picMk id="5" creationId="{0ED40A6C-0FF7-8145-0946-6D7AE63238E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307" v="31"/>
        <pc:sldMkLst>
          <pc:docMk/>
          <pc:sldMk cId="0" sldId="271"/>
        </pc:sldMkLst>
        <pc:picChg chg="del">
          <ac:chgData name="יהודה טאוב" userId="80c2dbd02819b45c" providerId="LiveId" clId="{9C42E4DE-A4EE-4899-912D-CC2AC8F5DB5D}" dt="2026-10-18T02:22:27.307" v="31"/>
          <ac:picMkLst>
            <pc:docMk/>
            <pc:sldMk cId="0" sldId="271"/>
            <ac:picMk id="5" creationId="{7775266D-E8C6-600B-53CE-0319AD9CC3FC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353" v="33"/>
        <pc:sldMkLst>
          <pc:docMk/>
          <pc:sldMk cId="0" sldId="272"/>
        </pc:sldMkLst>
        <pc:picChg chg="del">
          <ac:chgData name="יהודה טאוב" userId="80c2dbd02819b45c" providerId="LiveId" clId="{9C42E4DE-A4EE-4899-912D-CC2AC8F5DB5D}" dt="2026-10-18T02:22:27.353" v="33"/>
          <ac:picMkLst>
            <pc:docMk/>
            <pc:sldMk cId="0" sldId="272"/>
            <ac:picMk id="8" creationId="{5A171F18-49C7-BF44-2D8E-4C8C5F0A1178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443" v="35"/>
        <pc:sldMkLst>
          <pc:docMk/>
          <pc:sldMk cId="0" sldId="273"/>
        </pc:sldMkLst>
        <pc:picChg chg="del">
          <ac:chgData name="יהודה טאוב" userId="80c2dbd02819b45c" providerId="LiveId" clId="{9C42E4DE-A4EE-4899-912D-CC2AC8F5DB5D}" dt="2026-10-18T02:22:27.443" v="35"/>
          <ac:picMkLst>
            <pc:docMk/>
            <pc:sldMk cId="0" sldId="273"/>
            <ac:picMk id="11" creationId="{4F38501B-FC4B-CBFB-C023-F115CD8C4C9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519" v="37"/>
        <pc:sldMkLst>
          <pc:docMk/>
          <pc:sldMk cId="0" sldId="274"/>
        </pc:sldMkLst>
        <pc:picChg chg="del">
          <ac:chgData name="יהודה טאוב" userId="80c2dbd02819b45c" providerId="LiveId" clId="{9C42E4DE-A4EE-4899-912D-CC2AC8F5DB5D}" dt="2026-10-18T02:22:27.519" v="37"/>
          <ac:picMkLst>
            <pc:docMk/>
            <pc:sldMk cId="0" sldId="274"/>
            <ac:picMk id="18" creationId="{A2F2A502-9C73-6659-C714-1E4A75921A13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690" v="39"/>
        <pc:sldMkLst>
          <pc:docMk/>
          <pc:sldMk cId="0" sldId="275"/>
        </pc:sldMkLst>
        <pc:picChg chg="del">
          <ac:chgData name="יהודה טאוב" userId="80c2dbd02819b45c" providerId="LiveId" clId="{9C42E4DE-A4EE-4899-912D-CC2AC8F5DB5D}" dt="2026-10-18T02:22:27.690" v="39"/>
          <ac:picMkLst>
            <pc:docMk/>
            <pc:sldMk cId="0" sldId="275"/>
            <ac:picMk id="14" creationId="{B29BD343-DDED-CA35-A4EF-66767A435375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27.801" v="41"/>
        <pc:sldMkLst>
          <pc:docMk/>
          <pc:sldMk cId="0" sldId="276"/>
        </pc:sldMkLst>
        <pc:picChg chg="del">
          <ac:chgData name="יהודה טאוב" userId="80c2dbd02819b45c" providerId="LiveId" clId="{9C42E4DE-A4EE-4899-912D-CC2AC8F5DB5D}" dt="2026-10-18T02:22:27.801" v="41"/>
          <ac:picMkLst>
            <pc:docMk/>
            <pc:sldMk cId="0" sldId="276"/>
            <ac:picMk id="14" creationId="{EEC43537-F475-D92E-ADD5-84606E94AAB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76800" y="1123678"/>
            <a:ext cx="5067845" cy="5067845"/>
          </a:xfrm>
          <a:custGeom>
            <a:avLst/>
            <a:gdLst/>
            <a:ahLst/>
            <a:cxnLst/>
            <a:rect l="l" t="t" r="r" b="b"/>
            <a:pathLst>
              <a:path w="5067845" h="5067845">
                <a:moveTo>
                  <a:pt x="0" y="0"/>
                </a:moveTo>
                <a:lnTo>
                  <a:pt x="5067845" y="0"/>
                </a:lnTo>
                <a:lnTo>
                  <a:pt x="5067845" y="5067844"/>
                </a:lnTo>
                <a:lnTo>
                  <a:pt x="0" y="5067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TextBox 3"/>
          <p:cNvSpPr txBox="1"/>
          <p:nvPr/>
        </p:nvSpPr>
        <p:spPr>
          <a:xfrm>
            <a:off x="0" y="2633353"/>
            <a:ext cx="5000063" cy="2152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65"/>
              </a:lnSpc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השקדיה פורחת ושמש פז זורחת,ציפורים מראש כל גג מבשרות את בוא החג</a:t>
            </a:r>
          </a:p>
          <a:p>
            <a:pPr algn="ctr" rtl="1">
              <a:lnSpc>
                <a:spcPts val="4265"/>
              </a:lnSpc>
              <a:spcBef>
                <a:spcPct val="0"/>
              </a:spcBef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י,דושמן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9424" y="5314864"/>
            <a:ext cx="1527492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65"/>
              </a:lnSpc>
              <a:spcBef>
                <a:spcPct val="0"/>
              </a:spcBef>
            </a:pPr>
            <a:r>
              <a:rPr lang="he-IL" sz="3046" b="1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אילנית כהן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45640" y="181468"/>
            <a:ext cx="2106653" cy="75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938"/>
              </a:lnSpc>
              <a:spcBef>
                <a:spcPct val="0"/>
              </a:spcBef>
            </a:pPr>
            <a:r>
              <a:rPr lang="he-IL" sz="4948" spc="57">
                <a:solidFill>
                  <a:srgbClr val="000000"/>
                </a:solidFill>
                <a:latin typeface="Artzisraelisns"/>
                <a:ea typeface="Artzisraelisns"/>
                <a:cs typeface="Artzisraelisns"/>
                <a:sym typeface="Artzisraelisns"/>
                <a:rtl/>
              </a:rPr>
              <a:t>טו בשבט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506"/>
    </mc:Choice>
    <mc:Fallback xmlns="">
      <p:transition spd="slow" advTm="14050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ransition advTm="124724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85"/>
    </mc:Choice>
    <mc:Fallback xmlns="">
      <p:transition spd="slow" advTm="6158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22"/>
    </mc:Choice>
    <mc:Fallback xmlns="">
      <p:transition spd="slow" advTm="13812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4754880"/>
          </a:xfrm>
          <a:custGeom>
            <a:avLst/>
            <a:gdLst/>
            <a:ahLst/>
            <a:cxnLst/>
            <a:rect l="l" t="t" r="r" b="b"/>
            <a:pathLst>
              <a:path w="9753600" h="4754880">
                <a:moveTo>
                  <a:pt x="0" y="0"/>
                </a:moveTo>
                <a:lnTo>
                  <a:pt x="9753600" y="0"/>
                </a:lnTo>
                <a:lnTo>
                  <a:pt x="9753600" y="4754880"/>
                </a:lnTo>
                <a:lnTo>
                  <a:pt x="0" y="47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/>
          <p:cNvSpPr/>
          <p:nvPr/>
        </p:nvSpPr>
        <p:spPr>
          <a:xfrm>
            <a:off x="0" y="4754880"/>
            <a:ext cx="2560320" cy="2560320"/>
          </a:xfrm>
          <a:custGeom>
            <a:avLst/>
            <a:gdLst/>
            <a:ahLst/>
            <a:cxnLst/>
            <a:rect l="l" t="t" r="r" b="b"/>
            <a:pathLst>
              <a:path w="2560320" h="2560320">
                <a:moveTo>
                  <a:pt x="0" y="0"/>
                </a:moveTo>
                <a:lnTo>
                  <a:pt x="2560320" y="0"/>
                </a:lnTo>
                <a:lnTo>
                  <a:pt x="2560320" y="2560320"/>
                </a:lnTo>
                <a:lnTo>
                  <a:pt x="0" y="2560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42"/>
    </mc:Choice>
    <mc:Fallback xmlns="">
      <p:transition spd="slow" advTm="5084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1889760"/>
            <a:ext cx="8290560" cy="975360"/>
            <a:chOff x="0" y="0"/>
            <a:chExt cx="20726400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26400" cy="2438400"/>
            </a:xfrm>
            <a:custGeom>
              <a:avLst/>
              <a:gdLst/>
              <a:ahLst/>
              <a:cxnLst/>
              <a:rect l="l" t="t" r="r" b="b"/>
              <a:pathLst>
                <a:path w="20726400" h="2438400">
                  <a:moveTo>
                    <a:pt x="0" y="0"/>
                  </a:moveTo>
                  <a:lnTo>
                    <a:pt x="20726400" y="0"/>
                  </a:lnTo>
                  <a:lnTo>
                    <a:pt x="207264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0726400" cy="2447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 rtl="1">
                <a:lnSpc>
                  <a:spcPts val="4608"/>
                </a:lnSpc>
              </a:pPr>
              <a:r>
                <a:rPr lang="he-IL" sz="3840" spc="768">
                  <a:solidFill>
                    <a:srgbClr val="8B5F41"/>
                  </a:solidFill>
                  <a:latin typeface="Lora"/>
                  <a:ea typeface="Lora"/>
                  <a:cs typeface="Lora"/>
                  <a:sym typeface="Lora"/>
                  <a:rtl/>
                </a:rPr>
                <a:t>מעשר עני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718870" y="3213572"/>
            <a:ext cx="3828181" cy="3828181"/>
          </a:xfrm>
          <a:custGeom>
            <a:avLst/>
            <a:gdLst/>
            <a:ahLst/>
            <a:cxnLst/>
            <a:rect l="l" t="t" r="r" b="b"/>
            <a:pathLst>
              <a:path w="3828181" h="3828181">
                <a:moveTo>
                  <a:pt x="0" y="0"/>
                </a:moveTo>
                <a:lnTo>
                  <a:pt x="3828180" y="0"/>
                </a:lnTo>
                <a:lnTo>
                  <a:pt x="3828180" y="3828181"/>
                </a:lnTo>
                <a:lnTo>
                  <a:pt x="0" y="3828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31"/>
    </mc:Choice>
    <mc:Fallback xmlns="">
      <p:transition spd="slow" advTm="3733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7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2579" y="944720"/>
            <a:ext cx="4772911" cy="8961533"/>
            <a:chOff x="0" y="0"/>
            <a:chExt cx="11932278" cy="224038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32279" cy="22403832"/>
            </a:xfrm>
            <a:custGeom>
              <a:avLst/>
              <a:gdLst/>
              <a:ahLst/>
              <a:cxnLst/>
              <a:rect l="l" t="t" r="r" b="b"/>
              <a:pathLst>
                <a:path w="11932279" h="22403832">
                  <a:moveTo>
                    <a:pt x="0" y="0"/>
                  </a:moveTo>
                  <a:lnTo>
                    <a:pt x="11932279" y="0"/>
                  </a:lnTo>
                  <a:lnTo>
                    <a:pt x="11932279" y="22403832"/>
                  </a:lnTo>
                  <a:lnTo>
                    <a:pt x="0" y="224038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1932278" cy="224133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04590" lvl="1" indent="-352295" algn="r" rtl="1">
                <a:lnSpc>
                  <a:spcPts val="3503"/>
                </a:lnSpc>
                <a:buFont typeface="Arial"/>
                <a:buChar char="•"/>
              </a:pPr>
              <a:r>
                <a:rPr lang="he-IL" sz="2919" spc="32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בפרשת ראה (דברים יד, כח-כט): "מִקְצֵה שָׁלֹשׁ שָׁנִים תּוֹצִיא אֶת כָּל מַעְשַׂר תְּבוּאָתְךָ בַּשָּׁנָה הַהִוא וְהִנַּחְתָּ בִּשְׁעָרֶיךָ. וּבָא הַלֵּוִי... וְהַגֵּר וְהַיָּתוֹם וְהָאַלְמָנָה אֲשֶׁר בִּשְׁעָרֶיךָ וְאָכְלוּ וְשָׂבֵעוּ..."</a:t>
              </a:r>
            </a:p>
            <a:p>
              <a:pPr marL="704590" lvl="1" indent="-352295" algn="r" rtl="1">
                <a:lnSpc>
                  <a:spcPts val="3503"/>
                </a:lnSpc>
                <a:buFont typeface="Arial"/>
                <a:buChar char="•"/>
              </a:pPr>
              <a:r>
                <a:rPr lang="he-IL" sz="2919" spc="32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בפרשת כי תבוא (דברים כו, יב): "כִּי תְכַלֶּה לַעְשֵׂר אֶת כָּל מַעְשַׂר תְּבוּאָתְךָ בַּשָּׁנָה הַשְּׁלִישִׁת שְׁנַת הַמַּעֲשֵׂר וְנָתַתָּה לַלֵּוִי לַגֵּר לַיָּתוֹם וְלָאַלְמָנָה וְאָכְלוּ בִשְׁעָרֶיךָ וְשָׂבֵעוּ"</a:t>
              </a:r>
            </a:p>
            <a:p>
              <a:pPr marL="704590" lvl="1" indent="-352295" algn="r" rtl="1">
                <a:lnSpc>
                  <a:spcPts val="3503"/>
                </a:lnSpc>
                <a:buFont typeface="Arial"/>
                <a:buChar char="•"/>
              </a:pPr>
              <a:endParaRPr lang="he-IL" sz="2919" spc="32">
                <a:solidFill>
                  <a:srgbClr val="FFFFFF"/>
                </a:solidFill>
                <a:latin typeface="Artzisraelisns"/>
                <a:ea typeface="Artzisraelisns"/>
                <a:cs typeface="Artzisraelisns"/>
                <a:sym typeface="Artzisraelisns"/>
                <a:rtl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7680" y="-3383533"/>
            <a:ext cx="8290560" cy="4511293"/>
            <a:chOff x="0" y="0"/>
            <a:chExt cx="20726400" cy="112782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26400" cy="11278233"/>
            </a:xfrm>
            <a:custGeom>
              <a:avLst/>
              <a:gdLst/>
              <a:ahLst/>
              <a:cxnLst/>
              <a:rect l="l" t="t" r="r" b="b"/>
              <a:pathLst>
                <a:path w="20726400" h="11278233">
                  <a:moveTo>
                    <a:pt x="0" y="0"/>
                  </a:moveTo>
                  <a:lnTo>
                    <a:pt x="20726400" y="0"/>
                  </a:lnTo>
                  <a:lnTo>
                    <a:pt x="20726400" y="11278233"/>
                  </a:lnTo>
                  <a:lnTo>
                    <a:pt x="0" y="112782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0726400" cy="112877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04590" lvl="1" indent="-352295" algn="r" rtl="1">
                <a:lnSpc>
                  <a:spcPts val="3503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40240" y="-3383533"/>
            <a:ext cx="8290560" cy="4511293"/>
            <a:chOff x="0" y="0"/>
            <a:chExt cx="20726400" cy="112782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26400" cy="11278233"/>
            </a:xfrm>
            <a:custGeom>
              <a:avLst/>
              <a:gdLst/>
              <a:ahLst/>
              <a:cxnLst/>
              <a:rect l="l" t="t" r="r" b="b"/>
              <a:pathLst>
                <a:path w="20726400" h="11278233">
                  <a:moveTo>
                    <a:pt x="0" y="0"/>
                  </a:moveTo>
                  <a:lnTo>
                    <a:pt x="20726400" y="0"/>
                  </a:lnTo>
                  <a:lnTo>
                    <a:pt x="20726400" y="11278233"/>
                  </a:lnTo>
                  <a:lnTo>
                    <a:pt x="0" y="112782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20726400" cy="112877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04590" lvl="1" indent="-352295" algn="r" rtl="1">
                <a:lnSpc>
                  <a:spcPts val="3503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2452621"/>
            <a:ext cx="4862579" cy="4862579"/>
          </a:xfrm>
          <a:custGeom>
            <a:avLst/>
            <a:gdLst/>
            <a:ahLst/>
            <a:cxnLst/>
            <a:rect l="l" t="t" r="r" b="b"/>
            <a:pathLst>
              <a:path w="4862579" h="4862579">
                <a:moveTo>
                  <a:pt x="0" y="0"/>
                </a:moveTo>
                <a:lnTo>
                  <a:pt x="4862579" y="0"/>
                </a:lnTo>
                <a:lnTo>
                  <a:pt x="4862579" y="4862579"/>
                </a:lnTo>
                <a:lnTo>
                  <a:pt x="0" y="48625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12" name="TextBox 12"/>
          <p:cNvSpPr txBox="1"/>
          <p:nvPr/>
        </p:nvSpPr>
        <p:spPr>
          <a:xfrm>
            <a:off x="47239" y="445770"/>
            <a:ext cx="8924092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83"/>
              </a:lnSpc>
              <a:spcBef>
                <a:spcPct val="0"/>
              </a:spcBef>
            </a:pPr>
            <a:r>
              <a:rPr lang="he-IL" sz="2819" b="1" spc="32">
                <a:solidFill>
                  <a:srgbClr val="FFFFFF"/>
                </a:solidFill>
                <a:latin typeface="Artzisraelisns Bold"/>
                <a:ea typeface="Artzisraelisns Bold"/>
                <a:cs typeface="Artzisraelisns Bold"/>
                <a:sym typeface="Artzisraelisns Bold"/>
                <a:rtl/>
              </a:rPr>
              <a:t>מצוות מעשר עני מוזכרת בתורה בשני מקומות עיקריים בספר דברים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20"/>
    </mc:Choice>
    <mc:Fallback xmlns="">
      <p:transition spd="slow" advTm="52032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41226" y="914400"/>
            <a:ext cx="6677196" cy="5486400"/>
          </a:xfrm>
          <a:custGeom>
            <a:avLst/>
            <a:gdLst/>
            <a:ahLst/>
            <a:cxnLst/>
            <a:rect l="l" t="t" r="r" b="b"/>
            <a:pathLst>
              <a:path w="6677196" h="5486400">
                <a:moveTo>
                  <a:pt x="0" y="0"/>
                </a:moveTo>
                <a:lnTo>
                  <a:pt x="6677195" y="0"/>
                </a:lnTo>
                <a:lnTo>
                  <a:pt x="6677195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713" r="-22713"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/>
          <p:cNvSpPr/>
          <p:nvPr/>
        </p:nvSpPr>
        <p:spPr>
          <a:xfrm>
            <a:off x="-2145174" y="914400"/>
            <a:ext cx="5486400" cy="5486400"/>
          </a:xfrm>
          <a:custGeom>
            <a:avLst/>
            <a:gdLst/>
            <a:ahLst/>
            <a:cxnLst/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/>
          <p:nvPr/>
        </p:nvSpPr>
        <p:spPr>
          <a:xfrm>
            <a:off x="326580" y="2156427"/>
            <a:ext cx="2721420" cy="2152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65"/>
              </a:lnSpc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ומשירת העשבים..</a:t>
            </a:r>
          </a:p>
          <a:p>
            <a:pPr algn="ctr" rtl="1">
              <a:lnSpc>
                <a:spcPts val="4265"/>
              </a:lnSpc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נעשה ניגון שעולה</a:t>
            </a:r>
          </a:p>
          <a:p>
            <a:pPr algn="ctr" rtl="1">
              <a:lnSpc>
                <a:spcPts val="4265"/>
              </a:lnSpc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ר’ נחמן....</a:t>
            </a:r>
          </a:p>
          <a:p>
            <a:pPr algn="ctr" rtl="1">
              <a:lnSpc>
                <a:spcPts val="4265"/>
              </a:lnSpc>
              <a:spcBef>
                <a:spcPct val="0"/>
              </a:spcBef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לחן : נחום היימן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1177" y="5785485"/>
            <a:ext cx="1739900" cy="44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518"/>
              </a:lnSpc>
              <a:spcBef>
                <a:spcPct val="0"/>
              </a:spcBef>
            </a:pPr>
            <a:r>
              <a:rPr lang="he-IL" sz="2513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סיגלית חברוני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5"/>
    </mc:Choice>
    <mc:Fallback xmlns="">
      <p:transition spd="slow" advTm="604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196430" cy="7315200"/>
          </a:xfrm>
          <a:custGeom>
            <a:avLst/>
            <a:gdLst/>
            <a:ahLst/>
            <a:cxnLst/>
            <a:rect l="l" t="t" r="r" b="b"/>
            <a:pathLst>
              <a:path w="5196430" h="7315200">
                <a:moveTo>
                  <a:pt x="0" y="0"/>
                </a:moveTo>
                <a:lnTo>
                  <a:pt x="5196430" y="0"/>
                </a:lnTo>
                <a:lnTo>
                  <a:pt x="519643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52"/>
    </mc:Choice>
    <mc:Fallback xmlns="">
      <p:transition spd="slow" advTm="9065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7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614547"/>
            <a:ext cx="8290560" cy="975360"/>
            <a:chOff x="0" y="0"/>
            <a:chExt cx="20726400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26400" cy="2438400"/>
            </a:xfrm>
            <a:custGeom>
              <a:avLst/>
              <a:gdLst/>
              <a:ahLst/>
              <a:cxnLst/>
              <a:rect l="l" t="t" r="r" b="b"/>
              <a:pathLst>
                <a:path w="20726400" h="2438400">
                  <a:moveTo>
                    <a:pt x="0" y="0"/>
                  </a:moveTo>
                  <a:lnTo>
                    <a:pt x="20726400" y="0"/>
                  </a:lnTo>
                  <a:lnTo>
                    <a:pt x="207264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0726400" cy="2438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871"/>
                </a:lnSpc>
              </a:pPr>
              <a:r>
                <a:rPr lang="he-IL" sz="4059" spc="-99">
                  <a:solidFill>
                    <a:srgbClr val="FFFFFF"/>
                  </a:solidFill>
                  <a:latin typeface="Artzisraelisns Light"/>
                  <a:ea typeface="Artzisraelisns Light"/>
                  <a:cs typeface="Artzisraelisns Light"/>
                  <a:sym typeface="Artzisraelisns Light"/>
                  <a:rtl/>
                </a:rPr>
                <a:t>הגדרת מעשר עני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7680" y="1889760"/>
            <a:ext cx="8290560" cy="4389120"/>
            <a:chOff x="0" y="0"/>
            <a:chExt cx="20726400" cy="1097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26400" cy="10972800"/>
            </a:xfrm>
            <a:custGeom>
              <a:avLst/>
              <a:gdLst/>
              <a:ahLst/>
              <a:cxnLst/>
              <a:rect l="l" t="t" r="r" b="b"/>
              <a:pathLst>
                <a:path w="20726400" h="10972800">
                  <a:moveTo>
                    <a:pt x="0" y="0"/>
                  </a:moveTo>
                  <a:lnTo>
                    <a:pt x="20726400" y="0"/>
                  </a:lnTo>
                  <a:lnTo>
                    <a:pt x="20726400" y="10972800"/>
                  </a:lnTo>
                  <a:lnTo>
                    <a:pt x="0" y="1097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0726400" cy="109823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114790" lvl="1" indent="-557395" algn="r" rtl="1">
                <a:lnSpc>
                  <a:spcPts val="5543"/>
                </a:lnSpc>
                <a:buFont typeface="Arial"/>
                <a:buChar char="•"/>
              </a:pPr>
              <a:r>
                <a:rPr lang="he-IL" sz="4619" spc="53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מעשר שלישי מהתבואה הניתן לעניים</a:t>
              </a:r>
            </a:p>
            <a:p>
              <a:pPr marL="1114790" lvl="1" indent="-557395" algn="r" rtl="1">
                <a:lnSpc>
                  <a:spcPts val="5543"/>
                </a:lnSpc>
                <a:buFont typeface="Arial"/>
                <a:buChar char="•"/>
              </a:pPr>
              <a:r>
                <a:rPr lang="he-IL" sz="4619" spc="53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חל בשנה השלישית והשישית למחזור השמיטה</a:t>
              </a:r>
            </a:p>
            <a:p>
              <a:pPr marL="1114790" lvl="1" indent="-557395" algn="r" rtl="1">
                <a:lnSpc>
                  <a:spcPts val="5543"/>
                </a:lnSpc>
                <a:buFont typeface="Arial"/>
                <a:buChar char="•"/>
              </a:pPr>
              <a:r>
                <a:rPr lang="he-IL" sz="4619" spc="53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חובת נתינה בפועל גם בזמן הזה</a:t>
              </a:r>
            </a:p>
            <a:p>
              <a:pPr marL="1114790" lvl="1" indent="-557395" algn="r" rtl="1">
                <a:lnSpc>
                  <a:spcPts val="5543"/>
                </a:lnSpc>
                <a:buFont typeface="Arial"/>
                <a:buChar char="•"/>
              </a:pPr>
              <a:r>
                <a:rPr lang="he-IL" sz="4619" spc="53">
                  <a:solidFill>
                    <a:srgbClr val="FFFFFF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שיעור ההפרשה: עשירית מהיבול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314"/>
    </mc:Choice>
    <mc:Fallback xmlns="">
      <p:transition spd="slow" advTm="8231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Watercolor stain texture"/>
          <p:cNvSpPr/>
          <p:nvPr/>
        </p:nvSpPr>
        <p:spPr>
          <a:xfrm rot="1852330">
            <a:off x="4331966" y="-4082965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4" y="0"/>
                </a:lnTo>
                <a:lnTo>
                  <a:pt x="686470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Watercolor stain texture"/>
          <p:cNvSpPr/>
          <p:nvPr/>
        </p:nvSpPr>
        <p:spPr>
          <a:xfrm rot="1852330">
            <a:off x="-4695337" y="-257397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3" y="0"/>
                </a:lnTo>
                <a:lnTo>
                  <a:pt x="6864703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 descr="Watercolor stain texture"/>
          <p:cNvSpPr/>
          <p:nvPr/>
        </p:nvSpPr>
        <p:spPr>
          <a:xfrm>
            <a:off x="-1529523" y="575889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4" y="0"/>
                </a:lnTo>
                <a:lnTo>
                  <a:pt x="686470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grpSp>
        <p:nvGrpSpPr>
          <p:cNvPr id="5" name="Group 5"/>
          <p:cNvGrpSpPr/>
          <p:nvPr/>
        </p:nvGrpSpPr>
        <p:grpSpPr>
          <a:xfrm>
            <a:off x="487680" y="1402080"/>
            <a:ext cx="8290560" cy="975360"/>
            <a:chOff x="0" y="0"/>
            <a:chExt cx="20726400" cy="2438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26400" cy="2438400"/>
            </a:xfrm>
            <a:custGeom>
              <a:avLst/>
              <a:gdLst/>
              <a:ahLst/>
              <a:cxnLst/>
              <a:rect l="l" t="t" r="r" b="b"/>
              <a:pathLst>
                <a:path w="20726400" h="2438400">
                  <a:moveTo>
                    <a:pt x="0" y="0"/>
                  </a:moveTo>
                  <a:lnTo>
                    <a:pt x="20726400" y="0"/>
                  </a:lnTo>
                  <a:lnTo>
                    <a:pt x="207264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0726400" cy="2438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071"/>
                </a:lnSpc>
              </a:pPr>
              <a:r>
                <a:rPr lang="he-IL" sz="2559" spc="-62">
                  <a:solidFill>
                    <a:srgbClr val="000000"/>
                  </a:solidFill>
                  <a:latin typeface="Artzisraelisns Light"/>
                  <a:ea typeface="Artzisraelisns Light"/>
                  <a:cs typeface="Artzisraelisns Light"/>
                  <a:sym typeface="Artzisraelisns Light"/>
                  <a:rtl/>
                </a:rPr>
                <a:t>ייחודיות מעשר עני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7680" y="1889760"/>
            <a:ext cx="8290560" cy="4389120"/>
            <a:chOff x="0" y="0"/>
            <a:chExt cx="20726400" cy="1097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26400" cy="10972800"/>
            </a:xfrm>
            <a:custGeom>
              <a:avLst/>
              <a:gdLst/>
              <a:ahLst/>
              <a:cxnLst/>
              <a:rect l="l" t="t" r="r" b="b"/>
              <a:pathLst>
                <a:path w="20726400" h="10972800">
                  <a:moveTo>
                    <a:pt x="0" y="0"/>
                  </a:moveTo>
                  <a:lnTo>
                    <a:pt x="20726400" y="0"/>
                  </a:lnTo>
                  <a:lnTo>
                    <a:pt x="20726400" y="10972800"/>
                  </a:lnTo>
                  <a:lnTo>
                    <a:pt x="0" y="1097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20726400" cy="109823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090660" lvl="1" indent="-545330" algn="r" rtl="1">
                <a:lnSpc>
                  <a:spcPts val="5423"/>
                </a:lnSpc>
                <a:buFont typeface="Arial"/>
                <a:buChar char="•"/>
              </a:pPr>
              <a:r>
                <a:rPr lang="he-IL" sz="4519" spc="52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בשונה מתרומות ומעשרות אחרים</a:t>
              </a:r>
            </a:p>
            <a:p>
              <a:pPr marL="1090660" lvl="1" indent="-545330" algn="r" rtl="1">
                <a:lnSpc>
                  <a:spcPts val="5423"/>
                </a:lnSpc>
                <a:buFont typeface="Arial"/>
                <a:buChar char="•"/>
              </a:pPr>
              <a:r>
                <a:rPr lang="he-IL" sz="4519" spc="52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חובת נתינה ולא רק הפרשה</a:t>
              </a:r>
            </a:p>
            <a:p>
              <a:pPr marL="1090660" lvl="1" indent="-545330" algn="r" rtl="1">
                <a:lnSpc>
                  <a:spcPts val="5423"/>
                </a:lnSpc>
                <a:buFont typeface="Arial"/>
                <a:buChar char="•"/>
              </a:pPr>
              <a:r>
                <a:rPr lang="he-IL" sz="4519" spc="52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מוגדר כ"ממון עניים"</a:t>
              </a:r>
            </a:p>
            <a:p>
              <a:pPr marL="1090660" lvl="1" indent="-545330" algn="r" rtl="1">
                <a:lnSpc>
                  <a:spcPts val="5423"/>
                </a:lnSpc>
                <a:buFont typeface="Arial"/>
                <a:buChar char="•"/>
              </a:pPr>
              <a:r>
                <a:rPr lang="he-IL" sz="4519" spc="52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אי-נתינה נחשבת כגזל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18"/>
    </mc:Choice>
    <mc:Fallback xmlns="">
      <p:transition spd="slow" advTm="6591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Irregular Shape "/>
          <p:cNvSpPr/>
          <p:nvPr/>
        </p:nvSpPr>
        <p:spPr>
          <a:xfrm rot="-1343529">
            <a:off x="2578576" y="1177362"/>
            <a:ext cx="4811212" cy="4496296"/>
          </a:xfrm>
          <a:custGeom>
            <a:avLst/>
            <a:gdLst/>
            <a:ahLst/>
            <a:cxnLst/>
            <a:rect l="l" t="t" r="r" b="b"/>
            <a:pathLst>
              <a:path w="4811212" h="4496296">
                <a:moveTo>
                  <a:pt x="0" y="0"/>
                </a:moveTo>
                <a:lnTo>
                  <a:pt x="4811212" y="0"/>
                </a:lnTo>
                <a:lnTo>
                  <a:pt x="4811212" y="4496296"/>
                </a:lnTo>
                <a:lnTo>
                  <a:pt x="0" y="44962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Abstract Irregular Shape "/>
          <p:cNvSpPr/>
          <p:nvPr/>
        </p:nvSpPr>
        <p:spPr>
          <a:xfrm>
            <a:off x="-518986" y="5691024"/>
            <a:ext cx="2501012" cy="2337309"/>
          </a:xfrm>
          <a:custGeom>
            <a:avLst/>
            <a:gdLst/>
            <a:ahLst/>
            <a:cxnLst/>
            <a:rect l="l" t="t" r="r" b="b"/>
            <a:pathLst>
              <a:path w="2501012" h="2337309">
                <a:moveTo>
                  <a:pt x="0" y="0"/>
                </a:moveTo>
                <a:lnTo>
                  <a:pt x="2501012" y="0"/>
                </a:lnTo>
                <a:lnTo>
                  <a:pt x="2501012" y="2337310"/>
                </a:lnTo>
                <a:lnTo>
                  <a:pt x="0" y="2337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Freeform 4" descr="Abstract Irregular Shape "/>
          <p:cNvSpPr/>
          <p:nvPr/>
        </p:nvSpPr>
        <p:spPr>
          <a:xfrm>
            <a:off x="7972619" y="-409055"/>
            <a:ext cx="2501012" cy="2337309"/>
          </a:xfrm>
          <a:custGeom>
            <a:avLst/>
            <a:gdLst/>
            <a:ahLst/>
            <a:cxnLst/>
            <a:rect l="l" t="t" r="r" b="b"/>
            <a:pathLst>
              <a:path w="2501012" h="2337309">
                <a:moveTo>
                  <a:pt x="0" y="0"/>
                </a:moveTo>
                <a:lnTo>
                  <a:pt x="2501012" y="0"/>
                </a:lnTo>
                <a:lnTo>
                  <a:pt x="2501012" y="2337309"/>
                </a:lnTo>
                <a:lnTo>
                  <a:pt x="0" y="2337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Freeform 5" descr="Organic plant watercolor"/>
          <p:cNvSpPr/>
          <p:nvPr/>
        </p:nvSpPr>
        <p:spPr>
          <a:xfrm>
            <a:off x="8626015" y="-409055"/>
            <a:ext cx="1343953" cy="2337309"/>
          </a:xfrm>
          <a:custGeom>
            <a:avLst/>
            <a:gdLst/>
            <a:ahLst/>
            <a:cxnLst/>
            <a:rect l="l" t="t" r="r" b="b"/>
            <a:pathLst>
              <a:path w="1343953" h="2337309">
                <a:moveTo>
                  <a:pt x="0" y="0"/>
                </a:moveTo>
                <a:lnTo>
                  <a:pt x="1343953" y="0"/>
                </a:lnTo>
                <a:lnTo>
                  <a:pt x="1343953" y="2337309"/>
                </a:lnTo>
                <a:lnTo>
                  <a:pt x="0" y="2337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grpSp>
        <p:nvGrpSpPr>
          <p:cNvPr id="6" name="Group 6"/>
          <p:cNvGrpSpPr/>
          <p:nvPr/>
        </p:nvGrpSpPr>
        <p:grpSpPr>
          <a:xfrm>
            <a:off x="487680" y="1402080"/>
            <a:ext cx="8290560" cy="975360"/>
            <a:chOff x="0" y="0"/>
            <a:chExt cx="20726400" cy="2438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26400" cy="2438400"/>
            </a:xfrm>
            <a:custGeom>
              <a:avLst/>
              <a:gdLst/>
              <a:ahLst/>
              <a:cxnLst/>
              <a:rect l="l" t="t" r="r" b="b"/>
              <a:pathLst>
                <a:path w="20726400" h="2438400">
                  <a:moveTo>
                    <a:pt x="0" y="0"/>
                  </a:moveTo>
                  <a:lnTo>
                    <a:pt x="20726400" y="0"/>
                  </a:lnTo>
                  <a:lnTo>
                    <a:pt x="2072640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0726400" cy="24384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071"/>
                </a:lnSpc>
              </a:pPr>
              <a:r>
                <a:rPr lang="he-IL" sz="2559" spc="-62">
                  <a:solidFill>
                    <a:srgbClr val="000000"/>
                  </a:solidFill>
                  <a:latin typeface="Artzisraelisns Light"/>
                  <a:ea typeface="Artzisraelisns Light"/>
                  <a:cs typeface="Artzisraelisns Light"/>
                  <a:sym typeface="Artzisraelisns Light"/>
                  <a:rtl/>
                </a:rPr>
                <a:t>המציאות בימינו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87680" y="1889760"/>
            <a:ext cx="8290560" cy="4389120"/>
            <a:chOff x="0" y="0"/>
            <a:chExt cx="20726400" cy="1097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726400" cy="10972800"/>
            </a:xfrm>
            <a:custGeom>
              <a:avLst/>
              <a:gdLst/>
              <a:ahLst/>
              <a:cxnLst/>
              <a:rect l="l" t="t" r="r" b="b"/>
              <a:pathLst>
                <a:path w="20726400" h="10972800">
                  <a:moveTo>
                    <a:pt x="0" y="0"/>
                  </a:moveTo>
                  <a:lnTo>
                    <a:pt x="20726400" y="0"/>
                  </a:lnTo>
                  <a:lnTo>
                    <a:pt x="20726400" y="10972800"/>
                  </a:lnTo>
                  <a:lnTo>
                    <a:pt x="0" y="1097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20726400" cy="109823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018272" lvl="1" indent="-509136" algn="r" rtl="1">
                <a:lnSpc>
                  <a:spcPts val="5063"/>
                </a:lnSpc>
                <a:buFont typeface="Arial"/>
                <a:buChar char="•"/>
              </a:pPr>
              <a:r>
                <a:rPr lang="he-IL" sz="4219" spc="48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רוב התוצרת נמכרת בשווקים</a:t>
              </a:r>
            </a:p>
            <a:p>
              <a:pPr marL="1018272" lvl="1" indent="-509136" algn="r" rtl="1">
                <a:lnSpc>
                  <a:spcPts val="5063"/>
                </a:lnSpc>
                <a:buFont typeface="Arial"/>
                <a:buChar char="•"/>
              </a:pPr>
              <a:r>
                <a:rPr lang="he-IL" sz="4219" spc="48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ועדות כשרות רבות אינן מקפידות על נתינה בפועל</a:t>
              </a:r>
            </a:p>
            <a:p>
              <a:pPr marL="1018272" lvl="1" indent="-509136" algn="r" rtl="1">
                <a:lnSpc>
                  <a:spcPts val="5063"/>
                </a:lnSpc>
                <a:buFont typeface="Arial"/>
                <a:buChar char="•"/>
              </a:pPr>
              <a:r>
                <a:rPr lang="he-IL" sz="4219" spc="48">
                  <a:solidFill>
                    <a:srgbClr val="000000"/>
                  </a:solidFill>
                  <a:latin typeface="Artzisraelisns"/>
                  <a:ea typeface="Artzisraelisns"/>
                  <a:cs typeface="Artzisraelisns"/>
                  <a:sym typeface="Artzisraelisns"/>
                  <a:rtl/>
                </a:rPr>
                <a:t>קושי מעשי בהעברת המעשר לעניים</a:t>
              </a:r>
            </a:p>
            <a:p>
              <a:pPr marL="1018272" lvl="1" indent="-509136" algn="r" rtl="1">
                <a:lnSpc>
                  <a:spcPts val="5063"/>
                </a:lnSpc>
                <a:buFont typeface="Arial"/>
                <a:buChar char="•"/>
              </a:pPr>
              <a:endParaRPr lang="he-IL" sz="4219" spc="48">
                <a:solidFill>
                  <a:srgbClr val="000000"/>
                </a:solidFill>
                <a:latin typeface="Artzisraelisns"/>
                <a:ea typeface="Artzisraelisns"/>
                <a:cs typeface="Artzisraelisns"/>
                <a:sym typeface="Artzisraelisns"/>
                <a:rtl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314"/>
    </mc:Choice>
    <mc:Fallback xmlns="">
      <p:transition spd="slow" advTm="26531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TextBox 3"/>
          <p:cNvSpPr txBox="1"/>
          <p:nvPr/>
        </p:nvSpPr>
        <p:spPr>
          <a:xfrm>
            <a:off x="2709485" y="-9525"/>
            <a:ext cx="482465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783"/>
              </a:lnSpc>
              <a:spcBef>
                <a:spcPct val="0"/>
              </a:spcBef>
            </a:pPr>
            <a:r>
              <a:rPr lang="he-IL" sz="4819" b="1" spc="55">
                <a:solidFill>
                  <a:srgbClr val="CB6CE6"/>
                </a:solidFill>
                <a:latin typeface="Artzisraelisns Bold"/>
                <a:ea typeface="Artzisraelisns Bold"/>
                <a:cs typeface="Artzisraelisns Bold"/>
                <a:sym typeface="Artzisraelisns Bold"/>
                <a:rtl/>
              </a:rPr>
              <a:t>שאלת אחריות הקונה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594"/>
    </mc:Choice>
    <mc:Fallback xmlns="">
      <p:transition spd="slow" advTm="24959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69"/>
    </mc:Choice>
    <mc:Fallback xmlns="">
      <p:transition spd="slow" advTm="5286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53" r="-2753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308"/>
    </mc:Choice>
    <mc:Fallback xmlns="">
      <p:transition spd="slow" advTm="33330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196430" cy="7315200"/>
          </a:xfrm>
          <a:custGeom>
            <a:avLst/>
            <a:gdLst/>
            <a:ahLst/>
            <a:cxnLst/>
            <a:rect l="l" t="t" r="r" b="b"/>
            <a:pathLst>
              <a:path w="5196430" h="7315200">
                <a:moveTo>
                  <a:pt x="0" y="0"/>
                </a:moveTo>
                <a:lnTo>
                  <a:pt x="5196430" y="0"/>
                </a:lnTo>
                <a:lnTo>
                  <a:pt x="519643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64"/>
    </mc:Choice>
    <mc:Fallback xmlns="">
      <p:transition spd="slow" advTm="6766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A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6284" y="1032290"/>
            <a:ext cx="5250619" cy="525061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7694" y="0"/>
                  </a:moveTo>
                  <a:lnTo>
                    <a:pt x="795106" y="0"/>
                  </a:lnTo>
                  <a:cubicBezTo>
                    <a:pt x="804878" y="0"/>
                    <a:pt x="812800" y="7922"/>
                    <a:pt x="812800" y="17694"/>
                  </a:cubicBezTo>
                  <a:lnTo>
                    <a:pt x="812800" y="795106"/>
                  </a:lnTo>
                  <a:cubicBezTo>
                    <a:pt x="812800" y="804878"/>
                    <a:pt x="804878" y="812800"/>
                    <a:pt x="795106" y="812800"/>
                  </a:cubicBezTo>
                  <a:lnTo>
                    <a:pt x="17694" y="812800"/>
                  </a:lnTo>
                  <a:cubicBezTo>
                    <a:pt x="7922" y="812800"/>
                    <a:pt x="0" y="804878"/>
                    <a:pt x="0" y="795106"/>
                  </a:cubicBezTo>
                  <a:lnTo>
                    <a:pt x="0" y="17694"/>
                  </a:lnTo>
                  <a:cubicBezTo>
                    <a:pt x="0" y="7922"/>
                    <a:pt x="7922" y="0"/>
                    <a:pt x="17694" y="0"/>
                  </a:cubicBezTo>
                  <a:close/>
                </a:path>
              </a:pathLst>
            </a:custGeom>
            <a:blipFill>
              <a:blip r:embed="rId2"/>
              <a:stretch>
                <a:fillRect l="-39705" r="-39705"/>
              </a:stretch>
            </a:blipFill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1296" y="5795010"/>
            <a:ext cx="2559772" cy="418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45"/>
              </a:lnSpc>
              <a:spcBef>
                <a:spcPct val="0"/>
              </a:spcBef>
            </a:pPr>
            <a:r>
              <a:rPr lang="he-IL" sz="2389">
                <a:solidFill>
                  <a:srgbClr val="000000"/>
                </a:solidFill>
                <a:latin typeface="Nehama"/>
                <a:ea typeface="Nehama"/>
                <a:cs typeface="Nehama"/>
                <a:sym typeface="Nehama"/>
                <a:rtl/>
              </a:rPr>
              <a:t>פנינה רחמיאן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9629" y="2741155"/>
            <a:ext cx="2837951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265"/>
              </a:lnSpc>
              <a:spcBef>
                <a:spcPct val="0"/>
              </a:spcBef>
            </a:pPr>
            <a:r>
              <a:rPr lang="he-IL" sz="3046">
                <a:solidFill>
                  <a:srgbClr val="000000"/>
                </a:solidFill>
                <a:latin typeface="Hazilim"/>
                <a:ea typeface="Hazilim"/>
                <a:cs typeface="Hazilim"/>
                <a:sym typeface="Hazilim"/>
                <a:rtl/>
              </a:rPr>
              <a:t>ארץ זבת חלב ודבש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4"/>
    </mc:Choice>
    <mc:Fallback xmlns="">
      <p:transition spd="slow" advTm="1324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7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0560" y="1206500"/>
            <a:ext cx="8412480" cy="1060450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2641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801"/>
                </a:lnSpc>
              </a:pPr>
              <a:r>
                <a:rPr lang="he-IL" sz="351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מדריך מעשי לנתינת מעשר עני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40681" y="2374900"/>
            <a:ext cx="5542359" cy="4117599"/>
            <a:chOff x="0" y="0"/>
            <a:chExt cx="13855897" cy="102939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55897" cy="10293999"/>
            </a:xfrm>
            <a:custGeom>
              <a:avLst/>
              <a:gdLst/>
              <a:ahLst/>
              <a:cxnLst/>
              <a:rect l="l" t="t" r="r" b="b"/>
              <a:pathLst>
                <a:path w="13855897" h="10293999">
                  <a:moveTo>
                    <a:pt x="0" y="0"/>
                  </a:moveTo>
                  <a:lnTo>
                    <a:pt x="13855897" y="0"/>
                  </a:lnTo>
                  <a:lnTo>
                    <a:pt x="13855897" y="10293999"/>
                  </a:lnTo>
                  <a:lnTo>
                    <a:pt x="0" y="102939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13855897" cy="1028447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07458" lvl="1" indent="-403729" algn="r">
                <a:lnSpc>
                  <a:spcPts val="4039"/>
                </a:lnSpc>
                <a:buFont typeface="Arial"/>
                <a:buChar char="•"/>
              </a:pPr>
              <a:r>
                <a:rPr lang="he-IL" sz="373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כמה צריך להפריש</a:t>
              </a:r>
              <a:r>
                <a:rPr lang="en-US" sz="373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?</a:t>
              </a:r>
            </a:p>
            <a:p>
              <a:pPr marL="807458" lvl="1" indent="-403729" algn="r">
                <a:lnSpc>
                  <a:spcPts val="4039"/>
                </a:lnSpc>
                <a:buFont typeface="Arial"/>
                <a:buChar char="•"/>
              </a:pPr>
              <a:r>
                <a:rPr lang="en-US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• </a:t>
              </a:r>
              <a:r>
                <a:rPr lang="he-IL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מעשר עני הוא כ-</a:t>
              </a:r>
              <a:r>
                <a:rPr lang="en-US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9%</a:t>
              </a:r>
              <a:r>
                <a:rPr lang="he-IL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 מכלל הפירות</a:t>
              </a:r>
            </a:p>
            <a:p>
              <a:pPr marL="807458" lvl="1" indent="-403729" algn="r">
                <a:lnSpc>
                  <a:spcPts val="4039"/>
                </a:lnSpc>
                <a:buFont typeface="Arial"/>
                <a:buChar char="•"/>
              </a:pPr>
              <a:r>
                <a:rPr lang="en-US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• </a:t>
              </a:r>
              <a:r>
                <a:rPr lang="he-IL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מפרישים באמירת "ומעשר עני בדרומם</a:t>
              </a:r>
              <a:r>
                <a:rPr lang="en-US" sz="3739" spc="-63">
                  <a:solidFill>
                    <a:srgbClr val="FFFFFF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"</a:t>
              </a:r>
            </a:p>
            <a:p>
              <a:pPr marL="807458" lvl="1" indent="-403729" algn="r">
                <a:lnSpc>
                  <a:spcPts val="4039"/>
                </a:lnSpc>
                <a:buFont typeface="Arial"/>
                <a:buChar char="•"/>
              </a:pPr>
              <a:endParaRPr lang="en-US" sz="3739" spc="-63">
                <a:solidFill>
                  <a:srgbClr val="FFFFFF"/>
                </a:solidFill>
                <a:latin typeface="David Libre"/>
                <a:ea typeface="David Libre"/>
                <a:cs typeface="David Libre"/>
                <a:sym typeface="David Libre"/>
              </a:endParaRPr>
            </a:p>
            <a:p>
              <a:pPr marL="677922" lvl="1" indent="-338961" algn="r">
                <a:lnSpc>
                  <a:spcPts val="3391"/>
                </a:lnSpc>
                <a:buFont typeface="Arial"/>
                <a:buChar char="•"/>
              </a:pPr>
              <a:r>
                <a:rPr lang="he-IL" sz="3139" spc="-53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נלמד על שלוש דרכים עיקריות לנתינת מעשר עני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3487019"/>
            <a:ext cx="3828181" cy="3828181"/>
          </a:xfrm>
          <a:custGeom>
            <a:avLst/>
            <a:gdLst/>
            <a:ahLst/>
            <a:cxnLst/>
            <a:rect l="l" t="t" r="r" b="b"/>
            <a:pathLst>
              <a:path w="3828181" h="3828181">
                <a:moveTo>
                  <a:pt x="0" y="0"/>
                </a:moveTo>
                <a:lnTo>
                  <a:pt x="3828181" y="0"/>
                </a:lnTo>
                <a:lnTo>
                  <a:pt x="3828181" y="3828181"/>
                </a:lnTo>
                <a:lnTo>
                  <a:pt x="0" y="3828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22"/>
    </mc:Choice>
    <mc:Fallback xmlns="">
      <p:transition spd="slow" advTm="21302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Watercolor stain texture"/>
          <p:cNvSpPr/>
          <p:nvPr/>
        </p:nvSpPr>
        <p:spPr>
          <a:xfrm rot="1852330">
            <a:off x="-4695337" y="-257397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3" y="0"/>
                </a:lnTo>
                <a:lnTo>
                  <a:pt x="6864703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Watercolor stain texture"/>
          <p:cNvSpPr/>
          <p:nvPr/>
        </p:nvSpPr>
        <p:spPr>
          <a:xfrm>
            <a:off x="-1529523" y="575889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4" y="0"/>
                </a:lnTo>
                <a:lnTo>
                  <a:pt x="686470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grpSp>
        <p:nvGrpSpPr>
          <p:cNvPr id="4" name="Group 4"/>
          <p:cNvGrpSpPr/>
          <p:nvPr/>
        </p:nvGrpSpPr>
        <p:grpSpPr>
          <a:xfrm>
            <a:off x="233042" y="-85725"/>
            <a:ext cx="8412480" cy="1060450"/>
            <a:chOff x="0" y="0"/>
            <a:chExt cx="21031200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21031200" cy="2641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456"/>
                </a:lnSpc>
              </a:pPr>
              <a:r>
                <a:rPr lang="he-IL" sz="3200">
                  <a:solidFill>
                    <a:srgbClr val="A4AB22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דרכים עיקריות לנתינה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1520" y="4223023"/>
            <a:ext cx="8351520" cy="2910501"/>
            <a:chOff x="0" y="0"/>
            <a:chExt cx="20878800" cy="727625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878800" cy="7276254"/>
            </a:xfrm>
            <a:custGeom>
              <a:avLst/>
              <a:gdLst/>
              <a:ahLst/>
              <a:cxnLst/>
              <a:rect l="l" t="t" r="r" b="b"/>
              <a:pathLst>
                <a:path w="20878800" h="7276254">
                  <a:moveTo>
                    <a:pt x="0" y="0"/>
                  </a:moveTo>
                  <a:lnTo>
                    <a:pt x="20878800" y="0"/>
                  </a:lnTo>
                  <a:lnTo>
                    <a:pt x="20878800" y="7276254"/>
                  </a:lnTo>
                  <a:lnTo>
                    <a:pt x="0" y="72762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8100"/>
              <a:ext cx="20878800" cy="723815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39714" lvl="1" indent="-419857" algn="just" rtl="1">
                <a:lnSpc>
                  <a:spcPts val="5011"/>
                </a:lnSpc>
                <a:buFont typeface="Arial"/>
                <a:buChar char="•"/>
              </a:pPr>
              <a:r>
                <a:rPr lang="en-US" sz="4639" spc="-78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1</a:t>
              </a:r>
              <a:r>
                <a:rPr lang="he-IL" sz="4639" spc="-78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. נתינה ישירה</a:t>
              </a:r>
            </a:p>
            <a:p>
              <a:pPr algn="just" rtl="1">
                <a:lnSpc>
                  <a:spcPts val="5011"/>
                </a:lnSpc>
              </a:pPr>
              <a:r>
                <a:rPr lang="he-IL" sz="4639" spc="-78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נתינת המעשר עצמו לעני או לגבאי צדקה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439282" y="-85725"/>
            <a:ext cx="437518" cy="530225"/>
          </a:xfrm>
          <a:prstGeom prst="line">
            <a:avLst/>
          </a:prstGeom>
          <a:ln w="38100" cap="rnd">
            <a:solidFill>
              <a:srgbClr val="ACB8C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>
          <a:xfrm>
            <a:off x="0" y="0"/>
            <a:ext cx="4746970" cy="4746970"/>
          </a:xfrm>
          <a:custGeom>
            <a:avLst/>
            <a:gdLst/>
            <a:ahLst/>
            <a:cxnLst/>
            <a:rect l="l" t="t" r="r" b="b"/>
            <a:pathLst>
              <a:path w="4746970" h="4746970">
                <a:moveTo>
                  <a:pt x="0" y="0"/>
                </a:moveTo>
                <a:lnTo>
                  <a:pt x="4746970" y="0"/>
                </a:lnTo>
                <a:lnTo>
                  <a:pt x="4746970" y="4746970"/>
                </a:lnTo>
                <a:lnTo>
                  <a:pt x="0" y="4746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grpSp>
        <p:nvGrpSpPr>
          <p:cNvPr id="12" name="Group 12"/>
          <p:cNvGrpSpPr/>
          <p:nvPr/>
        </p:nvGrpSpPr>
        <p:grpSpPr>
          <a:xfrm>
            <a:off x="233042" y="6617970"/>
            <a:ext cx="8849998" cy="2787996"/>
            <a:chOff x="0" y="0"/>
            <a:chExt cx="22124996" cy="69699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24997" cy="6969990"/>
            </a:xfrm>
            <a:custGeom>
              <a:avLst/>
              <a:gdLst/>
              <a:ahLst/>
              <a:cxnLst/>
              <a:rect l="l" t="t" r="r" b="b"/>
              <a:pathLst>
                <a:path w="22124997" h="6969990">
                  <a:moveTo>
                    <a:pt x="0" y="0"/>
                  </a:moveTo>
                  <a:lnTo>
                    <a:pt x="22124997" y="0"/>
                  </a:lnTo>
                  <a:lnTo>
                    <a:pt x="22124997" y="6969990"/>
                  </a:lnTo>
                  <a:lnTo>
                    <a:pt x="0" y="69699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22124996" cy="69414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676840" lvl="1" indent="-338420" algn="just" rtl="1">
                <a:lnSpc>
                  <a:spcPts val="4039"/>
                </a:lnSpc>
                <a:buFont typeface="Arial"/>
                <a:buChar char="•"/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H="1" flipV="1">
            <a:off x="4658041" y="6617970"/>
            <a:ext cx="249239" cy="515554"/>
          </a:xfrm>
          <a:prstGeom prst="line">
            <a:avLst/>
          </a:prstGeom>
          <a:ln w="38100" cap="rnd">
            <a:solidFill>
              <a:srgbClr val="ACB8C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24"/>
    </mc:Choice>
    <mc:Fallback xmlns="">
      <p:transition spd="slow" advTm="2992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Watercolor stain texture"/>
          <p:cNvSpPr/>
          <p:nvPr/>
        </p:nvSpPr>
        <p:spPr>
          <a:xfrm rot="1852330">
            <a:off x="-4695337" y="-257397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3" y="0"/>
                </a:lnTo>
                <a:lnTo>
                  <a:pt x="6864703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Freeform 3" descr="Watercolor stain texture"/>
          <p:cNvSpPr/>
          <p:nvPr/>
        </p:nvSpPr>
        <p:spPr>
          <a:xfrm>
            <a:off x="-1529523" y="5758898"/>
            <a:ext cx="6864704" cy="5852160"/>
          </a:xfrm>
          <a:custGeom>
            <a:avLst/>
            <a:gdLst/>
            <a:ahLst/>
            <a:cxnLst/>
            <a:rect l="l" t="t" r="r" b="b"/>
            <a:pathLst>
              <a:path w="6864704" h="5852160">
                <a:moveTo>
                  <a:pt x="0" y="0"/>
                </a:moveTo>
                <a:lnTo>
                  <a:pt x="6864704" y="0"/>
                </a:lnTo>
                <a:lnTo>
                  <a:pt x="686470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grpSp>
        <p:nvGrpSpPr>
          <p:cNvPr id="4" name="Group 4"/>
          <p:cNvGrpSpPr/>
          <p:nvPr/>
        </p:nvGrpSpPr>
        <p:grpSpPr>
          <a:xfrm>
            <a:off x="233042" y="-85725"/>
            <a:ext cx="8412480" cy="1060450"/>
            <a:chOff x="0" y="0"/>
            <a:chExt cx="21031200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21031200" cy="2641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456"/>
                </a:lnSpc>
              </a:pPr>
              <a:r>
                <a:rPr lang="he-IL" sz="3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דרכים עיקריות לנתינה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3042" y="2374900"/>
            <a:ext cx="8849998" cy="4026246"/>
            <a:chOff x="0" y="0"/>
            <a:chExt cx="22124996" cy="1006561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124997" cy="10065615"/>
            </a:xfrm>
            <a:custGeom>
              <a:avLst/>
              <a:gdLst/>
              <a:ahLst/>
              <a:cxnLst/>
              <a:rect l="l" t="t" r="r" b="b"/>
              <a:pathLst>
                <a:path w="22124997" h="10065615">
                  <a:moveTo>
                    <a:pt x="0" y="0"/>
                  </a:moveTo>
                  <a:lnTo>
                    <a:pt x="22124997" y="0"/>
                  </a:lnTo>
                  <a:lnTo>
                    <a:pt x="22124997" y="10065615"/>
                  </a:lnTo>
                  <a:lnTo>
                    <a:pt x="0" y="10065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22124996" cy="1003704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676840" lvl="1" indent="-338420" algn="just" rtl="1">
                <a:lnSpc>
                  <a:spcPts val="4039"/>
                </a:lnSpc>
              </a:pPr>
              <a:endParaRPr/>
            </a:p>
            <a:p>
              <a:pPr marL="767325" lvl="1" indent="-383663" algn="just" rtl="1">
                <a:lnSpc>
                  <a:spcPts val="4579"/>
                </a:lnSpc>
                <a:buFont typeface="Arial"/>
                <a:buChar char="•"/>
              </a:pPr>
              <a:r>
                <a:rPr lang="en-US" sz="4239" spc="-71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2</a:t>
              </a:r>
              <a:r>
                <a:rPr lang="he-IL" sz="4239" spc="-71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. הקנאה וקנייה חזרה</a:t>
              </a:r>
            </a:p>
            <a:p>
              <a:pPr marL="767325" lvl="1" indent="-383663" algn="just" rtl="1">
                <a:lnSpc>
                  <a:spcPts val="4579"/>
                </a:lnSpc>
                <a:buFont typeface="Arial"/>
                <a:buChar char="•"/>
              </a:pPr>
              <a:r>
                <a:rPr lang="he-IL" sz="4239" spc="-71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הקנאה לעני וקנייה חזרה בתשלום</a:t>
              </a:r>
            </a:p>
            <a:p>
              <a:pPr marL="767325" lvl="1" indent="-383663" algn="just" rtl="1">
                <a:lnSpc>
                  <a:spcPts val="4579"/>
                </a:lnSpc>
                <a:buFont typeface="Arial"/>
                <a:buChar char="•"/>
              </a:pPr>
              <a:r>
                <a:rPr lang="he-IL" sz="4239" spc="-71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אפשרי דרך: קניין הגבהה, אגב או חצר</a:t>
              </a:r>
            </a:p>
            <a:p>
              <a:pPr marL="676840" lvl="1" indent="-338420" algn="just" rtl="1">
                <a:lnSpc>
                  <a:spcPts val="4039"/>
                </a:lnSpc>
              </a:pPr>
              <a:endParaRPr lang="he-IL" sz="4239" spc="-71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  <a:rtl/>
              </a:endParaRPr>
            </a:p>
            <a:p>
              <a:pPr marL="676840" lvl="1" indent="-338420" algn="just" rtl="1">
                <a:lnSpc>
                  <a:spcPts val="4039"/>
                </a:lnSpc>
                <a:buFont typeface="Arial"/>
                <a:buChar char="•"/>
              </a:pPr>
              <a:r>
                <a:rPr lang="en-US" sz="3739" spc="-63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3</a:t>
              </a:r>
              <a:r>
                <a:rPr lang="he-IL" sz="3739" spc="-63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. הלוואה מראש</a:t>
              </a:r>
            </a:p>
            <a:p>
              <a:pPr marL="676840" lvl="1" indent="-338420" algn="just" rtl="1">
                <a:lnSpc>
                  <a:spcPts val="4039"/>
                </a:lnSpc>
                <a:buFont typeface="Arial"/>
                <a:buChar char="•"/>
              </a:pPr>
              <a:r>
                <a:rPr lang="he-IL" sz="3739" spc="-63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הלוואה לעני שמוחזרת דרך פירות המעשר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439282" y="-85725"/>
            <a:ext cx="437518" cy="530225"/>
          </a:xfrm>
          <a:prstGeom prst="line">
            <a:avLst/>
          </a:prstGeom>
          <a:ln w="38100" cap="rnd">
            <a:solidFill>
              <a:srgbClr val="ACB8C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>
          <a:xfrm>
            <a:off x="0" y="0"/>
            <a:ext cx="3390662" cy="3390662"/>
          </a:xfrm>
          <a:custGeom>
            <a:avLst/>
            <a:gdLst/>
            <a:ahLst/>
            <a:cxnLst/>
            <a:rect l="l" t="t" r="r" b="b"/>
            <a:pathLst>
              <a:path w="3390662" h="3390662">
                <a:moveTo>
                  <a:pt x="0" y="0"/>
                </a:moveTo>
                <a:lnTo>
                  <a:pt x="3390662" y="0"/>
                </a:lnTo>
                <a:lnTo>
                  <a:pt x="3390662" y="3390662"/>
                </a:lnTo>
                <a:lnTo>
                  <a:pt x="0" y="3390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35"/>
    </mc:Choice>
    <mc:Fallback xmlns="">
      <p:transition spd="slow" advTm="4143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3042" y="201295"/>
            <a:ext cx="8412480" cy="1060450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2641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456"/>
                </a:lnSpc>
              </a:pPr>
              <a:r>
                <a:rPr lang="he-IL" sz="32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הדרך המומלצת - פקדון כספי מראש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0380" y="1225895"/>
            <a:ext cx="8959119" cy="5086475"/>
            <a:chOff x="0" y="0"/>
            <a:chExt cx="21031200" cy="119403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031200" cy="11940312"/>
            </a:xfrm>
            <a:custGeom>
              <a:avLst/>
              <a:gdLst/>
              <a:ahLst/>
              <a:cxnLst/>
              <a:rect l="l" t="t" r="r" b="b"/>
              <a:pathLst>
                <a:path w="21031200" h="11940312">
                  <a:moveTo>
                    <a:pt x="0" y="0"/>
                  </a:moveTo>
                  <a:lnTo>
                    <a:pt x="21031200" y="0"/>
                  </a:lnTo>
                  <a:lnTo>
                    <a:pt x="21031200" y="11940312"/>
                  </a:lnTo>
                  <a:lnTo>
                    <a:pt x="0" y="119403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21031200" cy="1192126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חישוב הסכום: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1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הערכת כמות הפירות 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השנתית בק"ג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הכפלה במחיר לק"ג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חישוב עשירית מהסכום</a:t>
              </a:r>
            </a:p>
            <a:p>
              <a:pPr marL="586355" lvl="1" indent="-293177" algn="just" rtl="1">
                <a:lnSpc>
                  <a:spcPts val="3499"/>
                </a:lnSpc>
              </a:pPr>
              <a:endParaRPr lang="he-IL" sz="3239" spc="-54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  <a:rtl/>
              </a:endParaRP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דרכי העברת הכסף: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  <a:rtl/>
                </a:rPr>
                <a:t>• טלפון: </a:t>
              </a:r>
              <a:r>
                <a:rPr lang="en-US" sz="3239" spc="-54">
                  <a:solidFill>
                    <a:srgbClr val="000000"/>
                  </a:solidFill>
                  <a:latin typeface="David Libre"/>
                  <a:ea typeface="David Libre"/>
                  <a:cs typeface="David Libre"/>
                  <a:sym typeface="David Libre"/>
                </a:rPr>
                <a:t>02-6488888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•  צ'ק לבית המדרש להלכה בהתיישבות</a:t>
              </a:r>
            </a:p>
            <a:p>
              <a:pPr marL="586355" lvl="1" indent="-293177" algn="just" rtl="1">
                <a:lnSpc>
                  <a:spcPts val="3499"/>
                </a:lnSpc>
                <a:buFont typeface="Arial"/>
                <a:buChar char="•"/>
              </a:pPr>
              <a:r>
                <a:rPr lang="he-IL" sz="3239" spc="-54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חשוב לציין: הכסף ניתן כפקדון עבור מעשר עני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1520" y="1261745"/>
            <a:ext cx="3063240" cy="1539240"/>
            <a:chOff x="0" y="0"/>
            <a:chExt cx="7658100" cy="3848100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7620000" cy="3810000"/>
            </a:xfrm>
            <a:custGeom>
              <a:avLst/>
              <a:gdLst/>
              <a:ahLst/>
              <a:cxnLst/>
              <a:rect l="l" t="t" r="r" b="b"/>
              <a:pathLst>
                <a:path w="7620000" h="3810000">
                  <a:moveTo>
                    <a:pt x="0" y="635000"/>
                  </a:moveTo>
                  <a:cubicBezTo>
                    <a:pt x="0" y="284353"/>
                    <a:pt x="285750" y="0"/>
                    <a:pt x="638175" y="0"/>
                  </a:cubicBezTo>
                  <a:lnTo>
                    <a:pt x="6981825" y="0"/>
                  </a:lnTo>
                  <a:cubicBezTo>
                    <a:pt x="7334250" y="0"/>
                    <a:pt x="7620000" y="284353"/>
                    <a:pt x="7620000" y="635000"/>
                  </a:cubicBezTo>
                  <a:lnTo>
                    <a:pt x="7620000" y="3175000"/>
                  </a:lnTo>
                  <a:cubicBezTo>
                    <a:pt x="7620000" y="3525647"/>
                    <a:pt x="7334250" y="3810000"/>
                    <a:pt x="6981825" y="3810000"/>
                  </a:cubicBezTo>
                  <a:lnTo>
                    <a:pt x="638175" y="3810000"/>
                  </a:lnTo>
                  <a:cubicBezTo>
                    <a:pt x="285750" y="3810000"/>
                    <a:pt x="0" y="3525647"/>
                    <a:pt x="0" y="3175000"/>
                  </a:cubicBezTo>
                  <a:close/>
                </a:path>
              </a:pathLst>
            </a:custGeom>
            <a:solidFill>
              <a:srgbClr val="E67E22"/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7658100" cy="3848100"/>
            </a:xfrm>
            <a:custGeom>
              <a:avLst/>
              <a:gdLst/>
              <a:ahLst/>
              <a:cxnLst/>
              <a:rect l="l" t="t" r="r" b="b"/>
              <a:pathLst>
                <a:path w="7658100" h="3848100">
                  <a:moveTo>
                    <a:pt x="0" y="654050"/>
                  </a:moveTo>
                  <a:cubicBezTo>
                    <a:pt x="0" y="292735"/>
                    <a:pt x="294386" y="0"/>
                    <a:pt x="657225" y="0"/>
                  </a:cubicBezTo>
                  <a:lnTo>
                    <a:pt x="7000875" y="0"/>
                  </a:lnTo>
                  <a:lnTo>
                    <a:pt x="7000875" y="19050"/>
                  </a:lnTo>
                  <a:lnTo>
                    <a:pt x="7000875" y="0"/>
                  </a:lnTo>
                  <a:cubicBezTo>
                    <a:pt x="7363714" y="0"/>
                    <a:pt x="7658100" y="292735"/>
                    <a:pt x="7658100" y="654050"/>
                  </a:cubicBezTo>
                  <a:lnTo>
                    <a:pt x="7639050" y="654050"/>
                  </a:lnTo>
                  <a:lnTo>
                    <a:pt x="7658100" y="654050"/>
                  </a:lnTo>
                  <a:lnTo>
                    <a:pt x="7658100" y="3194050"/>
                  </a:lnTo>
                  <a:lnTo>
                    <a:pt x="7639050" y="3194050"/>
                  </a:lnTo>
                  <a:lnTo>
                    <a:pt x="7658100" y="3194050"/>
                  </a:lnTo>
                  <a:cubicBezTo>
                    <a:pt x="7658100" y="3555365"/>
                    <a:pt x="7363714" y="3848100"/>
                    <a:pt x="7000875" y="3848100"/>
                  </a:cubicBezTo>
                  <a:lnTo>
                    <a:pt x="7000875" y="3829050"/>
                  </a:lnTo>
                  <a:lnTo>
                    <a:pt x="7000875" y="3848100"/>
                  </a:lnTo>
                  <a:lnTo>
                    <a:pt x="657225" y="3848100"/>
                  </a:lnTo>
                  <a:lnTo>
                    <a:pt x="657225" y="3829050"/>
                  </a:lnTo>
                  <a:lnTo>
                    <a:pt x="657225" y="3848100"/>
                  </a:lnTo>
                  <a:cubicBezTo>
                    <a:pt x="294386" y="3848100"/>
                    <a:pt x="0" y="3555365"/>
                    <a:pt x="0" y="3194050"/>
                  </a:cubicBezTo>
                  <a:lnTo>
                    <a:pt x="0" y="654050"/>
                  </a:lnTo>
                  <a:lnTo>
                    <a:pt x="19050" y="654050"/>
                  </a:lnTo>
                  <a:lnTo>
                    <a:pt x="0" y="654050"/>
                  </a:lnTo>
                  <a:moveTo>
                    <a:pt x="38100" y="654050"/>
                  </a:moveTo>
                  <a:lnTo>
                    <a:pt x="38100" y="3194050"/>
                  </a:lnTo>
                  <a:lnTo>
                    <a:pt x="19050" y="3194050"/>
                  </a:lnTo>
                  <a:lnTo>
                    <a:pt x="38100" y="3194050"/>
                  </a:lnTo>
                  <a:cubicBezTo>
                    <a:pt x="38100" y="3534156"/>
                    <a:pt x="315214" y="3810000"/>
                    <a:pt x="657225" y="3810000"/>
                  </a:cubicBezTo>
                  <a:lnTo>
                    <a:pt x="7000875" y="3810000"/>
                  </a:lnTo>
                  <a:cubicBezTo>
                    <a:pt x="7342886" y="3810000"/>
                    <a:pt x="7620000" y="3534156"/>
                    <a:pt x="7620000" y="3194050"/>
                  </a:cubicBezTo>
                  <a:lnTo>
                    <a:pt x="7620000" y="654050"/>
                  </a:lnTo>
                  <a:cubicBezTo>
                    <a:pt x="7620000" y="313944"/>
                    <a:pt x="7342886" y="38100"/>
                    <a:pt x="7000875" y="38100"/>
                  </a:cubicBezTo>
                  <a:lnTo>
                    <a:pt x="657225" y="38100"/>
                  </a:lnTo>
                  <a:lnTo>
                    <a:pt x="657225" y="19050"/>
                  </a:lnTo>
                  <a:lnTo>
                    <a:pt x="657225" y="38100"/>
                  </a:lnTo>
                  <a:cubicBezTo>
                    <a:pt x="315214" y="38100"/>
                    <a:pt x="38100" y="313944"/>
                    <a:pt x="38100" y="654050"/>
                  </a:cubicBezTo>
                  <a:close/>
                </a:path>
              </a:pathLst>
            </a:custGeom>
            <a:solidFill>
              <a:srgbClr val="D35400"/>
            </a:solidFill>
          </p:spPr>
          <p:txBody>
            <a:bodyPr/>
            <a:lstStyle/>
            <a:p>
              <a:endParaRPr lang="he-I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7658100" cy="3867150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r">
                <a:lnSpc>
                  <a:spcPts val="2304"/>
                </a:lnSpc>
              </a:pP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דוגמה מעשית</a:t>
              </a:r>
              <a:r>
                <a:rPr lang="en-US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:</a:t>
              </a:r>
            </a:p>
            <a:p>
              <a:pPr algn="r">
                <a:lnSpc>
                  <a:spcPts val="2304"/>
                </a:lnSpc>
              </a:pP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עץ המניב </a:t>
              </a:r>
              <a:r>
                <a:rPr lang="en-US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10</a:t>
              </a: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 ק"ג פירות</a:t>
              </a:r>
            </a:p>
            <a:p>
              <a:pPr algn="r">
                <a:lnSpc>
                  <a:spcPts val="2304"/>
                </a:lnSpc>
              </a:pP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מחיר: </a:t>
              </a:r>
              <a:r>
                <a:rPr lang="en-US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8</a:t>
              </a: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 ₪ לק"ג</a:t>
              </a:r>
            </a:p>
            <a:p>
              <a:pPr algn="r">
                <a:lnSpc>
                  <a:spcPts val="2304"/>
                </a:lnSpc>
              </a:pP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סה"כ: </a:t>
              </a:r>
              <a:r>
                <a:rPr lang="en-US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80 ₪</a:t>
              </a:r>
            </a:p>
            <a:p>
              <a:pPr algn="r">
                <a:lnSpc>
                  <a:spcPts val="2304"/>
                </a:lnSpc>
              </a:pPr>
              <a:r>
                <a:rPr lang="he-IL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  <a:rtl/>
                </a:rPr>
                <a:t>מעשר: </a:t>
              </a:r>
              <a:r>
                <a:rPr lang="en-US" sz="192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8 ₪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977"/>
    </mc:Choice>
    <mc:Fallback xmlns="">
      <p:transition spd="slow" advTm="10197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335</Words>
  <Application>Microsoft Office PowerPoint</Application>
  <PresentationFormat>מותאם אישית</PresentationFormat>
  <Paragraphs>63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10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32" baseType="lpstr">
      <vt:lpstr>Artzisraelisns Light</vt:lpstr>
      <vt:lpstr>Arimo</vt:lpstr>
      <vt:lpstr>Artzisraelisns Bold</vt:lpstr>
      <vt:lpstr>Artzisraelisns</vt:lpstr>
      <vt:lpstr>Nehama</vt:lpstr>
      <vt:lpstr>Hazilim</vt:lpstr>
      <vt:lpstr>Calibri</vt:lpstr>
      <vt:lpstr>David Libre</vt:lpstr>
      <vt:lpstr>Lora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מעשר עני בימינו</dc:title>
  <dc:creator>USER</dc:creator>
  <cp:lastModifiedBy>יהודה טאוב</cp:lastModifiedBy>
  <cp:revision>4</cp:revision>
  <dcterms:created xsi:type="dcterms:W3CDTF">2006-08-16T00:00:00Z</dcterms:created>
  <dcterms:modified xsi:type="dcterms:W3CDTF">2026-10-18T02:22:28Z</dcterms:modified>
  <dc:identifier>DAGexDmEvAI</dc:identifier>
</cp:coreProperties>
</file>