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19"/>
  </p:notesMasterIdLst>
  <p:sldIdLst>
    <p:sldId id="371" r:id="rId3"/>
    <p:sldId id="355" r:id="rId4"/>
    <p:sldId id="364" r:id="rId5"/>
    <p:sldId id="368" r:id="rId6"/>
    <p:sldId id="369" r:id="rId7"/>
    <p:sldId id="356" r:id="rId8"/>
    <p:sldId id="353" r:id="rId9"/>
    <p:sldId id="358" r:id="rId10"/>
    <p:sldId id="365" r:id="rId11"/>
    <p:sldId id="354" r:id="rId12"/>
    <p:sldId id="367" r:id="rId13"/>
    <p:sldId id="363" r:id="rId14"/>
    <p:sldId id="373" r:id="rId15"/>
    <p:sldId id="374" r:id="rId16"/>
    <p:sldId id="375" r:id="rId17"/>
    <p:sldId id="376" r:id="rId1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483" autoAdjust="0"/>
    <p:restoredTop sz="94660"/>
  </p:normalViewPr>
  <p:slideViewPr>
    <p:cSldViewPr snapToGrid="0">
      <p:cViewPr varScale="1">
        <p:scale>
          <a:sx n="96" d="100"/>
          <a:sy n="96" d="100"/>
        </p:scale>
        <p:origin x="154" y="62"/>
      </p:cViewPr>
      <p:guideLst/>
    </p:cSldViewPr>
  </p:slideViewPr>
  <p:notesTextViewPr>
    <p:cViewPr>
      <p:scale>
        <a:sx n="1" d="1"/>
        <a:sy n="1" d="1"/>
      </p:scale>
      <p:origin x="0" y="0"/>
    </p:cViewPr>
  </p:notesTextViewPr>
  <p:sorterViewPr>
    <p:cViewPr>
      <p:scale>
        <a:sx n="100" d="100"/>
        <a:sy n="100" d="100"/>
      </p:scale>
      <p:origin x="0" y="-414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7:02.119" v="29"/>
      <pc:docMkLst>
        <pc:docMk/>
      </pc:docMkLst>
      <pc:sldChg chg="delSp mod delAnim modAnim">
        <pc:chgData name="יהודה טאוב" userId="80c2dbd02819b45c" providerId="LiveId" clId="{9C42E4DE-A4EE-4899-912D-CC2AC8F5DB5D}" dt="2026-10-18T02:17:01.987" v="13"/>
        <pc:sldMkLst>
          <pc:docMk/>
          <pc:sldMk cId="2574523743" sldId="353"/>
        </pc:sldMkLst>
        <pc:picChg chg="del">
          <ac:chgData name="יהודה טאוב" userId="80c2dbd02819b45c" providerId="LiveId" clId="{9C42E4DE-A4EE-4899-912D-CC2AC8F5DB5D}" dt="2026-10-18T02:17:01.987" v="13"/>
          <ac:picMkLst>
            <pc:docMk/>
            <pc:sldMk cId="2574523743" sldId="353"/>
            <ac:picMk id="5" creationId="{E6021A19-F32F-BAB0-8B7E-20A9E23589C4}"/>
          </ac:picMkLst>
        </pc:picChg>
      </pc:sldChg>
      <pc:sldChg chg="delSp mod delAnim modAnim">
        <pc:chgData name="יהודה טאוב" userId="80c2dbd02819b45c" providerId="LiveId" clId="{9C42E4DE-A4EE-4899-912D-CC2AC8F5DB5D}" dt="2026-10-18T02:17:02.022" v="19"/>
        <pc:sldMkLst>
          <pc:docMk/>
          <pc:sldMk cId="2199291817" sldId="354"/>
        </pc:sldMkLst>
        <pc:picChg chg="del">
          <ac:chgData name="יהודה טאוב" userId="80c2dbd02819b45c" providerId="LiveId" clId="{9C42E4DE-A4EE-4899-912D-CC2AC8F5DB5D}" dt="2026-10-18T02:17:02.022" v="19"/>
          <ac:picMkLst>
            <pc:docMk/>
            <pc:sldMk cId="2199291817" sldId="354"/>
            <ac:picMk id="3" creationId="{9B7327EE-F267-05D5-BC32-AFC8454E9302}"/>
          </ac:picMkLst>
        </pc:picChg>
      </pc:sldChg>
      <pc:sldChg chg="delSp mod delAnim modAnim">
        <pc:chgData name="יהודה טאוב" userId="80c2dbd02819b45c" providerId="LiveId" clId="{9C42E4DE-A4EE-4899-912D-CC2AC8F5DB5D}" dt="2026-10-18T02:17:01.919" v="3"/>
        <pc:sldMkLst>
          <pc:docMk/>
          <pc:sldMk cId="1612710476" sldId="355"/>
        </pc:sldMkLst>
        <pc:picChg chg="del">
          <ac:chgData name="יהודה טאוב" userId="80c2dbd02819b45c" providerId="LiveId" clId="{9C42E4DE-A4EE-4899-912D-CC2AC8F5DB5D}" dt="2026-10-18T02:17:01.919" v="3"/>
          <ac:picMkLst>
            <pc:docMk/>
            <pc:sldMk cId="1612710476" sldId="355"/>
            <ac:picMk id="3" creationId="{04261226-C68F-8BCE-C9A1-8BF1C8DCC77F}"/>
          </ac:picMkLst>
        </pc:picChg>
      </pc:sldChg>
      <pc:sldChg chg="delSp mod delAnim modAnim">
        <pc:chgData name="יהודה טאוב" userId="80c2dbd02819b45c" providerId="LiveId" clId="{9C42E4DE-A4EE-4899-912D-CC2AC8F5DB5D}" dt="2026-10-18T02:17:01.974" v="11"/>
        <pc:sldMkLst>
          <pc:docMk/>
          <pc:sldMk cId="2841921176" sldId="356"/>
        </pc:sldMkLst>
        <pc:picChg chg="del">
          <ac:chgData name="יהודה טאוב" userId="80c2dbd02819b45c" providerId="LiveId" clId="{9C42E4DE-A4EE-4899-912D-CC2AC8F5DB5D}" dt="2026-10-18T02:17:01.974" v="11"/>
          <ac:picMkLst>
            <pc:docMk/>
            <pc:sldMk cId="2841921176" sldId="356"/>
            <ac:picMk id="4" creationId="{87880C23-1E29-1660-1E39-E129B3FDB0FD}"/>
          </ac:picMkLst>
        </pc:picChg>
      </pc:sldChg>
      <pc:sldChg chg="delSp mod delAnim modAnim">
        <pc:chgData name="יהודה טאוב" userId="80c2dbd02819b45c" providerId="LiveId" clId="{9C42E4DE-A4EE-4899-912D-CC2AC8F5DB5D}" dt="2026-10-18T02:17:02" v="15"/>
        <pc:sldMkLst>
          <pc:docMk/>
          <pc:sldMk cId="842085513" sldId="358"/>
        </pc:sldMkLst>
        <pc:picChg chg="del">
          <ac:chgData name="יהודה טאוב" userId="80c2dbd02819b45c" providerId="LiveId" clId="{9C42E4DE-A4EE-4899-912D-CC2AC8F5DB5D}" dt="2026-10-18T02:17:02" v="15"/>
          <ac:picMkLst>
            <pc:docMk/>
            <pc:sldMk cId="842085513" sldId="358"/>
            <ac:picMk id="3" creationId="{ABC08D2E-5943-F421-ECAD-C9ECE570DEB4}"/>
          </ac:picMkLst>
        </pc:picChg>
      </pc:sldChg>
      <pc:sldChg chg="delSp mod delAnim modAnim">
        <pc:chgData name="יהודה טאוב" userId="80c2dbd02819b45c" providerId="LiveId" clId="{9C42E4DE-A4EE-4899-912D-CC2AC8F5DB5D}" dt="2026-10-18T02:17:01.931" v="5"/>
        <pc:sldMkLst>
          <pc:docMk/>
          <pc:sldMk cId="4047161969" sldId="364"/>
        </pc:sldMkLst>
        <pc:picChg chg="del">
          <ac:chgData name="יהודה טאוב" userId="80c2dbd02819b45c" providerId="LiveId" clId="{9C42E4DE-A4EE-4899-912D-CC2AC8F5DB5D}" dt="2026-10-18T02:17:01.931" v="5"/>
          <ac:picMkLst>
            <pc:docMk/>
            <pc:sldMk cId="4047161969" sldId="364"/>
            <ac:picMk id="3" creationId="{3CDE4C2D-5F9F-FDF7-24EA-E12EFFD4B51B}"/>
          </ac:picMkLst>
        </pc:picChg>
      </pc:sldChg>
      <pc:sldChg chg="delSp mod delAnim modAnim">
        <pc:chgData name="יהודה טאוב" userId="80c2dbd02819b45c" providerId="LiveId" clId="{9C42E4DE-A4EE-4899-912D-CC2AC8F5DB5D}" dt="2026-10-18T02:17:02.008" v="17"/>
        <pc:sldMkLst>
          <pc:docMk/>
          <pc:sldMk cId="2648607984" sldId="365"/>
        </pc:sldMkLst>
        <pc:picChg chg="del">
          <ac:chgData name="יהודה טאוב" userId="80c2dbd02819b45c" providerId="LiveId" clId="{9C42E4DE-A4EE-4899-912D-CC2AC8F5DB5D}" dt="2026-10-18T02:17:02.008" v="17"/>
          <ac:picMkLst>
            <pc:docMk/>
            <pc:sldMk cId="2648607984" sldId="365"/>
            <ac:picMk id="3" creationId="{9A350999-C616-7132-3282-51844E396D98}"/>
          </ac:picMkLst>
        </pc:picChg>
      </pc:sldChg>
      <pc:sldChg chg="delSp mod delAnim modAnim">
        <pc:chgData name="יהודה טאוב" userId="80c2dbd02819b45c" providerId="LiveId" clId="{9C42E4DE-A4EE-4899-912D-CC2AC8F5DB5D}" dt="2026-10-18T02:17:02.035" v="21"/>
        <pc:sldMkLst>
          <pc:docMk/>
          <pc:sldMk cId="2511245744" sldId="367"/>
        </pc:sldMkLst>
        <pc:picChg chg="del">
          <ac:chgData name="יהודה טאוב" userId="80c2dbd02819b45c" providerId="LiveId" clId="{9C42E4DE-A4EE-4899-912D-CC2AC8F5DB5D}" dt="2026-10-18T02:17:02.035" v="21"/>
          <ac:picMkLst>
            <pc:docMk/>
            <pc:sldMk cId="2511245744" sldId="367"/>
            <ac:picMk id="3" creationId="{F7BA872F-9F78-A3EF-66BF-C4520E7CF2E5}"/>
          </ac:picMkLst>
        </pc:picChg>
      </pc:sldChg>
      <pc:sldChg chg="delSp mod delAnim modAnim">
        <pc:chgData name="יהודה טאוב" userId="80c2dbd02819b45c" providerId="LiveId" clId="{9C42E4DE-A4EE-4899-912D-CC2AC8F5DB5D}" dt="2026-10-18T02:17:01.944" v="7"/>
        <pc:sldMkLst>
          <pc:docMk/>
          <pc:sldMk cId="2312921642" sldId="368"/>
        </pc:sldMkLst>
        <pc:picChg chg="del">
          <ac:chgData name="יהודה טאוב" userId="80c2dbd02819b45c" providerId="LiveId" clId="{9C42E4DE-A4EE-4899-912D-CC2AC8F5DB5D}" dt="2026-10-18T02:17:01.944" v="7"/>
          <ac:picMkLst>
            <pc:docMk/>
            <pc:sldMk cId="2312921642" sldId="368"/>
            <ac:picMk id="3" creationId="{B3AE6159-ECC2-F2D4-3F68-A5833B125713}"/>
          </ac:picMkLst>
        </pc:picChg>
      </pc:sldChg>
      <pc:sldChg chg="delSp mod delAnim modAnim">
        <pc:chgData name="יהודה טאוב" userId="80c2dbd02819b45c" providerId="LiveId" clId="{9C42E4DE-A4EE-4899-912D-CC2AC8F5DB5D}" dt="2026-10-18T02:17:01.958" v="9"/>
        <pc:sldMkLst>
          <pc:docMk/>
          <pc:sldMk cId="836406202" sldId="369"/>
        </pc:sldMkLst>
        <pc:picChg chg="del">
          <ac:chgData name="יהודה טאוב" userId="80c2dbd02819b45c" providerId="LiveId" clId="{9C42E4DE-A4EE-4899-912D-CC2AC8F5DB5D}" dt="2026-10-18T02:17:01.958" v="9"/>
          <ac:picMkLst>
            <pc:docMk/>
            <pc:sldMk cId="836406202" sldId="369"/>
            <ac:picMk id="3" creationId="{45DEC8D4-BC7F-5F2A-C643-7F37DA03C19B}"/>
          </ac:picMkLst>
        </pc:picChg>
      </pc:sldChg>
      <pc:sldChg chg="delSp mod delAnim modAnim">
        <pc:chgData name="יהודה טאוב" userId="80c2dbd02819b45c" providerId="LiveId" clId="{9C42E4DE-A4EE-4899-912D-CC2AC8F5DB5D}" dt="2026-10-18T02:17:01.895" v="1"/>
        <pc:sldMkLst>
          <pc:docMk/>
          <pc:sldMk cId="1318195555" sldId="371"/>
        </pc:sldMkLst>
        <pc:picChg chg="del">
          <ac:chgData name="יהודה טאוב" userId="80c2dbd02819b45c" providerId="LiveId" clId="{9C42E4DE-A4EE-4899-912D-CC2AC8F5DB5D}" dt="2026-10-18T02:17:01.895" v="1"/>
          <ac:picMkLst>
            <pc:docMk/>
            <pc:sldMk cId="1318195555" sldId="371"/>
            <ac:picMk id="5" creationId="{EB97748A-45AF-9248-5BFD-3D873361BC5B}"/>
          </ac:picMkLst>
        </pc:picChg>
      </pc:sldChg>
      <pc:sldChg chg="delSp mod delAnim modAnim">
        <pc:chgData name="יהודה טאוב" userId="80c2dbd02819b45c" providerId="LiveId" clId="{9C42E4DE-A4EE-4899-912D-CC2AC8F5DB5D}" dt="2026-10-18T02:17:02.061" v="23"/>
        <pc:sldMkLst>
          <pc:docMk/>
          <pc:sldMk cId="3896340718" sldId="373"/>
        </pc:sldMkLst>
        <pc:picChg chg="del">
          <ac:chgData name="יהודה טאוב" userId="80c2dbd02819b45c" providerId="LiveId" clId="{9C42E4DE-A4EE-4899-912D-CC2AC8F5DB5D}" dt="2026-10-18T02:17:02.061" v="23"/>
          <ac:picMkLst>
            <pc:docMk/>
            <pc:sldMk cId="3896340718" sldId="373"/>
            <ac:picMk id="6" creationId="{C86ADDD3-EF9C-0F85-257E-C43DAF55EA4D}"/>
          </ac:picMkLst>
        </pc:picChg>
      </pc:sldChg>
      <pc:sldChg chg="delSp mod delAnim modAnim">
        <pc:chgData name="יהודה טאוב" userId="80c2dbd02819b45c" providerId="LiveId" clId="{9C42E4DE-A4EE-4899-912D-CC2AC8F5DB5D}" dt="2026-10-18T02:17:02.078" v="25"/>
        <pc:sldMkLst>
          <pc:docMk/>
          <pc:sldMk cId="3001933215" sldId="374"/>
        </pc:sldMkLst>
        <pc:picChg chg="del">
          <ac:chgData name="יהודה טאוב" userId="80c2dbd02819b45c" providerId="LiveId" clId="{9C42E4DE-A4EE-4899-912D-CC2AC8F5DB5D}" dt="2026-10-18T02:17:02.078" v="25"/>
          <ac:picMkLst>
            <pc:docMk/>
            <pc:sldMk cId="3001933215" sldId="374"/>
            <ac:picMk id="6" creationId="{158C8508-BFDA-F6AC-E202-715FF39E9BF7}"/>
          </ac:picMkLst>
        </pc:picChg>
      </pc:sldChg>
      <pc:sldChg chg="delSp mod delAnim modAnim">
        <pc:chgData name="יהודה טאוב" userId="80c2dbd02819b45c" providerId="LiveId" clId="{9C42E4DE-A4EE-4899-912D-CC2AC8F5DB5D}" dt="2026-10-18T02:17:02.099" v="27"/>
        <pc:sldMkLst>
          <pc:docMk/>
          <pc:sldMk cId="3831852609" sldId="375"/>
        </pc:sldMkLst>
        <pc:picChg chg="del">
          <ac:chgData name="יהודה טאוב" userId="80c2dbd02819b45c" providerId="LiveId" clId="{9C42E4DE-A4EE-4899-912D-CC2AC8F5DB5D}" dt="2026-10-18T02:17:02.099" v="27"/>
          <ac:picMkLst>
            <pc:docMk/>
            <pc:sldMk cId="3831852609" sldId="375"/>
            <ac:picMk id="6" creationId="{32C24049-9849-38AB-624A-E07B84E76A6A}"/>
          </ac:picMkLst>
        </pc:picChg>
      </pc:sldChg>
      <pc:sldChg chg="delSp mod delAnim modAnim">
        <pc:chgData name="יהודה טאוב" userId="80c2dbd02819b45c" providerId="LiveId" clId="{9C42E4DE-A4EE-4899-912D-CC2AC8F5DB5D}" dt="2026-10-18T02:17:02.119" v="29"/>
        <pc:sldMkLst>
          <pc:docMk/>
          <pc:sldMk cId="173915113" sldId="376"/>
        </pc:sldMkLst>
        <pc:picChg chg="del">
          <ac:chgData name="יהודה טאוב" userId="80c2dbd02819b45c" providerId="LiveId" clId="{9C42E4DE-A4EE-4899-912D-CC2AC8F5DB5D}" dt="2026-10-18T02:17:02.119" v="29"/>
          <ac:picMkLst>
            <pc:docMk/>
            <pc:sldMk cId="173915113" sldId="376"/>
            <ac:picMk id="5" creationId="{0FDE152E-598C-0FE5-4718-A5C6AADB67F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4F8BB05-FF7F-4F1B-B6C8-BAA4580CF32E}"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EA40542-3D49-4282-A932-6C2552E71534}" type="slidenum">
              <a:rPr lang="he-IL" smtClean="0"/>
              <a:t>‹#›</a:t>
            </a:fld>
            <a:endParaRPr lang="he-IL"/>
          </a:p>
        </p:txBody>
      </p:sp>
    </p:spTree>
    <p:extLst>
      <p:ext uri="{BB962C8B-B14F-4D97-AF65-F5344CB8AC3E}">
        <p14:creationId xmlns:p14="http://schemas.microsoft.com/office/powerpoint/2010/main" val="13357857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45F050F-DAD7-F593-DA34-5A13D814EC5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115139C2-A1FB-A486-A50E-2FC01C4B61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4028634-69FA-3752-93A5-BFEFEF0266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dirty="0"/>
              <a:t>יתכן וזה קשור לנושא האם לתת הכשר לבית מלון שמרשה לאנשים לקבל גלידה אחרי סעודה בשרית. </a:t>
            </a:r>
          </a:p>
          <a:p>
            <a:pPr marL="0" lvl="0" indent="0" algn="r" rtl="0">
              <a:spcBef>
                <a:spcPts val="0"/>
              </a:spcBef>
              <a:spcAft>
                <a:spcPts val="0"/>
              </a:spcAft>
              <a:buNone/>
            </a:pPr>
            <a:r>
              <a:rPr lang="he-IL" dirty="0"/>
              <a:t>שהרב </a:t>
            </a:r>
            <a:r>
              <a:rPr lang="he-IL" dirty="0" err="1"/>
              <a:t>וולנדברג</a:t>
            </a:r>
            <a:r>
              <a:rPr lang="he-IL" dirty="0"/>
              <a:t> אסר דבר זה היות ובזה אתה נותן הכשר לדבר אסור. </a:t>
            </a:r>
          </a:p>
          <a:p>
            <a:pPr marL="0" lvl="0" indent="0" algn="r" rtl="0">
              <a:spcBef>
                <a:spcPts val="0"/>
              </a:spcBef>
              <a:spcAft>
                <a:spcPts val="0"/>
              </a:spcAft>
              <a:buNone/>
            </a:pPr>
            <a:r>
              <a:rPr lang="he-IL" dirty="0"/>
              <a:t>ואילו הרב עובדיה יוסף סבר שאני צריך להציל את אלו שאינם רוצים כלל לאכול איסור. ואני לא נותן הכשר לאיסור כלל, ולא רוצה להציל אותו. </a:t>
            </a:r>
            <a:endParaRPr dirty="0"/>
          </a:p>
        </p:txBody>
      </p:sp>
    </p:spTree>
    <p:extLst>
      <p:ext uri="{BB962C8B-B14F-4D97-AF65-F5344CB8AC3E}">
        <p14:creationId xmlns:p14="http://schemas.microsoft.com/office/powerpoint/2010/main" val="1517570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122B6BC-F144-A33A-AFD7-3C8602C5424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58D91E1-A40C-663D-7A8A-067F0CC4D5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0AD5680-F54E-D669-33CB-6E3114E527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3936163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C47C948-3261-68C2-2FB6-9B13704E4DEB}"/>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D65BA52E-15E9-61DF-9C3E-EC7A5A6382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755EF87-B588-CF76-7283-F736D9C8DF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407829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D901E16-4B5C-5B11-1C6D-1B572BEDF515}"/>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73CEF13E-4316-711D-352E-240986E611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4606E881-C719-3853-70A4-B5E1E03803A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1549964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673453D-241D-3345-5BEF-1B8836847EB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E6BAA5D9-0950-4009-A6D9-4ECFD09B62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CD53A50-FBD8-568D-EF31-E415A61542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4049940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7847D7F-7AD0-E41B-FCCB-65D9A20316C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8C3151D-3B30-B52C-C149-5CF6303CF0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5C0FCD2-942E-A12C-5968-2E6859D80A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3330344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ED08379-67D6-BAFE-6460-128E4BFBADD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59BFD7A-E8C5-D419-8B60-CA28F54739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DA6CE8F-F366-CE16-794E-EB8A9D0FBA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1147279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327044A-8318-CE33-41A2-61658B0E6BBD}"/>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B9921D9-5EF5-2EC6-6FD4-95DD63CB2B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4887464-E1E3-CC2E-6C55-322798E561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173052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C131FA6-E13D-9E0B-FE0B-630E8E8FD3E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0A102024-C073-4FA7-DD29-3A7784FAA0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27D9CA-6625-EB0C-BAAA-54801AD418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2598262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9EC217D-7850-AA5A-205B-781CF78608DF}"/>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2316EAB-24EA-C55D-2C25-E411A319F9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4373159-3901-9FC7-C4A9-A8F451CB76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dirty="0"/>
              <a:t>יתכן וזה קשור לנושא האם לתת הכשר לבית מלון שמרשה לאנשים לקבל גלידה אחרי סעודה בשרית. </a:t>
            </a:r>
          </a:p>
          <a:p>
            <a:pPr marL="0" lvl="0" indent="0" algn="r" rtl="0">
              <a:spcBef>
                <a:spcPts val="0"/>
              </a:spcBef>
              <a:spcAft>
                <a:spcPts val="0"/>
              </a:spcAft>
              <a:buNone/>
            </a:pPr>
            <a:r>
              <a:rPr lang="he-IL" dirty="0"/>
              <a:t>שהרב </a:t>
            </a:r>
            <a:r>
              <a:rPr lang="he-IL" dirty="0" err="1"/>
              <a:t>וולנדברג</a:t>
            </a:r>
            <a:r>
              <a:rPr lang="he-IL" dirty="0"/>
              <a:t> אסר דבר זה היות ובזה אתה נותן הכשר לדבר אסור. </a:t>
            </a:r>
          </a:p>
          <a:p>
            <a:pPr marL="0" lvl="0" indent="0" algn="r" rtl="0">
              <a:spcBef>
                <a:spcPts val="0"/>
              </a:spcBef>
              <a:spcAft>
                <a:spcPts val="0"/>
              </a:spcAft>
              <a:buNone/>
            </a:pPr>
            <a:r>
              <a:rPr lang="he-IL" dirty="0"/>
              <a:t>ואילו הרב עובדיה יוסף סבר שאני צריך להציל את אלו שאינם רוצים כלל לאכול איסור. ואני לא נותן הכשר לאיסור כלל, ולא רוצה להציל אותו. </a:t>
            </a:r>
            <a:endParaRPr dirty="0"/>
          </a:p>
        </p:txBody>
      </p:sp>
    </p:spTree>
    <p:extLst>
      <p:ext uri="{BB962C8B-B14F-4D97-AF65-F5344CB8AC3E}">
        <p14:creationId xmlns:p14="http://schemas.microsoft.com/office/powerpoint/2010/main" val="3806579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24F919C-654A-D8A0-7E03-5B7B6C724D2B}"/>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EE21090A-33A0-41CA-4D10-03832F3396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B09EB85E-C7E4-3051-99EE-F9242C70EF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2236246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84DF8F3-C954-6A1E-CC8B-32E624A10A1C}"/>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DD22DED-DF46-9079-0C44-C64D8717CA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E8E79488-EA75-7D02-32C6-F4035307D3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1128611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8617A4-B096-5000-1E89-8A83E04727C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08E7091D-6CB0-25B9-7EA3-9517209875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F4EE6A60-FFFB-BA62-C5C9-9110D2C103C6}"/>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C2D3DDC-25A9-39ED-9543-2A877FE066F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0484323-61FA-5B39-5EF0-1CD465D3252D}"/>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2256188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EC0724-CD8F-4637-7F6E-E3A1D4E6D4F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F298FAB-5F3F-AE45-EB45-7695B172C17D}"/>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6011476-05FA-4936-4306-EB0A289F6097}"/>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C2F001F-BF3E-3B30-E5EF-1BC5CC01724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C53AF8A-F635-8C04-5BA2-D649F19DE0EF}"/>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253305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7AD850-AADE-CE58-6C7E-62C1885FE69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8756E61-6D13-ED93-42A9-0C4369E932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14819A5-9E24-121D-2344-DAC519C0762A}"/>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DEA257E-A6F1-65F9-4771-525BF539EC2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9458F3A-C51A-4F89-DC4D-9E5F509AEF5C}"/>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2748294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4708DBE-AAAB-D910-A6B3-F1448F0AC72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7277D64-52FB-B455-DAA4-7AD5720B2310}"/>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A6FBBEF-15A7-6909-2BCB-634D7DCE232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54ADE52-3DC2-F74E-4426-C56394539B0F}"/>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82B9826-CFFE-D72A-BC0F-B6D26A9A0F6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B68E649-260A-B99E-2D3E-6BB0C98375F9}"/>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931204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2E3BDB-9028-CF73-E68B-99932E9E5674}"/>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8EC48FA-5CFC-BDA4-6935-CC3E644DBE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FE0BE52-3237-3E2A-A2BE-2591E5DB443E}"/>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3C1685C0-65CB-93C0-D264-0EB49D0302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1D7F7114-88AC-0D72-9F44-BB7F6DC52760}"/>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5449736-BB1B-4475-53D5-5E4032EEE599}"/>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2CAA348A-FB03-5BE5-30E4-257C73638943}"/>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6D7F00E-C269-BB21-2BFD-829407748F1E}"/>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268719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6F875A-97B7-6B5B-52D2-4BD3EC39990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3760135-58F4-BF07-2389-2C36022A2CF7}"/>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EF774374-9C4A-AE90-FD74-D2948FA86A8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5F0135A5-4FD6-90AB-08D8-BBE0FC0CA710}"/>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3104087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DFF4473D-8973-B84C-3E73-DFBB7B8623DE}"/>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7EE4BCAB-E9F6-A96D-C072-D0AF29ECC119}"/>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7639C7C-584C-8EE2-0415-AC5B204F6CBD}"/>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959630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88CCC4-53E1-08BF-9F07-162E9785481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BBA4129-5C84-7A32-40ED-A190EECF5D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7347811-B411-BF60-FD6B-38A629B964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06D8969-BDA1-7CB7-54B3-232AC5E77D4C}"/>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91E99EF-405F-A0FE-DABE-F1EDDB4A3A9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1CEBF7D-3D09-7529-1749-A34F6A53AC60}"/>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228458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E69675-818B-58AD-A0AD-2E6CAA528FF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CDD61CE-9C3A-10F1-98C5-D1E0A9DDFF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AF86C637-2185-C815-D3C2-B880640775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5AC9B10-7552-3C56-2B57-11F2A62DDEEE}"/>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6CDBCFFC-29B0-DD1F-05BC-92194972359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8F57F3A-573F-9495-58F2-4B3AB9A44195}"/>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2340939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DB9A3D-3572-B149-E407-3F1BCD194FD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26BB3C2-B5B2-0EBB-ACFC-08D4A44DCE47}"/>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29E9DE4-F70E-2B3A-8522-D2A4AE8BF42E}"/>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FDD4212-D56A-DF42-8D60-33BE19D37F8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63A92E2-D56A-33D2-5241-7653505FC98A}"/>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1885506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B7BF5355-0D58-5B86-86D6-C0630502CD46}"/>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F69DDD9-E90C-9FF6-BB3E-450766788E0C}"/>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5A23AAF-CB4D-5AAD-E0E6-9B57B58E314F}"/>
              </a:ext>
            </a:extLst>
          </p:cNvPr>
          <p:cNvSpPr>
            <a:spLocks noGrp="1"/>
          </p:cNvSpPr>
          <p:nvPr>
            <p:ph type="dt" sz="half" idx="10"/>
          </p:nvPr>
        </p:nvSpPr>
        <p:spPr/>
        <p:txBody>
          <a:bodyPr/>
          <a:lstStyle/>
          <a:p>
            <a:fld id="{60A89BEC-CEBD-4A9E-AC1E-4DB7CE519B2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3BB3E6B-B37B-8DBE-CFC7-538457B9626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DE673A1-22F0-0FAC-BA02-9326DEA5265D}"/>
              </a:ext>
            </a:extLst>
          </p:cNvPr>
          <p:cNvSpPr>
            <a:spLocks noGrp="1"/>
          </p:cNvSpPr>
          <p:nvPr>
            <p:ph type="sldNum" sz="quarter" idx="12"/>
          </p:nvPr>
        </p:nvSpPr>
        <p:spPr/>
        <p:txBody>
          <a:bodyPr/>
          <a:lstStyle/>
          <a:p>
            <a:fld id="{7DC1E3BE-1996-4388-BB0A-BEAFE9EA1347}" type="slidenum">
              <a:rPr lang="he-IL" smtClean="0"/>
              <a:t>‹#›</a:t>
            </a:fld>
            <a:endParaRPr lang="he-IL"/>
          </a:p>
        </p:txBody>
      </p:sp>
    </p:spTree>
    <p:extLst>
      <p:ext uri="{BB962C8B-B14F-4D97-AF65-F5344CB8AC3E}">
        <p14:creationId xmlns:p14="http://schemas.microsoft.com/office/powerpoint/2010/main" val="220535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38FDB8-C195-91EE-0767-BBF6FF7202B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8EBF8E31-B1E4-FC6E-887B-CAD179A629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CF09D7A9-8DE3-BC11-DEB8-24C66FBFB203}"/>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A82C990-6488-B70F-6848-D16F948F4A9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3F072B7-B6EF-54E4-CC33-1C0CDA01A36C}"/>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1811714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6D4633-971B-BD08-DBA5-E72FE50C415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19F8115-F004-56F1-0F2A-4732B2FDC3D3}"/>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EEE3CF1-F299-D96E-F2DE-1557426DFCD9}"/>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6A2AF0A4-DF7B-3511-F7DC-83B7B86AD02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067D497-126A-498F-9AA8-915BD6D36BA2}"/>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1356645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B1A3CDB-DDCB-7D15-0479-847C8B052FD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20F51FF-6BD9-6404-E6B2-85555F5AE8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211FC97-26ED-6B9C-0C44-EDC19F526D1A}"/>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2D6203A-7CB6-9661-AF26-50FA2C17E6E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49AAE7F-FBC3-E64F-5A17-F01C90AB3BD8}"/>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1757576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92D3F4-ACAA-B4E4-74B5-525B7C55FE5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D0D09C4-C5FE-4DC6-CD7C-3F3E9414F690}"/>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FE26A509-FDBB-DDC3-E89D-8F31E2358B42}"/>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0AE0023-0759-20DD-CA8E-C830165B2B3B}"/>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92E682D4-3257-210A-6387-6E62CB3B484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CCEB705-9910-7C42-2F09-8FAA68D8E600}"/>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1733064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3DA9BA-8026-969A-DB7C-A4F8647D5CF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430D15B-2885-84CE-7F04-F96271844A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E1B769E-DCA8-2E11-4476-67E3969BE574}"/>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84FF81C-A8E5-4EFE-58C4-A577BC170C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8CADCCA-46AD-347F-A58B-5C97D42030D9}"/>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2C76F16-6B71-FDC4-43DD-E0A68010B681}"/>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679CC1C5-F7C8-FE1D-0238-A9FDCB9EEDF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DAB6F01-EBDE-A4B3-DEA3-75A69302D592}"/>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12218834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2CC287-9AAB-172C-302B-CC25524E786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C4753B8D-CF02-274C-0A8C-B7BE1D1FA715}"/>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7C24DD04-DAA7-8552-B6B5-D33A68A345B4}"/>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505FCD57-E758-4AE9-7240-E2DA3162B015}"/>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3853756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AECA1356-7F28-FAA8-91BD-A77361CA4D94}"/>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7D4BF8AA-2891-D9E0-E884-F0EFAA0A14BD}"/>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A4F585F-F572-88CB-3C5F-84C2B8B433CD}"/>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3575714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C440A3-A902-2260-4697-BF6158E192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F23C33A-DFCC-873C-CF9D-BF5D04F224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DEFCA04C-45C6-AEA6-2661-9F7E6BCAC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1F20B0F-59D4-349B-4E9B-4C319E85C5A6}"/>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53409728-ADA0-7D4F-8D66-6A524CF1ACF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A08E562-CC1C-6118-D013-102734D3ABE3}"/>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2808901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A73A80-AE6D-0E10-C073-B78599C64C6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51D2CE4-68DA-3B72-3DAE-CB9283C2D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FC8D068A-B63A-53E9-11C0-2EEB455786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953785AD-22DA-A86D-F877-7B41D35F1EC5}"/>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6F17AA63-50FE-FB9C-0BD4-0B1DBC13688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1C62291-955C-71B7-F82A-430CABD8E9D5}"/>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2940768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669BD4-1085-0A60-955B-61A0686DCA7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BDBB288-BC9F-0829-3486-0210DD835CE2}"/>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96C6549-2965-504C-DD60-32297F497617}"/>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DE794DF-655A-A677-59C8-BFF4F80E303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4C138E0-083D-64FC-3FC6-99C82893FE33}"/>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70571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7972CE2-CE7B-5176-0F10-0F2D55F6C52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E5385BF-FC9F-DFA3-A4DA-BDC3CE594B86}"/>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CFC5000-394C-E72C-4AE8-A73F1B28FC32}"/>
              </a:ext>
            </a:extLst>
          </p:cNvPr>
          <p:cNvSpPr>
            <a:spLocks noGrp="1"/>
          </p:cNvSpPr>
          <p:nvPr>
            <p:ph type="dt" sz="half" idx="10"/>
          </p:nvPr>
        </p:nvSpPr>
        <p:spPr/>
        <p:txBody>
          <a:bodyPr/>
          <a:lstStyle/>
          <a:p>
            <a:fld id="{10D57CB1-85D7-4598-90E7-BBFEE4F8D3E4}"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955E933-CC47-F259-8769-6C400A2937A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6218120-D34D-718D-C690-AF82A6CD51D8}"/>
              </a:ext>
            </a:extLst>
          </p:cNvPr>
          <p:cNvSpPr>
            <a:spLocks noGrp="1"/>
          </p:cNvSpPr>
          <p:nvPr>
            <p:ph type="sldNum" sz="quarter" idx="12"/>
          </p:nvPr>
        </p:nvSpPr>
        <p:spPr/>
        <p:txBody>
          <a:bodyPr/>
          <a:lstStyle/>
          <a:p>
            <a:fld id="{D63C47C7-22A5-4A9F-84A8-04AAF51DD259}" type="slidenum">
              <a:rPr lang="he-IL" smtClean="0"/>
              <a:t>‹#›</a:t>
            </a:fld>
            <a:endParaRPr lang="he-IL"/>
          </a:p>
        </p:txBody>
      </p:sp>
    </p:spTree>
    <p:extLst>
      <p:ext uri="{BB962C8B-B14F-4D97-AF65-F5344CB8AC3E}">
        <p14:creationId xmlns:p14="http://schemas.microsoft.com/office/powerpoint/2010/main" val="3434954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A6BF3E1-8068-FFC5-49C6-058551A3F79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158882F-B65E-7190-E008-FC6BF68D1E05}"/>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1E8DE39-F0C6-7C22-2A8E-ECDDF9E8DE0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60A89BEC-CEBD-4A9E-AC1E-4DB7CE519B2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C0E89C0-345A-FA96-E16A-6693E953F6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7BEBE2D-F8FD-E933-17D9-1F9DF065E4AA}"/>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7DC1E3BE-1996-4388-BB0A-BEAFE9EA1347}" type="slidenum">
              <a:rPr lang="he-IL" smtClean="0"/>
              <a:t>‹#›</a:t>
            </a:fld>
            <a:endParaRPr lang="he-IL"/>
          </a:p>
        </p:txBody>
      </p:sp>
    </p:spTree>
    <p:extLst>
      <p:ext uri="{BB962C8B-B14F-4D97-AF65-F5344CB8AC3E}">
        <p14:creationId xmlns:p14="http://schemas.microsoft.com/office/powerpoint/2010/main" val="3208983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B911D9B-E753-9CD2-A195-5D3408E95F4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CBC568-1C13-DD5B-549D-2EABBF0E6B6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DCF656-5038-4255-EC51-E6D41BBDB5D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10D57CB1-85D7-4598-90E7-BBFEE4F8D3E4}"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125E4F6-0A1D-C609-7807-768962E957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BA992D2-112D-2864-E93E-C794B973632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D63C47C7-22A5-4A9F-84A8-04AAF51DD259}" type="slidenum">
              <a:rPr lang="he-IL" smtClean="0"/>
              <a:t>‹#›</a:t>
            </a:fld>
            <a:endParaRPr lang="he-IL"/>
          </a:p>
        </p:txBody>
      </p:sp>
    </p:spTree>
    <p:extLst>
      <p:ext uri="{BB962C8B-B14F-4D97-AF65-F5344CB8AC3E}">
        <p14:creationId xmlns:p14="http://schemas.microsoft.com/office/powerpoint/2010/main" val="31854840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BFC01-4A9E-13B9-6062-740A66E0F00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BF45DC8-65B6-60C5-9603-5798CBBA8ED8}"/>
              </a:ext>
            </a:extLst>
          </p:cNvPr>
          <p:cNvSpPr>
            <a:spLocks noGrp="1"/>
          </p:cNvSpPr>
          <p:nvPr>
            <p:ph type="ctrTitle"/>
          </p:nvPr>
        </p:nvSpPr>
        <p:spPr>
          <a:xfrm>
            <a:off x="638881" y="670218"/>
            <a:ext cx="10909640" cy="1065836"/>
          </a:xfrm>
        </p:spPr>
        <p:txBody>
          <a:bodyPr anchor="ctr">
            <a:normAutofit/>
          </a:bodyPr>
          <a:lstStyle/>
          <a:p>
            <a:r>
              <a:rPr lang="he-IL" sz="6600" dirty="0"/>
              <a:t>דת  מוסר ולחימה</a:t>
            </a:r>
          </a:p>
        </p:txBody>
      </p:sp>
      <p:sp>
        <p:nvSpPr>
          <p:cNvPr id="3" name="כותרת משנה 2">
            <a:extLst>
              <a:ext uri="{FF2B5EF4-FFF2-40B4-BE49-F238E27FC236}">
                <a16:creationId xmlns:a16="http://schemas.microsoft.com/office/drawing/2014/main" id="{9A5E5911-0454-3254-903D-01B74FDB7DA5}"/>
              </a:ext>
            </a:extLst>
          </p:cNvPr>
          <p:cNvSpPr>
            <a:spLocks noGrp="1"/>
          </p:cNvSpPr>
          <p:nvPr>
            <p:ph type="subTitle" idx="1"/>
          </p:nvPr>
        </p:nvSpPr>
        <p:spPr>
          <a:xfrm>
            <a:off x="638881" y="1851381"/>
            <a:ext cx="10909643" cy="552659"/>
          </a:xfrm>
        </p:spPr>
        <p:txBody>
          <a:bodyPr anchor="ctr">
            <a:normAutofit/>
          </a:bodyPr>
          <a:lstStyle/>
          <a:p>
            <a:r>
              <a:rPr lang="he-IL"/>
              <a:t>כיצד מתנהגים שיש סתירה בין הדברים</a:t>
            </a:r>
            <a:endParaRPr lang="he-IL" dirty="0"/>
          </a:p>
        </p:txBody>
      </p:sp>
      <p:pic>
        <p:nvPicPr>
          <p:cNvPr id="1028" name="Picture 4" descr="דת ומדינה / בהגות היהודית במאה העשרים / עורך: אביעזר רביצקי - האחים גרין">
            <a:extLst>
              <a:ext uri="{FF2B5EF4-FFF2-40B4-BE49-F238E27FC236}">
                <a16:creationId xmlns:a16="http://schemas.microsoft.com/office/drawing/2014/main" id="{E306E502-9949-7520-EB7B-AC72D91AE1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8499" y="2619784"/>
            <a:ext cx="2426401" cy="36000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אתיקה צבאית יהודית - דברי שיר - דברי שיר - תרבות יהודית איכותית">
            <a:extLst>
              <a:ext uri="{FF2B5EF4-FFF2-40B4-BE49-F238E27FC236}">
                <a16:creationId xmlns:a16="http://schemas.microsoft.com/office/drawing/2014/main" id="{97D77739-EB33-0091-401E-CC51D8ED5F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9327" y="3009942"/>
            <a:ext cx="1685925" cy="271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195555"/>
      </p:ext>
    </p:extLst>
  </p:cSld>
  <p:clrMapOvr>
    <a:masterClrMapping/>
  </p:clrMapOvr>
  <mc:AlternateContent xmlns:mc="http://schemas.openxmlformats.org/markup-compatibility/2006" xmlns:p14="http://schemas.microsoft.com/office/powerpoint/2010/main">
    <mc:Choice Requires="p14">
      <p:transition spd="slow" p14:dur="2000" advTm="131574"/>
    </mc:Choice>
    <mc:Fallback xmlns="">
      <p:transition spd="slow" advTm="13157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C2296DA-5C12-6719-8B0B-2CCA8C60A79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CDB8612-9FC9-4F35-B34A-FE192AA806C6}"/>
              </a:ext>
            </a:extLst>
          </p:cNvPr>
          <p:cNvSpPr txBox="1"/>
          <p:nvPr/>
        </p:nvSpPr>
        <p:spPr>
          <a:xfrm>
            <a:off x="1733384" y="279467"/>
            <a:ext cx="10458617"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גיוס לצה"ל עם עמדות מערביות</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4000" dirty="0">
                <a:solidFill>
                  <a:srgbClr val="002060"/>
                </a:solidFill>
                <a:latin typeface="Helvetica Neue"/>
                <a:ea typeface="Helvetica Neue"/>
                <a:cs typeface="Helvetica Neue"/>
                <a:sym typeface="Helvetica Neue"/>
              </a:rPr>
              <a:t>הגישה היהודית צריכה להיות – לכבוש עד צור.</a:t>
            </a:r>
          </a:p>
          <a:p>
            <a:pPr marL="609585" indent="-558786">
              <a:lnSpc>
                <a:spcPct val="115000"/>
              </a:lnSpc>
              <a:buClr>
                <a:srgbClr val="002060"/>
              </a:buClr>
              <a:buSzPts val="3000"/>
              <a:buFont typeface="Helvetica Neue"/>
              <a:buChar char="●"/>
            </a:pPr>
            <a:r>
              <a:rPr lang="he-IL" sz="4000" dirty="0">
                <a:solidFill>
                  <a:srgbClr val="002060"/>
                </a:solidFill>
                <a:latin typeface="Helvetica Neue"/>
                <a:ea typeface="Helvetica Neue"/>
                <a:cs typeface="Helvetica Neue"/>
                <a:sym typeface="Helvetica Neue"/>
              </a:rPr>
              <a:t>לצערנו – לא מכירים בכלל בארץ ישראל השלמה. </a:t>
            </a:r>
          </a:p>
          <a:p>
            <a:pPr marL="609585" indent="-558786">
              <a:lnSpc>
                <a:spcPct val="115000"/>
              </a:lnSpc>
              <a:buClr>
                <a:srgbClr val="002060"/>
              </a:buClr>
              <a:buSzPts val="3000"/>
              <a:buFont typeface="Helvetica Neue"/>
              <a:buChar char="●"/>
            </a:pPr>
            <a:r>
              <a:rPr lang="he-IL" sz="4000" dirty="0">
                <a:solidFill>
                  <a:srgbClr val="002060"/>
                </a:solidFill>
                <a:latin typeface="Helvetica Neue"/>
                <a:ea typeface="Helvetica Neue"/>
                <a:cs typeface="Helvetica Neue"/>
                <a:sym typeface="Helvetica Neue"/>
              </a:rPr>
              <a:t>הצבא עבר מהכרעה להכלה. </a:t>
            </a:r>
          </a:p>
          <a:p>
            <a:pPr marL="609585" indent="-558786" algn="ctr">
              <a:lnSpc>
                <a:spcPct val="115000"/>
              </a:lnSpc>
              <a:buClr>
                <a:srgbClr val="002060"/>
              </a:buClr>
              <a:buSzPts val="3000"/>
              <a:buFont typeface="Helvetica Neue"/>
              <a:buChar char="●"/>
            </a:pPr>
            <a:r>
              <a:rPr lang="he-IL" dirty="0">
                <a:solidFill>
                  <a:srgbClr val="002060"/>
                </a:solidFill>
                <a:latin typeface="Helvetica Neue"/>
                <a:ea typeface="Helvetica Neue"/>
                <a:cs typeface="Helvetica Neue"/>
                <a:sym typeface="Helvetica Neue"/>
              </a:rPr>
              <a:t>כשהפרדיגמה של צה"ל עוברת מהכרעה להכלה, מכילים לא רק את האויב, אלא גם את כל המגדרים.</a:t>
            </a:r>
          </a:p>
          <a:p>
            <a:pPr marL="609585" indent="-558786">
              <a:lnSpc>
                <a:spcPct val="115000"/>
              </a:lnSpc>
              <a:buClr>
                <a:srgbClr val="002060"/>
              </a:buClr>
              <a:buSzPts val="3000"/>
              <a:buFont typeface="Helvetica Neue"/>
              <a:buChar char="●"/>
            </a:pPr>
            <a:r>
              <a:rPr lang="he-IL" sz="3200" dirty="0">
                <a:solidFill>
                  <a:srgbClr val="002060"/>
                </a:solidFill>
                <a:latin typeface="Helvetica Neue"/>
                <a:ea typeface="Helvetica Neue"/>
                <a:cs typeface="Helvetica Neue"/>
                <a:sym typeface="Helvetica Neue"/>
              </a:rPr>
              <a:t>צריך להדגיש השאלה היא לא כלפי היחיד, אלא בעיקר כלפי הציבור. האם לא צריך לנסות לתקן את הדרך?</a:t>
            </a: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pic>
        <p:nvPicPr>
          <p:cNvPr id="2050" name="Picture 2">
            <a:extLst>
              <a:ext uri="{FF2B5EF4-FFF2-40B4-BE49-F238E27FC236}">
                <a16:creationId xmlns:a16="http://schemas.microsoft.com/office/drawing/2014/main" id="{2DEEDB4B-18C5-8218-E6EC-7CD4CE24D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419" y="73746"/>
            <a:ext cx="2961956" cy="223166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12710476"/>
      </p:ext>
    </p:extLst>
  </p:cSld>
  <p:clrMapOvr>
    <a:masterClrMapping/>
  </p:clrMapOvr>
  <mc:AlternateContent xmlns:mc="http://schemas.openxmlformats.org/markup-compatibility/2006" xmlns:p14="http://schemas.microsoft.com/office/powerpoint/2010/main">
    <mc:Choice Requires="p14">
      <p:transition spd="slow" p14:dur="2000" advTm="406719"/>
    </mc:Choice>
    <mc:Fallback xmlns="">
      <p:transition spd="slow" advTm="4067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FC10624-FD53-D1BF-65B5-887D0498F26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DAD70B9-EF18-40AE-58A7-83F507A6C43D}"/>
              </a:ext>
            </a:extLst>
          </p:cNvPr>
          <p:cNvSpPr txBox="1"/>
          <p:nvPr/>
        </p:nvSpPr>
        <p:spPr>
          <a:xfrm>
            <a:off x="1733384" y="279467"/>
            <a:ext cx="10458617"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הקוד האתי – רוח צה"ל</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4000" dirty="0">
                <a:solidFill>
                  <a:srgbClr val="002060"/>
                </a:solidFill>
                <a:latin typeface="Helvetica Neue"/>
                <a:ea typeface="Helvetica Neue"/>
                <a:cs typeface="Helvetica Neue"/>
                <a:sym typeface="Helvetica Neue"/>
              </a:rPr>
              <a:t>הריגת חפים מפשע – לא תשחית את עצה.</a:t>
            </a:r>
          </a:p>
          <a:p>
            <a:pPr marL="609585" indent="-558786">
              <a:lnSpc>
                <a:spcPct val="115000"/>
              </a:lnSpc>
              <a:buClr>
                <a:srgbClr val="002060"/>
              </a:buClr>
              <a:buSzPts val="3000"/>
              <a:buFont typeface="Helvetica Neue"/>
              <a:buChar char="●"/>
            </a:pPr>
            <a:r>
              <a:rPr lang="he-IL" sz="4000" b="1" dirty="0">
                <a:solidFill>
                  <a:srgbClr val="002060"/>
                </a:solidFill>
                <a:latin typeface="Helvetica Neue"/>
                <a:ea typeface="Helvetica Neue"/>
                <a:cs typeface="Helvetica Neue"/>
                <a:sym typeface="Helvetica Neue"/>
              </a:rPr>
              <a:t>מעורב – מידתיות. </a:t>
            </a:r>
          </a:p>
          <a:p>
            <a:pPr marL="609585" indent="-558786">
              <a:lnSpc>
                <a:spcPct val="115000"/>
              </a:lnSpc>
              <a:buClr>
                <a:srgbClr val="002060"/>
              </a:buClr>
              <a:buSzPts val="3000"/>
              <a:buFont typeface="Helvetica Neue"/>
              <a:buChar char="●"/>
            </a:pPr>
            <a:r>
              <a:rPr lang="he-IL" dirty="0">
                <a:solidFill>
                  <a:srgbClr val="002060"/>
                </a:solidFill>
                <a:latin typeface="Helvetica Neue"/>
                <a:ea typeface="Helvetica Neue"/>
                <a:cs typeface="Helvetica Neue"/>
                <a:sym typeface="Helvetica Neue"/>
              </a:rPr>
              <a:t>רמב"ן - אבל ענין שכם, כי בני יעקב, בעבור שהיו אנשי שכם רשעים ודמם חשוב להם כמים רצו </a:t>
            </a:r>
            <a:r>
              <a:rPr lang="he-IL" dirty="0" err="1">
                <a:solidFill>
                  <a:srgbClr val="002060"/>
                </a:solidFill>
                <a:latin typeface="Helvetica Neue"/>
                <a:ea typeface="Helvetica Neue"/>
                <a:cs typeface="Helvetica Neue"/>
                <a:sym typeface="Helvetica Neue"/>
              </a:rPr>
              <a:t>להנקם</a:t>
            </a:r>
            <a:r>
              <a:rPr lang="he-IL" dirty="0">
                <a:solidFill>
                  <a:srgbClr val="002060"/>
                </a:solidFill>
                <a:latin typeface="Helvetica Neue"/>
                <a:ea typeface="Helvetica Neue"/>
                <a:cs typeface="Helvetica Neue"/>
                <a:sym typeface="Helvetica Neue"/>
              </a:rPr>
              <a:t> מהם בחרב נוקמת, והרגו המלך וכל אנשי עירו כי עבדיו הם, וסרים אל משמעתו.</a:t>
            </a:r>
          </a:p>
          <a:p>
            <a:pPr marL="609585" indent="-558786">
              <a:lnSpc>
                <a:spcPct val="115000"/>
              </a:lnSpc>
              <a:buClr>
                <a:srgbClr val="002060"/>
              </a:buClr>
              <a:buSzPts val="3000"/>
              <a:buFont typeface="Helvetica Neue"/>
              <a:buChar char="●"/>
            </a:pPr>
            <a:r>
              <a:rPr lang="he-IL" sz="4000" b="1" dirty="0">
                <a:solidFill>
                  <a:srgbClr val="002060"/>
                </a:solidFill>
                <a:latin typeface="Helvetica Neue"/>
                <a:ea typeface="Helvetica Neue"/>
                <a:cs typeface="Helvetica Neue"/>
                <a:sym typeface="Helvetica Neue"/>
              </a:rPr>
              <a:t>כיצד מותר להרוג חפים מפשע?</a:t>
            </a:r>
          </a:p>
          <a:p>
            <a:pPr marL="609585" indent="-558786">
              <a:lnSpc>
                <a:spcPct val="115000"/>
              </a:lnSpc>
              <a:buClr>
                <a:srgbClr val="002060"/>
              </a:buClr>
              <a:buSzPts val="3000"/>
              <a:buFont typeface="Helvetica Neue"/>
              <a:buChar char="●"/>
            </a:pPr>
            <a:r>
              <a:rPr lang="he-IL" sz="4000" b="1" dirty="0">
                <a:solidFill>
                  <a:srgbClr val="002060"/>
                </a:solidFill>
                <a:latin typeface="Helvetica Neue"/>
                <a:ea typeface="Helvetica Neue"/>
                <a:cs typeface="Helvetica Neue"/>
                <a:sym typeface="Helvetica Neue"/>
              </a:rPr>
              <a:t>אסא כשר – המדינה מחויבת לאזרחיה. </a:t>
            </a:r>
          </a:p>
          <a:p>
            <a:pPr marL="2160000" indent="-558786">
              <a:lnSpc>
                <a:spcPct val="115000"/>
              </a:lnSpc>
              <a:buClr>
                <a:srgbClr val="002060"/>
              </a:buClr>
              <a:buSzPts val="3000"/>
              <a:buFont typeface="Helvetica Neue"/>
              <a:buChar char="●"/>
            </a:pPr>
            <a:r>
              <a:rPr lang="he-IL" sz="3200" b="1" dirty="0">
                <a:solidFill>
                  <a:srgbClr val="002060"/>
                </a:solidFill>
                <a:latin typeface="Helvetica Neue"/>
                <a:ea typeface="Helvetica Neue"/>
                <a:cs typeface="Helvetica Neue"/>
                <a:sym typeface="Helvetica Neue"/>
              </a:rPr>
              <a:t>לפי התורה יש מחיובית קולקטיבית.  </a:t>
            </a:r>
          </a:p>
          <a:p>
            <a:pPr marL="2160000" indent="-558786">
              <a:lnSpc>
                <a:spcPct val="115000"/>
              </a:lnSpc>
              <a:buClr>
                <a:srgbClr val="002060"/>
              </a:buClr>
              <a:buSzPts val="3000"/>
              <a:buFont typeface="Helvetica Neue"/>
              <a:buChar char="●"/>
            </a:pPr>
            <a:r>
              <a:rPr lang="he-IL" sz="3200" b="1" dirty="0">
                <a:solidFill>
                  <a:srgbClr val="002060"/>
                </a:solidFill>
                <a:latin typeface="Helvetica Neue"/>
                <a:ea typeface="Helvetica Neue"/>
                <a:cs typeface="Helvetica Neue"/>
                <a:sym typeface="Helvetica Neue"/>
              </a:rPr>
              <a:t>מה ההבדל בין פושע פלילי למחבל במלחמה?</a:t>
            </a:r>
          </a:p>
          <a:p>
            <a:pPr marL="609585" indent="-558786">
              <a:lnSpc>
                <a:spcPct val="115000"/>
              </a:lnSpc>
              <a:buClr>
                <a:srgbClr val="002060"/>
              </a:buClr>
              <a:buSzPts val="3000"/>
              <a:buFont typeface="Helvetica Neue"/>
              <a:buChar char="●"/>
            </a:pPr>
            <a:endParaRPr sz="3333" b="1" dirty="0">
              <a:solidFill>
                <a:srgbClr val="002060"/>
              </a:solidFill>
              <a:latin typeface="Helvetica Neue"/>
              <a:ea typeface="Helvetica Neue"/>
              <a:cs typeface="Helvetica Neue"/>
              <a:sym typeface="Helvetica Neue"/>
            </a:endParaRPr>
          </a:p>
        </p:txBody>
      </p:sp>
      <p:pic>
        <p:nvPicPr>
          <p:cNvPr id="2050" name="Picture 2">
            <a:extLst>
              <a:ext uri="{FF2B5EF4-FFF2-40B4-BE49-F238E27FC236}">
                <a16:creationId xmlns:a16="http://schemas.microsoft.com/office/drawing/2014/main" id="{B8769FA2-53A4-3ADC-8E42-9B3BEB9302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57" y="4626338"/>
            <a:ext cx="2961956" cy="223166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פתיחת פנקס &quot;רוח צה&quot;ל&quot; המחולק לחיילי צה&quot;ל">
            <a:extLst>
              <a:ext uri="{FF2B5EF4-FFF2-40B4-BE49-F238E27FC236}">
                <a16:creationId xmlns:a16="http://schemas.microsoft.com/office/drawing/2014/main" id="{439AD76B-4288-CFEE-8584-3E9659AD0B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58" y="0"/>
            <a:ext cx="2095500" cy="2762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47161969"/>
      </p:ext>
    </p:extLst>
  </p:cSld>
  <p:clrMapOvr>
    <a:masterClrMapping/>
  </p:clrMapOvr>
  <mc:AlternateContent xmlns:mc="http://schemas.openxmlformats.org/markup-compatibility/2006" xmlns:p14="http://schemas.microsoft.com/office/powerpoint/2010/main">
    <mc:Choice Requires="p14">
      <p:transition spd="slow" p14:dur="2000" advTm="822362"/>
    </mc:Choice>
    <mc:Fallback xmlns="">
      <p:transition spd="slow" advTm="8223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4C98E35-873C-5033-2894-7FE0901E1A8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EA019BE0-D7FB-73A3-46FD-3867DD9872F2}"/>
              </a:ext>
            </a:extLst>
          </p:cNvPr>
          <p:cNvSpPr txBox="1"/>
          <p:nvPr/>
        </p:nvSpPr>
        <p:spPr>
          <a:xfrm>
            <a:off x="1733384" y="279467"/>
            <a:ext cx="10458617"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הגדרת האויב בלחימה בטרור</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4000" dirty="0">
                <a:solidFill>
                  <a:srgbClr val="002060"/>
                </a:solidFill>
                <a:latin typeface="Helvetica Neue"/>
                <a:ea typeface="Helvetica Neue"/>
                <a:cs typeface="Helvetica Neue"/>
                <a:sym typeface="Helvetica Neue"/>
              </a:rPr>
              <a:t>במלחמה קלאסית האויב היא צבא של המדינה היריבה. </a:t>
            </a:r>
          </a:p>
          <a:p>
            <a:pPr marL="609585" indent="-558786">
              <a:lnSpc>
                <a:spcPct val="115000"/>
              </a:lnSpc>
              <a:buClr>
                <a:srgbClr val="002060"/>
              </a:buClr>
              <a:buSzPts val="3000"/>
              <a:buFont typeface="Helvetica Neue"/>
              <a:buChar char="●"/>
            </a:pPr>
            <a:r>
              <a:rPr lang="he-IL" sz="4000" b="1" dirty="0">
                <a:solidFill>
                  <a:srgbClr val="002060"/>
                </a:solidFill>
                <a:latin typeface="Helvetica Neue"/>
                <a:ea typeface="Helvetica Neue"/>
                <a:cs typeface="Helvetica Neue"/>
                <a:sym typeface="Helvetica Neue"/>
              </a:rPr>
              <a:t>ומה עושים בטרור? לוחם, מסייע, </a:t>
            </a:r>
            <a:r>
              <a:rPr lang="he-IL" sz="4000" b="1" dirty="0" err="1">
                <a:solidFill>
                  <a:srgbClr val="002060"/>
                </a:solidFill>
                <a:latin typeface="Helvetica Neue"/>
                <a:ea typeface="Helvetica Neue"/>
                <a:cs typeface="Helvetica Neue"/>
                <a:sym typeface="Helvetica Neue"/>
              </a:rPr>
              <a:t>אוכלסיה</a:t>
            </a:r>
            <a:r>
              <a:rPr lang="he-IL" sz="4000" b="1" dirty="0">
                <a:solidFill>
                  <a:srgbClr val="002060"/>
                </a:solidFill>
                <a:latin typeface="Helvetica Neue"/>
                <a:ea typeface="Helvetica Neue"/>
                <a:cs typeface="Helvetica Neue"/>
                <a:sym typeface="Helvetica Neue"/>
              </a:rPr>
              <a:t> תומכת. מי הוא הקולקטיב?</a:t>
            </a:r>
            <a:endParaRPr lang="he-IL" sz="3200" b="1"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endParaRPr sz="3333" b="1" dirty="0">
              <a:solidFill>
                <a:srgbClr val="002060"/>
              </a:solidFill>
              <a:latin typeface="Helvetica Neue"/>
              <a:ea typeface="Helvetica Neue"/>
              <a:cs typeface="Helvetica Neue"/>
              <a:sym typeface="Helvetica Neue"/>
            </a:endParaRPr>
          </a:p>
        </p:txBody>
      </p:sp>
      <p:pic>
        <p:nvPicPr>
          <p:cNvPr id="2050" name="Picture 2">
            <a:extLst>
              <a:ext uri="{FF2B5EF4-FFF2-40B4-BE49-F238E27FC236}">
                <a16:creationId xmlns:a16="http://schemas.microsoft.com/office/drawing/2014/main" id="{8CAEC20C-3B7C-6E1D-A41C-B0F6B6A942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57" y="4626338"/>
            <a:ext cx="2961956" cy="223166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פתיחת פנקס &quot;רוח צה&quot;ל&quot; המחולק לחיילי צה&quot;ל">
            <a:extLst>
              <a:ext uri="{FF2B5EF4-FFF2-40B4-BE49-F238E27FC236}">
                <a16:creationId xmlns:a16="http://schemas.microsoft.com/office/drawing/2014/main" id="{31699CDD-7B71-840A-A0AB-43972F8F2C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58" y="0"/>
            <a:ext cx="2095500" cy="2762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12921642"/>
      </p:ext>
    </p:extLst>
  </p:cSld>
  <p:clrMapOvr>
    <a:masterClrMapping/>
  </p:clrMapOvr>
  <mc:AlternateContent xmlns:mc="http://schemas.openxmlformats.org/markup-compatibility/2006" xmlns:p14="http://schemas.microsoft.com/office/powerpoint/2010/main">
    <mc:Choice Requires="p14">
      <p:transition spd="slow" p14:dur="2000" advTm="257456"/>
    </mc:Choice>
    <mc:Fallback xmlns="">
      <p:transition spd="slow" advTm="2574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17F54F0-B5B7-21FB-9763-C1003287D605}"/>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5306DBCC-6941-9A8E-E1BB-056B35E8982B}"/>
              </a:ext>
            </a:extLst>
          </p:cNvPr>
          <p:cNvSpPr txBox="1"/>
          <p:nvPr/>
        </p:nvSpPr>
        <p:spPr>
          <a:xfrm>
            <a:off x="1733384" y="279467"/>
            <a:ext cx="10458617"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הגדרת האויב בלחימה בטרור</a:t>
            </a:r>
            <a:endParaRPr sz="3200" dirty="0">
              <a:solidFill>
                <a:srgbClr val="002060"/>
              </a:solidFill>
              <a:latin typeface="Helvetica Neue"/>
              <a:ea typeface="Helvetica Neue"/>
              <a:cs typeface="Helvetica Neue"/>
              <a:sym typeface="Helvetica Neue"/>
            </a:endParaRPr>
          </a:p>
          <a:p>
            <a:pPr marL="285750" indent="-285750">
              <a:buFont typeface="Arial" panose="020B0604020202020204" pitchFamily="34" charset="0"/>
              <a:buChar char="•"/>
            </a:pPr>
            <a:r>
              <a:rPr lang="he-IL" dirty="0"/>
              <a:t>חיזבאללה מוטמע כבר זמן רב במערכת הפוליטית והמדינתית של לבנון, והשפעתו שם ניכרת. הוא מנצל את המנגנון המדינתי – הפרלמנט, משרדי הממשלה והתקציבים – לטובת האינטרסים והתומכים שלו. הוא אף מנצל את התשתיות האזרחיות בלבנון כדי לשגר מהן מתקפות על צה”ל, וכך גם חושף אותן למתקפות נגד. פעולותיו נגד ישראל הן נושא לדיון ציבורי ער בלבנון, והוא משלם מחיר ציבורי על גרירת המדינה למלחמה שאזרחיה אינם רוצים בה. חלק לא מבוטל מחברי הפרלמנט בלבנון, בכירי המערכת הפוליטית, אנשי התקשורת ודמויות משפיעות בציבוריות הלבנונית מאסו במלחמה ובנזקים שהיא מסבה למדינה.</a:t>
            </a:r>
          </a:p>
          <a:p>
            <a:pPr marL="285750" indent="-285750">
              <a:buFont typeface="Arial" panose="020B0604020202020204" pitchFamily="34" charset="0"/>
              <a:buChar char="•"/>
            </a:pPr>
            <a:r>
              <a:rPr lang="he-IL" dirty="0"/>
              <a:t>הביקורת הגוברת בקרב אזרחים, פוליטיקאים ועיתונאים בלבנון על חיזבאללה מאז תחילת מלחמת חרבות ברזל יכולה להוות כר פורה לפעילות ישראלית שתערער את התמיכה הציבורית בארגון הטרור. בנוסף, האופן שבו חיזבאללה מוטמע במערכת הפוליטית בלבנון יכול לשמש את ישראל כמנוף לחץ על הקהילייה הבינלאומית נגד הממשלה בביירות, וגם כהצדקה לפעילות צבאית של צה”ל נגד תשתיות במדינה.</a:t>
            </a:r>
          </a:p>
          <a:p>
            <a:pPr marL="285750" indent="-285750">
              <a:buFont typeface="Arial" panose="020B0604020202020204" pitchFamily="34" charset="0"/>
              <a:buChar char="•"/>
            </a:pPr>
            <a:r>
              <a:rPr lang="he-IL" b="1" dirty="0"/>
              <a:t> המלצות עיקריות</a:t>
            </a:r>
            <a:endParaRPr lang="he-IL" dirty="0"/>
          </a:p>
          <a:p>
            <a:pPr marL="2160000" indent="-285750">
              <a:buFont typeface="Arial" panose="020B0604020202020204" pitchFamily="34" charset="0"/>
              <a:buChar char="•"/>
            </a:pPr>
            <a:r>
              <a:rPr lang="he-IL" dirty="0"/>
              <a:t>עקב השליטה האיתנה של חיזבאללה בלבנון, יש לראות את מדינת לבנון כאחראית לכל פעולה נגד ישראל שיוצאת משטחה ולגבות ממנה מחיר בהתאם. על צה”ל לפגוע גם בתשתיות אזרחיות, ובייחוד באלה שמשמשות את ארגון הטרור למלחמה נגדו. בנוסף, ישראל צריכה לשדל את בעלות בריתה להטיל עיצומים נגד ראשי מדינת לבנון, כולל אלה שאינם מזוהים עם חיזבאללה.</a:t>
            </a:r>
          </a:p>
          <a:p>
            <a:pPr marL="609585" indent="-558786">
              <a:lnSpc>
                <a:spcPct val="115000"/>
              </a:lnSpc>
              <a:buClr>
                <a:srgbClr val="002060"/>
              </a:buClr>
              <a:buSzPts val="3000"/>
              <a:buFont typeface="Helvetica Neue"/>
              <a:buChar char="●"/>
            </a:pPr>
            <a:endParaRPr sz="3333" b="1" dirty="0">
              <a:solidFill>
                <a:srgbClr val="002060"/>
              </a:solidFill>
              <a:latin typeface="Helvetica Neue"/>
              <a:ea typeface="Helvetica Neue"/>
              <a:cs typeface="Helvetica Neue"/>
              <a:sym typeface="Helvetica Neue"/>
            </a:endParaRPr>
          </a:p>
        </p:txBody>
      </p:sp>
      <p:pic>
        <p:nvPicPr>
          <p:cNvPr id="2050" name="Picture 2">
            <a:extLst>
              <a:ext uri="{FF2B5EF4-FFF2-40B4-BE49-F238E27FC236}">
                <a16:creationId xmlns:a16="http://schemas.microsoft.com/office/drawing/2014/main" id="{807F244F-8C1F-6F11-64B4-1C3248826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657" y="4626338"/>
            <a:ext cx="2961956" cy="2231662"/>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מיהו העם הנבחר? / אבי בקר">
            <a:extLst>
              <a:ext uri="{FF2B5EF4-FFF2-40B4-BE49-F238E27FC236}">
                <a16:creationId xmlns:a16="http://schemas.microsoft.com/office/drawing/2014/main" id="{52151CCF-9B57-E204-C75B-0782A7EEC1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50" y="177742"/>
            <a:ext cx="1732676" cy="2599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406202"/>
      </p:ext>
    </p:extLst>
  </p:cSld>
  <p:clrMapOvr>
    <a:masterClrMapping/>
  </p:clrMapOvr>
  <mc:AlternateContent xmlns:mc="http://schemas.openxmlformats.org/markup-compatibility/2006" xmlns:p14="http://schemas.microsoft.com/office/powerpoint/2010/main">
    <mc:Choice Requires="p14">
      <p:transition spd="slow" p14:dur="2000" advTm="11484"/>
    </mc:Choice>
    <mc:Fallback xmlns="">
      <p:transition spd="slow" advTm="114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BE1D122-6E01-874E-7C66-EC3BF5F059B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3DE7939-E522-0D9A-9127-12ADEA633711}"/>
              </a:ext>
            </a:extLst>
          </p:cNvPr>
          <p:cNvSpPr txBox="1"/>
          <p:nvPr/>
        </p:nvSpPr>
        <p:spPr>
          <a:xfrm>
            <a:off x="1733384" y="279467"/>
            <a:ext cx="10458617"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צבא מול השקפת התורה?</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4000" dirty="0">
                <a:solidFill>
                  <a:srgbClr val="002060"/>
                </a:solidFill>
                <a:latin typeface="Helvetica Neue"/>
                <a:ea typeface="Helvetica Neue"/>
                <a:cs typeface="Helvetica Neue"/>
                <a:sym typeface="Helvetica Neue"/>
              </a:rPr>
              <a:t>כיצד ניתן להתגייס לצבא כאשר אנחנו יודעים שהרבה מאוד מלחמות ומבצעים נעשים רק בגלל השיטה החילונית שלא לפגוע בחפים מפשע וכדומה?</a:t>
            </a: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0B7F3335-A7C6-6047-2146-7E0D05832A70}"/>
              </a:ext>
            </a:extLst>
          </p:cNvPr>
          <p:cNvPicPr>
            <a:picLocks noChangeAspect="1"/>
          </p:cNvPicPr>
          <p:nvPr/>
        </p:nvPicPr>
        <p:blipFill>
          <a:blip r:embed="rId4"/>
          <a:stretch>
            <a:fillRect/>
          </a:stretch>
        </p:blipFill>
        <p:spPr>
          <a:xfrm>
            <a:off x="180625" y="0"/>
            <a:ext cx="1847850" cy="2466975"/>
          </a:xfrm>
          <a:prstGeom prst="rect">
            <a:avLst/>
          </a:prstGeom>
        </p:spPr>
      </p:pic>
    </p:spTree>
    <p:custDataLst>
      <p:tags r:id="rId1"/>
    </p:custDataLst>
    <p:extLst>
      <p:ext uri="{BB962C8B-B14F-4D97-AF65-F5344CB8AC3E}">
        <p14:creationId xmlns:p14="http://schemas.microsoft.com/office/powerpoint/2010/main" val="2841921176"/>
      </p:ext>
    </p:extLst>
  </p:cSld>
  <p:clrMapOvr>
    <a:masterClrMapping/>
  </p:clrMapOvr>
  <mc:AlternateContent xmlns:mc="http://schemas.openxmlformats.org/markup-compatibility/2006" xmlns:p14="http://schemas.microsoft.com/office/powerpoint/2010/main">
    <mc:Choice Requires="p14">
      <p:transition spd="slow" p14:dur="2000" advTm="105386"/>
    </mc:Choice>
    <mc:Fallback xmlns="">
      <p:transition spd="slow" advTm="10538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1" end="1"/>
                                            </p:txEl>
                                          </p:spTgt>
                                        </p:tgtEl>
                                        <p:attrNameLst>
                                          <p:attrName>style.visibility</p:attrName>
                                        </p:attrNameLst>
                                      </p:cBhvr>
                                      <p:to>
                                        <p:strVal val="visible"/>
                                      </p:to>
                                    </p:set>
                                    <p:animEffect transition="in" filter="fade">
                                      <p:cBhvr>
                                        <p:cTn id="22" dur="1000"/>
                                        <p:tgtEl>
                                          <p:spTgt spid="2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B246C66-29BE-1240-7D59-DC0DBA65046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B10AF5E-DEAC-A147-5443-9C7ABC580915}"/>
              </a:ext>
            </a:extLst>
          </p:cNvPr>
          <p:cNvSpPr txBox="1"/>
          <p:nvPr/>
        </p:nvSpPr>
        <p:spPr>
          <a:xfrm>
            <a:off x="3483429" y="279467"/>
            <a:ext cx="8708572"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גיוס לצה"ל עם עמדות מערביות</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4000" dirty="0">
                <a:solidFill>
                  <a:srgbClr val="002060"/>
                </a:solidFill>
                <a:latin typeface="Helvetica Neue"/>
                <a:ea typeface="Helvetica Neue"/>
                <a:cs typeface="Helvetica Neue"/>
                <a:sym typeface="Helvetica Neue"/>
              </a:rPr>
              <a:t>היות וזה דבר קדוש צריך להשתתף. </a:t>
            </a:r>
            <a:endParaRPr lang="he-IL" sz="1467"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3733" dirty="0">
                <a:solidFill>
                  <a:srgbClr val="002060"/>
                </a:solidFill>
                <a:highlight>
                  <a:srgbClr val="FFFF00"/>
                </a:highlight>
                <a:latin typeface="Helvetica Neue"/>
                <a:ea typeface="Helvetica Neue"/>
                <a:cs typeface="Helvetica Neue"/>
                <a:sym typeface="Helvetica Neue"/>
              </a:rPr>
              <a:t>קדוש בעתיד - </a:t>
            </a:r>
            <a:r>
              <a:rPr lang="he-IL" sz="3733" dirty="0">
                <a:solidFill>
                  <a:srgbClr val="002060"/>
                </a:solidFill>
                <a:latin typeface="Helvetica Neue"/>
                <a:ea typeface="Helvetica Neue"/>
                <a:cs typeface="Helvetica Neue"/>
                <a:sym typeface="Helvetica Neue"/>
              </a:rPr>
              <a:t> כאשר אינם מתנהגים כראוי </a:t>
            </a:r>
            <a:r>
              <a:rPr lang="he-IL" sz="3200" dirty="0">
                <a:solidFill>
                  <a:srgbClr val="002060"/>
                </a:solidFill>
                <a:latin typeface="Helvetica Neue"/>
                <a:ea typeface="Helvetica Neue"/>
                <a:cs typeface="Helvetica Neue"/>
                <a:sym typeface="Helvetica Neue"/>
              </a:rPr>
              <a:t>איננו יכולים להשתתף עימם. כרגע זה לא קדוש. </a:t>
            </a:r>
          </a:p>
          <a:p>
            <a:pPr marL="609585" indent="-558786">
              <a:lnSpc>
                <a:spcPct val="115000"/>
              </a:lnSpc>
              <a:buClr>
                <a:srgbClr val="002060"/>
              </a:buClr>
              <a:buSzPts val="3000"/>
              <a:buFont typeface="Helvetica Neue"/>
              <a:buChar char="●"/>
            </a:pP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pic>
        <p:nvPicPr>
          <p:cNvPr id="4" name="תמונה 3" descr="תמונה שמכילה טקסט, גופן, צילום מסך, מסמך&#10;&#10;התיאור נוצר באופן אוטומטי">
            <a:extLst>
              <a:ext uri="{FF2B5EF4-FFF2-40B4-BE49-F238E27FC236}">
                <a16:creationId xmlns:a16="http://schemas.microsoft.com/office/drawing/2014/main" id="{131ECCE0-3ED2-3B3F-7240-01D7FDD7CA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257" y="3599646"/>
            <a:ext cx="7354326" cy="2762636"/>
          </a:xfrm>
          <a:prstGeom prst="rect">
            <a:avLst/>
          </a:prstGeom>
        </p:spPr>
      </p:pic>
      <p:pic>
        <p:nvPicPr>
          <p:cNvPr id="9218" name="Picture 2" descr="נצח יהודה|ספר נצח יהודה|נצח יהודה ספר הרב מרדכי פרומר">
            <a:extLst>
              <a:ext uri="{FF2B5EF4-FFF2-40B4-BE49-F238E27FC236}">
                <a16:creationId xmlns:a16="http://schemas.microsoft.com/office/drawing/2014/main" id="{ADF34575-91C1-ECA9-98C4-67AF774C62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 y="315595"/>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74523743"/>
      </p:ext>
    </p:extLst>
  </p:cSld>
  <p:clrMapOvr>
    <a:masterClrMapping/>
  </p:clrMapOvr>
  <mc:AlternateContent xmlns:mc="http://schemas.openxmlformats.org/markup-compatibility/2006" xmlns:p14="http://schemas.microsoft.com/office/powerpoint/2010/main">
    <mc:Choice Requires="p14">
      <p:transition spd="slow" p14:dur="2000" advTm="178400"/>
    </mc:Choice>
    <mc:Fallback xmlns="">
      <p:transition spd="slow" advTm="1784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0" end="0"/>
                                            </p:txEl>
                                          </p:spTgt>
                                        </p:tgtEl>
                                        <p:attrNameLst>
                                          <p:attrName>style.visibility</p:attrName>
                                        </p:attrNameLst>
                                      </p:cBhvr>
                                      <p:to>
                                        <p:strVal val="visible"/>
                                      </p:to>
                                    </p:set>
                                    <p:animEffect transition="in" filter="fade">
                                      <p:cBhvr>
                                        <p:cTn id="27" dur="1000"/>
                                        <p:tgtEl>
                                          <p:spTgt spid="2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3" end="3"/>
                                            </p:txEl>
                                          </p:spTgt>
                                        </p:tgtEl>
                                        <p:attrNameLst>
                                          <p:attrName>style.visibility</p:attrName>
                                        </p:attrNameLst>
                                      </p:cBhvr>
                                      <p:to>
                                        <p:strVal val="visible"/>
                                      </p:to>
                                    </p:set>
                                    <p:animEffect transition="in" filter="fade">
                                      <p:cBhvr>
                                        <p:cTn id="42" dur="1000"/>
                                        <p:tgtEl>
                                          <p:spTgt spid="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1F6C75D-06BA-7CB9-5AF5-4FC8A2898204}"/>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28C02D72-30A6-944F-4645-42AC5957E339}"/>
              </a:ext>
            </a:extLst>
          </p:cNvPr>
          <p:cNvSpPr txBox="1"/>
          <p:nvPr/>
        </p:nvSpPr>
        <p:spPr>
          <a:xfrm>
            <a:off x="-135172" y="279467"/>
            <a:ext cx="12327173" cy="4786803"/>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שותפות עם כלל ישראל</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4000" dirty="0">
                <a:solidFill>
                  <a:srgbClr val="174F86"/>
                </a:solidFill>
                <a:latin typeface="Helvetica Neue"/>
                <a:ea typeface="Helvetica Neue"/>
                <a:cs typeface="Helvetica Neue"/>
                <a:sym typeface="Helvetica Neue"/>
              </a:rPr>
              <a:t>טענת החרדי: כאשר נלחמים ומשתלבים בצבא  ללא תנאי סף אלמנטריים אתם מסיעים </a:t>
            </a:r>
            <a:r>
              <a:rPr lang="he-IL" sz="4000" dirty="0" err="1">
                <a:solidFill>
                  <a:srgbClr val="174F86"/>
                </a:solidFill>
                <a:latin typeface="Helvetica Neue"/>
                <a:ea typeface="Helvetica Neue"/>
                <a:cs typeface="Helvetica Neue"/>
                <a:sym typeface="Helvetica Neue"/>
              </a:rPr>
              <a:t>לפגרס</a:t>
            </a:r>
            <a:r>
              <a:rPr lang="he-IL" sz="4000" dirty="0">
                <a:solidFill>
                  <a:srgbClr val="174F86"/>
                </a:solidFill>
                <a:latin typeface="Helvetica Neue"/>
                <a:ea typeface="Helvetica Neue"/>
                <a:cs typeface="Helvetica Neue"/>
                <a:sym typeface="Helvetica Neue"/>
              </a:rPr>
              <a:t> להשתלט עוד  על ישראל</a:t>
            </a:r>
          </a:p>
          <a:p>
            <a:pPr marL="609585" indent="-558786">
              <a:lnSpc>
                <a:spcPct val="115000"/>
              </a:lnSpc>
              <a:buClr>
                <a:srgbClr val="002060"/>
              </a:buClr>
              <a:buSzPts val="3000"/>
              <a:buFont typeface="Helvetica Neue"/>
              <a:buChar char="●"/>
            </a:pPr>
            <a:r>
              <a:rPr lang="he-IL" sz="4000" dirty="0">
                <a:solidFill>
                  <a:srgbClr val="174F86"/>
                </a:solidFill>
                <a:latin typeface="Helvetica Neue"/>
                <a:ea typeface="Helvetica Neue"/>
                <a:cs typeface="Helvetica Neue"/>
                <a:sym typeface="Helvetica Neue"/>
              </a:rPr>
              <a:t>טענת </a:t>
            </a:r>
            <a:r>
              <a:rPr lang="he-IL" sz="4000" dirty="0" err="1">
                <a:solidFill>
                  <a:srgbClr val="174F86"/>
                </a:solidFill>
                <a:latin typeface="Helvetica Neue"/>
                <a:ea typeface="Helvetica Neue"/>
                <a:cs typeface="Helvetica Neue"/>
                <a:sym typeface="Helvetica Neue"/>
              </a:rPr>
              <a:t>הדת"ל</a:t>
            </a:r>
            <a:r>
              <a:rPr lang="he-IL" sz="4000" dirty="0">
                <a:solidFill>
                  <a:srgbClr val="174F86"/>
                </a:solidFill>
                <a:latin typeface="Helvetica Neue"/>
                <a:ea typeface="Helvetica Neue"/>
                <a:cs typeface="Helvetica Neue"/>
                <a:sym typeface="Helvetica Neue"/>
              </a:rPr>
              <a:t> : בזמן שאתה רב עם צהל, האחווה מתפרקת ויהיה קרע בעם והערבים פוגעים ומשתלטים  עוד על </a:t>
            </a:r>
            <a:r>
              <a:rPr lang="he-IL" sz="3600" dirty="0">
                <a:solidFill>
                  <a:srgbClr val="174F86"/>
                </a:solidFill>
                <a:latin typeface="Helvetica Neue"/>
                <a:ea typeface="Helvetica Neue"/>
                <a:cs typeface="Helvetica Neue"/>
                <a:sym typeface="Helvetica Neue"/>
              </a:rPr>
              <a:t>ישראל.</a:t>
            </a: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pic>
        <p:nvPicPr>
          <p:cNvPr id="10242" name="Picture 2" descr="נקדש שמך בעולם פורמט כיס / פרץ איינהורן">
            <a:extLst>
              <a:ext uri="{FF2B5EF4-FFF2-40B4-BE49-F238E27FC236}">
                <a16:creationId xmlns:a16="http://schemas.microsoft.com/office/drawing/2014/main" id="{1904DE90-2A41-3257-15CD-F95B76E6E5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04" y="4919769"/>
            <a:ext cx="1641796" cy="193823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42085513"/>
      </p:ext>
    </p:extLst>
  </p:cSld>
  <p:clrMapOvr>
    <a:masterClrMapping/>
  </p:clrMapOvr>
  <mc:AlternateContent xmlns:mc="http://schemas.openxmlformats.org/markup-compatibility/2006" xmlns:p14="http://schemas.microsoft.com/office/powerpoint/2010/main">
    <mc:Choice Requires="p14">
      <p:transition spd="slow" p14:dur="2000" advTm="134651"/>
    </mc:Choice>
    <mc:Fallback xmlns="">
      <p:transition spd="slow" advTm="1346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1" end="1"/>
                                            </p:txEl>
                                          </p:spTgt>
                                        </p:tgtEl>
                                        <p:attrNameLst>
                                          <p:attrName>style.visibility</p:attrName>
                                        </p:attrNameLst>
                                      </p:cBhvr>
                                      <p:to>
                                        <p:strVal val="visible"/>
                                      </p:to>
                                    </p:set>
                                    <p:animEffect transition="in" filter="fade">
                                      <p:cBhvr>
                                        <p:cTn id="17" dur="1000"/>
                                        <p:tgtEl>
                                          <p:spTgt spid="2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0" end="0"/>
                                            </p:txEl>
                                          </p:spTgt>
                                        </p:tgtEl>
                                        <p:attrNameLst>
                                          <p:attrName>style.visibility</p:attrName>
                                        </p:attrNameLst>
                                      </p:cBhvr>
                                      <p:to>
                                        <p:strVal val="visible"/>
                                      </p:to>
                                    </p:set>
                                    <p:animEffect transition="in" filter="fade">
                                      <p:cBhvr>
                                        <p:cTn id="22" dur="1000"/>
                                        <p:tgtEl>
                                          <p:spTgt spid="2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2" end="2"/>
                                            </p:txEl>
                                          </p:spTgt>
                                        </p:tgtEl>
                                        <p:attrNameLst>
                                          <p:attrName>style.visibility</p:attrName>
                                        </p:attrNameLst>
                                      </p:cBhvr>
                                      <p:to>
                                        <p:strVal val="visible"/>
                                      </p:to>
                                    </p:set>
                                    <p:animEffect transition="in" filter="fade">
                                      <p:cBhvr>
                                        <p:cTn id="27" dur="1000"/>
                                        <p:tgtEl>
                                          <p:spTgt spid="21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2867E33E-75D8-2187-5F83-65767943D8A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7A135D0-DBC8-FE9F-23FF-A532D79EAA34}"/>
              </a:ext>
            </a:extLst>
          </p:cNvPr>
          <p:cNvSpPr txBox="1"/>
          <p:nvPr/>
        </p:nvSpPr>
        <p:spPr>
          <a:xfrm>
            <a:off x="2504661" y="279467"/>
            <a:ext cx="9687340"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סירוב פקודה מטעמים דתיים</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dirty="0"/>
              <a:t>פסק הרמב"ם (הל' מלכים פ"ג </a:t>
            </a:r>
            <a:r>
              <a:rPr lang="he-IL" dirty="0" err="1"/>
              <a:t>ה"ט</a:t>
            </a:r>
            <a:r>
              <a:rPr lang="he-IL" dirty="0"/>
              <a:t>): "המבטל גזרת המלך בשביל שנתעסק במצות, אפילו </a:t>
            </a:r>
            <a:r>
              <a:rPr lang="he-IL" dirty="0" err="1"/>
              <a:t>במצוה</a:t>
            </a:r>
            <a:r>
              <a:rPr lang="he-IL" dirty="0"/>
              <a:t> קלה הרי זה פטור, דברי הרב ודברי העבד דברי הרב </a:t>
            </a:r>
            <a:r>
              <a:rPr lang="he-IL" dirty="0" err="1"/>
              <a:t>קודמין</a:t>
            </a:r>
            <a:r>
              <a:rPr lang="he-IL" dirty="0"/>
              <a:t>, ואין צריך לומר אם גזר המלך לבטל מצוה שאין </a:t>
            </a:r>
            <a:r>
              <a:rPr lang="he-IL" dirty="0" err="1"/>
              <a:t>שומעין</a:t>
            </a:r>
            <a:r>
              <a:rPr lang="he-IL" dirty="0"/>
              <a:t> לו".</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הרב עדין </a:t>
            </a:r>
            <a:r>
              <a:rPr lang="he-IL" sz="3200" dirty="0" err="1">
                <a:solidFill>
                  <a:srgbClr val="174F86"/>
                </a:solidFill>
                <a:latin typeface="Helvetica Neue"/>
                <a:ea typeface="Helvetica Neue"/>
                <a:cs typeface="Helvetica Neue"/>
                <a:sym typeface="Helvetica Neue"/>
              </a:rPr>
              <a:t>שטיינזלץ</a:t>
            </a:r>
            <a:r>
              <a:rPr lang="he-IL" sz="3200" dirty="0">
                <a:solidFill>
                  <a:srgbClr val="174F86"/>
                </a:solidFill>
                <a:latin typeface="Helvetica Neue"/>
                <a:ea typeface="Helvetica Neue"/>
                <a:cs typeface="Helvetica Neue"/>
                <a:sym typeface="Helvetica Neue"/>
              </a:rPr>
              <a:t> כתב שעל החייב לסרב פקודה רק כאשר ברור מעבר לכל ספק שהפקודה מנוגדת להלכה.</a:t>
            </a: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spTree>
    <p:custDataLst>
      <p:tags r:id="rId1"/>
    </p:custDataLst>
    <p:extLst>
      <p:ext uri="{BB962C8B-B14F-4D97-AF65-F5344CB8AC3E}">
        <p14:creationId xmlns:p14="http://schemas.microsoft.com/office/powerpoint/2010/main" val="2648607984"/>
      </p:ext>
    </p:extLst>
  </p:cSld>
  <p:clrMapOvr>
    <a:masterClrMapping/>
  </p:clrMapOvr>
  <mc:AlternateContent xmlns:mc="http://schemas.openxmlformats.org/markup-compatibility/2006" xmlns:p14="http://schemas.microsoft.com/office/powerpoint/2010/main">
    <mc:Choice Requires="p14">
      <p:transition spd="slow" p14:dur="2000" advTm="179105"/>
    </mc:Choice>
    <mc:Fallback xmlns="">
      <p:transition spd="slow" advTm="1791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6EA6A3C-E26D-3412-7778-F5BD86BE25E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3FBFB401-4586-17E9-7B2C-619459538681}"/>
              </a:ext>
            </a:extLst>
          </p:cNvPr>
          <p:cNvSpPr txBox="1"/>
          <p:nvPr/>
        </p:nvSpPr>
        <p:spPr>
          <a:xfrm>
            <a:off x="3483429" y="279467"/>
            <a:ext cx="8708572"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התנגדות להתנתקות</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בימית, אוסלו, התנתקות </a:t>
            </a:r>
            <a:r>
              <a:rPr lang="he-IL" sz="3200" dirty="0" err="1">
                <a:solidFill>
                  <a:srgbClr val="174F86"/>
                </a:solidFill>
                <a:latin typeface="Helvetica Neue"/>
                <a:ea typeface="Helvetica Neue"/>
                <a:cs typeface="Helvetica Neue"/>
                <a:sym typeface="Helvetica Neue"/>
              </a:rPr>
              <a:t>ועמונה</a:t>
            </a:r>
            <a:r>
              <a:rPr lang="he-IL" sz="3200" dirty="0">
                <a:solidFill>
                  <a:srgbClr val="174F86"/>
                </a:solidFill>
                <a:latin typeface="Helvetica Neue"/>
                <a:ea typeface="Helvetica Neue"/>
                <a:cs typeface="Helvetica Neue"/>
                <a:sym typeface="Helvetica Neue"/>
              </a:rPr>
              <a:t> נוצר מתח עצום.</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מצד אחד מדינת ישראל בשורה אלוקית </a:t>
            </a:r>
            <a:r>
              <a:rPr lang="he-IL" sz="3200" dirty="0" err="1">
                <a:solidFill>
                  <a:srgbClr val="174F86"/>
                </a:solidFill>
                <a:latin typeface="Helvetica Neue"/>
                <a:ea typeface="Helvetica Neue"/>
                <a:cs typeface="Helvetica Neue"/>
                <a:sym typeface="Helvetica Neue"/>
              </a:rPr>
              <a:t>וגאולית</a:t>
            </a:r>
            <a:r>
              <a:rPr lang="he-IL" sz="3200" dirty="0">
                <a:solidFill>
                  <a:srgbClr val="174F86"/>
                </a:solidFill>
                <a:latin typeface="Helvetica Neue"/>
                <a:ea typeface="Helvetica Neue"/>
                <a:cs typeface="Helvetica Neue"/>
                <a:sym typeface="Helvetica Neue"/>
              </a:rPr>
              <a:t>.</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מצד שני מדינה שפועלת נגד התורה והגאולה. </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והשאלה בציבור הרבנים הייתה קשה. </a:t>
            </a: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09C0B2D0-3384-1F74-FB14-F86555F9F9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2552700"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99291817"/>
      </p:ext>
    </p:extLst>
  </p:cSld>
  <p:clrMapOvr>
    <a:masterClrMapping/>
  </p:clrMapOvr>
  <mc:AlternateContent xmlns:mc="http://schemas.openxmlformats.org/markup-compatibility/2006" xmlns:p14="http://schemas.microsoft.com/office/powerpoint/2010/main">
    <mc:Choice Requires="p14">
      <p:transition spd="slow" p14:dur="2000" advTm="286189"/>
    </mc:Choice>
    <mc:Fallback xmlns="">
      <p:transition spd="slow" advTm="2861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6A7A070-9B8E-72A6-A114-AD6FB01BBE0B}"/>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5B738E08-ABD8-3A4B-903E-C0318CA729F8}"/>
              </a:ext>
            </a:extLst>
          </p:cNvPr>
          <p:cNvSpPr txBox="1"/>
          <p:nvPr/>
        </p:nvSpPr>
        <p:spPr>
          <a:xfrm>
            <a:off x="1733384" y="279467"/>
            <a:ext cx="10458617"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סירוב פקודה – כיצד?</a:t>
            </a:r>
            <a:endParaRPr sz="3200" dirty="0">
              <a:solidFill>
                <a:srgbClr val="002060"/>
              </a:solidFill>
              <a:latin typeface="Helvetica Neue"/>
              <a:ea typeface="Helvetica Neue"/>
              <a:cs typeface="Helvetica Neue"/>
              <a:sym typeface="Helvetica Neue"/>
            </a:endParaRPr>
          </a:p>
          <a:p>
            <a:pPr marL="285750" indent="-285750">
              <a:buFont typeface="Arial" panose="020B0604020202020204" pitchFamily="34" charset="0"/>
              <a:buChar char="•"/>
            </a:pPr>
            <a:r>
              <a:rPr lang="he-IL" dirty="0"/>
              <a:t>שאלה נוספת ישנה בסוגיה זו, האם עדיף שחיילים יודיעו מראש ובפומבי שלא יסייעו בנסיגה, או שדי בכך שבפועל לא יסייעו לעבירה, אבל עדיף שלא יודיעו על כך מראש.</a:t>
            </a:r>
          </a:p>
          <a:p>
            <a:pPr marL="285750" indent="-285750">
              <a:buFont typeface="Arial" panose="020B0604020202020204" pitchFamily="34" charset="0"/>
              <a:buChar char="•"/>
            </a:pPr>
            <a:r>
              <a:rPr lang="he-IL" dirty="0"/>
              <a:t> יש סוברים, שההודעה הפומבית על סירוב עלולה לפגוע בצבא, שכן הצבא נשען על נורמת הציות לפקודות, וסרבנות פומבית עלולה לפגוע בלכידותו. ועל כן עדיף שהחייל לא יודיע על כך ברבים, ורק אם יגיע ח"ו למצב שכזה, יפנה למפקדו ויאמר לו, כי אינו מסכים להשתתף בדבר עבירה חמור שכזה.</a:t>
            </a:r>
          </a:p>
          <a:p>
            <a:pPr marL="285750" indent="-285750">
              <a:buFont typeface="Arial" panose="020B0604020202020204" pitchFamily="34" charset="0"/>
              <a:buChar char="•"/>
            </a:pPr>
            <a:r>
              <a:rPr lang="he-IL" dirty="0"/>
              <a:t> בשנת תשס"ה, בעת החרבת היישובים בגוש קטיף וצפון השומרון, </a:t>
            </a:r>
            <a:r>
              <a:rPr lang="he-IL" dirty="0" err="1"/>
              <a:t>היתה</a:t>
            </a:r>
            <a:r>
              <a:rPr lang="he-IL" dirty="0"/>
              <a:t> דעת מורנו ורבנו הרב אברהם שפירא זצ"ל, ועמו עוד רבנים, שרצוי שהחיילים יודיעו על כך בפומבי בהקדם האפשרי. והטעם, מפני מצוות התוכחה, ומפני הסיכוי שהודעת חיילים רבים בצירוף לעוד פעילויות ציבוריות, אולי יגרמו לביטול גזירת הגירוש והנסיגה. </a:t>
            </a:r>
          </a:p>
          <a:p>
            <a:pPr marL="285750" indent="-285750">
              <a:buFont typeface="Arial" panose="020B0604020202020204" pitchFamily="34" charset="0"/>
              <a:buChar char="•"/>
            </a:pPr>
            <a:r>
              <a:rPr lang="he-IL" dirty="0"/>
              <a:t>לעומת הטענה שסירוב פומבי עלול לגרום לפגיעה קשה בצה"ל, עד שלא יוכל אח"כ להילחם כראוי באויב, יש להשיב, כי טענה זו צריכה הוכחה. היכן מצינו שסירוב לפעול כנגד אזרחים מפורר צבא. ואי אפשר לדחות על ידי חששות לא מבוססים את מצוות התוכחה ואת החובה לנסות לסכל את העבירה הציבורית החמורה הזו.</a:t>
            </a:r>
          </a:p>
          <a:p>
            <a:pPr marL="609585" indent="-558786">
              <a:lnSpc>
                <a:spcPct val="115000"/>
              </a:lnSpc>
              <a:buClr>
                <a:srgbClr val="002060"/>
              </a:buClr>
              <a:buSzPts val="3000"/>
              <a:buFont typeface="Helvetica Neue"/>
              <a:buChar char="●"/>
            </a:pPr>
            <a:endParaRPr sz="3333" b="1" dirty="0">
              <a:solidFill>
                <a:srgbClr val="002060"/>
              </a:solidFill>
              <a:latin typeface="Helvetica Neue"/>
              <a:ea typeface="Helvetica Neue"/>
              <a:cs typeface="Helvetica Neue"/>
              <a:sym typeface="Helvetica Neue"/>
            </a:endParaRPr>
          </a:p>
        </p:txBody>
      </p:sp>
      <p:pic>
        <p:nvPicPr>
          <p:cNvPr id="2050" name="Picture 2">
            <a:extLst>
              <a:ext uri="{FF2B5EF4-FFF2-40B4-BE49-F238E27FC236}">
                <a16:creationId xmlns:a16="http://schemas.microsoft.com/office/drawing/2014/main" id="{69A6BF4B-D0F2-C7F8-4F30-0CAAF153C6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57" y="4626338"/>
            <a:ext cx="2961956" cy="223166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11245744"/>
      </p:ext>
    </p:extLst>
  </p:cSld>
  <p:clrMapOvr>
    <a:masterClrMapping/>
  </p:clrMapOvr>
  <mc:AlternateContent xmlns:mc="http://schemas.openxmlformats.org/markup-compatibility/2006" xmlns:p14="http://schemas.microsoft.com/office/powerpoint/2010/main">
    <mc:Choice Requires="p14">
      <p:transition spd="slow" p14:dur="2000" advTm="372851"/>
    </mc:Choice>
    <mc:Fallback xmlns="">
      <p:transition spd="slow" advTm="3728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5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5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5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5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5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AFF1FC7-691F-1D37-721C-FF19E642A44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38AF80A-085B-6312-E28A-9BED656C2D03}"/>
              </a:ext>
            </a:extLst>
          </p:cNvPr>
          <p:cNvSpPr txBox="1"/>
          <p:nvPr/>
        </p:nvSpPr>
        <p:spPr>
          <a:xfrm>
            <a:off x="2202511" y="279467"/>
            <a:ext cx="9989490"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שירת נשים בצה"ל</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b="1" dirty="0"/>
              <a:t>ראש ישיבת הר ברכה קרא לצעירים שלא להתגייס, או להתחייל ולסרב פקודה, עד שצה"ל יחזור בו מהחיוב להשתתף בטקסים עם שירת נשים: "אין להשלים עם כפייה", אמר לרדיו גלי ישראל. </a:t>
            </a:r>
          </a:p>
          <a:p>
            <a:pPr marL="609585" indent="-558786">
              <a:lnSpc>
                <a:spcPct val="115000"/>
              </a:lnSpc>
              <a:buClr>
                <a:srgbClr val="002060"/>
              </a:buClr>
              <a:buSzPts val="3000"/>
              <a:buFont typeface="Helvetica Neue"/>
              <a:buChar char="●"/>
            </a:pPr>
            <a:r>
              <a:rPr lang="he-IL" b="1" dirty="0"/>
              <a:t> לדברי הרב, הדעה הרווחת בין פוסקי ההלכה היא שהאיסור לשמוע קול </a:t>
            </a:r>
            <a:r>
              <a:rPr lang="he-IL" b="1" dirty="0" err="1"/>
              <a:t>אשה</a:t>
            </a:r>
            <a:r>
              <a:rPr lang="he-IL" b="1" dirty="0"/>
              <a:t> שרה זהה בחומרתו לאכילת בשר וגבינה, והוא משוכנע כי החלטת צעירים דתיים שלא להתגייס, תשנה תוך זמן קצר את הפקודה שאושרה בפורום מטכ"ל - בדיוק כפי שמחאת רב חיל האוויר, סא"ל הרב משה רם </a:t>
            </a:r>
            <a:r>
              <a:rPr lang="he-IL" b="1" dirty="0" err="1"/>
              <a:t>ראב"ד</a:t>
            </a:r>
            <a:r>
              <a:rPr lang="he-IL" b="1" dirty="0"/>
              <a:t>, על הכוונה להרע את תנאי החיילים החרדים הועילה מיד. </a:t>
            </a:r>
          </a:p>
          <a:p>
            <a:pPr marL="609585" indent="-558786">
              <a:lnSpc>
                <a:spcPct val="115000"/>
              </a:lnSpc>
              <a:buClr>
                <a:srgbClr val="002060"/>
              </a:buClr>
              <a:buSzPts val="3000"/>
              <a:buFont typeface="Helvetica Neue"/>
              <a:buChar char="●"/>
            </a:pPr>
            <a:r>
              <a:rPr lang="he-IL" b="1" dirty="0"/>
              <a:t>הוא הדגיש כי השירות בצבא הוא מצווה שאין לוותר עליה, אך טען כי הימנעות זמנית מגיוס כדי לתקן את המצב הקיים – לגיטימית, משום ש"אין להשלים עם שום כפייה".</a:t>
            </a:r>
          </a:p>
          <a:p>
            <a:pPr marL="609585" indent="-558786">
              <a:lnSpc>
                <a:spcPct val="115000"/>
              </a:lnSpc>
              <a:buClr>
                <a:srgbClr val="002060"/>
              </a:buClr>
              <a:buSzPts val="3000"/>
              <a:buFont typeface="Helvetica Neue"/>
              <a:buChar char="●"/>
            </a:pPr>
            <a:r>
              <a:rPr lang="he-IL" b="1" dirty="0"/>
              <a:t> תא"ל (מיל') הרב אביחי </a:t>
            </a:r>
            <a:r>
              <a:rPr lang="he-IL" b="1" dirty="0" err="1"/>
              <a:t>רונצקי</a:t>
            </a:r>
            <a:r>
              <a:rPr lang="he-IL" b="1" dirty="0"/>
              <a:t>, לשעבר הרב הצבאי הראשי, הגיב לדברי הרב מלמד, ואמר ל-</a:t>
            </a:r>
            <a:r>
              <a:rPr lang="en-US" b="1" dirty="0" err="1"/>
              <a:t>ynet</a:t>
            </a:r>
            <a:r>
              <a:rPr lang="he-IL" b="1" dirty="0"/>
              <a:t>: "כל קריאה שלא להתגייס כורתת לא רק את הענף, אלא את הגזע שהמדינה יושבת עליו. אסור לגעת בקודש הקודשים הזה. אנחנו מתגייסים בכל מקרה, גם אם יש טעויות ונעשים צעדים בודדים שעלולים לפגוע בחייל הדתי". </a:t>
            </a:r>
          </a:p>
          <a:p>
            <a:pPr marL="609585" indent="-558786">
              <a:lnSpc>
                <a:spcPct val="115000"/>
              </a:lnSpc>
              <a:buClr>
                <a:srgbClr val="002060"/>
              </a:buClr>
              <a:buSzPts val="3000"/>
              <a:buFont typeface="Helvetica Neue"/>
              <a:buChar char="●"/>
            </a:pPr>
            <a:r>
              <a:rPr lang="he-IL" b="1" dirty="0"/>
              <a:t>לדברי </a:t>
            </a:r>
            <a:r>
              <a:rPr lang="he-IL" b="1" dirty="0" err="1"/>
              <a:t>רונצקי</a:t>
            </a:r>
            <a:r>
              <a:rPr lang="he-IL" b="1" dirty="0"/>
              <a:t>, בחיכוכים שבין הפקודה להלכה יש לטפל בדרכי נועם ובכפפות של משי, כפי שעשה בעצמו </a:t>
            </a:r>
            <a:r>
              <a:rPr lang="he-IL" b="1" dirty="0" err="1"/>
              <a:t>כרבצ"ר</a:t>
            </a:r>
            <a:r>
              <a:rPr lang="he-IL" b="1" dirty="0"/>
              <a:t>, ובעיקר בשקט. "הגישה של הרב מלמד, הטקטיקה והאסטרטגיה שלו – לא נכונות", אמר, "אסור שהשיח יהיה כזה שצריך לעלות מיד על בריקדות וליצור מאזן אימה שכזה. זה רק מגביה את הלהבות ומשחק לידי אלה שחוששים ממפקדים דתיים בצבא".</a:t>
            </a:r>
            <a:endParaRPr lang="en-US" dirty="0"/>
          </a:p>
          <a:p>
            <a:pPr marL="609585" indent="-558786">
              <a:lnSpc>
                <a:spcPct val="115000"/>
              </a:lnSpc>
              <a:buClr>
                <a:srgbClr val="002060"/>
              </a:buClr>
              <a:buSzPts val="3000"/>
              <a:buFont typeface="Helvetica Neue"/>
              <a:buChar char="●"/>
            </a:pP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A25C9FD6-057C-AEA0-D2E7-8CF7AD469A44}"/>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216541" y="4638791"/>
            <a:ext cx="2057400" cy="2057400"/>
          </a:xfrm>
          <a:prstGeom prst="ellipse">
            <a:avLst/>
          </a:prstGeom>
        </p:spPr>
      </p:pic>
    </p:spTree>
    <p:extLst>
      <p:ext uri="{BB962C8B-B14F-4D97-AF65-F5344CB8AC3E}">
        <p14:creationId xmlns:p14="http://schemas.microsoft.com/office/powerpoint/2010/main" val="166388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8838E1-995C-0E45-4486-101FDF5F45D3}"/>
              </a:ext>
            </a:extLst>
          </p:cNvPr>
          <p:cNvSpPr>
            <a:spLocks noGrp="1"/>
          </p:cNvSpPr>
          <p:nvPr>
            <p:ph type="title"/>
          </p:nvPr>
        </p:nvSpPr>
        <p:spPr/>
        <p:txBody>
          <a:bodyPr/>
          <a:lstStyle/>
          <a:p>
            <a:pPr algn="ctr"/>
            <a:r>
              <a:rPr lang="he-IL" dirty="0"/>
              <a:t>הדילמה בין רבני הציבור הדתי</a:t>
            </a:r>
          </a:p>
        </p:txBody>
      </p:sp>
      <p:sp>
        <p:nvSpPr>
          <p:cNvPr id="3" name="מציין מיקום תוכן 2">
            <a:extLst>
              <a:ext uri="{FF2B5EF4-FFF2-40B4-BE49-F238E27FC236}">
                <a16:creationId xmlns:a16="http://schemas.microsoft.com/office/drawing/2014/main" id="{13A6685D-FD73-41A8-A1CF-2A73E461B7D2}"/>
              </a:ext>
            </a:extLst>
          </p:cNvPr>
          <p:cNvSpPr>
            <a:spLocks noGrp="1"/>
          </p:cNvSpPr>
          <p:nvPr>
            <p:ph idx="1"/>
          </p:nvPr>
        </p:nvSpPr>
        <p:spPr>
          <a:xfrm>
            <a:off x="838200" y="1825624"/>
            <a:ext cx="10515600" cy="4843623"/>
          </a:xfrm>
        </p:spPr>
        <p:txBody>
          <a:bodyPr>
            <a:normAutofit fontScale="62500" lnSpcReduction="20000"/>
          </a:bodyPr>
          <a:lstStyle/>
          <a:p>
            <a:r>
              <a:rPr lang="he-IL" dirty="0"/>
              <a:t>לפני כעשרים וחמש שנה, הבן שלי, אז תלמיד ישיבת הסדר, מפקד בתותחנים ברמת הגולן, מתקשר אלי בדאגה.</a:t>
            </a:r>
          </a:p>
          <a:p>
            <a:r>
              <a:rPr lang="he-IL" dirty="0"/>
              <a:t>"אבא מביאים אלינו בנות לסוללה בשטח, מה אני עושה? אמרתי למפקדים שאנחנו בני ישיבות הסדר איננו יכולים להיות עם חיילות בשטח".</a:t>
            </a:r>
          </a:p>
          <a:p>
            <a:r>
              <a:rPr lang="he-IL" dirty="0"/>
              <a:t>היו אלה הימים בהם התחילו לשבץ בנות ביחידות הלוחמות. התותחנים היו ראש החץ למשימה הזאת.</a:t>
            </a:r>
          </a:p>
          <a:p>
            <a:r>
              <a:rPr lang="he-IL" dirty="0"/>
              <a:t>התגובה שלהם </a:t>
            </a:r>
            <a:r>
              <a:rPr lang="he-IL" dirty="0" err="1"/>
              <a:t>היתה</a:t>
            </a:r>
            <a:r>
              <a:rPr lang="he-IL" dirty="0"/>
              <a:t>: "טוב, אז נוציא אותך מכאן, ונעביר אותך לפקד על טירונים בבסיס טירונים בשבטה" .</a:t>
            </a:r>
          </a:p>
          <a:p>
            <a:r>
              <a:rPr lang="he-IL" dirty="0"/>
              <a:t>סנקציה קשה ביותר למפקד לוחם בשטח. "בוא נדבר עם ראש הישיבה שלך", הצעתי.</a:t>
            </a:r>
          </a:p>
          <a:p>
            <a:r>
              <a:rPr lang="he-IL" dirty="0"/>
              <a:t>ראש הישיבה נדהם, הדבר לא היה ידוע לו, אינני יודע אם לראשי הישיבות האחרים הדבר היה ידוע.</a:t>
            </a:r>
          </a:p>
          <a:p>
            <a:r>
              <a:rPr lang="he-IL" dirty="0"/>
              <a:t>אכן, הייתה זו ראשית הדרך בה החלו לשלב בנות, בתפקידי לחימה ביחידות קרביות. זו הייתה מגמה חד משמעית.</a:t>
            </a:r>
          </a:p>
          <a:p>
            <a:r>
              <a:rPr lang="he-IL" dirty="0"/>
              <a:t>אמרתי לבן שלי: "אתה מוסר על זה את הנפש, קדושת המחנה זה הדגל של הצבא הישראלי, וכוח הניצחון שלנו. גם אם תצטרך לעזוב ולעבור לבסיס הטירונים.</a:t>
            </a:r>
          </a:p>
          <a:p>
            <a:r>
              <a:rPr lang="he-IL" dirty="0"/>
              <a:t>"כן, אבל אלה החיילים שלי, אני הכשרתי אותם, אני גידלתי אותם, איך אעזוב אותם?". ניסיון בהחלט קשה לכל מי שהיה מפקד בצבא.</a:t>
            </a:r>
          </a:p>
          <a:p>
            <a:r>
              <a:rPr lang="he-IL" dirty="0"/>
              <a:t>בסוף, המפקדים שאהבו אותו מאד, מצאו פתרון, והעבירו אותו לסוללה מקבילה שם לא היו בנות.</a:t>
            </a:r>
          </a:p>
          <a:p>
            <a:r>
              <a:rPr lang="he-IL" dirty="0"/>
              <a:t>אמרתי אז לראש הישיבה, אסור לנו לשתוק, אין לנו רשות להשחית את נשמת הילדים שלנו, ולא להפקיר את קדושת המחנה. תכנס מיד את כל ראשי הישיבות ותגידו לצבא, בנות זה קו אדום! </a:t>
            </a:r>
          </a:p>
          <a:p>
            <a:r>
              <a:rPr lang="he-IL" dirty="0"/>
              <a:t>בחורים דתיים, ולאו דווקא בני ישיבות, לא יכולים לשרת עם בנות בחיילות השדה. תגידו לצבא, שאם יביאו בנות ליחידות שלנו, אנחנו נעצור את הגיוס של הבחורים שלנו, במחזור הגיוס הבא אין הסדרניקים</a:t>
            </a:r>
          </a:p>
          <a:p>
            <a:endParaRPr lang="he-IL" dirty="0"/>
          </a:p>
        </p:txBody>
      </p:sp>
    </p:spTree>
    <p:extLst>
      <p:ext uri="{BB962C8B-B14F-4D97-AF65-F5344CB8AC3E}">
        <p14:creationId xmlns:p14="http://schemas.microsoft.com/office/powerpoint/2010/main" val="3896340718"/>
      </p:ext>
    </p:extLst>
  </p:cSld>
  <p:clrMapOvr>
    <a:masterClrMapping/>
  </p:clrMapOvr>
  <mc:AlternateContent xmlns:mc="http://schemas.openxmlformats.org/markup-compatibility/2006" xmlns:p14="http://schemas.microsoft.com/office/powerpoint/2010/main">
    <mc:Choice Requires="p14">
      <p:transition spd="slow" p14:dur="2000" advTm="121209"/>
    </mc:Choice>
    <mc:Fallback xmlns="">
      <p:transition spd="slow" advTm="12120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E67315-014B-6CE3-D05E-8C1B3C5E4E40}"/>
              </a:ext>
            </a:extLst>
          </p:cNvPr>
          <p:cNvSpPr>
            <a:spLocks noGrp="1"/>
          </p:cNvSpPr>
          <p:nvPr>
            <p:ph type="title"/>
          </p:nvPr>
        </p:nvSpPr>
        <p:spPr/>
        <p:txBody>
          <a:bodyPr/>
          <a:lstStyle/>
          <a:p>
            <a:r>
              <a:rPr lang="he-IL" dirty="0"/>
              <a:t>ילדי </a:t>
            </a:r>
            <a:r>
              <a:rPr lang="he-IL" dirty="0" err="1"/>
              <a:t>הכאפות</a:t>
            </a:r>
            <a:r>
              <a:rPr lang="he-IL" dirty="0"/>
              <a:t> של האג'נדה הפרוגרסיבית של </a:t>
            </a:r>
            <a:r>
              <a:rPr lang="he-IL" dirty="0" err="1"/>
              <a:t>היוהל"ם</a:t>
            </a:r>
            <a:endParaRPr lang="he-IL" dirty="0"/>
          </a:p>
        </p:txBody>
      </p:sp>
      <p:sp>
        <p:nvSpPr>
          <p:cNvPr id="3" name="מציין מיקום תוכן 2">
            <a:extLst>
              <a:ext uri="{FF2B5EF4-FFF2-40B4-BE49-F238E27FC236}">
                <a16:creationId xmlns:a16="http://schemas.microsoft.com/office/drawing/2014/main" id="{1AAC7F39-35D4-400B-6361-A886D6373FBE}"/>
              </a:ext>
            </a:extLst>
          </p:cNvPr>
          <p:cNvSpPr>
            <a:spLocks noGrp="1"/>
          </p:cNvSpPr>
          <p:nvPr>
            <p:ph idx="1"/>
          </p:nvPr>
        </p:nvSpPr>
        <p:spPr>
          <a:xfrm>
            <a:off x="838200" y="1825624"/>
            <a:ext cx="10515600" cy="4910735"/>
          </a:xfrm>
        </p:spPr>
        <p:txBody>
          <a:bodyPr>
            <a:normAutofit fontScale="70000" lnSpcReduction="20000"/>
          </a:bodyPr>
          <a:lstStyle/>
          <a:p>
            <a:r>
              <a:rPr lang="he-IL" dirty="0"/>
              <a:t>אז עוד אפשר היה לעשות את זה, תהליך שיבוץ הבנות היה ממש בראשיתו. כפי שאתם רואים הדבר לא נעשה. אבל בתותחנים אין היום הסדרניקים, ובבית הכנסת של שבטה אין מנין. אנחנו "ממלכתיים", "הולכים עם הצבא ולא נגדו" "אנחנו מבינים את צרכי הצבא", ועוד כהנה עמדות ציוניות דתיות שימושיות.</a:t>
            </a:r>
          </a:p>
          <a:p>
            <a:r>
              <a:rPr lang="he-IL" dirty="0"/>
              <a:t>75 שנה הפקרנו את נשמות הילדים שלנו בצבא, הבאנו אותם לעשרות אחוזי חילון, שרבים התחילו בוודאי בצבא, היינו ילדי </a:t>
            </a:r>
            <a:r>
              <a:rPr lang="he-IL" dirty="0" err="1"/>
              <a:t>הכאפות</a:t>
            </a:r>
            <a:r>
              <a:rPr lang="he-IL" dirty="0"/>
              <a:t> של האג'נדה הפרוגרסיבית של </a:t>
            </a:r>
            <a:r>
              <a:rPr lang="he-IL" dirty="0" err="1"/>
              <a:t>היוהלם</a:t>
            </a:r>
            <a:r>
              <a:rPr lang="he-IL" dirty="0"/>
              <a:t> וכל המטה הכללי. כל זאת כדי לא לזלזל בקדושת השירות, עזרת ישראל מיד צר, וכהנה </a:t>
            </a:r>
            <a:r>
              <a:rPr lang="he-IL" dirty="0" err="1"/>
              <a:t>וכהנה</a:t>
            </a:r>
            <a:r>
              <a:rPr lang="he-IL" dirty="0"/>
              <a:t>.</a:t>
            </a:r>
          </a:p>
          <a:p>
            <a:r>
              <a:rPr lang="he-IL" dirty="0"/>
              <a:t>והנה היום אני שומע להפתעתי הרבה, שלמען החיילים החרדיים, צה"ל הגדול יכול לעשות </a:t>
            </a:r>
            <a:r>
              <a:rPr lang="he-IL" dirty="0" err="1"/>
              <a:t>הכל</a:t>
            </a:r>
            <a:r>
              <a:rPr lang="he-IL" dirty="0"/>
              <a:t>. לא יהיו נשים. אין פקידות שלישות, אין פקידה פלוגתית, אין משקית ת"ש, אין מדריכות ירי, אין </a:t>
            </a:r>
            <a:r>
              <a:rPr lang="he-IL" dirty="0" err="1"/>
              <a:t>מדסיות</a:t>
            </a:r>
            <a:r>
              <a:rPr lang="he-IL" dirty="0"/>
              <a:t>. אין, אין, אין בנות בכל טווח הראיה והשמיעה. ומעל </a:t>
            </a:r>
            <a:r>
              <a:rPr lang="he-IL" dirty="0" err="1"/>
              <a:t>הכל</a:t>
            </a:r>
            <a:r>
              <a:rPr lang="he-IL" dirty="0"/>
              <a:t> הבטחה מפורשת של האלוף זיני מקים החטיבה: "אם חייל אחד מהחטיבה ירד ברמה הדתית שלו, יהיה זה כשלון של הצבא כולו".</a:t>
            </a:r>
          </a:p>
          <a:p>
            <a:r>
              <a:rPr lang="he-IL" dirty="0"/>
              <a:t>ואני בוכה, איפה היינו 75 שנה, איזה מחיר של נשמות קדושות שילמנו, למה לא יכולנו לעמוד על שלנו?</a:t>
            </a:r>
          </a:p>
          <a:p>
            <a:r>
              <a:rPr lang="he-IL" dirty="0"/>
              <a:t>איזה היתר יהיה עכשיו לבחור דתי לשרת ביחידה שיש בה משקיות, </a:t>
            </a:r>
            <a:r>
              <a:rPr lang="he-IL" dirty="0" err="1"/>
              <a:t>מדסיות</a:t>
            </a:r>
            <a:r>
              <a:rPr lang="he-IL" dirty="0"/>
              <a:t>, שירת נשים, ועוד, אם הוא יכול לעשות זאת בחטיבה החרדית. מה שאסור לבחור חרדי מותר לבחור דתי לאומי? </a:t>
            </a:r>
          </a:p>
          <a:p>
            <a:r>
              <a:rPr lang="he-IL" dirty="0"/>
              <a:t>אולי, אולי בגלל שאנחנו </a:t>
            </a:r>
            <a:r>
              <a:rPr lang="he-IL" dirty="0" err="1"/>
              <a:t>מזרוחניקים</a:t>
            </a:r>
            <a:r>
              <a:rPr lang="he-IL" dirty="0"/>
              <a:t>, ממלכתיים, תקראו לזה איך שתרצו, מותר לבחורים שלנו לישון עם חיילות בנמר, מותר לבנות להתקלח בשטח בפני הבחורים שלנו, ועוד </a:t>
            </a:r>
            <a:r>
              <a:rPr lang="he-IL" dirty="0" err="1"/>
              <a:t>ועוד</a:t>
            </a:r>
            <a:r>
              <a:rPr lang="he-IL" dirty="0"/>
              <a:t>. </a:t>
            </a:r>
          </a:p>
          <a:p>
            <a:r>
              <a:rPr lang="he-IL" dirty="0"/>
              <a:t>על מדריכות , </a:t>
            </a:r>
            <a:r>
              <a:rPr lang="he-IL" dirty="0" err="1"/>
              <a:t>ומדסיות</a:t>
            </a:r>
            <a:r>
              <a:rPr lang="he-IL" dirty="0"/>
              <a:t> כבר מזמן וויתרנו. כי אנחנו מבינים את הצורך. מסתבר שאין "צורך", אפשר לעשות חטיבה שלמה בלי "צורך".</a:t>
            </a:r>
          </a:p>
          <a:p>
            <a:endParaRPr lang="he-IL" dirty="0"/>
          </a:p>
        </p:txBody>
      </p:sp>
    </p:spTree>
    <p:extLst>
      <p:ext uri="{BB962C8B-B14F-4D97-AF65-F5344CB8AC3E}">
        <p14:creationId xmlns:p14="http://schemas.microsoft.com/office/powerpoint/2010/main" val="3001933215"/>
      </p:ext>
    </p:extLst>
  </p:cSld>
  <p:clrMapOvr>
    <a:masterClrMapping/>
  </p:clrMapOvr>
  <mc:AlternateContent xmlns:mc="http://schemas.openxmlformats.org/markup-compatibility/2006" xmlns:p14="http://schemas.microsoft.com/office/powerpoint/2010/main">
    <mc:Choice Requires="p14">
      <p:transition spd="slow" p14:dur="2000" advTm="168995"/>
    </mc:Choice>
    <mc:Fallback xmlns="">
      <p:transition spd="slow" advTm="16899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F7E183-EFB8-89FB-A04B-83E7187C1DD8}"/>
              </a:ext>
            </a:extLst>
          </p:cNvPr>
          <p:cNvSpPr>
            <a:spLocks noGrp="1"/>
          </p:cNvSpPr>
          <p:nvPr>
            <p:ph type="title"/>
          </p:nvPr>
        </p:nvSpPr>
        <p:spPr/>
        <p:txBody>
          <a:bodyPr/>
          <a:lstStyle/>
          <a:p>
            <a:pPr algn="ctr"/>
            <a:r>
              <a:rPr lang="he-IL" dirty="0"/>
              <a:t>צבא קטן וקדוש</a:t>
            </a:r>
          </a:p>
        </p:txBody>
      </p:sp>
      <p:sp>
        <p:nvSpPr>
          <p:cNvPr id="3" name="מציין מיקום תוכן 2">
            <a:extLst>
              <a:ext uri="{FF2B5EF4-FFF2-40B4-BE49-F238E27FC236}">
                <a16:creationId xmlns:a16="http://schemas.microsoft.com/office/drawing/2014/main" id="{F4E7E7DD-1385-D0C1-3CF1-A5224F9CD3B6}"/>
              </a:ext>
            </a:extLst>
          </p:cNvPr>
          <p:cNvSpPr>
            <a:spLocks noGrp="1"/>
          </p:cNvSpPr>
          <p:nvPr>
            <p:ph idx="1"/>
          </p:nvPr>
        </p:nvSpPr>
        <p:spPr>
          <a:xfrm>
            <a:off x="838200" y="1825624"/>
            <a:ext cx="10515600" cy="5346453"/>
          </a:xfrm>
        </p:spPr>
        <p:txBody>
          <a:bodyPr>
            <a:normAutofit fontScale="32500" lnSpcReduction="20000"/>
          </a:bodyPr>
          <a:lstStyle/>
          <a:p>
            <a:r>
              <a:rPr lang="he-IL" sz="5500" dirty="0"/>
              <a:t>אז מורי ורבותי רבנים ומנהיגי הציבור הדתי לאומי, הגיעה השעה. כמו שהמלחמה הזאת ריסקה הרבה קונספציות, היא תרסק עכשיו את הקונספציה שבחור דתי לאומי יכול לשרת עם בנות לוחמות.</a:t>
            </a:r>
          </a:p>
          <a:p>
            <a:r>
              <a:rPr lang="he-IL" sz="5500" dirty="0"/>
              <a:t>לא ולא! הגיע הזמן שהצבא יכיר בכך, שקדושת הנשמה של הבחורים שלנו, לא פחותה מקדושת הנשמה של כל מתגייס חרדי. אני פונה לצבא הגדול, שמסתבר שכשהוא רוצה הוא כל יכול, תבטיחו בבקשה לכל בני הציונות הדתית מה שהבטחתם לחרדים. "אתם תצאו מן הצבא כמו שנכנסתם"!</a:t>
            </a:r>
          </a:p>
          <a:p>
            <a:r>
              <a:rPr lang="he-IL" sz="5500" dirty="0"/>
              <a:t>ולא, לא התכוונתי שנעשה חטיבה חרדלית, אנחנו כן מחוברים, ומרגישים חלק מכל עם ישראל, ושמחים להיות איתם יחד תחת אלונקה אחת, כפי שראינו במלחמה האחרונה. </a:t>
            </a:r>
          </a:p>
          <a:p>
            <a:r>
              <a:rPr lang="he-IL" sz="5500" dirty="0"/>
              <a:t>אבל אנחנו מבקשים לדאוג גם לקדושה של הבנים שלנו. מורי ורבותי, הרבנים, ראשי הישיבות, מחנכים, מנהיגים, וחיילים קדושים, זוהי שעת מבחן לכולנו. עכשיו צריכים לצאת בקריאה, אנחנו נילחם על נשמתו הקדושה של כל חייל שלנו.</a:t>
            </a:r>
          </a:p>
          <a:p>
            <a:r>
              <a:rPr lang="he-IL" sz="5500" dirty="0"/>
              <a:t>עכשיו במסגרת ניפוץ הקונספציות, אולי כמו שאפשר בצבא קטן וחכם, אפשר גם ב"צבא קטן וקדוש" בלי בנות לוחמות. </a:t>
            </a:r>
          </a:p>
          <a:p>
            <a:r>
              <a:rPr lang="he-IL" sz="5500" dirty="0"/>
              <a:t>איך נסתדר בלי בנות לוחמות? פשוט, "צבא קטן וקדוש"! לא עוד צבא קטן וחכם, "צבא קטן וקדוש". גדעון וויתר על 33,000 חיילים וניצח עם 300 שלא כרעו על ברכיהם לשתות מתרבות הפרוגרס, בניצוחה של </a:t>
            </a:r>
            <a:r>
              <a:rPr lang="he-IL" sz="5500" dirty="0" err="1"/>
              <a:t>היוהל"ם</a:t>
            </a:r>
            <a:r>
              <a:rPr lang="he-IL" sz="5500" dirty="0"/>
              <a:t>.</a:t>
            </a:r>
          </a:p>
          <a:p>
            <a:r>
              <a:rPr lang="he-IL" sz="5500" dirty="0"/>
              <a:t>ולא, אל תתבלבלו, זוהי מלחמה על כל הצבא, על הניצחון במלחמה, על כל חייל שלא ייפגע, כי כדי שה' יהיה במחנה, הוא חייב להיות קדוש. "כי ה' </a:t>
            </a:r>
            <a:r>
              <a:rPr lang="he-IL" sz="5500" dirty="0" err="1"/>
              <a:t>אלקיך</a:t>
            </a:r>
            <a:r>
              <a:rPr lang="he-IL" sz="5500" dirty="0"/>
              <a:t> מתהלך בקרב מחנך להצילך ולתת אויביך לפניך והיה מחניך קדוש".</a:t>
            </a:r>
          </a:p>
          <a:p>
            <a:r>
              <a:rPr lang="he-IL" sz="5500" dirty="0"/>
              <a:t>הכותב הוא משגיח בישיבה הגבוהה "עטרת מרדכי" בצפת, לשעבר ראש ישיבת </a:t>
            </a:r>
            <a:r>
              <a:rPr lang="he-IL" sz="5500" dirty="0" err="1"/>
              <a:t>בנ"ע</a:t>
            </a:r>
            <a:r>
              <a:rPr lang="he-IL" sz="5500" dirty="0"/>
              <a:t> במירון</a:t>
            </a:r>
          </a:p>
          <a:p>
            <a:endParaRPr lang="he-IL" dirty="0"/>
          </a:p>
        </p:txBody>
      </p:sp>
    </p:spTree>
    <p:extLst>
      <p:ext uri="{BB962C8B-B14F-4D97-AF65-F5344CB8AC3E}">
        <p14:creationId xmlns:p14="http://schemas.microsoft.com/office/powerpoint/2010/main" val="3831852609"/>
      </p:ext>
    </p:extLst>
  </p:cSld>
  <p:clrMapOvr>
    <a:masterClrMapping/>
  </p:clrMapOvr>
  <mc:AlternateContent xmlns:mc="http://schemas.openxmlformats.org/markup-compatibility/2006" xmlns:p14="http://schemas.microsoft.com/office/powerpoint/2010/main">
    <mc:Choice Requires="p14">
      <p:transition spd="slow" p14:dur="2000" advTm="105345"/>
    </mc:Choice>
    <mc:Fallback xmlns="">
      <p:transition spd="slow" advTm="10534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EB18E3B-E067-3837-AD5C-AF32A0DA0BF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4A6B90E-5922-F59B-0C12-0A386ECD0CF1}"/>
              </a:ext>
            </a:extLst>
          </p:cNvPr>
          <p:cNvSpPr txBox="1"/>
          <p:nvPr/>
        </p:nvSpPr>
        <p:spPr>
          <a:xfrm>
            <a:off x="3483429" y="279467"/>
            <a:ext cx="8708572" cy="5318800"/>
          </a:xfrm>
          <a:prstGeom prst="rect">
            <a:avLst/>
          </a:prstGeom>
          <a:noFill/>
          <a:ln>
            <a:noFill/>
          </a:ln>
        </p:spPr>
        <p:txBody>
          <a:bodyPr spcFirstLastPara="1" wrap="square" lIns="121900" tIns="121900" rIns="121900" bIns="121900" anchor="t" anchorCtr="0">
            <a:noAutofit/>
          </a:bodyPr>
          <a:lstStyle/>
          <a:p>
            <a:pPr>
              <a:lnSpc>
                <a:spcPct val="150000"/>
              </a:lnSpc>
            </a:pPr>
            <a:r>
              <a:rPr lang="he-IL" sz="4800" b="1" dirty="0">
                <a:solidFill>
                  <a:srgbClr val="002060"/>
                </a:solidFill>
                <a:latin typeface="Helvetica Neue"/>
                <a:ea typeface="Helvetica Neue"/>
                <a:cs typeface="Helvetica Neue"/>
                <a:sym typeface="Helvetica Neue"/>
              </a:rPr>
              <a:t>סיכום הנושא</a:t>
            </a:r>
            <a:endParaRPr sz="3200" dirty="0">
              <a:solidFill>
                <a:srgbClr val="002060"/>
              </a:solidFill>
              <a:latin typeface="Helvetica Neue"/>
              <a:ea typeface="Helvetica Neue"/>
              <a:cs typeface="Helvetica Neue"/>
              <a:sym typeface="Helvetica Neue"/>
            </a:endParaRP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ההשקפות כלפי המדינה משפיעות על ההכרעות. </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ההבדל בין רוח צה"ל לקוד האתי היהודי. </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הסיבות לגיוס: קדושה, הצלה, אחדות. </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השאלה בציבור הרבנים לגבי התנתקות ושירה.</a:t>
            </a:r>
          </a:p>
          <a:p>
            <a:pPr marL="609585" indent="-558786">
              <a:lnSpc>
                <a:spcPct val="115000"/>
              </a:lnSpc>
              <a:buClr>
                <a:srgbClr val="002060"/>
              </a:buClr>
              <a:buSzPts val="3000"/>
              <a:buFont typeface="Helvetica Neue"/>
              <a:buChar char="●"/>
            </a:pPr>
            <a:r>
              <a:rPr lang="he-IL" sz="3200" dirty="0">
                <a:solidFill>
                  <a:srgbClr val="174F86"/>
                </a:solidFill>
                <a:latin typeface="Helvetica Neue"/>
                <a:ea typeface="Helvetica Neue"/>
                <a:cs typeface="Helvetica Neue"/>
                <a:sym typeface="Helvetica Neue"/>
              </a:rPr>
              <a:t>האם ניתן/כדאי להקים חטיבות דתיות? </a:t>
            </a:r>
            <a:br>
              <a:rPr lang="iw" sz="3200" dirty="0">
                <a:solidFill>
                  <a:srgbClr val="174F86"/>
                </a:solidFill>
                <a:latin typeface="Helvetica Neue"/>
                <a:ea typeface="Helvetica Neue"/>
                <a:cs typeface="Helvetica Neue"/>
                <a:sym typeface="Helvetica Neue"/>
              </a:rPr>
            </a:br>
            <a:endParaRPr sz="3200" dirty="0">
              <a:solidFill>
                <a:srgbClr val="174F86"/>
              </a:solidFill>
              <a:latin typeface="Helvetica Neue"/>
              <a:ea typeface="Helvetica Neue"/>
              <a:cs typeface="Helvetica Neue"/>
              <a:sym typeface="Helvetica Neue"/>
            </a:endParaRPr>
          </a:p>
          <a:p>
            <a:pPr algn="l" rtl="0">
              <a:spcBef>
                <a:spcPts val="2133"/>
              </a:spcBef>
            </a:pPr>
            <a:endParaRPr sz="3333" b="1" dirty="0">
              <a:solidFill>
                <a:srgbClr val="002060"/>
              </a:solidFill>
              <a:latin typeface="Helvetica Neue"/>
              <a:ea typeface="Helvetica Neue"/>
              <a:cs typeface="Helvetica Neue"/>
              <a:sym typeface="Helvetica Neue"/>
            </a:endParaRPr>
          </a:p>
        </p:txBody>
      </p:sp>
      <p:pic>
        <p:nvPicPr>
          <p:cNvPr id="4" name="תמונה 3">
            <a:extLst>
              <a:ext uri="{FF2B5EF4-FFF2-40B4-BE49-F238E27FC236}">
                <a16:creationId xmlns:a16="http://schemas.microsoft.com/office/drawing/2014/main" id="{9341942E-9BFA-30D6-3B2B-F023E5D695B4}"/>
              </a:ext>
            </a:extLst>
          </p:cNvPr>
          <p:cNvPicPr>
            <a:picLocks noChangeAspect="1"/>
          </p:cNvPicPr>
          <p:nvPr/>
        </p:nvPicPr>
        <p:blipFill>
          <a:blip r:embed="rId4"/>
          <a:stretch>
            <a:fillRect/>
          </a:stretch>
        </p:blipFill>
        <p:spPr>
          <a:xfrm>
            <a:off x="0" y="0"/>
            <a:ext cx="3713646" cy="2592125"/>
          </a:xfrm>
          <a:prstGeom prst="rect">
            <a:avLst/>
          </a:prstGeom>
        </p:spPr>
      </p:pic>
    </p:spTree>
    <p:custDataLst>
      <p:tags r:id="rId1"/>
    </p:custDataLst>
    <p:extLst>
      <p:ext uri="{BB962C8B-B14F-4D97-AF65-F5344CB8AC3E}">
        <p14:creationId xmlns:p14="http://schemas.microsoft.com/office/powerpoint/2010/main" val="173915113"/>
      </p:ext>
    </p:extLst>
  </p:cSld>
  <p:clrMapOvr>
    <a:masterClrMapping/>
  </p:clrMapOvr>
  <mc:AlternateContent xmlns:mc="http://schemas.openxmlformats.org/markup-compatibility/2006" xmlns:p14="http://schemas.microsoft.com/office/powerpoint/2010/main">
    <mc:Choice Requires="p14">
      <p:transition spd="slow" p14:dur="2000" advTm="250848"/>
    </mc:Choice>
    <mc:Fallback xmlns="">
      <p:transition spd="slow" advTm="2508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1|3.2|352.5|15.2|22.8|0.3"/>
</p:tagLst>
</file>

<file path=ppt/tags/tag2.xml><?xml version="1.0" encoding="utf-8"?>
<p:tagLst xmlns:a="http://schemas.openxmlformats.org/drawingml/2006/main" xmlns:r="http://schemas.openxmlformats.org/officeDocument/2006/relationships" xmlns:p="http://schemas.openxmlformats.org/presentationml/2006/main">
  <p:tag name="TIMING" val="|2.6|10.3|24.5|90.8|207.3|229.2|47|121.7"/>
</p:tagLst>
</file>

<file path=ppt/tags/tag3.xml><?xml version="1.0" encoding="utf-8"?>
<p:tagLst xmlns:a="http://schemas.openxmlformats.org/drawingml/2006/main" xmlns:r="http://schemas.openxmlformats.org/officeDocument/2006/relationships" xmlns:p="http://schemas.openxmlformats.org/presentationml/2006/main">
  <p:tag name="TIMING" val="|1.3|9.8|40.5"/>
</p:tagLst>
</file>

<file path=ppt/tags/tag4.xml><?xml version="1.0" encoding="utf-8"?>
<p:tagLst xmlns:a="http://schemas.openxmlformats.org/drawingml/2006/main" xmlns:r="http://schemas.openxmlformats.org/officeDocument/2006/relationships" xmlns:p="http://schemas.openxmlformats.org/presentationml/2006/main">
  <p:tag name="TIMING" val="|57.2|9|36.2|1.4"/>
</p:tagLst>
</file>

<file path=ppt/tags/tag5.xml><?xml version="1.0" encoding="utf-8"?>
<p:tagLst xmlns:a="http://schemas.openxmlformats.org/drawingml/2006/main" xmlns:r="http://schemas.openxmlformats.org/officeDocument/2006/relationships" xmlns:p="http://schemas.openxmlformats.org/presentationml/2006/main">
  <p:tag name="TIMING" val="|13.7|2|73.1|80|5.5|0.9|0.5|1"/>
</p:tagLst>
</file>

<file path=ppt/tags/tag6.xml><?xml version="1.0" encoding="utf-8"?>
<p:tagLst xmlns:a="http://schemas.openxmlformats.org/drawingml/2006/main" xmlns:r="http://schemas.openxmlformats.org/officeDocument/2006/relationships" xmlns:p="http://schemas.openxmlformats.org/presentationml/2006/main">
  <p:tag name="TIMING" val="|0.9|13.7|61.7|55.7|0.1|0.6"/>
</p:tagLst>
</file>

<file path=ppt/tags/tag7.xml><?xml version="1.0" encoding="utf-8"?>
<p:tagLst xmlns:a="http://schemas.openxmlformats.org/drawingml/2006/main" xmlns:r="http://schemas.openxmlformats.org/officeDocument/2006/relationships" xmlns:p="http://schemas.openxmlformats.org/presentationml/2006/main">
  <p:tag name="TIMING" val="|1.9|8.3|28.9"/>
</p:tagLst>
</file>

<file path=ppt/tags/tag8.xml><?xml version="1.0" encoding="utf-8"?>
<p:tagLst xmlns:a="http://schemas.openxmlformats.org/drawingml/2006/main" xmlns:r="http://schemas.openxmlformats.org/officeDocument/2006/relationships" xmlns:p="http://schemas.openxmlformats.org/presentationml/2006/main">
  <p:tag name="TIMING" val="|12.1|16.8|122.6|20.6|108.7"/>
</p:tagLst>
</file>

<file path=ppt/tags/tag9.xml><?xml version="1.0" encoding="utf-8"?>
<p:tagLst xmlns:a="http://schemas.openxmlformats.org/drawingml/2006/main" xmlns:r="http://schemas.openxmlformats.org/officeDocument/2006/relationships" xmlns:p="http://schemas.openxmlformats.org/presentationml/2006/main">
  <p:tag name="TIMING" val="|2.5|1.6|4.7|19.3|29"/>
</p:tagLst>
</file>

<file path=ppt/tags/tag10.xml><?xml version="1.0" encoding="utf-8"?>
<p:tagLst xmlns:a="http://schemas.openxmlformats.org/drawingml/2006/main" xmlns:r="http://schemas.openxmlformats.org/officeDocument/2006/relationships" xmlns:p="http://schemas.openxmlformats.org/presentationml/2006/main">
  <p:tag name="TIMING" val="|2.9|2.8|35.9|49.9|75.9|10.2"/>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יצוב מותאם אישית">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1519</TotalTime>
  <Words>2173</Words>
  <Application>Microsoft Office PowerPoint</Application>
  <PresentationFormat>מסך רחב</PresentationFormat>
  <Paragraphs>95</Paragraphs>
  <Slides>16</Slides>
  <Notes>12</Notes>
  <HiddenSlides>0</HiddenSlides>
  <MMClips>0</MMClips>
  <ScaleCrop>false</ScaleCrop>
  <HeadingPairs>
    <vt:vector size="6" baseType="variant">
      <vt:variant>
        <vt:lpstr>גופנים בשימוש</vt:lpstr>
      </vt:variant>
      <vt:variant>
        <vt:i4>4</vt:i4>
      </vt:variant>
      <vt:variant>
        <vt:lpstr>ערכת נושא</vt:lpstr>
      </vt:variant>
      <vt:variant>
        <vt:i4>2</vt:i4>
      </vt:variant>
      <vt:variant>
        <vt:lpstr>כותרות שקופיות</vt:lpstr>
      </vt:variant>
      <vt:variant>
        <vt:i4>16</vt:i4>
      </vt:variant>
    </vt:vector>
  </HeadingPairs>
  <TitlesOfParts>
    <vt:vector size="22" baseType="lpstr">
      <vt:lpstr>Aptos</vt:lpstr>
      <vt:lpstr>Aptos Display</vt:lpstr>
      <vt:lpstr>Arial</vt:lpstr>
      <vt:lpstr>Helvetica Neue</vt:lpstr>
      <vt:lpstr>ערכת נושא Office</vt:lpstr>
      <vt:lpstr>עיצוב מותאם אישית</vt:lpstr>
      <vt:lpstr>דת  מוסר ולחימה</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הדילמה בין רבני הציבור הדתי</vt:lpstr>
      <vt:lpstr>ילדי הכאפות של האג'נדה הפרוגרסיבית של היוהל"ם</vt:lpstr>
      <vt:lpstr>צבא קטן וקדוש</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2024-11-19T13:48:26Z</dcterms:created>
  <dcterms:modified xsi:type="dcterms:W3CDTF">2026-10-18T02:17:02Z</dcterms:modified>
</cp:coreProperties>
</file>