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8"/>
  </p:notesMasterIdLst>
  <p:sldIdLst>
    <p:sldId id="257" r:id="rId2"/>
    <p:sldId id="360" r:id="rId3"/>
    <p:sldId id="307" r:id="rId4"/>
    <p:sldId id="288" r:id="rId5"/>
    <p:sldId id="370" r:id="rId6"/>
    <p:sldId id="372" r:id="rId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E6089C-7072-48E9-ACFA-A6DF3D5D8479}" v="1" dt="2024-11-21T15:14:12.8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60"/>
  </p:normalViewPr>
  <p:slideViewPr>
    <p:cSldViewPr snapToGrid="0">
      <p:cViewPr varScale="1">
        <p:scale>
          <a:sx n="91" d="100"/>
          <a:sy n="91" d="100"/>
        </p:scale>
        <p:origin x="322" y="58"/>
      </p:cViewPr>
      <p:guideLst/>
    </p:cSldViewPr>
  </p:slideViewPr>
  <p:notesTextViewPr>
    <p:cViewPr>
      <p:scale>
        <a:sx n="1" d="1"/>
        <a:sy n="1" d="1"/>
      </p:scale>
      <p:origin x="0" y="-22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2:46.855" v="11"/>
      <pc:docMkLst>
        <pc:docMk/>
      </pc:docMkLst>
      <pc:sldChg chg="delSp mod delAnim modAnim">
        <pc:chgData name="יהודה טאוב" userId="80c2dbd02819b45c" providerId="LiveId" clId="{9C42E4DE-A4EE-4899-912D-CC2AC8F5DB5D}" dt="2026-10-18T02:22:46.630" v="1"/>
        <pc:sldMkLst>
          <pc:docMk/>
          <pc:sldMk cId="740480003" sldId="257"/>
        </pc:sldMkLst>
        <pc:picChg chg="del">
          <ac:chgData name="יהודה טאוב" userId="80c2dbd02819b45c" providerId="LiveId" clId="{9C42E4DE-A4EE-4899-912D-CC2AC8F5DB5D}" dt="2026-10-18T02:22:46.630" v="1"/>
          <ac:picMkLst>
            <pc:docMk/>
            <pc:sldMk cId="740480003" sldId="257"/>
            <ac:picMk id="5" creationId="{A18BA219-1A95-8DE4-2A0A-3D1921BA2B84}"/>
          </ac:picMkLst>
        </pc:picChg>
      </pc:sldChg>
      <pc:sldChg chg="delSp mod delAnim modAnim">
        <pc:chgData name="יהודה טאוב" userId="80c2dbd02819b45c" providerId="LiveId" clId="{9C42E4DE-A4EE-4899-912D-CC2AC8F5DB5D}" dt="2026-10-18T02:22:46.770" v="7"/>
        <pc:sldMkLst>
          <pc:docMk/>
          <pc:sldMk cId="3348972316" sldId="288"/>
        </pc:sldMkLst>
        <pc:picChg chg="del">
          <ac:chgData name="יהודה טאוב" userId="80c2dbd02819b45c" providerId="LiveId" clId="{9C42E4DE-A4EE-4899-912D-CC2AC8F5DB5D}" dt="2026-10-18T02:22:46.770" v="7"/>
          <ac:picMkLst>
            <pc:docMk/>
            <pc:sldMk cId="3348972316" sldId="288"/>
            <ac:picMk id="5" creationId="{FB58C6F8-1C4E-9D8A-C12B-BF64A6BF82BF}"/>
          </ac:picMkLst>
        </pc:picChg>
      </pc:sldChg>
      <pc:sldChg chg="delSp mod delAnim modAnim">
        <pc:chgData name="יהודה טאוב" userId="80c2dbd02819b45c" providerId="LiveId" clId="{9C42E4DE-A4EE-4899-912D-CC2AC8F5DB5D}" dt="2026-10-18T02:22:46.738" v="5"/>
        <pc:sldMkLst>
          <pc:docMk/>
          <pc:sldMk cId="2811311462" sldId="307"/>
        </pc:sldMkLst>
        <pc:picChg chg="del">
          <ac:chgData name="יהודה טאוב" userId="80c2dbd02819b45c" providerId="LiveId" clId="{9C42E4DE-A4EE-4899-912D-CC2AC8F5DB5D}" dt="2026-10-18T02:22:46.738" v="5"/>
          <ac:picMkLst>
            <pc:docMk/>
            <pc:sldMk cId="2811311462" sldId="307"/>
            <ac:picMk id="3" creationId="{2C280B47-3200-BF5A-DCDE-2154E24A3872}"/>
          </ac:picMkLst>
        </pc:picChg>
      </pc:sldChg>
      <pc:sldChg chg="delSp mod delAnim modAnim">
        <pc:chgData name="יהודה טאוב" userId="80c2dbd02819b45c" providerId="LiveId" clId="{9C42E4DE-A4EE-4899-912D-CC2AC8F5DB5D}" dt="2026-10-18T02:22:46.711" v="3"/>
        <pc:sldMkLst>
          <pc:docMk/>
          <pc:sldMk cId="1295966423" sldId="360"/>
        </pc:sldMkLst>
        <pc:picChg chg="del">
          <ac:chgData name="יהודה טאוב" userId="80c2dbd02819b45c" providerId="LiveId" clId="{9C42E4DE-A4EE-4899-912D-CC2AC8F5DB5D}" dt="2026-10-18T02:22:46.711" v="3"/>
          <ac:picMkLst>
            <pc:docMk/>
            <pc:sldMk cId="1295966423" sldId="360"/>
            <ac:picMk id="5" creationId="{22C76F2F-AF80-4E16-BF7C-48E10DD0AB7A}"/>
          </ac:picMkLst>
        </pc:picChg>
      </pc:sldChg>
      <pc:sldChg chg="delSp mod delAnim modAnim">
        <pc:chgData name="יהודה טאוב" userId="80c2dbd02819b45c" providerId="LiveId" clId="{9C42E4DE-A4EE-4899-912D-CC2AC8F5DB5D}" dt="2026-10-18T02:22:46.812" v="9"/>
        <pc:sldMkLst>
          <pc:docMk/>
          <pc:sldMk cId="319909921" sldId="370"/>
        </pc:sldMkLst>
        <pc:picChg chg="del">
          <ac:chgData name="יהודה טאוב" userId="80c2dbd02819b45c" providerId="LiveId" clId="{9C42E4DE-A4EE-4899-912D-CC2AC8F5DB5D}" dt="2026-10-18T02:22:46.812" v="9"/>
          <ac:picMkLst>
            <pc:docMk/>
            <pc:sldMk cId="319909921" sldId="370"/>
            <ac:picMk id="6" creationId="{4730739B-6C0B-4F63-B5DB-DC99AC78C89F}"/>
          </ac:picMkLst>
        </pc:picChg>
      </pc:sldChg>
      <pc:sldChg chg="delSp mod delAnim modAnim">
        <pc:chgData name="יהודה טאוב" userId="80c2dbd02819b45c" providerId="LiveId" clId="{9C42E4DE-A4EE-4899-912D-CC2AC8F5DB5D}" dt="2026-10-18T02:22:46.855" v="11"/>
        <pc:sldMkLst>
          <pc:docMk/>
          <pc:sldMk cId="1958717076" sldId="372"/>
        </pc:sldMkLst>
        <pc:picChg chg="del">
          <ac:chgData name="יהודה טאוב" userId="80c2dbd02819b45c" providerId="LiveId" clId="{9C42E4DE-A4EE-4899-912D-CC2AC8F5DB5D}" dt="2026-10-18T02:22:46.855" v="11"/>
          <ac:picMkLst>
            <pc:docMk/>
            <pc:sldMk cId="1958717076" sldId="372"/>
            <ac:picMk id="6" creationId="{F847E4F9-45EC-2F6A-417E-20723CE4E0BE}"/>
          </ac:picMkLst>
        </pc:picChg>
      </pc:sldChg>
    </pc:docChg>
  </pc:docChgLst>
  <pc:docChgLst>
    <pc:chgData name="יהודה טאוב" userId="80c2dbd02819b45c" providerId="LiveId" clId="{D8E6089C-7072-48E9-ACFA-A6DF3D5D8479}"/>
    <pc:docChg chg="undo custSel modSld">
      <pc:chgData name="יהודה טאוב" userId="80c2dbd02819b45c" providerId="LiveId" clId="{D8E6089C-7072-48E9-ACFA-A6DF3D5D8479}" dt="2024-11-21T15:13:53.931" v="63"/>
      <pc:docMkLst>
        <pc:docMk/>
      </pc:docMkLst>
      <pc:sldChg chg="modNotesTx">
        <pc:chgData name="יהודה טאוב" userId="80c2dbd02819b45c" providerId="LiveId" clId="{D8E6089C-7072-48E9-ACFA-A6DF3D5D8479}" dt="2024-11-21T15:13:53.931" v="63"/>
        <pc:sldMkLst>
          <pc:docMk/>
          <pc:sldMk cId="1295966423" sldId="3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BA7EC425-3715-4D78-993D-12B2CA4F4E19}"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B671473-596E-4F33-9453-814DA67E3C01}" type="slidenum">
              <a:rPr lang="he-IL" smtClean="0"/>
              <a:t>‹#›</a:t>
            </a:fld>
            <a:endParaRPr lang="he-IL"/>
          </a:p>
        </p:txBody>
      </p:sp>
    </p:spTree>
    <p:extLst>
      <p:ext uri="{BB962C8B-B14F-4D97-AF65-F5344CB8AC3E}">
        <p14:creationId xmlns:p14="http://schemas.microsoft.com/office/powerpoint/2010/main" val="218691439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212EB2A-BBC7-2B1C-4D70-F25104DF7A7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85F757A6-FC98-8125-35AA-D2F2C54FFDB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678D3036-D6D9-7B00-C737-11A90C1107B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he-IL" b="0" i="0" dirty="0">
                <a:solidFill>
                  <a:srgbClr val="454545"/>
                </a:solidFill>
                <a:effectLst/>
                <a:latin typeface="Arial" panose="020B0604020202020204" pitchFamily="34" charset="0"/>
              </a:rPr>
              <a:t>"כששמע הסבא קדישא ר' ישראל מאיר הכהן בעל ה"חפץ חיים" את הבשורה (של הצהרת בלפור), ראה כעין </a:t>
            </a:r>
            <a:r>
              <a:rPr lang="he-IL" b="0" i="0" dirty="0" err="1">
                <a:solidFill>
                  <a:srgbClr val="454545"/>
                </a:solidFill>
                <a:effectLst/>
                <a:latin typeface="Arial" panose="020B0604020202020204" pitchFamily="34" charset="0"/>
              </a:rPr>
              <a:t>אתערותא</a:t>
            </a:r>
            <a:r>
              <a:rPr lang="he-IL" b="0" i="0" dirty="0">
                <a:solidFill>
                  <a:srgbClr val="454545"/>
                </a:solidFill>
                <a:effectLst/>
                <a:latin typeface="Arial" panose="020B0604020202020204" pitchFamily="34" charset="0"/>
              </a:rPr>
              <a:t> </a:t>
            </a:r>
            <a:r>
              <a:rPr lang="he-IL" b="0" i="0" dirty="0" err="1">
                <a:solidFill>
                  <a:srgbClr val="454545"/>
                </a:solidFill>
                <a:effectLst/>
                <a:latin typeface="Arial" panose="020B0604020202020204" pitchFamily="34" charset="0"/>
              </a:rPr>
              <a:t>דלעילא</a:t>
            </a:r>
            <a:r>
              <a:rPr lang="he-IL" b="0" i="0" dirty="0">
                <a:solidFill>
                  <a:srgbClr val="454545"/>
                </a:solidFill>
                <a:effectLst/>
                <a:latin typeface="Arial" panose="020B0604020202020204" pitchFamily="34" charset="0"/>
              </a:rPr>
              <a:t>-התעוררות מלמעלה-בעניין הגאולה וקיווה כי הגיעה עת רצון, רק חשש שמא הדורות יקלקלו".</a:t>
            </a:r>
            <a:endParaRPr lang="en-US" b="0" i="0" dirty="0">
              <a:solidFill>
                <a:srgbClr val="454545"/>
              </a:solidFill>
              <a:effectLst/>
              <a:latin typeface="Arial" panose="020B0604020202020204" pitchFamily="34" charset="0"/>
            </a:endParaRPr>
          </a:p>
          <a:p>
            <a:pPr marL="0" lvl="0" indent="0" algn="r" rtl="0">
              <a:spcBef>
                <a:spcPts val="0"/>
              </a:spcBef>
              <a:spcAft>
                <a:spcPts val="0"/>
              </a:spcAft>
              <a:buNone/>
            </a:pPr>
            <a:r>
              <a:rPr lang="he-IL" b="0" i="0" dirty="0">
                <a:solidFill>
                  <a:srgbClr val="454545"/>
                </a:solidFill>
                <a:effectLst/>
                <a:latin typeface="Arial" panose="020B0604020202020204" pitchFamily="34" charset="0"/>
              </a:rPr>
              <a:t>ראה גם מה אמר הרב בלוי שמת בלפור – </a:t>
            </a:r>
          </a:p>
          <a:p>
            <a:pPr marL="0" lvl="0" indent="0" algn="r" rtl="0">
              <a:spcBef>
                <a:spcPts val="0"/>
              </a:spcBef>
              <a:spcAft>
                <a:spcPts val="0"/>
              </a:spcAft>
              <a:buNone/>
            </a:pPr>
            <a:r>
              <a:rPr lang="en-US" dirty="0"/>
              <a:t>https://tablet.otzar.org/#/book/611071/p/143/t/0.425480972114860471234/fs/QLCQRulEK73fwXzXy3INPJpvRRE4LfCbtfsbO8TiBgyl/start/0/end/44/c</a:t>
            </a:r>
            <a:endParaRPr dirty="0"/>
          </a:p>
        </p:txBody>
      </p:sp>
    </p:spTree>
    <p:extLst>
      <p:ext uri="{BB962C8B-B14F-4D97-AF65-F5344CB8AC3E}">
        <p14:creationId xmlns:p14="http://schemas.microsoft.com/office/powerpoint/2010/main" val="4013465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0C6532E-038F-F31D-3E33-3DADEAFA09EB}"/>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CEAD6DA-6840-D929-7836-07CFC92C96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D3DCD60-4F5E-180D-0884-784984C31A0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19145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51759221-8454-D4CE-6AE1-60D77F57122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FA09C68-0F3E-57E0-3856-C43FC019C1A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26D8D77-7996-9A42-5661-7A675FCD284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rtl="1"/>
            <a:r>
              <a:rPr lang="he-IL" b="0" i="0" dirty="0">
                <a:solidFill>
                  <a:srgbClr val="222222"/>
                </a:solidFill>
                <a:effectLst/>
                <a:latin typeface="Helvetica Neue" panose="020B0604020202020204" charset="0"/>
              </a:rPr>
              <a:t>אמר רבנו הרב צבי יהודה: "תלמיד אחד של ישיבתנו ניגש אלי. אמרתי לו: "בהתחלה לא הכרתי אותך". הוא היה לבוש במדים. אתם יודעים שאני מתייחס למדים האלה בקדושה. בא בחור נחמד ויקר מלא יראת-שמים וקדושה, ולבוש בגדי צבא.</a:t>
            </a:r>
          </a:p>
          <a:p>
            <a:pPr algn="l" rtl="1"/>
            <a:r>
              <a:rPr lang="he-IL" b="0" i="0" dirty="0">
                <a:solidFill>
                  <a:srgbClr val="222222"/>
                </a:solidFill>
                <a:effectLst/>
                <a:latin typeface="Helvetica Neue" panose="020B0604020202020204" charset="0"/>
              </a:rPr>
              <a:t>באותה הזדמנות הזכרתי מה שאמרתי בחתונה אחת, כאשר החתן הגיע לבוש מדי צבא [חתונת הרב שאר ישוב כהן]. היו שהעירו שאין זה מתאים שחתן יעמוד תחת החופה עם מדי צבא. בירושלים עיר הקודש נהוג שבאים עם בגדי שבת, בגדי קודש, כגון שטריימל. אגיד לכם את האמת: קדושת השטריימל, איני יודע אם היא כל-כך ברורה במאה אחוזים. היא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בדיעבד. ודאי הרבה גאונים צדיקים וקדושים חבשו אותו. ודאי, כל-כך חרדת קודש כלפיהם, ועפר אנו תחת כפות רגליהם, ומתוך-כך נתקדש השטריימל. גם היידיש, שפת הגלות,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מתוך השימוש הרב בדברים שבקדושה. אך מתחילה - אין זה כל-כך מוחלט.</a:t>
            </a:r>
          </a:p>
          <a:p>
            <a:pPr algn="l" rtl="1"/>
            <a:r>
              <a:rPr lang="he-IL" b="0" i="0" dirty="0">
                <a:solidFill>
                  <a:srgbClr val="222222"/>
                </a:solidFill>
                <a:effectLst/>
                <a:latin typeface="Helvetica Neue" panose="020B0604020202020204" charset="0"/>
              </a:rPr>
              <a:t>לעומת זאת, קדושת מדי הצבא בישראל היא קדושה עצמית מקורית. זו קדושת כל מכשירי המצווה, מכל הצדדים, מכל הטנקים, קדושת הטנק שלנו שיופיע מחר [במצעד הצבאי]" (שיחת רבנו, יום העצמאות תשכ"ז, מזמור י"ט למדינת ישראל, סע' 11, עמ' 76. שיחות הרב צבי יהודה   ארץ ישראל עמ' 268. ס' רבנו עמ' 278-277. טל חרמון   מועדים עמ' 135).</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61704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769E9CF-BA60-1BF8-A864-77AAD43D3705}"/>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F233DB49-41F2-E1BF-324C-6C7F2A1705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F9383E58-712A-ECDF-6284-B0F9B772C9E7}"/>
              </a:ext>
            </a:extLst>
          </p:cNvPr>
          <p:cNvSpPr>
            <a:spLocks noGrp="1"/>
          </p:cNvSpPr>
          <p:nvPr>
            <p:ph type="dt" sz="half" idx="10"/>
          </p:nvPr>
        </p:nvSpPr>
        <p:spPr/>
        <p:txBody>
          <a:bodyPr/>
          <a:lstStyle/>
          <a:p>
            <a:fld id="{AAB839B4-2AC3-45E3-BDC1-AA874D0C692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7DFE9605-C58B-7941-7E74-FC2C509960C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723AB46-C61C-487A-013F-00EFE6B42844}"/>
              </a:ext>
            </a:extLst>
          </p:cNvPr>
          <p:cNvSpPr>
            <a:spLocks noGrp="1"/>
          </p:cNvSpPr>
          <p:nvPr>
            <p:ph type="sldNum" sz="quarter" idx="12"/>
          </p:nvPr>
        </p:nvSpPr>
        <p:spPr/>
        <p:txBody>
          <a:bodyPr/>
          <a:lstStyle/>
          <a:p>
            <a:fld id="{9BDC22CE-EB61-4763-B9C8-08059736039B}" type="slidenum">
              <a:rPr lang="he-IL" smtClean="0"/>
              <a:t>‹#›</a:t>
            </a:fld>
            <a:endParaRPr lang="he-IL"/>
          </a:p>
        </p:txBody>
      </p:sp>
    </p:spTree>
    <p:extLst>
      <p:ext uri="{BB962C8B-B14F-4D97-AF65-F5344CB8AC3E}">
        <p14:creationId xmlns:p14="http://schemas.microsoft.com/office/powerpoint/2010/main" val="3698135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E7883FD-F4D7-B76F-B763-04E7793C45D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24B255B-D4EA-FA28-342D-B9A4E2DD1661}"/>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5C386E6-E130-D15D-5D8A-D473DA95BA68}"/>
              </a:ext>
            </a:extLst>
          </p:cNvPr>
          <p:cNvSpPr>
            <a:spLocks noGrp="1"/>
          </p:cNvSpPr>
          <p:nvPr>
            <p:ph type="dt" sz="half" idx="10"/>
          </p:nvPr>
        </p:nvSpPr>
        <p:spPr/>
        <p:txBody>
          <a:bodyPr/>
          <a:lstStyle/>
          <a:p>
            <a:fld id="{AAB839B4-2AC3-45E3-BDC1-AA874D0C692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2BD67F5-DC07-A274-91FA-373CADA4B03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8F5AFF7-5E45-7C45-EBBF-CA4CBE121040}"/>
              </a:ext>
            </a:extLst>
          </p:cNvPr>
          <p:cNvSpPr>
            <a:spLocks noGrp="1"/>
          </p:cNvSpPr>
          <p:nvPr>
            <p:ph type="sldNum" sz="quarter" idx="12"/>
          </p:nvPr>
        </p:nvSpPr>
        <p:spPr/>
        <p:txBody>
          <a:bodyPr/>
          <a:lstStyle/>
          <a:p>
            <a:fld id="{9BDC22CE-EB61-4763-B9C8-08059736039B}" type="slidenum">
              <a:rPr lang="he-IL" smtClean="0"/>
              <a:t>‹#›</a:t>
            </a:fld>
            <a:endParaRPr lang="he-IL"/>
          </a:p>
        </p:txBody>
      </p:sp>
    </p:spTree>
    <p:extLst>
      <p:ext uri="{BB962C8B-B14F-4D97-AF65-F5344CB8AC3E}">
        <p14:creationId xmlns:p14="http://schemas.microsoft.com/office/powerpoint/2010/main" val="1389454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C25C5B-89CC-49EC-5CFC-3EBCAA32AB46}"/>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61C117FC-92DD-0E39-A6FF-9F9BE876E38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29FA48DE-A34C-6E67-E8E6-2996EE3C788A}"/>
              </a:ext>
            </a:extLst>
          </p:cNvPr>
          <p:cNvSpPr>
            <a:spLocks noGrp="1"/>
          </p:cNvSpPr>
          <p:nvPr>
            <p:ph type="dt" sz="half" idx="10"/>
          </p:nvPr>
        </p:nvSpPr>
        <p:spPr/>
        <p:txBody>
          <a:bodyPr/>
          <a:lstStyle/>
          <a:p>
            <a:fld id="{AAB839B4-2AC3-45E3-BDC1-AA874D0C692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72BD901-2694-9F12-7320-EA9E12174CD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BBF5792-12E9-A4A2-69BB-FA2185BABD2E}"/>
              </a:ext>
            </a:extLst>
          </p:cNvPr>
          <p:cNvSpPr>
            <a:spLocks noGrp="1"/>
          </p:cNvSpPr>
          <p:nvPr>
            <p:ph type="sldNum" sz="quarter" idx="12"/>
          </p:nvPr>
        </p:nvSpPr>
        <p:spPr/>
        <p:txBody>
          <a:bodyPr/>
          <a:lstStyle/>
          <a:p>
            <a:fld id="{9BDC22CE-EB61-4763-B9C8-08059736039B}" type="slidenum">
              <a:rPr lang="he-IL" smtClean="0"/>
              <a:t>‹#›</a:t>
            </a:fld>
            <a:endParaRPr lang="he-IL"/>
          </a:p>
        </p:txBody>
      </p:sp>
    </p:spTree>
    <p:extLst>
      <p:ext uri="{BB962C8B-B14F-4D97-AF65-F5344CB8AC3E}">
        <p14:creationId xmlns:p14="http://schemas.microsoft.com/office/powerpoint/2010/main" val="531440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B5CDAC-31B0-9836-B962-894BF149D6A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4303F71-929D-AD3E-488B-8A4E061FA7E3}"/>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5C18A945-0143-B433-12C0-141BC9A91932}"/>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802F6E7B-4C9C-FF66-22C2-159B474A467A}"/>
              </a:ext>
            </a:extLst>
          </p:cNvPr>
          <p:cNvSpPr>
            <a:spLocks noGrp="1"/>
          </p:cNvSpPr>
          <p:nvPr>
            <p:ph type="dt" sz="half" idx="10"/>
          </p:nvPr>
        </p:nvSpPr>
        <p:spPr/>
        <p:txBody>
          <a:bodyPr/>
          <a:lstStyle/>
          <a:p>
            <a:fld id="{AAB839B4-2AC3-45E3-BDC1-AA874D0C692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492E5DCF-7ADC-25D8-43DD-6358FA83E94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5A24885-37AD-9EED-ED5F-8C98332EA671}"/>
              </a:ext>
            </a:extLst>
          </p:cNvPr>
          <p:cNvSpPr>
            <a:spLocks noGrp="1"/>
          </p:cNvSpPr>
          <p:nvPr>
            <p:ph type="sldNum" sz="quarter" idx="12"/>
          </p:nvPr>
        </p:nvSpPr>
        <p:spPr/>
        <p:txBody>
          <a:bodyPr/>
          <a:lstStyle/>
          <a:p>
            <a:fld id="{9BDC22CE-EB61-4763-B9C8-08059736039B}" type="slidenum">
              <a:rPr lang="he-IL" smtClean="0"/>
              <a:t>‹#›</a:t>
            </a:fld>
            <a:endParaRPr lang="he-IL"/>
          </a:p>
        </p:txBody>
      </p:sp>
    </p:spTree>
    <p:extLst>
      <p:ext uri="{BB962C8B-B14F-4D97-AF65-F5344CB8AC3E}">
        <p14:creationId xmlns:p14="http://schemas.microsoft.com/office/powerpoint/2010/main" val="3890062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32D0817-6CC6-2019-975F-0D9CEE367C84}"/>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653349B-D480-87BB-8AA1-84EB84FB89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FF05ADB7-20EA-C01C-CC44-C17A90CDA9A5}"/>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D3F6EF99-F0EE-0745-D011-D79B3D37A6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D072CC44-0E11-A73D-093D-45612666F270}"/>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93F3743D-E829-3207-8CA8-7B75D461CEAE}"/>
              </a:ext>
            </a:extLst>
          </p:cNvPr>
          <p:cNvSpPr>
            <a:spLocks noGrp="1"/>
          </p:cNvSpPr>
          <p:nvPr>
            <p:ph type="dt" sz="half" idx="10"/>
          </p:nvPr>
        </p:nvSpPr>
        <p:spPr/>
        <p:txBody>
          <a:bodyPr/>
          <a:lstStyle/>
          <a:p>
            <a:fld id="{AAB839B4-2AC3-45E3-BDC1-AA874D0C692C}"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DB1F4BC2-88AC-3A06-F520-B1DE725A5BB1}"/>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A930A93-4C7E-8F74-D308-FE276D745E48}"/>
              </a:ext>
            </a:extLst>
          </p:cNvPr>
          <p:cNvSpPr>
            <a:spLocks noGrp="1"/>
          </p:cNvSpPr>
          <p:nvPr>
            <p:ph type="sldNum" sz="quarter" idx="12"/>
          </p:nvPr>
        </p:nvSpPr>
        <p:spPr/>
        <p:txBody>
          <a:bodyPr/>
          <a:lstStyle/>
          <a:p>
            <a:fld id="{9BDC22CE-EB61-4763-B9C8-08059736039B}" type="slidenum">
              <a:rPr lang="he-IL" smtClean="0"/>
              <a:t>‹#›</a:t>
            </a:fld>
            <a:endParaRPr lang="he-IL"/>
          </a:p>
        </p:txBody>
      </p:sp>
    </p:spTree>
    <p:extLst>
      <p:ext uri="{BB962C8B-B14F-4D97-AF65-F5344CB8AC3E}">
        <p14:creationId xmlns:p14="http://schemas.microsoft.com/office/powerpoint/2010/main" val="4206344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E9C20F-31DC-B552-C255-FE1EA616A9C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E9386F6E-634D-AB41-14BC-906D3A5688FA}"/>
              </a:ext>
            </a:extLst>
          </p:cNvPr>
          <p:cNvSpPr>
            <a:spLocks noGrp="1"/>
          </p:cNvSpPr>
          <p:nvPr>
            <p:ph type="dt" sz="half" idx="10"/>
          </p:nvPr>
        </p:nvSpPr>
        <p:spPr/>
        <p:txBody>
          <a:bodyPr/>
          <a:lstStyle/>
          <a:p>
            <a:fld id="{AAB839B4-2AC3-45E3-BDC1-AA874D0C692C}"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47080750-0D39-B2FB-E2EC-1FAFC3C0AEDA}"/>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81941CB-FF6F-6C42-2932-B5D6C86BCC1F}"/>
              </a:ext>
            </a:extLst>
          </p:cNvPr>
          <p:cNvSpPr>
            <a:spLocks noGrp="1"/>
          </p:cNvSpPr>
          <p:nvPr>
            <p:ph type="sldNum" sz="quarter" idx="12"/>
          </p:nvPr>
        </p:nvSpPr>
        <p:spPr/>
        <p:txBody>
          <a:bodyPr/>
          <a:lstStyle/>
          <a:p>
            <a:fld id="{9BDC22CE-EB61-4763-B9C8-08059736039B}" type="slidenum">
              <a:rPr lang="he-IL" smtClean="0"/>
              <a:t>‹#›</a:t>
            </a:fld>
            <a:endParaRPr lang="he-IL"/>
          </a:p>
        </p:txBody>
      </p:sp>
    </p:spTree>
    <p:extLst>
      <p:ext uri="{BB962C8B-B14F-4D97-AF65-F5344CB8AC3E}">
        <p14:creationId xmlns:p14="http://schemas.microsoft.com/office/powerpoint/2010/main" val="542279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230BC3A3-323E-5162-17BC-7401B19A9FEC}"/>
              </a:ext>
            </a:extLst>
          </p:cNvPr>
          <p:cNvSpPr>
            <a:spLocks noGrp="1"/>
          </p:cNvSpPr>
          <p:nvPr>
            <p:ph type="dt" sz="half" idx="10"/>
          </p:nvPr>
        </p:nvSpPr>
        <p:spPr/>
        <p:txBody>
          <a:bodyPr/>
          <a:lstStyle/>
          <a:p>
            <a:fld id="{AAB839B4-2AC3-45E3-BDC1-AA874D0C692C}"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0D5041AB-674B-90DA-8EDC-7FF99ABEB9B0}"/>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DA5B0EF-310D-E487-7AB5-A893CDAE7E99}"/>
              </a:ext>
            </a:extLst>
          </p:cNvPr>
          <p:cNvSpPr>
            <a:spLocks noGrp="1"/>
          </p:cNvSpPr>
          <p:nvPr>
            <p:ph type="sldNum" sz="quarter" idx="12"/>
          </p:nvPr>
        </p:nvSpPr>
        <p:spPr/>
        <p:txBody>
          <a:bodyPr/>
          <a:lstStyle/>
          <a:p>
            <a:fld id="{9BDC22CE-EB61-4763-B9C8-08059736039B}" type="slidenum">
              <a:rPr lang="he-IL" smtClean="0"/>
              <a:t>‹#›</a:t>
            </a:fld>
            <a:endParaRPr lang="he-IL"/>
          </a:p>
        </p:txBody>
      </p:sp>
    </p:spTree>
    <p:extLst>
      <p:ext uri="{BB962C8B-B14F-4D97-AF65-F5344CB8AC3E}">
        <p14:creationId xmlns:p14="http://schemas.microsoft.com/office/powerpoint/2010/main" val="1705852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3118CE-0226-8737-80BE-4D55057E5B6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1A1834B-BCAF-64B8-1A5A-4CBEF057EF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86BFA8D6-B5D6-2DA7-8B11-9EB35BCD56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1ACFE6A-47B4-417F-0614-B93BC6AD5635}"/>
              </a:ext>
            </a:extLst>
          </p:cNvPr>
          <p:cNvSpPr>
            <a:spLocks noGrp="1"/>
          </p:cNvSpPr>
          <p:nvPr>
            <p:ph type="dt" sz="half" idx="10"/>
          </p:nvPr>
        </p:nvSpPr>
        <p:spPr/>
        <p:txBody>
          <a:bodyPr/>
          <a:lstStyle/>
          <a:p>
            <a:fld id="{AAB839B4-2AC3-45E3-BDC1-AA874D0C692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A116E6CC-3EA6-3726-F359-60507863F32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6762120-E683-EDF8-85AA-35BE937258CB}"/>
              </a:ext>
            </a:extLst>
          </p:cNvPr>
          <p:cNvSpPr>
            <a:spLocks noGrp="1"/>
          </p:cNvSpPr>
          <p:nvPr>
            <p:ph type="sldNum" sz="quarter" idx="12"/>
          </p:nvPr>
        </p:nvSpPr>
        <p:spPr/>
        <p:txBody>
          <a:bodyPr/>
          <a:lstStyle/>
          <a:p>
            <a:fld id="{9BDC22CE-EB61-4763-B9C8-08059736039B}" type="slidenum">
              <a:rPr lang="he-IL" smtClean="0"/>
              <a:t>‹#›</a:t>
            </a:fld>
            <a:endParaRPr lang="he-IL"/>
          </a:p>
        </p:txBody>
      </p:sp>
    </p:spTree>
    <p:extLst>
      <p:ext uri="{BB962C8B-B14F-4D97-AF65-F5344CB8AC3E}">
        <p14:creationId xmlns:p14="http://schemas.microsoft.com/office/powerpoint/2010/main" val="2859471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CDD8E54-DA0B-0E78-495E-52CED396D86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709FE6E8-7B4A-CA2C-EBBE-3898561411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20391652-606B-8F8B-D96D-FCA84D3E4D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53E31B9-E221-1915-9E7D-A6B3368FCC46}"/>
              </a:ext>
            </a:extLst>
          </p:cNvPr>
          <p:cNvSpPr>
            <a:spLocks noGrp="1"/>
          </p:cNvSpPr>
          <p:nvPr>
            <p:ph type="dt" sz="half" idx="10"/>
          </p:nvPr>
        </p:nvSpPr>
        <p:spPr/>
        <p:txBody>
          <a:bodyPr/>
          <a:lstStyle/>
          <a:p>
            <a:fld id="{AAB839B4-2AC3-45E3-BDC1-AA874D0C692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116611D2-DECF-D2B7-7B3A-32380A6D9AC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2EFFFCA-BDCB-44DF-89D4-C92485F6562B}"/>
              </a:ext>
            </a:extLst>
          </p:cNvPr>
          <p:cNvSpPr>
            <a:spLocks noGrp="1"/>
          </p:cNvSpPr>
          <p:nvPr>
            <p:ph type="sldNum" sz="quarter" idx="12"/>
          </p:nvPr>
        </p:nvSpPr>
        <p:spPr/>
        <p:txBody>
          <a:bodyPr/>
          <a:lstStyle/>
          <a:p>
            <a:fld id="{9BDC22CE-EB61-4763-B9C8-08059736039B}" type="slidenum">
              <a:rPr lang="he-IL" smtClean="0"/>
              <a:t>‹#›</a:t>
            </a:fld>
            <a:endParaRPr lang="he-IL"/>
          </a:p>
        </p:txBody>
      </p:sp>
    </p:spTree>
    <p:extLst>
      <p:ext uri="{BB962C8B-B14F-4D97-AF65-F5344CB8AC3E}">
        <p14:creationId xmlns:p14="http://schemas.microsoft.com/office/powerpoint/2010/main" val="1831507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213B57-3CD6-3CFA-1DCF-B821B641E58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1BE1A58-D993-DFBE-8B1B-7F0666CA8CC2}"/>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3DBA129-3714-ED95-A170-227799A21241}"/>
              </a:ext>
            </a:extLst>
          </p:cNvPr>
          <p:cNvSpPr>
            <a:spLocks noGrp="1"/>
          </p:cNvSpPr>
          <p:nvPr>
            <p:ph type="dt" sz="half" idx="10"/>
          </p:nvPr>
        </p:nvSpPr>
        <p:spPr/>
        <p:txBody>
          <a:bodyPr/>
          <a:lstStyle/>
          <a:p>
            <a:fld id="{AAB839B4-2AC3-45E3-BDC1-AA874D0C692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05EC32A8-EB68-255F-0C18-6D3F1D3863B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F5BFAE3-11B2-8661-4692-D8711C79D6D9}"/>
              </a:ext>
            </a:extLst>
          </p:cNvPr>
          <p:cNvSpPr>
            <a:spLocks noGrp="1"/>
          </p:cNvSpPr>
          <p:nvPr>
            <p:ph type="sldNum" sz="quarter" idx="12"/>
          </p:nvPr>
        </p:nvSpPr>
        <p:spPr/>
        <p:txBody>
          <a:bodyPr/>
          <a:lstStyle/>
          <a:p>
            <a:fld id="{9BDC22CE-EB61-4763-B9C8-08059736039B}" type="slidenum">
              <a:rPr lang="he-IL" smtClean="0"/>
              <a:t>‹#›</a:t>
            </a:fld>
            <a:endParaRPr lang="he-IL"/>
          </a:p>
        </p:txBody>
      </p:sp>
    </p:spTree>
    <p:extLst>
      <p:ext uri="{BB962C8B-B14F-4D97-AF65-F5344CB8AC3E}">
        <p14:creationId xmlns:p14="http://schemas.microsoft.com/office/powerpoint/2010/main" val="2580068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2DB8B605-D11C-14EA-B546-D80168B35026}"/>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E6284BEA-5739-1BC9-6B3F-42F170AE2A5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3B67033-07E4-25F0-921D-ABA91E8682AD}"/>
              </a:ext>
            </a:extLst>
          </p:cNvPr>
          <p:cNvSpPr>
            <a:spLocks noGrp="1"/>
          </p:cNvSpPr>
          <p:nvPr>
            <p:ph type="dt" sz="half" idx="10"/>
          </p:nvPr>
        </p:nvSpPr>
        <p:spPr/>
        <p:txBody>
          <a:bodyPr/>
          <a:lstStyle/>
          <a:p>
            <a:fld id="{AAB839B4-2AC3-45E3-BDC1-AA874D0C692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B30E674-D21C-9015-B977-D57C9536F3C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C3EB2EA-68EB-2CF8-C6BC-B425FF80998F}"/>
              </a:ext>
            </a:extLst>
          </p:cNvPr>
          <p:cNvSpPr>
            <a:spLocks noGrp="1"/>
          </p:cNvSpPr>
          <p:nvPr>
            <p:ph type="sldNum" sz="quarter" idx="12"/>
          </p:nvPr>
        </p:nvSpPr>
        <p:spPr/>
        <p:txBody>
          <a:bodyPr/>
          <a:lstStyle/>
          <a:p>
            <a:fld id="{9BDC22CE-EB61-4763-B9C8-08059736039B}" type="slidenum">
              <a:rPr lang="he-IL" smtClean="0"/>
              <a:t>‹#›</a:t>
            </a:fld>
            <a:endParaRPr lang="he-IL"/>
          </a:p>
        </p:txBody>
      </p:sp>
    </p:spTree>
    <p:extLst>
      <p:ext uri="{BB962C8B-B14F-4D97-AF65-F5344CB8AC3E}">
        <p14:creationId xmlns:p14="http://schemas.microsoft.com/office/powerpoint/2010/main" val="4287427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6BD4544F-B4D9-1422-4608-1D9D70D05A8B}"/>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A6470EA-0A9E-B08D-8E87-2A423488554B}"/>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255181C-090A-800A-AF40-255F2E6E94F4}"/>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AAB839B4-2AC3-45E3-BDC1-AA874D0C692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66F8644-8D78-20B4-1219-E727EE33A4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EAE9A01-F5CA-BDA4-2654-D584BE630D15}"/>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9BDC22CE-EB61-4763-B9C8-08059736039B}" type="slidenum">
              <a:rPr lang="he-IL" smtClean="0"/>
              <a:t>‹#›</a:t>
            </a:fld>
            <a:endParaRPr lang="he-IL"/>
          </a:p>
        </p:txBody>
      </p:sp>
    </p:spTree>
    <p:extLst>
      <p:ext uri="{BB962C8B-B14F-4D97-AF65-F5344CB8AC3E}">
        <p14:creationId xmlns:p14="http://schemas.microsoft.com/office/powerpoint/2010/main" val="2619954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2">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כותרת 1">
            <a:extLst>
              <a:ext uri="{FF2B5EF4-FFF2-40B4-BE49-F238E27FC236}">
                <a16:creationId xmlns:a16="http://schemas.microsoft.com/office/drawing/2014/main" id="{20A2C58A-F97A-F2BC-2FE6-8303629C2F9C}"/>
              </a:ext>
            </a:extLst>
          </p:cNvPr>
          <p:cNvSpPr>
            <a:spLocks noGrp="1"/>
          </p:cNvSpPr>
          <p:nvPr>
            <p:ph type="ctrTitle"/>
          </p:nvPr>
        </p:nvSpPr>
        <p:spPr>
          <a:xfrm>
            <a:off x="638881" y="670218"/>
            <a:ext cx="10909640" cy="1065836"/>
          </a:xfrm>
        </p:spPr>
        <p:txBody>
          <a:bodyPr anchor="ctr">
            <a:normAutofit/>
          </a:bodyPr>
          <a:lstStyle/>
          <a:p>
            <a:r>
              <a:rPr lang="he-IL" sz="6600" dirty="0"/>
              <a:t>דת  מוסר ולחימה</a:t>
            </a:r>
          </a:p>
        </p:txBody>
      </p:sp>
      <p:sp>
        <p:nvSpPr>
          <p:cNvPr id="3" name="כותרת משנה 2">
            <a:extLst>
              <a:ext uri="{FF2B5EF4-FFF2-40B4-BE49-F238E27FC236}">
                <a16:creationId xmlns:a16="http://schemas.microsoft.com/office/drawing/2014/main" id="{9A90C469-ADB8-4971-E466-792E8AA040AC}"/>
              </a:ext>
            </a:extLst>
          </p:cNvPr>
          <p:cNvSpPr>
            <a:spLocks noGrp="1"/>
          </p:cNvSpPr>
          <p:nvPr>
            <p:ph type="subTitle" idx="1"/>
          </p:nvPr>
        </p:nvSpPr>
        <p:spPr>
          <a:xfrm>
            <a:off x="638881" y="1851381"/>
            <a:ext cx="10909643" cy="552659"/>
          </a:xfrm>
        </p:spPr>
        <p:txBody>
          <a:bodyPr anchor="ctr">
            <a:normAutofit/>
          </a:bodyPr>
          <a:lstStyle/>
          <a:p>
            <a:r>
              <a:rPr lang="he-IL"/>
              <a:t>כיצד מתנהגים שיש סתירה בין הדברים</a:t>
            </a:r>
            <a:endParaRPr lang="he-IL" dirty="0"/>
          </a:p>
        </p:txBody>
      </p:sp>
      <p:sp>
        <p:nvSpPr>
          <p:cNvPr id="1038"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28" name="Picture 4" descr="דת ומדינה / בהגות היהודית במאה העשרים / עורך: אביעזר רביצקי - האחים גרין">
            <a:extLst>
              <a:ext uri="{FF2B5EF4-FFF2-40B4-BE49-F238E27FC236}">
                <a16:creationId xmlns:a16="http://schemas.microsoft.com/office/drawing/2014/main" id="{3AF50C5C-BCBE-2A7C-11B3-A41235BFAC8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58499" y="2619784"/>
            <a:ext cx="2426401" cy="360004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אתיקה צבאית יהודית - דברי שיר - דברי שיר - תרבות יהודית איכותית">
            <a:extLst>
              <a:ext uri="{FF2B5EF4-FFF2-40B4-BE49-F238E27FC236}">
                <a16:creationId xmlns:a16="http://schemas.microsoft.com/office/drawing/2014/main" id="{8EFF3DC4-3063-88F8-FC9C-1F0153EA9A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9327" y="3009942"/>
            <a:ext cx="1685925" cy="2714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480003"/>
      </p:ext>
    </p:extLst>
  </p:cSld>
  <p:clrMapOvr>
    <a:masterClrMapping/>
  </p:clrMapOvr>
  <mc:AlternateContent xmlns:mc="http://schemas.openxmlformats.org/markup-compatibility/2006" xmlns:p14="http://schemas.microsoft.com/office/powerpoint/2010/main">
    <mc:Choice Requires="p14">
      <p:transition spd="slow" p14:dur="2000" advTm="81470"/>
    </mc:Choice>
    <mc:Fallback xmlns="">
      <p:transition spd="slow" advTm="8147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33B1D47-E693-5162-2D68-239E0DA8A2B5}"/>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190371B-57C0-380E-1B14-B8EB6418EA35}"/>
              </a:ext>
            </a:extLst>
          </p:cNvPr>
          <p:cNvSpPr txBox="1"/>
          <p:nvPr/>
        </p:nvSpPr>
        <p:spPr>
          <a:xfrm>
            <a:off x="0" y="279467"/>
            <a:ext cx="10519577" cy="5318800"/>
          </a:xfrm>
          <a:prstGeom prst="rect">
            <a:avLst/>
          </a:prstGeom>
          <a:noFill/>
          <a:ln>
            <a:noFill/>
          </a:ln>
        </p:spPr>
        <p:txBody>
          <a:bodyPr spcFirstLastPara="1" wrap="square" lIns="121900" tIns="121900" rIns="121900" bIns="121900" anchor="t" anchorCtr="0">
            <a:no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he-IL" sz="4800" b="1"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הייחס להצהרת בלפור</a:t>
            </a:r>
            <a:endParaRPr kumimoji="0" sz="32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endParaRP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בלפור - בעל פעור. </a:t>
            </a:r>
            <a:r>
              <a:rPr kumimoji="0" lang="he-IL" sz="4000" b="0" i="0" u="none" strike="noStrike" kern="1200" cap="none" spc="0" normalizeH="0" baseline="0" noProof="0" dirty="0" err="1">
                <a:ln>
                  <a:noFill/>
                </a:ln>
                <a:solidFill>
                  <a:srgbClr val="002060"/>
                </a:solidFill>
                <a:effectLst/>
                <a:uLnTx/>
                <a:uFillTx/>
                <a:latin typeface="Helvetica Neue"/>
                <a:ea typeface="Helvetica Neue"/>
                <a:cs typeface="Helvetica Neue"/>
                <a:sym typeface="Helvetica Neue"/>
              </a:rPr>
              <a:t>נסיון</a:t>
            </a:r>
            <a:r>
              <a:rPr kumimoji="0" lang="he-IL"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 להכחיש גאולה. </a:t>
            </a: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השגחה משמים והלוואי ולא יקלקלו. </a:t>
            </a: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כהצהרת כורש – קריאה לבנות את הארץ. </a:t>
            </a:r>
            <a:br>
              <a:rPr kumimoji="0" lang="iw" sz="3200" b="0" i="0" u="none" strike="noStrike" kern="1200" cap="none" spc="0" normalizeH="0" baseline="0" noProof="0" dirty="0">
                <a:ln>
                  <a:noFill/>
                </a:ln>
                <a:solidFill>
                  <a:srgbClr val="174F86"/>
                </a:solidFill>
                <a:effectLst/>
                <a:uLnTx/>
                <a:uFillTx/>
                <a:latin typeface="Helvetica Neue"/>
                <a:ea typeface="Helvetica Neue"/>
                <a:cs typeface="Helvetica Neue"/>
                <a:sym typeface="Helvetica Neue"/>
              </a:rPr>
            </a:br>
            <a:endParaRPr kumimoji="0" sz="3200" b="0" i="0" u="none" strike="noStrike" kern="1200" cap="none" spc="0" normalizeH="0" baseline="0" noProof="0" dirty="0">
              <a:ln>
                <a:noFill/>
              </a:ln>
              <a:solidFill>
                <a:srgbClr val="174F86"/>
              </a:solidFill>
              <a:effectLst/>
              <a:uLnTx/>
              <a:uFillTx/>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2133"/>
              </a:spcBef>
              <a:spcAft>
                <a:spcPts val="0"/>
              </a:spcAft>
              <a:buClrTx/>
              <a:buSzTx/>
              <a:buFontTx/>
              <a:buNone/>
              <a:tabLst/>
              <a:defRPr/>
            </a:pPr>
            <a:endParaRPr kumimoji="0" sz="3333" b="1"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8A01B035-AA50-167B-3C00-AE9D13EB3E2F}"/>
              </a:ext>
            </a:extLst>
          </p:cNvPr>
          <p:cNvPicPr>
            <a:picLocks noChangeAspect="1"/>
          </p:cNvPicPr>
          <p:nvPr/>
        </p:nvPicPr>
        <p:blipFill>
          <a:blip r:embed="rId4"/>
          <a:stretch>
            <a:fillRect/>
          </a:stretch>
        </p:blipFill>
        <p:spPr>
          <a:xfrm>
            <a:off x="337892" y="3577559"/>
            <a:ext cx="8240275" cy="2819794"/>
          </a:xfrm>
          <a:prstGeom prst="rect">
            <a:avLst/>
          </a:prstGeom>
        </p:spPr>
      </p:pic>
      <p:pic>
        <p:nvPicPr>
          <p:cNvPr id="4098" name="Picture 2" descr="הצהרת בלפור - הארכיון הציוני">
            <a:extLst>
              <a:ext uri="{FF2B5EF4-FFF2-40B4-BE49-F238E27FC236}">
                <a16:creationId xmlns:a16="http://schemas.microsoft.com/office/drawing/2014/main" id="{B52FF654-F924-E3A9-7C5B-02CCFBBA68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790700" cy="25431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295966423"/>
      </p:ext>
    </p:extLst>
  </p:cSld>
  <p:clrMapOvr>
    <a:masterClrMapping/>
  </p:clrMapOvr>
  <mc:AlternateContent xmlns:mc="http://schemas.openxmlformats.org/markup-compatibility/2006" xmlns:p14="http://schemas.microsoft.com/office/powerpoint/2010/main">
    <mc:Choice Requires="p14">
      <p:transition spd="slow" p14:dur="2000" advTm="398314"/>
    </mc:Choice>
    <mc:Fallback xmlns="">
      <p:transition spd="slow" advTm="3983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B24E47F-0B60-CC4F-0567-1DD09DDBFB9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967B3B7A-0D2F-8827-5C61-C7D9B2CB3C3C}"/>
              </a:ext>
            </a:extLst>
          </p:cNvPr>
          <p:cNvSpPr txBox="1"/>
          <p:nvPr/>
        </p:nvSpPr>
        <p:spPr>
          <a:xfrm>
            <a:off x="326004" y="279467"/>
            <a:ext cx="9032682" cy="5584438"/>
          </a:xfrm>
          <a:prstGeom prst="rect">
            <a:avLst/>
          </a:prstGeom>
          <a:noFill/>
          <a:ln>
            <a:noFill/>
          </a:ln>
        </p:spPr>
        <p:txBody>
          <a:bodyPr spcFirstLastPara="1" wrap="square" lIns="121900" tIns="121900" rIns="121900" bIns="121900" anchor="t" anchorCtr="0">
            <a:no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he-IL" sz="5333" b="1"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גישות כלפי המדינה</a:t>
            </a:r>
            <a:endParaRPr kumimoji="0" sz="3733"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endParaRP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דבר טכני בעצם - </a:t>
            </a:r>
            <a:r>
              <a:rPr kumimoji="0" lang="he-IL" sz="32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מדינת ישראל בע"מ </a:t>
            </a:r>
            <a:endParaRPr kumimoji="0" lang="he-IL" sz="4267"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endParaRP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קדוש היום - </a:t>
            </a:r>
            <a:r>
              <a:rPr kumimoji="0" lang="he-IL" sz="1467"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מדינה זו היא באמת היותר עליונה בסולם האושר, ומדינה זו היא מדינתנו, מדינת ישראל, יסוד </a:t>
            </a:r>
            <a:r>
              <a:rPr kumimoji="0" lang="he-IL" sz="1467" b="0" i="0" u="none" strike="noStrike" kern="1200" cap="none" spc="0" normalizeH="0" baseline="0" noProof="0" dirty="0" err="1">
                <a:ln>
                  <a:noFill/>
                </a:ln>
                <a:solidFill>
                  <a:srgbClr val="002060"/>
                </a:solidFill>
                <a:effectLst/>
                <a:uLnTx/>
                <a:uFillTx/>
                <a:latin typeface="Helvetica Neue"/>
                <a:ea typeface="Helvetica Neue"/>
                <a:cs typeface="Helvetica Neue"/>
                <a:sym typeface="Helvetica Neue"/>
              </a:rPr>
              <a:t>כסא</a:t>
            </a:r>
            <a:r>
              <a:rPr kumimoji="0" lang="he-IL" sz="1467"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 ד' בעולם, שכל חפצה הוא שיהיה ד' אחד ושמו אחד, שזהו באמת האושר היותר עליון. אמת, שאושר נשגב זה צריך הוא לביאור ארוך כדי להעלות אורו בימי חושך, אבל לא מפני זה יחדל מלהיות האושר היותר גדול. </a:t>
            </a: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3733" b="0" i="0" u="none" strike="noStrike" kern="1200" cap="none" spc="0" normalizeH="0" baseline="0" noProof="0" dirty="0">
                <a:ln>
                  <a:noFill/>
                </a:ln>
                <a:solidFill>
                  <a:srgbClr val="002060"/>
                </a:solidFill>
                <a:effectLst/>
                <a:highlight>
                  <a:srgbClr val="FFFF00"/>
                </a:highlight>
                <a:uLnTx/>
                <a:uFillTx/>
                <a:latin typeface="Helvetica Neue"/>
                <a:ea typeface="Helvetica Neue"/>
                <a:cs typeface="Helvetica Neue"/>
                <a:sym typeface="Helvetica Neue"/>
              </a:rPr>
              <a:t>קדוש בעתיד - </a:t>
            </a:r>
            <a:r>
              <a:rPr kumimoji="0" lang="he-IL" sz="3733"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 ומוטל עלינו: </a:t>
            </a: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3733"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 א. להכיר שזה דבר קדוש באמת.</a:t>
            </a: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3733"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 ב. להשתדל שזה יהיה תורני בב"א. </a:t>
            </a:r>
            <a:br>
              <a:rPr kumimoji="0" lang="iw" sz="3200" b="0" i="0" u="none" strike="noStrike" kern="1200" cap="none" spc="0" normalizeH="0" baseline="0" noProof="0" dirty="0">
                <a:ln>
                  <a:noFill/>
                </a:ln>
                <a:solidFill>
                  <a:srgbClr val="174F86"/>
                </a:solidFill>
                <a:effectLst/>
                <a:uLnTx/>
                <a:uFillTx/>
                <a:latin typeface="Helvetica Neue"/>
                <a:ea typeface="Helvetica Neue"/>
                <a:cs typeface="Helvetica Neue"/>
                <a:sym typeface="Helvetica Neue"/>
              </a:rPr>
            </a:br>
            <a:endParaRPr kumimoji="0" sz="3200" b="0" i="0" u="none" strike="noStrike" kern="1200" cap="none" spc="0" normalizeH="0" baseline="0" noProof="0" dirty="0">
              <a:ln>
                <a:noFill/>
              </a:ln>
              <a:solidFill>
                <a:srgbClr val="174F86"/>
              </a:solidFill>
              <a:effectLst/>
              <a:uLnTx/>
              <a:uFillTx/>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2133"/>
              </a:spcBef>
              <a:spcAft>
                <a:spcPts val="0"/>
              </a:spcAft>
              <a:buClrTx/>
              <a:buSzTx/>
              <a:buFontTx/>
              <a:buNone/>
              <a:tabLst/>
              <a:defRPr/>
            </a:pPr>
            <a:endParaRPr kumimoji="0" sz="3333" b="1"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E772B747-1E37-E92D-5B02-9D34039AEF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7712" y="0"/>
            <a:ext cx="2552700" cy="3175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11311462"/>
      </p:ext>
    </p:extLst>
  </p:cSld>
  <p:clrMapOvr>
    <a:masterClrMapping/>
  </p:clrMapOvr>
  <mc:AlternateContent xmlns:mc="http://schemas.openxmlformats.org/markup-compatibility/2006" xmlns:p14="http://schemas.microsoft.com/office/powerpoint/2010/main">
    <mc:Choice Requires="p14">
      <p:transition spd="slow" p14:dur="2000" advTm="312643"/>
    </mc:Choice>
    <mc:Fallback xmlns="">
      <p:transition spd="slow" advTm="3126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A580BB5-4D4D-87F6-7667-7F619476E76D}"/>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9B9F2087-AB93-77F2-F48F-11C220CBC1AF}"/>
              </a:ext>
            </a:extLst>
          </p:cNvPr>
          <p:cNvSpPr txBox="1"/>
          <p:nvPr/>
        </p:nvSpPr>
        <p:spPr>
          <a:xfrm>
            <a:off x="2584174" y="279467"/>
            <a:ext cx="9607826" cy="5318800"/>
          </a:xfrm>
          <a:prstGeom prst="rect">
            <a:avLst/>
          </a:prstGeom>
          <a:noFill/>
          <a:ln>
            <a:noFill/>
          </a:ln>
        </p:spPr>
        <p:txBody>
          <a:bodyPr spcFirstLastPara="1" wrap="square" lIns="121900" tIns="121900" rIns="121900" bIns="121900" anchor="t" anchorCtr="0">
            <a:no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he-IL" sz="4267" b="1"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למה לא מתגייסים?</a:t>
            </a:r>
            <a:endParaRPr kumimoji="0" sz="2667"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endParaRP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4000" b="0" i="0" u="none" strike="noStrike" kern="1200" cap="none" spc="0" normalizeH="0" baseline="0" noProof="0" dirty="0" err="1">
                <a:ln>
                  <a:noFill/>
                </a:ln>
                <a:solidFill>
                  <a:srgbClr val="002060"/>
                </a:solidFill>
                <a:effectLst/>
                <a:uLnTx/>
                <a:uFillTx/>
                <a:latin typeface="Helvetica Neue"/>
                <a:ea typeface="Helvetica Neue"/>
                <a:cs typeface="Helvetica Neue"/>
                <a:sym typeface="Helvetica Neue"/>
              </a:rPr>
              <a:t>יהרג</a:t>
            </a:r>
            <a:r>
              <a:rPr kumimoji="0" lang="he-IL"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 ואל יעבור. </a:t>
            </a:r>
            <a:endParaRPr kumimoji="0"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endParaRP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לא ברור לנו החיוב במדינה. </a:t>
            </a:r>
            <a:endParaRPr kumimoji="0"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endParaRP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אנחנו תורמים בלימוד התורה. </a:t>
            </a:r>
            <a:endParaRPr kumimoji="0"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endParaRP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4000" b="0"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rPr>
              <a:t>הרב קוק בגדי כהונה כבגדי צה"ל. </a:t>
            </a:r>
          </a:p>
          <a:p>
            <a:pPr marL="609585" marR="0" lvl="0" indent="-558786" algn="r" defTabSz="914400" rtl="1" eaLnBrk="1" fontAlgn="auto" latinLnBrk="0" hangingPunct="1">
              <a:lnSpc>
                <a:spcPct val="115000"/>
              </a:lnSpc>
              <a:spcBef>
                <a:spcPts val="0"/>
              </a:spcBef>
              <a:spcAft>
                <a:spcPts val="0"/>
              </a:spcAft>
              <a:buClr>
                <a:srgbClr val="002060"/>
              </a:buClr>
              <a:buSzPts val="3000"/>
              <a:buFont typeface="Helvetica Neue"/>
              <a:buChar char="●"/>
              <a:tabLst/>
              <a:defRPr/>
            </a:pPr>
            <a:r>
              <a:rPr kumimoji="0" lang="he-IL" sz="2800" b="0" i="0" u="none" strike="noStrike" kern="1200" cap="none" spc="0" normalizeH="0" baseline="0" noProof="0" dirty="0">
                <a:ln>
                  <a:noFill/>
                </a:ln>
                <a:solidFill>
                  <a:srgbClr val="002060"/>
                </a:solidFill>
                <a:effectLst/>
                <a:highlight>
                  <a:srgbClr val="FFFF00"/>
                </a:highlight>
                <a:uLnTx/>
                <a:uFillTx/>
                <a:latin typeface="Helvetica Neue"/>
                <a:ea typeface="Helvetica Neue"/>
                <a:cs typeface="Helvetica Neue"/>
                <a:sym typeface="Helvetica Neue"/>
              </a:rPr>
              <a:t>חובה להתגייס ברגע שיתאפשר כרגע זה בחשש חילון. </a:t>
            </a:r>
            <a:br>
              <a:rPr kumimoji="0" lang="iw" sz="3200" b="0" i="0" u="none" strike="noStrike" kern="1200" cap="none" spc="0" normalizeH="0" baseline="0" noProof="0" dirty="0">
                <a:ln>
                  <a:noFill/>
                </a:ln>
                <a:solidFill>
                  <a:srgbClr val="174F86"/>
                </a:solidFill>
                <a:effectLst/>
                <a:uLnTx/>
                <a:uFillTx/>
                <a:latin typeface="Helvetica Neue"/>
                <a:ea typeface="Helvetica Neue"/>
                <a:cs typeface="Helvetica Neue"/>
                <a:sym typeface="Helvetica Neue"/>
              </a:rPr>
            </a:br>
            <a:endParaRPr kumimoji="0" sz="3200" b="0" i="0" u="none" strike="noStrike" kern="1200" cap="none" spc="0" normalizeH="0" baseline="0" noProof="0" dirty="0">
              <a:ln>
                <a:noFill/>
              </a:ln>
              <a:solidFill>
                <a:srgbClr val="174F86"/>
              </a:solidFill>
              <a:effectLst/>
              <a:uLnTx/>
              <a:uFillTx/>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2133"/>
              </a:spcBef>
              <a:spcAft>
                <a:spcPts val="0"/>
              </a:spcAft>
              <a:buClrTx/>
              <a:buSzTx/>
              <a:buFontTx/>
              <a:buNone/>
              <a:tabLst/>
              <a:defRPr/>
            </a:pPr>
            <a:endParaRPr kumimoji="0" sz="3333" b="1" i="0" u="none" strike="noStrike" kern="1200" cap="none" spc="0" normalizeH="0" baseline="0" noProof="0" dirty="0">
              <a:ln>
                <a:noFill/>
              </a:ln>
              <a:solidFill>
                <a:srgbClr val="002060"/>
              </a:solidFill>
              <a:effectLst/>
              <a:uLnTx/>
              <a:uFillTx/>
              <a:latin typeface="Helvetica Neue"/>
              <a:ea typeface="Helvetica Neue"/>
              <a:cs typeface="Helvetica Neue"/>
              <a:sym typeface="Helvetica Neue"/>
            </a:endParaRPr>
          </a:p>
        </p:txBody>
      </p:sp>
      <p:pic>
        <p:nvPicPr>
          <p:cNvPr id="4100" name="Picture 4" descr="עצומה - גיוס חרדים (בעד או נגד)">
            <a:extLst>
              <a:ext uri="{FF2B5EF4-FFF2-40B4-BE49-F238E27FC236}">
                <a16:creationId xmlns:a16="http://schemas.microsoft.com/office/drawing/2014/main" id="{5441948B-F314-EFFD-AB3F-D4035E9E45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48169"/>
            <a:ext cx="38100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מתייצבים בקלפי, לא בתל השומר: שש הערות על משבר גיוס החרדים והבחירות לרשויות">
            <a:extLst>
              <a:ext uri="{FF2B5EF4-FFF2-40B4-BE49-F238E27FC236}">
                <a16:creationId xmlns:a16="http://schemas.microsoft.com/office/drawing/2014/main" id="{80A11E1F-035D-3F28-C85F-0BAC4A1BBB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4533901"/>
            <a:ext cx="3492500" cy="2324100"/>
          </a:xfrm>
          <a:prstGeom prst="rect">
            <a:avLst/>
          </a:prstGeom>
          <a:noFill/>
          <a:extLst>
            <a:ext uri="{909E8E84-426E-40DD-AFC4-6F175D3DCCD1}">
              <a14:hiddenFill xmlns:a14="http://schemas.microsoft.com/office/drawing/2010/main">
                <a:solidFill>
                  <a:srgbClr val="FFFFFF"/>
                </a:solidFill>
              </a14:hiddenFill>
            </a:ext>
          </a:extLst>
        </p:spPr>
      </p:pic>
      <p:pic>
        <p:nvPicPr>
          <p:cNvPr id="4" name="תמונה 3">
            <a:extLst>
              <a:ext uri="{FF2B5EF4-FFF2-40B4-BE49-F238E27FC236}">
                <a16:creationId xmlns:a16="http://schemas.microsoft.com/office/drawing/2014/main" id="{85CAE88F-9538-73F2-B4EB-B2FA303C5986}"/>
              </a:ext>
            </a:extLst>
          </p:cNvPr>
          <p:cNvPicPr>
            <a:picLocks noChangeAspect="1"/>
          </p:cNvPicPr>
          <p:nvPr/>
        </p:nvPicPr>
        <p:blipFill>
          <a:blip r:embed="rId6"/>
          <a:stretch>
            <a:fillRect/>
          </a:stretch>
        </p:blipFill>
        <p:spPr>
          <a:xfrm>
            <a:off x="-98570" y="1"/>
            <a:ext cx="5742293" cy="3169920"/>
          </a:xfrm>
          <a:prstGeom prst="rect">
            <a:avLst/>
          </a:prstGeom>
        </p:spPr>
      </p:pic>
    </p:spTree>
    <p:custDataLst>
      <p:tags r:id="rId1"/>
    </p:custDataLst>
    <p:extLst>
      <p:ext uri="{BB962C8B-B14F-4D97-AF65-F5344CB8AC3E}">
        <p14:creationId xmlns:p14="http://schemas.microsoft.com/office/powerpoint/2010/main" val="3348972316"/>
      </p:ext>
    </p:extLst>
  </p:cSld>
  <p:clrMapOvr>
    <a:masterClrMapping/>
  </p:clrMapOvr>
  <mc:AlternateContent xmlns:mc="http://schemas.openxmlformats.org/markup-compatibility/2006" xmlns:p14="http://schemas.microsoft.com/office/powerpoint/2010/main">
    <mc:Choice Requires="p14">
      <p:transition spd="slow" p14:dur="2000" advTm="317608"/>
    </mc:Choice>
    <mc:Fallback xmlns="">
      <p:transition spd="slow" advTm="3176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54D5489-71D7-5466-0174-626F7FE625CC}"/>
              </a:ext>
            </a:extLst>
          </p:cNvPr>
          <p:cNvSpPr>
            <a:spLocks noGrp="1"/>
          </p:cNvSpPr>
          <p:nvPr>
            <p:ph type="title"/>
          </p:nvPr>
        </p:nvSpPr>
        <p:spPr/>
        <p:txBody>
          <a:bodyPr/>
          <a:lstStyle/>
          <a:p>
            <a:pPr algn="ctr"/>
            <a:r>
              <a:rPr lang="he-IL" dirty="0"/>
              <a:t>לאחוז את המקל משתי הקצוות</a:t>
            </a:r>
          </a:p>
        </p:txBody>
      </p:sp>
      <p:sp>
        <p:nvSpPr>
          <p:cNvPr id="3" name="מציין מיקום תוכן 2">
            <a:extLst>
              <a:ext uri="{FF2B5EF4-FFF2-40B4-BE49-F238E27FC236}">
                <a16:creationId xmlns:a16="http://schemas.microsoft.com/office/drawing/2014/main" id="{26AFD7E4-8FB4-D03D-54D0-CB74A46A72D3}"/>
              </a:ext>
            </a:extLst>
          </p:cNvPr>
          <p:cNvSpPr>
            <a:spLocks noGrp="1"/>
          </p:cNvSpPr>
          <p:nvPr>
            <p:ph idx="1"/>
          </p:nvPr>
        </p:nvSpPr>
        <p:spPr>
          <a:xfrm>
            <a:off x="838200" y="1825624"/>
            <a:ext cx="9320868" cy="4944291"/>
          </a:xfrm>
        </p:spPr>
        <p:txBody>
          <a:bodyPr>
            <a:normAutofit fontScale="70000" lnSpcReduction="20000"/>
          </a:bodyPr>
          <a:lstStyle/>
          <a:p>
            <a:pPr algn="just"/>
            <a:r>
              <a:rPr lang="he-IL" b="0" i="0" dirty="0">
                <a:solidFill>
                  <a:srgbClr val="000000"/>
                </a:solidFill>
                <a:effectLst/>
                <a:latin typeface="afek-aaa-web"/>
              </a:rPr>
              <a:t>לפני כ-200 שנה עמדה היהדות בפני אתגרים שטרם ידעה כמותן. רוח נאורות שטפה את אירופה, חומות הגטו קרסו, יהודים נחשפו לתרבות ולהשכלה וקיבלו זכויות אזרחיות. המפגש הזה עם התרבות הכללית הוליד במהלך המאה ה-19 שלש גישות בקרב היהודים. </a:t>
            </a:r>
          </a:p>
          <a:p>
            <a:pPr algn="just"/>
            <a:r>
              <a:rPr lang="he-IL" b="0" i="0" dirty="0">
                <a:solidFill>
                  <a:srgbClr val="000000"/>
                </a:solidFill>
                <a:effectLst/>
                <a:latin typeface="afek-aaa-web"/>
              </a:rPr>
              <a:t>גישה אחת נטתה לאמץ את רוח התרבות האירופאית על חשבון היהדות המסורתית, גישה שהולידה את תנועת הרפורמה על גווניה השונים. </a:t>
            </a:r>
          </a:p>
          <a:p>
            <a:pPr algn="just"/>
            <a:r>
              <a:rPr lang="he-IL" b="0" i="0" dirty="0">
                <a:solidFill>
                  <a:srgbClr val="000000"/>
                </a:solidFill>
                <a:effectLst/>
                <a:latin typeface="afek-aaa-web"/>
              </a:rPr>
              <a:t>גישה שניה הייתה לשלב בין הנאמנות לתורה ולהלכה לבין פתיחות כלפי התרבות הכללית. </a:t>
            </a:r>
          </a:p>
          <a:p>
            <a:pPr algn="just"/>
            <a:r>
              <a:rPr lang="he-IL" b="0" i="0" dirty="0">
                <a:solidFill>
                  <a:srgbClr val="000000"/>
                </a:solidFill>
                <a:effectLst/>
                <a:latin typeface="afek-aaa-web"/>
              </a:rPr>
              <a:t>הגישה השלישית לא האמינה באפשרות של היהדות להתקיים לצד התרבות הכללית, וסברה שעליה להסתגר בד’ אמותיה ולנסות למנוע כל מגע, עד כמה שאפשר, עם התרבות הסובבת.</a:t>
            </a:r>
          </a:p>
          <a:p>
            <a:pPr algn="just"/>
            <a:r>
              <a:rPr lang="he-IL" b="0" i="0" dirty="0">
                <a:solidFill>
                  <a:srgbClr val="000000"/>
                </a:solidFill>
                <a:effectLst/>
                <a:latin typeface="afek-aaa-web"/>
              </a:rPr>
              <a:t>החרדיות של היום היא המשך של הגישה השלישית. גישה שאיננה מאמינה באפשרות לאחוז ברצינות בשני דגלים בו זמנית, גישה שמרגישה שאם היהדות תבוא במגע עם התרבות הכללית, היא תילכד בכוח המשיכה שלה ובסופו של דבר תתמזג בה. </a:t>
            </a:r>
          </a:p>
          <a:p>
            <a:pPr algn="just"/>
            <a:r>
              <a:rPr lang="he-IL" b="0" i="0" dirty="0">
                <a:solidFill>
                  <a:srgbClr val="000000"/>
                </a:solidFill>
                <a:effectLst/>
                <a:latin typeface="afek-aaa-web"/>
              </a:rPr>
              <a:t>זו הסיבה שחרדים מתנהגים כאילו שהם עם בפני עצמו. הלבוש, השפה, מקומות המגורים, מוסדות החינוך, תחומי העיסוק, ועוד מאפיינים, שונים ונפרדים מאלה של כלל הציבור במדינת ישראל. הכול כחלק מהרצון לשמור על הזהות היהודית ועל הנאמנות לתורה למסורת. </a:t>
            </a:r>
          </a:p>
          <a:p>
            <a:pPr algn="just"/>
            <a:r>
              <a:rPr lang="he-IL" b="0" i="0" dirty="0">
                <a:solidFill>
                  <a:srgbClr val="000000"/>
                </a:solidFill>
                <a:effectLst/>
                <a:latin typeface="afek-aaa-web"/>
              </a:rPr>
              <a:t>לאור זה אפשר להבין ששירות צבאי מהווה אנטיתזה מוחלטת לדרך החיים החרדית. את החשש מקלקול בצבא אפשר אולי למתן ע”י הקמת יחידות חרדיות (למרות שזה לא לגמרי עבד עד היום), אבל המפגש עם ערכי צה”ל ועם התרבות הכללית הוא בלתי נמנע, ומהווה פרצה גדולה מאד בחומה שהחברה החרדית הקיפה את עצמה בה. לא רחוק לומר שאם החברה החרדית תתגייס לצבא היא תחדל להיות חרדית.</a:t>
            </a:r>
          </a:p>
          <a:p>
            <a:endParaRPr lang="he-IL" dirty="0"/>
          </a:p>
        </p:txBody>
      </p:sp>
      <p:pic>
        <p:nvPicPr>
          <p:cNvPr id="5122" name="Picture 2" descr="‫החרדים -ספר דיגיטלי | D-steimatzky‬‎">
            <a:extLst>
              <a:ext uri="{FF2B5EF4-FFF2-40B4-BE49-F238E27FC236}">
                <a16:creationId xmlns:a16="http://schemas.microsoft.com/office/drawing/2014/main" id="{44849AA1-9CA3-1FC3-1494-91BB44C76E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1300" y="83890"/>
            <a:ext cx="1790700"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09921"/>
      </p:ext>
    </p:extLst>
  </p:cSld>
  <p:clrMapOvr>
    <a:masterClrMapping/>
  </p:clrMapOvr>
  <mc:AlternateContent xmlns:mc="http://schemas.openxmlformats.org/markup-compatibility/2006" xmlns:p14="http://schemas.microsoft.com/office/powerpoint/2010/main">
    <mc:Choice Requires="p14">
      <p:transition spd="slow" p14:dur="2000" advTm="145185"/>
    </mc:Choice>
    <mc:Fallback xmlns="">
      <p:transition spd="slow" advTm="14518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153" name="Freeform: Shape 615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155" name="Rectangle 615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157" name="Rectangle 615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159" name="Freeform: Shape 615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161" name="Isosceles Triangle 616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146" name="Picture 2" descr="מחקר דמוגרפי: הדתיים יוצאים בשאלה - הילודה הגבוהה מנצחת את החילונים">
            <a:extLst>
              <a:ext uri="{FF2B5EF4-FFF2-40B4-BE49-F238E27FC236}">
                <a16:creationId xmlns:a16="http://schemas.microsoft.com/office/drawing/2014/main" id="{596DE4A4-EBEC-034B-5E81-4B07F18EEB6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709334" y="643467"/>
            <a:ext cx="6773331" cy="55710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163" name="Isosceles Triangle 616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8717076"/>
      </p:ext>
    </p:extLst>
  </p:cSld>
  <p:clrMapOvr>
    <a:masterClrMapping/>
  </p:clrMapOvr>
  <mc:AlternateContent xmlns:mc="http://schemas.openxmlformats.org/markup-compatibility/2006" xmlns:p14="http://schemas.microsoft.com/office/powerpoint/2010/main">
    <mc:Choice Requires="p14">
      <p:transition spd="slow" p14:dur="2000" advTm="161300"/>
    </mc:Choice>
    <mc:Fallback xmlns="">
      <p:transition spd="slow" advTm="1613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9|106.5|46.5|111.6|33.2"/>
</p:tagLst>
</file>

<file path=ppt/tags/tag2.xml><?xml version="1.0" encoding="utf-8"?>
<p:tagLst xmlns:a="http://schemas.openxmlformats.org/drawingml/2006/main" xmlns:r="http://schemas.openxmlformats.org/officeDocument/2006/relationships" xmlns:p="http://schemas.openxmlformats.org/presentationml/2006/main">
  <p:tag name="TIMING" val="|0.7|18.4|39.6|138.2|41.5|20.4"/>
</p:tagLst>
</file>

<file path=ppt/tags/tag3.xml><?xml version="1.0" encoding="utf-8"?>
<p:tagLst xmlns:a="http://schemas.openxmlformats.org/drawingml/2006/main" xmlns:r="http://schemas.openxmlformats.org/officeDocument/2006/relationships" xmlns:p="http://schemas.openxmlformats.org/presentationml/2006/main">
  <p:tag name="TIMING" val="|1.5|30.7|21.4|72.1|19|120"/>
</p:tagLst>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295</TotalTime>
  <Words>774</Words>
  <Application>Microsoft Office PowerPoint</Application>
  <PresentationFormat>מסך רחב</PresentationFormat>
  <Paragraphs>32</Paragraphs>
  <Slides>6</Slides>
  <Notes>3</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6</vt:i4>
      </vt:variant>
    </vt:vector>
  </HeadingPairs>
  <TitlesOfParts>
    <vt:vector size="12" baseType="lpstr">
      <vt:lpstr>afek-aaa-web</vt:lpstr>
      <vt:lpstr>Aptos</vt:lpstr>
      <vt:lpstr>Aptos Display</vt:lpstr>
      <vt:lpstr>Arial</vt:lpstr>
      <vt:lpstr>Helvetica Neue</vt:lpstr>
      <vt:lpstr>ערכת נושא Office</vt:lpstr>
      <vt:lpstr>דת  מוסר ולחימה</vt:lpstr>
      <vt:lpstr>מצגת של PowerPoint‏</vt:lpstr>
      <vt:lpstr>מצגת של PowerPoint‏</vt:lpstr>
      <vt:lpstr>מצגת של PowerPoint‏</vt:lpstr>
      <vt:lpstr>לאחוז את המקל משתי הקצוות</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2</cp:revision>
  <dcterms:created xsi:type="dcterms:W3CDTF">2024-11-20T10:12:10Z</dcterms:created>
  <dcterms:modified xsi:type="dcterms:W3CDTF">2026-10-18T02:22:46Z</dcterms:modified>
</cp:coreProperties>
</file>