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7.xml" ContentType="application/vnd.openxmlformats-officedocument.presentationml.tags+xml"/>
  <Override PartName="/ppt/ink/inkAction1.xml" ContentType="application/vnd.ms-office.inkAction+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8"/>
  </p:notesMasterIdLst>
  <p:sldIdLst>
    <p:sldId id="281" r:id="rId2"/>
    <p:sldId id="304" r:id="rId3"/>
    <p:sldId id="334" r:id="rId4"/>
    <p:sldId id="322" r:id="rId5"/>
    <p:sldId id="342" r:id="rId6"/>
    <p:sldId id="356" r:id="rId7"/>
    <p:sldId id="349" r:id="rId8"/>
    <p:sldId id="343" r:id="rId9"/>
    <p:sldId id="359" r:id="rId10"/>
    <p:sldId id="344" r:id="rId11"/>
    <p:sldId id="323" r:id="rId12"/>
    <p:sldId id="357" r:id="rId13"/>
    <p:sldId id="338" r:id="rId14"/>
    <p:sldId id="340" r:id="rId15"/>
    <p:sldId id="337" r:id="rId16"/>
    <p:sldId id="339" r:id="rId17"/>
    <p:sldId id="325" r:id="rId18"/>
    <p:sldId id="326" r:id="rId19"/>
    <p:sldId id="332" r:id="rId20"/>
    <p:sldId id="355" r:id="rId21"/>
    <p:sldId id="328" r:id="rId22"/>
    <p:sldId id="341" r:id="rId23"/>
    <p:sldId id="358" r:id="rId24"/>
    <p:sldId id="302" r:id="rId25"/>
    <p:sldId id="331" r:id="rId26"/>
    <p:sldId id="350" r:id="rId27"/>
    <p:sldId id="351" r:id="rId28"/>
    <p:sldId id="352" r:id="rId29"/>
    <p:sldId id="346" r:id="rId30"/>
    <p:sldId id="336" r:id="rId31"/>
    <p:sldId id="345" r:id="rId32"/>
    <p:sldId id="330" r:id="rId33"/>
    <p:sldId id="354" r:id="rId34"/>
    <p:sldId id="347" r:id="rId35"/>
    <p:sldId id="348" r:id="rId36"/>
    <p:sldId id="353" r:id="rId37"/>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3FCC47EA-D8EA-45BD-9817-C5DE05815DE9}">
          <p14:sldIdLst>
            <p14:sldId id="281"/>
          </p14:sldIdLst>
        </p14:section>
        <p14:section name="שערי הר הבית" id="{09732634-DE22-4909-A34A-D737AAB20AF3}">
          <p14:sldIdLst>
            <p14:sldId id="304"/>
            <p14:sldId id="334"/>
            <p14:sldId id="322"/>
            <p14:sldId id="342"/>
            <p14:sldId id="356"/>
            <p14:sldId id="349"/>
            <p14:sldId id="343"/>
            <p14:sldId id="359"/>
            <p14:sldId id="344"/>
            <p14:sldId id="323"/>
            <p14:sldId id="357"/>
            <p14:sldId id="338"/>
            <p14:sldId id="340"/>
            <p14:sldId id="337"/>
            <p14:sldId id="339"/>
            <p14:sldId id="325"/>
            <p14:sldId id="326"/>
            <p14:sldId id="332"/>
            <p14:sldId id="355"/>
            <p14:sldId id="328"/>
            <p14:sldId id="341"/>
            <p14:sldId id="358"/>
            <p14:sldId id="302"/>
            <p14:sldId id="331"/>
            <p14:sldId id="350"/>
            <p14:sldId id="351"/>
            <p14:sldId id="352"/>
            <p14:sldId id="346"/>
            <p14:sldId id="336"/>
            <p14:sldId id="345"/>
            <p14:sldId id="330"/>
            <p14:sldId id="354"/>
            <p14:sldId id="347"/>
            <p14:sldId id="348"/>
            <p14:sldId id="35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565" autoAdjust="0"/>
    <p:restoredTop sz="82353" autoAdjust="0"/>
  </p:normalViewPr>
  <p:slideViewPr>
    <p:cSldViewPr snapToGrid="0">
      <p:cViewPr varScale="1">
        <p:scale>
          <a:sx n="88" d="100"/>
          <a:sy n="88" d="100"/>
        </p:scale>
        <p:origin x="614"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4:59.212" v="77"/>
      <pc:docMkLst>
        <pc:docMk/>
      </pc:docMkLst>
      <pc:sldChg chg="delSp mod delAnim modAnim">
        <pc:chgData name="יהודה טאוב" userId="80c2dbd02819b45c" providerId="LiveId" clId="{9C42E4DE-A4EE-4899-912D-CC2AC8F5DB5D}" dt="2026-10-18T02:24:56.183" v="1"/>
        <pc:sldMkLst>
          <pc:docMk/>
          <pc:sldMk cId="3967481247" sldId="281"/>
        </pc:sldMkLst>
        <pc:picChg chg="del">
          <ac:chgData name="יהודה טאוב" userId="80c2dbd02819b45c" providerId="LiveId" clId="{9C42E4DE-A4EE-4899-912D-CC2AC8F5DB5D}" dt="2026-10-18T02:24:56.183" v="1"/>
          <ac:picMkLst>
            <pc:docMk/>
            <pc:sldMk cId="3967481247" sldId="281"/>
            <ac:picMk id="9" creationId="{B2A4643A-627D-7CE0-7973-48E807BA3C6C}"/>
          </ac:picMkLst>
        </pc:picChg>
      </pc:sldChg>
      <pc:sldChg chg="delSp mod delAnim modAnim">
        <pc:chgData name="יהודה טאוב" userId="80c2dbd02819b45c" providerId="LiveId" clId="{9C42E4DE-A4EE-4899-912D-CC2AC8F5DB5D}" dt="2026-10-18T02:24:58.327" v="49"/>
        <pc:sldMkLst>
          <pc:docMk/>
          <pc:sldMk cId="369595339" sldId="302"/>
        </pc:sldMkLst>
        <pc:picChg chg="del">
          <ac:chgData name="יהודה טאוב" userId="80c2dbd02819b45c" providerId="LiveId" clId="{9C42E4DE-A4EE-4899-912D-CC2AC8F5DB5D}" dt="2026-10-18T02:24:58.327" v="49"/>
          <ac:picMkLst>
            <pc:docMk/>
            <pc:sldMk cId="369595339" sldId="302"/>
            <ac:picMk id="7" creationId="{F1D0113F-3C50-6F43-0386-E90D1DF9AA9A}"/>
          </ac:picMkLst>
        </pc:picChg>
      </pc:sldChg>
      <pc:sldChg chg="delSp mod delAnim modAnim">
        <pc:chgData name="יהודה טאוב" userId="80c2dbd02819b45c" providerId="LiveId" clId="{9C42E4DE-A4EE-4899-912D-CC2AC8F5DB5D}" dt="2026-10-18T02:24:56.271" v="3"/>
        <pc:sldMkLst>
          <pc:docMk/>
          <pc:sldMk cId="644946644" sldId="304"/>
        </pc:sldMkLst>
        <pc:picChg chg="del">
          <ac:chgData name="יהודה טאוב" userId="80c2dbd02819b45c" providerId="LiveId" clId="{9C42E4DE-A4EE-4899-912D-CC2AC8F5DB5D}" dt="2026-10-18T02:24:56.271" v="3"/>
          <ac:picMkLst>
            <pc:docMk/>
            <pc:sldMk cId="644946644" sldId="304"/>
            <ac:picMk id="11" creationId="{C24D3DB8-41D9-9A91-A371-EF886AFEC115}"/>
          </ac:picMkLst>
        </pc:picChg>
      </pc:sldChg>
      <pc:sldChg chg="delSp mod delAnim modAnim">
        <pc:chgData name="יהודה טאוב" userId="80c2dbd02819b45c" providerId="LiveId" clId="{9C42E4DE-A4EE-4899-912D-CC2AC8F5DB5D}" dt="2026-10-18T02:24:56.361" v="7"/>
        <pc:sldMkLst>
          <pc:docMk/>
          <pc:sldMk cId="3947085083" sldId="322"/>
        </pc:sldMkLst>
        <pc:picChg chg="del">
          <ac:chgData name="יהודה טאוב" userId="80c2dbd02819b45c" providerId="LiveId" clId="{9C42E4DE-A4EE-4899-912D-CC2AC8F5DB5D}" dt="2026-10-18T02:24:56.361" v="7"/>
          <ac:picMkLst>
            <pc:docMk/>
            <pc:sldMk cId="3947085083" sldId="322"/>
            <ac:picMk id="10" creationId="{783E20D9-A35C-C1D7-83D1-E554C8063209}"/>
          </ac:picMkLst>
        </pc:picChg>
      </pc:sldChg>
      <pc:sldChg chg="delSp mod delAnim modAnim">
        <pc:chgData name="יהודה טאוב" userId="80c2dbd02819b45c" providerId="LiveId" clId="{9C42E4DE-A4EE-4899-912D-CC2AC8F5DB5D}" dt="2026-10-18T02:24:56.627" v="23"/>
        <pc:sldMkLst>
          <pc:docMk/>
          <pc:sldMk cId="2183456345" sldId="323"/>
        </pc:sldMkLst>
        <pc:picChg chg="del">
          <ac:chgData name="יהודה טאוב" userId="80c2dbd02819b45c" providerId="LiveId" clId="{9C42E4DE-A4EE-4899-912D-CC2AC8F5DB5D}" dt="2026-10-18T02:24:56.627" v="23"/>
          <ac:picMkLst>
            <pc:docMk/>
            <pc:sldMk cId="2183456345" sldId="323"/>
            <ac:picMk id="7" creationId="{9A736C38-F2BC-22A6-F88E-1D54308DABF7}"/>
          </ac:picMkLst>
        </pc:picChg>
      </pc:sldChg>
      <pc:sldChg chg="delSp mod delAnim modAnim">
        <pc:chgData name="יהודה טאוב" userId="80c2dbd02819b45c" providerId="LiveId" clId="{9C42E4DE-A4EE-4899-912D-CC2AC8F5DB5D}" dt="2026-10-18T02:24:57.137" v="37"/>
        <pc:sldMkLst>
          <pc:docMk/>
          <pc:sldMk cId="1861252981" sldId="325"/>
        </pc:sldMkLst>
        <pc:picChg chg="del">
          <ac:chgData name="יהודה טאוב" userId="80c2dbd02819b45c" providerId="LiveId" clId="{9C42E4DE-A4EE-4899-912D-CC2AC8F5DB5D}" dt="2026-10-18T02:24:57.137" v="37"/>
          <ac:picMkLst>
            <pc:docMk/>
            <pc:sldMk cId="1861252981" sldId="325"/>
            <ac:picMk id="8" creationId="{67BAB55B-8B8D-7F12-8437-70A09E4126F8}"/>
          </ac:picMkLst>
        </pc:picChg>
      </pc:sldChg>
      <pc:sldChg chg="delSp mod delAnim modAnim">
        <pc:chgData name="יהודה טאוב" userId="80c2dbd02819b45c" providerId="LiveId" clId="{9C42E4DE-A4EE-4899-912D-CC2AC8F5DB5D}" dt="2026-10-18T02:24:57.421" v="39"/>
        <pc:sldMkLst>
          <pc:docMk/>
          <pc:sldMk cId="203159889" sldId="326"/>
        </pc:sldMkLst>
        <pc:picChg chg="del">
          <ac:chgData name="יהודה טאוב" userId="80c2dbd02819b45c" providerId="LiveId" clId="{9C42E4DE-A4EE-4899-912D-CC2AC8F5DB5D}" dt="2026-10-18T02:24:57.421" v="39"/>
          <ac:picMkLst>
            <pc:docMk/>
            <pc:sldMk cId="203159889" sldId="326"/>
            <ac:picMk id="5" creationId="{31EF1EF1-8171-3660-5040-5B0C31B6D5FE}"/>
          </ac:picMkLst>
        </pc:picChg>
      </pc:sldChg>
      <pc:sldChg chg="delSp mod delAnim modAnim">
        <pc:chgData name="יהודה טאוב" userId="80c2dbd02819b45c" providerId="LiveId" clId="{9C42E4DE-A4EE-4899-912D-CC2AC8F5DB5D}" dt="2026-10-18T02:24:57.958" v="45"/>
        <pc:sldMkLst>
          <pc:docMk/>
          <pc:sldMk cId="2916985074" sldId="328"/>
        </pc:sldMkLst>
        <pc:picChg chg="del">
          <ac:chgData name="יהודה טאוב" userId="80c2dbd02819b45c" providerId="LiveId" clId="{9C42E4DE-A4EE-4899-912D-CC2AC8F5DB5D}" dt="2026-10-18T02:24:57.958" v="45"/>
          <ac:picMkLst>
            <pc:docMk/>
            <pc:sldMk cId="2916985074" sldId="328"/>
            <ac:picMk id="5" creationId="{204F02B1-A416-3089-657C-40EF14E7F23E}"/>
          </ac:picMkLst>
        </pc:picChg>
      </pc:sldChg>
      <pc:sldChg chg="delSp mod delAnim modAnim">
        <pc:chgData name="יהודה טאוב" userId="80c2dbd02819b45c" providerId="LiveId" clId="{9C42E4DE-A4EE-4899-912D-CC2AC8F5DB5D}" dt="2026-10-18T02:24:58.908" v="69"/>
        <pc:sldMkLst>
          <pc:docMk/>
          <pc:sldMk cId="4134386910" sldId="330"/>
        </pc:sldMkLst>
        <pc:picChg chg="del">
          <ac:chgData name="יהודה טאוב" userId="80c2dbd02819b45c" providerId="LiveId" clId="{9C42E4DE-A4EE-4899-912D-CC2AC8F5DB5D}" dt="2026-10-18T02:24:58.908" v="69"/>
          <ac:picMkLst>
            <pc:docMk/>
            <pc:sldMk cId="4134386910" sldId="330"/>
            <ac:picMk id="6" creationId="{955C79A1-F4A3-1A5A-2966-E37AD0766057}"/>
          </ac:picMkLst>
        </pc:picChg>
      </pc:sldChg>
      <pc:sldChg chg="delSp mod delAnim modAnim">
        <pc:chgData name="יהודה טאוב" userId="80c2dbd02819b45c" providerId="LiveId" clId="{9C42E4DE-A4EE-4899-912D-CC2AC8F5DB5D}" dt="2026-10-18T02:24:58.394" v="51"/>
        <pc:sldMkLst>
          <pc:docMk/>
          <pc:sldMk cId="1825058677" sldId="331"/>
        </pc:sldMkLst>
        <pc:picChg chg="del">
          <ac:chgData name="יהודה טאוב" userId="80c2dbd02819b45c" providerId="LiveId" clId="{9C42E4DE-A4EE-4899-912D-CC2AC8F5DB5D}" dt="2026-10-18T02:24:58.394" v="51"/>
          <ac:picMkLst>
            <pc:docMk/>
            <pc:sldMk cId="1825058677" sldId="331"/>
            <ac:picMk id="6" creationId="{7CC6D07F-51D2-8244-10D0-6ABC7A90C81B}"/>
          </ac:picMkLst>
        </pc:picChg>
      </pc:sldChg>
      <pc:sldChg chg="delSp mod delAnim modAnim">
        <pc:chgData name="יהודה טאוב" userId="80c2dbd02819b45c" providerId="LiveId" clId="{9C42E4DE-A4EE-4899-912D-CC2AC8F5DB5D}" dt="2026-10-18T02:24:57.718" v="41"/>
        <pc:sldMkLst>
          <pc:docMk/>
          <pc:sldMk cId="1600045992" sldId="332"/>
        </pc:sldMkLst>
        <pc:picChg chg="del">
          <ac:chgData name="יהודה טאוב" userId="80c2dbd02819b45c" providerId="LiveId" clId="{9C42E4DE-A4EE-4899-912D-CC2AC8F5DB5D}" dt="2026-10-18T02:24:57.718" v="41"/>
          <ac:picMkLst>
            <pc:docMk/>
            <pc:sldMk cId="1600045992" sldId="332"/>
            <ac:picMk id="7" creationId="{2DBAC087-2141-913E-C90E-B2897125AF0A}"/>
          </ac:picMkLst>
        </pc:picChg>
      </pc:sldChg>
      <pc:sldChg chg="delSp mod delAnim modAnim">
        <pc:chgData name="יהודה טאוב" userId="80c2dbd02819b45c" providerId="LiveId" clId="{9C42E4DE-A4EE-4899-912D-CC2AC8F5DB5D}" dt="2026-10-18T02:24:56.310" v="5"/>
        <pc:sldMkLst>
          <pc:docMk/>
          <pc:sldMk cId="3813108003" sldId="334"/>
        </pc:sldMkLst>
        <pc:picChg chg="del">
          <ac:chgData name="יהודה טאוב" userId="80c2dbd02819b45c" providerId="LiveId" clId="{9C42E4DE-A4EE-4899-912D-CC2AC8F5DB5D}" dt="2026-10-18T02:24:56.310" v="5"/>
          <ac:picMkLst>
            <pc:docMk/>
            <pc:sldMk cId="3813108003" sldId="334"/>
            <ac:picMk id="10" creationId="{1B50C315-FBE0-475C-FD40-02600762246D}"/>
          </ac:picMkLst>
        </pc:picChg>
      </pc:sldChg>
      <pc:sldChg chg="delSp mod delAnim modAnim">
        <pc:chgData name="יהודה טאוב" userId="80c2dbd02819b45c" providerId="LiveId" clId="{9C42E4DE-A4EE-4899-912D-CC2AC8F5DB5D}" dt="2026-10-18T02:24:58.795" v="63"/>
        <pc:sldMkLst>
          <pc:docMk/>
          <pc:sldMk cId="3161114134" sldId="336"/>
        </pc:sldMkLst>
        <pc:picChg chg="del">
          <ac:chgData name="יהודה טאוב" userId="80c2dbd02819b45c" providerId="LiveId" clId="{9C42E4DE-A4EE-4899-912D-CC2AC8F5DB5D}" dt="2026-10-18T02:24:58.795" v="63"/>
          <ac:picMkLst>
            <pc:docMk/>
            <pc:sldMk cId="3161114134" sldId="336"/>
            <ac:picMk id="7" creationId="{7B5B3E83-4951-F793-CB52-5872EA31D30D}"/>
          </ac:picMkLst>
        </pc:picChg>
      </pc:sldChg>
      <pc:sldChg chg="delSp mod delAnim modAnim">
        <pc:chgData name="יהודה טאוב" userId="80c2dbd02819b45c" providerId="LiveId" clId="{9C42E4DE-A4EE-4899-912D-CC2AC8F5DB5D}" dt="2026-10-18T02:24:56.820" v="31"/>
        <pc:sldMkLst>
          <pc:docMk/>
          <pc:sldMk cId="4288672414" sldId="337"/>
        </pc:sldMkLst>
        <pc:picChg chg="del">
          <ac:chgData name="יהודה טאוב" userId="80c2dbd02819b45c" providerId="LiveId" clId="{9C42E4DE-A4EE-4899-912D-CC2AC8F5DB5D}" dt="2026-10-18T02:24:56.820" v="31"/>
          <ac:picMkLst>
            <pc:docMk/>
            <pc:sldMk cId="4288672414" sldId="337"/>
            <ac:picMk id="6" creationId="{342D4A1E-E351-0DBC-80AD-E47E96A69C31}"/>
          </ac:picMkLst>
        </pc:picChg>
      </pc:sldChg>
      <pc:sldChg chg="delSp mod delAnim modAnim">
        <pc:chgData name="יהודה טאוב" userId="80c2dbd02819b45c" providerId="LiveId" clId="{9C42E4DE-A4EE-4899-912D-CC2AC8F5DB5D}" dt="2026-10-18T02:24:56.718" v="27"/>
        <pc:sldMkLst>
          <pc:docMk/>
          <pc:sldMk cId="3438232651" sldId="338"/>
        </pc:sldMkLst>
        <pc:picChg chg="del">
          <ac:chgData name="יהודה טאוב" userId="80c2dbd02819b45c" providerId="LiveId" clId="{9C42E4DE-A4EE-4899-912D-CC2AC8F5DB5D}" dt="2026-10-18T02:24:56.718" v="27"/>
          <ac:picMkLst>
            <pc:docMk/>
            <pc:sldMk cId="3438232651" sldId="338"/>
            <ac:picMk id="7" creationId="{72522405-6794-0DBC-0313-2093FBCB73E9}"/>
          </ac:picMkLst>
        </pc:picChg>
      </pc:sldChg>
      <pc:sldChg chg="delSp mod delAnim modAnim">
        <pc:chgData name="יהודה טאוב" userId="80c2dbd02819b45c" providerId="LiveId" clId="{9C42E4DE-A4EE-4899-912D-CC2AC8F5DB5D}" dt="2026-10-18T02:24:57.005" v="35"/>
        <pc:sldMkLst>
          <pc:docMk/>
          <pc:sldMk cId="200780253" sldId="339"/>
        </pc:sldMkLst>
        <pc:picChg chg="del">
          <ac:chgData name="יהודה טאוב" userId="80c2dbd02819b45c" providerId="LiveId" clId="{9C42E4DE-A4EE-4899-912D-CC2AC8F5DB5D}" dt="2026-10-18T02:24:57.005" v="35"/>
          <ac:picMkLst>
            <pc:docMk/>
            <pc:sldMk cId="200780253" sldId="339"/>
            <ac:picMk id="4" creationId="{6B70BEF2-DEC9-D0D6-7A05-F18117EA6318}"/>
          </ac:picMkLst>
        </pc:picChg>
        <pc:picChg chg="del">
          <ac:chgData name="יהודה טאוב" userId="80c2dbd02819b45c" providerId="LiveId" clId="{9C42E4DE-A4EE-4899-912D-CC2AC8F5DB5D}" dt="2026-10-18T02:24:56.957" v="33"/>
          <ac:picMkLst>
            <pc:docMk/>
            <pc:sldMk cId="200780253" sldId="339"/>
            <ac:picMk id="12" creationId="{D9C989E7-4418-C0A5-BE3D-4BBCA02C349F}"/>
          </ac:picMkLst>
        </pc:picChg>
      </pc:sldChg>
      <pc:sldChg chg="delSp mod delAnim modAnim">
        <pc:chgData name="יהודה טאוב" userId="80c2dbd02819b45c" providerId="LiveId" clId="{9C42E4DE-A4EE-4899-912D-CC2AC8F5DB5D}" dt="2026-10-18T02:24:56.778" v="29"/>
        <pc:sldMkLst>
          <pc:docMk/>
          <pc:sldMk cId="3447288753" sldId="340"/>
        </pc:sldMkLst>
        <pc:picChg chg="del">
          <ac:chgData name="יהודה טאוב" userId="80c2dbd02819b45c" providerId="LiveId" clId="{9C42E4DE-A4EE-4899-912D-CC2AC8F5DB5D}" dt="2026-10-18T02:24:56.778" v="29"/>
          <ac:picMkLst>
            <pc:docMk/>
            <pc:sldMk cId="3447288753" sldId="340"/>
            <ac:picMk id="20" creationId="{3146F424-C59A-4FAA-4B3F-CECA9D3D400D}"/>
          </ac:picMkLst>
        </pc:picChg>
      </pc:sldChg>
      <pc:sldChg chg="delSp mod delAnim modAnim">
        <pc:chgData name="יהודה טאוב" userId="80c2dbd02819b45c" providerId="LiveId" clId="{9C42E4DE-A4EE-4899-912D-CC2AC8F5DB5D}" dt="2026-10-18T02:24:56.402" v="9"/>
        <pc:sldMkLst>
          <pc:docMk/>
          <pc:sldMk cId="1701258276" sldId="342"/>
        </pc:sldMkLst>
        <pc:picChg chg="del">
          <ac:chgData name="יהודה טאוב" userId="80c2dbd02819b45c" providerId="LiveId" clId="{9C42E4DE-A4EE-4899-912D-CC2AC8F5DB5D}" dt="2026-10-18T02:24:56.402" v="9"/>
          <ac:picMkLst>
            <pc:docMk/>
            <pc:sldMk cId="1701258276" sldId="342"/>
            <ac:picMk id="15" creationId="{B959EFF3-904C-8D4F-D604-B95D1CC14D9E}"/>
          </ac:picMkLst>
        </pc:picChg>
      </pc:sldChg>
      <pc:sldChg chg="delSp mod delAnim modAnim">
        <pc:chgData name="יהודה טאוב" userId="80c2dbd02819b45c" providerId="LiveId" clId="{9C42E4DE-A4EE-4899-912D-CC2AC8F5DB5D}" dt="2026-10-18T02:24:56.490" v="17"/>
        <pc:sldMkLst>
          <pc:docMk/>
          <pc:sldMk cId="1119891226" sldId="343"/>
        </pc:sldMkLst>
        <pc:picChg chg="del">
          <ac:chgData name="יהודה טאוב" userId="80c2dbd02819b45c" providerId="LiveId" clId="{9C42E4DE-A4EE-4899-912D-CC2AC8F5DB5D}" dt="2026-10-18T02:24:56.490" v="17"/>
          <ac:picMkLst>
            <pc:docMk/>
            <pc:sldMk cId="1119891226" sldId="343"/>
            <ac:picMk id="7" creationId="{BDE7A7C3-D8AE-3288-E666-3E9511D82020}"/>
          </ac:picMkLst>
        </pc:picChg>
      </pc:sldChg>
      <pc:sldChg chg="delSp mod delAnim modAnim">
        <pc:chgData name="יהודה טאוב" userId="80c2dbd02819b45c" providerId="LiveId" clId="{9C42E4DE-A4EE-4899-912D-CC2AC8F5DB5D}" dt="2026-10-18T02:24:56.569" v="21"/>
        <pc:sldMkLst>
          <pc:docMk/>
          <pc:sldMk cId="78250053" sldId="344"/>
        </pc:sldMkLst>
        <pc:picChg chg="del">
          <ac:chgData name="יהודה טאוב" userId="80c2dbd02819b45c" providerId="LiveId" clId="{9C42E4DE-A4EE-4899-912D-CC2AC8F5DB5D}" dt="2026-10-18T02:24:56.569" v="21"/>
          <ac:picMkLst>
            <pc:docMk/>
            <pc:sldMk cId="78250053" sldId="344"/>
            <ac:picMk id="10" creationId="{CD1F2647-4977-F7F9-F894-B2C2E9049A49}"/>
          </ac:picMkLst>
        </pc:picChg>
      </pc:sldChg>
      <pc:sldChg chg="addSp delSp modSp mod delAnim modAnim">
        <pc:chgData name="יהודה טאוב" userId="80c2dbd02819b45c" providerId="LiveId" clId="{9C42E4DE-A4EE-4899-912D-CC2AC8F5DB5D}" dt="2026-10-18T02:24:58.870" v="67"/>
        <pc:sldMkLst>
          <pc:docMk/>
          <pc:sldMk cId="3174947507" sldId="345"/>
        </pc:sldMkLst>
        <pc:spChg chg="add mod">
          <ac:chgData name="יהודה טאוב" userId="80c2dbd02819b45c" providerId="LiveId" clId="{9C42E4DE-A4EE-4899-912D-CC2AC8F5DB5D}" dt="2026-10-18T02:24:58.870" v="67"/>
          <ac:spMkLst>
            <pc:docMk/>
            <pc:sldMk cId="3174947507" sldId="345"/>
            <ac:spMk id="5" creationId="{F8086D20-CC6C-9F53-CD01-3E6B268FC381}"/>
          </ac:spMkLst>
        </pc:spChg>
        <pc:picChg chg="del">
          <ac:chgData name="יהודה טאוב" userId="80c2dbd02819b45c" providerId="LiveId" clId="{9C42E4DE-A4EE-4899-912D-CC2AC8F5DB5D}" dt="2026-10-18T02:24:58.870" v="67"/>
          <ac:picMkLst>
            <pc:docMk/>
            <pc:sldMk cId="3174947507" sldId="345"/>
            <ac:picMk id="4" creationId="{97865F9C-53BE-E959-561B-79CF95EB56C1}"/>
          </ac:picMkLst>
        </pc:picChg>
        <pc:picChg chg="del">
          <ac:chgData name="יהודה טאוב" userId="80c2dbd02819b45c" providerId="LiveId" clId="{9C42E4DE-A4EE-4899-912D-CC2AC8F5DB5D}" dt="2026-10-18T02:24:58.861" v="65"/>
          <ac:picMkLst>
            <pc:docMk/>
            <pc:sldMk cId="3174947507" sldId="345"/>
            <ac:picMk id="7" creationId="{C180EA53-1EE7-DDB9-D3AD-31856C302BF2}"/>
          </ac:picMkLst>
        </pc:picChg>
      </pc:sldChg>
      <pc:sldChg chg="delSp mod delAnim modAnim">
        <pc:chgData name="יהודה טאוב" userId="80c2dbd02819b45c" providerId="LiveId" clId="{9C42E4DE-A4EE-4899-912D-CC2AC8F5DB5D}" dt="2026-10-18T02:24:58.729" v="61"/>
        <pc:sldMkLst>
          <pc:docMk/>
          <pc:sldMk cId="1292202617" sldId="346"/>
        </pc:sldMkLst>
        <pc:picChg chg="del">
          <ac:chgData name="יהודה טאוב" userId="80c2dbd02819b45c" providerId="LiveId" clId="{9C42E4DE-A4EE-4899-912D-CC2AC8F5DB5D}" dt="2026-10-18T02:24:58.729" v="61"/>
          <ac:picMkLst>
            <pc:docMk/>
            <pc:sldMk cId="1292202617" sldId="346"/>
            <ac:picMk id="6" creationId="{2B554294-2C83-70AE-F82F-DAF98E432350}"/>
          </ac:picMkLst>
        </pc:picChg>
      </pc:sldChg>
      <pc:sldChg chg="delSp mod delAnim modAnim">
        <pc:chgData name="יהודה טאוב" userId="80c2dbd02819b45c" providerId="LiveId" clId="{9C42E4DE-A4EE-4899-912D-CC2AC8F5DB5D}" dt="2026-10-18T02:24:58.989" v="71"/>
        <pc:sldMkLst>
          <pc:docMk/>
          <pc:sldMk cId="116700690" sldId="347"/>
        </pc:sldMkLst>
        <pc:picChg chg="del">
          <ac:chgData name="יהודה טאוב" userId="80c2dbd02819b45c" providerId="LiveId" clId="{9C42E4DE-A4EE-4899-912D-CC2AC8F5DB5D}" dt="2026-10-18T02:24:58.989" v="71"/>
          <ac:picMkLst>
            <pc:docMk/>
            <pc:sldMk cId="116700690" sldId="347"/>
            <ac:picMk id="8" creationId="{14E6B899-2939-871B-1F45-7B1D0573F5A0}"/>
          </ac:picMkLst>
        </pc:picChg>
      </pc:sldChg>
      <pc:sldChg chg="delSp mod delAnim modAnim">
        <pc:chgData name="יהודה טאוב" userId="80c2dbd02819b45c" providerId="LiveId" clId="{9C42E4DE-A4EE-4899-912D-CC2AC8F5DB5D}" dt="2026-10-18T02:24:59.066" v="75"/>
        <pc:sldMkLst>
          <pc:docMk/>
          <pc:sldMk cId="1830051539" sldId="348"/>
        </pc:sldMkLst>
        <pc:picChg chg="del">
          <ac:chgData name="יהודה טאוב" userId="80c2dbd02819b45c" providerId="LiveId" clId="{9C42E4DE-A4EE-4899-912D-CC2AC8F5DB5D}" dt="2026-10-18T02:24:59.066" v="75"/>
          <ac:picMkLst>
            <pc:docMk/>
            <pc:sldMk cId="1830051539" sldId="348"/>
            <ac:picMk id="6" creationId="{2D73C92C-4F83-EC46-FE01-3F9A2C9FAC96}"/>
          </ac:picMkLst>
        </pc:picChg>
        <pc:picChg chg="del">
          <ac:chgData name="יהודה טאוב" userId="80c2dbd02819b45c" providerId="LiveId" clId="{9C42E4DE-A4EE-4899-912D-CC2AC8F5DB5D}" dt="2026-10-18T02:24:59.051" v="73"/>
          <ac:picMkLst>
            <pc:docMk/>
            <pc:sldMk cId="1830051539" sldId="348"/>
            <ac:picMk id="10" creationId="{0B26DE51-44DB-0B35-661C-C3F3EA540361}"/>
          </ac:picMkLst>
        </pc:picChg>
      </pc:sldChg>
      <pc:sldChg chg="delSp mod delAnim modAnim">
        <pc:chgData name="יהודה טאוב" userId="80c2dbd02819b45c" providerId="LiveId" clId="{9C42E4DE-A4EE-4899-912D-CC2AC8F5DB5D}" dt="2026-10-18T02:24:56.479" v="15"/>
        <pc:sldMkLst>
          <pc:docMk/>
          <pc:sldMk cId="3688032172" sldId="349"/>
        </pc:sldMkLst>
        <pc:picChg chg="del">
          <ac:chgData name="יהודה טאוב" userId="80c2dbd02819b45c" providerId="LiveId" clId="{9C42E4DE-A4EE-4899-912D-CC2AC8F5DB5D}" dt="2026-10-18T02:24:56.479" v="15"/>
          <ac:picMkLst>
            <pc:docMk/>
            <pc:sldMk cId="3688032172" sldId="349"/>
            <ac:picMk id="2" creationId="{3C02C5C3-DEEA-40C1-7FC9-8C291DDC548A}"/>
          </ac:picMkLst>
        </pc:picChg>
        <pc:picChg chg="del">
          <ac:chgData name="יהודה טאוב" userId="80c2dbd02819b45c" providerId="LiveId" clId="{9C42E4DE-A4EE-4899-912D-CC2AC8F5DB5D}" dt="2026-10-18T02:24:56.473" v="13"/>
          <ac:picMkLst>
            <pc:docMk/>
            <pc:sldMk cId="3688032172" sldId="349"/>
            <ac:picMk id="6" creationId="{516E8528-2DB1-5974-90C7-F1364B4B4B60}"/>
          </ac:picMkLst>
        </pc:picChg>
      </pc:sldChg>
      <pc:sldChg chg="delSp mod delAnim modAnim">
        <pc:chgData name="יהודה טאוב" userId="80c2dbd02819b45c" providerId="LiveId" clId="{9C42E4DE-A4EE-4899-912D-CC2AC8F5DB5D}" dt="2026-10-18T02:24:58.557" v="55"/>
        <pc:sldMkLst>
          <pc:docMk/>
          <pc:sldMk cId="3001075283" sldId="350"/>
        </pc:sldMkLst>
        <pc:picChg chg="del">
          <ac:chgData name="יהודה טאוב" userId="80c2dbd02819b45c" providerId="LiveId" clId="{9C42E4DE-A4EE-4899-912D-CC2AC8F5DB5D}" dt="2026-10-18T02:24:58.557" v="55"/>
          <ac:picMkLst>
            <pc:docMk/>
            <pc:sldMk cId="3001075283" sldId="350"/>
            <ac:picMk id="4" creationId="{03F0E57A-B9F6-606B-7B9D-C3BB8053ED9C}"/>
          </ac:picMkLst>
        </pc:picChg>
        <pc:picChg chg="del">
          <ac:chgData name="יהודה טאוב" userId="80c2dbd02819b45c" providerId="LiveId" clId="{9C42E4DE-A4EE-4899-912D-CC2AC8F5DB5D}" dt="2026-10-18T02:24:58.537" v="53"/>
          <ac:picMkLst>
            <pc:docMk/>
            <pc:sldMk cId="3001075283" sldId="350"/>
            <ac:picMk id="9" creationId="{722BD99C-674D-A6BF-4E33-D17D20B52A99}"/>
          </ac:picMkLst>
        </pc:picChg>
      </pc:sldChg>
      <pc:sldChg chg="delSp mod delAnim modAnim">
        <pc:chgData name="יהודה טאוב" userId="80c2dbd02819b45c" providerId="LiveId" clId="{9C42E4DE-A4EE-4899-912D-CC2AC8F5DB5D}" dt="2026-10-18T02:24:58.626" v="57"/>
        <pc:sldMkLst>
          <pc:docMk/>
          <pc:sldMk cId="1624774263" sldId="351"/>
        </pc:sldMkLst>
        <pc:picChg chg="del">
          <ac:chgData name="יהודה טאוב" userId="80c2dbd02819b45c" providerId="LiveId" clId="{9C42E4DE-A4EE-4899-912D-CC2AC8F5DB5D}" dt="2026-10-18T02:24:58.626" v="57"/>
          <ac:picMkLst>
            <pc:docMk/>
            <pc:sldMk cId="1624774263" sldId="351"/>
            <ac:picMk id="14" creationId="{EFA92556-DCF6-9F77-0B7B-52F7F616A3B5}"/>
          </ac:picMkLst>
        </pc:picChg>
      </pc:sldChg>
      <pc:sldChg chg="delSp mod delAnim modAnim">
        <pc:chgData name="יהודה טאוב" userId="80c2dbd02819b45c" providerId="LiveId" clId="{9C42E4DE-A4EE-4899-912D-CC2AC8F5DB5D}" dt="2026-10-18T02:24:58.677" v="59"/>
        <pc:sldMkLst>
          <pc:docMk/>
          <pc:sldMk cId="1709282916" sldId="352"/>
        </pc:sldMkLst>
        <pc:picChg chg="del">
          <ac:chgData name="יהודה טאוב" userId="80c2dbd02819b45c" providerId="LiveId" clId="{9C42E4DE-A4EE-4899-912D-CC2AC8F5DB5D}" dt="2026-10-18T02:24:58.677" v="59"/>
          <ac:picMkLst>
            <pc:docMk/>
            <pc:sldMk cId="1709282916" sldId="352"/>
            <ac:picMk id="6" creationId="{2EB16499-0123-A484-2A3D-D0A4AE904DB0}"/>
          </ac:picMkLst>
        </pc:picChg>
      </pc:sldChg>
      <pc:sldChg chg="delSp mod delAnim modAnim">
        <pc:chgData name="יהודה טאוב" userId="80c2dbd02819b45c" providerId="LiveId" clId="{9C42E4DE-A4EE-4899-912D-CC2AC8F5DB5D}" dt="2026-10-18T02:24:59.212" v="77"/>
        <pc:sldMkLst>
          <pc:docMk/>
          <pc:sldMk cId="2460812224" sldId="353"/>
        </pc:sldMkLst>
        <pc:picChg chg="del">
          <ac:chgData name="יהודה טאוב" userId="80c2dbd02819b45c" providerId="LiveId" clId="{9C42E4DE-A4EE-4899-912D-CC2AC8F5DB5D}" dt="2026-10-18T02:24:59.212" v="77"/>
          <ac:picMkLst>
            <pc:docMk/>
            <pc:sldMk cId="2460812224" sldId="353"/>
            <ac:picMk id="8" creationId="{B68D611A-CE7A-7423-F997-A6B67FC95FA9}"/>
          </ac:picMkLst>
        </pc:picChg>
      </pc:sldChg>
      <pc:sldChg chg="delSp mod delAnim modAnim">
        <pc:chgData name="יהודה טאוב" userId="80c2dbd02819b45c" providerId="LiveId" clId="{9C42E4DE-A4EE-4899-912D-CC2AC8F5DB5D}" dt="2026-10-18T02:24:57.868" v="43"/>
        <pc:sldMkLst>
          <pc:docMk/>
          <pc:sldMk cId="1731635324" sldId="355"/>
        </pc:sldMkLst>
        <pc:picChg chg="del">
          <ac:chgData name="יהודה טאוב" userId="80c2dbd02819b45c" providerId="LiveId" clId="{9C42E4DE-A4EE-4899-912D-CC2AC8F5DB5D}" dt="2026-10-18T02:24:57.868" v="43"/>
          <ac:picMkLst>
            <pc:docMk/>
            <pc:sldMk cId="1731635324" sldId="355"/>
            <ac:picMk id="14" creationId="{A2BCE560-4F07-FAE3-B7D6-0E7E4BF67693}"/>
          </ac:picMkLst>
        </pc:picChg>
      </pc:sldChg>
      <pc:sldChg chg="delSp mod delAnim modAnim">
        <pc:chgData name="יהודה טאוב" userId="80c2dbd02819b45c" providerId="LiveId" clId="{9C42E4DE-A4EE-4899-912D-CC2AC8F5DB5D}" dt="2026-10-18T02:24:56.445" v="11"/>
        <pc:sldMkLst>
          <pc:docMk/>
          <pc:sldMk cId="1482741403" sldId="356"/>
        </pc:sldMkLst>
        <pc:picChg chg="del">
          <ac:chgData name="יהודה טאוב" userId="80c2dbd02819b45c" providerId="LiveId" clId="{9C42E4DE-A4EE-4899-912D-CC2AC8F5DB5D}" dt="2026-10-18T02:24:56.445" v="11"/>
          <ac:picMkLst>
            <pc:docMk/>
            <pc:sldMk cId="1482741403" sldId="356"/>
            <ac:picMk id="9" creationId="{72037F74-490B-CA2D-E90C-49D229018060}"/>
          </ac:picMkLst>
        </pc:picChg>
      </pc:sldChg>
      <pc:sldChg chg="delSp mod delAnim modAnim">
        <pc:chgData name="יהודה טאוב" userId="80c2dbd02819b45c" providerId="LiveId" clId="{9C42E4DE-A4EE-4899-912D-CC2AC8F5DB5D}" dt="2026-10-18T02:24:56.663" v="25"/>
        <pc:sldMkLst>
          <pc:docMk/>
          <pc:sldMk cId="214669499" sldId="357"/>
        </pc:sldMkLst>
        <pc:picChg chg="del">
          <ac:chgData name="יהודה טאוב" userId="80c2dbd02819b45c" providerId="LiveId" clId="{9C42E4DE-A4EE-4899-912D-CC2AC8F5DB5D}" dt="2026-10-18T02:24:56.663" v="25"/>
          <ac:picMkLst>
            <pc:docMk/>
            <pc:sldMk cId="214669499" sldId="357"/>
            <ac:picMk id="7" creationId="{06EA9CCE-DE05-3C09-E3AB-6470B173117F}"/>
          </ac:picMkLst>
        </pc:picChg>
      </pc:sldChg>
      <pc:sldChg chg="delSp mod delAnim modAnim">
        <pc:chgData name="יהודה טאוב" userId="80c2dbd02819b45c" providerId="LiveId" clId="{9C42E4DE-A4EE-4899-912D-CC2AC8F5DB5D}" dt="2026-10-18T02:24:58.168" v="47"/>
        <pc:sldMkLst>
          <pc:docMk/>
          <pc:sldMk cId="416370553" sldId="358"/>
        </pc:sldMkLst>
        <pc:picChg chg="del">
          <ac:chgData name="יהודה טאוב" userId="80c2dbd02819b45c" providerId="LiveId" clId="{9C42E4DE-A4EE-4899-912D-CC2AC8F5DB5D}" dt="2026-10-18T02:24:58.168" v="47"/>
          <ac:picMkLst>
            <pc:docMk/>
            <pc:sldMk cId="416370553" sldId="358"/>
            <ac:picMk id="8" creationId="{1E08C7FA-53F0-BD57-DAFC-367F206C3179}"/>
          </ac:picMkLst>
        </pc:picChg>
      </pc:sldChg>
      <pc:sldChg chg="delSp mod delAnim modAnim">
        <pc:chgData name="יהודה טאוב" userId="80c2dbd02819b45c" providerId="LiveId" clId="{9C42E4DE-A4EE-4899-912D-CC2AC8F5DB5D}" dt="2026-10-18T02:24:56.524" v="19"/>
        <pc:sldMkLst>
          <pc:docMk/>
          <pc:sldMk cId="2474826726" sldId="359"/>
        </pc:sldMkLst>
        <pc:picChg chg="del">
          <ac:chgData name="יהודה טאוב" userId="80c2dbd02819b45c" providerId="LiveId" clId="{9C42E4DE-A4EE-4899-912D-CC2AC8F5DB5D}" dt="2026-10-18T02:24:56.524" v="19"/>
          <ac:picMkLst>
            <pc:docMk/>
            <pc:sldMk cId="2474826726" sldId="359"/>
            <ac:picMk id="7" creationId="{BDE7A7C3-D8AE-3288-E666-3E9511D8202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A77037-8DBA-480E-BC4D-147A3DF66C44}"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C5727A0-47B3-4507-A755-00E5CB8E7EBC}">
      <dgm:prSet phldrT="[טקסט]"/>
      <dgm:spPr/>
      <dgm:t>
        <a:bodyPr/>
        <a:lstStyle/>
        <a:p>
          <a:pPr rtl="1"/>
          <a:r>
            <a:rPr lang="he-IL" dirty="0"/>
            <a:t>שער הסליחה</a:t>
          </a:r>
        </a:p>
      </dgm:t>
    </dgm:pt>
    <dgm:pt modelId="{5A7D4F3B-8C31-4E57-B6AB-875A516BD5D0}" type="parTrans" cxnId="{DEE555D3-A1F1-44E5-B6CE-AFD3F06F0E1A}">
      <dgm:prSet/>
      <dgm:spPr/>
      <dgm:t>
        <a:bodyPr/>
        <a:lstStyle/>
        <a:p>
          <a:pPr rtl="1"/>
          <a:endParaRPr lang="he-IL"/>
        </a:p>
      </dgm:t>
    </dgm:pt>
    <dgm:pt modelId="{9D427048-49F2-4798-A9F3-898C7393299B}" type="sibTrans" cxnId="{DEE555D3-A1F1-44E5-B6CE-AFD3F06F0E1A}">
      <dgm:prSet/>
      <dgm:spPr/>
      <dgm:t>
        <a:bodyPr/>
        <a:lstStyle/>
        <a:p>
          <a:pPr rtl="1"/>
          <a:endParaRPr lang="he-IL"/>
        </a:p>
      </dgm:t>
    </dgm:pt>
    <dgm:pt modelId="{DD1E3CC0-160D-4B96-B40E-1F35AE86C4FF}">
      <dgm:prSet phldrT="[טקסט]"/>
      <dgm:spPr/>
      <dgm:t>
        <a:bodyPr/>
        <a:lstStyle/>
        <a:p>
          <a:pPr rtl="1"/>
          <a:r>
            <a:rPr lang="he-IL" dirty="0"/>
            <a:t>השער החשוך</a:t>
          </a:r>
        </a:p>
      </dgm:t>
    </dgm:pt>
    <dgm:pt modelId="{6A4581ED-336B-418C-8F6A-F910F0FF37E5}" type="parTrans" cxnId="{8FA1D7AD-0EB7-47A2-8ECF-B5CB9C900D06}">
      <dgm:prSet/>
      <dgm:spPr/>
      <dgm:t>
        <a:bodyPr/>
        <a:lstStyle/>
        <a:p>
          <a:pPr rtl="1"/>
          <a:endParaRPr lang="he-IL"/>
        </a:p>
      </dgm:t>
    </dgm:pt>
    <dgm:pt modelId="{4A4DC628-32E1-4225-A693-5353D0BC033D}" type="sibTrans" cxnId="{8FA1D7AD-0EB7-47A2-8ECF-B5CB9C900D06}">
      <dgm:prSet/>
      <dgm:spPr/>
      <dgm:t>
        <a:bodyPr/>
        <a:lstStyle/>
        <a:p>
          <a:pPr rtl="1"/>
          <a:endParaRPr lang="he-IL"/>
        </a:p>
      </dgm:t>
    </dgm:pt>
    <dgm:pt modelId="{427794D6-C289-4A1F-B684-D8A09A40F839}">
      <dgm:prSet phldrT="[טקסט]"/>
      <dgm:spPr/>
      <dgm:t>
        <a:bodyPr/>
        <a:lstStyle/>
        <a:p>
          <a:pPr rtl="1"/>
          <a:r>
            <a:rPr lang="he-IL" dirty="0"/>
            <a:t>שער טדי?</a:t>
          </a:r>
        </a:p>
      </dgm:t>
    </dgm:pt>
    <dgm:pt modelId="{E40D661A-92A1-44E3-97A2-42238E78E393}" type="parTrans" cxnId="{A302507B-B7F9-40C0-A9AC-E8619BF77022}">
      <dgm:prSet/>
      <dgm:spPr/>
      <dgm:t>
        <a:bodyPr/>
        <a:lstStyle/>
        <a:p>
          <a:pPr rtl="1"/>
          <a:endParaRPr lang="he-IL"/>
        </a:p>
      </dgm:t>
    </dgm:pt>
    <dgm:pt modelId="{C765895A-D851-4532-A907-CAD2B1DCFA37}" type="sibTrans" cxnId="{A302507B-B7F9-40C0-A9AC-E8619BF77022}">
      <dgm:prSet/>
      <dgm:spPr/>
      <dgm:t>
        <a:bodyPr/>
        <a:lstStyle/>
        <a:p>
          <a:pPr rtl="1"/>
          <a:endParaRPr lang="he-IL"/>
        </a:p>
      </dgm:t>
    </dgm:pt>
    <dgm:pt modelId="{C72F30E1-1119-4928-B0A3-1680AEF745B6}">
      <dgm:prSet phldrT="[טקסט]"/>
      <dgm:spPr/>
      <dgm:t>
        <a:bodyPr/>
        <a:lstStyle/>
        <a:p>
          <a:pPr rtl="1"/>
          <a:r>
            <a:rPr lang="he-IL" dirty="0"/>
            <a:t>שער השבטים</a:t>
          </a:r>
        </a:p>
      </dgm:t>
    </dgm:pt>
    <dgm:pt modelId="{14EB9524-BA78-42C9-89DA-BF2939BD606A}" type="parTrans" cxnId="{5FD8561E-2C4D-419E-A52D-F1319B8C8435}">
      <dgm:prSet/>
      <dgm:spPr/>
      <dgm:t>
        <a:bodyPr/>
        <a:lstStyle/>
        <a:p>
          <a:pPr rtl="1"/>
          <a:endParaRPr lang="he-IL"/>
        </a:p>
      </dgm:t>
    </dgm:pt>
    <dgm:pt modelId="{FFC08733-589F-4138-9F47-BEE7FD5C52B4}" type="sibTrans" cxnId="{5FD8561E-2C4D-419E-A52D-F1319B8C8435}">
      <dgm:prSet/>
      <dgm:spPr/>
      <dgm:t>
        <a:bodyPr/>
        <a:lstStyle/>
        <a:p>
          <a:pPr rtl="1"/>
          <a:endParaRPr lang="he-IL"/>
        </a:p>
      </dgm:t>
    </dgm:pt>
    <dgm:pt modelId="{C11FEAF6-674F-4BD3-B5F0-847F8ED62F02}" type="pres">
      <dgm:prSet presAssocID="{DBA77037-8DBA-480E-BC4D-147A3DF66C44}" presName="diagram" presStyleCnt="0">
        <dgm:presLayoutVars>
          <dgm:dir/>
          <dgm:resizeHandles val="exact"/>
        </dgm:presLayoutVars>
      </dgm:prSet>
      <dgm:spPr/>
    </dgm:pt>
    <dgm:pt modelId="{54BA7AD9-46C8-47EF-9661-BF7A290D1AE6}" type="pres">
      <dgm:prSet presAssocID="{6C5727A0-47B3-4507-A755-00E5CB8E7EBC}" presName="node" presStyleLbl="node1" presStyleIdx="0" presStyleCnt="4">
        <dgm:presLayoutVars>
          <dgm:bulletEnabled val="1"/>
        </dgm:presLayoutVars>
      </dgm:prSet>
      <dgm:spPr/>
    </dgm:pt>
    <dgm:pt modelId="{4F92449D-B48A-49E4-82AC-AA24369025B7}" type="pres">
      <dgm:prSet presAssocID="{9D427048-49F2-4798-A9F3-898C7393299B}" presName="sibTrans" presStyleCnt="0"/>
      <dgm:spPr/>
    </dgm:pt>
    <dgm:pt modelId="{04F11F47-17BE-4CCF-A94B-B568F2AD6C3F}" type="pres">
      <dgm:prSet presAssocID="{DD1E3CC0-160D-4B96-B40E-1F35AE86C4FF}" presName="node" presStyleLbl="node1" presStyleIdx="1" presStyleCnt="4">
        <dgm:presLayoutVars>
          <dgm:bulletEnabled val="1"/>
        </dgm:presLayoutVars>
      </dgm:prSet>
      <dgm:spPr/>
    </dgm:pt>
    <dgm:pt modelId="{5163C8AA-AB17-4542-946F-B1B5E10CA968}" type="pres">
      <dgm:prSet presAssocID="{4A4DC628-32E1-4225-A693-5353D0BC033D}" presName="sibTrans" presStyleCnt="0"/>
      <dgm:spPr/>
    </dgm:pt>
    <dgm:pt modelId="{D0BEDAFE-02E6-481F-B2C9-7B7717C35B3E}" type="pres">
      <dgm:prSet presAssocID="{427794D6-C289-4A1F-B684-D8A09A40F839}" presName="node" presStyleLbl="node1" presStyleIdx="2" presStyleCnt="4">
        <dgm:presLayoutVars>
          <dgm:bulletEnabled val="1"/>
        </dgm:presLayoutVars>
      </dgm:prSet>
      <dgm:spPr/>
    </dgm:pt>
    <dgm:pt modelId="{8F172DE0-1E7B-4E64-8369-7528B879F9A3}" type="pres">
      <dgm:prSet presAssocID="{C765895A-D851-4532-A907-CAD2B1DCFA37}" presName="sibTrans" presStyleCnt="0"/>
      <dgm:spPr/>
    </dgm:pt>
    <dgm:pt modelId="{79448035-BB4F-47DA-BD06-241305990F28}" type="pres">
      <dgm:prSet presAssocID="{C72F30E1-1119-4928-B0A3-1680AEF745B6}" presName="node" presStyleLbl="node1" presStyleIdx="3" presStyleCnt="4">
        <dgm:presLayoutVars>
          <dgm:bulletEnabled val="1"/>
        </dgm:presLayoutVars>
      </dgm:prSet>
      <dgm:spPr/>
    </dgm:pt>
  </dgm:ptLst>
  <dgm:cxnLst>
    <dgm:cxn modelId="{5FD8561E-2C4D-419E-A52D-F1319B8C8435}" srcId="{DBA77037-8DBA-480E-BC4D-147A3DF66C44}" destId="{C72F30E1-1119-4928-B0A3-1680AEF745B6}" srcOrd="3" destOrd="0" parTransId="{14EB9524-BA78-42C9-89DA-BF2939BD606A}" sibTransId="{FFC08733-589F-4138-9F47-BEE7FD5C52B4}"/>
    <dgm:cxn modelId="{CBCCD729-3EE8-4ECD-A16D-C62AC6C331F0}" type="presOf" srcId="{DBA77037-8DBA-480E-BC4D-147A3DF66C44}" destId="{C11FEAF6-674F-4BD3-B5F0-847F8ED62F02}" srcOrd="0" destOrd="0" presId="urn:microsoft.com/office/officeart/2005/8/layout/default"/>
    <dgm:cxn modelId="{A302507B-B7F9-40C0-A9AC-E8619BF77022}" srcId="{DBA77037-8DBA-480E-BC4D-147A3DF66C44}" destId="{427794D6-C289-4A1F-B684-D8A09A40F839}" srcOrd="2" destOrd="0" parTransId="{E40D661A-92A1-44E3-97A2-42238E78E393}" sibTransId="{C765895A-D851-4532-A907-CAD2B1DCFA37}"/>
    <dgm:cxn modelId="{19FFCD7B-C915-4E44-9EDA-B1E5E68F47A9}" type="presOf" srcId="{C72F30E1-1119-4928-B0A3-1680AEF745B6}" destId="{79448035-BB4F-47DA-BD06-241305990F28}" srcOrd="0" destOrd="0" presId="urn:microsoft.com/office/officeart/2005/8/layout/default"/>
    <dgm:cxn modelId="{51A78A95-E309-485D-9DAA-8767304FC324}" type="presOf" srcId="{427794D6-C289-4A1F-B684-D8A09A40F839}" destId="{D0BEDAFE-02E6-481F-B2C9-7B7717C35B3E}" srcOrd="0" destOrd="0" presId="urn:microsoft.com/office/officeart/2005/8/layout/default"/>
    <dgm:cxn modelId="{D7D034A7-9E07-4A34-B62F-6E11DDB669CF}" type="presOf" srcId="{DD1E3CC0-160D-4B96-B40E-1F35AE86C4FF}" destId="{04F11F47-17BE-4CCF-A94B-B568F2AD6C3F}" srcOrd="0" destOrd="0" presId="urn:microsoft.com/office/officeart/2005/8/layout/default"/>
    <dgm:cxn modelId="{8FA1D7AD-0EB7-47A2-8ECF-B5CB9C900D06}" srcId="{DBA77037-8DBA-480E-BC4D-147A3DF66C44}" destId="{DD1E3CC0-160D-4B96-B40E-1F35AE86C4FF}" srcOrd="1" destOrd="0" parTransId="{6A4581ED-336B-418C-8F6A-F910F0FF37E5}" sibTransId="{4A4DC628-32E1-4225-A693-5353D0BC033D}"/>
    <dgm:cxn modelId="{DEE555D3-A1F1-44E5-B6CE-AFD3F06F0E1A}" srcId="{DBA77037-8DBA-480E-BC4D-147A3DF66C44}" destId="{6C5727A0-47B3-4507-A755-00E5CB8E7EBC}" srcOrd="0" destOrd="0" parTransId="{5A7D4F3B-8C31-4E57-B6AB-875A516BD5D0}" sibTransId="{9D427048-49F2-4798-A9F3-898C7393299B}"/>
    <dgm:cxn modelId="{1CEA2BD9-3F26-44F4-8A6D-16A3874F76CB}" type="presOf" srcId="{6C5727A0-47B3-4507-A755-00E5CB8E7EBC}" destId="{54BA7AD9-46C8-47EF-9661-BF7A290D1AE6}" srcOrd="0" destOrd="0" presId="urn:microsoft.com/office/officeart/2005/8/layout/default"/>
    <dgm:cxn modelId="{72F12889-8744-489C-8C2E-AD5FA938C16A}" type="presParOf" srcId="{C11FEAF6-674F-4BD3-B5F0-847F8ED62F02}" destId="{54BA7AD9-46C8-47EF-9661-BF7A290D1AE6}" srcOrd="0" destOrd="0" presId="urn:microsoft.com/office/officeart/2005/8/layout/default"/>
    <dgm:cxn modelId="{0C316124-9201-43FB-9CC0-7C0098EEDC4B}" type="presParOf" srcId="{C11FEAF6-674F-4BD3-B5F0-847F8ED62F02}" destId="{4F92449D-B48A-49E4-82AC-AA24369025B7}" srcOrd="1" destOrd="0" presId="urn:microsoft.com/office/officeart/2005/8/layout/default"/>
    <dgm:cxn modelId="{EE77C52C-50A3-4E5E-8F82-9B288C917DEE}" type="presParOf" srcId="{C11FEAF6-674F-4BD3-B5F0-847F8ED62F02}" destId="{04F11F47-17BE-4CCF-A94B-B568F2AD6C3F}" srcOrd="2" destOrd="0" presId="urn:microsoft.com/office/officeart/2005/8/layout/default"/>
    <dgm:cxn modelId="{895110FC-EB83-4EDC-8881-6C0824A02967}" type="presParOf" srcId="{C11FEAF6-674F-4BD3-B5F0-847F8ED62F02}" destId="{5163C8AA-AB17-4542-946F-B1B5E10CA968}" srcOrd="3" destOrd="0" presId="urn:microsoft.com/office/officeart/2005/8/layout/default"/>
    <dgm:cxn modelId="{1E725C63-B21F-4608-B193-26CE823539C2}" type="presParOf" srcId="{C11FEAF6-674F-4BD3-B5F0-847F8ED62F02}" destId="{D0BEDAFE-02E6-481F-B2C9-7B7717C35B3E}" srcOrd="4" destOrd="0" presId="urn:microsoft.com/office/officeart/2005/8/layout/default"/>
    <dgm:cxn modelId="{466A35C7-051A-4AEF-80E2-5521736D50E9}" type="presParOf" srcId="{C11FEAF6-674F-4BD3-B5F0-847F8ED62F02}" destId="{8F172DE0-1E7B-4E64-8369-7528B879F9A3}" srcOrd="5" destOrd="0" presId="urn:microsoft.com/office/officeart/2005/8/layout/default"/>
    <dgm:cxn modelId="{86E44ADC-B3A8-4F96-8CD9-D0B09BD50707}" type="presParOf" srcId="{C11FEAF6-674F-4BD3-B5F0-847F8ED62F02}" destId="{79448035-BB4F-47DA-BD06-241305990F28}"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A7AD9-46C8-47EF-9661-BF7A290D1AE6}">
      <dsp:nvSpPr>
        <dsp:cNvPr id="0" name=""/>
        <dsp:cNvSpPr/>
      </dsp:nvSpPr>
      <dsp:spPr>
        <a:xfrm>
          <a:off x="659" y="562206"/>
          <a:ext cx="2573836" cy="154430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rtl="1">
            <a:lnSpc>
              <a:spcPct val="90000"/>
            </a:lnSpc>
            <a:spcBef>
              <a:spcPct val="0"/>
            </a:spcBef>
            <a:spcAft>
              <a:spcPct val="35000"/>
            </a:spcAft>
            <a:buNone/>
          </a:pPr>
          <a:r>
            <a:rPr lang="he-IL" sz="4500" kern="1200" dirty="0"/>
            <a:t>שער הסליחה</a:t>
          </a:r>
        </a:p>
      </dsp:txBody>
      <dsp:txXfrm>
        <a:off x="659" y="562206"/>
        <a:ext cx="2573836" cy="1544302"/>
      </dsp:txXfrm>
    </dsp:sp>
    <dsp:sp modelId="{04F11F47-17BE-4CCF-A94B-B568F2AD6C3F}">
      <dsp:nvSpPr>
        <dsp:cNvPr id="0" name=""/>
        <dsp:cNvSpPr/>
      </dsp:nvSpPr>
      <dsp:spPr>
        <a:xfrm>
          <a:off x="2831880" y="562206"/>
          <a:ext cx="2573836" cy="154430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rtl="1">
            <a:lnSpc>
              <a:spcPct val="90000"/>
            </a:lnSpc>
            <a:spcBef>
              <a:spcPct val="0"/>
            </a:spcBef>
            <a:spcAft>
              <a:spcPct val="35000"/>
            </a:spcAft>
            <a:buNone/>
          </a:pPr>
          <a:r>
            <a:rPr lang="he-IL" sz="4500" kern="1200" dirty="0"/>
            <a:t>השער החשוך</a:t>
          </a:r>
        </a:p>
      </dsp:txBody>
      <dsp:txXfrm>
        <a:off x="2831880" y="562206"/>
        <a:ext cx="2573836" cy="1544302"/>
      </dsp:txXfrm>
    </dsp:sp>
    <dsp:sp modelId="{D0BEDAFE-02E6-481F-B2C9-7B7717C35B3E}">
      <dsp:nvSpPr>
        <dsp:cNvPr id="0" name=""/>
        <dsp:cNvSpPr/>
      </dsp:nvSpPr>
      <dsp:spPr>
        <a:xfrm>
          <a:off x="659" y="2363891"/>
          <a:ext cx="2573836" cy="154430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rtl="1">
            <a:lnSpc>
              <a:spcPct val="90000"/>
            </a:lnSpc>
            <a:spcBef>
              <a:spcPct val="0"/>
            </a:spcBef>
            <a:spcAft>
              <a:spcPct val="35000"/>
            </a:spcAft>
            <a:buNone/>
          </a:pPr>
          <a:r>
            <a:rPr lang="he-IL" sz="4500" kern="1200" dirty="0"/>
            <a:t>שער טדי?</a:t>
          </a:r>
        </a:p>
      </dsp:txBody>
      <dsp:txXfrm>
        <a:off x="659" y="2363891"/>
        <a:ext cx="2573836" cy="1544302"/>
      </dsp:txXfrm>
    </dsp:sp>
    <dsp:sp modelId="{79448035-BB4F-47DA-BD06-241305990F28}">
      <dsp:nvSpPr>
        <dsp:cNvPr id="0" name=""/>
        <dsp:cNvSpPr/>
      </dsp:nvSpPr>
      <dsp:spPr>
        <a:xfrm>
          <a:off x="2831880" y="2363891"/>
          <a:ext cx="2573836" cy="154430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rtl="1">
            <a:lnSpc>
              <a:spcPct val="90000"/>
            </a:lnSpc>
            <a:spcBef>
              <a:spcPct val="0"/>
            </a:spcBef>
            <a:spcAft>
              <a:spcPct val="35000"/>
            </a:spcAft>
            <a:buNone/>
          </a:pPr>
          <a:r>
            <a:rPr lang="he-IL" sz="4500" kern="1200" dirty="0"/>
            <a:t>שער השבטים</a:t>
          </a:r>
        </a:p>
      </dsp:txBody>
      <dsp:txXfrm>
        <a:off x="2831880" y="2363891"/>
        <a:ext cx="2573836" cy="154430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95855" units="1/cm"/>
          <inkml:channelProperty channel="T" name="resolution" value="1" units="1/dev"/>
        </inkml:channelProperties>
      </inkml:inkSource>
      <inkml:timestamp xml:id="ts0" timeString="2024-11-06T09:05:22.939"/>
    </inkml:context>
    <inkml:brush xml:id="br0">
      <inkml:brushProperty name="width" value="0.05292" units="cm"/>
      <inkml:brushProperty name="height" value="0.05292" units="cm"/>
      <inkml:brushProperty name="color" value="#C00000"/>
    </inkml:brush>
  </inkml:definitions>
  <iact:action type="add" startTime="42711">
    <iact:property name="dataType"/>
    <iact:actionData xml:id="d0">
      <inkml:trace xmlns:inkml="http://www.w3.org/2003/InkML" xml:id="stk0" contextRef="#ctx0" brushRef="#br0">6575 15919 0</inkml:trace>
    </iact:actionData>
  </iact:action>
  <iact:action type="add" startTime="44811">
    <iact:property name="dataType"/>
    <iact:actionData xml:id="d1">
      <inkml:trace xmlns:inkml="http://www.w3.org/2003/InkML" xml:id="stk1" contextRef="#ctx0" brushRef="#br0">6720 15749 0</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2D971CD0-EA8F-407D-B7DB-DFA4776118AA}"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66BD6EDA-8AD0-493C-BA4A-D6ABDF85A93C}" type="slidenum">
              <a:rPr lang="he-IL" smtClean="0"/>
              <a:t>‹#›</a:t>
            </a:fld>
            <a:endParaRPr lang="he-IL"/>
          </a:p>
        </p:txBody>
      </p:sp>
    </p:spTree>
    <p:extLst>
      <p:ext uri="{BB962C8B-B14F-4D97-AF65-F5344CB8AC3E}">
        <p14:creationId xmlns:p14="http://schemas.microsoft.com/office/powerpoint/2010/main" val="413093319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rtlCol="1"/>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rtlCol="1"/>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1</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שערי הר הבית – בזמן המקדש. </a:t>
            </a:r>
          </a:p>
          <a:p>
            <a:r>
              <a:rPr lang="he-IL" dirty="0"/>
              <a:t>שערי הר הבית – בזמננו. </a:t>
            </a:r>
          </a:p>
          <a:p>
            <a:r>
              <a:rPr lang="he-IL" dirty="0"/>
              <a:t>האם ניתן לזהות חלק מהשערים?</a:t>
            </a:r>
          </a:p>
          <a:p>
            <a:r>
              <a:rPr lang="he-IL" dirty="0"/>
              <a:t>והאם השערים של היום קשורים לשערים של פעם</a:t>
            </a:r>
          </a:p>
          <a:p>
            <a:r>
              <a:rPr lang="he-IL" dirty="0"/>
              <a:t>שער המוגרבים – האם מכאן מתחיל הר הבית הקדוש? </a:t>
            </a:r>
          </a:p>
          <a:p>
            <a:r>
              <a:rPr lang="he-IL" dirty="0"/>
              <a:t>חז"ל אמרו חמש מאות אמה הר הבית הכיצד?</a:t>
            </a:r>
          </a:p>
          <a:p>
            <a:r>
              <a:rPr lang="he-IL" dirty="0"/>
              <a:t>החלק הדרומי הוא הוספה.</a:t>
            </a:r>
          </a:p>
          <a:p>
            <a:r>
              <a:rPr lang="he-IL" dirty="0"/>
              <a:t>החלק הדרומי נמוך מהר הבית ולא מנו אותו. </a:t>
            </a:r>
          </a:p>
          <a:p>
            <a:endParaRPr lang="he-IL" dirty="0"/>
          </a:p>
        </p:txBody>
      </p:sp>
      <p:sp>
        <p:nvSpPr>
          <p:cNvPr id="4" name="מציין מיקום של מספר שקופית 3"/>
          <p:cNvSpPr>
            <a:spLocks noGrp="1"/>
          </p:cNvSpPr>
          <p:nvPr>
            <p:ph type="sldNum" sz="quarter" idx="5"/>
          </p:nvPr>
        </p:nvSpPr>
        <p:spPr/>
        <p:txBody>
          <a:bodyPr/>
          <a:lstStyle/>
          <a:p>
            <a:fld id="{66BD6EDA-8AD0-493C-BA4A-D6ABDF85A93C}" type="slidenum">
              <a:rPr lang="he-IL" smtClean="0"/>
              <a:t>2</a:t>
            </a:fld>
            <a:endParaRPr lang="he-IL"/>
          </a:p>
        </p:txBody>
      </p:sp>
    </p:spTree>
    <p:extLst>
      <p:ext uri="{BB962C8B-B14F-4D97-AF65-F5344CB8AC3E}">
        <p14:creationId xmlns:p14="http://schemas.microsoft.com/office/powerpoint/2010/main" val="2660909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66BD6EDA-8AD0-493C-BA4A-D6ABDF85A93C}" type="slidenum">
              <a:rPr lang="he-IL" smtClean="0"/>
              <a:t>10</a:t>
            </a:fld>
            <a:endParaRPr lang="he-IL"/>
          </a:p>
        </p:txBody>
      </p:sp>
    </p:spTree>
    <p:extLst>
      <p:ext uri="{BB962C8B-B14F-4D97-AF65-F5344CB8AC3E}">
        <p14:creationId xmlns:p14="http://schemas.microsoft.com/office/powerpoint/2010/main" val="1895097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66BD6EDA-8AD0-493C-BA4A-D6ABDF85A93C}" type="slidenum">
              <a:rPr lang="he-IL" smtClean="0"/>
              <a:t>11</a:t>
            </a:fld>
            <a:endParaRPr lang="he-IL"/>
          </a:p>
        </p:txBody>
      </p:sp>
    </p:spTree>
    <p:extLst>
      <p:ext uri="{BB962C8B-B14F-4D97-AF65-F5344CB8AC3E}">
        <p14:creationId xmlns:p14="http://schemas.microsoft.com/office/powerpoint/2010/main" val="3391114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4CF06-FAC9-553A-0CE4-979FD115B717}"/>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2D39AE4-53BB-76F3-9BED-1920E48D2C8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220838EC-F7C7-02C4-1DB0-4EC8822F1F56}"/>
              </a:ext>
            </a:extLst>
          </p:cNvPr>
          <p:cNvSpPr>
            <a:spLocks noGrp="1"/>
          </p:cNvSpPr>
          <p:nvPr>
            <p:ph type="body" idx="1"/>
          </p:nvPr>
        </p:nvSpPr>
        <p:spPr/>
        <p:txBody>
          <a:bodyPr rtlCol="1"/>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F9D40EA4-A97D-C008-84CB-7A0175C44D11}"/>
              </a:ext>
            </a:extLst>
          </p:cNvPr>
          <p:cNvSpPr>
            <a:spLocks noGrp="1"/>
          </p:cNvSpPr>
          <p:nvPr>
            <p:ph type="sldNum" sz="quarter" idx="10"/>
          </p:nvPr>
        </p:nvSpPr>
        <p:spPr/>
        <p:txBody>
          <a:bodyPr rtlCol="1"/>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12</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94381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שער הכותנה – מול מקום המקדש. </a:t>
            </a:r>
          </a:p>
          <a:p>
            <a:r>
              <a:rPr lang="he-IL" dirty="0"/>
              <a:t>שער הכותנה – מקום </a:t>
            </a:r>
            <a:r>
              <a:rPr lang="he-IL" dirty="0" err="1"/>
              <a:t>הסנהדין</a:t>
            </a:r>
            <a:r>
              <a:rPr lang="he-IL" dirty="0"/>
              <a:t> וטמנו בו את הכלים. </a:t>
            </a:r>
          </a:p>
          <a:p>
            <a:r>
              <a:rPr lang="he-IL" dirty="0"/>
              <a:t>שער הכותנה – מקום ממנו ניתן להרגיש את החורבן. </a:t>
            </a:r>
          </a:p>
          <a:p>
            <a:r>
              <a:rPr lang="he-IL" dirty="0"/>
              <a:t>שער הכותנה – לעומת הכותל המערבי. </a:t>
            </a:r>
          </a:p>
          <a:p>
            <a:r>
              <a:rPr lang="he-IL" dirty="0"/>
              <a:t>מעלת הזוכר להיות קרוב למקום המקדש. </a:t>
            </a:r>
          </a:p>
          <a:p>
            <a:r>
              <a:rPr lang="he-IL" dirty="0"/>
              <a:t>שער הברזל – מדוע יהודים לא התפללו בעבר בו?</a:t>
            </a:r>
          </a:p>
          <a:p>
            <a:r>
              <a:rPr lang="he-IL" dirty="0"/>
              <a:t>מדוע מוכר רק הכותל הגדול. </a:t>
            </a:r>
          </a:p>
        </p:txBody>
      </p:sp>
      <p:sp>
        <p:nvSpPr>
          <p:cNvPr id="4" name="מציין מיקום של מספר שקופית 3"/>
          <p:cNvSpPr>
            <a:spLocks noGrp="1"/>
          </p:cNvSpPr>
          <p:nvPr>
            <p:ph type="sldNum" sz="quarter" idx="5"/>
          </p:nvPr>
        </p:nvSpPr>
        <p:spPr/>
        <p:txBody>
          <a:bodyPr/>
          <a:lstStyle/>
          <a:p>
            <a:fld id="{66BD6EDA-8AD0-493C-BA4A-D6ABDF85A93C}" type="slidenum">
              <a:rPr lang="he-IL" smtClean="0"/>
              <a:t>13</a:t>
            </a:fld>
            <a:endParaRPr lang="he-IL"/>
          </a:p>
        </p:txBody>
      </p:sp>
    </p:spTree>
    <p:extLst>
      <p:ext uri="{BB962C8B-B14F-4D97-AF65-F5344CB8AC3E}">
        <p14:creationId xmlns:p14="http://schemas.microsoft.com/office/powerpoint/2010/main" val="1844255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C55B6-08FC-FAA8-138A-EACEB3575DE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36E9ADB-5EB1-ADF1-F7FC-39EDBED92546}"/>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50A119AF-2DE2-9B51-F1A2-29B7CCBF84B4}"/>
              </a:ext>
            </a:extLst>
          </p:cNvPr>
          <p:cNvSpPr>
            <a:spLocks noGrp="1"/>
          </p:cNvSpPr>
          <p:nvPr>
            <p:ph type="body" idx="1"/>
          </p:nvPr>
        </p:nvSpPr>
        <p:spPr/>
        <p:txBody>
          <a:bodyPr rtlCol="1"/>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91A9EF9E-95A7-4817-D4B8-3FE1E0ADA9FB}"/>
              </a:ext>
            </a:extLst>
          </p:cNvPr>
          <p:cNvSpPr>
            <a:spLocks noGrp="1"/>
          </p:cNvSpPr>
          <p:nvPr>
            <p:ph type="sldNum" sz="quarter" idx="10"/>
          </p:nvPr>
        </p:nvSpPr>
        <p:spPr/>
        <p:txBody>
          <a:bodyPr rtlCol="1"/>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23</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46302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EBE38-EE11-69B4-3198-9E151EB05F3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46C6B65-F116-6117-A1A8-72228D978C27}"/>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964D546-B25E-D7BE-384C-4C43D2DE4BB8}"/>
              </a:ext>
            </a:extLst>
          </p:cNvPr>
          <p:cNvSpPr>
            <a:spLocks noGrp="1"/>
          </p:cNvSpPr>
          <p:nvPr>
            <p:ph type="body" idx="1"/>
          </p:nvPr>
        </p:nvSpPr>
        <p:spPr/>
        <p:txBody>
          <a:bodyPr/>
          <a:lstStyle/>
          <a:p>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7A62DAAE-4034-9937-5BA9-F34C7CFDB742}"/>
              </a:ext>
            </a:extLst>
          </p:cNvPr>
          <p:cNvSpPr>
            <a:spLocks noGrp="1"/>
          </p:cNvSpPr>
          <p:nvPr>
            <p:ph type="sldNum" sz="quarter" idx="5"/>
          </p:nvPr>
        </p:nvSpPr>
        <p:spPr/>
        <p:txBody>
          <a:bodyPr/>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24</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73953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rtlCol="1"/>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rtlCol="1"/>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36</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72288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9CA5F70-715C-42DC-7034-69BB36BE87EE}"/>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E8519220-DEAD-F93E-82F2-2A88441C61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2572C1C1-49D5-ADDA-9E2E-E486FBA731DF}"/>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064BF844-3004-C332-7A79-C103A2BBF99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AE0EC60-E7FB-AA72-FE90-ADB7BA435713}"/>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330933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B6C1D3-E198-D3CD-9240-1E88424A5DC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27839F9-A942-D56E-C799-F0C0A3EC8222}"/>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B7767E9-0034-34F4-E4FC-44D31C995BFA}"/>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E10A98F7-1D03-FB31-022E-18BC223E230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70C5763-7275-3FEF-9EE3-75F5FFB85F1B}"/>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3650394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3A7727D-457F-5316-D701-0019BAEAF400}"/>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F8E91D7-BBA5-7EFC-DE86-53BEC59BAE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799C6F2F-4DF2-E29F-2693-CCABB4182462}"/>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908BBDB3-10DA-87A6-B266-8B2FF4592F5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57CE19E-69B2-FFAB-9639-B24C77D11E3F}"/>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2837313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488BCA8-762F-8894-A44C-75865E6A9B6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F91EC96-7E78-EA5B-80BE-3A54218144E5}"/>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C6EF63BA-B825-6E66-39D4-385CDFDEF5EC}"/>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60E409EC-EA95-DD9D-A87A-E87999950C0A}"/>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428E46A6-ACBF-C8DD-B8B0-5D822322FB3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C34EB7D7-8564-A8ED-2696-18B25F3F967E}"/>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545097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4DE88D-F4B8-32B4-B732-BEBE0E1CA389}"/>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E02FC658-68BC-CABC-17E2-B735C707FD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2EC97B09-E67D-6690-F340-A7CC02BCEE5F}"/>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94027BD8-9C33-CA82-8235-97A33DE042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96CBFAC-9CEE-11A0-9D9A-A754C3111051}"/>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57578048-6264-1B0C-45EF-4F1C517328F9}"/>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132E51D9-0F98-462A-77D3-FF6E9E79227A}"/>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B6AE2AB6-6601-CF35-8920-8556C3670203}"/>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63689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BA64D33-846E-9DAC-43CD-E2EC9857CF3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7F6B4335-AE55-C887-75A5-BDAFF606D518}"/>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FA5AC72C-3CB4-B54B-4B50-03A4FAC32AD8}"/>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F88F2591-9613-8FF5-90D3-0807AA4BC5FB}"/>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3754364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97409F24-0A44-BE3B-F6F3-A88A19B1B333}"/>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424E2BF3-BBF5-3BA7-6F4B-5BE81057D53A}"/>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3F2030DC-7929-91A3-8D64-0EDF162189E7}"/>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37289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AEAF7F9-DAB2-A511-AE30-41F420197078}"/>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B58DAF6-130E-6C93-5FC3-C0F7F30FFE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07B22241-BF55-1931-95B3-30D1D8BDE5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2D4BC6F5-B234-3008-10D3-6A31B82D1B3B}"/>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A7C61647-959B-BCFC-B3D1-5F259D55816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4CA114BD-63D3-67BE-2875-F6EB4CB6199A}"/>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1360683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68B9E13-3496-448D-87A2-5ABF3A5246E5}"/>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E32F9EA3-D960-0034-95CF-8CCD48D0D8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6FC05C91-93CD-5CBC-2241-F47EAE9296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6CAF2253-A5FD-BA2B-B100-C675083639DA}"/>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D1B2A613-5398-FEB4-137F-EEDF77B5D68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7D48764-49A7-D991-E393-49A3E980F95A}"/>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4186070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6E5F84-40D0-3247-B78C-E8877285FC1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EE78985A-387D-BA5B-0CB2-AC058D8035BE}"/>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D333004-7EEC-63AD-F28B-7F5676619A29}"/>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CDEC01A4-3C3A-92E0-7C57-D2F6AD54E64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EB77730-0967-D919-F3BA-8F3AD450A84E}"/>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3612170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2EFAFE40-05F8-0D36-1B67-DF142F67DD7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B67EBC98-B58B-77DA-8609-BC835EB2CE8D}"/>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EB4422F-182E-9139-C7A2-76F4428C867D}"/>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58E016D-FA1E-EC27-E7EE-13E0682F7A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0B2B14-FEF1-FB4D-D83D-3346879A6359}"/>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4153813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פריסת עיגול קטן כחול">
    <p:bg>
      <p:bgPr>
        <a:solidFill>
          <a:schemeClr val="tx2"/>
        </a:solidFill>
        <a:effectLst/>
      </p:bgPr>
    </p:bg>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E7AEBCE5-C441-4E28-A2A0-86898FA8A1A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2527" t="27893"/>
          <a:stretch/>
        </p:blipFill>
        <p:spPr>
          <a:xfrm flipH="1">
            <a:off x="7315518" y="0"/>
            <a:ext cx="4876482" cy="3769068"/>
          </a:xfrm>
          <a:prstGeom prst="rect">
            <a:avLst/>
          </a:prstGeom>
        </p:spPr>
      </p:pic>
      <p:sp>
        <p:nvSpPr>
          <p:cNvPr id="13" name="מציין מיקום טקסט 12">
            <a:extLst>
              <a:ext uri="{FF2B5EF4-FFF2-40B4-BE49-F238E27FC236}">
                <a16:creationId xmlns:a16="http://schemas.microsoft.com/office/drawing/2014/main" id="{1B0C5185-5797-47C6-A658-12B8040B7244}"/>
              </a:ext>
            </a:extLst>
          </p:cNvPr>
          <p:cNvSpPr>
            <a:spLocks noGrp="1"/>
          </p:cNvSpPr>
          <p:nvPr>
            <p:ph type="body" sz="quarter" idx="11"/>
          </p:nvPr>
        </p:nvSpPr>
        <p:spPr>
          <a:xfrm flipH="1">
            <a:off x="684391" y="1828800"/>
            <a:ext cx="5411609" cy="4343400"/>
          </a:xfrm>
        </p:spPr>
        <p:txBody>
          <a:bodyPr rtlCol="1">
            <a:normAutofit/>
          </a:bodyPr>
          <a:lstStyle>
            <a:lvl1pPr algn="r" rtl="1">
              <a:buClr>
                <a:schemeClr val="bg1"/>
              </a:buClr>
              <a:defRPr sz="2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731392"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1158037"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584683"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2011328"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2" name="כותרת 1">
            <a:extLst>
              <a:ext uri="{FF2B5EF4-FFF2-40B4-BE49-F238E27FC236}">
                <a16:creationId xmlns:a16="http://schemas.microsoft.com/office/drawing/2014/main" id="{364FE576-B3E5-461C-84D8-BF879AF493CD}"/>
              </a:ext>
            </a:extLst>
          </p:cNvPr>
          <p:cNvSpPr>
            <a:spLocks noGrp="1"/>
          </p:cNvSpPr>
          <p:nvPr>
            <p:ph type="title"/>
          </p:nvPr>
        </p:nvSpPr>
        <p:spPr>
          <a:xfrm flipH="1">
            <a:off x="7620398" y="685800"/>
            <a:ext cx="3887211" cy="2133598"/>
          </a:xfrm>
        </p:spPr>
        <p:txBody>
          <a:bodyPr vert="horz" lIns="121899" tIns="60949" rIns="121899" bIns="60949" rtlCol="1" anchor="t">
            <a:normAutofit/>
          </a:bodyPr>
          <a:lstStyle>
            <a:lvl1pPr algn="r" rtl="1">
              <a:defRPr lang="en-US" sz="4000" b="1">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marL="0" lvl="0" indent="0" rtl="1">
              <a:lnSpc>
                <a:spcPct val="95000"/>
              </a:lnSpc>
              <a:spcBef>
                <a:spcPts val="1866"/>
              </a:spcBef>
              <a:buClr>
                <a:schemeClr val="accent6">
                  <a:lumMod val="50000"/>
                </a:schemeClr>
              </a:buClr>
              <a:buSzPct val="100000"/>
              <a:buFont typeface="Arial" pitchFamily="34" charset="0"/>
            </a:pPr>
            <a:r>
              <a:rPr lang="he-IL" noProof="0"/>
              <a:t>לחץ כדי לערוך סגנון כותרת של תבנית בסיס</a:t>
            </a:r>
          </a:p>
        </p:txBody>
      </p:sp>
    </p:spTree>
    <p:extLst>
      <p:ext uri="{BB962C8B-B14F-4D97-AF65-F5344CB8AC3E}">
        <p14:creationId xmlns:p14="http://schemas.microsoft.com/office/powerpoint/2010/main" val="46315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פריסת עיגול גדול_חלופי">
    <p:bg>
      <p:bgPr>
        <a:solidFill>
          <a:schemeClr val="accent1"/>
        </a:solidFill>
        <a:effectLst/>
      </p:bgPr>
    </p:bg>
    <p:spTree>
      <p:nvGrpSpPr>
        <p:cNvPr id="1" name=""/>
        <p:cNvGrpSpPr/>
        <p:nvPr/>
      </p:nvGrpSpPr>
      <p:grpSpPr>
        <a:xfrm>
          <a:off x="0" y="0"/>
          <a:ext cx="0" cy="0"/>
          <a:chOff x="0" y="0"/>
          <a:chExt cx="0" cy="0"/>
        </a:xfrm>
      </p:grpSpPr>
      <p:pic>
        <p:nvPicPr>
          <p:cNvPr id="5" name="גרפיקה 4">
            <a:extLst>
              <a:ext uri="{FF2B5EF4-FFF2-40B4-BE49-F238E27FC236}">
                <a16:creationId xmlns:a16="http://schemas.microsoft.com/office/drawing/2014/main" id="{7357EB46-0628-42CB-95AC-AF38CFD68654}"/>
              </a:ext>
            </a:extLst>
          </p:cNvPr>
          <p:cNvPicPr>
            <a:picLocks noChangeAspect="1"/>
          </p:cNvPicPr>
          <p:nvPr/>
        </p:nvPicPr>
        <p:blipFill rotWithShape="1">
          <a:blip>
            <a:extLst>
              <a:ext uri="{96DAC541-7B7A-43D3-8B79-37D633B846F1}">
                <asvg:svgBlip xmlns:asvg="http://schemas.microsoft.com/office/drawing/2016/SVG/main" r:embed="rId2"/>
              </a:ext>
            </a:extLst>
          </a:blip>
          <a:srcRect r="22801"/>
          <a:stretch/>
        </p:blipFill>
        <p:spPr>
          <a:xfrm>
            <a:off x="11911" y="990"/>
            <a:ext cx="5295692" cy="6858000"/>
          </a:xfrm>
          <a:prstGeom prst="rect">
            <a:avLst/>
          </a:prstGeom>
        </p:spPr>
      </p:pic>
      <p:pic>
        <p:nvPicPr>
          <p:cNvPr id="7" name="גרפיקה 6">
            <a:extLst>
              <a:ext uri="{FF2B5EF4-FFF2-40B4-BE49-F238E27FC236}">
                <a16:creationId xmlns:a16="http://schemas.microsoft.com/office/drawing/2014/main" id="{D12EB5EE-DDAA-D449-95BC-BCAFCC6E6BB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18750" t="25323" r="-17290" b="14356"/>
          <a:stretch/>
        </p:blipFill>
        <p:spPr>
          <a:xfrm flipH="1">
            <a:off x="174670" y="0"/>
            <a:ext cx="12017331" cy="6897338"/>
          </a:xfrm>
          <a:prstGeom prst="rect">
            <a:avLst/>
          </a:prstGeom>
        </p:spPr>
      </p:pic>
      <p:sp>
        <p:nvSpPr>
          <p:cNvPr id="2" name="כותרת 1"/>
          <p:cNvSpPr>
            <a:spLocks noGrp="1"/>
          </p:cNvSpPr>
          <p:nvPr>
            <p:ph type="title"/>
          </p:nvPr>
        </p:nvSpPr>
        <p:spPr>
          <a:xfrm flipH="1">
            <a:off x="5907038" y="685800"/>
            <a:ext cx="5564049" cy="1143000"/>
          </a:xfrm>
        </p:spPr>
        <p:txBody>
          <a:bodyPr rtlCol="1" anchor="t">
            <a:normAutofit/>
          </a:bodyPr>
          <a:lstStyle>
            <a:lvl1pPr algn="r" rtl="1">
              <a:defRPr sz="4000" b="1">
                <a:solidFill>
                  <a:schemeClr val="accent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3" name="מציין מיקום תוכן 2"/>
          <p:cNvSpPr>
            <a:spLocks noGrp="1"/>
          </p:cNvSpPr>
          <p:nvPr>
            <p:ph idx="1"/>
          </p:nvPr>
        </p:nvSpPr>
        <p:spPr>
          <a:xfrm flipH="1">
            <a:off x="5907038" y="1828800"/>
            <a:ext cx="5564049" cy="4470400"/>
          </a:xfrm>
        </p:spPr>
        <p:txBody>
          <a:bodyPr rtlCol="1">
            <a:normAutofit/>
          </a:bodyPr>
          <a:lstStyle>
            <a:lvl1pPr algn="r" rtl="1">
              <a:defRPr sz="2000">
                <a:latin typeface="Tahoma" panose="020B0604030504040204" pitchFamily="34" charset="0"/>
                <a:ea typeface="Tahoma" panose="020B0604030504040204" pitchFamily="34" charset="0"/>
                <a:cs typeface="Tahoma" panose="020B0604030504040204" pitchFamily="34" charset="0"/>
              </a:defRPr>
            </a:lvl1pPr>
            <a:lvl2pPr marL="731392"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2pPr>
            <a:lvl3pPr marL="1158037"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3pPr>
            <a:lvl4pPr marL="1584683"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4pPr>
            <a:lvl5pPr marL="2011328"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5pPr>
            <a:lvl6pPr algn="r" rtl="1">
              <a:defRPr/>
            </a:lvl6pPr>
            <a:lvl7pPr algn="r" rtl="1">
              <a:defRPr baseline="0"/>
            </a:lvl7pPr>
            <a:lvl8pPr algn="r" rtl="1">
              <a:defRPr baseline="0"/>
            </a:lvl8pPr>
            <a:lvl9pPr algn="r" rtl="1">
              <a:defRPr baseline="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Tree>
    <p:extLst>
      <p:ext uri="{BB962C8B-B14F-4D97-AF65-F5344CB8AC3E}">
        <p14:creationId xmlns:p14="http://schemas.microsoft.com/office/powerpoint/2010/main" val="3378789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פריסת עיגול גדול_חלופי">
    <p:spTree>
      <p:nvGrpSpPr>
        <p:cNvPr id="1" name=""/>
        <p:cNvGrpSpPr/>
        <p:nvPr/>
      </p:nvGrpSpPr>
      <p:grpSpPr>
        <a:xfrm>
          <a:off x="0" y="0"/>
          <a:ext cx="0" cy="0"/>
          <a:chOff x="0" y="0"/>
          <a:chExt cx="0" cy="0"/>
        </a:xfrm>
      </p:grpSpPr>
      <p:pic>
        <p:nvPicPr>
          <p:cNvPr id="5" name="גרפיקה 4">
            <a:extLst>
              <a:ext uri="{FF2B5EF4-FFF2-40B4-BE49-F238E27FC236}">
                <a16:creationId xmlns:a16="http://schemas.microsoft.com/office/drawing/2014/main" id="{7357EB46-0628-42CB-95AC-AF38CFD68654}"/>
              </a:ext>
            </a:extLst>
          </p:cNvPr>
          <p:cNvPicPr>
            <a:picLocks noChangeAspect="1"/>
          </p:cNvPicPr>
          <p:nvPr/>
        </p:nvPicPr>
        <p:blipFill rotWithShape="1">
          <a:blip>
            <a:extLst>
              <a:ext uri="{96DAC541-7B7A-43D3-8B79-37D633B846F1}">
                <asvg:svgBlip xmlns:asvg="http://schemas.microsoft.com/office/drawing/2016/SVG/main" r:embed="rId2"/>
              </a:ext>
            </a:extLst>
          </a:blip>
          <a:srcRect r="22801"/>
          <a:stretch/>
        </p:blipFill>
        <p:spPr>
          <a:xfrm>
            <a:off x="1" y="0"/>
            <a:ext cx="5295692" cy="6858000"/>
          </a:xfrm>
          <a:prstGeom prst="rect">
            <a:avLst/>
          </a:prstGeom>
        </p:spPr>
      </p:pic>
      <p:pic>
        <p:nvPicPr>
          <p:cNvPr id="7" name="גרפיקה 6">
            <a:extLst>
              <a:ext uri="{FF2B5EF4-FFF2-40B4-BE49-F238E27FC236}">
                <a16:creationId xmlns:a16="http://schemas.microsoft.com/office/drawing/2014/main" id="{75506675-2304-3948-8A18-BB70E847D3D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18750" t="25323" r="-17290" b="14356"/>
          <a:stretch/>
        </p:blipFill>
        <p:spPr>
          <a:xfrm flipH="1">
            <a:off x="174670" y="0"/>
            <a:ext cx="12017331" cy="6897338"/>
          </a:xfrm>
          <a:prstGeom prst="rect">
            <a:avLst/>
          </a:prstGeom>
        </p:spPr>
      </p:pic>
      <p:sp>
        <p:nvSpPr>
          <p:cNvPr id="2" name="כותרת 1"/>
          <p:cNvSpPr>
            <a:spLocks noGrp="1"/>
          </p:cNvSpPr>
          <p:nvPr>
            <p:ph type="title"/>
          </p:nvPr>
        </p:nvSpPr>
        <p:spPr>
          <a:xfrm flipH="1">
            <a:off x="5907038" y="685800"/>
            <a:ext cx="5564049" cy="1143000"/>
          </a:xfrm>
        </p:spPr>
        <p:txBody>
          <a:bodyPr rtlCol="1" anchor="t">
            <a:normAutofit/>
          </a:bodyPr>
          <a:lstStyle>
            <a:lvl1pPr algn="r" rtl="1">
              <a:defRPr sz="4000"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3" name="מציין מיקום תוכן 2"/>
          <p:cNvSpPr>
            <a:spLocks noGrp="1"/>
          </p:cNvSpPr>
          <p:nvPr>
            <p:ph idx="1"/>
          </p:nvPr>
        </p:nvSpPr>
        <p:spPr>
          <a:xfrm flipH="1">
            <a:off x="5907038" y="1828800"/>
            <a:ext cx="5564049" cy="4470400"/>
          </a:xfrm>
        </p:spPr>
        <p:txBody>
          <a:bodyPr rtlCol="1">
            <a:normAutofit/>
          </a:bodyPr>
          <a:lstStyle>
            <a:lvl1pPr algn="r" rtl="1">
              <a:buClr>
                <a:schemeClr val="bg1"/>
              </a:buClr>
              <a:defRPr sz="2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731392"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1158037"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584683"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2011328"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5pPr>
            <a:lvl6pPr algn="r" rtl="1">
              <a:defRPr/>
            </a:lvl6pPr>
            <a:lvl7pPr algn="r" rtl="1">
              <a:defRPr baseline="0"/>
            </a:lvl7pPr>
            <a:lvl8pPr algn="r" rtl="1">
              <a:defRPr baseline="0"/>
            </a:lvl8pPr>
            <a:lvl9pPr algn="r" rtl="1">
              <a:defRPr baseline="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Tree>
    <p:extLst>
      <p:ext uri="{BB962C8B-B14F-4D97-AF65-F5344CB8AC3E}">
        <p14:creationId xmlns:p14="http://schemas.microsoft.com/office/powerpoint/2010/main" val="343553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פריסת עיגול קטן">
    <p:bg>
      <p:bgPr>
        <a:solidFill>
          <a:schemeClr val="accent5"/>
        </a:solidFill>
        <a:effectLst/>
      </p:bgPr>
    </p:bg>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E7AEBCE5-C441-4E28-A2A0-86898FA8A1A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2527" t="27893"/>
          <a:stretch/>
        </p:blipFill>
        <p:spPr>
          <a:xfrm flipH="1">
            <a:off x="7315518" y="0"/>
            <a:ext cx="4876482" cy="3769068"/>
          </a:xfrm>
          <a:prstGeom prst="rect">
            <a:avLst/>
          </a:prstGeom>
        </p:spPr>
      </p:pic>
      <p:sp>
        <p:nvSpPr>
          <p:cNvPr id="13" name="מציין מיקום טקסט 12">
            <a:extLst>
              <a:ext uri="{FF2B5EF4-FFF2-40B4-BE49-F238E27FC236}">
                <a16:creationId xmlns:a16="http://schemas.microsoft.com/office/drawing/2014/main" id="{1B0C5185-5797-47C6-A658-12B8040B7244}"/>
              </a:ext>
            </a:extLst>
          </p:cNvPr>
          <p:cNvSpPr>
            <a:spLocks noGrp="1"/>
          </p:cNvSpPr>
          <p:nvPr>
            <p:ph type="body" sz="quarter" idx="11"/>
          </p:nvPr>
        </p:nvSpPr>
        <p:spPr>
          <a:xfrm flipH="1">
            <a:off x="684391" y="1828800"/>
            <a:ext cx="5411609" cy="4343400"/>
          </a:xfrm>
        </p:spPr>
        <p:txBody>
          <a:bodyPr rtlCol="1">
            <a:normAutofit/>
          </a:bodyPr>
          <a:lstStyle>
            <a:lvl1pPr algn="r" rtl="1">
              <a:buClr>
                <a:schemeClr val="bg1"/>
              </a:buClr>
              <a:defRPr sz="2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731392"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1158037"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584683"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2011328"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2" name="כותרת 1">
            <a:extLst>
              <a:ext uri="{FF2B5EF4-FFF2-40B4-BE49-F238E27FC236}">
                <a16:creationId xmlns:a16="http://schemas.microsoft.com/office/drawing/2014/main" id="{364FE576-B3E5-461C-84D8-BF879AF493CD}"/>
              </a:ext>
            </a:extLst>
          </p:cNvPr>
          <p:cNvSpPr>
            <a:spLocks noGrp="1"/>
          </p:cNvSpPr>
          <p:nvPr>
            <p:ph type="title"/>
          </p:nvPr>
        </p:nvSpPr>
        <p:spPr>
          <a:xfrm flipH="1">
            <a:off x="7620398" y="685800"/>
            <a:ext cx="3887211" cy="2133598"/>
          </a:xfrm>
        </p:spPr>
        <p:txBody>
          <a:bodyPr vert="horz" lIns="121899" tIns="60949" rIns="121899" bIns="60949" rtlCol="1" anchor="t">
            <a:normAutofit/>
          </a:bodyPr>
          <a:lstStyle>
            <a:lvl1pPr algn="r" rtl="1">
              <a:defRPr lang="en-US" sz="4000" b="1">
                <a:solidFill>
                  <a:schemeClr val="accent1"/>
                </a:solidFill>
                <a:latin typeface="Tahoma" panose="020B0604030504040204" pitchFamily="34" charset="0"/>
                <a:ea typeface="Tahoma" panose="020B0604030504040204" pitchFamily="34" charset="0"/>
                <a:cs typeface="Tahoma" panose="020B0604030504040204" pitchFamily="34" charset="0"/>
              </a:defRPr>
            </a:lvl1pPr>
          </a:lstStyle>
          <a:p>
            <a:pPr marL="0" lvl="0" indent="0" rtl="1">
              <a:lnSpc>
                <a:spcPct val="95000"/>
              </a:lnSpc>
              <a:spcBef>
                <a:spcPts val="1866"/>
              </a:spcBef>
              <a:buClr>
                <a:schemeClr val="accent6">
                  <a:lumMod val="50000"/>
                </a:schemeClr>
              </a:buClr>
              <a:buSzPct val="100000"/>
              <a:buFont typeface="Arial" pitchFamily="34" charset="0"/>
            </a:pPr>
            <a:r>
              <a:rPr lang="he-IL" noProof="0"/>
              <a:t>לחץ כדי לערוך סגנון כותרת של תבנית בסיס</a:t>
            </a:r>
          </a:p>
        </p:txBody>
      </p:sp>
    </p:spTree>
    <p:extLst>
      <p:ext uri="{BB962C8B-B14F-4D97-AF65-F5344CB8AC3E}">
        <p14:creationId xmlns:p14="http://schemas.microsoft.com/office/powerpoint/2010/main" val="515078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פריסת נייר">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684390" y="685800"/>
            <a:ext cx="8765285" cy="990600"/>
          </a:xfrm>
        </p:spPr>
        <p:txBody>
          <a:bodyPr rtlCol="1" anchor="t"/>
          <a:lstStyle>
            <a:lvl1pPr algn="r" rtl="1">
              <a:lnSpc>
                <a:spcPct val="100000"/>
              </a:lnSpc>
              <a:defRPr sz="4000" b="1">
                <a:solidFill>
                  <a:schemeClr val="accent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pic>
        <p:nvPicPr>
          <p:cNvPr id="4" name="גרפיקה 3">
            <a:extLst>
              <a:ext uri="{FF2B5EF4-FFF2-40B4-BE49-F238E27FC236}">
                <a16:creationId xmlns:a16="http://schemas.microsoft.com/office/drawing/2014/main" id="{688A6A42-7A89-44E1-BBDF-14C2FD2245B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64310" y="1309974"/>
            <a:ext cx="1676838" cy="4648200"/>
          </a:xfrm>
          <a:prstGeom prst="rect">
            <a:avLst/>
          </a:prstGeom>
        </p:spPr>
      </p:pic>
      <p:sp>
        <p:nvSpPr>
          <p:cNvPr id="8" name="מציין מיקום תוכן 2">
            <a:extLst>
              <a:ext uri="{FF2B5EF4-FFF2-40B4-BE49-F238E27FC236}">
                <a16:creationId xmlns:a16="http://schemas.microsoft.com/office/drawing/2014/main" id="{421512DC-20C8-4928-B94E-9F191902C57E}"/>
              </a:ext>
            </a:extLst>
          </p:cNvPr>
          <p:cNvSpPr>
            <a:spLocks noGrp="1"/>
          </p:cNvSpPr>
          <p:nvPr>
            <p:ph idx="10"/>
          </p:nvPr>
        </p:nvSpPr>
        <p:spPr>
          <a:xfrm flipH="1">
            <a:off x="684390" y="1828800"/>
            <a:ext cx="8765285" cy="4470400"/>
          </a:xfrm>
        </p:spPr>
        <p:txBody>
          <a:bodyPr rtlCol="1">
            <a:normAutofit/>
          </a:bodyPr>
          <a:lstStyle>
            <a:lvl1pPr algn="r" rtl="1">
              <a:defRPr sz="2000">
                <a:latin typeface="Tahoma" panose="020B0604030504040204" pitchFamily="34" charset="0"/>
                <a:ea typeface="Tahoma" panose="020B0604030504040204" pitchFamily="34" charset="0"/>
                <a:cs typeface="Tahoma" panose="020B0604030504040204" pitchFamily="34" charset="0"/>
              </a:defRPr>
            </a:lvl1pPr>
            <a:lvl2pPr marL="731392"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2pPr>
            <a:lvl3pPr marL="1158037"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3pPr>
            <a:lvl4pPr marL="1584683"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4pPr>
            <a:lvl5pPr marL="2011328"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5pPr>
            <a:lvl6pPr algn="r" rtl="1">
              <a:defRPr/>
            </a:lvl6pPr>
            <a:lvl7pPr algn="r" rtl="1">
              <a:defRPr baseline="0"/>
            </a:lvl7pPr>
            <a:lvl8pPr algn="r" rtl="1">
              <a:defRPr baseline="0"/>
            </a:lvl8pPr>
            <a:lvl9pPr algn="r" rtl="1">
              <a:defRPr baseline="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Tree>
    <p:extLst>
      <p:ext uri="{BB962C8B-B14F-4D97-AF65-F5344CB8AC3E}">
        <p14:creationId xmlns:p14="http://schemas.microsoft.com/office/powerpoint/2010/main" val="811458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שקופית כותרת 1">
    <p:bg>
      <p:bgPr>
        <a:solidFill>
          <a:schemeClr val="accent1"/>
        </a:solidFill>
        <a:effectLst/>
      </p:bgPr>
    </p:bg>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44AB447-BDFD-4FA4-9A82-52202FFDC88D}"/>
              </a:ext>
            </a:extLst>
          </p:cNvPr>
          <p:cNvPicPr>
            <a:picLocks noChangeAspect="1"/>
          </p:cNvPicPr>
          <p:nvPr/>
        </p:nvPicPr>
        <p:blipFill rotWithShape="1">
          <a:blip>
            <a:extLst>
              <a:ext uri="{96DAC541-7B7A-43D3-8B79-37D633B846F1}">
                <asvg:svgBlip xmlns:asvg="http://schemas.microsoft.com/office/drawing/2016/SVG/main" r:embed="rId2"/>
              </a:ext>
            </a:extLst>
          </a:blip>
          <a:srcRect r="22801"/>
          <a:stretch/>
        </p:blipFill>
        <p:spPr>
          <a:xfrm>
            <a:off x="38110" y="0"/>
            <a:ext cx="5295692" cy="6858000"/>
          </a:xfrm>
          <a:prstGeom prst="rect">
            <a:avLst/>
          </a:prstGeom>
        </p:spPr>
      </p:pic>
      <p:pic>
        <p:nvPicPr>
          <p:cNvPr id="10" name="גרפיקה 9">
            <a:extLst>
              <a:ext uri="{FF2B5EF4-FFF2-40B4-BE49-F238E27FC236}">
                <a16:creationId xmlns:a16="http://schemas.microsoft.com/office/drawing/2014/main" id="{FADFEC34-EAD1-470C-B1D7-476DAA0BDC7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308396" y="0"/>
            <a:ext cx="6859786" cy="6858000"/>
          </a:xfrm>
          <a:prstGeom prst="rect">
            <a:avLst/>
          </a:prstGeom>
        </p:spPr>
      </p:pic>
      <p:pic>
        <p:nvPicPr>
          <p:cNvPr id="11" name="גרפיקה 10">
            <a:extLst>
              <a:ext uri="{FF2B5EF4-FFF2-40B4-BE49-F238E27FC236}">
                <a16:creationId xmlns:a16="http://schemas.microsoft.com/office/drawing/2014/main" id="{6FF142A7-701F-6940-8E95-0D4830D7641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flipH="1">
            <a:off x="3120122" y="521172"/>
            <a:ext cx="6202648" cy="5815657"/>
          </a:xfrm>
          <a:prstGeom prst="rect">
            <a:avLst/>
          </a:prstGeom>
        </p:spPr>
      </p:pic>
      <p:sp>
        <p:nvSpPr>
          <p:cNvPr id="6" name="מציין מיקום טקסט של כתובית 1">
            <a:extLst>
              <a:ext uri="{FF2B5EF4-FFF2-40B4-BE49-F238E27FC236}">
                <a16:creationId xmlns:a16="http://schemas.microsoft.com/office/drawing/2014/main" id="{5A1F9EF5-B88C-405C-9168-EDE6A70749C5}"/>
              </a:ext>
            </a:extLst>
          </p:cNvPr>
          <p:cNvSpPr>
            <a:spLocks noGrp="1"/>
          </p:cNvSpPr>
          <p:nvPr>
            <p:ph type="body" sz="quarter" idx="10"/>
          </p:nvPr>
        </p:nvSpPr>
        <p:spPr>
          <a:xfrm flipH="1">
            <a:off x="4217498" y="1752600"/>
            <a:ext cx="3758591" cy="609600"/>
          </a:xfrm>
        </p:spPr>
        <p:txBody>
          <a:bodyPr rtlCol="1">
            <a:normAutofit/>
          </a:bodyPr>
          <a:lstStyle>
            <a:lvl1pPr marL="0" indent="0" algn="ctr" rtl="1">
              <a:buFontTx/>
              <a:buNone/>
              <a:defRPr sz="2000">
                <a:solidFill>
                  <a:schemeClr val="accent4"/>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לחץ כדי לערוך סגנונות טקסט של תבנית בסיס</a:t>
            </a:r>
          </a:p>
        </p:txBody>
      </p:sp>
      <p:sp>
        <p:nvSpPr>
          <p:cNvPr id="19" name="מציין מיקום טקסט של כתובית 2">
            <a:extLst>
              <a:ext uri="{FF2B5EF4-FFF2-40B4-BE49-F238E27FC236}">
                <a16:creationId xmlns:a16="http://schemas.microsoft.com/office/drawing/2014/main" id="{D2282B87-09AC-4246-8C13-92CF93907CBF}"/>
              </a:ext>
            </a:extLst>
          </p:cNvPr>
          <p:cNvSpPr>
            <a:spLocks noGrp="1"/>
          </p:cNvSpPr>
          <p:nvPr>
            <p:ph type="body" sz="quarter" idx="11"/>
          </p:nvPr>
        </p:nvSpPr>
        <p:spPr>
          <a:xfrm flipH="1">
            <a:off x="4217498" y="4844142"/>
            <a:ext cx="3758591" cy="609600"/>
          </a:xfrm>
        </p:spPr>
        <p:txBody>
          <a:bodyPr rtlCol="1">
            <a:normAutofit/>
          </a:bodyPr>
          <a:lstStyle>
            <a:lvl1pPr marL="0" indent="0" algn="ctr" rtl="1">
              <a:buFontTx/>
              <a:buNone/>
              <a:defRPr sz="2000">
                <a:solidFill>
                  <a:schemeClr val="accent4"/>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לחץ כדי לערוך סגנונות טקסט של תבנית בסיס</a:t>
            </a:r>
          </a:p>
        </p:txBody>
      </p:sp>
      <p:sp>
        <p:nvSpPr>
          <p:cNvPr id="2" name="כותרת 1">
            <a:extLst>
              <a:ext uri="{FF2B5EF4-FFF2-40B4-BE49-F238E27FC236}">
                <a16:creationId xmlns:a16="http://schemas.microsoft.com/office/drawing/2014/main" id="{B14A909A-2E72-4DBE-BD02-0B20CFB25B6B}"/>
              </a:ext>
            </a:extLst>
          </p:cNvPr>
          <p:cNvSpPr>
            <a:spLocks noGrp="1"/>
          </p:cNvSpPr>
          <p:nvPr>
            <p:ph type="title" hasCustomPrompt="1"/>
          </p:nvPr>
        </p:nvSpPr>
        <p:spPr>
          <a:xfrm flipH="1">
            <a:off x="4217500" y="2361521"/>
            <a:ext cx="3758592" cy="2481941"/>
          </a:xfrm>
        </p:spPr>
        <p:txBody>
          <a:bodyPr vert="horz" lIns="121899" tIns="60949" rIns="121899" bIns="60949" rtlCol="1" anchor="ctr">
            <a:normAutofit/>
          </a:bodyPr>
          <a:lstStyle>
            <a:lvl1pPr algn="ctr" rtl="1">
              <a:defRPr lang="en-US" sz="7200" b="1">
                <a:solidFill>
                  <a:schemeClr val="accent4"/>
                </a:solidFill>
                <a:latin typeface="Tahoma" panose="020B0604030504040204" pitchFamily="34" charset="0"/>
                <a:ea typeface="Tahoma" panose="020B0604030504040204" pitchFamily="34" charset="0"/>
                <a:cs typeface="Tahoma" panose="020B0604030504040204" pitchFamily="34" charset="0"/>
              </a:defRPr>
            </a:lvl1pPr>
          </a:lstStyle>
          <a:p>
            <a:pPr marL="0" lvl="0" indent="0" algn="ctr" rtl="1">
              <a:lnSpc>
                <a:spcPct val="95000"/>
              </a:lnSpc>
              <a:spcBef>
                <a:spcPts val="1866"/>
              </a:spcBef>
              <a:buClr>
                <a:schemeClr val="accent6">
                  <a:lumMod val="50000"/>
                </a:schemeClr>
              </a:buClr>
              <a:buSzPct val="100000"/>
              <a:buFontTx/>
            </a:pPr>
            <a:r>
              <a:rPr lang="he-IL" noProof="0"/>
              <a:t>הוספת כותרת</a:t>
            </a:r>
          </a:p>
        </p:txBody>
      </p:sp>
      <p:sp>
        <p:nvSpPr>
          <p:cNvPr id="4" name="מציין מיקום של קמע 3">
            <a:extLst>
              <a:ext uri="{FF2B5EF4-FFF2-40B4-BE49-F238E27FC236}">
                <a16:creationId xmlns:a16="http://schemas.microsoft.com/office/drawing/2014/main" id="{00D6F4DA-DB0D-8782-3230-A7EAE2D9F77B}"/>
              </a:ext>
            </a:extLst>
          </p:cNvPr>
          <p:cNvSpPr>
            <a:spLocks noGrp="1"/>
          </p:cNvSpPr>
          <p:nvPr>
            <p:ph type="media" sz="quarter" idx="12">
              <p:extLst>
                <p:ext uri="{56F484CC-4922-43CF-B6FB-B326C6A72FC8}">
                  <p232:phTypeExt xmlns:p232="http://schemas.microsoft.com/office/powerpoint/2023/02/main">
                    <p232:type>
                      <p232:cameo/>
                    </p232:type>
                  </p232:phTypeExt>
                </p:ext>
              </p:extLst>
            </p:ph>
          </p:nvPr>
        </p:nvSpPr>
        <p:spPr>
          <a:xfrm>
            <a:off x="11642582" y="6524626"/>
            <a:ext cx="549418" cy="288925"/>
          </a:xfrm>
        </p:spPr>
        <p:txBody>
          <a:bodyPr/>
          <a:lstStyle/>
          <a:p>
            <a:endParaRPr lang="he-IL"/>
          </a:p>
        </p:txBody>
      </p:sp>
    </p:spTree>
    <p:extLst>
      <p:ext uri="{BB962C8B-B14F-4D97-AF65-F5344CB8AC3E}">
        <p14:creationId xmlns:p14="http://schemas.microsoft.com/office/powerpoint/2010/main" val="2966809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5B92FC1F-2CB9-90CF-E388-C287016735D5}"/>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CA966B2-2A1E-4031-692B-3A4AF65C606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FB9EF99-DF02-5606-45A4-52C80E03BC9C}"/>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E68AE40C-474D-4378-9586-3BD8AA9DF3D8}"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F6AEC0B-C04F-659A-0640-4B410A1FE0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BAD4E0EC-D5D3-FD4D-E52B-0A0FE623B261}"/>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A43B03E7-7A35-440F-B13E-7B5DA657D556}" type="slidenum">
              <a:rPr lang="he-IL" smtClean="0"/>
              <a:t>‹#›</a:t>
            </a:fld>
            <a:endParaRPr lang="he-IL"/>
          </a:p>
        </p:txBody>
      </p:sp>
    </p:spTree>
    <p:extLst>
      <p:ext uri="{BB962C8B-B14F-4D97-AF65-F5344CB8AC3E}">
        <p14:creationId xmlns:p14="http://schemas.microsoft.com/office/powerpoint/2010/main" val="3296115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7.xml"/><Relationship Id="rId1" Type="http://schemas.openxmlformats.org/officeDocument/2006/relationships/tags" Target="../tags/tag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hyperlink" Target="https://he.wikipedia.org/wiki/%D7%A9%D7%9B%D7%95%D7%A0%D7%AA_%D7%94%D7%9E%D7%95%D7%92%D7%A8%D7%91%D7%99%D7%9D" TargetMode="External"/><Relationship Id="rId3" Type="http://schemas.openxmlformats.org/officeDocument/2006/relationships/image" Target="../media/image12.jpeg"/><Relationship Id="rId7" Type="http://schemas.openxmlformats.org/officeDocument/2006/relationships/hyperlink" Target="https://he.wikipedia.org/wiki/%D7%94%D7%9B%D7%95%D7%AA%D7%9C_%D7%94%D7%9E%D7%A2%D7%A8%D7%91%D7%99" TargetMode="External"/><Relationship Id="rId2" Type="http://schemas.openxmlformats.org/officeDocument/2006/relationships/slideLayout" Target="../slideLayouts/slideLayout13.xml"/><Relationship Id="rId1" Type="http://schemas.openxmlformats.org/officeDocument/2006/relationships/tags" Target="../tags/tag3.xml"/><Relationship Id="rId6" Type="http://schemas.openxmlformats.org/officeDocument/2006/relationships/hyperlink" Target="https://he.wikipedia.org/wiki/%D7%94%D7%A8_%D7%94%D7%91%D7%99%D7%AA" TargetMode="External"/><Relationship Id="rId5" Type="http://schemas.openxmlformats.org/officeDocument/2006/relationships/hyperlink" Target="https://he.wikipedia.org/wiki/%D7%A9%D7%A2%D7%A8_(%D7%9E%D7%91%D7%A0%D7%94)" TargetMode="External"/><Relationship Id="rId4" Type="http://schemas.openxmlformats.org/officeDocument/2006/relationships/image" Target="../media/image13.jpeg"/><Relationship Id="rId9" Type="http://schemas.openxmlformats.org/officeDocument/2006/relationships/hyperlink" Target="https://he.wikipedia.org/wiki/%D7%9E%D7%9C%D7%97%D7%9E%D7%AA_%D7%A9%D7%A9%D7%AA_%D7%94%D7%99%D7%9E%D7%99%D7%9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13.xml"/><Relationship Id="rId1" Type="http://schemas.openxmlformats.org/officeDocument/2006/relationships/tags" Target="../tags/tag4.xml"/><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hyperlink" Target="https://he.wikipedia.org/wiki/%D7%9B%D7%99%D7%A4%D7%AA_%D7%94%D7%A1%D7%9C%D7%A2" TargetMode="External"/><Relationship Id="rId2" Type="http://schemas.openxmlformats.org/officeDocument/2006/relationships/image" Target="../media/image17.jpg"/><Relationship Id="rId1" Type="http://schemas.openxmlformats.org/officeDocument/2006/relationships/slideLayout" Target="../slideLayouts/slideLayout13.xml"/><Relationship Id="rId5" Type="http://schemas.openxmlformats.org/officeDocument/2006/relationships/hyperlink" Target="https://he.wikipedia.org/wiki/%D7%94%D7%92%D7%9F_%D7%94%D7%90%D7%A8%D7%9B%D7%90%D7%95%D7%9C%D7%95%D7%92%D7%99_%D7%99%D7%A8%D7%95%D7%A9%D7%9C%D7%99%D7%9D" TargetMode="External"/><Relationship Id="rId4" Type="http://schemas.openxmlformats.org/officeDocument/2006/relationships/hyperlink" Target="https://he.wikipedia.org/wiki/%D7%9E%D7%A1%D7%92%D7%93_%D7%90%D7%9C-%D7%90%D7%A7%D7%A6%D7%90" TargetMode="Externa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13.xml"/><Relationship Id="rId1" Type="http://schemas.openxmlformats.org/officeDocument/2006/relationships/tags" Target="../tags/tag7.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8.xml"/><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7.xml"/><Relationship Id="rId1" Type="http://schemas.openxmlformats.org/officeDocument/2006/relationships/tags" Target="../tags/tag9.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hyperlink" Target="https://he.wikipedia.org/wiki/%D7%96%D7%94%D7%91" TargetMode="External"/><Relationship Id="rId7" Type="http://schemas.openxmlformats.org/officeDocument/2006/relationships/image" Target="../media/image26.jpeg"/><Relationship Id="rId2" Type="http://schemas.openxmlformats.org/officeDocument/2006/relationships/slideLayout" Target="../slideLayouts/slideLayout13.xml"/><Relationship Id="rId1" Type="http://schemas.openxmlformats.org/officeDocument/2006/relationships/tags" Target="../tags/tag10.xml"/><Relationship Id="rId6" Type="http://schemas.openxmlformats.org/officeDocument/2006/relationships/hyperlink" Target="https://he.wikipedia.org/wiki/%D7%90%D7%9C%D7%95%D7%9E%D7%99%D7%A0%D7%99%D7%95%D7%9D" TargetMode="External"/><Relationship Id="rId5" Type="http://schemas.openxmlformats.org/officeDocument/2006/relationships/hyperlink" Target="https://he.wikipedia.org/wiki/%D7%A2%D7%95%D7%A4%D7%A8%D7%AA" TargetMode="External"/><Relationship Id="rId10" Type="http://schemas.openxmlformats.org/officeDocument/2006/relationships/image" Target="../media/image28.jpeg"/><Relationship Id="rId4" Type="http://schemas.openxmlformats.org/officeDocument/2006/relationships/hyperlink" Target="https://he.wikipedia.org/wiki/%D7%94%D7%9E%D7%90%D7%94_%D7%94-16" TargetMode="External"/><Relationship Id="rId9"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15.xml"/><Relationship Id="rId1" Type="http://schemas.openxmlformats.org/officeDocument/2006/relationships/tags" Target="../tags/tag12.xml"/><Relationship Id="rId5" Type="http://schemas.openxmlformats.org/officeDocument/2006/relationships/image" Target="../media/image32.jpe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13.xml"/><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13.xml"/><Relationship Id="rId1" Type="http://schemas.openxmlformats.org/officeDocument/2006/relationships/tags" Target="../tags/tag14.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hyperlink" Target="https://he.wikipedia.org/wiki/%D7%94%D7%9B%D7%95%D7%AA%D7%9C_%D7%94%D7%A7%D7%98%D7%9F" TargetMode="External"/><Relationship Id="rId2" Type="http://schemas.openxmlformats.org/officeDocument/2006/relationships/slideLayout" Target="../slideLayouts/slideLayout12.xml"/><Relationship Id="rId1" Type="http://schemas.openxmlformats.org/officeDocument/2006/relationships/tags" Target="../tags/tag15.xml"/><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7.xml"/><Relationship Id="rId1" Type="http://schemas.openxmlformats.org/officeDocument/2006/relationships/tags" Target="../tags/tag16.xml"/><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1.jpeg"/><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microsoft.com/office/2011/relationships/inkAction" Target="../ink/inkAction1.xml"/><Relationship Id="rId2" Type="http://schemas.openxmlformats.org/officeDocument/2006/relationships/slideLayout" Target="../slideLayouts/slideLayout15.xml"/><Relationship Id="rId1" Type="http://schemas.openxmlformats.org/officeDocument/2006/relationships/tags" Target="../tags/tag17.xml"/><Relationship Id="rId9" Type="http://schemas.openxmlformats.org/officeDocument/2006/relationships/image" Target="../media/image730.png"/></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15.xml"/><Relationship Id="rId1" Type="http://schemas.openxmlformats.org/officeDocument/2006/relationships/tags" Target="../tags/tag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3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7.xml"/><Relationship Id="rId1" Type="http://schemas.openxmlformats.org/officeDocument/2006/relationships/tags" Target="../tags/tag20.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BAAF88D-7386-7543-9BE3-692AD29748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2124" y="0"/>
            <a:ext cx="1002665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כותרת משנה 4"/>
          <p:cNvSpPr>
            <a:spLocks noGrp="1"/>
          </p:cNvSpPr>
          <p:nvPr>
            <p:ph type="body" sz="quarter" idx="10"/>
          </p:nvPr>
        </p:nvSpPr>
        <p:spPr/>
        <p:txBody>
          <a:bodyPr rtlCol="1">
            <a:normAutofit/>
          </a:bodyPr>
          <a:lstStyle/>
          <a:p>
            <a:pPr algn="ctr" rtl="1">
              <a:lnSpc>
                <a:spcPct val="100000"/>
              </a:lnSpc>
            </a:pPr>
            <a:endParaRPr lang="he-IL" dirty="0">
              <a:solidFill>
                <a:schemeClr val="accent1"/>
              </a:solidFill>
            </a:endParaRPr>
          </a:p>
        </p:txBody>
      </p:sp>
      <p:sp>
        <p:nvSpPr>
          <p:cNvPr id="3" name="מציין מיקום טקסט 2">
            <a:extLst>
              <a:ext uri="{FF2B5EF4-FFF2-40B4-BE49-F238E27FC236}">
                <a16:creationId xmlns:a16="http://schemas.microsoft.com/office/drawing/2014/main" id="{BFB2E407-D5EB-4497-8CCA-679DF12520C7}"/>
              </a:ext>
            </a:extLst>
          </p:cNvPr>
          <p:cNvSpPr>
            <a:spLocks noGrp="1"/>
          </p:cNvSpPr>
          <p:nvPr>
            <p:ph type="body" sz="quarter" idx="11"/>
          </p:nvPr>
        </p:nvSpPr>
        <p:spPr/>
        <p:txBody>
          <a:bodyPr rtlCol="1">
            <a:normAutofit fontScale="92500"/>
          </a:bodyPr>
          <a:lstStyle/>
          <a:p>
            <a:pPr rtl="1"/>
            <a:r>
              <a:rPr lang="he-IL" sz="3200" dirty="0">
                <a:solidFill>
                  <a:schemeClr val="accent1"/>
                </a:solidFill>
                <a:highlight>
                  <a:srgbClr val="00FF00"/>
                </a:highlight>
              </a:rPr>
              <a:t>טיול בשערי הר הבית</a:t>
            </a:r>
          </a:p>
        </p:txBody>
      </p:sp>
      <p:sp>
        <p:nvSpPr>
          <p:cNvPr id="2" name="כותרת 1">
            <a:extLst>
              <a:ext uri="{FF2B5EF4-FFF2-40B4-BE49-F238E27FC236}">
                <a16:creationId xmlns:a16="http://schemas.microsoft.com/office/drawing/2014/main" id="{0F7DEB8F-68B5-45C7-B2E2-C7CEA0B52A93}"/>
              </a:ext>
            </a:extLst>
          </p:cNvPr>
          <p:cNvSpPr>
            <a:spLocks noGrp="1"/>
          </p:cNvSpPr>
          <p:nvPr>
            <p:ph type="title"/>
          </p:nvPr>
        </p:nvSpPr>
        <p:spPr/>
        <p:txBody>
          <a:bodyPr rtlCol="1"/>
          <a:lstStyle/>
          <a:p>
            <a:pPr rtl="1"/>
            <a:r>
              <a:rPr lang="he-IL" dirty="0"/>
              <a:t>סיבוב שערים</a:t>
            </a:r>
          </a:p>
        </p:txBody>
      </p:sp>
    </p:spTree>
    <p:custDataLst>
      <p:tags r:id="rId1"/>
    </p:custDataLst>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advTm="36495">
        <p:fade/>
      </p:transition>
    </mc:Choice>
    <mc:Fallback xmlns="">
      <p:transition spd="med" advTm="36495">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AD711488-8F1E-839F-2CA9-051C0536F44D}"/>
              </a:ext>
            </a:extLst>
          </p:cNvPr>
          <p:cNvSpPr>
            <a:spLocks noGrp="1"/>
          </p:cNvSpPr>
          <p:nvPr>
            <p:ph type="body" sz="quarter" idx="11"/>
          </p:nvPr>
        </p:nvSpPr>
        <p:spPr>
          <a:xfrm flipH="1">
            <a:off x="684388" y="1317522"/>
            <a:ext cx="4349725" cy="4854677"/>
          </a:xfrm>
        </p:spPr>
        <p:txBody>
          <a:bodyPr>
            <a:normAutofit/>
          </a:bodyPr>
          <a:lstStyle/>
          <a:p>
            <a:r>
              <a:rPr lang="he-IL" dirty="0"/>
              <a:t>משנה מסכת מידות פרק א משנה ג</a:t>
            </a:r>
          </a:p>
          <a:p>
            <a:r>
              <a:rPr lang="he-IL" dirty="0"/>
              <a:t>חמשה שערים היו להר הבית </a:t>
            </a:r>
          </a:p>
          <a:p>
            <a:r>
              <a:rPr lang="he-IL" dirty="0"/>
              <a:t>שני שערי חולדה </a:t>
            </a:r>
            <a:r>
              <a:rPr lang="he-IL" dirty="0">
                <a:highlight>
                  <a:srgbClr val="00FF00"/>
                </a:highlight>
              </a:rPr>
              <a:t>מן הדרום </a:t>
            </a:r>
            <a:r>
              <a:rPr lang="he-IL" dirty="0"/>
              <a:t>משמשין כניסה ויציאה </a:t>
            </a:r>
          </a:p>
          <a:p>
            <a:r>
              <a:rPr lang="he-IL" dirty="0" err="1"/>
              <a:t>קיפונוס</a:t>
            </a:r>
            <a:r>
              <a:rPr lang="he-IL" dirty="0"/>
              <a:t> </a:t>
            </a:r>
            <a:r>
              <a:rPr lang="he-IL" dirty="0">
                <a:highlight>
                  <a:srgbClr val="00FF00"/>
                </a:highlight>
              </a:rPr>
              <a:t>מן המערב </a:t>
            </a:r>
            <a:r>
              <a:rPr lang="he-IL" dirty="0"/>
              <a:t>משמש כניסה ויציאה</a:t>
            </a:r>
          </a:p>
          <a:p>
            <a:r>
              <a:rPr lang="he-IL" dirty="0"/>
              <a:t>טדי </a:t>
            </a:r>
            <a:r>
              <a:rPr lang="he-IL" dirty="0">
                <a:highlight>
                  <a:srgbClr val="00FF00"/>
                </a:highlight>
              </a:rPr>
              <a:t>מן הצפון </a:t>
            </a:r>
            <a:r>
              <a:rPr lang="he-IL" dirty="0"/>
              <a:t>לא היה משמש כלום </a:t>
            </a:r>
          </a:p>
          <a:p>
            <a:r>
              <a:rPr lang="he-IL" dirty="0"/>
              <a:t>שער </a:t>
            </a:r>
            <a:r>
              <a:rPr lang="he-IL" dirty="0">
                <a:highlight>
                  <a:srgbClr val="00FF00"/>
                </a:highlight>
              </a:rPr>
              <a:t>המזרחי</a:t>
            </a:r>
            <a:r>
              <a:rPr lang="he-IL" dirty="0"/>
              <a:t> עליו שושן הבירה</a:t>
            </a:r>
          </a:p>
          <a:p>
            <a:endParaRPr lang="he-IL" dirty="0"/>
          </a:p>
        </p:txBody>
      </p:sp>
      <p:sp>
        <p:nvSpPr>
          <p:cNvPr id="3" name="כותרת 2">
            <a:extLst>
              <a:ext uri="{FF2B5EF4-FFF2-40B4-BE49-F238E27FC236}">
                <a16:creationId xmlns:a16="http://schemas.microsoft.com/office/drawing/2014/main" id="{30B1DF11-23B6-F272-211D-B30060FB6898}"/>
              </a:ext>
            </a:extLst>
          </p:cNvPr>
          <p:cNvSpPr>
            <a:spLocks noGrp="1"/>
          </p:cNvSpPr>
          <p:nvPr>
            <p:ph type="title"/>
          </p:nvPr>
        </p:nvSpPr>
        <p:spPr/>
        <p:txBody>
          <a:bodyPr/>
          <a:lstStyle/>
          <a:p>
            <a:r>
              <a:rPr lang="he-IL" dirty="0"/>
              <a:t>שערי הר הבית</a:t>
            </a:r>
          </a:p>
        </p:txBody>
      </p:sp>
      <p:pic>
        <p:nvPicPr>
          <p:cNvPr id="6" name="תמונה 5">
            <a:extLst>
              <a:ext uri="{FF2B5EF4-FFF2-40B4-BE49-F238E27FC236}">
                <a16:creationId xmlns:a16="http://schemas.microsoft.com/office/drawing/2014/main" id="{F23B8D46-BA27-97AC-2A00-350DCD26800E}"/>
              </a:ext>
            </a:extLst>
          </p:cNvPr>
          <p:cNvPicPr>
            <a:picLocks noChangeAspect="1"/>
          </p:cNvPicPr>
          <p:nvPr/>
        </p:nvPicPr>
        <p:blipFill>
          <a:blip r:embed="rId3"/>
          <a:stretch>
            <a:fillRect/>
          </a:stretch>
        </p:blipFill>
        <p:spPr>
          <a:xfrm>
            <a:off x="5104411" y="1416803"/>
            <a:ext cx="7087589" cy="3886742"/>
          </a:xfrm>
          <a:prstGeom prst="rect">
            <a:avLst/>
          </a:prstGeom>
        </p:spPr>
      </p:pic>
    </p:spTree>
    <p:extLst>
      <p:ext uri="{BB962C8B-B14F-4D97-AF65-F5344CB8AC3E}">
        <p14:creationId xmlns:p14="http://schemas.microsoft.com/office/powerpoint/2010/main" val="644946644"/>
      </p:ext>
    </p:extLst>
  </p:cSld>
  <p:clrMapOvr>
    <a:masterClrMapping/>
  </p:clrMapOvr>
  <mc:AlternateContent xmlns:mc="http://schemas.openxmlformats.org/markup-compatibility/2006" xmlns:p14="http://schemas.microsoft.com/office/powerpoint/2010/main">
    <mc:Choice Requires="p14">
      <p:transition spd="med" p14:dur="700" advTm="161532">
        <p:fade/>
      </p:transition>
    </mc:Choice>
    <mc:Fallback xmlns="">
      <p:transition spd="med" advTm="161532">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33504-B75F-565C-2B88-53C08BF516EE}"/>
            </a:ext>
          </a:extLst>
        </p:cNvPr>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7BAA0AF3-9CBA-19CF-905A-F4638E13B82D}"/>
              </a:ext>
            </a:extLst>
          </p:cNvPr>
          <p:cNvSpPr>
            <a:spLocks noGrp="1"/>
          </p:cNvSpPr>
          <p:nvPr>
            <p:ph type="body" sz="quarter" idx="11"/>
          </p:nvPr>
        </p:nvSpPr>
        <p:spPr>
          <a:xfrm flipH="1">
            <a:off x="684390" y="196645"/>
            <a:ext cx="5411609" cy="5975555"/>
          </a:xfrm>
        </p:spPr>
        <p:txBody>
          <a:bodyPr>
            <a:normAutofit/>
          </a:bodyPr>
          <a:lstStyle/>
          <a:p>
            <a:r>
              <a:rPr lang="he-IL" dirty="0"/>
              <a:t>חמשה שערים היו להר הבית </a:t>
            </a:r>
          </a:p>
          <a:p>
            <a:r>
              <a:rPr lang="he-IL" dirty="0"/>
              <a:t>שני שערי חולדה </a:t>
            </a:r>
            <a:r>
              <a:rPr lang="he-IL" dirty="0">
                <a:highlight>
                  <a:srgbClr val="00FF00"/>
                </a:highlight>
              </a:rPr>
              <a:t>מן הדרום </a:t>
            </a:r>
            <a:r>
              <a:rPr lang="he-IL" dirty="0"/>
              <a:t>משמשין כניסה ויציאה </a:t>
            </a:r>
          </a:p>
          <a:p>
            <a:r>
              <a:rPr lang="he-IL" dirty="0" err="1"/>
              <a:t>קיפונוס</a:t>
            </a:r>
            <a:r>
              <a:rPr lang="he-IL" dirty="0"/>
              <a:t> </a:t>
            </a:r>
            <a:r>
              <a:rPr lang="he-IL" dirty="0">
                <a:highlight>
                  <a:srgbClr val="00FF00"/>
                </a:highlight>
              </a:rPr>
              <a:t>מן המערב </a:t>
            </a:r>
            <a:r>
              <a:rPr lang="he-IL" dirty="0"/>
              <a:t>משמש כניסה ויציאה</a:t>
            </a:r>
          </a:p>
          <a:p>
            <a:r>
              <a:rPr lang="he-IL" dirty="0"/>
              <a:t>טדי </a:t>
            </a:r>
            <a:r>
              <a:rPr lang="he-IL" dirty="0">
                <a:highlight>
                  <a:srgbClr val="00FF00"/>
                </a:highlight>
              </a:rPr>
              <a:t>מן הצפון </a:t>
            </a:r>
            <a:r>
              <a:rPr lang="he-IL" dirty="0"/>
              <a:t>לא היה משמש כלום </a:t>
            </a:r>
          </a:p>
          <a:p>
            <a:r>
              <a:rPr lang="he-IL" dirty="0"/>
              <a:t>שער </a:t>
            </a:r>
            <a:r>
              <a:rPr lang="he-IL" dirty="0">
                <a:highlight>
                  <a:srgbClr val="00FF00"/>
                </a:highlight>
              </a:rPr>
              <a:t>המזרחי</a:t>
            </a:r>
            <a:r>
              <a:rPr lang="he-IL" dirty="0"/>
              <a:t> עליו שושן הבירה</a:t>
            </a:r>
          </a:p>
          <a:p>
            <a:endParaRPr lang="he-IL" dirty="0"/>
          </a:p>
        </p:txBody>
      </p:sp>
      <p:sp>
        <p:nvSpPr>
          <p:cNvPr id="3" name="כותרת 2">
            <a:extLst>
              <a:ext uri="{FF2B5EF4-FFF2-40B4-BE49-F238E27FC236}">
                <a16:creationId xmlns:a16="http://schemas.microsoft.com/office/drawing/2014/main" id="{317F7440-0DF4-F041-17F5-34D8FF49F56C}"/>
              </a:ext>
            </a:extLst>
          </p:cNvPr>
          <p:cNvSpPr>
            <a:spLocks noGrp="1"/>
          </p:cNvSpPr>
          <p:nvPr>
            <p:ph type="title"/>
          </p:nvPr>
        </p:nvSpPr>
        <p:spPr/>
        <p:txBody>
          <a:bodyPr/>
          <a:lstStyle/>
          <a:p>
            <a:r>
              <a:rPr lang="he-IL" dirty="0"/>
              <a:t>שערי הר הבית</a:t>
            </a:r>
          </a:p>
        </p:txBody>
      </p:sp>
      <p:pic>
        <p:nvPicPr>
          <p:cNvPr id="5" name="תמונה 4">
            <a:extLst>
              <a:ext uri="{FF2B5EF4-FFF2-40B4-BE49-F238E27FC236}">
                <a16:creationId xmlns:a16="http://schemas.microsoft.com/office/drawing/2014/main" id="{9792EB47-7ED7-E0E9-0E36-F6D0B6185259}"/>
              </a:ext>
            </a:extLst>
          </p:cNvPr>
          <p:cNvPicPr>
            <a:picLocks noChangeAspect="1"/>
          </p:cNvPicPr>
          <p:nvPr/>
        </p:nvPicPr>
        <p:blipFill>
          <a:blip r:embed="rId3"/>
          <a:stretch>
            <a:fillRect/>
          </a:stretch>
        </p:blipFill>
        <p:spPr>
          <a:xfrm>
            <a:off x="6132795" y="1391154"/>
            <a:ext cx="3888432" cy="5412181"/>
          </a:xfrm>
          <a:prstGeom prst="rect">
            <a:avLst/>
          </a:prstGeom>
        </p:spPr>
      </p:pic>
      <p:pic>
        <p:nvPicPr>
          <p:cNvPr id="4" name="תמונה 3">
            <a:extLst>
              <a:ext uri="{FF2B5EF4-FFF2-40B4-BE49-F238E27FC236}">
                <a16:creationId xmlns:a16="http://schemas.microsoft.com/office/drawing/2014/main" id="{A2940621-B5BB-9654-8F0A-5067610E8D0B}"/>
              </a:ext>
            </a:extLst>
          </p:cNvPr>
          <p:cNvPicPr>
            <a:picLocks noChangeAspect="1"/>
          </p:cNvPicPr>
          <p:nvPr/>
        </p:nvPicPr>
        <p:blipFill>
          <a:blip r:embed="rId4"/>
          <a:stretch>
            <a:fillRect/>
          </a:stretch>
        </p:blipFill>
        <p:spPr>
          <a:xfrm>
            <a:off x="0" y="2365002"/>
            <a:ext cx="8406580" cy="4492998"/>
          </a:xfrm>
          <a:prstGeom prst="rect">
            <a:avLst/>
          </a:prstGeom>
        </p:spPr>
      </p:pic>
    </p:spTree>
    <p:custDataLst>
      <p:tags r:id="rId1"/>
    </p:custDataLst>
    <p:extLst>
      <p:ext uri="{BB962C8B-B14F-4D97-AF65-F5344CB8AC3E}">
        <p14:creationId xmlns:p14="http://schemas.microsoft.com/office/powerpoint/2010/main" val="3813108003"/>
      </p:ext>
    </p:extLst>
  </p:cSld>
  <p:clrMapOvr>
    <a:masterClrMapping/>
  </p:clrMapOvr>
  <mc:AlternateContent xmlns:mc="http://schemas.openxmlformats.org/markup-compatibility/2006" xmlns:p14="http://schemas.microsoft.com/office/powerpoint/2010/main">
    <mc:Choice Requires="p14">
      <p:transition spd="med" p14:dur="700" advTm="55710">
        <p:fade/>
      </p:transition>
    </mc:Choice>
    <mc:Fallback xmlns="">
      <p:transition spd="med" advTm="5571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nodeType="clickEffect">
                                  <p:stCondLst>
                                    <p:cond delay="0"/>
                                  </p:stCondLst>
                                  <p:childTnLst>
                                    <p:animEffect transition="out" filter="wheel(1)">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27B6DD6A-B40E-84F4-F20E-8F67B0AC49FA}"/>
              </a:ext>
            </a:extLst>
          </p:cNvPr>
          <p:cNvPicPr>
            <a:picLocks noChangeAspect="1"/>
          </p:cNvPicPr>
          <p:nvPr/>
        </p:nvPicPr>
        <p:blipFill>
          <a:blip r:embed="rId3"/>
          <a:stretch>
            <a:fillRect/>
          </a:stretch>
        </p:blipFill>
        <p:spPr>
          <a:xfrm>
            <a:off x="484992" y="480601"/>
            <a:ext cx="11222016" cy="5896798"/>
          </a:xfrm>
          <a:prstGeom prst="rect">
            <a:avLst/>
          </a:prstGeom>
        </p:spPr>
      </p:pic>
      <p:pic>
        <p:nvPicPr>
          <p:cNvPr id="26626" name="Picture 2" descr="undefined">
            <a:extLst>
              <a:ext uri="{FF2B5EF4-FFF2-40B4-BE49-F238E27FC236}">
                <a16:creationId xmlns:a16="http://schemas.microsoft.com/office/drawing/2014/main" id="{ADBE1FE1-22B4-9110-4D31-7323D15E85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124395" cy="6093296"/>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9FC052E0-E1B2-0F0F-4A16-46EC4A746422}"/>
              </a:ext>
            </a:extLst>
          </p:cNvPr>
          <p:cNvSpPr>
            <a:spLocks noGrp="1"/>
          </p:cNvSpPr>
          <p:nvPr>
            <p:ph type="title"/>
          </p:nvPr>
        </p:nvSpPr>
        <p:spPr/>
        <p:txBody>
          <a:bodyPr/>
          <a:lstStyle/>
          <a:p>
            <a:r>
              <a:rPr lang="he-IL" dirty="0"/>
              <a:t>שער המוגרבים</a:t>
            </a:r>
          </a:p>
        </p:txBody>
      </p:sp>
      <p:sp>
        <p:nvSpPr>
          <p:cNvPr id="3" name="מציין מיקום תוכן 2">
            <a:extLst>
              <a:ext uri="{FF2B5EF4-FFF2-40B4-BE49-F238E27FC236}">
                <a16:creationId xmlns:a16="http://schemas.microsoft.com/office/drawing/2014/main" id="{B5265A08-5FCF-6DFB-A373-6BE55340C513}"/>
              </a:ext>
            </a:extLst>
          </p:cNvPr>
          <p:cNvSpPr>
            <a:spLocks noGrp="1"/>
          </p:cNvSpPr>
          <p:nvPr>
            <p:ph idx="1"/>
          </p:nvPr>
        </p:nvSpPr>
        <p:spPr>
          <a:xfrm flipH="1">
            <a:off x="8256240" y="1828800"/>
            <a:ext cx="3326160" cy="4470400"/>
          </a:xfrm>
        </p:spPr>
        <p:txBody>
          <a:bodyPr>
            <a:normAutofit/>
          </a:bodyPr>
          <a:lstStyle/>
          <a:p>
            <a:endParaRPr lang="he-IL" dirty="0">
              <a:highlight>
                <a:srgbClr val="00FF00"/>
              </a:highlight>
            </a:endParaRPr>
          </a:p>
        </p:txBody>
      </p:sp>
      <p:sp>
        <p:nvSpPr>
          <p:cNvPr id="6" name="תיבת טקסט 5">
            <a:extLst>
              <a:ext uri="{FF2B5EF4-FFF2-40B4-BE49-F238E27FC236}">
                <a16:creationId xmlns:a16="http://schemas.microsoft.com/office/drawing/2014/main" id="{FD6FF47E-C245-2DA2-756C-613F1368274F}"/>
              </a:ext>
            </a:extLst>
          </p:cNvPr>
          <p:cNvSpPr txBox="1"/>
          <p:nvPr/>
        </p:nvSpPr>
        <p:spPr>
          <a:xfrm>
            <a:off x="0" y="5952930"/>
            <a:ext cx="12108024" cy="1200329"/>
          </a:xfrm>
          <a:prstGeom prst="rect">
            <a:avLst/>
          </a:prstGeom>
          <a:noFill/>
        </p:spPr>
        <p:txBody>
          <a:bodyPr wrap="square" rtlCol="1">
            <a:spAutoFit/>
          </a:bodyPr>
          <a:lstStyle/>
          <a:p>
            <a:pPr marL="342900" indent="-342900">
              <a:buFont typeface="+mj-lt"/>
              <a:buAutoNum type="arabicPeriod"/>
            </a:pPr>
            <a:r>
              <a:rPr lang="he-IL" b="1" i="0" dirty="0">
                <a:solidFill>
                  <a:srgbClr val="202122"/>
                </a:solidFill>
                <a:effectLst/>
                <a:highlight>
                  <a:srgbClr val="00FF00"/>
                </a:highlight>
                <a:latin typeface="Arial" panose="020B0604020202020204" pitchFamily="34" charset="0"/>
              </a:rPr>
              <a:t>שער המוגרבים</a:t>
            </a:r>
            <a:r>
              <a:rPr lang="he-IL" b="0" i="0" dirty="0">
                <a:solidFill>
                  <a:srgbClr val="202122"/>
                </a:solidFill>
                <a:effectLst/>
                <a:highlight>
                  <a:srgbClr val="00FF00"/>
                </a:highlight>
                <a:latin typeface="Arial" panose="020B0604020202020204" pitchFamily="34" charset="0"/>
              </a:rPr>
              <a:t> הוא </a:t>
            </a:r>
            <a:r>
              <a:rPr lang="he-IL" b="0" i="0" u="none" strike="noStrike" dirty="0">
                <a:effectLst/>
                <a:highlight>
                  <a:srgbClr val="00FF00"/>
                </a:highlight>
                <a:latin typeface="Arial" panose="020B0604020202020204" pitchFamily="34" charset="0"/>
                <a:hlinkClick r:id="rId5" tooltip="שער (מבנה)"/>
              </a:rPr>
              <a:t>שער</a:t>
            </a:r>
            <a:r>
              <a:rPr lang="he-IL" b="0" i="0" dirty="0">
                <a:solidFill>
                  <a:srgbClr val="202122"/>
                </a:solidFill>
                <a:effectLst/>
                <a:highlight>
                  <a:srgbClr val="00FF00"/>
                </a:highlight>
                <a:latin typeface="Arial" panose="020B0604020202020204" pitchFamily="34" charset="0"/>
              </a:rPr>
              <a:t> למתחם </a:t>
            </a:r>
            <a:r>
              <a:rPr lang="he-IL" b="0" i="0" u="none" strike="noStrike" dirty="0">
                <a:effectLst/>
                <a:highlight>
                  <a:srgbClr val="00FF00"/>
                </a:highlight>
                <a:latin typeface="Arial" panose="020B0604020202020204" pitchFamily="34" charset="0"/>
                <a:hlinkClick r:id="rId6" tooltip="הר הבית"/>
              </a:rPr>
              <a:t>הר הבית</a:t>
            </a:r>
            <a:r>
              <a:rPr lang="he-IL" b="0" i="0" dirty="0">
                <a:solidFill>
                  <a:srgbClr val="202122"/>
                </a:solidFill>
                <a:effectLst/>
                <a:highlight>
                  <a:srgbClr val="00FF00"/>
                </a:highlight>
                <a:latin typeface="Arial" panose="020B0604020202020204" pitchFamily="34" charset="0"/>
              </a:rPr>
              <a:t>, הנמצא בצידו הדרומי של </a:t>
            </a:r>
            <a:r>
              <a:rPr lang="he-IL" b="0" i="0" u="none" strike="noStrike" dirty="0">
                <a:effectLst/>
                <a:highlight>
                  <a:srgbClr val="00FF00"/>
                </a:highlight>
                <a:latin typeface="Arial" panose="020B0604020202020204" pitchFamily="34" charset="0"/>
                <a:hlinkClick r:id="rId7" tooltip="הכותל המערבי"/>
              </a:rPr>
              <a:t>הכותל המערבי</a:t>
            </a:r>
            <a:r>
              <a:rPr lang="he-IL" b="0" i="0" dirty="0">
                <a:solidFill>
                  <a:srgbClr val="202122"/>
                </a:solidFill>
                <a:effectLst/>
                <a:highlight>
                  <a:srgbClr val="00FF00"/>
                </a:highlight>
                <a:latin typeface="Arial" panose="020B0604020202020204" pitchFamily="34" charset="0"/>
              </a:rPr>
              <a:t>. </a:t>
            </a:r>
          </a:p>
          <a:p>
            <a:pPr marL="342900" indent="-342900">
              <a:buFont typeface="+mj-lt"/>
              <a:buAutoNum type="arabicPeriod"/>
            </a:pPr>
            <a:r>
              <a:rPr lang="he-IL" b="0" i="0" dirty="0">
                <a:solidFill>
                  <a:srgbClr val="202122"/>
                </a:solidFill>
                <a:effectLst/>
                <a:highlight>
                  <a:srgbClr val="00FF00"/>
                </a:highlight>
                <a:latin typeface="Arial" panose="020B0604020202020204" pitchFamily="34" charset="0"/>
              </a:rPr>
              <a:t>כיום, זהו השער היחיד משערי הר הבית, שדרכו נכנסים להר מבקרים לא מוסלמים. </a:t>
            </a:r>
          </a:p>
          <a:p>
            <a:pPr marL="342900" indent="-342900">
              <a:buFont typeface="+mj-lt"/>
              <a:buAutoNum type="arabicPeriod"/>
            </a:pPr>
            <a:r>
              <a:rPr lang="he-IL" b="0" i="0" dirty="0">
                <a:solidFill>
                  <a:srgbClr val="202122"/>
                </a:solidFill>
                <a:effectLst/>
                <a:highlight>
                  <a:srgbClr val="00FF00"/>
                </a:highlight>
                <a:latin typeface="Arial" panose="020B0604020202020204" pitchFamily="34" charset="0"/>
              </a:rPr>
              <a:t>השער כונה כך על שם </a:t>
            </a:r>
            <a:r>
              <a:rPr lang="he-IL" b="0" i="0" u="none" strike="noStrike" dirty="0">
                <a:effectLst/>
                <a:highlight>
                  <a:srgbClr val="00FF00"/>
                </a:highlight>
                <a:latin typeface="Arial" panose="020B0604020202020204" pitchFamily="34" charset="0"/>
                <a:hlinkClick r:id="rId8" tooltip="שכונת המוגרבים"/>
              </a:rPr>
              <a:t>שכונת המוגרבים</a:t>
            </a:r>
            <a:r>
              <a:rPr lang="he-IL" b="0" i="0" dirty="0">
                <a:solidFill>
                  <a:srgbClr val="202122"/>
                </a:solidFill>
                <a:effectLst/>
                <a:highlight>
                  <a:srgbClr val="00FF00"/>
                </a:highlight>
                <a:latin typeface="Arial" panose="020B0604020202020204" pitchFamily="34" charset="0"/>
              </a:rPr>
              <a:t>, שנהרסה בעבודות להרחבת רחבת הכותל המערבי לאחר </a:t>
            </a:r>
            <a:r>
              <a:rPr lang="he-IL" b="0" i="0" u="none" strike="noStrike" dirty="0">
                <a:effectLst/>
                <a:highlight>
                  <a:srgbClr val="00FF00"/>
                </a:highlight>
                <a:latin typeface="Arial" panose="020B0604020202020204" pitchFamily="34" charset="0"/>
                <a:hlinkClick r:id="rId9" tooltip="מלחמת ששת הימים"/>
              </a:rPr>
              <a:t>מלחמת ששת הימים</a:t>
            </a:r>
            <a:r>
              <a:rPr lang="he-IL" b="0" i="0" dirty="0">
                <a:solidFill>
                  <a:srgbClr val="202122"/>
                </a:solidFill>
                <a:effectLst/>
                <a:highlight>
                  <a:srgbClr val="00FF00"/>
                </a:highlight>
                <a:latin typeface="Arial" panose="020B0604020202020204" pitchFamily="34" charset="0"/>
              </a:rPr>
              <a:t>.</a:t>
            </a:r>
            <a:endParaRPr lang="he-IL" dirty="0">
              <a:highlight>
                <a:srgbClr val="00FF00"/>
              </a:highlight>
            </a:endParaRPr>
          </a:p>
          <a:p>
            <a:endParaRPr lang="he-IL" dirty="0"/>
          </a:p>
        </p:txBody>
      </p:sp>
    </p:spTree>
    <p:custDataLst>
      <p:tags r:id="rId1"/>
    </p:custDataLst>
    <p:extLst>
      <p:ext uri="{BB962C8B-B14F-4D97-AF65-F5344CB8AC3E}">
        <p14:creationId xmlns:p14="http://schemas.microsoft.com/office/powerpoint/2010/main" val="3947085083"/>
      </p:ext>
    </p:extLst>
  </p:cSld>
  <p:clrMapOvr>
    <a:masterClrMapping/>
  </p:clrMapOvr>
  <mc:AlternateContent xmlns:mc="http://schemas.openxmlformats.org/markup-compatibility/2006" xmlns:p14="http://schemas.microsoft.com/office/powerpoint/2010/main">
    <mc:Choice Requires="p14">
      <p:transition spd="med" p14:dur="700" advTm="50200">
        <p:fade/>
      </p:transition>
    </mc:Choice>
    <mc:Fallback xmlns="">
      <p:transition spd="med" advTm="502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xit" presetSubtype="1" fill="hold" nodeType="clickEffect">
                                  <p:stCondLst>
                                    <p:cond delay="0"/>
                                  </p:stCondLst>
                                  <p:childTnLst>
                                    <p:animEffect transition="out" filter="wheel(1)">
                                      <p:cBhvr>
                                        <p:cTn id="11" dur="2000"/>
                                        <p:tgtEl>
                                          <p:spTgt spid="26626"/>
                                        </p:tgtEl>
                                      </p:cBhvr>
                                    </p:animEffect>
                                    <p:set>
                                      <p:cBhvr>
                                        <p:cTn id="12" dur="1" fill="hold">
                                          <p:stCondLst>
                                            <p:cond delay="1999"/>
                                          </p:stCondLst>
                                        </p:cTn>
                                        <p:tgtEl>
                                          <p:spTgt spid="2662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0A0F00-8FAF-F616-CC5C-FF729FBD1090}"/>
              </a:ext>
            </a:extLst>
          </p:cNvPr>
          <p:cNvSpPr>
            <a:spLocks noGrp="1"/>
          </p:cNvSpPr>
          <p:nvPr>
            <p:ph type="title"/>
          </p:nvPr>
        </p:nvSpPr>
        <p:spPr/>
        <p:txBody>
          <a:bodyPr/>
          <a:lstStyle/>
          <a:p>
            <a:r>
              <a:rPr lang="he-IL" dirty="0"/>
              <a:t>היכן הר הבית?</a:t>
            </a:r>
          </a:p>
        </p:txBody>
      </p:sp>
      <p:sp>
        <p:nvSpPr>
          <p:cNvPr id="3" name="מציין מיקום תוכן 2">
            <a:extLst>
              <a:ext uri="{FF2B5EF4-FFF2-40B4-BE49-F238E27FC236}">
                <a16:creationId xmlns:a16="http://schemas.microsoft.com/office/drawing/2014/main" id="{992ED433-3BA4-476E-D0F4-44D95592916F}"/>
              </a:ext>
            </a:extLst>
          </p:cNvPr>
          <p:cNvSpPr>
            <a:spLocks noGrp="1"/>
          </p:cNvSpPr>
          <p:nvPr>
            <p:ph idx="1"/>
          </p:nvPr>
        </p:nvSpPr>
        <p:spPr/>
        <p:txBody>
          <a:bodyPr/>
          <a:lstStyle/>
          <a:p>
            <a:r>
              <a:rPr lang="he-IL" dirty="0"/>
              <a:t>משנה מסכת מידות פרק ב משנה א</a:t>
            </a:r>
          </a:p>
          <a:p>
            <a:r>
              <a:rPr lang="he-IL" dirty="0"/>
              <a:t>הר הבית היה חמש מאות אמה על חמש מאות אמה </a:t>
            </a:r>
          </a:p>
          <a:p>
            <a:r>
              <a:rPr lang="he-IL" dirty="0"/>
              <a:t>רובו מן הדרום </a:t>
            </a:r>
          </a:p>
          <a:p>
            <a:r>
              <a:rPr lang="he-IL" dirty="0"/>
              <a:t>שני לו מן המזרח </a:t>
            </a:r>
          </a:p>
          <a:p>
            <a:r>
              <a:rPr lang="he-IL" dirty="0"/>
              <a:t>שלישי לו מן הצפון </a:t>
            </a:r>
          </a:p>
          <a:p>
            <a:r>
              <a:rPr lang="he-IL" dirty="0"/>
              <a:t>מיעוטו מן המערב </a:t>
            </a:r>
          </a:p>
          <a:p>
            <a:r>
              <a:rPr lang="he-IL" dirty="0"/>
              <a:t>מקום שהיה רוב מדתו שם היה רוב תשמישו: </a:t>
            </a:r>
          </a:p>
        </p:txBody>
      </p:sp>
      <p:pic>
        <p:nvPicPr>
          <p:cNvPr id="2050" name="Picture 2">
            <a:extLst>
              <a:ext uri="{FF2B5EF4-FFF2-40B4-BE49-F238E27FC236}">
                <a16:creationId xmlns:a16="http://schemas.microsoft.com/office/drawing/2014/main" id="{A65A7F85-3935-C56A-5E78-F7699433D8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9" y="17850"/>
            <a:ext cx="54006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a:extLst>
              <a:ext uri="{FF2B5EF4-FFF2-40B4-BE49-F238E27FC236}">
                <a16:creationId xmlns:a16="http://schemas.microsoft.com/office/drawing/2014/main" id="{4E69CC68-29FF-41AB-52BD-ECB2E9F64E28}"/>
              </a:ext>
            </a:extLst>
          </p:cNvPr>
          <p:cNvPicPr>
            <a:picLocks noChangeAspect="1"/>
          </p:cNvPicPr>
          <p:nvPr/>
        </p:nvPicPr>
        <p:blipFill>
          <a:blip r:embed="rId4"/>
          <a:stretch>
            <a:fillRect/>
          </a:stretch>
        </p:blipFill>
        <p:spPr>
          <a:xfrm>
            <a:off x="14673" y="30021"/>
            <a:ext cx="5381941" cy="3759020"/>
          </a:xfrm>
          <a:prstGeom prst="rect">
            <a:avLst/>
          </a:prstGeom>
        </p:spPr>
      </p:pic>
      <p:pic>
        <p:nvPicPr>
          <p:cNvPr id="2052" name="Picture 4">
            <a:extLst>
              <a:ext uri="{FF2B5EF4-FFF2-40B4-BE49-F238E27FC236}">
                <a16:creationId xmlns:a16="http://schemas.microsoft.com/office/drawing/2014/main" id="{1AD12266-CAFD-6881-770D-FAD616CBB4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006" y="65314"/>
            <a:ext cx="5256844" cy="671641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01258276"/>
      </p:ext>
    </p:extLst>
  </p:cSld>
  <p:clrMapOvr>
    <a:masterClrMapping/>
  </p:clrMapOvr>
  <mc:AlternateContent xmlns:mc="http://schemas.openxmlformats.org/markup-compatibility/2006" xmlns:p14="http://schemas.microsoft.com/office/powerpoint/2010/main">
    <mc:Choice Requires="p14">
      <p:transition spd="med" p14:dur="700" advTm="141608">
        <p:fade/>
      </p:transition>
    </mc:Choice>
    <mc:Fallback xmlns="">
      <p:transition spd="med" advTm="14160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22" presetClass="exit" presetSubtype="4" fill="hold" nodeType="withEffect">
                                  <p:stCondLst>
                                    <p:cond delay="0"/>
                                  </p:stCondLst>
                                  <p:childTnLst>
                                    <p:animEffect transition="out" filter="wipe(down)">
                                      <p:cBhvr>
                                        <p:cTn id="32" dur="500"/>
                                        <p:tgtEl>
                                          <p:spTgt spid="2052"/>
                                        </p:tgtEl>
                                      </p:cBhvr>
                                    </p:animEffect>
                                    <p:set>
                                      <p:cBhvr>
                                        <p:cTn id="33" dur="1" fill="hold">
                                          <p:stCondLst>
                                            <p:cond delay="499"/>
                                          </p:stCondLst>
                                        </p:cTn>
                                        <p:tgtEl>
                                          <p:spTgt spid="2052"/>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1" presetClass="exit" presetSubtype="1" fill="hold" nodeType="clickEffect">
                                  <p:stCondLst>
                                    <p:cond delay="0"/>
                                  </p:stCondLst>
                                  <p:childTnLst>
                                    <p:animEffect transition="out" filter="wheel(1)">
                                      <p:cBhvr>
                                        <p:cTn id="37" dur="2000"/>
                                        <p:tgtEl>
                                          <p:spTgt spid="5"/>
                                        </p:tgtEl>
                                      </p:cBhvr>
                                    </p:animEffect>
                                    <p:set>
                                      <p:cBhvr>
                                        <p:cTn id="38"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DCC028-5C24-AD75-CECE-2E61DD10B975}"/>
              </a:ext>
            </a:extLst>
          </p:cNvPr>
          <p:cNvSpPr>
            <a:spLocks noGrp="1"/>
          </p:cNvSpPr>
          <p:nvPr>
            <p:ph type="title"/>
          </p:nvPr>
        </p:nvSpPr>
        <p:spPr/>
        <p:txBody>
          <a:bodyPr/>
          <a:lstStyle/>
          <a:p>
            <a:r>
              <a:rPr lang="he-IL" dirty="0"/>
              <a:t>מידות הר הבית בימנו</a:t>
            </a:r>
          </a:p>
        </p:txBody>
      </p:sp>
      <p:pic>
        <p:nvPicPr>
          <p:cNvPr id="5" name="מציין מיקום תוכן 4" descr="תמונה שמכילה צילום אווירי, מבט עין הציפור, בחוץ, בית&#10;&#10;התיאור נוצר באופן אוטומטי">
            <a:extLst>
              <a:ext uri="{FF2B5EF4-FFF2-40B4-BE49-F238E27FC236}">
                <a16:creationId xmlns:a16="http://schemas.microsoft.com/office/drawing/2014/main" id="{D939CE99-0609-93F1-D718-7474A1844A3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5564187" cy="4178944"/>
          </a:xfrm>
        </p:spPr>
      </p:pic>
      <p:sp>
        <p:nvSpPr>
          <p:cNvPr id="6" name="תיבת טקסט 5">
            <a:extLst>
              <a:ext uri="{FF2B5EF4-FFF2-40B4-BE49-F238E27FC236}">
                <a16:creationId xmlns:a16="http://schemas.microsoft.com/office/drawing/2014/main" id="{EDEC8627-6ACD-49DA-A100-6492A45BE9EB}"/>
              </a:ext>
            </a:extLst>
          </p:cNvPr>
          <p:cNvSpPr txBox="1"/>
          <p:nvPr/>
        </p:nvSpPr>
        <p:spPr>
          <a:xfrm>
            <a:off x="0" y="4460033"/>
            <a:ext cx="5514392" cy="1200329"/>
          </a:xfrm>
          <a:prstGeom prst="rect">
            <a:avLst/>
          </a:prstGeom>
          <a:noFill/>
        </p:spPr>
        <p:txBody>
          <a:bodyPr wrap="square" rtlCol="1">
            <a:spAutoFit/>
          </a:bodyPr>
          <a:lstStyle/>
          <a:p>
            <a:r>
              <a:rPr lang="he-IL" b="0" i="0" dirty="0">
                <a:solidFill>
                  <a:srgbClr val="202122"/>
                </a:solidFill>
                <a:effectLst/>
                <a:highlight>
                  <a:srgbClr val="00FF00"/>
                </a:highlight>
                <a:latin typeface="Arial" panose="020B0604020202020204" pitchFamily="34" charset="0"/>
              </a:rPr>
              <a:t>מבט על הר הבית מכיוון דרום. </a:t>
            </a:r>
          </a:p>
          <a:p>
            <a:r>
              <a:rPr lang="he-IL" b="0" i="0" dirty="0">
                <a:solidFill>
                  <a:srgbClr val="202122"/>
                </a:solidFill>
                <a:effectLst/>
                <a:highlight>
                  <a:srgbClr val="00FF00"/>
                </a:highlight>
                <a:latin typeface="Arial" panose="020B0604020202020204" pitchFamily="34" charset="0"/>
              </a:rPr>
              <a:t>בלב הרחבה – </a:t>
            </a:r>
            <a:r>
              <a:rPr lang="he-IL" b="0" i="0" u="none" strike="noStrike" dirty="0">
                <a:effectLst/>
                <a:highlight>
                  <a:srgbClr val="00FF00"/>
                </a:highlight>
                <a:latin typeface="Arial" panose="020B0604020202020204" pitchFamily="34" charset="0"/>
                <a:hlinkClick r:id="rId3" tooltip="כיפת הסלע"/>
              </a:rPr>
              <a:t>כיפת הסלע</a:t>
            </a:r>
            <a:r>
              <a:rPr lang="he-IL" b="0" i="0" dirty="0">
                <a:solidFill>
                  <a:srgbClr val="202122"/>
                </a:solidFill>
                <a:effectLst/>
                <a:highlight>
                  <a:srgbClr val="00FF00"/>
                </a:highlight>
                <a:latin typeface="Arial" panose="020B0604020202020204" pitchFamily="34" charset="0"/>
              </a:rPr>
              <a:t>. </a:t>
            </a:r>
          </a:p>
          <a:p>
            <a:r>
              <a:rPr lang="he-IL" b="0" i="0" dirty="0">
                <a:solidFill>
                  <a:srgbClr val="202122"/>
                </a:solidFill>
                <a:effectLst/>
                <a:highlight>
                  <a:srgbClr val="00FF00"/>
                </a:highlight>
                <a:latin typeface="Arial" panose="020B0604020202020204" pitchFamily="34" charset="0"/>
              </a:rPr>
              <a:t>בדרום הרחבה – </a:t>
            </a:r>
            <a:r>
              <a:rPr lang="he-IL" b="0" i="0" u="none" strike="noStrike" dirty="0">
                <a:effectLst/>
                <a:highlight>
                  <a:srgbClr val="00FF00"/>
                </a:highlight>
                <a:latin typeface="Arial" panose="020B0604020202020204" pitchFamily="34" charset="0"/>
                <a:hlinkClick r:id="rId4" tooltip="מסגד אל-אקצא"/>
              </a:rPr>
              <a:t>מסגד אל-</a:t>
            </a:r>
            <a:r>
              <a:rPr lang="he-IL" b="0" i="0" u="none" strike="noStrike" dirty="0" err="1">
                <a:effectLst/>
                <a:highlight>
                  <a:srgbClr val="00FF00"/>
                </a:highlight>
                <a:latin typeface="Arial" panose="020B0604020202020204" pitchFamily="34" charset="0"/>
                <a:hlinkClick r:id="rId4" tooltip="מסגד אל-אקצא"/>
              </a:rPr>
              <a:t>אקצא</a:t>
            </a:r>
            <a:r>
              <a:rPr lang="he-IL" b="0" i="0" dirty="0">
                <a:solidFill>
                  <a:srgbClr val="202122"/>
                </a:solidFill>
                <a:effectLst/>
                <a:highlight>
                  <a:srgbClr val="00FF00"/>
                </a:highlight>
                <a:latin typeface="Arial" panose="020B0604020202020204" pitchFamily="34" charset="0"/>
              </a:rPr>
              <a:t> (הכיפה הכסופה). </a:t>
            </a:r>
          </a:p>
          <a:p>
            <a:r>
              <a:rPr lang="he-IL" b="0" i="0" dirty="0">
                <a:solidFill>
                  <a:srgbClr val="202122"/>
                </a:solidFill>
                <a:effectLst/>
                <a:highlight>
                  <a:srgbClr val="00FF00"/>
                </a:highlight>
                <a:latin typeface="Arial" panose="020B0604020202020204" pitchFamily="34" charset="0"/>
              </a:rPr>
              <a:t>למרגלות הר הבית, מדרום – </a:t>
            </a:r>
            <a:r>
              <a:rPr lang="he-IL" b="0" i="0" u="none" strike="noStrike" dirty="0">
                <a:effectLst/>
                <a:highlight>
                  <a:srgbClr val="00FF00"/>
                </a:highlight>
                <a:latin typeface="Arial" panose="020B0604020202020204" pitchFamily="34" charset="0"/>
                <a:hlinkClick r:id="rId5" tooltip="הגן הארכאולוגי ירושלים"/>
              </a:rPr>
              <a:t>הגן הארכאולוגי ירושלים</a:t>
            </a:r>
            <a:r>
              <a:rPr lang="he-IL" b="0" i="0" dirty="0">
                <a:solidFill>
                  <a:srgbClr val="202122"/>
                </a:solidFill>
                <a:effectLst/>
                <a:highlight>
                  <a:srgbClr val="00FF00"/>
                </a:highlight>
                <a:latin typeface="Arial" panose="020B0604020202020204" pitchFamily="34" charset="0"/>
              </a:rPr>
              <a:t>.</a:t>
            </a:r>
            <a:endParaRPr lang="he-IL" dirty="0">
              <a:highlight>
                <a:srgbClr val="00FF00"/>
              </a:highlight>
            </a:endParaRPr>
          </a:p>
        </p:txBody>
      </p:sp>
    </p:spTree>
    <p:extLst>
      <p:ext uri="{BB962C8B-B14F-4D97-AF65-F5344CB8AC3E}">
        <p14:creationId xmlns:p14="http://schemas.microsoft.com/office/powerpoint/2010/main" val="1482741403"/>
      </p:ext>
    </p:extLst>
  </p:cSld>
  <p:clrMapOvr>
    <a:masterClrMapping/>
  </p:clrMapOvr>
  <mc:AlternateContent xmlns:mc="http://schemas.openxmlformats.org/markup-compatibility/2006" xmlns:p14="http://schemas.microsoft.com/office/powerpoint/2010/main">
    <mc:Choice Requires="p14">
      <p:transition spd="med" p14:dur="700" advTm="5811">
        <p:fade/>
      </p:transition>
    </mc:Choice>
    <mc:Fallback xmlns="">
      <p:transition spd="med" advTm="5811">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688032172"/>
      </p:ext>
    </p:extLst>
  </p:cSld>
  <p:clrMapOvr>
    <a:masterClrMapping/>
  </p:clrMapOvr>
  <mc:AlternateContent xmlns:mc="http://schemas.openxmlformats.org/markup-compatibility/2006" xmlns:p14="http://schemas.microsoft.com/office/powerpoint/2010/main">
    <mc:Choice Requires="p14">
      <p:transition spd="slow" p14:dur="2000" advTm="7567"/>
    </mc:Choice>
    <mc:Fallback xmlns="">
      <p:transition spd="slow" advTm="7567"/>
    </mc:Fallback>
  </mc:AlternateContent>
  <p:extLst>
    <p:ext uri="{E180D4A7-C9FB-4DFB-919C-405C955672EB}">
      <p14:showEvtLst xmlns:p14="http://schemas.microsoft.com/office/powerpoint/2010/main">
        <p14:playEvt time="4572" objId="2"/>
        <p14:stopEvt time="6665" objId="2"/>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a:extLst>
              <a:ext uri="{FF2B5EF4-FFF2-40B4-BE49-F238E27FC236}">
                <a16:creationId xmlns:a16="http://schemas.microsoft.com/office/drawing/2014/main" id="{5B7A8FAB-8B59-9317-A697-B05B6A0B7DB1}"/>
              </a:ext>
            </a:extLst>
          </p:cNvPr>
          <p:cNvPicPr>
            <a:picLocks noChangeAspect="1"/>
          </p:cNvPicPr>
          <p:nvPr/>
        </p:nvPicPr>
        <p:blipFill>
          <a:blip r:embed="rId3"/>
          <a:stretch>
            <a:fillRect/>
          </a:stretch>
        </p:blipFill>
        <p:spPr>
          <a:xfrm>
            <a:off x="0" y="5019418"/>
            <a:ext cx="2705478" cy="1838582"/>
          </a:xfrm>
          <a:prstGeom prst="rect">
            <a:avLst/>
          </a:prstGeom>
        </p:spPr>
      </p:pic>
      <p:sp>
        <p:nvSpPr>
          <p:cNvPr id="2" name="כותרת 1">
            <a:extLst>
              <a:ext uri="{FF2B5EF4-FFF2-40B4-BE49-F238E27FC236}">
                <a16:creationId xmlns:a16="http://schemas.microsoft.com/office/drawing/2014/main" id="{6B29720F-16BD-4ED3-E4FF-A757A654EDC9}"/>
              </a:ext>
            </a:extLst>
          </p:cNvPr>
          <p:cNvSpPr>
            <a:spLocks noGrp="1"/>
          </p:cNvSpPr>
          <p:nvPr>
            <p:ph type="title"/>
          </p:nvPr>
        </p:nvSpPr>
        <p:spPr/>
        <p:txBody>
          <a:bodyPr>
            <a:normAutofit fontScale="90000"/>
          </a:bodyPr>
          <a:lstStyle/>
          <a:p>
            <a:r>
              <a:rPr lang="he-IL" dirty="0"/>
              <a:t>מודדים משער המוגרבים </a:t>
            </a:r>
          </a:p>
        </p:txBody>
      </p:sp>
      <p:sp>
        <p:nvSpPr>
          <p:cNvPr id="3" name="מציין מיקום תוכן 2">
            <a:extLst>
              <a:ext uri="{FF2B5EF4-FFF2-40B4-BE49-F238E27FC236}">
                <a16:creationId xmlns:a16="http://schemas.microsoft.com/office/drawing/2014/main" id="{2D3B6F41-6F06-B50E-F4B7-C2A58FE007AB}"/>
              </a:ext>
            </a:extLst>
          </p:cNvPr>
          <p:cNvSpPr>
            <a:spLocks noGrp="1"/>
          </p:cNvSpPr>
          <p:nvPr>
            <p:ph idx="1"/>
          </p:nvPr>
        </p:nvSpPr>
        <p:spPr>
          <a:xfrm flipH="1">
            <a:off x="8229600" y="1828800"/>
            <a:ext cx="3843064" cy="4470400"/>
          </a:xfrm>
        </p:spPr>
        <p:txBody>
          <a:bodyPr/>
          <a:lstStyle/>
          <a:p>
            <a:r>
              <a:rPr lang="he-IL" dirty="0"/>
              <a:t>כיום יש 478 מטר ולא 500 אמה. </a:t>
            </a:r>
          </a:p>
          <a:p>
            <a:r>
              <a:rPr lang="he-IL" dirty="0"/>
              <a:t>התירוץ המקובל: שבדרום יש הוספה שהוסיף הורדוס, וחז"ל לא מנו אותם.</a:t>
            </a:r>
          </a:p>
          <a:p>
            <a:r>
              <a:rPr lang="he-IL" dirty="0"/>
              <a:t>והר הבית הקדוש מתחיל משער המוגרבים. כ 90 מטר מהכותל הדרומי. </a:t>
            </a:r>
          </a:p>
        </p:txBody>
      </p:sp>
      <p:pic>
        <p:nvPicPr>
          <p:cNvPr id="6" name="תמונה 5">
            <a:extLst>
              <a:ext uri="{FF2B5EF4-FFF2-40B4-BE49-F238E27FC236}">
                <a16:creationId xmlns:a16="http://schemas.microsoft.com/office/drawing/2014/main" id="{A7EC7E5B-CF3F-2967-B84D-A84C0A896148}"/>
              </a:ext>
            </a:extLst>
          </p:cNvPr>
          <p:cNvPicPr>
            <a:picLocks noChangeAspect="1"/>
          </p:cNvPicPr>
          <p:nvPr/>
        </p:nvPicPr>
        <p:blipFill>
          <a:blip r:embed="rId4"/>
          <a:stretch>
            <a:fillRect/>
          </a:stretch>
        </p:blipFill>
        <p:spPr>
          <a:xfrm>
            <a:off x="0" y="0"/>
            <a:ext cx="8145012" cy="6039693"/>
          </a:xfrm>
          <a:prstGeom prst="rect">
            <a:avLst/>
          </a:prstGeom>
        </p:spPr>
      </p:pic>
    </p:spTree>
    <p:custDataLst>
      <p:tags r:id="rId1"/>
    </p:custDataLst>
    <p:extLst>
      <p:ext uri="{BB962C8B-B14F-4D97-AF65-F5344CB8AC3E}">
        <p14:creationId xmlns:p14="http://schemas.microsoft.com/office/powerpoint/2010/main" val="1119891226"/>
      </p:ext>
    </p:extLst>
  </p:cSld>
  <p:clrMapOvr>
    <a:masterClrMapping/>
  </p:clrMapOvr>
  <mc:AlternateContent xmlns:mc="http://schemas.openxmlformats.org/markup-compatibility/2006" xmlns:p14="http://schemas.microsoft.com/office/powerpoint/2010/main">
    <mc:Choice Requires="p14">
      <p:transition spd="med" p14:dur="700" advTm="538753">
        <p:fade/>
      </p:transition>
    </mc:Choice>
    <mc:Fallback xmlns="">
      <p:transition spd="med" advTm="538753">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רחבת עזרת ישראל בגן הארכאולוגי ירושלים בסמוך לקשת רובינסון">
            <a:extLst>
              <a:ext uri="{FF2B5EF4-FFF2-40B4-BE49-F238E27FC236}">
                <a16:creationId xmlns:a16="http://schemas.microsoft.com/office/drawing/2014/main" id="{EBC3651B-D8D5-B89E-594E-22A068D6B3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4005064"/>
            <a:ext cx="3814086" cy="2852936"/>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6B29720F-16BD-4ED3-E4FF-A757A654EDC9}"/>
              </a:ext>
            </a:extLst>
          </p:cNvPr>
          <p:cNvSpPr>
            <a:spLocks noGrp="1"/>
          </p:cNvSpPr>
          <p:nvPr>
            <p:ph type="title"/>
          </p:nvPr>
        </p:nvSpPr>
        <p:spPr/>
        <p:txBody>
          <a:bodyPr>
            <a:normAutofit fontScale="90000"/>
          </a:bodyPr>
          <a:lstStyle/>
          <a:p>
            <a:r>
              <a:rPr lang="he-IL" dirty="0"/>
              <a:t>מודדים משער המוגרבים </a:t>
            </a:r>
          </a:p>
        </p:txBody>
      </p:sp>
      <p:sp>
        <p:nvSpPr>
          <p:cNvPr id="3" name="מציין מיקום תוכן 2">
            <a:extLst>
              <a:ext uri="{FF2B5EF4-FFF2-40B4-BE49-F238E27FC236}">
                <a16:creationId xmlns:a16="http://schemas.microsoft.com/office/drawing/2014/main" id="{2D3B6F41-6F06-B50E-F4B7-C2A58FE007AB}"/>
              </a:ext>
            </a:extLst>
          </p:cNvPr>
          <p:cNvSpPr>
            <a:spLocks noGrp="1"/>
          </p:cNvSpPr>
          <p:nvPr>
            <p:ph idx="1"/>
          </p:nvPr>
        </p:nvSpPr>
        <p:spPr>
          <a:xfrm flipH="1">
            <a:off x="6816080" y="1828800"/>
            <a:ext cx="5256584" cy="4470400"/>
          </a:xfrm>
        </p:spPr>
        <p:txBody>
          <a:bodyPr/>
          <a:lstStyle/>
          <a:p>
            <a:r>
              <a:rPr lang="he-IL" dirty="0"/>
              <a:t>כיום יש 478 מטר ולא 500 אמה. </a:t>
            </a:r>
          </a:p>
          <a:p>
            <a:r>
              <a:rPr lang="he-IL" dirty="0"/>
              <a:t>התירוץ המקובל: שבדרום יש הוספה שהוסיף הורדוס, וחז"ל לא מנו אותם.</a:t>
            </a:r>
          </a:p>
          <a:p>
            <a:r>
              <a:rPr lang="he-IL" dirty="0"/>
              <a:t>והר הבית הקדוש מתחיל משער המוגרבים. </a:t>
            </a:r>
          </a:p>
          <a:p>
            <a:r>
              <a:rPr lang="he-IL" dirty="0"/>
              <a:t> תירוץ נוסף – שמונים את החמש מאות אמה מהמקום שבו האדם עולה משערי חולדה. </a:t>
            </a:r>
          </a:p>
        </p:txBody>
      </p:sp>
      <p:pic>
        <p:nvPicPr>
          <p:cNvPr id="4" name="Picture 2">
            <a:extLst>
              <a:ext uri="{FF2B5EF4-FFF2-40B4-BE49-F238E27FC236}">
                <a16:creationId xmlns:a16="http://schemas.microsoft.com/office/drawing/2014/main" id="{2FC50733-6AE7-EA46-C202-53D19AC009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9" y="0"/>
            <a:ext cx="6730054" cy="494116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74826726"/>
      </p:ext>
    </p:extLst>
  </p:cSld>
  <p:clrMapOvr>
    <a:masterClrMapping/>
  </p:clrMapOvr>
  <mc:AlternateContent xmlns:mc="http://schemas.openxmlformats.org/markup-compatibility/2006" xmlns:p14="http://schemas.microsoft.com/office/powerpoint/2010/main">
    <mc:Choice Requires="p14">
      <p:transition spd="med" p14:dur="700" advTm="538753">
        <p:fade/>
      </p:transition>
    </mc:Choice>
    <mc:Fallback xmlns="">
      <p:transition spd="med" advTm="53875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nodeType="clickEffect">
                                  <p:stCondLst>
                                    <p:cond delay="0"/>
                                  </p:stCondLst>
                                  <p:childTnLst>
                                    <p:animEffect transition="out" filter="barn(inVertic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03D68AA3-1067-6B4F-B968-7E0CDB765680}"/>
              </a:ext>
            </a:extLst>
          </p:cNvPr>
          <p:cNvSpPr>
            <a:spLocks noGrp="1"/>
          </p:cNvSpPr>
          <p:nvPr>
            <p:ph type="body" sz="quarter" idx="11"/>
          </p:nvPr>
        </p:nvSpPr>
        <p:spPr/>
        <p:txBody>
          <a:bodyPr/>
          <a:lstStyle/>
          <a:p>
            <a:endParaRPr lang="he-IL"/>
          </a:p>
        </p:txBody>
      </p:sp>
      <p:sp>
        <p:nvSpPr>
          <p:cNvPr id="3" name="כותרת 2">
            <a:extLst>
              <a:ext uri="{FF2B5EF4-FFF2-40B4-BE49-F238E27FC236}">
                <a16:creationId xmlns:a16="http://schemas.microsoft.com/office/drawing/2014/main" id="{6B5FD5FB-F8F7-94FE-1CB5-663C876A1D4C}"/>
              </a:ext>
            </a:extLst>
          </p:cNvPr>
          <p:cNvSpPr>
            <a:spLocks noGrp="1"/>
          </p:cNvSpPr>
          <p:nvPr>
            <p:ph type="title"/>
          </p:nvPr>
        </p:nvSpPr>
        <p:spPr/>
        <p:txBody>
          <a:bodyPr/>
          <a:lstStyle/>
          <a:p>
            <a:r>
              <a:rPr lang="he-IL" dirty="0"/>
              <a:t>שערי חולדה</a:t>
            </a:r>
          </a:p>
        </p:txBody>
      </p:sp>
      <p:pic>
        <p:nvPicPr>
          <p:cNvPr id="5" name="תמונה 4">
            <a:extLst>
              <a:ext uri="{FF2B5EF4-FFF2-40B4-BE49-F238E27FC236}">
                <a16:creationId xmlns:a16="http://schemas.microsoft.com/office/drawing/2014/main" id="{202AD5A2-7985-A817-9FDD-690549028B46}"/>
              </a:ext>
            </a:extLst>
          </p:cNvPr>
          <p:cNvPicPr>
            <a:picLocks noChangeAspect="1"/>
          </p:cNvPicPr>
          <p:nvPr/>
        </p:nvPicPr>
        <p:blipFill>
          <a:blip r:embed="rId4"/>
          <a:stretch>
            <a:fillRect/>
          </a:stretch>
        </p:blipFill>
        <p:spPr>
          <a:xfrm>
            <a:off x="-3584" y="2975170"/>
            <a:ext cx="6339316" cy="3882831"/>
          </a:xfrm>
          <a:prstGeom prst="rect">
            <a:avLst/>
          </a:prstGeom>
        </p:spPr>
      </p:pic>
      <p:pic>
        <p:nvPicPr>
          <p:cNvPr id="7" name="תמונה 6">
            <a:extLst>
              <a:ext uri="{FF2B5EF4-FFF2-40B4-BE49-F238E27FC236}">
                <a16:creationId xmlns:a16="http://schemas.microsoft.com/office/drawing/2014/main" id="{CB5E2019-080E-8EF7-91FF-F8E6339E0E41}"/>
              </a:ext>
            </a:extLst>
          </p:cNvPr>
          <p:cNvPicPr>
            <a:picLocks noChangeAspect="1"/>
          </p:cNvPicPr>
          <p:nvPr/>
        </p:nvPicPr>
        <p:blipFill>
          <a:blip r:embed="rId5"/>
          <a:stretch>
            <a:fillRect/>
          </a:stretch>
        </p:blipFill>
        <p:spPr>
          <a:xfrm>
            <a:off x="34956" y="1014"/>
            <a:ext cx="5711480" cy="4230274"/>
          </a:xfrm>
          <a:prstGeom prst="rect">
            <a:avLst/>
          </a:prstGeom>
        </p:spPr>
      </p:pic>
      <p:sp>
        <p:nvSpPr>
          <p:cNvPr id="8" name="תיבת טקסט 7">
            <a:extLst>
              <a:ext uri="{FF2B5EF4-FFF2-40B4-BE49-F238E27FC236}">
                <a16:creationId xmlns:a16="http://schemas.microsoft.com/office/drawing/2014/main" id="{7F3CEF43-0E7B-AA99-26CF-00E67D493D53}"/>
              </a:ext>
            </a:extLst>
          </p:cNvPr>
          <p:cNvSpPr txBox="1"/>
          <p:nvPr/>
        </p:nvSpPr>
        <p:spPr>
          <a:xfrm>
            <a:off x="6168008" y="3212977"/>
            <a:ext cx="5860739" cy="2197525"/>
          </a:xfrm>
          <a:prstGeom prst="rect">
            <a:avLst/>
          </a:prstGeom>
          <a:noFill/>
        </p:spPr>
        <p:txBody>
          <a:bodyPr wrap="square" rtlCol="1">
            <a:spAutoFit/>
          </a:bodyPr>
          <a:lstStyle/>
          <a:p>
            <a:pPr>
              <a:lnSpc>
                <a:spcPct val="95000"/>
              </a:lnSpc>
            </a:pPr>
            <a:r>
              <a:rPr lang="he-IL" dirty="0">
                <a:highlight>
                  <a:srgbClr val="FFFF00"/>
                </a:highlight>
              </a:rPr>
              <a:t>בשערי חולדה היו נכנסים להר הבית.</a:t>
            </a:r>
          </a:p>
          <a:p>
            <a:pPr>
              <a:lnSpc>
                <a:spcPct val="95000"/>
              </a:lnSpc>
            </a:pPr>
            <a:r>
              <a:rPr lang="he-IL" dirty="0">
                <a:highlight>
                  <a:srgbClr val="FFFF00"/>
                </a:highlight>
              </a:rPr>
              <a:t>והנה נמצא כי קרקעית שערי חולדה נמוכה ב- 11.5 מטר מקרקע הר הבית המקורית ואם כך כיצד נכנסו מהם אל המקדש? </a:t>
            </a:r>
          </a:p>
          <a:p>
            <a:pPr>
              <a:lnSpc>
                <a:spcPct val="95000"/>
              </a:lnSpc>
            </a:pPr>
            <a:r>
              <a:rPr lang="he-IL" dirty="0">
                <a:highlight>
                  <a:srgbClr val="FFFF00"/>
                </a:highlight>
              </a:rPr>
              <a:t>הלכו ובדקו מעבר לקיר והנה נמצאו שם 'מחילות' מקורות בקשתות נהדרות, מעוטרות באיורים מרהיבים, מחילות אלו נמשכות אל תוך שטח ההר ואט אט עולות מטר ועוד מטר עד הגיען אל גרם מדרגות שם נפתחות אל גובה ההר סמוך ל-500 אמה המקודשות. </a:t>
            </a:r>
          </a:p>
        </p:txBody>
      </p:sp>
    </p:spTree>
    <p:custDataLst>
      <p:tags r:id="rId1"/>
    </p:custDataLst>
    <p:extLst>
      <p:ext uri="{BB962C8B-B14F-4D97-AF65-F5344CB8AC3E}">
        <p14:creationId xmlns:p14="http://schemas.microsoft.com/office/powerpoint/2010/main" val="78250053"/>
      </p:ext>
    </p:extLst>
  </p:cSld>
  <p:clrMapOvr>
    <a:masterClrMapping/>
  </p:clrMapOvr>
  <mc:AlternateContent xmlns:mc="http://schemas.openxmlformats.org/markup-compatibility/2006" xmlns:p14="http://schemas.microsoft.com/office/powerpoint/2010/main">
    <mc:Choice Requires="p14">
      <p:transition spd="med" p14:dur="700" advTm="295087">
        <p:fade/>
      </p:transition>
    </mc:Choice>
    <mc:Fallback xmlns="">
      <p:transition spd="med" advTm="29508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7"/>
                                        </p:tgtEl>
                                      </p:cBhvr>
                                    </p:animEffect>
                                    <p:set>
                                      <p:cBhvr>
                                        <p:cTn id="7" dur="1" fill="hold">
                                          <p:stCondLst>
                                            <p:cond delay="1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34EF41A-5691-2E5A-DEDD-74FCA32E7F59}"/>
              </a:ext>
            </a:extLst>
          </p:cNvPr>
          <p:cNvSpPr>
            <a:spLocks noGrp="1"/>
          </p:cNvSpPr>
          <p:nvPr>
            <p:ph type="title"/>
          </p:nvPr>
        </p:nvSpPr>
        <p:spPr/>
        <p:txBody>
          <a:bodyPr/>
          <a:lstStyle/>
          <a:p>
            <a:r>
              <a:rPr lang="he-IL" dirty="0"/>
              <a:t>שער השלשלת</a:t>
            </a:r>
          </a:p>
        </p:txBody>
      </p:sp>
      <p:sp>
        <p:nvSpPr>
          <p:cNvPr id="3" name="מציין מיקום תוכן 2">
            <a:extLst>
              <a:ext uri="{FF2B5EF4-FFF2-40B4-BE49-F238E27FC236}">
                <a16:creationId xmlns:a16="http://schemas.microsoft.com/office/drawing/2014/main" id="{42B04289-8705-9F50-EBD9-D28D1116258C}"/>
              </a:ext>
            </a:extLst>
          </p:cNvPr>
          <p:cNvSpPr>
            <a:spLocks noGrp="1"/>
          </p:cNvSpPr>
          <p:nvPr>
            <p:ph idx="1"/>
          </p:nvPr>
        </p:nvSpPr>
        <p:spPr/>
        <p:txBody>
          <a:bodyPr>
            <a:normAutofit/>
          </a:bodyPr>
          <a:lstStyle/>
          <a:p>
            <a:r>
              <a:rPr lang="he-IL" dirty="0"/>
              <a:t>שער השלשלת (בערבית: </a:t>
            </a:r>
            <a:r>
              <a:rPr lang="ar-AE" dirty="0"/>
              <a:t>باب السلسلة; </a:t>
            </a:r>
            <a:r>
              <a:rPr lang="he-IL" dirty="0"/>
              <a:t>באב א-סִלסִלה), נמצא בכותלו המערבי של הר הבית, בין שער המוגרבים ושער הטהרה, והוא השער הכי קרוב ליציאת יהודים לכיוון הכותל.</a:t>
            </a:r>
          </a:p>
          <a:p>
            <a:r>
              <a:rPr lang="he-IL" dirty="0"/>
              <a:t>השער מורכב משני שערים סמוכים - שער השלשלת ושער השכינה שסגור ברוב הזמן.</a:t>
            </a:r>
          </a:p>
          <a:p>
            <a:r>
              <a:rPr lang="he-IL" dirty="0"/>
              <a:t>השער, שהעניק את שמו לרחוב כולו, נקרא כך על שם שרשרת ברזל </a:t>
            </a:r>
            <a:r>
              <a:rPr lang="he-IL" dirty="0" err="1"/>
              <a:t>שהיתה</a:t>
            </a:r>
            <a:r>
              <a:rPr lang="he-IL" dirty="0"/>
              <a:t> תלויה בתקרה בקירוב לשער זה. ומסורת </a:t>
            </a:r>
            <a:r>
              <a:rPr lang="he-IL" dirty="0" err="1"/>
              <a:t>היתה</a:t>
            </a:r>
            <a:r>
              <a:rPr lang="he-IL" dirty="0"/>
              <a:t> בקרב יהודי ירושלים שעד לאותה שרשרת מותרת הגישה.</a:t>
            </a:r>
          </a:p>
        </p:txBody>
      </p:sp>
      <p:pic>
        <p:nvPicPr>
          <p:cNvPr id="27650" name="Picture 2" descr="שער השלשלת, מראה מתוך הר הבית">
            <a:extLst>
              <a:ext uri="{FF2B5EF4-FFF2-40B4-BE49-F238E27FC236}">
                <a16:creationId xmlns:a16="http://schemas.microsoft.com/office/drawing/2014/main" id="{E8305F39-2207-1EA9-5306-5F01923212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51419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456345"/>
      </p:ext>
    </p:extLst>
  </p:cSld>
  <p:clrMapOvr>
    <a:masterClrMapping/>
  </p:clrMapOvr>
  <mc:AlternateContent xmlns:mc="http://schemas.openxmlformats.org/markup-compatibility/2006" xmlns:p14="http://schemas.microsoft.com/office/powerpoint/2010/main">
    <mc:Choice Requires="p14">
      <p:transition spd="med" p14:dur="700" advTm="84755">
        <p:fade/>
      </p:transition>
    </mc:Choice>
    <mc:Fallback xmlns="">
      <p:transition spd="med" advTm="84755">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90C60-8B55-C8C0-A9C1-04573FD82EB4}"/>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13DC2075-638F-FF52-BF58-E3148D01AD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2124" y="0"/>
            <a:ext cx="1002665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כותרת משנה 4">
            <a:extLst>
              <a:ext uri="{FF2B5EF4-FFF2-40B4-BE49-F238E27FC236}">
                <a16:creationId xmlns:a16="http://schemas.microsoft.com/office/drawing/2014/main" id="{DD2D05F1-7860-1424-8ED2-3B2A4215F3DA}"/>
              </a:ext>
            </a:extLst>
          </p:cNvPr>
          <p:cNvSpPr>
            <a:spLocks noGrp="1"/>
          </p:cNvSpPr>
          <p:nvPr>
            <p:ph type="body" sz="quarter" idx="10"/>
          </p:nvPr>
        </p:nvSpPr>
        <p:spPr/>
        <p:txBody>
          <a:bodyPr rtlCol="1">
            <a:normAutofit/>
          </a:bodyPr>
          <a:lstStyle/>
          <a:p>
            <a:pPr algn="ctr" rtl="1">
              <a:lnSpc>
                <a:spcPct val="100000"/>
              </a:lnSpc>
            </a:pPr>
            <a:endParaRPr lang="he-IL" dirty="0">
              <a:solidFill>
                <a:schemeClr val="accent1"/>
              </a:solidFill>
            </a:endParaRPr>
          </a:p>
        </p:txBody>
      </p:sp>
      <p:sp>
        <p:nvSpPr>
          <p:cNvPr id="3" name="מציין מיקום טקסט 2">
            <a:extLst>
              <a:ext uri="{FF2B5EF4-FFF2-40B4-BE49-F238E27FC236}">
                <a16:creationId xmlns:a16="http://schemas.microsoft.com/office/drawing/2014/main" id="{435AD7A1-BE87-2580-F15E-9AC4504C07E6}"/>
              </a:ext>
            </a:extLst>
          </p:cNvPr>
          <p:cNvSpPr>
            <a:spLocks noGrp="1"/>
          </p:cNvSpPr>
          <p:nvPr>
            <p:ph type="body" sz="quarter" idx="11"/>
          </p:nvPr>
        </p:nvSpPr>
        <p:spPr>
          <a:xfrm flipH="1">
            <a:off x="3397956" y="4844142"/>
            <a:ext cx="4578132" cy="1579236"/>
          </a:xfrm>
        </p:spPr>
        <p:txBody>
          <a:bodyPr rtlCol="1">
            <a:normAutofit fontScale="92500" lnSpcReduction="10000"/>
          </a:bodyPr>
          <a:lstStyle/>
          <a:p>
            <a:pPr rtl="1"/>
            <a:r>
              <a:rPr lang="he-IL" sz="3200" dirty="0">
                <a:solidFill>
                  <a:schemeClr val="accent1"/>
                </a:solidFill>
                <a:highlight>
                  <a:srgbClr val="00FF00"/>
                </a:highlight>
              </a:rPr>
              <a:t>שערי מערב</a:t>
            </a:r>
          </a:p>
          <a:p>
            <a:pPr rtl="1"/>
            <a:r>
              <a:rPr lang="he-IL" sz="3200" dirty="0">
                <a:solidFill>
                  <a:srgbClr val="FF0000"/>
                </a:solidFill>
                <a:highlight>
                  <a:srgbClr val="00FF00"/>
                </a:highlight>
              </a:rPr>
              <a:t>שער הכותנה</a:t>
            </a:r>
          </a:p>
          <a:p>
            <a:pPr rtl="1"/>
            <a:r>
              <a:rPr lang="he-IL" sz="3200" dirty="0">
                <a:solidFill>
                  <a:srgbClr val="FF0000"/>
                </a:solidFill>
                <a:highlight>
                  <a:srgbClr val="00FF00"/>
                </a:highlight>
              </a:rPr>
              <a:t>ושער הברזל </a:t>
            </a:r>
          </a:p>
        </p:txBody>
      </p:sp>
      <p:sp>
        <p:nvSpPr>
          <p:cNvPr id="2" name="כותרת 1">
            <a:extLst>
              <a:ext uri="{FF2B5EF4-FFF2-40B4-BE49-F238E27FC236}">
                <a16:creationId xmlns:a16="http://schemas.microsoft.com/office/drawing/2014/main" id="{53BDAF14-BDB4-AD2A-10F2-9A813AE4B9BC}"/>
              </a:ext>
            </a:extLst>
          </p:cNvPr>
          <p:cNvSpPr>
            <a:spLocks noGrp="1"/>
          </p:cNvSpPr>
          <p:nvPr>
            <p:ph type="title"/>
          </p:nvPr>
        </p:nvSpPr>
        <p:spPr/>
        <p:txBody>
          <a:bodyPr rtlCol="1"/>
          <a:lstStyle/>
          <a:p>
            <a:pPr rtl="1"/>
            <a:r>
              <a:rPr lang="he-IL" dirty="0"/>
              <a:t>סיבוב שערים</a:t>
            </a:r>
          </a:p>
        </p:txBody>
      </p:sp>
    </p:spTree>
    <p:custDataLst>
      <p:tags r:id="rId1"/>
    </p:custDataLst>
    <p:extLst>
      <p:ext uri="{BB962C8B-B14F-4D97-AF65-F5344CB8AC3E}">
        <p14:creationId xmlns:p14="http://schemas.microsoft.com/office/powerpoint/2010/main" val="214669499"/>
      </p:ext>
    </p:extLst>
  </p:cSld>
  <p:clrMapOvr>
    <a:masterClrMapping/>
  </p:clrMapOvr>
  <mc:AlternateContent xmlns:mc="http://schemas.openxmlformats.org/markup-compatibility/2006" xmlns:p14="http://schemas.microsoft.com/office/powerpoint/2010/main">
    <mc:Choice Requires="p14">
      <p:transition spd="med" p14:dur="700" advTm="30698">
        <p:fade/>
      </p:transition>
    </mc:Choice>
    <mc:Fallback xmlns="">
      <p:transition spd="med" advTm="30698">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BC9207EA-1026-8CCB-6BB5-1B79115786A2}"/>
              </a:ext>
            </a:extLst>
          </p:cNvPr>
          <p:cNvSpPr>
            <a:spLocks noGrp="1"/>
          </p:cNvSpPr>
          <p:nvPr>
            <p:ph type="body" sz="quarter" idx="11"/>
          </p:nvPr>
        </p:nvSpPr>
        <p:spPr>
          <a:xfrm flipH="1">
            <a:off x="7032103" y="1828800"/>
            <a:ext cx="4824534" cy="4343400"/>
          </a:xfrm>
        </p:spPr>
        <p:txBody>
          <a:bodyPr>
            <a:normAutofit/>
          </a:bodyPr>
          <a:lstStyle/>
          <a:p>
            <a:r>
              <a:rPr lang="he-IL" dirty="0">
                <a:highlight>
                  <a:srgbClr val="000080"/>
                </a:highlight>
              </a:rPr>
              <a:t>מתוך השערים המשמשים כניסה ויציאה הוא השער הקרוב ביותר לכיפת הסלע בהיותו ממוקם בדיוק כמעט מרבי ממולה, </a:t>
            </a:r>
            <a:r>
              <a:rPr lang="he-IL" b="1" dirty="0">
                <a:highlight>
                  <a:srgbClr val="000080"/>
                </a:highlight>
              </a:rPr>
              <a:t>שיש הסוברים שזהו מקום קודש הקודשים, </a:t>
            </a:r>
          </a:p>
          <a:p>
            <a:r>
              <a:rPr lang="he-IL" dirty="0">
                <a:highlight>
                  <a:srgbClr val="000080"/>
                </a:highlight>
              </a:rPr>
              <a:t>בעקבות כך במהלך השנים היו יהודים שבאו להתפלל בשער זה דווקא, כיום חודשה מסורת זו, ומדי יום שישי מתקיים מניין </a:t>
            </a:r>
            <a:r>
              <a:rPr lang="he-IL" dirty="0" err="1">
                <a:highlight>
                  <a:srgbClr val="000080"/>
                </a:highlight>
              </a:rPr>
              <a:t>ותיקין</a:t>
            </a:r>
            <a:r>
              <a:rPr lang="he-IL" dirty="0">
                <a:highlight>
                  <a:srgbClr val="000080"/>
                </a:highlight>
              </a:rPr>
              <a:t> במקום.</a:t>
            </a:r>
          </a:p>
          <a:p>
            <a:endParaRPr lang="he-IL" dirty="0"/>
          </a:p>
        </p:txBody>
      </p:sp>
      <p:sp>
        <p:nvSpPr>
          <p:cNvPr id="3" name="כותרת 2">
            <a:extLst>
              <a:ext uri="{FF2B5EF4-FFF2-40B4-BE49-F238E27FC236}">
                <a16:creationId xmlns:a16="http://schemas.microsoft.com/office/drawing/2014/main" id="{416802E1-93F9-B8F0-53A7-FECB32CB535B}"/>
              </a:ext>
            </a:extLst>
          </p:cNvPr>
          <p:cNvSpPr>
            <a:spLocks noGrp="1"/>
          </p:cNvSpPr>
          <p:nvPr>
            <p:ph type="title"/>
          </p:nvPr>
        </p:nvSpPr>
        <p:spPr/>
        <p:txBody>
          <a:bodyPr/>
          <a:lstStyle/>
          <a:p>
            <a:r>
              <a:rPr lang="he-IL" dirty="0"/>
              <a:t>שער הכותנה</a:t>
            </a:r>
          </a:p>
        </p:txBody>
      </p:sp>
      <p:pic>
        <p:nvPicPr>
          <p:cNvPr id="5" name="תמונה 4" descr="תמונה שמכילה לבוש, איש, אשה, שמיים&#10;&#10;התיאור נוצר באופן אוטומטי">
            <a:extLst>
              <a:ext uri="{FF2B5EF4-FFF2-40B4-BE49-F238E27FC236}">
                <a16:creationId xmlns:a16="http://schemas.microsoft.com/office/drawing/2014/main" id="{31796042-0E1E-04B2-0D08-CF648053CE08}"/>
              </a:ext>
            </a:extLst>
          </p:cNvPr>
          <p:cNvPicPr>
            <a:picLocks noChangeAspect="1"/>
          </p:cNvPicPr>
          <p:nvPr/>
        </p:nvPicPr>
        <p:blipFill>
          <a:blip r:embed="rId3"/>
          <a:stretch>
            <a:fillRect/>
          </a:stretch>
        </p:blipFill>
        <p:spPr>
          <a:xfrm>
            <a:off x="16295" y="0"/>
            <a:ext cx="5281188" cy="6858000"/>
          </a:xfrm>
          <a:prstGeom prst="rect">
            <a:avLst/>
          </a:prstGeom>
        </p:spPr>
      </p:pic>
    </p:spTree>
    <p:extLst>
      <p:ext uri="{BB962C8B-B14F-4D97-AF65-F5344CB8AC3E}">
        <p14:creationId xmlns:p14="http://schemas.microsoft.com/office/powerpoint/2010/main" val="3438232651"/>
      </p:ext>
    </p:extLst>
  </p:cSld>
  <p:clrMapOvr>
    <a:masterClrMapping/>
  </p:clrMapOvr>
  <mc:AlternateContent xmlns:mc="http://schemas.openxmlformats.org/markup-compatibility/2006" xmlns:p14="http://schemas.microsoft.com/office/powerpoint/2010/main">
    <mc:Choice Requires="p14">
      <p:transition spd="med" p14:dur="700" advTm="65159">
        <p:fade/>
      </p:transition>
    </mc:Choice>
    <mc:Fallback xmlns="">
      <p:transition spd="med" advTm="65159">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1E527-F20E-2DA3-158E-35F3A43948C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AE63853-8406-53F0-BC08-9362C67CF045}"/>
              </a:ext>
            </a:extLst>
          </p:cNvPr>
          <p:cNvSpPr>
            <a:spLocks noGrp="1"/>
          </p:cNvSpPr>
          <p:nvPr>
            <p:ph type="title"/>
          </p:nvPr>
        </p:nvSpPr>
        <p:spPr/>
        <p:txBody>
          <a:bodyPr>
            <a:normAutofit/>
          </a:bodyPr>
          <a:lstStyle/>
          <a:p>
            <a:r>
              <a:rPr lang="he-IL" dirty="0"/>
              <a:t>שער הכותנה או?</a:t>
            </a:r>
          </a:p>
        </p:txBody>
      </p:sp>
      <p:sp>
        <p:nvSpPr>
          <p:cNvPr id="3" name="מציין מיקום תוכן 2">
            <a:extLst>
              <a:ext uri="{FF2B5EF4-FFF2-40B4-BE49-F238E27FC236}">
                <a16:creationId xmlns:a16="http://schemas.microsoft.com/office/drawing/2014/main" id="{EC84FDAA-6066-421C-C6D3-627E9AF6C270}"/>
              </a:ext>
            </a:extLst>
          </p:cNvPr>
          <p:cNvSpPr>
            <a:spLocks noGrp="1"/>
          </p:cNvSpPr>
          <p:nvPr>
            <p:ph idx="1"/>
          </p:nvPr>
        </p:nvSpPr>
        <p:spPr>
          <a:xfrm flipH="1">
            <a:off x="5907088" y="1828800"/>
            <a:ext cx="5562600" cy="4935894"/>
          </a:xfrm>
        </p:spPr>
        <p:txBody>
          <a:bodyPr>
            <a:normAutofit fontScale="92500" lnSpcReduction="10000"/>
          </a:bodyPr>
          <a:lstStyle/>
          <a:p>
            <a:r>
              <a:rPr lang="he-IL" dirty="0">
                <a:solidFill>
                  <a:srgbClr val="141414"/>
                </a:solidFill>
                <a:latin typeface="Arial" panose="020B0604020202020204" pitchFamily="34" charset="0"/>
                <a:cs typeface="Arial" panose="020B0604020202020204" pitchFamily="34" charset="0"/>
              </a:rPr>
              <a:t>את התמונה צייר </a:t>
            </a:r>
            <a:r>
              <a:rPr lang="he-IL" dirty="0">
                <a:latin typeface="Arial" panose="020B0604020202020204" pitchFamily="34" charset="0"/>
                <a:cs typeface="Arial" panose="020B0604020202020204" pitchFamily="34" charset="0"/>
              </a:rPr>
              <a:t>גוסטב </a:t>
            </a:r>
            <a:r>
              <a:rPr lang="he-IL" dirty="0" err="1">
                <a:latin typeface="Arial" panose="020B0604020202020204" pitchFamily="34" charset="0"/>
                <a:cs typeface="Arial" panose="020B0604020202020204" pitchFamily="34" charset="0"/>
              </a:rPr>
              <a:t>באוארנפיינד</a:t>
            </a:r>
            <a:r>
              <a:rPr lang="he-IL" dirty="0">
                <a:latin typeface="Arial" panose="020B0604020202020204" pitchFamily="34" charset="0"/>
                <a:cs typeface="Arial" panose="020B0604020202020204" pitchFamily="34" charset="0"/>
              </a:rPr>
              <a:t> אחד מגדולי הציירים בשנת 1986.</a:t>
            </a:r>
            <a:endParaRPr lang="he-IL" dirty="0">
              <a:solidFill>
                <a:srgbClr val="141414"/>
              </a:solidFill>
              <a:latin typeface="Arial" panose="020B0604020202020204" pitchFamily="34" charset="0"/>
              <a:cs typeface="Arial" panose="020B0604020202020204" pitchFamily="34" charset="0"/>
            </a:endParaRPr>
          </a:p>
          <a:p>
            <a:r>
              <a:rPr lang="he-IL" dirty="0">
                <a:solidFill>
                  <a:srgbClr val="141414"/>
                </a:solidFill>
                <a:latin typeface="Arial" panose="020B0604020202020204" pitchFamily="34" charset="0"/>
                <a:cs typeface="Arial" panose="020B0604020202020204" pitchFamily="34" charset="0"/>
              </a:rPr>
              <a:t>בתמונה הזו יש קושיה עצומה, הרי מול שער הכותנה יש את אבן השתיה שעליה נמצא היום לצערנו כיפת הזהב. </a:t>
            </a:r>
          </a:p>
          <a:p>
            <a:r>
              <a:rPr lang="he-IL" b="0" i="0" dirty="0">
                <a:solidFill>
                  <a:srgbClr val="141414"/>
                </a:solidFill>
                <a:effectLst/>
                <a:latin typeface="Arial" panose="020B0604020202020204" pitchFamily="34" charset="0"/>
                <a:cs typeface="Arial" panose="020B0604020202020204" pitchFamily="34" charset="0"/>
              </a:rPr>
              <a:t>ומה עושה בתמונה כיפת הסלע שנמצאת בכניסה לשער האשפות?</a:t>
            </a:r>
          </a:p>
          <a:p>
            <a:r>
              <a:rPr lang="he-IL" dirty="0">
                <a:solidFill>
                  <a:srgbClr val="141414"/>
                </a:solidFill>
                <a:latin typeface="Arial" panose="020B0604020202020204" pitchFamily="34" charset="0"/>
                <a:cs typeface="Arial" panose="020B0604020202020204" pitchFamily="34" charset="0"/>
              </a:rPr>
              <a:t>הרב קורן מתרץ שהוא צייר ציור לא נכון היות ולא היה לו מספיק כסף כמובא במכתבו. </a:t>
            </a:r>
          </a:p>
          <a:p>
            <a:r>
              <a:rPr lang="he-IL" dirty="0">
                <a:latin typeface="Arial" panose="020B0604020202020204" pitchFamily="34" charset="0"/>
                <a:cs typeface="Arial" panose="020B0604020202020204" pitchFamily="34" charset="0"/>
              </a:rPr>
              <a:t>אבל מתברר שהחיפוי החיצוני של הכיפה היה במקורו עשוי </a:t>
            </a:r>
            <a:r>
              <a:rPr lang="he-IL" dirty="0">
                <a:latin typeface="Arial" panose="020B0604020202020204" pitchFamily="34" charset="0"/>
                <a:cs typeface="Arial" panose="020B0604020202020204" pitchFamily="34" charset="0"/>
                <a:hlinkClick r:id="rId3" tooltip="זהב"/>
              </a:rPr>
              <a:t>זהב</a:t>
            </a:r>
            <a:r>
              <a:rPr lang="he-IL" dirty="0">
                <a:latin typeface="Arial" panose="020B0604020202020204" pitchFamily="34" charset="0"/>
                <a:cs typeface="Arial" panose="020B0604020202020204" pitchFamily="34" charset="0"/>
              </a:rPr>
              <a:t> טהור, ב</a:t>
            </a:r>
            <a:r>
              <a:rPr lang="he-IL" dirty="0">
                <a:latin typeface="Arial" panose="020B0604020202020204" pitchFamily="34" charset="0"/>
                <a:cs typeface="Arial" panose="020B0604020202020204" pitchFamily="34" charset="0"/>
                <a:hlinkClick r:id="rId4" tooltip="המאה ה-16"/>
              </a:rPr>
              <a:t>מאה ה-16</a:t>
            </a:r>
            <a:r>
              <a:rPr lang="he-IL" dirty="0">
                <a:latin typeface="Arial" panose="020B0604020202020204" pitchFamily="34" charset="0"/>
                <a:cs typeface="Arial" panose="020B0604020202020204" pitchFamily="34" charset="0"/>
              </a:rPr>
              <a:t> הוחלף הזהב בכיפת </a:t>
            </a:r>
            <a:r>
              <a:rPr lang="he-IL" dirty="0">
                <a:latin typeface="Arial" panose="020B0604020202020204" pitchFamily="34" charset="0"/>
                <a:cs typeface="Arial" panose="020B0604020202020204" pitchFamily="34" charset="0"/>
                <a:hlinkClick r:id="rId5" tooltip="עופרת"/>
              </a:rPr>
              <a:t>עופרת</a:t>
            </a:r>
            <a:r>
              <a:rPr lang="he-IL" dirty="0">
                <a:latin typeface="Arial" panose="020B0604020202020204" pitchFamily="34" charset="0"/>
                <a:cs typeface="Arial" panose="020B0604020202020204" pitchFamily="34" charset="0"/>
              </a:rPr>
              <a:t>. </a:t>
            </a:r>
          </a:p>
          <a:p>
            <a:r>
              <a:rPr lang="he-IL" dirty="0">
                <a:latin typeface="Arial" panose="020B0604020202020204" pitchFamily="34" charset="0"/>
                <a:cs typeface="Arial" panose="020B0604020202020204" pitchFamily="34" charset="0"/>
              </a:rPr>
              <a:t>רק במאה ה-20 הושבה לכיפה חזותה המוזהבת, בכמה סדרות שיפוצים שהחלו בשנות ה-20. בשנים 1958–1964 נערכו במקום מספר שיפוצים, שהעיקרי שביניהם היה החלפת כיפת העופרת בכיפת </a:t>
            </a:r>
            <a:r>
              <a:rPr lang="he-IL" dirty="0">
                <a:latin typeface="Arial" panose="020B0604020202020204" pitchFamily="34" charset="0"/>
                <a:cs typeface="Arial" panose="020B0604020202020204" pitchFamily="34" charset="0"/>
                <a:hlinkClick r:id="rId6" tooltip="אלומיניום"/>
              </a:rPr>
              <a:t>אלומיניום</a:t>
            </a:r>
            <a:r>
              <a:rPr lang="he-IL" dirty="0">
                <a:latin typeface="Arial" panose="020B0604020202020204" pitchFamily="34" charset="0"/>
                <a:cs typeface="Arial" panose="020B0604020202020204" pitchFamily="34" charset="0"/>
              </a:rPr>
              <a:t> מוזהבת. בשנים 1991–1995 נערכה סדרת שיפוצים נוספת במבנה, ובמהלכה צופתה הכיפה בזהב. – </a:t>
            </a:r>
            <a:r>
              <a:rPr lang="he-IL" dirty="0" err="1">
                <a:latin typeface="Arial" panose="020B0604020202020204" pitchFamily="34" charset="0"/>
                <a:cs typeface="Arial" panose="020B0604020202020204" pitchFamily="34" charset="0"/>
              </a:rPr>
              <a:t>מויקפדיה</a:t>
            </a:r>
            <a:r>
              <a:rPr lang="he-IL" dirty="0">
                <a:latin typeface="Arial" panose="020B0604020202020204" pitchFamily="34" charset="0"/>
                <a:cs typeface="Arial" panose="020B0604020202020204" pitchFamily="34" charset="0"/>
              </a:rPr>
              <a:t>.</a:t>
            </a:r>
            <a:endParaRPr lang="he-IL" b="0" i="0" dirty="0">
              <a:solidFill>
                <a:srgbClr val="141414"/>
              </a:solidFill>
              <a:effectLst/>
              <a:latin typeface="Arial" panose="020B0604020202020204" pitchFamily="34" charset="0"/>
              <a:cs typeface="Arial" panose="020B0604020202020204" pitchFamily="34" charset="0"/>
            </a:endParaRPr>
          </a:p>
          <a:p>
            <a:pPr algn="just"/>
            <a:endParaRPr lang="he-IL" dirty="0"/>
          </a:p>
        </p:txBody>
      </p:sp>
      <p:pic>
        <p:nvPicPr>
          <p:cNvPr id="5" name="תמונה 4">
            <a:extLst>
              <a:ext uri="{FF2B5EF4-FFF2-40B4-BE49-F238E27FC236}">
                <a16:creationId xmlns:a16="http://schemas.microsoft.com/office/drawing/2014/main" id="{C61C4C5D-11F8-1CC9-5AE0-952B987AC905}"/>
              </a:ext>
            </a:extLst>
          </p:cNvPr>
          <p:cNvPicPr>
            <a:picLocks noChangeAspect="1"/>
          </p:cNvPicPr>
          <p:nvPr/>
        </p:nvPicPr>
        <p:blipFill>
          <a:blip r:embed="rId7"/>
          <a:stretch>
            <a:fillRect/>
          </a:stretch>
        </p:blipFill>
        <p:spPr>
          <a:xfrm>
            <a:off x="1588" y="13428"/>
            <a:ext cx="4845538" cy="6858000"/>
          </a:xfrm>
          <a:prstGeom prst="rect">
            <a:avLst/>
          </a:prstGeom>
        </p:spPr>
      </p:pic>
      <p:pic>
        <p:nvPicPr>
          <p:cNvPr id="11" name="תמונה 10">
            <a:extLst>
              <a:ext uri="{FF2B5EF4-FFF2-40B4-BE49-F238E27FC236}">
                <a16:creationId xmlns:a16="http://schemas.microsoft.com/office/drawing/2014/main" id="{93ABAE11-6E45-52F0-800D-9B80FCFFE6D3}"/>
              </a:ext>
            </a:extLst>
          </p:cNvPr>
          <p:cNvPicPr>
            <a:picLocks noChangeAspect="1"/>
          </p:cNvPicPr>
          <p:nvPr/>
        </p:nvPicPr>
        <p:blipFill>
          <a:blip r:embed="rId8"/>
          <a:stretch>
            <a:fillRect/>
          </a:stretch>
        </p:blipFill>
        <p:spPr>
          <a:xfrm>
            <a:off x="18121" y="14403"/>
            <a:ext cx="5213784" cy="3299544"/>
          </a:xfrm>
          <a:prstGeom prst="rect">
            <a:avLst/>
          </a:prstGeom>
        </p:spPr>
      </p:pic>
      <p:pic>
        <p:nvPicPr>
          <p:cNvPr id="4" name="תמונה 3" descr="תמונה שמכילה לבוש, איש, אשה, שמיים&#10;&#10;התיאור נוצר באופן אוטומטי">
            <a:extLst>
              <a:ext uri="{FF2B5EF4-FFF2-40B4-BE49-F238E27FC236}">
                <a16:creationId xmlns:a16="http://schemas.microsoft.com/office/drawing/2014/main" id="{CB8C719F-E407-2002-9CB6-34B1A847CA9B}"/>
              </a:ext>
            </a:extLst>
          </p:cNvPr>
          <p:cNvPicPr>
            <a:picLocks noChangeAspect="1"/>
          </p:cNvPicPr>
          <p:nvPr/>
        </p:nvPicPr>
        <p:blipFill>
          <a:blip r:embed="rId9"/>
          <a:stretch>
            <a:fillRect/>
          </a:stretch>
        </p:blipFill>
        <p:spPr>
          <a:xfrm>
            <a:off x="1588" y="-11562"/>
            <a:ext cx="5281188" cy="6858000"/>
          </a:xfrm>
          <a:prstGeom prst="rect">
            <a:avLst/>
          </a:prstGeom>
        </p:spPr>
      </p:pic>
      <p:pic>
        <p:nvPicPr>
          <p:cNvPr id="13" name="תמונה 12">
            <a:extLst>
              <a:ext uri="{FF2B5EF4-FFF2-40B4-BE49-F238E27FC236}">
                <a16:creationId xmlns:a16="http://schemas.microsoft.com/office/drawing/2014/main" id="{D68A5CDC-5121-E3D4-530F-EC1B310EEA22}"/>
              </a:ext>
            </a:extLst>
          </p:cNvPr>
          <p:cNvPicPr>
            <a:picLocks noChangeAspect="1"/>
          </p:cNvPicPr>
          <p:nvPr/>
        </p:nvPicPr>
        <p:blipFill>
          <a:blip r:embed="rId10"/>
          <a:stretch>
            <a:fillRect/>
          </a:stretch>
        </p:blipFill>
        <p:spPr>
          <a:xfrm>
            <a:off x="1589" y="0"/>
            <a:ext cx="5649215" cy="6858000"/>
          </a:xfrm>
          <a:prstGeom prst="rect">
            <a:avLst/>
          </a:prstGeom>
        </p:spPr>
      </p:pic>
    </p:spTree>
    <p:custDataLst>
      <p:tags r:id="rId1"/>
    </p:custDataLst>
    <p:extLst>
      <p:ext uri="{BB962C8B-B14F-4D97-AF65-F5344CB8AC3E}">
        <p14:creationId xmlns:p14="http://schemas.microsoft.com/office/powerpoint/2010/main" val="3447288753"/>
      </p:ext>
    </p:extLst>
  </p:cSld>
  <p:clrMapOvr>
    <a:masterClrMapping/>
  </p:clrMapOvr>
  <mc:AlternateContent xmlns:mc="http://schemas.openxmlformats.org/markup-compatibility/2006" xmlns:p14="http://schemas.microsoft.com/office/powerpoint/2010/main">
    <mc:Choice Requires="p14">
      <p:transition spd="med" p14:dur="700" advTm="456953">
        <p:fade/>
      </p:transition>
    </mc:Choice>
    <mc:Fallback xmlns="">
      <p:transition spd="med" advTm="45695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heel(1)">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heel(1)">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heel(1)">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xit" presetSubtype="1" fill="hold" nodeType="clickEffect">
                                  <p:stCondLst>
                                    <p:cond delay="0"/>
                                  </p:stCondLst>
                                  <p:childTnLst>
                                    <p:animEffect transition="out" filter="wheel(1)">
                                      <p:cBhvr>
                                        <p:cTn id="41" dur="2000"/>
                                        <p:tgtEl>
                                          <p:spTgt spid="4"/>
                                        </p:tgtEl>
                                      </p:cBhvr>
                                    </p:animEffect>
                                    <p:set>
                                      <p:cBhvr>
                                        <p:cTn id="42" dur="1" fill="hold">
                                          <p:stCondLst>
                                            <p:cond delay="1999"/>
                                          </p:stCondLst>
                                        </p:cTn>
                                        <p:tgtEl>
                                          <p:spTgt spid="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heel(1)">
                                      <p:cBhvr>
                                        <p:cTn id="47" dur="20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heel(1)">
                                      <p:cBhvr>
                                        <p:cTn id="5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6EFCDE0F-F3EF-01E2-30B8-E11B090A0827}"/>
              </a:ext>
            </a:extLst>
          </p:cNvPr>
          <p:cNvSpPr>
            <a:spLocks noGrp="1"/>
          </p:cNvSpPr>
          <p:nvPr>
            <p:ph type="body" sz="quarter" idx="11"/>
          </p:nvPr>
        </p:nvSpPr>
        <p:spPr>
          <a:xfrm flipH="1">
            <a:off x="1584" y="116631"/>
            <a:ext cx="7832903" cy="6577679"/>
          </a:xfrm>
        </p:spPr>
        <p:txBody>
          <a:bodyPr>
            <a:normAutofit lnSpcReduction="10000"/>
          </a:bodyPr>
          <a:lstStyle/>
          <a:p>
            <a:pPr>
              <a:buFont typeface="Wingdings" panose="05000000000000000000" pitchFamily="2" charset="2"/>
              <a:buChar char="v"/>
            </a:pPr>
            <a:r>
              <a:rPr lang="he-IL" sz="1800" dirty="0">
                <a:solidFill>
                  <a:srgbClr val="7A7A7A"/>
                </a:solidFill>
                <a:highlight>
                  <a:srgbClr val="00FFFF"/>
                </a:highlight>
                <a:latin typeface="Guttman Stam" panose="02010401010101010101" pitchFamily="2" charset="-79"/>
                <a:cs typeface="Guttman Stam" panose="02010401010101010101" pitchFamily="2" charset="-79"/>
              </a:rPr>
              <a:t>במשך מאות שנים נמנעו יהודים מלהיכנס אל שוק עושי הכותנה, מחשש שהוא נכלל בתחומי הר הבית המקודש. </a:t>
            </a:r>
          </a:p>
          <a:p>
            <a:pPr>
              <a:buFont typeface="Wingdings" panose="05000000000000000000" pitchFamily="2" charset="2"/>
              <a:buChar char="v"/>
            </a:pPr>
            <a:r>
              <a:rPr lang="he-IL" sz="1800" dirty="0">
                <a:solidFill>
                  <a:srgbClr val="7A7A7A"/>
                </a:solidFill>
                <a:highlight>
                  <a:srgbClr val="00FFFF"/>
                </a:highlight>
                <a:latin typeface="Guttman Stam" panose="02010401010101010101" pitchFamily="2" charset="-79"/>
                <a:cs typeface="Guttman Stam" panose="02010401010101010101" pitchFamily="2" charset="-79"/>
              </a:rPr>
              <a:t>הראשון שהביע חשש זה היה </a:t>
            </a:r>
            <a:r>
              <a:rPr lang="he-IL" sz="1800" dirty="0" err="1">
                <a:solidFill>
                  <a:srgbClr val="7A7A7A"/>
                </a:solidFill>
                <a:highlight>
                  <a:srgbClr val="00FFFF"/>
                </a:highlight>
                <a:latin typeface="Guttman Stam" panose="02010401010101010101" pitchFamily="2" charset="-79"/>
                <a:cs typeface="Guttman Stam" panose="02010401010101010101" pitchFamily="2" charset="-79"/>
              </a:rPr>
              <a:t>רדב”ז</a:t>
            </a:r>
            <a:r>
              <a:rPr lang="he-IL" sz="1800" dirty="0">
                <a:solidFill>
                  <a:srgbClr val="7A7A7A"/>
                </a:solidFill>
                <a:highlight>
                  <a:srgbClr val="00FFFF"/>
                </a:highlight>
                <a:latin typeface="Guttman Stam" panose="02010401010101010101" pitchFamily="2" charset="-79"/>
                <a:cs typeface="Guttman Stam" panose="02010401010101010101" pitchFamily="2" charset="-79"/>
              </a:rPr>
              <a:t> – ר’ דוד אבן אבי זמרה, מחכמי דור גירוש ספרד ומגדולי חכמי מצרים בזמנו. לירושלים הוא עלה לא לפני שנת 1558, והעיד על “קצת חכמים” שנמנעו מלהיכנס לשוק זה, ונהגו לדעתו </a:t>
            </a:r>
            <a:r>
              <a:rPr lang="he-IL" sz="1800" dirty="0" err="1">
                <a:solidFill>
                  <a:srgbClr val="7A7A7A"/>
                </a:solidFill>
                <a:highlight>
                  <a:srgbClr val="00FFFF"/>
                </a:highlight>
                <a:latin typeface="Guttman Stam" panose="02010401010101010101" pitchFamily="2" charset="-79"/>
                <a:cs typeface="Guttman Stam" panose="02010401010101010101" pitchFamily="2" charset="-79"/>
              </a:rPr>
              <a:t>ב”חומרה</a:t>
            </a:r>
            <a:r>
              <a:rPr lang="he-IL" sz="1800" dirty="0">
                <a:solidFill>
                  <a:srgbClr val="7A7A7A"/>
                </a:solidFill>
                <a:highlight>
                  <a:srgbClr val="00FFFF"/>
                </a:highlight>
                <a:latin typeface="Guttman Stam" panose="02010401010101010101" pitchFamily="2" charset="-79"/>
                <a:cs typeface="Guttman Stam" panose="02010401010101010101" pitchFamily="2" charset="-79"/>
              </a:rPr>
              <a:t> יתירה” (</a:t>
            </a:r>
            <a:r>
              <a:rPr lang="he-IL" sz="1800" dirty="0" err="1">
                <a:solidFill>
                  <a:srgbClr val="7A7A7A"/>
                </a:solidFill>
                <a:highlight>
                  <a:srgbClr val="00FFFF"/>
                </a:highlight>
                <a:latin typeface="Guttman Stam" panose="02010401010101010101" pitchFamily="2" charset="-79"/>
                <a:cs typeface="Guttman Stam" panose="02010401010101010101" pitchFamily="2" charset="-79"/>
              </a:rPr>
              <a:t>רדב”ז</a:t>
            </a:r>
            <a:r>
              <a:rPr lang="he-IL" sz="1800" dirty="0">
                <a:solidFill>
                  <a:srgbClr val="7A7A7A"/>
                </a:solidFill>
                <a:highlight>
                  <a:srgbClr val="00FFFF"/>
                </a:highlight>
                <a:latin typeface="Guttman Stam" panose="02010401010101010101" pitchFamily="2" charset="-79"/>
                <a:cs typeface="Guttman Stam" panose="02010401010101010101" pitchFamily="2" charset="-79"/>
              </a:rPr>
              <a:t>, שאלות ותשובות, </a:t>
            </a:r>
            <a:r>
              <a:rPr lang="he-IL" sz="1800" dirty="0" err="1">
                <a:solidFill>
                  <a:srgbClr val="7A7A7A"/>
                </a:solidFill>
                <a:highlight>
                  <a:srgbClr val="00FFFF"/>
                </a:highlight>
                <a:latin typeface="Guttman Stam" panose="02010401010101010101" pitchFamily="2" charset="-79"/>
                <a:cs typeface="Guttman Stam" panose="02010401010101010101" pitchFamily="2" charset="-79"/>
              </a:rPr>
              <a:t>ווארשא</a:t>
            </a:r>
            <a:r>
              <a:rPr lang="he-IL" sz="1800" dirty="0">
                <a:solidFill>
                  <a:srgbClr val="7A7A7A"/>
                </a:solidFill>
                <a:highlight>
                  <a:srgbClr val="00FFFF"/>
                </a:highlight>
                <a:latin typeface="Guttman Stam" panose="02010401010101010101" pitchFamily="2" charset="-79"/>
                <a:cs typeface="Guttman Stam" panose="02010401010101010101" pitchFamily="2" charset="-79"/>
              </a:rPr>
              <a:t> תרמ”ב, </a:t>
            </a:r>
            <a:r>
              <a:rPr lang="he-IL" sz="1800" dirty="0" err="1">
                <a:solidFill>
                  <a:srgbClr val="7A7A7A"/>
                </a:solidFill>
                <a:highlight>
                  <a:srgbClr val="00FFFF"/>
                </a:highlight>
                <a:latin typeface="Guttman Stam" panose="02010401010101010101" pitchFamily="2" charset="-79"/>
                <a:cs typeface="Guttman Stam" panose="02010401010101010101" pitchFamily="2" charset="-79"/>
              </a:rPr>
              <a:t>ח”ב</a:t>
            </a:r>
            <a:r>
              <a:rPr lang="he-IL" sz="1800" dirty="0">
                <a:solidFill>
                  <a:srgbClr val="7A7A7A"/>
                </a:solidFill>
                <a:highlight>
                  <a:srgbClr val="00FFFF"/>
                </a:highlight>
                <a:latin typeface="Guttman Stam" panose="02010401010101010101" pitchFamily="2" charset="-79"/>
                <a:cs typeface="Guttman Stam" panose="02010401010101010101" pitchFamily="2" charset="-79"/>
              </a:rPr>
              <a:t>, סי’ </a:t>
            </a:r>
            <a:r>
              <a:rPr lang="he-IL" sz="1800" dirty="0" err="1">
                <a:solidFill>
                  <a:srgbClr val="7A7A7A"/>
                </a:solidFill>
                <a:highlight>
                  <a:srgbClr val="00FFFF"/>
                </a:highlight>
                <a:latin typeface="Guttman Stam" panose="02010401010101010101" pitchFamily="2" charset="-79"/>
                <a:cs typeface="Guttman Stam" panose="02010401010101010101" pitchFamily="2" charset="-79"/>
              </a:rPr>
              <a:t>תרצא</a:t>
            </a:r>
            <a:r>
              <a:rPr lang="he-IL" sz="1800" dirty="0">
                <a:solidFill>
                  <a:srgbClr val="7A7A7A"/>
                </a:solidFill>
                <a:highlight>
                  <a:srgbClr val="00FFFF"/>
                </a:highlight>
                <a:latin typeface="Guttman Stam" panose="02010401010101010101" pitchFamily="2" charset="-79"/>
                <a:cs typeface="Guttman Stam" panose="02010401010101010101" pitchFamily="2" charset="-79"/>
              </a:rPr>
              <a:t>). </a:t>
            </a:r>
          </a:p>
          <a:p>
            <a:pPr>
              <a:buFont typeface="Wingdings" panose="05000000000000000000" pitchFamily="2" charset="2"/>
              <a:buChar char="v"/>
            </a:pPr>
            <a:r>
              <a:rPr lang="he-IL" sz="1800" dirty="0">
                <a:solidFill>
                  <a:srgbClr val="7A7A7A"/>
                </a:solidFill>
                <a:highlight>
                  <a:srgbClr val="00FFFF"/>
                </a:highlight>
                <a:latin typeface="Guttman Stam" panose="02010401010101010101" pitchFamily="2" charset="-79"/>
                <a:cs typeface="Guttman Stam" panose="02010401010101010101" pitchFamily="2" charset="-79"/>
              </a:rPr>
              <a:t>גם ר’ חיים </a:t>
            </a:r>
            <a:r>
              <a:rPr lang="he-IL" sz="1800" dirty="0" err="1">
                <a:solidFill>
                  <a:srgbClr val="7A7A7A"/>
                </a:solidFill>
                <a:highlight>
                  <a:srgbClr val="00FFFF"/>
                </a:highlight>
                <a:latin typeface="Guttman Stam" panose="02010401010101010101" pitchFamily="2" charset="-79"/>
                <a:cs typeface="Guttman Stam" panose="02010401010101010101" pitchFamily="2" charset="-79"/>
              </a:rPr>
              <a:t>אלפנדרי</a:t>
            </a:r>
            <a:r>
              <a:rPr lang="he-IL" sz="1800" dirty="0">
                <a:solidFill>
                  <a:srgbClr val="7A7A7A"/>
                </a:solidFill>
                <a:highlight>
                  <a:srgbClr val="00FFFF"/>
                </a:highlight>
                <a:latin typeface="Guttman Stam" panose="02010401010101010101" pitchFamily="2" charset="-79"/>
                <a:cs typeface="Guttman Stam" panose="02010401010101010101" pitchFamily="2" charset="-79"/>
              </a:rPr>
              <a:t>, מחשובי החכמים </a:t>
            </a:r>
            <a:r>
              <a:rPr lang="he-IL" sz="1800" dirty="0" err="1">
                <a:solidFill>
                  <a:srgbClr val="7A7A7A"/>
                </a:solidFill>
                <a:highlight>
                  <a:srgbClr val="00FFFF"/>
                </a:highlight>
                <a:latin typeface="Guttman Stam" panose="02010401010101010101" pitchFamily="2" charset="-79"/>
                <a:cs typeface="Guttman Stam" panose="02010401010101010101" pitchFamily="2" charset="-79"/>
              </a:rPr>
              <a:t>באסתאנבול</a:t>
            </a:r>
            <a:r>
              <a:rPr lang="he-IL" sz="1800" dirty="0">
                <a:solidFill>
                  <a:srgbClr val="7A7A7A"/>
                </a:solidFill>
                <a:highlight>
                  <a:srgbClr val="00FFFF"/>
                </a:highlight>
                <a:latin typeface="Guttman Stam" panose="02010401010101010101" pitchFamily="2" charset="-79"/>
                <a:cs typeface="Guttman Stam" panose="02010401010101010101" pitchFamily="2" charset="-79"/>
              </a:rPr>
              <a:t> בראשית המאה ה-18, העיד שהיו יהודים שחששו להיכנס לשוק מוכרי הכותנה, פן נכלל בתחומי הר הבית המקודש:</a:t>
            </a:r>
          </a:p>
          <a:p>
            <a:pPr>
              <a:buFont typeface="Wingdings" panose="05000000000000000000" pitchFamily="2" charset="2"/>
              <a:buChar char="v"/>
            </a:pPr>
            <a:r>
              <a:rPr lang="he-IL" sz="1800" b="1" dirty="0">
                <a:solidFill>
                  <a:srgbClr val="7A7A7A"/>
                </a:solidFill>
                <a:highlight>
                  <a:srgbClr val="00FFFF"/>
                </a:highlight>
                <a:latin typeface="Guttman Stam" panose="02010401010101010101" pitchFamily="2" charset="-79"/>
                <a:cs typeface="Guttman Stam" panose="02010401010101010101" pitchFamily="2" charset="-79"/>
              </a:rPr>
              <a:t>“יש שם דרך מסילה [מעבר] שער קבוע </a:t>
            </a:r>
            <a:r>
              <a:rPr lang="he-IL" sz="1800" b="1" dirty="0" err="1">
                <a:solidFill>
                  <a:srgbClr val="7A7A7A"/>
                </a:solidFill>
                <a:highlight>
                  <a:srgbClr val="00FFFF"/>
                </a:highlight>
                <a:latin typeface="Guttman Stam" panose="02010401010101010101" pitchFamily="2" charset="-79"/>
                <a:cs typeface="Guttman Stam" panose="02010401010101010101" pitchFamily="2" charset="-79"/>
              </a:rPr>
              <a:t>שמוכרין</a:t>
            </a:r>
            <a:r>
              <a:rPr lang="he-IL" sz="1800" b="1" dirty="0">
                <a:solidFill>
                  <a:srgbClr val="7A7A7A"/>
                </a:solidFill>
                <a:highlight>
                  <a:srgbClr val="00FFFF"/>
                </a:highlight>
                <a:latin typeface="Guttman Stam" panose="02010401010101010101" pitchFamily="2" charset="-79"/>
                <a:cs typeface="Guttman Stam" panose="02010401010101010101" pitchFamily="2" charset="-79"/>
              </a:rPr>
              <a:t> שם צמר, הנקרא בלשון ערבי </a:t>
            </a:r>
            <a:r>
              <a:rPr lang="he-IL" sz="1800" b="1" dirty="0" err="1">
                <a:solidFill>
                  <a:srgbClr val="7A7A7A"/>
                </a:solidFill>
                <a:highlight>
                  <a:srgbClr val="00FFFF"/>
                </a:highlight>
                <a:latin typeface="Guttman Stam" panose="02010401010101010101" pitchFamily="2" charset="-79"/>
                <a:cs typeface="Guttman Stam" panose="02010401010101010101" pitchFamily="2" charset="-79"/>
              </a:rPr>
              <a:t>בא”ף</a:t>
            </a:r>
            <a:r>
              <a:rPr lang="he-IL" sz="1800" b="1" dirty="0">
                <a:solidFill>
                  <a:srgbClr val="7A7A7A"/>
                </a:solidFill>
                <a:highlight>
                  <a:srgbClr val="00FFFF"/>
                </a:highlight>
                <a:latin typeface="Guttman Stam" panose="02010401010101010101" pitchFamily="2" charset="-79"/>
                <a:cs typeface="Guttman Stam" panose="02010401010101010101" pitchFamily="2" charset="-79"/>
              </a:rPr>
              <a:t>ּ [בָּאבּ] </a:t>
            </a:r>
            <a:r>
              <a:rPr lang="he-IL" sz="1800" b="1" dirty="0" err="1">
                <a:solidFill>
                  <a:srgbClr val="7A7A7A"/>
                </a:solidFill>
                <a:highlight>
                  <a:srgbClr val="00FFFF"/>
                </a:highlight>
                <a:latin typeface="Guttman Stam" panose="02010401010101010101" pitchFamily="2" charset="-79"/>
                <a:cs typeface="Guttman Stam" panose="02010401010101010101" pitchFamily="2" charset="-79"/>
              </a:rPr>
              <a:t>אל־קאטינין</a:t>
            </a:r>
            <a:r>
              <a:rPr lang="he-IL" sz="1800" b="1" dirty="0">
                <a:solidFill>
                  <a:srgbClr val="7A7A7A"/>
                </a:solidFill>
                <a:highlight>
                  <a:srgbClr val="00FFFF"/>
                </a:highlight>
                <a:latin typeface="Guttman Stam" panose="02010401010101010101" pitchFamily="2" charset="-79"/>
                <a:cs typeface="Guttman Stam" panose="02010401010101010101" pitchFamily="2" charset="-79"/>
              </a:rPr>
              <a:t> […] וכאשר זיכני ה’ לעלות [לירושלים] ולֵרַאות שם את פני ה’, שמעתי מחסידים ואנשי מעשה שהיו </a:t>
            </a:r>
            <a:r>
              <a:rPr lang="he-IL" sz="1800" b="1" dirty="0" err="1">
                <a:solidFill>
                  <a:srgbClr val="7A7A7A"/>
                </a:solidFill>
                <a:highlight>
                  <a:srgbClr val="00FFFF"/>
                </a:highlight>
                <a:latin typeface="Guttman Stam" panose="02010401010101010101" pitchFamily="2" charset="-79"/>
                <a:cs typeface="Guttman Stam" panose="02010401010101010101" pitchFamily="2" charset="-79"/>
              </a:rPr>
              <a:t>נמנעין</a:t>
            </a:r>
            <a:r>
              <a:rPr lang="he-IL" sz="1800" b="1" dirty="0">
                <a:solidFill>
                  <a:srgbClr val="7A7A7A"/>
                </a:solidFill>
                <a:highlight>
                  <a:srgbClr val="00FFFF"/>
                </a:highlight>
                <a:latin typeface="Guttman Stam" panose="02010401010101010101" pitchFamily="2" charset="-79"/>
                <a:cs typeface="Guttman Stam" panose="02010401010101010101" pitchFamily="2" charset="-79"/>
              </a:rPr>
              <a:t> ללכת במסילה זאת, ושאלתי להם טעם, ואמרו שכך </a:t>
            </a:r>
            <a:r>
              <a:rPr lang="he-IL" sz="1800" b="1" dirty="0" err="1">
                <a:solidFill>
                  <a:srgbClr val="7A7A7A"/>
                </a:solidFill>
                <a:highlight>
                  <a:srgbClr val="00FFFF"/>
                </a:highlight>
                <a:latin typeface="Guttman Stam" panose="02010401010101010101" pitchFamily="2" charset="-79"/>
                <a:cs typeface="Guttman Stam" panose="02010401010101010101" pitchFamily="2" charset="-79"/>
              </a:rPr>
              <a:t>היתה</a:t>
            </a:r>
            <a:r>
              <a:rPr lang="he-IL" sz="1800" b="1" dirty="0">
                <a:solidFill>
                  <a:srgbClr val="7A7A7A"/>
                </a:solidFill>
                <a:highlight>
                  <a:srgbClr val="00FFFF"/>
                </a:highlight>
                <a:latin typeface="Guttman Stam" panose="02010401010101010101" pitchFamily="2" charset="-79"/>
                <a:cs typeface="Guttman Stam" panose="02010401010101010101" pitchFamily="2" charset="-79"/>
              </a:rPr>
              <a:t> קבלה בידם […] ושמעתי שיש מי שקיבל שאין </a:t>
            </a:r>
            <a:r>
              <a:rPr lang="he-IL" sz="1800" b="1" dirty="0" err="1">
                <a:solidFill>
                  <a:srgbClr val="7A7A7A"/>
                </a:solidFill>
                <a:highlight>
                  <a:srgbClr val="00FFFF"/>
                </a:highlight>
                <a:latin typeface="Guttman Stam" panose="02010401010101010101" pitchFamily="2" charset="-79"/>
                <a:cs typeface="Guttman Stam" panose="02010401010101010101" pitchFamily="2" charset="-79"/>
              </a:rPr>
              <a:t>עוברין</a:t>
            </a:r>
            <a:r>
              <a:rPr lang="he-IL" sz="1800" b="1" dirty="0">
                <a:solidFill>
                  <a:srgbClr val="7A7A7A"/>
                </a:solidFill>
                <a:highlight>
                  <a:srgbClr val="00FFFF"/>
                </a:highlight>
                <a:latin typeface="Guttman Stam" panose="02010401010101010101" pitchFamily="2" charset="-79"/>
                <a:cs typeface="Guttman Stam" panose="02010401010101010101" pitchFamily="2" charset="-79"/>
              </a:rPr>
              <a:t> בשער זה [לפי] שהוא תוך הר הבית, לפי ששם נגנז ארון” (ר’ חיים </a:t>
            </a:r>
            <a:r>
              <a:rPr lang="he-IL" sz="1800" b="1" dirty="0" err="1">
                <a:solidFill>
                  <a:srgbClr val="7A7A7A"/>
                </a:solidFill>
                <a:highlight>
                  <a:srgbClr val="00FFFF"/>
                </a:highlight>
                <a:latin typeface="Guttman Stam" panose="02010401010101010101" pitchFamily="2" charset="-79"/>
                <a:cs typeface="Guttman Stam" panose="02010401010101010101" pitchFamily="2" charset="-79"/>
              </a:rPr>
              <a:t>אלפאנדארי</a:t>
            </a:r>
            <a:r>
              <a:rPr lang="he-IL" sz="1800" b="1" dirty="0">
                <a:solidFill>
                  <a:srgbClr val="7A7A7A"/>
                </a:solidFill>
                <a:highlight>
                  <a:srgbClr val="00FFFF"/>
                </a:highlight>
                <a:latin typeface="Guttman Stam" panose="02010401010101010101" pitchFamily="2" charset="-79"/>
                <a:cs typeface="Guttman Stam" panose="02010401010101010101" pitchFamily="2" charset="-79"/>
              </a:rPr>
              <a:t>, דרך הקדש, מגיד מראשית, </a:t>
            </a:r>
            <a:r>
              <a:rPr lang="he-IL" sz="1800" b="1" dirty="0" err="1">
                <a:solidFill>
                  <a:srgbClr val="7A7A7A"/>
                </a:solidFill>
                <a:highlight>
                  <a:srgbClr val="00FFFF"/>
                </a:highlight>
                <a:latin typeface="Guttman Stam" panose="02010401010101010101" pitchFamily="2" charset="-79"/>
                <a:cs typeface="Guttman Stam" panose="02010401010101010101" pitchFamily="2" charset="-79"/>
              </a:rPr>
              <a:t>קושטנדינא</a:t>
            </a:r>
            <a:r>
              <a:rPr lang="he-IL" sz="1800" b="1" dirty="0">
                <a:solidFill>
                  <a:srgbClr val="7A7A7A"/>
                </a:solidFill>
                <a:highlight>
                  <a:srgbClr val="00FFFF"/>
                </a:highlight>
                <a:latin typeface="Guttman Stam" panose="02010401010101010101" pitchFamily="2" charset="-79"/>
                <a:cs typeface="Guttman Stam" panose="02010401010101010101" pitchFamily="2" charset="-79"/>
              </a:rPr>
              <a:t> ת”ע, דף ו ע”א – ז ע”א).</a:t>
            </a:r>
            <a:endParaRPr lang="he-IL" sz="1800" dirty="0">
              <a:solidFill>
                <a:srgbClr val="7A7A7A"/>
              </a:solidFill>
              <a:highlight>
                <a:srgbClr val="00FFFF"/>
              </a:highlight>
              <a:latin typeface="Guttman Stam" panose="02010401010101010101" pitchFamily="2" charset="-79"/>
              <a:cs typeface="Guttman Stam" panose="02010401010101010101" pitchFamily="2" charset="-79"/>
            </a:endParaRPr>
          </a:p>
          <a:p>
            <a:pPr>
              <a:buFont typeface="Wingdings" panose="05000000000000000000" pitchFamily="2" charset="2"/>
              <a:buChar char="v"/>
            </a:pPr>
            <a:r>
              <a:rPr lang="he-IL" sz="1800" dirty="0">
                <a:solidFill>
                  <a:srgbClr val="7A7A7A"/>
                </a:solidFill>
                <a:highlight>
                  <a:srgbClr val="00FFFF"/>
                </a:highlight>
                <a:latin typeface="Guttman Stam" panose="02010401010101010101" pitchFamily="2" charset="-79"/>
                <a:cs typeface="Guttman Stam" panose="02010401010101010101" pitchFamily="2" charset="-79"/>
              </a:rPr>
              <a:t>הכותב ציין הסבר נוסף לרתיעה הדתית של יהודים מהמקום במסורת “ששם נגנז הארון”: הארון הוא ארון הברית, שהכיל בתקופת הבית הראשון את הלוחות שקיבל משה בסיני, והוצב בקודש הקודשים שבמקדש עד שנגנז בידי יֹאשִׁיָהו מלך יהודה במאה ה-7 לפסה”נ, בניסיון להצילו מפני החורבן הממשמש ובא (דברי הימים ב לה, א-ג; בבלי, יומא נב ע”ב).</a:t>
            </a:r>
          </a:p>
          <a:p>
            <a:pPr>
              <a:buFont typeface="Wingdings" panose="05000000000000000000" pitchFamily="2" charset="2"/>
              <a:buChar char="v"/>
            </a:pPr>
            <a:r>
              <a:rPr lang="he-IL" sz="1800" dirty="0">
                <a:highlight>
                  <a:srgbClr val="000080"/>
                </a:highlight>
                <a:latin typeface="Guttman Stam" panose="02010401010101010101" pitchFamily="2" charset="-79"/>
                <a:cs typeface="Guttman Stam" panose="02010401010101010101" pitchFamily="2" charset="-79"/>
              </a:rPr>
              <a:t>בנוסף יש מוסרת שזה הוא מקום מושב הסנהדרין אחרי גלותם מהמקדש[6]. כמו שאמרו בגמרא (שבת </a:t>
            </a:r>
            <a:r>
              <a:rPr lang="he-IL" sz="1800" dirty="0" err="1">
                <a:highlight>
                  <a:srgbClr val="000080"/>
                </a:highlight>
                <a:latin typeface="Guttman Stam" panose="02010401010101010101" pitchFamily="2" charset="-79"/>
                <a:cs typeface="Guttman Stam" panose="02010401010101010101" pitchFamily="2" charset="-79"/>
              </a:rPr>
              <a:t>טו,ב</a:t>
            </a:r>
            <a:r>
              <a:rPr lang="he-IL" sz="1800" dirty="0">
                <a:highlight>
                  <a:srgbClr val="000080"/>
                </a:highlight>
                <a:latin typeface="Guttman Stam" panose="02010401010101010101" pitchFamily="2" charset="-79"/>
                <a:cs typeface="Guttman Stam" panose="02010401010101010101" pitchFamily="2" charset="-79"/>
              </a:rPr>
              <a:t>) ארבעים שנה עד שלא חרב הבית גלתה הסנהדרין וישבה לה בחנויות[7].</a:t>
            </a:r>
          </a:p>
        </p:txBody>
      </p:sp>
      <p:sp>
        <p:nvSpPr>
          <p:cNvPr id="3" name="כותרת 2">
            <a:extLst>
              <a:ext uri="{FF2B5EF4-FFF2-40B4-BE49-F238E27FC236}">
                <a16:creationId xmlns:a16="http://schemas.microsoft.com/office/drawing/2014/main" id="{B6363B6E-2D69-2CB0-9546-4067FE772005}"/>
              </a:ext>
            </a:extLst>
          </p:cNvPr>
          <p:cNvSpPr>
            <a:spLocks noGrp="1"/>
          </p:cNvSpPr>
          <p:nvPr>
            <p:ph type="title"/>
          </p:nvPr>
        </p:nvSpPr>
        <p:spPr/>
        <p:txBody>
          <a:bodyPr/>
          <a:lstStyle/>
          <a:p>
            <a:r>
              <a:rPr lang="he-IL" dirty="0"/>
              <a:t>שער הכותנה</a:t>
            </a:r>
            <a:br>
              <a:rPr lang="he-IL" dirty="0"/>
            </a:br>
            <a:endParaRPr lang="he-IL" dirty="0"/>
          </a:p>
        </p:txBody>
      </p:sp>
      <p:pic>
        <p:nvPicPr>
          <p:cNvPr id="1026" name="Picture 2">
            <a:extLst>
              <a:ext uri="{FF2B5EF4-FFF2-40B4-BE49-F238E27FC236}">
                <a16:creationId xmlns:a16="http://schemas.microsoft.com/office/drawing/2014/main" id="{F62ECD4C-5392-0B18-94B3-A0765FD014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0177" y="1844824"/>
            <a:ext cx="4362955" cy="410445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88672414"/>
      </p:ext>
    </p:extLst>
  </p:cSld>
  <p:clrMapOvr>
    <a:masterClrMapping/>
  </p:clrMapOvr>
  <mc:AlternateContent xmlns:mc="http://schemas.openxmlformats.org/markup-compatibility/2006" xmlns:p14="http://schemas.microsoft.com/office/powerpoint/2010/main">
    <mc:Choice Requires="p14">
      <p:transition spd="med" p14:dur="700" advTm="71483">
        <p:fade/>
      </p:transition>
    </mc:Choice>
    <mc:Fallback xmlns="">
      <p:transition spd="med" advTm="71483">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ADFC7EC7-3254-395F-1375-B4286C1E73B6}"/>
              </a:ext>
            </a:extLst>
          </p:cNvPr>
          <p:cNvSpPr>
            <a:spLocks noGrp="1"/>
          </p:cNvSpPr>
          <p:nvPr>
            <p:ph type="body" sz="quarter" idx="11"/>
          </p:nvPr>
        </p:nvSpPr>
        <p:spPr/>
        <p:txBody>
          <a:bodyPr/>
          <a:lstStyle/>
          <a:p>
            <a:endParaRPr lang="he-IL" dirty="0"/>
          </a:p>
        </p:txBody>
      </p:sp>
      <p:sp>
        <p:nvSpPr>
          <p:cNvPr id="3" name="כותרת 2">
            <a:extLst>
              <a:ext uri="{FF2B5EF4-FFF2-40B4-BE49-F238E27FC236}">
                <a16:creationId xmlns:a16="http://schemas.microsoft.com/office/drawing/2014/main" id="{1FF2BB69-BE49-4780-8444-CDDEE34A5085}"/>
              </a:ext>
            </a:extLst>
          </p:cNvPr>
          <p:cNvSpPr>
            <a:spLocks noGrp="1"/>
          </p:cNvSpPr>
          <p:nvPr>
            <p:ph type="title"/>
          </p:nvPr>
        </p:nvSpPr>
        <p:spPr/>
        <p:txBody>
          <a:bodyPr/>
          <a:lstStyle/>
          <a:p>
            <a:endParaRPr lang="he-IL"/>
          </a:p>
        </p:txBody>
      </p:sp>
      <p:pic>
        <p:nvPicPr>
          <p:cNvPr id="9" name="תמונה 8">
            <a:extLst>
              <a:ext uri="{FF2B5EF4-FFF2-40B4-BE49-F238E27FC236}">
                <a16:creationId xmlns:a16="http://schemas.microsoft.com/office/drawing/2014/main" id="{47696794-1B1C-465F-463E-6422BA1910AB}"/>
              </a:ext>
            </a:extLst>
          </p:cNvPr>
          <p:cNvPicPr>
            <a:picLocks noChangeAspect="1"/>
          </p:cNvPicPr>
          <p:nvPr/>
        </p:nvPicPr>
        <p:blipFill>
          <a:blip r:embed="rId3"/>
          <a:stretch>
            <a:fillRect/>
          </a:stretch>
        </p:blipFill>
        <p:spPr>
          <a:xfrm>
            <a:off x="6174041" y="22718"/>
            <a:ext cx="6016372" cy="4725144"/>
          </a:xfrm>
          <a:prstGeom prst="rect">
            <a:avLst/>
          </a:prstGeom>
        </p:spPr>
      </p:pic>
      <p:pic>
        <p:nvPicPr>
          <p:cNvPr id="6" name="תמונה 5">
            <a:extLst>
              <a:ext uri="{FF2B5EF4-FFF2-40B4-BE49-F238E27FC236}">
                <a16:creationId xmlns:a16="http://schemas.microsoft.com/office/drawing/2014/main" id="{17C69537-E313-CA71-4683-FFF85C788103}"/>
              </a:ext>
            </a:extLst>
          </p:cNvPr>
          <p:cNvPicPr>
            <a:picLocks noChangeAspect="1"/>
          </p:cNvPicPr>
          <p:nvPr/>
        </p:nvPicPr>
        <p:blipFill>
          <a:blip r:embed="rId4"/>
          <a:stretch>
            <a:fillRect/>
          </a:stretch>
        </p:blipFill>
        <p:spPr>
          <a:xfrm>
            <a:off x="2371180" y="19783"/>
            <a:ext cx="3792041" cy="4243184"/>
          </a:xfrm>
          <a:prstGeom prst="rect">
            <a:avLst/>
          </a:prstGeom>
        </p:spPr>
      </p:pic>
      <p:pic>
        <p:nvPicPr>
          <p:cNvPr id="7" name="תמונה 6">
            <a:extLst>
              <a:ext uri="{FF2B5EF4-FFF2-40B4-BE49-F238E27FC236}">
                <a16:creationId xmlns:a16="http://schemas.microsoft.com/office/drawing/2014/main" id="{3383B9E6-9046-06F7-BA05-4BC0A2DBD990}"/>
              </a:ext>
            </a:extLst>
          </p:cNvPr>
          <p:cNvPicPr>
            <a:picLocks noChangeAspect="1"/>
          </p:cNvPicPr>
          <p:nvPr/>
        </p:nvPicPr>
        <p:blipFill>
          <a:blip r:embed="rId5"/>
          <a:stretch>
            <a:fillRect/>
          </a:stretch>
        </p:blipFill>
        <p:spPr>
          <a:xfrm>
            <a:off x="1588" y="1"/>
            <a:ext cx="2377646" cy="4401693"/>
          </a:xfrm>
          <a:prstGeom prst="rect">
            <a:avLst/>
          </a:prstGeom>
        </p:spPr>
      </p:pic>
    </p:spTree>
    <p:custDataLst>
      <p:tags r:id="rId1"/>
    </p:custDataLst>
    <p:extLst>
      <p:ext uri="{BB962C8B-B14F-4D97-AF65-F5344CB8AC3E}">
        <p14:creationId xmlns:p14="http://schemas.microsoft.com/office/powerpoint/2010/main" val="200780253"/>
      </p:ext>
    </p:extLst>
  </p:cSld>
  <p:clrMapOvr>
    <a:masterClrMapping/>
  </p:clrMapOvr>
  <mc:AlternateContent xmlns:mc="http://schemas.openxmlformats.org/markup-compatibility/2006" xmlns:p14="http://schemas.microsoft.com/office/powerpoint/2010/main">
    <mc:Choice Requires="p14">
      <p:transition spd="med" p14:dur="700" advTm="60990">
        <p:fade/>
      </p:transition>
    </mc:Choice>
    <mc:Fallback xmlns="">
      <p:transition spd="med" advTm="6099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0CD5FD9-3A3C-3576-3CD6-DA84A752B989}"/>
              </a:ext>
            </a:extLst>
          </p:cNvPr>
          <p:cNvSpPr>
            <a:spLocks noGrp="1"/>
          </p:cNvSpPr>
          <p:nvPr>
            <p:ph type="title"/>
          </p:nvPr>
        </p:nvSpPr>
        <p:spPr>
          <a:xfrm flipH="1">
            <a:off x="685800" y="685800"/>
            <a:ext cx="9370640" cy="990600"/>
          </a:xfrm>
        </p:spPr>
        <p:txBody>
          <a:bodyPr>
            <a:normAutofit fontScale="90000"/>
          </a:bodyPr>
          <a:lstStyle/>
          <a:p>
            <a:r>
              <a:rPr lang="he-IL" dirty="0"/>
              <a:t>עלו בו עשבים לא יתלוש מפני </a:t>
            </a:r>
            <a:r>
              <a:rPr lang="he-IL" dirty="0" err="1"/>
              <a:t>עגמת</a:t>
            </a:r>
            <a:r>
              <a:rPr lang="he-IL" dirty="0"/>
              <a:t> נפש</a:t>
            </a:r>
          </a:p>
        </p:txBody>
      </p:sp>
      <p:pic>
        <p:nvPicPr>
          <p:cNvPr id="15" name="תמונה 14">
            <a:extLst>
              <a:ext uri="{FF2B5EF4-FFF2-40B4-BE49-F238E27FC236}">
                <a16:creationId xmlns:a16="http://schemas.microsoft.com/office/drawing/2014/main" id="{3934305E-0D33-4BC3-F72D-3D7D46CC47D6}"/>
              </a:ext>
            </a:extLst>
          </p:cNvPr>
          <p:cNvPicPr>
            <a:picLocks noChangeAspect="1"/>
          </p:cNvPicPr>
          <p:nvPr/>
        </p:nvPicPr>
        <p:blipFill>
          <a:blip r:embed="rId3"/>
          <a:stretch>
            <a:fillRect/>
          </a:stretch>
        </p:blipFill>
        <p:spPr>
          <a:xfrm>
            <a:off x="1589" y="1702871"/>
            <a:ext cx="6030699" cy="5189207"/>
          </a:xfrm>
          <a:prstGeom prst="rect">
            <a:avLst/>
          </a:prstGeom>
        </p:spPr>
      </p:pic>
      <p:pic>
        <p:nvPicPr>
          <p:cNvPr id="4" name="מציין מיקום תוכן 3">
            <a:extLst>
              <a:ext uri="{FF2B5EF4-FFF2-40B4-BE49-F238E27FC236}">
                <a16:creationId xmlns:a16="http://schemas.microsoft.com/office/drawing/2014/main" id="{0417935F-020A-7AF1-808E-3475D00A3DC1}"/>
              </a:ext>
            </a:extLst>
          </p:cNvPr>
          <p:cNvPicPr>
            <a:picLocks noGrp="1" noChangeAspect="1"/>
          </p:cNvPicPr>
          <p:nvPr>
            <p:ph idx="10"/>
          </p:nvPr>
        </p:nvPicPr>
        <p:blipFill>
          <a:blip r:embed="rId4"/>
          <a:stretch>
            <a:fillRect/>
          </a:stretch>
        </p:blipFill>
        <p:spPr>
          <a:xfrm>
            <a:off x="6096000" y="2852936"/>
            <a:ext cx="6041660" cy="3859102"/>
          </a:xfrm>
          <a:prstGeom prst="rect">
            <a:avLst/>
          </a:prstGeom>
        </p:spPr>
      </p:pic>
    </p:spTree>
    <p:custDataLst>
      <p:tags r:id="rId1"/>
    </p:custDataLst>
    <p:extLst>
      <p:ext uri="{BB962C8B-B14F-4D97-AF65-F5344CB8AC3E}">
        <p14:creationId xmlns:p14="http://schemas.microsoft.com/office/powerpoint/2010/main" val="1861252981"/>
      </p:ext>
    </p:extLst>
  </p:cSld>
  <p:clrMapOvr>
    <a:masterClrMapping/>
  </p:clrMapOvr>
  <mc:AlternateContent xmlns:mc="http://schemas.openxmlformats.org/markup-compatibility/2006" xmlns:p14="http://schemas.microsoft.com/office/powerpoint/2010/main">
    <mc:Choice Requires="p14">
      <p:transition spd="med" p14:dur="700" advTm="51413">
        <p:fade/>
      </p:transition>
    </mc:Choice>
    <mc:Fallback xmlns="">
      <p:transition spd="med" advTm="5141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7422344-B918-E76C-6FAB-CBDEAB3C0D4C}"/>
              </a:ext>
            </a:extLst>
          </p:cNvPr>
          <p:cNvSpPr>
            <a:spLocks noGrp="1"/>
          </p:cNvSpPr>
          <p:nvPr>
            <p:ph type="title"/>
          </p:nvPr>
        </p:nvSpPr>
        <p:spPr/>
        <p:txBody>
          <a:bodyPr>
            <a:normAutofit fontScale="90000"/>
          </a:bodyPr>
          <a:lstStyle/>
          <a:p>
            <a:r>
              <a:rPr lang="he-IL" dirty="0"/>
              <a:t>שער הכותנה </a:t>
            </a:r>
            <a:br>
              <a:rPr lang="he-IL" dirty="0"/>
            </a:br>
            <a:r>
              <a:rPr lang="he-IL" dirty="0"/>
              <a:t>מנין </a:t>
            </a:r>
            <a:r>
              <a:rPr lang="he-IL" dirty="0" err="1"/>
              <a:t>ותיקין</a:t>
            </a:r>
            <a:endParaRPr lang="he-IL" dirty="0"/>
          </a:p>
        </p:txBody>
      </p:sp>
      <p:pic>
        <p:nvPicPr>
          <p:cNvPr id="9" name="מציין מיקום תוכן 8" descr="תמונה שמכילה לבוש, אדם, בתוך מבנה, איש&#10;&#10;התיאור נוצר באופן אוטומטי">
            <a:extLst>
              <a:ext uri="{FF2B5EF4-FFF2-40B4-BE49-F238E27FC236}">
                <a16:creationId xmlns:a16="http://schemas.microsoft.com/office/drawing/2014/main" id="{5ACE506F-5181-84B4-DCAC-06F89CC9C583}"/>
              </a:ext>
            </a:extLst>
          </p:cNvPr>
          <p:cNvPicPr>
            <a:picLocks noGrp="1" noChangeAspect="1"/>
          </p:cNvPicPr>
          <p:nvPr>
            <p:ph idx="1"/>
          </p:nvPr>
        </p:nvPicPr>
        <p:blipFill>
          <a:blip r:embed="rId2"/>
          <a:stretch>
            <a:fillRect/>
          </a:stretch>
        </p:blipFill>
        <p:spPr>
          <a:xfrm>
            <a:off x="5663952" y="1988840"/>
            <a:ext cx="5562600" cy="3128962"/>
          </a:xfrm>
        </p:spPr>
      </p:pic>
      <p:pic>
        <p:nvPicPr>
          <p:cNvPr id="7" name="תמונה 6">
            <a:extLst>
              <a:ext uri="{FF2B5EF4-FFF2-40B4-BE49-F238E27FC236}">
                <a16:creationId xmlns:a16="http://schemas.microsoft.com/office/drawing/2014/main" id="{EB5D193A-62E5-66BF-2168-7F1DF6E5A342}"/>
              </a:ext>
            </a:extLst>
          </p:cNvPr>
          <p:cNvPicPr>
            <a:picLocks noChangeAspect="1"/>
          </p:cNvPicPr>
          <p:nvPr/>
        </p:nvPicPr>
        <p:blipFill>
          <a:blip r:embed="rId3"/>
          <a:stretch>
            <a:fillRect/>
          </a:stretch>
        </p:blipFill>
        <p:spPr>
          <a:xfrm>
            <a:off x="-1488" y="1424"/>
            <a:ext cx="5168555" cy="6858000"/>
          </a:xfrm>
          <a:prstGeom prst="rect">
            <a:avLst/>
          </a:prstGeom>
        </p:spPr>
      </p:pic>
    </p:spTree>
    <p:extLst>
      <p:ext uri="{BB962C8B-B14F-4D97-AF65-F5344CB8AC3E}">
        <p14:creationId xmlns:p14="http://schemas.microsoft.com/office/powerpoint/2010/main" val="203159889"/>
      </p:ext>
    </p:extLst>
  </p:cSld>
  <p:clrMapOvr>
    <a:masterClrMapping/>
  </p:clrMapOvr>
  <mc:AlternateContent xmlns:mc="http://schemas.openxmlformats.org/markup-compatibility/2006" xmlns:p14="http://schemas.microsoft.com/office/powerpoint/2010/main">
    <mc:Choice Requires="p14">
      <p:transition spd="med" p14:dur="700" advTm="12554">
        <p:fade/>
      </p:transition>
    </mc:Choice>
    <mc:Fallback xmlns="">
      <p:transition spd="med" advTm="12554">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58CBBFF-B19C-D1B0-B30B-7C0AB5F2701E}"/>
              </a:ext>
            </a:extLst>
          </p:cNvPr>
          <p:cNvSpPr>
            <a:spLocks noGrp="1"/>
          </p:cNvSpPr>
          <p:nvPr>
            <p:ph type="title"/>
          </p:nvPr>
        </p:nvSpPr>
        <p:spPr/>
        <p:txBody>
          <a:bodyPr>
            <a:normAutofit fontScale="90000"/>
          </a:bodyPr>
          <a:lstStyle/>
          <a:p>
            <a:r>
              <a:rPr lang="he-IL" dirty="0"/>
              <a:t>שער הכותנה לעומת הכותל המערבי</a:t>
            </a:r>
          </a:p>
        </p:txBody>
      </p:sp>
      <p:sp>
        <p:nvSpPr>
          <p:cNvPr id="3" name="מציין מיקום תוכן 2">
            <a:extLst>
              <a:ext uri="{FF2B5EF4-FFF2-40B4-BE49-F238E27FC236}">
                <a16:creationId xmlns:a16="http://schemas.microsoft.com/office/drawing/2014/main" id="{2C9E18E7-6001-30B6-14C6-56252518796F}"/>
              </a:ext>
            </a:extLst>
          </p:cNvPr>
          <p:cNvSpPr>
            <a:spLocks noGrp="1"/>
          </p:cNvSpPr>
          <p:nvPr>
            <p:ph idx="1"/>
          </p:nvPr>
        </p:nvSpPr>
        <p:spPr/>
        <p:txBody>
          <a:bodyPr/>
          <a:lstStyle/>
          <a:p>
            <a:r>
              <a:rPr lang="he-IL" b="0" i="0" dirty="0">
                <a:solidFill>
                  <a:srgbClr val="141414"/>
                </a:solidFill>
                <a:effectLst/>
                <a:latin typeface="Segoe UI" panose="020B0502040204020203" pitchFamily="34" charset="0"/>
              </a:rPr>
              <a:t>לעצם הדיון,</a:t>
            </a:r>
          </a:p>
          <a:p>
            <a:pPr algn="just"/>
            <a:r>
              <a:rPr lang="he-IL" b="0" i="0" dirty="0">
                <a:solidFill>
                  <a:srgbClr val="141414"/>
                </a:solidFill>
                <a:effectLst/>
                <a:latin typeface="Segoe UI" panose="020B0502040204020203" pitchFamily="34" charset="0"/>
              </a:rPr>
              <a:t>מי שתופס את קדושת הכותל המערבי כמקום קדושה מצד עצמו אז באמת השערים הם סתם 'חור' באמצע קדושת הכותל כי בפועל אין שם את הכותל.</a:t>
            </a:r>
          </a:p>
          <a:p>
            <a:pPr algn="just"/>
            <a:r>
              <a:rPr lang="he-IL" b="0" i="0" dirty="0">
                <a:solidFill>
                  <a:srgbClr val="141414"/>
                </a:solidFill>
                <a:effectLst/>
                <a:latin typeface="Segoe UI" panose="020B0502040204020203" pitchFamily="34" charset="0"/>
              </a:rPr>
              <a:t>אבל מי שמבין שקדושת הכותל היא מצד שהוא חלק מבית ה', אז המקומות בכותל שפתוחים להר הבית הם יותר קרובים לה'.</a:t>
            </a:r>
          </a:p>
          <a:p>
            <a:pPr algn="just"/>
            <a:r>
              <a:rPr lang="he-IL" dirty="0">
                <a:solidFill>
                  <a:srgbClr val="141414"/>
                </a:solidFill>
                <a:latin typeface="Segoe UI" panose="020B0502040204020203" pitchFamily="34" charset="0"/>
              </a:rPr>
              <a:t>אמנם יש מעלה בכותל המערבי שזהו עדות ששכינה שורה בישראל. וניתן לומר עליו – הנה </a:t>
            </a:r>
            <a:r>
              <a:rPr lang="he-IL" b="1" dirty="0">
                <a:solidFill>
                  <a:srgbClr val="141414"/>
                </a:solidFill>
                <a:latin typeface="Segoe UI" panose="020B0502040204020203" pitchFamily="34" charset="0"/>
              </a:rPr>
              <a:t>זה</a:t>
            </a:r>
            <a:r>
              <a:rPr lang="he-IL" dirty="0">
                <a:solidFill>
                  <a:srgbClr val="141414"/>
                </a:solidFill>
                <a:latin typeface="Segoe UI" panose="020B0502040204020203" pitchFamily="34" charset="0"/>
              </a:rPr>
              <a:t> עומד אחר כותלנו.</a:t>
            </a:r>
            <a:endParaRPr lang="he-IL" b="0" i="0" dirty="0">
              <a:solidFill>
                <a:srgbClr val="141414"/>
              </a:solidFill>
              <a:effectLst/>
              <a:latin typeface="Segoe UI" panose="020B0502040204020203" pitchFamily="34" charset="0"/>
            </a:endParaRPr>
          </a:p>
          <a:p>
            <a:pPr algn="just"/>
            <a:endParaRPr lang="he-IL" dirty="0"/>
          </a:p>
        </p:txBody>
      </p:sp>
      <p:pic>
        <p:nvPicPr>
          <p:cNvPr id="5" name="תמונה 4">
            <a:extLst>
              <a:ext uri="{FF2B5EF4-FFF2-40B4-BE49-F238E27FC236}">
                <a16:creationId xmlns:a16="http://schemas.microsoft.com/office/drawing/2014/main" id="{F6AE7A54-545A-26D7-E457-C9CAC9F5B494}"/>
              </a:ext>
            </a:extLst>
          </p:cNvPr>
          <p:cNvPicPr>
            <a:picLocks noChangeAspect="1"/>
          </p:cNvPicPr>
          <p:nvPr/>
        </p:nvPicPr>
        <p:blipFill>
          <a:blip r:embed="rId2"/>
          <a:stretch>
            <a:fillRect/>
          </a:stretch>
        </p:blipFill>
        <p:spPr>
          <a:xfrm>
            <a:off x="1588" y="13428"/>
            <a:ext cx="4845538" cy="6858000"/>
          </a:xfrm>
          <a:prstGeom prst="rect">
            <a:avLst/>
          </a:prstGeom>
        </p:spPr>
      </p:pic>
    </p:spTree>
    <p:extLst>
      <p:ext uri="{BB962C8B-B14F-4D97-AF65-F5344CB8AC3E}">
        <p14:creationId xmlns:p14="http://schemas.microsoft.com/office/powerpoint/2010/main" val="1600045992"/>
      </p:ext>
    </p:extLst>
  </p:cSld>
  <p:clrMapOvr>
    <a:masterClrMapping/>
  </p:clrMapOvr>
  <mc:AlternateContent xmlns:mc="http://schemas.openxmlformats.org/markup-compatibility/2006" xmlns:p14="http://schemas.microsoft.com/office/powerpoint/2010/main">
    <mc:Choice Requires="p14">
      <p:transition spd="med" p14:dur="700" advTm="71861">
        <p:fade/>
      </p:transition>
    </mc:Choice>
    <mc:Fallback xmlns="">
      <p:transition spd="med" advTm="71861">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23F950-A143-CFA2-1378-1261A1C577BC}"/>
              </a:ext>
            </a:extLst>
          </p:cNvPr>
          <p:cNvSpPr>
            <a:spLocks noGrp="1"/>
          </p:cNvSpPr>
          <p:nvPr>
            <p:ph type="title"/>
          </p:nvPr>
        </p:nvSpPr>
        <p:spPr/>
        <p:txBody>
          <a:bodyPr>
            <a:normAutofit fontScale="90000"/>
          </a:bodyPr>
          <a:lstStyle/>
          <a:p>
            <a:r>
              <a:rPr lang="he-IL" dirty="0"/>
              <a:t>מעלת הקירבה למקום המקדש</a:t>
            </a:r>
          </a:p>
        </p:txBody>
      </p:sp>
      <p:sp>
        <p:nvSpPr>
          <p:cNvPr id="3" name="מציין מיקום תוכן 2">
            <a:extLst>
              <a:ext uri="{FF2B5EF4-FFF2-40B4-BE49-F238E27FC236}">
                <a16:creationId xmlns:a16="http://schemas.microsoft.com/office/drawing/2014/main" id="{76CEEA9D-2E29-22B2-E37D-4164A3CB700E}"/>
              </a:ext>
            </a:extLst>
          </p:cNvPr>
          <p:cNvSpPr>
            <a:spLocks noGrp="1"/>
          </p:cNvSpPr>
          <p:nvPr>
            <p:ph idx="1"/>
          </p:nvPr>
        </p:nvSpPr>
        <p:spPr/>
        <p:txBody>
          <a:bodyPr/>
          <a:lstStyle/>
          <a:p>
            <a:r>
              <a:rPr lang="he-IL" dirty="0"/>
              <a:t>בית הכנסת בתוך חומת ירושלים. </a:t>
            </a:r>
          </a:p>
          <a:p>
            <a:r>
              <a:rPr lang="he-IL" dirty="0"/>
              <a:t>קרוב יותר למקום המקדש.</a:t>
            </a:r>
          </a:p>
          <a:p>
            <a:r>
              <a:rPr lang="he-IL" dirty="0"/>
              <a:t>לראות את רצפת העזרה. </a:t>
            </a:r>
          </a:p>
          <a:p>
            <a:r>
              <a:rPr lang="he-IL" dirty="0"/>
              <a:t>לעסוק בתורה בבית מדרש הבנוי שם.</a:t>
            </a:r>
          </a:p>
        </p:txBody>
      </p:sp>
      <p:pic>
        <p:nvPicPr>
          <p:cNvPr id="5" name="תמונה 4">
            <a:extLst>
              <a:ext uri="{FF2B5EF4-FFF2-40B4-BE49-F238E27FC236}">
                <a16:creationId xmlns:a16="http://schemas.microsoft.com/office/drawing/2014/main" id="{2BCB18E1-487F-F683-DFB2-A354F17A3D55}"/>
              </a:ext>
            </a:extLst>
          </p:cNvPr>
          <p:cNvPicPr>
            <a:picLocks noChangeAspect="1"/>
          </p:cNvPicPr>
          <p:nvPr/>
        </p:nvPicPr>
        <p:blipFill>
          <a:blip r:embed="rId3"/>
          <a:stretch>
            <a:fillRect/>
          </a:stretch>
        </p:blipFill>
        <p:spPr>
          <a:xfrm>
            <a:off x="0" y="0"/>
            <a:ext cx="6351543" cy="3567910"/>
          </a:xfrm>
          <a:prstGeom prst="rect">
            <a:avLst/>
          </a:prstGeom>
        </p:spPr>
      </p:pic>
      <p:pic>
        <p:nvPicPr>
          <p:cNvPr id="1026" name="Picture 2" descr="ישיבת פורת יוסף בעיר העתיקה - פורום אוצר החכמה">
            <a:extLst>
              <a:ext uri="{FF2B5EF4-FFF2-40B4-BE49-F238E27FC236}">
                <a16:creationId xmlns:a16="http://schemas.microsoft.com/office/drawing/2014/main" id="{5CBC8B9D-338D-A672-ED33-9AABE0FB8C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61" y="3596757"/>
            <a:ext cx="4316557" cy="323325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ישיבת 'פורת יוסף': ההיסטוריה">
            <a:extLst>
              <a:ext uri="{FF2B5EF4-FFF2-40B4-BE49-F238E27FC236}">
                <a16:creationId xmlns:a16="http://schemas.microsoft.com/office/drawing/2014/main" id="{F5B4ACE7-83F5-07C3-50EB-93D96B7419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3603853"/>
            <a:ext cx="4488025" cy="310850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מול קודש הקודשים: כותל המזרח שהצמיח גדולי עולם – סיפורה של ישיבת פורת יוסף  – JDN‬‎">
            <a:extLst>
              <a:ext uri="{FF2B5EF4-FFF2-40B4-BE49-F238E27FC236}">
                <a16:creationId xmlns:a16="http://schemas.microsoft.com/office/drawing/2014/main" id="{11E057A1-0F0C-9757-B559-D6EC973DE5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611821"/>
            <a:ext cx="4499558" cy="299425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31635324"/>
      </p:ext>
    </p:extLst>
  </p:cSld>
  <p:clrMapOvr>
    <a:masterClrMapping/>
  </p:clrMapOvr>
  <mc:AlternateContent xmlns:mc="http://schemas.openxmlformats.org/markup-compatibility/2006" xmlns:p14="http://schemas.microsoft.com/office/powerpoint/2010/main">
    <mc:Choice Requires="p14">
      <p:transition spd="med" p14:dur="700" advTm="312238">
        <p:fade/>
      </p:transition>
    </mc:Choice>
    <mc:Fallback xmlns="">
      <p:transition spd="med" advTm="31223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6538124F-F259-F15A-C11D-3D6603772155}"/>
              </a:ext>
            </a:extLst>
          </p:cNvPr>
          <p:cNvSpPr>
            <a:spLocks noGrp="1"/>
          </p:cNvSpPr>
          <p:nvPr>
            <p:ph type="body" sz="quarter" idx="11"/>
          </p:nvPr>
        </p:nvSpPr>
        <p:spPr>
          <a:xfrm flipH="1">
            <a:off x="5303909" y="1828800"/>
            <a:ext cx="6696746" cy="4343400"/>
          </a:xfrm>
        </p:spPr>
        <p:txBody>
          <a:bodyPr>
            <a:normAutofit/>
          </a:bodyPr>
          <a:lstStyle/>
          <a:p>
            <a:r>
              <a:rPr lang="he-IL" b="0" i="0" dirty="0">
                <a:solidFill>
                  <a:srgbClr val="202122"/>
                </a:solidFill>
                <a:effectLst/>
                <a:highlight>
                  <a:srgbClr val="00FF00"/>
                </a:highlight>
                <a:latin typeface="Arial" panose="020B0604020202020204" pitchFamily="34" charset="0"/>
              </a:rPr>
              <a:t>שער הברזל (ערבית: </a:t>
            </a:r>
            <a:r>
              <a:rPr lang="ar-AE" b="0" i="0" dirty="0">
                <a:solidFill>
                  <a:srgbClr val="202122"/>
                </a:solidFill>
                <a:effectLst/>
                <a:highlight>
                  <a:srgbClr val="00FF00"/>
                </a:highlight>
                <a:latin typeface="Arial" panose="020B0604020202020204" pitchFamily="34" charset="0"/>
              </a:rPr>
              <a:t>باب الحديد; </a:t>
            </a:r>
            <a:r>
              <a:rPr lang="he-IL" b="0" i="0" dirty="0">
                <a:solidFill>
                  <a:srgbClr val="202122"/>
                </a:solidFill>
                <a:effectLst/>
                <a:highlight>
                  <a:srgbClr val="00FF00"/>
                </a:highlight>
                <a:latin typeface="Arial" panose="020B0604020202020204" pitchFamily="34" charset="0"/>
              </a:rPr>
              <a:t>באב אל-</a:t>
            </a:r>
            <a:r>
              <a:rPr lang="he-IL" b="0" i="0" dirty="0" err="1">
                <a:solidFill>
                  <a:srgbClr val="202122"/>
                </a:solidFill>
                <a:effectLst/>
                <a:highlight>
                  <a:srgbClr val="00FF00"/>
                </a:highlight>
                <a:latin typeface="Arial" panose="020B0604020202020204" pitchFamily="34" charset="0"/>
              </a:rPr>
              <a:t>חדיד</a:t>
            </a:r>
            <a:r>
              <a:rPr lang="he-IL" b="0" i="0" dirty="0">
                <a:solidFill>
                  <a:srgbClr val="202122"/>
                </a:solidFill>
                <a:effectLst/>
                <a:highlight>
                  <a:srgbClr val="00FF00"/>
                </a:highlight>
                <a:latin typeface="Arial" panose="020B0604020202020204" pitchFamily="34" charset="0"/>
              </a:rPr>
              <a:t>) ממוקם מצפון לשער הכותנה. </a:t>
            </a:r>
          </a:p>
          <a:p>
            <a:r>
              <a:rPr lang="he-IL" b="0" i="0" dirty="0">
                <a:solidFill>
                  <a:srgbClr val="202122"/>
                </a:solidFill>
                <a:effectLst/>
                <a:highlight>
                  <a:srgbClr val="00FF00"/>
                </a:highlight>
                <a:latin typeface="Arial" panose="020B0604020202020204" pitchFamily="34" charset="0"/>
              </a:rPr>
              <a:t>משערים כי שמו של שער זה ניתן לו מכיוון שבעבר היה היחיד משערי ההר שהיה מברזל ולא מעץ (כיום השער עשוי עץ).</a:t>
            </a:r>
          </a:p>
          <a:p>
            <a:r>
              <a:rPr lang="he-IL" b="0" i="0" dirty="0">
                <a:solidFill>
                  <a:srgbClr val="202122"/>
                </a:solidFill>
                <a:effectLst/>
                <a:highlight>
                  <a:srgbClr val="00FF00"/>
                </a:highlight>
                <a:latin typeface="Arial" panose="020B0604020202020204" pitchFamily="34" charset="0"/>
              </a:rPr>
              <a:t> שער זה מפורסם בזכות </a:t>
            </a:r>
            <a:r>
              <a:rPr lang="he-IL" b="0" i="0" u="none" strike="noStrike" dirty="0">
                <a:effectLst/>
                <a:highlight>
                  <a:srgbClr val="00FF00"/>
                </a:highlight>
                <a:latin typeface="Arial" panose="020B0604020202020204" pitchFamily="34" charset="0"/>
                <a:hlinkClick r:id="rId3" tooltip="הכותל הקטן"/>
              </a:rPr>
              <a:t>הכותל הקטן</a:t>
            </a:r>
            <a:r>
              <a:rPr lang="he-IL" b="0" i="0" dirty="0">
                <a:solidFill>
                  <a:srgbClr val="202122"/>
                </a:solidFill>
                <a:effectLst/>
                <a:highlight>
                  <a:srgbClr val="00FF00"/>
                </a:highlight>
                <a:latin typeface="Arial" panose="020B0604020202020204" pitchFamily="34" charset="0"/>
              </a:rPr>
              <a:t> הממוקם בסמוך אליו, המשמש מקום תפילה ליהודים.</a:t>
            </a:r>
          </a:p>
          <a:p>
            <a:r>
              <a:rPr lang="he-IL" dirty="0">
                <a:solidFill>
                  <a:srgbClr val="202122"/>
                </a:solidFill>
                <a:highlight>
                  <a:srgbClr val="00FF00"/>
                </a:highlight>
                <a:latin typeface="Arial" panose="020B0604020202020204" pitchFamily="34" charset="0"/>
              </a:rPr>
              <a:t>בנוסף בשער זה ניתן להגיע עד השער ממש</a:t>
            </a:r>
            <a:endParaRPr lang="he-IL" dirty="0">
              <a:highlight>
                <a:srgbClr val="00FF00"/>
              </a:highlight>
            </a:endParaRPr>
          </a:p>
        </p:txBody>
      </p:sp>
      <p:sp>
        <p:nvSpPr>
          <p:cNvPr id="3" name="כותרת 2">
            <a:extLst>
              <a:ext uri="{FF2B5EF4-FFF2-40B4-BE49-F238E27FC236}">
                <a16:creationId xmlns:a16="http://schemas.microsoft.com/office/drawing/2014/main" id="{482109A5-3AA3-CE47-4335-BB3854EF5B20}"/>
              </a:ext>
            </a:extLst>
          </p:cNvPr>
          <p:cNvSpPr>
            <a:spLocks noGrp="1"/>
          </p:cNvSpPr>
          <p:nvPr>
            <p:ph type="title"/>
          </p:nvPr>
        </p:nvSpPr>
        <p:spPr/>
        <p:txBody>
          <a:bodyPr/>
          <a:lstStyle/>
          <a:p>
            <a:r>
              <a:rPr lang="he-IL" dirty="0"/>
              <a:t>שער הברזל</a:t>
            </a:r>
          </a:p>
        </p:txBody>
      </p:sp>
      <p:pic>
        <p:nvPicPr>
          <p:cNvPr id="1026" name="Picture 2" descr="שער הברזל, מראה מחוץ להר הבית">
            <a:extLst>
              <a:ext uri="{FF2B5EF4-FFF2-40B4-BE49-F238E27FC236}">
                <a16:creationId xmlns:a16="http://schemas.microsoft.com/office/drawing/2014/main" id="{707F0319-BACB-29A6-9063-CA18D6866C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0"/>
            <a:ext cx="5141912" cy="6858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16985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ADC031-A586-97B3-2064-6A55AEA5DDAA}"/>
              </a:ext>
            </a:extLst>
          </p:cNvPr>
          <p:cNvSpPr>
            <a:spLocks noGrp="1"/>
          </p:cNvSpPr>
          <p:nvPr>
            <p:ph type="title"/>
          </p:nvPr>
        </p:nvSpPr>
        <p:spPr/>
        <p:txBody>
          <a:bodyPr/>
          <a:lstStyle/>
          <a:p>
            <a:r>
              <a:rPr lang="he-IL" dirty="0"/>
              <a:t>מדוע התפללו בכותל</a:t>
            </a:r>
          </a:p>
        </p:txBody>
      </p:sp>
      <p:sp>
        <p:nvSpPr>
          <p:cNvPr id="3" name="מציין מיקום תוכן 2">
            <a:extLst>
              <a:ext uri="{FF2B5EF4-FFF2-40B4-BE49-F238E27FC236}">
                <a16:creationId xmlns:a16="http://schemas.microsoft.com/office/drawing/2014/main" id="{2D304B95-2FD9-083D-87A6-EE9B16D2D248}"/>
              </a:ext>
            </a:extLst>
          </p:cNvPr>
          <p:cNvSpPr>
            <a:spLocks noGrp="1"/>
          </p:cNvSpPr>
          <p:nvPr>
            <p:ph idx="1"/>
          </p:nvPr>
        </p:nvSpPr>
        <p:spPr>
          <a:xfrm flipH="1">
            <a:off x="5907088" y="1828800"/>
            <a:ext cx="6093568" cy="4470400"/>
          </a:xfrm>
        </p:spPr>
        <p:txBody>
          <a:bodyPr>
            <a:normAutofit/>
          </a:bodyPr>
          <a:lstStyle/>
          <a:p>
            <a:r>
              <a:rPr lang="he-IL" dirty="0">
                <a:cs typeface="SnFrankRuehl" pitchFamily="2" charset="-79"/>
              </a:rPr>
              <a:t>שער הכותנה ושער </a:t>
            </a:r>
            <a:r>
              <a:rPr lang="he-IL" dirty="0" err="1">
                <a:cs typeface="SnFrankRuehl" pitchFamily="2" charset="-79"/>
              </a:rPr>
              <a:t>הרבזל</a:t>
            </a:r>
            <a:r>
              <a:rPr lang="he-IL" dirty="0">
                <a:cs typeface="SnFrankRuehl" pitchFamily="2" charset="-79"/>
              </a:rPr>
              <a:t> הרבה יותר קרוב לבית המקדש, אז מדוע התפללו בכותל ולא בשער הכותנה? ולא בכותל הקטן?</a:t>
            </a:r>
          </a:p>
          <a:p>
            <a:r>
              <a:rPr lang="he-IL" dirty="0">
                <a:cs typeface="SnFrankRuehl" pitchFamily="2" charset="-79"/>
              </a:rPr>
              <a:t>א. יתכן וכל שאר </a:t>
            </a:r>
            <a:r>
              <a:rPr lang="he-IL" dirty="0" err="1">
                <a:cs typeface="SnFrankRuehl" pitchFamily="2" charset="-79"/>
              </a:rPr>
              <a:t>האיזור</a:t>
            </a:r>
            <a:r>
              <a:rPr lang="he-IL" dirty="0">
                <a:cs typeface="SnFrankRuehl" pitchFamily="2" charset="-79"/>
              </a:rPr>
              <a:t> היה מכוסה בבתים.</a:t>
            </a:r>
          </a:p>
          <a:p>
            <a:r>
              <a:rPr lang="he-IL" dirty="0">
                <a:cs typeface="SnFrankRuehl" pitchFamily="2" charset="-79"/>
              </a:rPr>
              <a:t>ב. הכותל הוא מיועד להיות רצפה להר הבית, לכן הכותל בנוי בצורה כזו, שהיכן שיש עמק הכותל הרבה יותר גדול לעיניים, לכן יתכן </a:t>
            </a:r>
            <a:r>
              <a:rPr lang="he-IL" dirty="0" err="1">
                <a:cs typeface="SnFrankRuehl" pitchFamily="2" charset="-79"/>
              </a:rPr>
              <a:t>ובאיזור</a:t>
            </a:r>
            <a:r>
              <a:rPr lang="he-IL" dirty="0">
                <a:cs typeface="SnFrankRuehl" pitchFamily="2" charset="-79"/>
              </a:rPr>
              <a:t> הכותל המערבי זה המקום שבו רואים את הכותל הכי טוב. לכן התפללו שם. </a:t>
            </a:r>
          </a:p>
          <a:p>
            <a:r>
              <a:rPr lang="he-IL" dirty="0">
                <a:cs typeface="SnFrankRuehl" pitchFamily="2" charset="-79"/>
              </a:rPr>
              <a:t>ג. בעבר להתפלל בשער הכותנה היה פחות נח כי יש שם חנויות ובתים. לעומת זאת ברחוב שבו התפללו לא היו חנויות ובתים וממילא זה מקום נח יותר לתפילה, ולא היה מקום נח לתפילה ברמה כזו במקום קרוב יותר למקדש.	</a:t>
            </a:r>
          </a:p>
          <a:p>
            <a:endParaRPr lang="he-IL" dirty="0">
              <a:cs typeface="SnFrankRuehl" pitchFamily="2" charset="-79"/>
            </a:endParaRPr>
          </a:p>
          <a:p>
            <a:endParaRPr lang="he-IL" dirty="0">
              <a:cs typeface="SnFrankRuehl" pitchFamily="2" charset="-79"/>
            </a:endParaRPr>
          </a:p>
        </p:txBody>
      </p:sp>
      <p:pic>
        <p:nvPicPr>
          <p:cNvPr id="5" name="תמונה 4">
            <a:extLst>
              <a:ext uri="{FF2B5EF4-FFF2-40B4-BE49-F238E27FC236}">
                <a16:creationId xmlns:a16="http://schemas.microsoft.com/office/drawing/2014/main" id="{A3F9B40E-D256-BEB9-366E-A61637A48532}"/>
              </a:ext>
            </a:extLst>
          </p:cNvPr>
          <p:cNvPicPr>
            <a:picLocks noChangeAspect="1"/>
          </p:cNvPicPr>
          <p:nvPr/>
        </p:nvPicPr>
        <p:blipFill>
          <a:blip r:embed="rId2"/>
          <a:stretch>
            <a:fillRect/>
          </a:stretch>
        </p:blipFill>
        <p:spPr>
          <a:xfrm>
            <a:off x="-12508" y="32860"/>
            <a:ext cx="5930940" cy="6060436"/>
          </a:xfrm>
          <a:prstGeom prst="rect">
            <a:avLst/>
          </a:prstGeom>
        </p:spPr>
      </p:pic>
    </p:spTree>
    <p:extLst>
      <p:ext uri="{BB962C8B-B14F-4D97-AF65-F5344CB8AC3E}">
        <p14:creationId xmlns:p14="http://schemas.microsoft.com/office/powerpoint/2010/main" val="3028208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0970A-7BAA-1583-0159-F685E565BDF8}"/>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FD36E465-4BC0-0E30-30CD-BC5CF7595E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2124" y="0"/>
            <a:ext cx="1002665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כותרת משנה 4">
            <a:extLst>
              <a:ext uri="{FF2B5EF4-FFF2-40B4-BE49-F238E27FC236}">
                <a16:creationId xmlns:a16="http://schemas.microsoft.com/office/drawing/2014/main" id="{5CCA8DAB-8A8B-B7B2-3CF5-EE19793EBB52}"/>
              </a:ext>
            </a:extLst>
          </p:cNvPr>
          <p:cNvSpPr>
            <a:spLocks noGrp="1"/>
          </p:cNvSpPr>
          <p:nvPr>
            <p:ph type="body" sz="quarter" idx="10"/>
          </p:nvPr>
        </p:nvSpPr>
        <p:spPr/>
        <p:txBody>
          <a:bodyPr rtlCol="1">
            <a:normAutofit/>
          </a:bodyPr>
          <a:lstStyle/>
          <a:p>
            <a:pPr algn="ctr" rtl="1">
              <a:lnSpc>
                <a:spcPct val="100000"/>
              </a:lnSpc>
            </a:pPr>
            <a:endParaRPr lang="he-IL" dirty="0">
              <a:solidFill>
                <a:schemeClr val="accent1"/>
              </a:solidFill>
            </a:endParaRPr>
          </a:p>
        </p:txBody>
      </p:sp>
      <p:sp>
        <p:nvSpPr>
          <p:cNvPr id="3" name="מציין מיקום טקסט 2">
            <a:extLst>
              <a:ext uri="{FF2B5EF4-FFF2-40B4-BE49-F238E27FC236}">
                <a16:creationId xmlns:a16="http://schemas.microsoft.com/office/drawing/2014/main" id="{7FF1FC60-6A01-C78F-3DA2-DCF07F1BCC37}"/>
              </a:ext>
            </a:extLst>
          </p:cNvPr>
          <p:cNvSpPr>
            <a:spLocks noGrp="1"/>
          </p:cNvSpPr>
          <p:nvPr>
            <p:ph type="body" sz="quarter" idx="11"/>
          </p:nvPr>
        </p:nvSpPr>
        <p:spPr>
          <a:xfrm flipH="1">
            <a:off x="3397956" y="4844141"/>
            <a:ext cx="4578132" cy="1895325"/>
          </a:xfrm>
        </p:spPr>
        <p:txBody>
          <a:bodyPr rtlCol="1">
            <a:normAutofit fontScale="92500" lnSpcReduction="20000"/>
          </a:bodyPr>
          <a:lstStyle/>
          <a:p>
            <a:pPr rtl="1"/>
            <a:r>
              <a:rPr lang="he-IL" sz="3200" dirty="0">
                <a:solidFill>
                  <a:schemeClr val="accent1"/>
                </a:solidFill>
                <a:highlight>
                  <a:srgbClr val="00FF00"/>
                </a:highlight>
              </a:rPr>
              <a:t>שערי הצפון</a:t>
            </a:r>
          </a:p>
          <a:p>
            <a:pPr rtl="1"/>
            <a:r>
              <a:rPr lang="he-IL" sz="3200" dirty="0">
                <a:solidFill>
                  <a:srgbClr val="FF0000"/>
                </a:solidFill>
                <a:highlight>
                  <a:srgbClr val="00FF00"/>
                </a:highlight>
              </a:rPr>
              <a:t>שער החשוך</a:t>
            </a:r>
          </a:p>
          <a:p>
            <a:pPr rtl="1"/>
            <a:r>
              <a:rPr lang="he-IL" sz="3200" dirty="0">
                <a:solidFill>
                  <a:srgbClr val="FF0000"/>
                </a:solidFill>
                <a:highlight>
                  <a:srgbClr val="00FF00"/>
                </a:highlight>
              </a:rPr>
              <a:t>ושער הסליחה</a:t>
            </a:r>
          </a:p>
          <a:p>
            <a:pPr rtl="1"/>
            <a:r>
              <a:rPr lang="he-IL" sz="3200" dirty="0">
                <a:solidFill>
                  <a:srgbClr val="FF0000"/>
                </a:solidFill>
                <a:highlight>
                  <a:srgbClr val="00FF00"/>
                </a:highlight>
              </a:rPr>
              <a:t>ושער השבטים </a:t>
            </a:r>
          </a:p>
        </p:txBody>
      </p:sp>
      <p:sp>
        <p:nvSpPr>
          <p:cNvPr id="2" name="כותרת 1">
            <a:extLst>
              <a:ext uri="{FF2B5EF4-FFF2-40B4-BE49-F238E27FC236}">
                <a16:creationId xmlns:a16="http://schemas.microsoft.com/office/drawing/2014/main" id="{67A570F9-487A-3A97-4A64-299CE1555E59}"/>
              </a:ext>
            </a:extLst>
          </p:cNvPr>
          <p:cNvSpPr>
            <a:spLocks noGrp="1"/>
          </p:cNvSpPr>
          <p:nvPr>
            <p:ph type="title"/>
          </p:nvPr>
        </p:nvSpPr>
        <p:spPr/>
        <p:txBody>
          <a:bodyPr rtlCol="1"/>
          <a:lstStyle/>
          <a:p>
            <a:pPr rtl="1"/>
            <a:r>
              <a:rPr lang="he-IL" dirty="0"/>
              <a:t>סיבוב שערים</a:t>
            </a:r>
          </a:p>
        </p:txBody>
      </p:sp>
    </p:spTree>
    <p:custDataLst>
      <p:tags r:id="rId1"/>
    </p:custDataLst>
    <p:extLst>
      <p:ext uri="{BB962C8B-B14F-4D97-AF65-F5344CB8AC3E}">
        <p14:creationId xmlns:p14="http://schemas.microsoft.com/office/powerpoint/2010/main" val="416370553"/>
      </p:ext>
    </p:extLst>
  </p:cSld>
  <p:clrMapOvr>
    <a:masterClrMapping/>
  </p:clrMapOvr>
  <mc:AlternateContent xmlns:mc="http://schemas.openxmlformats.org/markup-compatibility/2006" xmlns:p14="http://schemas.microsoft.com/office/powerpoint/2010/main">
    <mc:Choice Requires="p14">
      <p:transition spd="med" p14:dur="700" advTm="43011">
        <p:fade/>
      </p:transition>
    </mc:Choice>
    <mc:Fallback xmlns="">
      <p:transition spd="med" advTm="43011">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FC2FEF-E38D-E3F2-0E98-7276FDC48E32}"/>
            </a:ext>
          </a:extLst>
        </p:cNvPr>
        <p:cNvGrpSpPr/>
        <p:nvPr/>
      </p:nvGrpSpPr>
      <p:grpSpPr>
        <a:xfrm>
          <a:off x="0" y="0"/>
          <a:ext cx="0" cy="0"/>
          <a:chOff x="0" y="0"/>
          <a:chExt cx="0" cy="0"/>
        </a:xfrm>
      </p:grpSpPr>
      <p:sp useBgFill="1">
        <p:nvSpPr>
          <p:cNvPr id="5131" name="Rectangle 512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תמונה שמכילה טקסט, פוסטר, מפה&#10;&#10;התיאור נוצר באופן אוטומטי">
            <a:extLst>
              <a:ext uri="{FF2B5EF4-FFF2-40B4-BE49-F238E27FC236}">
                <a16:creationId xmlns:a16="http://schemas.microsoft.com/office/drawing/2014/main" id="{A01AEF6A-B385-8BF1-9CFE-269A58A87B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977" b="528"/>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5132" name="Rectangle 512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כותרת 1">
            <a:extLst>
              <a:ext uri="{FF2B5EF4-FFF2-40B4-BE49-F238E27FC236}">
                <a16:creationId xmlns:a16="http://schemas.microsoft.com/office/drawing/2014/main" id="{E58577B6-9B7A-0EF1-CCAA-A9977D308594}"/>
              </a:ext>
            </a:extLst>
          </p:cNvPr>
          <p:cNvSpPr>
            <a:spLocks noGrp="1"/>
          </p:cNvSpPr>
          <p:nvPr>
            <p:ph type="title"/>
          </p:nvPr>
        </p:nvSpPr>
        <p:spPr>
          <a:xfrm>
            <a:off x="838200" y="365125"/>
            <a:ext cx="3822189" cy="1899912"/>
          </a:xfrm>
        </p:spPr>
        <p:txBody>
          <a:bodyPr vert="horz" lIns="91440" tIns="45720" rIns="91440" bIns="45720" rtlCol="0" anchor="ctr">
            <a:normAutofit/>
          </a:bodyPr>
          <a:lstStyle/>
          <a:p>
            <a:pPr algn="l" rtl="0"/>
            <a:r>
              <a:rPr lang="he-IL" dirty="0">
                <a:solidFill>
                  <a:schemeClr val="tx1"/>
                </a:solidFill>
                <a:latin typeface="+mj-lt"/>
                <a:ea typeface="+mj-ea"/>
                <a:cs typeface="+mj-cs"/>
              </a:rPr>
              <a:t>הצד הצפוני</a:t>
            </a:r>
            <a:endParaRPr lang="en-US" dirty="0">
              <a:solidFill>
                <a:schemeClr val="tx1"/>
              </a:solidFill>
              <a:latin typeface="+mj-lt"/>
              <a:ea typeface="+mj-ea"/>
              <a:cs typeface="+mj-cs"/>
            </a:endParaRPr>
          </a:p>
        </p:txBody>
      </p:sp>
      <p:graphicFrame>
        <p:nvGraphicFramePr>
          <p:cNvPr id="2" name="מציין מיקום תוכן 1">
            <a:extLst>
              <a:ext uri="{FF2B5EF4-FFF2-40B4-BE49-F238E27FC236}">
                <a16:creationId xmlns:a16="http://schemas.microsoft.com/office/drawing/2014/main" id="{40F5BF5D-0417-B864-A973-96EAAA9F5A08}"/>
              </a:ext>
            </a:extLst>
          </p:cNvPr>
          <p:cNvGraphicFramePr>
            <a:graphicFrameLocks noGrp="1"/>
          </p:cNvGraphicFramePr>
          <p:nvPr>
            <p:ph idx="1"/>
            <p:extLst>
              <p:ext uri="{D42A27DB-BD31-4B8C-83A1-F6EECF244321}">
                <p14:modId xmlns:p14="http://schemas.microsoft.com/office/powerpoint/2010/main" val="4190979044"/>
              </p:ext>
            </p:extLst>
          </p:nvPr>
        </p:nvGraphicFramePr>
        <p:xfrm>
          <a:off x="0" y="1810139"/>
          <a:ext cx="5406377" cy="4470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9595339"/>
      </p:ext>
    </p:extLst>
  </p:cSld>
  <p:clrMapOvr>
    <a:masterClrMapping/>
  </p:clrMapOvr>
  <mc:AlternateContent xmlns:mc="http://schemas.openxmlformats.org/markup-compatibility/2006" xmlns:p14="http://schemas.microsoft.com/office/powerpoint/2010/main">
    <mc:Choice Requires="p14">
      <p:transition spd="med" p14:dur="700" advTm="50450">
        <p:fade/>
      </p:transition>
    </mc:Choice>
    <mc:Fallback xmlns="">
      <p:transition spd="med" advTm="5045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56539D-FDDA-962B-12D9-8722C0786498}"/>
              </a:ext>
            </a:extLst>
          </p:cNvPr>
          <p:cNvSpPr>
            <a:spLocks noGrp="1"/>
          </p:cNvSpPr>
          <p:nvPr>
            <p:ph type="title"/>
          </p:nvPr>
        </p:nvSpPr>
        <p:spPr/>
        <p:txBody>
          <a:bodyPr/>
          <a:lstStyle/>
          <a:p>
            <a:r>
              <a:rPr lang="he-IL" dirty="0"/>
              <a:t>השער החשוך - צפון</a:t>
            </a:r>
          </a:p>
        </p:txBody>
      </p:sp>
      <p:sp>
        <p:nvSpPr>
          <p:cNvPr id="3" name="מציין מיקום תוכן 2">
            <a:extLst>
              <a:ext uri="{FF2B5EF4-FFF2-40B4-BE49-F238E27FC236}">
                <a16:creationId xmlns:a16="http://schemas.microsoft.com/office/drawing/2014/main" id="{761497F9-2823-5BA1-106B-93A6978BB4C0}"/>
              </a:ext>
            </a:extLst>
          </p:cNvPr>
          <p:cNvSpPr>
            <a:spLocks noGrp="1"/>
          </p:cNvSpPr>
          <p:nvPr>
            <p:ph idx="1"/>
          </p:nvPr>
        </p:nvSpPr>
        <p:spPr>
          <a:xfrm flipH="1">
            <a:off x="5907088" y="1828800"/>
            <a:ext cx="5562600" cy="5029200"/>
          </a:xfrm>
        </p:spPr>
        <p:txBody>
          <a:bodyPr>
            <a:normAutofit/>
          </a:bodyPr>
          <a:lstStyle/>
          <a:p>
            <a:r>
              <a:rPr lang="he-IL" dirty="0"/>
              <a:t>מעלתו היא שממנו רואים את ריצפת העזרה בצורה הטובה ביותר. </a:t>
            </a:r>
          </a:p>
          <a:p>
            <a:r>
              <a:rPr lang="he-IL" dirty="0"/>
              <a:t>ויש בזה מעלה גדולה כמו שכתב הכלי יקר. </a:t>
            </a:r>
          </a:p>
          <a:p>
            <a:r>
              <a:rPr lang="he-IL" dirty="0"/>
              <a:t>הרב אליהו זילברמן ראש ישיבת אדרת אליהו החל בערך בשנת ה'תשל"ז לערוך עם קבוצה מתלמידיו סיבוב שערים בחגים. על פי מנהגו, נוהגים גם שאר סיבובי השערים שכאשר מגיעים ל"שער החשוך" שממנו רואים בצורה הברורה ביותר את רצפת העזרה ומקום קודש הקודשים לשיר בניגון איטי וידוע למשך שעה ארוכה את הפסוקים המדברים על ההשתוקקות לדבקות בה' בבית המקדש: ”צָמְאָה לְךָ נַפְשִׁי כָּמַהּ לְךָ בְשָׂרִי בְּאֶרֶץ </a:t>
            </a:r>
            <a:r>
              <a:rPr lang="he-IL" dirty="0" err="1"/>
              <a:t>צִיָּה</a:t>
            </a:r>
            <a:r>
              <a:rPr lang="he-IL" dirty="0"/>
              <a:t> </a:t>
            </a:r>
            <a:r>
              <a:rPr lang="he-IL" dirty="0" err="1"/>
              <a:t>וְעָיֵף</a:t>
            </a:r>
            <a:r>
              <a:rPr lang="he-IL" dirty="0"/>
              <a:t> בְּלִי מָיִם, כֵּן בַּקֹּדֶשׁ חֲזִיתִיךָ לִרְאוֹת </a:t>
            </a:r>
            <a:r>
              <a:rPr lang="he-IL" dirty="0" err="1"/>
              <a:t>עֻזְּך</a:t>
            </a:r>
            <a:r>
              <a:rPr lang="he-IL" dirty="0"/>
              <a:t>ָ וּכְבוֹדֶךָ”. </a:t>
            </a:r>
          </a:p>
          <a:p>
            <a:r>
              <a:rPr lang="he-IL" dirty="0"/>
              <a:t>המרחק ממנו לאבן השתיה כ 33 מטר. </a:t>
            </a:r>
          </a:p>
        </p:txBody>
      </p:sp>
      <p:pic>
        <p:nvPicPr>
          <p:cNvPr id="1026" name="Picture 2">
            <a:extLst>
              <a:ext uri="{FF2B5EF4-FFF2-40B4-BE49-F238E27FC236}">
                <a16:creationId xmlns:a16="http://schemas.microsoft.com/office/drawing/2014/main" id="{40513802-CABE-52B6-7FC7-C8B95CF340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54" y="9939"/>
            <a:ext cx="536733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058677"/>
      </p:ext>
    </p:extLst>
  </p:cSld>
  <p:clrMapOvr>
    <a:masterClrMapping/>
  </p:clrMapOvr>
  <mc:AlternateContent xmlns:mc="http://schemas.openxmlformats.org/markup-compatibility/2006" xmlns:p14="http://schemas.microsoft.com/office/powerpoint/2010/main">
    <mc:Choice Requires="p14">
      <p:transition spd="med" p14:dur="700" advTm="147699">
        <p:fade/>
      </p:transition>
    </mc:Choice>
    <mc:Fallback xmlns="">
      <p:transition spd="med" advTm="147699">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82F9D501-0205-1C15-F15A-4761D8877195}"/>
              </a:ext>
            </a:extLst>
          </p:cNvPr>
          <p:cNvSpPr>
            <a:spLocks noGrp="1"/>
          </p:cNvSpPr>
          <p:nvPr>
            <p:ph type="body" sz="quarter" idx="11"/>
          </p:nvPr>
        </p:nvSpPr>
        <p:spPr>
          <a:xfrm flipH="1">
            <a:off x="684389" y="133350"/>
            <a:ext cx="5411609" cy="4057650"/>
          </a:xfrm>
          <a:solidFill>
            <a:schemeClr val="accent5">
              <a:lumMod val="50000"/>
            </a:schemeClr>
          </a:solidFill>
        </p:spPr>
        <p:txBody>
          <a:bodyPr/>
          <a:lstStyle/>
          <a:p>
            <a:pPr algn="just"/>
            <a:r>
              <a:rPr lang="he-IL" dirty="0"/>
              <a:t>כלי יקר בראשית פרק </a:t>
            </a:r>
            <a:r>
              <a:rPr lang="he-IL" dirty="0" err="1"/>
              <a:t>יג</a:t>
            </a:r>
            <a:r>
              <a:rPr lang="he-IL" dirty="0"/>
              <a:t> פסוק </a:t>
            </a:r>
            <a:r>
              <a:rPr lang="he-IL" dirty="0" err="1"/>
              <a:t>יז</a:t>
            </a:r>
            <a:endParaRPr lang="he-IL" dirty="0"/>
          </a:p>
          <a:p>
            <a:pPr algn="just"/>
            <a:r>
              <a:rPr lang="he-IL" dirty="0"/>
              <a:t>הבט ימין וראה כי מתחילה אמר הקדוש ברוך הוא לאברהם שא נא עיניך וראה מן המקום אשר אתה עומד שם צפונה ונגבה וקדמה וימה כי כל הארץ אשר אתה רואה לך </a:t>
            </a:r>
            <a:r>
              <a:rPr lang="he-IL" dirty="0" err="1"/>
              <a:t>אתננה</a:t>
            </a:r>
            <a:r>
              <a:rPr lang="he-IL" dirty="0"/>
              <a:t> ולזרעך עד עולם, </a:t>
            </a:r>
          </a:p>
          <a:p>
            <a:pPr algn="just"/>
            <a:r>
              <a:rPr lang="he-IL" dirty="0"/>
              <a:t>שמע מינה שבראייה לחוד סגי וקני לה. </a:t>
            </a:r>
          </a:p>
          <a:p>
            <a:pPr algn="just"/>
            <a:r>
              <a:rPr lang="he-IL" dirty="0"/>
              <a:t>ואחר כך חזר מזה ואמר קום התהלך בארץ לארכה ולרחבה כי לך </a:t>
            </a:r>
            <a:r>
              <a:rPr lang="he-IL" dirty="0" err="1"/>
              <a:t>אתננה</a:t>
            </a:r>
            <a:r>
              <a:rPr lang="he-IL" dirty="0"/>
              <a:t>. </a:t>
            </a:r>
          </a:p>
          <a:p>
            <a:pPr algn="just"/>
            <a:r>
              <a:rPr lang="he-IL" dirty="0"/>
              <a:t>שמע מינה שצריך לעשות חזקה ממש מכי דיש </a:t>
            </a:r>
            <a:r>
              <a:rPr lang="he-IL" dirty="0" err="1"/>
              <a:t>אמצרי</a:t>
            </a:r>
            <a:r>
              <a:rPr lang="he-IL" dirty="0"/>
              <a:t> (בבא קמא ט א) </a:t>
            </a:r>
            <a:r>
              <a:rPr lang="he-IL" dirty="0" err="1"/>
              <a:t>דבראייה</a:t>
            </a:r>
            <a:r>
              <a:rPr lang="he-IL" dirty="0"/>
              <a:t> לחוד לא קנה לה. </a:t>
            </a:r>
          </a:p>
        </p:txBody>
      </p:sp>
      <p:sp>
        <p:nvSpPr>
          <p:cNvPr id="3" name="כותרת 2">
            <a:extLst>
              <a:ext uri="{FF2B5EF4-FFF2-40B4-BE49-F238E27FC236}">
                <a16:creationId xmlns:a16="http://schemas.microsoft.com/office/drawing/2014/main" id="{3E021F6E-2CCF-F05D-7E9F-5A48CC62B800}"/>
              </a:ext>
            </a:extLst>
          </p:cNvPr>
          <p:cNvSpPr>
            <a:spLocks noGrp="1"/>
          </p:cNvSpPr>
          <p:nvPr>
            <p:ph type="title"/>
          </p:nvPr>
        </p:nvSpPr>
        <p:spPr/>
        <p:txBody>
          <a:bodyPr/>
          <a:lstStyle/>
          <a:p>
            <a:r>
              <a:rPr lang="he-IL" dirty="0"/>
              <a:t>ראית מקום המקדש</a:t>
            </a:r>
          </a:p>
        </p:txBody>
      </p:sp>
      <mc:AlternateContent xmlns:mc="http://schemas.openxmlformats.org/markup-compatibility/2006" xmlns:p14="http://schemas.microsoft.com/office/powerpoint/2010/main" xmlns:iact="http://schemas.microsoft.com/office/powerpoint/2014/inkAction">
        <mc:Choice Requires="p14 iact">
          <p:contentPart p14:bwMode="auto" r:id="rId3">
            <p14:nvContentPartPr>
              <p14:cNvPr id="8" name="דיו 7">
                <a:extLst>
                  <a:ext uri="{FF2B5EF4-FFF2-40B4-BE49-F238E27FC236}">
                    <a16:creationId xmlns:a16="http://schemas.microsoft.com/office/drawing/2014/main" id="{64AE23A5-FD8F-56BE-0B13-73DE5F6E486D}"/>
                  </a:ext>
                </a:extLst>
              </p14:cNvPr>
              <p14:cNvContentPartPr/>
              <p14:nvPr>
                <p:extLst>
                  <p:ext uri="{42D2F446-02D8-4167-A562-619A0277C38B}">
                    <p15:isNarration xmlns:p15="http://schemas.microsoft.com/office/powerpoint/2012/main" val="1"/>
                  </p:ext>
                </p:extLst>
              </p14:nvPr>
            </p14:nvContentPartPr>
            <p14:xfrm>
              <a:off x="2367000" y="5669640"/>
              <a:ext cx="52560" cy="61560"/>
            </p14:xfrm>
          </p:contentPart>
        </mc:Choice>
        <mc:Fallback xmlns="">
          <p:pic>
            <p:nvPicPr>
              <p:cNvPr id="8" name="דיו 7">
                <a:extLst>
                  <a:ext uri="{FF2B5EF4-FFF2-40B4-BE49-F238E27FC236}">
                    <a16:creationId xmlns:a16="http://schemas.microsoft.com/office/drawing/2014/main" id="{64AE23A5-FD8F-56BE-0B13-73DE5F6E486D}"/>
                  </a:ext>
                </a:extLst>
              </p:cNvPr>
              <p:cNvPicPr>
                <a:picLocks noGrp="1" noRot="1" noChangeAspect="1" noMove="1" noResize="1" noEditPoints="1" noAdjustHandles="1" noChangeArrowheads="1" noChangeShapeType="1"/>
              </p:cNvPicPr>
              <p:nvPr/>
            </p:nvPicPr>
            <p:blipFill>
              <a:blip r:embed="rId9"/>
              <a:stretch>
                <a:fillRect/>
              </a:stretch>
            </p:blipFill>
            <p:spPr>
              <a:xfrm>
                <a:off x="2357640" y="5660280"/>
                <a:ext cx="71280" cy="80280"/>
              </a:xfrm>
              <a:prstGeom prst="rect">
                <a:avLst/>
              </a:prstGeom>
            </p:spPr>
          </p:pic>
        </mc:Fallback>
      </mc:AlternateContent>
    </p:spTree>
    <p:custDataLst>
      <p:tags r:id="rId1"/>
    </p:custDataLst>
    <p:extLst>
      <p:ext uri="{BB962C8B-B14F-4D97-AF65-F5344CB8AC3E}">
        <p14:creationId xmlns:p14="http://schemas.microsoft.com/office/powerpoint/2010/main" val="3001075283"/>
      </p:ext>
    </p:extLst>
  </p:cSld>
  <p:clrMapOvr>
    <a:masterClrMapping/>
  </p:clrMapOvr>
  <mc:AlternateContent xmlns:mc="http://schemas.openxmlformats.org/markup-compatibility/2006" xmlns:p14="http://schemas.microsoft.com/office/powerpoint/2010/main">
    <mc:Choice Requires="p14">
      <p:transition spd="med" p14:dur="700" advTm="141819">
        <p:fade/>
      </p:transition>
    </mc:Choice>
    <mc:Fallback xmlns="">
      <p:transition spd="med" advTm="1418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md type="call" cmd="playFrom(0.0)">
                                      <p:cBhvr>
                                        <p:cTn id="7"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E180D4A7-C9FB-4DFB-919C-405C955672EB}">
      <p14:showEvtLst xmlns:p14="http://schemas.microsoft.com/office/powerpoint/2010/main">
        <p14:playEvt time="51481" objId="4"/>
        <p14:stopEvt time="139635" objId="4"/>
        <p14:playEvt time="139637" objId="4"/>
        <p14:stopEvt time="140581" objId="4"/>
      </p14:showEvtLst>
    </p:ext>
  </p:extLs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82F9D501-0205-1C15-F15A-4761D8877195}"/>
              </a:ext>
            </a:extLst>
          </p:cNvPr>
          <p:cNvSpPr>
            <a:spLocks noGrp="1"/>
          </p:cNvSpPr>
          <p:nvPr>
            <p:ph type="body" sz="quarter" idx="11"/>
          </p:nvPr>
        </p:nvSpPr>
        <p:spPr>
          <a:xfrm flipH="1">
            <a:off x="-3" y="0"/>
            <a:ext cx="8141112" cy="6857999"/>
          </a:xfrm>
          <a:solidFill>
            <a:schemeClr val="accent5">
              <a:lumMod val="50000"/>
            </a:schemeClr>
          </a:solidFill>
        </p:spPr>
        <p:txBody>
          <a:bodyPr>
            <a:normAutofit fontScale="92500"/>
          </a:bodyPr>
          <a:lstStyle/>
          <a:p>
            <a:pPr algn="just">
              <a:lnSpc>
                <a:spcPct val="160000"/>
              </a:lnSpc>
              <a:buFont typeface="Wingdings" panose="05000000000000000000" pitchFamily="2" charset="2"/>
              <a:buChar char="v"/>
            </a:pPr>
            <a:r>
              <a:rPr lang="he-IL" sz="1600" dirty="0">
                <a:latin typeface="DBS-Keren" panose="02010401010101010101" pitchFamily="2" charset="-79"/>
                <a:cs typeface="DBS-David" pitchFamily="2" charset="-79"/>
              </a:rPr>
              <a:t>והקרוב אלי לומר בכל זה, שהקנה הקב"ה אל אברהם את הארץ לקנות שמה שני מיני תועלת, האחד, רוחני והוא נקנה בראיה לבד. ואחד, גופני והוא נקנה מכי דיש </a:t>
            </a:r>
            <a:r>
              <a:rPr lang="he-IL" sz="1600" dirty="0" err="1">
                <a:latin typeface="DBS-Keren" panose="02010401010101010101" pitchFamily="2" charset="-79"/>
                <a:cs typeface="DBS-David" pitchFamily="2" charset="-79"/>
              </a:rPr>
              <a:t>אמצרי</a:t>
            </a:r>
            <a:r>
              <a:rPr lang="he-IL" sz="1600" dirty="0">
                <a:latin typeface="DBS-Keren" panose="02010401010101010101" pitchFamily="2" charset="-79"/>
                <a:cs typeface="DBS-David" pitchFamily="2" charset="-79"/>
              </a:rPr>
              <a:t>.</a:t>
            </a:r>
          </a:p>
          <a:p>
            <a:pPr algn="just">
              <a:lnSpc>
                <a:spcPct val="160000"/>
              </a:lnSpc>
              <a:buFont typeface="Wingdings" panose="05000000000000000000" pitchFamily="2" charset="2"/>
              <a:buChar char="v"/>
            </a:pPr>
            <a:r>
              <a:rPr lang="he-IL" sz="1600" dirty="0">
                <a:latin typeface="DBS-Keren" panose="02010401010101010101" pitchFamily="2" charset="-79"/>
                <a:cs typeface="DBS-David" pitchFamily="2" charset="-79"/>
              </a:rPr>
              <a:t>הרוחני הוא, כי שם מקום מקדש של מטה מכוון כנגד בהמ"ק של מעלה, ושם פעל ה' מכון לשבתו יתברך, ושם חביון עוזו יתברך, </a:t>
            </a:r>
          </a:p>
          <a:p>
            <a:pPr algn="just">
              <a:lnSpc>
                <a:spcPct val="160000"/>
              </a:lnSpc>
              <a:buFont typeface="Wingdings" panose="05000000000000000000" pitchFamily="2" charset="2"/>
              <a:buChar char="v"/>
            </a:pPr>
            <a:r>
              <a:rPr lang="he-IL" sz="1600" dirty="0">
                <a:latin typeface="DBS-Keren" panose="02010401010101010101" pitchFamily="2" charset="-79"/>
                <a:cs typeface="DBS-David" pitchFamily="2" charset="-79"/>
              </a:rPr>
              <a:t>וכל המסתכל במקום הקדוש ההוא מיד נתלבש רוח טהרה וקדושה ומלך עליון </a:t>
            </a:r>
            <a:r>
              <a:rPr lang="he-IL" sz="1600" dirty="0" err="1">
                <a:latin typeface="DBS-Keren" panose="02010401010101010101" pitchFamily="2" charset="-79"/>
                <a:cs typeface="DBS-David" pitchFamily="2" charset="-79"/>
              </a:rPr>
              <a:t>ביופו</a:t>
            </a:r>
            <a:r>
              <a:rPr lang="he-IL" sz="1600" dirty="0">
                <a:latin typeface="DBS-Keren" panose="02010401010101010101" pitchFamily="2" charset="-79"/>
                <a:cs typeface="DBS-David" pitchFamily="2" charset="-79"/>
              </a:rPr>
              <a:t> </a:t>
            </a:r>
            <a:r>
              <a:rPr lang="he-IL" sz="1600" dirty="0" err="1">
                <a:latin typeface="DBS-Keren" panose="02010401010101010101" pitchFamily="2" charset="-79"/>
                <a:cs typeface="DBS-David" pitchFamily="2" charset="-79"/>
              </a:rPr>
              <a:t>ית</a:t>
            </a:r>
            <a:r>
              <a:rPr lang="he-IL" sz="1600" dirty="0">
                <a:latin typeface="DBS-Keren" panose="02010401010101010101" pitchFamily="2" charset="-79"/>
                <a:cs typeface="DBS-David" pitchFamily="2" charset="-79"/>
              </a:rPr>
              <a:t>' תחזינה עיניו </a:t>
            </a:r>
          </a:p>
          <a:p>
            <a:pPr algn="just">
              <a:lnSpc>
                <a:spcPct val="160000"/>
              </a:lnSpc>
              <a:buFont typeface="Wingdings" panose="05000000000000000000" pitchFamily="2" charset="2"/>
              <a:buChar char="v"/>
            </a:pPr>
            <a:r>
              <a:rPr lang="he-IL" sz="1600" dirty="0">
                <a:latin typeface="DBS-Keren" panose="02010401010101010101" pitchFamily="2" charset="-79"/>
                <a:cs typeface="DBS-David" pitchFamily="2" charset="-79"/>
              </a:rPr>
              <a:t>ובראיה לחוד סגי לאדם לקנות השלימות ההוא במקום אשר קרא לו אברהם (בראשית </a:t>
            </a:r>
            <a:r>
              <a:rPr lang="he-IL" sz="1600" dirty="0" err="1">
                <a:latin typeface="DBS-Keren" panose="02010401010101010101" pitchFamily="2" charset="-79"/>
                <a:cs typeface="DBS-David" pitchFamily="2" charset="-79"/>
              </a:rPr>
              <a:t>כב.יד</a:t>
            </a:r>
            <a:r>
              <a:rPr lang="he-IL" sz="1600" dirty="0">
                <a:latin typeface="DBS-Keren" panose="02010401010101010101" pitchFamily="2" charset="-79"/>
                <a:cs typeface="DBS-David" pitchFamily="2" charset="-79"/>
              </a:rPr>
              <a:t>) ה' יראה, וקרי בה יראה היו"ד בחיריק ויראה היו"ד </a:t>
            </a:r>
            <a:r>
              <a:rPr lang="he-IL" sz="1600" dirty="0" err="1">
                <a:latin typeface="DBS-Keren" panose="02010401010101010101" pitchFamily="2" charset="-79"/>
                <a:cs typeface="DBS-David" pitchFamily="2" charset="-79"/>
              </a:rPr>
              <a:t>בציר"י</a:t>
            </a:r>
            <a:r>
              <a:rPr lang="he-IL" sz="1600" dirty="0">
                <a:latin typeface="DBS-Keren" panose="02010401010101010101" pitchFamily="2" charset="-79"/>
                <a:cs typeface="DBS-David" pitchFamily="2" charset="-79"/>
              </a:rPr>
              <a:t>, כי כדרך שבא לראות כך בא ליראות, </a:t>
            </a:r>
          </a:p>
          <a:p>
            <a:pPr algn="just">
              <a:lnSpc>
                <a:spcPct val="160000"/>
              </a:lnSpc>
              <a:buFont typeface="Wingdings" panose="05000000000000000000" pitchFamily="2" charset="2"/>
              <a:buChar char="v"/>
            </a:pPr>
            <a:r>
              <a:rPr lang="he-IL" sz="1600" dirty="0">
                <a:latin typeface="DBS-Keren" panose="02010401010101010101" pitchFamily="2" charset="-79"/>
                <a:cs typeface="DBS-David" pitchFamily="2" charset="-79"/>
              </a:rPr>
              <a:t>כי מיד בבואו שמה כשם שהשכינה רואה אותו כך הוא רואה פני השכינה ומיד נעשה מושפע ומואצל ודבק בזיו שכינתו יתברך מעין עוה"ב, כי גם שם הצדיקים יושבים ונהנים מזיו שכינתו יתברך. </a:t>
            </a:r>
          </a:p>
          <a:p>
            <a:pPr algn="just">
              <a:lnSpc>
                <a:spcPct val="160000"/>
              </a:lnSpc>
              <a:buFont typeface="Wingdings" panose="05000000000000000000" pitchFamily="2" charset="2"/>
              <a:buChar char="v"/>
            </a:pPr>
            <a:r>
              <a:rPr lang="he-IL" sz="1600" dirty="0">
                <a:latin typeface="DBS-Keren" panose="02010401010101010101" pitchFamily="2" charset="-79"/>
                <a:cs typeface="DBS-David" pitchFamily="2" charset="-79"/>
              </a:rPr>
              <a:t>ולא בכל מקום בארץ האדם זוכה לשלימות זה כי אם במקום הנקרא ה' יראה והוא הר המוריה ובית אל, </a:t>
            </a:r>
          </a:p>
          <a:p>
            <a:pPr algn="just">
              <a:lnSpc>
                <a:spcPct val="160000"/>
              </a:lnSpc>
              <a:buFont typeface="Wingdings" panose="05000000000000000000" pitchFamily="2" charset="2"/>
              <a:buChar char="v"/>
            </a:pPr>
            <a:r>
              <a:rPr lang="he-IL" sz="1600" dirty="0">
                <a:latin typeface="DBS-Keren" panose="02010401010101010101" pitchFamily="2" charset="-79"/>
                <a:cs typeface="DBS-David" pitchFamily="2" charset="-79"/>
              </a:rPr>
              <a:t>על כן נאמר כאן לאברם שא נא עיניך וראה מן המקום אשר אתה שם. הורה באצבע ששלימות זה הרוחני הנקנה לו בראיה לחוד לא נקנה לו כ"א מן המקום אשר הוא עומד בו והיינו בית אל.</a:t>
            </a:r>
          </a:p>
          <a:p>
            <a:pPr algn="just">
              <a:lnSpc>
                <a:spcPct val="160000"/>
              </a:lnSpc>
              <a:buFont typeface="Wingdings" panose="05000000000000000000" pitchFamily="2" charset="2"/>
              <a:buChar char="v"/>
            </a:pPr>
            <a:r>
              <a:rPr lang="he-IL" sz="1600" dirty="0" err="1">
                <a:latin typeface="DBS-Keren" panose="02010401010101010101" pitchFamily="2" charset="-79"/>
                <a:cs typeface="DBS-David" pitchFamily="2" charset="-79"/>
              </a:rPr>
              <a:t>וז"ש</a:t>
            </a:r>
            <a:r>
              <a:rPr lang="he-IL" sz="1600" dirty="0">
                <a:latin typeface="DBS-Keren" panose="02010401010101010101" pitchFamily="2" charset="-79"/>
                <a:cs typeface="DBS-David" pitchFamily="2" charset="-79"/>
              </a:rPr>
              <a:t> אל הארץ אשר אראך שאני מראה אותך שמה וסבה זו מלך </a:t>
            </a:r>
            <a:r>
              <a:rPr lang="he-IL" sz="1600" dirty="0" err="1">
                <a:latin typeface="DBS-Keren" panose="02010401010101010101" pitchFamily="2" charset="-79"/>
                <a:cs typeface="DBS-David" pitchFamily="2" charset="-79"/>
              </a:rPr>
              <a:t>ביפיו</a:t>
            </a:r>
            <a:r>
              <a:rPr lang="he-IL" sz="1600" dirty="0">
                <a:latin typeface="DBS-Keren" panose="02010401010101010101" pitchFamily="2" charset="-79"/>
                <a:cs typeface="DBS-David" pitchFamily="2" charset="-79"/>
              </a:rPr>
              <a:t> תחזינה עיניך.</a:t>
            </a:r>
          </a:p>
        </p:txBody>
      </p:sp>
      <p:sp>
        <p:nvSpPr>
          <p:cNvPr id="3" name="כותרת 2">
            <a:extLst>
              <a:ext uri="{FF2B5EF4-FFF2-40B4-BE49-F238E27FC236}">
                <a16:creationId xmlns:a16="http://schemas.microsoft.com/office/drawing/2014/main" id="{3E021F6E-2CCF-F05D-7E9F-5A48CC62B800}"/>
              </a:ext>
            </a:extLst>
          </p:cNvPr>
          <p:cNvSpPr>
            <a:spLocks noGrp="1"/>
          </p:cNvSpPr>
          <p:nvPr>
            <p:ph type="title"/>
          </p:nvPr>
        </p:nvSpPr>
        <p:spPr/>
        <p:txBody>
          <a:bodyPr/>
          <a:lstStyle/>
          <a:p>
            <a:r>
              <a:rPr lang="he-IL" dirty="0"/>
              <a:t>ראית מקום המקדש</a:t>
            </a:r>
          </a:p>
        </p:txBody>
      </p:sp>
      <p:pic>
        <p:nvPicPr>
          <p:cNvPr id="6146" name="Picture 2" descr="בית המקדש – חב&quot;דפדיה">
            <a:extLst>
              <a:ext uri="{FF2B5EF4-FFF2-40B4-BE49-F238E27FC236}">
                <a16:creationId xmlns:a16="http://schemas.microsoft.com/office/drawing/2014/main" id="{F77B3540-DE52-416D-7560-FCA5EE3D39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8639" y="1965261"/>
            <a:ext cx="2667000" cy="17145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24774263"/>
      </p:ext>
    </p:extLst>
  </p:cSld>
  <p:clrMapOvr>
    <a:masterClrMapping/>
  </p:clrMapOvr>
  <mc:AlternateContent xmlns:mc="http://schemas.openxmlformats.org/markup-compatibility/2006" xmlns:p14="http://schemas.microsoft.com/office/powerpoint/2010/main">
    <mc:Choice Requires="p14">
      <p:transition spd="med" p14:dur="700" advTm="106105">
        <p:fade/>
      </p:transition>
    </mc:Choice>
    <mc:Fallback xmlns="">
      <p:transition spd="med" advTm="10610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7A35C6D-48FB-1530-278D-05D3D1C1387B}"/>
            </a:ext>
          </a:extLst>
        </p:cNvPr>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B2B72A23-4E3F-8E0D-9B11-019E28674A94}"/>
              </a:ext>
            </a:extLst>
          </p:cNvPr>
          <p:cNvSpPr>
            <a:spLocks noGrp="1"/>
          </p:cNvSpPr>
          <p:nvPr>
            <p:ph type="body" sz="quarter" idx="11"/>
          </p:nvPr>
        </p:nvSpPr>
        <p:spPr>
          <a:xfrm flipH="1">
            <a:off x="684387" y="133349"/>
            <a:ext cx="7151922" cy="6591915"/>
          </a:xfrm>
          <a:solidFill>
            <a:schemeClr val="accent5">
              <a:lumMod val="50000"/>
            </a:schemeClr>
          </a:solidFill>
        </p:spPr>
        <p:txBody>
          <a:bodyPr>
            <a:normAutofit lnSpcReduction="10000"/>
          </a:bodyPr>
          <a:lstStyle/>
          <a:p>
            <a:pPr algn="just">
              <a:lnSpc>
                <a:spcPct val="160000"/>
              </a:lnSpc>
            </a:pPr>
            <a:r>
              <a:rPr lang="he-IL" dirty="0">
                <a:latin typeface="DBS-Keren" panose="02010401010101010101" pitchFamily="2" charset="-79"/>
                <a:cs typeface="DBS-Vilna" pitchFamily="2" charset="-79"/>
              </a:rPr>
              <a:t>והקרוב אלי לומר בכל זה, שהקנה הקב"ה אל אברהם את הארץ לקנות שמה שני מיני תועלת, האחד, רוחני והוא נקנה בראיה לבד. ואחד, גופני והוא נקנה מכי דיש </a:t>
            </a:r>
            <a:r>
              <a:rPr lang="he-IL" dirty="0" err="1">
                <a:latin typeface="DBS-Keren" panose="02010401010101010101" pitchFamily="2" charset="-79"/>
                <a:cs typeface="DBS-Vilna" pitchFamily="2" charset="-79"/>
              </a:rPr>
              <a:t>אמצרי</a:t>
            </a:r>
            <a:r>
              <a:rPr lang="he-IL" dirty="0">
                <a:latin typeface="DBS-Keren" panose="02010401010101010101" pitchFamily="2" charset="-79"/>
                <a:cs typeface="DBS-Vilna" pitchFamily="2" charset="-79"/>
              </a:rPr>
              <a:t>.</a:t>
            </a:r>
          </a:p>
          <a:p>
            <a:pPr algn="just">
              <a:lnSpc>
                <a:spcPct val="160000"/>
              </a:lnSpc>
            </a:pPr>
            <a:r>
              <a:rPr lang="he-IL" dirty="0">
                <a:latin typeface="DBS-Keren" panose="02010401010101010101" pitchFamily="2" charset="-79"/>
                <a:cs typeface="DBS-Vilna" pitchFamily="2" charset="-79"/>
              </a:rPr>
              <a:t>ותועלת רוחני זה לא יסיר מזרעו עד עולם, כי אף בזמן שב"ה שלמטה אינו בבנינו מ"מ </a:t>
            </a:r>
            <a:r>
              <a:rPr lang="he-IL" dirty="0" err="1">
                <a:latin typeface="DBS-Keren" panose="02010401010101010101" pitchFamily="2" charset="-79"/>
                <a:cs typeface="DBS-Vilna" pitchFamily="2" charset="-79"/>
              </a:rPr>
              <a:t>הבה"מ</a:t>
            </a:r>
            <a:r>
              <a:rPr lang="he-IL" dirty="0">
                <a:latin typeface="DBS-Keren" panose="02010401010101010101" pitchFamily="2" charset="-79"/>
                <a:cs typeface="DBS-Vilna" pitchFamily="2" charset="-79"/>
              </a:rPr>
              <a:t> שלמעלה המכוון נגדו נצחי לא יסור לעולם ובכל זמן יורד ממנו השפע על זרע אברהם המקודש, ומטעם זה שלמים וכן רבים נכספה נפשם לעמוד במקום הקדוש ההוא כי רצו את אבניה וגו'.</a:t>
            </a:r>
          </a:p>
          <a:p>
            <a:pPr algn="just">
              <a:lnSpc>
                <a:spcPct val="160000"/>
              </a:lnSpc>
            </a:pPr>
            <a:r>
              <a:rPr lang="he-IL" dirty="0">
                <a:latin typeface="DBS-Keren" panose="02010401010101010101" pitchFamily="2" charset="-79"/>
                <a:cs typeface="DBS-Vilna" pitchFamily="2" charset="-79"/>
              </a:rPr>
              <a:t>וכנגד תועלת רוחני זה אמר הקב"ה שא נא עיניך וראה מן המקום אשר אתה שם ר"ל מן המקום הקדוש אשר אתה עומד בו כי בו תקנה השלימות הרוחנית ותזכה לראות פני השכינה, ועל אותו שלימות אמר לך </a:t>
            </a:r>
            <a:r>
              <a:rPr lang="he-IL" dirty="0" err="1">
                <a:latin typeface="DBS-Keren" panose="02010401010101010101" pitchFamily="2" charset="-79"/>
                <a:cs typeface="DBS-Vilna" pitchFamily="2" charset="-79"/>
              </a:rPr>
              <a:t>אתננה</a:t>
            </a:r>
            <a:r>
              <a:rPr lang="he-IL" dirty="0">
                <a:latin typeface="DBS-Keren" panose="02010401010101010101" pitchFamily="2" charset="-79"/>
                <a:cs typeface="DBS-Vilna" pitchFamily="2" charset="-79"/>
              </a:rPr>
              <a:t> ולזרעך עד עולם כי שלימות רוחני זה לא ימוש לעולם.</a:t>
            </a:r>
          </a:p>
        </p:txBody>
      </p:sp>
      <p:sp>
        <p:nvSpPr>
          <p:cNvPr id="3" name="כותרת 2">
            <a:extLst>
              <a:ext uri="{FF2B5EF4-FFF2-40B4-BE49-F238E27FC236}">
                <a16:creationId xmlns:a16="http://schemas.microsoft.com/office/drawing/2014/main" id="{544E80F1-E69B-4FCE-0BD7-35CEB2A88422}"/>
              </a:ext>
            </a:extLst>
          </p:cNvPr>
          <p:cNvSpPr>
            <a:spLocks noGrp="1"/>
          </p:cNvSpPr>
          <p:nvPr>
            <p:ph type="title"/>
          </p:nvPr>
        </p:nvSpPr>
        <p:spPr/>
        <p:txBody>
          <a:bodyPr/>
          <a:lstStyle/>
          <a:p>
            <a:r>
              <a:rPr lang="he-IL" dirty="0"/>
              <a:t>ראית מקום המקדש</a:t>
            </a:r>
          </a:p>
        </p:txBody>
      </p:sp>
    </p:spTree>
    <p:extLst>
      <p:ext uri="{BB962C8B-B14F-4D97-AF65-F5344CB8AC3E}">
        <p14:creationId xmlns:p14="http://schemas.microsoft.com/office/powerpoint/2010/main" val="1709282916"/>
      </p:ext>
    </p:extLst>
  </p:cSld>
  <p:clrMapOvr>
    <a:masterClrMapping/>
  </p:clrMapOvr>
  <mc:AlternateContent xmlns:mc="http://schemas.openxmlformats.org/markup-compatibility/2006" xmlns:p14="http://schemas.microsoft.com/office/powerpoint/2010/main">
    <mc:Choice Requires="p14">
      <p:transition spd="med" p14:dur="700" advTm="166557">
        <p:fade/>
      </p:transition>
    </mc:Choice>
    <mc:Fallback xmlns="">
      <p:transition spd="med" advTm="166557">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שער הסליחה, מראה מחוץ להר הבית">
            <a:extLst>
              <a:ext uri="{FF2B5EF4-FFF2-40B4-BE49-F238E27FC236}">
                <a16:creationId xmlns:a16="http://schemas.microsoft.com/office/drawing/2014/main" id="{C70AB238-6952-E6C3-C2B1-68CFEB903B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2" y="0"/>
            <a:ext cx="5141912"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מציין מיקום טקסט 4">
            <a:extLst>
              <a:ext uri="{FF2B5EF4-FFF2-40B4-BE49-F238E27FC236}">
                <a16:creationId xmlns:a16="http://schemas.microsoft.com/office/drawing/2014/main" id="{16F20839-AF91-1AE9-4661-D3DAC0B04D2E}"/>
              </a:ext>
            </a:extLst>
          </p:cNvPr>
          <p:cNvSpPr>
            <a:spLocks noGrp="1"/>
          </p:cNvSpPr>
          <p:nvPr>
            <p:ph type="body" sz="quarter" idx="11"/>
          </p:nvPr>
        </p:nvSpPr>
        <p:spPr/>
        <p:txBody>
          <a:bodyPr>
            <a:normAutofit lnSpcReduction="10000"/>
          </a:bodyPr>
          <a:lstStyle/>
          <a:p>
            <a:r>
              <a:rPr lang="he-IL" dirty="0"/>
              <a:t>שער הסליחה (ערבית: </a:t>
            </a:r>
            <a:r>
              <a:rPr lang="ar-AE" dirty="0"/>
              <a:t>باب حطة </a:t>
            </a:r>
            <a:r>
              <a:rPr lang="he-IL" dirty="0"/>
              <a:t>באב חוטא). </a:t>
            </a:r>
          </a:p>
          <a:p>
            <a:r>
              <a:rPr lang="he-IL" dirty="0"/>
              <a:t>השכונה הסמוכה לשער מכונה על שמו שכונת באב-חוטא. </a:t>
            </a:r>
          </a:p>
          <a:p>
            <a:r>
              <a:rPr lang="he-IL" dirty="0">
                <a:highlight>
                  <a:srgbClr val="00FF00"/>
                </a:highlight>
              </a:rPr>
              <a:t>מחמת קרבת השער למקום המקדש </a:t>
            </a:r>
            <a:r>
              <a:rPr lang="he-IL" dirty="0" err="1">
                <a:highlight>
                  <a:srgbClr val="00FF00"/>
                </a:highlight>
              </a:rPr>
              <a:t>היתה</a:t>
            </a:r>
            <a:r>
              <a:rPr lang="he-IL" dirty="0">
                <a:highlight>
                  <a:srgbClr val="00FF00"/>
                </a:highlight>
              </a:rPr>
              <a:t> שם בעבר שכונה יהודית בשם באב חוטה.[4]</a:t>
            </a:r>
          </a:p>
          <a:p>
            <a:r>
              <a:rPr lang="he-IL" dirty="0"/>
              <a:t>שמו ניתן לו על ידי הערבים משום שכתוב בקוראן שהיהודים שיבואו לארץ יבקשו סליחה במקדש על חטאיהם ואלוקים יסלח להם[4].</a:t>
            </a:r>
          </a:p>
          <a:p>
            <a:r>
              <a:rPr lang="he-IL" dirty="0"/>
              <a:t>מקובל[דרוש מקור] שהשער מכוון כנגד מקום המזבח, ועל כן במהלך סיבובי השערים נוהגים לומר כנגדו את פרשת התמיד (</a:t>
            </a:r>
            <a:r>
              <a:rPr lang="he-IL" dirty="0" err="1"/>
              <a:t>ובר"ח</a:t>
            </a:r>
            <a:r>
              <a:rPr lang="he-IL" dirty="0"/>
              <a:t> ובחגים גם את פרשת המוספים של אותו יום).</a:t>
            </a:r>
          </a:p>
        </p:txBody>
      </p:sp>
      <p:sp>
        <p:nvSpPr>
          <p:cNvPr id="4" name="כותרת 3">
            <a:extLst>
              <a:ext uri="{FF2B5EF4-FFF2-40B4-BE49-F238E27FC236}">
                <a16:creationId xmlns:a16="http://schemas.microsoft.com/office/drawing/2014/main" id="{1042DDCF-CD4F-731A-A066-E47A00DC250F}"/>
              </a:ext>
            </a:extLst>
          </p:cNvPr>
          <p:cNvSpPr>
            <a:spLocks noGrp="1"/>
          </p:cNvSpPr>
          <p:nvPr>
            <p:ph type="title"/>
          </p:nvPr>
        </p:nvSpPr>
        <p:spPr/>
        <p:txBody>
          <a:bodyPr/>
          <a:lstStyle/>
          <a:p>
            <a:r>
              <a:rPr lang="he-IL" dirty="0"/>
              <a:t>שער הסליחה</a:t>
            </a:r>
          </a:p>
        </p:txBody>
      </p:sp>
    </p:spTree>
    <p:extLst>
      <p:ext uri="{BB962C8B-B14F-4D97-AF65-F5344CB8AC3E}">
        <p14:creationId xmlns:p14="http://schemas.microsoft.com/office/powerpoint/2010/main" val="1292202617"/>
      </p:ext>
    </p:extLst>
  </p:cSld>
  <p:clrMapOvr>
    <a:masterClrMapping/>
  </p:clrMapOvr>
  <mc:AlternateContent xmlns:mc="http://schemas.openxmlformats.org/markup-compatibility/2006" xmlns:p14="http://schemas.microsoft.com/office/powerpoint/2010/main">
    <mc:Choice Requires="p14">
      <p:transition spd="med" p14:dur="700" advTm="118331">
        <p:fade/>
      </p:transition>
    </mc:Choice>
    <mc:Fallback xmlns="">
      <p:transition spd="med" advTm="118331">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11F85-EFB5-1290-C659-201D374BEF0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D3C065C-7930-6B4F-CDD4-8A9D26D4FED7}"/>
              </a:ext>
            </a:extLst>
          </p:cNvPr>
          <p:cNvSpPr>
            <a:spLocks noGrp="1"/>
          </p:cNvSpPr>
          <p:nvPr>
            <p:ph type="title"/>
          </p:nvPr>
        </p:nvSpPr>
        <p:spPr>
          <a:xfrm flipH="1">
            <a:off x="5447928" y="685800"/>
            <a:ext cx="6264696" cy="3535288"/>
          </a:xfrm>
        </p:spPr>
        <p:txBody>
          <a:bodyPr>
            <a:normAutofit/>
          </a:bodyPr>
          <a:lstStyle/>
          <a:p>
            <a:r>
              <a:rPr lang="he-IL" dirty="0"/>
              <a:t>שער השבטים</a:t>
            </a:r>
          </a:p>
        </p:txBody>
      </p:sp>
      <p:sp>
        <p:nvSpPr>
          <p:cNvPr id="3" name="מציין מיקום תוכן 2">
            <a:extLst>
              <a:ext uri="{FF2B5EF4-FFF2-40B4-BE49-F238E27FC236}">
                <a16:creationId xmlns:a16="http://schemas.microsoft.com/office/drawing/2014/main" id="{FA1BE24E-3B76-F3B2-D0E0-AC450B386BE0}"/>
              </a:ext>
            </a:extLst>
          </p:cNvPr>
          <p:cNvSpPr>
            <a:spLocks noGrp="1"/>
          </p:cNvSpPr>
          <p:nvPr>
            <p:ph idx="1"/>
          </p:nvPr>
        </p:nvSpPr>
        <p:spPr/>
        <p:txBody>
          <a:bodyPr/>
          <a:lstStyle/>
          <a:p>
            <a:r>
              <a:rPr lang="he-IL" dirty="0"/>
              <a:t>נקרא כך על שם שבו עלו הרבה יהודים.</a:t>
            </a:r>
          </a:p>
          <a:p>
            <a:r>
              <a:rPr lang="he-IL" dirty="0"/>
              <a:t>וזה מזכיר את הפסוק:</a:t>
            </a:r>
          </a:p>
          <a:p>
            <a:r>
              <a:rPr lang="he-IL" dirty="0"/>
              <a:t>תהלים פרק </a:t>
            </a:r>
            <a:r>
              <a:rPr lang="he-IL" dirty="0" err="1"/>
              <a:t>קכב</a:t>
            </a:r>
            <a:r>
              <a:rPr lang="he-IL" dirty="0"/>
              <a:t> פסוק א - ד</a:t>
            </a:r>
          </a:p>
          <a:p>
            <a:r>
              <a:rPr lang="he-IL" dirty="0"/>
              <a:t>שִׁיר הַמַּעֲלוֹת לְדָוִד שָׂמַחְתִּי בְּאֹמְרִים לִי בֵּית יְהֹוָה נֵלֵךְ: עֹמְדוֹת הָיוּ רַגְלֵינוּ בִּשְׁעָרַיִךְ יְרוּשָׁלִָם: יְרוּשָׁלִַם הַבְּנוּיָה כְּעִיר שֶׁחֻבְּרָה לָּהּ יַחְדָּו: </a:t>
            </a:r>
            <a:r>
              <a:rPr lang="he-IL" b="1" dirty="0"/>
              <a:t>שֶׁשָּׁם עָלוּ שְׁבָטִים שִׁבְטֵי יָהּ</a:t>
            </a:r>
            <a:r>
              <a:rPr lang="he-IL" dirty="0"/>
              <a:t> עֵדוּת לְיִשְׂרָאֵל </a:t>
            </a:r>
            <a:r>
              <a:rPr lang="he-IL" dirty="0" err="1"/>
              <a:t>לְהֹדוֹת</a:t>
            </a:r>
            <a:r>
              <a:rPr lang="he-IL" dirty="0"/>
              <a:t> לְשֵׁם יְהֹוָה:  </a:t>
            </a:r>
          </a:p>
        </p:txBody>
      </p:sp>
      <p:pic>
        <p:nvPicPr>
          <p:cNvPr id="5" name="תמונה 4">
            <a:extLst>
              <a:ext uri="{FF2B5EF4-FFF2-40B4-BE49-F238E27FC236}">
                <a16:creationId xmlns:a16="http://schemas.microsoft.com/office/drawing/2014/main" id="{CF21F029-CAA5-CDAD-30E2-F8F95283E36D}"/>
              </a:ext>
            </a:extLst>
          </p:cNvPr>
          <p:cNvPicPr>
            <a:picLocks noChangeAspect="1"/>
          </p:cNvPicPr>
          <p:nvPr/>
        </p:nvPicPr>
        <p:blipFill>
          <a:blip r:embed="rId2"/>
          <a:stretch>
            <a:fillRect/>
          </a:stretch>
        </p:blipFill>
        <p:spPr>
          <a:xfrm>
            <a:off x="25827" y="5540"/>
            <a:ext cx="5163671" cy="6858000"/>
          </a:xfrm>
          <a:prstGeom prst="rect">
            <a:avLst/>
          </a:prstGeom>
        </p:spPr>
      </p:pic>
    </p:spTree>
    <p:extLst>
      <p:ext uri="{BB962C8B-B14F-4D97-AF65-F5344CB8AC3E}">
        <p14:creationId xmlns:p14="http://schemas.microsoft.com/office/powerpoint/2010/main" val="3161114134"/>
      </p:ext>
    </p:extLst>
  </p:cSld>
  <p:clrMapOvr>
    <a:masterClrMapping/>
  </p:clrMapOvr>
  <mc:AlternateContent xmlns:mc="http://schemas.openxmlformats.org/markup-compatibility/2006" xmlns:p14="http://schemas.microsoft.com/office/powerpoint/2010/main">
    <mc:Choice Requires="p14">
      <p:transition spd="med" p14:dur="700" advTm="118198">
        <p:fade/>
      </p:transition>
    </mc:Choice>
    <mc:Fallback xmlns="">
      <p:transition spd="med" advTm="118198">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33FACE-61F1-99F5-32C9-150D9B908FAE}"/>
              </a:ext>
            </a:extLst>
          </p:cNvPr>
          <p:cNvSpPr>
            <a:spLocks noGrp="1"/>
          </p:cNvSpPr>
          <p:nvPr>
            <p:ph type="title"/>
          </p:nvPr>
        </p:nvSpPr>
        <p:spPr/>
        <p:txBody>
          <a:bodyPr/>
          <a:lstStyle/>
          <a:p>
            <a:r>
              <a:rPr lang="he-IL" dirty="0"/>
              <a:t>שער האריות </a:t>
            </a:r>
          </a:p>
        </p:txBody>
      </p:sp>
      <p:sp>
        <p:nvSpPr>
          <p:cNvPr id="5" name="מציין מיקום תוכן 4">
            <a:extLst>
              <a:ext uri="{FF2B5EF4-FFF2-40B4-BE49-F238E27FC236}">
                <a16:creationId xmlns:a16="http://schemas.microsoft.com/office/drawing/2014/main" id="{F8086D20-CC6C-9F53-CD01-3E6B268FC381}"/>
              </a:ext>
            </a:extLst>
          </p:cNvPr>
          <p:cNvSpPr>
            <a:spLocks noGrp="1"/>
          </p:cNvSpPr>
          <p:nvPr>
            <p:ph idx="1"/>
          </p:nvPr>
        </p:nvSpPr>
        <p:spPr/>
        <p:txBody>
          <a:bodyPr/>
          <a:lstStyle/>
          <a:p>
            <a:endParaRPr lang="he-IL"/>
          </a:p>
        </p:txBody>
      </p:sp>
    </p:spTree>
    <p:custDataLst>
      <p:tags r:id="rId1"/>
    </p:custDataLst>
    <p:extLst>
      <p:ext uri="{BB962C8B-B14F-4D97-AF65-F5344CB8AC3E}">
        <p14:creationId xmlns:p14="http://schemas.microsoft.com/office/powerpoint/2010/main" val="3174947507"/>
      </p:ext>
    </p:extLst>
  </p:cSld>
  <p:clrMapOvr>
    <a:masterClrMapping/>
  </p:clrMapOvr>
  <mc:AlternateContent xmlns:mc="http://schemas.openxmlformats.org/markup-compatibility/2006" xmlns:p14="http://schemas.microsoft.com/office/powerpoint/2010/main">
    <mc:Choice Requires="p14">
      <p:transition spd="med" p14:dur="700" advTm="96297">
        <p:fade/>
      </p:transition>
    </mc:Choice>
    <mc:Fallback xmlns="">
      <p:transition spd="med" advTm="96297">
        <p:fade/>
      </p:transition>
    </mc:Fallback>
  </mc:AlternateContent>
  <p:extLst>
    <p:ext uri="{E180D4A7-C9FB-4DFB-919C-405C955672EB}">
      <p14:showEvtLst xmlns:p14="http://schemas.microsoft.com/office/powerpoint/2010/main">
        <p14:playEvt time="8347" objId="4"/>
        <p14:stopEvt time="94428" objId="4"/>
        <p14:playEvt time="94442" objId="4"/>
        <p14:stopEvt time="95289" objId="4"/>
      </p14:showEvtLst>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ABF9552F-91DA-E16B-31A7-0FA2A91D35A8}"/>
              </a:ext>
            </a:extLst>
          </p:cNvPr>
          <p:cNvSpPr>
            <a:spLocks noGrp="1"/>
          </p:cNvSpPr>
          <p:nvPr>
            <p:ph type="body" sz="quarter" idx="11"/>
          </p:nvPr>
        </p:nvSpPr>
        <p:spPr>
          <a:xfrm flipH="1">
            <a:off x="685796" y="2939142"/>
            <a:ext cx="9895115" cy="3676262"/>
          </a:xfrm>
        </p:spPr>
        <p:txBody>
          <a:bodyPr>
            <a:normAutofit fontScale="92500" lnSpcReduction="10000"/>
          </a:bodyPr>
          <a:lstStyle/>
          <a:p>
            <a:r>
              <a:rPr lang="he-IL" dirty="0">
                <a:highlight>
                  <a:srgbClr val="808000"/>
                </a:highlight>
              </a:rPr>
              <a:t>מצאנו בכמה מקומות מצווה להקיף דבר:</a:t>
            </a:r>
          </a:p>
          <a:p>
            <a:r>
              <a:rPr lang="he-IL" dirty="0">
                <a:highlight>
                  <a:srgbClr val="808000"/>
                </a:highlight>
              </a:rPr>
              <a:t>משנה מסכת זבחים פרק ו משנה ג - כל העולים למזבח </a:t>
            </a:r>
            <a:r>
              <a:rPr lang="he-IL" dirty="0" err="1">
                <a:highlight>
                  <a:srgbClr val="808000"/>
                </a:highlight>
              </a:rPr>
              <a:t>עולין</a:t>
            </a:r>
            <a:r>
              <a:rPr lang="he-IL" dirty="0">
                <a:highlight>
                  <a:srgbClr val="808000"/>
                </a:highlight>
              </a:rPr>
              <a:t> דרך ימין </a:t>
            </a:r>
            <a:r>
              <a:rPr lang="he-IL" dirty="0" err="1">
                <a:highlight>
                  <a:srgbClr val="808000"/>
                </a:highlight>
              </a:rPr>
              <a:t>ומקיפין</a:t>
            </a:r>
            <a:r>
              <a:rPr lang="he-IL" dirty="0">
                <a:highlight>
                  <a:srgbClr val="808000"/>
                </a:highlight>
              </a:rPr>
              <a:t> </a:t>
            </a:r>
            <a:r>
              <a:rPr lang="he-IL" dirty="0" err="1">
                <a:highlight>
                  <a:srgbClr val="808000"/>
                </a:highlight>
              </a:rPr>
              <a:t>ויורדין</a:t>
            </a:r>
            <a:r>
              <a:rPr lang="he-IL" dirty="0">
                <a:highlight>
                  <a:srgbClr val="808000"/>
                </a:highlight>
              </a:rPr>
              <a:t> דרך שמאל חוץ מן העולה לשלשה דברים אלו שהיו עולים וחוזרים לעקב: </a:t>
            </a:r>
          </a:p>
          <a:p>
            <a:r>
              <a:rPr lang="he-IL" dirty="0">
                <a:highlight>
                  <a:srgbClr val="808000"/>
                </a:highlight>
              </a:rPr>
              <a:t>משנה מסכת מידות פרק ב משנה ב - כל </a:t>
            </a:r>
            <a:r>
              <a:rPr lang="he-IL" dirty="0" err="1">
                <a:highlight>
                  <a:srgbClr val="808000"/>
                </a:highlight>
              </a:rPr>
              <a:t>הנכנסין</a:t>
            </a:r>
            <a:r>
              <a:rPr lang="he-IL" dirty="0">
                <a:highlight>
                  <a:srgbClr val="808000"/>
                </a:highlight>
              </a:rPr>
              <a:t> להר הבית </a:t>
            </a:r>
            <a:r>
              <a:rPr lang="he-IL" dirty="0" err="1">
                <a:highlight>
                  <a:srgbClr val="808000"/>
                </a:highlight>
              </a:rPr>
              <a:t>נכנסין</a:t>
            </a:r>
            <a:r>
              <a:rPr lang="he-IL" dirty="0">
                <a:highlight>
                  <a:srgbClr val="808000"/>
                </a:highlight>
              </a:rPr>
              <a:t> דרך ימין </a:t>
            </a:r>
            <a:r>
              <a:rPr lang="he-IL" dirty="0" err="1">
                <a:highlight>
                  <a:srgbClr val="808000"/>
                </a:highlight>
              </a:rPr>
              <a:t>ומקיפין</a:t>
            </a:r>
            <a:r>
              <a:rPr lang="he-IL" dirty="0">
                <a:highlight>
                  <a:srgbClr val="808000"/>
                </a:highlight>
              </a:rPr>
              <a:t> </a:t>
            </a:r>
            <a:r>
              <a:rPr lang="he-IL" dirty="0" err="1">
                <a:highlight>
                  <a:srgbClr val="808000"/>
                </a:highlight>
              </a:rPr>
              <a:t>ויוצאין</a:t>
            </a:r>
            <a:r>
              <a:rPr lang="he-IL" dirty="0">
                <a:highlight>
                  <a:srgbClr val="808000"/>
                </a:highlight>
              </a:rPr>
              <a:t> דרך שמאל חוץ ממי שאירעו דבר שהוא מקיף לשמאל.</a:t>
            </a:r>
          </a:p>
          <a:p>
            <a:r>
              <a:rPr lang="he-IL" dirty="0">
                <a:highlight>
                  <a:srgbClr val="808000"/>
                </a:highlight>
              </a:rPr>
              <a:t>ובפשטות זה לא רק מדין ללכת דרך ימין, אלא בשביל להקיף. שהרי כתבו  המפרשים: שדין ההקפה לא נאמר על העזרה אלא רק על הר הבית, ואפשר שאסור לישראל להקיף את העזרה.  </a:t>
            </a:r>
          </a:p>
          <a:p>
            <a:r>
              <a:rPr lang="he-IL" dirty="0">
                <a:highlight>
                  <a:srgbClr val="808000"/>
                </a:highlight>
              </a:rPr>
              <a:t>יחזקאל פרק מו פסוק ט</a:t>
            </a:r>
          </a:p>
          <a:p>
            <a:r>
              <a:rPr lang="he-IL" dirty="0">
                <a:highlight>
                  <a:srgbClr val="808000"/>
                </a:highlight>
              </a:rPr>
              <a:t>וּבְבוֹא עַם הָאָרֶץ לִפְנֵי יְהֹוָה בַּמּוֹעֲדִים הַבָּא דֶּרֶךְ שַׁעַר צָפוֹן </a:t>
            </a:r>
            <a:r>
              <a:rPr lang="he-IL" dirty="0" err="1">
                <a:highlight>
                  <a:srgbClr val="808000"/>
                </a:highlight>
              </a:rPr>
              <a:t>לְהִשְׁתַּחֲוֹת</a:t>
            </a:r>
            <a:r>
              <a:rPr lang="he-IL" dirty="0">
                <a:highlight>
                  <a:srgbClr val="808000"/>
                </a:highlight>
              </a:rPr>
              <a:t> יֵצֵא דֶּרֶךְ שַׁעַר נֶגֶב וְהַבָּא דֶּרֶךְ שַׁעַר נֶגֶב יֵצֵא דֶּרֶךְ שַׁעַר צָפוֹנָה לֹא יָשׁוּב דֶּרֶךְ הַשַּׁעַר אֲשֶׁר בָּא בוֹ כִּי נִכְחוֹ יצאו יֵצֵא: </a:t>
            </a:r>
          </a:p>
        </p:txBody>
      </p:sp>
      <p:sp>
        <p:nvSpPr>
          <p:cNvPr id="3" name="כותרת 2">
            <a:extLst>
              <a:ext uri="{FF2B5EF4-FFF2-40B4-BE49-F238E27FC236}">
                <a16:creationId xmlns:a16="http://schemas.microsoft.com/office/drawing/2014/main" id="{A40742B2-4228-F5AC-2FF8-6D145C261580}"/>
              </a:ext>
            </a:extLst>
          </p:cNvPr>
          <p:cNvSpPr>
            <a:spLocks noGrp="1"/>
          </p:cNvSpPr>
          <p:nvPr>
            <p:ph type="title"/>
          </p:nvPr>
        </p:nvSpPr>
        <p:spPr/>
        <p:txBody>
          <a:bodyPr/>
          <a:lstStyle/>
          <a:p>
            <a:r>
              <a:rPr lang="he-IL" dirty="0"/>
              <a:t>מעלת ההקפה</a:t>
            </a:r>
          </a:p>
        </p:txBody>
      </p:sp>
      <p:pic>
        <p:nvPicPr>
          <p:cNvPr id="5" name="תמונה 4">
            <a:extLst>
              <a:ext uri="{FF2B5EF4-FFF2-40B4-BE49-F238E27FC236}">
                <a16:creationId xmlns:a16="http://schemas.microsoft.com/office/drawing/2014/main" id="{858FFFE1-E971-BD58-9926-C8D027589930}"/>
              </a:ext>
            </a:extLst>
          </p:cNvPr>
          <p:cNvPicPr>
            <a:picLocks noChangeAspect="1"/>
          </p:cNvPicPr>
          <p:nvPr/>
        </p:nvPicPr>
        <p:blipFill>
          <a:blip r:embed="rId2"/>
          <a:stretch>
            <a:fillRect/>
          </a:stretch>
        </p:blipFill>
        <p:spPr>
          <a:xfrm>
            <a:off x="25828" y="5540"/>
            <a:ext cx="2372140" cy="3150498"/>
          </a:xfrm>
          <a:prstGeom prst="rect">
            <a:avLst/>
          </a:prstGeom>
        </p:spPr>
      </p:pic>
    </p:spTree>
    <p:extLst>
      <p:ext uri="{BB962C8B-B14F-4D97-AF65-F5344CB8AC3E}">
        <p14:creationId xmlns:p14="http://schemas.microsoft.com/office/powerpoint/2010/main" val="4134386910"/>
      </p:ext>
    </p:extLst>
  </p:cSld>
  <p:clrMapOvr>
    <a:masterClrMapping/>
  </p:clrMapOvr>
  <mc:AlternateContent xmlns:mc="http://schemas.openxmlformats.org/markup-compatibility/2006" xmlns:p14="http://schemas.microsoft.com/office/powerpoint/2010/main">
    <mc:Choice Requires="p14">
      <p:transition spd="med" p14:dur="700" advTm="150923">
        <p:fade/>
      </p:transition>
    </mc:Choice>
    <mc:Fallback xmlns="">
      <p:transition spd="med" advTm="150923">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609C4F38-4AC9-D2C5-CBF9-FB4F554D50EA}"/>
              </a:ext>
            </a:extLst>
          </p:cNvPr>
          <p:cNvSpPr txBox="1"/>
          <p:nvPr/>
        </p:nvSpPr>
        <p:spPr>
          <a:xfrm>
            <a:off x="3048778" y="2967335"/>
            <a:ext cx="6097554" cy="923330"/>
          </a:xfrm>
          <a:prstGeom prst="rect">
            <a:avLst/>
          </a:prstGeom>
          <a:noFill/>
        </p:spPr>
        <p:txBody>
          <a:bodyPr wrap="square">
            <a:spAutoFit/>
          </a:bodyPr>
          <a:lstStyle/>
          <a:p>
            <a:r>
              <a:rPr lang="he-IL" dirty="0" err="1"/>
              <a:t>By</a:t>
            </a:r>
            <a:r>
              <a:rPr lang="he-IL" dirty="0"/>
              <a:t> </a:t>
            </a:r>
            <a:r>
              <a:rPr lang="he-IL" dirty="0" err="1"/>
              <a:t>Martin</a:t>
            </a:r>
            <a:r>
              <a:rPr lang="he-IL" dirty="0"/>
              <a:t> </a:t>
            </a:r>
            <a:r>
              <a:rPr lang="he-IL" dirty="0" err="1"/>
              <a:t>Furtschegger</a:t>
            </a:r>
            <a:r>
              <a:rPr lang="he-IL" dirty="0"/>
              <a:t>, CC BY 3.0, https://commons.wikimedia.org/w/index.php?curid=56488279</a:t>
            </a:r>
          </a:p>
        </p:txBody>
      </p:sp>
      <p:pic>
        <p:nvPicPr>
          <p:cNvPr id="5" name="תמונה 4" descr="תמונה שמכילה בחוץ, שמיים, עץ, צמח&#10;&#10;התיאור נוצר באופן אוטומטי">
            <a:extLst>
              <a:ext uri="{FF2B5EF4-FFF2-40B4-BE49-F238E27FC236}">
                <a16:creationId xmlns:a16="http://schemas.microsoft.com/office/drawing/2014/main" id="{2E98E8B6-054F-D7BA-1F68-2DB9E6BBB7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3470859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D19135DB-DD6D-48A5-E861-352B4FD60ABA}"/>
              </a:ext>
            </a:extLst>
          </p:cNvPr>
          <p:cNvSpPr>
            <a:spLocks noGrp="1"/>
          </p:cNvSpPr>
          <p:nvPr>
            <p:ph type="body" sz="quarter" idx="11"/>
          </p:nvPr>
        </p:nvSpPr>
        <p:spPr>
          <a:xfrm flipH="1">
            <a:off x="191343" y="345234"/>
            <a:ext cx="6984775" cy="5826967"/>
          </a:xfrm>
        </p:spPr>
        <p:txBody>
          <a:bodyPr>
            <a:normAutofit/>
          </a:bodyPr>
          <a:lstStyle/>
          <a:p>
            <a:r>
              <a:rPr lang="he-IL" dirty="0"/>
              <a:t>דברים פרק </a:t>
            </a:r>
            <a:r>
              <a:rPr lang="he-IL" dirty="0" err="1"/>
              <a:t>יב</a:t>
            </a:r>
            <a:r>
              <a:rPr lang="he-IL" dirty="0"/>
              <a:t> פסוק ה</a:t>
            </a:r>
          </a:p>
          <a:p>
            <a:r>
              <a:rPr lang="he-IL" dirty="0"/>
              <a:t>כִּי אִם אֶל הַמָּקוֹם אֲשֶׁר יִבְחַר יְהֹוָה </a:t>
            </a:r>
            <a:r>
              <a:rPr lang="he-IL" dirty="0" err="1"/>
              <a:t>אֱלֹהֵיכֶם</a:t>
            </a:r>
            <a:r>
              <a:rPr lang="he-IL" dirty="0"/>
              <a:t> מִכָּל שִׁבְטֵיכֶם לָשׂוּם אֶת שְׁמוֹ שָׁם </a:t>
            </a:r>
            <a:r>
              <a:rPr lang="he-IL" b="1" dirty="0"/>
              <a:t>לְשִׁכְנוֹ תִדְרְשׁוּ </a:t>
            </a:r>
            <a:r>
              <a:rPr lang="he-IL" dirty="0"/>
              <a:t>וּבָאתָ שָׁמָּה:</a:t>
            </a:r>
          </a:p>
          <a:p>
            <a:r>
              <a:rPr lang="he-IL" dirty="0"/>
              <a:t>מהי מצוות לשכנו תדרשו?</a:t>
            </a:r>
          </a:p>
          <a:p>
            <a:r>
              <a:rPr lang="he-IL" dirty="0"/>
              <a:t>רמב"ן: א. לברר היכן מקום המקדש. </a:t>
            </a:r>
          </a:p>
          <a:p>
            <a:r>
              <a:rPr lang="he-IL" dirty="0"/>
              <a:t>           ב. לכבד מקום המקדש.  </a:t>
            </a:r>
          </a:p>
          <a:p>
            <a:endParaRPr lang="he-IL" dirty="0"/>
          </a:p>
          <a:p>
            <a:endParaRPr lang="he-IL" dirty="0"/>
          </a:p>
          <a:p>
            <a:endParaRPr lang="he-IL" dirty="0"/>
          </a:p>
          <a:p>
            <a:r>
              <a:rPr lang="he-IL" dirty="0"/>
              <a:t>ב סדר ת</a:t>
            </a:r>
          </a:p>
          <a:p>
            <a:r>
              <a:rPr lang="he-IL" dirty="0"/>
              <a:t>בסדר תפילת השערים יהודה יחיאל </a:t>
            </a:r>
            <a:r>
              <a:rPr lang="he-IL" dirty="0" err="1"/>
              <a:t>ברלינסקי</a:t>
            </a:r>
            <a:r>
              <a:rPr lang="he-IL" dirty="0"/>
              <a:t> </a:t>
            </a:r>
          </a:p>
          <a:p>
            <a:r>
              <a:rPr lang="he-IL" dirty="0"/>
              <a:t>כתוב: שיש בזה מצוות עשה של עבדהו במקדשו לדעת הרמב"ם שגם כנגדו כלול במצווה זו. </a:t>
            </a:r>
          </a:p>
          <a:p>
            <a:r>
              <a:rPr lang="he-IL" dirty="0"/>
              <a:t>עוד כתב שיתכן ויש בזה מצוות שמירת מקדש.</a:t>
            </a:r>
          </a:p>
          <a:p>
            <a:endParaRPr lang="he-IL" dirty="0"/>
          </a:p>
        </p:txBody>
      </p:sp>
      <p:sp>
        <p:nvSpPr>
          <p:cNvPr id="3" name="כותרת 2">
            <a:extLst>
              <a:ext uri="{FF2B5EF4-FFF2-40B4-BE49-F238E27FC236}">
                <a16:creationId xmlns:a16="http://schemas.microsoft.com/office/drawing/2014/main" id="{4363BBAE-46F9-D55B-8747-61489F0231A4}"/>
              </a:ext>
            </a:extLst>
          </p:cNvPr>
          <p:cNvSpPr>
            <a:spLocks noGrp="1"/>
          </p:cNvSpPr>
          <p:nvPr>
            <p:ph type="title"/>
          </p:nvPr>
        </p:nvSpPr>
        <p:spPr/>
        <p:txBody>
          <a:bodyPr/>
          <a:lstStyle/>
          <a:p>
            <a:r>
              <a:rPr lang="he-IL" dirty="0"/>
              <a:t>מצוות לשכנו תדרשו</a:t>
            </a:r>
          </a:p>
        </p:txBody>
      </p:sp>
      <p:pic>
        <p:nvPicPr>
          <p:cNvPr id="7" name="תמונה 6">
            <a:extLst>
              <a:ext uri="{FF2B5EF4-FFF2-40B4-BE49-F238E27FC236}">
                <a16:creationId xmlns:a16="http://schemas.microsoft.com/office/drawing/2014/main" id="{9D31AC1D-B201-F8CD-4E4F-85D8DD90E841}"/>
              </a:ext>
            </a:extLst>
          </p:cNvPr>
          <p:cNvPicPr>
            <a:picLocks noChangeAspect="1"/>
          </p:cNvPicPr>
          <p:nvPr/>
        </p:nvPicPr>
        <p:blipFill>
          <a:blip r:embed="rId2"/>
          <a:stretch>
            <a:fillRect/>
          </a:stretch>
        </p:blipFill>
        <p:spPr>
          <a:xfrm>
            <a:off x="119336" y="2780929"/>
            <a:ext cx="7811590" cy="1810003"/>
          </a:xfrm>
          <a:prstGeom prst="rect">
            <a:avLst/>
          </a:prstGeom>
        </p:spPr>
      </p:pic>
      <p:pic>
        <p:nvPicPr>
          <p:cNvPr id="4" name="תמונה 3">
            <a:extLst>
              <a:ext uri="{FF2B5EF4-FFF2-40B4-BE49-F238E27FC236}">
                <a16:creationId xmlns:a16="http://schemas.microsoft.com/office/drawing/2014/main" id="{4526AC8F-F4B0-BBAE-294D-4D3890657737}"/>
              </a:ext>
            </a:extLst>
          </p:cNvPr>
          <p:cNvPicPr>
            <a:picLocks noChangeAspect="1"/>
          </p:cNvPicPr>
          <p:nvPr/>
        </p:nvPicPr>
        <p:blipFill>
          <a:blip r:embed="rId3"/>
          <a:stretch>
            <a:fillRect/>
          </a:stretch>
        </p:blipFill>
        <p:spPr>
          <a:xfrm>
            <a:off x="10559525" y="1916066"/>
            <a:ext cx="1539779" cy="2655934"/>
          </a:xfrm>
          <a:prstGeom prst="rect">
            <a:avLst/>
          </a:prstGeom>
        </p:spPr>
      </p:pic>
    </p:spTree>
    <p:extLst>
      <p:ext uri="{BB962C8B-B14F-4D97-AF65-F5344CB8AC3E}">
        <p14:creationId xmlns:p14="http://schemas.microsoft.com/office/powerpoint/2010/main" val="116700690"/>
      </p:ext>
    </p:extLst>
  </p:cSld>
  <p:clrMapOvr>
    <a:masterClrMapping/>
  </p:clrMapOvr>
  <mc:AlternateContent xmlns:mc="http://schemas.openxmlformats.org/markup-compatibility/2006" xmlns:p14="http://schemas.microsoft.com/office/powerpoint/2010/main">
    <mc:Choice Requires="p14">
      <p:transition spd="med" p14:dur="700" advTm="351521">
        <p:fade/>
      </p:transition>
    </mc:Choice>
    <mc:Fallback xmlns="">
      <p:transition spd="med" advTm="351521">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646EAC8A-2943-65C5-46E4-472B6D99A0A1}"/>
              </a:ext>
            </a:extLst>
          </p:cNvPr>
          <p:cNvPicPr>
            <a:picLocks noChangeAspect="1"/>
          </p:cNvPicPr>
          <p:nvPr/>
        </p:nvPicPr>
        <p:blipFill>
          <a:blip r:embed="rId2"/>
          <a:stretch>
            <a:fillRect/>
          </a:stretch>
        </p:blipFill>
        <p:spPr>
          <a:xfrm>
            <a:off x="18267" y="1844824"/>
            <a:ext cx="9709177" cy="5002694"/>
          </a:xfrm>
          <a:prstGeom prst="rect">
            <a:avLst/>
          </a:prstGeom>
        </p:spPr>
      </p:pic>
      <p:sp>
        <p:nvSpPr>
          <p:cNvPr id="2" name="מציין מיקום טקסט 1">
            <a:extLst>
              <a:ext uri="{FF2B5EF4-FFF2-40B4-BE49-F238E27FC236}">
                <a16:creationId xmlns:a16="http://schemas.microsoft.com/office/drawing/2014/main" id="{A334BE10-107C-307C-0B71-426B1AADB666}"/>
              </a:ext>
            </a:extLst>
          </p:cNvPr>
          <p:cNvSpPr>
            <a:spLocks noGrp="1"/>
          </p:cNvSpPr>
          <p:nvPr>
            <p:ph type="body" sz="quarter" idx="11"/>
          </p:nvPr>
        </p:nvSpPr>
        <p:spPr/>
        <p:txBody>
          <a:bodyPr/>
          <a:lstStyle/>
          <a:p>
            <a:endParaRPr lang="he-IL"/>
          </a:p>
        </p:txBody>
      </p:sp>
      <p:sp>
        <p:nvSpPr>
          <p:cNvPr id="3" name="כותרת 2">
            <a:extLst>
              <a:ext uri="{FF2B5EF4-FFF2-40B4-BE49-F238E27FC236}">
                <a16:creationId xmlns:a16="http://schemas.microsoft.com/office/drawing/2014/main" id="{91A493B0-1E88-7264-22B0-A3CFDB2DEEC0}"/>
              </a:ext>
            </a:extLst>
          </p:cNvPr>
          <p:cNvSpPr>
            <a:spLocks noGrp="1"/>
          </p:cNvSpPr>
          <p:nvPr>
            <p:ph type="title"/>
          </p:nvPr>
        </p:nvSpPr>
        <p:spPr>
          <a:xfrm flipH="1">
            <a:off x="7620000" y="116632"/>
            <a:ext cx="3886199" cy="1440160"/>
          </a:xfrm>
        </p:spPr>
        <p:txBody>
          <a:bodyPr>
            <a:normAutofit/>
          </a:bodyPr>
          <a:lstStyle/>
          <a:p>
            <a:r>
              <a:rPr lang="he-IL" dirty="0"/>
              <a:t>הכותל המזרחי</a:t>
            </a:r>
          </a:p>
        </p:txBody>
      </p:sp>
    </p:spTree>
    <p:extLst>
      <p:ext uri="{BB962C8B-B14F-4D97-AF65-F5344CB8AC3E}">
        <p14:creationId xmlns:p14="http://schemas.microsoft.com/office/powerpoint/2010/main" val="1830051539"/>
      </p:ext>
    </p:extLst>
  </p:cSld>
  <p:clrMapOvr>
    <a:masterClrMapping/>
  </p:clrMapOvr>
  <mc:AlternateContent xmlns:mc="http://schemas.openxmlformats.org/markup-compatibility/2006" xmlns:p14="http://schemas.microsoft.com/office/powerpoint/2010/main">
    <mc:Choice Requires="p14">
      <p:transition spd="med" p14:dur="700" advTm="95218">
        <p:fade/>
      </p:transition>
    </mc:Choice>
    <mc:Fallback xmlns="">
      <p:transition spd="med" advTm="9521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nodeType="clickEffect">
                                  <p:stCondLst>
                                    <p:cond delay="0"/>
                                  </p:stCondLst>
                                  <p:childTnLst>
                                    <p:animEffect transition="out" filter="wheel(1)">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BAAF88D-7386-7543-9BE3-692AD29748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3504" y="0"/>
            <a:ext cx="1002665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כותרת משנה 4"/>
          <p:cNvSpPr>
            <a:spLocks noGrp="1"/>
          </p:cNvSpPr>
          <p:nvPr>
            <p:ph type="body" sz="quarter" idx="10"/>
          </p:nvPr>
        </p:nvSpPr>
        <p:spPr/>
        <p:txBody>
          <a:bodyPr rtlCol="1">
            <a:normAutofit/>
          </a:bodyPr>
          <a:lstStyle/>
          <a:p>
            <a:pPr algn="ctr" rtl="1">
              <a:lnSpc>
                <a:spcPct val="100000"/>
              </a:lnSpc>
            </a:pPr>
            <a:endParaRPr lang="he-IL" dirty="0">
              <a:solidFill>
                <a:schemeClr val="accent1"/>
              </a:solidFill>
            </a:endParaRPr>
          </a:p>
        </p:txBody>
      </p:sp>
      <p:sp>
        <p:nvSpPr>
          <p:cNvPr id="3" name="מציין מיקום טקסט 2">
            <a:extLst>
              <a:ext uri="{FF2B5EF4-FFF2-40B4-BE49-F238E27FC236}">
                <a16:creationId xmlns:a16="http://schemas.microsoft.com/office/drawing/2014/main" id="{BFB2E407-D5EB-4497-8CCA-679DF12520C7}"/>
              </a:ext>
            </a:extLst>
          </p:cNvPr>
          <p:cNvSpPr>
            <a:spLocks noGrp="1"/>
          </p:cNvSpPr>
          <p:nvPr>
            <p:ph type="body" sz="quarter" idx="11"/>
          </p:nvPr>
        </p:nvSpPr>
        <p:spPr>
          <a:xfrm flipH="1">
            <a:off x="3303037" y="4844142"/>
            <a:ext cx="4673050" cy="1929882"/>
          </a:xfrm>
        </p:spPr>
        <p:txBody>
          <a:bodyPr rtlCol="1">
            <a:normAutofit/>
          </a:bodyPr>
          <a:lstStyle/>
          <a:p>
            <a:pPr rtl="1"/>
            <a:r>
              <a:rPr lang="he-IL" sz="3200" dirty="0">
                <a:solidFill>
                  <a:schemeClr val="accent1"/>
                </a:solidFill>
                <a:highlight>
                  <a:srgbClr val="00FF00"/>
                </a:highlight>
              </a:rPr>
              <a:t>היכן היה מקום המקדש</a:t>
            </a:r>
          </a:p>
          <a:p>
            <a:pPr rtl="1"/>
            <a:r>
              <a:rPr lang="he-IL" sz="3200" dirty="0">
                <a:solidFill>
                  <a:schemeClr val="accent1"/>
                </a:solidFill>
                <a:highlight>
                  <a:srgbClr val="00FF00"/>
                </a:highlight>
              </a:rPr>
              <a:t>המצווה לראות</a:t>
            </a:r>
          </a:p>
          <a:p>
            <a:pPr rtl="1"/>
            <a:r>
              <a:rPr lang="he-IL" sz="3200" dirty="0">
                <a:solidFill>
                  <a:schemeClr val="accent1"/>
                </a:solidFill>
                <a:highlight>
                  <a:srgbClr val="00FF00"/>
                </a:highlight>
              </a:rPr>
              <a:t>והנידון בכל שער</a:t>
            </a:r>
          </a:p>
        </p:txBody>
      </p:sp>
      <p:sp>
        <p:nvSpPr>
          <p:cNvPr id="2" name="כותרת 1">
            <a:extLst>
              <a:ext uri="{FF2B5EF4-FFF2-40B4-BE49-F238E27FC236}">
                <a16:creationId xmlns:a16="http://schemas.microsoft.com/office/drawing/2014/main" id="{0F7DEB8F-68B5-45C7-B2E2-C7CEA0B52A93}"/>
              </a:ext>
            </a:extLst>
          </p:cNvPr>
          <p:cNvSpPr>
            <a:spLocks noGrp="1"/>
          </p:cNvSpPr>
          <p:nvPr>
            <p:ph type="title"/>
          </p:nvPr>
        </p:nvSpPr>
        <p:spPr>
          <a:xfrm flipH="1">
            <a:off x="1296954" y="2361521"/>
            <a:ext cx="9741159" cy="2481941"/>
          </a:xfrm>
        </p:spPr>
        <p:txBody>
          <a:bodyPr rtlCol="1"/>
          <a:lstStyle/>
          <a:p>
            <a:pPr rtl="1"/>
            <a:r>
              <a:rPr lang="he-IL" dirty="0"/>
              <a:t>שערי הר הבית </a:t>
            </a:r>
          </a:p>
        </p:txBody>
      </p:sp>
    </p:spTree>
    <p:custDataLst>
      <p:tags r:id="rId1"/>
    </p:custDataLst>
    <p:extLst>
      <p:ext uri="{BB962C8B-B14F-4D97-AF65-F5344CB8AC3E}">
        <p14:creationId xmlns:p14="http://schemas.microsoft.com/office/powerpoint/2010/main" val="2460812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96.1"/>
</p:tagLst>
</file>

<file path=ppt/tags/tag2.xml><?xml version="1.0" encoding="utf-8"?>
<p:tagLst xmlns:a="http://schemas.openxmlformats.org/drawingml/2006/main" xmlns:r="http://schemas.openxmlformats.org/officeDocument/2006/relationships" xmlns:p="http://schemas.openxmlformats.org/presentationml/2006/main">
  <p:tag name="TIMING" val="|18.3|2.9"/>
</p:tagLst>
</file>

<file path=ppt/tags/tag3.xml><?xml version="1.0" encoding="utf-8"?>
<p:tagLst xmlns:a="http://schemas.openxmlformats.org/drawingml/2006/main" xmlns:r="http://schemas.openxmlformats.org/officeDocument/2006/relationships" xmlns:p="http://schemas.openxmlformats.org/presentationml/2006/main">
  <p:tag name="TIMING" val="|21|1.9|6.1"/>
</p:tagLst>
</file>

<file path=ppt/tags/tag4.xml><?xml version="1.0" encoding="utf-8"?>
<p:tagLst xmlns:a="http://schemas.openxmlformats.org/drawingml/2006/main" xmlns:r="http://schemas.openxmlformats.org/officeDocument/2006/relationships" xmlns:p="http://schemas.openxmlformats.org/presentationml/2006/main">
  <p:tag name="TIMING" val="|5.6|32.3|13.2|60.4|7|5.9|9.2|1.9"/>
</p:tagLst>
</file>

<file path=ppt/tags/tag5.xml><?xml version="1.0" encoding="utf-8"?>
<p:tagLst xmlns:a="http://schemas.openxmlformats.org/drawingml/2006/main" xmlns:r="http://schemas.openxmlformats.org/officeDocument/2006/relationships" xmlns:p="http://schemas.openxmlformats.org/presentationml/2006/main">
  <p:tag name="TIMING" val="|4.5"/>
</p:tagLst>
</file>

<file path=ppt/tags/tag6.xml><?xml version="1.0" encoding="utf-8"?>
<p:tagLst xmlns:a="http://schemas.openxmlformats.org/drawingml/2006/main" xmlns:r="http://schemas.openxmlformats.org/officeDocument/2006/relationships" xmlns:p="http://schemas.openxmlformats.org/presentationml/2006/main">
  <p:tag name="TIMING" val="|534.1"/>
</p:tagLst>
</file>

<file path=ppt/tags/tag7.xml><?xml version="1.0" encoding="utf-8"?>
<p:tagLst xmlns:a="http://schemas.openxmlformats.org/drawingml/2006/main" xmlns:r="http://schemas.openxmlformats.org/officeDocument/2006/relationships" xmlns:p="http://schemas.openxmlformats.org/presentationml/2006/main">
  <p:tag name="TIMING" val="|534.1"/>
</p:tagLst>
</file>

<file path=ppt/tags/tag8.xml><?xml version="1.0" encoding="utf-8"?>
<p:tagLst xmlns:a="http://schemas.openxmlformats.org/drawingml/2006/main" xmlns:r="http://schemas.openxmlformats.org/officeDocument/2006/relationships" xmlns:p="http://schemas.openxmlformats.org/presentationml/2006/main">
  <p:tag name="TIMING" val="|14.2"/>
</p:tagLst>
</file>

<file path=ppt/tags/tag9.xml><?xml version="1.0" encoding="utf-8"?>
<p:tagLst xmlns:a="http://schemas.openxmlformats.org/drawingml/2006/main" xmlns:r="http://schemas.openxmlformats.org/officeDocument/2006/relationships" xmlns:p="http://schemas.openxmlformats.org/presentationml/2006/main">
  <p:tag name="TIMING" val="|96.1"/>
</p:tagLst>
</file>

<file path=ppt/tags/tag10.xml><?xml version="1.0" encoding="utf-8"?>
<p:tagLst xmlns:a="http://schemas.openxmlformats.org/drawingml/2006/main" xmlns:r="http://schemas.openxmlformats.org/officeDocument/2006/relationships" xmlns:p="http://schemas.openxmlformats.org/presentationml/2006/main">
  <p:tag name="TIMING" val="|5.2|2.2|47.9|185.7|3.6|4.1|21.9|94.7|3.4|38.7"/>
</p:tagLst>
</file>

<file path=ppt/tags/tag11.xml><?xml version="1.0" encoding="utf-8"?>
<p:tagLst xmlns:a="http://schemas.openxmlformats.org/drawingml/2006/main" xmlns:r="http://schemas.openxmlformats.org/officeDocument/2006/relationships" xmlns:p="http://schemas.openxmlformats.org/presentationml/2006/main">
  <p:tag name="TIMING" val="|254.7"/>
</p:tagLst>
</file>

<file path=ppt/tags/tag12.xml><?xml version="1.0" encoding="utf-8"?>
<p:tagLst xmlns:a="http://schemas.openxmlformats.org/drawingml/2006/main" xmlns:r="http://schemas.openxmlformats.org/officeDocument/2006/relationships" xmlns:p="http://schemas.openxmlformats.org/presentationml/2006/main">
  <p:tag name="TIMING" val="|47.7|6.1"/>
</p:tagLst>
</file>

<file path=ppt/tags/tag13.xml><?xml version="1.0" encoding="utf-8"?>
<p:tagLst xmlns:a="http://schemas.openxmlformats.org/drawingml/2006/main" xmlns:r="http://schemas.openxmlformats.org/officeDocument/2006/relationships" xmlns:p="http://schemas.openxmlformats.org/presentationml/2006/main">
  <p:tag name="TIMING" val="|8.3|11.4"/>
</p:tagLst>
</file>

<file path=ppt/tags/tag14.xml><?xml version="1.0" encoding="utf-8"?>
<p:tagLst xmlns:a="http://schemas.openxmlformats.org/drawingml/2006/main" xmlns:r="http://schemas.openxmlformats.org/officeDocument/2006/relationships" xmlns:p="http://schemas.openxmlformats.org/presentationml/2006/main">
  <p:tag name="TIMING" val="|96.5|7.7|1.8|8.5|29.1|18.5"/>
</p:tagLst>
</file>

<file path=ppt/tags/tag15.xml><?xml version="1.0" encoding="utf-8"?>
<p:tagLst xmlns:a="http://schemas.openxmlformats.org/drawingml/2006/main" xmlns:r="http://schemas.openxmlformats.org/officeDocument/2006/relationships" xmlns:p="http://schemas.openxmlformats.org/presentationml/2006/main">
  <p:tag name="TIMING" val="|58"/>
</p:tagLst>
</file>

<file path=ppt/tags/tag16.xml><?xml version="1.0" encoding="utf-8"?>
<p:tagLst xmlns:a="http://schemas.openxmlformats.org/drawingml/2006/main" xmlns:r="http://schemas.openxmlformats.org/officeDocument/2006/relationships" xmlns:p="http://schemas.openxmlformats.org/presentationml/2006/main">
  <p:tag name="TIMING" val="|96.1"/>
</p:tagLst>
</file>

<file path=ppt/tags/tag17.xml><?xml version="1.0" encoding="utf-8"?>
<p:tagLst xmlns:a="http://schemas.openxmlformats.org/drawingml/2006/main" xmlns:r="http://schemas.openxmlformats.org/officeDocument/2006/relationships" xmlns:p="http://schemas.openxmlformats.org/presentationml/2006/main">
  <p:tag name="TIMING" val="|139.6"/>
</p:tagLst>
</file>

<file path=ppt/tags/tag18.xml><?xml version="1.0" encoding="utf-8"?>
<p:tagLst xmlns:a="http://schemas.openxmlformats.org/drawingml/2006/main" xmlns:r="http://schemas.openxmlformats.org/officeDocument/2006/relationships" xmlns:p="http://schemas.openxmlformats.org/presentationml/2006/main">
  <p:tag name="TIMING" val="|4.9|2.2|16.4|13.1|10.5|15.2|11.2|9|13.6"/>
</p:tagLst>
</file>

<file path=ppt/tags/tag19.xml><?xml version="1.0" encoding="utf-8"?>
<p:tagLst xmlns:a="http://schemas.openxmlformats.org/drawingml/2006/main" xmlns:r="http://schemas.openxmlformats.org/officeDocument/2006/relationships" xmlns:p="http://schemas.openxmlformats.org/presentationml/2006/main">
  <p:tag name="TIMING" val="|94.4"/>
</p:tagLst>
</file>

<file path=ppt/tags/tag20.xml><?xml version="1.0" encoding="utf-8"?>
<p:tagLst xmlns:a="http://schemas.openxmlformats.org/drawingml/2006/main" xmlns:r="http://schemas.openxmlformats.org/officeDocument/2006/relationships" xmlns:p="http://schemas.openxmlformats.org/presentationml/2006/main">
  <p:tag name="TIMING" val="|96.1"/>
</p:tagLst>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1807</TotalTime>
  <Words>2427</Words>
  <Application>Microsoft Office PowerPoint</Application>
  <PresentationFormat>מסך רחב</PresentationFormat>
  <Paragraphs>188</Paragraphs>
  <Slides>36</Slides>
  <Notes>9</Notes>
  <HiddenSlides>0</HiddenSlides>
  <MMClips>0</MMClips>
  <ScaleCrop>false</ScaleCrop>
  <HeadingPairs>
    <vt:vector size="6" baseType="variant">
      <vt:variant>
        <vt:lpstr>גופנים בשימוש</vt:lpstr>
      </vt:variant>
      <vt:variant>
        <vt:i4>10</vt:i4>
      </vt:variant>
      <vt:variant>
        <vt:lpstr>ערכת נושא</vt:lpstr>
      </vt:variant>
      <vt:variant>
        <vt:i4>1</vt:i4>
      </vt:variant>
      <vt:variant>
        <vt:lpstr>כותרות שקופיות</vt:lpstr>
      </vt:variant>
      <vt:variant>
        <vt:i4>36</vt:i4>
      </vt:variant>
    </vt:vector>
  </HeadingPairs>
  <TitlesOfParts>
    <vt:vector size="47" baseType="lpstr">
      <vt:lpstr>Aptos</vt:lpstr>
      <vt:lpstr>Aptos Display</vt:lpstr>
      <vt:lpstr>Arial</vt:lpstr>
      <vt:lpstr>Courier New</vt:lpstr>
      <vt:lpstr>DBS-Keren</vt:lpstr>
      <vt:lpstr>Guttman Stam</vt:lpstr>
      <vt:lpstr>Segoe UI</vt:lpstr>
      <vt:lpstr>SnFrankRuehl</vt:lpstr>
      <vt:lpstr>Tahoma</vt:lpstr>
      <vt:lpstr>Wingdings</vt:lpstr>
      <vt:lpstr>ערכת נושא Office</vt:lpstr>
      <vt:lpstr>סיבוב שערים</vt:lpstr>
      <vt:lpstr>שערי הר הבית</vt:lpstr>
      <vt:lpstr>שערי הר הבית</vt:lpstr>
      <vt:lpstr>שער המוגרבים</vt:lpstr>
      <vt:lpstr>היכן הר הבית?</vt:lpstr>
      <vt:lpstr>מידות הר הבית בימנו</vt:lpstr>
      <vt:lpstr>מצגת של PowerPoint‏</vt:lpstr>
      <vt:lpstr>מודדים משער המוגרבים </vt:lpstr>
      <vt:lpstr>מודדים משער המוגרבים </vt:lpstr>
      <vt:lpstr>שערי חולדה</vt:lpstr>
      <vt:lpstr>שער השלשלת</vt:lpstr>
      <vt:lpstr>סיבוב שערים</vt:lpstr>
      <vt:lpstr>שער הכותנה</vt:lpstr>
      <vt:lpstr>שער הכותנה או?</vt:lpstr>
      <vt:lpstr>שער הכותנה </vt:lpstr>
      <vt:lpstr>מצגת של PowerPoint‏</vt:lpstr>
      <vt:lpstr>עלו בו עשבים לא יתלוש מפני עגמת נפש</vt:lpstr>
      <vt:lpstr>שער הכותנה  מנין ותיקין</vt:lpstr>
      <vt:lpstr>שער הכותנה לעומת הכותל המערבי</vt:lpstr>
      <vt:lpstr>מעלת הקירבה למקום המקדש</vt:lpstr>
      <vt:lpstr>שער הברזל</vt:lpstr>
      <vt:lpstr>מדוע התפללו בכותל</vt:lpstr>
      <vt:lpstr>סיבוב שערים</vt:lpstr>
      <vt:lpstr>הצד הצפוני</vt:lpstr>
      <vt:lpstr>השער החשוך - צפון</vt:lpstr>
      <vt:lpstr>ראית מקום המקדש</vt:lpstr>
      <vt:lpstr>ראית מקום המקדש</vt:lpstr>
      <vt:lpstr>ראית מקום המקדש</vt:lpstr>
      <vt:lpstr>שער הסליחה</vt:lpstr>
      <vt:lpstr>שער השבטים</vt:lpstr>
      <vt:lpstr>שער האריות </vt:lpstr>
      <vt:lpstr>מעלת ההקפה</vt:lpstr>
      <vt:lpstr>מצגת של PowerPoint‏</vt:lpstr>
      <vt:lpstr>מצוות לשכנו תדרשו</vt:lpstr>
      <vt:lpstr>הכותל המזרחי</vt:lpstr>
      <vt:lpstr>שערי הר הבית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3</cp:revision>
  <dcterms:created xsi:type="dcterms:W3CDTF">2024-11-05T14:23:58Z</dcterms:created>
  <dcterms:modified xsi:type="dcterms:W3CDTF">2026-10-18T02:24:59Z</dcterms:modified>
</cp:coreProperties>
</file>