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autoCompressPictures="0">
  <p:sldMasterIdLst>
    <p:sldMasterId id="2147483648" r:id="rId1"/>
  </p:sldMasterIdLst>
  <p:notesMasterIdLst>
    <p:notesMasterId r:id="rId39"/>
  </p:notesMasterIdLst>
  <p:sldIdLst>
    <p:sldId id="256" r:id="rId2"/>
    <p:sldId id="264" r:id="rId3"/>
    <p:sldId id="272" r:id="rId4"/>
    <p:sldId id="282" r:id="rId5"/>
    <p:sldId id="290" r:id="rId6"/>
    <p:sldId id="259" r:id="rId7"/>
    <p:sldId id="260" r:id="rId8"/>
    <p:sldId id="297" r:id="rId9"/>
    <p:sldId id="296" r:id="rId10"/>
    <p:sldId id="299" r:id="rId11"/>
    <p:sldId id="265" r:id="rId12"/>
    <p:sldId id="291" r:id="rId13"/>
    <p:sldId id="263" r:id="rId14"/>
    <p:sldId id="293" r:id="rId15"/>
    <p:sldId id="261" r:id="rId16"/>
    <p:sldId id="262" r:id="rId17"/>
    <p:sldId id="257" r:id="rId18"/>
    <p:sldId id="292" r:id="rId19"/>
    <p:sldId id="284" r:id="rId20"/>
    <p:sldId id="266" r:id="rId21"/>
    <p:sldId id="267" r:id="rId22"/>
    <p:sldId id="268" r:id="rId23"/>
    <p:sldId id="269" r:id="rId24"/>
    <p:sldId id="294" r:id="rId25"/>
    <p:sldId id="270" r:id="rId26"/>
    <p:sldId id="271" r:id="rId27"/>
    <p:sldId id="275" r:id="rId28"/>
    <p:sldId id="276" r:id="rId29"/>
    <p:sldId id="283" r:id="rId30"/>
    <p:sldId id="278" r:id="rId31"/>
    <p:sldId id="295" r:id="rId32"/>
    <p:sldId id="279" r:id="rId33"/>
    <p:sldId id="285" r:id="rId34"/>
    <p:sldId id="286" r:id="rId35"/>
    <p:sldId id="287" r:id="rId36"/>
    <p:sldId id="280" r:id="rId37"/>
    <p:sldId id="281"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7EECBCE9-0E05-4EBA-8697-4022AA05F736}">
          <p14:sldIdLst>
            <p14:sldId id="256"/>
            <p14:sldId id="264"/>
            <p14:sldId id="272"/>
            <p14:sldId id="282"/>
          </p14:sldIdLst>
        </p14:section>
        <p14:section name="לא תירא מהם" id="{9857A5CA-9869-4EEA-AF3B-D3670417D62F}">
          <p14:sldIdLst>
            <p14:sldId id="290"/>
            <p14:sldId id="259"/>
            <p14:sldId id="260"/>
            <p14:sldId id="297"/>
            <p14:sldId id="296"/>
            <p14:sldId id="299"/>
            <p14:sldId id="265"/>
          </p14:sldIdLst>
        </p14:section>
        <p14:section name="מחלוקת הראשונים" id="{EC219DD5-1F67-4F29-A488-AA47CC457B76}">
          <p14:sldIdLst>
            <p14:sldId id="291"/>
            <p14:sldId id="263"/>
            <p14:sldId id="293"/>
            <p14:sldId id="261"/>
            <p14:sldId id="262"/>
            <p14:sldId id="257"/>
          </p14:sldIdLst>
        </p14:section>
        <p14:section name="שיטת הרמבם" id="{EBBBF340-3D0F-40A0-82ED-005BEEBF245D}">
          <p14:sldIdLst>
            <p14:sldId id="292"/>
            <p14:sldId id="284"/>
            <p14:sldId id="266"/>
            <p14:sldId id="267"/>
            <p14:sldId id="268"/>
            <p14:sldId id="269"/>
          </p14:sldIdLst>
        </p14:section>
        <p14:section name="שיטת הרמב&quot;ן" id="{07FD895F-354A-4282-931C-BBEF36BA3F45}">
          <p14:sldIdLst>
            <p14:sldId id="294"/>
            <p14:sldId id="270"/>
            <p14:sldId id="271"/>
            <p14:sldId id="275"/>
            <p14:sldId id="276"/>
            <p14:sldId id="283"/>
            <p14:sldId id="278"/>
          </p14:sldIdLst>
        </p14:section>
        <p14:section name="כוחו של ביטחון" id="{C3001122-F22B-4F07-A31E-7A1FB4AECC93}">
          <p14:sldIdLst>
            <p14:sldId id="295"/>
            <p14:sldId id="279"/>
            <p14:sldId id="285"/>
            <p14:sldId id="286"/>
            <p14:sldId id="287"/>
            <p14:sldId id="280"/>
            <p14:sldId id="28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416" autoAdjust="0"/>
    <p:restoredTop sz="94660"/>
  </p:normalViewPr>
  <p:slideViewPr>
    <p:cSldViewPr snapToGrid="0">
      <p:cViewPr varScale="1">
        <p:scale>
          <a:sx n="14" d="100"/>
          <a:sy n="14" d="100"/>
        </p:scale>
        <p:origin x="67" y="1450"/>
      </p:cViewPr>
      <p:guideLst/>
    </p:cSldViewPr>
  </p:slideViewPr>
  <p:outlineViewPr>
    <p:cViewPr>
      <p:scale>
        <a:sx n="33" d="100"/>
        <a:sy n="33" d="100"/>
      </p:scale>
      <p:origin x="0" y="-10147"/>
    </p:cViewPr>
  </p:outlineViewPr>
  <p:notesTextViewPr>
    <p:cViewPr>
      <p:scale>
        <a:sx n="1" d="1"/>
        <a:sy n="1" d="1"/>
      </p:scale>
      <p:origin x="0" y="-1099"/>
    </p:cViewPr>
  </p:notesTextViewPr>
  <p:sorterViewPr>
    <p:cViewPr>
      <p:scale>
        <a:sx n="100" d="100"/>
        <a:sy n="100" d="100"/>
      </p:scale>
      <p:origin x="0" y="-33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9C42E4DE-A4EE-4899-912D-CC2AC8F5DB5D}"/>
    <pc:docChg chg="custSel modSld">
      <pc:chgData name="יהודה טאוב" userId="80c2dbd02819b45c" providerId="LiveId" clId="{9C42E4DE-A4EE-4899-912D-CC2AC8F5DB5D}" dt="2026-10-18T02:25:28.550" v="69"/>
      <pc:docMkLst>
        <pc:docMk/>
      </pc:docMkLst>
      <pc:sldChg chg="delSp mod delAnim modAnim">
        <pc:chgData name="יהודה טאוב" userId="80c2dbd02819b45c" providerId="LiveId" clId="{9C42E4DE-A4EE-4899-912D-CC2AC8F5DB5D}" dt="2026-10-18T02:25:23.841" v="1"/>
        <pc:sldMkLst>
          <pc:docMk/>
          <pc:sldMk cId="1629519072" sldId="256"/>
        </pc:sldMkLst>
        <pc:picChg chg="del">
          <ac:chgData name="יהודה טאוב" userId="80c2dbd02819b45c" providerId="LiveId" clId="{9C42E4DE-A4EE-4899-912D-CC2AC8F5DB5D}" dt="2026-10-18T02:25:23.841" v="1"/>
          <ac:picMkLst>
            <pc:docMk/>
            <pc:sldMk cId="1629519072" sldId="256"/>
            <ac:picMk id="7" creationId="{1682CC95-BEFC-EDDE-6EE4-F8E35A7FB0E6}"/>
          </ac:picMkLst>
        </pc:picChg>
      </pc:sldChg>
      <pc:sldChg chg="delSp mod delAnim modAnim">
        <pc:chgData name="יהודה טאוב" userId="80c2dbd02819b45c" providerId="LiveId" clId="{9C42E4DE-A4EE-4899-912D-CC2AC8F5DB5D}" dt="2026-10-18T02:25:27.125" v="31"/>
        <pc:sldMkLst>
          <pc:docMk/>
          <pc:sldMk cId="1642494632" sldId="257"/>
        </pc:sldMkLst>
        <pc:picChg chg="del">
          <ac:chgData name="יהודה טאוב" userId="80c2dbd02819b45c" providerId="LiveId" clId="{9C42E4DE-A4EE-4899-912D-CC2AC8F5DB5D}" dt="2026-10-18T02:25:27.125" v="31"/>
          <ac:picMkLst>
            <pc:docMk/>
            <pc:sldMk cId="1642494632" sldId="257"/>
            <ac:picMk id="5" creationId="{C1242AD6-2F36-44E4-92D5-F55B08AC98B9}"/>
          </ac:picMkLst>
        </pc:picChg>
      </pc:sldChg>
      <pc:sldChg chg="delSp mod delAnim modAnim">
        <pc:chgData name="יהודה טאוב" userId="80c2dbd02819b45c" providerId="LiveId" clId="{9C42E4DE-A4EE-4899-912D-CC2AC8F5DB5D}" dt="2026-10-18T02:25:25.444" v="11"/>
        <pc:sldMkLst>
          <pc:docMk/>
          <pc:sldMk cId="2182224099" sldId="259"/>
        </pc:sldMkLst>
        <pc:picChg chg="del">
          <ac:chgData name="יהודה טאוב" userId="80c2dbd02819b45c" providerId="LiveId" clId="{9C42E4DE-A4EE-4899-912D-CC2AC8F5DB5D}" dt="2026-10-18T02:25:25.444" v="11"/>
          <ac:picMkLst>
            <pc:docMk/>
            <pc:sldMk cId="2182224099" sldId="259"/>
            <ac:picMk id="5" creationId="{AA01E1D4-51B5-2B19-F179-73D411B723CE}"/>
          </ac:picMkLst>
        </pc:picChg>
      </pc:sldChg>
      <pc:sldChg chg="delSp mod delAnim modAnim">
        <pc:chgData name="יהודה טאוב" userId="80c2dbd02819b45c" providerId="LiveId" clId="{9C42E4DE-A4EE-4899-912D-CC2AC8F5DB5D}" dt="2026-10-18T02:25:25.798" v="13"/>
        <pc:sldMkLst>
          <pc:docMk/>
          <pc:sldMk cId="2027826226" sldId="260"/>
        </pc:sldMkLst>
        <pc:picChg chg="del">
          <ac:chgData name="יהודה טאוב" userId="80c2dbd02819b45c" providerId="LiveId" clId="{9C42E4DE-A4EE-4899-912D-CC2AC8F5DB5D}" dt="2026-10-18T02:25:25.798" v="13"/>
          <ac:picMkLst>
            <pc:docMk/>
            <pc:sldMk cId="2027826226" sldId="260"/>
            <ac:picMk id="5" creationId="{2F5D39AC-11BE-1E92-4DEF-5E5FD4D157C6}"/>
          </ac:picMkLst>
        </pc:picChg>
      </pc:sldChg>
      <pc:sldChg chg="delSp mod delAnim modAnim">
        <pc:chgData name="יהודה טאוב" userId="80c2dbd02819b45c" providerId="LiveId" clId="{9C42E4DE-A4EE-4899-912D-CC2AC8F5DB5D}" dt="2026-10-18T02:25:27.005" v="27"/>
        <pc:sldMkLst>
          <pc:docMk/>
          <pc:sldMk cId="3720813703" sldId="261"/>
        </pc:sldMkLst>
        <pc:picChg chg="del">
          <ac:chgData name="יהודה טאוב" userId="80c2dbd02819b45c" providerId="LiveId" clId="{9C42E4DE-A4EE-4899-912D-CC2AC8F5DB5D}" dt="2026-10-18T02:25:27.005" v="27"/>
          <ac:picMkLst>
            <pc:docMk/>
            <pc:sldMk cId="3720813703" sldId="261"/>
            <ac:picMk id="5" creationId="{1A5490D7-C59B-F723-0005-37D20013370E}"/>
          </ac:picMkLst>
        </pc:picChg>
      </pc:sldChg>
      <pc:sldChg chg="delSp mod delAnim modAnim">
        <pc:chgData name="יהודה טאוב" userId="80c2dbd02819b45c" providerId="LiveId" clId="{9C42E4DE-A4EE-4899-912D-CC2AC8F5DB5D}" dt="2026-10-18T02:25:27.067" v="29"/>
        <pc:sldMkLst>
          <pc:docMk/>
          <pc:sldMk cId="4258262804" sldId="262"/>
        </pc:sldMkLst>
        <pc:picChg chg="del">
          <ac:chgData name="יהודה טאוב" userId="80c2dbd02819b45c" providerId="LiveId" clId="{9C42E4DE-A4EE-4899-912D-CC2AC8F5DB5D}" dt="2026-10-18T02:25:27.067" v="29"/>
          <ac:picMkLst>
            <pc:docMk/>
            <pc:sldMk cId="4258262804" sldId="262"/>
            <ac:picMk id="5" creationId="{1AB1DE48-0076-F009-A8BC-0D8C0D899F39}"/>
          </ac:picMkLst>
        </pc:picChg>
      </pc:sldChg>
      <pc:sldChg chg="delSp mod delAnim modAnim">
        <pc:chgData name="יהודה טאוב" userId="80c2dbd02819b45c" providerId="LiveId" clId="{9C42E4DE-A4EE-4899-912D-CC2AC8F5DB5D}" dt="2026-10-18T02:25:26.853" v="23"/>
        <pc:sldMkLst>
          <pc:docMk/>
          <pc:sldMk cId="1951647102" sldId="263"/>
        </pc:sldMkLst>
        <pc:picChg chg="del">
          <ac:chgData name="יהודה טאוב" userId="80c2dbd02819b45c" providerId="LiveId" clId="{9C42E4DE-A4EE-4899-912D-CC2AC8F5DB5D}" dt="2026-10-18T02:25:26.853" v="23"/>
          <ac:picMkLst>
            <pc:docMk/>
            <pc:sldMk cId="1951647102" sldId="263"/>
            <ac:picMk id="6" creationId="{516F217A-A2A3-8020-9503-3746151411D8}"/>
          </ac:picMkLst>
        </pc:picChg>
      </pc:sldChg>
      <pc:sldChg chg="delSp mod delAnim modAnim">
        <pc:chgData name="יהודה טאוב" userId="80c2dbd02819b45c" providerId="LiveId" clId="{9C42E4DE-A4EE-4899-912D-CC2AC8F5DB5D}" dt="2026-10-18T02:25:23.885" v="3"/>
        <pc:sldMkLst>
          <pc:docMk/>
          <pc:sldMk cId="200820829" sldId="264"/>
        </pc:sldMkLst>
        <pc:picChg chg="del">
          <ac:chgData name="יהודה טאוב" userId="80c2dbd02819b45c" providerId="LiveId" clId="{9C42E4DE-A4EE-4899-912D-CC2AC8F5DB5D}" dt="2026-10-18T02:25:23.885" v="3"/>
          <ac:picMkLst>
            <pc:docMk/>
            <pc:sldMk cId="200820829" sldId="264"/>
            <ac:picMk id="6" creationId="{8CCC373F-7447-3D74-BB65-2783654369DF}"/>
          </ac:picMkLst>
        </pc:picChg>
      </pc:sldChg>
      <pc:sldChg chg="delSp mod delAnim modAnim">
        <pc:chgData name="יהודה טאוב" userId="80c2dbd02819b45c" providerId="LiveId" clId="{9C42E4DE-A4EE-4899-912D-CC2AC8F5DB5D}" dt="2026-10-18T02:25:26.625" v="21"/>
        <pc:sldMkLst>
          <pc:docMk/>
          <pc:sldMk cId="2699285123" sldId="265"/>
        </pc:sldMkLst>
        <pc:picChg chg="del">
          <ac:chgData name="יהודה טאוב" userId="80c2dbd02819b45c" providerId="LiveId" clId="{9C42E4DE-A4EE-4899-912D-CC2AC8F5DB5D}" dt="2026-10-18T02:25:26.625" v="21"/>
          <ac:picMkLst>
            <pc:docMk/>
            <pc:sldMk cId="2699285123" sldId="265"/>
            <ac:picMk id="5" creationId="{7169C8B8-F31A-24FF-A7AA-33DC70B02D65}"/>
          </ac:picMkLst>
        </pc:picChg>
      </pc:sldChg>
      <pc:sldChg chg="delSp mod delAnim modAnim">
        <pc:chgData name="יהודה טאוב" userId="80c2dbd02819b45c" providerId="LiveId" clId="{9C42E4DE-A4EE-4899-912D-CC2AC8F5DB5D}" dt="2026-10-18T02:25:27.308" v="37"/>
        <pc:sldMkLst>
          <pc:docMk/>
          <pc:sldMk cId="4231383917" sldId="266"/>
        </pc:sldMkLst>
        <pc:picChg chg="del">
          <ac:chgData name="יהודה טאוב" userId="80c2dbd02819b45c" providerId="LiveId" clId="{9C42E4DE-A4EE-4899-912D-CC2AC8F5DB5D}" dt="2026-10-18T02:25:27.308" v="37"/>
          <ac:picMkLst>
            <pc:docMk/>
            <pc:sldMk cId="4231383917" sldId="266"/>
            <ac:picMk id="5" creationId="{AC0F5993-65AD-48BA-EF38-9630AB1E44A6}"/>
          </ac:picMkLst>
        </pc:picChg>
      </pc:sldChg>
      <pc:sldChg chg="delSp mod delAnim modAnim">
        <pc:chgData name="יהודה טאוב" userId="80c2dbd02819b45c" providerId="LiveId" clId="{9C42E4DE-A4EE-4899-912D-CC2AC8F5DB5D}" dt="2026-10-18T02:25:27.451" v="39"/>
        <pc:sldMkLst>
          <pc:docMk/>
          <pc:sldMk cId="3724703905" sldId="268"/>
        </pc:sldMkLst>
        <pc:picChg chg="del">
          <ac:chgData name="יהודה טאוב" userId="80c2dbd02819b45c" providerId="LiveId" clId="{9C42E4DE-A4EE-4899-912D-CC2AC8F5DB5D}" dt="2026-10-18T02:25:27.451" v="39"/>
          <ac:picMkLst>
            <pc:docMk/>
            <pc:sldMk cId="3724703905" sldId="268"/>
            <ac:picMk id="5" creationId="{5BB7B8CB-58FB-517B-EB0E-D2039877A817}"/>
          </ac:picMkLst>
        </pc:picChg>
      </pc:sldChg>
      <pc:sldChg chg="delSp mod delAnim modAnim">
        <pc:chgData name="יהודה טאוב" userId="80c2dbd02819b45c" providerId="LiveId" clId="{9C42E4DE-A4EE-4899-912D-CC2AC8F5DB5D}" dt="2026-10-18T02:25:27.498" v="41"/>
        <pc:sldMkLst>
          <pc:docMk/>
          <pc:sldMk cId="318260471" sldId="269"/>
        </pc:sldMkLst>
        <pc:picChg chg="del">
          <ac:chgData name="יהודה טאוב" userId="80c2dbd02819b45c" providerId="LiveId" clId="{9C42E4DE-A4EE-4899-912D-CC2AC8F5DB5D}" dt="2026-10-18T02:25:27.498" v="41"/>
          <ac:picMkLst>
            <pc:docMk/>
            <pc:sldMk cId="318260471" sldId="269"/>
            <ac:picMk id="5" creationId="{7A6AEED6-7328-1C6E-8A4E-9F2F5A2A3B09}"/>
          </ac:picMkLst>
        </pc:picChg>
      </pc:sldChg>
      <pc:sldChg chg="delSp mod delAnim modAnim">
        <pc:chgData name="יהודה טאוב" userId="80c2dbd02819b45c" providerId="LiveId" clId="{9C42E4DE-A4EE-4899-912D-CC2AC8F5DB5D}" dt="2026-10-18T02:25:27.676" v="45"/>
        <pc:sldMkLst>
          <pc:docMk/>
          <pc:sldMk cId="647364339" sldId="270"/>
        </pc:sldMkLst>
        <pc:picChg chg="del">
          <ac:chgData name="יהודה טאוב" userId="80c2dbd02819b45c" providerId="LiveId" clId="{9C42E4DE-A4EE-4899-912D-CC2AC8F5DB5D}" dt="2026-10-18T02:25:27.676" v="45"/>
          <ac:picMkLst>
            <pc:docMk/>
            <pc:sldMk cId="647364339" sldId="270"/>
            <ac:picMk id="5" creationId="{10D9F555-DF8D-90AC-AFDF-2D5E83984949}"/>
          </ac:picMkLst>
        </pc:picChg>
      </pc:sldChg>
      <pc:sldChg chg="delSp mod delAnim modAnim">
        <pc:chgData name="יהודה טאוב" userId="80c2dbd02819b45c" providerId="LiveId" clId="{9C42E4DE-A4EE-4899-912D-CC2AC8F5DB5D}" dt="2026-10-18T02:25:27.753" v="47"/>
        <pc:sldMkLst>
          <pc:docMk/>
          <pc:sldMk cId="3689825459" sldId="271"/>
        </pc:sldMkLst>
        <pc:picChg chg="del">
          <ac:chgData name="יהודה טאוב" userId="80c2dbd02819b45c" providerId="LiveId" clId="{9C42E4DE-A4EE-4899-912D-CC2AC8F5DB5D}" dt="2026-10-18T02:25:27.753" v="47"/>
          <ac:picMkLst>
            <pc:docMk/>
            <pc:sldMk cId="3689825459" sldId="271"/>
            <ac:picMk id="5" creationId="{A746840F-8FAA-259E-ACA3-0D2FCED37156}"/>
          </ac:picMkLst>
        </pc:picChg>
      </pc:sldChg>
      <pc:sldChg chg="delSp mod delAnim modAnim">
        <pc:chgData name="יהודה טאוב" userId="80c2dbd02819b45c" providerId="LiveId" clId="{9C42E4DE-A4EE-4899-912D-CC2AC8F5DB5D}" dt="2026-10-18T02:25:24.185" v="5"/>
        <pc:sldMkLst>
          <pc:docMk/>
          <pc:sldMk cId="3937571719" sldId="272"/>
        </pc:sldMkLst>
        <pc:picChg chg="del">
          <ac:chgData name="יהודה טאוב" userId="80c2dbd02819b45c" providerId="LiveId" clId="{9C42E4DE-A4EE-4899-912D-CC2AC8F5DB5D}" dt="2026-10-18T02:25:24.185" v="5"/>
          <ac:picMkLst>
            <pc:docMk/>
            <pc:sldMk cId="3937571719" sldId="272"/>
            <ac:picMk id="5" creationId="{62A6A69A-BF1C-85F6-B028-B08F8375F044}"/>
          </ac:picMkLst>
        </pc:picChg>
      </pc:sldChg>
      <pc:sldChg chg="delSp mod delAnim modAnim">
        <pc:chgData name="יהודה טאוב" userId="80c2dbd02819b45c" providerId="LiveId" clId="{9C42E4DE-A4EE-4899-912D-CC2AC8F5DB5D}" dt="2026-10-18T02:25:27.807" v="49"/>
        <pc:sldMkLst>
          <pc:docMk/>
          <pc:sldMk cId="2643426843" sldId="275"/>
        </pc:sldMkLst>
        <pc:picChg chg="del">
          <ac:chgData name="יהודה טאוב" userId="80c2dbd02819b45c" providerId="LiveId" clId="{9C42E4DE-A4EE-4899-912D-CC2AC8F5DB5D}" dt="2026-10-18T02:25:27.807" v="49"/>
          <ac:picMkLst>
            <pc:docMk/>
            <pc:sldMk cId="2643426843" sldId="275"/>
            <ac:picMk id="5" creationId="{3BE20DD1-C46B-FE4D-46E5-26567B4CC922}"/>
          </ac:picMkLst>
        </pc:picChg>
      </pc:sldChg>
      <pc:sldChg chg="delSp mod delAnim modAnim">
        <pc:chgData name="יהודה טאוב" userId="80c2dbd02819b45c" providerId="LiveId" clId="{9C42E4DE-A4EE-4899-912D-CC2AC8F5DB5D}" dt="2026-10-18T02:25:27.890" v="51"/>
        <pc:sldMkLst>
          <pc:docMk/>
          <pc:sldMk cId="990800734" sldId="276"/>
        </pc:sldMkLst>
        <pc:picChg chg="del">
          <ac:chgData name="יהודה טאוב" userId="80c2dbd02819b45c" providerId="LiveId" clId="{9C42E4DE-A4EE-4899-912D-CC2AC8F5DB5D}" dt="2026-10-18T02:25:27.890" v="51"/>
          <ac:picMkLst>
            <pc:docMk/>
            <pc:sldMk cId="990800734" sldId="276"/>
            <ac:picMk id="5" creationId="{C4769F38-B0FB-B115-0E7A-EC78724749D3}"/>
          </ac:picMkLst>
        </pc:picChg>
      </pc:sldChg>
      <pc:sldChg chg="delSp mod delAnim modAnim">
        <pc:chgData name="יהודה טאוב" userId="80c2dbd02819b45c" providerId="LiveId" clId="{9C42E4DE-A4EE-4899-912D-CC2AC8F5DB5D}" dt="2026-10-18T02:25:28.018" v="55"/>
        <pc:sldMkLst>
          <pc:docMk/>
          <pc:sldMk cId="192313231" sldId="278"/>
        </pc:sldMkLst>
        <pc:picChg chg="del">
          <ac:chgData name="יהודה טאוב" userId="80c2dbd02819b45c" providerId="LiveId" clId="{9C42E4DE-A4EE-4899-912D-CC2AC8F5DB5D}" dt="2026-10-18T02:25:28.018" v="55"/>
          <ac:picMkLst>
            <pc:docMk/>
            <pc:sldMk cId="192313231" sldId="278"/>
            <ac:picMk id="5" creationId="{3749AE46-A87C-E588-6EEF-E7FFCE30A5F6}"/>
          </ac:picMkLst>
        </pc:picChg>
      </pc:sldChg>
      <pc:sldChg chg="delSp mod delAnim modAnim">
        <pc:chgData name="יהודה טאוב" userId="80c2dbd02819b45c" providerId="LiveId" clId="{9C42E4DE-A4EE-4899-912D-CC2AC8F5DB5D}" dt="2026-10-18T02:25:28.236" v="59"/>
        <pc:sldMkLst>
          <pc:docMk/>
          <pc:sldMk cId="3736164537" sldId="279"/>
        </pc:sldMkLst>
        <pc:picChg chg="del">
          <ac:chgData name="יהודה טאוב" userId="80c2dbd02819b45c" providerId="LiveId" clId="{9C42E4DE-A4EE-4899-912D-CC2AC8F5DB5D}" dt="2026-10-18T02:25:28.236" v="59"/>
          <ac:picMkLst>
            <pc:docMk/>
            <pc:sldMk cId="3736164537" sldId="279"/>
            <ac:picMk id="5" creationId="{8871C8D3-EE50-AA46-E42C-72A1A4EA252F}"/>
          </ac:picMkLst>
        </pc:picChg>
      </pc:sldChg>
      <pc:sldChg chg="delSp mod delAnim modAnim">
        <pc:chgData name="יהודה טאוב" userId="80c2dbd02819b45c" providerId="LiveId" clId="{9C42E4DE-A4EE-4899-912D-CC2AC8F5DB5D}" dt="2026-10-18T02:25:28.510" v="67"/>
        <pc:sldMkLst>
          <pc:docMk/>
          <pc:sldMk cId="2306874842" sldId="280"/>
        </pc:sldMkLst>
        <pc:picChg chg="del">
          <ac:chgData name="יהודה טאוב" userId="80c2dbd02819b45c" providerId="LiveId" clId="{9C42E4DE-A4EE-4899-912D-CC2AC8F5DB5D}" dt="2026-10-18T02:25:28.510" v="67"/>
          <ac:picMkLst>
            <pc:docMk/>
            <pc:sldMk cId="2306874842" sldId="280"/>
            <ac:picMk id="6" creationId="{7C0C4511-D508-CA5C-05B9-01677666C1D4}"/>
          </ac:picMkLst>
        </pc:picChg>
      </pc:sldChg>
      <pc:sldChg chg="delSp mod delAnim modAnim">
        <pc:chgData name="יהודה טאוב" userId="80c2dbd02819b45c" providerId="LiveId" clId="{9C42E4DE-A4EE-4899-912D-CC2AC8F5DB5D}" dt="2026-10-18T02:25:28.550" v="69"/>
        <pc:sldMkLst>
          <pc:docMk/>
          <pc:sldMk cId="643523155" sldId="281"/>
        </pc:sldMkLst>
        <pc:picChg chg="del">
          <ac:chgData name="יהודה טאוב" userId="80c2dbd02819b45c" providerId="LiveId" clId="{9C42E4DE-A4EE-4899-912D-CC2AC8F5DB5D}" dt="2026-10-18T02:25:28.550" v="69"/>
          <ac:picMkLst>
            <pc:docMk/>
            <pc:sldMk cId="643523155" sldId="281"/>
            <ac:picMk id="5" creationId="{9E9AB59D-0322-1B86-0E82-2B763741482A}"/>
          </ac:picMkLst>
        </pc:picChg>
      </pc:sldChg>
      <pc:sldChg chg="delSp mod delAnim modAnim">
        <pc:chgData name="יהודה טאוב" userId="80c2dbd02819b45c" providerId="LiveId" clId="{9C42E4DE-A4EE-4899-912D-CC2AC8F5DB5D}" dt="2026-10-18T02:25:24.714" v="7"/>
        <pc:sldMkLst>
          <pc:docMk/>
          <pc:sldMk cId="852907644" sldId="282"/>
        </pc:sldMkLst>
        <pc:picChg chg="del">
          <ac:chgData name="יהודה טאוב" userId="80c2dbd02819b45c" providerId="LiveId" clId="{9C42E4DE-A4EE-4899-912D-CC2AC8F5DB5D}" dt="2026-10-18T02:25:24.714" v="7"/>
          <ac:picMkLst>
            <pc:docMk/>
            <pc:sldMk cId="852907644" sldId="282"/>
            <ac:picMk id="5" creationId="{CFB3A058-C65A-10F0-D58E-0404D9EADF05}"/>
          </ac:picMkLst>
        </pc:picChg>
      </pc:sldChg>
      <pc:sldChg chg="delSp mod delAnim modAnim">
        <pc:chgData name="יהודה טאוב" userId="80c2dbd02819b45c" providerId="LiveId" clId="{9C42E4DE-A4EE-4899-912D-CC2AC8F5DB5D}" dt="2026-10-18T02:25:27.935" v="53"/>
        <pc:sldMkLst>
          <pc:docMk/>
          <pc:sldMk cId="806706216" sldId="283"/>
        </pc:sldMkLst>
        <pc:picChg chg="del">
          <ac:chgData name="יהודה טאוב" userId="80c2dbd02819b45c" providerId="LiveId" clId="{9C42E4DE-A4EE-4899-912D-CC2AC8F5DB5D}" dt="2026-10-18T02:25:27.935" v="53"/>
          <ac:picMkLst>
            <pc:docMk/>
            <pc:sldMk cId="806706216" sldId="283"/>
            <ac:picMk id="5" creationId="{C4321EB2-1BD7-29C2-6C57-997358966C96}"/>
          </ac:picMkLst>
        </pc:picChg>
      </pc:sldChg>
      <pc:sldChg chg="delSp mod delAnim modAnim">
        <pc:chgData name="יהודה טאוב" userId="80c2dbd02819b45c" providerId="LiveId" clId="{9C42E4DE-A4EE-4899-912D-CC2AC8F5DB5D}" dt="2026-10-18T02:25:27.267" v="35"/>
        <pc:sldMkLst>
          <pc:docMk/>
          <pc:sldMk cId="1379886099" sldId="284"/>
        </pc:sldMkLst>
        <pc:picChg chg="del">
          <ac:chgData name="יהודה טאוב" userId="80c2dbd02819b45c" providerId="LiveId" clId="{9C42E4DE-A4EE-4899-912D-CC2AC8F5DB5D}" dt="2026-10-18T02:25:27.267" v="35"/>
          <ac:picMkLst>
            <pc:docMk/>
            <pc:sldMk cId="1379886099" sldId="284"/>
            <ac:picMk id="5" creationId="{2D395F9A-C14F-F4F6-B505-69C651508397}"/>
          </ac:picMkLst>
        </pc:picChg>
      </pc:sldChg>
      <pc:sldChg chg="delSp mod delAnim modAnim">
        <pc:chgData name="יהודה טאוב" userId="80c2dbd02819b45c" providerId="LiveId" clId="{9C42E4DE-A4EE-4899-912D-CC2AC8F5DB5D}" dt="2026-10-18T02:25:28.294" v="61"/>
        <pc:sldMkLst>
          <pc:docMk/>
          <pc:sldMk cId="4123694923" sldId="285"/>
        </pc:sldMkLst>
        <pc:picChg chg="del">
          <ac:chgData name="יהודה טאוב" userId="80c2dbd02819b45c" providerId="LiveId" clId="{9C42E4DE-A4EE-4899-912D-CC2AC8F5DB5D}" dt="2026-10-18T02:25:28.294" v="61"/>
          <ac:picMkLst>
            <pc:docMk/>
            <pc:sldMk cId="4123694923" sldId="285"/>
            <ac:picMk id="6" creationId="{4B3A035C-B3B5-F2B6-A050-328EC20FC616}"/>
          </ac:picMkLst>
        </pc:picChg>
      </pc:sldChg>
      <pc:sldChg chg="delSp mod delAnim modAnim">
        <pc:chgData name="יהודה טאוב" userId="80c2dbd02819b45c" providerId="LiveId" clId="{9C42E4DE-A4EE-4899-912D-CC2AC8F5DB5D}" dt="2026-10-18T02:25:28.355" v="63"/>
        <pc:sldMkLst>
          <pc:docMk/>
          <pc:sldMk cId="1837382339" sldId="286"/>
        </pc:sldMkLst>
        <pc:picChg chg="del">
          <ac:chgData name="יהודה טאוב" userId="80c2dbd02819b45c" providerId="LiveId" clId="{9C42E4DE-A4EE-4899-912D-CC2AC8F5DB5D}" dt="2026-10-18T02:25:28.355" v="63"/>
          <ac:picMkLst>
            <pc:docMk/>
            <pc:sldMk cId="1837382339" sldId="286"/>
            <ac:picMk id="5" creationId="{98353739-85EF-3A57-0B65-4C9296814C5D}"/>
          </ac:picMkLst>
        </pc:picChg>
      </pc:sldChg>
      <pc:sldChg chg="delSp mod delAnim modAnim">
        <pc:chgData name="יהודה טאוב" userId="80c2dbd02819b45c" providerId="LiveId" clId="{9C42E4DE-A4EE-4899-912D-CC2AC8F5DB5D}" dt="2026-10-18T02:25:28.427" v="65"/>
        <pc:sldMkLst>
          <pc:docMk/>
          <pc:sldMk cId="2724136428" sldId="287"/>
        </pc:sldMkLst>
        <pc:picChg chg="del">
          <ac:chgData name="יהודה טאוב" userId="80c2dbd02819b45c" providerId="LiveId" clId="{9C42E4DE-A4EE-4899-912D-CC2AC8F5DB5D}" dt="2026-10-18T02:25:28.427" v="65"/>
          <ac:picMkLst>
            <pc:docMk/>
            <pc:sldMk cId="2724136428" sldId="287"/>
            <ac:picMk id="4" creationId="{1207CE5C-6073-10E9-3C2A-43A868CCB884}"/>
          </ac:picMkLst>
        </pc:picChg>
      </pc:sldChg>
      <pc:sldChg chg="delSp mod delAnim modAnim">
        <pc:chgData name="יהודה טאוב" userId="80c2dbd02819b45c" providerId="LiveId" clId="{9C42E4DE-A4EE-4899-912D-CC2AC8F5DB5D}" dt="2026-10-18T02:25:25.010" v="9"/>
        <pc:sldMkLst>
          <pc:docMk/>
          <pc:sldMk cId="427892554" sldId="290"/>
        </pc:sldMkLst>
        <pc:picChg chg="del">
          <ac:chgData name="יהודה טאוב" userId="80c2dbd02819b45c" providerId="LiveId" clId="{9C42E4DE-A4EE-4899-912D-CC2AC8F5DB5D}" dt="2026-10-18T02:25:25.010" v="9"/>
          <ac:picMkLst>
            <pc:docMk/>
            <pc:sldMk cId="427892554" sldId="290"/>
            <ac:picMk id="5" creationId="{87B57511-EB84-598B-58C4-55408BF720D0}"/>
          </ac:picMkLst>
        </pc:picChg>
      </pc:sldChg>
      <pc:sldChg chg="delSp mod delAnim modAnim">
        <pc:chgData name="יהודה טאוב" userId="80c2dbd02819b45c" providerId="LiveId" clId="{9C42E4DE-A4EE-4899-912D-CC2AC8F5DB5D}" dt="2026-10-18T02:25:27.184" v="33"/>
        <pc:sldMkLst>
          <pc:docMk/>
          <pc:sldMk cId="1696211798" sldId="292"/>
        </pc:sldMkLst>
        <pc:picChg chg="del">
          <ac:chgData name="יהודה טאוב" userId="80c2dbd02819b45c" providerId="LiveId" clId="{9C42E4DE-A4EE-4899-912D-CC2AC8F5DB5D}" dt="2026-10-18T02:25:27.184" v="33"/>
          <ac:picMkLst>
            <pc:docMk/>
            <pc:sldMk cId="1696211798" sldId="292"/>
            <ac:picMk id="5" creationId="{FA526306-E248-A8FD-4BC6-40FB117918B6}"/>
          </ac:picMkLst>
        </pc:picChg>
      </pc:sldChg>
      <pc:sldChg chg="delSp mod delAnim modAnim">
        <pc:chgData name="יהודה טאוב" userId="80c2dbd02819b45c" providerId="LiveId" clId="{9C42E4DE-A4EE-4899-912D-CC2AC8F5DB5D}" dt="2026-10-18T02:25:26.937" v="25"/>
        <pc:sldMkLst>
          <pc:docMk/>
          <pc:sldMk cId="3635230672" sldId="293"/>
        </pc:sldMkLst>
        <pc:picChg chg="del">
          <ac:chgData name="יהודה טאוב" userId="80c2dbd02819b45c" providerId="LiveId" clId="{9C42E4DE-A4EE-4899-912D-CC2AC8F5DB5D}" dt="2026-10-18T02:25:26.937" v="25"/>
          <ac:picMkLst>
            <pc:docMk/>
            <pc:sldMk cId="3635230672" sldId="293"/>
            <ac:picMk id="6" creationId="{D2C261D1-995C-4A80-EE55-F2CFCB262C9A}"/>
          </ac:picMkLst>
        </pc:picChg>
      </pc:sldChg>
      <pc:sldChg chg="delSp mod delAnim modAnim">
        <pc:chgData name="יהודה טאוב" userId="80c2dbd02819b45c" providerId="LiveId" clId="{9C42E4DE-A4EE-4899-912D-CC2AC8F5DB5D}" dt="2026-10-18T02:25:27.593" v="43"/>
        <pc:sldMkLst>
          <pc:docMk/>
          <pc:sldMk cId="320012465" sldId="294"/>
        </pc:sldMkLst>
        <pc:picChg chg="del">
          <ac:chgData name="יהודה טאוב" userId="80c2dbd02819b45c" providerId="LiveId" clId="{9C42E4DE-A4EE-4899-912D-CC2AC8F5DB5D}" dt="2026-10-18T02:25:27.593" v="43"/>
          <ac:picMkLst>
            <pc:docMk/>
            <pc:sldMk cId="320012465" sldId="294"/>
            <ac:picMk id="5" creationId="{33B02CD6-DB0E-FF16-33A7-E8434DEA76DD}"/>
          </ac:picMkLst>
        </pc:picChg>
      </pc:sldChg>
      <pc:sldChg chg="delSp mod delAnim modAnim">
        <pc:chgData name="יהודה טאוב" userId="80c2dbd02819b45c" providerId="LiveId" clId="{9C42E4DE-A4EE-4899-912D-CC2AC8F5DB5D}" dt="2026-10-18T02:25:28.186" v="57"/>
        <pc:sldMkLst>
          <pc:docMk/>
          <pc:sldMk cId="1454039991" sldId="295"/>
        </pc:sldMkLst>
        <pc:picChg chg="del">
          <ac:chgData name="יהודה טאוב" userId="80c2dbd02819b45c" providerId="LiveId" clId="{9C42E4DE-A4EE-4899-912D-CC2AC8F5DB5D}" dt="2026-10-18T02:25:28.186" v="57"/>
          <ac:picMkLst>
            <pc:docMk/>
            <pc:sldMk cId="1454039991" sldId="295"/>
            <ac:picMk id="5" creationId="{44271E2A-3EC3-9802-7B97-7E44BE3C58E2}"/>
          </ac:picMkLst>
        </pc:picChg>
      </pc:sldChg>
      <pc:sldChg chg="delSp mod delAnim modAnim">
        <pc:chgData name="יהודה טאוב" userId="80c2dbd02819b45c" providerId="LiveId" clId="{9C42E4DE-A4EE-4899-912D-CC2AC8F5DB5D}" dt="2026-10-18T02:25:26.293" v="17"/>
        <pc:sldMkLst>
          <pc:docMk/>
          <pc:sldMk cId="882896507" sldId="296"/>
        </pc:sldMkLst>
        <pc:picChg chg="del">
          <ac:chgData name="יהודה טאוב" userId="80c2dbd02819b45c" providerId="LiveId" clId="{9C42E4DE-A4EE-4899-912D-CC2AC8F5DB5D}" dt="2026-10-18T02:25:26.293" v="17"/>
          <ac:picMkLst>
            <pc:docMk/>
            <pc:sldMk cId="882896507" sldId="296"/>
            <ac:picMk id="5" creationId="{1F88EC1B-1276-828F-5C47-8D7FA1A3855B}"/>
          </ac:picMkLst>
        </pc:picChg>
      </pc:sldChg>
      <pc:sldChg chg="delSp mod delAnim modAnim">
        <pc:chgData name="יהודה טאוב" userId="80c2dbd02819b45c" providerId="LiveId" clId="{9C42E4DE-A4EE-4899-912D-CC2AC8F5DB5D}" dt="2026-10-18T02:25:26.165" v="15"/>
        <pc:sldMkLst>
          <pc:docMk/>
          <pc:sldMk cId="1460673204" sldId="297"/>
        </pc:sldMkLst>
        <pc:picChg chg="del">
          <ac:chgData name="יהודה טאוב" userId="80c2dbd02819b45c" providerId="LiveId" clId="{9C42E4DE-A4EE-4899-912D-CC2AC8F5DB5D}" dt="2026-10-18T02:25:26.165" v="15"/>
          <ac:picMkLst>
            <pc:docMk/>
            <pc:sldMk cId="1460673204" sldId="297"/>
            <ac:picMk id="8" creationId="{C071508F-51BF-FE48-A509-4B771A55AC55}"/>
          </ac:picMkLst>
        </pc:picChg>
      </pc:sldChg>
      <pc:sldChg chg="delSp mod delAnim modAnim">
        <pc:chgData name="יהודה טאוב" userId="80c2dbd02819b45c" providerId="LiveId" clId="{9C42E4DE-A4EE-4899-912D-CC2AC8F5DB5D}" dt="2026-10-18T02:25:26.503" v="19"/>
        <pc:sldMkLst>
          <pc:docMk/>
          <pc:sldMk cId="4112019940" sldId="299"/>
        </pc:sldMkLst>
        <pc:picChg chg="del">
          <ac:chgData name="יהודה טאוב" userId="80c2dbd02819b45c" providerId="LiveId" clId="{9C42E4DE-A4EE-4899-912D-CC2AC8F5DB5D}" dt="2026-10-18T02:25:26.503" v="19"/>
          <ac:picMkLst>
            <pc:docMk/>
            <pc:sldMk cId="4112019940" sldId="299"/>
            <ac:picMk id="5" creationId="{7267D4E5-F682-21EC-BD78-074933A02510}"/>
          </ac:picMkLst>
        </pc:picChg>
      </pc:sldChg>
    </pc:docChg>
  </pc:docChgLst>
  <pc:docChgLst>
    <pc:chgData name="יהודה טאוב" userId="80c2dbd02819b45c" providerId="LiveId" clId="{9CC6886A-42BF-4209-BFAD-204D3ED6DD96}"/>
    <pc:docChg chg="custSel delSld modSld modSection">
      <pc:chgData name="יהודה טאוב" userId="80c2dbd02819b45c" providerId="LiveId" clId="{9CC6886A-42BF-4209-BFAD-204D3ED6DD96}" dt="2024-09-26T09:13:02.653" v="263" actId="20577"/>
      <pc:docMkLst>
        <pc:docMk/>
      </pc:docMkLst>
      <pc:sldChg chg="modNotesTx">
        <pc:chgData name="יהודה טאוב" userId="80c2dbd02819b45c" providerId="LiveId" clId="{9CC6886A-42BF-4209-BFAD-204D3ED6DD96}" dt="2024-09-26T09:13:02.653" v="263" actId="20577"/>
        <pc:sldMkLst>
          <pc:docMk/>
          <pc:sldMk cId="2027826226" sldId="260"/>
        </pc:sldMkLst>
      </pc:sldChg>
      <pc:sldChg chg="delSp modSp mod">
        <pc:chgData name="יהודה טאוב" userId="80c2dbd02819b45c" providerId="LiveId" clId="{9CC6886A-42BF-4209-BFAD-204D3ED6DD96}" dt="2024-09-25T10:40:14.380" v="5" actId="478"/>
        <pc:sldMkLst>
          <pc:docMk/>
          <pc:sldMk cId="2724136428" sldId="287"/>
        </pc:sldMkLst>
        <pc:picChg chg="del mod">
          <ac:chgData name="יהודה טאוב" userId="80c2dbd02819b45c" providerId="LiveId" clId="{9CC6886A-42BF-4209-BFAD-204D3ED6DD96}" dt="2024-09-25T10:40:14.380" v="5" actId="478"/>
          <ac:picMkLst>
            <pc:docMk/>
            <pc:sldMk cId="2724136428" sldId="287"/>
            <ac:picMk id="9" creationId="{C02F285C-F167-2F0A-4B65-D51E27FF8D34}"/>
          </ac:picMkLst>
        </pc:picChg>
      </pc:sldChg>
      <pc:sldChg chg="delSp mod delAnim">
        <pc:chgData name="יהודה טאוב" userId="80c2dbd02819b45c" providerId="LiveId" clId="{9CC6886A-42BF-4209-BFAD-204D3ED6DD96}" dt="2024-09-25T10:39:12.522" v="1" actId="478"/>
        <pc:sldMkLst>
          <pc:docMk/>
          <pc:sldMk cId="1460673204" sldId="297"/>
        </pc:sldMkLst>
        <pc:picChg chg="del">
          <ac:chgData name="יהודה טאוב" userId="80c2dbd02819b45c" providerId="LiveId" clId="{9CC6886A-42BF-4209-BFAD-204D3ED6DD96}" dt="2024-09-25T10:39:12.522" v="1" actId="478"/>
          <ac:picMkLst>
            <pc:docMk/>
            <pc:sldMk cId="1460673204" sldId="297"/>
            <ac:picMk id="4" creationId="{9604BF0C-2BBB-D7DC-5E82-F8484BD17E79}"/>
          </ac:picMkLst>
        </pc:picChg>
      </pc:sldChg>
      <pc:sldChg chg="del">
        <pc:chgData name="יהודה טאוב" userId="80c2dbd02819b45c" providerId="LiveId" clId="{9CC6886A-42BF-4209-BFAD-204D3ED6DD96}" dt="2024-09-25T10:39:18.253" v="2" actId="47"/>
        <pc:sldMkLst>
          <pc:docMk/>
          <pc:sldMk cId="3313608426" sldId="298"/>
        </pc:sldMkLst>
      </pc:sldChg>
      <pc:sldChg chg="del">
        <pc:chgData name="יהודה טאוב" userId="80c2dbd02819b45c" providerId="LiveId" clId="{9CC6886A-42BF-4209-BFAD-204D3ED6DD96}" dt="2024-09-25T10:39:52.270" v="3" actId="47"/>
        <pc:sldMkLst>
          <pc:docMk/>
          <pc:sldMk cId="1210409602" sldId="300"/>
        </pc:sldMkLst>
      </pc:sldChg>
      <pc:sldChg chg="del">
        <pc:chgData name="יהודה טאוב" userId="80c2dbd02819b45c" providerId="LiveId" clId="{9CC6886A-42BF-4209-BFAD-204D3ED6DD96}" dt="2024-09-25T10:39:00.691" v="0" actId="47"/>
        <pc:sldMkLst>
          <pc:docMk/>
          <pc:sldMk cId="707494559" sldId="30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E7BDF8A3-D985-4151-B0AA-9FF3A2DD890D}" type="datetimeFigureOut">
              <a:rPr lang="he-IL" smtClean="0"/>
              <a:t>ז'/חשון/תשפ"ז</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073AE4FF-9471-4333-AC6D-3EF344CDF1F3}" type="slidenum">
              <a:rPr lang="he-IL" smtClean="0"/>
              <a:t>‹#›</a:t>
            </a:fld>
            <a:endParaRPr lang="he-IL"/>
          </a:p>
        </p:txBody>
      </p:sp>
    </p:spTree>
    <p:extLst>
      <p:ext uri="{BB962C8B-B14F-4D97-AF65-F5344CB8AC3E}">
        <p14:creationId xmlns:p14="http://schemas.microsoft.com/office/powerpoint/2010/main" val="979653094"/>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יש כאן דבר שצריך לימוד בעוד שהרמב"ם בספר המצוות מביא את המקור מהפסוק לא </a:t>
            </a:r>
            <a:r>
              <a:rPr lang="he-IL" dirty="0" err="1"/>
              <a:t>תערץ</a:t>
            </a:r>
            <a:r>
              <a:rPr lang="he-IL" dirty="0"/>
              <a:t> ולא </a:t>
            </a:r>
            <a:r>
              <a:rPr lang="he-IL" dirty="0" err="1"/>
              <a:t>תיראום</a:t>
            </a:r>
            <a:r>
              <a:rPr lang="he-IL" dirty="0"/>
              <a:t>, פסוק המדבר על העם. </a:t>
            </a:r>
          </a:p>
          <a:p>
            <a:r>
              <a:rPr lang="he-IL" dirty="0"/>
              <a:t>בספר המצוות הוא מביא פסוק המדבר על החייל במלחמה. </a:t>
            </a:r>
          </a:p>
          <a:p>
            <a:r>
              <a:rPr lang="he-IL" dirty="0"/>
              <a:t>ולכאורה יוצא הבדל – האם האיסור הוא רק על החיילים או גם על העורף.</a:t>
            </a:r>
          </a:p>
        </p:txBody>
      </p:sp>
      <p:sp>
        <p:nvSpPr>
          <p:cNvPr id="4" name="מציין מיקום של מספר שקופית 3"/>
          <p:cNvSpPr>
            <a:spLocks noGrp="1"/>
          </p:cNvSpPr>
          <p:nvPr>
            <p:ph type="sldNum" sz="quarter" idx="5"/>
          </p:nvPr>
        </p:nvSpPr>
        <p:spPr/>
        <p:txBody>
          <a:bodyPr/>
          <a:lstStyle/>
          <a:p>
            <a:fld id="{073AE4FF-9471-4333-AC6D-3EF344CDF1F3}" type="slidenum">
              <a:rPr lang="he-IL" smtClean="0"/>
              <a:t>7</a:t>
            </a:fld>
            <a:endParaRPr lang="he-IL"/>
          </a:p>
        </p:txBody>
      </p:sp>
    </p:spTree>
    <p:extLst>
      <p:ext uri="{BB962C8B-B14F-4D97-AF65-F5344CB8AC3E}">
        <p14:creationId xmlns:p14="http://schemas.microsoft.com/office/powerpoint/2010/main" val="13027256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t>10/18/2026</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2895600" y="764373"/>
            <a:ext cx="7587673" cy="1293028"/>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685800" y="2194560"/>
            <a:ext cx="9806709" cy="4024125"/>
          </a:xfrm>
        </p:spPr>
        <p:txBody>
          <a:bodyPr/>
          <a:lstStyle>
            <a:lvl1pPr algn="just">
              <a:defRPr/>
            </a:lvl1p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כותרת מקטע עליונה">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10/18/2026</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85800" y="3132666"/>
            <a:ext cx="5311775" cy="3086019"/>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6172200" y="3132666"/>
            <a:ext cx="5334000" cy="3086019"/>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48A87A34-81AB-432B-8DAE-1953F412C126}" type="datetimeFigureOut">
              <a:rPr lang="en-US" dirty="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48A87A34-81AB-432B-8DAE-1953F412C126}" type="datetimeFigureOut">
              <a:rPr lang="en-US" dirty="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תמונה פנורמית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48A87A34-81AB-432B-8DAE-1953F412C126}" type="datetimeFigureOut">
              <a:rPr lang="en-US" dirty="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כותרת וכיתוב">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he-IL"/>
              <a:t>לחץ כדי לערוך סגנון כותרת של תבנית בסיס</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10/18/2026</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ציטוט עם כיתוב">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he-IL"/>
              <a:t>לחץ כדי לערוך סגנון כותרת של תבנית בסיס</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10/18/2026</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כרטיס שם">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he-IL"/>
              <a:t>לחץ כדי לערוך סגנון כותרת של תבנית בסיס</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10/18/2026</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עמודות">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he-IL"/>
              <a:t>לחץ כדי לערוך סגנון כותרת של תבנית בסיס</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3" name="Date Placeholder 2"/>
          <p:cNvSpPr>
            <a:spLocks noGrp="1"/>
          </p:cNvSpPr>
          <p:nvPr>
            <p:ph type="dt" sz="half" idx="10"/>
          </p:nvPr>
        </p:nvSpPr>
        <p:spPr/>
        <p:txBody>
          <a:bodyPr/>
          <a:lstStyle/>
          <a:p>
            <a:fld id="{48A87A34-81AB-432B-8DAE-1953F412C126}" type="datetimeFigureOut">
              <a:rPr lang="en-US" dirty="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עמודת 3 תמונות">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he-IL"/>
              <a:t>לחץ כדי לערוך סגנון כותרת של תבנית בסיס</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3" name="Date Placeholder 2"/>
          <p:cNvSpPr>
            <a:spLocks noGrp="1"/>
          </p:cNvSpPr>
          <p:nvPr>
            <p:ph type="dt" sz="half" idx="10"/>
          </p:nvPr>
        </p:nvSpPr>
        <p:spPr/>
        <p:txBody>
          <a:bodyPr/>
          <a:lstStyle/>
          <a:p>
            <a:fld id="{48A87A34-81AB-432B-8DAE-1953F412C126}" type="datetimeFigureOut">
              <a:rPr lang="en-US" dirty="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כותרת אנכית וטקסט">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10/18/2026</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10/18/2026</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r" defTabSz="914400" rtl="1"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7.xml"/><Relationship Id="rId1" Type="http://schemas.openxmlformats.org/officeDocument/2006/relationships/tags" Target="../tags/tag5.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hyperlink" Target="zim://443aaa73-1b99-e50b-8bbc-e1df707e9249.zim/A/%D7%9C%D7%90_%D7%AA%D7%A2%D7%A8%D7%A5_%D7%9E%D7%A4%D7%A0%D7%99%D7%94%D7%9D#cite_note-3" TargetMode="External"/><Relationship Id="rId13" Type="http://schemas.openxmlformats.org/officeDocument/2006/relationships/hyperlink" Target="zim://443aaa73-1b99-e50b-8bbc-e1df707e9249.zim/A/%D7%9B%D7%A1%D7%A3_%D7%9E%D7%A9%D7%A0%D7%94" TargetMode="External"/><Relationship Id="rId3" Type="http://schemas.openxmlformats.org/officeDocument/2006/relationships/hyperlink" Target="zim://443aaa73-1b99-e50b-8bbc-e1df707e9249.zim/A/%D7%99%D7%A8%D7%95%D7%97%D7%9D_%D7%A4%D7%99%D7%A9%D7%9C_%D7%A4%D7%A8%D7%9C%D7%90" TargetMode="External"/><Relationship Id="rId7" Type="http://schemas.openxmlformats.org/officeDocument/2006/relationships/hyperlink" Target="zim://443aaa73-1b99-e50b-8bbc-e1df707e9249.zim/A/%D7%90%D7%96%D7%94%D7%A8%D7%95%D7%AA" TargetMode="External"/><Relationship Id="rId12" Type="http://schemas.openxmlformats.org/officeDocument/2006/relationships/hyperlink" Target="zim://443aaa73-1b99-e50b-8bbc-e1df707e9249.zim/A/%D7%9C%D7%90_%D7%AA%D7%A2%D7%A8%D7%A5_%D7%9E%D7%A4%D7%A0%D7%99%D7%94%D7%9D#cite_note-5" TargetMode="External"/><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hyperlink" Target="zim://443aaa73-1b99-e50b-8bbc-e1df707e9249.zim/A/%D7%A8%D7%A1%22%D7%92" TargetMode="External"/><Relationship Id="rId11" Type="http://schemas.openxmlformats.org/officeDocument/2006/relationships/hyperlink" Target="zim://443aaa73-1b99-e50b-8bbc-e1df707e9249.zim/A/%D7%94%D7%A8%D7%9E%D7%91%22%D7%9F" TargetMode="External"/><Relationship Id="rId5" Type="http://schemas.openxmlformats.org/officeDocument/2006/relationships/hyperlink" Target="zim://443aaa73-1b99-e50b-8bbc-e1df707e9249.zim/A/%D7%94%D7%9C%D7%9B%D7%95%D7%AA_%D7%92%D7%93%D7%95%D7%9C%D7%95%D7%AA" TargetMode="External"/><Relationship Id="rId10" Type="http://schemas.openxmlformats.org/officeDocument/2006/relationships/hyperlink" Target="zim://443aaa73-1b99-e50b-8bbc-e1df707e9249.zim/A/%D7%9C%D7%90_%D7%AA%D7%A2%D7%A8%D7%A5_%D7%9E%D7%A4%D7%A0%D7%99%D7%94%D7%9D#cite_note-4" TargetMode="External"/><Relationship Id="rId4" Type="http://schemas.openxmlformats.org/officeDocument/2006/relationships/hyperlink" Target="zim://443aaa73-1b99-e50b-8bbc-e1df707e9249.zim/A/%D7%9C%D7%90_%D7%AA%D7%A2%D7%A8%D7%A5_%D7%9E%D7%A4%D7%A0%D7%99%D7%94%D7%9D#cite_note-2" TargetMode="External"/><Relationship Id="rId9" Type="http://schemas.openxmlformats.org/officeDocument/2006/relationships/hyperlink" Target="zim://443aaa73-1b99-e50b-8bbc-e1df707e9249.zim/A/%D7%94%D7%A8%D7%90%D7%91%22%D7%93"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28.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FCCC0B-E776-14A7-181D-3044A404A8F4}"/>
              </a:ext>
            </a:extLst>
          </p:cNvPr>
          <p:cNvSpPr>
            <a:spLocks noGrp="1"/>
          </p:cNvSpPr>
          <p:nvPr>
            <p:ph type="ctrTitle"/>
          </p:nvPr>
        </p:nvSpPr>
        <p:spPr/>
        <p:txBody>
          <a:bodyPr/>
          <a:lstStyle/>
          <a:p>
            <a:pPr algn="ctr"/>
            <a:r>
              <a:rPr lang="he-IL" dirty="0"/>
              <a:t>האם מותר לפחד?</a:t>
            </a:r>
          </a:p>
        </p:txBody>
      </p:sp>
      <p:sp>
        <p:nvSpPr>
          <p:cNvPr id="3" name="כותרת משנה 2">
            <a:extLst>
              <a:ext uri="{FF2B5EF4-FFF2-40B4-BE49-F238E27FC236}">
                <a16:creationId xmlns:a16="http://schemas.microsoft.com/office/drawing/2014/main" id="{1B249995-2D66-A82F-AA58-592C220D0F5C}"/>
              </a:ext>
            </a:extLst>
          </p:cNvPr>
          <p:cNvSpPr>
            <a:spLocks noGrp="1"/>
          </p:cNvSpPr>
          <p:nvPr>
            <p:ph type="subTitle" idx="1"/>
          </p:nvPr>
        </p:nvSpPr>
        <p:spPr/>
        <p:txBody>
          <a:bodyPr/>
          <a:lstStyle/>
          <a:p>
            <a:pPr algn="ctr"/>
            <a:r>
              <a:rPr lang="he-IL" dirty="0"/>
              <a:t>האם צריך להתכונן לתרחישים של 5000 טילים ללא כיפת מגן?</a:t>
            </a:r>
          </a:p>
        </p:txBody>
      </p:sp>
      <p:pic>
        <p:nvPicPr>
          <p:cNvPr id="4" name="תמונה 3">
            <a:extLst>
              <a:ext uri="{FF2B5EF4-FFF2-40B4-BE49-F238E27FC236}">
                <a16:creationId xmlns:a16="http://schemas.microsoft.com/office/drawing/2014/main" id="{41CBDB9F-D3D2-4A5E-5958-41794F48FB1C}"/>
              </a:ext>
            </a:extLst>
          </p:cNvPr>
          <p:cNvPicPr>
            <a:picLocks noChangeAspect="1"/>
          </p:cNvPicPr>
          <p:nvPr/>
        </p:nvPicPr>
        <p:blipFill>
          <a:blip r:embed="rId2"/>
          <a:stretch>
            <a:fillRect/>
          </a:stretch>
        </p:blipFill>
        <p:spPr>
          <a:xfrm>
            <a:off x="124873" y="4182301"/>
            <a:ext cx="4044455" cy="2599236"/>
          </a:xfrm>
          <a:prstGeom prst="rect">
            <a:avLst/>
          </a:prstGeom>
        </p:spPr>
      </p:pic>
    </p:spTree>
    <p:extLst>
      <p:ext uri="{BB962C8B-B14F-4D97-AF65-F5344CB8AC3E}">
        <p14:creationId xmlns:p14="http://schemas.microsoft.com/office/powerpoint/2010/main" val="1629519072"/>
      </p:ext>
    </p:extLst>
  </p:cSld>
  <p:clrMapOvr>
    <a:masterClrMapping/>
  </p:clrMapOvr>
  <mc:AlternateContent xmlns:mc="http://schemas.openxmlformats.org/markup-compatibility/2006" xmlns:p14="http://schemas.microsoft.com/office/powerpoint/2010/main">
    <mc:Choice Requires="p14">
      <p:transition spd="slow" p14:dur="2000" advTm="236811"/>
    </mc:Choice>
    <mc:Fallback xmlns="">
      <p:transition spd="slow" advTm="236811"/>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C5595EF-B194-62D3-EFFE-9B86C5C1D2A6}"/>
              </a:ext>
            </a:extLst>
          </p:cNvPr>
          <p:cNvSpPr>
            <a:spLocks noGrp="1"/>
          </p:cNvSpPr>
          <p:nvPr>
            <p:ph type="title"/>
          </p:nvPr>
        </p:nvSpPr>
        <p:spPr/>
        <p:txBody>
          <a:bodyPr>
            <a:normAutofit fontScale="90000"/>
          </a:bodyPr>
          <a:lstStyle/>
          <a:p>
            <a:r>
              <a:rPr lang="he-IL" b="1" dirty="0">
                <a:solidFill>
                  <a:srgbClr val="FFFFFF"/>
                </a:solidFill>
                <a:effectLst/>
                <a:latin typeface="YonitMedium"/>
              </a:rPr>
              <a:t>"חמאס היה רק טעימה קטנה": כך תיראה מלחמת לבנון השלישית</a:t>
            </a:r>
            <a:br>
              <a:rPr lang="he-IL" b="1" dirty="0">
                <a:solidFill>
                  <a:srgbClr val="FFFFFF"/>
                </a:solidFill>
                <a:effectLst/>
                <a:latin typeface="YonitMedium"/>
              </a:rPr>
            </a:br>
            <a:endParaRPr lang="he-IL" dirty="0"/>
          </a:p>
        </p:txBody>
      </p:sp>
      <p:sp>
        <p:nvSpPr>
          <p:cNvPr id="3" name="מציין מיקום תוכן 2">
            <a:extLst>
              <a:ext uri="{FF2B5EF4-FFF2-40B4-BE49-F238E27FC236}">
                <a16:creationId xmlns:a16="http://schemas.microsoft.com/office/drawing/2014/main" id="{836AC169-DD4E-A1A3-76EE-54D58D39B6A1}"/>
              </a:ext>
            </a:extLst>
          </p:cNvPr>
          <p:cNvSpPr>
            <a:spLocks noGrp="1"/>
          </p:cNvSpPr>
          <p:nvPr>
            <p:ph idx="1"/>
          </p:nvPr>
        </p:nvSpPr>
        <p:spPr/>
        <p:txBody>
          <a:bodyPr/>
          <a:lstStyle/>
          <a:p>
            <a:pPr fontAlgn="base"/>
            <a:r>
              <a:rPr lang="he-IL" dirty="0"/>
              <a:t>איך תיראה מלחמת לבנון השלישית, אם וכאשר תפרוץ, ומה יהיו המחירים שניאלץ לשלם בגינה? האירוע המרכזי במלחמה עם חיזבאללה צפוי להיות ריבוי הטילים שיפגעו בעורף. על פי הערכות מכון המחקר, לחיזבאללה יש 150 אלף פצצות מרגמה, 65 אלף רקטות בטווח של עד 80 קילומטר, 5,000 רקטות וטילים בטווח של 80–200 קילומטר, 5,000 טילים בטווח של 200 ק"מ ומעלה, 2,500 </a:t>
            </a:r>
            <a:r>
              <a:rPr lang="he-IL" dirty="0" err="1"/>
              <a:t>כטב"מים</a:t>
            </a:r>
            <a:r>
              <a:rPr lang="he-IL" dirty="0"/>
              <a:t> – ומאות טילים מתקדמים כגון טילי נ"מ או טילי שיוט.</a:t>
            </a:r>
          </a:p>
          <a:p>
            <a:pPr fontAlgn="base"/>
            <a:r>
              <a:rPr lang="he-IL" dirty="0"/>
              <a:t>ההערכות מצביעות על כך שחיזבאללה ישגר, בתרחיש של מלחמה, אלפי </a:t>
            </a:r>
            <a:r>
              <a:rPr lang="he-IL" dirty="0" err="1"/>
              <a:t>חימושים</a:t>
            </a:r>
            <a:r>
              <a:rPr lang="he-IL" dirty="0"/>
              <a:t> בכל יום לישראל. מנתונים של מרכז דדו לחשיבה צבאית בין-תחומית, מכון המחקר של צה"ל שנועד לקדם את תהליכי החשיבה והלמידה המערכתיים בצבא, עולה כי לארגון הטרור בלבנון יכולת אש של יותר מ-4,000 רקטות, טילים מדויקים </a:t>
            </a:r>
            <a:r>
              <a:rPr lang="he-IL" dirty="0" err="1"/>
              <a:t>וכטב"מי</a:t>
            </a:r>
            <a:r>
              <a:rPr lang="he-IL" dirty="0"/>
              <a:t> נפץ ביום לחימה רגיל. לרוב הרקטות טווח של כמה עשרות קילומטרים, אבל לשיעור ניכר מהן טווח של מאות קילומטרים.</a:t>
            </a:r>
          </a:p>
          <a:p>
            <a:endParaRPr lang="he-IL" dirty="0"/>
          </a:p>
        </p:txBody>
      </p:sp>
    </p:spTree>
    <p:custDataLst>
      <p:tags r:id="rId1"/>
    </p:custDataLst>
    <p:extLst>
      <p:ext uri="{BB962C8B-B14F-4D97-AF65-F5344CB8AC3E}">
        <p14:creationId xmlns:p14="http://schemas.microsoft.com/office/powerpoint/2010/main" val="200820829"/>
      </p:ext>
    </p:extLst>
  </p:cSld>
  <p:clrMapOvr>
    <a:masterClrMapping/>
  </p:clrMapOvr>
  <mc:AlternateContent xmlns:mc="http://schemas.openxmlformats.org/markup-compatibility/2006" xmlns:p14="http://schemas.microsoft.com/office/powerpoint/2010/main">
    <mc:Choice Requires="p14">
      <p:transition spd="slow" p14:dur="2000" advTm="56908"/>
    </mc:Choice>
    <mc:Fallback xmlns="">
      <p:transition spd="slow" advTm="5690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3049934-C9A8-BC1F-45BA-AEC74A5151AD}"/>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73B4ACCA-0BDF-30AD-B63B-76553123FE7F}"/>
              </a:ext>
            </a:extLst>
          </p:cNvPr>
          <p:cNvSpPr>
            <a:spLocks noGrp="1"/>
          </p:cNvSpPr>
          <p:nvPr>
            <p:ph idx="1"/>
          </p:nvPr>
        </p:nvSpPr>
        <p:spPr>
          <a:xfrm>
            <a:off x="4194495" y="2194560"/>
            <a:ext cx="6298014" cy="4024125"/>
          </a:xfrm>
        </p:spPr>
        <p:txBody>
          <a:bodyPr/>
          <a:lstStyle/>
          <a:p>
            <a:r>
              <a:rPr lang="he-IL" dirty="0"/>
              <a:t>נוסף על ארסנל הנשק שלו, חיזבאללה מחזיק יחידת קומנדו – "כוח </a:t>
            </a:r>
            <a:r>
              <a:rPr lang="he-IL" dirty="0" err="1"/>
              <a:t>רדואן</a:t>
            </a:r>
            <a:r>
              <a:rPr lang="he-IL" dirty="0"/>
              <a:t>" – שיועדה להיות חוד החנית במקרה של מלחמה עם ישראל ועשויה לנסות "לכבוש את הגליל", בדומה למתקפת הפתע של חמאס ב-7 באוקטובר. חזונו של מזכ"ל ארגון הטרור חסן נסראללה הוא להחדיר בפלישה לגליל בו-זמנית אלפי לוחמים של כוח </a:t>
            </a:r>
            <a:r>
              <a:rPr lang="he-IL" dirty="0" err="1"/>
              <a:t>רדואן</a:t>
            </a:r>
            <a:r>
              <a:rPr lang="he-IL" dirty="0"/>
              <a:t> לתוך תחומי ישראל ולחצות את הגדרות.</a:t>
            </a:r>
          </a:p>
        </p:txBody>
      </p:sp>
      <p:pic>
        <p:nvPicPr>
          <p:cNvPr id="1026" name="Picture 2" descr="מאגר הנשק המשוער של חיזבאללה">
            <a:extLst>
              <a:ext uri="{FF2B5EF4-FFF2-40B4-BE49-F238E27FC236}">
                <a16:creationId xmlns:a16="http://schemas.microsoft.com/office/drawing/2014/main" id="{55AA4854-E7AD-A55D-6A00-2438BA52AE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0338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7571719"/>
      </p:ext>
    </p:extLst>
  </p:cSld>
  <p:clrMapOvr>
    <a:masterClrMapping/>
  </p:clrMapOvr>
  <mc:AlternateContent xmlns:mc="http://schemas.openxmlformats.org/markup-compatibility/2006" xmlns:p14="http://schemas.microsoft.com/office/powerpoint/2010/main">
    <mc:Choice Requires="p14">
      <p:transition spd="slow" p14:dur="2000" advTm="93723"/>
    </mc:Choice>
    <mc:Fallback xmlns="">
      <p:transition spd="slow" advTm="93723"/>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D96FCAE-C40F-8090-8783-6EE362245E1F}"/>
              </a:ext>
            </a:extLst>
          </p:cNvPr>
          <p:cNvSpPr>
            <a:spLocks noGrp="1"/>
          </p:cNvSpPr>
          <p:nvPr>
            <p:ph type="title"/>
          </p:nvPr>
        </p:nvSpPr>
        <p:spPr/>
        <p:txBody>
          <a:bodyPr/>
          <a:lstStyle/>
          <a:p>
            <a:r>
              <a:rPr lang="he-IL" dirty="0"/>
              <a:t>האם מותר לספר תרחישי אימה?</a:t>
            </a:r>
          </a:p>
        </p:txBody>
      </p:sp>
      <p:sp>
        <p:nvSpPr>
          <p:cNvPr id="3" name="מציין מיקום תוכן 2">
            <a:extLst>
              <a:ext uri="{FF2B5EF4-FFF2-40B4-BE49-F238E27FC236}">
                <a16:creationId xmlns:a16="http://schemas.microsoft.com/office/drawing/2014/main" id="{2E06BA78-F031-1D23-DB6C-E7D12B2BF623}"/>
              </a:ext>
            </a:extLst>
          </p:cNvPr>
          <p:cNvSpPr>
            <a:spLocks noGrp="1"/>
          </p:cNvSpPr>
          <p:nvPr>
            <p:ph idx="1"/>
          </p:nvPr>
        </p:nvSpPr>
        <p:spPr/>
        <p:txBody>
          <a:bodyPr>
            <a:normAutofit fontScale="92500" lnSpcReduction="10000"/>
          </a:bodyPr>
          <a:lstStyle/>
          <a:p>
            <a:r>
              <a:rPr lang="he-IL" dirty="0"/>
              <a:t>רציתי לעורר את הציבור היקר לשאלה שדנים כאן בצפון. </a:t>
            </a:r>
          </a:p>
          <a:p>
            <a:r>
              <a:rPr lang="he-IL" dirty="0"/>
              <a:t>האם מותר לספר לציבור תרחישי אימה - שיתכוננו יאגרו </a:t>
            </a:r>
            <a:r>
              <a:rPr lang="he-IL" dirty="0" err="1"/>
              <a:t>מיים</a:t>
            </a:r>
            <a:r>
              <a:rPr lang="he-IL" dirty="0"/>
              <a:t>.</a:t>
            </a:r>
          </a:p>
          <a:p>
            <a:r>
              <a:rPr lang="he-IL" dirty="0"/>
              <a:t>או שיש בזה </a:t>
            </a:r>
            <a:r>
              <a:rPr lang="he-IL" dirty="0" err="1"/>
              <a:t>לאוו</a:t>
            </a:r>
            <a:r>
              <a:rPr lang="he-IL" dirty="0"/>
              <a:t> </a:t>
            </a:r>
            <a:r>
              <a:rPr lang="he-IL" dirty="0" err="1"/>
              <a:t>דאוריתא</a:t>
            </a:r>
            <a:r>
              <a:rPr lang="he-IL" dirty="0"/>
              <a:t> שכן יש איסור לפחד ולירא </a:t>
            </a:r>
            <a:r>
              <a:rPr lang="he-IL" dirty="0" err="1"/>
              <a:t>מהאוייב</a:t>
            </a:r>
            <a:endParaRPr lang="he-IL" dirty="0"/>
          </a:p>
          <a:p>
            <a:r>
              <a:rPr lang="he-IL" dirty="0"/>
              <a:t>כנאמר: כִּי תֹאמַר בִּלְבָבְךָ רַבִּים </a:t>
            </a:r>
            <a:r>
              <a:rPr lang="he-IL" dirty="0" err="1"/>
              <a:t>הַגּוֹיִם</a:t>
            </a:r>
            <a:r>
              <a:rPr lang="he-IL" dirty="0"/>
              <a:t> הָאֵלֶּה מִמֶּנִּי אֵיכָה אוּכַל לְהוֹרִישָׁם: לֹא תִירָא מֵהֶם.</a:t>
            </a:r>
          </a:p>
          <a:p>
            <a:r>
              <a:rPr lang="he-IL" dirty="0"/>
              <a:t>נסביר את הדברים: אתמול עשו כנס </a:t>
            </a:r>
            <a:r>
              <a:rPr lang="he-IL" dirty="0" err="1"/>
              <a:t>בעיריה</a:t>
            </a:r>
            <a:r>
              <a:rPr lang="he-IL" dirty="0"/>
              <a:t> אם אחד מומחה להתכוננות לכל מיני תרחישים לכנס זימנו את כל ראשי הציבור החדרי בעיר. </a:t>
            </a:r>
          </a:p>
          <a:p>
            <a:r>
              <a:rPr lang="he-IL" dirty="0"/>
              <a:t>בכנס אמרו להתכונן למקרה של 5000 טילים ביום ללא כיפת ברזל ועוד... חבל לכתוב ...</a:t>
            </a:r>
          </a:p>
          <a:p>
            <a:endParaRPr lang="he-IL" dirty="0"/>
          </a:p>
          <a:p>
            <a:r>
              <a:rPr lang="he-IL" dirty="0"/>
              <a:t>והבקשה שידעו כיצד להעביר את זה לציבור להתכונן....</a:t>
            </a:r>
          </a:p>
          <a:p>
            <a:endParaRPr lang="he-IL" dirty="0"/>
          </a:p>
          <a:p>
            <a:r>
              <a:rPr lang="he-IL" dirty="0"/>
              <a:t>אמרתי להם - שאני חושב שיש בזה חשש </a:t>
            </a:r>
            <a:r>
              <a:rPr lang="he-IL" dirty="0" err="1"/>
              <a:t>לאוו</a:t>
            </a:r>
            <a:r>
              <a:rPr lang="he-IL" dirty="0"/>
              <a:t> דאורייתא</a:t>
            </a:r>
          </a:p>
          <a:p>
            <a:endParaRPr lang="he-IL" dirty="0"/>
          </a:p>
        </p:txBody>
      </p:sp>
    </p:spTree>
    <p:extLst>
      <p:ext uri="{BB962C8B-B14F-4D97-AF65-F5344CB8AC3E}">
        <p14:creationId xmlns:p14="http://schemas.microsoft.com/office/powerpoint/2010/main" val="852907644"/>
      </p:ext>
    </p:extLst>
  </p:cSld>
  <p:clrMapOvr>
    <a:masterClrMapping/>
  </p:clrMapOvr>
  <mc:AlternateContent xmlns:mc="http://schemas.openxmlformats.org/markup-compatibility/2006" xmlns:p14="http://schemas.microsoft.com/office/powerpoint/2010/main">
    <mc:Choice Requires="p14">
      <p:transition spd="slow" p14:dur="2000" advTm="37792"/>
    </mc:Choice>
    <mc:Fallback xmlns="">
      <p:transition spd="slow" advTm="37792"/>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637B7D-0CF5-EBBA-536C-6E35640EC149}"/>
              </a:ext>
            </a:extLst>
          </p:cNvPr>
          <p:cNvSpPr>
            <a:spLocks noGrp="1"/>
          </p:cNvSpPr>
          <p:nvPr>
            <p:ph type="title"/>
          </p:nvPr>
        </p:nvSpPr>
        <p:spPr/>
        <p:txBody>
          <a:bodyPr/>
          <a:lstStyle/>
          <a:p>
            <a:r>
              <a:rPr lang="he-IL" dirty="0"/>
              <a:t>נושא ראשון </a:t>
            </a:r>
          </a:p>
        </p:txBody>
      </p:sp>
      <p:sp>
        <p:nvSpPr>
          <p:cNvPr id="3" name="מציין מיקום תוכן 2">
            <a:extLst>
              <a:ext uri="{FF2B5EF4-FFF2-40B4-BE49-F238E27FC236}">
                <a16:creationId xmlns:a16="http://schemas.microsoft.com/office/drawing/2014/main" id="{78C0E4DA-4BAF-EDAC-EE18-8EE7A2CAD849}"/>
              </a:ext>
            </a:extLst>
          </p:cNvPr>
          <p:cNvSpPr>
            <a:spLocks noGrp="1"/>
          </p:cNvSpPr>
          <p:nvPr>
            <p:ph idx="1"/>
          </p:nvPr>
        </p:nvSpPr>
        <p:spPr/>
        <p:txBody>
          <a:bodyPr/>
          <a:lstStyle/>
          <a:p>
            <a:r>
              <a:rPr lang="he-IL" dirty="0"/>
              <a:t>האיסור לפחד בתורה. </a:t>
            </a:r>
          </a:p>
          <a:p>
            <a:r>
              <a:rPr lang="he-IL" dirty="0"/>
              <a:t>פסק הלכה ברמב"ם.</a:t>
            </a:r>
          </a:p>
          <a:p>
            <a:r>
              <a:rPr lang="he-IL" dirty="0"/>
              <a:t>סכנת המפחד. </a:t>
            </a:r>
          </a:p>
          <a:p>
            <a:r>
              <a:rPr lang="he-IL" dirty="0"/>
              <a:t>מקורות שמותר לפחד. </a:t>
            </a:r>
          </a:p>
        </p:txBody>
      </p:sp>
    </p:spTree>
    <p:custDataLst>
      <p:tags r:id="rId1"/>
    </p:custDataLst>
    <p:extLst>
      <p:ext uri="{BB962C8B-B14F-4D97-AF65-F5344CB8AC3E}">
        <p14:creationId xmlns:p14="http://schemas.microsoft.com/office/powerpoint/2010/main" val="427892554"/>
      </p:ext>
    </p:extLst>
  </p:cSld>
  <p:clrMapOvr>
    <a:masterClrMapping/>
  </p:clrMapOvr>
  <mc:AlternateContent xmlns:mc="http://schemas.openxmlformats.org/markup-compatibility/2006" xmlns:p14="http://schemas.microsoft.com/office/powerpoint/2010/main">
    <mc:Choice Requires="p14">
      <p:transition spd="slow" p14:dur="2000" advTm="9196"/>
    </mc:Choice>
    <mc:Fallback xmlns="">
      <p:transition spd="slow" advTm="919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C5595EF-B194-62D3-EFFE-9B86C5C1D2A6}"/>
              </a:ext>
            </a:extLst>
          </p:cNvPr>
          <p:cNvSpPr>
            <a:spLocks noGrp="1"/>
          </p:cNvSpPr>
          <p:nvPr>
            <p:ph type="title"/>
          </p:nvPr>
        </p:nvSpPr>
        <p:spPr/>
        <p:txBody>
          <a:bodyPr/>
          <a:lstStyle/>
          <a:p>
            <a:r>
              <a:rPr lang="he-IL" dirty="0"/>
              <a:t>לא תירא!!!</a:t>
            </a:r>
          </a:p>
        </p:txBody>
      </p:sp>
      <p:sp>
        <p:nvSpPr>
          <p:cNvPr id="3" name="מציין מיקום תוכן 2">
            <a:extLst>
              <a:ext uri="{FF2B5EF4-FFF2-40B4-BE49-F238E27FC236}">
                <a16:creationId xmlns:a16="http://schemas.microsoft.com/office/drawing/2014/main" id="{836AC169-DD4E-A1A3-76EE-54D58D39B6A1}"/>
              </a:ext>
            </a:extLst>
          </p:cNvPr>
          <p:cNvSpPr>
            <a:spLocks noGrp="1"/>
          </p:cNvSpPr>
          <p:nvPr>
            <p:ph idx="1"/>
          </p:nvPr>
        </p:nvSpPr>
        <p:spPr>
          <a:xfrm>
            <a:off x="685800" y="2194560"/>
            <a:ext cx="9806709" cy="4550189"/>
          </a:xfrm>
        </p:spPr>
        <p:txBody>
          <a:bodyPr>
            <a:normAutofit/>
          </a:bodyPr>
          <a:lstStyle/>
          <a:p>
            <a:r>
              <a:rPr lang="he-IL" dirty="0"/>
              <a:t>דברים פרק ז פסוק </a:t>
            </a:r>
            <a:r>
              <a:rPr lang="he-IL" dirty="0" err="1"/>
              <a:t>יז</a:t>
            </a:r>
            <a:r>
              <a:rPr lang="he-IL" dirty="0"/>
              <a:t> - </a:t>
            </a:r>
            <a:r>
              <a:rPr lang="he-IL" dirty="0" err="1"/>
              <a:t>יט</a:t>
            </a:r>
            <a:endParaRPr lang="he-IL" dirty="0"/>
          </a:p>
          <a:p>
            <a:r>
              <a:rPr lang="he-IL" dirty="0"/>
              <a:t>כִּי תֹאמַר בִּלְבָבְךָ רַבִּים </a:t>
            </a:r>
            <a:r>
              <a:rPr lang="he-IL" dirty="0" err="1"/>
              <a:t>הַגּוֹיִם</a:t>
            </a:r>
            <a:r>
              <a:rPr lang="he-IL" dirty="0"/>
              <a:t> הָאֵלֶּה מִמֶּנִּי אֵיכָה אוּכַל לְהוֹרִישָׁם: </a:t>
            </a:r>
          </a:p>
          <a:p>
            <a:r>
              <a:rPr lang="he-IL" dirty="0">
                <a:highlight>
                  <a:srgbClr val="00FF00"/>
                </a:highlight>
              </a:rPr>
              <a:t>לֹא תִירָא </a:t>
            </a:r>
            <a:r>
              <a:rPr lang="he-IL" dirty="0"/>
              <a:t>מֵהֶם </a:t>
            </a:r>
          </a:p>
          <a:p>
            <a:r>
              <a:rPr lang="he-IL" dirty="0">
                <a:highlight>
                  <a:srgbClr val="0000FF"/>
                </a:highlight>
              </a:rPr>
              <a:t>זָכֹר </a:t>
            </a:r>
            <a:r>
              <a:rPr lang="he-IL" dirty="0" err="1">
                <a:highlight>
                  <a:srgbClr val="0000FF"/>
                </a:highlight>
              </a:rPr>
              <a:t>תִּזְכֹּר</a:t>
            </a:r>
            <a:r>
              <a:rPr lang="he-IL" dirty="0"/>
              <a:t> אֵת אֲשֶׁר עָשָׂה יְהֹוָה </a:t>
            </a:r>
            <a:r>
              <a:rPr lang="he-IL" dirty="0" err="1"/>
              <a:t>אֱלֹהֶיך</a:t>
            </a:r>
            <a:r>
              <a:rPr lang="he-IL" dirty="0"/>
              <a:t>ָ לְפַרְעֹה וּלְכָל מִצְרָיִם: הַמַּסֹּת הַגְּדֹלֹת אֲשֶׁר רָאוּ עֵינֶיךָ וְהָאֹתֹת וְהַמֹּפְתִים וְהַיָּד הַחֲזָקָה וְהַזְּרֹעַ הַנְּטוּיָה אֲשֶׁר </a:t>
            </a:r>
            <a:r>
              <a:rPr lang="he-IL" dirty="0" err="1"/>
              <a:t>הוֹצִאֲך</a:t>
            </a:r>
            <a:r>
              <a:rPr lang="he-IL" dirty="0"/>
              <a:t>ָ יְהֹוָה </a:t>
            </a:r>
            <a:r>
              <a:rPr lang="he-IL" dirty="0" err="1"/>
              <a:t>אֱלֹהֶיך</a:t>
            </a:r>
            <a:r>
              <a:rPr lang="he-IL" dirty="0"/>
              <a:t>ָ כֵּן יַעֲשֶׂה יְהֹוָה </a:t>
            </a:r>
            <a:r>
              <a:rPr lang="he-IL" dirty="0" err="1"/>
              <a:t>אֱלֹהֶיך</a:t>
            </a:r>
            <a:r>
              <a:rPr lang="he-IL" dirty="0"/>
              <a:t>ָ לְכָל הָעַמִּים אֲשֶׁר אַתָּה יָרֵא מִפְּנֵיהֶם:</a:t>
            </a:r>
          </a:p>
          <a:p>
            <a:r>
              <a:rPr lang="he-IL" dirty="0">
                <a:highlight>
                  <a:srgbClr val="00FF00"/>
                </a:highlight>
              </a:rPr>
              <a:t>לֹא </a:t>
            </a:r>
            <a:r>
              <a:rPr lang="he-IL" dirty="0" err="1">
                <a:highlight>
                  <a:srgbClr val="00FF00"/>
                </a:highlight>
              </a:rPr>
              <a:t>תַעֲרֹץ</a:t>
            </a:r>
            <a:r>
              <a:rPr lang="he-IL" dirty="0">
                <a:highlight>
                  <a:srgbClr val="00FF00"/>
                </a:highlight>
              </a:rPr>
              <a:t> מִפְּנֵיהֶם </a:t>
            </a:r>
            <a:r>
              <a:rPr lang="he-IL" dirty="0"/>
              <a:t>כִּי יְהֹוָה </a:t>
            </a:r>
            <a:r>
              <a:rPr lang="he-IL" dirty="0" err="1"/>
              <a:t>אֱלֹהֶיך</a:t>
            </a:r>
            <a:r>
              <a:rPr lang="he-IL" dirty="0"/>
              <a:t>ָ בְּקִרְבֶּךָ אֵל גָּדוֹל וְנוֹרָא:</a:t>
            </a:r>
          </a:p>
          <a:p>
            <a:r>
              <a:rPr lang="he-IL" dirty="0"/>
              <a:t>התורה כותבת גם כיצד לא פוחדים?</a:t>
            </a:r>
          </a:p>
          <a:p>
            <a:r>
              <a:rPr lang="he-IL" dirty="0"/>
              <a:t>מעלים בזיכרון את כל הניסים שהשם עשה לנו בעבר, ובטוחים שכך יקרה גם בעתיד. </a:t>
            </a:r>
          </a:p>
          <a:p>
            <a:r>
              <a:rPr lang="he-IL" dirty="0"/>
              <a:t>כמובן מי שחושב שבעבר זה היה כוחי ועוצם ידי, מפחד מה יהיה עכשיו?</a:t>
            </a:r>
          </a:p>
          <a:p>
            <a:r>
              <a:rPr lang="he-IL" dirty="0"/>
              <a:t>מי שיודע שזה היד החזקה והזרוע הנטויה של בורא עולם – יודע שגם עכשיו ה' יעשה כך. </a:t>
            </a:r>
          </a:p>
        </p:txBody>
      </p:sp>
    </p:spTree>
    <p:custDataLst>
      <p:tags r:id="rId1"/>
    </p:custDataLst>
    <p:extLst>
      <p:ext uri="{BB962C8B-B14F-4D97-AF65-F5344CB8AC3E}">
        <p14:creationId xmlns:p14="http://schemas.microsoft.com/office/powerpoint/2010/main" val="2182224099"/>
      </p:ext>
    </p:extLst>
  </p:cSld>
  <p:clrMapOvr>
    <a:masterClrMapping/>
  </p:clrMapOvr>
  <mc:AlternateContent xmlns:mc="http://schemas.openxmlformats.org/markup-compatibility/2006" xmlns:p14="http://schemas.microsoft.com/office/powerpoint/2010/main">
    <mc:Choice Requires="p14">
      <p:transition spd="slow" p14:dur="2000" advTm="510608"/>
    </mc:Choice>
    <mc:Fallback xmlns="">
      <p:transition spd="slow" advTm="51060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C5595EF-B194-62D3-EFFE-9B86C5C1D2A6}"/>
              </a:ext>
            </a:extLst>
          </p:cNvPr>
          <p:cNvSpPr>
            <a:spLocks noGrp="1"/>
          </p:cNvSpPr>
          <p:nvPr>
            <p:ph type="title"/>
          </p:nvPr>
        </p:nvSpPr>
        <p:spPr/>
        <p:txBody>
          <a:bodyPr/>
          <a:lstStyle/>
          <a:p>
            <a:r>
              <a:rPr lang="he-IL" dirty="0"/>
              <a:t>מי האיש הירא – רמב"ם</a:t>
            </a:r>
          </a:p>
        </p:txBody>
      </p:sp>
      <p:sp>
        <p:nvSpPr>
          <p:cNvPr id="3" name="מציין מיקום תוכן 2">
            <a:extLst>
              <a:ext uri="{FF2B5EF4-FFF2-40B4-BE49-F238E27FC236}">
                <a16:creationId xmlns:a16="http://schemas.microsoft.com/office/drawing/2014/main" id="{836AC169-DD4E-A1A3-76EE-54D58D39B6A1}"/>
              </a:ext>
            </a:extLst>
          </p:cNvPr>
          <p:cNvSpPr>
            <a:spLocks noGrp="1"/>
          </p:cNvSpPr>
          <p:nvPr>
            <p:ph idx="1"/>
          </p:nvPr>
        </p:nvSpPr>
        <p:spPr/>
        <p:txBody>
          <a:bodyPr>
            <a:normAutofit fontScale="92500" lnSpcReduction="10000"/>
          </a:bodyPr>
          <a:lstStyle/>
          <a:p>
            <a:r>
              <a:rPr lang="he-IL" dirty="0"/>
              <a:t>דברים פרק כ פסוק א</a:t>
            </a:r>
          </a:p>
          <a:p>
            <a:r>
              <a:rPr lang="he-IL" dirty="0"/>
              <a:t>כִּי תֵצֵא לַמִּלְחָמָה עַל אֹיְבֶךָ וְרָאִיתָ סוּס וָרֶכֶב עַם רַב מִמְּךָ לֹא תִירָא מֵהֶם כִּי יְהֹוָה </a:t>
            </a:r>
            <a:r>
              <a:rPr lang="he-IL" dirty="0" err="1"/>
              <a:t>אֱלֹהֶיך</a:t>
            </a:r>
            <a:r>
              <a:rPr lang="he-IL" dirty="0"/>
              <a:t>ָ עִמָּךְ הַמַּעַלְךָ מֵאֶרֶץ מִצְרָיִם:</a:t>
            </a:r>
          </a:p>
          <a:p>
            <a:r>
              <a:rPr lang="he-IL" dirty="0"/>
              <a:t>ובספר המצוות לרמב"ם </a:t>
            </a:r>
            <a:r>
              <a:rPr lang="he-IL" dirty="0" err="1"/>
              <a:t>המצוה</a:t>
            </a:r>
            <a:r>
              <a:rPr lang="he-IL" dirty="0"/>
              <a:t> </a:t>
            </a:r>
            <a:r>
              <a:rPr lang="he-IL" dirty="0" err="1"/>
              <a:t>הנ"ח</a:t>
            </a:r>
            <a:r>
              <a:rPr lang="he-IL" dirty="0"/>
              <a:t> </a:t>
            </a:r>
            <a:r>
              <a:rPr lang="he-IL" b="1" dirty="0"/>
              <a:t>היא שהזהירנו מלירא מן הכופרים בעת המלחמה </a:t>
            </a:r>
            <a:r>
              <a:rPr lang="he-IL" dirty="0"/>
              <a:t>ושלא נברח מפניהם אבל חובה עלינו להתגבר ולעמוד ולהתחזק כנגד העם האחר וכל מי </a:t>
            </a:r>
            <a:r>
              <a:rPr lang="he-IL" dirty="0" err="1"/>
              <a:t>שיסוג</a:t>
            </a:r>
            <a:r>
              <a:rPr lang="he-IL" dirty="0"/>
              <a:t> אחור ויברח כבר עבר על לא תעשה והוא אמרו יתעלה (ר"פ עקב) לא </a:t>
            </a:r>
            <a:r>
              <a:rPr lang="he-IL" dirty="0" err="1"/>
              <a:t>תערוץ</a:t>
            </a:r>
            <a:r>
              <a:rPr lang="he-IL" dirty="0"/>
              <a:t> מפניהם. ונכפלה האזהרה ואמר (</a:t>
            </a:r>
            <a:r>
              <a:rPr lang="he-IL" dirty="0" err="1"/>
              <a:t>ס"פ</a:t>
            </a:r>
            <a:r>
              <a:rPr lang="he-IL" dirty="0"/>
              <a:t> דברים) לא </a:t>
            </a:r>
            <a:r>
              <a:rPr lang="he-IL" dirty="0" err="1"/>
              <a:t>תיראום</a:t>
            </a:r>
            <a:r>
              <a:rPr lang="he-IL" dirty="0"/>
              <a:t>. ונכפל </a:t>
            </a:r>
            <a:r>
              <a:rPr lang="he-IL" dirty="0" err="1"/>
              <a:t>הצווי</a:t>
            </a:r>
            <a:r>
              <a:rPr lang="he-IL" dirty="0"/>
              <a:t> בזה </a:t>
            </a:r>
            <a:r>
              <a:rPr lang="he-IL" dirty="0" err="1"/>
              <a:t>הענין</a:t>
            </a:r>
            <a:r>
              <a:rPr lang="he-IL" dirty="0"/>
              <a:t> הרבה. כלומר שלא יברחו ושלא ישובו לאחור בעת המלחמה. כי </a:t>
            </a:r>
            <a:r>
              <a:rPr lang="he-IL" dirty="0" err="1"/>
              <a:t>בענין</a:t>
            </a:r>
            <a:r>
              <a:rPr lang="he-IL" dirty="0"/>
              <a:t> זה אפשר לקיים אמונת האמת. </a:t>
            </a:r>
          </a:p>
          <a:p>
            <a:r>
              <a:rPr lang="he-IL" dirty="0"/>
              <a:t>רמב"ם הלכות מלכים פרק ז הלכה טו</a:t>
            </a:r>
          </a:p>
          <a:p>
            <a:r>
              <a:rPr lang="he-IL" dirty="0"/>
              <a:t>מי האיש הירא ורך הלבב כמשמעו, שאין </a:t>
            </a:r>
            <a:r>
              <a:rPr lang="he-IL" dirty="0" err="1"/>
              <a:t>בלבו</a:t>
            </a:r>
            <a:r>
              <a:rPr lang="he-IL" dirty="0"/>
              <a:t> </a:t>
            </a:r>
            <a:r>
              <a:rPr lang="he-IL" dirty="0" err="1"/>
              <a:t>כח</a:t>
            </a:r>
            <a:r>
              <a:rPr lang="he-IL" dirty="0"/>
              <a:t> לעמוד בקשרי המלחמה, ומאחר שיכנס בקשרי המלחמה ישען על </a:t>
            </a:r>
            <a:r>
              <a:rPr lang="he-IL" dirty="0" err="1"/>
              <a:t>מקוה</a:t>
            </a:r>
            <a:r>
              <a:rPr lang="he-IL" dirty="0"/>
              <a:t> ישראל ומושיעו בעת צרה וידע שעל יחוד השם הוא עושה מלחמה וישים נפשו בכפו ולא יירא ולא יפחד ולא יחשוב לא באשתו ולא בבניו אלא ימחה </a:t>
            </a:r>
            <a:r>
              <a:rPr lang="he-IL" dirty="0" err="1"/>
              <a:t>זכרונם</a:t>
            </a:r>
            <a:r>
              <a:rPr lang="he-IL" dirty="0"/>
              <a:t> </a:t>
            </a:r>
            <a:r>
              <a:rPr lang="he-IL" dirty="0" err="1"/>
              <a:t>מלבו</a:t>
            </a:r>
            <a:r>
              <a:rPr lang="he-IL" dirty="0"/>
              <a:t> ויפנה מכל דבר למלחמה, </a:t>
            </a:r>
            <a:r>
              <a:rPr lang="he-IL" b="1" dirty="0">
                <a:highlight>
                  <a:srgbClr val="00FF00"/>
                </a:highlight>
              </a:rPr>
              <a:t>וכל המתחיל לחשוב ולהרהר במלחמה ומבהיל עצמו עובר בלא תעשה</a:t>
            </a:r>
            <a:r>
              <a:rPr lang="he-IL" dirty="0"/>
              <a:t>, </a:t>
            </a:r>
            <a:r>
              <a:rPr lang="he-IL" sz="1900" dirty="0"/>
              <a:t>שנאמר אל ירך לבבכם אל תיראו ואל תחפזו ואל </a:t>
            </a:r>
            <a:r>
              <a:rPr lang="he-IL" sz="1900" dirty="0" err="1"/>
              <a:t>תערצו</a:t>
            </a:r>
            <a:r>
              <a:rPr lang="he-IL" sz="1900" dirty="0"/>
              <a:t> מפניהם, ולא עוד אלא שכל דמי ישראל </a:t>
            </a:r>
            <a:r>
              <a:rPr lang="he-IL" sz="1900" dirty="0" err="1"/>
              <a:t>תלויין</a:t>
            </a:r>
            <a:r>
              <a:rPr lang="he-IL" sz="1900" dirty="0"/>
              <a:t> </a:t>
            </a:r>
            <a:r>
              <a:rPr lang="he-IL" sz="1900" dirty="0" err="1"/>
              <a:t>בצוארו</a:t>
            </a:r>
            <a:r>
              <a:rPr lang="he-IL" sz="1900" dirty="0"/>
              <a:t>.</a:t>
            </a:r>
            <a:endParaRPr lang="he-IL" dirty="0"/>
          </a:p>
        </p:txBody>
      </p:sp>
    </p:spTree>
    <p:custDataLst>
      <p:tags r:id="rId1"/>
    </p:custDataLst>
    <p:extLst>
      <p:ext uri="{BB962C8B-B14F-4D97-AF65-F5344CB8AC3E}">
        <p14:creationId xmlns:p14="http://schemas.microsoft.com/office/powerpoint/2010/main" val="2027826226"/>
      </p:ext>
    </p:extLst>
  </p:cSld>
  <p:clrMapOvr>
    <a:masterClrMapping/>
  </p:clrMapOvr>
  <mc:AlternateContent xmlns:mc="http://schemas.openxmlformats.org/markup-compatibility/2006" xmlns:p14="http://schemas.microsoft.com/office/powerpoint/2010/main">
    <mc:Choice Requires="p14">
      <p:transition spd="slow" p14:dur="2000" advTm="248247"/>
    </mc:Choice>
    <mc:Fallback xmlns="">
      <p:transition spd="slow" advTm="24824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0C2D10BF-DB90-5AC4-16AA-F76310ED53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435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 name="תמונה 5">
            <a:extLst>
              <a:ext uri="{FF2B5EF4-FFF2-40B4-BE49-F238E27FC236}">
                <a16:creationId xmlns:a16="http://schemas.microsoft.com/office/drawing/2014/main" id="{4620CD9C-A10C-F72B-2EBC-DA54960A8DD7}"/>
              </a:ext>
            </a:extLst>
          </p:cNvPr>
          <p:cNvPicPr>
            <a:picLocks noChangeAspect="1"/>
          </p:cNvPicPr>
          <p:nvPr/>
        </p:nvPicPr>
        <p:blipFill>
          <a:blip r:embed="rId4"/>
          <a:stretch>
            <a:fillRect/>
          </a:stretch>
        </p:blipFill>
        <p:spPr>
          <a:xfrm>
            <a:off x="6499332" y="4770686"/>
            <a:ext cx="3476689" cy="1582493"/>
          </a:xfrm>
          <a:prstGeom prst="rect">
            <a:avLst/>
          </a:prstGeom>
        </p:spPr>
      </p:pic>
    </p:spTree>
    <p:custDataLst>
      <p:tags r:id="rId1"/>
    </p:custDataLst>
    <p:extLst>
      <p:ext uri="{BB962C8B-B14F-4D97-AF65-F5344CB8AC3E}">
        <p14:creationId xmlns:p14="http://schemas.microsoft.com/office/powerpoint/2010/main" val="1460673204"/>
      </p:ext>
    </p:extLst>
  </p:cSld>
  <p:clrMapOvr>
    <a:masterClrMapping/>
  </p:clrMapOvr>
  <mc:AlternateContent xmlns:mc="http://schemas.openxmlformats.org/markup-compatibility/2006" xmlns:p14="http://schemas.microsoft.com/office/powerpoint/2010/main">
    <mc:Choice Requires="p14">
      <p:transition spd="slow" p14:dur="2000" advTm="284669"/>
    </mc:Choice>
    <mc:Fallback xmlns="">
      <p:transition spd="slow" advTm="284669"/>
    </mc:Fallback>
  </mc:AlternateContent>
  <p:extLst>
    <p:ext uri="{E180D4A7-C9FB-4DFB-919C-405C955672EB}">
      <p14:showEvtLst xmlns:p14="http://schemas.microsoft.com/office/powerpoint/2010/main">
        <p14:playEvt time="15219" objId="4"/>
        <p14:pauseEvt time="15266" objId="4"/>
        <p14:resumeEvt time="20913" objId="4"/>
        <p14:pauseEvt time="20965" objId="4"/>
        <p14:resumeEvt time="21835" objId="4"/>
        <p14:pauseEvt time="76461" objId="4"/>
        <p14:resumeEvt time="76502" objId="4"/>
        <p14:pauseEvt time="77449" objId="4"/>
        <p14:resumeEvt time="78264" objId="4"/>
        <p14:stopEvt time="103546" objId="4"/>
        <p14:playEvt time="283561" objId="4"/>
        <p14:stopEvt time="284267" objId="4"/>
      </p14:showEvtLst>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F0D630C-7852-99D4-1C26-8B81699612BC}"/>
              </a:ext>
            </a:extLst>
          </p:cNvPr>
          <p:cNvSpPr>
            <a:spLocks noGrp="1"/>
          </p:cNvSpPr>
          <p:nvPr>
            <p:ph type="title"/>
          </p:nvPr>
        </p:nvSpPr>
        <p:spPr/>
        <p:txBody>
          <a:bodyPr/>
          <a:lstStyle/>
          <a:p>
            <a:r>
              <a:rPr lang="he-IL" dirty="0"/>
              <a:t>הבטחה שלא ימצא נזק</a:t>
            </a:r>
          </a:p>
        </p:txBody>
      </p:sp>
      <p:sp>
        <p:nvSpPr>
          <p:cNvPr id="3" name="מציין מיקום תוכן 2">
            <a:extLst>
              <a:ext uri="{FF2B5EF4-FFF2-40B4-BE49-F238E27FC236}">
                <a16:creationId xmlns:a16="http://schemas.microsoft.com/office/drawing/2014/main" id="{E662203F-5DEF-2D6F-8220-1FB52573C395}"/>
              </a:ext>
            </a:extLst>
          </p:cNvPr>
          <p:cNvSpPr>
            <a:spLocks noGrp="1"/>
          </p:cNvSpPr>
          <p:nvPr>
            <p:ph idx="1"/>
          </p:nvPr>
        </p:nvSpPr>
        <p:spPr>
          <a:xfrm>
            <a:off x="685800" y="1902942"/>
            <a:ext cx="9806709" cy="4315744"/>
          </a:xfrm>
        </p:spPr>
        <p:txBody>
          <a:bodyPr>
            <a:normAutofit fontScale="92500" lnSpcReduction="10000"/>
          </a:bodyPr>
          <a:lstStyle/>
          <a:p>
            <a:r>
              <a:rPr lang="he-IL" dirty="0"/>
              <a:t>רמב"ם הלכות מלכים פרק ז הלכה טו</a:t>
            </a:r>
          </a:p>
          <a:p>
            <a:r>
              <a:rPr lang="he-IL" dirty="0"/>
              <a:t>ומאחר שיכנס בקשרי המלחמה </a:t>
            </a:r>
            <a:r>
              <a:rPr lang="he-IL" b="1" dirty="0"/>
              <a:t>ישען על </a:t>
            </a:r>
            <a:r>
              <a:rPr lang="he-IL" b="1" dirty="0" err="1"/>
              <a:t>מקוה</a:t>
            </a:r>
            <a:r>
              <a:rPr lang="he-IL" b="1" dirty="0"/>
              <a:t> ישראל ומושיעו בעת צרה </a:t>
            </a:r>
          </a:p>
          <a:p>
            <a:r>
              <a:rPr lang="he-IL" dirty="0"/>
              <a:t>וידע שעל </a:t>
            </a:r>
            <a:r>
              <a:rPr lang="he-IL" b="1" dirty="0"/>
              <a:t>יחוד השם הוא עושה מלחמה </a:t>
            </a:r>
          </a:p>
          <a:p>
            <a:r>
              <a:rPr lang="he-IL" dirty="0"/>
              <a:t>וישים נפשו בכפו ולא יירא ולא יפחד </a:t>
            </a:r>
          </a:p>
          <a:p>
            <a:r>
              <a:rPr lang="he-IL" dirty="0"/>
              <a:t>ולא יחשוב לא באשתו ולא בבניו אלא ימחה </a:t>
            </a:r>
            <a:r>
              <a:rPr lang="he-IL" dirty="0" err="1"/>
              <a:t>זכרונם</a:t>
            </a:r>
            <a:r>
              <a:rPr lang="he-IL" dirty="0"/>
              <a:t> </a:t>
            </a:r>
            <a:r>
              <a:rPr lang="he-IL" dirty="0" err="1"/>
              <a:t>מלבו</a:t>
            </a:r>
            <a:r>
              <a:rPr lang="he-IL" dirty="0"/>
              <a:t> ויפנה מכל דבר למלחמה, </a:t>
            </a:r>
          </a:p>
          <a:p>
            <a:r>
              <a:rPr lang="he-IL" dirty="0"/>
              <a:t>וכל המתחיל לחשוב ולהרהר במלחמה ומבהיל עצמו עובר בלא תעשה, שנאמר אל ירך לבבכם אל תיראו ואל תחפזו ואל </a:t>
            </a:r>
            <a:r>
              <a:rPr lang="he-IL" dirty="0" err="1"/>
              <a:t>תערצו</a:t>
            </a:r>
            <a:r>
              <a:rPr lang="he-IL" dirty="0"/>
              <a:t> מפניהם, ולא עוד אלא שכל דמי ישראל </a:t>
            </a:r>
            <a:r>
              <a:rPr lang="he-IL" dirty="0" err="1"/>
              <a:t>תלויין</a:t>
            </a:r>
            <a:r>
              <a:rPr lang="he-IL" dirty="0"/>
              <a:t> </a:t>
            </a:r>
            <a:r>
              <a:rPr lang="he-IL" dirty="0" err="1"/>
              <a:t>בצוארו</a:t>
            </a:r>
            <a:r>
              <a:rPr lang="he-IL" dirty="0"/>
              <a:t>, </a:t>
            </a:r>
          </a:p>
          <a:p>
            <a:r>
              <a:rPr lang="he-IL" dirty="0"/>
              <a:t>ואם לא נצח ולא עשה מלחמה בכל לבו ובכל נפשו, הרי זה כמי ששפך דמי </a:t>
            </a:r>
            <a:r>
              <a:rPr lang="he-IL" dirty="0" err="1"/>
              <a:t>הכל</a:t>
            </a:r>
            <a:r>
              <a:rPr lang="he-IL" dirty="0"/>
              <a:t>, שנאמר ולא ימס את לבב אחיו כלבבו, והרי מפורש בקבלה ארור עושה מלאכת ה' רמיה וארור מונע חרבו מדם, </a:t>
            </a:r>
          </a:p>
          <a:p>
            <a:r>
              <a:rPr lang="he-IL" dirty="0"/>
              <a:t>וכל הנלחם בכל לבו בלא פחד ותהיה כוונתו לקדש את השם בלבד, מובטח לו שלא ימצא נזק ולא תגיעהו רעה, ויבנה לו בית נכון בישראל ויזכה לו ולבניו עד עולם ויזכה לחיי העולם הבא, שנאמר כי עשה יעשה ה' לאדוני בית נאמן כי מלחמות ה' אדוני נלחם ורעה לא תמצא בך וגו' </a:t>
            </a:r>
            <a:r>
              <a:rPr lang="he-IL" dirty="0" err="1"/>
              <a:t>והיתה</a:t>
            </a:r>
            <a:r>
              <a:rPr lang="he-IL" dirty="0"/>
              <a:t> נפש אדוני צרורה בצרור החיים את ה' </a:t>
            </a:r>
            <a:r>
              <a:rPr lang="he-IL" dirty="0" err="1"/>
              <a:t>אלהיך</a:t>
            </a:r>
            <a:r>
              <a:rPr lang="he-IL" dirty="0"/>
              <a:t>. </a:t>
            </a:r>
          </a:p>
        </p:txBody>
      </p:sp>
    </p:spTree>
    <p:custDataLst>
      <p:tags r:id="rId1"/>
    </p:custDataLst>
    <p:extLst>
      <p:ext uri="{BB962C8B-B14F-4D97-AF65-F5344CB8AC3E}">
        <p14:creationId xmlns:p14="http://schemas.microsoft.com/office/powerpoint/2010/main" val="882896507"/>
      </p:ext>
    </p:extLst>
  </p:cSld>
  <p:clrMapOvr>
    <a:masterClrMapping/>
  </p:clrMapOvr>
  <mc:AlternateContent xmlns:mc="http://schemas.openxmlformats.org/markup-compatibility/2006" xmlns:p14="http://schemas.microsoft.com/office/powerpoint/2010/main">
    <mc:Choice Requires="p14">
      <p:transition spd="slow" p14:dur="2000" advTm="226183"/>
    </mc:Choice>
    <mc:Fallback xmlns="">
      <p:transition spd="slow" advTm="22618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5731D27-0ECC-08A2-47DB-62C41B7DFF4D}"/>
              </a:ext>
            </a:extLst>
          </p:cNvPr>
          <p:cNvSpPr>
            <a:spLocks noGrp="1"/>
          </p:cNvSpPr>
          <p:nvPr>
            <p:ph type="title"/>
          </p:nvPr>
        </p:nvSpPr>
        <p:spPr/>
        <p:txBody>
          <a:bodyPr/>
          <a:lstStyle/>
          <a:p>
            <a:r>
              <a:rPr lang="he-IL" dirty="0"/>
              <a:t>הבטחה לדור שלנו </a:t>
            </a:r>
          </a:p>
        </p:txBody>
      </p:sp>
      <p:sp>
        <p:nvSpPr>
          <p:cNvPr id="3" name="מציין מיקום תוכן 2">
            <a:extLst>
              <a:ext uri="{FF2B5EF4-FFF2-40B4-BE49-F238E27FC236}">
                <a16:creationId xmlns:a16="http://schemas.microsoft.com/office/drawing/2014/main" id="{66914AE1-8D0D-E3CE-1807-AF14B12DCE52}"/>
              </a:ext>
            </a:extLst>
          </p:cNvPr>
          <p:cNvSpPr>
            <a:spLocks noGrp="1"/>
          </p:cNvSpPr>
          <p:nvPr>
            <p:ph idx="1"/>
          </p:nvPr>
        </p:nvSpPr>
        <p:spPr/>
        <p:txBody>
          <a:bodyPr/>
          <a:lstStyle/>
          <a:p>
            <a:r>
              <a:rPr lang="he-IL" dirty="0"/>
              <a:t>דברים פרק ל פסוק א - ז</a:t>
            </a:r>
          </a:p>
          <a:p>
            <a:r>
              <a:rPr lang="he-IL" dirty="0"/>
              <a:t>וְהָיָה כִי יָבֹאוּ עָלֶיךָ כָּל הַדְּבָרִים הָאֵלֶּה הַבְּרָכָה וְהַקְּלָלָה אֲשֶׁר נָתַתִּי לְפָנֶיךָ וַהֲשֵׁבֹתָ אֶל לְבָבֶךָ בְּכָל </a:t>
            </a:r>
            <a:r>
              <a:rPr lang="he-IL" dirty="0" err="1"/>
              <a:t>הַגּוֹיִם</a:t>
            </a:r>
            <a:r>
              <a:rPr lang="he-IL" dirty="0"/>
              <a:t> אֲשֶׁר הִדִּיחֲךָ יְהֹוָה </a:t>
            </a:r>
            <a:r>
              <a:rPr lang="he-IL" dirty="0" err="1"/>
              <a:t>אֱלֹהֶיך</a:t>
            </a:r>
            <a:r>
              <a:rPr lang="he-IL" dirty="0"/>
              <a:t>ָ שָׁמָּה: וְשַׁבְתָּ עַד יְהֹוָה </a:t>
            </a:r>
            <a:r>
              <a:rPr lang="he-IL" dirty="0" err="1"/>
              <a:t>אֱלֹהֶיך</a:t>
            </a:r>
            <a:r>
              <a:rPr lang="he-IL" dirty="0"/>
              <a:t>ָ וְשָׁמַעְתָּ </a:t>
            </a:r>
            <a:r>
              <a:rPr lang="he-IL" dirty="0" err="1"/>
              <a:t>בְקֹלו</a:t>
            </a:r>
            <a:r>
              <a:rPr lang="he-IL" dirty="0"/>
              <a:t>ֹ כְּכֹל אֲשֶׁר אָנֹכִי </a:t>
            </a:r>
            <a:r>
              <a:rPr lang="he-IL" dirty="0" err="1"/>
              <a:t>מְצַוְּך</a:t>
            </a:r>
            <a:r>
              <a:rPr lang="he-IL" dirty="0"/>
              <a:t>ָ הַיּוֹם אַתָּה וּבָנֶיךָ בְּכָל לְבָבְךָ וּבְכָל נַפְשֶׁךָ: </a:t>
            </a:r>
          </a:p>
          <a:p>
            <a:r>
              <a:rPr lang="he-IL" dirty="0"/>
              <a:t>וְשָׁב יְהֹוָה </a:t>
            </a:r>
            <a:r>
              <a:rPr lang="he-IL" dirty="0" err="1"/>
              <a:t>אֱלֹהֶיך</a:t>
            </a:r>
            <a:r>
              <a:rPr lang="he-IL" dirty="0"/>
              <a:t>ָ אֶת שְׁבוּתְךָ וְרִחֲמֶךָ וְשָׁב וְקִבֶּצְךָ מִכָּל הָעַמִּים אֲשֶׁר הֱפִיצְךָ יְהֹוָה </a:t>
            </a:r>
            <a:r>
              <a:rPr lang="he-IL" dirty="0" err="1"/>
              <a:t>אֱלֹהֶיך</a:t>
            </a:r>
            <a:r>
              <a:rPr lang="he-IL" dirty="0"/>
              <a:t>ָ שָׁמָּה: אִם יִהְיֶה נִדַּחֲךָ בִּקְצֵה הַשָּׁמָיִם מִשָּׁם יְקַבֶּצְךָ יְהֹוָה </a:t>
            </a:r>
            <a:r>
              <a:rPr lang="he-IL" dirty="0" err="1"/>
              <a:t>אֱלֹהֶיך</a:t>
            </a:r>
            <a:r>
              <a:rPr lang="he-IL" dirty="0"/>
              <a:t>ָ וּמִשָּׁם </a:t>
            </a:r>
            <a:r>
              <a:rPr lang="he-IL" dirty="0" err="1"/>
              <a:t>יִקָּחֶך</a:t>
            </a:r>
            <a:r>
              <a:rPr lang="he-IL" dirty="0"/>
              <a:t>ָ: </a:t>
            </a:r>
          </a:p>
          <a:p>
            <a:r>
              <a:rPr lang="he-IL" dirty="0"/>
              <a:t>וֶהֱבִיאֲךָ יְהֹוָה </a:t>
            </a:r>
            <a:r>
              <a:rPr lang="he-IL" dirty="0" err="1"/>
              <a:t>אֱלֹהֶיך</a:t>
            </a:r>
            <a:r>
              <a:rPr lang="he-IL" dirty="0"/>
              <a:t>ָ אֶל הָאָרֶץ אֲשֶׁר יָרְשׁוּ </a:t>
            </a:r>
            <a:r>
              <a:rPr lang="he-IL" dirty="0" err="1"/>
              <a:t>אֲבֹתֶיך</a:t>
            </a:r>
            <a:r>
              <a:rPr lang="he-IL" dirty="0"/>
              <a:t>ָ וִירִשְׁתָּהּ </a:t>
            </a:r>
            <a:r>
              <a:rPr lang="he-IL" dirty="0" err="1"/>
              <a:t>וְהֵיטִבְך</a:t>
            </a:r>
            <a:r>
              <a:rPr lang="he-IL" dirty="0"/>
              <a:t>ָ וְהִרְבְּךָ </a:t>
            </a:r>
            <a:r>
              <a:rPr lang="he-IL" dirty="0" err="1"/>
              <a:t>מֵאֲבֹתֶיך</a:t>
            </a:r>
            <a:r>
              <a:rPr lang="he-IL" dirty="0"/>
              <a:t>ָ: </a:t>
            </a:r>
          </a:p>
          <a:p>
            <a:r>
              <a:rPr lang="he-IL" dirty="0"/>
              <a:t>וּמָל יְהֹוָה </a:t>
            </a:r>
            <a:r>
              <a:rPr lang="he-IL" dirty="0" err="1"/>
              <a:t>אֱלֹהֶיך</a:t>
            </a:r>
            <a:r>
              <a:rPr lang="he-IL" dirty="0"/>
              <a:t>ָ אֶת לְבָבְךָ וְאֶת לְבַב זַרְעֶךָ לְאַהֲבָה אֶת יְהֹוָה </a:t>
            </a:r>
            <a:r>
              <a:rPr lang="he-IL" dirty="0" err="1"/>
              <a:t>אֱלֹהֶיך</a:t>
            </a:r>
            <a:r>
              <a:rPr lang="he-IL" dirty="0"/>
              <a:t>ָ בְּכָל לְבָבְךָ וּבְכָל נַפְשְׁךָ לְמַעַן חַיֶּיךָ: </a:t>
            </a:r>
          </a:p>
          <a:p>
            <a:r>
              <a:rPr lang="he-IL" dirty="0"/>
              <a:t>וְנָתַן יְהֹוָה </a:t>
            </a:r>
            <a:r>
              <a:rPr lang="he-IL" dirty="0" err="1"/>
              <a:t>אֱלֹהֶיך</a:t>
            </a:r>
            <a:r>
              <a:rPr lang="he-IL" dirty="0"/>
              <a:t>ָ אֵת כָּל הָאָלוֹת הָאֵלֶּה עַל אֹיְבֶיךָ וְעַל </a:t>
            </a:r>
            <a:r>
              <a:rPr lang="he-IL" dirty="0" err="1"/>
              <a:t>שֹׂנְאֶיך</a:t>
            </a:r>
            <a:r>
              <a:rPr lang="he-IL" dirty="0"/>
              <a:t>ָ אֲשֶׁר רְדָפוּךָ:</a:t>
            </a:r>
          </a:p>
        </p:txBody>
      </p:sp>
    </p:spTree>
    <p:custDataLst>
      <p:tags r:id="rId1"/>
    </p:custDataLst>
    <p:extLst>
      <p:ext uri="{BB962C8B-B14F-4D97-AF65-F5344CB8AC3E}">
        <p14:creationId xmlns:p14="http://schemas.microsoft.com/office/powerpoint/2010/main" val="4112019940"/>
      </p:ext>
    </p:extLst>
  </p:cSld>
  <p:clrMapOvr>
    <a:masterClrMapping/>
  </p:clrMapOvr>
  <mc:AlternateContent xmlns:mc="http://schemas.openxmlformats.org/markup-compatibility/2006" xmlns:p14="http://schemas.microsoft.com/office/powerpoint/2010/main">
    <mc:Choice Requires="p14">
      <p:transition spd="slow" p14:dur="2000" advTm="455503"/>
    </mc:Choice>
    <mc:Fallback xmlns="">
      <p:transition spd="slow" advTm="45550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C5595EF-B194-62D3-EFFE-9B86C5C1D2A6}"/>
              </a:ext>
            </a:extLst>
          </p:cNvPr>
          <p:cNvSpPr>
            <a:spLocks noGrp="1"/>
          </p:cNvSpPr>
          <p:nvPr>
            <p:ph type="title"/>
          </p:nvPr>
        </p:nvSpPr>
        <p:spPr/>
        <p:txBody>
          <a:bodyPr/>
          <a:lstStyle/>
          <a:p>
            <a:r>
              <a:rPr lang="he-IL" dirty="0"/>
              <a:t>היירא והחרד – מסובב מוקש ומכשול</a:t>
            </a:r>
          </a:p>
        </p:txBody>
      </p:sp>
      <p:sp>
        <p:nvSpPr>
          <p:cNvPr id="3" name="מציין מיקום תוכן 2">
            <a:extLst>
              <a:ext uri="{FF2B5EF4-FFF2-40B4-BE49-F238E27FC236}">
                <a16:creationId xmlns:a16="http://schemas.microsoft.com/office/drawing/2014/main" id="{836AC169-DD4E-A1A3-76EE-54D58D39B6A1}"/>
              </a:ext>
            </a:extLst>
          </p:cNvPr>
          <p:cNvSpPr>
            <a:spLocks noGrp="1"/>
          </p:cNvSpPr>
          <p:nvPr>
            <p:ph idx="1"/>
          </p:nvPr>
        </p:nvSpPr>
        <p:spPr/>
        <p:txBody>
          <a:bodyPr/>
          <a:lstStyle/>
          <a:p>
            <a:r>
              <a:rPr lang="he-IL" dirty="0"/>
              <a:t>רבינו בחיי דברים פרק יא פסוק כה</a:t>
            </a:r>
          </a:p>
          <a:p>
            <a:r>
              <a:rPr lang="he-IL" dirty="0"/>
              <a:t>ולכך </a:t>
            </a:r>
            <a:r>
              <a:rPr lang="he-IL" dirty="0" err="1"/>
              <a:t>תצוה</a:t>
            </a:r>
            <a:r>
              <a:rPr lang="he-IL" dirty="0"/>
              <a:t> הפרשה שנירא מהשם יתעלה, הוא שאמר: (דברים י, כ) "את ה' </a:t>
            </a:r>
            <a:r>
              <a:rPr lang="he-IL" dirty="0" err="1"/>
              <a:t>אלהיך</a:t>
            </a:r>
            <a:r>
              <a:rPr lang="he-IL" dirty="0"/>
              <a:t> תירא", ושלא נירא מן </a:t>
            </a:r>
            <a:r>
              <a:rPr lang="he-IL" dirty="0" err="1"/>
              <a:t>העכו"ם</a:t>
            </a:r>
            <a:r>
              <a:rPr lang="he-IL" dirty="0"/>
              <a:t>, הוא שאמר: (דברים ז, </a:t>
            </a:r>
            <a:r>
              <a:rPr lang="he-IL" dirty="0" err="1"/>
              <a:t>יח</a:t>
            </a:r>
            <a:r>
              <a:rPr lang="he-IL" dirty="0"/>
              <a:t>) "לא תירא מהם" וגו', "לא </a:t>
            </a:r>
            <a:r>
              <a:rPr lang="he-IL" dirty="0" err="1"/>
              <a:t>תערוץ</a:t>
            </a:r>
            <a:r>
              <a:rPr lang="he-IL" dirty="0"/>
              <a:t> מפניהם", </a:t>
            </a:r>
          </a:p>
          <a:p>
            <a:r>
              <a:rPr lang="he-IL" dirty="0"/>
              <a:t>לפי שיראת בשר ודם הוא פחיתות הנפש וחסרון גדול </a:t>
            </a:r>
            <a:r>
              <a:rPr lang="he-IL" dirty="0" err="1"/>
              <a:t>בחק</a:t>
            </a:r>
            <a:r>
              <a:rPr lang="he-IL" dirty="0"/>
              <a:t> יראת השם יתברך, והירא וחרד מבשר ודם מסבב מוקש ומכשול לנפשו ומביא עליו צרה אף על פי שלא </a:t>
            </a:r>
            <a:r>
              <a:rPr lang="he-IL" dirty="0" err="1"/>
              <a:t>היתה</a:t>
            </a:r>
            <a:r>
              <a:rPr lang="he-IL" dirty="0"/>
              <a:t> ראויה לבוא עליו, </a:t>
            </a:r>
          </a:p>
          <a:p>
            <a:r>
              <a:rPr lang="he-IL" dirty="0"/>
              <a:t>ומי האיש הירא ושם ה' מבטחו ינצל מן הצרה אף על פי </a:t>
            </a:r>
            <a:r>
              <a:rPr lang="he-IL" dirty="0" err="1"/>
              <a:t>שהיתה</a:t>
            </a:r>
            <a:r>
              <a:rPr lang="he-IL" dirty="0"/>
              <a:t> ראויה לבא עליו, וכן שלמה ע"ה מזהיר את האדם על מדת הבטחון: (משלי </a:t>
            </a:r>
            <a:r>
              <a:rPr lang="he-IL" dirty="0" err="1"/>
              <a:t>כט</a:t>
            </a:r>
            <a:r>
              <a:rPr lang="he-IL" dirty="0"/>
              <a:t>, כה) "חרדת אדם </a:t>
            </a:r>
            <a:r>
              <a:rPr lang="he-IL" dirty="0" err="1"/>
              <a:t>יתן</a:t>
            </a:r>
            <a:r>
              <a:rPr lang="he-IL" dirty="0"/>
              <a:t> מוקש ובוטח בה' </a:t>
            </a:r>
            <a:r>
              <a:rPr lang="he-IL" dirty="0" err="1"/>
              <a:t>ישוגב</a:t>
            </a:r>
            <a:r>
              <a:rPr lang="he-IL" dirty="0"/>
              <a:t>".</a:t>
            </a:r>
          </a:p>
        </p:txBody>
      </p:sp>
    </p:spTree>
    <p:custDataLst>
      <p:tags r:id="rId1"/>
    </p:custDataLst>
    <p:extLst>
      <p:ext uri="{BB962C8B-B14F-4D97-AF65-F5344CB8AC3E}">
        <p14:creationId xmlns:p14="http://schemas.microsoft.com/office/powerpoint/2010/main" val="2699285123"/>
      </p:ext>
    </p:extLst>
  </p:cSld>
  <p:clrMapOvr>
    <a:masterClrMapping/>
  </p:clrMapOvr>
  <mc:AlternateContent xmlns:mc="http://schemas.openxmlformats.org/markup-compatibility/2006" xmlns:p14="http://schemas.microsoft.com/office/powerpoint/2010/main">
    <mc:Choice Requires="p14">
      <p:transition spd="slow" p14:dur="2000" advTm="71699"/>
    </mc:Choice>
    <mc:Fallback xmlns="">
      <p:transition spd="slow" advTm="7169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637B7D-0CF5-EBBA-536C-6E35640EC149}"/>
              </a:ext>
            </a:extLst>
          </p:cNvPr>
          <p:cNvSpPr>
            <a:spLocks noGrp="1"/>
          </p:cNvSpPr>
          <p:nvPr>
            <p:ph type="title"/>
          </p:nvPr>
        </p:nvSpPr>
        <p:spPr/>
        <p:txBody>
          <a:bodyPr/>
          <a:lstStyle/>
          <a:p>
            <a:r>
              <a:rPr lang="he-IL" dirty="0"/>
              <a:t>נושא שני – מחלוקת הראשונים</a:t>
            </a:r>
          </a:p>
        </p:txBody>
      </p:sp>
      <p:sp>
        <p:nvSpPr>
          <p:cNvPr id="3" name="מציין מיקום תוכן 2">
            <a:extLst>
              <a:ext uri="{FF2B5EF4-FFF2-40B4-BE49-F238E27FC236}">
                <a16:creationId xmlns:a16="http://schemas.microsoft.com/office/drawing/2014/main" id="{78C0E4DA-4BAF-EDAC-EE18-8EE7A2CAD849}"/>
              </a:ext>
            </a:extLst>
          </p:cNvPr>
          <p:cNvSpPr>
            <a:spLocks noGrp="1"/>
          </p:cNvSpPr>
          <p:nvPr>
            <p:ph idx="1"/>
          </p:nvPr>
        </p:nvSpPr>
        <p:spPr/>
        <p:txBody>
          <a:bodyPr/>
          <a:lstStyle/>
          <a:p>
            <a:r>
              <a:rPr lang="he-IL" dirty="0"/>
              <a:t>האם זו מצווה או הבטחה?</a:t>
            </a:r>
          </a:p>
          <a:p>
            <a:r>
              <a:rPr lang="he-IL" dirty="0"/>
              <a:t>כיצד ניתן להבטיח?</a:t>
            </a:r>
          </a:p>
          <a:p>
            <a:r>
              <a:rPr lang="he-IL" dirty="0"/>
              <a:t>כיצד לא מפחדים?</a:t>
            </a:r>
          </a:p>
          <a:p>
            <a:r>
              <a:rPr lang="he-IL" dirty="0"/>
              <a:t>ביטחון ברחמים. </a:t>
            </a:r>
          </a:p>
        </p:txBody>
      </p:sp>
    </p:spTree>
    <p:extLst>
      <p:ext uri="{BB962C8B-B14F-4D97-AF65-F5344CB8AC3E}">
        <p14:creationId xmlns:p14="http://schemas.microsoft.com/office/powerpoint/2010/main" val="3046940323"/>
      </p:ext>
    </p:extLst>
  </p:cSld>
  <p:clrMapOvr>
    <a:masterClrMapping/>
  </p:clrMapOvr>
  <mc:AlternateContent xmlns:mc="http://schemas.openxmlformats.org/markup-compatibility/2006" xmlns:p14="http://schemas.microsoft.com/office/powerpoint/2010/main">
    <mc:Choice Requires="p14">
      <p:transition spd="slow" p14:dur="2000" advTm="10352"/>
    </mc:Choice>
    <mc:Fallback xmlns="">
      <p:transition spd="slow" advTm="1035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C5595EF-B194-62D3-EFFE-9B86C5C1D2A6}"/>
              </a:ext>
            </a:extLst>
          </p:cNvPr>
          <p:cNvSpPr>
            <a:spLocks noGrp="1"/>
          </p:cNvSpPr>
          <p:nvPr>
            <p:ph type="title"/>
          </p:nvPr>
        </p:nvSpPr>
        <p:spPr/>
        <p:txBody>
          <a:bodyPr>
            <a:normAutofit fontScale="90000"/>
          </a:bodyPr>
          <a:lstStyle/>
          <a:p>
            <a:r>
              <a:rPr lang="he-IL" b="1" dirty="0"/>
              <a:t>מחלוקת הראשונים האם למנותה במניין המצוות</a:t>
            </a:r>
            <a:br>
              <a:rPr lang="he-IL" b="1" dirty="0"/>
            </a:br>
            <a:endParaRPr lang="he-IL" dirty="0"/>
          </a:p>
        </p:txBody>
      </p:sp>
      <p:sp>
        <p:nvSpPr>
          <p:cNvPr id="3" name="מציין מיקום תוכן 2">
            <a:extLst>
              <a:ext uri="{FF2B5EF4-FFF2-40B4-BE49-F238E27FC236}">
                <a16:creationId xmlns:a16="http://schemas.microsoft.com/office/drawing/2014/main" id="{836AC169-DD4E-A1A3-76EE-54D58D39B6A1}"/>
              </a:ext>
            </a:extLst>
          </p:cNvPr>
          <p:cNvSpPr>
            <a:spLocks noGrp="1"/>
          </p:cNvSpPr>
          <p:nvPr>
            <p:ph idx="1"/>
          </p:nvPr>
        </p:nvSpPr>
        <p:spPr/>
        <p:txBody>
          <a:bodyPr/>
          <a:lstStyle/>
          <a:p>
            <a:pPr fontAlgn="base"/>
            <a:r>
              <a:rPr lang="he-IL" dirty="0">
                <a:hlinkClick r:id="rId3" tooltip="ירוחם פישל פרלא"/>
              </a:rPr>
              <a:t>ר"י </a:t>
            </a:r>
            <a:r>
              <a:rPr lang="he-IL" dirty="0" err="1">
                <a:hlinkClick r:id="rId3" tooltip="ירוחם פישל פרלא"/>
              </a:rPr>
              <a:t>פרלא</a:t>
            </a:r>
            <a:r>
              <a:rPr lang="he-IL" dirty="0"/>
              <a:t> מציין</a:t>
            </a:r>
            <a:r>
              <a:rPr lang="he-IL" baseline="30000" dirty="0">
                <a:hlinkClick r:id="rId4"/>
              </a:rPr>
              <a:t>[2]</a:t>
            </a:r>
            <a:r>
              <a:rPr lang="he-IL" dirty="0"/>
              <a:t> שבעל </a:t>
            </a:r>
            <a:r>
              <a:rPr lang="he-IL" dirty="0">
                <a:hlinkClick r:id="rId5" tooltip="הלכות גדולות"/>
              </a:rPr>
              <a:t>הלכות גדולות</a:t>
            </a:r>
            <a:r>
              <a:rPr lang="he-IL" dirty="0"/>
              <a:t> ו</a:t>
            </a:r>
            <a:r>
              <a:rPr lang="he-IL" dirty="0">
                <a:hlinkClick r:id="rId6" tooltip="רס&quot;ג"/>
              </a:rPr>
              <a:t>רס"ג</a:t>
            </a:r>
            <a:r>
              <a:rPr lang="he-IL" dirty="0"/>
              <a:t> ב</a:t>
            </a:r>
            <a:r>
              <a:rPr lang="he-IL" dirty="0">
                <a:hlinkClick r:id="rId7" tooltip="אזהרות"/>
              </a:rPr>
              <a:t>אזהרות</a:t>
            </a:r>
            <a:r>
              <a:rPr lang="he-IL" dirty="0"/>
              <a:t> שלו אינם מונים את הלאו הזה.</a:t>
            </a:r>
          </a:p>
          <a:p>
            <a:pPr fontAlgn="base"/>
            <a:r>
              <a:rPr lang="he-IL" dirty="0"/>
              <a:t>הרמב"ם מנה מצווה זו כאחת ממצוות לא תעשה</a:t>
            </a:r>
            <a:r>
              <a:rPr lang="he-IL" baseline="30000" dirty="0">
                <a:hlinkClick r:id="rId8"/>
              </a:rPr>
              <a:t>[3]</a:t>
            </a:r>
            <a:r>
              <a:rPr lang="he-IL" dirty="0"/>
              <a:t> "שלא ייראו אנשי המלחמה ולא יפחדו מן אויביהם בשעת מלחמה". </a:t>
            </a:r>
          </a:p>
          <a:p>
            <a:pPr fontAlgn="base"/>
            <a:r>
              <a:rPr lang="he-IL" dirty="0"/>
              <a:t>על דברי הרמב"ם אלו, העירו </a:t>
            </a:r>
            <a:r>
              <a:rPr lang="he-IL" dirty="0" err="1">
                <a:hlinkClick r:id="rId9" tooltip="הראב&quot;ד"/>
              </a:rPr>
              <a:t>הראב"ד</a:t>
            </a:r>
            <a:r>
              <a:rPr lang="he-IL" baseline="30000" dirty="0">
                <a:hlinkClick r:id="rId10"/>
              </a:rPr>
              <a:t>[4]</a:t>
            </a:r>
            <a:r>
              <a:rPr lang="he-IL" dirty="0"/>
              <a:t> ו</a:t>
            </a:r>
            <a:r>
              <a:rPr lang="he-IL" dirty="0">
                <a:hlinkClick r:id="rId11" tooltip="הרמב&quot;ן"/>
              </a:rPr>
              <a:t>הרמב"ן</a:t>
            </a:r>
            <a:r>
              <a:rPr lang="he-IL" baseline="30000" dirty="0">
                <a:hlinkClick r:id="rId12"/>
              </a:rPr>
              <a:t>[5]</a:t>
            </a:r>
            <a:r>
              <a:rPr lang="he-IL" dirty="0"/>
              <a:t> שפסוקים אלה הם הבטחה ולא מצווה.</a:t>
            </a:r>
          </a:p>
          <a:p>
            <a:pPr fontAlgn="base"/>
            <a:r>
              <a:rPr lang="he-IL" dirty="0"/>
              <a:t>ביישוב דברי הרמב"ם כתב ה</a:t>
            </a:r>
            <a:r>
              <a:rPr lang="he-IL" dirty="0">
                <a:hlinkClick r:id="rId13" tooltip="כסף משנה"/>
              </a:rPr>
              <a:t>כסף משנה</a:t>
            </a:r>
            <a:r>
              <a:rPr lang="he-IL" dirty="0"/>
              <a:t> שהרמב"ם מפרש את הפסוקים כפשוטם, ולכן "לא </a:t>
            </a:r>
            <a:r>
              <a:rPr lang="he-IL" dirty="0" err="1"/>
              <a:t>תערץ</a:t>
            </a:r>
            <a:r>
              <a:rPr lang="he-IL" dirty="0"/>
              <a:t>" "לא תירא" וכיוצא בהם הם איסור ולא הבטחה.</a:t>
            </a:r>
          </a:p>
          <a:p>
            <a:endParaRPr lang="he-IL" dirty="0"/>
          </a:p>
        </p:txBody>
      </p:sp>
    </p:spTree>
    <p:custDataLst>
      <p:tags r:id="rId1"/>
    </p:custDataLst>
    <p:extLst>
      <p:ext uri="{BB962C8B-B14F-4D97-AF65-F5344CB8AC3E}">
        <p14:creationId xmlns:p14="http://schemas.microsoft.com/office/powerpoint/2010/main" val="1951647102"/>
      </p:ext>
    </p:extLst>
  </p:cSld>
  <p:clrMapOvr>
    <a:masterClrMapping/>
  </p:clrMapOvr>
  <mc:AlternateContent xmlns:mc="http://schemas.openxmlformats.org/markup-compatibility/2006" xmlns:p14="http://schemas.microsoft.com/office/powerpoint/2010/main">
    <mc:Choice Requires="p14">
      <p:transition spd="slow" p14:dur="2000" advTm="88284"/>
    </mc:Choice>
    <mc:Fallback xmlns="">
      <p:transition spd="slow" advTm="8828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6BB90CF-2955-7A58-4F3B-216548BF8604}"/>
              </a:ext>
            </a:extLst>
          </p:cNvPr>
          <p:cNvSpPr>
            <a:spLocks noGrp="1"/>
          </p:cNvSpPr>
          <p:nvPr>
            <p:ph type="title"/>
          </p:nvPr>
        </p:nvSpPr>
        <p:spPr/>
        <p:txBody>
          <a:bodyPr/>
          <a:lstStyle/>
          <a:p>
            <a:r>
              <a:rPr lang="he-IL" dirty="0"/>
              <a:t>כיצד ניתן להבטיח?</a:t>
            </a:r>
          </a:p>
        </p:txBody>
      </p:sp>
      <p:sp>
        <p:nvSpPr>
          <p:cNvPr id="3" name="מציין מיקום תוכן 2">
            <a:extLst>
              <a:ext uri="{FF2B5EF4-FFF2-40B4-BE49-F238E27FC236}">
                <a16:creationId xmlns:a16="http://schemas.microsoft.com/office/drawing/2014/main" id="{0388A44C-E97B-4C1B-B53C-EC6C21A25FD2}"/>
              </a:ext>
            </a:extLst>
          </p:cNvPr>
          <p:cNvSpPr>
            <a:spLocks noGrp="1"/>
          </p:cNvSpPr>
          <p:nvPr>
            <p:ph idx="1"/>
          </p:nvPr>
        </p:nvSpPr>
        <p:spPr/>
        <p:txBody>
          <a:bodyPr/>
          <a:lstStyle/>
          <a:p>
            <a:r>
              <a:rPr lang="he-IL" dirty="0"/>
              <a:t>מגילת אסתר מצות לא תעשה נח</a:t>
            </a:r>
          </a:p>
          <a:p>
            <a:r>
              <a:rPr lang="he-IL" dirty="0"/>
              <a:t>נראה לי שהנכון כדברי הרב, שהיא אזהרה מלירא מהאויבים בעת המלחמה, שאי אפשר שתהיה הבטחה, כמו שאמר הרמב"ן </a:t>
            </a:r>
            <a:r>
              <a:rPr lang="he-IL" dirty="0" err="1"/>
              <a:t>דמנין</a:t>
            </a:r>
            <a:r>
              <a:rPr lang="he-IL" dirty="0"/>
              <a:t> לו לכהן להבטיחם שלא ייראו ולא </a:t>
            </a:r>
            <a:r>
              <a:rPr lang="he-IL" dirty="0" err="1"/>
              <a:t>יערצו</a:t>
            </a:r>
            <a:r>
              <a:rPr lang="he-IL" dirty="0"/>
              <a:t> מפניהם כי שמא יפלו ביד אויביהם, </a:t>
            </a:r>
          </a:p>
          <a:p>
            <a:r>
              <a:rPr lang="he-IL" dirty="0"/>
              <a:t>ואי אפשר לומר שהתורה </a:t>
            </a:r>
            <a:r>
              <a:rPr lang="he-IL" dirty="0" err="1"/>
              <a:t>צותם</a:t>
            </a:r>
            <a:r>
              <a:rPr lang="he-IL" dirty="0"/>
              <a:t> להבטיחם כן, שהרי בכל מלחמה היו מעבירים הכרוז הזה ולפעמים היו נופלים ביד אויביהם ואז מה מקום להבטחה הזאת, </a:t>
            </a:r>
          </a:p>
          <a:p>
            <a:r>
              <a:rPr lang="he-IL" dirty="0"/>
              <a:t>ולכן נאמר </a:t>
            </a:r>
            <a:r>
              <a:rPr lang="he-IL" dirty="0" err="1"/>
              <a:t>בודאי</a:t>
            </a:r>
            <a:r>
              <a:rPr lang="he-IL" dirty="0"/>
              <a:t> שהיא מצוה לבל ייראו מפניהם, כי באופן זה יתגברו על אויביהם </a:t>
            </a:r>
            <a:r>
              <a:rPr lang="he-IL" dirty="0" err="1"/>
              <a:t>וינצחום</a:t>
            </a:r>
            <a:r>
              <a:rPr lang="he-IL" dirty="0"/>
              <a:t>. ומה שהיו מוסיפים השוטרים לכל הירא שיפרסם חטאו בחזרתו היה כדי שלא </a:t>
            </a:r>
            <a:r>
              <a:rPr lang="he-IL" dirty="0" err="1"/>
              <a:t>יפול</a:t>
            </a:r>
            <a:r>
              <a:rPr lang="he-IL" dirty="0"/>
              <a:t> לב העם אח"כ במלחמה, בראות רכות לבב קצתם: </a:t>
            </a:r>
          </a:p>
        </p:txBody>
      </p:sp>
    </p:spTree>
    <p:extLst>
      <p:ext uri="{BB962C8B-B14F-4D97-AF65-F5344CB8AC3E}">
        <p14:creationId xmlns:p14="http://schemas.microsoft.com/office/powerpoint/2010/main" val="3635230672"/>
      </p:ext>
    </p:extLst>
  </p:cSld>
  <p:clrMapOvr>
    <a:masterClrMapping/>
  </p:clrMapOvr>
  <mc:AlternateContent xmlns:mc="http://schemas.openxmlformats.org/markup-compatibility/2006" xmlns:p14="http://schemas.microsoft.com/office/powerpoint/2010/main">
    <mc:Choice Requires="p14">
      <p:transition spd="slow" p14:dur="2000" advTm="163129"/>
    </mc:Choice>
    <mc:Fallback xmlns="">
      <p:transition spd="slow" advTm="163129"/>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C5595EF-B194-62D3-EFFE-9B86C5C1D2A6}"/>
              </a:ext>
            </a:extLst>
          </p:cNvPr>
          <p:cNvSpPr>
            <a:spLocks noGrp="1"/>
          </p:cNvSpPr>
          <p:nvPr>
            <p:ph type="title"/>
          </p:nvPr>
        </p:nvSpPr>
        <p:spPr/>
        <p:txBody>
          <a:bodyPr/>
          <a:lstStyle/>
          <a:p>
            <a:r>
              <a:rPr lang="he-IL" dirty="0"/>
              <a:t>כיצד ניתן לצוות שלא לפחד?</a:t>
            </a:r>
          </a:p>
        </p:txBody>
      </p:sp>
      <p:sp>
        <p:nvSpPr>
          <p:cNvPr id="3" name="מציין מיקום תוכן 2">
            <a:extLst>
              <a:ext uri="{FF2B5EF4-FFF2-40B4-BE49-F238E27FC236}">
                <a16:creationId xmlns:a16="http://schemas.microsoft.com/office/drawing/2014/main" id="{836AC169-DD4E-A1A3-76EE-54D58D39B6A1}"/>
              </a:ext>
            </a:extLst>
          </p:cNvPr>
          <p:cNvSpPr>
            <a:spLocks noGrp="1"/>
          </p:cNvSpPr>
          <p:nvPr>
            <p:ph idx="1"/>
          </p:nvPr>
        </p:nvSpPr>
        <p:spPr/>
        <p:txBody>
          <a:bodyPr>
            <a:normAutofit lnSpcReduction="10000"/>
          </a:bodyPr>
          <a:lstStyle/>
          <a:p>
            <a:r>
              <a:rPr lang="he-IL" dirty="0"/>
              <a:t>כיצד ניתן לצוות שלא לפחד, והרי כזאת וכזאת תוכל החרב, וכי לא מתו הרבה יהודים במלחמות?</a:t>
            </a:r>
            <a:endParaRPr lang="en-US" dirty="0"/>
          </a:p>
          <a:p>
            <a:r>
              <a:rPr lang="he-IL" dirty="0"/>
              <a:t>כותב רבינו יונה במשלי: </a:t>
            </a:r>
            <a:r>
              <a:rPr lang="he-IL" b="1" dirty="0">
                <a:solidFill>
                  <a:schemeClr val="accent1">
                    <a:lumMod val="75000"/>
                  </a:schemeClr>
                </a:solidFill>
              </a:rPr>
              <a:t>כי הנה ידע כי השי"ת רב להושיע אחרי שהצרה קרובה ומוכנת כמו לפני הצרה. לא נתכנו עלילות והרבה רווח והצלה לפניו והרבה עמו פדות, וא"כ איך יחרד הלב וימס הלא </a:t>
            </a:r>
            <a:r>
              <a:rPr lang="he-IL" b="1" dirty="0" err="1">
                <a:solidFill>
                  <a:schemeClr val="accent1">
                    <a:lumMod val="75000"/>
                  </a:schemeClr>
                </a:solidFill>
              </a:rPr>
              <a:t>התקוה</a:t>
            </a:r>
            <a:r>
              <a:rPr lang="he-IL" b="1" dirty="0">
                <a:solidFill>
                  <a:schemeClr val="accent1">
                    <a:lumMod val="75000"/>
                  </a:schemeClr>
                </a:solidFill>
              </a:rPr>
              <a:t> תחזקהו שנאמר "חזקו ויאמץ לבבכם וגו' (תהלים לא, כה). וכפי גדולת </a:t>
            </a:r>
            <a:r>
              <a:rPr lang="he-IL" b="1" dirty="0" err="1">
                <a:solidFill>
                  <a:schemeClr val="accent1">
                    <a:lumMod val="75000"/>
                  </a:schemeClr>
                </a:solidFill>
              </a:rPr>
              <a:t>התקוה</a:t>
            </a:r>
            <a:r>
              <a:rPr lang="he-IL" b="1" dirty="0">
                <a:solidFill>
                  <a:schemeClr val="accent1">
                    <a:lumMod val="75000"/>
                  </a:schemeClr>
                </a:solidFill>
              </a:rPr>
              <a:t> ואומץ הלב בתוחלת תגדל מעלת הנפש, </a:t>
            </a:r>
          </a:p>
          <a:p>
            <a:r>
              <a:rPr lang="he-IL" dirty="0"/>
              <a:t>ונאמר "אל ירך לבבכם" וגו' (דברים כ, ג), </a:t>
            </a:r>
            <a:r>
              <a:rPr lang="he-IL" b="1" dirty="0"/>
              <a:t>פי' אל תיראו מן העם</a:t>
            </a:r>
            <a:r>
              <a:rPr lang="he-IL" dirty="0"/>
              <a:t>, </a:t>
            </a:r>
            <a:r>
              <a:rPr lang="he-IL" dirty="0" err="1"/>
              <a:t>כענין</a:t>
            </a:r>
            <a:r>
              <a:rPr lang="he-IL" dirty="0"/>
              <a:t> שנאמר "וראית סוס ורכב" וגו' (שם כ, א), ונאמר "לא תירא מהם" וגו' (שם ז, </a:t>
            </a:r>
            <a:r>
              <a:rPr lang="he-IL" dirty="0" err="1"/>
              <a:t>יח</a:t>
            </a:r>
            <a:r>
              <a:rPr lang="he-IL" dirty="0"/>
              <a:t>), </a:t>
            </a:r>
            <a:r>
              <a:rPr lang="he-IL" b="1" dirty="0"/>
              <a:t>אבל את השם ירא</a:t>
            </a:r>
            <a:r>
              <a:rPr lang="he-IL" dirty="0"/>
              <a:t>, ונאמר "את מוראו לא תיראו ולא תעריצו" (ישעיה ח, </a:t>
            </a:r>
            <a:r>
              <a:rPr lang="he-IL" dirty="0" err="1"/>
              <a:t>יב</a:t>
            </a:r>
            <a:r>
              <a:rPr lang="he-IL" dirty="0"/>
              <a:t>), "את </a:t>
            </a:r>
            <a:r>
              <a:rPr lang="he-IL" dirty="0" err="1"/>
              <a:t>י"י</a:t>
            </a:r>
            <a:r>
              <a:rPr lang="he-IL" dirty="0"/>
              <a:t> צבאות אותו תקדישו הוא מוראכם והוא מעריצכם" (שם </a:t>
            </a:r>
            <a:r>
              <a:rPr lang="he-IL" dirty="0" err="1"/>
              <a:t>יג</a:t>
            </a:r>
            <a:r>
              <a:rPr lang="he-IL" dirty="0"/>
              <a:t>).</a:t>
            </a:r>
            <a:endParaRPr lang="en-US" dirty="0"/>
          </a:p>
          <a:p>
            <a:r>
              <a:rPr lang="he-IL" dirty="0"/>
              <a:t>באר לנו רבינו יונה: שהאיסור הוא לפחד מהעם, מהטילים, מהפצצות, אמנם צריך אדם לפחד </a:t>
            </a:r>
            <a:r>
              <a:rPr lang="he-IL" dirty="0" err="1"/>
              <a:t>מהשי''ת</a:t>
            </a:r>
            <a:r>
              <a:rPr lang="he-IL" dirty="0"/>
              <a:t>, שמא </a:t>
            </a:r>
            <a:r>
              <a:rPr lang="he-IL" dirty="0" err="1"/>
              <a:t>ניגזר</a:t>
            </a:r>
            <a:r>
              <a:rPr lang="he-IL" dirty="0"/>
              <a:t> עליו להיענש מחמת חטאיו.</a:t>
            </a:r>
            <a:endParaRPr lang="en-US" dirty="0"/>
          </a:p>
          <a:p>
            <a:endParaRPr lang="he-IL" dirty="0"/>
          </a:p>
        </p:txBody>
      </p:sp>
    </p:spTree>
    <p:custDataLst>
      <p:tags r:id="rId1"/>
    </p:custDataLst>
    <p:extLst>
      <p:ext uri="{BB962C8B-B14F-4D97-AF65-F5344CB8AC3E}">
        <p14:creationId xmlns:p14="http://schemas.microsoft.com/office/powerpoint/2010/main" val="3720813703"/>
      </p:ext>
    </p:extLst>
  </p:cSld>
  <p:clrMapOvr>
    <a:masterClrMapping/>
  </p:clrMapOvr>
  <mc:AlternateContent xmlns:mc="http://schemas.openxmlformats.org/markup-compatibility/2006" xmlns:p14="http://schemas.microsoft.com/office/powerpoint/2010/main">
    <mc:Choice Requires="p14">
      <p:transition spd="slow" p14:dur="2000" advTm="123547"/>
    </mc:Choice>
    <mc:Fallback xmlns="">
      <p:transition spd="slow" advTm="12354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C5595EF-B194-62D3-EFFE-9B86C5C1D2A6}"/>
              </a:ext>
            </a:extLst>
          </p:cNvPr>
          <p:cNvSpPr>
            <a:spLocks noGrp="1"/>
          </p:cNvSpPr>
          <p:nvPr>
            <p:ph type="title"/>
          </p:nvPr>
        </p:nvSpPr>
        <p:spPr/>
        <p:txBody>
          <a:bodyPr/>
          <a:lstStyle/>
          <a:p>
            <a:r>
              <a:rPr lang="he-IL" dirty="0"/>
              <a:t>לבטוח ברחמים</a:t>
            </a:r>
          </a:p>
        </p:txBody>
      </p:sp>
      <p:sp>
        <p:nvSpPr>
          <p:cNvPr id="3" name="מציין מיקום תוכן 2">
            <a:extLst>
              <a:ext uri="{FF2B5EF4-FFF2-40B4-BE49-F238E27FC236}">
                <a16:creationId xmlns:a16="http://schemas.microsoft.com/office/drawing/2014/main" id="{836AC169-DD4E-A1A3-76EE-54D58D39B6A1}"/>
              </a:ext>
            </a:extLst>
          </p:cNvPr>
          <p:cNvSpPr>
            <a:spLocks noGrp="1"/>
          </p:cNvSpPr>
          <p:nvPr>
            <p:ph idx="1"/>
          </p:nvPr>
        </p:nvSpPr>
        <p:spPr/>
        <p:txBody>
          <a:bodyPr>
            <a:noAutofit/>
          </a:bodyPr>
          <a:lstStyle/>
          <a:p>
            <a:r>
              <a:rPr lang="he-IL" sz="2000" dirty="0"/>
              <a:t>רבינו</a:t>
            </a:r>
            <a:r>
              <a:rPr lang="he-IL" sz="1800" dirty="0"/>
              <a:t> יונה: עוד יחייב ענין הבטחון לבטוח באמת על רחמי השי"ת כי רבים רחמיו ועל רוב חסדיו ויאמץ </a:t>
            </a:r>
            <a:r>
              <a:rPr lang="he-IL" sz="1800" dirty="0" err="1"/>
              <a:t>במדת</a:t>
            </a:r>
            <a:r>
              <a:rPr lang="he-IL" sz="1800" dirty="0"/>
              <a:t> הש"י ויבטח בהם באמת, כמו שנאמר "ואני בחסדך בטחתי" וגו' (תהלים </a:t>
            </a:r>
            <a:r>
              <a:rPr lang="he-IL" sz="1800" dirty="0" err="1"/>
              <a:t>יג</a:t>
            </a:r>
            <a:r>
              <a:rPr lang="he-IL" sz="1800" dirty="0"/>
              <a:t>, ו), "ואני כזית רענן בבית </a:t>
            </a:r>
            <a:r>
              <a:rPr lang="he-IL" sz="1800" dirty="0" err="1"/>
              <a:t>אלהים</a:t>
            </a:r>
            <a:r>
              <a:rPr lang="he-IL" sz="1800" dirty="0"/>
              <a:t>" וגו' (שם נב, י), פי' כזית רענן אשר הודו עליו קיים כל השנה, כן בטחוני בהודו </a:t>
            </a:r>
            <a:r>
              <a:rPr lang="he-IL" sz="1800" dirty="0" err="1"/>
              <a:t>ובכחו</a:t>
            </a:r>
            <a:r>
              <a:rPr lang="he-IL" sz="1800" dirty="0"/>
              <a:t> בכל עת, גם בהיות הצרה קרובה, </a:t>
            </a:r>
          </a:p>
          <a:p>
            <a:r>
              <a:rPr lang="he-IL" sz="1800" dirty="0" err="1">
                <a:highlight>
                  <a:srgbClr val="00FF00"/>
                </a:highlight>
              </a:rPr>
              <a:t>והתקוה</a:t>
            </a:r>
            <a:r>
              <a:rPr lang="he-IL" sz="1800" dirty="0">
                <a:highlight>
                  <a:srgbClr val="00FF00"/>
                </a:highlight>
              </a:rPr>
              <a:t> אצולה מן הבטחון הזה </a:t>
            </a:r>
            <a:r>
              <a:rPr lang="he-IL" sz="1800" dirty="0"/>
              <a:t>כי גם בהיות עונותיו רבים ועצומים </a:t>
            </a:r>
            <a:r>
              <a:rPr lang="he-IL" sz="1800" dirty="0" err="1"/>
              <a:t>יקוה</a:t>
            </a:r>
            <a:r>
              <a:rPr lang="he-IL" sz="1800" dirty="0"/>
              <a:t> אל רחמי השי"ת, כמו שנאמר "כי לא על צדקותינו" וגו' (דניאל ט, </a:t>
            </a:r>
            <a:r>
              <a:rPr lang="he-IL" sz="1800" dirty="0" err="1"/>
              <a:t>יח</a:t>
            </a:r>
            <a:r>
              <a:rPr lang="he-IL" sz="1800" dirty="0"/>
              <a:t>), ונאמר "שומע תפלה" (תהלים סה, ג), ונאמר "דברי עוונות גברו מני" וגו' (שם סה, ד), ונאמר "יחל ישראל אל </a:t>
            </a:r>
            <a:r>
              <a:rPr lang="he-IL" sz="1800" dirty="0" err="1"/>
              <a:t>י"י</a:t>
            </a:r>
            <a:r>
              <a:rPr lang="he-IL" sz="1800" dirty="0"/>
              <a:t>" וגו' (שם קל, ז), פי' גם כי העוונות רבו למעלה ראש הרבה עמו פדות, כמו שנתבאר אחריו, והוא יפדה את ישראל. </a:t>
            </a:r>
            <a:endParaRPr lang="en-US" sz="1800" dirty="0"/>
          </a:p>
          <a:p>
            <a:r>
              <a:rPr lang="he-IL" sz="1800" dirty="0"/>
              <a:t> </a:t>
            </a:r>
            <a:endParaRPr lang="en-US" sz="1800" dirty="0"/>
          </a:p>
          <a:p>
            <a:r>
              <a:rPr lang="he-IL" sz="1800" dirty="0">
                <a:highlight>
                  <a:srgbClr val="00FF00"/>
                </a:highlight>
              </a:rPr>
              <a:t>באור הדברים: </a:t>
            </a:r>
            <a:r>
              <a:rPr lang="he-IL" sz="1800" dirty="0" err="1"/>
              <a:t>הקב''ה</a:t>
            </a:r>
            <a:r>
              <a:rPr lang="he-IL" sz="1800" dirty="0"/>
              <a:t> לא הבטיח לאדם שיציל אותו מהצרה, ועוד אין האדם יודע מה טוב בשבילו. אבל ציווה </a:t>
            </a:r>
            <a:r>
              <a:rPr lang="he-IL" sz="1800" dirty="0" err="1"/>
              <a:t>הקב''ה</a:t>
            </a:r>
            <a:r>
              <a:rPr lang="he-IL" sz="1800" dirty="0"/>
              <a:t> לאדם </a:t>
            </a:r>
            <a:r>
              <a:rPr lang="he-IL" sz="1800" dirty="0">
                <a:highlight>
                  <a:srgbClr val="00FF00"/>
                </a:highlight>
              </a:rPr>
              <a:t>לבטוח ברחמיו </a:t>
            </a:r>
            <a:r>
              <a:rPr lang="he-IL" sz="1800" dirty="0"/>
              <a:t>- </a:t>
            </a:r>
            <a:r>
              <a:rPr lang="he-IL" sz="1800" dirty="0" err="1"/>
              <a:t>דהינו</a:t>
            </a:r>
            <a:r>
              <a:rPr lang="he-IL" sz="1800" dirty="0"/>
              <a:t> לחזק בליבו את הידיעה הגדולה שה' רוצה בטובתו ומרחם עליו יותר מכל מרחם, ואין מי שדורש טובתו יותר מבורא עולם. </a:t>
            </a:r>
          </a:p>
          <a:p>
            <a:r>
              <a:rPr lang="he-IL" sz="1800" dirty="0"/>
              <a:t>היות ובשביל לחזק ידיעה זו בלב חייב האדם לבטוח להינצל מהצרה, שהרי לפי הבנתו זה הטוב בשבילו, וזה מה שהוא מרגיש בלבבו, לכן יקווה (לא יבטח) לישועת ה' מחמת רחמיו המרובים, וככל שיחזק בליבו את הידיעה שה' טוב ומרחם ורוצה בטובתו כך יגדל הסיכוי שבורא עולם יצילו מהצרה כפי שטוב לפי הבנתו.</a:t>
            </a:r>
          </a:p>
        </p:txBody>
      </p:sp>
    </p:spTree>
    <p:custDataLst>
      <p:tags r:id="rId1"/>
    </p:custDataLst>
    <p:extLst>
      <p:ext uri="{BB962C8B-B14F-4D97-AF65-F5344CB8AC3E}">
        <p14:creationId xmlns:p14="http://schemas.microsoft.com/office/powerpoint/2010/main" val="4258262804"/>
      </p:ext>
    </p:extLst>
  </p:cSld>
  <p:clrMapOvr>
    <a:masterClrMapping/>
  </p:clrMapOvr>
  <mc:AlternateContent xmlns:mc="http://schemas.openxmlformats.org/markup-compatibility/2006" xmlns:p14="http://schemas.microsoft.com/office/powerpoint/2010/main">
    <mc:Choice Requires="p14">
      <p:transition spd="slow" p14:dur="2000" advTm="46496"/>
    </mc:Choice>
    <mc:Fallback xmlns="">
      <p:transition spd="slow" advTm="4649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E4F9B6F-F574-01EC-5D93-FB07E09B2811}"/>
              </a:ext>
            </a:extLst>
          </p:cNvPr>
          <p:cNvSpPr>
            <a:spLocks noGrp="1"/>
          </p:cNvSpPr>
          <p:nvPr>
            <p:ph type="title"/>
          </p:nvPr>
        </p:nvSpPr>
        <p:spPr/>
        <p:txBody>
          <a:bodyPr/>
          <a:lstStyle/>
          <a:p>
            <a:r>
              <a:rPr lang="he-IL" dirty="0"/>
              <a:t>מקורות שמותר לפחד</a:t>
            </a:r>
          </a:p>
        </p:txBody>
      </p:sp>
      <p:sp>
        <p:nvSpPr>
          <p:cNvPr id="3" name="מציין מיקום תוכן 2">
            <a:extLst>
              <a:ext uri="{FF2B5EF4-FFF2-40B4-BE49-F238E27FC236}">
                <a16:creationId xmlns:a16="http://schemas.microsoft.com/office/drawing/2014/main" id="{C2872F20-B29A-CD63-B44D-0C865B81DB30}"/>
              </a:ext>
            </a:extLst>
          </p:cNvPr>
          <p:cNvSpPr>
            <a:spLocks noGrp="1"/>
          </p:cNvSpPr>
          <p:nvPr>
            <p:ph idx="1"/>
          </p:nvPr>
        </p:nvSpPr>
        <p:spPr/>
        <p:txBody>
          <a:bodyPr/>
          <a:lstStyle/>
          <a:p>
            <a:r>
              <a:rPr lang="he-IL" sz="1800" dirty="0">
                <a:effectLst/>
                <a:latin typeface="Times New Roman" panose="02020603050405020304" pitchFamily="18" charset="0"/>
                <a:ea typeface="Times New Roman" panose="02020603050405020304" pitchFamily="18" charset="0"/>
                <a:cs typeface="Arial" panose="020B0604020202020204" pitchFamily="34" charset="0"/>
              </a:rPr>
              <a:t>כיצד ניתן לצוות שלא לפחד – האם אדם מסוגל לומר לעצמו שלא לפחד?</a:t>
            </a:r>
          </a:p>
          <a:p>
            <a:r>
              <a:rPr lang="he-IL" sz="1800" dirty="0">
                <a:latin typeface="Times New Roman" panose="02020603050405020304" pitchFamily="18" charset="0"/>
                <a:ea typeface="Times New Roman" panose="02020603050405020304" pitchFamily="18" charset="0"/>
                <a:cs typeface="Arial" panose="020B0604020202020204" pitchFamily="34" charset="0"/>
              </a:rPr>
              <a:t>ועוד אם לא נפחד כיצד נלחם באויב במסירות נפש?</a:t>
            </a:r>
          </a:p>
          <a:p>
            <a:r>
              <a:rPr lang="he-IL" sz="1800" dirty="0">
                <a:effectLst/>
                <a:latin typeface="Times New Roman" panose="02020603050405020304" pitchFamily="18" charset="0"/>
                <a:ea typeface="Times New Roman" panose="02020603050405020304" pitchFamily="18" charset="0"/>
                <a:cs typeface="Arial" panose="020B0604020202020204" pitchFamily="34" charset="0"/>
              </a:rPr>
              <a:t>נאמר על יעקוב אבינו "וַיִּירָא יַעֲקֹב מְאֹד" רש"י: ויירא ויצר - ויירא שמא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יהרג</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ויצר לו אם יהרוג הוא את אחרים: </a:t>
            </a:r>
          </a:p>
          <a:p>
            <a:r>
              <a:rPr lang="he-IL" sz="1800" dirty="0">
                <a:effectLst/>
                <a:latin typeface="Times New Roman" panose="02020603050405020304" pitchFamily="18" charset="0"/>
                <a:ea typeface="Times New Roman" panose="02020603050405020304" pitchFamily="18" charset="0"/>
                <a:cs typeface="Arial" panose="020B0604020202020204" pitchFamily="34" charset="0"/>
              </a:rPr>
              <a:t>וכן בשמואל א פרק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טז</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ב "וַיֹּאמֶר שְׁמוּאֵל אֵיךְ אֵלֵךְ וְשָׁמַע שָׁאוּל וַהֲרָגָנִי"?</a:t>
            </a:r>
          </a:p>
          <a:p>
            <a:r>
              <a:rPr lang="he-IL" sz="1800" dirty="0">
                <a:latin typeface="Times New Roman" panose="02020603050405020304" pitchFamily="18" charset="0"/>
                <a:ea typeface="Times New Roman" panose="02020603050405020304" pitchFamily="18" charset="0"/>
                <a:cs typeface="Arial" panose="020B0604020202020204" pitchFamily="34" charset="0"/>
              </a:rPr>
              <a:t>משמע מכאן שמותר לאדם לפחד </a:t>
            </a:r>
            <a:r>
              <a:rPr lang="he-IL" sz="1800" dirty="0" err="1">
                <a:latin typeface="Times New Roman" panose="02020603050405020304" pitchFamily="18" charset="0"/>
                <a:ea typeface="Times New Roman" panose="02020603050405020304" pitchFamily="18" charset="0"/>
                <a:cs typeface="Arial" panose="020B0604020202020204" pitchFamily="34" charset="0"/>
              </a:rPr>
              <a:t>מהאוייב</a:t>
            </a:r>
            <a:r>
              <a:rPr lang="he-IL" sz="1800" dirty="0">
                <a:latin typeface="Times New Roman" panose="02020603050405020304" pitchFamily="18" charset="0"/>
                <a:ea typeface="Times New Roman" panose="02020603050405020304" pitchFamily="18" charset="0"/>
                <a:cs typeface="Arial" panose="020B0604020202020204" pitchFamily="34" charset="0"/>
              </a:rPr>
              <a:t>?</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p>
            <a:endParaRPr lang="he-IL" dirty="0"/>
          </a:p>
        </p:txBody>
      </p:sp>
    </p:spTree>
    <p:extLst>
      <p:ext uri="{BB962C8B-B14F-4D97-AF65-F5344CB8AC3E}">
        <p14:creationId xmlns:p14="http://schemas.microsoft.com/office/powerpoint/2010/main" val="1642494632"/>
      </p:ext>
    </p:extLst>
  </p:cSld>
  <p:clrMapOvr>
    <a:masterClrMapping/>
  </p:clrMapOvr>
  <mc:AlternateContent xmlns:mc="http://schemas.openxmlformats.org/markup-compatibility/2006" xmlns:p14="http://schemas.microsoft.com/office/powerpoint/2010/main">
    <mc:Choice Requires="p14">
      <p:transition spd="slow" p14:dur="2000" advTm="41723"/>
    </mc:Choice>
    <mc:Fallback xmlns="">
      <p:transition spd="slow" advTm="41723"/>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637B7D-0CF5-EBBA-536C-6E35640EC149}"/>
              </a:ext>
            </a:extLst>
          </p:cNvPr>
          <p:cNvSpPr>
            <a:spLocks noGrp="1"/>
          </p:cNvSpPr>
          <p:nvPr>
            <p:ph type="title"/>
          </p:nvPr>
        </p:nvSpPr>
        <p:spPr/>
        <p:txBody>
          <a:bodyPr/>
          <a:lstStyle/>
          <a:p>
            <a:r>
              <a:rPr lang="he-IL" dirty="0"/>
              <a:t>נושא שלישי</a:t>
            </a:r>
          </a:p>
        </p:txBody>
      </p:sp>
      <p:sp>
        <p:nvSpPr>
          <p:cNvPr id="3" name="מציין מיקום תוכן 2">
            <a:extLst>
              <a:ext uri="{FF2B5EF4-FFF2-40B4-BE49-F238E27FC236}">
                <a16:creationId xmlns:a16="http://schemas.microsoft.com/office/drawing/2014/main" id="{78C0E4DA-4BAF-EDAC-EE18-8EE7A2CAD849}"/>
              </a:ext>
            </a:extLst>
          </p:cNvPr>
          <p:cNvSpPr>
            <a:spLocks noGrp="1"/>
          </p:cNvSpPr>
          <p:nvPr>
            <p:ph idx="1"/>
          </p:nvPr>
        </p:nvSpPr>
        <p:spPr/>
        <p:txBody>
          <a:bodyPr/>
          <a:lstStyle/>
          <a:p>
            <a:r>
              <a:rPr lang="he-IL" dirty="0"/>
              <a:t>הקושיות בשיטת הרמב"ם.</a:t>
            </a:r>
          </a:p>
          <a:p>
            <a:r>
              <a:rPr lang="he-IL" dirty="0"/>
              <a:t>חיוב מסירת נפש. </a:t>
            </a:r>
          </a:p>
          <a:p>
            <a:r>
              <a:rPr lang="he-IL" dirty="0"/>
              <a:t>האיסור במכניס עצמו לפחד. </a:t>
            </a:r>
          </a:p>
          <a:p>
            <a:r>
              <a:rPr lang="he-IL" dirty="0"/>
              <a:t>זוהי הגדרת המצווה. </a:t>
            </a:r>
          </a:p>
        </p:txBody>
      </p:sp>
    </p:spTree>
    <p:custDataLst>
      <p:tags r:id="rId1"/>
    </p:custDataLst>
    <p:extLst>
      <p:ext uri="{BB962C8B-B14F-4D97-AF65-F5344CB8AC3E}">
        <p14:creationId xmlns:p14="http://schemas.microsoft.com/office/powerpoint/2010/main" val="1696211798"/>
      </p:ext>
    </p:extLst>
  </p:cSld>
  <p:clrMapOvr>
    <a:masterClrMapping/>
  </p:clrMapOvr>
  <mc:AlternateContent xmlns:mc="http://schemas.openxmlformats.org/markup-compatibility/2006" xmlns:p14="http://schemas.microsoft.com/office/powerpoint/2010/main">
    <mc:Choice Requires="p14">
      <p:transition spd="slow" p14:dur="2000" advTm="13608"/>
    </mc:Choice>
    <mc:Fallback xmlns="">
      <p:transition spd="slow" advTm="1360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2C45184-72DC-B88C-99E8-60DA63647F95}"/>
              </a:ext>
            </a:extLst>
          </p:cNvPr>
          <p:cNvSpPr>
            <a:spLocks noGrp="1"/>
          </p:cNvSpPr>
          <p:nvPr>
            <p:ph type="title"/>
          </p:nvPr>
        </p:nvSpPr>
        <p:spPr/>
        <p:txBody>
          <a:bodyPr/>
          <a:lstStyle/>
          <a:p>
            <a:r>
              <a:rPr lang="he-IL" dirty="0"/>
              <a:t>בשיטת הרמב"ם – שאסור לפחד</a:t>
            </a:r>
          </a:p>
        </p:txBody>
      </p:sp>
      <p:sp>
        <p:nvSpPr>
          <p:cNvPr id="3" name="מציין מיקום תוכן 2">
            <a:extLst>
              <a:ext uri="{FF2B5EF4-FFF2-40B4-BE49-F238E27FC236}">
                <a16:creationId xmlns:a16="http://schemas.microsoft.com/office/drawing/2014/main" id="{E16F366F-8173-798C-33E4-2CE4CDBADB50}"/>
              </a:ext>
            </a:extLst>
          </p:cNvPr>
          <p:cNvSpPr>
            <a:spLocks noGrp="1"/>
          </p:cNvSpPr>
          <p:nvPr>
            <p:ph idx="1"/>
          </p:nvPr>
        </p:nvSpPr>
        <p:spPr/>
        <p:txBody>
          <a:bodyPr/>
          <a:lstStyle/>
          <a:p>
            <a:r>
              <a:rPr lang="he-IL" dirty="0"/>
              <a:t>כיצד התורה, הכהן מצווים לא לפחוד והרי המלחמה היא סכנה אמיתית? </a:t>
            </a:r>
          </a:p>
          <a:p>
            <a:r>
              <a:rPr lang="he-IL" dirty="0"/>
              <a:t>ועוד מפשט הפסוקים משמע שהתורה חסה על מי שארס </a:t>
            </a:r>
            <a:r>
              <a:rPr lang="he-IL" dirty="0" err="1"/>
              <a:t>אשה</a:t>
            </a:r>
            <a:r>
              <a:rPr lang="he-IL" dirty="0"/>
              <a:t> ולא לקחה ועל מי שנטע כרם ולא חיללו, ועל מי שבנה בית ולא חנכו ועל האיש הירא ורך הלבב, עד שנראה שחייהם של שאר יוצאי המלחמה פחות חשובים. </a:t>
            </a:r>
          </a:p>
          <a:p>
            <a:r>
              <a:rPr lang="he-IL" dirty="0"/>
              <a:t>ואם אכן המלחמה היא מקום שבו אנשים מאבדים את חייהם – צ"ע, מה פשר הציווי החוזר ונשנה "אל תירא מהם", "אל ירך לבבכם"	 </a:t>
            </a:r>
            <a:r>
              <a:rPr lang="he-IL" dirty="0" err="1"/>
              <a:t>וכו</a:t>
            </a:r>
            <a:r>
              <a:rPr lang="he-IL" dirty="0"/>
              <a:t>'?</a:t>
            </a:r>
          </a:p>
        </p:txBody>
      </p:sp>
    </p:spTree>
    <p:extLst>
      <p:ext uri="{BB962C8B-B14F-4D97-AF65-F5344CB8AC3E}">
        <p14:creationId xmlns:p14="http://schemas.microsoft.com/office/powerpoint/2010/main" val="1379886099"/>
      </p:ext>
    </p:extLst>
  </p:cSld>
  <p:clrMapOvr>
    <a:masterClrMapping/>
  </p:clrMapOvr>
  <mc:AlternateContent xmlns:mc="http://schemas.openxmlformats.org/markup-compatibility/2006" xmlns:p14="http://schemas.microsoft.com/office/powerpoint/2010/main">
    <mc:Choice Requires="p14">
      <p:transition spd="slow" p14:dur="2000" advTm="28191"/>
    </mc:Choice>
    <mc:Fallback xmlns="">
      <p:transition spd="slow" advTm="28191"/>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C5595EF-B194-62D3-EFFE-9B86C5C1D2A6}"/>
              </a:ext>
            </a:extLst>
          </p:cNvPr>
          <p:cNvSpPr>
            <a:spLocks noGrp="1"/>
          </p:cNvSpPr>
          <p:nvPr>
            <p:ph type="title"/>
          </p:nvPr>
        </p:nvSpPr>
        <p:spPr>
          <a:xfrm>
            <a:off x="2895600" y="764373"/>
            <a:ext cx="7587673" cy="955370"/>
          </a:xfrm>
        </p:spPr>
        <p:txBody>
          <a:bodyPr/>
          <a:lstStyle/>
          <a:p>
            <a:r>
              <a:rPr lang="he-IL" dirty="0"/>
              <a:t>חיוב לבטוח או חיוב למסור נפש</a:t>
            </a:r>
          </a:p>
        </p:txBody>
      </p:sp>
      <p:sp>
        <p:nvSpPr>
          <p:cNvPr id="3" name="מציין מיקום תוכן 2">
            <a:extLst>
              <a:ext uri="{FF2B5EF4-FFF2-40B4-BE49-F238E27FC236}">
                <a16:creationId xmlns:a16="http://schemas.microsoft.com/office/drawing/2014/main" id="{836AC169-DD4E-A1A3-76EE-54D58D39B6A1}"/>
              </a:ext>
            </a:extLst>
          </p:cNvPr>
          <p:cNvSpPr>
            <a:spLocks noGrp="1"/>
          </p:cNvSpPr>
          <p:nvPr>
            <p:ph idx="1"/>
          </p:nvPr>
        </p:nvSpPr>
        <p:spPr>
          <a:xfrm>
            <a:off x="685800" y="1912690"/>
            <a:ext cx="9806709" cy="4723002"/>
          </a:xfrm>
        </p:spPr>
        <p:txBody>
          <a:bodyPr>
            <a:noAutofit/>
          </a:bodyPr>
          <a:lstStyle/>
          <a:p>
            <a:r>
              <a:rPr lang="he-IL" sz="2000" dirty="0"/>
              <a:t>ב"קהילות יעקב" ח"א, לד'- דן בשאלה הנ"ל וז"ל:</a:t>
            </a:r>
            <a:endParaRPr lang="en-US" sz="2000" dirty="0"/>
          </a:p>
          <a:p>
            <a:r>
              <a:rPr lang="he-IL" sz="2000" b="1" dirty="0"/>
              <a:t>"יש לחקור בחיוב שלא לפחוד אם הוא מענין חיוב בטחון שיהא בטוח </a:t>
            </a:r>
            <a:r>
              <a:rPr lang="he-IL" sz="2000" b="1" dirty="0" err="1"/>
              <a:t>בלבו</a:t>
            </a:r>
            <a:r>
              <a:rPr lang="he-IL" sz="2000" b="1" dirty="0"/>
              <a:t> על השי"ת שניצל ולא יארע לו תקלה, או שהוא חיוב מסירות נפש שצריך שלא יהא איכפת לו על חייו כלל ויהא מסור למלחמה לקדש שם שמים. </a:t>
            </a:r>
            <a:endParaRPr lang="en-US" sz="2000" b="1" dirty="0"/>
          </a:p>
          <a:p>
            <a:r>
              <a:rPr lang="he-IL" sz="2000" dirty="0"/>
              <a:t>ולכאורה הדבר מוכרח שאין החיוב להיות בטוח שלא ימות שהרי הכהן מכריז ואומר 'מי האיש אשר בנה בית חדש... פן ימות במלחמה' (דברים כ', ה'), ושונה כך כמה פעמים הרי שבמלחמה הוי הספק שמא ימות יותר משאילו לא ירד במלחמה, ועל דרך שאמרו חז"ל שהשטן מקטרג בשעת הסכנה ואיך </a:t>
            </a:r>
            <a:r>
              <a:rPr lang="he-IL" sz="2000" dirty="0" err="1"/>
              <a:t>יחוייב</a:t>
            </a:r>
            <a:r>
              <a:rPr lang="he-IL" sz="2000" dirty="0"/>
              <a:t> להיות בטוח במה שהתורה עצמה אומרת שאינו בטוח </a:t>
            </a:r>
            <a:endParaRPr lang="en-US" sz="2000" dirty="0"/>
          </a:p>
          <a:p>
            <a:r>
              <a:rPr lang="he-IL" sz="2000" dirty="0"/>
              <a:t>ואע"פ שהרמב"ם ז"ל כתב (מלכים פרק ז' הלכה טו') '...כל הנלחם בכל לבו בלא פחד ותהיה כוונתו לקדש את השם בלבד מובטח לו שלא ימצא רעה ולא תגיעהו נזק' ... מ"מ הרי יכול לפחוד שמא לא תהיה כוונתו שלימה וכעין </a:t>
            </a:r>
            <a:r>
              <a:rPr lang="he-IL" sz="2000" dirty="0" err="1"/>
              <a:t>שמצינו</a:t>
            </a:r>
            <a:r>
              <a:rPr lang="he-IL" sz="2000" dirty="0"/>
              <a:t> ביעקב אבינו שפחד שמא יגרום החטא... </a:t>
            </a:r>
            <a:endParaRPr lang="en-US" sz="2000" dirty="0"/>
          </a:p>
          <a:p>
            <a:r>
              <a:rPr lang="he-IL" sz="2000" dirty="0"/>
              <a:t>ובעל כרחינו שבדרך כלל יש חשש שמא ימות שהרי הכהן מכריז כך וגם אשכחן שכל היוצא למלחמות בית דוד כותב גט כריתות לאשתו שלא </a:t>
            </a:r>
            <a:r>
              <a:rPr lang="he-IL" sz="2000" dirty="0" err="1"/>
              <a:t>תתעגן</a:t>
            </a:r>
            <a:r>
              <a:rPr lang="he-IL" sz="2000" dirty="0"/>
              <a:t> אם ימות</a:t>
            </a:r>
            <a:r>
              <a:rPr lang="he-IL" sz="2400" b="1" dirty="0">
                <a:solidFill>
                  <a:schemeClr val="accent1">
                    <a:lumMod val="75000"/>
                  </a:schemeClr>
                </a:solidFill>
              </a:rPr>
              <a:t>, וא"כ ע"כ החיוב הוא לילך במסירות נפש ובתקיפות ולא יהא אכפת לו על עצמו כנ"ל".</a:t>
            </a:r>
            <a:endParaRPr lang="en-US" sz="2000" b="1" dirty="0">
              <a:solidFill>
                <a:schemeClr val="accent1">
                  <a:lumMod val="75000"/>
                </a:schemeClr>
              </a:solidFill>
            </a:endParaRPr>
          </a:p>
        </p:txBody>
      </p:sp>
    </p:spTree>
    <p:custDataLst>
      <p:tags r:id="rId1"/>
    </p:custDataLst>
    <p:extLst>
      <p:ext uri="{BB962C8B-B14F-4D97-AF65-F5344CB8AC3E}">
        <p14:creationId xmlns:p14="http://schemas.microsoft.com/office/powerpoint/2010/main" val="4231383917"/>
      </p:ext>
    </p:extLst>
  </p:cSld>
  <p:clrMapOvr>
    <a:masterClrMapping/>
  </p:clrMapOvr>
  <mc:AlternateContent xmlns:mc="http://schemas.openxmlformats.org/markup-compatibility/2006" xmlns:p14="http://schemas.microsoft.com/office/powerpoint/2010/main">
    <mc:Choice Requires="p14">
      <p:transition spd="slow" p14:dur="2000" advTm="375037"/>
    </mc:Choice>
    <mc:Fallback xmlns="">
      <p:transition spd="slow" advTm="37503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C5595EF-B194-62D3-EFFE-9B86C5C1D2A6}"/>
              </a:ext>
            </a:extLst>
          </p:cNvPr>
          <p:cNvSpPr>
            <a:spLocks noGrp="1"/>
          </p:cNvSpPr>
          <p:nvPr>
            <p:ph type="title"/>
          </p:nvPr>
        </p:nvSpPr>
        <p:spPr/>
        <p:txBody>
          <a:bodyPr/>
          <a:lstStyle/>
          <a:p>
            <a:r>
              <a:rPr lang="he-IL" dirty="0"/>
              <a:t>לא לפחד ממספר הטילים</a:t>
            </a:r>
          </a:p>
        </p:txBody>
      </p:sp>
      <p:sp>
        <p:nvSpPr>
          <p:cNvPr id="3" name="מציין מיקום תוכן 2">
            <a:extLst>
              <a:ext uri="{FF2B5EF4-FFF2-40B4-BE49-F238E27FC236}">
                <a16:creationId xmlns:a16="http://schemas.microsoft.com/office/drawing/2014/main" id="{836AC169-DD4E-A1A3-76EE-54D58D39B6A1}"/>
              </a:ext>
            </a:extLst>
          </p:cNvPr>
          <p:cNvSpPr>
            <a:spLocks noGrp="1"/>
          </p:cNvSpPr>
          <p:nvPr>
            <p:ph idx="1"/>
          </p:nvPr>
        </p:nvSpPr>
        <p:spPr/>
        <p:txBody>
          <a:bodyPr>
            <a:normAutofit lnSpcReduction="10000"/>
          </a:bodyPr>
          <a:lstStyle/>
          <a:p>
            <a:r>
              <a:rPr lang="he-IL" dirty="0"/>
              <a:t>ממשיך הקהילות יעקב בהסבר נוסף:</a:t>
            </a:r>
          </a:p>
          <a:p>
            <a:r>
              <a:rPr lang="he-IL" sz="2400" dirty="0"/>
              <a:t>"והנראה לעניות דעתי בזה לכאורה דודאי היוצא במלחמה הוא בספק סכנה והרי על מנת כן יוצאים ועל דרך שכתוב 'כזה וכזה תאכל החרב' (</a:t>
            </a:r>
            <a:r>
              <a:rPr lang="he-IL" sz="2400" dirty="0" err="1"/>
              <a:t>שמו"ב</a:t>
            </a:r>
            <a:r>
              <a:rPr lang="he-IL" sz="2400" dirty="0"/>
              <a:t> יא', כה') ואם ירא מצד הספק סכנה שיש בדרך כלל – </a:t>
            </a:r>
            <a:r>
              <a:rPr lang="he-IL" sz="2400" dirty="0" err="1"/>
              <a:t>י"ל</a:t>
            </a:r>
            <a:r>
              <a:rPr lang="he-IL" sz="2400" dirty="0"/>
              <a:t> דאינו בכלל לאו זה </a:t>
            </a:r>
            <a:r>
              <a:rPr lang="he-IL" sz="2400" dirty="0" err="1"/>
              <a:t>ד'אל</a:t>
            </a:r>
            <a:r>
              <a:rPr lang="he-IL" sz="2400" dirty="0"/>
              <a:t> תיראו' (דברים כ', ג'), </a:t>
            </a:r>
            <a:endParaRPr lang="en-US" sz="2400" dirty="0"/>
          </a:p>
          <a:p>
            <a:r>
              <a:rPr lang="he-IL" sz="2400" dirty="0"/>
              <a:t>אכן – כל זה אם מפחד בכלל אבל אם הפחד בא לו </a:t>
            </a:r>
            <a:r>
              <a:rPr lang="he-IL" sz="2400" b="1" dirty="0">
                <a:solidFill>
                  <a:schemeClr val="accent6">
                    <a:lumMod val="75000"/>
                  </a:schemeClr>
                </a:solidFill>
              </a:rPr>
              <a:t>מצד שרואה גודל המחנה של האויב</a:t>
            </a:r>
            <a:r>
              <a:rPr lang="he-IL" sz="2400" dirty="0"/>
              <a:t> ומשער בליבו שלא ינצח מחמת חוזק מחנה האויב או שמתרבה בשביל זה הפחד אצלו </a:t>
            </a:r>
            <a:r>
              <a:rPr lang="he-IL" sz="2400" dirty="0" err="1"/>
              <a:t>בכה"ג</a:t>
            </a:r>
            <a:r>
              <a:rPr lang="he-IL" sz="2400" dirty="0"/>
              <a:t> עובר ב'אל תיראו' ".</a:t>
            </a:r>
          </a:p>
          <a:p>
            <a:r>
              <a:rPr lang="he-IL" sz="2400" dirty="0"/>
              <a:t>הסבר: אדם שפחד בגלל שבמלחמה מתים זה מובן, אבל שמתחיל יותר לפחד בגלל שיש להם יותר טנקים וכדומה זה אסור, כי הרי בידי השם להושיע ברב ובמעט. (כעין זה ברבינו יונה שמותר לפחד מהשם, אבל אסור לפחד מהאויב).</a:t>
            </a:r>
            <a:endParaRPr lang="en-US" sz="2400" dirty="0"/>
          </a:p>
          <a:p>
            <a:endParaRPr lang="he-IL" dirty="0"/>
          </a:p>
        </p:txBody>
      </p:sp>
    </p:spTree>
    <p:extLst>
      <p:ext uri="{BB962C8B-B14F-4D97-AF65-F5344CB8AC3E}">
        <p14:creationId xmlns:p14="http://schemas.microsoft.com/office/powerpoint/2010/main" val="2136593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C5595EF-B194-62D3-EFFE-9B86C5C1D2A6}"/>
              </a:ext>
            </a:extLst>
          </p:cNvPr>
          <p:cNvSpPr>
            <a:spLocks noGrp="1"/>
          </p:cNvSpPr>
          <p:nvPr>
            <p:ph type="title"/>
          </p:nvPr>
        </p:nvSpPr>
        <p:spPr/>
        <p:txBody>
          <a:bodyPr/>
          <a:lstStyle/>
          <a:p>
            <a:r>
              <a:rPr lang="he-IL" dirty="0"/>
              <a:t>מכניס עצמו לפחד</a:t>
            </a:r>
          </a:p>
        </p:txBody>
      </p:sp>
      <p:sp>
        <p:nvSpPr>
          <p:cNvPr id="3" name="מציין מיקום תוכן 2">
            <a:extLst>
              <a:ext uri="{FF2B5EF4-FFF2-40B4-BE49-F238E27FC236}">
                <a16:creationId xmlns:a16="http://schemas.microsoft.com/office/drawing/2014/main" id="{836AC169-DD4E-A1A3-76EE-54D58D39B6A1}"/>
              </a:ext>
            </a:extLst>
          </p:cNvPr>
          <p:cNvSpPr>
            <a:spLocks noGrp="1"/>
          </p:cNvSpPr>
          <p:nvPr>
            <p:ph idx="1"/>
          </p:nvPr>
        </p:nvSpPr>
        <p:spPr/>
        <p:txBody>
          <a:bodyPr/>
          <a:lstStyle/>
          <a:p>
            <a:r>
              <a:rPr lang="he-IL" dirty="0"/>
              <a:t>ועוד נראה </a:t>
            </a:r>
            <a:r>
              <a:rPr lang="he-IL" dirty="0" err="1"/>
              <a:t>דהמתבהל</a:t>
            </a:r>
            <a:r>
              <a:rPr lang="he-IL" dirty="0"/>
              <a:t> פתאום מפני שהוא פחדן בטבעו אינו בכלל לאו זה, אלא </a:t>
            </a:r>
            <a:r>
              <a:rPr lang="he-IL" dirty="0" err="1"/>
              <a:t>דוקא</a:t>
            </a:r>
            <a:r>
              <a:rPr lang="he-IL" dirty="0"/>
              <a:t> המביא עצמו לידי פחד. </a:t>
            </a:r>
          </a:p>
          <a:p>
            <a:r>
              <a:rPr lang="he-IL" dirty="0"/>
              <a:t>כמבואר בלשון הרמב"ם ז"ל וכל המהרהר באשתו ובניו עד </a:t>
            </a:r>
            <a:r>
              <a:rPr lang="he-IL" dirty="0" err="1"/>
              <a:t>שמתבהל</a:t>
            </a:r>
            <a:r>
              <a:rPr lang="he-IL" dirty="0"/>
              <a:t> </a:t>
            </a:r>
            <a:r>
              <a:rPr lang="he-IL" dirty="0" err="1"/>
              <a:t>כו</a:t>
            </a:r>
            <a:r>
              <a:rPr lang="he-IL" dirty="0"/>
              <a:t>' ולא ניתנה תורה למלאכי השרת. </a:t>
            </a:r>
          </a:p>
          <a:p>
            <a:r>
              <a:rPr lang="he-IL" dirty="0"/>
              <a:t>לסיכום – האיסור לפי הרמב"ם הוא במביא עצמו לידי פחד. </a:t>
            </a:r>
          </a:p>
        </p:txBody>
      </p:sp>
    </p:spTree>
    <p:custDataLst>
      <p:tags r:id="rId1"/>
    </p:custDataLst>
    <p:extLst>
      <p:ext uri="{BB962C8B-B14F-4D97-AF65-F5344CB8AC3E}">
        <p14:creationId xmlns:p14="http://schemas.microsoft.com/office/powerpoint/2010/main" val="3724703905"/>
      </p:ext>
    </p:extLst>
  </p:cSld>
  <p:clrMapOvr>
    <a:masterClrMapping/>
  </p:clrMapOvr>
  <mc:AlternateContent xmlns:mc="http://schemas.openxmlformats.org/markup-compatibility/2006" xmlns:p14="http://schemas.microsoft.com/office/powerpoint/2010/main">
    <mc:Choice Requires="p14">
      <p:transition spd="slow" p14:dur="2000" advTm="24800"/>
    </mc:Choice>
    <mc:Fallback xmlns="">
      <p:transition spd="slow" advTm="248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C5595EF-B194-62D3-EFFE-9B86C5C1D2A6}"/>
              </a:ext>
            </a:extLst>
          </p:cNvPr>
          <p:cNvSpPr>
            <a:spLocks noGrp="1"/>
          </p:cNvSpPr>
          <p:nvPr>
            <p:ph type="title"/>
          </p:nvPr>
        </p:nvSpPr>
        <p:spPr>
          <a:xfrm>
            <a:off x="2895600" y="764373"/>
            <a:ext cx="7587673" cy="804368"/>
          </a:xfrm>
        </p:spPr>
        <p:txBody>
          <a:bodyPr/>
          <a:lstStyle/>
          <a:p>
            <a:r>
              <a:rPr lang="he-IL" dirty="0"/>
              <a:t>הגדרת </a:t>
            </a:r>
            <a:r>
              <a:rPr lang="he-IL" dirty="0" err="1"/>
              <a:t>המצוה</a:t>
            </a:r>
            <a:endParaRPr lang="he-IL" dirty="0"/>
          </a:p>
        </p:txBody>
      </p:sp>
      <p:sp>
        <p:nvSpPr>
          <p:cNvPr id="3" name="מציין מיקום תוכן 2">
            <a:extLst>
              <a:ext uri="{FF2B5EF4-FFF2-40B4-BE49-F238E27FC236}">
                <a16:creationId xmlns:a16="http://schemas.microsoft.com/office/drawing/2014/main" id="{836AC169-DD4E-A1A3-76EE-54D58D39B6A1}"/>
              </a:ext>
            </a:extLst>
          </p:cNvPr>
          <p:cNvSpPr>
            <a:spLocks noGrp="1"/>
          </p:cNvSpPr>
          <p:nvPr>
            <p:ph idx="1"/>
          </p:nvPr>
        </p:nvSpPr>
        <p:spPr>
          <a:xfrm>
            <a:off x="685800" y="1510018"/>
            <a:ext cx="9806709" cy="4708667"/>
          </a:xfrm>
        </p:spPr>
        <p:txBody>
          <a:bodyPr>
            <a:normAutofit fontScale="85000" lnSpcReduction="20000"/>
          </a:bodyPr>
          <a:lstStyle/>
          <a:p>
            <a:r>
              <a:rPr lang="he-IL" dirty="0"/>
              <a:t>בהגדרת </a:t>
            </a:r>
            <a:r>
              <a:rPr lang="he-IL" dirty="0" err="1"/>
              <a:t>המצוה</a:t>
            </a:r>
            <a:r>
              <a:rPr lang="he-IL" dirty="0"/>
              <a:t> שבאיסור הפחד והיראה התקשו אחרונים - </a:t>
            </a:r>
            <a:r>
              <a:rPr lang="he-IL" sz="1700" dirty="0" err="1"/>
              <a:t>מהר"ם</a:t>
            </a:r>
            <a:r>
              <a:rPr lang="he-IL" sz="1700" dirty="0"/>
              <a:t> שיק על תרי"ג מצוות, מצוה תקכ"ה; </a:t>
            </a:r>
            <a:r>
              <a:rPr lang="he-IL" sz="1700" dirty="0" err="1"/>
              <a:t>הגר"י</a:t>
            </a:r>
            <a:r>
              <a:rPr lang="he-IL" sz="1700" dirty="0"/>
              <a:t> </a:t>
            </a:r>
            <a:r>
              <a:rPr lang="he-IL" sz="1700" dirty="0" err="1"/>
              <a:t>פרלא</a:t>
            </a:r>
            <a:r>
              <a:rPr lang="he-IL" sz="1700" dirty="0"/>
              <a:t> על ספר המצות לרס"ג, ל"ת קכ"ח; קהילות יעקב, </a:t>
            </a:r>
            <a:r>
              <a:rPr lang="he-IL" sz="1700" dirty="0" err="1"/>
              <a:t>להגר"י</a:t>
            </a:r>
            <a:r>
              <a:rPr lang="he-IL" sz="1700" dirty="0"/>
              <a:t> </a:t>
            </a:r>
            <a:r>
              <a:rPr lang="he-IL" sz="1700" dirty="0" err="1"/>
              <a:t>קניבסקי</a:t>
            </a:r>
            <a:r>
              <a:rPr lang="he-IL" sz="1700" dirty="0"/>
              <a:t> </a:t>
            </a:r>
            <a:r>
              <a:rPr lang="he-IL" sz="1700" dirty="0" err="1"/>
              <a:t>שליט"א</a:t>
            </a:r>
            <a:r>
              <a:rPr lang="he-IL" sz="1700" dirty="0"/>
              <a:t>, שנת תרצ"ו, סימן לד:</a:t>
            </a:r>
            <a:r>
              <a:rPr lang="he-IL" dirty="0"/>
              <a:t> </a:t>
            </a:r>
          </a:p>
          <a:p>
            <a:r>
              <a:rPr lang="he-IL" dirty="0"/>
              <a:t>איך אסרה התורה פחד ויראה בשעת מלחמה, הרי זו תכונה טבעית באדם; תחושת הפחד והאימה של הלוחמים במלחמה היא רגש הפורץ באופן טבעי, ובמידה מרובה תחושה זו חיונית ללוחמים כדי שיהיו זהירים בשעת סכנה, ולא ניתנה תורה למלאכי השרת. </a:t>
            </a:r>
          </a:p>
          <a:p>
            <a:r>
              <a:rPr lang="he-IL" dirty="0"/>
              <a:t>והשיבו שהמדייק בדברי הרמב"ם בהלכות מלכים, פ"ז </a:t>
            </a:r>
            <a:r>
              <a:rPr lang="he-IL" dirty="0" err="1"/>
              <a:t>הט"ז</a:t>
            </a:r>
            <a:r>
              <a:rPr lang="he-IL" dirty="0"/>
              <a:t>, ימצא שאין איסור על הפחד הטבעי המתעורר במלחמה, אלא דייק הרמב"ם ואמר: "וכל המתחיל לחשוב ולהרהר במלחמה ומבהיל עצמו עובר בלא תעשה", </a:t>
            </a:r>
          </a:p>
          <a:p>
            <a:r>
              <a:rPr lang="he-IL" dirty="0"/>
              <a:t>הרי שמדובר רק במבהיל עצמו ומפתח </a:t>
            </a:r>
            <a:r>
              <a:rPr lang="he-IL" dirty="0" err="1"/>
              <a:t>בלבו</a:t>
            </a:r>
            <a:r>
              <a:rPr lang="he-IL" dirty="0"/>
              <a:t> תחושות פחד ויראה או מעלה במחשבתו מחשבות והרהורים המפתחים את הפחד ומעמיקים אותו ועל כגון זה נאמר האיסור. </a:t>
            </a:r>
          </a:p>
          <a:p>
            <a:r>
              <a:rPr lang="he-IL" dirty="0"/>
              <a:t>דוגמאות לתוכן מחשבות ורגשות המעוררים יראה ופחד חזקים ועמוקים יותר בלב, יכולות להיות מורכבות מצורות שונות. </a:t>
            </a:r>
          </a:p>
          <a:p>
            <a:r>
              <a:rPr lang="he-IL" dirty="0"/>
              <a:t>הרמב"ם מביא דוגמאות של מחשבות המחלישות את רוחו של הלוחם כמחשבות האדם באשתו, בבניו ובביתו; </a:t>
            </a:r>
          </a:p>
          <a:p>
            <a:r>
              <a:rPr lang="he-IL" dirty="0"/>
              <a:t>רבינו יונה בשערי תשובה מביא צורה אחרת של מחשבה המפתחת פחד במלחמה, וכן מראים הפסוקים עצמם בדברים כ' א': "כי תצא למלחמה על אויבך וראית סוס ורכב עם רב ממך לא תירא מהם" - הערכת יחסי הכוחות בין ישראל לאויביו, עוצמתם הצבאית וכמות נשקם, מפתחות רגשות פחד, חולשה ומורך לב.</a:t>
            </a:r>
          </a:p>
        </p:txBody>
      </p:sp>
    </p:spTree>
    <p:custDataLst>
      <p:tags r:id="rId1"/>
    </p:custDataLst>
    <p:extLst>
      <p:ext uri="{BB962C8B-B14F-4D97-AF65-F5344CB8AC3E}">
        <p14:creationId xmlns:p14="http://schemas.microsoft.com/office/powerpoint/2010/main" val="318260471"/>
      </p:ext>
    </p:extLst>
  </p:cSld>
  <p:clrMapOvr>
    <a:masterClrMapping/>
  </p:clrMapOvr>
  <mc:AlternateContent xmlns:mc="http://schemas.openxmlformats.org/markup-compatibility/2006" xmlns:p14="http://schemas.microsoft.com/office/powerpoint/2010/main">
    <mc:Choice Requires="p14">
      <p:transition spd="slow" p14:dur="2000" advTm="168138"/>
    </mc:Choice>
    <mc:Fallback xmlns="">
      <p:transition spd="slow" advTm="16813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371E97E-C69C-BC5B-2D81-B2824859E546}"/>
              </a:ext>
            </a:extLst>
          </p:cNvPr>
          <p:cNvSpPr>
            <a:spLocks noGrp="1"/>
          </p:cNvSpPr>
          <p:nvPr>
            <p:ph type="title"/>
          </p:nvPr>
        </p:nvSpPr>
        <p:spPr/>
        <p:txBody>
          <a:bodyPr/>
          <a:lstStyle/>
          <a:p>
            <a:r>
              <a:rPr lang="he-IL" dirty="0"/>
              <a:t>נושא רביעי</a:t>
            </a:r>
          </a:p>
        </p:txBody>
      </p:sp>
      <p:sp>
        <p:nvSpPr>
          <p:cNvPr id="3" name="מציין מיקום תוכן 2">
            <a:extLst>
              <a:ext uri="{FF2B5EF4-FFF2-40B4-BE49-F238E27FC236}">
                <a16:creationId xmlns:a16="http://schemas.microsoft.com/office/drawing/2014/main" id="{353B315E-BEC5-65ED-02EA-3F0973249E4B}"/>
              </a:ext>
            </a:extLst>
          </p:cNvPr>
          <p:cNvSpPr>
            <a:spLocks noGrp="1"/>
          </p:cNvSpPr>
          <p:nvPr>
            <p:ph idx="1"/>
          </p:nvPr>
        </p:nvSpPr>
        <p:spPr/>
        <p:txBody>
          <a:bodyPr/>
          <a:lstStyle/>
          <a:p>
            <a:r>
              <a:rPr lang="he-IL" dirty="0"/>
              <a:t>שיטת הרמב"ן – והגדרתה.</a:t>
            </a:r>
          </a:p>
          <a:p>
            <a:r>
              <a:rPr lang="he-IL" dirty="0"/>
              <a:t>לרמב"ן זה חיוב מצד מצוות הביטחון. </a:t>
            </a:r>
          </a:p>
          <a:p>
            <a:r>
              <a:rPr lang="he-IL" dirty="0"/>
              <a:t>רבינו יונה – חיוב כללי במצוות הביטחון. </a:t>
            </a:r>
          </a:p>
          <a:p>
            <a:r>
              <a:rPr lang="he-IL" dirty="0"/>
              <a:t>הבדלים להלכה בין הראשונים. </a:t>
            </a:r>
          </a:p>
          <a:p>
            <a:r>
              <a:rPr lang="he-IL" dirty="0"/>
              <a:t>האם </a:t>
            </a:r>
            <a:r>
              <a:rPr lang="he-IL" dirty="0" err="1"/>
              <a:t>האוכלסיה</a:t>
            </a:r>
            <a:r>
              <a:rPr lang="he-IL" dirty="0"/>
              <a:t> בכלל האיסור. </a:t>
            </a:r>
          </a:p>
          <a:p>
            <a:r>
              <a:rPr lang="he-IL" dirty="0"/>
              <a:t>גם לרמב"ן יש איסור ולא ימס. </a:t>
            </a:r>
          </a:p>
        </p:txBody>
      </p:sp>
    </p:spTree>
    <p:extLst>
      <p:ext uri="{BB962C8B-B14F-4D97-AF65-F5344CB8AC3E}">
        <p14:creationId xmlns:p14="http://schemas.microsoft.com/office/powerpoint/2010/main" val="320012465"/>
      </p:ext>
    </p:extLst>
  </p:cSld>
  <p:clrMapOvr>
    <a:masterClrMapping/>
  </p:clrMapOvr>
  <mc:AlternateContent xmlns:mc="http://schemas.openxmlformats.org/markup-compatibility/2006" xmlns:p14="http://schemas.microsoft.com/office/powerpoint/2010/main">
    <mc:Choice Requires="p14">
      <p:transition spd="slow" p14:dur="2000" advTm="10456"/>
    </mc:Choice>
    <mc:Fallback xmlns="">
      <p:transition spd="slow" advTm="10456"/>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C5595EF-B194-62D3-EFFE-9B86C5C1D2A6}"/>
              </a:ext>
            </a:extLst>
          </p:cNvPr>
          <p:cNvSpPr>
            <a:spLocks noGrp="1"/>
          </p:cNvSpPr>
          <p:nvPr>
            <p:ph type="title"/>
          </p:nvPr>
        </p:nvSpPr>
        <p:spPr/>
        <p:txBody>
          <a:bodyPr/>
          <a:lstStyle/>
          <a:p>
            <a:r>
              <a:rPr lang="he-IL" dirty="0" err="1"/>
              <a:t>קושית</a:t>
            </a:r>
            <a:r>
              <a:rPr lang="he-IL" dirty="0"/>
              <a:t> הרמב"ן – מי האיש הירא</a:t>
            </a:r>
          </a:p>
        </p:txBody>
      </p:sp>
      <p:sp>
        <p:nvSpPr>
          <p:cNvPr id="3" name="מציין מיקום תוכן 2">
            <a:extLst>
              <a:ext uri="{FF2B5EF4-FFF2-40B4-BE49-F238E27FC236}">
                <a16:creationId xmlns:a16="http://schemas.microsoft.com/office/drawing/2014/main" id="{836AC169-DD4E-A1A3-76EE-54D58D39B6A1}"/>
              </a:ext>
            </a:extLst>
          </p:cNvPr>
          <p:cNvSpPr>
            <a:spLocks noGrp="1"/>
          </p:cNvSpPr>
          <p:nvPr>
            <p:ph idx="1"/>
          </p:nvPr>
        </p:nvSpPr>
        <p:spPr/>
        <p:txBody>
          <a:bodyPr/>
          <a:lstStyle/>
          <a:p>
            <a:r>
              <a:rPr lang="he-IL" dirty="0"/>
              <a:t>הרמב"ן בהשגתו על מצוה זו כתב:</a:t>
            </a:r>
            <a:endParaRPr lang="en-US" dirty="0"/>
          </a:p>
          <a:p>
            <a:r>
              <a:rPr lang="he-IL" dirty="0"/>
              <a:t>"</a:t>
            </a:r>
            <a:r>
              <a:rPr lang="he-IL" dirty="0">
                <a:highlight>
                  <a:srgbClr val="00FF00"/>
                </a:highlight>
              </a:rPr>
              <a:t>וזה הבטחה ולא מצוה</a:t>
            </a:r>
            <a:r>
              <a:rPr lang="he-IL" dirty="0"/>
              <a:t>, ואם מניעה היא לא יוסיפו השוטרים ויאמרו מי האיש הירא ורך הלבב שעובר הלאו ויפרסם חטאו ויחזור".</a:t>
            </a:r>
            <a:endParaRPr lang="en-US" dirty="0"/>
          </a:p>
          <a:p>
            <a:r>
              <a:rPr lang="he-IL" dirty="0"/>
              <a:t>משמע מדבריו אלו שהבין שזמן האיסור חל בטרם יצאו למלחמה שהרי הכרזת משוח מלחמה והשוטרים נאמרת לפני צאתם לקרב.</a:t>
            </a:r>
          </a:p>
          <a:p>
            <a:r>
              <a:rPr lang="he-IL" dirty="0"/>
              <a:t>ע"פ שיטת הרמב"ם שזמן האיסור הוא שעת הלחימה והקרב, כפי שמדויק מלשונו שהאיסור אינו קיים כלל לפני הקרב, לא קשה הערתו של הרמב"ן. </a:t>
            </a:r>
          </a:p>
          <a:p>
            <a:r>
              <a:rPr lang="he-IL" dirty="0"/>
              <a:t>וכך תירץ במשך חכמה, דברים פר' שופטים, ד"ה אל תיראו, את קושיית הרמב"ן על הרמב"ם, ודייק כן מלשונו של הרמב"ם.</a:t>
            </a:r>
            <a:endParaRPr lang="en-US" dirty="0"/>
          </a:p>
          <a:p>
            <a:endParaRPr lang="he-IL" dirty="0"/>
          </a:p>
        </p:txBody>
      </p:sp>
    </p:spTree>
    <p:custDataLst>
      <p:tags r:id="rId1"/>
    </p:custDataLst>
    <p:extLst>
      <p:ext uri="{BB962C8B-B14F-4D97-AF65-F5344CB8AC3E}">
        <p14:creationId xmlns:p14="http://schemas.microsoft.com/office/powerpoint/2010/main" val="647364339"/>
      </p:ext>
    </p:extLst>
  </p:cSld>
  <p:clrMapOvr>
    <a:masterClrMapping/>
  </p:clrMapOvr>
  <mc:AlternateContent xmlns:mc="http://schemas.openxmlformats.org/markup-compatibility/2006" xmlns:p14="http://schemas.microsoft.com/office/powerpoint/2010/main">
    <mc:Choice Requires="p14">
      <p:transition spd="slow" p14:dur="2000" advTm="139749"/>
    </mc:Choice>
    <mc:Fallback xmlns="">
      <p:transition spd="slow" advTm="13974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C5595EF-B194-62D3-EFFE-9B86C5C1D2A6}"/>
              </a:ext>
            </a:extLst>
          </p:cNvPr>
          <p:cNvSpPr>
            <a:spLocks noGrp="1"/>
          </p:cNvSpPr>
          <p:nvPr>
            <p:ph type="title"/>
          </p:nvPr>
        </p:nvSpPr>
        <p:spPr/>
        <p:txBody>
          <a:bodyPr/>
          <a:lstStyle/>
          <a:p>
            <a:r>
              <a:rPr lang="he-IL" dirty="0"/>
              <a:t>לרמב"ן איסור הפחד – מדין ביטחון</a:t>
            </a:r>
          </a:p>
        </p:txBody>
      </p:sp>
      <p:sp>
        <p:nvSpPr>
          <p:cNvPr id="3" name="מציין מיקום תוכן 2">
            <a:extLst>
              <a:ext uri="{FF2B5EF4-FFF2-40B4-BE49-F238E27FC236}">
                <a16:creationId xmlns:a16="http://schemas.microsoft.com/office/drawing/2014/main" id="{836AC169-DD4E-A1A3-76EE-54D58D39B6A1}"/>
              </a:ext>
            </a:extLst>
          </p:cNvPr>
          <p:cNvSpPr>
            <a:spLocks noGrp="1"/>
          </p:cNvSpPr>
          <p:nvPr>
            <p:ph idx="1"/>
          </p:nvPr>
        </p:nvSpPr>
        <p:spPr/>
        <p:txBody>
          <a:bodyPr/>
          <a:lstStyle/>
          <a:p>
            <a:endParaRPr lang="he-IL" dirty="0"/>
          </a:p>
          <a:p>
            <a:r>
              <a:rPr lang="he-IL" dirty="0"/>
              <a:t>דברים פרק כ פסוק א</a:t>
            </a:r>
          </a:p>
          <a:p>
            <a:r>
              <a:rPr lang="he-IL" dirty="0"/>
              <a:t>כִּי תֵצֵא לַמִּלְחָמָה עַל אֹיְבֶךָ וְרָאִיתָ סוּס וָרֶכֶב עַם רַב מִמְּךָ לֹא תִירָא מֵהֶם כִּי יְהֹוָה </a:t>
            </a:r>
            <a:r>
              <a:rPr lang="he-IL" dirty="0" err="1"/>
              <a:t>אֱלֹהֶיך</a:t>
            </a:r>
            <a:r>
              <a:rPr lang="he-IL" dirty="0"/>
              <a:t>ָ עִמָּךְ הַמַּעַלְךָ מֵאֶרֶץ מִצְרָיִם:</a:t>
            </a:r>
          </a:p>
          <a:p>
            <a:r>
              <a:rPr lang="he-IL" dirty="0"/>
              <a:t>רמב"ן: </a:t>
            </a:r>
            <a:r>
              <a:rPr lang="he-IL" dirty="0">
                <a:highlight>
                  <a:srgbClr val="00FF00"/>
                </a:highlight>
              </a:rPr>
              <a:t>יזהירם שלא ירך לבבם ולא ייראו מן האויבים</a:t>
            </a:r>
            <a:r>
              <a:rPr lang="he-IL" dirty="0"/>
              <a:t>, ויאמר שלא יבטחו בזה בגבורתם לחשוב </a:t>
            </a:r>
            <a:r>
              <a:rPr lang="he-IL" dirty="0" err="1"/>
              <a:t>בלבם</a:t>
            </a:r>
            <a:r>
              <a:rPr lang="he-IL" dirty="0"/>
              <a:t> </a:t>
            </a:r>
            <a:r>
              <a:rPr lang="he-IL" dirty="0" err="1"/>
              <a:t>גבורים</a:t>
            </a:r>
            <a:r>
              <a:rPr lang="he-IL" dirty="0"/>
              <a:t> אנחנו ואנשי חיל למלחמה, </a:t>
            </a:r>
            <a:r>
              <a:rPr lang="he-IL" b="1" dirty="0">
                <a:solidFill>
                  <a:schemeClr val="accent6">
                    <a:lumMod val="75000"/>
                  </a:schemeClr>
                </a:solidFill>
              </a:rPr>
              <a:t>רק שישיבו לבם אל השם ויבטחו בישועתו </a:t>
            </a:r>
            <a:r>
              <a:rPr lang="he-IL" dirty="0"/>
              <a:t>ויחשבו כי לא בגבורת הסוס </a:t>
            </a:r>
            <a:r>
              <a:rPr lang="he-IL" dirty="0" err="1"/>
              <a:t>יחפץ</a:t>
            </a:r>
            <a:r>
              <a:rPr lang="he-IL" dirty="0"/>
              <a:t> ולא בשוקי האיש ירצה כי רוצה ה' את </a:t>
            </a:r>
            <a:r>
              <a:rPr lang="he-IL" dirty="0" err="1"/>
              <a:t>יראיו</a:t>
            </a:r>
            <a:r>
              <a:rPr lang="he-IL" dirty="0"/>
              <a:t> את </a:t>
            </a:r>
            <a:r>
              <a:rPr lang="he-IL" dirty="0" err="1"/>
              <a:t>המיחלים</a:t>
            </a:r>
            <a:r>
              <a:rPr lang="he-IL" dirty="0"/>
              <a:t> לחסדו.</a:t>
            </a:r>
          </a:p>
        </p:txBody>
      </p:sp>
    </p:spTree>
    <p:custDataLst>
      <p:tags r:id="rId1"/>
    </p:custDataLst>
    <p:extLst>
      <p:ext uri="{BB962C8B-B14F-4D97-AF65-F5344CB8AC3E}">
        <p14:creationId xmlns:p14="http://schemas.microsoft.com/office/powerpoint/2010/main" val="3689825459"/>
      </p:ext>
    </p:extLst>
  </p:cSld>
  <p:clrMapOvr>
    <a:masterClrMapping/>
  </p:clrMapOvr>
  <mc:AlternateContent xmlns:mc="http://schemas.openxmlformats.org/markup-compatibility/2006" xmlns:p14="http://schemas.microsoft.com/office/powerpoint/2010/main">
    <mc:Choice Requires="p14">
      <p:transition spd="slow" p14:dur="2000" advTm="67207"/>
    </mc:Choice>
    <mc:Fallback xmlns="">
      <p:transition spd="slow" advTm="6720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F0EDFDC-BAA6-9E7D-3478-C736B1AD05D2}"/>
              </a:ext>
            </a:extLst>
          </p:cNvPr>
          <p:cNvSpPr>
            <a:spLocks noGrp="1"/>
          </p:cNvSpPr>
          <p:nvPr>
            <p:ph type="title"/>
          </p:nvPr>
        </p:nvSpPr>
        <p:spPr/>
        <p:txBody>
          <a:bodyPr/>
          <a:lstStyle/>
          <a:p>
            <a:r>
              <a:rPr lang="he-IL" dirty="0"/>
              <a:t>רבינו יונה – אם יראה צרה</a:t>
            </a:r>
          </a:p>
        </p:txBody>
      </p:sp>
      <p:sp>
        <p:nvSpPr>
          <p:cNvPr id="3" name="מציין מיקום תוכן 2">
            <a:extLst>
              <a:ext uri="{FF2B5EF4-FFF2-40B4-BE49-F238E27FC236}">
                <a16:creationId xmlns:a16="http://schemas.microsoft.com/office/drawing/2014/main" id="{C8604D62-9DAC-666F-7B37-6CD785FD5B0F}"/>
              </a:ext>
            </a:extLst>
          </p:cNvPr>
          <p:cNvSpPr>
            <a:spLocks noGrp="1"/>
          </p:cNvSpPr>
          <p:nvPr>
            <p:ph idx="1"/>
          </p:nvPr>
        </p:nvSpPr>
        <p:spPr/>
        <p:txBody>
          <a:bodyPr/>
          <a:lstStyle/>
          <a:p>
            <a:r>
              <a:rPr lang="he-IL" dirty="0"/>
              <a:t>ספר שערי תשובה לרבינו יונה שער ג אות לא</a:t>
            </a:r>
          </a:p>
          <a:p>
            <a:r>
              <a:rPr lang="he-IL" dirty="0"/>
              <a:t>כי תצא למלחמה על אויבך וראית סוס ורכב עם רב ממך, לא תירא מהם (שם כ, א). </a:t>
            </a:r>
            <a:r>
              <a:rPr lang="he-IL" b="1" dirty="0">
                <a:solidFill>
                  <a:schemeClr val="accent6">
                    <a:lumMod val="75000"/>
                  </a:schemeClr>
                </a:solidFill>
              </a:rPr>
              <a:t>הוזהרנו בזה, שאם יראה האדם כי צרה קרובה, תהיה ישועת ה' בלבבו ויבטח עליה</a:t>
            </a:r>
            <a:r>
              <a:rPr lang="he-IL" dirty="0"/>
              <a:t>, </a:t>
            </a:r>
            <a:r>
              <a:rPr lang="he-IL" dirty="0" err="1"/>
              <a:t>כענין</a:t>
            </a:r>
            <a:r>
              <a:rPr lang="he-IL" dirty="0"/>
              <a:t> שנאמר (תהלים פה, י): "אך קרוב </a:t>
            </a:r>
            <a:r>
              <a:rPr lang="he-IL" dirty="0" err="1"/>
              <a:t>ליראיו</a:t>
            </a:r>
            <a:r>
              <a:rPr lang="he-IL" dirty="0"/>
              <a:t> ישעו", וכן כתוב (ישעיה נא, </a:t>
            </a:r>
            <a:r>
              <a:rPr lang="he-IL" dirty="0" err="1"/>
              <a:t>יב</a:t>
            </a:r>
            <a:r>
              <a:rPr lang="he-IL" dirty="0"/>
              <a:t>): "מי את ותיראי מאנוש ימות". </a:t>
            </a:r>
          </a:p>
          <a:p>
            <a:r>
              <a:rPr lang="he-IL" dirty="0"/>
              <a:t>רבינו יונה מקשר את איסור הפחד לחובת הביטחון בישועת השם. </a:t>
            </a:r>
          </a:p>
          <a:p>
            <a:r>
              <a:rPr lang="he-IL" dirty="0"/>
              <a:t>אלא שחובה מיוחדת יש להתחזק בביטחון בשעת מלחמה. </a:t>
            </a:r>
          </a:p>
          <a:p>
            <a:r>
              <a:rPr lang="he-IL" dirty="0"/>
              <a:t>לפי זה מובן מדוע סובר הרמב"ן שאיסור הפחד הוא כבר לפני שמתחילים בקרב, שכן הוא נובע מחובת הביטחון בהשם. ולכן סברה הוא שהאיסור מתחיל כבר מההכנה למלחמה. </a:t>
            </a:r>
          </a:p>
        </p:txBody>
      </p:sp>
    </p:spTree>
    <p:custDataLst>
      <p:tags r:id="rId1"/>
    </p:custDataLst>
    <p:extLst>
      <p:ext uri="{BB962C8B-B14F-4D97-AF65-F5344CB8AC3E}">
        <p14:creationId xmlns:p14="http://schemas.microsoft.com/office/powerpoint/2010/main" val="2643426843"/>
      </p:ext>
    </p:extLst>
  </p:cSld>
  <p:clrMapOvr>
    <a:masterClrMapping/>
  </p:clrMapOvr>
  <mc:AlternateContent xmlns:mc="http://schemas.openxmlformats.org/markup-compatibility/2006" xmlns:p14="http://schemas.microsoft.com/office/powerpoint/2010/main">
    <mc:Choice Requires="p14">
      <p:transition spd="slow" p14:dur="2000" advTm="107254"/>
    </mc:Choice>
    <mc:Fallback xmlns="">
      <p:transition spd="slow" advTm="10725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F0EDFDC-BAA6-9E7D-3478-C736B1AD05D2}"/>
              </a:ext>
            </a:extLst>
          </p:cNvPr>
          <p:cNvSpPr>
            <a:spLocks noGrp="1"/>
          </p:cNvSpPr>
          <p:nvPr>
            <p:ph type="title"/>
          </p:nvPr>
        </p:nvSpPr>
        <p:spPr/>
        <p:txBody>
          <a:bodyPr/>
          <a:lstStyle/>
          <a:p>
            <a:r>
              <a:rPr lang="he-IL" dirty="0"/>
              <a:t>שתי הבדלים הלכתיים</a:t>
            </a:r>
          </a:p>
        </p:txBody>
      </p:sp>
      <p:sp>
        <p:nvSpPr>
          <p:cNvPr id="3" name="מציין מיקום תוכן 2">
            <a:extLst>
              <a:ext uri="{FF2B5EF4-FFF2-40B4-BE49-F238E27FC236}">
                <a16:creationId xmlns:a16="http://schemas.microsoft.com/office/drawing/2014/main" id="{C8604D62-9DAC-666F-7B37-6CD785FD5B0F}"/>
              </a:ext>
            </a:extLst>
          </p:cNvPr>
          <p:cNvSpPr>
            <a:spLocks noGrp="1"/>
          </p:cNvSpPr>
          <p:nvPr>
            <p:ph idx="1"/>
          </p:nvPr>
        </p:nvSpPr>
        <p:spPr/>
        <p:txBody>
          <a:bodyPr/>
          <a:lstStyle/>
          <a:p>
            <a:r>
              <a:rPr lang="he-IL" dirty="0"/>
              <a:t>לפי הרמב"ם האיסור הוא על הלוחמים, הנמצאים בקרב. ואילו לרמב"ן ולרבנו יונה האיסור הוא לכל מי שנמצא בסכנה. </a:t>
            </a:r>
          </a:p>
          <a:p>
            <a:r>
              <a:rPr lang="he-IL" dirty="0"/>
              <a:t>לפי הרמב"ם האיסור הוא רק בשעת הקרב, ואילו לרמב"ן האיסור הוא גם בשעת ההכנה לקרב. </a:t>
            </a:r>
          </a:p>
          <a:p>
            <a:r>
              <a:rPr lang="he-IL" dirty="0"/>
              <a:t>לפי הרמב"ם החיוב הוא מדין מסירות נפש, ואילו לרמב"ן החיוב הוא מדין מצוות הביטחון.</a:t>
            </a:r>
          </a:p>
          <a:p>
            <a:r>
              <a:rPr lang="he-IL" dirty="0"/>
              <a:t>גם לפי הרמב"ם יתכן ויהיה איסור לפחד מדין </a:t>
            </a:r>
            <a:r>
              <a:rPr lang="he-IL" dirty="0" err="1"/>
              <a:t>הלאוו</a:t>
            </a:r>
            <a:r>
              <a:rPr lang="he-IL" dirty="0"/>
              <a:t> של לא תירא מהם – </a:t>
            </a:r>
            <a:r>
              <a:rPr lang="he-IL" dirty="0">
                <a:hlinkClick r:id="rId3" action="ppaction://hlinksldjump"/>
              </a:rPr>
              <a:t>ראה לעיל</a:t>
            </a:r>
            <a:r>
              <a:rPr lang="he-IL" dirty="0"/>
              <a:t>.  </a:t>
            </a:r>
          </a:p>
        </p:txBody>
      </p:sp>
    </p:spTree>
    <p:custDataLst>
      <p:tags r:id="rId1"/>
    </p:custDataLst>
    <p:extLst>
      <p:ext uri="{BB962C8B-B14F-4D97-AF65-F5344CB8AC3E}">
        <p14:creationId xmlns:p14="http://schemas.microsoft.com/office/powerpoint/2010/main" val="990800734"/>
      </p:ext>
    </p:extLst>
  </p:cSld>
  <p:clrMapOvr>
    <a:masterClrMapping/>
  </p:clrMapOvr>
  <mc:AlternateContent xmlns:mc="http://schemas.openxmlformats.org/markup-compatibility/2006" xmlns:p14="http://schemas.microsoft.com/office/powerpoint/2010/main">
    <mc:Choice Requires="p14">
      <p:transition spd="slow" p14:dur="2000" advTm="181846"/>
    </mc:Choice>
    <mc:Fallback xmlns="">
      <p:transition spd="slow" advTm="18184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F0EDFDC-BAA6-9E7D-3478-C736B1AD05D2}"/>
              </a:ext>
            </a:extLst>
          </p:cNvPr>
          <p:cNvSpPr>
            <a:spLocks noGrp="1"/>
          </p:cNvSpPr>
          <p:nvPr>
            <p:ph type="title"/>
          </p:nvPr>
        </p:nvSpPr>
        <p:spPr/>
        <p:txBody>
          <a:bodyPr/>
          <a:lstStyle/>
          <a:p>
            <a:r>
              <a:rPr lang="he-IL" dirty="0"/>
              <a:t>האם האוכלוסייה באיסור פחד?</a:t>
            </a:r>
          </a:p>
        </p:txBody>
      </p:sp>
      <p:sp>
        <p:nvSpPr>
          <p:cNvPr id="3" name="מציין מיקום תוכן 2">
            <a:extLst>
              <a:ext uri="{FF2B5EF4-FFF2-40B4-BE49-F238E27FC236}">
                <a16:creationId xmlns:a16="http://schemas.microsoft.com/office/drawing/2014/main" id="{C8604D62-9DAC-666F-7B37-6CD785FD5B0F}"/>
              </a:ext>
            </a:extLst>
          </p:cNvPr>
          <p:cNvSpPr>
            <a:spLocks noGrp="1"/>
          </p:cNvSpPr>
          <p:nvPr>
            <p:ph idx="1"/>
          </p:nvPr>
        </p:nvSpPr>
        <p:spPr/>
        <p:txBody>
          <a:bodyPr>
            <a:normAutofit lnSpcReduction="10000"/>
          </a:bodyPr>
          <a:lstStyle/>
          <a:p>
            <a:r>
              <a:rPr lang="he-IL" dirty="0"/>
              <a:t> הרב הראשי לישראל לשעבר, הרב אברהם שפירא </a:t>
            </a:r>
            <a:r>
              <a:rPr lang="he-IL" dirty="0" err="1"/>
              <a:t>שליט"א</a:t>
            </a:r>
            <a:r>
              <a:rPr lang="he-IL" dirty="0"/>
              <a:t> (בביקורו ברמת גן בתקופת המלחמה) דייק מלשון הרמב"ם, שלא </a:t>
            </a:r>
            <a:r>
              <a:rPr lang="he-IL" dirty="0" err="1"/>
              <a:t>כהחינוך</a:t>
            </a:r>
            <a:r>
              <a:rPr lang="he-IL" dirty="0"/>
              <a:t>. </a:t>
            </a:r>
          </a:p>
          <a:p>
            <a:r>
              <a:rPr lang="he-IL" dirty="0"/>
              <a:t>בספר המצוות (ל"ת נ"ח) כתב הרמב"ם: שהזהירנו מלירא מן הכופרים בעת המלחמה ושלא נברח מפניהם... וכל מי שייסוג אחור כבר עבר על לא תעשה. והוא אמרו </a:t>
            </a:r>
            <a:r>
              <a:rPr lang="he-IL" dirty="0" err="1"/>
              <a:t>ית</a:t>
            </a:r>
            <a:r>
              <a:rPr lang="he-IL" dirty="0"/>
              <a:t>' "לא </a:t>
            </a:r>
            <a:r>
              <a:rPr lang="he-IL" dirty="0" err="1"/>
              <a:t>תערוץ</a:t>
            </a:r>
            <a:r>
              <a:rPr lang="he-IL" dirty="0"/>
              <a:t> מפניהם". ונכפלה האזהרה, ואמר: "לא </a:t>
            </a:r>
            <a:r>
              <a:rPr lang="he-IL" dirty="0" err="1"/>
              <a:t>תיראום</a:t>
            </a:r>
            <a:r>
              <a:rPr lang="he-IL" dirty="0"/>
              <a:t>".</a:t>
            </a:r>
          </a:p>
          <a:p>
            <a:r>
              <a:rPr lang="he-IL" dirty="0"/>
              <a:t>הפסוקים המשמשים מקור </a:t>
            </a:r>
            <a:r>
              <a:rPr lang="he-IL" dirty="0" err="1"/>
              <a:t>למצוה</a:t>
            </a:r>
            <a:r>
              <a:rPr lang="he-IL" dirty="0"/>
              <a:t> זו לדעת הרמב"ם הם הפסוקים בדברים (ז' כ"א, ג' כ"ב). המעיין במקור שבתורה ימצא שאין מדובר שם בלוחמים בשעת מלחמה, אלא בכל העם בהיותו במדבר, שלא יחשוש מלהיכנס לארץ ישראל למרות הבעיות והסיכונים. </a:t>
            </a:r>
          </a:p>
          <a:p>
            <a:r>
              <a:rPr lang="he-IL" dirty="0"/>
              <a:t>ועל </a:t>
            </a:r>
            <a:r>
              <a:rPr lang="he-IL" dirty="0" err="1"/>
              <a:t>כרחך</a:t>
            </a:r>
            <a:r>
              <a:rPr lang="he-IL" dirty="0"/>
              <a:t> גם נשים וזקנים בכלל, שהרי אם אלו היו רשאים לפחד ולהימנע מהיכנס לא"י, איך היו הגברים מסוגלים לקיים את </a:t>
            </a:r>
            <a:r>
              <a:rPr lang="he-IL" dirty="0" err="1"/>
              <a:t>המצוה</a:t>
            </a:r>
            <a:r>
              <a:rPr lang="he-IL" dirty="0"/>
              <a:t> לבדם? וא"כ מוכח </a:t>
            </a:r>
            <a:r>
              <a:rPr lang="he-IL" dirty="0" err="1"/>
              <a:t>שהמצוה</a:t>
            </a:r>
            <a:r>
              <a:rPr lang="he-IL" dirty="0"/>
              <a:t> חלה גם על </a:t>
            </a:r>
            <a:r>
              <a:rPr lang="he-IL" dirty="0" err="1"/>
              <a:t>אוכלוסיה</a:t>
            </a:r>
            <a:r>
              <a:rPr lang="he-IL" dirty="0"/>
              <a:t> אזרחית, שאסור לה לפחד ולברוח ממקומה בשעת מלחמה.</a:t>
            </a:r>
          </a:p>
          <a:p>
            <a:r>
              <a:rPr lang="he-IL" dirty="0"/>
              <a:t>סיכום: כאשר פחד האוכלוסייה גורם לקשיים במלחמה, גם הם בכלל האיסור. </a:t>
            </a:r>
          </a:p>
          <a:p>
            <a:endParaRPr lang="he-IL" dirty="0"/>
          </a:p>
        </p:txBody>
      </p:sp>
    </p:spTree>
    <p:custDataLst>
      <p:tags r:id="rId1"/>
    </p:custDataLst>
    <p:extLst>
      <p:ext uri="{BB962C8B-B14F-4D97-AF65-F5344CB8AC3E}">
        <p14:creationId xmlns:p14="http://schemas.microsoft.com/office/powerpoint/2010/main" val="806706216"/>
      </p:ext>
    </p:extLst>
  </p:cSld>
  <p:clrMapOvr>
    <a:masterClrMapping/>
  </p:clrMapOvr>
  <mc:AlternateContent xmlns:mc="http://schemas.openxmlformats.org/markup-compatibility/2006" xmlns:p14="http://schemas.microsoft.com/office/powerpoint/2010/main">
    <mc:Choice Requires="p14">
      <p:transition spd="slow" p14:dur="2000" advTm="281742"/>
    </mc:Choice>
    <mc:Fallback xmlns="">
      <p:transition spd="slow" advTm="28174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F0EDFDC-BAA6-9E7D-3478-C736B1AD05D2}"/>
              </a:ext>
            </a:extLst>
          </p:cNvPr>
          <p:cNvSpPr>
            <a:spLocks noGrp="1"/>
          </p:cNvSpPr>
          <p:nvPr>
            <p:ph type="title"/>
          </p:nvPr>
        </p:nvSpPr>
        <p:spPr/>
        <p:txBody>
          <a:bodyPr/>
          <a:lstStyle/>
          <a:p>
            <a:r>
              <a:rPr lang="he-IL" dirty="0"/>
              <a:t>ולא ימס את לבב אחיו</a:t>
            </a:r>
          </a:p>
        </p:txBody>
      </p:sp>
      <p:sp>
        <p:nvSpPr>
          <p:cNvPr id="3" name="מציין מיקום תוכן 2">
            <a:extLst>
              <a:ext uri="{FF2B5EF4-FFF2-40B4-BE49-F238E27FC236}">
                <a16:creationId xmlns:a16="http://schemas.microsoft.com/office/drawing/2014/main" id="{C8604D62-9DAC-666F-7B37-6CD785FD5B0F}"/>
              </a:ext>
            </a:extLst>
          </p:cNvPr>
          <p:cNvSpPr>
            <a:spLocks noGrp="1"/>
          </p:cNvSpPr>
          <p:nvPr>
            <p:ph idx="1"/>
          </p:nvPr>
        </p:nvSpPr>
        <p:spPr/>
        <p:txBody>
          <a:bodyPr/>
          <a:lstStyle/>
          <a:p>
            <a:r>
              <a:rPr lang="he-IL" dirty="0"/>
              <a:t>מצאנו </a:t>
            </a:r>
            <a:r>
              <a:rPr lang="he-IL" dirty="0" err="1"/>
              <a:t>לאוו</a:t>
            </a:r>
            <a:r>
              <a:rPr lang="he-IL" dirty="0"/>
              <a:t> נוסף מהתורה: </a:t>
            </a:r>
          </a:p>
          <a:p>
            <a:r>
              <a:rPr lang="he-IL" dirty="0"/>
              <a:t>השגות הרמב"ן לספר המצוות לרמב"ם שכחת </a:t>
            </a:r>
            <a:r>
              <a:rPr lang="he-IL" dirty="0" err="1"/>
              <a:t>הלאוין</a:t>
            </a:r>
            <a:r>
              <a:rPr lang="he-IL" dirty="0"/>
              <a:t> מצוה י</a:t>
            </a:r>
          </a:p>
          <a:p>
            <a:r>
              <a:rPr lang="he-IL" dirty="0" err="1"/>
              <a:t>המצוה</a:t>
            </a:r>
            <a:r>
              <a:rPr lang="he-IL" dirty="0"/>
              <a:t> העשירית שנמנע האיש הירא ורך הלבב מבוא במלחמה שהוא לא יוכל בטבעו לעמוד בקשרי המלחמה וסבול המכות והחרב וינוס ויהיה </a:t>
            </a:r>
            <a:r>
              <a:rPr lang="he-IL" dirty="0" err="1"/>
              <a:t>תחלת</a:t>
            </a:r>
            <a:r>
              <a:rPr lang="he-IL" dirty="0"/>
              <a:t> מפלה לעם והוא אמרו יתעלה (שופטי' כ) ולא ימס את לבב אחיו כלבבו. וזה כתבו בעל ההלכות (אות </a:t>
            </a:r>
            <a:r>
              <a:rPr lang="he-IL" dirty="0" err="1"/>
              <a:t>רסא</a:t>
            </a:r>
            <a:r>
              <a:rPr lang="he-IL" dirty="0"/>
              <a:t>). ואם כן יהיה פעל קל יוצא, או שבא כדרך (משפטי' </a:t>
            </a:r>
            <a:r>
              <a:rPr lang="he-IL" dirty="0" err="1"/>
              <a:t>כא</a:t>
            </a:r>
            <a:r>
              <a:rPr lang="he-IL" dirty="0"/>
              <a:t>) ולא יאכל את בשרו [וכ"כ בפי' התורה]: </a:t>
            </a:r>
          </a:p>
          <a:p>
            <a:r>
              <a:rPr lang="he-IL" dirty="0"/>
              <a:t>מה גדר </a:t>
            </a:r>
            <a:r>
              <a:rPr lang="he-IL" dirty="0" err="1"/>
              <a:t>הלאוו</a:t>
            </a:r>
            <a:r>
              <a:rPr lang="he-IL" dirty="0"/>
              <a:t>? האם זה איסור פחד, או איסור על המפקד לשלוח אדם פחדן שיגרום לכולם בסוף לפחד?</a:t>
            </a:r>
          </a:p>
        </p:txBody>
      </p:sp>
    </p:spTree>
    <p:custDataLst>
      <p:tags r:id="rId1"/>
    </p:custDataLst>
    <p:extLst>
      <p:ext uri="{BB962C8B-B14F-4D97-AF65-F5344CB8AC3E}">
        <p14:creationId xmlns:p14="http://schemas.microsoft.com/office/powerpoint/2010/main" val="192313231"/>
      </p:ext>
    </p:extLst>
  </p:cSld>
  <p:clrMapOvr>
    <a:masterClrMapping/>
  </p:clrMapOvr>
  <mc:AlternateContent xmlns:mc="http://schemas.openxmlformats.org/markup-compatibility/2006" xmlns:p14="http://schemas.microsoft.com/office/powerpoint/2010/main">
    <mc:Choice Requires="p14">
      <p:transition spd="slow" p14:dur="2000" advTm="35173"/>
    </mc:Choice>
    <mc:Fallback xmlns="">
      <p:transition spd="slow" advTm="3517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C071299-3926-FC60-A0F5-BCFCE4CD39C9}"/>
              </a:ext>
            </a:extLst>
          </p:cNvPr>
          <p:cNvSpPr>
            <a:spLocks noGrp="1"/>
          </p:cNvSpPr>
          <p:nvPr>
            <p:ph type="title"/>
          </p:nvPr>
        </p:nvSpPr>
        <p:spPr/>
        <p:txBody>
          <a:bodyPr/>
          <a:lstStyle/>
          <a:p>
            <a:r>
              <a:rPr lang="he-IL" dirty="0"/>
              <a:t>נושא חמישי – כוחו של ביטחון</a:t>
            </a:r>
          </a:p>
        </p:txBody>
      </p:sp>
      <p:sp>
        <p:nvSpPr>
          <p:cNvPr id="3" name="מציין מיקום תוכן 2">
            <a:extLst>
              <a:ext uri="{FF2B5EF4-FFF2-40B4-BE49-F238E27FC236}">
                <a16:creationId xmlns:a16="http://schemas.microsoft.com/office/drawing/2014/main" id="{1E0DB18F-5F09-395C-C14B-7A981D0CE92A}"/>
              </a:ext>
            </a:extLst>
          </p:cNvPr>
          <p:cNvSpPr>
            <a:spLocks noGrp="1"/>
          </p:cNvSpPr>
          <p:nvPr>
            <p:ph idx="1"/>
          </p:nvPr>
        </p:nvSpPr>
        <p:spPr/>
        <p:txBody>
          <a:bodyPr/>
          <a:lstStyle/>
          <a:p>
            <a:r>
              <a:rPr lang="he-IL" dirty="0"/>
              <a:t>כוחו של ביטחון</a:t>
            </a:r>
          </a:p>
          <a:p>
            <a:r>
              <a:rPr lang="he-IL" dirty="0"/>
              <a:t>והעיקר לא לפחד כלל. </a:t>
            </a:r>
          </a:p>
          <a:p>
            <a:r>
              <a:rPr lang="he-IL" dirty="0"/>
              <a:t>ואשר יגורתי בא לי. </a:t>
            </a:r>
          </a:p>
          <a:p>
            <a:r>
              <a:rPr lang="he-IL" dirty="0"/>
              <a:t>פחד במלחמת המפרץ. </a:t>
            </a:r>
          </a:p>
          <a:p>
            <a:r>
              <a:rPr lang="he-IL" dirty="0"/>
              <a:t>וישבתם לבטח בארצכם. </a:t>
            </a:r>
          </a:p>
        </p:txBody>
      </p:sp>
    </p:spTree>
    <p:extLst>
      <p:ext uri="{BB962C8B-B14F-4D97-AF65-F5344CB8AC3E}">
        <p14:creationId xmlns:p14="http://schemas.microsoft.com/office/powerpoint/2010/main" val="1454039991"/>
      </p:ext>
    </p:extLst>
  </p:cSld>
  <p:clrMapOvr>
    <a:masterClrMapping/>
  </p:clrMapOvr>
  <mc:AlternateContent xmlns:mc="http://schemas.openxmlformats.org/markup-compatibility/2006" xmlns:p14="http://schemas.microsoft.com/office/powerpoint/2010/main">
    <mc:Choice Requires="p14">
      <p:transition spd="slow" p14:dur="2000" advTm="10868"/>
    </mc:Choice>
    <mc:Fallback xmlns="">
      <p:transition spd="slow" advTm="10868"/>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F0EDFDC-BAA6-9E7D-3478-C736B1AD05D2}"/>
              </a:ext>
            </a:extLst>
          </p:cNvPr>
          <p:cNvSpPr>
            <a:spLocks noGrp="1"/>
          </p:cNvSpPr>
          <p:nvPr>
            <p:ph type="title"/>
          </p:nvPr>
        </p:nvSpPr>
        <p:spPr/>
        <p:txBody>
          <a:bodyPr/>
          <a:lstStyle/>
          <a:p>
            <a:r>
              <a:rPr lang="he-IL" dirty="0"/>
              <a:t>כוחו של ביטחון</a:t>
            </a:r>
          </a:p>
        </p:txBody>
      </p:sp>
      <p:sp>
        <p:nvSpPr>
          <p:cNvPr id="3" name="מציין מיקום תוכן 2">
            <a:extLst>
              <a:ext uri="{FF2B5EF4-FFF2-40B4-BE49-F238E27FC236}">
                <a16:creationId xmlns:a16="http://schemas.microsoft.com/office/drawing/2014/main" id="{C8604D62-9DAC-666F-7B37-6CD785FD5B0F}"/>
              </a:ext>
            </a:extLst>
          </p:cNvPr>
          <p:cNvSpPr>
            <a:spLocks noGrp="1"/>
          </p:cNvSpPr>
          <p:nvPr>
            <p:ph idx="1"/>
          </p:nvPr>
        </p:nvSpPr>
        <p:spPr/>
        <p:txBody>
          <a:bodyPr/>
          <a:lstStyle/>
          <a:p>
            <a:r>
              <a:rPr lang="he-IL" dirty="0"/>
              <a:t>ביטוי מובהק </a:t>
            </a:r>
            <a:r>
              <a:rPr lang="he-IL" dirty="0" err="1"/>
              <a:t>לענין</a:t>
            </a:r>
            <a:r>
              <a:rPr lang="he-IL" dirty="0"/>
              <a:t> זה נתן </a:t>
            </a:r>
            <a:r>
              <a:rPr lang="he-IL" dirty="0" err="1"/>
              <a:t>רי"מ</a:t>
            </a:r>
            <a:r>
              <a:rPr lang="he-IL" dirty="0"/>
              <a:t> הכהן </a:t>
            </a:r>
            <a:r>
              <a:rPr lang="he-IL" dirty="0" err="1"/>
              <a:t>מראדין</a:t>
            </a:r>
            <a:r>
              <a:rPr lang="he-IL" dirty="0"/>
              <a:t> – בעל החפץ חיים – בספרו מחנה ישראל (מאמרים, פרק י סעיפים א-ב-ג): </a:t>
            </a:r>
            <a:r>
              <a:rPr lang="he-IL" b="1" dirty="0"/>
              <a:t>"מוכח בכמה מקומות בדברי הנביאים, שעיקר הצלת נפש האדם בעת מלחמה והתגברו על אויביו, תלוי בגודל התחזקות </a:t>
            </a:r>
            <a:r>
              <a:rPr lang="he-IL" b="1" dirty="0" err="1"/>
              <a:t>כח</a:t>
            </a:r>
            <a:r>
              <a:rPr lang="he-IL" b="1" dirty="0"/>
              <a:t> בטחונו בה'... ולפי גודל הבטחון כן הוא גודל ההצלחה</a:t>
            </a:r>
            <a:r>
              <a:rPr lang="he-IL" dirty="0"/>
              <a:t>... </a:t>
            </a:r>
          </a:p>
          <a:p>
            <a:r>
              <a:rPr lang="he-IL" dirty="0"/>
              <a:t>וכשם </a:t>
            </a:r>
            <a:r>
              <a:rPr lang="he-IL" dirty="0" err="1"/>
              <a:t>שמצוה</a:t>
            </a:r>
            <a:r>
              <a:rPr lang="he-IL" dirty="0"/>
              <a:t> להתחזק בעצמו כך מצוה לחזק את אחיו גם כן במידת הבטחון", שכן כאמור, אומץ הלב ושלוות הנפש הם תנאי ראשון במעלה לקיום ראוי של מצות מלחמה.</a:t>
            </a:r>
          </a:p>
          <a:p>
            <a:r>
              <a:rPr lang="he-IL" dirty="0"/>
              <a:t> </a:t>
            </a:r>
            <a:endParaRPr lang="en-US" dirty="0"/>
          </a:p>
          <a:p>
            <a:endParaRPr lang="he-IL" dirty="0"/>
          </a:p>
        </p:txBody>
      </p:sp>
    </p:spTree>
    <p:custDataLst>
      <p:tags r:id="rId1"/>
    </p:custDataLst>
    <p:extLst>
      <p:ext uri="{BB962C8B-B14F-4D97-AF65-F5344CB8AC3E}">
        <p14:creationId xmlns:p14="http://schemas.microsoft.com/office/powerpoint/2010/main" val="3736164537"/>
      </p:ext>
    </p:extLst>
  </p:cSld>
  <p:clrMapOvr>
    <a:masterClrMapping/>
  </p:clrMapOvr>
  <mc:AlternateContent xmlns:mc="http://schemas.openxmlformats.org/markup-compatibility/2006" xmlns:p14="http://schemas.microsoft.com/office/powerpoint/2010/main">
    <mc:Choice Requires="p14">
      <p:transition spd="slow" p14:dur="2000" advTm="43835"/>
    </mc:Choice>
    <mc:Fallback xmlns="">
      <p:transition spd="slow" advTm="4383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0EA1B69-D8FF-EB88-52DF-0C8191AF8B07}"/>
              </a:ext>
            </a:extLst>
          </p:cNvPr>
          <p:cNvSpPr>
            <a:spLocks noGrp="1"/>
          </p:cNvSpPr>
          <p:nvPr>
            <p:ph type="title"/>
          </p:nvPr>
        </p:nvSpPr>
        <p:spPr>
          <a:xfrm>
            <a:off x="2895600" y="620202"/>
            <a:ext cx="7587673" cy="850789"/>
          </a:xfrm>
        </p:spPr>
        <p:txBody>
          <a:bodyPr/>
          <a:lstStyle/>
          <a:p>
            <a:r>
              <a:rPr lang="he-IL" dirty="0"/>
              <a:t>והעיקר – לא לפחד כלל</a:t>
            </a:r>
          </a:p>
        </p:txBody>
      </p:sp>
      <p:sp>
        <p:nvSpPr>
          <p:cNvPr id="3" name="מציין מיקום תוכן 2">
            <a:extLst>
              <a:ext uri="{FF2B5EF4-FFF2-40B4-BE49-F238E27FC236}">
                <a16:creationId xmlns:a16="http://schemas.microsoft.com/office/drawing/2014/main" id="{CC725975-5B21-B98E-2003-7F3A79B64156}"/>
              </a:ext>
            </a:extLst>
          </p:cNvPr>
          <p:cNvSpPr>
            <a:spLocks noGrp="1"/>
          </p:cNvSpPr>
          <p:nvPr>
            <p:ph idx="1"/>
          </p:nvPr>
        </p:nvSpPr>
        <p:spPr/>
        <p:txBody>
          <a:bodyPr/>
          <a:lstStyle/>
          <a:p>
            <a:endParaRPr lang="he-IL"/>
          </a:p>
        </p:txBody>
      </p:sp>
      <p:pic>
        <p:nvPicPr>
          <p:cNvPr id="5" name="תמונה 4">
            <a:extLst>
              <a:ext uri="{FF2B5EF4-FFF2-40B4-BE49-F238E27FC236}">
                <a16:creationId xmlns:a16="http://schemas.microsoft.com/office/drawing/2014/main" id="{ED4864B8-2A1C-903C-7BA4-0B3AF89287DB}"/>
              </a:ext>
            </a:extLst>
          </p:cNvPr>
          <p:cNvPicPr>
            <a:picLocks noChangeAspect="1"/>
          </p:cNvPicPr>
          <p:nvPr/>
        </p:nvPicPr>
        <p:blipFill>
          <a:blip r:embed="rId2"/>
          <a:stretch>
            <a:fillRect/>
          </a:stretch>
        </p:blipFill>
        <p:spPr>
          <a:xfrm>
            <a:off x="3454307" y="1582464"/>
            <a:ext cx="6071356" cy="5208821"/>
          </a:xfrm>
          <a:prstGeom prst="rect">
            <a:avLst/>
          </a:prstGeom>
        </p:spPr>
      </p:pic>
    </p:spTree>
    <p:extLst>
      <p:ext uri="{BB962C8B-B14F-4D97-AF65-F5344CB8AC3E}">
        <p14:creationId xmlns:p14="http://schemas.microsoft.com/office/powerpoint/2010/main" val="4123694923"/>
      </p:ext>
    </p:extLst>
  </p:cSld>
  <p:clrMapOvr>
    <a:masterClrMapping/>
  </p:clrMapOvr>
  <mc:AlternateContent xmlns:mc="http://schemas.openxmlformats.org/markup-compatibility/2006" xmlns:p14="http://schemas.microsoft.com/office/powerpoint/2010/main">
    <mc:Choice Requires="p14">
      <p:transition spd="slow" p14:dur="2000" advTm="63007"/>
    </mc:Choice>
    <mc:Fallback xmlns="">
      <p:transition spd="slow" advTm="63007"/>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6EE2962-7E8D-18E1-0199-E442FB7E7CD0}"/>
              </a:ext>
            </a:extLst>
          </p:cNvPr>
          <p:cNvSpPr>
            <a:spLocks noGrp="1"/>
          </p:cNvSpPr>
          <p:nvPr>
            <p:ph type="title"/>
          </p:nvPr>
        </p:nvSpPr>
        <p:spPr/>
        <p:txBody>
          <a:bodyPr/>
          <a:lstStyle/>
          <a:p>
            <a:r>
              <a:rPr lang="he-IL" dirty="0"/>
              <a:t>ואשר יגורתי בא לי</a:t>
            </a:r>
          </a:p>
        </p:txBody>
      </p:sp>
      <p:sp>
        <p:nvSpPr>
          <p:cNvPr id="3" name="מציין מיקום תוכן 2">
            <a:extLst>
              <a:ext uri="{FF2B5EF4-FFF2-40B4-BE49-F238E27FC236}">
                <a16:creationId xmlns:a16="http://schemas.microsoft.com/office/drawing/2014/main" id="{7B00D5F9-7018-8BAF-51F0-4D4F618613F7}"/>
              </a:ext>
            </a:extLst>
          </p:cNvPr>
          <p:cNvSpPr>
            <a:spLocks noGrp="1"/>
          </p:cNvSpPr>
          <p:nvPr>
            <p:ph idx="1"/>
          </p:nvPr>
        </p:nvSpPr>
        <p:spPr/>
        <p:txBody>
          <a:bodyPr>
            <a:normAutofit/>
          </a:bodyPr>
          <a:lstStyle/>
          <a:p>
            <a:r>
              <a:rPr lang="he-IL" dirty="0" err="1"/>
              <a:t>חדושי</a:t>
            </a:r>
            <a:r>
              <a:rPr lang="he-IL" dirty="0"/>
              <a:t> אגדות [ספרי המהר"ל] מסכת בבא מציעא דף לג עמוד א</a:t>
            </a:r>
          </a:p>
          <a:p>
            <a:r>
              <a:rPr lang="he-IL" dirty="0"/>
              <a:t>כאשר הוא </a:t>
            </a:r>
            <a:r>
              <a:rPr lang="he-IL" dirty="0" err="1"/>
              <a:t>מתירא</a:t>
            </a:r>
            <a:r>
              <a:rPr lang="he-IL" dirty="0"/>
              <a:t> מן עניות הרי </a:t>
            </a:r>
            <a:r>
              <a:rPr lang="he-IL" dirty="0" err="1"/>
              <a:t>יתן</a:t>
            </a:r>
            <a:r>
              <a:rPr lang="he-IL" dirty="0"/>
              <a:t> לעניות מקום לפעול בו ובא אליו הדבר, וכמו שאמר איוב (איוב ג' כ"ה) ואשר יגורתי יבא לי, כי כאשר הוא ירא מן דבר אחד והוא בעצמו מקטין עצמו לפני אותו דבר שהוא ירא ממנו, ובזה פועל בו אותו דבר. ובפרט העניות שהוא ההעדר, וכאשר נותן עצמו אל ההעדר מקבל ההעדר, שהוא רודף אחריו תמיד, ודבר זה ברור. </a:t>
            </a:r>
          </a:p>
          <a:p>
            <a:r>
              <a:rPr lang="he-IL" dirty="0"/>
              <a:t>אם </a:t>
            </a:r>
            <a:r>
              <a:rPr lang="he-IL" dirty="0" err="1"/>
              <a:t>יקח</a:t>
            </a:r>
            <a:r>
              <a:rPr lang="he-IL" dirty="0"/>
              <a:t> אדם לוח אחד של עץ ומניחו על הנהר לעבור על הנהר מן הקצה אל הקצה קרוב הוא אל הנפילה כאשר עובר עליו, ואם הוא מונח על הארץ לא היה נשמט רגליו ממנו. </a:t>
            </a:r>
          </a:p>
          <a:p>
            <a:r>
              <a:rPr lang="he-IL" dirty="0"/>
              <a:t>וזה בשביל כי המחשבה שמחשיב על הנפילה פועל באדם, כי השכל הוא הפועל הגמור, </a:t>
            </a:r>
            <a:r>
              <a:rPr lang="he-IL" dirty="0" err="1"/>
              <a:t>ומכ"ש</a:t>
            </a:r>
            <a:r>
              <a:rPr lang="he-IL" dirty="0"/>
              <a:t> דבר זה כאשר הוא </a:t>
            </a:r>
            <a:r>
              <a:rPr lang="he-IL" dirty="0" err="1"/>
              <a:t>מתירא</a:t>
            </a:r>
            <a:r>
              <a:rPr lang="he-IL" dirty="0"/>
              <a:t> שלא יעני, שהמחשבה והשכל הוא פועל באדם ומקבל עניות והבן זה. </a:t>
            </a:r>
          </a:p>
        </p:txBody>
      </p:sp>
    </p:spTree>
    <p:extLst>
      <p:ext uri="{BB962C8B-B14F-4D97-AF65-F5344CB8AC3E}">
        <p14:creationId xmlns:p14="http://schemas.microsoft.com/office/powerpoint/2010/main" val="1837382339"/>
      </p:ext>
    </p:extLst>
  </p:cSld>
  <p:clrMapOvr>
    <a:masterClrMapping/>
  </p:clrMapOvr>
  <mc:AlternateContent xmlns:mc="http://schemas.openxmlformats.org/markup-compatibility/2006" xmlns:p14="http://schemas.microsoft.com/office/powerpoint/2010/main">
    <mc:Choice Requires="p14">
      <p:transition spd="slow" p14:dur="2000" advTm="121565"/>
    </mc:Choice>
    <mc:Fallback xmlns="">
      <p:transition spd="slow" advTm="121565"/>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9D42932-9D51-47FE-50BD-D05F57AB89E3}"/>
              </a:ext>
            </a:extLst>
          </p:cNvPr>
          <p:cNvSpPr>
            <a:spLocks noGrp="1"/>
          </p:cNvSpPr>
          <p:nvPr>
            <p:ph type="title"/>
          </p:nvPr>
        </p:nvSpPr>
        <p:spPr/>
        <p:txBody>
          <a:bodyPr/>
          <a:lstStyle/>
          <a:p>
            <a:r>
              <a:rPr lang="he-IL" dirty="0"/>
              <a:t>והעיקר לא לפחד כלל</a:t>
            </a:r>
          </a:p>
        </p:txBody>
      </p:sp>
      <p:sp>
        <p:nvSpPr>
          <p:cNvPr id="6" name="מציין מיקום תוכן 5">
            <a:extLst>
              <a:ext uri="{FF2B5EF4-FFF2-40B4-BE49-F238E27FC236}">
                <a16:creationId xmlns:a16="http://schemas.microsoft.com/office/drawing/2014/main" id="{AC1F918D-D7E0-CF2E-2709-21AF793653BF}"/>
              </a:ext>
            </a:extLst>
          </p:cNvPr>
          <p:cNvSpPr>
            <a:spLocks noGrp="1"/>
          </p:cNvSpPr>
          <p:nvPr>
            <p:ph idx="1"/>
          </p:nvPr>
        </p:nvSpPr>
        <p:spPr/>
        <p:txBody>
          <a:bodyPr/>
          <a:lstStyle/>
          <a:p>
            <a:endParaRPr lang="he-IL" dirty="0"/>
          </a:p>
        </p:txBody>
      </p:sp>
      <p:pic>
        <p:nvPicPr>
          <p:cNvPr id="8" name="תמונה 7">
            <a:extLst>
              <a:ext uri="{FF2B5EF4-FFF2-40B4-BE49-F238E27FC236}">
                <a16:creationId xmlns:a16="http://schemas.microsoft.com/office/drawing/2014/main" id="{A1282B62-F352-5DC2-DD52-43F933409950}"/>
              </a:ext>
            </a:extLst>
          </p:cNvPr>
          <p:cNvPicPr>
            <a:picLocks noChangeAspect="1"/>
          </p:cNvPicPr>
          <p:nvPr/>
        </p:nvPicPr>
        <p:blipFill>
          <a:blip r:embed="rId2"/>
          <a:stretch>
            <a:fillRect/>
          </a:stretch>
        </p:blipFill>
        <p:spPr>
          <a:xfrm>
            <a:off x="3739425" y="0"/>
            <a:ext cx="4713149" cy="6858000"/>
          </a:xfrm>
          <a:prstGeom prst="rect">
            <a:avLst/>
          </a:prstGeom>
        </p:spPr>
      </p:pic>
    </p:spTree>
    <p:extLst>
      <p:ext uri="{BB962C8B-B14F-4D97-AF65-F5344CB8AC3E}">
        <p14:creationId xmlns:p14="http://schemas.microsoft.com/office/powerpoint/2010/main" val="2724136428"/>
      </p:ext>
    </p:extLst>
  </p:cSld>
  <p:clrMapOvr>
    <a:masterClrMapping/>
  </p:clrMapOvr>
  <mc:AlternateContent xmlns:mc="http://schemas.openxmlformats.org/markup-compatibility/2006" xmlns:p14="http://schemas.microsoft.com/office/powerpoint/2010/main">
    <mc:Choice Requires="p14">
      <p:transition spd="slow" p14:dur="2000" advTm="3817"/>
    </mc:Choice>
    <mc:Fallback xmlns="">
      <p:transition spd="slow" advTm="3817"/>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F0EDFDC-BAA6-9E7D-3478-C736B1AD05D2}"/>
              </a:ext>
            </a:extLst>
          </p:cNvPr>
          <p:cNvSpPr>
            <a:spLocks noGrp="1"/>
          </p:cNvSpPr>
          <p:nvPr>
            <p:ph type="title"/>
          </p:nvPr>
        </p:nvSpPr>
        <p:spPr/>
        <p:txBody>
          <a:bodyPr/>
          <a:lstStyle/>
          <a:p>
            <a:r>
              <a:rPr lang="he-IL" dirty="0"/>
              <a:t>וישבתם לבטח בארצכם</a:t>
            </a:r>
          </a:p>
        </p:txBody>
      </p:sp>
      <p:sp>
        <p:nvSpPr>
          <p:cNvPr id="3" name="מציין מיקום תוכן 2">
            <a:extLst>
              <a:ext uri="{FF2B5EF4-FFF2-40B4-BE49-F238E27FC236}">
                <a16:creationId xmlns:a16="http://schemas.microsoft.com/office/drawing/2014/main" id="{C8604D62-9DAC-666F-7B37-6CD785FD5B0F}"/>
              </a:ext>
            </a:extLst>
          </p:cNvPr>
          <p:cNvSpPr>
            <a:spLocks noGrp="1"/>
          </p:cNvSpPr>
          <p:nvPr>
            <p:ph idx="1"/>
          </p:nvPr>
        </p:nvSpPr>
        <p:spPr/>
        <p:txBody>
          <a:bodyPr/>
          <a:lstStyle/>
          <a:p>
            <a:endParaRPr lang="he-IL" dirty="0"/>
          </a:p>
        </p:txBody>
      </p:sp>
      <p:pic>
        <p:nvPicPr>
          <p:cNvPr id="5" name="תמונה 4">
            <a:extLst>
              <a:ext uri="{FF2B5EF4-FFF2-40B4-BE49-F238E27FC236}">
                <a16:creationId xmlns:a16="http://schemas.microsoft.com/office/drawing/2014/main" id="{F987F4C5-A842-8746-A41D-548F9209CD70}"/>
              </a:ext>
            </a:extLst>
          </p:cNvPr>
          <p:cNvPicPr>
            <a:picLocks noChangeAspect="1"/>
          </p:cNvPicPr>
          <p:nvPr/>
        </p:nvPicPr>
        <p:blipFill>
          <a:blip r:embed="rId2"/>
          <a:stretch>
            <a:fillRect/>
          </a:stretch>
        </p:blipFill>
        <p:spPr>
          <a:xfrm>
            <a:off x="4398243" y="1737328"/>
            <a:ext cx="4308436" cy="5003061"/>
          </a:xfrm>
          <a:prstGeom prst="rect">
            <a:avLst/>
          </a:prstGeom>
        </p:spPr>
      </p:pic>
    </p:spTree>
    <p:extLst>
      <p:ext uri="{BB962C8B-B14F-4D97-AF65-F5344CB8AC3E}">
        <p14:creationId xmlns:p14="http://schemas.microsoft.com/office/powerpoint/2010/main" val="2306874842"/>
      </p:ext>
    </p:extLst>
  </p:cSld>
  <p:clrMapOvr>
    <a:masterClrMapping/>
  </p:clrMapOvr>
  <mc:AlternateContent xmlns:mc="http://schemas.openxmlformats.org/markup-compatibility/2006" xmlns:p14="http://schemas.microsoft.com/office/powerpoint/2010/main">
    <mc:Choice Requires="p14">
      <p:transition spd="slow" p14:dur="2000" advTm="86835"/>
    </mc:Choice>
    <mc:Fallback xmlns="">
      <p:transition spd="slow" advTm="8683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F0EDFDC-BAA6-9E7D-3478-C736B1AD05D2}"/>
              </a:ext>
            </a:extLst>
          </p:cNvPr>
          <p:cNvSpPr>
            <a:spLocks noGrp="1"/>
          </p:cNvSpPr>
          <p:nvPr>
            <p:ph type="title"/>
          </p:nvPr>
        </p:nvSpPr>
        <p:spPr/>
        <p:txBody>
          <a:bodyPr/>
          <a:lstStyle/>
          <a:p>
            <a:r>
              <a:rPr lang="he-IL" dirty="0"/>
              <a:t>תשובה לשאלה – האם כדאי להפחיד?</a:t>
            </a:r>
          </a:p>
        </p:txBody>
      </p:sp>
      <p:sp>
        <p:nvSpPr>
          <p:cNvPr id="3" name="מציין מיקום תוכן 2">
            <a:extLst>
              <a:ext uri="{FF2B5EF4-FFF2-40B4-BE49-F238E27FC236}">
                <a16:creationId xmlns:a16="http://schemas.microsoft.com/office/drawing/2014/main" id="{C8604D62-9DAC-666F-7B37-6CD785FD5B0F}"/>
              </a:ext>
            </a:extLst>
          </p:cNvPr>
          <p:cNvSpPr>
            <a:spLocks noGrp="1"/>
          </p:cNvSpPr>
          <p:nvPr>
            <p:ph idx="1"/>
          </p:nvPr>
        </p:nvSpPr>
        <p:spPr/>
        <p:txBody>
          <a:bodyPr/>
          <a:lstStyle/>
          <a:p>
            <a:r>
              <a:rPr lang="he-IL" dirty="0"/>
              <a:t>מה קורה שזה לתועלת?</a:t>
            </a:r>
          </a:p>
          <a:p>
            <a:r>
              <a:rPr lang="he-IL" dirty="0"/>
              <a:t>זו שאלה של רווח מול הפסד. אם מבינים שהביטחון הוא סיבה לישועה. </a:t>
            </a:r>
          </a:p>
          <a:p>
            <a:r>
              <a:rPr lang="he-IL" dirty="0"/>
              <a:t>צריך לחשוב האם בשביל סיכון קטן, כדאי לגרום לאנשים להפסיד את הביטחון. </a:t>
            </a:r>
            <a:br>
              <a:rPr lang="he-IL" dirty="0"/>
            </a:br>
            <a:br>
              <a:rPr lang="he-IL" dirty="0"/>
            </a:br>
            <a:endParaRPr lang="he-IL" dirty="0"/>
          </a:p>
          <a:p>
            <a:r>
              <a:rPr lang="he-IL" dirty="0"/>
              <a:t>זה אולי גם ההכרעה שצריך אדם להחליט בנושא - האם ללכת למקלט במקרה לחץ?</a:t>
            </a:r>
          </a:p>
          <a:p>
            <a:r>
              <a:rPr lang="he-IL" dirty="0"/>
              <a:t>האם הבריחה המהירה לא תכניס בליבו פחדים. או האנשים מסביבו לא יכניסו פחד.</a:t>
            </a:r>
          </a:p>
          <a:p>
            <a:r>
              <a:rPr lang="he-IL" dirty="0"/>
              <a:t>כלשון הכתוב - ולא ימס את לבב אחיו כלבבו. </a:t>
            </a:r>
          </a:p>
          <a:p>
            <a:endParaRPr lang="he-IL" dirty="0"/>
          </a:p>
        </p:txBody>
      </p:sp>
    </p:spTree>
    <p:custDataLst>
      <p:tags r:id="rId1"/>
    </p:custDataLst>
    <p:extLst>
      <p:ext uri="{BB962C8B-B14F-4D97-AF65-F5344CB8AC3E}">
        <p14:creationId xmlns:p14="http://schemas.microsoft.com/office/powerpoint/2010/main" val="643523155"/>
      </p:ext>
    </p:extLst>
  </p:cSld>
  <p:clrMapOvr>
    <a:masterClrMapping/>
  </p:clrMapOvr>
  <mc:AlternateContent xmlns:mc="http://schemas.openxmlformats.org/markup-compatibility/2006" xmlns:p14="http://schemas.microsoft.com/office/powerpoint/2010/main">
    <mc:Choice Requires="p14">
      <p:transition spd="slow" p14:dur="2000" advTm="74579"/>
    </mc:Choice>
    <mc:Fallback xmlns="">
      <p:transition spd="slow" advTm="7457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TIMING" val="|19.1|20.4"/>
</p:tagLst>
</file>

<file path=ppt/tags/tag2.xml><?xml version="1.0" encoding="utf-8"?>
<p:tagLst xmlns:a="http://schemas.openxmlformats.org/drawingml/2006/main" xmlns:r="http://schemas.openxmlformats.org/officeDocument/2006/relationships" xmlns:p="http://schemas.openxmlformats.org/presentationml/2006/main">
  <p:tag name="TIMING" val="|1.3|2.3|0.7|2"/>
</p:tagLst>
</file>

<file path=ppt/tags/tag3.xml><?xml version="1.0" encoding="utf-8"?>
<p:tagLst xmlns:a="http://schemas.openxmlformats.org/drawingml/2006/main" xmlns:r="http://schemas.openxmlformats.org/officeDocument/2006/relationships" xmlns:p="http://schemas.openxmlformats.org/presentationml/2006/main">
  <p:tag name="TIMING" val="|1.1|1.3|16.3|5.5|267.6|21.2|1.4|0.7|1.9"/>
</p:tagLst>
</file>

<file path=ppt/tags/tag4.xml><?xml version="1.0" encoding="utf-8"?>
<p:tagLst xmlns:a="http://schemas.openxmlformats.org/drawingml/2006/main" xmlns:r="http://schemas.openxmlformats.org/officeDocument/2006/relationships" xmlns:p="http://schemas.openxmlformats.org/presentationml/2006/main">
  <p:tag name="TIMING" val="|5|1.1|8.8|88.9|0.7"/>
</p:tagLst>
</file>

<file path=ppt/tags/tag5.xml><?xml version="1.0" encoding="utf-8"?>
<p:tagLst xmlns:a="http://schemas.openxmlformats.org/drawingml/2006/main" xmlns:r="http://schemas.openxmlformats.org/officeDocument/2006/relationships" xmlns:p="http://schemas.openxmlformats.org/presentationml/2006/main">
  <p:tag name="TIMING" val="|283.5"/>
</p:tagLst>
</file>

<file path=ppt/tags/tag6.xml><?xml version="1.0" encoding="utf-8"?>
<p:tagLst xmlns:a="http://schemas.openxmlformats.org/drawingml/2006/main" xmlns:r="http://schemas.openxmlformats.org/officeDocument/2006/relationships" xmlns:p="http://schemas.openxmlformats.org/presentationml/2006/main">
  <p:tag name="TIMING" val="|9.6|8.7|19.1|74.8|13.7|17.5|24.3|23"/>
</p:tagLst>
</file>

<file path=ppt/tags/tag7.xml><?xml version="1.0" encoding="utf-8"?>
<p:tagLst xmlns:a="http://schemas.openxmlformats.org/drawingml/2006/main" xmlns:r="http://schemas.openxmlformats.org/officeDocument/2006/relationships" xmlns:p="http://schemas.openxmlformats.org/presentationml/2006/main">
  <p:tag name="TIMING" val="|198.6|1.5|20|23.3|113.1|8.7"/>
</p:tagLst>
</file>

<file path=ppt/tags/tag8.xml><?xml version="1.0" encoding="utf-8"?>
<p:tagLst xmlns:a="http://schemas.openxmlformats.org/drawingml/2006/main" xmlns:r="http://schemas.openxmlformats.org/officeDocument/2006/relationships" xmlns:p="http://schemas.openxmlformats.org/presentationml/2006/main">
  <p:tag name="TIMING" val="|5.3|8.5|11.4|27.4"/>
</p:tagLst>
</file>

<file path=ppt/tags/tag9.xml><?xml version="1.0" encoding="utf-8"?>
<p:tagLst xmlns:a="http://schemas.openxmlformats.org/drawingml/2006/main" xmlns:r="http://schemas.openxmlformats.org/officeDocument/2006/relationships" xmlns:p="http://schemas.openxmlformats.org/presentationml/2006/main">
  <p:tag name="TIMING" val="|17.3|7.2|2.7|33.6"/>
</p:tagLst>
</file>

<file path=ppt/tags/tag10.xml><?xml version="1.0" encoding="utf-8"?>
<p:tagLst xmlns:a="http://schemas.openxmlformats.org/drawingml/2006/main" xmlns:r="http://schemas.openxmlformats.org/officeDocument/2006/relationships" xmlns:p="http://schemas.openxmlformats.org/presentationml/2006/main">
  <p:tag name="TIMING" val="|1.4|3.9|82.2|5.7"/>
</p:tagLst>
</file>

<file path=ppt/tags/tag11.xml><?xml version="1.0" encoding="utf-8"?>
<p:tagLst xmlns:a="http://schemas.openxmlformats.org/drawingml/2006/main" xmlns:r="http://schemas.openxmlformats.org/officeDocument/2006/relationships" xmlns:p="http://schemas.openxmlformats.org/presentationml/2006/main">
  <p:tag name="TIMING" val="|2.1|13.5|12|1.1|16.1"/>
</p:tagLst>
</file>

<file path=ppt/tags/tag12.xml><?xml version="1.0" encoding="utf-8"?>
<p:tagLst xmlns:a="http://schemas.openxmlformats.org/drawingml/2006/main" xmlns:r="http://schemas.openxmlformats.org/officeDocument/2006/relationships" xmlns:p="http://schemas.openxmlformats.org/presentationml/2006/main">
  <p:tag name="TIMING" val="|1.4|4.4|2.6|1.2"/>
</p:tagLst>
</file>

<file path=ppt/tags/tag13.xml><?xml version="1.0" encoding="utf-8"?>
<p:tagLst xmlns:a="http://schemas.openxmlformats.org/drawingml/2006/main" xmlns:r="http://schemas.openxmlformats.org/officeDocument/2006/relationships" xmlns:p="http://schemas.openxmlformats.org/presentationml/2006/main">
  <p:tag name="TIMING" val="|1.4|3.3|192.4|36.3|28.2"/>
</p:tagLst>
</file>

<file path=ppt/tags/tag14.xml><?xml version="1.0" encoding="utf-8"?>
<p:tagLst xmlns:a="http://schemas.openxmlformats.org/drawingml/2006/main" xmlns:r="http://schemas.openxmlformats.org/officeDocument/2006/relationships" xmlns:p="http://schemas.openxmlformats.org/presentationml/2006/main">
  <p:tag name="TIMING" val="|2.4|11.6|6.8"/>
</p:tagLst>
</file>

<file path=ppt/tags/tag15.xml><?xml version="1.0" encoding="utf-8"?>
<p:tagLst xmlns:a="http://schemas.openxmlformats.org/drawingml/2006/main" xmlns:r="http://schemas.openxmlformats.org/officeDocument/2006/relationships" xmlns:p="http://schemas.openxmlformats.org/presentationml/2006/main">
  <p:tag name="TIMING" val="|0.7|8.5|13.7|26.9|15.8|5.6|20.1"/>
</p:tagLst>
</file>

<file path=ppt/tags/tag16.xml><?xml version="1.0" encoding="utf-8"?>
<p:tagLst xmlns:a="http://schemas.openxmlformats.org/drawingml/2006/main" xmlns:r="http://schemas.openxmlformats.org/officeDocument/2006/relationships" xmlns:p="http://schemas.openxmlformats.org/presentationml/2006/main">
  <p:tag name="TIMING" val="|1.2|1.7|56.4|29.9|39.2"/>
</p:tagLst>
</file>

<file path=ppt/tags/tag17.xml><?xml version="1.0" encoding="utf-8"?>
<p:tagLst xmlns:a="http://schemas.openxmlformats.org/drawingml/2006/main" xmlns:r="http://schemas.openxmlformats.org/officeDocument/2006/relationships" xmlns:p="http://schemas.openxmlformats.org/presentationml/2006/main">
  <p:tag name="TIMING" val="|26.1|1.1|6.6"/>
</p:tagLst>
</file>

<file path=ppt/tags/tag18.xml><?xml version="1.0" encoding="utf-8"?>
<p:tagLst xmlns:a="http://schemas.openxmlformats.org/drawingml/2006/main" xmlns:r="http://schemas.openxmlformats.org/officeDocument/2006/relationships" xmlns:p="http://schemas.openxmlformats.org/presentationml/2006/main">
  <p:tag name="TIMING" val="|4.4|2|27.2|5.9|54.4"/>
</p:tagLst>
</file>

<file path=ppt/tags/tag19.xml><?xml version="1.0" encoding="utf-8"?>
<p:tagLst xmlns:a="http://schemas.openxmlformats.org/drawingml/2006/main" xmlns:r="http://schemas.openxmlformats.org/officeDocument/2006/relationships" xmlns:p="http://schemas.openxmlformats.org/presentationml/2006/main">
  <p:tag name="TIMING" val="|3.9|17.2|134.3|13.3"/>
</p:tagLst>
</file>

<file path=ppt/tags/tag20.xml><?xml version="1.0" encoding="utf-8"?>
<p:tagLst xmlns:a="http://schemas.openxmlformats.org/drawingml/2006/main" xmlns:r="http://schemas.openxmlformats.org/officeDocument/2006/relationships" xmlns:p="http://schemas.openxmlformats.org/presentationml/2006/main">
  <p:tag name="TIMING" val="|77|17.8|19.7|30.3|130"/>
</p:tagLst>
</file>

<file path=ppt/tags/tag21.xml><?xml version="1.0" encoding="utf-8"?>
<p:tagLst xmlns:a="http://schemas.openxmlformats.org/drawingml/2006/main" xmlns:r="http://schemas.openxmlformats.org/officeDocument/2006/relationships" xmlns:p="http://schemas.openxmlformats.org/presentationml/2006/main">
  <p:tag name="TIMING" val="|6.5|0.5|1.5|25.3"/>
</p:tagLst>
</file>

<file path=ppt/tags/tag22.xml><?xml version="1.0" encoding="utf-8"?>
<p:tagLst xmlns:a="http://schemas.openxmlformats.org/drawingml/2006/main" xmlns:r="http://schemas.openxmlformats.org/officeDocument/2006/relationships" xmlns:p="http://schemas.openxmlformats.org/presentationml/2006/main">
  <p:tag name="TIMING" val="|0.8|36|6.3"/>
</p:tagLst>
</file>

<file path=ppt/tags/tag23.xml><?xml version="1.0" encoding="utf-8"?>
<p:tagLst xmlns:a="http://schemas.openxmlformats.org/drawingml/2006/main" xmlns:r="http://schemas.openxmlformats.org/officeDocument/2006/relationships" xmlns:p="http://schemas.openxmlformats.org/presentationml/2006/main">
  <p:tag name="TIMING" val="|27|11.7|8.4|17.2|6.5|1.7"/>
</p:tagLst>
</file>

<file path=ppt/theme/theme1.xml><?xml version="1.0" encoding="utf-8"?>
<a:theme xmlns:a="http://schemas.openxmlformats.org/drawingml/2006/main" name="שובל אדים">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TM04033937[[fn=שובל אדים]]</Template>
  <TotalTime>4300</TotalTime>
  <Words>3890</Words>
  <Application>Microsoft Office PowerPoint</Application>
  <PresentationFormat>מסך רחב</PresentationFormat>
  <Paragraphs>192</Paragraphs>
  <Slides>37</Slides>
  <Notes>1</Notes>
  <HiddenSlides>1</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37</vt:i4>
      </vt:variant>
    </vt:vector>
  </HeadingPairs>
  <TitlesOfParts>
    <vt:vector size="43" baseType="lpstr">
      <vt:lpstr>Aptos</vt:lpstr>
      <vt:lpstr>Arial</vt:lpstr>
      <vt:lpstr>Century Gothic</vt:lpstr>
      <vt:lpstr>Times New Roman</vt:lpstr>
      <vt:lpstr>YonitMedium</vt:lpstr>
      <vt:lpstr>שובל אדים</vt:lpstr>
      <vt:lpstr>האם מותר לפחד?</vt:lpstr>
      <vt:lpstr>"חמאס היה רק טעימה קטנה": כך תיראה מלחמת לבנון השלישית </vt:lpstr>
      <vt:lpstr>מצגת של PowerPoint‏</vt:lpstr>
      <vt:lpstr>האם מותר לספר תרחישי אימה?</vt:lpstr>
      <vt:lpstr>נושא ראשון </vt:lpstr>
      <vt:lpstr>לא תירא!!!</vt:lpstr>
      <vt:lpstr>מי האיש הירא – רמב"ם</vt:lpstr>
      <vt:lpstr>מצגת של PowerPoint‏</vt:lpstr>
      <vt:lpstr>הבטחה שלא ימצא נזק</vt:lpstr>
      <vt:lpstr>הבטחה לדור שלנו </vt:lpstr>
      <vt:lpstr>היירא והחרד – מסובב מוקש ומכשול</vt:lpstr>
      <vt:lpstr>נושא שני – מחלוקת הראשונים</vt:lpstr>
      <vt:lpstr>מחלוקת הראשונים האם למנותה במניין המצוות </vt:lpstr>
      <vt:lpstr>כיצד ניתן להבטיח?</vt:lpstr>
      <vt:lpstr>כיצד ניתן לצוות שלא לפחד?</vt:lpstr>
      <vt:lpstr>לבטוח ברחמים</vt:lpstr>
      <vt:lpstr>מקורות שמותר לפחד</vt:lpstr>
      <vt:lpstr>נושא שלישי</vt:lpstr>
      <vt:lpstr>בשיטת הרמב"ם – שאסור לפחד</vt:lpstr>
      <vt:lpstr>חיוב לבטוח או חיוב למסור נפש</vt:lpstr>
      <vt:lpstr>לא לפחד ממספר הטילים</vt:lpstr>
      <vt:lpstr>מכניס עצמו לפחד</vt:lpstr>
      <vt:lpstr>הגדרת המצוה</vt:lpstr>
      <vt:lpstr>נושא רביעי</vt:lpstr>
      <vt:lpstr>קושית הרמב"ן – מי האיש הירא</vt:lpstr>
      <vt:lpstr>לרמב"ן איסור הפחד – מדין ביטחון</vt:lpstr>
      <vt:lpstr>רבינו יונה – אם יראה צרה</vt:lpstr>
      <vt:lpstr>שתי הבדלים הלכתיים</vt:lpstr>
      <vt:lpstr>האם האוכלוסייה באיסור פחד?</vt:lpstr>
      <vt:lpstr>ולא ימס את לבב אחיו</vt:lpstr>
      <vt:lpstr>נושא חמישי – כוחו של ביטחון</vt:lpstr>
      <vt:lpstr>כוחו של ביטחון</vt:lpstr>
      <vt:lpstr>והעיקר – לא לפחד כלל</vt:lpstr>
      <vt:lpstr>ואשר יגורתי בא לי</vt:lpstr>
      <vt:lpstr>והעיקר לא לפחד כלל</vt:lpstr>
      <vt:lpstr>וישבתם לבטח בארצכם</vt:lpstr>
      <vt:lpstr>תשובה לשאלה – האם כדאי להפחיד?</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יהודה טאוב</dc:creator>
  <cp:lastModifiedBy>יהודה טאוב</cp:lastModifiedBy>
  <cp:revision>3</cp:revision>
  <dcterms:created xsi:type="dcterms:W3CDTF">2024-09-23T08:52:58Z</dcterms:created>
  <dcterms:modified xsi:type="dcterms:W3CDTF">2026-10-18T02:25:28Z</dcterms:modified>
</cp:coreProperties>
</file>