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4"/>
  </p:notesMasterIdLst>
  <p:sldIdLst>
    <p:sldId id="272" r:id="rId2"/>
    <p:sldId id="273" r:id="rId3"/>
    <p:sldId id="274" r:id="rId4"/>
    <p:sldId id="275" r:id="rId5"/>
    <p:sldId id="263" r:id="rId6"/>
    <p:sldId id="276" r:id="rId7"/>
    <p:sldId id="261" r:id="rId8"/>
    <p:sldId id="262" r:id="rId9"/>
    <p:sldId id="256" r:id="rId10"/>
    <p:sldId id="257" r:id="rId11"/>
    <p:sldId id="267" r:id="rId12"/>
    <p:sldId id="258" r:id="rId13"/>
    <p:sldId id="259" r:id="rId14"/>
    <p:sldId id="260" r:id="rId15"/>
    <p:sldId id="266" r:id="rId16"/>
    <p:sldId id="264" r:id="rId17"/>
    <p:sldId id="265" r:id="rId18"/>
    <p:sldId id="268" r:id="rId19"/>
    <p:sldId id="269" r:id="rId20"/>
    <p:sldId id="270" r:id="rId21"/>
    <p:sldId id="271" r:id="rId22"/>
    <p:sldId id="277" r:id="rId23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037" autoAdjust="0"/>
    <p:restoredTop sz="94660"/>
  </p:normalViewPr>
  <p:slideViewPr>
    <p:cSldViewPr snapToGrid="0">
      <p:cViewPr varScale="1">
        <p:scale>
          <a:sx n="83" d="100"/>
          <a:sy n="83" d="100"/>
        </p:scale>
        <p:origin x="461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FD617E9-085D-404B-A9AC-8BF1D6F0D361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193A1F06-61DD-4A6B-BC96-55C154D9297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70169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>
                <a:effectLst/>
              </a:rPr>
              <a:t>המדריך מיישם את עקרונות מודל 2 - גישת השיחה החיה:</a:t>
            </a:r>
          </a:p>
          <a:p>
            <a:pPr rtl="1">
              <a:buFont typeface="+mj-lt"/>
              <a:buAutoNum type="arabicPeriod"/>
            </a:pPr>
            <a:r>
              <a:rPr lang="he-IL" b="1" dirty="0">
                <a:effectLst/>
              </a:rPr>
              <a:t>דגש על הדיאלוג</a:t>
            </a:r>
            <a:r>
              <a:rPr lang="he-IL" dirty="0">
                <a:effectLst/>
              </a:rPr>
              <a:t>: </a:t>
            </a:r>
          </a:p>
          <a:p>
            <a:pPr marL="742950" lvl="1" indent="-285750" rtl="1">
              <a:buFont typeface="+mj-lt"/>
              <a:buAutoNum type="arabicPeriod"/>
            </a:pPr>
            <a:r>
              <a:rPr lang="he-IL" dirty="0">
                <a:effectLst/>
              </a:rPr>
              <a:t>שיחה פעילה עם הטקסט</a:t>
            </a:r>
          </a:p>
          <a:p>
            <a:pPr marL="742950" lvl="1" indent="-285750" rtl="1">
              <a:buFont typeface="+mj-lt"/>
              <a:buAutoNum type="arabicPeriod"/>
            </a:pPr>
            <a:r>
              <a:rPr lang="he-IL" dirty="0">
                <a:effectLst/>
              </a:rPr>
              <a:t>דיונים קבוצתיים</a:t>
            </a:r>
          </a:p>
          <a:p>
            <a:pPr marL="742950" lvl="1" indent="-285750" rtl="1">
              <a:buFont typeface="+mj-lt"/>
              <a:buAutoNum type="arabicPeriod"/>
            </a:pPr>
            <a:r>
              <a:rPr lang="he-IL" dirty="0">
                <a:effectLst/>
              </a:rPr>
              <a:t>שאלות ותשובות</a:t>
            </a:r>
          </a:p>
          <a:p>
            <a:pPr rtl="1">
              <a:buFont typeface="+mj-lt"/>
              <a:buAutoNum type="arabicPeriod"/>
            </a:pPr>
            <a:r>
              <a:rPr lang="he-IL" b="1" dirty="0">
                <a:effectLst/>
              </a:rPr>
              <a:t>חיבור למציאות</a:t>
            </a:r>
            <a:r>
              <a:rPr lang="he-IL" dirty="0">
                <a:effectLst/>
              </a:rPr>
              <a:t>: </a:t>
            </a:r>
          </a:p>
          <a:p>
            <a:pPr marL="742950" lvl="1" indent="-285750" rtl="1">
              <a:buFont typeface="+mj-lt"/>
              <a:buAutoNum type="arabicPeriod"/>
            </a:pPr>
            <a:r>
              <a:rPr lang="he-IL" dirty="0">
                <a:effectLst/>
              </a:rPr>
              <a:t>דוגמאות </a:t>
            </a:r>
            <a:r>
              <a:rPr lang="he-IL" dirty="0" err="1">
                <a:effectLst/>
              </a:rPr>
              <a:t>מחיי</a:t>
            </a:r>
            <a:r>
              <a:rPr lang="he-IL" dirty="0">
                <a:effectLst/>
              </a:rPr>
              <a:t> היומיום</a:t>
            </a:r>
          </a:p>
          <a:p>
            <a:pPr marL="742950" lvl="1" indent="-285750" rtl="1">
              <a:buFont typeface="+mj-lt"/>
              <a:buAutoNum type="arabicPeriod"/>
            </a:pPr>
            <a:r>
              <a:rPr lang="he-IL" dirty="0">
                <a:effectLst/>
              </a:rPr>
              <a:t>סצנות המחשה</a:t>
            </a:r>
          </a:p>
          <a:p>
            <a:pPr marL="742950" lvl="1" indent="-285750" rtl="1">
              <a:buFont typeface="+mj-lt"/>
              <a:buAutoNum type="arabicPeriod"/>
            </a:pPr>
            <a:r>
              <a:rPr lang="he-IL" dirty="0">
                <a:effectLst/>
              </a:rPr>
              <a:t>יישומים מעשיים</a:t>
            </a:r>
          </a:p>
          <a:p>
            <a:pPr rtl="1">
              <a:buFont typeface="+mj-lt"/>
              <a:buAutoNum type="arabicPeriod"/>
            </a:pPr>
            <a:r>
              <a:rPr lang="he-IL" b="1" dirty="0">
                <a:effectLst/>
              </a:rPr>
              <a:t>מבנה דו-שלבי</a:t>
            </a:r>
            <a:r>
              <a:rPr lang="he-IL" dirty="0">
                <a:effectLst/>
              </a:rPr>
              <a:t>: </a:t>
            </a:r>
          </a:p>
          <a:p>
            <a:pPr marL="742950" lvl="1" indent="-285750" rtl="1">
              <a:buFont typeface="+mj-lt"/>
              <a:buAutoNum type="arabicPeriod"/>
            </a:pPr>
            <a:r>
              <a:rPr lang="he-IL" dirty="0">
                <a:effectLst/>
              </a:rPr>
              <a:t>הבנת הפשט</a:t>
            </a:r>
          </a:p>
          <a:p>
            <a:pPr marL="742950" lvl="1" indent="-285750" rtl="1">
              <a:buFont typeface="+mj-lt"/>
              <a:buAutoNum type="arabicPeriod"/>
            </a:pPr>
            <a:r>
              <a:rPr lang="he-IL" dirty="0">
                <a:effectLst/>
              </a:rPr>
              <a:t>העמקה ויישום</a:t>
            </a:r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953770-5C64-4121-B862-600D2A89DF91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74322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953770-5C64-4121-B862-600D2A89DF91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597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תמונה: קולאז' של 4 תמונות - רופא שיניים, שיעורי בית, קנייה בחנות, חתימה על חוזה. סמליות: מצבים יומיומיים של פער בין רצון למעשה.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953770-5C64-4121-B862-600D2A89DF91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6416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3A1F06-61DD-4A6B-BC96-55C154D92977}" type="slidenum">
              <a:rPr lang="he-IL" smtClean="0"/>
              <a:t>22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435704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F98C21A-2523-ADAE-7319-8C457EED88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1C7FC305-CCF5-D002-AC16-669A35FFBA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BA4A59D5-0F15-800E-F761-1C59A03D3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C7804-4ED6-4BBD-AB40-842D0BEA92D8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2825D6E-04A6-50FC-0D5A-6F37C79B8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F0DB686-7D05-58D5-3190-9EDADD1CB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3BDD-45D6-48F7-8349-1881941154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87915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A387B0C-3DB1-66F9-2476-C97475BA7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DAF1364-3233-F607-D462-D6D16ECAB1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A6136B97-C8D6-4E37-89D2-773772B5D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C7804-4ED6-4BBD-AB40-842D0BEA92D8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A1CB141-F9BF-DF4C-FD01-C1C61F541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D8A4201-1B20-34EE-CFE9-AC6B234E9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3BDD-45D6-48F7-8349-1881941154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66490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F7BCE2A-0C5B-FD73-E5E1-3F5C2471F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CBF19F65-71D8-1990-3802-0DFC8838DB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3C88571-2A92-1D4A-B203-79414895E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C7804-4ED6-4BBD-AB40-842D0BEA92D8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6443614-94F8-A572-7464-C8C5ADE07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024D518-B8C7-F806-9BB0-D3B498029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3BDD-45D6-48F7-8349-1881941154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33169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9C72986-416B-F6A2-9C94-6B4FEBFDA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841F60D-7ABF-35F4-2F87-16543510FE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00D2A311-144B-5693-C9F9-79A587EA86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5233815D-5413-0302-CE43-0A0702813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C7804-4ED6-4BBD-AB40-842D0BEA92D8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653D27E2-3FD3-9BD6-3DB8-8FFEA695E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E0B11ADF-CF2B-7F61-676B-E1DF885C6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3BDD-45D6-48F7-8349-1881941154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31672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540BFBC-1578-9011-9006-65E2AD537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219A8D9-4B53-8714-42CB-DD4E709B60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100112DA-B264-5E6C-71B6-A5E985C8F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6BA71EDB-7B54-6043-E96A-DF8FED047B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D5885E2B-415E-11D5-AEBC-18B8D473A1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237A1EF9-BB1C-1E3F-D7DB-415E3B39C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C7804-4ED6-4BBD-AB40-842D0BEA92D8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CC307733-1DD4-C1B5-CB76-64EE57054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6B14C1B1-038B-2EDC-0A79-5926A5D8F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3BDD-45D6-48F7-8349-1881941154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89874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1F3B0A3-7960-CDBE-C392-072E2F44B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5400CAFB-D291-933B-BE6D-26500EA6F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C7804-4ED6-4BBD-AB40-842D0BEA92D8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E9F23933-1EA6-3B01-0494-D4FC4D1FE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B0B7F651-3852-20F2-A581-A45111045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3BDD-45D6-48F7-8349-1881941154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61770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BEACDDDB-432B-5C36-5311-FE1D37BED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C7804-4ED6-4BBD-AB40-842D0BEA92D8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DD62BA16-F68A-6ED8-57C6-4E2068E0A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C716ED2-8E73-B74B-6DA9-D8E0D7261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3BDD-45D6-48F7-8349-1881941154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36825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128B4EE-2055-F328-13C3-066B5D093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3276319-E89E-EA67-B17E-C552E6605E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8CF26A01-3026-964E-E3E8-E79B801C35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E377FA63-187B-4980-46F0-1689BA6F2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C7804-4ED6-4BBD-AB40-842D0BEA92D8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182784D3-3FE9-6F13-2A68-C05BA9474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848C5D77-10E1-0772-4045-6EEDF694C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3BDD-45D6-48F7-8349-1881941154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51062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A838F13-2E0F-85EA-C769-EED3D80E8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06EBF75E-76EA-F770-2B27-F8E7715911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4908E0F3-CF84-73FF-8705-04AE1984C6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945CE4FD-7EB9-191E-CFC5-7E7FBD008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C7804-4ED6-4BBD-AB40-842D0BEA92D8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13A04DC7-7C17-5F44-41F8-462E753A5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3CA9E10C-C010-F3E6-C3C9-F2C77A8DD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3BDD-45D6-48F7-8349-1881941154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70749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8F70B83-CD69-4407-4879-D06CC20AE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8F1D600A-8244-18D8-9F64-7D28477B8F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C706776-0285-DB25-6827-54545073E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C7804-4ED6-4BBD-AB40-842D0BEA92D8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BEF9E110-8501-35A1-9B81-8D6AB85C0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3DAF2F46-28DA-5E6D-1F10-A0E4330B6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3BDD-45D6-48F7-8349-1881941154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87301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F479528E-C0C8-7B49-3BB2-73F009DED6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605A932E-70B8-E2E1-2483-58DBFF3C1B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E8FF221-B178-A2A6-C4C3-EABA35984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C7804-4ED6-4BBD-AB40-842D0BEA92D8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06756DA4-5539-B8C5-2FBB-73814591B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C271415-5906-634A-2C83-0FDF9827D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3BDD-45D6-48F7-8349-1881941154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09555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כותר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83B08BB-1D55-C7A8-72B7-CEC4EAA57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98720740-6D45-6E1E-2E4E-E12B9A381A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7EADEDD6-EB39-13D7-FA2C-B2FFDF51C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C7804-4ED6-4BBD-AB40-842D0BEA92D8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94AE71B-E294-39F6-7BAA-1EA315C74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03695291-C51D-AD0B-BF93-4FDFDA8D6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3BDD-45D6-48F7-8349-1881941154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36294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4395F107-151D-3EA7-DEC1-A5B0C1396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645C1972-30B8-7CE1-78DC-A1B9A5EB47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3FF58785-DBF4-708F-19A0-B9A41A4074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3C7804-4ED6-4BBD-AB40-842D0BEA92D8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E0F6A5F-C3DD-880E-E4D8-67CF25D9F8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220092C-E60A-E3BE-9B00-A386B173D4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F23BDD-45D6-48F7-8349-1881941154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73067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D25DE2A-9BEB-978F-39B9-99480296A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26C90F82-1B48-0945-EACF-A6754A4A77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 descr="תמונה שמכילה אומנות, פסל, לבוש, אדם&#10;&#10;התיאור נוצר באופן אוטומטי">
            <a:extLst>
              <a:ext uri="{FF2B5EF4-FFF2-40B4-BE49-F238E27FC236}">
                <a16:creationId xmlns:a16="http://schemas.microsoft.com/office/drawing/2014/main" id="{04BA8903-D32C-B2E2-4EA4-7E7A5D5FE9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0"/>
            <a:ext cx="12001500" cy="6858000"/>
          </a:xfrm>
          <a:prstGeom prst="rect">
            <a:avLst/>
          </a:prstGeom>
        </p:spPr>
      </p:pic>
      <p:pic>
        <p:nvPicPr>
          <p:cNvPr id="6" name="מצלמה 5">
            <a:extLst>
              <a:ext uri="{FF2B5EF4-FFF2-40B4-BE49-F238E27FC236}">
                <a16:creationId xmlns:a16="http://schemas.microsoft.com/office/drawing/2014/main" id="{E2869BF7-9AB7-99A8-14BA-FE0714A48982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33250" y="4800600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63201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4A9C2D8-44F4-045A-1AD1-6740CD964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3745" y="365125"/>
            <a:ext cx="6440055" cy="1325563"/>
          </a:xfrm>
        </p:spPr>
        <p:txBody>
          <a:bodyPr>
            <a:normAutofit fontScale="90000"/>
          </a:bodyPr>
          <a:lstStyle/>
          <a:p>
            <a:r>
              <a:rPr lang="he-IL" sz="6000" dirty="0">
                <a:latin typeface="David" panose="020E0502060401010101" pitchFamily="34" charset="-79"/>
              </a:rPr>
              <a:t>דברים שבלב אינם דברים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F7A36016-A09D-E308-2EBA-3E823C8602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4146" y="1825625"/>
            <a:ext cx="7049654" cy="4351338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he-IL" sz="3200" dirty="0">
                <a:latin typeface="David" panose="020E0502060401010101" pitchFamily="34" charset="-79"/>
              </a:rPr>
              <a:t>מסכת קידושין דף מט-נ</a:t>
            </a:r>
          </a:p>
          <a:p>
            <a:pPr algn="ctr"/>
            <a:r>
              <a:rPr lang="he-IL" sz="3200" dirty="0">
                <a:latin typeface="David" panose="020E0502060401010101" pitchFamily="34" charset="-79"/>
              </a:rPr>
              <a:t>הפער בין המחשבה למעשה</a:t>
            </a:r>
          </a:p>
          <a:p>
            <a:pPr algn="ctr"/>
            <a:endParaRPr lang="he-IL" sz="3200" dirty="0">
              <a:latin typeface="David" panose="020E0502060401010101" pitchFamily="34" charset="-79"/>
            </a:endParaRPr>
          </a:p>
          <a:p>
            <a:pPr algn="ctr"/>
            <a:r>
              <a:rPr lang="he-IL" sz="3200" dirty="0">
                <a:latin typeface="David" panose="020E0502060401010101" pitchFamily="34" charset="-79"/>
              </a:rPr>
              <a:t>מנא ליה </a:t>
            </a:r>
            <a:r>
              <a:rPr lang="he-IL" sz="3200" dirty="0" err="1">
                <a:latin typeface="David" panose="020E0502060401010101" pitchFamily="34" charset="-79"/>
              </a:rPr>
              <a:t>לרבא</a:t>
            </a:r>
            <a:r>
              <a:rPr lang="he-IL" sz="3200" dirty="0">
                <a:latin typeface="David" panose="020E0502060401010101" pitchFamily="34" charset="-79"/>
              </a:rPr>
              <a:t> הא? </a:t>
            </a:r>
          </a:p>
          <a:p>
            <a:pPr algn="ctr"/>
            <a:r>
              <a:rPr lang="he-IL" sz="3200" dirty="0" err="1">
                <a:latin typeface="David" panose="020E0502060401010101" pitchFamily="34" charset="-79"/>
              </a:rPr>
              <a:t>אילימא</a:t>
            </a:r>
            <a:r>
              <a:rPr lang="he-IL" sz="3200" dirty="0">
                <a:latin typeface="David" panose="020E0502060401010101" pitchFamily="34" charset="-79"/>
              </a:rPr>
              <a:t> מהא </a:t>
            </a:r>
            <a:r>
              <a:rPr lang="he-IL" sz="3200" dirty="0" err="1">
                <a:latin typeface="David" panose="020E0502060401010101" pitchFamily="34" charset="-79"/>
              </a:rPr>
              <a:t>דתנן</a:t>
            </a:r>
            <a:r>
              <a:rPr lang="he-IL" sz="3200" dirty="0">
                <a:latin typeface="David" panose="020E0502060401010101" pitchFamily="34" charset="-79"/>
              </a:rPr>
              <a:t>: יקריב אותו - מלמד </a:t>
            </a:r>
            <a:r>
              <a:rPr lang="he-IL" sz="3200" dirty="0" err="1">
                <a:latin typeface="David" panose="020E0502060401010101" pitchFamily="34" charset="-79"/>
              </a:rPr>
              <a:t>שכופין</a:t>
            </a:r>
            <a:r>
              <a:rPr lang="he-IL" sz="3200" dirty="0">
                <a:latin typeface="David" panose="020E0502060401010101" pitchFamily="34" charset="-79"/>
              </a:rPr>
              <a:t> אותו, </a:t>
            </a:r>
          </a:p>
          <a:p>
            <a:pPr algn="ctr"/>
            <a:r>
              <a:rPr lang="he-IL" sz="3200" dirty="0">
                <a:latin typeface="David" panose="020E0502060401010101" pitchFamily="34" charset="-79"/>
              </a:rPr>
              <a:t>יכול בעל </a:t>
            </a:r>
            <a:r>
              <a:rPr lang="he-IL" sz="3200" dirty="0" err="1">
                <a:latin typeface="David" panose="020E0502060401010101" pitchFamily="34" charset="-79"/>
              </a:rPr>
              <a:t>כרחו</a:t>
            </a:r>
            <a:r>
              <a:rPr lang="he-IL" sz="3200" dirty="0">
                <a:latin typeface="David" panose="020E0502060401010101" pitchFamily="34" charset="-79"/>
              </a:rPr>
              <a:t>? תלמוד לומר: לרצונו, </a:t>
            </a:r>
          </a:p>
          <a:p>
            <a:pPr algn="ctr"/>
            <a:r>
              <a:rPr lang="he-IL" sz="3200" dirty="0">
                <a:latin typeface="David" panose="020E0502060401010101" pitchFamily="34" charset="-79"/>
              </a:rPr>
              <a:t>הא כיצד? </a:t>
            </a:r>
            <a:r>
              <a:rPr lang="he-IL" sz="3200" dirty="0" err="1">
                <a:latin typeface="David" panose="020E0502060401010101" pitchFamily="34" charset="-79"/>
              </a:rPr>
              <a:t>כופין</a:t>
            </a:r>
            <a:r>
              <a:rPr lang="he-IL" sz="3200" dirty="0">
                <a:latin typeface="David" panose="020E0502060401010101" pitchFamily="34" charset="-79"/>
              </a:rPr>
              <a:t> אותו עד שיאמר רוצה אני; </a:t>
            </a:r>
          </a:p>
          <a:p>
            <a:pPr algn="ctr"/>
            <a:r>
              <a:rPr lang="he-IL" sz="3200" dirty="0" err="1">
                <a:latin typeface="David" panose="020E0502060401010101" pitchFamily="34" charset="-79"/>
              </a:rPr>
              <a:t>ואמאי</a:t>
            </a:r>
            <a:r>
              <a:rPr lang="he-IL" sz="3200" dirty="0">
                <a:latin typeface="David" panose="020E0502060401010101" pitchFamily="34" charset="-79"/>
              </a:rPr>
              <a:t>? הא </a:t>
            </a:r>
            <a:r>
              <a:rPr lang="he-IL" sz="3200" dirty="0" err="1">
                <a:latin typeface="David" panose="020E0502060401010101" pitchFamily="34" charset="-79"/>
              </a:rPr>
              <a:t>בלביה</a:t>
            </a:r>
            <a:r>
              <a:rPr lang="he-IL" sz="3200" dirty="0">
                <a:latin typeface="David" panose="020E0502060401010101" pitchFamily="34" charset="-79"/>
              </a:rPr>
              <a:t> לא ניחא ליה! </a:t>
            </a:r>
          </a:p>
          <a:p>
            <a:pPr algn="ctr"/>
            <a:r>
              <a:rPr lang="he-IL" sz="3200" dirty="0">
                <a:latin typeface="David" panose="020E0502060401010101" pitchFamily="34" charset="-79"/>
              </a:rPr>
              <a:t>אלא לאו משום </a:t>
            </a:r>
            <a:r>
              <a:rPr lang="he-IL" sz="3200" dirty="0" err="1">
                <a:latin typeface="David" panose="020E0502060401010101" pitchFamily="34" charset="-79"/>
              </a:rPr>
              <a:t>דאמרינן</a:t>
            </a:r>
            <a:r>
              <a:rPr lang="he-IL" sz="3200" dirty="0">
                <a:latin typeface="David" panose="020E0502060401010101" pitchFamily="34" charset="-79"/>
              </a:rPr>
              <a:t> דברים שבלב אינן דברים. </a:t>
            </a:r>
          </a:p>
          <a:p>
            <a:pPr algn="ctr"/>
            <a:r>
              <a:rPr lang="he-IL" sz="3200" dirty="0">
                <a:latin typeface="David" panose="020E0502060401010101" pitchFamily="34" charset="-79"/>
              </a:rPr>
              <a:t>ודילמא שאני התם, </a:t>
            </a:r>
            <a:r>
              <a:rPr lang="he-IL" sz="3200" dirty="0" err="1">
                <a:latin typeface="David" panose="020E0502060401010101" pitchFamily="34" charset="-79"/>
              </a:rPr>
              <a:t>דאנן</a:t>
            </a:r>
            <a:r>
              <a:rPr lang="he-IL" sz="3200" dirty="0">
                <a:latin typeface="David" panose="020E0502060401010101" pitchFamily="34" charset="-79"/>
              </a:rPr>
              <a:t> סהדי </a:t>
            </a:r>
            <a:r>
              <a:rPr lang="he-IL" sz="3200" dirty="0" err="1">
                <a:latin typeface="David" panose="020E0502060401010101" pitchFamily="34" charset="-79"/>
              </a:rPr>
              <a:t>דניחא</a:t>
            </a:r>
            <a:r>
              <a:rPr lang="he-IL" sz="3200" dirty="0">
                <a:latin typeface="David" panose="020E0502060401010101" pitchFamily="34" charset="-79"/>
              </a:rPr>
              <a:t> ליה בכפרה! </a:t>
            </a: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3F1EA9EC-6FA7-9489-79E0-D5F34B567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883891" cy="3883891"/>
          </a:xfrm>
          <a:prstGeom prst="rect">
            <a:avLst/>
          </a:prstGeom>
        </p:spPr>
      </p:pic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213F21CD-E788-CDFF-175D-DB4CE4E549A6}"/>
              </a:ext>
            </a:extLst>
          </p:cNvPr>
          <p:cNvSpPr txBox="1"/>
          <p:nvPr/>
        </p:nvSpPr>
        <p:spPr>
          <a:xfrm>
            <a:off x="0" y="4054764"/>
            <a:ext cx="3879273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ויקרא פרק א פסוק ג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אִם עֹלָה קָרְבָּנוֹ מִן הַבָּקָר זָכָר תָּמִים יַקְרִיבֶנּוּ אֶל פֶּתַח אֹהֶל מוֹעֵד יַקְרִיב אֹתוֹ לִרְצֹנוֹ לִפְנֵי יְהֹוָה: </a:t>
            </a:r>
          </a:p>
        </p:txBody>
      </p:sp>
      <p:pic>
        <p:nvPicPr>
          <p:cNvPr id="9" name="מצלמה 8">
            <a:extLst>
              <a:ext uri="{FF2B5EF4-FFF2-40B4-BE49-F238E27FC236}">
                <a16:creationId xmlns:a16="http://schemas.microsoft.com/office/drawing/2014/main" id="{2FB1C793-F754-9170-5BD0-5C0602F2C815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5105" y="5043054"/>
            <a:ext cx="1814945" cy="18149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66209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28851C6-4A2A-F913-AABF-993076DD4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>
                <a:latin typeface="David" panose="020E0502060401010101" pitchFamily="34" charset="-79"/>
              </a:rPr>
              <a:t>הכלל של רבא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F29CC2FF-6FA9-1806-E002-1EFBB2FF8D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1252200" cy="4351338"/>
          </a:xfrm>
        </p:spPr>
        <p:txBody>
          <a:bodyPr>
            <a:normAutofit/>
          </a:bodyPr>
          <a:lstStyle/>
          <a:p>
            <a:r>
              <a:rPr lang="he-IL" dirty="0">
                <a:latin typeface="David" panose="020E0502060401010101" pitchFamily="34" charset="-79"/>
              </a:rPr>
              <a:t>"דברים שבלב אינם דברים"</a:t>
            </a:r>
          </a:p>
          <a:p>
            <a:endParaRPr lang="he-IL" dirty="0">
              <a:latin typeface="David" panose="020E0502060401010101" pitchFamily="34" charset="-79"/>
            </a:endParaRPr>
          </a:p>
          <a:p>
            <a:r>
              <a:rPr lang="he-IL" sz="2400" dirty="0">
                <a:latin typeface="David" panose="020E0502060401010101" pitchFamily="34" charset="-79"/>
              </a:rPr>
              <a:t>• מחשבות שלא נאמרו - אין להן תוקף</a:t>
            </a:r>
          </a:p>
          <a:p>
            <a:r>
              <a:rPr lang="he-IL" dirty="0">
                <a:latin typeface="David" panose="020E0502060401010101" pitchFamily="34" charset="-79"/>
              </a:rPr>
              <a:t>• המעשה קובע, לא המחשבה</a:t>
            </a:r>
          </a:p>
          <a:p>
            <a:r>
              <a:rPr lang="he-IL" dirty="0">
                <a:latin typeface="David" panose="020E0502060401010101" pitchFamily="34" charset="-79"/>
              </a:rPr>
              <a:t>• חשוב להביע דברים בפה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E1929F39-854B-9443-F6AC-A8168DAF09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6" name="מצלמה 5">
            <a:extLst>
              <a:ext uri="{FF2B5EF4-FFF2-40B4-BE49-F238E27FC236}">
                <a16:creationId xmlns:a16="http://schemas.microsoft.com/office/drawing/2014/main" id="{33BF0F05-A625-424C-8D95-D154508F89CE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50486" y="4800600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50173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8DAC36A-B79A-2A6E-8778-26E425ADC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>
                <a:latin typeface="David" panose="020E0502060401010101" pitchFamily="34" charset="-79"/>
              </a:rPr>
              <a:t>המקרה המיוחד של קרבן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7EEB34D9-9CF6-97C4-1B6A-D424578F90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e-IL" dirty="0">
                <a:latin typeface="David" panose="020E0502060401010101" pitchFamily="34" charset="-79"/>
              </a:rPr>
              <a:t>• </a:t>
            </a:r>
            <a:r>
              <a:rPr lang="he-IL" dirty="0" err="1">
                <a:latin typeface="David" panose="020E0502060401010101" pitchFamily="34" charset="-79"/>
              </a:rPr>
              <a:t>הקרבן</a:t>
            </a:r>
            <a:r>
              <a:rPr lang="he-IL" dirty="0">
                <a:latin typeface="David" panose="020E0502060401010101" pitchFamily="34" charset="-79"/>
              </a:rPr>
              <a:t> צריך להיות "לרצונו"</a:t>
            </a:r>
          </a:p>
          <a:p>
            <a:r>
              <a:rPr lang="he-IL" dirty="0">
                <a:latin typeface="David" panose="020E0502060401010101" pitchFamily="34" charset="-79"/>
              </a:rPr>
              <a:t>• אם לא רוצה - כופים אותו</a:t>
            </a:r>
          </a:p>
          <a:p>
            <a:r>
              <a:rPr lang="he-IL" dirty="0">
                <a:latin typeface="David" panose="020E0502060401010101" pitchFamily="34" charset="-79"/>
              </a:rPr>
              <a:t>• עד שיאמר "רוצה אני"</a:t>
            </a:r>
          </a:p>
          <a:p>
            <a:r>
              <a:rPr lang="he-IL" dirty="0">
                <a:latin typeface="David" panose="020E0502060401010101" pitchFamily="34" charset="-79"/>
              </a:rPr>
              <a:t>• כיצד נחשב רצון? </a:t>
            </a:r>
          </a:p>
        </p:txBody>
      </p:sp>
      <p:pic>
        <p:nvPicPr>
          <p:cNvPr id="6" name="תמונה 5" descr="תמונה שמכילה אומנות, פסל, לבוש, אדם&#10;&#10;התיאור נוצר באופן אוטומטי">
            <a:extLst>
              <a:ext uri="{FF2B5EF4-FFF2-40B4-BE49-F238E27FC236}">
                <a16:creationId xmlns:a16="http://schemas.microsoft.com/office/drawing/2014/main" id="{020263D6-1151-EDE5-0C03-99CEAAFB67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40509"/>
            <a:ext cx="6659419" cy="3805382"/>
          </a:xfrm>
          <a:prstGeom prst="rect">
            <a:avLst/>
          </a:prstGeom>
        </p:spPr>
      </p:pic>
      <p:pic>
        <p:nvPicPr>
          <p:cNvPr id="7" name="מצלמה 6">
            <a:extLst>
              <a:ext uri="{FF2B5EF4-FFF2-40B4-BE49-F238E27FC236}">
                <a16:creationId xmlns:a16="http://schemas.microsoft.com/office/drawing/2014/main" id="{C284D313-0100-289D-8AF5-882FEA6C97F0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33250" y="4800600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85503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94B1A20-C6D8-D1EE-09C1-FC0480EA1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רצון פנימי ואמיתי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5C8E305-FAD2-063F-A531-60E8F9BE9D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>
                <a:latin typeface="David" panose="020E0502060401010101" pitchFamily="34" charset="-79"/>
              </a:rPr>
              <a:t>כי יודעים שבעומק ליבו רוצה כפרה</a:t>
            </a:r>
          </a:p>
          <a:p>
            <a:r>
              <a:rPr lang="he-IL" sz="2800" dirty="0">
                <a:latin typeface="David" panose="020E0502060401010101" pitchFamily="34" charset="-79"/>
              </a:rPr>
              <a:t>ודילמא שאני התם, </a:t>
            </a:r>
          </a:p>
          <a:p>
            <a:r>
              <a:rPr lang="he-IL" sz="2800" dirty="0" err="1">
                <a:latin typeface="David" panose="020E0502060401010101" pitchFamily="34" charset="-79"/>
              </a:rPr>
              <a:t>דאנן</a:t>
            </a:r>
            <a:r>
              <a:rPr lang="he-IL" sz="2800" dirty="0">
                <a:latin typeface="David" panose="020E0502060401010101" pitchFamily="34" charset="-79"/>
              </a:rPr>
              <a:t> סהדי </a:t>
            </a:r>
            <a:r>
              <a:rPr lang="he-IL" sz="2800" dirty="0" err="1">
                <a:latin typeface="David" panose="020E0502060401010101" pitchFamily="34" charset="-79"/>
              </a:rPr>
              <a:t>דניחא</a:t>
            </a:r>
            <a:r>
              <a:rPr lang="he-IL" sz="2800" dirty="0">
                <a:latin typeface="David" panose="020E0502060401010101" pitchFamily="34" charset="-79"/>
              </a:rPr>
              <a:t> ליה בכפרה! </a:t>
            </a:r>
          </a:p>
          <a:p>
            <a:endParaRPr lang="he-IL" dirty="0"/>
          </a:p>
        </p:txBody>
      </p:sp>
      <p:pic>
        <p:nvPicPr>
          <p:cNvPr id="5" name="גרפיקה 4">
            <a:extLst>
              <a:ext uri="{FF2B5EF4-FFF2-40B4-BE49-F238E27FC236}">
                <a16:creationId xmlns:a16="http://schemas.microsoft.com/office/drawing/2014/main" id="{8CEAB570-ADE0-CFF0-05F9-CC50E37E2A5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1384" y="548680"/>
            <a:ext cx="5328592" cy="5328592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65475E08-8B9A-229C-36E2-3CA5A13F77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3381" y="4014849"/>
            <a:ext cx="4975514" cy="2843151"/>
          </a:xfrm>
          <a:prstGeom prst="rect">
            <a:avLst/>
          </a:prstGeom>
        </p:spPr>
      </p:pic>
      <p:pic>
        <p:nvPicPr>
          <p:cNvPr id="8" name="מצלמה 7">
            <a:extLst>
              <a:ext uri="{FF2B5EF4-FFF2-40B4-BE49-F238E27FC236}">
                <a16:creationId xmlns:a16="http://schemas.microsoft.com/office/drawing/2014/main" id="{084B396B-AC90-6FD9-79CE-5C8FC7CE76C9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21867" y="4800600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06570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F3A8A93-AD40-F99B-EF31-5683E443A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>
                <a:latin typeface="David" panose="020E0502060401010101" pitchFamily="34" charset="-79"/>
              </a:rPr>
              <a:t>דוגמאות מחיי היומיום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4E78013C-0029-E1C8-FAE9-3076B07643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67054" y="1825625"/>
            <a:ext cx="5551055" cy="4351338"/>
          </a:xfrm>
        </p:spPr>
        <p:txBody>
          <a:bodyPr>
            <a:normAutofit/>
          </a:bodyPr>
          <a:lstStyle/>
          <a:p>
            <a:r>
              <a:rPr lang="he-IL" dirty="0">
                <a:latin typeface="David" panose="020E0502060401010101" pitchFamily="34" charset="-79"/>
              </a:rPr>
              <a:t>• ילד שלא רוצה ללכת לרופא שיניים</a:t>
            </a:r>
          </a:p>
          <a:p>
            <a:r>
              <a:rPr lang="he-IL" dirty="0">
                <a:latin typeface="David" panose="020E0502060401010101" pitchFamily="34" charset="-79"/>
              </a:rPr>
              <a:t>• תלמיד שלא רוצה להכין שיעורי בית</a:t>
            </a:r>
          </a:p>
          <a:p>
            <a:r>
              <a:rPr lang="he-IL" dirty="0">
                <a:latin typeface="David" panose="020E0502060401010101" pitchFamily="34" charset="-79"/>
              </a:rPr>
              <a:t>• חוזה שנחתם בלב לא שלם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57500505-2A6A-D878-11D4-255A87B91B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6" name="מצלמה 5">
            <a:extLst>
              <a:ext uri="{FF2B5EF4-FFF2-40B4-BE49-F238E27FC236}">
                <a16:creationId xmlns:a16="http://schemas.microsoft.com/office/drawing/2014/main" id="{BF46C42F-B648-48A4-3123-3EECA177325F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77387" y="4730932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79002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339E167-CCBB-743F-8C44-CCEA02702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>
                <a:latin typeface="David" panose="020E0502060401010101" pitchFamily="34" charset="-79"/>
              </a:rPr>
              <a:t>לקחים לחיים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E6E62AA2-A86B-F436-BBB3-2A82614447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e-IL">
                <a:latin typeface="David" panose="020E0502060401010101" pitchFamily="34" charset="-79"/>
              </a:rPr>
              <a:t>1. להיות ברורים במה שאנחנו אומרים</a:t>
            </a:r>
          </a:p>
          <a:p>
            <a:r>
              <a:rPr lang="he-IL">
                <a:latin typeface="David" panose="020E0502060401010101" pitchFamily="34" charset="-79"/>
              </a:rPr>
              <a:t>2. לא להסתמך על מחשבות שלא אמרנו</a:t>
            </a:r>
          </a:p>
          <a:p>
            <a:r>
              <a:rPr lang="he-IL">
                <a:latin typeface="David" panose="020E0502060401010101" pitchFamily="34" charset="-79"/>
              </a:rPr>
              <a:t>3. להבין שלפעמים מה שטוב לנו נראה לא נעים</a:t>
            </a:r>
          </a:p>
          <a:p>
            <a:r>
              <a:rPr lang="he-IL">
                <a:latin typeface="David" panose="020E0502060401010101" pitchFamily="34" charset="-79"/>
              </a:rPr>
              <a:t>4. לדבר ולשתף במה שאנחנו מרגישים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2CCD2134-B6D4-B715-9EE4-7B45861A17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6" name="מצלמה 5">
            <a:extLst>
              <a:ext uri="{FF2B5EF4-FFF2-40B4-BE49-F238E27FC236}">
                <a16:creationId xmlns:a16="http://schemas.microsoft.com/office/drawing/2014/main" id="{E525DF59-9D55-9045-5BFA-0A7013A30DF9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33250" y="4800600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17810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6A2C986-1B0D-C67E-03DC-82647A35C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>
                <a:latin typeface="David" panose="020E0502060401010101" pitchFamily="34" charset="-79"/>
              </a:rPr>
              <a:t>נקודות למחשבה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6117AA3B-5D88-E09D-3A90-1A49AFC767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e-IL" dirty="0">
                <a:latin typeface="David" panose="020E0502060401010101" pitchFamily="34" charset="-79"/>
              </a:rPr>
              <a:t>• מתי המחשבה משפיעה ומתי לא?</a:t>
            </a:r>
          </a:p>
          <a:p>
            <a:r>
              <a:rPr lang="he-IL" dirty="0">
                <a:latin typeface="David" panose="020E0502060401010101" pitchFamily="34" charset="-79"/>
              </a:rPr>
              <a:t>• איך יודעים מה באמת אדם רוצה?</a:t>
            </a:r>
          </a:p>
          <a:p>
            <a:r>
              <a:rPr lang="he-IL" dirty="0">
                <a:latin typeface="David" panose="020E0502060401010101" pitchFamily="34" charset="-79"/>
              </a:rPr>
              <a:t>• האם תמיד נכון לכפות "לטובתו"?</a:t>
            </a:r>
          </a:p>
          <a:p>
            <a:r>
              <a:rPr lang="he-IL" dirty="0">
                <a:latin typeface="David" panose="020E0502060401010101" pitchFamily="34" charset="-79"/>
              </a:rPr>
              <a:t>• איך מאזנים בין רצון פנימי למעשה חיצוני?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B6DF6D64-0850-4261-DD9E-75FEC7472F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6" name="מצלמה 5">
            <a:extLst>
              <a:ext uri="{FF2B5EF4-FFF2-40B4-BE49-F238E27FC236}">
                <a16:creationId xmlns:a16="http://schemas.microsoft.com/office/drawing/2014/main" id="{A50DE7E7-8BB1-E9B2-44AC-EADCDD3825D0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33250" y="4800600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42113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D7AE0EE-11F1-B17E-FE86-A83EAD014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dirty="0">
                <a:latin typeface="David" panose="020E0502060401010101" pitchFamily="34" charset="-79"/>
              </a:rPr>
              <a:t>ניתוח סוגיית דברים שבלב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9B9C60C0-C749-29C6-7ADC-451214553B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he-IL" sz="3200" dirty="0">
                <a:latin typeface="David" panose="020E0502060401010101" pitchFamily="34" charset="-79"/>
              </a:rPr>
              <a:t>מסכת קידושין דף נ עמוד א</a:t>
            </a:r>
          </a:p>
          <a:p>
            <a:r>
              <a:rPr lang="he-IL" sz="3200" dirty="0">
                <a:latin typeface="David" panose="020E0502060401010101" pitchFamily="34" charset="-79"/>
              </a:rPr>
              <a:t>ניתוח לפי מודל </a:t>
            </a:r>
            <a:r>
              <a:rPr lang="he-IL" sz="3200" dirty="0" err="1">
                <a:latin typeface="David" panose="020E0502060401010101" pitchFamily="34" charset="-79"/>
              </a:rPr>
              <a:t>כאמד"ט</a:t>
            </a:r>
            <a:r>
              <a:rPr lang="he-IL" sz="3200" dirty="0">
                <a:latin typeface="David" panose="020E0502060401010101" pitchFamily="34" charset="-79"/>
              </a:rPr>
              <a:t> </a:t>
            </a:r>
            <a:r>
              <a:rPr lang="he-IL" sz="3200" dirty="0" err="1">
                <a:latin typeface="David" panose="020E0502060401010101" pitchFamily="34" charset="-79"/>
              </a:rPr>
              <a:t>חא"ק</a:t>
            </a:r>
            <a:endParaRPr lang="he-IL" sz="3200" dirty="0">
              <a:latin typeface="David" panose="020E0502060401010101" pitchFamily="34" charset="-79"/>
            </a:endParaRPr>
          </a:p>
          <a:p>
            <a:pPr marL="0" indent="0" algn="r" rtl="1">
              <a:buNone/>
            </a:pPr>
            <a:r>
              <a:rPr lang="he-IL" sz="2000" dirty="0">
                <a:effectLst/>
              </a:rPr>
              <a:t>מציג את </a:t>
            </a:r>
            <a:r>
              <a:rPr lang="he-IL" sz="2000" dirty="0" err="1">
                <a:effectLst/>
              </a:rPr>
              <a:t>הסוגיה</a:t>
            </a:r>
            <a:r>
              <a:rPr lang="he-IL" sz="2000" dirty="0">
                <a:effectLst/>
              </a:rPr>
              <a:t> באופן שיטתי ומקיף דרך שמונה קטגוריות:</a:t>
            </a:r>
          </a:p>
          <a:p>
            <a:pPr rtl="1">
              <a:buFont typeface="+mj-lt"/>
              <a:buAutoNum type="arabicPeriod"/>
            </a:pPr>
            <a:r>
              <a:rPr lang="he-IL" sz="2000" b="1" dirty="0">
                <a:effectLst/>
              </a:rPr>
              <a:t>כותרת</a:t>
            </a:r>
            <a:r>
              <a:rPr lang="he-IL" sz="2000" dirty="0">
                <a:effectLst/>
              </a:rPr>
              <a:t> - מיקום ונושא</a:t>
            </a:r>
          </a:p>
          <a:p>
            <a:pPr rtl="1">
              <a:buFont typeface="+mj-lt"/>
              <a:buAutoNum type="arabicPeriod"/>
            </a:pPr>
            <a:r>
              <a:rPr lang="he-IL" sz="2000" b="1" dirty="0">
                <a:effectLst/>
              </a:rPr>
              <a:t>אומר</a:t>
            </a:r>
            <a:r>
              <a:rPr lang="he-IL" sz="2000" dirty="0">
                <a:effectLst/>
              </a:rPr>
              <a:t> - מקורות ודוברים</a:t>
            </a:r>
          </a:p>
          <a:p>
            <a:pPr rtl="1">
              <a:buFont typeface="+mj-lt"/>
              <a:buAutoNum type="arabicPeriod"/>
            </a:pPr>
            <a:r>
              <a:rPr lang="he-IL" sz="2000" b="1" dirty="0">
                <a:effectLst/>
              </a:rPr>
              <a:t>מקרה</a:t>
            </a:r>
            <a:r>
              <a:rPr lang="he-IL" sz="2000" dirty="0">
                <a:effectLst/>
              </a:rPr>
              <a:t> - המקרה המרכזי ופרטיו</a:t>
            </a:r>
          </a:p>
          <a:p>
            <a:pPr rtl="1">
              <a:buFont typeface="+mj-lt"/>
              <a:buAutoNum type="arabicPeriod"/>
            </a:pPr>
            <a:r>
              <a:rPr lang="he-IL" sz="2000" b="1" dirty="0">
                <a:effectLst/>
              </a:rPr>
              <a:t>דין</a:t>
            </a:r>
            <a:r>
              <a:rPr lang="he-IL" sz="2000" dirty="0">
                <a:effectLst/>
              </a:rPr>
              <a:t> - ההלכה והתנאים</a:t>
            </a:r>
          </a:p>
          <a:p>
            <a:pPr rtl="1">
              <a:buFont typeface="+mj-lt"/>
              <a:buAutoNum type="arabicPeriod"/>
            </a:pPr>
            <a:r>
              <a:rPr lang="he-IL" sz="2000" b="1" dirty="0">
                <a:effectLst/>
              </a:rPr>
              <a:t>טעם</a:t>
            </a:r>
            <a:r>
              <a:rPr lang="he-IL" sz="2000" dirty="0">
                <a:effectLst/>
              </a:rPr>
              <a:t> - הסברות והטעמים</a:t>
            </a:r>
          </a:p>
          <a:p>
            <a:pPr rtl="1">
              <a:buFont typeface="+mj-lt"/>
              <a:buAutoNum type="arabicPeriod"/>
            </a:pPr>
            <a:r>
              <a:rPr lang="he-IL" sz="2000" b="1" dirty="0">
                <a:effectLst/>
              </a:rPr>
              <a:t>חלוקה</a:t>
            </a:r>
            <a:r>
              <a:rPr lang="he-IL" sz="2000" dirty="0">
                <a:effectLst/>
              </a:rPr>
              <a:t> - סיווג המקרים</a:t>
            </a:r>
          </a:p>
          <a:p>
            <a:pPr rtl="1">
              <a:buFont typeface="+mj-lt"/>
              <a:buAutoNum type="arabicPeriod"/>
            </a:pPr>
            <a:r>
              <a:rPr lang="he-IL" sz="2000" b="1" dirty="0">
                <a:effectLst/>
              </a:rPr>
              <a:t>אפיון</a:t>
            </a:r>
            <a:r>
              <a:rPr lang="he-IL" sz="2000" dirty="0">
                <a:effectLst/>
              </a:rPr>
              <a:t> - מאפייני </a:t>
            </a:r>
            <a:r>
              <a:rPr lang="he-IL" sz="2000" dirty="0" err="1">
                <a:effectLst/>
              </a:rPr>
              <a:t>הסוגיה</a:t>
            </a:r>
            <a:endParaRPr lang="he-IL" sz="2000" dirty="0">
              <a:effectLst/>
            </a:endParaRPr>
          </a:p>
          <a:p>
            <a:pPr rtl="1">
              <a:buFont typeface="+mj-lt"/>
              <a:buAutoNum type="arabicPeriod"/>
            </a:pPr>
            <a:r>
              <a:rPr lang="he-IL" sz="2000" b="1" dirty="0">
                <a:effectLst/>
              </a:rPr>
              <a:t>קישור</a:t>
            </a:r>
            <a:r>
              <a:rPr lang="he-IL" sz="2000" dirty="0">
                <a:effectLst/>
              </a:rPr>
              <a:t> - חיבורים להלכות אחרות</a:t>
            </a:r>
          </a:p>
          <a:p>
            <a:endParaRPr lang="he-IL" sz="3200" dirty="0">
              <a:latin typeface="David" panose="020E0502060401010101" pitchFamily="34" charset="-79"/>
            </a:endParaRP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D9FFDCCD-B243-5903-2131-A8920A8B75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3891"/>
            <a:ext cx="5735782" cy="5735782"/>
          </a:xfrm>
          <a:prstGeom prst="rect">
            <a:avLst/>
          </a:prstGeom>
        </p:spPr>
      </p:pic>
      <p:pic>
        <p:nvPicPr>
          <p:cNvPr id="4" name="מצלמה 3">
            <a:extLst>
              <a:ext uri="{FF2B5EF4-FFF2-40B4-BE49-F238E27FC236}">
                <a16:creationId xmlns:a16="http://schemas.microsoft.com/office/drawing/2014/main" id="{5E62E519-9F4B-A1A6-68D4-07A3E1D57C59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57395" y="46167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651250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8916403-ED14-9EF9-0E1F-CF1BAAEDB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>
                <a:latin typeface="David" panose="020E0502060401010101" pitchFamily="34" charset="-79"/>
              </a:rPr>
              <a:t>מבנה הסוגיה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9387B707-C77D-BFE7-6AEB-AA9EC64834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1825625"/>
            <a:ext cx="11270673" cy="4351338"/>
          </a:xfrm>
        </p:spPr>
        <p:txBody>
          <a:bodyPr>
            <a:normAutofit/>
          </a:bodyPr>
          <a:lstStyle/>
          <a:p>
            <a:r>
              <a:rPr lang="he-IL" dirty="0">
                <a:latin typeface="David" panose="020E0502060401010101" pitchFamily="34" charset="-79"/>
              </a:rPr>
              <a:t>• מקור: ברייתא העוסקת בכפיית גט</a:t>
            </a:r>
          </a:p>
          <a:p>
            <a:r>
              <a:rPr lang="he-IL" dirty="0">
                <a:latin typeface="David" panose="020E0502060401010101" pitchFamily="34" charset="-79"/>
              </a:rPr>
              <a:t>• מקרה: כופים גט במקרים מיוחדים</a:t>
            </a:r>
          </a:p>
          <a:p>
            <a:r>
              <a:rPr lang="he-IL" dirty="0">
                <a:latin typeface="David" panose="020E0502060401010101" pitchFamily="34" charset="-79"/>
              </a:rPr>
              <a:t>• דין: הגט תקף למרות הכפייה</a:t>
            </a:r>
          </a:p>
          <a:p>
            <a:r>
              <a:rPr lang="he-IL" dirty="0">
                <a:latin typeface="David" panose="020E0502060401010101" pitchFamily="34" charset="-79"/>
              </a:rPr>
              <a:t>• טעם: דברים שבלב אינם דברים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1D47DC74-F92E-DC73-570E-CDA2D833E9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5" name="מצלמה 4">
            <a:extLst>
              <a:ext uri="{FF2B5EF4-FFF2-40B4-BE49-F238E27FC236}">
                <a16:creationId xmlns:a16="http://schemas.microsoft.com/office/drawing/2014/main" id="{FE36B16B-AA99-0168-71C2-6728A15E71FE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57395" y="46167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218059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8DFBFFB-A422-1871-4602-4AD399CE2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>
                <a:latin typeface="David" panose="020E0502060401010101" pitchFamily="34" charset="-79"/>
              </a:rPr>
              <a:t>ניתוח סוגיית דברים שבלב</a:t>
            </a:r>
            <a:endParaRPr lang="he-IL" dirty="0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C24B932E-54EF-500D-3DF5-42E1B493CA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תלמוד בבלי מסכת קידושין דף נ עמוד א</a:t>
            </a:r>
          </a:p>
          <a:p>
            <a:r>
              <a:rPr lang="he-IL" dirty="0"/>
              <a:t>אלא מסיפא: וכן אתה מוצא בגיטי נשים ושחרורי עבדים, </a:t>
            </a:r>
            <a:r>
              <a:rPr lang="he-IL" dirty="0" err="1"/>
              <a:t>כופין</a:t>
            </a:r>
            <a:r>
              <a:rPr lang="he-IL" dirty="0"/>
              <a:t> אותו עד שיאמר רוצה אני; </a:t>
            </a:r>
          </a:p>
          <a:p>
            <a:r>
              <a:rPr lang="he-IL" dirty="0" err="1"/>
              <a:t>ואמאי</a:t>
            </a:r>
            <a:r>
              <a:rPr lang="he-IL" dirty="0"/>
              <a:t>? הא </a:t>
            </a:r>
            <a:r>
              <a:rPr lang="he-IL" dirty="0" err="1"/>
              <a:t>בלביה</a:t>
            </a:r>
            <a:r>
              <a:rPr lang="he-IL" dirty="0"/>
              <a:t> לא ניחא ליה! </a:t>
            </a:r>
          </a:p>
          <a:p>
            <a:r>
              <a:rPr lang="he-IL" dirty="0"/>
              <a:t>אלא לאו משום </a:t>
            </a:r>
            <a:r>
              <a:rPr lang="he-IL" dirty="0" err="1"/>
              <a:t>דאמרינן</a:t>
            </a:r>
            <a:r>
              <a:rPr lang="he-IL" dirty="0"/>
              <a:t> דברים שבלב אינן דברים. </a:t>
            </a:r>
          </a:p>
          <a:p>
            <a:r>
              <a:rPr lang="he-IL" dirty="0" err="1"/>
              <a:t>ודלמא</a:t>
            </a:r>
            <a:r>
              <a:rPr lang="he-IL" dirty="0"/>
              <a:t> שאני התם, משום </a:t>
            </a:r>
            <a:r>
              <a:rPr lang="he-IL" dirty="0" err="1"/>
              <a:t>דמצוה</a:t>
            </a:r>
            <a:r>
              <a:rPr lang="he-IL" dirty="0"/>
              <a:t> לשמוע דברי חכמים! </a:t>
            </a:r>
          </a:p>
        </p:txBody>
      </p:sp>
      <p:pic>
        <p:nvPicPr>
          <p:cNvPr id="4" name="מצלמה 3">
            <a:extLst>
              <a:ext uri="{FF2B5EF4-FFF2-40B4-BE49-F238E27FC236}">
                <a16:creationId xmlns:a16="http://schemas.microsoft.com/office/drawing/2014/main" id="{948EC072-64CA-3F2A-B635-401D8C052C69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757395" y="46167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478795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10BB302-7368-C698-79BD-8D2230B11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>
                <a:latin typeface="David" panose="020E0502060401010101" pitchFamily="34" charset="-79"/>
              </a:rPr>
              <a:t>המקרה המרכזי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D16D59F6-78B2-FDE8-2596-5713C26208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he-IL" sz="2400" dirty="0">
                <a:latin typeface="David" panose="020E0502060401010101" pitchFamily="34" charset="-79"/>
              </a:rPr>
              <a:t>מקרים בהם כופים גט:</a:t>
            </a:r>
          </a:p>
          <a:p>
            <a:r>
              <a:rPr lang="he-IL" sz="2400" dirty="0">
                <a:latin typeface="David" panose="020E0502060401010101" pitchFamily="34" charset="-79"/>
              </a:rPr>
              <a:t>• מוכה שחין</a:t>
            </a:r>
          </a:p>
          <a:p>
            <a:r>
              <a:rPr lang="he-IL" sz="2400" dirty="0">
                <a:latin typeface="David" panose="020E0502060401010101" pitchFamily="34" charset="-79"/>
              </a:rPr>
              <a:t>• בעל </a:t>
            </a:r>
            <a:r>
              <a:rPr lang="he-IL" sz="2400" dirty="0" err="1">
                <a:latin typeface="David" panose="020E0502060401010101" pitchFamily="34" charset="-79"/>
              </a:rPr>
              <a:t>פוליפוס</a:t>
            </a:r>
            <a:endParaRPr lang="he-IL" sz="2400" dirty="0">
              <a:latin typeface="David" panose="020E0502060401010101" pitchFamily="34" charset="-79"/>
            </a:endParaRPr>
          </a:p>
          <a:p>
            <a:r>
              <a:rPr lang="he-IL" sz="2400" dirty="0">
                <a:latin typeface="David" panose="020E0502060401010101" pitchFamily="34" charset="-79"/>
              </a:rPr>
              <a:t>• שחרורי עבדים</a:t>
            </a:r>
          </a:p>
          <a:p>
            <a:endParaRPr lang="he-IL" sz="2400" dirty="0">
              <a:latin typeface="David" panose="020E0502060401010101" pitchFamily="34" charset="-79"/>
            </a:endParaRPr>
          </a:p>
          <a:p>
            <a:r>
              <a:rPr lang="he-IL" sz="2400" dirty="0">
                <a:latin typeface="David" panose="020E0502060401010101" pitchFamily="34" charset="-79"/>
              </a:rPr>
              <a:t>תהליך הכפייה:</a:t>
            </a:r>
          </a:p>
          <a:p>
            <a:r>
              <a:rPr lang="he-IL" sz="2400" dirty="0">
                <a:latin typeface="David" panose="020E0502060401010101" pitchFamily="34" charset="-79"/>
              </a:rPr>
              <a:t>1. יש צורך בגירושין</a:t>
            </a:r>
          </a:p>
          <a:p>
            <a:r>
              <a:rPr lang="he-IL" sz="2400" dirty="0">
                <a:latin typeface="David" panose="020E0502060401010101" pitchFamily="34" charset="-79"/>
              </a:rPr>
              <a:t>2. הבעל מסרב</a:t>
            </a:r>
          </a:p>
          <a:p>
            <a:r>
              <a:rPr lang="he-IL" sz="2400" dirty="0">
                <a:latin typeface="David" panose="020E0502060401010101" pitchFamily="34" charset="-79"/>
              </a:rPr>
              <a:t>3. בית דין כופים</a:t>
            </a:r>
          </a:p>
          <a:p>
            <a:r>
              <a:rPr lang="he-IL" sz="2400" dirty="0">
                <a:latin typeface="David" panose="020E0502060401010101" pitchFamily="34" charset="-79"/>
              </a:rPr>
              <a:t>4. אומר "רוצה אני" בעל כורחו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2BB140CA-7A95-CC71-AF45-1226B9176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5" name="מצלמה 4">
            <a:extLst>
              <a:ext uri="{FF2B5EF4-FFF2-40B4-BE49-F238E27FC236}">
                <a16:creationId xmlns:a16="http://schemas.microsoft.com/office/drawing/2014/main" id="{686788FD-B7F0-C98A-E2C5-8F80EA1C793A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30922" y="4709067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321743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A17D039-F129-2C08-9459-D9C43A734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>
                <a:latin typeface="David" panose="020E0502060401010101" pitchFamily="34" charset="-79"/>
              </a:rPr>
              <a:t>הדין והתנאים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601B0AEB-9AA0-8E08-9850-41AAF90961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e-IL">
                <a:latin typeface="David" panose="020E0502060401010101" pitchFamily="34" charset="-79"/>
              </a:rPr>
              <a:t>הדין הבסיסי:</a:t>
            </a:r>
          </a:p>
          <a:p>
            <a:r>
              <a:rPr lang="he-IL">
                <a:latin typeface="David" panose="020E0502060401010101" pitchFamily="34" charset="-79"/>
              </a:rPr>
              <a:t>• כופים עד שיאמר "רוצה אני"</a:t>
            </a:r>
          </a:p>
          <a:p>
            <a:r>
              <a:rPr lang="he-IL">
                <a:latin typeface="David" panose="020E0502060401010101" pitchFamily="34" charset="-79"/>
              </a:rPr>
              <a:t>• הגט תקף למרות הכפייה</a:t>
            </a:r>
          </a:p>
          <a:p>
            <a:endParaRPr lang="he-IL">
              <a:latin typeface="David" panose="020E0502060401010101" pitchFamily="34" charset="-79"/>
            </a:endParaRPr>
          </a:p>
          <a:p>
            <a:r>
              <a:rPr lang="he-IL">
                <a:latin typeface="David" panose="020E0502060401010101" pitchFamily="34" charset="-79"/>
              </a:rPr>
              <a:t>תנאי הדין:</a:t>
            </a:r>
          </a:p>
          <a:p>
            <a:r>
              <a:rPr lang="he-IL">
                <a:latin typeface="David" panose="020E0502060401010101" pitchFamily="34" charset="-79"/>
              </a:rPr>
              <a:t>• חובת אמירה בפה</a:t>
            </a:r>
          </a:p>
          <a:p>
            <a:r>
              <a:rPr lang="he-IL">
                <a:latin typeface="David" panose="020E0502060401010101" pitchFamily="34" charset="-79"/>
              </a:rPr>
              <a:t>• מספיקה אמירה חיצונית</a:t>
            </a:r>
          </a:p>
          <a:p>
            <a:r>
              <a:rPr lang="he-IL">
                <a:latin typeface="David" panose="020E0502060401010101" pitchFamily="34" charset="-79"/>
              </a:rPr>
              <a:t>• לא משנה מה בליבו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B7777B00-F492-E983-9C6A-7BE5FAEC50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5" name="מצלמה 4">
            <a:extLst>
              <a:ext uri="{FF2B5EF4-FFF2-40B4-BE49-F238E27FC236}">
                <a16:creationId xmlns:a16="http://schemas.microsoft.com/office/drawing/2014/main" id="{34C5B2BA-25D2-47FA-8B24-FEB54672E386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0304" y="4709068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586756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DABF618-6B59-164F-E345-77C342980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dirty="0">
                <a:latin typeface="David" panose="020E0502060401010101" pitchFamily="34" charset="-79"/>
              </a:rPr>
              <a:t>טעמי הדין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8F837396-B720-5ECA-0A75-542693D65E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e-IL" sz="2600" dirty="0">
                <a:latin typeface="David" panose="020E0502060401010101" pitchFamily="34" charset="-79"/>
              </a:rPr>
              <a:t>טעם ראשון - דברים שבלב:</a:t>
            </a:r>
          </a:p>
          <a:p>
            <a:r>
              <a:rPr lang="he-IL" sz="2600" dirty="0">
                <a:latin typeface="David" panose="020E0502060401010101" pitchFamily="34" charset="-79"/>
              </a:rPr>
              <a:t>• דברים שבלב אינם דברים</a:t>
            </a:r>
          </a:p>
          <a:p>
            <a:r>
              <a:rPr lang="he-IL" sz="2600" dirty="0">
                <a:latin typeface="David" panose="020E0502060401010101" pitchFamily="34" charset="-79"/>
              </a:rPr>
              <a:t>• רק האמירה בפה קובעת</a:t>
            </a:r>
          </a:p>
          <a:p>
            <a:r>
              <a:rPr lang="he-IL" sz="2600" dirty="0">
                <a:latin typeface="David" panose="020E0502060401010101" pitchFamily="34" charset="-79"/>
              </a:rPr>
              <a:t>• המחשבה הפנימית לא משפיעה</a:t>
            </a:r>
          </a:p>
          <a:p>
            <a:endParaRPr lang="he-IL" sz="2600" dirty="0">
              <a:latin typeface="David" panose="020E0502060401010101" pitchFamily="34" charset="-79"/>
            </a:endParaRP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48F45CF5-BE5A-E4BB-C78A-3E2E14F077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5" name="מצלמה 4">
            <a:extLst>
              <a:ext uri="{FF2B5EF4-FFF2-40B4-BE49-F238E27FC236}">
                <a16:creationId xmlns:a16="http://schemas.microsoft.com/office/drawing/2014/main" id="{89C528F5-3894-5FDB-394D-3D3DAC245258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57395" y="46167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401880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0CDED-E939-E708-B35A-CCFA84145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F465CD6-8050-9E67-5B1F-1B23AAF32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>
                <a:latin typeface="David" panose="020E0502060401010101" pitchFamily="34" charset="-79"/>
              </a:rPr>
              <a:t>טעמי הדין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9C72196A-2A3A-A870-305C-45EE499E45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e-IL" sz="2600" dirty="0">
              <a:latin typeface="David" panose="020E0502060401010101" pitchFamily="34" charset="-79"/>
            </a:endParaRPr>
          </a:p>
          <a:p>
            <a:r>
              <a:rPr lang="he-IL" sz="2600" dirty="0">
                <a:latin typeface="David" panose="020E0502060401010101" pitchFamily="34" charset="-79"/>
              </a:rPr>
              <a:t>טעם שני - מצוות חכמים:</a:t>
            </a:r>
          </a:p>
          <a:p>
            <a:r>
              <a:rPr lang="he-IL" sz="2600" dirty="0">
                <a:latin typeface="David" panose="020E0502060401010101" pitchFamily="34" charset="-79"/>
              </a:rPr>
              <a:t>• מצווה לשמוע דברי חכמים</a:t>
            </a:r>
          </a:p>
          <a:p>
            <a:r>
              <a:rPr lang="he-IL" sz="2600" dirty="0">
                <a:latin typeface="David" panose="020E0502060401010101" pitchFamily="34" charset="-79"/>
              </a:rPr>
              <a:t>• מחזיקים אותו כמקיים מצווה</a:t>
            </a:r>
          </a:p>
          <a:p>
            <a:r>
              <a:rPr lang="he-IL" sz="2600" dirty="0">
                <a:latin typeface="David" panose="020E0502060401010101" pitchFamily="34" charset="-79"/>
              </a:rPr>
              <a:t>• מניחים שגמר בליבו לציית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3E9F9745-EB51-BC04-3B4B-F42581360F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655"/>
            <a:ext cx="6858000" cy="6858000"/>
          </a:xfrm>
          <a:prstGeom prst="rect">
            <a:avLst/>
          </a:prstGeom>
        </p:spPr>
      </p:pic>
      <p:pic>
        <p:nvPicPr>
          <p:cNvPr id="4" name="מצלמה 3">
            <a:extLst>
              <a:ext uri="{FF2B5EF4-FFF2-40B4-BE49-F238E27FC236}">
                <a16:creationId xmlns:a16="http://schemas.microsoft.com/office/drawing/2014/main" id="{33A07147-B5E3-129F-FF5F-E2C6C2D765CE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57395" y="46167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605161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AD62925-8774-5354-9E3B-849E04CEC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>
                <a:latin typeface="David" panose="020E0502060401010101" pitchFamily="34" charset="-79"/>
              </a:rPr>
              <a:t>דרך הלימוד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B65A97F1-71A6-B199-1041-16860F9191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he-IL">
                <a:latin typeface="David" panose="020E0502060401010101" pitchFamily="34" charset="-79"/>
              </a:rPr>
              <a:t>מבנה הסוגיה:</a:t>
            </a:r>
          </a:p>
          <a:p>
            <a:r>
              <a:rPr lang="he-IL">
                <a:latin typeface="David" panose="020E0502060401010101" pitchFamily="34" charset="-79"/>
              </a:rPr>
              <a:t>• ראיה מברייתא</a:t>
            </a:r>
          </a:p>
          <a:p>
            <a:r>
              <a:rPr lang="he-IL">
                <a:latin typeface="David" panose="020E0502060401010101" pitchFamily="34" charset="-79"/>
              </a:rPr>
              <a:t>• קושיא על הראיה</a:t>
            </a:r>
          </a:p>
          <a:p>
            <a:r>
              <a:rPr lang="he-IL">
                <a:latin typeface="David" panose="020E0502060401010101" pitchFamily="34" charset="-79"/>
              </a:rPr>
              <a:t>• תירוץ חלופי</a:t>
            </a:r>
          </a:p>
          <a:p>
            <a:endParaRPr lang="he-IL">
              <a:latin typeface="David" panose="020E0502060401010101" pitchFamily="34" charset="-79"/>
            </a:endParaRPr>
          </a:p>
          <a:p>
            <a:r>
              <a:rPr lang="he-IL">
                <a:latin typeface="David" panose="020E0502060401010101" pitchFamily="34" charset="-79"/>
              </a:rPr>
              <a:t>נקודות להעמקה:</a:t>
            </a:r>
          </a:p>
          <a:p>
            <a:r>
              <a:rPr lang="he-IL">
                <a:latin typeface="David" panose="020E0502060401010101" pitchFamily="34" charset="-79"/>
              </a:rPr>
              <a:t>• גדרי כפיית בית דין</a:t>
            </a:r>
          </a:p>
          <a:p>
            <a:r>
              <a:rPr lang="he-IL">
                <a:latin typeface="David" panose="020E0502060401010101" pitchFamily="34" charset="-79"/>
              </a:rPr>
              <a:t>• משמעות "רוצה אני"</a:t>
            </a:r>
          </a:p>
          <a:p>
            <a:r>
              <a:rPr lang="he-IL">
                <a:latin typeface="David" panose="020E0502060401010101" pitchFamily="34" charset="-79"/>
              </a:rPr>
              <a:t>• היחס בין פנים לחוץ</a:t>
            </a:r>
          </a:p>
        </p:txBody>
      </p:sp>
      <p:pic>
        <p:nvPicPr>
          <p:cNvPr id="4" name="מצלמה 3">
            <a:extLst>
              <a:ext uri="{FF2B5EF4-FFF2-40B4-BE49-F238E27FC236}">
                <a16:creationId xmlns:a16="http://schemas.microsoft.com/office/drawing/2014/main" id="{9C2540C3-D5DA-18DC-2CDF-E4FA76785724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757395" y="46167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487137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EA68442-0099-218F-6C44-7E07D52CA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>
                <a:latin typeface="David" panose="020E0502060401010101" pitchFamily="34" charset="-79"/>
              </a:rPr>
              <a:t>סיכום ומסקנות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E538E142-3251-83CC-E8BE-5DEAD0B9B5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e-IL" dirty="0">
                <a:latin typeface="David" panose="020E0502060401010101" pitchFamily="34" charset="-79"/>
              </a:rPr>
              <a:t>עקרונות מרכזיים:</a:t>
            </a:r>
          </a:p>
          <a:p>
            <a:r>
              <a:rPr lang="he-IL" dirty="0">
                <a:latin typeface="David" panose="020E0502060401010101" pitchFamily="34" charset="-79"/>
              </a:rPr>
              <a:t>1. דברים שבלב אינם דברים</a:t>
            </a:r>
          </a:p>
          <a:p>
            <a:r>
              <a:rPr lang="he-IL" dirty="0">
                <a:latin typeface="David" panose="020E0502060401010101" pitchFamily="34" charset="-79"/>
              </a:rPr>
              <a:t>2. כוח בית דין לכפות</a:t>
            </a:r>
          </a:p>
          <a:p>
            <a:endParaRPr lang="he-IL" dirty="0">
              <a:latin typeface="David" panose="020E0502060401010101" pitchFamily="34" charset="-79"/>
            </a:endParaRPr>
          </a:p>
          <a:p>
            <a:r>
              <a:rPr lang="he-IL" dirty="0">
                <a:latin typeface="David" panose="020E0502060401010101" pitchFamily="34" charset="-79"/>
              </a:rPr>
              <a:t>השלכות מעשיות:</a:t>
            </a:r>
          </a:p>
          <a:p>
            <a:r>
              <a:rPr lang="he-IL" dirty="0">
                <a:latin typeface="David" panose="020E0502060401010101" pitchFamily="34" charset="-79"/>
              </a:rPr>
              <a:t>• תוקף מעשים משפטיים</a:t>
            </a:r>
          </a:p>
          <a:p>
            <a:r>
              <a:rPr lang="he-IL" dirty="0">
                <a:latin typeface="David" panose="020E0502060401010101" pitchFamily="34" charset="-79"/>
              </a:rPr>
              <a:t>• כוח אכיפה של בתי דין</a:t>
            </a:r>
          </a:p>
          <a:p>
            <a:r>
              <a:rPr lang="he-IL" dirty="0">
                <a:latin typeface="David" panose="020E0502060401010101" pitchFamily="34" charset="-79"/>
              </a:rPr>
              <a:t>• היחס בין כוונה למעשה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FEB25AA0-5B9D-17BB-A484-4273615BAC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4" name="מצלמה 3">
            <a:extLst>
              <a:ext uri="{FF2B5EF4-FFF2-40B4-BE49-F238E27FC236}">
                <a16:creationId xmlns:a16="http://schemas.microsoft.com/office/drawing/2014/main" id="{31A8E5EC-E949-5095-6C9D-CB950EF4773E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61831" y="4672122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494976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AB14006-F748-52D4-13CE-59834D1DA6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he-IL" sz="4400" dirty="0">
                <a:latin typeface="David" panose="020E0502060401010101" pitchFamily="34" charset="-79"/>
              </a:rPr>
              <a:t>לימוד מסכת קידושין דף נ עמוד א</a:t>
            </a:r>
            <a:br>
              <a:rPr lang="he-IL" sz="4400" dirty="0">
                <a:latin typeface="David" panose="020E0502060401010101" pitchFamily="34" charset="-79"/>
              </a:rPr>
            </a:br>
            <a:br>
              <a:rPr lang="he-IL" sz="4400" dirty="0">
                <a:latin typeface="David" panose="020E0502060401010101" pitchFamily="34" charset="-79"/>
              </a:rPr>
            </a:br>
            <a:r>
              <a:rPr lang="he-IL" sz="4400" dirty="0">
                <a:latin typeface="David" panose="020E0502060401010101" pitchFamily="34" charset="-79"/>
              </a:rPr>
              <a:t>דברים שבלב - והשלכות לימינו</a:t>
            </a:r>
            <a:br>
              <a:rPr lang="he-IL" sz="4400" dirty="0">
                <a:latin typeface="David" panose="020E0502060401010101" pitchFamily="34" charset="-79"/>
              </a:rPr>
            </a:br>
            <a:endParaRPr lang="he-IL" sz="4400" dirty="0">
              <a:latin typeface="David" panose="020E0502060401010101" pitchFamily="34" charset="-79"/>
            </a:endParaRP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3ACD2603-226F-522B-2610-4B7D87F2DD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3038907"/>
          </a:xfrm>
        </p:spPr>
        <p:txBody>
          <a:bodyPr>
            <a:normAutofit fontScale="92500"/>
          </a:bodyPr>
          <a:lstStyle/>
          <a:p>
            <a:r>
              <a:rPr lang="he-IL" sz="3200" dirty="0">
                <a:latin typeface="David" panose="020E0502060401010101" pitchFamily="34" charset="-79"/>
              </a:rPr>
              <a:t>אלא אמר רב יוסף, מהכא: המקדש את </a:t>
            </a:r>
            <a:r>
              <a:rPr lang="he-IL" sz="3200" dirty="0" err="1">
                <a:latin typeface="David" panose="020E0502060401010101" pitchFamily="34" charset="-79"/>
              </a:rPr>
              <a:t>האשה</a:t>
            </a:r>
            <a:r>
              <a:rPr lang="he-IL" sz="3200" dirty="0">
                <a:latin typeface="David" panose="020E0502060401010101" pitchFamily="34" charset="-79"/>
              </a:rPr>
              <a:t>, ואמר כסבור הייתי שהיא </a:t>
            </a:r>
            <a:r>
              <a:rPr lang="he-IL" sz="3200" dirty="0" err="1">
                <a:latin typeface="David" panose="020E0502060401010101" pitchFamily="34" charset="-79"/>
              </a:rPr>
              <a:t>כהנת</a:t>
            </a:r>
            <a:r>
              <a:rPr lang="he-IL" sz="3200" dirty="0">
                <a:latin typeface="David" panose="020E0502060401010101" pitchFamily="34" charset="-79"/>
              </a:rPr>
              <a:t> והרי היא לויה, לויה ונמצאת </a:t>
            </a:r>
            <a:r>
              <a:rPr lang="he-IL" sz="3200" dirty="0" err="1">
                <a:latin typeface="David" panose="020E0502060401010101" pitchFamily="34" charset="-79"/>
              </a:rPr>
              <a:t>כהנת</a:t>
            </a:r>
            <a:r>
              <a:rPr lang="he-IL" sz="3200" dirty="0">
                <a:latin typeface="David" panose="020E0502060401010101" pitchFamily="34" charset="-79"/>
              </a:rPr>
              <a:t>, ענייה והרי היא עשירה, עשירה והרי היא ענייה - מקודשת, מפני שלא </a:t>
            </a:r>
            <a:r>
              <a:rPr lang="he-IL" sz="3200" dirty="0" err="1">
                <a:latin typeface="David" panose="020E0502060401010101" pitchFamily="34" charset="-79"/>
              </a:rPr>
              <a:t>הטעתו</a:t>
            </a:r>
            <a:r>
              <a:rPr lang="he-IL" sz="3200" dirty="0">
                <a:latin typeface="David" panose="020E0502060401010101" pitchFamily="34" charset="-79"/>
              </a:rPr>
              <a:t>; </a:t>
            </a:r>
            <a:r>
              <a:rPr lang="he-IL" sz="3200" dirty="0" err="1">
                <a:latin typeface="David" panose="020E0502060401010101" pitchFamily="34" charset="-79"/>
              </a:rPr>
              <a:t>ואמאי</a:t>
            </a:r>
            <a:r>
              <a:rPr lang="he-IL" sz="3200" dirty="0">
                <a:latin typeface="David" panose="020E0502060401010101" pitchFamily="34" charset="-79"/>
              </a:rPr>
              <a:t>? הא </a:t>
            </a:r>
            <a:r>
              <a:rPr lang="he-IL" sz="3200" dirty="0" err="1">
                <a:latin typeface="David" panose="020E0502060401010101" pitchFamily="34" charset="-79"/>
              </a:rPr>
              <a:t>קאמר</a:t>
            </a:r>
            <a:r>
              <a:rPr lang="he-IL" sz="3200" dirty="0">
                <a:latin typeface="David" panose="020E0502060401010101" pitchFamily="34" charset="-79"/>
              </a:rPr>
              <a:t> כסבור הייתי! </a:t>
            </a:r>
          </a:p>
          <a:p>
            <a:r>
              <a:rPr lang="he-IL" sz="3200" dirty="0">
                <a:latin typeface="David" panose="020E0502060401010101" pitchFamily="34" charset="-79"/>
              </a:rPr>
              <a:t>אלא משום </a:t>
            </a:r>
            <a:r>
              <a:rPr lang="he-IL" sz="3200" dirty="0" err="1">
                <a:latin typeface="David" panose="020E0502060401010101" pitchFamily="34" charset="-79"/>
              </a:rPr>
              <a:t>דאמרינן</a:t>
            </a:r>
            <a:r>
              <a:rPr lang="he-IL" sz="3200" dirty="0">
                <a:latin typeface="David" panose="020E0502060401010101" pitchFamily="34" charset="-79"/>
              </a:rPr>
              <a:t> דברים שבלב אינן דברים. </a:t>
            </a:r>
          </a:p>
          <a:p>
            <a:r>
              <a:rPr lang="he-IL" sz="3200" dirty="0">
                <a:latin typeface="David" panose="020E0502060401010101" pitchFamily="34" charset="-79"/>
              </a:rPr>
              <a:t>אמר ליה </a:t>
            </a:r>
            <a:r>
              <a:rPr lang="he-IL" sz="3200" dirty="0" err="1">
                <a:latin typeface="David" panose="020E0502060401010101" pitchFamily="34" charset="-79"/>
              </a:rPr>
              <a:t>אביי</a:t>
            </a:r>
            <a:r>
              <a:rPr lang="he-IL" sz="3200" dirty="0">
                <a:latin typeface="David" panose="020E0502060401010101" pitchFamily="34" charset="-79"/>
              </a:rPr>
              <a:t>: </a:t>
            </a:r>
            <a:r>
              <a:rPr lang="he-IL" sz="3200" dirty="0" err="1">
                <a:latin typeface="David" panose="020E0502060401010101" pitchFamily="34" charset="-79"/>
              </a:rPr>
              <a:t>דלמא</a:t>
            </a:r>
            <a:r>
              <a:rPr lang="he-IL" sz="3200" dirty="0">
                <a:latin typeface="David" panose="020E0502060401010101" pitchFamily="34" charset="-79"/>
              </a:rPr>
              <a:t> שאני התם, </a:t>
            </a:r>
            <a:r>
              <a:rPr lang="he-IL" sz="3200" dirty="0" err="1">
                <a:latin typeface="David" panose="020E0502060401010101" pitchFamily="34" charset="-79"/>
              </a:rPr>
              <a:t>דלחומרא</a:t>
            </a:r>
            <a:r>
              <a:rPr lang="he-IL" sz="3200" dirty="0">
                <a:latin typeface="David" panose="020E0502060401010101" pitchFamily="34" charset="-79"/>
              </a:rPr>
              <a:t>! 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C8692DD2-31FC-ADAC-5126-F4542F5CB7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46764" cy="3546764"/>
          </a:xfrm>
          <a:prstGeom prst="rect">
            <a:avLst/>
          </a:prstGeom>
        </p:spPr>
      </p:pic>
      <p:pic>
        <p:nvPicPr>
          <p:cNvPr id="5" name="מצלמה 4">
            <a:extLst>
              <a:ext uri="{FF2B5EF4-FFF2-40B4-BE49-F238E27FC236}">
                <a16:creationId xmlns:a16="http://schemas.microsoft.com/office/drawing/2014/main" id="{C6D76378-2D11-4DCB-F7BD-113863BED25D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50704" y="4727541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192035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8AEBDCD-04DD-65F0-0DBD-510BC9EA7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>
                <a:latin typeface="David" panose="020E0502060401010101" pitchFamily="34" charset="-79"/>
              </a:rPr>
              <a:t>סיפור מחיי היומיום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EED52D3A-375A-454F-6D81-7F1B6BEE6E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45745" y="1825625"/>
            <a:ext cx="5126181" cy="4351338"/>
          </a:xfrm>
        </p:spPr>
        <p:txBody>
          <a:bodyPr>
            <a:normAutofit/>
          </a:bodyPr>
          <a:lstStyle/>
          <a:p>
            <a:r>
              <a:rPr lang="he-IL" dirty="0">
                <a:latin typeface="David" panose="020E0502060401010101" pitchFamily="34" charset="-79"/>
              </a:rPr>
              <a:t>יוסי והדירה ליד תחנת הרכבת</a:t>
            </a:r>
          </a:p>
          <a:p>
            <a:r>
              <a:rPr lang="he-IL" dirty="0">
                <a:latin typeface="David" panose="020E0502060401010101" pitchFamily="34" charset="-79"/>
              </a:rPr>
              <a:t>• יוסי קנה דירה בגלל תכנון תחנת רכבת כמו שבירר כמה פעמים בעירייה. </a:t>
            </a:r>
          </a:p>
          <a:p>
            <a:r>
              <a:rPr lang="he-IL" dirty="0">
                <a:latin typeface="David" panose="020E0502060401010101" pitchFamily="34" charset="-79"/>
              </a:rPr>
              <a:t>• התברר שהתחנה תיבנה במקום אחר</a:t>
            </a:r>
          </a:p>
          <a:p>
            <a:r>
              <a:rPr lang="he-IL" dirty="0">
                <a:latin typeface="David" panose="020E0502060401010101" pitchFamily="34" charset="-79"/>
              </a:rPr>
              <a:t>• טוען: "בליבי התכוונתי רק בגלל הרכבת!"</a:t>
            </a:r>
          </a:p>
        </p:txBody>
      </p:sp>
      <p:sp>
        <p:nvSpPr>
          <p:cNvPr id="4" name="AutoShape 2" descr="A clean vector-style illustration depicting a modern real estate transaction. The scene includes a contemporary building, a nearby train station, and a simple contract document in the foreground. The colors are professional with blue and gray tones, emphasizing a modern and structured aesthetic.">
            <a:extLst>
              <a:ext uri="{FF2B5EF4-FFF2-40B4-BE49-F238E27FC236}">
                <a16:creationId xmlns:a16="http://schemas.microsoft.com/office/drawing/2014/main" id="{39D15E90-52E5-3819-A1CD-93156219E6D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F513080F-E2AB-378E-1BFB-7CBCAE91C0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6" name="מצלמה 5">
            <a:extLst>
              <a:ext uri="{FF2B5EF4-FFF2-40B4-BE49-F238E27FC236}">
                <a16:creationId xmlns:a16="http://schemas.microsoft.com/office/drawing/2014/main" id="{36C819E6-88E6-B914-2F13-C139004332EC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57395" y="46167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67786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443DDBA-459D-A659-8BC7-7C188236C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dirty="0">
                <a:latin typeface="David" panose="020E0502060401010101" pitchFamily="34" charset="-79"/>
              </a:rPr>
              <a:t>בואו נחשוב יחד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B4D95DC0-C04C-F013-F1B4-FAB51FEF71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27273" y="1825625"/>
            <a:ext cx="5200071" cy="4351338"/>
          </a:xfrm>
        </p:spPr>
        <p:txBody>
          <a:bodyPr>
            <a:normAutofit/>
          </a:bodyPr>
          <a:lstStyle/>
          <a:p>
            <a:r>
              <a:rPr lang="he-IL" sz="3200" dirty="0">
                <a:latin typeface="David" panose="020E0502060401010101" pitchFamily="34" charset="-79"/>
              </a:rPr>
              <a:t>1. האם העסקה בטלה?</a:t>
            </a:r>
          </a:p>
          <a:p>
            <a:r>
              <a:rPr lang="he-IL" sz="3200" dirty="0">
                <a:latin typeface="David" panose="020E0502060401010101" pitchFamily="34" charset="-79"/>
              </a:rPr>
              <a:t>2. האם מחשבה שלא נאמרה משפיעה?</a:t>
            </a:r>
          </a:p>
          <a:p>
            <a:r>
              <a:rPr lang="he-IL" sz="3200" dirty="0">
                <a:latin typeface="David" panose="020E0502060401010101" pitchFamily="34" charset="-79"/>
              </a:rPr>
              <a:t>3. מה ההבדל בין הטעיה לטעות?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6DF30653-24F6-5166-E964-15A3F66A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5" name="מצלמה 4">
            <a:extLst>
              <a:ext uri="{FF2B5EF4-FFF2-40B4-BE49-F238E27FC236}">
                <a16:creationId xmlns:a16="http://schemas.microsoft.com/office/drawing/2014/main" id="{F226E25C-8FC2-14D8-5D00-96B97F683109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57395" y="46167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863917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C6FD7E4-B0A9-74F4-B6E9-BAA316A5E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>
                <a:latin typeface="David" panose="020E0502060401010101" pitchFamily="34" charset="-79"/>
              </a:rPr>
              <a:t>המקרה בגמרא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BE36BD8-EC5C-E87C-B503-E28EBEA7020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he-IL" dirty="0">
                <a:latin typeface="David" panose="020E0502060401010101" pitchFamily="34" charset="-79"/>
              </a:rPr>
              <a:t>המקרה: אדם קידש אישה וטוען -</a:t>
            </a:r>
          </a:p>
          <a:p>
            <a:r>
              <a:rPr lang="he-IL" dirty="0">
                <a:latin typeface="David" panose="020E0502060401010101" pitchFamily="34" charset="-79"/>
              </a:rPr>
              <a:t>• חשבתי שהיא </a:t>
            </a:r>
            <a:r>
              <a:rPr lang="he-IL" dirty="0" err="1">
                <a:latin typeface="David" panose="020E0502060401010101" pitchFamily="34" charset="-79"/>
              </a:rPr>
              <a:t>כהנת</a:t>
            </a:r>
            <a:r>
              <a:rPr lang="he-IL" dirty="0">
                <a:latin typeface="David" panose="020E0502060401010101" pitchFamily="34" charset="-79"/>
              </a:rPr>
              <a:t> והיא לויה</a:t>
            </a:r>
          </a:p>
          <a:p>
            <a:r>
              <a:rPr lang="he-IL" dirty="0">
                <a:latin typeface="David" panose="020E0502060401010101" pitchFamily="34" charset="-79"/>
              </a:rPr>
              <a:t>• חשבתי שהיא עשירה והיא ענייה</a:t>
            </a:r>
          </a:p>
          <a:p>
            <a:r>
              <a:rPr lang="he-IL" dirty="0">
                <a:latin typeface="David" panose="020E0502060401010101" pitchFamily="34" charset="-79"/>
              </a:rPr>
              <a:t>אינה מקודשת.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B0C8FB1C-C18E-BC28-FB8B-9392A381F0F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he-IL" b="1" dirty="0">
                <a:effectLst/>
              </a:rPr>
              <a:t>הקושי</a:t>
            </a:r>
            <a:r>
              <a:rPr lang="he-IL" dirty="0">
                <a:effectLst/>
              </a:rPr>
              <a:t>: איך אנחנו יודעים מה היה בליבו?</a:t>
            </a:r>
          </a:p>
          <a:p>
            <a:r>
              <a:rPr lang="he-IL" dirty="0"/>
              <a:t>מדובר שגילה דעתו</a:t>
            </a:r>
          </a:p>
          <a:p>
            <a:r>
              <a:rPr lang="he-IL" dirty="0"/>
              <a:t>או שראינו אותו מחזר</a:t>
            </a: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782F1ACD-34E0-53A4-9B7E-E6A84A3F87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25091"/>
            <a:ext cx="3532909" cy="3532909"/>
          </a:xfrm>
          <a:prstGeom prst="rect">
            <a:avLst/>
          </a:prstGeom>
        </p:spPr>
      </p:pic>
      <p:pic>
        <p:nvPicPr>
          <p:cNvPr id="5" name="מצלמה 4">
            <a:extLst>
              <a:ext uri="{FF2B5EF4-FFF2-40B4-BE49-F238E27FC236}">
                <a16:creationId xmlns:a16="http://schemas.microsoft.com/office/drawing/2014/main" id="{96F45025-99AE-7142-638E-8BF65FBD49AE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57395" y="46167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72761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3A666D-B817-A384-7CD2-1ACCFBEFB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D46E8E3-657F-EF3F-2ED8-C40AB9A14D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he-IL" sz="4400" dirty="0">
                <a:latin typeface="David" panose="020E0502060401010101" pitchFamily="34" charset="-79"/>
              </a:rPr>
              <a:t>לימוד מסכת קידושין דף נ עמוד א</a:t>
            </a:r>
            <a:br>
              <a:rPr lang="he-IL" sz="4400" dirty="0">
                <a:latin typeface="David" panose="020E0502060401010101" pitchFamily="34" charset="-79"/>
              </a:rPr>
            </a:br>
            <a:br>
              <a:rPr lang="he-IL" sz="4400" dirty="0">
                <a:latin typeface="David" panose="020E0502060401010101" pitchFamily="34" charset="-79"/>
              </a:rPr>
            </a:br>
            <a:r>
              <a:rPr lang="he-IL" sz="4400" dirty="0">
                <a:latin typeface="David" panose="020E0502060401010101" pitchFamily="34" charset="-79"/>
              </a:rPr>
              <a:t>דברים שבלב - והשלכות לימינו</a:t>
            </a:r>
            <a:br>
              <a:rPr lang="he-IL" sz="4400" dirty="0">
                <a:latin typeface="David" panose="020E0502060401010101" pitchFamily="34" charset="-79"/>
              </a:rPr>
            </a:br>
            <a:endParaRPr lang="he-IL" sz="4400" dirty="0">
              <a:latin typeface="David" panose="020E0502060401010101" pitchFamily="34" charset="-79"/>
            </a:endParaRP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E194ABBF-99F6-5E1F-84AD-5350A65F48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3038907"/>
          </a:xfrm>
        </p:spPr>
        <p:txBody>
          <a:bodyPr>
            <a:normAutofit fontScale="92500"/>
          </a:bodyPr>
          <a:lstStyle/>
          <a:p>
            <a:r>
              <a:rPr lang="he-IL" sz="3200" dirty="0">
                <a:latin typeface="David" panose="020E0502060401010101" pitchFamily="34" charset="-79"/>
              </a:rPr>
              <a:t>אלא אמר רב יוסף, מהכא: המקדש את </a:t>
            </a:r>
            <a:r>
              <a:rPr lang="he-IL" sz="3200" dirty="0" err="1">
                <a:latin typeface="David" panose="020E0502060401010101" pitchFamily="34" charset="-79"/>
              </a:rPr>
              <a:t>האשה</a:t>
            </a:r>
            <a:r>
              <a:rPr lang="he-IL" sz="3200" dirty="0">
                <a:latin typeface="David" panose="020E0502060401010101" pitchFamily="34" charset="-79"/>
              </a:rPr>
              <a:t>, ואמר כסבור הייתי שהיא </a:t>
            </a:r>
            <a:r>
              <a:rPr lang="he-IL" sz="3200" dirty="0" err="1">
                <a:latin typeface="David" panose="020E0502060401010101" pitchFamily="34" charset="-79"/>
              </a:rPr>
              <a:t>כהנת</a:t>
            </a:r>
            <a:r>
              <a:rPr lang="he-IL" sz="3200" dirty="0">
                <a:latin typeface="David" panose="020E0502060401010101" pitchFamily="34" charset="-79"/>
              </a:rPr>
              <a:t> והרי היא לויה, לויה ונמצאת </a:t>
            </a:r>
            <a:r>
              <a:rPr lang="he-IL" sz="3200" dirty="0" err="1">
                <a:latin typeface="David" panose="020E0502060401010101" pitchFamily="34" charset="-79"/>
              </a:rPr>
              <a:t>כהנת</a:t>
            </a:r>
            <a:r>
              <a:rPr lang="he-IL" sz="3200" dirty="0">
                <a:latin typeface="David" panose="020E0502060401010101" pitchFamily="34" charset="-79"/>
              </a:rPr>
              <a:t>, ענייה והרי היא עשירה, עשירה והרי היא ענייה - מקודשת, מפני שלא </a:t>
            </a:r>
            <a:r>
              <a:rPr lang="he-IL" sz="3200" dirty="0" err="1">
                <a:latin typeface="David" panose="020E0502060401010101" pitchFamily="34" charset="-79"/>
              </a:rPr>
              <a:t>הטעתו</a:t>
            </a:r>
            <a:r>
              <a:rPr lang="he-IL" sz="3200" dirty="0">
                <a:latin typeface="David" panose="020E0502060401010101" pitchFamily="34" charset="-79"/>
              </a:rPr>
              <a:t>; </a:t>
            </a:r>
            <a:r>
              <a:rPr lang="he-IL" sz="3200" dirty="0" err="1">
                <a:latin typeface="David" panose="020E0502060401010101" pitchFamily="34" charset="-79"/>
              </a:rPr>
              <a:t>ואמאי</a:t>
            </a:r>
            <a:r>
              <a:rPr lang="he-IL" sz="3200" dirty="0">
                <a:latin typeface="David" panose="020E0502060401010101" pitchFamily="34" charset="-79"/>
              </a:rPr>
              <a:t>? הא </a:t>
            </a:r>
            <a:r>
              <a:rPr lang="he-IL" sz="3200" dirty="0" err="1">
                <a:latin typeface="David" panose="020E0502060401010101" pitchFamily="34" charset="-79"/>
              </a:rPr>
              <a:t>קאמר</a:t>
            </a:r>
            <a:r>
              <a:rPr lang="he-IL" sz="3200" dirty="0">
                <a:latin typeface="David" panose="020E0502060401010101" pitchFamily="34" charset="-79"/>
              </a:rPr>
              <a:t> כסבור הייתי! </a:t>
            </a:r>
          </a:p>
          <a:p>
            <a:r>
              <a:rPr lang="he-IL" sz="3200" dirty="0">
                <a:latin typeface="David" panose="020E0502060401010101" pitchFamily="34" charset="-79"/>
              </a:rPr>
              <a:t>אלא משום </a:t>
            </a:r>
            <a:r>
              <a:rPr lang="he-IL" sz="3200" dirty="0" err="1">
                <a:latin typeface="David" panose="020E0502060401010101" pitchFamily="34" charset="-79"/>
              </a:rPr>
              <a:t>דאמרינן</a:t>
            </a:r>
            <a:r>
              <a:rPr lang="he-IL" sz="3200" dirty="0">
                <a:latin typeface="David" panose="020E0502060401010101" pitchFamily="34" charset="-79"/>
              </a:rPr>
              <a:t> דברים שבלב אינן דברים. </a:t>
            </a:r>
          </a:p>
          <a:p>
            <a:r>
              <a:rPr lang="he-IL" sz="3200" dirty="0">
                <a:latin typeface="David" panose="020E0502060401010101" pitchFamily="34" charset="-79"/>
              </a:rPr>
              <a:t>אמר ליה </a:t>
            </a:r>
            <a:r>
              <a:rPr lang="he-IL" sz="3200" dirty="0" err="1">
                <a:latin typeface="David" panose="020E0502060401010101" pitchFamily="34" charset="-79"/>
              </a:rPr>
              <a:t>אביי</a:t>
            </a:r>
            <a:r>
              <a:rPr lang="he-IL" sz="3200" dirty="0">
                <a:latin typeface="David" panose="020E0502060401010101" pitchFamily="34" charset="-79"/>
              </a:rPr>
              <a:t>: </a:t>
            </a:r>
            <a:r>
              <a:rPr lang="he-IL" sz="3200" dirty="0" err="1">
                <a:latin typeface="David" panose="020E0502060401010101" pitchFamily="34" charset="-79"/>
              </a:rPr>
              <a:t>דלמא</a:t>
            </a:r>
            <a:r>
              <a:rPr lang="he-IL" sz="3200" dirty="0">
                <a:latin typeface="David" panose="020E0502060401010101" pitchFamily="34" charset="-79"/>
              </a:rPr>
              <a:t> שאני התם, </a:t>
            </a:r>
            <a:r>
              <a:rPr lang="he-IL" sz="3200" dirty="0" err="1">
                <a:latin typeface="David" panose="020E0502060401010101" pitchFamily="34" charset="-79"/>
              </a:rPr>
              <a:t>דלחומרא</a:t>
            </a:r>
            <a:r>
              <a:rPr lang="he-IL" sz="3200" dirty="0">
                <a:latin typeface="David" panose="020E0502060401010101" pitchFamily="34" charset="-79"/>
              </a:rPr>
              <a:t>! 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8819D84A-BBA8-1C1C-7BCF-9BB5E66E4B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546764" cy="3546764"/>
          </a:xfrm>
          <a:prstGeom prst="rect">
            <a:avLst/>
          </a:prstGeom>
        </p:spPr>
      </p:pic>
      <p:pic>
        <p:nvPicPr>
          <p:cNvPr id="5" name="מצלמה 4">
            <a:extLst>
              <a:ext uri="{FF2B5EF4-FFF2-40B4-BE49-F238E27FC236}">
                <a16:creationId xmlns:a16="http://schemas.microsoft.com/office/drawing/2014/main" id="{ED20B738-51F9-A1C9-D5D7-7B7922AA3B5B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50704" y="4727541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46106238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530</TotalTime>
  <Words>940</Words>
  <Application>Microsoft Office PowerPoint</Application>
  <PresentationFormat>מסך רחב</PresentationFormat>
  <Paragraphs>157</Paragraphs>
  <Slides>22</Slides>
  <Notes>4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22</vt:i4>
      </vt:variant>
    </vt:vector>
  </HeadingPairs>
  <TitlesOfParts>
    <vt:vector size="27" baseType="lpstr">
      <vt:lpstr>Aptos</vt:lpstr>
      <vt:lpstr>Aptos Display</vt:lpstr>
      <vt:lpstr>Arial</vt:lpstr>
      <vt:lpstr>David</vt:lpstr>
      <vt:lpstr>ערכת נושא Office</vt:lpstr>
      <vt:lpstr>מצגת של PowerPoint‏</vt:lpstr>
      <vt:lpstr>דברים שבלב אינם דברים</vt:lpstr>
      <vt:lpstr>הכלל של רבא</vt:lpstr>
      <vt:lpstr>המקרה המיוחד של קרבן</vt:lpstr>
      <vt:lpstr>רצון פנימי ואמיתי</vt:lpstr>
      <vt:lpstr>דוגמאות מחיי היומיום</vt:lpstr>
      <vt:lpstr>לקחים לחיים</vt:lpstr>
      <vt:lpstr>נקודות למחשבה</vt:lpstr>
      <vt:lpstr>ניתוח סוגיית דברים שבלב</vt:lpstr>
      <vt:lpstr>מבנה הסוגיה</vt:lpstr>
      <vt:lpstr>ניתוח סוגיית דברים שבלב</vt:lpstr>
      <vt:lpstr>המקרה המרכזי</vt:lpstr>
      <vt:lpstr>הדין והתנאים</vt:lpstr>
      <vt:lpstr>טעמי הדין</vt:lpstr>
      <vt:lpstr>טעמי הדין</vt:lpstr>
      <vt:lpstr>דרך הלימוד</vt:lpstr>
      <vt:lpstr>סיכום ומסקנות</vt:lpstr>
      <vt:lpstr>לימוד מסכת קידושין דף נ עמוד א  דברים שבלב - והשלכות לימינו </vt:lpstr>
      <vt:lpstr>סיפור מחיי היומיום</vt:lpstr>
      <vt:lpstr>בואו נחשוב יחד</vt:lpstr>
      <vt:lpstr>המקרה בגמרא</vt:lpstr>
      <vt:lpstr>לימוד מסכת קידושין דף נ עמוד א  דברים שבלב - והשלכות לימינו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יהודה טאוב</dc:creator>
  <cp:lastModifiedBy>יהודה טאוב</cp:lastModifiedBy>
  <cp:revision>6</cp:revision>
  <dcterms:created xsi:type="dcterms:W3CDTF">2025-01-14T15:28:01Z</dcterms:created>
  <dcterms:modified xsi:type="dcterms:W3CDTF">2026-10-18T02:29:56Z</dcterms:modified>
</cp:coreProperties>
</file>