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36"/>
  </p:notesMasterIdLst>
  <p:sldIdLst>
    <p:sldId id="256" r:id="rId6"/>
    <p:sldId id="672" r:id="rId7"/>
    <p:sldId id="671" r:id="rId8"/>
    <p:sldId id="673" r:id="rId9"/>
    <p:sldId id="690" r:id="rId10"/>
    <p:sldId id="284" r:id="rId11"/>
    <p:sldId id="557" r:id="rId12"/>
    <p:sldId id="558" r:id="rId13"/>
    <p:sldId id="674" r:id="rId14"/>
    <p:sldId id="682" r:id="rId15"/>
    <p:sldId id="699" r:id="rId16"/>
    <p:sldId id="692" r:id="rId17"/>
    <p:sldId id="693" r:id="rId18"/>
    <p:sldId id="675" r:id="rId19"/>
    <p:sldId id="676" r:id="rId20"/>
    <p:sldId id="678" r:id="rId21"/>
    <p:sldId id="679" r:id="rId22"/>
    <p:sldId id="681" r:id="rId23"/>
    <p:sldId id="566" r:id="rId24"/>
    <p:sldId id="683" r:id="rId25"/>
    <p:sldId id="684" r:id="rId26"/>
    <p:sldId id="686" r:id="rId27"/>
    <p:sldId id="687" r:id="rId28"/>
    <p:sldId id="694" r:id="rId29"/>
    <p:sldId id="688" r:id="rId30"/>
    <p:sldId id="685" r:id="rId31"/>
    <p:sldId id="680" r:id="rId32"/>
    <p:sldId id="696" r:id="rId33"/>
    <p:sldId id="700" r:id="rId34"/>
    <p:sldId id="677" r:id="rId35"/>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2"/>
            <p14:sldId id="671"/>
            <p14:sldId id="673"/>
            <p14:sldId id="690"/>
            <p14:sldId id="284"/>
            <p14:sldId id="557"/>
            <p14:sldId id="558"/>
            <p14:sldId id="674"/>
            <p14:sldId id="682"/>
            <p14:sldId id="699"/>
            <p14:sldId id="692"/>
          </p14:sldIdLst>
        </p14:section>
        <p14:section name="איך לחלק את העוגה" id="{EB3E109B-94F6-4DC4-AB49-D9D2BA63A0D0}">
          <p14:sldIdLst>
            <p14:sldId id="693"/>
            <p14:sldId id="675"/>
            <p14:sldId id="676"/>
            <p14:sldId id="678"/>
            <p14:sldId id="679"/>
            <p14:sldId id="681"/>
            <p14:sldId id="566"/>
            <p14:sldId id="683"/>
            <p14:sldId id="684"/>
            <p14:sldId id="686"/>
            <p14:sldId id="687"/>
            <p14:sldId id="694"/>
            <p14:sldId id="688"/>
            <p14:sldId id="685"/>
            <p14:sldId id="680"/>
            <p14:sldId id="696"/>
            <p14:sldId id="700"/>
            <p14:sldId id="67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A585A1-194E-40A1-A83A-4C7D03BC612A}" v="16" dt="2025-03-11T08:55:17.258"/>
  </p1510:revLst>
</p1510:revInfo>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88" d="100"/>
          <a:sy n="88" d="100"/>
        </p:scale>
        <p:origin x="451" y="28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26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10A585A1-194E-40A1-A83A-4C7D03BC612A}"/>
    <pc:docChg chg="addSld modSld modSection">
      <pc:chgData name="יהודה טאוב" userId="80c2dbd02819b45c" providerId="LiveId" clId="{10A585A1-194E-40A1-A83A-4C7D03BC612A}" dt="2025-03-11T08:55:17.258" v="6"/>
      <pc:docMkLst>
        <pc:docMk/>
      </pc:docMkLst>
      <pc:sldChg chg="addSp delSp modSp modTransition modAnim">
        <pc:chgData name="יהודה טאוב" userId="80c2dbd02819b45c" providerId="LiveId" clId="{10A585A1-194E-40A1-A83A-4C7D03BC612A}" dt="2025-03-11T08:55:17.258" v="6"/>
        <pc:sldMkLst>
          <pc:docMk/>
          <pc:sldMk cId="685444161" sldId="256"/>
        </pc:sldMkLst>
        <pc:picChg chg="add del mod">
          <ac:chgData name="יהודה טאוב" userId="80c2dbd02819b45c" providerId="LiveId" clId="{10A585A1-194E-40A1-A83A-4C7D03BC612A}" dt="2025-03-11T08:55:17.258" v="6"/>
          <ac:picMkLst>
            <pc:docMk/>
            <pc:sldMk cId="685444161" sldId="256"/>
            <ac:picMk id="10" creationId="{0EA42E71-5A6C-3235-4579-CE1DB688C29F}"/>
          </ac:picMkLst>
        </pc:picChg>
      </pc:sldChg>
      <pc:sldChg chg="addSp delSp modSp modTransition modAnim">
        <pc:chgData name="יהודה טאוב" userId="80c2dbd02819b45c" providerId="LiveId" clId="{10A585A1-194E-40A1-A83A-4C7D03BC612A}" dt="2025-03-11T08:55:17.258" v="6"/>
        <pc:sldMkLst>
          <pc:docMk/>
          <pc:sldMk cId="3428560950" sldId="284"/>
        </pc:sldMkLst>
        <pc:picChg chg="add del mod">
          <ac:chgData name="יהודה טאוב" userId="80c2dbd02819b45c" providerId="LiveId" clId="{10A585A1-194E-40A1-A83A-4C7D03BC612A}" dt="2025-03-11T08:55:17.258" v="6"/>
          <ac:picMkLst>
            <pc:docMk/>
            <pc:sldMk cId="3428560950" sldId="284"/>
            <ac:picMk id="4" creationId="{5C091129-189B-C5B0-87AC-600EFC3D9670}"/>
          </ac:picMkLst>
        </pc:picChg>
      </pc:sldChg>
      <pc:sldChg chg="addSp delSp modSp modTransition modAnim">
        <pc:chgData name="יהודה טאוב" userId="80c2dbd02819b45c" providerId="LiveId" clId="{10A585A1-194E-40A1-A83A-4C7D03BC612A}" dt="2025-03-11T08:55:17.258" v="6"/>
        <pc:sldMkLst>
          <pc:docMk/>
          <pc:sldMk cId="2346502084" sldId="557"/>
        </pc:sldMkLst>
        <pc:picChg chg="add del mod">
          <ac:chgData name="יהודה טאוב" userId="80c2dbd02819b45c" providerId="LiveId" clId="{10A585A1-194E-40A1-A83A-4C7D03BC612A}" dt="2025-03-11T08:55:17.258" v="6"/>
          <ac:picMkLst>
            <pc:docMk/>
            <pc:sldMk cId="2346502084" sldId="557"/>
            <ac:picMk id="6" creationId="{74E38D4B-791C-204E-149F-586B4DE7B0A4}"/>
          </ac:picMkLst>
        </pc:picChg>
      </pc:sldChg>
      <pc:sldChg chg="addSp delSp modSp modTransition modAnim">
        <pc:chgData name="יהודה טאוב" userId="80c2dbd02819b45c" providerId="LiveId" clId="{10A585A1-194E-40A1-A83A-4C7D03BC612A}" dt="2025-03-11T08:55:17.258" v="6"/>
        <pc:sldMkLst>
          <pc:docMk/>
          <pc:sldMk cId="686434625" sldId="558"/>
        </pc:sldMkLst>
        <pc:picChg chg="add del mod">
          <ac:chgData name="יהודה טאוב" userId="80c2dbd02819b45c" providerId="LiveId" clId="{10A585A1-194E-40A1-A83A-4C7D03BC612A}" dt="2025-03-11T08:55:17.258" v="6"/>
          <ac:picMkLst>
            <pc:docMk/>
            <pc:sldMk cId="686434625" sldId="558"/>
            <ac:picMk id="7" creationId="{44DE3898-2635-EF45-076C-68E377FC1697}"/>
          </ac:picMkLst>
        </pc:picChg>
      </pc:sldChg>
      <pc:sldChg chg="modTransition">
        <pc:chgData name="יהודה טאוב" userId="80c2dbd02819b45c" providerId="LiveId" clId="{10A585A1-194E-40A1-A83A-4C7D03BC612A}" dt="2025-03-11T08:55:17.258" v="6"/>
        <pc:sldMkLst>
          <pc:docMk/>
          <pc:sldMk cId="2216817335" sldId="566"/>
        </pc:sldMkLst>
      </pc:sldChg>
      <pc:sldChg chg="addSp delSp modSp modTransition modAnim">
        <pc:chgData name="יהודה טאוב" userId="80c2dbd02819b45c" providerId="LiveId" clId="{10A585A1-194E-40A1-A83A-4C7D03BC612A}" dt="2025-03-11T08:55:17.258" v="6"/>
        <pc:sldMkLst>
          <pc:docMk/>
          <pc:sldMk cId="424115073" sldId="671"/>
        </pc:sldMkLst>
        <pc:picChg chg="add del mod">
          <ac:chgData name="יהודה טאוב" userId="80c2dbd02819b45c" providerId="LiveId" clId="{10A585A1-194E-40A1-A83A-4C7D03BC612A}" dt="2025-03-11T08:55:17.258" v="6"/>
          <ac:picMkLst>
            <pc:docMk/>
            <pc:sldMk cId="424115073" sldId="671"/>
            <ac:picMk id="7" creationId="{BA83864C-72EE-5673-EA4A-6737572F1915}"/>
          </ac:picMkLst>
        </pc:picChg>
      </pc:sldChg>
      <pc:sldChg chg="addSp delSp modSp modTransition modAnim">
        <pc:chgData name="יהודה טאוב" userId="80c2dbd02819b45c" providerId="LiveId" clId="{10A585A1-194E-40A1-A83A-4C7D03BC612A}" dt="2025-03-11T08:55:17.258" v="6"/>
        <pc:sldMkLst>
          <pc:docMk/>
          <pc:sldMk cId="3120059185" sldId="672"/>
        </pc:sldMkLst>
        <pc:picChg chg="add del mod">
          <ac:chgData name="יהודה טאוב" userId="80c2dbd02819b45c" providerId="LiveId" clId="{10A585A1-194E-40A1-A83A-4C7D03BC612A}" dt="2025-03-11T08:55:17.258" v="6"/>
          <ac:picMkLst>
            <pc:docMk/>
            <pc:sldMk cId="3120059185" sldId="672"/>
            <ac:picMk id="7" creationId="{7122ACC1-2367-CD46-B556-79D112A49694}"/>
          </ac:picMkLst>
        </pc:picChg>
      </pc:sldChg>
      <pc:sldChg chg="addSp delSp modSp modTransition modAnim">
        <pc:chgData name="יהודה טאוב" userId="80c2dbd02819b45c" providerId="LiveId" clId="{10A585A1-194E-40A1-A83A-4C7D03BC612A}" dt="2025-03-11T08:55:17.258" v="6"/>
        <pc:sldMkLst>
          <pc:docMk/>
          <pc:sldMk cId="457447547" sldId="673"/>
        </pc:sldMkLst>
        <pc:picChg chg="add del mod">
          <ac:chgData name="יהודה טאוב" userId="80c2dbd02819b45c" providerId="LiveId" clId="{10A585A1-194E-40A1-A83A-4C7D03BC612A}" dt="2025-03-11T08:55:17.258" v="6"/>
          <ac:picMkLst>
            <pc:docMk/>
            <pc:sldMk cId="457447547" sldId="673"/>
            <ac:picMk id="6" creationId="{CDBF5073-233C-6FFE-42D6-36608B42A645}"/>
          </ac:picMkLst>
        </pc:picChg>
      </pc:sldChg>
      <pc:sldChg chg="addSp delSp modSp modTransition modAnim">
        <pc:chgData name="יהודה טאוב" userId="80c2dbd02819b45c" providerId="LiveId" clId="{10A585A1-194E-40A1-A83A-4C7D03BC612A}" dt="2025-03-11T08:55:17.258" v="6"/>
        <pc:sldMkLst>
          <pc:docMk/>
          <pc:sldMk cId="2261207029" sldId="674"/>
        </pc:sldMkLst>
        <pc:picChg chg="add del mod">
          <ac:chgData name="יהודה טאוב" userId="80c2dbd02819b45c" providerId="LiveId" clId="{10A585A1-194E-40A1-A83A-4C7D03BC612A}" dt="2025-03-11T08:55:17.258" v="6"/>
          <ac:picMkLst>
            <pc:docMk/>
            <pc:sldMk cId="2261207029" sldId="674"/>
            <ac:picMk id="6" creationId="{DDAC3853-0029-95BC-1BD3-EBB58C0CFB01}"/>
          </ac:picMkLst>
        </pc:picChg>
      </pc:sldChg>
      <pc:sldChg chg="addSp delSp modSp modTransition modAnim">
        <pc:chgData name="יהודה טאוב" userId="80c2dbd02819b45c" providerId="LiveId" clId="{10A585A1-194E-40A1-A83A-4C7D03BC612A}" dt="2025-03-11T08:55:17.258" v="6"/>
        <pc:sldMkLst>
          <pc:docMk/>
          <pc:sldMk cId="9880791" sldId="675"/>
        </pc:sldMkLst>
        <pc:picChg chg="add del mod">
          <ac:chgData name="יהודה טאוב" userId="80c2dbd02819b45c" providerId="LiveId" clId="{10A585A1-194E-40A1-A83A-4C7D03BC612A}" dt="2025-03-11T08:55:17.258" v="6"/>
          <ac:picMkLst>
            <pc:docMk/>
            <pc:sldMk cId="9880791" sldId="675"/>
            <ac:picMk id="6" creationId="{E1030C44-4990-A678-F0F1-F62832BC13F5}"/>
          </ac:picMkLst>
        </pc:picChg>
      </pc:sldChg>
      <pc:sldChg chg="addSp delSp modSp modTransition modAnim">
        <pc:chgData name="יהודה טאוב" userId="80c2dbd02819b45c" providerId="LiveId" clId="{10A585A1-194E-40A1-A83A-4C7D03BC612A}" dt="2025-03-11T08:55:17.258" v="6"/>
        <pc:sldMkLst>
          <pc:docMk/>
          <pc:sldMk cId="3888487023" sldId="676"/>
        </pc:sldMkLst>
        <pc:picChg chg="add del mod">
          <ac:chgData name="יהודה טאוב" userId="80c2dbd02819b45c" providerId="LiveId" clId="{10A585A1-194E-40A1-A83A-4C7D03BC612A}" dt="2025-03-11T08:55:17.258" v="6"/>
          <ac:picMkLst>
            <pc:docMk/>
            <pc:sldMk cId="3888487023" sldId="676"/>
            <ac:picMk id="6" creationId="{C05B2EED-969C-EBBC-8FBA-9A28570E4144}"/>
          </ac:picMkLst>
        </pc:picChg>
      </pc:sldChg>
      <pc:sldChg chg="modSp modTransition">
        <pc:chgData name="יהודה טאוב" userId="80c2dbd02819b45c" providerId="LiveId" clId="{10A585A1-194E-40A1-A83A-4C7D03BC612A}" dt="2025-03-11T08:55:17.258" v="6"/>
        <pc:sldMkLst>
          <pc:docMk/>
          <pc:sldMk cId="3204843415" sldId="677"/>
        </pc:sldMkLst>
        <pc:picChg chg="mod">
          <ac:chgData name="יהודה טאוב" userId="80c2dbd02819b45c" providerId="LiveId" clId="{10A585A1-194E-40A1-A83A-4C7D03BC612A}" dt="2025-03-10T23:30:53.599" v="1" actId="1076"/>
          <ac:picMkLst>
            <pc:docMk/>
            <pc:sldMk cId="3204843415" sldId="677"/>
            <ac:picMk id="5" creationId="{E74F64EE-AB9A-0D63-11FE-8B2533377DB1}"/>
          </ac:picMkLst>
        </pc:picChg>
      </pc:sldChg>
      <pc:sldChg chg="modTransition">
        <pc:chgData name="יהודה טאוב" userId="80c2dbd02819b45c" providerId="LiveId" clId="{10A585A1-194E-40A1-A83A-4C7D03BC612A}" dt="2025-03-11T08:55:17.258" v="6"/>
        <pc:sldMkLst>
          <pc:docMk/>
          <pc:sldMk cId="2591730971" sldId="678"/>
        </pc:sldMkLst>
      </pc:sldChg>
      <pc:sldChg chg="modTransition">
        <pc:chgData name="יהודה טאוב" userId="80c2dbd02819b45c" providerId="LiveId" clId="{10A585A1-194E-40A1-A83A-4C7D03BC612A}" dt="2025-03-11T08:55:17.258" v="6"/>
        <pc:sldMkLst>
          <pc:docMk/>
          <pc:sldMk cId="929171984" sldId="679"/>
        </pc:sldMkLst>
      </pc:sldChg>
      <pc:sldChg chg="modTransition">
        <pc:chgData name="יהודה טאוב" userId="80c2dbd02819b45c" providerId="LiveId" clId="{10A585A1-194E-40A1-A83A-4C7D03BC612A}" dt="2025-03-11T08:55:17.258" v="6"/>
        <pc:sldMkLst>
          <pc:docMk/>
          <pc:sldMk cId="3507571565" sldId="680"/>
        </pc:sldMkLst>
      </pc:sldChg>
      <pc:sldChg chg="modTransition">
        <pc:chgData name="יהודה טאוב" userId="80c2dbd02819b45c" providerId="LiveId" clId="{10A585A1-194E-40A1-A83A-4C7D03BC612A}" dt="2025-03-11T08:55:17.258" v="6"/>
        <pc:sldMkLst>
          <pc:docMk/>
          <pc:sldMk cId="4244405357" sldId="681"/>
        </pc:sldMkLst>
      </pc:sldChg>
      <pc:sldChg chg="addSp delSp modSp modTransition modAnim">
        <pc:chgData name="יהודה טאוב" userId="80c2dbd02819b45c" providerId="LiveId" clId="{10A585A1-194E-40A1-A83A-4C7D03BC612A}" dt="2025-03-11T08:55:17.258" v="6"/>
        <pc:sldMkLst>
          <pc:docMk/>
          <pc:sldMk cId="3671992900" sldId="682"/>
        </pc:sldMkLst>
        <pc:picChg chg="add del mod">
          <ac:chgData name="יהודה טאוב" userId="80c2dbd02819b45c" providerId="LiveId" clId="{10A585A1-194E-40A1-A83A-4C7D03BC612A}" dt="2025-03-11T08:55:17.258" v="6"/>
          <ac:picMkLst>
            <pc:docMk/>
            <pc:sldMk cId="3671992900" sldId="682"/>
            <ac:picMk id="6" creationId="{7563CC33-3130-97BD-900D-EBAA137E3FC5}"/>
          </ac:picMkLst>
        </pc:picChg>
      </pc:sldChg>
      <pc:sldChg chg="modTransition">
        <pc:chgData name="יהודה טאוב" userId="80c2dbd02819b45c" providerId="LiveId" clId="{10A585A1-194E-40A1-A83A-4C7D03BC612A}" dt="2025-03-11T08:55:17.258" v="6"/>
        <pc:sldMkLst>
          <pc:docMk/>
          <pc:sldMk cId="2555559022" sldId="683"/>
        </pc:sldMkLst>
      </pc:sldChg>
      <pc:sldChg chg="modTransition">
        <pc:chgData name="יהודה טאוב" userId="80c2dbd02819b45c" providerId="LiveId" clId="{10A585A1-194E-40A1-A83A-4C7D03BC612A}" dt="2025-03-11T08:55:17.258" v="6"/>
        <pc:sldMkLst>
          <pc:docMk/>
          <pc:sldMk cId="3411518444" sldId="684"/>
        </pc:sldMkLst>
      </pc:sldChg>
      <pc:sldChg chg="modTransition">
        <pc:chgData name="יהודה טאוב" userId="80c2dbd02819b45c" providerId="LiveId" clId="{10A585A1-194E-40A1-A83A-4C7D03BC612A}" dt="2025-03-11T08:55:17.258" v="6"/>
        <pc:sldMkLst>
          <pc:docMk/>
          <pc:sldMk cId="3683354844" sldId="685"/>
        </pc:sldMkLst>
      </pc:sldChg>
      <pc:sldChg chg="modTransition">
        <pc:chgData name="יהודה טאוב" userId="80c2dbd02819b45c" providerId="LiveId" clId="{10A585A1-194E-40A1-A83A-4C7D03BC612A}" dt="2025-03-11T08:55:17.258" v="6"/>
        <pc:sldMkLst>
          <pc:docMk/>
          <pc:sldMk cId="848485914" sldId="686"/>
        </pc:sldMkLst>
      </pc:sldChg>
      <pc:sldChg chg="modTransition">
        <pc:chgData name="יהודה טאוב" userId="80c2dbd02819b45c" providerId="LiveId" clId="{10A585A1-194E-40A1-A83A-4C7D03BC612A}" dt="2025-03-11T08:55:17.258" v="6"/>
        <pc:sldMkLst>
          <pc:docMk/>
          <pc:sldMk cId="563290931" sldId="687"/>
        </pc:sldMkLst>
      </pc:sldChg>
      <pc:sldChg chg="modTransition">
        <pc:chgData name="יהודה טאוב" userId="80c2dbd02819b45c" providerId="LiveId" clId="{10A585A1-194E-40A1-A83A-4C7D03BC612A}" dt="2025-03-11T08:55:17.258" v="6"/>
        <pc:sldMkLst>
          <pc:docMk/>
          <pc:sldMk cId="3675790037" sldId="688"/>
        </pc:sldMkLst>
      </pc:sldChg>
      <pc:sldChg chg="addSp delSp modSp modTransition modAnim">
        <pc:chgData name="יהודה טאוב" userId="80c2dbd02819b45c" providerId="LiveId" clId="{10A585A1-194E-40A1-A83A-4C7D03BC612A}" dt="2025-03-11T08:55:17.258" v="6"/>
        <pc:sldMkLst>
          <pc:docMk/>
          <pc:sldMk cId="3056107105" sldId="690"/>
        </pc:sldMkLst>
        <pc:picChg chg="add del mod">
          <ac:chgData name="יהודה טאוב" userId="80c2dbd02819b45c" providerId="LiveId" clId="{10A585A1-194E-40A1-A83A-4C7D03BC612A}" dt="2025-03-11T08:55:17.258" v="6"/>
          <ac:picMkLst>
            <pc:docMk/>
            <pc:sldMk cId="3056107105" sldId="690"/>
            <ac:picMk id="6" creationId="{F5BCB304-AE69-D0ED-58B6-71C741054300}"/>
          </ac:picMkLst>
        </pc:picChg>
      </pc:sldChg>
      <pc:sldChg chg="addSp delSp modSp modTransition modAnim">
        <pc:chgData name="יהודה טאוב" userId="80c2dbd02819b45c" providerId="LiveId" clId="{10A585A1-194E-40A1-A83A-4C7D03BC612A}" dt="2025-03-11T08:55:17.258" v="6"/>
        <pc:sldMkLst>
          <pc:docMk/>
          <pc:sldMk cId="1454172652" sldId="692"/>
        </pc:sldMkLst>
        <pc:picChg chg="add del mod">
          <ac:chgData name="יהודה טאוב" userId="80c2dbd02819b45c" providerId="LiveId" clId="{10A585A1-194E-40A1-A83A-4C7D03BC612A}" dt="2025-03-11T08:55:17.258" v="6"/>
          <ac:picMkLst>
            <pc:docMk/>
            <pc:sldMk cId="1454172652" sldId="692"/>
            <ac:picMk id="5" creationId="{0B048F9C-8447-704C-E48C-2D7E3909E118}"/>
          </ac:picMkLst>
        </pc:picChg>
      </pc:sldChg>
      <pc:sldChg chg="addSp delSp modSp modTransition modAnim">
        <pc:chgData name="יהודה טאוב" userId="80c2dbd02819b45c" providerId="LiveId" clId="{10A585A1-194E-40A1-A83A-4C7D03BC612A}" dt="2025-03-11T08:55:17.258" v="6"/>
        <pc:sldMkLst>
          <pc:docMk/>
          <pc:sldMk cId="3437126243" sldId="693"/>
        </pc:sldMkLst>
        <pc:picChg chg="add del mod">
          <ac:chgData name="יהודה טאוב" userId="80c2dbd02819b45c" providerId="LiveId" clId="{10A585A1-194E-40A1-A83A-4C7D03BC612A}" dt="2025-03-11T08:55:17.258" v="6"/>
          <ac:picMkLst>
            <pc:docMk/>
            <pc:sldMk cId="3437126243" sldId="693"/>
            <ac:picMk id="5" creationId="{E9647F7C-F55C-ADFC-372B-3DA70D124755}"/>
          </ac:picMkLst>
        </pc:picChg>
      </pc:sldChg>
      <pc:sldChg chg="modTransition">
        <pc:chgData name="יהודה טאוב" userId="80c2dbd02819b45c" providerId="LiveId" clId="{10A585A1-194E-40A1-A83A-4C7D03BC612A}" dt="2025-03-11T08:55:17.258" v="6"/>
        <pc:sldMkLst>
          <pc:docMk/>
          <pc:sldMk cId="3801345580" sldId="694"/>
        </pc:sldMkLst>
      </pc:sldChg>
      <pc:sldChg chg="modTransition">
        <pc:chgData name="יהודה טאוב" userId="80c2dbd02819b45c" providerId="LiveId" clId="{10A585A1-194E-40A1-A83A-4C7D03BC612A}" dt="2025-03-11T08:55:17.258" v="6"/>
        <pc:sldMkLst>
          <pc:docMk/>
          <pc:sldMk cId="3279947687" sldId="696"/>
        </pc:sldMkLst>
      </pc:sldChg>
      <pc:sldChg chg="addSp delSp modSp modTransition modAnim">
        <pc:chgData name="יהודה טאוב" userId="80c2dbd02819b45c" providerId="LiveId" clId="{10A585A1-194E-40A1-A83A-4C7D03BC612A}" dt="2025-03-11T08:55:17.258" v="6"/>
        <pc:sldMkLst>
          <pc:docMk/>
          <pc:sldMk cId="1335274199" sldId="699"/>
        </pc:sldMkLst>
        <pc:picChg chg="add del mod">
          <ac:chgData name="יהודה טאוב" userId="80c2dbd02819b45c" providerId="LiveId" clId="{10A585A1-194E-40A1-A83A-4C7D03BC612A}" dt="2025-03-11T08:55:17.258" v="6"/>
          <ac:picMkLst>
            <pc:docMk/>
            <pc:sldMk cId="1335274199" sldId="699"/>
            <ac:picMk id="4" creationId="{719F9FFE-94EF-02A0-72AA-5C9E839C8CDE}"/>
          </ac:picMkLst>
        </pc:picChg>
      </pc:sldChg>
      <pc:sldChg chg="addSp new mod modTransition">
        <pc:chgData name="יהודה טאוב" userId="80c2dbd02819b45c" providerId="LiveId" clId="{10A585A1-194E-40A1-A83A-4C7D03BC612A}" dt="2025-03-11T08:55:17.258" v="6"/>
        <pc:sldMkLst>
          <pc:docMk/>
          <pc:sldMk cId="3496832236" sldId="700"/>
        </pc:sldMkLst>
        <pc:picChg chg="add">
          <ac:chgData name="יהודה טאוב" userId="80c2dbd02819b45c" providerId="LiveId" clId="{10A585A1-194E-40A1-A83A-4C7D03BC612A}" dt="2025-03-11T00:41:09.593" v="3" actId="22"/>
          <ac:picMkLst>
            <pc:docMk/>
            <pc:sldMk cId="3496832236" sldId="700"/>
            <ac:picMk id="4" creationId="{25C00389-4170-D068-778F-631D930694A0}"/>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1:18.437" v="7"/>
      <pc:docMkLst>
        <pc:docMk/>
      </pc:docMkLst>
      <pc:sldChg chg="delSp mod delAnim modAnim">
        <pc:chgData name="יהודה טאוב" userId="80c2dbd02819b45c" providerId="LiveId" clId="{9C42E4DE-A4EE-4899-912D-CC2AC8F5DB5D}" dt="2026-10-18T02:11:17.056" v="1"/>
        <pc:sldMkLst>
          <pc:docMk/>
          <pc:sldMk cId="685444161" sldId="256"/>
        </pc:sldMkLst>
        <pc:picChg chg="del">
          <ac:chgData name="יהודה טאוב" userId="80c2dbd02819b45c" providerId="LiveId" clId="{9C42E4DE-A4EE-4899-912D-CC2AC8F5DB5D}" dt="2026-10-18T02:11:17.056" v="1"/>
          <ac:picMkLst>
            <pc:docMk/>
            <pc:sldMk cId="685444161" sldId="256"/>
            <ac:picMk id="5" creationId="{6E3C4446-CB3E-0CFF-9F2D-1CB7ACD1A3D9}"/>
          </ac:picMkLst>
        </pc:picChg>
      </pc:sldChg>
      <pc:sldChg chg="delSp mod delAnim modAnim">
        <pc:chgData name="יהודה טאוב" userId="80c2dbd02819b45c" providerId="LiveId" clId="{9C42E4DE-A4EE-4899-912D-CC2AC8F5DB5D}" dt="2026-10-18T02:11:17.967" v="3"/>
        <pc:sldMkLst>
          <pc:docMk/>
          <pc:sldMk cId="686434625" sldId="558"/>
        </pc:sldMkLst>
        <pc:picChg chg="del">
          <ac:chgData name="יהודה טאוב" userId="80c2dbd02819b45c" providerId="LiveId" clId="{9C42E4DE-A4EE-4899-912D-CC2AC8F5DB5D}" dt="2026-10-18T02:11:17.967" v="3"/>
          <ac:picMkLst>
            <pc:docMk/>
            <pc:sldMk cId="686434625" sldId="558"/>
            <ac:picMk id="5" creationId="{49366CEE-2A6E-3CC8-9952-D2EF27693173}"/>
          </ac:picMkLst>
        </pc:picChg>
      </pc:sldChg>
      <pc:sldChg chg="delSp mod delAnim modAnim">
        <pc:chgData name="יהודה טאוב" userId="80c2dbd02819b45c" providerId="LiveId" clId="{9C42E4DE-A4EE-4899-912D-CC2AC8F5DB5D}" dt="2026-10-18T02:11:18.374" v="5"/>
        <pc:sldMkLst>
          <pc:docMk/>
          <pc:sldMk cId="1454172652" sldId="692"/>
        </pc:sldMkLst>
        <pc:picChg chg="del">
          <ac:chgData name="יהודה טאוב" userId="80c2dbd02819b45c" providerId="LiveId" clId="{9C42E4DE-A4EE-4899-912D-CC2AC8F5DB5D}" dt="2026-10-18T02:11:18.374" v="5"/>
          <ac:picMkLst>
            <pc:docMk/>
            <pc:sldMk cId="1454172652" sldId="692"/>
            <ac:picMk id="4" creationId="{B13A1243-93BC-AC80-540F-1937964A1922}"/>
          </ac:picMkLst>
        </pc:picChg>
      </pc:sldChg>
      <pc:sldChg chg="delSp mod delAnim modAnim">
        <pc:chgData name="יהודה טאוב" userId="80c2dbd02819b45c" providerId="LiveId" clId="{9C42E4DE-A4EE-4899-912D-CC2AC8F5DB5D}" dt="2026-10-18T02:11:18.437" v="7"/>
        <pc:sldMkLst>
          <pc:docMk/>
          <pc:sldMk cId="3437126243" sldId="693"/>
        </pc:sldMkLst>
        <pc:picChg chg="del">
          <ac:chgData name="יהודה טאוב" userId="80c2dbd02819b45c" providerId="LiveId" clId="{9C42E4DE-A4EE-4899-912D-CC2AC8F5DB5D}" dt="2026-10-18T02:11:18.437" v="7"/>
          <ac:picMkLst>
            <pc:docMk/>
            <pc:sldMk cId="3437126243" sldId="693"/>
            <ac:picMk id="3" creationId="{657E2F94-A70A-78C3-9757-F9348973D6D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Assistant" pitchFamily="2" charset="-79"/>
                <a:cs typeface="Assistant" pitchFamily="2" charset="-79"/>
              </a:rPr>
              <a:t>כאשר נתבונן שוב בשלשת המצבים הללו נבחין כי הן מקבילים לשלשת היסודות הראשונים: 'אש' – המסמלת עלייה והתרוממות, 'מים' – המסמלים את תכונת הירידה והמשיכה כלפי מטה, ו'רוח' המסמלת תקשורת וחיבור 'רוחני' בין שתי נפשות.</a:t>
            </a:r>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6</a:t>
            </a:fld>
            <a:endParaRPr lang="he-IL"/>
          </a:p>
        </p:txBody>
      </p:sp>
    </p:spTree>
    <p:extLst>
      <p:ext uri="{BB962C8B-B14F-4D97-AF65-F5344CB8AC3E}">
        <p14:creationId xmlns:p14="http://schemas.microsoft.com/office/powerpoint/2010/main" val="169315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6.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סוד המספר שלוש</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הטעם העמוק של אוזני המן</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3"/>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dirty="0"/>
          </a:p>
        </p:txBody>
      </p:sp>
      <p:pic>
        <p:nvPicPr>
          <p:cNvPr id="6" name="תמונה 5">
            <a:extLst>
              <a:ext uri="{FF2B5EF4-FFF2-40B4-BE49-F238E27FC236}">
                <a16:creationId xmlns:a16="http://schemas.microsoft.com/office/drawing/2014/main" id="{F6AED4A9-4E4F-2460-B8A4-1389F5906B62}"/>
              </a:ext>
            </a:extLst>
          </p:cNvPr>
          <p:cNvPicPr>
            <a:picLocks noChangeAspect="1"/>
          </p:cNvPicPr>
          <p:nvPr/>
        </p:nvPicPr>
        <p:blipFill>
          <a:blip r:embed="rId5"/>
          <a:stretch>
            <a:fillRect/>
          </a:stretch>
        </p:blipFill>
        <p:spPr>
          <a:xfrm>
            <a:off x="4812955" y="4693969"/>
            <a:ext cx="2359356" cy="1938696"/>
          </a:xfrm>
          <a:prstGeom prst="rect">
            <a:avLst/>
          </a:prstGeom>
        </p:spPr>
      </p:pic>
    </p:spTree>
    <p:custDataLst>
      <p:tags r:id="rId1"/>
    </p:custDataLst>
    <p:extLst>
      <p:ext uri="{BB962C8B-B14F-4D97-AF65-F5344CB8AC3E}">
        <p14:creationId xmlns:p14="http://schemas.microsoft.com/office/powerpoint/2010/main" val="68544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משלוח מנות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הרב נחום </a:t>
            </a:r>
            <a:r>
              <a:rPr lang="he-IL" dirty="0" err="1"/>
              <a:t>דיאמנט</a:t>
            </a:r>
            <a:r>
              <a:rPr lang="he-IL" dirty="0"/>
              <a:t> </a:t>
            </a:r>
            <a:r>
              <a:rPr lang="he-IL" dirty="0" err="1"/>
              <a:t>שליט''א</a:t>
            </a:r>
            <a:r>
              <a:rPr lang="he-IL" dirty="0"/>
              <a:t>: בכל שנה אני שואל בישיבה מדוע תיקן מרדכי משלוח מנות בפורים? הסעודה הרי מסמלת פרסום נס. מתנות לאביונים - כדי שגם הם יוכלו לאכול סעודת פורים. מקרא מגילה - נועד ג"כ לפרסום הנס. אולם מה שייך משלוח מנות לפורים? </a:t>
            </a:r>
          </a:p>
          <a:p>
            <a:r>
              <a:rPr lang="he-IL" dirty="0"/>
              <a:t>התשובה היחידה - המן אמר "ישנו עם אחד מפוזר ומפורד בין העמים", המן ועמלק מחפשים תמיד היכן היהודים לא מספיק אוהבים וחברים זה לזה. כך הם יוכלו לשלוט עליהם. </a:t>
            </a:r>
          </a:p>
          <a:p>
            <a:r>
              <a:rPr lang="he-IL" dirty="0"/>
              <a:t>אסתר המלכה השיבה כנגד: "לך כנוס את כל היהודים". רק כאשר נהיה מאוחדים ומכונסים, נוכל </a:t>
            </a:r>
            <a:r>
              <a:rPr lang="he-IL" dirty="0" err="1"/>
              <a:t>להלחם</a:t>
            </a:r>
            <a:r>
              <a:rPr lang="he-IL" dirty="0"/>
              <a:t> בעצת המן לכלות את העם היהודי. </a:t>
            </a:r>
          </a:p>
          <a:p>
            <a:r>
              <a:rPr lang="he-IL" dirty="0"/>
              <a:t>המן הרשע נקרא בפעם האחרונה צורר כל היהודים, ואפשר שרמוז בזה שהוא </a:t>
            </a:r>
            <a:r>
              <a:rPr lang="he-IL" b="1" dirty="0"/>
              <a:t>צרר את כל היהודים לאגודה אחת.</a:t>
            </a:r>
          </a:p>
          <a:p>
            <a:r>
              <a:rPr lang="he-IL" dirty="0"/>
              <a:t>יש לעין מדוע רק בפעם האחרונה נאמר צורר כל היהודים?</a:t>
            </a:r>
          </a:p>
          <a:p>
            <a:r>
              <a:rPr lang="he-IL" dirty="0"/>
              <a:t>ויתכן לומר דבר נפלא שהמגילה באה לומר טעם למה עושים משלוח מנות משום שהמן עשה אהבת ישראל ולכן רצו לעשות לזה זכר.</a:t>
            </a:r>
          </a:p>
          <a:p>
            <a:r>
              <a:rPr lang="he-IL" dirty="0"/>
              <a:t>בפורים הורגים את עמלק על ידי שמרבים אהבה ואחווה בין אחד לשני. לכן תקנו חז"ל בפורים משלוחי מנות ומתנות לאביונים. </a:t>
            </a:r>
            <a:endParaRPr lang="en-US" dirty="0"/>
          </a:p>
          <a:p>
            <a:endParaRPr lang="he-IL"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custDataLst>
      <p:tags r:id="rId1"/>
    </p:custDataLst>
    <p:extLst>
      <p:ext uri="{BB962C8B-B14F-4D97-AF65-F5344CB8AC3E}">
        <p14:creationId xmlns:p14="http://schemas.microsoft.com/office/powerpoint/2010/main" val="312005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אוזני המן</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algn="just" rtl="1"/>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מדוע נוהגים לאכול אוזני המן?</a:t>
            </a:r>
          </a:p>
          <a:p>
            <a:r>
              <a:rPr lang="he-IL" dirty="0"/>
              <a:t>כיצד מאחדים יהודים עם דעות שונות לחלוטין? לשם זה שמים בתוך המשלוח אוזן המן משולשת ▲</a:t>
            </a:r>
            <a:endParaRPr lang="en-US" dirty="0"/>
          </a:p>
          <a:p>
            <a:r>
              <a:rPr lang="he-IL" dirty="0"/>
              <a:t>שכן צורת משולש מראה ששני הקצוות מתאחדים </a:t>
            </a:r>
            <a:r>
              <a:rPr lang="he-IL" b="1" dirty="0"/>
              <a:t>ע"י נקודת המרכז</a:t>
            </a:r>
            <a:r>
              <a:rPr lang="he-IL" dirty="0"/>
              <a:t>.</a:t>
            </a:r>
          </a:p>
          <a:p>
            <a:r>
              <a:rPr lang="he-IL" dirty="0"/>
              <a:t> כאשר שניהם זוכרים שיש להם אב אחד הלא הוא אבינו שבשמים ה' אחד שהוא אב יחיד לכולנו.</a:t>
            </a:r>
          </a:p>
          <a:p>
            <a:r>
              <a:rPr lang="he-IL" dirty="0"/>
              <a:t>תניא ליקוטי אמרים פרק לב. זו דרך ישרה וקלה לבא לידי קיום מצות ואהבת לרעך כמוך לכל נפש מישראל למגדול ועד קטן. כי מאחר שגופו נמאס ומתועב אצלו והנפש והרוח מי יודע גדולתן ומעלתן בשרשן ומקורן </a:t>
            </a:r>
            <a:r>
              <a:rPr lang="he-IL" dirty="0" err="1"/>
              <a:t>באלקי</a:t>
            </a:r>
            <a:r>
              <a:rPr lang="he-IL" dirty="0"/>
              <a:t>' חיים. בשגם שכולן מתאימות ואב א' </a:t>
            </a:r>
            <a:r>
              <a:rPr lang="he-IL" dirty="0" err="1"/>
              <a:t>לכולנה</a:t>
            </a:r>
            <a:r>
              <a:rPr lang="he-IL" dirty="0"/>
              <a:t> ולכן נקראו כל ישראל אחים ממש מצד שורש נפשם בה' אחד רק שהגופים מחולקי'. </a:t>
            </a:r>
            <a:endParaRPr lang="en-US" dirty="0"/>
          </a:p>
          <a:p>
            <a:pPr algn="just" rtl="1">
              <a:spcAft>
                <a:spcPts val="600"/>
              </a:spcAft>
            </a:pP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הדרך להתאחד – לחפש את הנקודה הטובה שבשני. </a:t>
            </a:r>
          </a:p>
          <a:p>
            <a:r>
              <a:rPr lang="he-IL" dirty="0"/>
              <a:t>ולמה דווקא אוזן? </a:t>
            </a:r>
            <a:endParaRPr lang="en-US" dirty="0"/>
          </a:p>
          <a:p>
            <a:r>
              <a:rPr lang="he-IL" dirty="0"/>
              <a:t>כי הם רוצים לאהוב אחד את השני צריכים להקשיב ולהאזין לשני.</a:t>
            </a:r>
            <a:endParaRPr lang="en-US" dirty="0"/>
          </a:p>
          <a:p>
            <a:pPr algn="just" rtl="1">
              <a:spcAft>
                <a:spcPts val="600"/>
              </a:spcAft>
            </a:pPr>
            <a:endParaRPr lang="he-IL"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5" name="תמונה 4">
            <a:extLst>
              <a:ext uri="{FF2B5EF4-FFF2-40B4-BE49-F238E27FC236}">
                <a16:creationId xmlns:a16="http://schemas.microsoft.com/office/drawing/2014/main" id="{775C4F8F-55B0-B2A0-03F5-895BAE3EE4A2}"/>
              </a:ext>
            </a:extLst>
          </p:cNvPr>
          <p:cNvPicPr>
            <a:picLocks noChangeAspect="1"/>
          </p:cNvPicPr>
          <p:nvPr/>
        </p:nvPicPr>
        <p:blipFill>
          <a:blip r:embed="rId3"/>
          <a:stretch>
            <a:fillRect/>
          </a:stretch>
        </p:blipFill>
        <p:spPr>
          <a:xfrm>
            <a:off x="9741341" y="124528"/>
            <a:ext cx="2362200" cy="1933575"/>
          </a:xfrm>
          <a:prstGeom prst="rect">
            <a:avLst/>
          </a:prstGeom>
        </p:spPr>
      </p:pic>
    </p:spTree>
    <p:custDataLst>
      <p:tags r:id="rId1"/>
    </p:custDataLst>
    <p:extLst>
      <p:ext uri="{BB962C8B-B14F-4D97-AF65-F5344CB8AC3E}">
        <p14:creationId xmlns:p14="http://schemas.microsoft.com/office/powerpoint/2010/main" val="42411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משולש האחדות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כתב המהר"ל על המשנה באבות שלושה שאכלו על שולחן אחד – </a:t>
            </a:r>
          </a:p>
          <a:p>
            <a:r>
              <a:rPr lang="he-IL" dirty="0"/>
              <a:t>שנים הם מחולקי' ואין למספר זה מאחד כלל, ולפיכך לא תמצא מספר שנקרא לגמרי על שם </a:t>
            </a:r>
            <a:r>
              <a:rPr lang="he-IL" dirty="0" err="1"/>
              <a:t>רבוי</a:t>
            </a:r>
            <a:r>
              <a:rPr lang="he-IL" dirty="0"/>
              <a:t> כמו שנים במ"ם </a:t>
            </a:r>
            <a:r>
              <a:rPr lang="he-IL" dirty="0" err="1"/>
              <a:t>הרבוי</a:t>
            </a:r>
            <a:r>
              <a:rPr lang="he-IL" dirty="0"/>
              <a:t> כי שנים </a:t>
            </a:r>
            <a:r>
              <a:rPr lang="he-IL" dirty="0" err="1"/>
              <a:t>תחלת</a:t>
            </a:r>
            <a:r>
              <a:rPr lang="he-IL" dirty="0"/>
              <a:t> </a:t>
            </a:r>
            <a:r>
              <a:rPr lang="he-IL" dirty="0" err="1"/>
              <a:t>הרבוי</a:t>
            </a:r>
            <a:r>
              <a:rPr lang="he-IL" dirty="0"/>
              <a:t> ולכך יבא מלת שנים במ"ם </a:t>
            </a:r>
            <a:r>
              <a:rPr lang="he-IL" dirty="0" err="1"/>
              <a:t>הרבוי</a:t>
            </a:r>
            <a:r>
              <a:rPr lang="he-IL" dirty="0"/>
              <a:t>. </a:t>
            </a:r>
          </a:p>
          <a:p>
            <a:r>
              <a:rPr lang="he-IL" b="1" dirty="0"/>
              <a:t>ושלשה יש להם התאחדות כאלו הם דבר אחד</a:t>
            </a:r>
            <a:r>
              <a:rPr lang="he-IL" dirty="0"/>
              <a:t>, ולכך יבא מספר שלשה תמיד על דבר שיש להם חבור ביחד ולא כן שנים. </a:t>
            </a:r>
          </a:p>
          <a:p>
            <a:r>
              <a:rPr lang="he-IL" dirty="0"/>
              <a:t>וזה תוכל להבין בצורה כאשר תניח שני קוים זה אצל זה (=) אין זה נראה כאחד כלל בעבור שלא יתאחדו הקוים כמו זה הרי אין כאן דבר אחד, אבל כאשר אתה מניח שלשה כמו זה (▲) הרי הקוים הם מתאחדים ודבר זה נקרא דבר אחד. </a:t>
            </a:r>
          </a:p>
          <a:p>
            <a:r>
              <a:rPr lang="he-IL" dirty="0"/>
              <a:t>אמרו בירושלמי ברכות: אי אפשר לאיש בלא </a:t>
            </a:r>
            <a:r>
              <a:rPr lang="he-IL" dirty="0" err="1"/>
              <a:t>אשה</a:t>
            </a:r>
            <a:r>
              <a:rPr lang="he-IL" dirty="0"/>
              <a:t> ואי אפשר לאשה בלא איש </a:t>
            </a:r>
            <a:r>
              <a:rPr lang="he-IL" b="1" dirty="0"/>
              <a:t>אי אפשר </a:t>
            </a:r>
            <a:r>
              <a:rPr lang="he-IL" b="1" dirty="0" err="1"/>
              <a:t>לשניהן</a:t>
            </a:r>
            <a:r>
              <a:rPr lang="he-IL" b="1" dirty="0"/>
              <a:t> בלא שכינה</a:t>
            </a:r>
            <a:r>
              <a:rPr lang="he-IL" dirty="0"/>
              <a:t>. מדוע? כי כאשר הם שנים אין להם חיבור, רק כאשר יש שכינה </a:t>
            </a:r>
            <a:r>
              <a:rPr lang="he-IL" dirty="0" err="1"/>
              <a:t>בינהם</a:t>
            </a:r>
            <a:r>
              <a:rPr lang="he-IL" dirty="0"/>
              <a:t> יש שלישי שהוא החיבור בין השנים.</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45744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והחוט המשולש</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r>
              <a:rPr lang="he-IL" dirty="0"/>
              <a:t>איחוד טוב יש רק שיש שלושה חלקים באיחוד (איש </a:t>
            </a:r>
            <a:r>
              <a:rPr lang="he-IL" dirty="0" err="1"/>
              <a:t>אשה</a:t>
            </a:r>
            <a:r>
              <a:rPr lang="he-IL" dirty="0"/>
              <a:t> </a:t>
            </a:r>
            <a:r>
              <a:rPr lang="he-IL" dirty="0" err="1"/>
              <a:t>והקב''ה</a:t>
            </a:r>
            <a:r>
              <a:rPr lang="he-IL" dirty="0"/>
              <a:t>) כצורת המשולש וכמו שאמר שלמה המלך טובים השניים מן האחד והחוט המשולש לא במהרה ינתק. </a:t>
            </a:r>
            <a:endParaRPr lang="en-US" dirty="0"/>
          </a:p>
          <a:p>
            <a:pPr lvl="0"/>
            <a:r>
              <a:rPr lang="he-IL" dirty="0"/>
              <a:t>כמו שרואים כל דבר טוב שרוצים שיהיה לו קיום הוא שלוש:</a:t>
            </a:r>
          </a:p>
          <a:p>
            <a:pPr lvl="0"/>
            <a:r>
              <a:rPr lang="he-IL" dirty="0"/>
              <a:t>שלוש תפילות, </a:t>
            </a:r>
          </a:p>
          <a:p>
            <a:pPr lvl="0"/>
            <a:r>
              <a:rPr lang="he-IL" dirty="0"/>
              <a:t>עליה לרגל, </a:t>
            </a:r>
          </a:p>
          <a:p>
            <a:pPr lvl="0"/>
            <a:r>
              <a:rPr lang="he-IL" dirty="0"/>
              <a:t>אבות, </a:t>
            </a:r>
          </a:p>
          <a:p>
            <a:pPr lvl="0"/>
            <a:r>
              <a:rPr lang="he-IL" dirty="0"/>
              <a:t>קדושות (יוצר </a:t>
            </a:r>
            <a:r>
              <a:rPr lang="he-IL" dirty="0" err="1"/>
              <a:t>שמו''ע</a:t>
            </a:r>
            <a:r>
              <a:rPr lang="he-IL" dirty="0"/>
              <a:t> ובא לציון, ואומרים קדוש*3), </a:t>
            </a:r>
          </a:p>
          <a:p>
            <a:pPr lvl="0"/>
            <a:r>
              <a:rPr lang="he-IL" dirty="0"/>
              <a:t>כהן לוי וישראל וכל אחד שלושה פסוקים, </a:t>
            </a:r>
          </a:p>
          <a:p>
            <a:pPr lvl="0"/>
            <a:r>
              <a:rPr lang="he-IL" dirty="0" err="1"/>
              <a:t>תנ</a:t>
            </a:r>
            <a:r>
              <a:rPr lang="he-IL" dirty="0"/>
              <a:t>''ך, </a:t>
            </a:r>
          </a:p>
          <a:p>
            <a:pPr lvl="0"/>
            <a:r>
              <a:rPr lang="he-IL" dirty="0"/>
              <a:t>מקרא משנה גמרא,</a:t>
            </a:r>
          </a:p>
          <a:p>
            <a:pPr lvl="0"/>
            <a:r>
              <a:rPr lang="he-IL" dirty="0"/>
              <a:t>שלוש ראשונות ושלוש אחרונות, </a:t>
            </a:r>
          </a:p>
          <a:p>
            <a:pPr lvl="0"/>
            <a:r>
              <a:rPr lang="he-IL" dirty="0"/>
              <a:t>שורש של רוב המילים עומד על שלוש אותיות. </a:t>
            </a:r>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305610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D218-33F0-6D4B-482D-78B6DCF2E07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F1B39B5-B2D4-9F5B-8DC5-E036B29BF9DB}"/>
              </a:ext>
            </a:extLst>
          </p:cNvPr>
          <p:cNvSpPr>
            <a:spLocks noGrp="1"/>
          </p:cNvSpPr>
          <p:nvPr>
            <p:ph type="title"/>
          </p:nvPr>
        </p:nvSpPr>
        <p:spPr>
          <a:xfrm>
            <a:off x="677333" y="609600"/>
            <a:ext cx="10279563" cy="1320800"/>
          </a:xfrm>
        </p:spPr>
        <p:txBody>
          <a:bodyPr>
            <a:normAutofit fontScale="90000"/>
          </a:bodyPr>
          <a:lstStyle/>
          <a:p>
            <a:pPr algn="ctr"/>
            <a:r>
              <a:rPr lang="he-IL" dirty="0"/>
              <a:t>שלשה </a:t>
            </a:r>
            <a:r>
              <a:rPr lang="he-IL" dirty="0" err="1"/>
              <a:t>גבולין</a:t>
            </a:r>
            <a:r>
              <a:rPr lang="he-IL" dirty="0"/>
              <a:t> בימי האדם ימי עליה ימי עמידה ימי ירידה וגם כנגד אלה שלשה דרגין </a:t>
            </a:r>
            <a:r>
              <a:rPr lang="he-IL" dirty="0" err="1"/>
              <a:t>דאדם</a:t>
            </a:r>
            <a:r>
              <a:rPr lang="he-IL" dirty="0"/>
              <a:t>: נפש, רוח ונשמה</a:t>
            </a:r>
          </a:p>
        </p:txBody>
      </p:sp>
      <p:sp>
        <p:nvSpPr>
          <p:cNvPr id="9" name="מציין מיקום טקסט 8">
            <a:extLst>
              <a:ext uri="{FF2B5EF4-FFF2-40B4-BE49-F238E27FC236}">
                <a16:creationId xmlns:a16="http://schemas.microsoft.com/office/drawing/2014/main" id="{554BDBF8-998E-CA84-C1A8-DAC7A0F23B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1AB1E0D-C1F2-10C4-E4D4-DB8FD712D0E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5EEC7627-265A-4D34-1E9D-06F2385AF851}"/>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b="0" i="0" dirty="0">
                <a:solidFill>
                  <a:srgbClr val="3B3B3B"/>
                </a:solidFill>
                <a:effectLst/>
                <a:latin typeface="almoni"/>
              </a:rPr>
              <a:t>בימי עמידה, הדחפים הגשמיים והחומריים שוככים מעט, ואז הרוח היא </a:t>
            </a:r>
            <a:r>
              <a:rPr lang="he-IL" sz="1800" b="0" i="0" dirty="0" err="1">
                <a:solidFill>
                  <a:srgbClr val="3B3B3B"/>
                </a:solidFill>
                <a:effectLst/>
                <a:latin typeface="almoni"/>
              </a:rPr>
              <a:t>הכח</a:t>
            </a:r>
            <a:r>
              <a:rPr lang="he-IL" sz="1800" b="0" i="0" dirty="0">
                <a:solidFill>
                  <a:srgbClr val="3B3B3B"/>
                </a:solidFill>
                <a:effectLst/>
                <a:latin typeface="almoni"/>
              </a:rPr>
              <a:t> השולט בו. </a:t>
            </a:r>
          </a:p>
          <a:p>
            <a:r>
              <a:rPr lang="he-IL" dirty="0">
                <a:solidFill>
                  <a:srgbClr val="3B3B3B"/>
                </a:solidFill>
                <a:latin typeface="almoni"/>
              </a:rPr>
              <a:t>הרוח כוללת את שאיפת האדם למעמד חברתי מכובד. לכן בשנים אלו האדם עסוק יותר ברצון להתעשר ולהגדיל כבודו. </a:t>
            </a:r>
          </a:p>
          <a:p>
            <a:r>
              <a:rPr lang="he-IL" dirty="0">
                <a:solidFill>
                  <a:srgbClr val="3B3B3B"/>
                </a:solidFill>
                <a:latin typeface="almoni"/>
              </a:rPr>
              <a:t>והוא</a:t>
            </a:r>
            <a:r>
              <a:rPr lang="he-IL" sz="1800" b="0" i="0" dirty="0">
                <a:solidFill>
                  <a:srgbClr val="3B3B3B"/>
                </a:solidFill>
                <a:effectLst/>
                <a:latin typeface="almoni"/>
              </a:rPr>
              <a:t> נושא בעול הפרנסה כשור לעול.</a:t>
            </a:r>
            <a:endParaRPr lang="he-IL" dirty="0"/>
          </a:p>
        </p:txBody>
      </p:sp>
      <p:sp>
        <p:nvSpPr>
          <p:cNvPr id="18" name="מציין מיקום תוכן 17">
            <a:extLst>
              <a:ext uri="{FF2B5EF4-FFF2-40B4-BE49-F238E27FC236}">
                <a16:creationId xmlns:a16="http://schemas.microsoft.com/office/drawing/2014/main" id="{7CD1FE29-3E4A-32A3-8C08-C23808BF45C1}"/>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b="1" i="0" dirty="0">
                <a:solidFill>
                  <a:srgbClr val="3B3B3B"/>
                </a:solidFill>
                <a:effectLst/>
                <a:latin typeface="almoni"/>
              </a:rPr>
              <a:t>ובימי הירידה נשבר התאווה ונתגבר חכמת הנפש - הנשמה והוא </a:t>
            </a:r>
            <a:r>
              <a:rPr lang="he-IL" sz="1800" b="1" i="0" dirty="0" err="1">
                <a:solidFill>
                  <a:srgbClr val="3B3B3B"/>
                </a:solidFill>
                <a:effectLst/>
                <a:latin typeface="almoni"/>
              </a:rPr>
              <a:t>דרגא</a:t>
            </a:r>
            <a:r>
              <a:rPr lang="he-IL" sz="1800" b="1" i="0" dirty="0">
                <a:solidFill>
                  <a:srgbClr val="3B3B3B"/>
                </a:solidFill>
                <a:effectLst/>
                <a:latin typeface="almoni"/>
              </a:rPr>
              <a:t> </a:t>
            </a:r>
            <a:r>
              <a:rPr lang="he-IL" sz="1800" b="1" i="0" dirty="0" err="1">
                <a:solidFill>
                  <a:srgbClr val="3B3B3B"/>
                </a:solidFill>
                <a:effectLst/>
                <a:latin typeface="almoni"/>
              </a:rPr>
              <a:t>דאדם</a:t>
            </a:r>
            <a:r>
              <a:rPr lang="he-IL" sz="1800" b="1" i="0" dirty="0">
                <a:solidFill>
                  <a:srgbClr val="3B3B3B"/>
                </a:solidFill>
                <a:effectLst/>
                <a:latin typeface="almoni"/>
              </a:rPr>
              <a:t>.</a:t>
            </a:r>
          </a:p>
          <a:p>
            <a:r>
              <a:rPr lang="he-IL" b="1" dirty="0">
                <a:solidFill>
                  <a:srgbClr val="3B3B3B"/>
                </a:solidFill>
                <a:latin typeface="almoni"/>
              </a:rPr>
              <a:t>הנשמה כוללת את </a:t>
            </a:r>
            <a:r>
              <a:rPr lang="he-IL" b="1" dirty="0" err="1">
                <a:solidFill>
                  <a:srgbClr val="3B3B3B"/>
                </a:solidFill>
                <a:latin typeface="almoni"/>
              </a:rPr>
              <a:t>הענינים</a:t>
            </a:r>
            <a:r>
              <a:rPr lang="he-IL" b="1" dirty="0">
                <a:solidFill>
                  <a:srgbClr val="3B3B3B"/>
                </a:solidFill>
                <a:latin typeface="almoni"/>
              </a:rPr>
              <a:t> הרוחניים. לכן בעת ההיא האדם מתעורר לדאוג לעתידו, מניח החומר ופונה לעסוק בתורה ובחכמה. </a:t>
            </a:r>
            <a:endParaRPr lang="he-IL" dirty="0"/>
          </a:p>
        </p:txBody>
      </p:sp>
      <p:sp>
        <p:nvSpPr>
          <p:cNvPr id="20" name="תיבת טקסט 19">
            <a:extLst>
              <a:ext uri="{FF2B5EF4-FFF2-40B4-BE49-F238E27FC236}">
                <a16:creationId xmlns:a16="http://schemas.microsoft.com/office/drawing/2014/main" id="{DDAFB58D-45C5-46BD-F52F-53D677611DA0}"/>
              </a:ext>
            </a:extLst>
          </p:cNvPr>
          <p:cNvSpPr txBox="1"/>
          <p:nvPr/>
        </p:nvSpPr>
        <p:spPr>
          <a:xfrm>
            <a:off x="7723761" y="2733472"/>
            <a:ext cx="3240000" cy="646331"/>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3B3B3B"/>
                </a:solidFill>
                <a:effectLst/>
                <a:latin typeface="almoni"/>
              </a:rPr>
              <a:t>כי בימי עליה רודף אחר התאוות כחמור</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05588907-D703-70F0-7618-005423565A7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1FC8B47-EA72-88E3-74CC-52C6AD45A0D8}"/>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428560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2571B-0159-27A7-2259-D0E61374901E}"/>
              </a:ext>
            </a:extLst>
          </p:cNvPr>
          <p:cNvSpPr>
            <a:spLocks noGrp="1"/>
          </p:cNvSpPr>
          <p:nvPr>
            <p:ph type="title"/>
          </p:nvPr>
        </p:nvSpPr>
        <p:spPr/>
        <p:txBody>
          <a:bodyPr/>
          <a:lstStyle/>
          <a:p>
            <a:pPr algn="ctr"/>
            <a:r>
              <a:rPr lang="he-IL" dirty="0"/>
              <a:t>מחצית השקל </a:t>
            </a:r>
          </a:p>
        </p:txBody>
      </p:sp>
      <p:sp>
        <p:nvSpPr>
          <p:cNvPr id="3" name="מציין מיקום תוכן 2">
            <a:extLst>
              <a:ext uri="{FF2B5EF4-FFF2-40B4-BE49-F238E27FC236}">
                <a16:creationId xmlns:a16="http://schemas.microsoft.com/office/drawing/2014/main" id="{89FF710B-8CE7-6CFB-03C6-2BA3238B0579}"/>
              </a:ext>
            </a:extLst>
          </p:cNvPr>
          <p:cNvSpPr>
            <a:spLocks noGrp="1"/>
          </p:cNvSpPr>
          <p:nvPr>
            <p:ph idx="1"/>
          </p:nvPr>
        </p:nvSpPr>
        <p:spPr/>
        <p:txBody>
          <a:bodyPr/>
          <a:lstStyle/>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ctr"/>
            <a:endParaRPr lang="he-IL" dirty="0"/>
          </a:p>
        </p:txBody>
      </p:sp>
      <p:sp>
        <p:nvSpPr>
          <p:cNvPr id="4" name="מציין מיקום של מספר שקופית 3">
            <a:extLst>
              <a:ext uri="{FF2B5EF4-FFF2-40B4-BE49-F238E27FC236}">
                <a16:creationId xmlns:a16="http://schemas.microsoft.com/office/drawing/2014/main" id="{B35ED7EE-6014-007D-ADB4-1693F5D666CF}"/>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1026" name="Picture 2" descr="מחצית השקל | Lema'an Achai">
            <a:extLst>
              <a:ext uri="{FF2B5EF4-FFF2-40B4-BE49-F238E27FC236}">
                <a16:creationId xmlns:a16="http://schemas.microsoft.com/office/drawing/2014/main" id="{B56FB573-D86C-DEAB-BF38-7416229F8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5534" y="92558"/>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שלושה מטבעות כסף טהור בקופסא מהודרת – עלי תמר">
            <a:extLst>
              <a:ext uri="{FF2B5EF4-FFF2-40B4-BE49-F238E27FC236}">
                <a16:creationId xmlns:a16="http://schemas.microsoft.com/office/drawing/2014/main" id="{FDDC72D5-1B13-01FC-9FA5-CBC727C52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12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502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4DFCFB-2D46-5C7C-F067-2BCC75CABFB1}"/>
              </a:ext>
            </a:extLst>
          </p:cNvPr>
          <p:cNvSpPr>
            <a:spLocks noGrp="1"/>
          </p:cNvSpPr>
          <p:nvPr>
            <p:ph type="title"/>
          </p:nvPr>
        </p:nvSpPr>
        <p:spPr/>
        <p:txBody>
          <a:bodyPr/>
          <a:lstStyle/>
          <a:p>
            <a:pPr algn="ctr"/>
            <a:r>
              <a:rPr lang="he-IL" dirty="0"/>
              <a:t>שלושה </a:t>
            </a:r>
            <a:r>
              <a:rPr lang="he-IL" dirty="0" err="1"/>
              <a:t>איחודים</a:t>
            </a:r>
            <a:endParaRPr lang="he-IL" dirty="0"/>
          </a:p>
        </p:txBody>
      </p:sp>
      <p:sp>
        <p:nvSpPr>
          <p:cNvPr id="3" name="מציין מיקום תוכן 2">
            <a:extLst>
              <a:ext uri="{FF2B5EF4-FFF2-40B4-BE49-F238E27FC236}">
                <a16:creationId xmlns:a16="http://schemas.microsoft.com/office/drawing/2014/main" id="{47F51DF3-968B-D031-B9CC-C47B3E5C8510}"/>
              </a:ext>
            </a:extLst>
          </p:cNvPr>
          <p:cNvSpPr>
            <a:spLocks noGrp="1"/>
          </p:cNvSpPr>
          <p:nvPr>
            <p:ph idx="1"/>
          </p:nvPr>
        </p:nvSpPr>
        <p:spPr/>
        <p:txBody>
          <a:bodyPr/>
          <a:lstStyle/>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ב. אחדות בעם ישראל.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endParaRPr lang="he-IL" dirty="0"/>
          </a:p>
        </p:txBody>
      </p:sp>
      <p:sp>
        <p:nvSpPr>
          <p:cNvPr id="4" name="מציין מיקום של מספר שקופית 3">
            <a:extLst>
              <a:ext uri="{FF2B5EF4-FFF2-40B4-BE49-F238E27FC236}">
                <a16:creationId xmlns:a16="http://schemas.microsoft.com/office/drawing/2014/main" id="{237CB979-B895-97A4-B700-E37236B12D0B}"/>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2050" name="Picture 2" descr="מתנה לבית חדש - מבחר גדול של רעיונות למתנות מתאימות - נישה">
            <a:extLst>
              <a:ext uri="{FF2B5EF4-FFF2-40B4-BE49-F238E27FC236}">
                <a16:creationId xmlns:a16="http://schemas.microsoft.com/office/drawing/2014/main" id="{8A1515D7-0DC2-0FCF-022C-9E8CA8E2B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53" y="45838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שלוש שלומות הן">
            <a:extLst>
              <a:ext uri="{FF2B5EF4-FFF2-40B4-BE49-F238E27FC236}">
                <a16:creationId xmlns:a16="http://schemas.microsoft.com/office/drawing/2014/main" id="{CE25C574-0C1B-C152-D3CF-EA9A6A077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5833" y="182383"/>
            <a:ext cx="1743075" cy="26289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86434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B25ABE-8C38-9081-C5E0-91840081C0A9}"/>
              </a:ext>
            </a:extLst>
          </p:cNvPr>
          <p:cNvSpPr>
            <a:spLocks noGrp="1"/>
          </p:cNvSpPr>
          <p:nvPr>
            <p:ph type="title"/>
          </p:nvPr>
        </p:nvSpPr>
        <p:spPr/>
        <p:txBody>
          <a:bodyPr/>
          <a:lstStyle/>
          <a:p>
            <a:r>
              <a:rPr lang="he-IL" dirty="0"/>
              <a:t>ג' תרומות - ג' חיבורים.</a:t>
            </a:r>
            <a:br>
              <a:rPr lang="he-IL" dirty="0"/>
            </a:br>
            <a:endParaRPr lang="he-IL" dirty="0"/>
          </a:p>
        </p:txBody>
      </p:sp>
      <p:sp>
        <p:nvSpPr>
          <p:cNvPr id="3" name="מציין מיקום תוכן 2">
            <a:extLst>
              <a:ext uri="{FF2B5EF4-FFF2-40B4-BE49-F238E27FC236}">
                <a16:creationId xmlns:a16="http://schemas.microsoft.com/office/drawing/2014/main" id="{472FD392-CA82-669F-2B5A-64DE3A101D0D}"/>
              </a:ext>
            </a:extLst>
          </p:cNvPr>
          <p:cNvSpPr>
            <a:spLocks noGrp="1"/>
          </p:cNvSpPr>
          <p:nvPr>
            <p:ph idx="1"/>
          </p:nvPr>
        </p:nvSpPr>
        <p:spPr/>
        <p:txBody>
          <a:bodyPr>
            <a:normAutofit fontScale="92500" lnSpcReduction="20000"/>
          </a:bodyPr>
          <a:lstStyle/>
          <a:p>
            <a:pPr algn="just" rtl="1">
              <a:lnSpc>
                <a:spcPct val="150000"/>
              </a:lnSpc>
              <a:spcBef>
                <a:spcPts val="1200"/>
              </a:spcBef>
              <a:spcAft>
                <a:spcPts val="300"/>
              </a:spcAft>
            </a:pPr>
            <a:r>
              <a:rPr lang="he-IL" sz="1800" b="1" dirty="0">
                <a:effectLst/>
                <a:latin typeface="Arial" panose="020B0604020202020204" pitchFamily="34" charset="0"/>
              </a:rPr>
              <a:t>ג' מחציות.</a:t>
            </a:r>
            <a:endParaRPr lang="en-US" sz="1800" b="1" dirty="0">
              <a:effectLst/>
              <a:latin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שמות פרק 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יב-טז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כתב הלבוש אורח חיים סימן תרפו ומנהג ליתן ג' מחציות זכר למחצית השקל,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דכתיב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ג' פעמים בפרשת מחצית השקל.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ב. אחדות בעם ישראל. 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וכנגד זה כתבה התורה שלוש פעמים מחצית השקל ועם ישראל תרם שלוש תרומות ואנו נותנים שלוש מחציות בערב פורים (למנהג האשכנזים) שתמיד נזכור אתה חצי משלושה דברים.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413773A-AA7B-4F48-9E07-E3A3BC1C804B}"/>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261207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שלושה אהבות במגילה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lgn="r">
              <a:buFont typeface="+mj-cs"/>
              <a:buAutoNum type="hebrew2Minus"/>
              <a:tabLst>
                <a:tab pos="457200" algn="l"/>
              </a:tabLst>
            </a:pPr>
            <a:r>
              <a:rPr lang="he-IL" dirty="0">
                <a:latin typeface="Times New Roman" panose="02020603050405020304" pitchFamily="18" charset="0"/>
                <a:ea typeface="Times New Roman" panose="02020603050405020304" pitchFamily="18" charset="0"/>
              </a:rPr>
              <a:t>אסתר פרק ט פסוק </a:t>
            </a:r>
            <a:r>
              <a:rPr lang="he-IL" dirty="0" err="1">
                <a:latin typeface="Times New Roman" panose="02020603050405020304" pitchFamily="18" charset="0"/>
                <a:ea typeface="Times New Roman" panose="02020603050405020304" pitchFamily="18" charset="0"/>
              </a:rPr>
              <a:t>כא</a:t>
            </a:r>
            <a:r>
              <a:rPr lang="he-IL" dirty="0">
                <a:latin typeface="Times New Roman" panose="02020603050405020304" pitchFamily="18" charset="0"/>
                <a:ea typeface="Times New Roman" panose="02020603050405020304" pitchFamily="18" charset="0"/>
              </a:rPr>
              <a:t> – </a:t>
            </a:r>
            <a:r>
              <a:rPr lang="he-IL" dirty="0" err="1">
                <a:latin typeface="Times New Roman" panose="02020603050405020304" pitchFamily="18" charset="0"/>
                <a:ea typeface="Times New Roman" panose="02020603050405020304" pitchFamily="18" charset="0"/>
              </a:rPr>
              <a:t>כב</a:t>
            </a:r>
            <a:r>
              <a:rPr lang="he-IL" dirty="0">
                <a:latin typeface="Times New Roman" panose="02020603050405020304" pitchFamily="18" charset="0"/>
                <a:ea typeface="Times New Roman" panose="02020603050405020304" pitchFamily="18" charset="0"/>
              </a:rPr>
              <a:t>. לְקַיֵּם עֲלֵיהֶם לִהְיוֹת עֹשִׂים אֵת יוֹם אַרְבָּעָה עָשָׂר לְחֹדֶשׁ אֲדָר וְאֵת יוֹם חֲמִשָּׁה עָשָׂר בּוֹ בְּכָל שָׁנָה וְשָׁנָה: כַּיָּמִים אֲשֶׁר נָחוּ בָהֶם הַיְּהוּדִים מֵאוֹיְבֵיהֶם וְהַחֹדֶשׁ אֲשֶׁר נֶהְפַּךְ לָהֶם מִיָּגוֹן לְשִׂמְחָה וּמֵאֵבֶל לְיוֹם טוֹב לַעֲשׂוֹת אוֹתָם </a:t>
            </a:r>
            <a:r>
              <a:rPr lang="he-IL" b="1" dirty="0">
                <a:solidFill>
                  <a:srgbClr val="00B0F0"/>
                </a:solidFill>
                <a:latin typeface="Times New Roman" panose="02020603050405020304" pitchFamily="18" charset="0"/>
                <a:ea typeface="Times New Roman" panose="02020603050405020304" pitchFamily="18" charset="0"/>
              </a:rPr>
              <a:t>יְמֵי מִשְׁתֶּה וְשִׂמְחָה </a:t>
            </a:r>
            <a:r>
              <a:rPr lang="he-IL" b="1" dirty="0">
                <a:solidFill>
                  <a:schemeClr val="accent1">
                    <a:lumMod val="75000"/>
                  </a:schemeClr>
                </a:solidFill>
                <a:latin typeface="Times New Roman" panose="02020603050405020304" pitchFamily="18" charset="0"/>
                <a:ea typeface="Times New Roman" panose="02020603050405020304" pitchFamily="18" charset="0"/>
              </a:rPr>
              <a:t>וּמִשְׁלוֹחַ מָנוֹת אִישׁ לְרֵעֵהוּ </a:t>
            </a:r>
            <a:r>
              <a:rPr lang="he-IL" b="1" dirty="0">
                <a:solidFill>
                  <a:srgbClr val="92D050"/>
                </a:solidFill>
                <a:latin typeface="Times New Roman" panose="02020603050405020304" pitchFamily="18" charset="0"/>
                <a:ea typeface="Times New Roman" panose="02020603050405020304" pitchFamily="18" charset="0"/>
              </a:rPr>
              <a:t>וּמַתָּנוֹת לָאֶבְיוֹנִים</a:t>
            </a:r>
            <a:r>
              <a:rPr lang="he-IL" b="1" dirty="0">
                <a:latin typeface="Times New Roman" panose="02020603050405020304" pitchFamily="18" charset="0"/>
                <a:ea typeface="Times New Roman" panose="02020603050405020304" pitchFamily="18" charset="0"/>
              </a:rPr>
              <a:t>: </a:t>
            </a:r>
          </a:p>
          <a:p>
            <a:pPr lvl="0" algn="r">
              <a:buFont typeface="+mj-cs"/>
              <a:buAutoNum type="hebrew2Minus"/>
              <a:tabLst>
                <a:tab pos="457200" algn="l"/>
              </a:tabLst>
            </a:pPr>
            <a:r>
              <a:rPr lang="he-IL" b="1" dirty="0">
                <a:latin typeface="Times New Roman" panose="02020603050405020304" pitchFamily="18" charset="0"/>
                <a:ea typeface="Times New Roman" panose="02020603050405020304" pitchFamily="18" charset="0"/>
              </a:rPr>
              <a:t>מסתבר שזה שלושת המצוות?</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משלוח מנות איש לרעהו – אהבת החבר/רעהו.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מתנות לאביונים – אהבת ישראל.</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שמחה ומשתה – אהבת ה' יתברך.</a:t>
            </a:r>
            <a:endParaRPr lang="en-US" dirty="0">
              <a:latin typeface="Times New Roman" panose="02020603050405020304" pitchFamily="18" charset="0"/>
              <a:ea typeface="Times New Roman" panose="02020603050405020304" pitchFamily="18" charset="0"/>
            </a:endParaRPr>
          </a:p>
          <a:p>
            <a:pPr algn="r"/>
            <a:r>
              <a:rPr lang="he-IL" dirty="0">
                <a:latin typeface="Times New Roman" panose="02020603050405020304" pitchFamily="18" charset="0"/>
                <a:ea typeface="Times New Roman" panose="02020603050405020304" pitchFamily="18" charset="0"/>
              </a:rPr>
              <a:t>היכן מצאנו את שלושתם במגילה ?</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איש לאשתו - מרדכי לאסתר.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ישראל – לך כנוס.</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ה' – הדר קיבלו מאהבה.</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custDataLst>
      <p:tags r:id="rId1"/>
    </p:custDataLst>
    <p:extLst>
      <p:ext uri="{BB962C8B-B14F-4D97-AF65-F5344CB8AC3E}">
        <p14:creationId xmlns:p14="http://schemas.microsoft.com/office/powerpoint/2010/main" val="367199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BF8DD6D-ADEA-2137-CC68-D2A14DD384D8}"/>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6" name="תמונה 5">
            <a:extLst>
              <a:ext uri="{FF2B5EF4-FFF2-40B4-BE49-F238E27FC236}">
                <a16:creationId xmlns:a16="http://schemas.microsoft.com/office/drawing/2014/main" id="{DA2B2FC0-2F19-8D79-3B13-82CDB3FE0DE5}"/>
              </a:ext>
            </a:extLst>
          </p:cNvPr>
          <p:cNvPicPr>
            <a:picLocks noChangeAspect="1"/>
          </p:cNvPicPr>
          <p:nvPr/>
        </p:nvPicPr>
        <p:blipFill>
          <a:blip r:embed="rId2"/>
          <a:stretch>
            <a:fillRect/>
          </a:stretch>
        </p:blipFill>
        <p:spPr>
          <a:xfrm>
            <a:off x="2285468" y="2095314"/>
            <a:ext cx="7621064" cy="2667372"/>
          </a:xfrm>
          <a:prstGeom prst="rect">
            <a:avLst/>
          </a:prstGeom>
        </p:spPr>
      </p:pic>
    </p:spTree>
    <p:extLst>
      <p:ext uri="{BB962C8B-B14F-4D97-AF65-F5344CB8AC3E}">
        <p14:creationId xmlns:p14="http://schemas.microsoft.com/office/powerpoint/2010/main" val="1335274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94D53D5B-86D8-BB2C-94EC-CD871FF78A3F}"/>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custDataLst>
      <p:tags r:id="rId1"/>
    </p:custDataLst>
    <p:extLst>
      <p:ext uri="{BB962C8B-B14F-4D97-AF65-F5344CB8AC3E}">
        <p14:creationId xmlns:p14="http://schemas.microsoft.com/office/powerpoint/2010/main" val="1454172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66D46B7-CD88-28EB-BAAA-FB30D51E6610}"/>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custDataLst>
      <p:tags r:id="rId1"/>
    </p:custDataLst>
    <p:extLst>
      <p:ext uri="{BB962C8B-B14F-4D97-AF65-F5344CB8AC3E}">
        <p14:creationId xmlns:p14="http://schemas.microsoft.com/office/powerpoint/2010/main" val="3437126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איך לחלק את העוגה?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מסכת מגילה דף ז ע"א. ומתנות לאביונים. תני רב יוסף: ומשלוח מנות איש לרעהו - </a:t>
            </a:r>
            <a:r>
              <a:rPr lang="he-IL" b="1" dirty="0"/>
              <a:t>שתי מנות לאיש אחד</a:t>
            </a:r>
            <a:r>
              <a:rPr lang="he-IL" dirty="0"/>
              <a:t>. ומתנות לאביונים - </a:t>
            </a:r>
            <a:r>
              <a:rPr lang="he-IL" b="1" dirty="0"/>
              <a:t>שתי מתנות לשני בני אדם</a:t>
            </a:r>
            <a:r>
              <a:rPr lang="he-IL" dirty="0"/>
              <a:t>.</a:t>
            </a:r>
            <a:endParaRPr lang="en-US" sz="3200" dirty="0"/>
          </a:p>
          <a:p>
            <a:r>
              <a:rPr lang="he-IL" dirty="0"/>
              <a:t>בפורים יש לנו שתי מצוות: משלוח מנות ומתנות לאביונים, והנה בשתי המצוות צריך לתת שתי מתנות, אלא שלגבי משלוח מנות אמרו </a:t>
            </a:r>
            <a:r>
              <a:rPr lang="he-IL" dirty="0" err="1"/>
              <a:t>חז</a:t>
            </a:r>
            <a:r>
              <a:rPr lang="he-IL" dirty="0"/>
              <a:t>''ל </a:t>
            </a:r>
            <a:r>
              <a:rPr lang="he-IL" dirty="0" err="1"/>
              <a:t>שיתן</a:t>
            </a:r>
            <a:r>
              <a:rPr lang="he-IL" dirty="0"/>
              <a:t> את שתי המתנות לאדם אחד, ואילו לגבי מתנות לאביונים אמרו </a:t>
            </a:r>
            <a:r>
              <a:rPr lang="he-IL" dirty="0" err="1"/>
              <a:t>חז</a:t>
            </a:r>
            <a:r>
              <a:rPr lang="he-IL" dirty="0"/>
              <a:t>''ל </a:t>
            </a:r>
            <a:r>
              <a:rPr lang="he-IL" dirty="0" err="1"/>
              <a:t>שיתן</a:t>
            </a:r>
            <a:r>
              <a:rPr lang="he-IL" dirty="0"/>
              <a:t> לכל עני מתנה אחת. </a:t>
            </a:r>
          </a:p>
          <a:p>
            <a:r>
              <a:rPr lang="he-IL" dirty="0"/>
              <a:t>והדברים צריכים טעם מדוע לגבי מתנות לאביונים עדיף לחלק קצת, ליותר אנשים, </a:t>
            </a:r>
            <a:r>
              <a:rPr lang="he-IL" b="1" dirty="0"/>
              <a:t>ואילו למשלוח מנות עדיף הרבה לאדם אחד?</a:t>
            </a:r>
          </a:p>
          <a:p>
            <a:r>
              <a:rPr lang="he-IL" dirty="0"/>
              <a:t>באו חז"ל ולימדו אותנו יסוד עצום בעבודת האדם, יש לחלק בין מידת החסד והרחמים הנובעת מנפש האדם, לבין מידת אהבה הנובעת מלב האדם. </a:t>
            </a:r>
          </a:p>
          <a:p>
            <a:r>
              <a:rPr lang="he-IL" dirty="0"/>
              <a:t>במידת החסד והרחמים ככל שתיתן יותר פעמים כך תהיה יותר בעל חסד ורחמן, לכן עדיף לחלק לכמה עניים מאשר לתת לעני אחד הרבה, </a:t>
            </a:r>
          </a:p>
          <a:p>
            <a:r>
              <a:rPr lang="he-IL" dirty="0"/>
              <a:t>ואילו לקנות אהבת ישראל עדיף להשקיע באדם אחד הרבה ועל ידי זה תקנה את מידת האהבה ותוכל בסוף לאהוב את כולם. </a:t>
            </a:r>
            <a:endParaRPr lang="en-US" dirty="0"/>
          </a:p>
          <a:p>
            <a:endParaRPr lang="he-IL" b="1" dirty="0"/>
          </a:p>
          <a:p>
            <a:endParaRPr lang="en-US" sz="3200"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custDataLst>
      <p:tags r:id="rId1"/>
    </p:custDataLst>
    <p:extLst>
      <p:ext uri="{BB962C8B-B14F-4D97-AF65-F5344CB8AC3E}">
        <p14:creationId xmlns:p14="http://schemas.microsoft.com/office/powerpoint/2010/main" val="988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לפי רב המעשה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יסוד זה למדנו במסכת אבות: לגבי מצוות צדקה אמרו: מסכת אבות פרק ג משנה טו "</a:t>
            </a:r>
            <a:r>
              <a:rPr lang="he-IL" dirty="0" err="1"/>
              <a:t>הכל</a:t>
            </a:r>
            <a:r>
              <a:rPr lang="he-IL" dirty="0"/>
              <a:t> לפי רב המעשה". </a:t>
            </a:r>
          </a:p>
          <a:p>
            <a:r>
              <a:rPr lang="he-IL" dirty="0"/>
              <a:t>מסביר רמב"ם בפירוש המשניות: ואחר כך אמר שהמעלות לא יגיעו לאדם לפי רוב גודל המעשה, אבל לפי רוב מספר המעשים, והוא שהמעלות אמנם יגיעו בכפול המעשים הטובים פעמים רבות ועם זה יגיע קנין חזק לא כשיעשה אדם פעל אחד גדול מפעולות הטובות כי בזה לבדו לא יגיע לו קנין חזק, </a:t>
            </a:r>
          </a:p>
          <a:p>
            <a:r>
              <a:rPr lang="he-IL" dirty="0"/>
              <a:t>והמשל בו </a:t>
            </a:r>
            <a:r>
              <a:rPr lang="he-IL" dirty="0" err="1"/>
              <a:t>כשיתן</a:t>
            </a:r>
            <a:r>
              <a:rPr lang="he-IL" dirty="0"/>
              <a:t> האדם למי שראוי אלף זהובים בבת אחת לאיש אחד, ולאיש אחד לא </a:t>
            </a:r>
            <a:r>
              <a:rPr lang="he-IL" dirty="0" err="1"/>
              <a:t>יתן</a:t>
            </a:r>
            <a:r>
              <a:rPr lang="he-IL" dirty="0"/>
              <a:t> כלום לא יעלה בידו מדת הנדיבות בזה המעשה האחד הגדול כמו שמגיע למי שהתנדב אלף זהובים באלף פעמים ונתן כל זהוב מהם על צד הנדיבות, מפני שזה כפל מעשה הנדיבות אלף פעמים והגיע לו קנין חזק, וזה פעם אחת לבד התעוררה נפשו התעוררות גדולה לפעל טוב ואח"כ פסקה ממנו. </a:t>
            </a:r>
          </a:p>
          <a:p>
            <a:r>
              <a:rPr lang="he-IL" dirty="0"/>
              <a:t>וכן בתורה אין שכר מי שפדה אסור במאה דינרים או עשה צדקה לעני במאה דינרים שהוא די מחסורו כמו שפדה עשרה איסורים או השלים חסרון עשרה עניים כל אחד בעשרה דינרים ואל זה </a:t>
            </a:r>
            <a:r>
              <a:rPr lang="he-IL" dirty="0" err="1"/>
              <a:t>ההקש</a:t>
            </a:r>
            <a:r>
              <a:rPr lang="he-IL" dirty="0"/>
              <a:t>, וזה ענין אמרו לפי רוב המעשה אבל לא לפי גודל המעשה:</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custDataLst>
      <p:tags r:id="rId1"/>
    </p:custDataLst>
    <p:extLst>
      <p:ext uri="{BB962C8B-B14F-4D97-AF65-F5344CB8AC3E}">
        <p14:creationId xmlns:p14="http://schemas.microsoft.com/office/powerpoint/2010/main" val="388848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איך קונים לב גדול?</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ולגבי קנית אהבת ישראל אמרו פרק שני משנה </a:t>
            </a:r>
            <a:r>
              <a:rPr lang="he-IL" dirty="0" err="1"/>
              <a:t>יב</a:t>
            </a:r>
            <a:r>
              <a:rPr lang="he-IL" dirty="0"/>
              <a:t>: "אי זו היא דרך ישרה שידבק בה האדם ... ר' יהושע אומר, חבר טוב" </a:t>
            </a:r>
          </a:p>
          <a:p>
            <a:r>
              <a:rPr lang="he-IL" dirty="0"/>
              <a:t>מפרש רבנו יונה: "אי זו היא דרך ישרה שידבק בה האדם", בכל </a:t>
            </a:r>
            <a:r>
              <a:rPr lang="he-IL" dirty="0" err="1"/>
              <a:t>המדות</a:t>
            </a:r>
            <a:r>
              <a:rPr lang="he-IL" dirty="0"/>
              <a:t> הטובות והישרות יש לאדם להדבק בהם אלא זה ר"ל להדבק </a:t>
            </a:r>
            <a:r>
              <a:rPr lang="he-IL" dirty="0" err="1"/>
              <a:t>במדה</a:t>
            </a:r>
            <a:r>
              <a:rPr lang="he-IL" dirty="0"/>
              <a:t> אחת להיות שלם בה, כי טוב לאדם לאחוז </a:t>
            </a:r>
            <a:r>
              <a:rPr lang="he-IL" dirty="0" err="1"/>
              <a:t>במדה</a:t>
            </a:r>
            <a:r>
              <a:rPr lang="he-IL" dirty="0"/>
              <a:t> אחת בשלימות ונקל אליו להשיג ממנה אל כל </a:t>
            </a:r>
            <a:r>
              <a:rPr lang="he-IL" dirty="0" err="1"/>
              <a:t>המדות</a:t>
            </a:r>
            <a:r>
              <a:rPr lang="he-IL" dirty="0"/>
              <a:t> החשובות </a:t>
            </a:r>
            <a:r>
              <a:rPr lang="he-IL" dirty="0" err="1"/>
              <a:t>מהיותו</a:t>
            </a:r>
            <a:r>
              <a:rPr lang="he-IL" dirty="0"/>
              <a:t> בו כמה מדות ואיננו שלם באחת מהן:</a:t>
            </a:r>
            <a:endParaRPr lang="en-US" dirty="0"/>
          </a:p>
          <a:p>
            <a:r>
              <a:rPr lang="he-IL" dirty="0"/>
              <a:t>"ר' יהושע אומר, חבר טוב" (זו </a:t>
            </a:r>
            <a:r>
              <a:rPr lang="he-IL" dirty="0" err="1"/>
              <a:t>אשה</a:t>
            </a:r>
            <a:r>
              <a:rPr lang="he-IL" dirty="0"/>
              <a:t> טובה – כך </a:t>
            </a:r>
            <a:r>
              <a:rPr lang="he-IL" dirty="0" err="1"/>
              <a:t>הגירסה</a:t>
            </a:r>
            <a:r>
              <a:rPr lang="he-IL" dirty="0"/>
              <a:t> גם באבות דרבי נתן), </a:t>
            </a:r>
          </a:p>
          <a:p>
            <a:r>
              <a:rPr lang="he-IL" dirty="0"/>
              <a:t>ר"ל שידבק אל הדרך הטוב והישר הזה והוא נקל לעשותו להיותו חבר טוב בלב שלם לאיש אחד לאשר לבו חפץ ולהרגיל עצמו שתהא רוח אחת נוחה הימנו - </a:t>
            </a:r>
            <a:r>
              <a:rPr lang="he-IL" b="1" dirty="0"/>
              <a:t>על כן יבא באהבה עם כל הבריות</a:t>
            </a:r>
            <a:r>
              <a:rPr lang="he-IL" dirty="0"/>
              <a:t>:</a:t>
            </a:r>
          </a:p>
          <a:p>
            <a:r>
              <a:rPr lang="he-IL" dirty="0"/>
              <a:t>ממתי אפשר לחנך ילדים?</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259173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פיתוח רגשות </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למדנו מכאן שאם אדם רוצה לזכות לכל המידות הטובות העצה הטובה היא שיאהב אדם אחד לגמרי, ומתוך זה יבוא לאהוב את כל הבריות, ואין לך חבר טוב יותר ממי שהנביא כתב עליו מלאכי פרק ב פסוק יד: וַאֲמַרְתֶּם עַל מָה עַל כִּי </a:t>
            </a:r>
            <a:r>
              <a:rPr lang="he-IL" dirty="0" err="1"/>
              <a:t>יְדֹוָד</a:t>
            </a:r>
            <a:r>
              <a:rPr lang="he-IL" dirty="0"/>
              <a:t> הֵעִיד בֵּינְךָ וּבֵין אֵשֶׁת נְעוּרֶיךָ ... </a:t>
            </a:r>
            <a:r>
              <a:rPr lang="he-IL" b="1" dirty="0"/>
              <a:t>וְהִיא חֲבֶרְתְּךָ</a:t>
            </a:r>
            <a:r>
              <a:rPr lang="he-IL" dirty="0"/>
              <a:t> וְאֵשֶׁת בְּרִיתֶךָ: </a:t>
            </a:r>
            <a:endParaRPr lang="en-US" dirty="0"/>
          </a:p>
          <a:p>
            <a:r>
              <a:rPr lang="he-IL" dirty="0"/>
              <a:t>וכך כתב </a:t>
            </a:r>
            <a:r>
              <a:rPr lang="he-IL" dirty="0" err="1"/>
              <a:t>כתב</a:t>
            </a:r>
            <a:r>
              <a:rPr lang="he-IL" dirty="0"/>
              <a:t> ר' </a:t>
            </a:r>
            <a:r>
              <a:rPr lang="he-IL" dirty="0" err="1"/>
              <a:t>איזיק</a:t>
            </a:r>
            <a:r>
              <a:rPr lang="he-IL" dirty="0"/>
              <a:t> שר (כתב יד) "מידת אהבה אינה מפותחת אצלנו כראוי, אבל יש לדעת </a:t>
            </a:r>
            <a:r>
              <a:rPr lang="he-IL" b="1" dirty="0"/>
              <a:t>שכל שלימות האדם נקנית רק על ידי מידה זו</a:t>
            </a:r>
            <a:r>
              <a:rPr lang="he-IL" dirty="0"/>
              <a:t>, ואהבת את ה' אלוקיך, ואהבת לרעך כמוך, הן שתי מצוות הכוללות כל התורה כולה, </a:t>
            </a:r>
            <a:r>
              <a:rPr lang="he-IL" dirty="0" err="1"/>
              <a:t>וע</a:t>
            </a:r>
            <a:r>
              <a:rPr lang="he-IL" dirty="0"/>
              <a:t>''י האהבה שבין איש לאשתו מקיים האדם מצוות ואהבת לרעך כמוך בשלמותה, ויוכל להגיע לקיום מצוות אהבת ה' </a:t>
            </a:r>
            <a:r>
              <a:rPr lang="he-IL" dirty="0" err="1"/>
              <a:t>ע''י</a:t>
            </a:r>
            <a:r>
              <a:rPr lang="he-IL" dirty="0"/>
              <a:t> פיתוח האהבה </a:t>
            </a:r>
            <a:r>
              <a:rPr lang="he-IL" dirty="0" err="1"/>
              <a:t>בענין</a:t>
            </a:r>
            <a:r>
              <a:rPr lang="he-IL" dirty="0"/>
              <a:t> ביתו.</a:t>
            </a:r>
            <a:endParaRPr lang="en-US" dirty="0"/>
          </a:p>
          <a:p>
            <a:r>
              <a:rPr lang="he-IL" dirty="0"/>
              <a:t>מבואר מדבריו יסוד גדול: כמו שאדם יכול לפתח שריר ואז בנקל הוא יכול לעשות תרגילים קשים, כך יכול האדם לפתח בליבו את מידת האהבה ואז בנקל יוכל לאהוב כל אדם ולקיים ואהבת לרעך כמוך, ואהבת את ה' אלוקיך, והיכן המקום הטוב ביותר לפתח את מידת האהבה - בתוך הבית, זה בית ספר שבורא העולם ברא במיוחד לכל אדם לפי מה שמתאים לו בשביל לקנות את מידת האהבה שהיא כדברי ר' </a:t>
            </a:r>
            <a:r>
              <a:rPr lang="he-IL" dirty="0" err="1"/>
              <a:t>איזיק</a:t>
            </a:r>
            <a:r>
              <a:rPr lang="he-IL" dirty="0"/>
              <a:t> שר </a:t>
            </a:r>
            <a:r>
              <a:rPr lang="he-IL" b="1" dirty="0"/>
              <a:t>"כל שלימות האדם נקנית רק על ידי מידה זו, ובה מקיים את כל התורה כולה".</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92917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אחודה נא</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חידה: כיצד יתכן ואדם ישלח שני מנות והשני יקבל רק מנה אחת?</a:t>
            </a:r>
            <a:endParaRPr lang="en-US" dirty="0"/>
          </a:p>
          <a:p>
            <a:r>
              <a:rPr lang="he-IL" dirty="0"/>
              <a:t>תשובה: אם שלח לשותפים, נמצא שהמקבל קיבל רק מנה אחת.</a:t>
            </a:r>
            <a:endParaRPr lang="en-US" dirty="0"/>
          </a:p>
          <a:p>
            <a:r>
              <a:rPr lang="he-IL" dirty="0"/>
              <a:t>האם יצא ידי חובה: דיש לחקור האם המצווה שאני</a:t>
            </a:r>
            <a:r>
              <a:rPr lang="he-IL" b="1" u="sng" dirty="0"/>
              <a:t> </a:t>
            </a:r>
            <a:r>
              <a:rPr lang="he-IL" b="1" u="sng" dirty="0" err="1"/>
              <a:t>יתן</a:t>
            </a:r>
            <a:r>
              <a:rPr lang="he-IL" b="1" u="sng" dirty="0"/>
              <a:t> </a:t>
            </a:r>
            <a:r>
              <a:rPr lang="he-IL" dirty="0"/>
              <a:t>שנים או </a:t>
            </a:r>
            <a:r>
              <a:rPr lang="he-IL" b="1" dirty="0">
                <a:solidFill>
                  <a:srgbClr val="FF0000"/>
                </a:solidFill>
              </a:rPr>
              <a:t>שחברי יקבל </a:t>
            </a:r>
            <a:r>
              <a:rPr lang="he-IL" dirty="0"/>
              <a:t>שנים?</a:t>
            </a:r>
            <a:endParaRPr lang="en-US" dirty="0"/>
          </a:p>
          <a:p>
            <a:r>
              <a:rPr lang="he-IL" dirty="0"/>
              <a:t>וכן יש לחקור להיפך: מה הדין אנשים שקנו יחד משלוח מנות ושלחו לאדם אחד? </a:t>
            </a:r>
          </a:p>
          <a:p>
            <a:r>
              <a:rPr lang="he-IL" dirty="0"/>
              <a:t>הנה נתקשו הפוסקים למה כתוב משלוח מנות ולא נתינת מנות, </a:t>
            </a:r>
          </a:p>
          <a:p>
            <a:r>
              <a:rPr lang="he-IL" dirty="0"/>
              <a:t>ורצו לחדש שצריך לתת על ידי שליח, אמנם הפוסקים הכריעו להלכה שעדיף ללא שליח (עיין דרשו הערה 38) </a:t>
            </a:r>
          </a:p>
          <a:p>
            <a:r>
              <a:rPr lang="he-IL" dirty="0"/>
              <a:t>נראה שמה שכתוב משלוח לומר שעיקר המצווה היא השליחות הינו שאתה </a:t>
            </a:r>
            <a:r>
              <a:rPr lang="he-IL" dirty="0" err="1"/>
              <a:t>תתן</a:t>
            </a:r>
            <a:r>
              <a:rPr lang="he-IL" dirty="0"/>
              <a:t> ולא שהשני יקבל וכמו שפסק </a:t>
            </a:r>
            <a:r>
              <a:rPr lang="he-IL" dirty="0" err="1"/>
              <a:t>הרמ</a:t>
            </a:r>
            <a:r>
              <a:rPr lang="he-IL" dirty="0"/>
              <a:t>''א: </a:t>
            </a:r>
            <a:r>
              <a:rPr lang="he-IL" sz="500" dirty="0" err="1"/>
              <a:t>שו"ע</a:t>
            </a:r>
            <a:r>
              <a:rPr lang="he-IL" sz="500" dirty="0"/>
              <a:t> </a:t>
            </a:r>
            <a:r>
              <a:rPr lang="he-IL" sz="500" dirty="0" err="1"/>
              <a:t>או"ח</a:t>
            </a:r>
            <a:r>
              <a:rPr lang="he-IL" sz="500" dirty="0"/>
              <a:t> תרצה </a:t>
            </a:r>
            <a:r>
              <a:rPr lang="he-IL" dirty="0"/>
              <a:t>ואם שולח מנות לרעהו והוא אינו רוצה לקבלם, או מוחל לו, יצא.  </a:t>
            </a:r>
            <a:r>
              <a:rPr lang="he-IL" b="1" dirty="0"/>
              <a:t>העיקר שאני שלחתי, ולא שהשני יקבל.</a:t>
            </a:r>
            <a:endParaRPr lang="en-US" b="1" dirty="0"/>
          </a:p>
          <a:p>
            <a:r>
              <a:rPr lang="he-IL" dirty="0"/>
              <a:t>לכן השולח לשותפים יצא ידי חובה, </a:t>
            </a:r>
          </a:p>
          <a:p>
            <a:r>
              <a:rPr lang="he-IL" dirty="0"/>
              <a:t>ושותפים ששלחו נראה אם יהיה כדי מנה אחת לכל אחד יצאו ידי חובה.</a:t>
            </a:r>
            <a:endParaRPr lang="en-US" dirty="0"/>
          </a:p>
          <a:p>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424440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480DAC6-BE9C-117E-1A08-BA85D975E2F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4098" name="Picture 2" descr="זוגיות ואהבה שונים מאוד אצל כל אחד. אך ישנם מספר מרכיבים שבלעדיהם מערכת  היחסים הזוגית תחווה אתגרים רבים לאורך השנים. כדי למנוע זאת עליכם… |  Instagram">
            <a:extLst>
              <a:ext uri="{FF2B5EF4-FFF2-40B4-BE49-F238E27FC236}">
                <a16:creationId xmlns:a16="http://schemas.microsoft.com/office/drawing/2014/main" id="{D50189F2-526C-A950-932B-88D415DB3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7402" y="91316"/>
            <a:ext cx="3984390" cy="39843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אהבה – ויקיסקס">
            <a:extLst>
              <a:ext uri="{FF2B5EF4-FFF2-40B4-BE49-F238E27FC236}">
                <a16:creationId xmlns:a16="http://schemas.microsoft.com/office/drawing/2014/main" id="{5C9FB688-BBA2-29CB-12EE-80FCD898F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443" y="270841"/>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אהבה – ויקיסקס">
            <a:extLst>
              <a:ext uri="{FF2B5EF4-FFF2-40B4-BE49-F238E27FC236}">
                <a16:creationId xmlns:a16="http://schemas.microsoft.com/office/drawing/2014/main" id="{B01E3D8F-B2E2-F9CF-703B-974C8D133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0689" y="437819"/>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דלית שניידרמן|יעוץ זוגי ואישי‎ on Instagram‎: &quot;זוגיות ואהבה שונים מאוד אצל  כל אחד. אך ישנם מספר מרכיבים שבלעדיהם מערכת היחסים הזוגית תחווה אתגרים רבים  לאורך השנים. כדי למנוע זאת עליכם לבדוק מה">
            <a:extLst>
              <a:ext uri="{FF2B5EF4-FFF2-40B4-BE49-F238E27FC236}">
                <a16:creationId xmlns:a16="http://schemas.microsoft.com/office/drawing/2014/main" id="{B0C6F8B9-DC47-9965-138E-2A17D05B2F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7603" y="436116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817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הגוף המחולק לשלושה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מענין לראות שגם באדם יש שלושה כפתורים בג' מקומות: </a:t>
            </a:r>
          </a:p>
          <a:p>
            <a:r>
              <a:rPr lang="he-IL" dirty="0"/>
              <a:t>באצבעות-האצבע מתחלקת לשלושה, </a:t>
            </a:r>
          </a:p>
          <a:p>
            <a:r>
              <a:rPr lang="he-IL" dirty="0"/>
              <a:t>וכן היד יש בה ג' מפרקים (זרוע מרפק כף היד) </a:t>
            </a:r>
          </a:p>
          <a:p>
            <a:r>
              <a:rPr lang="he-IL" dirty="0"/>
              <a:t>וכן ברגל יש ג' מפרקים/כפתורים (שוק, ירך, כף הרגל) </a:t>
            </a:r>
          </a:p>
          <a:p>
            <a:r>
              <a:rPr lang="he-IL" dirty="0"/>
              <a:t>וכל גוף האדם הוא ג' חלקים (ראש, גוף, רגלים).	 </a:t>
            </a:r>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55555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שים שלום</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err="1"/>
              <a:t>לפ</a:t>
            </a:r>
            <a:r>
              <a:rPr lang="he-IL" dirty="0"/>
              <a:t>''ז נוכל לפרש את ברכת שים שלום שהיא כנגד שלושת הכפתורים </a:t>
            </a:r>
            <a:r>
              <a:rPr lang="he-IL" dirty="0" err="1"/>
              <a:t>הנ</a:t>
            </a:r>
            <a:r>
              <a:rPr lang="he-IL" dirty="0"/>
              <a:t>''ל: </a:t>
            </a:r>
            <a:endParaRPr lang="en-US" dirty="0"/>
          </a:p>
          <a:p>
            <a:r>
              <a:rPr lang="he-IL" dirty="0"/>
              <a:t>שִֹים שָׁלוֹם טוֹבָה וּבְרָכָה. חַיִּים חֵן וָחֶסֶד וְרַחֲמִים עָלֵינוּ וְעַל כָּל יִשְֹרָאֵל עַמֶּךָ. (כנגד איש ואשתו עיין לעיל שהבאנו שמי שבשלום עם אשתו זוכה לטובה ברכה חיים)</a:t>
            </a:r>
          </a:p>
          <a:p>
            <a:r>
              <a:rPr lang="he-IL" dirty="0"/>
              <a:t> 2. בָּרְכֵנוּ אָבִינוּ כֻּלָּנוּ כְּאֶחָד (יַחַד) בְּאוֹר פָּנֶיךָ. כִּי בְאוֹר פָּנֶיךָ נָתַתָּ לָּנוּ </a:t>
            </a:r>
            <a:r>
              <a:rPr lang="he-IL" dirty="0" err="1"/>
              <a:t>יְדֹוָד</a:t>
            </a:r>
            <a:r>
              <a:rPr lang="he-IL" dirty="0"/>
              <a:t> </a:t>
            </a:r>
            <a:r>
              <a:rPr lang="he-IL" dirty="0" err="1"/>
              <a:t>אֱלֹהֵינו</a:t>
            </a:r>
            <a:r>
              <a:rPr lang="he-IL" dirty="0"/>
              <a:t>ּ תּוֹרַת חַיִּים וְאַהֲבַת חֶסֶד. וּצְדָקָה וּבְרָכָה וְרַחֲמִים וְחַיִּים וְשָׁלוֹם (כנגד השלום של עם ישראל כולנו כאחד, באור פניך תורת חיים זה מעמד הר סיני שהיו באחדות).</a:t>
            </a:r>
          </a:p>
          <a:p>
            <a:r>
              <a:rPr lang="he-IL" dirty="0"/>
              <a:t> 3. וְטוֹב יִהְיֶה בְּעֵינֶיךָ לְבָרְכֵנוּ וּלְבָרֵךְ אֶת כָּל עַמְּךָ יִשְֹרָאֵל בְּכָל עֵת וּבְכָל שָׁעָה בִּשְׁלוֹמֶךָ. (בשלומך זה הדבקות בך, וזה הדבר שהכי טוב בעיני בורא עולם לברך אותנו)</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41151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האות </a:t>
            </a:r>
            <a:r>
              <a:rPr lang="he-IL" sz="7200" b="0" dirty="0">
                <a:cs typeface="DBS-Stam" pitchFamily="2" charset="-79"/>
              </a:rPr>
              <a:t>ש</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normAutofit/>
          </a:bodyPr>
          <a:lstStyle/>
          <a:p>
            <a:pPr lvl="0"/>
            <a:r>
              <a:rPr lang="he-IL" dirty="0"/>
              <a:t>יש לשאול מדוע אות </a:t>
            </a:r>
            <a:r>
              <a:rPr lang="he-IL" dirty="0" err="1"/>
              <a:t>הש</a:t>
            </a:r>
            <a:r>
              <a:rPr lang="he-IL" dirty="0"/>
              <a:t>' כפולה מה שלא מצאנו בשאר האותיות?</a:t>
            </a:r>
            <a:endParaRPr lang="en-US" dirty="0"/>
          </a:p>
          <a:p>
            <a:pPr lvl="0"/>
            <a:r>
              <a:rPr lang="he-IL" dirty="0"/>
              <a:t>כמה גורמים צריך בשביל שיהיה איחוד ותשרה שכינה?</a:t>
            </a:r>
            <a:endParaRPr lang="en-US" dirty="0"/>
          </a:p>
          <a:p>
            <a:pPr lvl="0"/>
            <a:r>
              <a:rPr lang="he-IL" dirty="0"/>
              <a:t>מדוע רק מהמילה שלשה יש את האות ה'? </a:t>
            </a:r>
          </a:p>
          <a:p>
            <a:pPr lvl="0"/>
            <a:r>
              <a:rPr lang="he-IL" dirty="0"/>
              <a:t>שכן השכינה שורה רק שיש שלושה (אות ה' מורה על השכינה) ולכן זימון בשלושה.</a:t>
            </a:r>
          </a:p>
          <a:p>
            <a:r>
              <a:rPr lang="he-IL" dirty="0"/>
              <a:t>איחוד פירושו שלושה ולא שניים, שהרי ביום השני לא נאמר כי טוב רק ביום השלישי, </a:t>
            </a:r>
          </a:p>
          <a:p>
            <a:r>
              <a:rPr lang="he-IL" dirty="0"/>
              <a:t>וכמו שמצאנו </a:t>
            </a:r>
            <a:r>
              <a:rPr lang="he-IL" sz="500" dirty="0"/>
              <a:t>(ילקוט שמעוני תורה פרשת כי תצא רמז </a:t>
            </a:r>
            <a:r>
              <a:rPr lang="he-IL" sz="500" dirty="0" err="1"/>
              <a:t>תתקלג</a:t>
            </a:r>
            <a:r>
              <a:rPr lang="he-IL" sz="500" dirty="0"/>
              <a:t>) </a:t>
            </a:r>
            <a:r>
              <a:rPr lang="he-IL" dirty="0"/>
              <a:t>"אין גדיל פחות משלש </a:t>
            </a:r>
            <a:r>
              <a:rPr lang="he-IL" dirty="0" err="1"/>
              <a:t>חוטין</a:t>
            </a:r>
            <a:r>
              <a:rPr lang="he-IL" dirty="0"/>
              <a:t>", וכן חלה אפשר לקלוע רק משלושה, וכן צמה של </a:t>
            </a:r>
            <a:r>
              <a:rPr lang="he-IL" dirty="0" err="1"/>
              <a:t>אשה</a:t>
            </a:r>
            <a:r>
              <a:rPr lang="he-IL" dirty="0"/>
              <a:t> קולעים משלושה (ויש נידון האם אסור שנים או שאין לזה כלל קיום).</a:t>
            </a:r>
          </a:p>
          <a:p>
            <a:r>
              <a:rPr lang="he-IL" dirty="0"/>
              <a:t>לכן שתרשום שני קווים הם לא התחברו </a:t>
            </a:r>
            <a:r>
              <a:rPr lang="he-IL" dirty="0" err="1"/>
              <a:t>בינהם</a:t>
            </a:r>
            <a:r>
              <a:rPr lang="he-IL" dirty="0"/>
              <a:t>, רק שתעשה שלוש בצורת המשולש, </a:t>
            </a:r>
          </a:p>
          <a:p>
            <a:r>
              <a:rPr lang="he-IL" dirty="0"/>
              <a:t>כמו שאומרים אך מאחדים שני שונים כל אחד בקצה אחר, כאשר כל אחד רוצה להתקרב לראש לה' אז כל אחד בדרכו.</a:t>
            </a:r>
          </a:p>
          <a:p>
            <a:r>
              <a:rPr lang="he-IL" dirty="0"/>
              <a:t>פירוש המשנה לרמב"ם </a:t>
            </a:r>
            <a:r>
              <a:rPr lang="he-IL" sz="500" dirty="0"/>
              <a:t>מסכת אבות פרק א משנה ו </a:t>
            </a:r>
            <a:r>
              <a:rPr lang="he-IL" dirty="0"/>
              <a:t>והחברים - שלושה מינים: חבר תועלת, וחבר נחת, וחבר מעלה. </a:t>
            </a:r>
          </a:p>
          <a:p>
            <a:r>
              <a:rPr lang="he-IL" dirty="0"/>
              <a:t>חבר ההנאה, הרי הוא כחברות הזכרים לנקבות וכיוצא בה. חבר התועלת, הרי הוא כחברות שני השותפים, וחברות המלך וחייליו. וחבר המעלה, הוא שתהיה </a:t>
            </a:r>
            <a:r>
              <a:rPr lang="he-IL" dirty="0" err="1"/>
              <a:t>תאות</a:t>
            </a:r>
            <a:r>
              <a:rPr lang="he-IL" dirty="0"/>
              <a:t> שניהם וכוונתם למטרה אחת, והיא: הטוב, וירצה כל אחד </a:t>
            </a:r>
            <a:r>
              <a:rPr lang="he-IL" dirty="0" err="1"/>
              <a:t>להעזר</a:t>
            </a:r>
            <a:r>
              <a:rPr lang="he-IL" dirty="0"/>
              <a:t> בחברו בהגיע הטוב ההוא לשניהם יחד. </a:t>
            </a:r>
            <a:endParaRPr lang="en-US" dirty="0"/>
          </a:p>
          <a:p>
            <a:endParaRPr lang="he-IL" dirty="0"/>
          </a:p>
          <a:p>
            <a:endParaRPr lang="en-US" dirty="0"/>
          </a:p>
          <a:p>
            <a:pPr lvl="0"/>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84848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עולם, שנה, נפש</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normAutofit/>
          </a:bodyPr>
          <a:lstStyle/>
          <a:p>
            <a:r>
              <a:rPr lang="he-IL" dirty="0"/>
              <a:t>פרוש </a:t>
            </a:r>
            <a:r>
              <a:rPr lang="he-IL" dirty="0" err="1"/>
              <a:t>הגר"א</a:t>
            </a:r>
            <a:r>
              <a:rPr lang="he-IL" dirty="0"/>
              <a:t> ז"ל על ספר יצירה - פרק א משנה א </a:t>
            </a:r>
          </a:p>
          <a:p>
            <a:r>
              <a:rPr lang="he-IL" dirty="0"/>
              <a:t>התורה מתחלקת לג' חלקים אותיות נקודות וטעמים. </a:t>
            </a:r>
          </a:p>
          <a:p>
            <a:r>
              <a:rPr lang="he-IL" dirty="0"/>
              <a:t>וכן הוא באדם בראש ובטן וגויה, </a:t>
            </a:r>
          </a:p>
          <a:p>
            <a:r>
              <a:rPr lang="he-IL" dirty="0"/>
              <a:t>ובשנה חום </a:t>
            </a:r>
            <a:r>
              <a:rPr lang="he-IL" dirty="0" err="1"/>
              <a:t>ורויה</a:t>
            </a:r>
            <a:r>
              <a:rPr lang="he-IL" dirty="0"/>
              <a:t> וקור, </a:t>
            </a:r>
          </a:p>
          <a:p>
            <a:r>
              <a:rPr lang="he-IL" dirty="0"/>
              <a:t>ובעולם בשמים ואויר וארץ, </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1026" name="Picture 2" descr="מסטרפונט | המוצרים שלנו - פונטים לדפוס עם טעמי המקרא">
            <a:extLst>
              <a:ext uri="{FF2B5EF4-FFF2-40B4-BE49-F238E27FC236}">
                <a16:creationId xmlns:a16="http://schemas.microsoft.com/office/drawing/2014/main" id="{2179EC27-688D-46D8-6448-AA6D95F6BA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935" y="1676027"/>
            <a:ext cx="3667125"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קמ”ח חמש מערכות בגוף האדם – דלילה הדרכה וציוד">
            <a:extLst>
              <a:ext uri="{FF2B5EF4-FFF2-40B4-BE49-F238E27FC236}">
                <a16:creationId xmlns:a16="http://schemas.microsoft.com/office/drawing/2014/main" id="{A3A95918-6F77-A65E-1991-C4BD90116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8350" y="0"/>
            <a:ext cx="25336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מדבקת קיר עונות השנה - Walli">
            <a:extLst>
              <a:ext uri="{FF2B5EF4-FFF2-40B4-BE49-F238E27FC236}">
                <a16:creationId xmlns:a16="http://schemas.microsoft.com/office/drawing/2014/main" id="{844155C4-DC80-A9A0-B755-460865B0B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25" y="465536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על ארבעה יסודות דיברה האסטרולוגיה: גלו את ליבת האישיות שלכם">
            <a:extLst>
              <a:ext uri="{FF2B5EF4-FFF2-40B4-BE49-F238E27FC236}">
                <a16:creationId xmlns:a16="http://schemas.microsoft.com/office/drawing/2014/main" id="{80C5D774-5400-BB6F-27A6-E76349B3DA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0974" y="4838038"/>
            <a:ext cx="24003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הרב המקובל מציג הסימן שהגאולה קרובה . אותיות שם י&quot;הו על חומות העיר העתיקה #  עדכון נוסף סרטון – כי לה' המלוכה">
            <a:extLst>
              <a:ext uri="{FF2B5EF4-FFF2-40B4-BE49-F238E27FC236}">
                <a16:creationId xmlns:a16="http://schemas.microsoft.com/office/drawing/2014/main" id="{76B438E1-6F9A-2855-D581-183AB314D4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35172"/>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29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anim calcmode="lin" valueType="num">
                                      <p:cBhvr>
                                        <p:cTn id="15" dur="2000" fill="hold"/>
                                        <p:tgtEl>
                                          <p:spTgt spid="1026"/>
                                        </p:tgtEl>
                                        <p:attrNameLst>
                                          <p:attrName>ppt_w</p:attrName>
                                        </p:attrNameLst>
                                      </p:cBhvr>
                                      <p:tavLst>
                                        <p:tav tm="0" fmla="#ppt_w*sin(2.5*pi*$)">
                                          <p:val>
                                            <p:fltVal val="0"/>
                                          </p:val>
                                        </p:tav>
                                        <p:tav tm="100000">
                                          <p:val>
                                            <p:fltVal val="1"/>
                                          </p:val>
                                        </p:tav>
                                      </p:tavLst>
                                    </p:anim>
                                    <p:anim calcmode="lin" valueType="num">
                                      <p:cBhvr>
                                        <p:cTn id="16"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barn(inVertical)">
                                      <p:cBhvr>
                                        <p:cTn id="35" dur="500"/>
                                        <p:tgtEl>
                                          <p:spTgt spid="1030"/>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Effect transition="in" filter="circle(in)">
                                      <p:cBhvr>
                                        <p:cTn id="47" dur="2000"/>
                                        <p:tgtEl>
                                          <p:spTgt spid="103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Effect transition="in" filter="fade">
                                      <p:cBhvr>
                                        <p:cTn id="52" dur="1000"/>
                                        <p:tgtEl>
                                          <p:spTgt spid="3">
                                            <p:txEl>
                                              <p:pRg st="4" end="4"/>
                                            </p:txEl>
                                          </p:spTgt>
                                        </p:tgtEl>
                                      </p:cBhvr>
                                    </p:animEffect>
                                    <p:anim calcmode="lin" valueType="num">
                                      <p:cBhvr>
                                        <p:cTn id="5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nodeType="clickEffect">
                                  <p:stCondLst>
                                    <p:cond delay="0"/>
                                  </p:stCondLst>
                                  <p:childTnLst>
                                    <p:set>
                                      <p:cBhvr>
                                        <p:cTn id="58" dur="1" fill="hold">
                                          <p:stCondLst>
                                            <p:cond delay="0"/>
                                          </p:stCondLst>
                                        </p:cTn>
                                        <p:tgtEl>
                                          <p:spTgt spid="1034"/>
                                        </p:tgtEl>
                                        <p:attrNameLst>
                                          <p:attrName>style.visibility</p:attrName>
                                        </p:attrNameLst>
                                      </p:cBhvr>
                                      <p:to>
                                        <p:strVal val="visible"/>
                                      </p:to>
                                    </p:set>
                                    <p:animEffect transition="in" filter="wheel(1)">
                                      <p:cBhvr>
                                        <p:cTn id="59" dur="20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העליון נסתר</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normAutofit/>
          </a:bodyPr>
          <a:lstStyle/>
          <a:p>
            <a:r>
              <a:rPr lang="he-IL" dirty="0"/>
              <a:t>והטעמים נעלמים שהן בכתר והוא נעלם במופלא ממך </a:t>
            </a:r>
            <a:r>
              <a:rPr lang="he-IL" dirty="0" err="1"/>
              <a:t>כו</a:t>
            </a:r>
            <a:r>
              <a:rPr lang="he-IL" dirty="0"/>
              <a:t>' </a:t>
            </a:r>
          </a:p>
          <a:p>
            <a:r>
              <a:rPr lang="he-IL" dirty="0"/>
              <a:t>וכן בעולם השמים שמים לה' שלכן לא נזכר מבריאת שמים כלום בתורה כמ"ש </a:t>
            </a:r>
            <a:r>
              <a:rPr lang="he-IL" dirty="0" err="1"/>
              <a:t>בפ</a:t>
            </a:r>
            <a:r>
              <a:rPr lang="he-IL" dirty="0"/>
              <a:t>' בראשית. </a:t>
            </a:r>
          </a:p>
          <a:p>
            <a:r>
              <a:rPr lang="he-IL" dirty="0"/>
              <a:t>וכן באדם הנשמה נעלמת מאד. והנשמה הוא השכל המלמד לאדם דעת והוא מזלו של האדם ומלאכו כידוע. והיא בשמים רק ניצוצות מתנוצצים ממנו על האדם להנהיגו ולהשכילו, </a:t>
            </a:r>
          </a:p>
          <a:p>
            <a:r>
              <a:rPr lang="he-IL" dirty="0"/>
              <a:t>ולכן נשמה באדם נגד שמים בעולם.</a:t>
            </a:r>
          </a:p>
          <a:p>
            <a:r>
              <a:rPr lang="he-IL" dirty="0"/>
              <a:t>ובשנה – תשרי הוא נשמה. וזה מחלוקת רבי אליעזר </a:t>
            </a:r>
            <a:r>
              <a:rPr lang="he-IL" dirty="0" err="1"/>
              <a:t>ור"י</a:t>
            </a:r>
            <a:r>
              <a:rPr lang="he-IL" dirty="0"/>
              <a:t> ואלו דברי </a:t>
            </a:r>
            <a:r>
              <a:rPr lang="he-IL" dirty="0" err="1"/>
              <a:t>א"ח</a:t>
            </a:r>
            <a:r>
              <a:rPr lang="he-IL" dirty="0"/>
              <a:t> רק שבריאת העולם מתשרי הוא במחשבה (זה לפי המקובל ולא לפי </a:t>
            </a:r>
            <a:r>
              <a:rPr lang="he-IL" dirty="0" err="1"/>
              <a:t>הגר"א</a:t>
            </a:r>
            <a:r>
              <a:rPr lang="he-IL" dirty="0"/>
              <a:t>). </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2050" name="Picture 2" descr="גוף ונשמה | אתר ערכים | אתר מותאם">
            <a:extLst>
              <a:ext uri="{FF2B5EF4-FFF2-40B4-BE49-F238E27FC236}">
                <a16:creationId xmlns:a16="http://schemas.microsoft.com/office/drawing/2014/main" id="{9E6D78A5-0389-2683-52CF-5D13363C3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64" y="140141"/>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פיזור האור בשמיים - מדוע הם כחולים?">
            <a:extLst>
              <a:ext uri="{FF2B5EF4-FFF2-40B4-BE49-F238E27FC236}">
                <a16:creationId xmlns:a16="http://schemas.microsoft.com/office/drawing/2014/main" id="{D390076B-BDA3-95A7-79A0-1BC22F70C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0296" y="79844"/>
            <a:ext cx="26098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4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רוח, נקודות, אביב</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התחלת אדם מרוח והוא עיקרו ובצאת הרוח מהאדם הוא מת. </a:t>
            </a:r>
          </a:p>
          <a:p>
            <a:r>
              <a:rPr lang="he-IL" b="1" dirty="0"/>
              <a:t>ועיקר חיותו של האדם הוא הרוח </a:t>
            </a:r>
            <a:r>
              <a:rPr lang="he-IL" dirty="0"/>
              <a:t>והוא האדם המקבל שכר ועונש כידוע והוא המרגיש והוא כל </a:t>
            </a:r>
            <a:r>
              <a:rPr lang="he-IL" dirty="0" err="1"/>
              <a:t>כחותיו</a:t>
            </a:r>
            <a:r>
              <a:rPr lang="he-IL" dirty="0"/>
              <a:t> וחושיו. </a:t>
            </a:r>
          </a:p>
          <a:p>
            <a:r>
              <a:rPr lang="he-IL" dirty="0"/>
              <a:t>ונגדו בעולם האויר שממנו חי האדם וא"א להתקיים בלתו אפי' רגע אחד ונקרא ג"כ רוח, </a:t>
            </a:r>
          </a:p>
          <a:p>
            <a:r>
              <a:rPr lang="he-IL" dirty="0"/>
              <a:t>וכן </a:t>
            </a:r>
            <a:r>
              <a:rPr lang="he-IL" b="1" dirty="0"/>
              <a:t>הנקודות באותיות </a:t>
            </a:r>
            <a:r>
              <a:rPr lang="he-IL" dirty="0" err="1"/>
              <a:t>שבלתם</a:t>
            </a:r>
            <a:r>
              <a:rPr lang="he-IL" dirty="0"/>
              <a:t> אין תנועה לאותיות כגופים בלא רוח. </a:t>
            </a:r>
          </a:p>
          <a:p>
            <a:r>
              <a:rPr lang="he-IL" dirty="0"/>
              <a:t>וכן בשנה התחלתו העיקרי מניסן </a:t>
            </a:r>
            <a:r>
              <a:rPr lang="he-IL" b="1" dirty="0"/>
              <a:t>שהוא </a:t>
            </a:r>
            <a:r>
              <a:rPr lang="he-IL" b="1" dirty="0" err="1"/>
              <a:t>רויה</a:t>
            </a:r>
            <a:r>
              <a:rPr lang="he-IL" b="1" dirty="0"/>
              <a:t> </a:t>
            </a:r>
            <a:r>
              <a:rPr lang="he-IL" dirty="0"/>
              <a:t>כמ"ש לקמן והוא רוח השנה. </a:t>
            </a:r>
            <a:r>
              <a:rPr lang="he-IL" sz="500" dirty="0"/>
              <a:t>(בתשרי עלה במחשבה – היום הרת עולם מלשון הריון)</a:t>
            </a: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3074" name="Picture 2" descr="תמונה של רגשות ואימוג'ים - יויו תמונות">
            <a:extLst>
              <a:ext uri="{FF2B5EF4-FFF2-40B4-BE49-F238E27FC236}">
                <a16:creationId xmlns:a16="http://schemas.microsoft.com/office/drawing/2014/main" id="{B09D35E9-7528-20FC-0210-40E7DA24AF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9" y="78188"/>
            <a:ext cx="27336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ייעוץ הנדסי בנושאי איכות אוויר בהתאם לתקנות המשרד להגנת הסביבה">
            <a:extLst>
              <a:ext uri="{FF2B5EF4-FFF2-40B4-BE49-F238E27FC236}">
                <a16:creationId xmlns:a16="http://schemas.microsoft.com/office/drawing/2014/main" id="{2B678379-109D-7C71-BE75-24EAFBBE32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7434" y="0"/>
            <a:ext cx="25146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סימני הניקוד וזיהוי בניינים - לשונימי - הכנה לבגרות בלשון. נקודה.">
            <a:extLst>
              <a:ext uri="{FF2B5EF4-FFF2-40B4-BE49-F238E27FC236}">
                <a16:creationId xmlns:a16="http://schemas.microsoft.com/office/drawing/2014/main" id="{741AA99B-3E20-B77A-D9EA-ECE21D05FB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77" y="4898418"/>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ראש השנה : - ערוץ מאיר - אתר היהדות הגדול בעולם">
            <a:extLst>
              <a:ext uri="{FF2B5EF4-FFF2-40B4-BE49-F238E27FC236}">
                <a16:creationId xmlns:a16="http://schemas.microsoft.com/office/drawing/2014/main" id="{91DE037E-C2AE-C775-8D93-BD7736A169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4727" y="5046221"/>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79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ריק</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altLang="he-IL" dirty="0">
                <a:solidFill>
                  <a:srgbClr val="202122"/>
                </a:solidFill>
                <a:latin typeface="Taamey Frank CLM"/>
                <a:cs typeface="Arial" panose="020B0604020202020204" pitchFamily="34" charset="0"/>
              </a:rPr>
              <a:t>וַיְהִ֖י בִּימֵ֣י </a:t>
            </a:r>
            <a:r>
              <a:rPr lang="he-IL" altLang="he-IL" dirty="0" err="1">
                <a:solidFill>
                  <a:srgbClr val="202122"/>
                </a:solidFill>
                <a:latin typeface="Taamey Frank CLM"/>
                <a:cs typeface="Arial" panose="020B0604020202020204" pitchFamily="34" charset="0"/>
              </a:rPr>
              <a:t>אֲחַשְׁוֵר֑וֹש</a:t>
            </a:r>
            <a:r>
              <a:rPr lang="he-IL" altLang="he-IL" dirty="0">
                <a:solidFill>
                  <a:srgbClr val="202122"/>
                </a:solidFill>
                <a:latin typeface="Taamey Frank CLM"/>
                <a:cs typeface="Arial" panose="020B0604020202020204" pitchFamily="34" charset="0"/>
              </a:rPr>
              <a:t>ׁ </a:t>
            </a:r>
          </a:p>
          <a:p>
            <a:r>
              <a:rPr lang="he-IL" altLang="he-IL" dirty="0">
                <a:solidFill>
                  <a:srgbClr val="202122"/>
                </a:solidFill>
                <a:latin typeface="Taamey Frank CLM"/>
                <a:cs typeface="Arial" panose="020B0604020202020204" pitchFamily="34" charset="0"/>
              </a:rPr>
              <a:t>ה֣וּא </a:t>
            </a:r>
            <a:r>
              <a:rPr lang="he-IL" altLang="he-IL" dirty="0" err="1">
                <a:solidFill>
                  <a:srgbClr val="202122"/>
                </a:solidFill>
                <a:latin typeface="Taamey Frank CLM"/>
                <a:cs typeface="Arial" panose="020B0604020202020204" pitchFamily="34" charset="0"/>
              </a:rPr>
              <a:t>אֲחַשְׁוֵר֗וֹש</a:t>
            </a:r>
            <a:r>
              <a:rPr lang="he-IL" altLang="he-IL" dirty="0">
                <a:solidFill>
                  <a:srgbClr val="202122"/>
                </a:solidFill>
                <a:latin typeface="Taamey Frank CLM"/>
                <a:cs typeface="Arial" panose="020B0604020202020204" pitchFamily="34" charset="0"/>
              </a:rPr>
              <a:t>ׁ </a:t>
            </a:r>
          </a:p>
          <a:p>
            <a:r>
              <a:rPr lang="he-IL" altLang="he-IL" dirty="0">
                <a:solidFill>
                  <a:srgbClr val="202122"/>
                </a:solidFill>
                <a:latin typeface="Taamey Frank CLM"/>
                <a:cs typeface="Arial" panose="020B0604020202020204" pitchFamily="34" charset="0"/>
              </a:rPr>
              <a:t>הַמֹּלֵךְ֙ מֵהֹ֣דּוּ </a:t>
            </a:r>
            <a:r>
              <a:rPr lang="he-IL" altLang="he-IL" dirty="0" err="1">
                <a:solidFill>
                  <a:srgbClr val="202122"/>
                </a:solidFill>
                <a:latin typeface="Taamey Frank CLM"/>
                <a:cs typeface="Arial" panose="020B0604020202020204" pitchFamily="34" charset="0"/>
              </a:rPr>
              <a:t>וְעַד־כּ֔וּש</a:t>
            </a:r>
            <a:r>
              <a:rPr lang="he-IL" altLang="he-IL" dirty="0">
                <a:solidFill>
                  <a:srgbClr val="202122"/>
                </a:solidFill>
                <a:latin typeface="Taamey Frank CLM"/>
                <a:cs typeface="Arial" panose="020B0604020202020204" pitchFamily="34" charset="0"/>
              </a:rPr>
              <a:t>ׁ </a:t>
            </a:r>
          </a:p>
          <a:p>
            <a:endParaRPr lang="he-IL" altLang="he-IL" dirty="0">
              <a:solidFill>
                <a:srgbClr val="202122"/>
              </a:solidFill>
              <a:latin typeface="Taamey Frank CLM"/>
              <a:cs typeface="Arial" panose="020B0604020202020204" pitchFamily="34" charset="0"/>
            </a:endParaRPr>
          </a:p>
          <a:p>
            <a:endParaRPr lang="he-IL" altLang="he-IL" dirty="0">
              <a:solidFill>
                <a:srgbClr val="202122"/>
              </a:solidFill>
              <a:latin typeface="Taamey Frank CLM"/>
              <a:cs typeface="Arial" panose="020B0604020202020204" pitchFamily="34" charset="0"/>
            </a:endParaRPr>
          </a:p>
          <a:p>
            <a:r>
              <a:rPr lang="he-IL" altLang="he-IL" dirty="0">
                <a:solidFill>
                  <a:srgbClr val="202122"/>
                </a:solidFill>
                <a:latin typeface="Taamey Frank CLM"/>
                <a:cs typeface="Arial" panose="020B0604020202020204" pitchFamily="34" charset="0"/>
              </a:rPr>
              <a:t>שֶׁ֛בַע </a:t>
            </a:r>
          </a:p>
          <a:p>
            <a:r>
              <a:rPr lang="he-IL" altLang="he-IL" dirty="0">
                <a:solidFill>
                  <a:srgbClr val="202122"/>
                </a:solidFill>
                <a:latin typeface="Taamey Frank CLM"/>
                <a:cs typeface="Arial" panose="020B0604020202020204" pitchFamily="34" charset="0"/>
              </a:rPr>
              <a:t>וְעֶשְׂרִ֥ים </a:t>
            </a:r>
          </a:p>
          <a:p>
            <a:r>
              <a:rPr lang="he-IL" altLang="he-IL" dirty="0">
                <a:solidFill>
                  <a:srgbClr val="202122"/>
                </a:solidFill>
                <a:latin typeface="Taamey Frank CLM"/>
                <a:cs typeface="Arial" panose="020B0604020202020204" pitchFamily="34" charset="0"/>
              </a:rPr>
              <a:t>וּמֵאָ֖ה מְדִינָֽה׃</a:t>
            </a:r>
            <a:endParaRPr lang="he-IL" altLang="he-IL" sz="1050" dirty="0">
              <a:solidFill>
                <a:srgbClr val="202122"/>
              </a:solidFill>
              <a:latin typeface="Arial" panose="020B0604020202020204" pitchFamily="34" charset="0"/>
            </a:endParaRP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68335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heel(1)">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heel(1)">
                                      <p:cBhvr>
                                        <p:cTn id="3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ריק</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והחוט המשולש לא במהרה ינתק.</a:t>
            </a:r>
          </a:p>
          <a:p>
            <a:r>
              <a:rPr lang="he-IL" dirty="0"/>
              <a:t>ה' מלך ה' מלך ה' ימלוך.  </a:t>
            </a: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350757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9386170-1464-D735-541A-DE9F9B6D468C}"/>
              </a:ext>
            </a:extLst>
          </p:cNvPr>
          <p:cNvSpPr>
            <a:spLocks noGrp="1"/>
          </p:cNvSpPr>
          <p:nvPr>
            <p:ph type="sldNum" sz="quarter" idx="12"/>
          </p:nvPr>
        </p:nvSpPr>
        <p:spPr>
          <a:solidFill>
            <a:schemeClr val="bg1"/>
          </a:solidFill>
        </p:spPr>
        <p:txBody>
          <a:bodyPr/>
          <a:lstStyle/>
          <a:p>
            <a:fld id="{D57F1E4F-1CFF-5643-939E-217C01CDF565}" type="slidenum">
              <a:rPr lang="en-US" smtClean="0"/>
              <a:pPr/>
              <a:t>28</a:t>
            </a:fld>
            <a:endParaRPr lang="en-US" dirty="0"/>
          </a:p>
        </p:txBody>
      </p:sp>
      <p:graphicFrame>
        <p:nvGraphicFramePr>
          <p:cNvPr id="3" name="טבלה 2">
            <a:extLst>
              <a:ext uri="{FF2B5EF4-FFF2-40B4-BE49-F238E27FC236}">
                <a16:creationId xmlns:a16="http://schemas.microsoft.com/office/drawing/2014/main" id="{5278B4BF-C3E3-C395-5ED1-83ECF53B18CD}"/>
              </a:ext>
            </a:extLst>
          </p:cNvPr>
          <p:cNvGraphicFramePr>
            <a:graphicFrameLocks noGrp="1"/>
          </p:cNvGraphicFramePr>
          <p:nvPr>
            <p:extLst>
              <p:ext uri="{D42A27DB-BD31-4B8C-83A1-F6EECF244321}">
                <p14:modId xmlns:p14="http://schemas.microsoft.com/office/powerpoint/2010/main" val="3748697496"/>
              </p:ext>
            </p:extLst>
          </p:nvPr>
        </p:nvGraphicFramePr>
        <p:xfrm>
          <a:off x="1007499" y="310101"/>
          <a:ext cx="9733555" cy="6342560"/>
        </p:xfrm>
        <a:graphic>
          <a:graphicData uri="http://schemas.openxmlformats.org/drawingml/2006/table">
            <a:tbl>
              <a:tblPr rtl="1" firstRow="1" firstCol="1" lastRow="1" lastCol="1" bandRow="1" bandCol="1">
                <a:tableStyleId>{5C22544A-7EE6-4342-B048-85BDC9FD1C3A}</a:tableStyleId>
              </a:tblPr>
              <a:tblGrid>
                <a:gridCol w="1684653">
                  <a:extLst>
                    <a:ext uri="{9D8B030D-6E8A-4147-A177-3AD203B41FA5}">
                      <a16:colId xmlns:a16="http://schemas.microsoft.com/office/drawing/2014/main" val="640648501"/>
                    </a:ext>
                  </a:extLst>
                </a:gridCol>
                <a:gridCol w="2807757">
                  <a:extLst>
                    <a:ext uri="{9D8B030D-6E8A-4147-A177-3AD203B41FA5}">
                      <a16:colId xmlns:a16="http://schemas.microsoft.com/office/drawing/2014/main" val="2346447660"/>
                    </a:ext>
                  </a:extLst>
                </a:gridCol>
                <a:gridCol w="5241145">
                  <a:extLst>
                    <a:ext uri="{9D8B030D-6E8A-4147-A177-3AD203B41FA5}">
                      <a16:colId xmlns:a16="http://schemas.microsoft.com/office/drawing/2014/main" val="2545348050"/>
                    </a:ext>
                  </a:extLst>
                </a:gridCol>
              </a:tblGrid>
              <a:tr h="6342560">
                <a:tc>
                  <a:txBody>
                    <a:bodyPr/>
                    <a:lstStyle/>
                    <a:p>
                      <a:pPr algn="just" rtl="1"/>
                      <a:r>
                        <a:rPr lang="he-IL" sz="1800" b="1">
                          <a:solidFill>
                            <a:schemeClr val="tx1">
                              <a:lumMod val="95000"/>
                              <a:lumOff val="5000"/>
                            </a:schemeClr>
                          </a:solidFill>
                          <a:effectLst/>
                        </a:rPr>
                        <a:t>גדול תלמוד שמביא לידי מעשה.</a:t>
                      </a:r>
                      <a:endParaRPr lang="en-US" sz="1800" b="1">
                        <a:solidFill>
                          <a:schemeClr val="tx1">
                            <a:lumMod val="95000"/>
                            <a:lumOff val="5000"/>
                          </a:schemeClr>
                        </a:solidFill>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tc>
                  <a:txBody>
                    <a:bodyPr/>
                    <a:lstStyle/>
                    <a:p>
                      <a:pPr algn="just" rtl="1"/>
                      <a:r>
                        <a:rPr lang="he-IL" sz="1800" b="1" dirty="0">
                          <a:solidFill>
                            <a:schemeClr val="tx1">
                              <a:lumMod val="95000"/>
                              <a:lumOff val="5000"/>
                            </a:schemeClr>
                          </a:solidFill>
                          <a:effectLst/>
                        </a:rPr>
                        <a:t>ידועה הקושיה: אם כך גדול מעשה, שהרי הוא המטרה, וכי מה עדיף ללמוד רפואה או לרפא.</a:t>
                      </a:r>
                      <a:endParaRPr lang="en-US" sz="1800" b="1" dirty="0">
                        <a:solidFill>
                          <a:schemeClr val="tx1">
                            <a:lumMod val="95000"/>
                            <a:lumOff val="5000"/>
                          </a:schemeClr>
                        </a:solidFill>
                        <a:effectLst/>
                      </a:endParaRPr>
                    </a:p>
                    <a:p>
                      <a:pPr algn="just" rtl="1"/>
                      <a:r>
                        <a:rPr lang="he-IL" sz="1800" b="1" dirty="0">
                          <a:solidFill>
                            <a:schemeClr val="tx1">
                              <a:lumMod val="95000"/>
                              <a:lumOff val="5000"/>
                            </a:schemeClr>
                          </a:solidFill>
                          <a:effectLst/>
                        </a:rPr>
                        <a:t> </a:t>
                      </a:r>
                      <a:endParaRPr lang="en-US" sz="1800" b="1" dirty="0">
                        <a:solidFill>
                          <a:schemeClr val="tx1">
                            <a:lumMod val="95000"/>
                            <a:lumOff val="5000"/>
                          </a:schemeClr>
                        </a:solidFill>
                        <a:effectLst/>
                      </a:endParaRPr>
                    </a:p>
                    <a:p>
                      <a:pPr algn="just" rtl="1"/>
                      <a:r>
                        <a:rPr lang="he-IL" sz="1800" b="1" dirty="0">
                          <a:solidFill>
                            <a:schemeClr val="tx1">
                              <a:lumMod val="95000"/>
                              <a:lumOff val="5000"/>
                            </a:schemeClr>
                          </a:solidFill>
                          <a:effectLst/>
                        </a:rPr>
                        <a:t>המהר"ל מת' שאין הפרוש שעל ידי התורה יודע מה לעשות, אלא שעל ידי התורה רוצה לעשות. </a:t>
                      </a:r>
                      <a:endParaRPr lang="en-US" sz="1800" b="1" dirty="0">
                        <a:solidFill>
                          <a:schemeClr val="tx1">
                            <a:lumMod val="95000"/>
                            <a:lumOff val="5000"/>
                          </a:schemeClr>
                        </a:solidFill>
                        <a:effectLst/>
                      </a:endParaRPr>
                    </a:p>
                  </a:txBody>
                  <a:tcPr marL="68580" marR="68580" marT="0" marB="0">
                    <a:solidFill>
                      <a:schemeClr val="accent1">
                        <a:lumMod val="60000"/>
                        <a:lumOff val="40000"/>
                      </a:schemeClr>
                    </a:solidFill>
                  </a:tcPr>
                </a:tc>
                <a:tc>
                  <a:txBody>
                    <a:bodyPr/>
                    <a:lstStyle/>
                    <a:p>
                      <a:pPr algn="just" rtl="1"/>
                      <a:r>
                        <a:rPr lang="he-IL" sz="1800" b="1" dirty="0">
                          <a:solidFill>
                            <a:schemeClr val="tx1">
                              <a:lumMod val="95000"/>
                              <a:lumOff val="5000"/>
                            </a:schemeClr>
                          </a:solidFill>
                          <a:effectLst/>
                        </a:rPr>
                        <a:t>יש שני דברים לימוד ומעשה וקשה לנו מה עדיף, התשובה שניהם לא עדיפים העדיף הוא הממוצע - מי שנמצא בן הלימוד למעשה - והוא הלב הרצון לעשות, </a:t>
                      </a:r>
                      <a:r>
                        <a:rPr lang="he-IL" sz="1100" b="1" dirty="0">
                          <a:solidFill>
                            <a:schemeClr val="tx1">
                              <a:lumMod val="95000"/>
                              <a:lumOff val="5000"/>
                            </a:schemeClr>
                          </a:solidFill>
                          <a:effectLst/>
                        </a:rPr>
                        <a:t>(עיין בפסוק ועתה ישראל מה ה' שואל מעמך)</a:t>
                      </a:r>
                      <a:r>
                        <a:rPr lang="he-IL" sz="1800" b="1" dirty="0">
                          <a:solidFill>
                            <a:schemeClr val="tx1">
                              <a:lumMod val="95000"/>
                              <a:lumOff val="5000"/>
                            </a:schemeClr>
                          </a:solidFill>
                          <a:effectLst/>
                        </a:rPr>
                        <a:t> </a:t>
                      </a:r>
                    </a:p>
                    <a:p>
                      <a:pPr algn="just" rtl="1"/>
                      <a:r>
                        <a:rPr lang="he-IL" sz="1800" b="1" dirty="0">
                          <a:solidFill>
                            <a:schemeClr val="tx1">
                              <a:lumMod val="95000"/>
                              <a:lumOff val="5000"/>
                            </a:schemeClr>
                          </a:solidFill>
                          <a:effectLst/>
                        </a:rPr>
                        <a:t>רחמנא </a:t>
                      </a:r>
                      <a:r>
                        <a:rPr lang="he-IL" sz="1800" b="1" dirty="0" err="1">
                          <a:solidFill>
                            <a:schemeClr val="tx1">
                              <a:lumMod val="95000"/>
                              <a:lumOff val="5000"/>
                            </a:schemeClr>
                          </a:solidFill>
                          <a:effectLst/>
                        </a:rPr>
                        <a:t>ליבא</a:t>
                      </a:r>
                      <a:r>
                        <a:rPr lang="he-IL" sz="1800" b="1" dirty="0">
                          <a:solidFill>
                            <a:schemeClr val="tx1">
                              <a:lumMod val="95000"/>
                              <a:lumOff val="5000"/>
                            </a:schemeClr>
                          </a:solidFill>
                          <a:effectLst/>
                        </a:rPr>
                        <a:t> בעי, וזה נעשה על ידי מעשה ולימוד, ובעיקר על ידי לימוד. </a:t>
                      </a:r>
                    </a:p>
                    <a:p>
                      <a:pPr algn="just" rtl="1"/>
                      <a:r>
                        <a:rPr lang="he-IL" sz="1800" b="1" dirty="0">
                          <a:solidFill>
                            <a:schemeClr val="tx1">
                              <a:lumMod val="95000"/>
                              <a:lumOff val="5000"/>
                            </a:schemeClr>
                          </a:solidFill>
                          <a:effectLst/>
                        </a:rPr>
                        <a:t>וזהו גדול תלמוד שמביא לידי מעשה - והעיקר זה המביא. </a:t>
                      </a:r>
                      <a:r>
                        <a:rPr lang="he-IL" sz="1600" b="1" dirty="0">
                          <a:solidFill>
                            <a:schemeClr val="tx1">
                              <a:lumMod val="95000"/>
                              <a:lumOff val="5000"/>
                            </a:schemeClr>
                          </a:solidFill>
                          <a:effectLst/>
                        </a:rPr>
                        <a:t>(כלשון </a:t>
                      </a:r>
                      <a:r>
                        <a:rPr lang="he-IL" sz="1600" b="1" dirty="0" err="1">
                          <a:solidFill>
                            <a:schemeClr val="tx1">
                              <a:lumMod val="95000"/>
                              <a:lumOff val="5000"/>
                            </a:schemeClr>
                          </a:solidFill>
                          <a:effectLst/>
                        </a:rPr>
                        <a:t>המס''י</a:t>
                      </a:r>
                      <a:r>
                        <a:rPr lang="he-IL" sz="1600" b="1" dirty="0">
                          <a:solidFill>
                            <a:schemeClr val="tx1">
                              <a:lumMod val="95000"/>
                              <a:lumOff val="5000"/>
                            </a:schemeClr>
                          </a:solidFill>
                          <a:effectLst/>
                        </a:rPr>
                        <a:t> וכבר ידעת </a:t>
                      </a:r>
                      <a:r>
                        <a:rPr lang="he-IL" sz="1600" b="1" dirty="0" err="1">
                          <a:solidFill>
                            <a:schemeClr val="tx1">
                              <a:lumMod val="95000"/>
                              <a:lumOff val="5000"/>
                            </a:schemeClr>
                          </a:solidFill>
                          <a:effectLst/>
                        </a:rPr>
                        <a:t>שהנרצה</a:t>
                      </a:r>
                      <a:r>
                        <a:rPr lang="he-IL" sz="1600" b="1" dirty="0">
                          <a:solidFill>
                            <a:schemeClr val="tx1">
                              <a:lumMod val="95000"/>
                              <a:lumOff val="5000"/>
                            </a:schemeClr>
                          </a:solidFill>
                          <a:effectLst/>
                        </a:rPr>
                        <a:t> יותר הוא חפץ הלב ותשוקת הנשמה)</a:t>
                      </a:r>
                      <a:endParaRPr lang="en-US" sz="1800" b="1" dirty="0">
                        <a:solidFill>
                          <a:schemeClr val="tx1">
                            <a:lumMod val="95000"/>
                            <a:lumOff val="5000"/>
                          </a:schemeClr>
                        </a:solidFill>
                        <a:effectLst/>
                      </a:endParaRPr>
                    </a:p>
                    <a:p>
                      <a:pPr algn="just" rtl="1"/>
                      <a:r>
                        <a:rPr lang="he-IL" sz="1800" b="1" dirty="0">
                          <a:solidFill>
                            <a:schemeClr val="tx1">
                              <a:lumMod val="95000"/>
                              <a:lumOff val="5000"/>
                            </a:schemeClr>
                          </a:solidFill>
                          <a:effectLst/>
                        </a:rPr>
                        <a:t>וכל זה כתוב בתורה בפרשת בחקותי: 1. אִם </a:t>
                      </a:r>
                      <a:r>
                        <a:rPr lang="he-IL" sz="1800" b="1" dirty="0" err="1">
                          <a:solidFill>
                            <a:schemeClr val="tx1">
                              <a:lumMod val="95000"/>
                              <a:lumOff val="5000"/>
                            </a:schemeClr>
                          </a:solidFill>
                          <a:effectLst/>
                        </a:rPr>
                        <a:t>בְּחֻקֹּתַי</a:t>
                      </a:r>
                      <a:r>
                        <a:rPr lang="he-IL" sz="1800" b="1" dirty="0">
                          <a:solidFill>
                            <a:schemeClr val="tx1">
                              <a:lumMod val="95000"/>
                              <a:lumOff val="5000"/>
                            </a:schemeClr>
                          </a:solidFill>
                          <a:effectLst/>
                        </a:rPr>
                        <a:t> תֵּלֵכוּ 2.וְאֶת </a:t>
                      </a:r>
                      <a:r>
                        <a:rPr lang="he-IL" sz="1800" b="1" dirty="0" err="1">
                          <a:solidFill>
                            <a:schemeClr val="tx1">
                              <a:lumMod val="95000"/>
                              <a:lumOff val="5000"/>
                            </a:schemeClr>
                          </a:solidFill>
                          <a:effectLst/>
                        </a:rPr>
                        <a:t>מִצְוֹתַי</a:t>
                      </a:r>
                      <a:r>
                        <a:rPr lang="he-IL" sz="1800" b="1" dirty="0">
                          <a:solidFill>
                            <a:schemeClr val="tx1">
                              <a:lumMod val="95000"/>
                              <a:lumOff val="5000"/>
                            </a:schemeClr>
                          </a:solidFill>
                          <a:effectLst/>
                        </a:rPr>
                        <a:t> תִּשְׁמְרוּ 3.וַעֲשִׂיתֶם אֹתָם:</a:t>
                      </a:r>
                      <a:endParaRPr lang="en-US" sz="1800" b="1" dirty="0">
                        <a:solidFill>
                          <a:schemeClr val="tx1">
                            <a:lumMod val="95000"/>
                            <a:lumOff val="5000"/>
                          </a:schemeClr>
                        </a:solidFill>
                        <a:effectLst/>
                      </a:endParaRPr>
                    </a:p>
                    <a:p>
                      <a:pPr algn="just" rtl="1"/>
                      <a:endParaRPr lang="he-IL" sz="1800" b="1" dirty="0">
                        <a:solidFill>
                          <a:schemeClr val="tx1">
                            <a:lumMod val="95000"/>
                            <a:lumOff val="5000"/>
                          </a:schemeClr>
                        </a:solidFill>
                        <a:effectLst/>
                      </a:endParaRPr>
                    </a:p>
                    <a:p>
                      <a:pPr algn="just" rtl="1"/>
                      <a:r>
                        <a:rPr lang="he-IL" sz="1800" b="1" dirty="0">
                          <a:solidFill>
                            <a:schemeClr val="tx1">
                              <a:lumMod val="95000"/>
                              <a:lumOff val="5000"/>
                            </a:schemeClr>
                          </a:solidFill>
                          <a:effectLst/>
                        </a:rPr>
                        <a:t>וזה בחינת  גוף האדם הבנוי מג' חלקים ראש, לב, רגלים - הראש כנגד הלימוד, הרגלים כנגד המעשה שהוא הרגל, והלב הוא הרצון לעשות - והתורה אוהבת את הממוצע. </a:t>
                      </a:r>
                      <a:endParaRPr lang="en-US" sz="1800" b="1" dirty="0">
                        <a:solidFill>
                          <a:schemeClr val="tx1">
                            <a:lumMod val="95000"/>
                            <a:lumOff val="5000"/>
                          </a:schemeClr>
                        </a:solidFill>
                        <a:effectLst/>
                      </a:endParaRPr>
                    </a:p>
                    <a:p>
                      <a:pPr algn="just" rtl="1"/>
                      <a:r>
                        <a:rPr lang="he-IL" sz="1800" b="1" dirty="0">
                          <a:solidFill>
                            <a:schemeClr val="tx1">
                              <a:lumMod val="95000"/>
                              <a:lumOff val="5000"/>
                            </a:schemeClr>
                          </a:solidFill>
                          <a:effectLst/>
                        </a:rPr>
                        <a:t>ועיין במהר"ל שהרחיב הרבה במעלת הממוצע - שהוא סוד מה שהתורה כולה שלישי </a:t>
                      </a:r>
                      <a:r>
                        <a:rPr lang="he-IL" sz="1600" b="1" dirty="0">
                          <a:solidFill>
                            <a:schemeClr val="tx1">
                              <a:lumMod val="95000"/>
                              <a:lumOff val="5000"/>
                            </a:schemeClr>
                          </a:solidFill>
                          <a:effectLst/>
                        </a:rPr>
                        <a:t>(חודש שלישי, לאדם שלישי וכ"ו)</a:t>
                      </a:r>
                      <a:endParaRPr lang="en-US" sz="1800" b="1" dirty="0">
                        <a:solidFill>
                          <a:schemeClr val="tx1">
                            <a:lumMod val="95000"/>
                            <a:lumOff val="5000"/>
                          </a:schemeClr>
                        </a:solidFill>
                        <a:effectLst/>
                        <a:latin typeface="Times New Roman" panose="02020603050405020304" pitchFamily="18" charset="0"/>
                        <a:ea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816738555"/>
                  </a:ext>
                </a:extLst>
              </a:tr>
            </a:tbl>
          </a:graphicData>
        </a:graphic>
      </p:graphicFrame>
    </p:spTree>
    <p:extLst>
      <p:ext uri="{BB962C8B-B14F-4D97-AF65-F5344CB8AC3E}">
        <p14:creationId xmlns:p14="http://schemas.microsoft.com/office/powerpoint/2010/main" val="3279947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53040CD2-2A4F-5291-5AA6-39715103562E}"/>
              </a:ext>
            </a:extLst>
          </p:cNvPr>
          <p:cNvSpPr>
            <a:spLocks noGrp="1"/>
          </p:cNvSpPr>
          <p:nvPr>
            <p:ph type="sldNum" sz="quarter" idx="12"/>
          </p:nvPr>
        </p:nvSpPr>
        <p:spPr/>
        <p:txBody>
          <a:bodyPr/>
          <a:lstStyle/>
          <a:p>
            <a:fld id="{D57F1E4F-1CFF-5643-939E-217C01CDF565}" type="slidenum">
              <a:rPr lang="en-US" smtClean="0"/>
              <a:pPr/>
              <a:t>29</a:t>
            </a:fld>
            <a:endParaRPr lang="en-US" dirty="0"/>
          </a:p>
        </p:txBody>
      </p:sp>
      <p:pic>
        <p:nvPicPr>
          <p:cNvPr id="4" name="תמונה 3">
            <a:extLst>
              <a:ext uri="{FF2B5EF4-FFF2-40B4-BE49-F238E27FC236}">
                <a16:creationId xmlns:a16="http://schemas.microsoft.com/office/drawing/2014/main" id="{25C00389-4170-D068-778F-631D930694A0}"/>
              </a:ext>
            </a:extLst>
          </p:cNvPr>
          <p:cNvPicPr>
            <a:picLocks noChangeAspect="1"/>
          </p:cNvPicPr>
          <p:nvPr/>
        </p:nvPicPr>
        <p:blipFill>
          <a:blip r:embed="rId2"/>
          <a:stretch>
            <a:fillRect/>
          </a:stretch>
        </p:blipFill>
        <p:spPr>
          <a:xfrm>
            <a:off x="0" y="1786777"/>
            <a:ext cx="12192000" cy="3284446"/>
          </a:xfrm>
          <a:prstGeom prst="rect">
            <a:avLst/>
          </a:prstGeom>
        </p:spPr>
      </p:pic>
    </p:spTree>
    <p:extLst>
      <p:ext uri="{BB962C8B-B14F-4D97-AF65-F5344CB8AC3E}">
        <p14:creationId xmlns:p14="http://schemas.microsoft.com/office/powerpoint/2010/main" val="3496832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ריק</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30</a:t>
            </a:fld>
            <a:endParaRPr lang="en-US" dirty="0"/>
          </a:p>
        </p:txBody>
      </p:sp>
      <p:pic>
        <p:nvPicPr>
          <p:cNvPr id="5" name="Picture 2" descr="עד מאה כעשרים - בריאות ע&quot;פ הרמב&quot;ם ראשי תיבות: בולם רוגזו ...">
            <a:extLst>
              <a:ext uri="{FF2B5EF4-FFF2-40B4-BE49-F238E27FC236}">
                <a16:creationId xmlns:a16="http://schemas.microsoft.com/office/drawing/2014/main" id="{E74F64EE-AB9A-0D63-11FE-8B2533377D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93080" y="1658690"/>
            <a:ext cx="3086395" cy="4456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8434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2.5"/>
</p:tagLst>
</file>

<file path=ppt/tags/tag2.xml><?xml version="1.0" encoding="utf-8"?>
<p:tagLst xmlns:a="http://schemas.openxmlformats.org/drawingml/2006/main" xmlns:r="http://schemas.openxmlformats.org/officeDocument/2006/relationships" xmlns:p="http://schemas.openxmlformats.org/presentationml/2006/main">
  <p:tag name="TIMING" val="|0.1|66.3|144.9|16.1|2.2|1.3|3"/>
</p:tagLst>
</file>

<file path=ppt/tags/tag3.xml><?xml version="1.0" encoding="utf-8"?>
<p:tagLst xmlns:a="http://schemas.openxmlformats.org/drawingml/2006/main" xmlns:r="http://schemas.openxmlformats.org/officeDocument/2006/relationships" xmlns:p="http://schemas.openxmlformats.org/presentationml/2006/main">
  <p:tag name="TIMING" val="|1.1|2.2|1.3|0.6|288.8|1.1|1.1|1.2"/>
</p:tagLst>
</file>

<file path=ppt/tags/tag4.xml><?xml version="1.0" encoding="utf-8"?>
<p:tagLst xmlns:a="http://schemas.openxmlformats.org/drawingml/2006/main" xmlns:r="http://schemas.openxmlformats.org/officeDocument/2006/relationships" xmlns:p="http://schemas.openxmlformats.org/presentationml/2006/main">
  <p:tag name="TIMING" val="|0.8|0.9|1|0.5|0.8"/>
</p:tagLst>
</file>

<file path=ppt/tags/tag5.xml><?xml version="1.0" encoding="utf-8"?>
<p:tagLst xmlns:a="http://schemas.openxmlformats.org/drawingml/2006/main" xmlns:r="http://schemas.openxmlformats.org/officeDocument/2006/relationships" xmlns:p="http://schemas.openxmlformats.org/presentationml/2006/main">
  <p:tag name="TIMING" val="|0.9|1|0.6|0.4|0.5|104.1|0.5|0.3|0.3|0.3|1.4"/>
</p:tagLst>
</file>

<file path=ppt/tags/tag6.xml><?xml version="1.0" encoding="utf-8"?>
<p:tagLst xmlns:a="http://schemas.openxmlformats.org/drawingml/2006/main" xmlns:r="http://schemas.openxmlformats.org/officeDocument/2006/relationships" xmlns:p="http://schemas.openxmlformats.org/presentationml/2006/main">
  <p:tag name="TIMING" val="|88.6"/>
</p:tagLst>
</file>

<file path=ppt/tags/tag7.xml><?xml version="1.0" encoding="utf-8"?>
<p:tagLst xmlns:a="http://schemas.openxmlformats.org/drawingml/2006/main" xmlns:r="http://schemas.openxmlformats.org/officeDocument/2006/relationships" xmlns:p="http://schemas.openxmlformats.org/presentationml/2006/main">
  <p:tag name="TIMING" val="|1.2|2.6|11.2"/>
</p:tagLst>
</file>

<file path=ppt/tags/tag8.xml><?xml version="1.0" encoding="utf-8"?>
<p:tagLst xmlns:a="http://schemas.openxmlformats.org/drawingml/2006/main" xmlns:r="http://schemas.openxmlformats.org/officeDocument/2006/relationships" xmlns:p="http://schemas.openxmlformats.org/presentationml/2006/main">
  <p:tag name="TIMING" val="|4.4"/>
</p:tagLst>
</file>

<file path=ppt/tags/tag9.xml><?xml version="1.0" encoding="utf-8"?>
<p:tagLst xmlns:a="http://schemas.openxmlformats.org/drawingml/2006/main" xmlns:r="http://schemas.openxmlformats.org/officeDocument/2006/relationships" xmlns:p="http://schemas.openxmlformats.org/presentationml/2006/main">
  <p:tag name="TIMING" val="|0.7"/>
</p:tagLst>
</file>

<file path=ppt/tags/tag10.xml><?xml version="1.0" encoding="utf-8"?>
<p:tagLst xmlns:a="http://schemas.openxmlformats.org/drawingml/2006/main" xmlns:r="http://schemas.openxmlformats.org/officeDocument/2006/relationships" xmlns:p="http://schemas.openxmlformats.org/presentationml/2006/main">
  <p:tag name="TIMING" val="|0.7|0.7|248.8|0.9|44.5|1.6"/>
</p:tagLst>
</file>

<file path=ppt/tags/tag11.xml><?xml version="1.0" encoding="utf-8"?>
<p:tagLst xmlns:a="http://schemas.openxmlformats.org/drawingml/2006/main" xmlns:r="http://schemas.openxmlformats.org/officeDocument/2006/relationships" xmlns:p="http://schemas.openxmlformats.org/presentationml/2006/main">
  <p:tag name="TIMING" val="|0.8|1.6|2.8|1.6"/>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27148</TotalTime>
  <Words>3054</Words>
  <Application>Microsoft Office PowerPoint</Application>
  <PresentationFormat>מסך רחב</PresentationFormat>
  <Paragraphs>199</Paragraphs>
  <Slides>30</Slides>
  <Notes>1</Notes>
  <HiddenSlides>0</HiddenSlides>
  <MMClips>0</MMClips>
  <ScaleCrop>false</ScaleCrop>
  <HeadingPairs>
    <vt:vector size="6" baseType="variant">
      <vt:variant>
        <vt:lpstr>גופנים בשימוש</vt:lpstr>
      </vt:variant>
      <vt:variant>
        <vt:i4>11</vt:i4>
      </vt:variant>
      <vt:variant>
        <vt:lpstr>ערכת נושא</vt:lpstr>
      </vt:variant>
      <vt:variant>
        <vt:i4>5</vt:i4>
      </vt:variant>
      <vt:variant>
        <vt:lpstr>כותרות שקופיות</vt:lpstr>
      </vt:variant>
      <vt:variant>
        <vt:i4>30</vt:i4>
      </vt:variant>
    </vt:vector>
  </HeadingPairs>
  <TitlesOfParts>
    <vt:vector size="46" baseType="lpstr">
      <vt:lpstr>Aharoni</vt:lpstr>
      <vt:lpstr>almoni</vt:lpstr>
      <vt:lpstr>Arial</vt:lpstr>
      <vt:lpstr>Assistant</vt:lpstr>
      <vt:lpstr>Calibri</vt:lpstr>
      <vt:lpstr>Calibri Light</vt:lpstr>
      <vt:lpstr>DBS-Stam</vt:lpstr>
      <vt:lpstr>Taamey Frank CLM</vt:lpstr>
      <vt:lpstr>Times New Roman</vt:lpstr>
      <vt:lpstr>Trebuchet MS</vt:lpstr>
      <vt:lpstr>Wingdings 3</vt:lpstr>
      <vt:lpstr>2_פיאה</vt:lpstr>
      <vt:lpstr>ערכת נושא Office</vt:lpstr>
      <vt:lpstr>פיאה</vt:lpstr>
      <vt:lpstr>3_פיאה</vt:lpstr>
      <vt:lpstr>1_פיאה</vt:lpstr>
      <vt:lpstr>סוד המספר שלוש</vt:lpstr>
      <vt:lpstr>משלוח מנות</vt:lpstr>
      <vt:lpstr>אוזני המן</vt:lpstr>
      <vt:lpstr>משולש האחדות</vt:lpstr>
      <vt:lpstr>והחוט המשולש</vt:lpstr>
      <vt:lpstr>שלשה גבולין בימי האדם ימי עליה ימי עמידה ימי ירידה וגם כנגד אלה שלשה דרגין דאדם: נפש, רוח ונשמה</vt:lpstr>
      <vt:lpstr>מחצית השקל </vt:lpstr>
      <vt:lpstr>שלושה איחודים</vt:lpstr>
      <vt:lpstr>ג' תרומות - ג' חיבורים. </vt:lpstr>
      <vt:lpstr>שלושה אהבות במגילה</vt:lpstr>
      <vt:lpstr>מצגת של PowerPoint‏</vt:lpstr>
      <vt:lpstr>מצגת של PowerPoint‏</vt:lpstr>
      <vt:lpstr>מצגת של PowerPoint‏</vt:lpstr>
      <vt:lpstr>איך לחלק את העוגה?</vt:lpstr>
      <vt:lpstr>לפי רב המעשה</vt:lpstr>
      <vt:lpstr>איך קונים לב גדול?</vt:lpstr>
      <vt:lpstr>פיתוח רגשות </vt:lpstr>
      <vt:lpstr>אחודה נא</vt:lpstr>
      <vt:lpstr>מצגת של PowerPoint‏</vt:lpstr>
      <vt:lpstr>הגוף המחולק לשלושה</vt:lpstr>
      <vt:lpstr>שים שלום</vt:lpstr>
      <vt:lpstr>האות ש</vt:lpstr>
      <vt:lpstr>עולם, שנה, נפש</vt:lpstr>
      <vt:lpstr>העליון נסתר</vt:lpstr>
      <vt:lpstr>רוח, נקודות, אביב</vt:lpstr>
      <vt:lpstr>ריק</vt:lpstr>
      <vt:lpstr>ריק</vt:lpstr>
      <vt:lpstr>מצגת של PowerPoint‏</vt:lpstr>
      <vt:lpstr>מצגת של PowerPoint‏</vt:lpstr>
      <vt:lpstr>ריק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20</cp:revision>
  <cp:lastPrinted>2024-02-26T05:45:50Z</cp:lastPrinted>
  <dcterms:created xsi:type="dcterms:W3CDTF">2024-02-23T09:02:47Z</dcterms:created>
  <dcterms:modified xsi:type="dcterms:W3CDTF">2026-10-18T02:11:19Z</dcterms:modified>
</cp:coreProperties>
</file>