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bookmarkIdSeed="10">
  <p:sldMasterIdLst>
    <p:sldMasterId id="2147483648" r:id="rId1"/>
    <p:sldMasterId id="2147483665" r:id="rId2"/>
    <p:sldMasterId id="2147483667" r:id="rId3"/>
    <p:sldMasterId id="2147483671" r:id="rId4"/>
  </p:sldMasterIdLst>
  <p:notesMasterIdLst>
    <p:notesMasterId r:id="rId228"/>
  </p:notesMasterIdLst>
  <p:sldIdLst>
    <p:sldId id="256" r:id="rId5"/>
    <p:sldId id="415" r:id="rId6"/>
    <p:sldId id="302" r:id="rId7"/>
    <p:sldId id="391" r:id="rId8"/>
    <p:sldId id="390" r:id="rId9"/>
    <p:sldId id="528" r:id="rId10"/>
    <p:sldId id="443" r:id="rId11"/>
    <p:sldId id="444" r:id="rId12"/>
    <p:sldId id="445" r:id="rId13"/>
    <p:sldId id="392" r:id="rId14"/>
    <p:sldId id="407" r:id="rId15"/>
    <p:sldId id="386" r:id="rId16"/>
    <p:sldId id="387" r:id="rId17"/>
    <p:sldId id="388" r:id="rId18"/>
    <p:sldId id="414" r:id="rId19"/>
    <p:sldId id="408" r:id="rId20"/>
    <p:sldId id="406" r:id="rId21"/>
    <p:sldId id="428" r:id="rId22"/>
    <p:sldId id="527" r:id="rId23"/>
    <p:sldId id="304" r:id="rId24"/>
    <p:sldId id="283" r:id="rId25"/>
    <p:sldId id="393" r:id="rId26"/>
    <p:sldId id="475" r:id="rId27"/>
    <p:sldId id="476" r:id="rId28"/>
    <p:sldId id="309" r:id="rId29"/>
    <p:sldId id="312" r:id="rId30"/>
    <p:sldId id="421" r:id="rId31"/>
    <p:sldId id="423" r:id="rId32"/>
    <p:sldId id="424" r:id="rId33"/>
    <p:sldId id="429" r:id="rId34"/>
    <p:sldId id="409" r:id="rId35"/>
    <p:sldId id="493" r:id="rId36"/>
    <p:sldId id="277" r:id="rId37"/>
    <p:sldId id="420" r:id="rId38"/>
    <p:sldId id="280" r:id="rId39"/>
    <p:sldId id="416" r:id="rId40"/>
    <p:sldId id="425" r:id="rId41"/>
    <p:sldId id="426" r:id="rId42"/>
    <p:sldId id="467" r:id="rId43"/>
    <p:sldId id="464" r:id="rId44"/>
    <p:sldId id="465" r:id="rId45"/>
    <p:sldId id="466" r:id="rId46"/>
    <p:sldId id="430" r:id="rId47"/>
    <p:sldId id="417" r:id="rId48"/>
    <p:sldId id="431" r:id="rId49"/>
    <p:sldId id="305" r:id="rId50"/>
    <p:sldId id="307" r:id="rId51"/>
    <p:sldId id="308" r:id="rId52"/>
    <p:sldId id="418" r:id="rId53"/>
    <p:sldId id="412" r:id="rId54"/>
    <p:sldId id="432" r:id="rId55"/>
    <p:sldId id="419" r:id="rId56"/>
    <p:sldId id="413" r:id="rId57"/>
    <p:sldId id="433" r:id="rId58"/>
    <p:sldId id="462" r:id="rId59"/>
    <p:sldId id="463" r:id="rId60"/>
    <p:sldId id="434" r:id="rId61"/>
    <p:sldId id="435" r:id="rId62"/>
    <p:sldId id="313" r:id="rId63"/>
    <p:sldId id="311" r:id="rId64"/>
    <p:sldId id="397" r:id="rId65"/>
    <p:sldId id="436" r:id="rId66"/>
    <p:sldId id="453" r:id="rId67"/>
    <p:sldId id="396" r:id="rId68"/>
    <p:sldId id="456" r:id="rId69"/>
    <p:sldId id="457" r:id="rId70"/>
    <p:sldId id="458" r:id="rId71"/>
    <p:sldId id="460" r:id="rId72"/>
    <p:sldId id="459" r:id="rId73"/>
    <p:sldId id="543" r:id="rId74"/>
    <p:sldId id="437" r:id="rId75"/>
    <p:sldId id="495" r:id="rId76"/>
    <p:sldId id="468" r:id="rId77"/>
    <p:sldId id="316" r:id="rId78"/>
    <p:sldId id="448" r:id="rId79"/>
    <p:sldId id="319" r:id="rId80"/>
    <p:sldId id="315" r:id="rId81"/>
    <p:sldId id="427" r:id="rId82"/>
    <p:sldId id="314" r:id="rId83"/>
    <p:sldId id="439" r:id="rId84"/>
    <p:sldId id="447" r:id="rId85"/>
    <p:sldId id="310" r:id="rId86"/>
    <p:sldId id="469" r:id="rId87"/>
    <p:sldId id="455" r:id="rId88"/>
    <p:sldId id="438" r:id="rId89"/>
    <p:sldId id="449" r:id="rId90"/>
    <p:sldId id="494" r:id="rId91"/>
    <p:sldId id="320" r:id="rId92"/>
    <p:sldId id="323" r:id="rId93"/>
    <p:sldId id="410" r:id="rId94"/>
    <p:sldId id="317" r:id="rId95"/>
    <p:sldId id="395" r:id="rId96"/>
    <p:sldId id="400" r:id="rId97"/>
    <p:sldId id="499" r:id="rId98"/>
    <p:sldId id="500" r:id="rId99"/>
    <p:sldId id="501" r:id="rId100"/>
    <p:sldId id="502" r:id="rId101"/>
    <p:sldId id="503" r:id="rId102"/>
    <p:sldId id="504" r:id="rId103"/>
    <p:sldId id="505" r:id="rId104"/>
    <p:sldId id="506" r:id="rId105"/>
    <p:sldId id="507" r:id="rId106"/>
    <p:sldId id="508" r:id="rId107"/>
    <p:sldId id="509" r:id="rId108"/>
    <p:sldId id="510" r:id="rId109"/>
    <p:sldId id="511" r:id="rId110"/>
    <p:sldId id="498" r:id="rId111"/>
    <p:sldId id="496" r:id="rId112"/>
    <p:sldId id="497" r:id="rId113"/>
    <p:sldId id="513" r:id="rId114"/>
    <p:sldId id="514" r:id="rId115"/>
    <p:sldId id="515" r:id="rId116"/>
    <p:sldId id="518" r:id="rId117"/>
    <p:sldId id="512" r:id="rId118"/>
    <p:sldId id="516" r:id="rId119"/>
    <p:sldId id="517" r:id="rId120"/>
    <p:sldId id="520" r:id="rId121"/>
    <p:sldId id="519" r:id="rId122"/>
    <p:sldId id="521" r:id="rId123"/>
    <p:sldId id="522" r:id="rId124"/>
    <p:sldId id="523" r:id="rId125"/>
    <p:sldId id="524" r:id="rId126"/>
    <p:sldId id="525" r:id="rId127"/>
    <p:sldId id="450" r:id="rId128"/>
    <p:sldId id="394" r:id="rId129"/>
    <p:sldId id="461" r:id="rId130"/>
    <p:sldId id="526" r:id="rId131"/>
    <p:sldId id="470" r:id="rId132"/>
    <p:sldId id="440" r:id="rId133"/>
    <p:sldId id="441" r:id="rId134"/>
    <p:sldId id="318" r:id="rId135"/>
    <p:sldId id="322" r:id="rId136"/>
    <p:sldId id="321" r:id="rId137"/>
    <p:sldId id="398" r:id="rId138"/>
    <p:sldId id="411" r:id="rId139"/>
    <p:sldId id="365" r:id="rId140"/>
    <p:sldId id="399" r:id="rId141"/>
    <p:sldId id="401" r:id="rId142"/>
    <p:sldId id="402" r:id="rId143"/>
    <p:sldId id="531" r:id="rId144"/>
    <p:sldId id="452" r:id="rId145"/>
    <p:sldId id="454" r:id="rId146"/>
    <p:sldId id="532" r:id="rId147"/>
    <p:sldId id="533" r:id="rId148"/>
    <p:sldId id="534" r:id="rId149"/>
    <p:sldId id="403" r:id="rId150"/>
    <p:sldId id="405" r:id="rId151"/>
    <p:sldId id="404" r:id="rId152"/>
    <p:sldId id="422" r:id="rId153"/>
    <p:sldId id="451" r:id="rId154"/>
    <p:sldId id="536" r:id="rId155"/>
    <p:sldId id="477" r:id="rId156"/>
    <p:sldId id="478" r:id="rId157"/>
    <p:sldId id="530" r:id="rId158"/>
    <p:sldId id="303" r:id="rId159"/>
    <p:sldId id="442" r:id="rId160"/>
    <p:sldId id="446" r:id="rId161"/>
    <p:sldId id="282" r:id="rId162"/>
    <p:sldId id="472" r:id="rId163"/>
    <p:sldId id="473" r:id="rId164"/>
    <p:sldId id="474" r:id="rId165"/>
    <p:sldId id="471" r:id="rId166"/>
    <p:sldId id="535" r:id="rId167"/>
    <p:sldId id="487" r:id="rId168"/>
    <p:sldId id="488" r:id="rId169"/>
    <p:sldId id="306" r:id="rId170"/>
    <p:sldId id="529" r:id="rId171"/>
    <p:sldId id="485" r:id="rId172"/>
    <p:sldId id="479" r:id="rId173"/>
    <p:sldId id="281" r:id="rId174"/>
    <p:sldId id="481" r:id="rId175"/>
    <p:sldId id="482" r:id="rId176"/>
    <p:sldId id="483" r:id="rId177"/>
    <p:sldId id="537" r:id="rId178"/>
    <p:sldId id="538" r:id="rId179"/>
    <p:sldId id="539" r:id="rId180"/>
    <p:sldId id="540" r:id="rId181"/>
    <p:sldId id="541" r:id="rId182"/>
    <p:sldId id="545" r:id="rId183"/>
    <p:sldId id="542" r:id="rId184"/>
    <p:sldId id="484" r:id="rId185"/>
    <p:sldId id="489" r:id="rId186"/>
    <p:sldId id="288" r:id="rId187"/>
    <p:sldId id="286" r:id="rId188"/>
    <p:sldId id="287" r:id="rId189"/>
    <p:sldId id="285" r:id="rId190"/>
    <p:sldId id="486" r:id="rId191"/>
    <p:sldId id="491" r:id="rId192"/>
    <p:sldId id="490" r:id="rId193"/>
    <p:sldId id="492" r:id="rId194"/>
    <p:sldId id="284" r:id="rId195"/>
    <p:sldId id="289" r:id="rId196"/>
    <p:sldId id="292" r:id="rId197"/>
    <p:sldId id="293" r:id="rId198"/>
    <p:sldId id="291" r:id="rId199"/>
    <p:sldId id="295" r:id="rId200"/>
    <p:sldId id="294" r:id="rId201"/>
    <p:sldId id="290" r:id="rId202"/>
    <p:sldId id="299" r:id="rId203"/>
    <p:sldId id="300" r:id="rId204"/>
    <p:sldId id="298" r:id="rId205"/>
    <p:sldId id="258" r:id="rId206"/>
    <p:sldId id="259" r:id="rId207"/>
    <p:sldId id="260" r:id="rId208"/>
    <p:sldId id="264" r:id="rId209"/>
    <p:sldId id="261" r:id="rId210"/>
    <p:sldId id="262" r:id="rId211"/>
    <p:sldId id="263" r:id="rId212"/>
    <p:sldId id="265" r:id="rId213"/>
    <p:sldId id="266" r:id="rId214"/>
    <p:sldId id="270" r:id="rId215"/>
    <p:sldId id="267" r:id="rId216"/>
    <p:sldId id="269" r:id="rId217"/>
    <p:sldId id="271" r:id="rId218"/>
    <p:sldId id="272" r:id="rId219"/>
    <p:sldId id="273" r:id="rId220"/>
    <p:sldId id="274" r:id="rId221"/>
    <p:sldId id="275" r:id="rId222"/>
    <p:sldId id="276" r:id="rId223"/>
    <p:sldId id="279" r:id="rId224"/>
    <p:sldId id="278" r:id="rId225"/>
    <p:sldId id="257" r:id="rId226"/>
    <p:sldId id="301" r:id="rId2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CC3AE04C-1FAF-44C9-AE2F-A1CA544E21D2}">
          <p14:sldIdLst>
            <p14:sldId id="256"/>
            <p14:sldId id="415"/>
          </p14:sldIdLst>
        </p14:section>
        <p14:section name="כיצד מתייחסים לזקנה" id="{905BE3C5-E6DC-475F-BD08-BA1FC1A3CEDE}">
          <p14:sldIdLst>
            <p14:sldId id="302"/>
            <p14:sldId id="391"/>
            <p14:sldId id="390"/>
            <p14:sldId id="528"/>
            <p14:sldId id="443"/>
            <p14:sldId id="444"/>
            <p14:sldId id="445"/>
            <p14:sldId id="392"/>
          </p14:sldIdLst>
        </p14:section>
        <p14:section name="אריכות ימים" id="{16355052-C1FD-4BDD-8BB7-4A0F616F72F9}">
          <p14:sldIdLst>
            <p14:sldId id="407"/>
            <p14:sldId id="386"/>
            <p14:sldId id="387"/>
            <p14:sldId id="388"/>
            <p14:sldId id="414"/>
            <p14:sldId id="408"/>
            <p14:sldId id="406"/>
            <p14:sldId id="428"/>
            <p14:sldId id="527"/>
            <p14:sldId id="304"/>
          </p14:sldIdLst>
        </p14:section>
        <p14:section name="שתי התסכלויות" id="{39464A4E-B66D-4764-946F-B63DC917CBD2}">
          <p14:sldIdLst>
            <p14:sldId id="283"/>
            <p14:sldId id="393"/>
            <p14:sldId id="475"/>
            <p14:sldId id="476"/>
          </p14:sldIdLst>
        </p14:section>
        <p14:section name="עם הארץ" id="{32889F67-6A03-4567-A7AD-DC261BD6FE09}">
          <p14:sldIdLst>
            <p14:sldId id="309"/>
            <p14:sldId id="312"/>
            <p14:sldId id="421"/>
            <p14:sldId id="423"/>
          </p14:sldIdLst>
        </p14:section>
        <p14:section name="שמות ואתגרים" id="{E294CCBF-8928-49AA-8535-78610A92AF67}">
          <p14:sldIdLst>
            <p14:sldId id="424"/>
            <p14:sldId id="429"/>
            <p14:sldId id="409"/>
            <p14:sldId id="493"/>
            <p14:sldId id="277"/>
            <p14:sldId id="420"/>
          </p14:sldIdLst>
        </p14:section>
        <p14:section name="יום שכולו שבת" id="{F1186E54-61B9-4457-90D8-DD1D7BE33ACF}">
          <p14:sldIdLst>
            <p14:sldId id="280"/>
            <p14:sldId id="416"/>
            <p14:sldId id="425"/>
            <p14:sldId id="426"/>
            <p14:sldId id="467"/>
            <p14:sldId id="464"/>
            <p14:sldId id="465"/>
            <p14:sldId id="466"/>
            <p14:sldId id="430"/>
            <p14:sldId id="417"/>
          </p14:sldIdLst>
        </p14:section>
        <p14:section name="זקן לבן" id="{4FDFF9FC-5B3B-4C58-BF57-80E90D56EDBB}">
          <p14:sldIdLst>
            <p14:sldId id="431"/>
            <p14:sldId id="305"/>
            <p14:sldId id="307"/>
            <p14:sldId id="308"/>
            <p14:sldId id="418"/>
            <p14:sldId id="412"/>
            <p14:sldId id="432"/>
            <p14:sldId id="419"/>
            <p14:sldId id="413"/>
            <p14:sldId id="433"/>
            <p14:sldId id="462"/>
            <p14:sldId id="463"/>
          </p14:sldIdLst>
        </p14:section>
        <p14:section name="ומוריד הגשם" id="{AA6588B8-DD23-4B9D-B18D-5365C3F43B71}">
          <p14:sldIdLst>
            <p14:sldId id="434"/>
            <p14:sldId id="435"/>
            <p14:sldId id="313"/>
            <p14:sldId id="311"/>
            <p14:sldId id="397"/>
            <p14:sldId id="436"/>
            <p14:sldId id="453"/>
            <p14:sldId id="396"/>
          </p14:sldIdLst>
        </p14:section>
        <p14:section name="גיל פרישה לרבנים" id="{564A12C9-EAC1-4878-935B-F6B964E8E1F1}">
          <p14:sldIdLst>
            <p14:sldId id="456"/>
            <p14:sldId id="457"/>
            <p14:sldId id="458"/>
            <p14:sldId id="460"/>
            <p14:sldId id="459"/>
            <p14:sldId id="543"/>
            <p14:sldId id="437"/>
            <p14:sldId id="495"/>
          </p14:sldIdLst>
        </p14:section>
        <p14:section name="ישוב הדעת" id="{A6B02167-F90E-4125-AF58-ABEDD3A1ECEB}">
          <p14:sldIdLst>
            <p14:sldId id="468"/>
            <p14:sldId id="316"/>
            <p14:sldId id="448"/>
            <p14:sldId id="319"/>
            <p14:sldId id="315"/>
            <p14:sldId id="427"/>
            <p14:sldId id="314"/>
            <p14:sldId id="439"/>
            <p14:sldId id="447"/>
            <p14:sldId id="310"/>
            <p14:sldId id="469"/>
            <p14:sldId id="455"/>
            <p14:sldId id="438"/>
            <p14:sldId id="449"/>
            <p14:sldId id="494"/>
          </p14:sldIdLst>
        </p14:section>
        <p14:section name="מצוות מפני שיבה תקום" id="{4489D10E-CA34-4EA5-B523-5FA5FF902437}">
          <p14:sldIdLst>
            <p14:sldId id="320"/>
            <p14:sldId id="323"/>
            <p14:sldId id="410"/>
            <p14:sldId id="317"/>
            <p14:sldId id="395"/>
            <p14:sldId id="400"/>
          </p14:sldIdLst>
        </p14:section>
        <p14:section name="ישוב הדעת" id="{0A4B2782-9FA2-4081-B399-AE0A5B770CB3}">
          <p14:sldIdLst>
            <p14:sldId id="499"/>
            <p14:sldId id="500"/>
            <p14:sldId id="501"/>
            <p14:sldId id="502"/>
            <p14:sldId id="503"/>
            <p14:sldId id="504"/>
            <p14:sldId id="505"/>
            <p14:sldId id="506"/>
            <p14:sldId id="507"/>
            <p14:sldId id="508"/>
            <p14:sldId id="509"/>
            <p14:sldId id="510"/>
            <p14:sldId id="511"/>
          </p14:sldIdLst>
        </p14:section>
        <p14:section name="עוד ינובון בשיבה" id="{F60FCD0A-DA65-4945-88BB-85D459589739}">
          <p14:sldIdLst>
            <p14:sldId id="498"/>
            <p14:sldId id="496"/>
            <p14:sldId id="497"/>
            <p14:sldId id="513"/>
            <p14:sldId id="514"/>
            <p14:sldId id="515"/>
            <p14:sldId id="518"/>
            <p14:sldId id="512"/>
            <p14:sldId id="516"/>
            <p14:sldId id="517"/>
            <p14:sldId id="520"/>
            <p14:sldId id="519"/>
            <p14:sldId id="521"/>
            <p14:sldId id="522"/>
            <p14:sldId id="523"/>
            <p14:sldId id="524"/>
            <p14:sldId id="525"/>
            <p14:sldId id="450"/>
          </p14:sldIdLst>
        </p14:section>
        <p14:section name="חולשת הגוף כמעלה" id="{6F6C5EB8-0720-416F-91BC-3CC1E760227B}">
          <p14:sldIdLst>
            <p14:sldId id="394"/>
            <p14:sldId id="461"/>
            <p14:sldId id="526"/>
            <p14:sldId id="470"/>
            <p14:sldId id="440"/>
            <p14:sldId id="441"/>
            <p14:sldId id="318"/>
            <p14:sldId id="322"/>
            <p14:sldId id="321"/>
            <p14:sldId id="398"/>
            <p14:sldId id="411"/>
            <p14:sldId id="365"/>
            <p14:sldId id="399"/>
            <p14:sldId id="401"/>
            <p14:sldId id="402"/>
          </p14:sldIdLst>
        </p14:section>
        <p14:section name="הזקן המאושר" id="{ADA3A663-AC9D-4184-944C-87D6DED69EBC}">
          <p14:sldIdLst>
            <p14:sldId id="531"/>
            <p14:sldId id="452"/>
            <p14:sldId id="454"/>
            <p14:sldId id="532"/>
            <p14:sldId id="533"/>
            <p14:sldId id="534"/>
          </p14:sldIdLst>
        </p14:section>
        <p14:section name="פמניזם" id="{E483A2DE-FF8A-4766-9251-11A1B5AC4743}">
          <p14:sldIdLst>
            <p14:sldId id="403"/>
            <p14:sldId id="405"/>
            <p14:sldId id="404"/>
            <p14:sldId id="422"/>
          </p14:sldIdLst>
        </p14:section>
        <p14:section name="סיכום מעלות הזקנה" id="{38F52712-F2D0-4C4D-97D6-75385E606AD1}">
          <p14:sldIdLst>
            <p14:sldId id="451"/>
            <p14:sldId id="536"/>
            <p14:sldId id="477"/>
            <p14:sldId id="478"/>
            <p14:sldId id="530"/>
            <p14:sldId id="303"/>
            <p14:sldId id="442"/>
            <p14:sldId id="446"/>
          </p14:sldIdLst>
        </p14:section>
        <p14:section name="בריאות הנפש" id="{E8E68D94-8D53-4888-9297-EBD860AF3509}">
          <p14:sldIdLst>
            <p14:sldId id="282"/>
            <p14:sldId id="472"/>
            <p14:sldId id="473"/>
            <p14:sldId id="474"/>
            <p14:sldId id="471"/>
            <p14:sldId id="535"/>
            <p14:sldId id="487"/>
            <p14:sldId id="488"/>
            <p14:sldId id="306"/>
            <p14:sldId id="529"/>
            <p14:sldId id="485"/>
            <p14:sldId id="479"/>
          </p14:sldIdLst>
        </p14:section>
        <p14:section name="כבוד הזקן -" id="{3FF853FB-1E3F-40A5-A9F7-52078FC0278C}">
          <p14:sldIdLst>
            <p14:sldId id="281"/>
            <p14:sldId id="481"/>
            <p14:sldId id="482"/>
            <p14:sldId id="483"/>
          </p14:sldIdLst>
        </p14:section>
        <p14:section name="ללמוד עם סבא" id="{A38ECEA9-7C7A-49DE-BF9A-1AD65AB338BE}">
          <p14:sldIdLst>
            <p14:sldId id="537"/>
            <p14:sldId id="538"/>
            <p14:sldId id="539"/>
            <p14:sldId id="540"/>
            <p14:sldId id="541"/>
            <p14:sldId id="545"/>
            <p14:sldId id="542"/>
          </p14:sldIdLst>
        </p14:section>
        <p14:section name="הלכות קימה והידור" id="{EC920440-8695-4C70-9CE7-7C69ED72F53A}">
          <p14:sldIdLst>
            <p14:sldId id="484"/>
            <p14:sldId id="489"/>
            <p14:sldId id="288"/>
            <p14:sldId id="286"/>
            <p14:sldId id="287"/>
            <p14:sldId id="285"/>
            <p14:sldId id="486"/>
            <p14:sldId id="491"/>
            <p14:sldId id="490"/>
            <p14:sldId id="492"/>
            <p14:sldId id="284"/>
            <p14:sldId id="289"/>
            <p14:sldId id="292"/>
            <p14:sldId id="293"/>
            <p14:sldId id="291"/>
            <p14:sldId id="295"/>
            <p14:sldId id="294"/>
            <p14:sldId id="290"/>
            <p14:sldId id="299"/>
            <p14:sldId id="300"/>
            <p14:sldId id="298"/>
            <p14:sldId id="258"/>
            <p14:sldId id="259"/>
            <p14:sldId id="260"/>
            <p14:sldId id="264"/>
            <p14:sldId id="261"/>
            <p14:sldId id="262"/>
            <p14:sldId id="263"/>
            <p14:sldId id="265"/>
            <p14:sldId id="266"/>
            <p14:sldId id="270"/>
            <p14:sldId id="267"/>
            <p14:sldId id="269"/>
            <p14:sldId id="271"/>
            <p14:sldId id="272"/>
            <p14:sldId id="273"/>
            <p14:sldId id="274"/>
            <p14:sldId id="275"/>
            <p14:sldId id="276"/>
            <p14:sldId id="279"/>
            <p14:sldId id="278"/>
            <p14:sldId id="257"/>
            <p14:sldId id="30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 id="2" name="יהודה טאוב" initials="י.ט." lastIdx="2" clrIdx="1">
    <p:extLst>
      <p:ext uri="{19B8F6BF-5375-455C-9EA6-DF929625EA0E}">
        <p15:presenceInfo xmlns:p15="http://schemas.microsoft.com/office/powerpoint/2012/main" userId="יהודה טאוב"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713" autoAdjust="0"/>
  </p:normalViewPr>
  <p:slideViewPr>
    <p:cSldViewPr snapToGrid="0">
      <p:cViewPr varScale="1">
        <p:scale>
          <a:sx n="96" d="100"/>
          <a:sy n="96" d="100"/>
        </p:scale>
        <p:origin x="130" y="62"/>
      </p:cViewPr>
      <p:guideLst>
        <p:guide orient="horz" pos="2160"/>
        <p:guide pos="3840"/>
      </p:guideLst>
    </p:cSldViewPr>
  </p:slideViewPr>
  <p:outlineViewPr>
    <p:cViewPr>
      <p:scale>
        <a:sx n="33" d="100"/>
        <a:sy n="33" d="100"/>
      </p:scale>
      <p:origin x="0" y="-188218"/>
    </p:cViewPr>
  </p:outlineViewPr>
  <p:notesTextViewPr>
    <p:cViewPr>
      <p:scale>
        <a:sx n="1" d="1"/>
        <a:sy n="1" d="1"/>
      </p:scale>
      <p:origin x="0" y="0"/>
    </p:cViewPr>
  </p:notesTextViewPr>
  <p:sorterViewPr>
    <p:cViewPr>
      <p:scale>
        <a:sx n="100" d="100"/>
        <a:sy n="100" d="100"/>
      </p:scale>
      <p:origin x="0" y="-4285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notesMaster" Target="notesMasters/notesMaster1.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commentAuthors" Target="commentAuthors.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presProps" Target="presProps.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slide" Target="slides/slide216.xml"/><Relationship Id="rId225" Type="http://schemas.openxmlformats.org/officeDocument/2006/relationships/slide" Target="slides/slide22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6" Type="http://schemas.openxmlformats.org/officeDocument/2006/relationships/slide" Target="slides/slide22.xml"/><Relationship Id="rId231" Type="http://schemas.openxmlformats.org/officeDocument/2006/relationships/viewProps" Target="viewProps.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theme" Target="theme/theme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12" Type="http://schemas.openxmlformats.org/officeDocument/2006/relationships/slide" Target="slides/slide208.xml"/><Relationship Id="rId233" Type="http://schemas.openxmlformats.org/officeDocument/2006/relationships/tableStyles" Target="tableStyles.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microsoft.com/office/2016/11/relationships/changesInfo" Target="changesInfos/changesInfo1.xml"/><Relationship Id="rId2" Type="http://schemas.openxmlformats.org/officeDocument/2006/relationships/slideMaster" Target="slideMasters/slideMaster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slideMaster" Target="slideMasters/slideMaster3.xml"/><Relationship Id="rId214" Type="http://schemas.openxmlformats.org/officeDocument/2006/relationships/slide" Target="slides/slide210.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2:49.538" v="9"/>
      <pc:docMkLst>
        <pc:docMk/>
      </pc:docMkLst>
      <pc:sldChg chg="delSp mod delAnim modAnim">
        <pc:chgData name="יהודה טאוב" userId="80c2dbd02819b45c" providerId="LiveId" clId="{9C42E4DE-A4EE-4899-912D-CC2AC8F5DB5D}" dt="2026-10-18T02:12:47.350" v="3"/>
        <pc:sldMkLst>
          <pc:docMk/>
          <pc:sldMk cId="2359308321" sldId="311"/>
        </pc:sldMkLst>
        <pc:picChg chg="del">
          <ac:chgData name="יהודה טאוב" userId="80c2dbd02819b45c" providerId="LiveId" clId="{9C42E4DE-A4EE-4899-912D-CC2AC8F5DB5D}" dt="2026-10-18T02:12:47.350" v="3"/>
          <ac:picMkLst>
            <pc:docMk/>
            <pc:sldMk cId="2359308321" sldId="311"/>
            <ac:picMk id="4" creationId="{D0982FAE-7A23-C8BA-85F5-6D7836CABF1B}"/>
          </ac:picMkLst>
        </pc:picChg>
      </pc:sldChg>
      <pc:sldChg chg="delSp mod delAnim modAnim">
        <pc:chgData name="יהודה טאוב" userId="80c2dbd02819b45c" providerId="LiveId" clId="{9C42E4DE-A4EE-4899-912D-CC2AC8F5DB5D}" dt="2026-10-18T02:12:45.828" v="1"/>
        <pc:sldMkLst>
          <pc:docMk/>
          <pc:sldMk cId="432641150" sldId="414"/>
        </pc:sldMkLst>
        <pc:picChg chg="del">
          <ac:chgData name="יהודה טאוב" userId="80c2dbd02819b45c" providerId="LiveId" clId="{9C42E4DE-A4EE-4899-912D-CC2AC8F5DB5D}" dt="2026-10-18T02:12:45.828" v="1"/>
          <ac:picMkLst>
            <pc:docMk/>
            <pc:sldMk cId="432641150" sldId="414"/>
            <ac:picMk id="4" creationId="{968D5DED-CB37-861E-634E-ED45C535B819}"/>
          </ac:picMkLst>
        </pc:picChg>
      </pc:sldChg>
      <pc:sldChg chg="delSp mod delAnim modAnim">
        <pc:chgData name="יהודה טאוב" userId="80c2dbd02819b45c" providerId="LiveId" clId="{9C42E4DE-A4EE-4899-912D-CC2AC8F5DB5D}" dt="2026-10-18T02:12:49.464" v="5"/>
        <pc:sldMkLst>
          <pc:docMk/>
          <pc:sldMk cId="2387474207" sldId="422"/>
        </pc:sldMkLst>
        <pc:picChg chg="del">
          <ac:chgData name="יהודה טאוב" userId="80c2dbd02819b45c" providerId="LiveId" clId="{9C42E4DE-A4EE-4899-912D-CC2AC8F5DB5D}" dt="2026-10-18T02:12:49.464" v="5"/>
          <ac:picMkLst>
            <pc:docMk/>
            <pc:sldMk cId="2387474207" sldId="422"/>
            <ac:picMk id="4" creationId="{A36D1FBC-A581-6BC2-9987-73FA144E4637}"/>
          </ac:picMkLst>
        </pc:picChg>
      </pc:sldChg>
      <pc:sldChg chg="delSp mod delAnim modAnim">
        <pc:chgData name="יהודה טאוב" userId="80c2dbd02819b45c" providerId="LiveId" clId="{9C42E4DE-A4EE-4899-912D-CC2AC8F5DB5D}" dt="2026-10-18T02:12:49.491" v="7"/>
        <pc:sldMkLst>
          <pc:docMk/>
          <pc:sldMk cId="2318140696" sldId="451"/>
        </pc:sldMkLst>
        <pc:picChg chg="del">
          <ac:chgData name="יהודה טאוב" userId="80c2dbd02819b45c" providerId="LiveId" clId="{9C42E4DE-A4EE-4899-912D-CC2AC8F5DB5D}" dt="2026-10-18T02:12:49.491" v="7"/>
          <ac:picMkLst>
            <pc:docMk/>
            <pc:sldMk cId="2318140696" sldId="451"/>
            <ac:picMk id="4" creationId="{CFB898A6-1BB6-B759-5F04-0061DEB89F6B}"/>
          </ac:picMkLst>
        </pc:picChg>
      </pc:sldChg>
      <pc:sldChg chg="delSp mod delAnim modAnim">
        <pc:chgData name="יהודה טאוב" userId="80c2dbd02819b45c" providerId="LiveId" clId="{9C42E4DE-A4EE-4899-912D-CC2AC8F5DB5D}" dt="2026-10-18T02:12:49.538" v="9"/>
        <pc:sldMkLst>
          <pc:docMk/>
          <pc:sldMk cId="59659624" sldId="536"/>
        </pc:sldMkLst>
        <pc:picChg chg="del">
          <ac:chgData name="יהודה טאוב" userId="80c2dbd02819b45c" providerId="LiveId" clId="{9C42E4DE-A4EE-4899-912D-CC2AC8F5DB5D}" dt="2026-10-18T02:12:49.538" v="9"/>
          <ac:picMkLst>
            <pc:docMk/>
            <pc:sldMk cId="59659624" sldId="536"/>
            <ac:picMk id="4" creationId="{F918499E-8B90-0281-77D3-F76B78A0672A}"/>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06-10T20:50:05.631" idx="1">
    <p:pos x="10" y="10"/>
    <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496F9-0A2C-4201-80C8-34BD87FBDA7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FC032F2C-17A9-425E-8F78-C6E39A7D0790}">
      <dgm:prSet phldrT="[טקסט]"/>
      <dgm:spPr/>
      <dgm:t>
        <a:bodyPr/>
        <a:lstStyle/>
        <a:p>
          <a:pPr rtl="1"/>
          <a:r>
            <a:rPr lang="he-IL" dirty="0" err="1"/>
            <a:t>התפחות</a:t>
          </a:r>
          <a:r>
            <a:rPr lang="he-IL" dirty="0"/>
            <a:t> רוחנית</a:t>
          </a:r>
        </a:p>
      </dgm:t>
    </dgm:pt>
    <dgm:pt modelId="{8664DABD-7945-43FA-9845-8B5DD3388C2C}" type="parTrans" cxnId="{3A486DA6-E6A0-49F0-BAFA-59A82A62B5CC}">
      <dgm:prSet/>
      <dgm:spPr/>
      <dgm:t>
        <a:bodyPr/>
        <a:lstStyle/>
        <a:p>
          <a:pPr rtl="1"/>
          <a:endParaRPr lang="he-IL"/>
        </a:p>
      </dgm:t>
    </dgm:pt>
    <dgm:pt modelId="{B642FF76-05BE-435A-8DB0-5A03AA93A1AD}" type="sibTrans" cxnId="{3A486DA6-E6A0-49F0-BAFA-59A82A62B5CC}">
      <dgm:prSet/>
      <dgm:spPr/>
      <dgm:t>
        <a:bodyPr/>
        <a:lstStyle/>
        <a:p>
          <a:pPr rtl="1"/>
          <a:endParaRPr lang="he-IL"/>
        </a:p>
      </dgm:t>
    </dgm:pt>
    <dgm:pt modelId="{EB45A52B-4688-4F79-B177-4469CEB4483F}">
      <dgm:prSet phldrT="[טקסט]"/>
      <dgm:spPr/>
      <dgm:t>
        <a:bodyPr/>
        <a:lstStyle/>
        <a:p>
          <a:pPr rtl="1"/>
          <a:r>
            <a:rPr lang="he-IL" dirty="0"/>
            <a:t>הגשמה ונשמה</a:t>
          </a:r>
        </a:p>
      </dgm:t>
    </dgm:pt>
    <dgm:pt modelId="{F2490392-46DA-43AD-8F89-6BF68050B3FE}" type="parTrans" cxnId="{47D7F769-86A6-4E20-9DE6-F5DBF9A9AF00}">
      <dgm:prSet/>
      <dgm:spPr/>
      <dgm:t>
        <a:bodyPr/>
        <a:lstStyle/>
        <a:p>
          <a:pPr rtl="1"/>
          <a:endParaRPr lang="he-IL"/>
        </a:p>
      </dgm:t>
    </dgm:pt>
    <dgm:pt modelId="{195BE3E5-C635-4572-9641-5DBD86780CB9}" type="sibTrans" cxnId="{47D7F769-86A6-4E20-9DE6-F5DBF9A9AF00}">
      <dgm:prSet/>
      <dgm:spPr/>
      <dgm:t>
        <a:bodyPr/>
        <a:lstStyle/>
        <a:p>
          <a:pPr rtl="1"/>
          <a:endParaRPr lang="he-IL"/>
        </a:p>
      </dgm:t>
    </dgm:pt>
    <dgm:pt modelId="{CD83ED71-D299-4B2D-B52E-0351A4FA2413}">
      <dgm:prSet phldrT="[טקסט]"/>
      <dgm:spPr/>
      <dgm:t>
        <a:bodyPr/>
        <a:lstStyle/>
        <a:p>
          <a:pPr rtl="1"/>
          <a:r>
            <a:rPr lang="he-IL" dirty="0"/>
            <a:t>רווחים </a:t>
          </a:r>
          <a:r>
            <a:rPr lang="he-IL" dirty="0" err="1"/>
            <a:t>רוחנים</a:t>
          </a:r>
          <a:endParaRPr lang="he-IL" dirty="0"/>
        </a:p>
      </dgm:t>
    </dgm:pt>
    <dgm:pt modelId="{5FB29FDF-0256-4775-BBFC-7C3B182DD85F}" type="parTrans" cxnId="{2D97117C-1E89-46B7-B7E3-9FEC75822579}">
      <dgm:prSet/>
      <dgm:spPr/>
      <dgm:t>
        <a:bodyPr/>
        <a:lstStyle/>
        <a:p>
          <a:pPr rtl="1"/>
          <a:endParaRPr lang="he-IL"/>
        </a:p>
      </dgm:t>
    </dgm:pt>
    <dgm:pt modelId="{6D1560BE-5097-4F2E-A0EE-3240102A7A9C}" type="sibTrans" cxnId="{2D97117C-1E89-46B7-B7E3-9FEC75822579}">
      <dgm:prSet/>
      <dgm:spPr/>
      <dgm:t>
        <a:bodyPr/>
        <a:lstStyle/>
        <a:p>
          <a:pPr rtl="1"/>
          <a:endParaRPr lang="he-IL"/>
        </a:p>
      </dgm:t>
    </dgm:pt>
    <dgm:pt modelId="{59EBB14B-1A79-406E-91B8-5FBEEDD2EC71}">
      <dgm:prSet phldrT="[טקסט]"/>
      <dgm:spPr/>
      <dgm:t>
        <a:bodyPr/>
        <a:lstStyle/>
        <a:p>
          <a:pPr rtl="1"/>
          <a:r>
            <a:rPr lang="he-IL" dirty="0"/>
            <a:t>אהבה</a:t>
          </a:r>
        </a:p>
      </dgm:t>
    </dgm:pt>
    <dgm:pt modelId="{A13550FF-B857-4CD5-8B90-A013A81F9E63}" type="parTrans" cxnId="{ECFEB42F-82EB-4F99-BFC2-6C974593DD49}">
      <dgm:prSet/>
      <dgm:spPr/>
      <dgm:t>
        <a:bodyPr/>
        <a:lstStyle/>
        <a:p>
          <a:pPr rtl="1"/>
          <a:endParaRPr lang="he-IL"/>
        </a:p>
      </dgm:t>
    </dgm:pt>
    <dgm:pt modelId="{4B569494-4672-47B5-916F-34DBD81F4FF1}" type="sibTrans" cxnId="{ECFEB42F-82EB-4F99-BFC2-6C974593DD49}">
      <dgm:prSet/>
      <dgm:spPr/>
      <dgm:t>
        <a:bodyPr/>
        <a:lstStyle/>
        <a:p>
          <a:pPr rtl="1"/>
          <a:endParaRPr lang="he-IL"/>
        </a:p>
      </dgm:t>
    </dgm:pt>
    <dgm:pt modelId="{274FA82E-4A0C-4700-B56C-EC9F7CA891E5}">
      <dgm:prSet phldrT="[טקסט]"/>
      <dgm:spPr/>
      <dgm:t>
        <a:bodyPr/>
        <a:lstStyle/>
        <a:p>
          <a:pPr rtl="1"/>
          <a:r>
            <a:rPr lang="he-IL" dirty="0"/>
            <a:t>נתינה</a:t>
          </a:r>
        </a:p>
      </dgm:t>
    </dgm:pt>
    <dgm:pt modelId="{3A0B1DB7-4F11-45DF-A76B-003B5F38EE10}" type="parTrans" cxnId="{F091718F-6C1B-4AC6-BEEC-6480217E8038}">
      <dgm:prSet/>
      <dgm:spPr/>
      <dgm:t>
        <a:bodyPr/>
        <a:lstStyle/>
        <a:p>
          <a:pPr rtl="1"/>
          <a:endParaRPr lang="he-IL"/>
        </a:p>
      </dgm:t>
    </dgm:pt>
    <dgm:pt modelId="{8FB421F4-E231-4BCB-84A2-AA5BCF3E62CF}" type="sibTrans" cxnId="{F091718F-6C1B-4AC6-BEEC-6480217E8038}">
      <dgm:prSet/>
      <dgm:spPr/>
      <dgm:t>
        <a:bodyPr/>
        <a:lstStyle/>
        <a:p>
          <a:pPr rtl="1"/>
          <a:endParaRPr lang="he-IL"/>
        </a:p>
      </dgm:t>
    </dgm:pt>
    <dgm:pt modelId="{67894034-2E19-4D67-8AE8-5F66FA370D87}" type="pres">
      <dgm:prSet presAssocID="{5B3496F9-0A2C-4201-80C8-34BD87FBDA72}" presName="diagram" presStyleCnt="0">
        <dgm:presLayoutVars>
          <dgm:dir/>
          <dgm:resizeHandles val="exact"/>
        </dgm:presLayoutVars>
      </dgm:prSet>
      <dgm:spPr/>
    </dgm:pt>
    <dgm:pt modelId="{773DC6C5-DD9F-457B-BDF0-824065C08830}" type="pres">
      <dgm:prSet presAssocID="{FC032F2C-17A9-425E-8F78-C6E39A7D0790}" presName="node" presStyleLbl="node1" presStyleIdx="0" presStyleCnt="5">
        <dgm:presLayoutVars>
          <dgm:bulletEnabled val="1"/>
        </dgm:presLayoutVars>
      </dgm:prSet>
      <dgm:spPr/>
    </dgm:pt>
    <dgm:pt modelId="{726E4E2F-FE20-47A7-8548-1AA6380E627A}" type="pres">
      <dgm:prSet presAssocID="{B642FF76-05BE-435A-8DB0-5A03AA93A1AD}" presName="sibTrans" presStyleCnt="0"/>
      <dgm:spPr/>
    </dgm:pt>
    <dgm:pt modelId="{CCDB7CF6-52B9-4CDE-9D7A-FE981418D76D}" type="pres">
      <dgm:prSet presAssocID="{EB45A52B-4688-4F79-B177-4469CEB4483F}" presName="node" presStyleLbl="node1" presStyleIdx="1" presStyleCnt="5">
        <dgm:presLayoutVars>
          <dgm:bulletEnabled val="1"/>
        </dgm:presLayoutVars>
      </dgm:prSet>
      <dgm:spPr/>
    </dgm:pt>
    <dgm:pt modelId="{BCC1BF5F-B991-49F8-938A-F59FE45C5A97}" type="pres">
      <dgm:prSet presAssocID="{195BE3E5-C635-4572-9641-5DBD86780CB9}" presName="sibTrans" presStyleCnt="0"/>
      <dgm:spPr/>
    </dgm:pt>
    <dgm:pt modelId="{235CF55A-C3CF-4F08-BFAB-F0E941EBC0B6}" type="pres">
      <dgm:prSet presAssocID="{CD83ED71-D299-4B2D-B52E-0351A4FA2413}" presName="node" presStyleLbl="node1" presStyleIdx="2" presStyleCnt="5">
        <dgm:presLayoutVars>
          <dgm:bulletEnabled val="1"/>
        </dgm:presLayoutVars>
      </dgm:prSet>
      <dgm:spPr/>
    </dgm:pt>
    <dgm:pt modelId="{8AEAADCC-C965-425E-96C3-95320AB0562D}" type="pres">
      <dgm:prSet presAssocID="{6D1560BE-5097-4F2E-A0EE-3240102A7A9C}" presName="sibTrans" presStyleCnt="0"/>
      <dgm:spPr/>
    </dgm:pt>
    <dgm:pt modelId="{B7ADDE59-39C7-4580-A020-F5439BE07D41}" type="pres">
      <dgm:prSet presAssocID="{59EBB14B-1A79-406E-91B8-5FBEEDD2EC71}" presName="node" presStyleLbl="node1" presStyleIdx="3" presStyleCnt="5">
        <dgm:presLayoutVars>
          <dgm:bulletEnabled val="1"/>
        </dgm:presLayoutVars>
      </dgm:prSet>
      <dgm:spPr/>
    </dgm:pt>
    <dgm:pt modelId="{49E035E1-27CD-497C-A346-6DFB1211543B}" type="pres">
      <dgm:prSet presAssocID="{4B569494-4672-47B5-916F-34DBD81F4FF1}" presName="sibTrans" presStyleCnt="0"/>
      <dgm:spPr/>
    </dgm:pt>
    <dgm:pt modelId="{58015C54-DDA8-4686-811A-F0EA4D12E655}" type="pres">
      <dgm:prSet presAssocID="{274FA82E-4A0C-4700-B56C-EC9F7CA891E5}" presName="node" presStyleLbl="node1" presStyleIdx="4" presStyleCnt="5">
        <dgm:presLayoutVars>
          <dgm:bulletEnabled val="1"/>
        </dgm:presLayoutVars>
      </dgm:prSet>
      <dgm:spPr/>
    </dgm:pt>
  </dgm:ptLst>
  <dgm:cxnLst>
    <dgm:cxn modelId="{ECFEB42F-82EB-4F99-BFC2-6C974593DD49}" srcId="{5B3496F9-0A2C-4201-80C8-34BD87FBDA72}" destId="{59EBB14B-1A79-406E-91B8-5FBEEDD2EC71}" srcOrd="3" destOrd="0" parTransId="{A13550FF-B857-4CD5-8B90-A013A81F9E63}" sibTransId="{4B569494-4672-47B5-916F-34DBD81F4FF1}"/>
    <dgm:cxn modelId="{A3D49B30-99EE-481A-BCAE-0A9DFABABF74}" type="presOf" srcId="{59EBB14B-1A79-406E-91B8-5FBEEDD2EC71}" destId="{B7ADDE59-39C7-4580-A020-F5439BE07D41}" srcOrd="0" destOrd="0" presId="urn:microsoft.com/office/officeart/2005/8/layout/default"/>
    <dgm:cxn modelId="{E520CC33-0F8D-435C-A061-0BD03D9EB06A}" type="presOf" srcId="{5B3496F9-0A2C-4201-80C8-34BD87FBDA72}" destId="{67894034-2E19-4D67-8AE8-5F66FA370D87}" srcOrd="0" destOrd="0" presId="urn:microsoft.com/office/officeart/2005/8/layout/default"/>
    <dgm:cxn modelId="{47D7F769-86A6-4E20-9DE6-F5DBF9A9AF00}" srcId="{5B3496F9-0A2C-4201-80C8-34BD87FBDA72}" destId="{EB45A52B-4688-4F79-B177-4469CEB4483F}" srcOrd="1" destOrd="0" parTransId="{F2490392-46DA-43AD-8F89-6BF68050B3FE}" sibTransId="{195BE3E5-C635-4572-9641-5DBD86780CB9}"/>
    <dgm:cxn modelId="{32F17952-6341-46CF-9C04-2FDD169D97A0}" type="presOf" srcId="{FC032F2C-17A9-425E-8F78-C6E39A7D0790}" destId="{773DC6C5-DD9F-457B-BDF0-824065C08830}" srcOrd="0" destOrd="0" presId="urn:microsoft.com/office/officeart/2005/8/layout/default"/>
    <dgm:cxn modelId="{2D97117C-1E89-46B7-B7E3-9FEC75822579}" srcId="{5B3496F9-0A2C-4201-80C8-34BD87FBDA72}" destId="{CD83ED71-D299-4B2D-B52E-0351A4FA2413}" srcOrd="2" destOrd="0" parTransId="{5FB29FDF-0256-4775-BBFC-7C3B182DD85F}" sibTransId="{6D1560BE-5097-4F2E-A0EE-3240102A7A9C}"/>
    <dgm:cxn modelId="{04FD118B-CAB6-493C-9050-C64D6EB1F486}" type="presOf" srcId="{274FA82E-4A0C-4700-B56C-EC9F7CA891E5}" destId="{58015C54-DDA8-4686-811A-F0EA4D12E655}" srcOrd="0" destOrd="0" presId="urn:microsoft.com/office/officeart/2005/8/layout/default"/>
    <dgm:cxn modelId="{F091718F-6C1B-4AC6-BEEC-6480217E8038}" srcId="{5B3496F9-0A2C-4201-80C8-34BD87FBDA72}" destId="{274FA82E-4A0C-4700-B56C-EC9F7CA891E5}" srcOrd="4" destOrd="0" parTransId="{3A0B1DB7-4F11-45DF-A76B-003B5F38EE10}" sibTransId="{8FB421F4-E231-4BCB-84A2-AA5BCF3E62CF}"/>
    <dgm:cxn modelId="{91304E93-A33F-4D87-A475-1AD2EC51595A}" type="presOf" srcId="{CD83ED71-D299-4B2D-B52E-0351A4FA2413}" destId="{235CF55A-C3CF-4F08-BFAB-F0E941EBC0B6}" srcOrd="0" destOrd="0" presId="urn:microsoft.com/office/officeart/2005/8/layout/default"/>
    <dgm:cxn modelId="{3A486DA6-E6A0-49F0-BAFA-59A82A62B5CC}" srcId="{5B3496F9-0A2C-4201-80C8-34BD87FBDA72}" destId="{FC032F2C-17A9-425E-8F78-C6E39A7D0790}" srcOrd="0" destOrd="0" parTransId="{8664DABD-7945-43FA-9845-8B5DD3388C2C}" sibTransId="{B642FF76-05BE-435A-8DB0-5A03AA93A1AD}"/>
    <dgm:cxn modelId="{34DDFAEB-5458-4923-B071-69A4D3B911F2}" type="presOf" srcId="{EB45A52B-4688-4F79-B177-4469CEB4483F}" destId="{CCDB7CF6-52B9-4CDE-9D7A-FE981418D76D}" srcOrd="0" destOrd="0" presId="urn:microsoft.com/office/officeart/2005/8/layout/default"/>
    <dgm:cxn modelId="{26902EEB-919A-4AB7-A29F-DF757932D654}" type="presParOf" srcId="{67894034-2E19-4D67-8AE8-5F66FA370D87}" destId="{773DC6C5-DD9F-457B-BDF0-824065C08830}" srcOrd="0" destOrd="0" presId="urn:microsoft.com/office/officeart/2005/8/layout/default"/>
    <dgm:cxn modelId="{BDF1FD29-3647-47D2-8819-CB5D78A5DF6D}" type="presParOf" srcId="{67894034-2E19-4D67-8AE8-5F66FA370D87}" destId="{726E4E2F-FE20-47A7-8548-1AA6380E627A}" srcOrd="1" destOrd="0" presId="urn:microsoft.com/office/officeart/2005/8/layout/default"/>
    <dgm:cxn modelId="{0C2B8755-0669-4952-A7ED-579D84BC17E2}" type="presParOf" srcId="{67894034-2E19-4D67-8AE8-5F66FA370D87}" destId="{CCDB7CF6-52B9-4CDE-9D7A-FE981418D76D}" srcOrd="2" destOrd="0" presId="urn:microsoft.com/office/officeart/2005/8/layout/default"/>
    <dgm:cxn modelId="{191177ED-B735-4C3C-8BC1-B5C9D2F3117C}" type="presParOf" srcId="{67894034-2E19-4D67-8AE8-5F66FA370D87}" destId="{BCC1BF5F-B991-49F8-938A-F59FE45C5A97}" srcOrd="3" destOrd="0" presId="urn:microsoft.com/office/officeart/2005/8/layout/default"/>
    <dgm:cxn modelId="{41CA9D31-6EEA-4914-8428-B69779E12DDA}" type="presParOf" srcId="{67894034-2E19-4D67-8AE8-5F66FA370D87}" destId="{235CF55A-C3CF-4F08-BFAB-F0E941EBC0B6}" srcOrd="4" destOrd="0" presId="urn:microsoft.com/office/officeart/2005/8/layout/default"/>
    <dgm:cxn modelId="{E01AB148-8FA9-455D-8544-C79A37A8AE36}" type="presParOf" srcId="{67894034-2E19-4D67-8AE8-5F66FA370D87}" destId="{8AEAADCC-C965-425E-96C3-95320AB0562D}" srcOrd="5" destOrd="0" presId="urn:microsoft.com/office/officeart/2005/8/layout/default"/>
    <dgm:cxn modelId="{D51B8D9B-D8C0-4EC8-BA0C-097CF5618512}" type="presParOf" srcId="{67894034-2E19-4D67-8AE8-5F66FA370D87}" destId="{B7ADDE59-39C7-4580-A020-F5439BE07D41}" srcOrd="6" destOrd="0" presId="urn:microsoft.com/office/officeart/2005/8/layout/default"/>
    <dgm:cxn modelId="{33616473-18EB-46E7-B1BF-049DC7AE005F}" type="presParOf" srcId="{67894034-2E19-4D67-8AE8-5F66FA370D87}" destId="{49E035E1-27CD-497C-A346-6DFB1211543B}" srcOrd="7" destOrd="0" presId="urn:microsoft.com/office/officeart/2005/8/layout/default"/>
    <dgm:cxn modelId="{03A2F556-3AFD-49B7-9803-C566459E7D6C}" type="presParOf" srcId="{67894034-2E19-4D67-8AE8-5F66FA370D87}" destId="{58015C54-DDA8-4686-811A-F0EA4D12E65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FBE12C-45B4-4970-A545-A551E7270E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F1538C1B-B5F0-456E-BAB6-B88A807CD4EC}">
      <dgm:prSet phldrT="[טקסט]"/>
      <dgm:spPr/>
      <dgm:t>
        <a:bodyPr/>
        <a:lstStyle/>
        <a:p>
          <a:pPr rtl="1"/>
          <a:r>
            <a:rPr lang="he-IL" dirty="0"/>
            <a:t>הופעה חיצונית</a:t>
          </a:r>
        </a:p>
      </dgm:t>
    </dgm:pt>
    <dgm:pt modelId="{A34C9690-FB54-47EA-992E-F6B8AF8133A2}" type="parTrans" cxnId="{D100798D-BE0F-43F1-B9FF-0B03836BC5EF}">
      <dgm:prSet/>
      <dgm:spPr/>
      <dgm:t>
        <a:bodyPr/>
        <a:lstStyle/>
        <a:p>
          <a:pPr rtl="1"/>
          <a:endParaRPr lang="he-IL"/>
        </a:p>
      </dgm:t>
    </dgm:pt>
    <dgm:pt modelId="{DDA5C175-F6EA-42DE-823F-3C7F4AFE6322}" type="sibTrans" cxnId="{D100798D-BE0F-43F1-B9FF-0B03836BC5EF}">
      <dgm:prSet/>
      <dgm:spPr/>
      <dgm:t>
        <a:bodyPr/>
        <a:lstStyle/>
        <a:p>
          <a:pPr rtl="1"/>
          <a:endParaRPr lang="he-IL"/>
        </a:p>
      </dgm:t>
    </dgm:pt>
    <dgm:pt modelId="{D66ED4F9-AAEC-4A98-B5D1-27DFA1D088CA}">
      <dgm:prSet phldrT="[טקסט]"/>
      <dgm:spPr/>
      <dgm:t>
        <a:bodyPr/>
        <a:lstStyle/>
        <a:p>
          <a:pPr rtl="1"/>
          <a:r>
            <a:rPr lang="he-IL" dirty="0"/>
            <a:t>דיאטה</a:t>
          </a:r>
        </a:p>
      </dgm:t>
    </dgm:pt>
    <dgm:pt modelId="{72A5E112-D6B6-4BFD-8FFD-274B07869EA9}" type="parTrans" cxnId="{AE61EF19-B44B-416D-BF9A-0AEAC97A7784}">
      <dgm:prSet/>
      <dgm:spPr/>
      <dgm:t>
        <a:bodyPr/>
        <a:lstStyle/>
        <a:p>
          <a:pPr rtl="1"/>
          <a:endParaRPr lang="he-IL"/>
        </a:p>
      </dgm:t>
    </dgm:pt>
    <dgm:pt modelId="{0B5EA8D7-9612-4082-ADC5-AB9D9FDA61A8}" type="sibTrans" cxnId="{AE61EF19-B44B-416D-BF9A-0AEAC97A7784}">
      <dgm:prSet/>
      <dgm:spPr/>
      <dgm:t>
        <a:bodyPr/>
        <a:lstStyle/>
        <a:p>
          <a:pPr rtl="1"/>
          <a:endParaRPr lang="he-IL"/>
        </a:p>
      </dgm:t>
    </dgm:pt>
    <dgm:pt modelId="{F232224D-0555-494A-B72B-0B774D9DF473}">
      <dgm:prSet phldrT="[טקסט]"/>
      <dgm:spPr/>
      <dgm:t>
        <a:bodyPr/>
        <a:lstStyle/>
        <a:p>
          <a:pPr rtl="1"/>
          <a:r>
            <a:rPr lang="he-IL" dirty="0"/>
            <a:t>יופי</a:t>
          </a:r>
        </a:p>
      </dgm:t>
    </dgm:pt>
    <dgm:pt modelId="{73F2AB27-71F1-4D29-B769-C184D6A7AFE2}" type="parTrans" cxnId="{0C494482-0AA6-4CF4-86FD-0984CE4F439C}">
      <dgm:prSet/>
      <dgm:spPr/>
      <dgm:t>
        <a:bodyPr/>
        <a:lstStyle/>
        <a:p>
          <a:pPr rtl="1"/>
          <a:endParaRPr lang="he-IL"/>
        </a:p>
      </dgm:t>
    </dgm:pt>
    <dgm:pt modelId="{FE7B6DB9-E98A-4AF8-A0B3-D479EBF5419E}" type="sibTrans" cxnId="{0C494482-0AA6-4CF4-86FD-0984CE4F439C}">
      <dgm:prSet/>
      <dgm:spPr/>
      <dgm:t>
        <a:bodyPr/>
        <a:lstStyle/>
        <a:p>
          <a:pPr rtl="1"/>
          <a:endParaRPr lang="he-IL"/>
        </a:p>
      </dgm:t>
    </dgm:pt>
    <dgm:pt modelId="{6DC25F57-B05D-4787-81C5-A72795A8F6DE}">
      <dgm:prSet phldrT="[טקסט]"/>
      <dgm:spPr/>
      <dgm:t>
        <a:bodyPr/>
        <a:lstStyle/>
        <a:p>
          <a:pPr rtl="1"/>
          <a:r>
            <a:rPr lang="he-IL" dirty="0"/>
            <a:t>עסקים</a:t>
          </a:r>
        </a:p>
      </dgm:t>
    </dgm:pt>
    <dgm:pt modelId="{F6745BD4-C3FD-429E-B9EC-E89F5E9714E9}" type="parTrans" cxnId="{C48519D2-99B6-433B-8A16-5823B79D4EE8}">
      <dgm:prSet/>
      <dgm:spPr/>
      <dgm:t>
        <a:bodyPr/>
        <a:lstStyle/>
        <a:p>
          <a:pPr rtl="1"/>
          <a:endParaRPr lang="he-IL"/>
        </a:p>
      </dgm:t>
    </dgm:pt>
    <dgm:pt modelId="{F7E4FC11-A699-42FF-97BB-C1389AF9A10C}" type="sibTrans" cxnId="{C48519D2-99B6-433B-8A16-5823B79D4EE8}">
      <dgm:prSet/>
      <dgm:spPr/>
      <dgm:t>
        <a:bodyPr/>
        <a:lstStyle/>
        <a:p>
          <a:pPr rtl="1"/>
          <a:endParaRPr lang="he-IL"/>
        </a:p>
      </dgm:t>
    </dgm:pt>
    <dgm:pt modelId="{EA368920-0EB4-4B93-9E90-73F767AC0E23}">
      <dgm:prSet phldrT="[טקסט]"/>
      <dgm:spPr/>
      <dgm:t>
        <a:bodyPr/>
        <a:lstStyle/>
        <a:p>
          <a:pPr rtl="1"/>
          <a:r>
            <a:rPr lang="he-IL" dirty="0"/>
            <a:t>הנאות</a:t>
          </a:r>
        </a:p>
      </dgm:t>
    </dgm:pt>
    <dgm:pt modelId="{2FAAE697-170B-48A1-B1DF-F93295309D32}" type="parTrans" cxnId="{71A29FAF-7E2F-4FB6-9F5F-33F9B4676453}">
      <dgm:prSet/>
      <dgm:spPr/>
      <dgm:t>
        <a:bodyPr/>
        <a:lstStyle/>
        <a:p>
          <a:pPr rtl="1"/>
          <a:endParaRPr lang="he-IL"/>
        </a:p>
      </dgm:t>
    </dgm:pt>
    <dgm:pt modelId="{891096AF-FC39-40BD-9DD4-631D2443C7E1}" type="sibTrans" cxnId="{71A29FAF-7E2F-4FB6-9F5F-33F9B4676453}">
      <dgm:prSet/>
      <dgm:spPr/>
      <dgm:t>
        <a:bodyPr/>
        <a:lstStyle/>
        <a:p>
          <a:pPr rtl="1"/>
          <a:endParaRPr lang="he-IL"/>
        </a:p>
      </dgm:t>
    </dgm:pt>
    <dgm:pt modelId="{DD183724-8FA6-4766-98FF-0E95055A6AF9}" type="pres">
      <dgm:prSet presAssocID="{A3FBE12C-45B4-4970-A545-A551E7270E19}" presName="diagram" presStyleCnt="0">
        <dgm:presLayoutVars>
          <dgm:dir/>
          <dgm:resizeHandles val="exact"/>
        </dgm:presLayoutVars>
      </dgm:prSet>
      <dgm:spPr/>
    </dgm:pt>
    <dgm:pt modelId="{AEE87B0A-9B0F-4B9D-A127-7059756C97E0}" type="pres">
      <dgm:prSet presAssocID="{F1538C1B-B5F0-456E-BAB6-B88A807CD4EC}" presName="node" presStyleLbl="node1" presStyleIdx="0" presStyleCnt="5">
        <dgm:presLayoutVars>
          <dgm:bulletEnabled val="1"/>
        </dgm:presLayoutVars>
      </dgm:prSet>
      <dgm:spPr/>
    </dgm:pt>
    <dgm:pt modelId="{61D91E30-7B43-4097-AFDF-C30CA0EE634C}" type="pres">
      <dgm:prSet presAssocID="{DDA5C175-F6EA-42DE-823F-3C7F4AFE6322}" presName="sibTrans" presStyleCnt="0"/>
      <dgm:spPr/>
    </dgm:pt>
    <dgm:pt modelId="{B7091009-1332-4F95-A76B-EA61A0BEB08C}" type="pres">
      <dgm:prSet presAssocID="{D66ED4F9-AAEC-4A98-B5D1-27DFA1D088CA}" presName="node" presStyleLbl="node1" presStyleIdx="1" presStyleCnt="5">
        <dgm:presLayoutVars>
          <dgm:bulletEnabled val="1"/>
        </dgm:presLayoutVars>
      </dgm:prSet>
      <dgm:spPr/>
    </dgm:pt>
    <dgm:pt modelId="{29A3D143-E6F6-4119-BD85-151268C53633}" type="pres">
      <dgm:prSet presAssocID="{0B5EA8D7-9612-4082-ADC5-AB9D9FDA61A8}" presName="sibTrans" presStyleCnt="0"/>
      <dgm:spPr/>
    </dgm:pt>
    <dgm:pt modelId="{9180F0D7-3D8F-4778-A9DF-5F370BC23D60}" type="pres">
      <dgm:prSet presAssocID="{F232224D-0555-494A-B72B-0B774D9DF473}" presName="node" presStyleLbl="node1" presStyleIdx="2" presStyleCnt="5">
        <dgm:presLayoutVars>
          <dgm:bulletEnabled val="1"/>
        </dgm:presLayoutVars>
      </dgm:prSet>
      <dgm:spPr/>
    </dgm:pt>
    <dgm:pt modelId="{650042A7-3759-4D27-85D3-747D08A07123}" type="pres">
      <dgm:prSet presAssocID="{FE7B6DB9-E98A-4AF8-A0B3-D479EBF5419E}" presName="sibTrans" presStyleCnt="0"/>
      <dgm:spPr/>
    </dgm:pt>
    <dgm:pt modelId="{08DF35BA-119D-43AD-B9A3-922F91930D3D}" type="pres">
      <dgm:prSet presAssocID="{6DC25F57-B05D-4787-81C5-A72795A8F6DE}" presName="node" presStyleLbl="node1" presStyleIdx="3" presStyleCnt="5">
        <dgm:presLayoutVars>
          <dgm:bulletEnabled val="1"/>
        </dgm:presLayoutVars>
      </dgm:prSet>
      <dgm:spPr/>
    </dgm:pt>
    <dgm:pt modelId="{E3A45B25-C582-4898-B738-88482FD02C99}" type="pres">
      <dgm:prSet presAssocID="{F7E4FC11-A699-42FF-97BB-C1389AF9A10C}" presName="sibTrans" presStyleCnt="0"/>
      <dgm:spPr/>
    </dgm:pt>
    <dgm:pt modelId="{890A90ED-DEDE-48BB-94C1-EFA153093406}" type="pres">
      <dgm:prSet presAssocID="{EA368920-0EB4-4B93-9E90-73F767AC0E23}" presName="node" presStyleLbl="node1" presStyleIdx="4" presStyleCnt="5">
        <dgm:presLayoutVars>
          <dgm:bulletEnabled val="1"/>
        </dgm:presLayoutVars>
      </dgm:prSet>
      <dgm:spPr/>
    </dgm:pt>
  </dgm:ptLst>
  <dgm:cxnLst>
    <dgm:cxn modelId="{AE61EF19-B44B-416D-BF9A-0AEAC97A7784}" srcId="{A3FBE12C-45B4-4970-A545-A551E7270E19}" destId="{D66ED4F9-AAEC-4A98-B5D1-27DFA1D088CA}" srcOrd="1" destOrd="0" parTransId="{72A5E112-D6B6-4BFD-8FFD-274B07869EA9}" sibTransId="{0B5EA8D7-9612-4082-ADC5-AB9D9FDA61A8}"/>
    <dgm:cxn modelId="{AF38001F-B13E-4FF3-90DE-265C2D82272C}" type="presOf" srcId="{F232224D-0555-494A-B72B-0B774D9DF473}" destId="{9180F0D7-3D8F-4778-A9DF-5F370BC23D60}" srcOrd="0" destOrd="0" presId="urn:microsoft.com/office/officeart/2005/8/layout/default"/>
    <dgm:cxn modelId="{41FA8B22-EE93-4EAC-A803-8D24D6C3E642}" type="presOf" srcId="{A3FBE12C-45B4-4970-A545-A551E7270E19}" destId="{DD183724-8FA6-4766-98FF-0E95055A6AF9}" srcOrd="0" destOrd="0" presId="urn:microsoft.com/office/officeart/2005/8/layout/default"/>
    <dgm:cxn modelId="{0E640D69-46AE-485D-9379-FAC0F923FCC5}" type="presOf" srcId="{EA368920-0EB4-4B93-9E90-73F767AC0E23}" destId="{890A90ED-DEDE-48BB-94C1-EFA153093406}" srcOrd="0" destOrd="0" presId="urn:microsoft.com/office/officeart/2005/8/layout/default"/>
    <dgm:cxn modelId="{0C494482-0AA6-4CF4-86FD-0984CE4F439C}" srcId="{A3FBE12C-45B4-4970-A545-A551E7270E19}" destId="{F232224D-0555-494A-B72B-0B774D9DF473}" srcOrd="2" destOrd="0" parTransId="{73F2AB27-71F1-4D29-B769-C184D6A7AFE2}" sibTransId="{FE7B6DB9-E98A-4AF8-A0B3-D479EBF5419E}"/>
    <dgm:cxn modelId="{F423F888-C24A-48EF-80C3-C48F129DCE2C}" type="presOf" srcId="{D66ED4F9-AAEC-4A98-B5D1-27DFA1D088CA}" destId="{B7091009-1332-4F95-A76B-EA61A0BEB08C}" srcOrd="0" destOrd="0" presId="urn:microsoft.com/office/officeart/2005/8/layout/default"/>
    <dgm:cxn modelId="{D100798D-BE0F-43F1-B9FF-0B03836BC5EF}" srcId="{A3FBE12C-45B4-4970-A545-A551E7270E19}" destId="{F1538C1B-B5F0-456E-BAB6-B88A807CD4EC}" srcOrd="0" destOrd="0" parTransId="{A34C9690-FB54-47EA-992E-F6B8AF8133A2}" sibTransId="{DDA5C175-F6EA-42DE-823F-3C7F4AFE6322}"/>
    <dgm:cxn modelId="{182ACA8D-90A7-46DE-8BAE-A1B8F01EC62D}" type="presOf" srcId="{F1538C1B-B5F0-456E-BAB6-B88A807CD4EC}" destId="{AEE87B0A-9B0F-4B9D-A127-7059756C97E0}" srcOrd="0" destOrd="0" presId="urn:microsoft.com/office/officeart/2005/8/layout/default"/>
    <dgm:cxn modelId="{71A29FAF-7E2F-4FB6-9F5F-33F9B4676453}" srcId="{A3FBE12C-45B4-4970-A545-A551E7270E19}" destId="{EA368920-0EB4-4B93-9E90-73F767AC0E23}" srcOrd="4" destOrd="0" parTransId="{2FAAE697-170B-48A1-B1DF-F93295309D32}" sibTransId="{891096AF-FC39-40BD-9DD4-631D2443C7E1}"/>
    <dgm:cxn modelId="{A3721FBE-C588-43CC-9362-66E81769B9A6}" type="presOf" srcId="{6DC25F57-B05D-4787-81C5-A72795A8F6DE}" destId="{08DF35BA-119D-43AD-B9A3-922F91930D3D}" srcOrd="0" destOrd="0" presId="urn:microsoft.com/office/officeart/2005/8/layout/default"/>
    <dgm:cxn modelId="{C48519D2-99B6-433B-8A16-5823B79D4EE8}" srcId="{A3FBE12C-45B4-4970-A545-A551E7270E19}" destId="{6DC25F57-B05D-4787-81C5-A72795A8F6DE}" srcOrd="3" destOrd="0" parTransId="{F6745BD4-C3FD-429E-B9EC-E89F5E9714E9}" sibTransId="{F7E4FC11-A699-42FF-97BB-C1389AF9A10C}"/>
    <dgm:cxn modelId="{3D5CE650-7850-4238-BBC4-B3BACE0E204C}" type="presParOf" srcId="{DD183724-8FA6-4766-98FF-0E95055A6AF9}" destId="{AEE87B0A-9B0F-4B9D-A127-7059756C97E0}" srcOrd="0" destOrd="0" presId="urn:microsoft.com/office/officeart/2005/8/layout/default"/>
    <dgm:cxn modelId="{527F89C9-1F04-417C-B2D6-A665030DF0EB}" type="presParOf" srcId="{DD183724-8FA6-4766-98FF-0E95055A6AF9}" destId="{61D91E30-7B43-4097-AFDF-C30CA0EE634C}" srcOrd="1" destOrd="0" presId="urn:microsoft.com/office/officeart/2005/8/layout/default"/>
    <dgm:cxn modelId="{AE42D2D8-B53A-4606-8002-23BB4BEBA157}" type="presParOf" srcId="{DD183724-8FA6-4766-98FF-0E95055A6AF9}" destId="{B7091009-1332-4F95-A76B-EA61A0BEB08C}" srcOrd="2" destOrd="0" presId="urn:microsoft.com/office/officeart/2005/8/layout/default"/>
    <dgm:cxn modelId="{7D7A937E-3269-4A3C-9CAE-4F1A59C6349A}" type="presParOf" srcId="{DD183724-8FA6-4766-98FF-0E95055A6AF9}" destId="{29A3D143-E6F6-4119-BD85-151268C53633}" srcOrd="3" destOrd="0" presId="urn:microsoft.com/office/officeart/2005/8/layout/default"/>
    <dgm:cxn modelId="{5111989E-A40A-46D4-B409-DC37DB4E0DFA}" type="presParOf" srcId="{DD183724-8FA6-4766-98FF-0E95055A6AF9}" destId="{9180F0D7-3D8F-4778-A9DF-5F370BC23D60}" srcOrd="4" destOrd="0" presId="urn:microsoft.com/office/officeart/2005/8/layout/default"/>
    <dgm:cxn modelId="{A8710634-A827-45CC-9906-F794E3C89C84}" type="presParOf" srcId="{DD183724-8FA6-4766-98FF-0E95055A6AF9}" destId="{650042A7-3759-4D27-85D3-747D08A07123}" srcOrd="5" destOrd="0" presId="urn:microsoft.com/office/officeart/2005/8/layout/default"/>
    <dgm:cxn modelId="{07C3BA40-EEFD-4937-AF8D-2B81A6698390}" type="presParOf" srcId="{DD183724-8FA6-4766-98FF-0E95055A6AF9}" destId="{08DF35BA-119D-43AD-B9A3-922F91930D3D}" srcOrd="6" destOrd="0" presId="urn:microsoft.com/office/officeart/2005/8/layout/default"/>
    <dgm:cxn modelId="{67356C91-AF6F-4C5B-9A70-42FB409F5708}" type="presParOf" srcId="{DD183724-8FA6-4766-98FF-0E95055A6AF9}" destId="{E3A45B25-C582-4898-B738-88482FD02C99}" srcOrd="7" destOrd="0" presId="urn:microsoft.com/office/officeart/2005/8/layout/default"/>
    <dgm:cxn modelId="{1BC45623-78B2-411B-8F32-F34B55616F10}" type="presParOf" srcId="{DD183724-8FA6-4766-98FF-0E95055A6AF9}" destId="{890A90ED-DEDE-48BB-94C1-EFA153093406}"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כְּלוֹמַר: עַל אָדָם זָקֵן מֻטֶּלֶת עֲבוֹדָה מְיֻחֶדֶת לִמְצֹא הֲנָאָה מֵחַיָּיו, </a:t>
          </a:r>
          <a:r>
            <a:rPr lang="he-IL" dirty="0" err="1"/>
            <a:t>אֲפִלּו</a:t>
          </a:r>
          <a:r>
            <a:rPr lang="he-IL"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defTabSz="93345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שַׁעֲרֵי תְּשׁוּבָה לְרַבֵּנוּ יוֹנָה: "וּמָתוֹק הָאוֹר וְטוֹב </a:t>
          </a:r>
          <a:r>
            <a:rPr lang="he-IL" dirty="0" err="1"/>
            <a:t>לַעֵינַיִם</a:t>
          </a:r>
          <a:r>
            <a:rPr lang="he-IL" dirty="0"/>
            <a:t> לִרְאוֹת אֶת הַשָּׁמֶשׁ", פֵּרוּשׁ: חָזַר לְדַבֵּר עַל יְמֵי הַזְּקֵנָה שֶׁהִמְשִׁיל אוֹתָם לָעֶרֶב, וּמִפְּנֵי כִּי הַזָּקֵן לֹא יִטְעַם אֶת אֲשֶׁר יֹאכַל וְאֶת אֲשֶׁר יִשְׁתֶּה כְּדִבְרֵי בַּרְזִלַּי הַגִּלְעָדִי (שְׁמוּאֵל ב, </a:t>
          </a:r>
          <a:r>
            <a:rPr lang="he-IL" dirty="0" err="1"/>
            <a:t>יט</a:t>
          </a:r>
          <a:r>
            <a:rPr lang="he-IL" dirty="0"/>
            <a:t> - לוֹ): אָמַר כִּי יֵשׁ לוֹ לַזָּקֵן לֵהָנוֹת בִּמְאוֹר הַשֶּׁמֶשׁ, וְאַל תִּקְצַר נַפְשׁוֹ עָלָיו, כִּי קֹצֶר הַנֶּפֶשׁ מוֹנֵעַ מִמְּלֶאכֶת שָׁמַיִם.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אָדָם אֵינוֹ יָכוֹל לְהַגִּיעַ לַהֲנָאָה מִתְּפִלָּה לְלֹא שֶׁרִגְשׁוֹתָיו פּוֹעֲמִים בּוֹ. רַק אִם הוּא קָם בַּבֹּקֶר וְנֶהֱנֶה מִזְּרִיחַת הַשֶּׁמֶשׁ וְצִיּוּץ </a:t>
          </a:r>
          <a:r>
            <a:rPr lang="he-IL" dirty="0" err="1"/>
            <a:t>הַצִּפּוֹרִים</a:t>
          </a:r>
          <a:r>
            <a:rPr lang="he-IL" dirty="0"/>
            <a:t>, הוּא יָכוֹל לְשַׁבֵּחַ אֶת ה' בִּפְסוּקֵי </a:t>
          </a:r>
          <a:r>
            <a:rPr lang="he-IL" dirty="0" err="1"/>
            <a:t>דִּזְמָרָה</a:t>
          </a:r>
          <a:r>
            <a:rPr lang="he-IL" dirty="0"/>
            <a:t> וְלוֹמַר בַּהֲנָאָה "הַלְלוּהוּ שֶׁמֶשׁ וְיָרֵחַ". </a:t>
          </a:r>
        </a:p>
        <a:p>
          <a:pPr rtl="1"/>
          <a:r>
            <a:rPr lang="he-IL" dirty="0"/>
            <a:t>רַק אִם </a:t>
          </a:r>
          <a:r>
            <a:rPr lang="he-IL" dirty="0" err="1"/>
            <a:t>אִשָּׁה</a:t>
          </a:r>
          <a:r>
            <a:rPr lang="he-IL" dirty="0"/>
            <a:t> נֶהֱנֵית מִכָּךְ שֶׁיֵּשׁ לָהּ יְלָדִים, וְהִיא אוֹהֶבֶת אוֹתָם וּשְׂמֵחָה בָּהֶם אוֹ אָז הִיא מְסֻגֶּלֶת לְטַפֵּל בָּהֶם מִתּוֹךְ שִׂמְחָה וְהוֹדָאָה לַה' שֶׁנָּתַן לָהּ תַּפְקִיד כֹּה חָשׁוּב.</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וְלָמָּה זֶה כֹּה חָשׁוּב? מַדּוּעַ לֹא עָדִיף לִסְבֹּל קְצָת יוֹתֵר </a:t>
          </a:r>
          <a:r>
            <a:rPr lang="he-IL" dirty="0" err="1"/>
            <a:t>וּלְהַרְוִיח</a:t>
          </a:r>
          <a:r>
            <a:rPr lang="he-IL"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err="1"/>
            <a:t>דְּהַיְנו</a:t>
          </a:r>
          <a:r>
            <a:rPr lang="he-IL" dirty="0"/>
            <a:t>ּ - חֹסֶר רָצוֹן וְטַעַם </a:t>
          </a:r>
          <a:r>
            <a:rPr lang="he-IL" dirty="0" err="1"/>
            <a:t>בַּחֲוָיוֹת</a:t>
          </a:r>
          <a:r>
            <a:rPr lang="he-IL" dirty="0"/>
            <a:t>. אָדָם שֶׁאֵינוֹ חַי וּמַרְגִּישׁ, אֵינוֹ נֶהֱנֶה וְאֵינוֹ חוֹוֶה </a:t>
          </a:r>
          <a:r>
            <a:rPr lang="he-IL" dirty="0" err="1"/>
            <a:t>חֲוָיוֹת</a:t>
          </a:r>
          <a:r>
            <a:rPr lang="he-IL" dirty="0"/>
            <a:t> - לֹא מְסֻגָּל לַעֲבֹד אֶת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FE6009A2-9B1C-4059-9C9A-F8E48E40D9D1}"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51EFA112-21BF-48AA-BCEA-2E8D62BC4AF3}" type="presOf" srcId="{28A3E453-3F88-4B5F-B3B1-326ABE0D2BBF}" destId="{7CD77BC4-D7BE-4475-B464-90F9F2005203}"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A5AB4A59-0062-47DA-BBAA-0E36A65B561F}"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6D8E8CC9-6FCE-4FF4-87DD-98AE0B6A22C1}" type="presOf" srcId="{6FE1E1AA-06F7-4D77-92B1-672813D02FA3}" destId="{7BDD0345-3F6A-42DD-AD0A-FBFA2BE6B4F4}"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CDCF93F7-D0CE-4BBA-8B63-513F9A3B52CA}" type="presOf" srcId="{68F53C08-B600-46D3-8283-9B3816A7DA67}" destId="{188BE399-BB79-42C6-9208-A5A9DB0B4E3C}"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F5B363A1-5403-45A7-957F-E8C42F3AE0C1}" type="presParOf" srcId="{6819571F-FAFE-464F-AA0C-4B95565A6697}" destId="{7BDD0345-3F6A-42DD-AD0A-FBFA2BE6B4F4}" srcOrd="0" destOrd="0" presId="urn:microsoft.com/office/officeart/2005/8/layout/default"/>
    <dgm:cxn modelId="{8B3B3CEA-B447-4DA7-9E52-90589221B2AB}" type="presParOf" srcId="{6819571F-FAFE-464F-AA0C-4B95565A6697}" destId="{1BB58B1F-8A5A-47D7-9B98-9B898040F939}" srcOrd="1" destOrd="0" presId="urn:microsoft.com/office/officeart/2005/8/layout/default"/>
    <dgm:cxn modelId="{6B3C089F-E17A-4AD5-8A09-E1A6A83F2CE5}" type="presParOf" srcId="{6819571F-FAFE-464F-AA0C-4B95565A6697}" destId="{7CD77BC4-D7BE-4475-B464-90F9F2005203}" srcOrd="2" destOrd="0" presId="urn:microsoft.com/office/officeart/2005/8/layout/default"/>
    <dgm:cxn modelId="{D9CAF238-92B5-44F8-9797-28F1BC82FEFB}" type="presParOf" srcId="{6819571F-FAFE-464F-AA0C-4B95565A6697}" destId="{7EAA978A-3B81-4123-94F9-5CE621DE2080}" srcOrd="3" destOrd="0" presId="urn:microsoft.com/office/officeart/2005/8/layout/default"/>
    <dgm:cxn modelId="{9EBFE036-653A-4483-8B54-507EBE2388AB}" type="presParOf" srcId="{6819571F-FAFE-464F-AA0C-4B95565A6697}" destId="{1048BA7F-2ABC-40B2-9CB1-BF1C300165B8}" srcOrd="4" destOrd="0" presId="urn:microsoft.com/office/officeart/2005/8/layout/default"/>
    <dgm:cxn modelId="{AEB05129-1D83-4107-B5B5-CDEE51264CD2}" type="presParOf" srcId="{6819571F-FAFE-464F-AA0C-4B95565A6697}" destId="{FE6009A2-9B1C-4059-9C9A-F8E48E40D9D1}" srcOrd="5" destOrd="0" presId="urn:microsoft.com/office/officeart/2005/8/layout/default"/>
    <dgm:cxn modelId="{D4BF2623-23F8-4FAE-85CC-02C2604F49C3}"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948AED-0433-4BE5-9FCB-3D421713EE8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AEF38853-2B4B-44EC-B9DF-3A0E3E7108D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latin typeface="Aharoni" panose="02010803020104030203" pitchFamily="2" charset="-79"/>
              <a:cs typeface="Aharoni" panose="02010803020104030203" pitchFamily="2" charset="-79"/>
            </a:rPr>
            <a:t>לנושא התבונה והשכל יש משקל בתורתו של מהר"ל  מפראג, הטוען שאצל אדם חכם העוסק בלמידה בכל תחום  דעת, גם אם כוחות הגוף נחלשים, כוחות הרוח והנפש  מתחזקים ומתגברים. </a:t>
          </a:r>
        </a:p>
        <a:p>
          <a:pPr marL="0" lvl="0" defTabSz="444500" rtl="1">
            <a:lnSpc>
              <a:spcPct val="90000"/>
            </a:lnSpc>
            <a:spcBef>
              <a:spcPct val="0"/>
            </a:spcBef>
            <a:spcAft>
              <a:spcPct val="35000"/>
            </a:spcAft>
            <a:buNone/>
          </a:pPr>
          <a:endParaRPr lang="he-IL" sz="1000" dirty="0"/>
        </a:p>
      </dgm:t>
    </dgm:pt>
    <dgm:pt modelId="{32B76140-3D8C-4B7F-BA6B-26264D7E6E8A}" type="parTrans" cxnId="{7D8D5BFE-5152-4337-947C-B6B69C3AADCA}">
      <dgm:prSet/>
      <dgm:spPr/>
      <dgm:t>
        <a:bodyPr/>
        <a:lstStyle/>
        <a:p>
          <a:pPr rtl="1"/>
          <a:endParaRPr lang="he-IL"/>
        </a:p>
      </dgm:t>
    </dgm:pt>
    <dgm:pt modelId="{DEC1DC79-D9FF-4DAB-8BC6-872384ACDA21}" type="sibTrans" cxnId="{7D8D5BFE-5152-4337-947C-B6B69C3AADCA}">
      <dgm:prSet/>
      <dgm:spPr/>
      <dgm:t>
        <a:bodyPr/>
        <a:lstStyle/>
        <a:p>
          <a:pPr rtl="1"/>
          <a:endParaRPr lang="he-IL"/>
        </a:p>
      </dgm:t>
    </dgm:pt>
    <dgm:pt modelId="{F0EE4858-1CDA-450E-AF45-93590861E2FF}">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200" dirty="0">
              <a:latin typeface="Guttman-Aharoni" panose="02010701010101010101" pitchFamily="2" charset="-79"/>
              <a:cs typeface="Guttman-Aharoni" panose="02010701010101010101" pitchFamily="2" charset="-79"/>
            </a:rPr>
            <a:t>אדם אשר התרגל כל ימיו שהוא  המנווט את דרכי חייו, והוא הפועל בכוח השכל-הנשמה,  הרי בימי זקנתו, למרות היחלשות גופו, הוא עדיין "שווה"  ויכול לעשות ולהיות יצרני ומועיל לעצמו ולסביבתו, על ידי  תרומתו בכוח שכלו. </a:t>
          </a:r>
        </a:p>
        <a:p>
          <a:pPr marL="0" lvl="0" defTabSz="2889250" rtl="1">
            <a:lnSpc>
              <a:spcPct val="90000"/>
            </a:lnSpc>
            <a:spcBef>
              <a:spcPct val="0"/>
            </a:spcBef>
            <a:spcAft>
              <a:spcPct val="35000"/>
            </a:spcAft>
            <a:buNone/>
          </a:pPr>
          <a:endParaRPr lang="he-IL" sz="1200" dirty="0">
            <a:latin typeface="Aharoni" panose="02010803020104030203" pitchFamily="2" charset="-79"/>
            <a:cs typeface="Aharoni" panose="02010803020104030203" pitchFamily="2" charset="-79"/>
          </a:endParaRPr>
        </a:p>
      </dgm:t>
    </dgm:pt>
    <dgm:pt modelId="{4041DB24-D8A6-4EA2-B4C8-B413848A0759}" type="parTrans" cxnId="{1B58784F-CF11-41AE-8F4D-B2046C5B0B14}">
      <dgm:prSet/>
      <dgm:spPr/>
      <dgm:t>
        <a:bodyPr/>
        <a:lstStyle/>
        <a:p>
          <a:pPr rtl="1"/>
          <a:endParaRPr lang="he-IL"/>
        </a:p>
      </dgm:t>
    </dgm:pt>
    <dgm:pt modelId="{6596C619-7E94-4EC9-A763-A1AB68BB4F35}" type="sibTrans" cxnId="{1B58784F-CF11-41AE-8F4D-B2046C5B0B14}">
      <dgm:prSet/>
      <dgm:spPr/>
      <dgm:t>
        <a:bodyPr/>
        <a:lstStyle/>
        <a:p>
          <a:pPr rtl="1"/>
          <a:endParaRPr lang="he-IL"/>
        </a:p>
      </dgm:t>
    </dgm:pt>
    <dgm:pt modelId="{6A9A902F-B648-41CD-AB37-D9863ABCDD27}">
      <dgm:prSet phldrT="[טקסט]"/>
      <dgm:spPr/>
      <dgm:t>
        <a:bodyPr/>
        <a:lstStyle/>
        <a:p>
          <a:pPr rtl="1"/>
          <a:r>
            <a:rPr lang="he-IL" dirty="0">
              <a:latin typeface="Guttman-Aharoni" panose="02010701010101010101" pitchFamily="2" charset="-79"/>
              <a:cs typeface="Guttman-Aharoni" panose="02010701010101010101" pitchFamily="2" charset="-79"/>
            </a:rPr>
            <a:t>בימי צעירותו של האדם הוא תורם יותר בגבורתו, בימי זקנותו יותר בשכלו, בעצתו ובניסיון חייו. כאשר האדם  מתבגר, הכוח והרגש נחלשים וכנגדם מתחזקים צדדיו  הרוחניים והשכליים. </a:t>
          </a:r>
        </a:p>
      </dgm:t>
    </dgm:pt>
    <dgm:pt modelId="{CB47424E-8687-41D0-95BF-952469328817}" type="parTrans" cxnId="{4093BBB7-CBF9-463A-9260-A04B21E38B0D}">
      <dgm:prSet/>
      <dgm:spPr/>
      <dgm:t>
        <a:bodyPr/>
        <a:lstStyle/>
        <a:p>
          <a:pPr rtl="1"/>
          <a:endParaRPr lang="he-IL"/>
        </a:p>
      </dgm:t>
    </dgm:pt>
    <dgm:pt modelId="{9611F5E0-6704-403A-9A75-945B2D1CF867}" type="sibTrans" cxnId="{4093BBB7-CBF9-463A-9260-A04B21E38B0D}">
      <dgm:prSet/>
      <dgm:spPr/>
      <dgm:t>
        <a:bodyPr/>
        <a:lstStyle/>
        <a:p>
          <a:pPr rtl="1"/>
          <a:endParaRPr lang="he-IL"/>
        </a:p>
      </dgm:t>
    </dgm:pt>
    <dgm:pt modelId="{EE4074E9-7424-4A3C-B651-AA0376F8759B}">
      <dgm:prSet phldrT="[טקסט]" phldr="1"/>
      <dgm:spPr/>
      <dgm:t>
        <a:bodyPr/>
        <a:lstStyle/>
        <a:p>
          <a:pPr rtl="1"/>
          <a:endParaRPr lang="he-IL"/>
        </a:p>
      </dgm:t>
    </dgm:pt>
    <dgm:pt modelId="{B9CD26CF-DA36-48CE-8C43-3E08521909B1}" type="parTrans" cxnId="{B3E3EBCA-5A97-42D9-B804-40C0212832AD}">
      <dgm:prSet/>
      <dgm:spPr/>
      <dgm:t>
        <a:bodyPr/>
        <a:lstStyle/>
        <a:p>
          <a:pPr rtl="1"/>
          <a:endParaRPr lang="he-IL"/>
        </a:p>
      </dgm:t>
    </dgm:pt>
    <dgm:pt modelId="{6188DDB5-2514-4B75-BC92-480A235D8131}" type="sibTrans" cxnId="{B3E3EBCA-5A97-42D9-B804-40C0212832AD}">
      <dgm:prSet/>
      <dgm:spPr/>
      <dgm:t>
        <a:bodyPr/>
        <a:lstStyle/>
        <a:p>
          <a:pPr rtl="1"/>
          <a:endParaRPr lang="he-IL"/>
        </a:p>
      </dgm:t>
    </dgm:pt>
    <dgm:pt modelId="{39D11656-6397-439B-BED0-95C49A340B7B}">
      <dgm:prSet phldrT="[טקסט]"/>
      <dgm:spPr/>
      <dgm:t>
        <a:bodyPr/>
        <a:lstStyle/>
        <a:p>
          <a:pPr rtl="1"/>
          <a:r>
            <a:rPr lang="he-IL" dirty="0"/>
            <a:t>משיב הרוח ומוריד הגשם</a:t>
          </a:r>
        </a:p>
      </dgm:t>
    </dgm:pt>
    <dgm:pt modelId="{F80EA0F9-20AA-44F8-B233-2BB27B47CDFA}" type="parTrans" cxnId="{53E4274F-4A96-4D95-9046-40F4851AFA17}">
      <dgm:prSet/>
      <dgm:spPr/>
      <dgm:t>
        <a:bodyPr/>
        <a:lstStyle/>
        <a:p>
          <a:pPr rtl="1"/>
          <a:endParaRPr lang="he-IL"/>
        </a:p>
      </dgm:t>
    </dgm:pt>
    <dgm:pt modelId="{441FD962-E492-45B5-94A1-94897AEC99AB}" type="sibTrans" cxnId="{53E4274F-4A96-4D95-9046-40F4851AFA17}">
      <dgm:prSet/>
      <dgm:spPr/>
      <dgm:t>
        <a:bodyPr/>
        <a:lstStyle/>
        <a:p>
          <a:pPr rtl="1"/>
          <a:endParaRPr lang="he-IL"/>
        </a:p>
      </dgm:t>
    </dgm:pt>
    <dgm:pt modelId="{7916FBBE-EFCB-48CD-B39B-5BDD66AFC845}" type="pres">
      <dgm:prSet presAssocID="{1C948AED-0433-4BE5-9FCB-3D421713EE88}" presName="diagram" presStyleCnt="0">
        <dgm:presLayoutVars>
          <dgm:dir/>
          <dgm:resizeHandles val="exact"/>
        </dgm:presLayoutVars>
      </dgm:prSet>
      <dgm:spPr/>
    </dgm:pt>
    <dgm:pt modelId="{4FE85F6A-49E6-4244-9117-F07EB3DC71AD}" type="pres">
      <dgm:prSet presAssocID="{AEF38853-2B4B-44EC-B9DF-3A0E3E7108D2}" presName="node" presStyleLbl="node1" presStyleIdx="0" presStyleCnt="5">
        <dgm:presLayoutVars>
          <dgm:bulletEnabled val="1"/>
        </dgm:presLayoutVars>
      </dgm:prSet>
      <dgm:spPr/>
    </dgm:pt>
    <dgm:pt modelId="{77B571BA-5D0E-4188-949A-BA7F1C7ECB96}" type="pres">
      <dgm:prSet presAssocID="{DEC1DC79-D9FF-4DAB-8BC6-872384ACDA21}" presName="sibTrans" presStyleCnt="0"/>
      <dgm:spPr/>
    </dgm:pt>
    <dgm:pt modelId="{F3914B41-355A-4690-B91D-116487CDE535}" type="pres">
      <dgm:prSet presAssocID="{F0EE4858-1CDA-450E-AF45-93590861E2FF}" presName="node" presStyleLbl="node1" presStyleIdx="1" presStyleCnt="5">
        <dgm:presLayoutVars>
          <dgm:bulletEnabled val="1"/>
        </dgm:presLayoutVars>
      </dgm:prSet>
      <dgm:spPr/>
    </dgm:pt>
    <dgm:pt modelId="{ED286C70-462C-4B7C-85F6-D2A5F51EC9DB}" type="pres">
      <dgm:prSet presAssocID="{6596C619-7E94-4EC9-A763-A1AB68BB4F35}" presName="sibTrans" presStyleCnt="0"/>
      <dgm:spPr/>
    </dgm:pt>
    <dgm:pt modelId="{F0352FFE-F519-4FD5-B0E7-626033833337}" type="pres">
      <dgm:prSet presAssocID="{6A9A902F-B648-41CD-AB37-D9863ABCDD27}" presName="node" presStyleLbl="node1" presStyleIdx="2" presStyleCnt="5">
        <dgm:presLayoutVars>
          <dgm:bulletEnabled val="1"/>
        </dgm:presLayoutVars>
      </dgm:prSet>
      <dgm:spPr/>
    </dgm:pt>
    <dgm:pt modelId="{BD8A41E2-0FE5-4C05-A8B8-78276C5BED22}" type="pres">
      <dgm:prSet presAssocID="{9611F5E0-6704-403A-9A75-945B2D1CF867}" presName="sibTrans" presStyleCnt="0"/>
      <dgm:spPr/>
    </dgm:pt>
    <dgm:pt modelId="{3E2C2266-7AD9-436E-90F3-B17DBF2E3DCC}" type="pres">
      <dgm:prSet presAssocID="{EE4074E9-7424-4A3C-B651-AA0376F8759B}" presName="node" presStyleLbl="node1" presStyleIdx="3" presStyleCnt="5">
        <dgm:presLayoutVars>
          <dgm:bulletEnabled val="1"/>
        </dgm:presLayoutVars>
      </dgm:prSet>
      <dgm:spPr/>
    </dgm:pt>
    <dgm:pt modelId="{BA3BBA72-B291-4E6F-AC84-0FA9A24C5316}" type="pres">
      <dgm:prSet presAssocID="{6188DDB5-2514-4B75-BC92-480A235D8131}" presName="sibTrans" presStyleCnt="0"/>
      <dgm:spPr/>
    </dgm:pt>
    <dgm:pt modelId="{62767B42-371D-4430-985C-916860DE5D7E}" type="pres">
      <dgm:prSet presAssocID="{39D11656-6397-439B-BED0-95C49A340B7B}" presName="node" presStyleLbl="node1" presStyleIdx="4" presStyleCnt="5">
        <dgm:presLayoutVars>
          <dgm:bulletEnabled val="1"/>
        </dgm:presLayoutVars>
      </dgm:prSet>
      <dgm:spPr/>
    </dgm:pt>
  </dgm:ptLst>
  <dgm:cxnLst>
    <dgm:cxn modelId="{2D5E1A04-9BDC-4451-9CE3-B734B3B9C0AC}" type="presOf" srcId="{39D11656-6397-439B-BED0-95C49A340B7B}" destId="{62767B42-371D-4430-985C-916860DE5D7E}" srcOrd="0" destOrd="0" presId="urn:microsoft.com/office/officeart/2005/8/layout/default"/>
    <dgm:cxn modelId="{0C3F2719-20D4-432D-AECB-9182FC4C66B1}" type="presOf" srcId="{6A9A902F-B648-41CD-AB37-D9863ABCDD27}" destId="{F0352FFE-F519-4FD5-B0E7-626033833337}" srcOrd="0" destOrd="0" presId="urn:microsoft.com/office/officeart/2005/8/layout/default"/>
    <dgm:cxn modelId="{AF8F041E-3B6D-4A20-BEFF-2A1176C19181}" type="presOf" srcId="{AEF38853-2B4B-44EC-B9DF-3A0E3E7108D2}" destId="{4FE85F6A-49E6-4244-9117-F07EB3DC71AD}" srcOrd="0" destOrd="0" presId="urn:microsoft.com/office/officeart/2005/8/layout/default"/>
    <dgm:cxn modelId="{53E4274F-4A96-4D95-9046-40F4851AFA17}" srcId="{1C948AED-0433-4BE5-9FCB-3D421713EE88}" destId="{39D11656-6397-439B-BED0-95C49A340B7B}" srcOrd="4" destOrd="0" parTransId="{F80EA0F9-20AA-44F8-B233-2BB27B47CDFA}" sibTransId="{441FD962-E492-45B5-94A1-94897AEC99AB}"/>
    <dgm:cxn modelId="{1B58784F-CF11-41AE-8F4D-B2046C5B0B14}" srcId="{1C948AED-0433-4BE5-9FCB-3D421713EE88}" destId="{F0EE4858-1CDA-450E-AF45-93590861E2FF}" srcOrd="1" destOrd="0" parTransId="{4041DB24-D8A6-4EA2-B4C8-B413848A0759}" sibTransId="{6596C619-7E94-4EC9-A763-A1AB68BB4F35}"/>
    <dgm:cxn modelId="{323E5074-F618-4236-9C60-BE13A8A9327B}" type="presOf" srcId="{1C948AED-0433-4BE5-9FCB-3D421713EE88}" destId="{7916FBBE-EFCB-48CD-B39B-5BDD66AFC845}" srcOrd="0" destOrd="0" presId="urn:microsoft.com/office/officeart/2005/8/layout/default"/>
    <dgm:cxn modelId="{425D717F-908F-4893-AD41-65C8641FE74E}" type="presOf" srcId="{EE4074E9-7424-4A3C-B651-AA0376F8759B}" destId="{3E2C2266-7AD9-436E-90F3-B17DBF2E3DCC}" srcOrd="0" destOrd="0" presId="urn:microsoft.com/office/officeart/2005/8/layout/default"/>
    <dgm:cxn modelId="{2567ECAB-9DEC-4426-9F5F-B8293D520568}" type="presOf" srcId="{F0EE4858-1CDA-450E-AF45-93590861E2FF}" destId="{F3914B41-355A-4690-B91D-116487CDE535}" srcOrd="0" destOrd="0" presId="urn:microsoft.com/office/officeart/2005/8/layout/default"/>
    <dgm:cxn modelId="{4093BBB7-CBF9-463A-9260-A04B21E38B0D}" srcId="{1C948AED-0433-4BE5-9FCB-3D421713EE88}" destId="{6A9A902F-B648-41CD-AB37-D9863ABCDD27}" srcOrd="2" destOrd="0" parTransId="{CB47424E-8687-41D0-95BF-952469328817}" sibTransId="{9611F5E0-6704-403A-9A75-945B2D1CF867}"/>
    <dgm:cxn modelId="{B3E3EBCA-5A97-42D9-B804-40C0212832AD}" srcId="{1C948AED-0433-4BE5-9FCB-3D421713EE88}" destId="{EE4074E9-7424-4A3C-B651-AA0376F8759B}" srcOrd="3" destOrd="0" parTransId="{B9CD26CF-DA36-48CE-8C43-3E08521909B1}" sibTransId="{6188DDB5-2514-4B75-BC92-480A235D8131}"/>
    <dgm:cxn modelId="{7D8D5BFE-5152-4337-947C-B6B69C3AADCA}" srcId="{1C948AED-0433-4BE5-9FCB-3D421713EE88}" destId="{AEF38853-2B4B-44EC-B9DF-3A0E3E7108D2}" srcOrd="0" destOrd="0" parTransId="{32B76140-3D8C-4B7F-BA6B-26264D7E6E8A}" sibTransId="{DEC1DC79-D9FF-4DAB-8BC6-872384ACDA21}"/>
    <dgm:cxn modelId="{907A7BB9-4110-407E-A1E5-21AE822588F0}" type="presParOf" srcId="{7916FBBE-EFCB-48CD-B39B-5BDD66AFC845}" destId="{4FE85F6A-49E6-4244-9117-F07EB3DC71AD}" srcOrd="0" destOrd="0" presId="urn:microsoft.com/office/officeart/2005/8/layout/default"/>
    <dgm:cxn modelId="{C8415E5C-F067-4A6E-BBCE-9810C4E66844}" type="presParOf" srcId="{7916FBBE-EFCB-48CD-B39B-5BDD66AFC845}" destId="{77B571BA-5D0E-4188-949A-BA7F1C7ECB96}" srcOrd="1" destOrd="0" presId="urn:microsoft.com/office/officeart/2005/8/layout/default"/>
    <dgm:cxn modelId="{E8A0EDBB-4E52-449E-B623-6B26FAB85331}" type="presParOf" srcId="{7916FBBE-EFCB-48CD-B39B-5BDD66AFC845}" destId="{F3914B41-355A-4690-B91D-116487CDE535}" srcOrd="2" destOrd="0" presId="urn:microsoft.com/office/officeart/2005/8/layout/default"/>
    <dgm:cxn modelId="{85F9323F-B4CD-4F29-AFB6-37999FEA53E5}" type="presParOf" srcId="{7916FBBE-EFCB-48CD-B39B-5BDD66AFC845}" destId="{ED286C70-462C-4B7C-85F6-D2A5F51EC9DB}" srcOrd="3" destOrd="0" presId="urn:microsoft.com/office/officeart/2005/8/layout/default"/>
    <dgm:cxn modelId="{9E3483BE-E645-472D-986E-D5377210A9AD}" type="presParOf" srcId="{7916FBBE-EFCB-48CD-B39B-5BDD66AFC845}" destId="{F0352FFE-F519-4FD5-B0E7-626033833337}" srcOrd="4" destOrd="0" presId="urn:microsoft.com/office/officeart/2005/8/layout/default"/>
    <dgm:cxn modelId="{C2499536-04E1-4FCA-BBFF-EB3FA65C584B}" type="presParOf" srcId="{7916FBBE-EFCB-48CD-B39B-5BDD66AFC845}" destId="{BD8A41E2-0FE5-4C05-A8B8-78276C5BED22}" srcOrd="5" destOrd="0" presId="urn:microsoft.com/office/officeart/2005/8/layout/default"/>
    <dgm:cxn modelId="{105BFD8F-96DA-479B-966E-33884AF6D12A}" type="presParOf" srcId="{7916FBBE-EFCB-48CD-B39B-5BDD66AFC845}" destId="{3E2C2266-7AD9-436E-90F3-B17DBF2E3DCC}" srcOrd="6" destOrd="0" presId="urn:microsoft.com/office/officeart/2005/8/layout/default"/>
    <dgm:cxn modelId="{B8308B91-C5F5-4439-B9DB-E39F99FA1116}" type="presParOf" srcId="{7916FBBE-EFCB-48CD-B39B-5BDD66AFC845}" destId="{BA3BBA72-B291-4E6F-AC84-0FA9A24C5316}" srcOrd="7" destOrd="0" presId="urn:microsoft.com/office/officeart/2005/8/layout/default"/>
    <dgm:cxn modelId="{3F32BFDC-672A-4887-9A8C-B8E4234661B3}" type="presParOf" srcId="{7916FBBE-EFCB-48CD-B39B-5BDD66AFC845}" destId="{62767B42-371D-4430-985C-916860DE5D7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DC6C5-DD9F-457B-BDF0-824065C08830}">
      <dsp:nvSpPr>
        <dsp:cNvPr id="0" name=""/>
        <dsp:cNvSpPr/>
      </dsp:nvSpPr>
      <dsp:spPr>
        <a:xfrm>
          <a:off x="0" y="332978"/>
          <a:ext cx="1595437" cy="9572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err="1"/>
            <a:t>התפחות</a:t>
          </a:r>
          <a:r>
            <a:rPr lang="he-IL" sz="2800" kern="1200" dirty="0"/>
            <a:t> רוחנית</a:t>
          </a:r>
        </a:p>
      </dsp:txBody>
      <dsp:txXfrm>
        <a:off x="0" y="332978"/>
        <a:ext cx="1595437" cy="957262"/>
      </dsp:txXfrm>
    </dsp:sp>
    <dsp:sp modelId="{CCDB7CF6-52B9-4CDE-9D7A-FE981418D76D}">
      <dsp:nvSpPr>
        <dsp:cNvPr id="0" name=""/>
        <dsp:cNvSpPr/>
      </dsp:nvSpPr>
      <dsp:spPr>
        <a:xfrm>
          <a:off x="1754981" y="332978"/>
          <a:ext cx="1595437" cy="9572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הגשמה ונשמה</a:t>
          </a:r>
        </a:p>
      </dsp:txBody>
      <dsp:txXfrm>
        <a:off x="1754981" y="332978"/>
        <a:ext cx="1595437" cy="957262"/>
      </dsp:txXfrm>
    </dsp:sp>
    <dsp:sp modelId="{235CF55A-C3CF-4F08-BFAB-F0E941EBC0B6}">
      <dsp:nvSpPr>
        <dsp:cNvPr id="0" name=""/>
        <dsp:cNvSpPr/>
      </dsp:nvSpPr>
      <dsp:spPr>
        <a:xfrm>
          <a:off x="3509962" y="332978"/>
          <a:ext cx="1595437" cy="95726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רווחים </a:t>
          </a:r>
          <a:r>
            <a:rPr lang="he-IL" sz="2800" kern="1200" dirty="0" err="1"/>
            <a:t>רוחנים</a:t>
          </a:r>
          <a:endParaRPr lang="he-IL" sz="2800" kern="1200" dirty="0"/>
        </a:p>
      </dsp:txBody>
      <dsp:txXfrm>
        <a:off x="3509962" y="332978"/>
        <a:ext cx="1595437" cy="957262"/>
      </dsp:txXfrm>
    </dsp:sp>
    <dsp:sp modelId="{B7ADDE59-39C7-4580-A020-F5439BE07D41}">
      <dsp:nvSpPr>
        <dsp:cNvPr id="0" name=""/>
        <dsp:cNvSpPr/>
      </dsp:nvSpPr>
      <dsp:spPr>
        <a:xfrm>
          <a:off x="877490" y="1449784"/>
          <a:ext cx="1595437" cy="95726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אהבה</a:t>
          </a:r>
        </a:p>
      </dsp:txBody>
      <dsp:txXfrm>
        <a:off x="877490" y="1449784"/>
        <a:ext cx="1595437" cy="957262"/>
      </dsp:txXfrm>
    </dsp:sp>
    <dsp:sp modelId="{58015C54-DDA8-4686-811A-F0EA4D12E655}">
      <dsp:nvSpPr>
        <dsp:cNvPr id="0" name=""/>
        <dsp:cNvSpPr/>
      </dsp:nvSpPr>
      <dsp:spPr>
        <a:xfrm>
          <a:off x="2632471" y="1449784"/>
          <a:ext cx="1595437" cy="95726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נתינה</a:t>
          </a:r>
        </a:p>
      </dsp:txBody>
      <dsp:txXfrm>
        <a:off x="2632471" y="1449784"/>
        <a:ext cx="1595437" cy="957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87B0A-9B0F-4B9D-A127-7059756C97E0}">
      <dsp:nvSpPr>
        <dsp:cNvPr id="0" name=""/>
        <dsp:cNvSpPr/>
      </dsp:nvSpPr>
      <dsp:spPr>
        <a:xfrm>
          <a:off x="0"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הופעה חיצונית</a:t>
          </a:r>
        </a:p>
      </dsp:txBody>
      <dsp:txXfrm>
        <a:off x="0" y="332978"/>
        <a:ext cx="1595437" cy="957262"/>
      </dsp:txXfrm>
    </dsp:sp>
    <dsp:sp modelId="{B7091009-1332-4F95-A76B-EA61A0BEB08C}">
      <dsp:nvSpPr>
        <dsp:cNvPr id="0" name=""/>
        <dsp:cNvSpPr/>
      </dsp:nvSpPr>
      <dsp:spPr>
        <a:xfrm>
          <a:off x="1754981"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דיאטה</a:t>
          </a:r>
        </a:p>
      </dsp:txBody>
      <dsp:txXfrm>
        <a:off x="1754981" y="332978"/>
        <a:ext cx="1595437" cy="957262"/>
      </dsp:txXfrm>
    </dsp:sp>
    <dsp:sp modelId="{9180F0D7-3D8F-4778-A9DF-5F370BC23D60}">
      <dsp:nvSpPr>
        <dsp:cNvPr id="0" name=""/>
        <dsp:cNvSpPr/>
      </dsp:nvSpPr>
      <dsp:spPr>
        <a:xfrm>
          <a:off x="3509962"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יופי</a:t>
          </a:r>
        </a:p>
      </dsp:txBody>
      <dsp:txXfrm>
        <a:off x="3509962" y="332978"/>
        <a:ext cx="1595437" cy="957262"/>
      </dsp:txXfrm>
    </dsp:sp>
    <dsp:sp modelId="{08DF35BA-119D-43AD-B9A3-922F91930D3D}">
      <dsp:nvSpPr>
        <dsp:cNvPr id="0" name=""/>
        <dsp:cNvSpPr/>
      </dsp:nvSpPr>
      <dsp:spPr>
        <a:xfrm>
          <a:off x="877490"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עסקים</a:t>
          </a:r>
        </a:p>
      </dsp:txBody>
      <dsp:txXfrm>
        <a:off x="877490" y="1449784"/>
        <a:ext cx="1595437" cy="957262"/>
      </dsp:txXfrm>
    </dsp:sp>
    <dsp:sp modelId="{890A90ED-DEDE-48BB-94C1-EFA153093406}">
      <dsp:nvSpPr>
        <dsp:cNvPr id="0" name=""/>
        <dsp:cNvSpPr/>
      </dsp:nvSpPr>
      <dsp:spPr>
        <a:xfrm>
          <a:off x="2632471"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הנאות</a:t>
          </a:r>
        </a:p>
      </dsp:txBody>
      <dsp:txXfrm>
        <a:off x="2632471" y="1449784"/>
        <a:ext cx="1595437" cy="957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כְּלוֹמַר: עַל אָדָם זָקֵן מֻטֶּלֶת עֲבוֹדָה מְיֻחֶדֶת לִמְצֹא הֲנָאָה מֵחַיָּיו, </a:t>
          </a:r>
          <a:r>
            <a:rPr lang="he-IL" sz="1800" kern="1200" dirty="0" err="1"/>
            <a:t>אֲפִלּו</a:t>
          </a:r>
          <a:r>
            <a:rPr lang="he-IL" sz="1800" kern="1200"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algn="ctr" defTabSz="933450" rtl="1">
            <a:lnSpc>
              <a:spcPct val="90000"/>
            </a:lnSpc>
            <a:spcBef>
              <a:spcPct val="0"/>
            </a:spcBef>
            <a:spcAft>
              <a:spcPct val="35000"/>
            </a:spcAft>
            <a:buNone/>
          </a:pP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שַׁעֲרֵי תְּשׁוּבָה לְרַבֵּנוּ יוֹנָה: "וּמָתוֹק הָאוֹר וְטוֹב </a:t>
          </a:r>
          <a:r>
            <a:rPr lang="he-IL" sz="1800" kern="1200" dirty="0" err="1"/>
            <a:t>לַעֵינַיִם</a:t>
          </a:r>
          <a:r>
            <a:rPr lang="he-IL" sz="1800" kern="1200" dirty="0"/>
            <a:t> לִרְאוֹת אֶת הַשָּׁמֶשׁ", פֵּרוּשׁ: חָזַר לְדַבֵּר עַל יְמֵי הַזְּקֵנָה שֶׁהִמְשִׁיל אוֹתָם לָעֶרֶב, וּמִפְּנֵי כִּי הַזָּקֵן לֹא יִטְעַם אֶת אֲשֶׁר יֹאכַל וְאֶת אֲשֶׁר יִשְׁתֶּה כְּדִבְרֵי בַּרְזִלַּי הַגִּלְעָדִי (שְׁמוּאֵל ב, </a:t>
          </a:r>
          <a:r>
            <a:rPr lang="he-IL" sz="1800" kern="1200" dirty="0" err="1"/>
            <a:t>יט</a:t>
          </a:r>
          <a:r>
            <a:rPr lang="he-IL" sz="1800" kern="1200" dirty="0"/>
            <a:t> - לוֹ): אָמַר כִּי יֵשׁ לוֹ לַזָּקֵן לֵהָנוֹת בִּמְאוֹר הַשֶּׁמֶשׁ, וְאַל תִּקְצַר נַפְשׁוֹ עָלָיו, כִּי קֹצֶר הַנֶּפֶשׁ מוֹנֵעַ מִמְּלֶאכֶת שָׁמַיִם.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אָדָם אֵינוֹ יָכוֹל לְהַגִּיעַ לַהֲנָאָה מִתְּפִלָּה לְלֹא שֶׁרִגְשׁוֹתָיו פּוֹעֲמִים בּוֹ. רַק אִם הוּא קָם בַּבֹּקֶר וְנֶהֱנֶה מִזְּרִיחַת הַשֶּׁמֶשׁ וְצִיּוּץ </a:t>
          </a:r>
          <a:r>
            <a:rPr lang="he-IL" sz="1800" kern="1200" dirty="0" err="1"/>
            <a:t>הַצִּפּוֹרִים</a:t>
          </a:r>
          <a:r>
            <a:rPr lang="he-IL" sz="1800" kern="1200" dirty="0"/>
            <a:t>, הוּא יָכוֹל לְשַׁבֵּחַ אֶת ה' בִּפְסוּקֵי </a:t>
          </a:r>
          <a:r>
            <a:rPr lang="he-IL" sz="1800" kern="1200" dirty="0" err="1"/>
            <a:t>דִּזְמָרָה</a:t>
          </a:r>
          <a:r>
            <a:rPr lang="he-IL" sz="1800" kern="1200" dirty="0"/>
            <a:t> וְלוֹמַר בַּהֲנָאָה "הַלְלוּהוּ שֶׁמֶשׁ וְיָרֵחַ". </a:t>
          </a:r>
        </a:p>
        <a:p>
          <a:pPr marL="0" lvl="0" indent="0" algn="ctr" defTabSz="800100" rtl="1">
            <a:lnSpc>
              <a:spcPct val="90000"/>
            </a:lnSpc>
            <a:spcBef>
              <a:spcPct val="0"/>
            </a:spcBef>
            <a:spcAft>
              <a:spcPct val="35000"/>
            </a:spcAft>
            <a:buNone/>
          </a:pPr>
          <a:r>
            <a:rPr lang="he-IL" sz="1800" kern="1200" dirty="0"/>
            <a:t>רַק אִם </a:t>
          </a:r>
          <a:r>
            <a:rPr lang="he-IL" sz="1800" kern="1200" dirty="0" err="1"/>
            <a:t>אִשָּׁה</a:t>
          </a:r>
          <a:r>
            <a:rPr lang="he-IL" sz="1800" kern="1200" dirty="0"/>
            <a:t> נֶהֱנֵית מִכָּךְ שֶׁיֵּשׁ לָהּ יְלָדִים, וְהִיא אוֹהֶבֶת אוֹתָם וּשְׂמֵחָה בָּהֶם אוֹ אָז הִיא מְסֻגֶּלֶת לְטַפֵּל בָּהֶם מִתּוֹךְ שִׂמְחָה וְהוֹדָאָה לַה' שֶׁנָּתַן לָהּ תַּפְקִיד כֹּה חָשׁוּב.</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וְלָמָּה זֶה כֹּה חָשׁוּב? מַדּוּעַ לֹא עָדִיף לִסְבֹּל קְצָת יוֹתֵר </a:t>
          </a:r>
          <a:r>
            <a:rPr lang="he-IL" sz="1800" kern="1200" dirty="0" err="1"/>
            <a:t>וּלְהַרְוִיח</a:t>
          </a:r>
          <a:r>
            <a:rPr lang="he-IL" sz="1800" kern="1200"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err="1"/>
            <a:t>דְּהַיְנו</a:t>
          </a:r>
          <a:r>
            <a:rPr lang="he-IL" sz="1800" kern="1200" dirty="0"/>
            <a:t>ּ - חֹסֶר רָצוֹן וְטַעַם </a:t>
          </a:r>
          <a:r>
            <a:rPr lang="he-IL" sz="1800" kern="1200" dirty="0" err="1"/>
            <a:t>בַּחֲוָיוֹת</a:t>
          </a:r>
          <a:r>
            <a:rPr lang="he-IL" sz="1800" kern="1200" dirty="0"/>
            <a:t>. אָדָם שֶׁאֵינוֹ חַי וּמַרְגִּישׁ, אֵינוֹ נֶהֱנֶה וְאֵינוֹ חוֹוֶה </a:t>
          </a:r>
          <a:r>
            <a:rPr lang="he-IL" sz="1800" kern="1200" dirty="0" err="1"/>
            <a:t>חֲוָיוֹת</a:t>
          </a:r>
          <a:r>
            <a:rPr lang="he-IL" sz="1800" kern="1200" dirty="0"/>
            <a:t> - לֹא מְסֻגָּל לַעֲבֹד אֶת ה'.</a:t>
          </a:r>
        </a:p>
      </dsp:txBody>
      <dsp:txXfrm>
        <a:off x="5422106" y="2609670"/>
        <a:ext cx="4954852" cy="234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85F6A-49E6-4244-9117-F07EB3DC71AD}">
      <dsp:nvSpPr>
        <dsp:cNvPr id="0" name=""/>
        <dsp:cNvSpPr/>
      </dsp:nvSpPr>
      <dsp:spPr>
        <a:xfrm>
          <a:off x="0"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latin typeface="Aharoni" panose="02010803020104030203" pitchFamily="2" charset="-79"/>
              <a:cs typeface="Aharoni" panose="02010803020104030203" pitchFamily="2" charset="-79"/>
            </a:rPr>
            <a:t>לנושא התבונה והשכל יש משקל בתורתו של מהר"ל  מפראג, הטוען שאצל אדם חכם העוסק בלמידה בכל תחום  דעת, גם אם כוחות הגוף נחלשים, כוחות הרוח והנפש  מתחזקים ומתגברים. </a:t>
          </a:r>
        </a:p>
        <a:p>
          <a:pPr marL="0" lvl="0" algn="ctr" defTabSz="444500" rtl="1">
            <a:lnSpc>
              <a:spcPct val="90000"/>
            </a:lnSpc>
            <a:spcBef>
              <a:spcPct val="0"/>
            </a:spcBef>
            <a:spcAft>
              <a:spcPct val="35000"/>
            </a:spcAft>
            <a:buNone/>
          </a:pPr>
          <a:endParaRPr lang="he-IL" sz="1000" kern="1200" dirty="0"/>
        </a:p>
      </dsp:txBody>
      <dsp:txXfrm>
        <a:off x="0" y="451481"/>
        <a:ext cx="3000870" cy="1800522"/>
      </dsp:txXfrm>
    </dsp:sp>
    <dsp:sp modelId="{F3914B41-355A-4690-B91D-116487CDE535}">
      <dsp:nvSpPr>
        <dsp:cNvPr id="0" name=""/>
        <dsp:cNvSpPr/>
      </dsp:nvSpPr>
      <dsp:spPr>
        <a:xfrm>
          <a:off x="3300958"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200" kern="1200" dirty="0">
              <a:latin typeface="Guttman-Aharoni" panose="02010701010101010101" pitchFamily="2" charset="-79"/>
              <a:cs typeface="Guttman-Aharoni" panose="02010701010101010101" pitchFamily="2" charset="-79"/>
            </a:rPr>
            <a:t>אדם אשר התרגל כל ימיו שהוא  המנווט את דרכי חייו, והוא הפועל בכוח השכל-הנשמה,  הרי בימי זקנתו, למרות היחלשות גופו, הוא עדיין "שווה"  ויכול לעשות ולהיות יצרני ומועיל לעצמו ולסביבתו, על ידי  תרומתו בכוח שכלו. </a:t>
          </a:r>
        </a:p>
        <a:p>
          <a:pPr marL="0" lvl="0" algn="ctr" defTabSz="2889250" rtl="1">
            <a:lnSpc>
              <a:spcPct val="90000"/>
            </a:lnSpc>
            <a:spcBef>
              <a:spcPct val="0"/>
            </a:spcBef>
            <a:spcAft>
              <a:spcPct val="35000"/>
            </a:spcAft>
            <a:buNone/>
          </a:pPr>
          <a:endParaRPr lang="he-IL" sz="1200" kern="1200" dirty="0">
            <a:latin typeface="Aharoni" panose="02010803020104030203" pitchFamily="2" charset="-79"/>
            <a:cs typeface="Aharoni" panose="02010803020104030203" pitchFamily="2" charset="-79"/>
          </a:endParaRPr>
        </a:p>
      </dsp:txBody>
      <dsp:txXfrm>
        <a:off x="3300958" y="451481"/>
        <a:ext cx="3000870" cy="1800522"/>
      </dsp:txXfrm>
    </dsp:sp>
    <dsp:sp modelId="{F0352FFE-F519-4FD5-B0E7-626033833337}">
      <dsp:nvSpPr>
        <dsp:cNvPr id="0" name=""/>
        <dsp:cNvSpPr/>
      </dsp:nvSpPr>
      <dsp:spPr>
        <a:xfrm>
          <a:off x="6601916"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latin typeface="Guttman-Aharoni" panose="02010701010101010101" pitchFamily="2" charset="-79"/>
              <a:cs typeface="Guttman-Aharoni" panose="02010701010101010101" pitchFamily="2" charset="-79"/>
            </a:rPr>
            <a:t>בימי צעירותו של האדם הוא תורם יותר בגבורתו, בימי זקנותו יותר בשכלו, בעצתו ובניסיון חייו. כאשר האדם  מתבגר, הכוח והרגש נחלשים וכנגדם מתחזקים צדדיו  הרוחניים והשכליים. </a:t>
          </a:r>
        </a:p>
      </dsp:txBody>
      <dsp:txXfrm>
        <a:off x="6601916" y="451481"/>
        <a:ext cx="3000870" cy="1800522"/>
      </dsp:txXfrm>
    </dsp:sp>
    <dsp:sp modelId="{3E2C2266-7AD9-436E-90F3-B17DBF2E3DCC}">
      <dsp:nvSpPr>
        <dsp:cNvPr id="0" name=""/>
        <dsp:cNvSpPr/>
      </dsp:nvSpPr>
      <dsp:spPr>
        <a:xfrm>
          <a:off x="1650479" y="255209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a:p>
      </dsp:txBody>
      <dsp:txXfrm>
        <a:off x="1650479" y="2552091"/>
        <a:ext cx="3000870" cy="1800522"/>
      </dsp:txXfrm>
    </dsp:sp>
    <dsp:sp modelId="{62767B42-371D-4430-985C-916860DE5D7E}">
      <dsp:nvSpPr>
        <dsp:cNvPr id="0" name=""/>
        <dsp:cNvSpPr/>
      </dsp:nvSpPr>
      <dsp:spPr>
        <a:xfrm>
          <a:off x="4951437" y="255209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משיב הרוח ומוריד הגשם</a:t>
          </a:r>
        </a:p>
      </dsp:txBody>
      <dsp:txXfrm>
        <a:off x="4951437" y="2552091"/>
        <a:ext cx="3000870" cy="180052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7948C3B-FE10-4A6A-BA85-BCE5E42DD789}"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5A164E-D0E7-445B-8F63-E873E7026165}" type="slidenum">
              <a:rPr lang="he-IL" smtClean="0"/>
              <a:t>‹#›</a:t>
            </a:fld>
            <a:endParaRPr lang="he-IL"/>
          </a:p>
        </p:txBody>
      </p:sp>
    </p:spTree>
    <p:extLst>
      <p:ext uri="{BB962C8B-B14F-4D97-AF65-F5344CB8AC3E}">
        <p14:creationId xmlns:p14="http://schemas.microsoft.com/office/powerpoint/2010/main" val="158265693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he-IL" b="0" i="0" dirty="0">
                <a:solidFill>
                  <a:srgbClr val="000000"/>
                </a:solidFill>
                <a:effectLst/>
                <a:latin typeface="Open Sans Hebrew"/>
              </a:rPr>
              <a:t>אקסטרפולציה שביצעו דמוגרפים בגרף העלייה בתוחלת החיים בבני אדם ב-60 השנים האחרונות מלמד על כך שתוך כמה עשרות שנים בני אדם יחיו באופן שגרתי מעל לגיל 100-110, זאת למרות שכיום רק אחד ל- 10,000 אנשים זוכה להגיע לגיל 100. האם זה יכול להיות ? קהילה שלמה של ביולוגים חושבת שכן. ניסויים שנערכו בהארכת חיים ביצורים רבים, ממיקרואורגניזמים ועד עכברים, מרמזים שהערכה זו אינה מופרכת כלל ועיקר. למשל, מחקרים שנעשו בתולעים מראים שירידה בביטויו של חלבון דמוי רצפטור לאינסולין מאריך את חייהם ביותר מפי שתיים. אם תרעיבו זנים מסוימים של עכברים בדיאטות דלות קלוריות אך עשירות בחומרים מזינים תוחלת החיים שלהם גדלה 50% ביחס לעכברים החיים בתנאים הרגילים. אם טיפולים אלו ישפיעו בצורה דומה על בני האדם אז האדם הממוצע יחיה עד לגיל 115-154. כמובן, כיאה לתחום מחקר חדש ושנוי במחלוקת כגון זה ישנה גם קהילה שלמה של ביולוגים שחושבת אחרת. אלו טוענים שהגמישות שיצורים מסוימים מפגינים בתוחלת החיים שלהם איננה בהכרח רלוונטית לבני אדם משום שקשה, לטענתם, להשוות חיות כמו תולעים שתוחלת החיים שלהן נמוכה מאוד לחיות עם תוחלת חיים גבוהה כמו בני אדם. בין היתר משום שתהליכים שונים לגמרי שולטים בתהליך ההזדקנות בכל אחד מהיצורים. בתולעים, למשל, היכולת להיכנס למצב דמוי </a:t>
            </a:r>
            <a:r>
              <a:rPr lang="he-IL" b="0" i="0" dirty="0" err="1">
                <a:solidFill>
                  <a:srgbClr val="000000"/>
                </a:solidFill>
                <a:effectLst/>
                <a:latin typeface="Open Sans Hebrew"/>
              </a:rPr>
              <a:t>היברנציה</a:t>
            </a:r>
            <a:r>
              <a:rPr lang="he-IL" b="0" i="0" dirty="0">
                <a:solidFill>
                  <a:srgbClr val="000000"/>
                </a:solidFill>
                <a:effectLst/>
                <a:latin typeface="Open Sans Hebrew"/>
              </a:rPr>
              <a:t> (תרדמת) היא קריטית להארכת זמן החיים וסביר כי הליך זה איננו רלוונטי כלל לבני אדם משום שאלו לא יכולים להיכנס </a:t>
            </a:r>
            <a:r>
              <a:rPr lang="he-IL" b="0" i="0" dirty="0" err="1">
                <a:solidFill>
                  <a:srgbClr val="000000"/>
                </a:solidFill>
                <a:effectLst/>
                <a:latin typeface="Open Sans Hebrew"/>
              </a:rPr>
              <a:t>להיברנציה</a:t>
            </a:r>
            <a:r>
              <a:rPr lang="he-IL" b="0" i="0" dirty="0">
                <a:solidFill>
                  <a:srgbClr val="000000"/>
                </a:solidFill>
                <a:effectLst/>
                <a:latin typeface="Open Sans Hebrew"/>
              </a:rPr>
              <a:t>. באופן כללי, בעלי חיים בעלי תוחלת חיים קצרה מאוד כמו זבובים ותולעים הם אלה שמדענים הצליחו להאריך את חייהם הכי הרבה (ביחס למשך חייהם הנורמאלי). מדוע ? ייתכן שיצורים אלו רגישים באופן מיוחד למניפולציות של תוחלת חיים. בנוסף, ייתכן שהמניפולציות שמדענים עושים יש ביכולתם להאריך חיים רק בכמה חודשים וכשמדובר ביצורים בעלי תוחלת חיים של שנה אז כמה חודשים, מן הסתם, נראים משמעותיים. בבני אדם לעומת זאת, הארכה של החיים בכמה חודשים היא קטנה יותר אפילו מהשונות בין בני האדם.</a:t>
            </a:r>
          </a:p>
          <a:p>
            <a:pPr algn="l"/>
            <a:r>
              <a:rPr lang="he-IL" b="0" i="0" dirty="0">
                <a:solidFill>
                  <a:srgbClr val="000000"/>
                </a:solidFill>
                <a:effectLst/>
                <a:latin typeface="Open Sans Hebrew"/>
              </a:rPr>
              <a:t>אז מה כן רלוונטי להארכת חיים בבני אדם? כנראה שבעיקר שלושה דברים: דיאטה של מעט קלוריות (אך מזינה), מיעוט בהורמון גדילה מסוים והימנעות מנזק חמצוני לרקמות הגוף. כמובן, שלכל אלד מאלה כבר תועדו תופעות לוואי בספרות. למשל, ירידה בפוריות אובחנה בעכברים שהיו בדיאטה דלת קלוריות שהאריכה את חייהם. בנוסף, זבובים שקיבלו טיפול שהאריך את חייהם לא הצליחו להתחרות בבני מינם הטבעיים במספר פרמטרים, מה שמרמז על ירידה בכשירות כתוצאה מהארכת חיים. אבל זה לא עוצר את הקהילייה המדעית. זו טוענת שתובנות נוספות יגיעו ממחקרים על אנשים בני 100 ומעלה שייתכן וירשו גנים מאבותיהם המאפשרים להם לחיות זמן רב יותר. אחרים טוענים שלמשך הממוצע של חיי האדם יש גבול עליון תיאורטי. הם רק לא מסכימים על המספר עצמו, וההערכות נעות בין 85 ל-150 שנים. אם המדענים יממשו את תחזיות הדמוגרפים ותוחלת החיים תמשיך לטפס מעלה אז שאלות סוציולוגיות מעניינות יהפכו רלוונטיות. למשל, תוכניות הפנסיה לא יוכלו עוד לתמוך בכמות הפנסיונרים. אם הטיפולים יהיו יקרים, האם רק העשירים יאריכו את חייהם?</a:t>
            </a: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19</a:t>
            </a:fld>
            <a:endParaRPr lang="he-IL"/>
          </a:p>
        </p:txBody>
      </p:sp>
    </p:spTree>
    <p:extLst>
      <p:ext uri="{BB962C8B-B14F-4D97-AF65-F5344CB8AC3E}">
        <p14:creationId xmlns:p14="http://schemas.microsoft.com/office/powerpoint/2010/main" val="397805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Rubik"/>
              </a:rPr>
              <a:t>הדגש הרב המושם בחברה המערבית על הבריאות הפיזית הוא חשוב ביותר אך מקומה של הבריאות הנפשית חשוב לא פחות ויש מקום להשקיע משאבים גדולים הרבה יותר בפיתוח שירותים ומסגרות שונות שבהן יוכל הזקן הבריא פיזית להמשיך ולשמר גם את בריאותו הנפשית.</a:t>
            </a:r>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158</a:t>
            </a:fld>
            <a:endParaRPr lang="he-IL"/>
          </a:p>
        </p:txBody>
      </p:sp>
    </p:spTree>
    <p:extLst>
      <p:ext uri="{BB962C8B-B14F-4D97-AF65-F5344CB8AC3E}">
        <p14:creationId xmlns:p14="http://schemas.microsoft.com/office/powerpoint/2010/main" val="1703840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166</a:t>
            </a:fld>
            <a:endParaRPr lang="he-IL"/>
          </a:p>
        </p:txBody>
      </p:sp>
    </p:spTree>
    <p:extLst>
      <p:ext uri="{BB962C8B-B14F-4D97-AF65-F5344CB8AC3E}">
        <p14:creationId xmlns:p14="http://schemas.microsoft.com/office/powerpoint/2010/main" val="71942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1344D-65DC-0053-76F6-CC43C826829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4C3E063-53A9-6B7A-B982-82E8A9F4B6F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10D2B9A-234D-A141-FDAE-F5AAC4C5569A}"/>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0FF1AAF-0041-B947-75FB-3260BE99685A}"/>
              </a:ext>
            </a:extLst>
          </p:cNvPr>
          <p:cNvSpPr>
            <a:spLocks noGrp="1"/>
          </p:cNvSpPr>
          <p:nvPr>
            <p:ph type="sldNum" sz="quarter" idx="5"/>
          </p:nvPr>
        </p:nvSpPr>
        <p:spPr/>
        <p:txBody>
          <a:bodyPr/>
          <a:lstStyle/>
          <a:p>
            <a:fld id="{C45A164E-D0E7-445B-8F63-E873E7026165}" type="slidenum">
              <a:rPr lang="he-IL" smtClean="0"/>
              <a:t>168</a:t>
            </a:fld>
            <a:endParaRPr lang="he-IL"/>
          </a:p>
        </p:txBody>
      </p:sp>
    </p:spTree>
    <p:extLst>
      <p:ext uri="{BB962C8B-B14F-4D97-AF65-F5344CB8AC3E}">
        <p14:creationId xmlns:p14="http://schemas.microsoft.com/office/powerpoint/2010/main" val="424986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194</a:t>
            </a:fld>
            <a:endParaRPr lang="he-IL"/>
          </a:p>
        </p:txBody>
      </p:sp>
    </p:spTree>
    <p:extLst>
      <p:ext uri="{BB962C8B-B14F-4D97-AF65-F5344CB8AC3E}">
        <p14:creationId xmlns:p14="http://schemas.microsoft.com/office/powerpoint/2010/main" val="3414363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פיזי:</a:t>
            </a:r>
          </a:p>
          <a:p>
            <a:r>
              <a:rPr lang="he-IL" dirty="0"/>
              <a:t>מגע ניטרלי</a:t>
            </a:r>
          </a:p>
          <a:p>
            <a:r>
              <a:rPr lang="he-IL" dirty="0"/>
              <a:t>התרפקות</a:t>
            </a:r>
          </a:p>
          <a:p>
            <a:r>
              <a:rPr lang="he-IL" dirty="0"/>
              <a:t>ליטוף</a:t>
            </a:r>
          </a:p>
          <a:p>
            <a:r>
              <a:rPr lang="he-IL" dirty="0"/>
              <a:t>עיסוי</a:t>
            </a:r>
          </a:p>
          <a:p>
            <a:r>
              <a:rPr lang="he-IL" dirty="0"/>
              <a:t>חיבוק </a:t>
            </a:r>
          </a:p>
          <a:p>
            <a:r>
              <a:rPr lang="he-IL" dirty="0"/>
              <a:t>נישוק</a:t>
            </a:r>
          </a:p>
          <a:p>
            <a:r>
              <a:rPr lang="he-IL" dirty="0"/>
              <a:t>חיבור ועוד</a:t>
            </a:r>
          </a:p>
          <a:p>
            <a:endParaRPr lang="he-IL" dirty="0"/>
          </a:p>
          <a:p>
            <a:endParaRPr lang="he-IL" dirty="0"/>
          </a:p>
          <a:p>
            <a:r>
              <a:rPr lang="he-IL" dirty="0"/>
              <a:t>נפשי:</a:t>
            </a:r>
          </a:p>
          <a:p>
            <a:r>
              <a:rPr lang="he-IL" dirty="0"/>
              <a:t>שיחה</a:t>
            </a:r>
          </a:p>
          <a:p>
            <a:r>
              <a:rPr lang="he-IL" dirty="0"/>
              <a:t>לימוד</a:t>
            </a:r>
          </a:p>
          <a:p>
            <a:r>
              <a:rPr lang="he-IL" dirty="0"/>
              <a:t>קריאה/</a:t>
            </a:r>
            <a:r>
              <a:rPr lang="he-IL" dirty="0" err="1"/>
              <a:t>צפיה</a:t>
            </a:r>
            <a:r>
              <a:rPr lang="he-IL" dirty="0"/>
              <a:t>/האזנה </a:t>
            </a:r>
          </a:p>
          <a:p>
            <a:r>
              <a:rPr lang="he-IL" dirty="0"/>
              <a:t>פעילות גופנית </a:t>
            </a:r>
          </a:p>
          <a:p>
            <a:r>
              <a:rPr lang="he-IL" dirty="0"/>
              <a:t>משחק </a:t>
            </a:r>
          </a:p>
          <a:p>
            <a:r>
              <a:rPr lang="he-IL" dirty="0"/>
              <a:t>אכילה </a:t>
            </a:r>
          </a:p>
          <a:p>
            <a:r>
              <a:rPr lang="he-IL" dirty="0"/>
              <a:t>טיול ועוד</a:t>
            </a:r>
          </a:p>
          <a:p>
            <a:endParaRPr lang="he-IL" dirty="0"/>
          </a:p>
        </p:txBody>
      </p:sp>
      <p:sp>
        <p:nvSpPr>
          <p:cNvPr id="4" name="מציין מיקום של מספר שקופית 3"/>
          <p:cNvSpPr>
            <a:spLocks noGrp="1"/>
          </p:cNvSpPr>
          <p:nvPr>
            <p:ph type="sldNum" sz="quarter" idx="10"/>
          </p:nvPr>
        </p:nvSpPr>
        <p:spPr/>
        <p:txBody>
          <a:bodyPr/>
          <a:lstStyle/>
          <a:p>
            <a:fld id="{C45A164E-D0E7-445B-8F63-E873E7026165}" type="slidenum">
              <a:rPr lang="he-IL" smtClean="0"/>
              <a:t>207</a:t>
            </a:fld>
            <a:endParaRPr lang="he-IL"/>
          </a:p>
        </p:txBody>
      </p:sp>
    </p:spTree>
    <p:extLst>
      <p:ext uri="{BB962C8B-B14F-4D97-AF65-F5344CB8AC3E}">
        <p14:creationId xmlns:p14="http://schemas.microsoft.com/office/powerpoint/2010/main" val="1333037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2000" dirty="0">
                <a:solidFill>
                  <a:schemeClr val="accent3">
                    <a:lumMod val="75000"/>
                  </a:schemeClr>
                </a:solidFill>
              </a:rPr>
              <a:t>ירידה עקבית בכמות הטסטוסטרון החופשי בדם גורמת ל:</a:t>
            </a:r>
            <a:endParaRPr lang="en-US" sz="2000" dirty="0">
              <a:solidFill>
                <a:schemeClr val="accent3">
                  <a:lumMod val="75000"/>
                </a:schemeClr>
              </a:solidFill>
            </a:endParaRPr>
          </a:p>
          <a:p>
            <a:pPr lvl="1"/>
            <a:r>
              <a:rPr lang="he-IL" sz="2000" dirty="0">
                <a:solidFill>
                  <a:schemeClr val="accent3">
                    <a:lumMod val="75000"/>
                  </a:schemeClr>
                </a:solidFill>
              </a:rPr>
              <a:t>ירידה בתגובה של הפין לגירוי מיני ומקשה להגיע לזקפה.</a:t>
            </a:r>
            <a:endParaRPr lang="en-US" sz="2000" dirty="0">
              <a:solidFill>
                <a:schemeClr val="accent3">
                  <a:lumMod val="75000"/>
                </a:schemeClr>
              </a:solidFill>
            </a:endParaRPr>
          </a:p>
          <a:p>
            <a:pPr lvl="1"/>
            <a:r>
              <a:rPr lang="he-IL" sz="2000" dirty="0">
                <a:solidFill>
                  <a:schemeClr val="accent3">
                    <a:lumMod val="75000"/>
                  </a:schemeClr>
                </a:solidFill>
              </a:rPr>
              <a:t>הזקפה אינה קשיחה כבעבר. </a:t>
            </a:r>
            <a:endParaRPr lang="en-US" sz="2000" dirty="0">
              <a:solidFill>
                <a:schemeClr val="accent3">
                  <a:lumMod val="75000"/>
                </a:schemeClr>
              </a:solidFill>
            </a:endParaRPr>
          </a:p>
          <a:p>
            <a:pPr lvl="1"/>
            <a:r>
              <a:rPr lang="he-IL" sz="2000" dirty="0">
                <a:solidFill>
                  <a:schemeClr val="accent3">
                    <a:lumMod val="75000"/>
                  </a:schemeClr>
                </a:solidFill>
              </a:rPr>
              <a:t>הפחתה בכמות נוזל הזרע.</a:t>
            </a:r>
            <a:endParaRPr lang="en-US" sz="2000" dirty="0">
              <a:solidFill>
                <a:schemeClr val="accent3">
                  <a:lumMod val="75000"/>
                </a:schemeClr>
              </a:solidFill>
            </a:endParaRPr>
          </a:p>
          <a:p>
            <a:pPr lvl="1"/>
            <a:r>
              <a:rPr lang="he-IL" sz="2000" dirty="0">
                <a:solidFill>
                  <a:schemeClr val="accent3">
                    <a:lumMod val="75000"/>
                  </a:schemeClr>
                </a:solidFill>
              </a:rPr>
              <a:t>ירידה בעוצמת השפיכה והאורגזמה ככל שעולה הגיל.</a:t>
            </a:r>
            <a:endParaRPr lang="en-US" sz="2000" dirty="0">
              <a:solidFill>
                <a:schemeClr val="accent3">
                  <a:lumMod val="75000"/>
                </a:schemeClr>
              </a:solidFill>
            </a:endParaRP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208</a:t>
            </a:fld>
            <a:endParaRPr lang="he-IL"/>
          </a:p>
        </p:txBody>
      </p:sp>
    </p:spTree>
    <p:extLst>
      <p:ext uri="{BB962C8B-B14F-4D97-AF65-F5344CB8AC3E}">
        <p14:creationId xmlns:p14="http://schemas.microsoft.com/office/powerpoint/2010/main" val="1357603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תדירות יחסי מין – </a:t>
            </a:r>
            <a:r>
              <a:rPr lang="he-IL" b="1" dirty="0"/>
              <a:t>פעמיים בשבוע ומעלה </a:t>
            </a:r>
            <a:r>
              <a:rPr lang="he-IL" dirty="0"/>
              <a:t>– מוריד את שכיחות ההפרעה בזקפה.</a:t>
            </a:r>
          </a:p>
          <a:p>
            <a:endParaRPr lang="he-IL" dirty="0"/>
          </a:p>
        </p:txBody>
      </p:sp>
      <p:sp>
        <p:nvSpPr>
          <p:cNvPr id="4" name="מציין מיקום של מספר שקופית 3"/>
          <p:cNvSpPr>
            <a:spLocks noGrp="1"/>
          </p:cNvSpPr>
          <p:nvPr>
            <p:ph type="sldNum" sz="quarter" idx="10"/>
          </p:nvPr>
        </p:nvSpPr>
        <p:spPr/>
        <p:txBody>
          <a:bodyPr/>
          <a:lstStyle/>
          <a:p>
            <a:fld id="{C45A164E-D0E7-445B-8F63-E873E7026165}" type="slidenum">
              <a:rPr lang="he-IL" smtClean="0"/>
              <a:t>212</a:t>
            </a:fld>
            <a:endParaRPr lang="he-IL"/>
          </a:p>
        </p:txBody>
      </p:sp>
    </p:spTree>
    <p:extLst>
      <p:ext uri="{BB962C8B-B14F-4D97-AF65-F5344CB8AC3E}">
        <p14:creationId xmlns:p14="http://schemas.microsoft.com/office/powerpoint/2010/main" val="4012968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תרופות אלו פועלות רק בנוכחות גירוי פיזי או פסיכולוגי.</a:t>
            </a:r>
          </a:p>
          <a:p>
            <a:r>
              <a:rPr lang="he-IL" dirty="0"/>
              <a:t>לא מעלות חשק מיני.</a:t>
            </a:r>
          </a:p>
          <a:p>
            <a:r>
              <a:rPr lang="he-IL" dirty="0"/>
              <a:t>לא משפיעות על איכות הזרע.</a:t>
            </a:r>
          </a:p>
          <a:p>
            <a:r>
              <a:rPr lang="he-IL" dirty="0"/>
              <a:t>אסור להשתמש בהן כשנוטלים תרופות המרחיבות כלי דם ממשפחת </a:t>
            </a:r>
            <a:r>
              <a:rPr lang="he-IL" dirty="0" err="1"/>
              <a:t>הניטריטים</a:t>
            </a:r>
            <a:r>
              <a:rPr lang="he-IL" dirty="0"/>
              <a:t>. וכשלוקחים תרופות לפרוסטטה.</a:t>
            </a:r>
          </a:p>
          <a:p>
            <a:r>
              <a:rPr lang="he-IL" dirty="0"/>
              <a:t>חשוב להיזהר מחיקויים זולים ומסוכנים...</a:t>
            </a: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213</a:t>
            </a:fld>
            <a:endParaRPr lang="he-IL"/>
          </a:p>
        </p:txBody>
      </p:sp>
    </p:spTree>
    <p:extLst>
      <p:ext uri="{BB962C8B-B14F-4D97-AF65-F5344CB8AC3E}">
        <p14:creationId xmlns:p14="http://schemas.microsoft.com/office/powerpoint/2010/main" val="136725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השוואה">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Content Placeholder 3"/>
          <p:cNvSpPr>
            <a:spLocks noGrp="1"/>
          </p:cNvSpPr>
          <p:nvPr>
            <p:ph sz="quarter" idx="13"/>
          </p:nvPr>
        </p:nvSpPr>
        <p:spPr>
          <a:xfrm>
            <a:off x="913774" y="3051012"/>
            <a:ext cx="5106027"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3" name="Content Placeholder 5"/>
          <p:cNvSpPr>
            <a:spLocks noGrp="1"/>
          </p:cNvSpPr>
          <p:nvPr>
            <p:ph sz="quarter" idx="14"/>
          </p:nvPr>
        </p:nvSpPr>
        <p:spPr>
          <a:xfrm>
            <a:off x="6172200" y="3051012"/>
            <a:ext cx="5105401"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116975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05582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112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041099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D44D16-5663-2908-4336-DA8E6CBA76A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1F626C3-784D-0DF6-7456-A617EF1E411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3ED363-EDC7-BDBD-B05E-1149F4C40CCC}"/>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7317387-77AC-480A-A033-C4CE83505E3E}"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ז'/חשון/תשפ"ז</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1F8C1E08-E25D-40EE-9C41-42DCAD6AE39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769C3226-0058-772F-C45B-C257A4AD6D6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79494BE-8E78-4F23-B97A-78D2FA2CBFBD}"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14359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4">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10/18/2026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628842467"/>
      </p:ext>
    </p:extLst>
  </p:cSld>
  <p:clrMap bg1="lt1" tx1="dk1" bg2="lt2" tx2="dk2" accent1="accent1" accent2="accent2" accent3="accent3" accent4="accent4" accent5="accent5" accent6="accent6" hlink="hlink" folHlink="folHlink"/>
  <p:sldLayoutIdLst>
    <p:sldLayoutId id="2147483666" r:id="rId1"/>
    <p:sldLayoutId id="2147483670" r:id="rId2"/>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8583645"/>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4F66486-4AB9-F891-21C5-FCA0928F431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449CBDD-8606-F131-CC4F-5D8E56B4471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DA56190-60C3-7C4E-1F4C-DC57A535681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317387-77AC-480A-A033-C4CE83505E3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87514BC-CF86-0852-3915-288FDA97A0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C1F2B5E-A880-B40E-DC72-2C509BE89D1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79494BE-8E78-4F23-B97A-78D2FA2CBFBD}" type="slidenum">
              <a:rPr lang="he-IL" smtClean="0"/>
              <a:t>‹#›</a:t>
            </a:fld>
            <a:endParaRPr lang="he-IL"/>
          </a:p>
        </p:txBody>
      </p:sp>
    </p:spTree>
    <p:extLst>
      <p:ext uri="{BB962C8B-B14F-4D97-AF65-F5344CB8AC3E}">
        <p14:creationId xmlns:p14="http://schemas.microsoft.com/office/powerpoint/2010/main" val="1367026523"/>
      </p:ext>
    </p:extLst>
  </p:cSld>
  <p:clrMap bg1="lt1" tx1="dk1" bg2="lt2" tx2="dk2" accent1="accent1" accent2="accent2" accent3="accent3" accent4="accent4" accent5="accent5" accent6="accent6" hlink="hlink" folHlink="folHlink"/>
  <p:sldLayoutIdLst>
    <p:sldLayoutId id="2147483672" r:id="rId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6.jpe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ynet.co.il/menta/article/bkzsx1xfo" TargetMode="External"/><Relationship Id="rId2" Type="http://schemas.openxmlformats.org/officeDocument/2006/relationships/hyperlink" Target="https://www.ynet.co.il/menta/article/HkIrbuPQO"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8.jpeg"/><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commons.wikimedia.org/wiki/Category:Sunrises_from_Masada" TargetMode="Externa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hyperlink" Target="https://www.youtube.com/watch?v=irt2J0pwneA" TargetMode="Externa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20D5F7-098F-4CEF-BCA9-BB84805507EA}"/>
              </a:ext>
            </a:extLst>
          </p:cNvPr>
          <p:cNvSpPr>
            <a:spLocks noGrp="1"/>
          </p:cNvSpPr>
          <p:nvPr>
            <p:ph type="ctrTitle"/>
          </p:nvPr>
        </p:nvSpPr>
        <p:spPr>
          <a:xfrm>
            <a:off x="2589212" y="1309254"/>
            <a:ext cx="8915399" cy="2262781"/>
          </a:xfrm>
        </p:spPr>
        <p:txBody>
          <a:bodyPr>
            <a:normAutofit fontScale="90000"/>
          </a:bodyPr>
          <a:lstStyle/>
          <a:p>
            <a:pPr algn="ctr"/>
            <a:r>
              <a:rPr lang="he-IL" sz="6000" b="1" dirty="0">
                <a:solidFill>
                  <a:schemeClr val="accent3">
                    <a:lumMod val="75000"/>
                  </a:schemeClr>
                </a:solidFill>
              </a:rPr>
              <a:t>תִּפְאֶרֶת בַּחוּרִים כֹּחָם </a:t>
            </a:r>
            <a:br>
              <a:rPr lang="he-IL" sz="7200" b="1" dirty="0">
                <a:solidFill>
                  <a:schemeClr val="accent3">
                    <a:lumMod val="75000"/>
                  </a:schemeClr>
                </a:solidFill>
              </a:rPr>
            </a:br>
            <a:r>
              <a:rPr lang="he-IL" sz="7200" b="1" dirty="0">
                <a:solidFill>
                  <a:schemeClr val="accent3">
                    <a:lumMod val="75000"/>
                  </a:schemeClr>
                </a:solidFill>
              </a:rPr>
              <a:t>וַהֲדַר זְקֵנִים שֵׂיבָה</a:t>
            </a:r>
            <a:br>
              <a:rPr lang="en-US" sz="7200" dirty="0">
                <a:solidFill>
                  <a:prstClr val="black">
                    <a:lumMod val="85000"/>
                    <a:lumOff val="15000"/>
                  </a:prstClr>
                </a:solidFill>
              </a:rPr>
            </a:br>
            <a:r>
              <a:rPr lang="he-IL" sz="4000" dirty="0">
                <a:solidFill>
                  <a:prstClr val="black">
                    <a:lumMod val="85000"/>
                    <a:lumOff val="15000"/>
                  </a:prstClr>
                </a:solidFill>
              </a:rPr>
              <a:t>(משלי כ, </a:t>
            </a:r>
            <a:r>
              <a:rPr lang="he-IL" sz="4000" dirty="0" err="1">
                <a:solidFill>
                  <a:prstClr val="black">
                    <a:lumMod val="85000"/>
                    <a:lumOff val="15000"/>
                  </a:prstClr>
                </a:solidFill>
              </a:rPr>
              <a:t>כט</a:t>
            </a:r>
            <a:r>
              <a:rPr lang="he-IL" sz="4000" dirty="0">
                <a:solidFill>
                  <a:prstClr val="black">
                    <a:lumMod val="85000"/>
                    <a:lumOff val="15000"/>
                  </a:prstClr>
                </a:solidFill>
              </a:rPr>
              <a:t>)</a:t>
            </a:r>
            <a:endParaRPr lang="he-IL" dirty="0"/>
          </a:p>
        </p:txBody>
      </p:sp>
      <p:sp>
        <p:nvSpPr>
          <p:cNvPr id="3" name="כותרת משנה 2">
            <a:extLst>
              <a:ext uri="{FF2B5EF4-FFF2-40B4-BE49-F238E27FC236}">
                <a16:creationId xmlns:a16="http://schemas.microsoft.com/office/drawing/2014/main" id="{63A3C53B-E30B-4327-AD16-45AD8CA551D9}"/>
              </a:ext>
            </a:extLst>
          </p:cNvPr>
          <p:cNvSpPr>
            <a:spLocks noGrp="1"/>
          </p:cNvSpPr>
          <p:nvPr>
            <p:ph type="subTitle" idx="1"/>
          </p:nvPr>
        </p:nvSpPr>
        <p:spPr>
          <a:xfrm>
            <a:off x="2589212" y="4168703"/>
            <a:ext cx="8915399" cy="2335464"/>
          </a:xfrm>
        </p:spPr>
        <p:txBody>
          <a:bodyPr>
            <a:normAutofit/>
          </a:bodyPr>
          <a:lstStyle/>
          <a:p>
            <a:pPr algn="ctr"/>
            <a:r>
              <a:rPr lang="he-IL" sz="3600" b="1" dirty="0">
                <a:solidFill>
                  <a:schemeClr val="accent2">
                    <a:lumMod val="75000"/>
                  </a:schemeClr>
                </a:solidFill>
                <a:highlight>
                  <a:srgbClr val="FF00FF"/>
                </a:highlight>
              </a:rPr>
              <a:t>ההזדמנות שבהזדקנות</a:t>
            </a:r>
          </a:p>
          <a:p>
            <a:pPr algn="ctr"/>
            <a:r>
              <a:rPr lang="he-IL" sz="3600" b="1" dirty="0">
                <a:solidFill>
                  <a:schemeClr val="accent2">
                    <a:lumMod val="75000"/>
                  </a:schemeClr>
                </a:solidFill>
              </a:rPr>
              <a:t>עולמם המופלא של בני הגיל השלישי</a:t>
            </a:r>
          </a:p>
          <a:p>
            <a:pPr algn="ctr"/>
            <a:endParaRPr lang="he-IL" sz="3600" b="1" dirty="0">
              <a:solidFill>
                <a:schemeClr val="accent2">
                  <a:lumMod val="75000"/>
                </a:schemeClr>
              </a:solidFill>
            </a:endParaRPr>
          </a:p>
          <a:p>
            <a:pPr algn="ctr"/>
            <a:endParaRPr lang="he-IL" dirty="0"/>
          </a:p>
        </p:txBody>
      </p:sp>
      <p:pic>
        <p:nvPicPr>
          <p:cNvPr id="5" name="תמונה 4">
            <a:extLst>
              <a:ext uri="{FF2B5EF4-FFF2-40B4-BE49-F238E27FC236}">
                <a16:creationId xmlns:a16="http://schemas.microsoft.com/office/drawing/2014/main" id="{6027BA37-B4E5-8263-0ECB-08487049C2AA}"/>
              </a:ext>
            </a:extLst>
          </p:cNvPr>
          <p:cNvPicPr>
            <a:picLocks noChangeAspect="1"/>
          </p:cNvPicPr>
          <p:nvPr/>
        </p:nvPicPr>
        <p:blipFill>
          <a:blip r:embed="rId2"/>
          <a:stretch>
            <a:fillRect/>
          </a:stretch>
        </p:blipFill>
        <p:spPr>
          <a:xfrm>
            <a:off x="293546" y="826782"/>
            <a:ext cx="3637700" cy="2310160"/>
          </a:xfrm>
          <a:prstGeom prst="rect">
            <a:avLst/>
          </a:prstGeom>
        </p:spPr>
      </p:pic>
    </p:spTree>
    <p:extLst>
      <p:ext uri="{BB962C8B-B14F-4D97-AF65-F5344CB8AC3E}">
        <p14:creationId xmlns:p14="http://schemas.microsoft.com/office/powerpoint/2010/main" val="1751175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12388504841AsVnF9.jpg">
            <a:extLst>
              <a:ext uri="{FF2B5EF4-FFF2-40B4-BE49-F238E27FC236}">
                <a16:creationId xmlns:a16="http://schemas.microsoft.com/office/drawing/2014/main" id="{0426B9E7-40FB-D50F-DD14-C528069CFE4D}"/>
              </a:ext>
            </a:extLst>
          </p:cNvPr>
          <p:cNvPicPr>
            <a:picLocks noChangeAspect="1"/>
          </p:cNvPicPr>
          <p:nvPr/>
        </p:nvPicPr>
        <p:blipFill>
          <a:blip r:embed="rId3">
            <a:extLst>
              <a:ext uri="{28A0092B-C50C-407E-A947-70E740481C1C}">
                <a14:useLocalDpi xmlns:a14="http://schemas.microsoft.com/office/drawing/2010/main" val="0"/>
              </a:ext>
            </a:extLst>
          </a:blip>
          <a:srcRect l="1524" t="739" r="1524" b="1970"/>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74569718"/>
      </p:ext>
    </p:extLst>
  </p:cSld>
  <p:clrMapOvr>
    <a:masterClrMapping/>
  </p:clrMapOvr>
  <mc:AlternateContent xmlns:mc="http://schemas.openxmlformats.org/markup-compatibility/2006" xmlns:p14="http://schemas.microsoft.com/office/powerpoint/2010/main">
    <mc:Choice Requires="p14">
      <p:transition spd="slow" p14:dur="2000" advClick="0" advTm="9875"/>
    </mc:Choice>
    <mc:Fallback xmlns="">
      <p:transition spd="slow" advClick="0" advTm="987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9FDBEE-0EF3-9BD0-40B9-0CF91204994C}"/>
              </a:ext>
            </a:extLst>
          </p:cNvPr>
          <p:cNvSpPr>
            <a:spLocks noGrp="1"/>
          </p:cNvSpPr>
          <p:nvPr>
            <p:ph type="title"/>
          </p:nvPr>
        </p:nvSpPr>
        <p:spPr/>
        <p:txBody>
          <a:bodyPr/>
          <a:lstStyle/>
          <a:p>
            <a:pPr algn="ctr"/>
            <a:r>
              <a:rPr lang="he-IL" b="1" dirty="0">
                <a:solidFill>
                  <a:srgbClr val="000000"/>
                </a:solidFill>
                <a:latin typeface="Roboto" panose="02000000000000000000" pitchFamily="2" charset="0"/>
              </a:rPr>
              <a:t>מעמד הקשיש בעולם</a:t>
            </a:r>
            <a:br>
              <a:rPr lang="he-IL" b="1" dirty="0">
                <a:latin typeface="Roboto" panose="02000000000000000000" pitchFamily="2" charset="0"/>
              </a:rPr>
            </a:br>
            <a:endParaRPr lang="he-IL" dirty="0"/>
          </a:p>
        </p:txBody>
      </p:sp>
      <p:sp>
        <p:nvSpPr>
          <p:cNvPr id="3" name="תיבת טקסט 2">
            <a:extLst>
              <a:ext uri="{FF2B5EF4-FFF2-40B4-BE49-F238E27FC236}">
                <a16:creationId xmlns:a16="http://schemas.microsoft.com/office/drawing/2014/main" id="{194C8EA4-D254-53B4-AA3B-4E5DA51AD0D8}"/>
              </a:ext>
            </a:extLst>
          </p:cNvPr>
          <p:cNvSpPr txBox="1"/>
          <p:nvPr/>
        </p:nvSpPr>
        <p:spPr>
          <a:xfrm>
            <a:off x="1765190" y="1367624"/>
            <a:ext cx="9710949" cy="3656578"/>
          </a:xfrm>
          <a:prstGeom prst="rect">
            <a:avLst/>
          </a:prstGeom>
          <a:noFill/>
        </p:spPr>
        <p:txBody>
          <a:bodyPr wrap="square" rtlCol="1">
            <a:sp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מנת להשוות את מעמד הקשיש חובה עלינו להכיר מהו מעמד הקשיש בקרב עמים אחרים זולת היהדות</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רומא: "בני ה-60 אל הגשר". זוהי הסיסמא עבור הקשישים אשר מהווים נטל ומעמסה על הדור הצעיר ברומא</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ספארטא</a:t>
            </a:r>
            <a:r>
              <a:rPr lang="he-IL" sz="1800" dirty="0">
                <a:effectLst/>
                <a:latin typeface="Calibri" panose="020F0502020204030204" pitchFamily="34" charset="0"/>
                <a:ea typeface="Calibri" panose="020F0502020204030204" pitchFamily="34" charset="0"/>
                <a:cs typeface="Arial" panose="020B0604020202020204" pitchFamily="34" charset="0"/>
              </a:rPr>
              <a:t>: ילדים תשושים לא היו נשארים בחיים וכמוהם גם הקשישים</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יוון: במקום בו העריכו יופי </a:t>
            </a:r>
            <a:r>
              <a:rPr lang="he-IL" sz="1800" dirty="0" err="1">
                <a:effectLst/>
                <a:latin typeface="Calibri" panose="020F0502020204030204" pitchFamily="34" charset="0"/>
                <a:ea typeface="Calibri" panose="020F0502020204030204" pitchFamily="34" charset="0"/>
                <a:cs typeface="Arial" panose="020B0604020202020204" pitchFamily="34" charset="0"/>
              </a:rPr>
              <a:t>ואסטטיקה</a:t>
            </a:r>
            <a:r>
              <a:rPr lang="he-IL" sz="1800" dirty="0">
                <a:effectLst/>
                <a:latin typeface="Calibri" panose="020F0502020204030204" pitchFamily="34" charset="0"/>
                <a:ea typeface="Calibri" panose="020F0502020204030204" pitchFamily="34" charset="0"/>
                <a:cs typeface="Arial" panose="020B0604020202020204" pitchFamily="34" charset="0"/>
              </a:rPr>
              <a:t> וכן חוסן גופני, אומר המשורר היווני הידוע הומרוס לאלת האהבה אפרודיטה: "אף האלים שונאים זקנים</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איי </a:t>
            </a:r>
            <a:r>
              <a:rPr lang="he-IL" sz="1800" dirty="0" err="1">
                <a:effectLst/>
                <a:latin typeface="Calibri" panose="020F0502020204030204" pitchFamily="34" charset="0"/>
                <a:ea typeface="Calibri" panose="020F0502020204030204" pitchFamily="34" charset="0"/>
                <a:cs typeface="Arial" panose="020B0604020202020204" pitchFamily="34" charset="0"/>
              </a:rPr>
              <a:t>פיגי</a:t>
            </a:r>
            <a:r>
              <a:rPr lang="he-IL" sz="1800" dirty="0">
                <a:effectLst/>
                <a:latin typeface="Calibri" panose="020F0502020204030204" pitchFamily="34" charset="0"/>
                <a:ea typeface="Calibri" panose="020F0502020204030204" pitchFamily="34" charset="0"/>
                <a:cs typeface="Arial" panose="020B0604020202020204" pitchFamily="34" charset="0"/>
              </a:rPr>
              <a:t>: לפני שהאיש מגיע לגיל </a:t>
            </a:r>
            <a:r>
              <a:rPr lang="he-IL" sz="1800" dirty="0" err="1">
                <a:effectLst/>
                <a:latin typeface="Calibri" panose="020F0502020204030204" pitchFamily="34" charset="0"/>
                <a:ea typeface="Calibri" panose="020F0502020204030204" pitchFamily="34" charset="0"/>
                <a:cs typeface="Arial" panose="020B0604020202020204" pitchFamily="34" charset="0"/>
              </a:rPr>
              <a:t>הזיקנה</a:t>
            </a:r>
            <a:r>
              <a:rPr lang="he-IL" sz="1800" dirty="0">
                <a:effectLst/>
                <a:latin typeface="Calibri" panose="020F0502020204030204" pitchFamily="34" charset="0"/>
                <a:ea typeface="Calibri" panose="020F0502020204030204" pitchFamily="34" charset="0"/>
                <a:cs typeface="Arial" panose="020B0604020202020204" pitchFamily="34" charset="0"/>
              </a:rPr>
              <a:t> והוא בעוד הוא בשיא כוחותיו, הוא מתאבד וזאת כדי שיוכל להגיע לעולם הבא</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בודהיזם: הזקנים מתבודדים לעת זקנה על מנת למות לבד</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סינים: בין העמים הבודדים אשר רוחשים כבוד לזקן וככל שהוא זקן יותר הוא מכובד יותר</a:t>
            </a:r>
            <a:r>
              <a:rPr lang="en-US" sz="1800" dirty="0">
                <a:effectLst/>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687832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lvl="0" algn="ctr" rtl="1"/>
            <a:r>
              <a:rPr lang="he-IL" sz="3600" b="1" i="0" dirty="0"/>
              <a:t>"העולם שייך לצעירים"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lnSpcReduction="10000"/>
          </a:bodyPr>
          <a:lstStyle/>
          <a:p>
            <a:pPr lvl="0" rtl="1"/>
            <a:r>
              <a:rPr lang="he-IL" sz="2000" b="0" i="0" dirty="0"/>
              <a:t>למרבה הצער, ההשקפה השלילית לגבי הזקנה וההזדקנות אינה נשארת בגדר רעיון בלבד, אלא היא משפיעה גם על היחס בפועל למזדקנים. </a:t>
            </a:r>
          </a:p>
          <a:p>
            <a:pPr lvl="0" rtl="1"/>
            <a:r>
              <a:rPr lang="he-IL" sz="2000" b="0" i="0" dirty="0"/>
              <a:t>המבט מלא הבוז על גיל הזקנה הוא מרכיב מרכזי במעמד החברתי הירוד של אנשים מבוגרים. מחקרים הצביעו על כך שאנשים צעירים בחברות מערביות נוהגים פחות כבוד במבוגרים מאשר בתרבויות אחרות. למרבה הצער, בתקופות האחרונות חוסר הכבוד הזה מתבטא במנטליות קיצונית יותר – זו הרואה בזקנה נטל מיותר, ואף קוראת לחיסולה.</a:t>
            </a:r>
          </a:p>
          <a:p>
            <a:r>
              <a:rPr lang="he-IL" sz="2000" b="0" i="0" dirty="0"/>
              <a:t>במאמר בשם "למה אני מקווה למות בגיל 75" שהתפרסם בכתב-העת המוערך "</a:t>
            </a:r>
            <a:r>
              <a:rPr lang="he-IL" sz="2000" b="0" i="0" dirty="0" err="1"/>
              <a:t>האטלנטיק</a:t>
            </a:r>
            <a:r>
              <a:rPr lang="he-IL" sz="2000" b="0" i="0" dirty="0"/>
              <a:t>", טען ד"ר </a:t>
            </a:r>
            <a:r>
              <a:rPr lang="he-IL" sz="2000" b="0" i="0" dirty="0" err="1"/>
              <a:t>אזקיאל</a:t>
            </a:r>
            <a:r>
              <a:rPr lang="he-IL" sz="2000" b="0" i="0" dirty="0"/>
              <a:t> עמנואל כי החיים לאחר גיל שבעים וחמש הם חסרי טעם.</a:t>
            </a:r>
          </a:p>
          <a:p>
            <a:r>
              <a:rPr lang="he-IL" sz="2000" b="0" i="0" dirty="0"/>
              <a:t>לדבריו, "בגיל 75, היצירתיות, המקוריות והיצרנות נעלמות פחות או יותר אצל רובנו, רובנו המוחלט". בהמשך הוא מעיר כי "ממוצע הגילאים שבהם זוכי פרס הנובל עשו את פריצת הדרך המחקרית שהביא להם את </a:t>
            </a:r>
            <a:r>
              <a:rPr lang="he-IL" sz="2000" b="0" i="0" dirty="0" err="1"/>
              <a:t>הזכיה</a:t>
            </a:r>
            <a:r>
              <a:rPr lang="he-IL" sz="2000" b="0" i="0" dirty="0"/>
              <a:t> – לא הגיל שבו הם זכו בפרס – הוא 48". </a:t>
            </a:r>
          </a:p>
          <a:p>
            <a:r>
              <a:rPr lang="he-IL" sz="2000" b="0" i="0" dirty="0"/>
              <a:t>ד"ר עמנואל מצביע על כך שהעליות בתוחלת החיים שנצפו בשנים האחרונות אינן עומדות בקורלציה עם עליה באיכות החיים, וכך הופכים מבוגרים מזדקנים לנטל על ילדיהם ולמעמסה שמותירה זיכרון רע אצל היקרים להם. </a:t>
            </a:r>
          </a:p>
          <a:p>
            <a:r>
              <a:rPr lang="he-IL" sz="2000" b="0" i="0" dirty="0"/>
              <a:t>בסיכום מאמרו המטלטל, הכריז המחבר כי הוא מתכוון לנהוג לאור השקפת העולם שעליה הצהיר: הוא אינו מתכוון להשקיע במצבו הרפואי לאחר גיל שבעים וחמש.</a:t>
            </a:r>
            <a:endParaRPr lang="he-IL" sz="2000" dirty="0"/>
          </a:p>
          <a:p>
            <a:pPr lvl="0" rtl="1"/>
            <a:endParaRPr lang="he-IL" sz="2000" dirty="0"/>
          </a:p>
        </p:txBody>
      </p:sp>
    </p:spTree>
    <p:extLst>
      <p:ext uri="{BB962C8B-B14F-4D97-AF65-F5344CB8AC3E}">
        <p14:creationId xmlns:p14="http://schemas.microsoft.com/office/powerpoint/2010/main" val="181607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8BF83D-015A-715B-2CBB-71AEF5DC2FC3}"/>
              </a:ext>
            </a:extLst>
          </p:cNvPr>
          <p:cNvSpPr>
            <a:spLocks noGrp="1"/>
          </p:cNvSpPr>
          <p:nvPr>
            <p:ph type="title"/>
          </p:nvPr>
        </p:nvSpPr>
        <p:spPr/>
        <p:txBody>
          <a:bodyPr/>
          <a:lstStyle/>
          <a:p>
            <a:r>
              <a:rPr lang="he-IL" dirty="0"/>
              <a:t>מה נקרא הצלחה?</a:t>
            </a:r>
          </a:p>
        </p:txBody>
      </p:sp>
      <p:sp>
        <p:nvSpPr>
          <p:cNvPr id="3" name="מציין מיקום טקסט 2">
            <a:extLst>
              <a:ext uri="{FF2B5EF4-FFF2-40B4-BE49-F238E27FC236}">
                <a16:creationId xmlns:a16="http://schemas.microsoft.com/office/drawing/2014/main" id="{CE6FE5D0-6017-7FF4-E53A-F61D33AD344C}"/>
              </a:ext>
            </a:extLst>
          </p:cNvPr>
          <p:cNvSpPr>
            <a:spLocks noGrp="1"/>
          </p:cNvSpPr>
          <p:nvPr>
            <p:ph type="body" idx="1"/>
          </p:nvPr>
        </p:nvSpPr>
        <p:spPr/>
        <p:txBody>
          <a:bodyPr/>
          <a:lstStyle/>
          <a:p>
            <a:pPr algn="ctr"/>
            <a:r>
              <a:rPr lang="he-IL" dirty="0"/>
              <a:t>רוחנית</a:t>
            </a:r>
          </a:p>
        </p:txBody>
      </p:sp>
      <p:graphicFrame>
        <p:nvGraphicFramePr>
          <p:cNvPr id="8" name="מציין מיקום תוכן 7">
            <a:extLst>
              <a:ext uri="{FF2B5EF4-FFF2-40B4-BE49-F238E27FC236}">
                <a16:creationId xmlns:a16="http://schemas.microsoft.com/office/drawing/2014/main" id="{7FD29F5C-3B5C-3395-2BF3-BBCA7A6ADC26}"/>
              </a:ext>
            </a:extLst>
          </p:cNvPr>
          <p:cNvGraphicFramePr>
            <a:graphicFrameLocks noGrp="1"/>
          </p:cNvGraphicFramePr>
          <p:nvPr>
            <p:ph sz="quarter" idx="13"/>
            <p:extLst>
              <p:ext uri="{D42A27DB-BD31-4B8C-83A1-F6EECF244321}">
                <p14:modId xmlns:p14="http://schemas.microsoft.com/office/powerpoint/2010/main" val="2679087449"/>
              </p:ext>
            </p:extLst>
          </p:nvPr>
        </p:nvGraphicFramePr>
        <p:xfrm>
          <a:off x="914400" y="3051175"/>
          <a:ext cx="5105400" cy="274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ציין מיקום טקסט 4">
            <a:extLst>
              <a:ext uri="{FF2B5EF4-FFF2-40B4-BE49-F238E27FC236}">
                <a16:creationId xmlns:a16="http://schemas.microsoft.com/office/drawing/2014/main" id="{710C90C5-5E12-9E2F-4B54-CF414A085BF9}"/>
              </a:ext>
            </a:extLst>
          </p:cNvPr>
          <p:cNvSpPr>
            <a:spLocks noGrp="1"/>
          </p:cNvSpPr>
          <p:nvPr>
            <p:ph type="body" sz="quarter" idx="3"/>
          </p:nvPr>
        </p:nvSpPr>
        <p:spPr/>
        <p:txBody>
          <a:bodyPr/>
          <a:lstStyle/>
          <a:p>
            <a:pPr algn="ctr"/>
            <a:r>
              <a:rPr lang="he-IL" dirty="0"/>
              <a:t>גשמית</a:t>
            </a:r>
          </a:p>
        </p:txBody>
      </p:sp>
      <p:graphicFrame>
        <p:nvGraphicFramePr>
          <p:cNvPr id="7" name="מציין מיקום תוכן 6">
            <a:extLst>
              <a:ext uri="{FF2B5EF4-FFF2-40B4-BE49-F238E27FC236}">
                <a16:creationId xmlns:a16="http://schemas.microsoft.com/office/drawing/2014/main" id="{524BC337-EC7E-93BF-748B-0E53A9E273CF}"/>
              </a:ext>
            </a:extLst>
          </p:cNvPr>
          <p:cNvGraphicFramePr>
            <a:graphicFrameLocks noGrp="1"/>
          </p:cNvGraphicFramePr>
          <p:nvPr>
            <p:ph sz="quarter" idx="14"/>
          </p:nvPr>
        </p:nvGraphicFramePr>
        <p:xfrm>
          <a:off x="6172200" y="3051175"/>
          <a:ext cx="5105400" cy="2740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תמונה 3">
            <a:extLst>
              <a:ext uri="{FF2B5EF4-FFF2-40B4-BE49-F238E27FC236}">
                <a16:creationId xmlns:a16="http://schemas.microsoft.com/office/drawing/2014/main" id="{20200400-A625-19F3-65F1-5E01197B3EE1}"/>
              </a:ext>
            </a:extLst>
          </p:cNvPr>
          <p:cNvPicPr>
            <a:picLocks noChangeAspect="1"/>
          </p:cNvPicPr>
          <p:nvPr/>
        </p:nvPicPr>
        <p:blipFill>
          <a:blip r:embed="rId12"/>
          <a:stretch>
            <a:fillRect/>
          </a:stretch>
        </p:blipFill>
        <p:spPr>
          <a:xfrm>
            <a:off x="8964759" y="476574"/>
            <a:ext cx="3096277" cy="2075794"/>
          </a:xfrm>
          <a:prstGeom prst="rect">
            <a:avLst/>
          </a:prstGeom>
        </p:spPr>
      </p:pic>
      <p:pic>
        <p:nvPicPr>
          <p:cNvPr id="2050" name="Picture 2" descr="מנהגים ייחודיים ומעניינים שנהגו גדולי ישראל ובתפוצות ישראל לדורותם - דרשו">
            <a:extLst>
              <a:ext uri="{FF2B5EF4-FFF2-40B4-BE49-F238E27FC236}">
                <a16:creationId xmlns:a16="http://schemas.microsoft.com/office/drawing/2014/main" id="{AD503B29-DC71-09EC-002B-D5438B2A42D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3637" y="262806"/>
            <a:ext cx="2939913" cy="220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301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2D7E-A47B-55C6-B559-0F649A9D27B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4813896-59D9-721C-3CC4-3F8B4A9476BD}"/>
              </a:ext>
            </a:extLst>
          </p:cNvPr>
          <p:cNvSpPr>
            <a:spLocks noGrp="1"/>
          </p:cNvSpPr>
          <p:nvPr>
            <p:ph type="title"/>
          </p:nvPr>
        </p:nvSpPr>
        <p:spPr>
          <a:xfrm>
            <a:off x="1745673" y="624110"/>
            <a:ext cx="9758939" cy="1280890"/>
          </a:xfrm>
        </p:spPr>
        <p:txBody>
          <a:bodyPr/>
          <a:lstStyle/>
          <a:p>
            <a:pPr lvl="0" algn="ctr" rtl="1"/>
            <a:r>
              <a:rPr lang="he-IL" sz="3600" b="1" i="0" dirty="0"/>
              <a:t>"הזקנים בחברה המערבית"</a:t>
            </a:r>
          </a:p>
        </p:txBody>
      </p:sp>
      <p:sp>
        <p:nvSpPr>
          <p:cNvPr id="3" name="מציין מיקום תוכן 2">
            <a:extLst>
              <a:ext uri="{FF2B5EF4-FFF2-40B4-BE49-F238E27FC236}">
                <a16:creationId xmlns:a16="http://schemas.microsoft.com/office/drawing/2014/main" id="{9DA0E631-D88B-4833-CCC2-6C33608A93D0}"/>
              </a:ext>
            </a:extLst>
          </p:cNvPr>
          <p:cNvSpPr>
            <a:spLocks noGrp="1"/>
          </p:cNvSpPr>
          <p:nvPr>
            <p:ph idx="1"/>
          </p:nvPr>
        </p:nvSpPr>
        <p:spPr>
          <a:xfrm>
            <a:off x="1866900" y="1574800"/>
            <a:ext cx="9637712" cy="5180842"/>
          </a:xfrm>
        </p:spPr>
        <p:txBody>
          <a:bodyPr>
            <a:normAutofit fontScale="92500" lnSpcReduction="20000"/>
          </a:bodyPr>
          <a:lstStyle/>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אנשים זקנים בחברה המערבית נתקלים באפליה על רקע היותם זקנים. דבר זה בעייתי משום שכולנו יודעים ורוצים להגיע לגיל הזקנה.</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החברה לא נותנת לזקנים הרבה קרדיט ומתייחסת אליהם כאל חסרי ישע וכאל נטל.</a:t>
            </a:r>
            <a:endParaRPr lang="en-US" sz="1800" dirty="0">
              <a:effectLst/>
              <a:latin typeface="Times New Roman" panose="02020603050405020304" pitchFamily="18" charset="0"/>
              <a:ea typeface="Times New Roman" panose="02020603050405020304" pitchFamily="18" charset="0"/>
            </a:endParaRPr>
          </a:p>
          <a:p>
            <a:pPr algn="r" rtl="1"/>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שני הסברים לכך:</a:t>
            </a:r>
            <a:endParaRPr lang="en-US" sz="1800"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הסבר סוציו ביולוגי: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מנסה להסביר דברים סוציולוגיים על ידי דברים ביולוגיים. הסיבה שאנו לא "אוהבים" זקנים היא ראשית משום שאינם יכולים להתרבות, הם לא נחוצים והם בעצם גם לא מגדלים ילדים.  הטבע צריך את בעלי החיים כל עוד הם יכולים להרבות את גזעם. ושנית, אנו מתייחסים לזקנים בצורה לא טובה משום שאינם אטרקטיביים גופנית, כלומר כל עוד יש משיכה פיזית בין זכרים ונקבות אז יש להם קיום בסביבתם הטבעית, ברגע שאינם מושכים ואף דוחים אין להם זכות קיום.                                               </a:t>
            </a:r>
            <a:endParaRPr lang="en-US" sz="1800"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הסבר כלכלי: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ברגע שהאדם פורש משוק העבודה, הוא כבר לא יצרני ואז הוא מאבד מהשפעתו ומכוחו ומבחינת הסביבה הוא הופך לנטל- צריך לפרנס, לכלכל אותו ולטפל בו ולכן הוא הופך מאדם יצרני לחברה לאדם שהוא נטל עליה. </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חשוב לומר שבחברות ובתרבויות מסורתיות, היחס הוא אחר לגמרי </a:t>
            </a:r>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מ-2 סיבות:</a:t>
            </a:r>
            <a:endParaRPr lang="en-US" sz="1800"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כלכלי-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הזקנים הם בעלי הרכוש ולכן כל בני המשפחה ממשיכים לתת להם כבוד.</a:t>
            </a:r>
            <a:endParaRPr lang="en-US" sz="1800"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תרבותי-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אנשים זקנים הם בעלי ידע והבנה על העולם שלצעירים אין, יש להם ידע וסודות שאנו צריכים לקחת מהם על כל מיני נושאים כמו- עיבוד האדמה.</a:t>
            </a:r>
            <a:endParaRPr lang="en-US" sz="1800" dirty="0">
              <a:effectLst/>
              <a:latin typeface="Times New Roman" panose="02020603050405020304" pitchFamily="18" charset="0"/>
              <a:ea typeface="Times New Roman" panose="02020603050405020304" pitchFamily="18" charset="0"/>
            </a:endParaRPr>
          </a:p>
          <a:p>
            <a:pPr marL="342900" lvl="0" indent="-342900" algn="r" rtl="1">
              <a:buFont typeface="Symbol" panose="05050102010706020507" pitchFamily="18" charset="2"/>
              <a:buChar char=""/>
              <a:tabLst>
                <a:tab pos="457200"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כיום, טכנולוגיה ומחשבים הם סוג של שפה ולצעירים זוהי כמו שפת אם ולזקנים ולמבוגרים זוהי שפה זרה ולכן הנחיתות הטכנולוגית של הזקנים הפכה אותם ללא רלוונטיים.</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992440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71FAC00-0F1C-A824-A836-A0FD79A175CC}"/>
              </a:ext>
            </a:extLst>
          </p:cNvPr>
          <p:cNvPicPr>
            <a:picLocks noChangeAspect="1"/>
          </p:cNvPicPr>
          <p:nvPr/>
        </p:nvPicPr>
        <p:blipFill>
          <a:blip r:embed="rId2"/>
          <a:stretch>
            <a:fillRect/>
          </a:stretch>
        </p:blipFill>
        <p:spPr>
          <a:xfrm>
            <a:off x="0" y="550016"/>
            <a:ext cx="12192000" cy="5757967"/>
          </a:xfrm>
          <a:prstGeom prst="rect">
            <a:avLst/>
          </a:prstGeom>
        </p:spPr>
      </p:pic>
    </p:spTree>
    <p:extLst>
      <p:ext uri="{BB962C8B-B14F-4D97-AF65-F5344CB8AC3E}">
        <p14:creationId xmlns:p14="http://schemas.microsoft.com/office/powerpoint/2010/main" val="4193760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03595696-428A-B792-2E7A-8BABA7A2FCC0}"/>
              </a:ext>
            </a:extLst>
          </p:cNvPr>
          <p:cNvPicPr>
            <a:picLocks noChangeAspect="1"/>
          </p:cNvPicPr>
          <p:nvPr/>
        </p:nvPicPr>
        <p:blipFill>
          <a:blip r:embed="rId2"/>
          <a:stretch>
            <a:fillRect/>
          </a:stretch>
        </p:blipFill>
        <p:spPr>
          <a:xfrm>
            <a:off x="0" y="1814838"/>
            <a:ext cx="12192000" cy="3228323"/>
          </a:xfrm>
          <a:prstGeom prst="rect">
            <a:avLst/>
          </a:prstGeom>
        </p:spPr>
      </p:pic>
    </p:spTree>
    <p:extLst>
      <p:ext uri="{BB962C8B-B14F-4D97-AF65-F5344CB8AC3E}">
        <p14:creationId xmlns:p14="http://schemas.microsoft.com/office/powerpoint/2010/main" val="77092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82293DE5-6A36-7EDE-929C-D6D836EEEDC6}"/>
              </a:ext>
            </a:extLst>
          </p:cNvPr>
          <p:cNvPicPr>
            <a:picLocks noChangeAspect="1"/>
          </p:cNvPicPr>
          <p:nvPr/>
        </p:nvPicPr>
        <p:blipFill>
          <a:blip r:embed="rId2"/>
          <a:stretch>
            <a:fillRect/>
          </a:stretch>
        </p:blipFill>
        <p:spPr>
          <a:xfrm>
            <a:off x="1790327" y="441701"/>
            <a:ext cx="8611346" cy="5974598"/>
          </a:xfrm>
          <a:prstGeom prst="rect">
            <a:avLst/>
          </a:prstGeom>
        </p:spPr>
      </p:pic>
    </p:spTree>
    <p:extLst>
      <p:ext uri="{BB962C8B-B14F-4D97-AF65-F5344CB8AC3E}">
        <p14:creationId xmlns:p14="http://schemas.microsoft.com/office/powerpoint/2010/main" val="2611448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האם הזקנה משובחת?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ביהדות הזקנה היא ברכה, שהרי התורה מבטיחה אריכות ימים בשכר קיום התורה: </a:t>
            </a:r>
          </a:p>
          <a:p>
            <a:pPr>
              <a:lnSpc>
                <a:spcPct val="150000"/>
              </a:lnSpc>
            </a:pPr>
            <a:r>
              <a:rPr lang="he-IL" sz="2000" dirty="0">
                <a:solidFill>
                  <a:srgbClr val="3B3B3B"/>
                </a:solidFill>
                <a:latin typeface="almoni"/>
              </a:rPr>
              <a:t>לְמַעַן יִרְבּוּ יְמֵיכֶם וִימֵי בְנֵיכֶם עַל הָאֲדָמָה אֲשֶׁר נִשְׁבַּע יְיָ </a:t>
            </a:r>
            <a:r>
              <a:rPr lang="he-IL" sz="2000" dirty="0" err="1">
                <a:solidFill>
                  <a:srgbClr val="3B3B3B"/>
                </a:solidFill>
                <a:latin typeface="almoni"/>
              </a:rPr>
              <a:t>לַאֲבֹתֵיכֶם</a:t>
            </a:r>
            <a:r>
              <a:rPr lang="he-IL" sz="2000" dirty="0">
                <a:solidFill>
                  <a:srgbClr val="3B3B3B"/>
                </a:solidFill>
                <a:latin typeface="almoni"/>
              </a:rPr>
              <a:t> לָתֵת לָהֶם כִּימֵי הַשָּׁמַיִם עַל הָאָרֶץ.</a:t>
            </a:r>
          </a:p>
          <a:p>
            <a:pPr>
              <a:lnSpc>
                <a:spcPct val="150000"/>
              </a:lnSpc>
            </a:pPr>
            <a:r>
              <a:rPr lang="he-IL" sz="2000" b="0" i="0" dirty="0">
                <a:solidFill>
                  <a:srgbClr val="3B3B3B"/>
                </a:solidFill>
                <a:effectLst/>
                <a:latin typeface="almoni"/>
              </a:rPr>
              <a:t>ולהיפך, קיצור ימים הוא קללה, כמו שנאמר לעלי הכהן: "ולא יהיה זקן בביתך כל הימים" (שמ"א ב, לא-לב).</a:t>
            </a:r>
          </a:p>
          <a:p>
            <a:pPr>
              <a:lnSpc>
                <a:spcPct val="150000"/>
              </a:lnSpc>
            </a:pPr>
            <a:r>
              <a:rPr lang="he-IL" sz="2000" dirty="0">
                <a:solidFill>
                  <a:srgbClr val="3B3B3B"/>
                </a:solidFill>
                <a:latin typeface="almoni"/>
              </a:rPr>
              <a:t>אדם המאמין שהעולם נברא בצורה מתוכננת על ידי בורא עולם, ולא אבולוציה. </a:t>
            </a:r>
          </a:p>
          <a:p>
            <a:pPr>
              <a:lnSpc>
                <a:spcPct val="150000"/>
              </a:lnSpc>
            </a:pPr>
            <a:r>
              <a:rPr lang="he-IL" sz="2000" dirty="0">
                <a:solidFill>
                  <a:srgbClr val="3B3B3B"/>
                </a:solidFill>
                <a:latin typeface="almoni"/>
              </a:rPr>
              <a:t>רואה ב</a:t>
            </a:r>
            <a:r>
              <a:rPr lang="he-IL" sz="2000" b="0" i="0" dirty="0">
                <a:solidFill>
                  <a:srgbClr val="3B3B3B"/>
                </a:solidFill>
                <a:effectLst/>
                <a:latin typeface="almoni"/>
              </a:rPr>
              <a:t>עובדה שהזקנה היא תהליך "טבעי" הכלול לכאורה במעגל החיים, </a:t>
            </a:r>
            <a:r>
              <a:rPr lang="he-IL" sz="2000" dirty="0">
                <a:solidFill>
                  <a:srgbClr val="3B3B3B"/>
                </a:solidFill>
                <a:latin typeface="almoni"/>
              </a:rPr>
              <a:t>ראיה ברורה </a:t>
            </a:r>
            <a:r>
              <a:rPr lang="he-IL" sz="2000" b="0" i="0" dirty="0">
                <a:solidFill>
                  <a:srgbClr val="3B3B3B"/>
                </a:solidFill>
                <a:effectLst/>
                <a:latin typeface="almoni"/>
              </a:rPr>
              <a:t>שמדובר בשלב חיים משובח ורצוי.</a:t>
            </a:r>
            <a:r>
              <a:rPr lang="he-IL" sz="2000" dirty="0">
                <a:solidFill>
                  <a:srgbClr val="3B3B3B"/>
                </a:solidFill>
                <a:latin typeface="almoni"/>
              </a:rPr>
              <a:t> </a:t>
            </a:r>
            <a:endParaRPr lang="he-IL" sz="2000" b="1" dirty="0">
              <a:solidFill>
                <a:schemeClr val="accent3">
                  <a:lumMod val="75000"/>
                </a:schemeClr>
              </a:solidFill>
            </a:endParaRPr>
          </a:p>
        </p:txBody>
      </p:sp>
      <p:pic>
        <p:nvPicPr>
          <p:cNvPr id="4104" name="Picture 8" descr="11 סגולות לאריכות ימים - הידברות">
            <a:extLst>
              <a:ext uri="{FF2B5EF4-FFF2-40B4-BE49-F238E27FC236}">
                <a16:creationId xmlns:a16="http://schemas.microsoft.com/office/drawing/2014/main" id="{C7F2A066-E28E-F122-CEEC-4BE7CE6D1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350" y="105273"/>
            <a:ext cx="2638425" cy="173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584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נבואות מתגשמות בימינו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dirty="0">
                <a:solidFill>
                  <a:srgbClr val="3B3B3B"/>
                </a:solidFill>
                <a:latin typeface="almoni"/>
              </a:rPr>
              <a:t>לְמַעַן יִרְבּוּ יְמֵיכֶם וִימֵי בְנֵיכֶם עַל הָאֲדָמָה אֲשֶׁר נִשְׁבַּע יְיָ </a:t>
            </a:r>
            <a:r>
              <a:rPr lang="he-IL" dirty="0" err="1">
                <a:solidFill>
                  <a:srgbClr val="3B3B3B"/>
                </a:solidFill>
                <a:latin typeface="almoni"/>
              </a:rPr>
              <a:t>לַאֲבֹתֵיכֶם</a:t>
            </a:r>
            <a:r>
              <a:rPr lang="he-IL" dirty="0">
                <a:solidFill>
                  <a:srgbClr val="3B3B3B"/>
                </a:solidFill>
                <a:latin typeface="almoni"/>
              </a:rPr>
              <a:t> לָתֵת לָהֶם כִּימֵי הַשָּׁמַיִם עַל הָאָרֶץ.</a:t>
            </a:r>
          </a:p>
          <a:p>
            <a:pPr>
              <a:lnSpc>
                <a:spcPct val="150000"/>
              </a:lnSpc>
            </a:pPr>
            <a:r>
              <a:rPr lang="he-IL" sz="2000" dirty="0">
                <a:solidFill>
                  <a:srgbClr val="3B3B3B"/>
                </a:solidFill>
                <a:latin typeface="almoni"/>
              </a:rPr>
              <a:t>זכריה פרק ח פסוק ד - </a:t>
            </a:r>
            <a:r>
              <a:rPr lang="he-IL" sz="2000" b="1" dirty="0">
                <a:solidFill>
                  <a:srgbClr val="3B3B3B"/>
                </a:solidFill>
                <a:latin typeface="almoni"/>
              </a:rPr>
              <a:t>כֹּה אָמַר יְיָ צְבָאוֹת עֹד יֵשְׁבוּ זְקֵנִים וּזְקֵנוֹת בִּרְחֹבוֹת יְרוּשָׁלִָם וְאִישׁ מִשְׁעַנְתּוֹ בְּיָדוֹ מֵרֹב יָמִים:</a:t>
            </a:r>
          </a:p>
          <a:p>
            <a:pPr>
              <a:lnSpc>
                <a:spcPct val="150000"/>
              </a:lnSpc>
            </a:pPr>
            <a:r>
              <a:rPr lang="he-IL" sz="2000" b="0" i="0" dirty="0">
                <a:solidFill>
                  <a:srgbClr val="3B3B3B"/>
                </a:solidFill>
                <a:effectLst/>
                <a:latin typeface="almoni"/>
              </a:rPr>
              <a:t>מצודת דוד: עוד ישבו זקנים וגו' - עוד יבוא זמן הגאולה העתידה וישבו זקנים וזקנות ברחובות ר"ל </a:t>
            </a:r>
            <a:r>
              <a:rPr lang="he-IL" sz="2000" b="1" i="0" dirty="0">
                <a:solidFill>
                  <a:srgbClr val="3B3B3B"/>
                </a:solidFill>
                <a:effectLst/>
                <a:latin typeface="almoni"/>
              </a:rPr>
              <a:t>לא ישיגם החולשה לשבת בית </a:t>
            </a:r>
            <a:r>
              <a:rPr lang="he-IL" sz="2000" b="0" i="0" dirty="0">
                <a:solidFill>
                  <a:srgbClr val="3B3B3B"/>
                </a:solidFill>
                <a:effectLst/>
                <a:latin typeface="almoni"/>
              </a:rPr>
              <a:t>כ"א ברחובות ישבו כדרך הבחורים:</a:t>
            </a:r>
          </a:p>
          <a:p>
            <a:pPr>
              <a:lnSpc>
                <a:spcPct val="150000"/>
              </a:lnSpc>
            </a:pPr>
            <a:r>
              <a:rPr lang="he-IL" sz="2000" b="0" i="0" dirty="0">
                <a:solidFill>
                  <a:srgbClr val="3B3B3B"/>
                </a:solidFill>
                <a:effectLst/>
                <a:latin typeface="almoni"/>
              </a:rPr>
              <a:t>ואיש - וכל אחד יהיה בידו משענתו </a:t>
            </a:r>
            <a:r>
              <a:rPr lang="he-IL" sz="2000" b="0" i="0" dirty="0" err="1">
                <a:solidFill>
                  <a:srgbClr val="3B3B3B"/>
                </a:solidFill>
                <a:effectLst/>
                <a:latin typeface="almoni"/>
              </a:rPr>
              <a:t>להשען</a:t>
            </a:r>
            <a:r>
              <a:rPr lang="he-IL" sz="2000" b="0" i="0" dirty="0">
                <a:solidFill>
                  <a:srgbClr val="3B3B3B"/>
                </a:solidFill>
                <a:effectLst/>
                <a:latin typeface="almoni"/>
              </a:rPr>
              <a:t> בה מרוב הימים שחיו וכדרך הזקנים </a:t>
            </a:r>
            <a:r>
              <a:rPr lang="he-IL" sz="2000" b="0" i="0" dirty="0" err="1">
                <a:solidFill>
                  <a:srgbClr val="3B3B3B"/>
                </a:solidFill>
                <a:effectLst/>
                <a:latin typeface="almoni"/>
              </a:rPr>
              <a:t>ועכ"ז</a:t>
            </a:r>
            <a:r>
              <a:rPr lang="he-IL" sz="2000" b="0" i="0" dirty="0">
                <a:solidFill>
                  <a:srgbClr val="3B3B3B"/>
                </a:solidFill>
                <a:effectLst/>
                <a:latin typeface="almoni"/>
              </a:rPr>
              <a:t> לא ישיגם החולשה לשבת בית:</a:t>
            </a:r>
            <a:endParaRPr lang="he-IL" sz="2000" b="1" dirty="0">
              <a:solidFill>
                <a:schemeClr val="accent3">
                  <a:lumMod val="75000"/>
                </a:schemeClr>
              </a:solidFill>
            </a:endParaRPr>
          </a:p>
        </p:txBody>
      </p:sp>
      <p:pic>
        <p:nvPicPr>
          <p:cNvPr id="4102" name="Picture 6" descr="DIY - &quot;עוד ישבו זקנים וזקנות ברחובות ירושלים&quot; מדריך וטיפים לקישוט סוכה כולל  עולם המיניאטורות - בקטנה.">
            <a:extLst>
              <a:ext uri="{FF2B5EF4-FFF2-40B4-BE49-F238E27FC236}">
                <a16:creationId xmlns:a16="http://schemas.microsoft.com/office/drawing/2014/main" id="{2A0DCB1A-C0E0-D55E-C4F2-1573B2B54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07" y="501015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448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A20E92C-624B-9F1E-1480-03DA543F0495}"/>
              </a:ext>
            </a:extLst>
          </p:cNvPr>
          <p:cNvPicPr>
            <a:picLocks noChangeAspect="1"/>
          </p:cNvPicPr>
          <p:nvPr/>
        </p:nvPicPr>
        <p:blipFill>
          <a:blip r:embed="rId2"/>
          <a:stretch>
            <a:fillRect/>
          </a:stretch>
        </p:blipFill>
        <p:spPr>
          <a:xfrm>
            <a:off x="0" y="41063"/>
            <a:ext cx="12192000" cy="6775873"/>
          </a:xfrm>
          <a:prstGeom prst="rect">
            <a:avLst/>
          </a:prstGeom>
        </p:spPr>
      </p:pic>
    </p:spTree>
    <p:extLst>
      <p:ext uri="{BB962C8B-B14F-4D97-AF65-F5344CB8AC3E}">
        <p14:creationId xmlns:p14="http://schemas.microsoft.com/office/powerpoint/2010/main" val="1398892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9B87646-C4C4-C677-71ED-613C125ABD1C}"/>
              </a:ext>
            </a:extLst>
          </p:cNvPr>
          <p:cNvPicPr>
            <a:picLocks noChangeAspect="1"/>
          </p:cNvPicPr>
          <p:nvPr/>
        </p:nvPicPr>
        <p:blipFill>
          <a:blip r:embed="rId2"/>
          <a:stretch>
            <a:fillRect/>
          </a:stretch>
        </p:blipFill>
        <p:spPr>
          <a:xfrm>
            <a:off x="14713" y="14944"/>
            <a:ext cx="12162574" cy="6828112"/>
          </a:xfrm>
          <a:prstGeom prst="rect">
            <a:avLst/>
          </a:prstGeom>
        </p:spPr>
      </p:pic>
    </p:spTree>
    <p:extLst>
      <p:ext uri="{BB962C8B-B14F-4D97-AF65-F5344CB8AC3E}">
        <p14:creationId xmlns:p14="http://schemas.microsoft.com/office/powerpoint/2010/main" val="2776280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2DB8F55-72B9-9211-8892-643EF42562C0}"/>
              </a:ext>
            </a:extLst>
          </p:cNvPr>
          <p:cNvPicPr>
            <a:picLocks noChangeAspect="1"/>
          </p:cNvPicPr>
          <p:nvPr/>
        </p:nvPicPr>
        <p:blipFill>
          <a:blip r:embed="rId2"/>
          <a:stretch>
            <a:fillRect/>
          </a:stretch>
        </p:blipFill>
        <p:spPr>
          <a:xfrm>
            <a:off x="14713" y="37806"/>
            <a:ext cx="12162574" cy="6782388"/>
          </a:xfrm>
          <a:prstGeom prst="rect">
            <a:avLst/>
          </a:prstGeom>
        </p:spPr>
      </p:pic>
    </p:spTree>
    <p:extLst>
      <p:ext uri="{BB962C8B-B14F-4D97-AF65-F5344CB8AC3E}">
        <p14:creationId xmlns:p14="http://schemas.microsoft.com/office/powerpoint/2010/main" val="3847280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27E55612-9446-FD2D-0578-A7FA7817B190}"/>
              </a:ext>
            </a:extLst>
          </p:cNvPr>
          <p:cNvSpPr txBox="1"/>
          <p:nvPr/>
        </p:nvSpPr>
        <p:spPr>
          <a:xfrm>
            <a:off x="286247" y="6162261"/>
            <a:ext cx="11831541" cy="646331"/>
          </a:xfrm>
          <a:prstGeom prst="rect">
            <a:avLst/>
          </a:prstGeom>
          <a:noFill/>
        </p:spPr>
        <p:txBody>
          <a:bodyPr wrap="square" rtlCol="1">
            <a:spAutoFit/>
          </a:bodyPr>
          <a:lstStyle/>
          <a:p>
            <a:pPr algn="r"/>
            <a:r>
              <a:rPr lang="he-IL" dirty="0"/>
              <a:t>כֹּה אָמַר יְיָ צְבָאוֹת עֹד יֵשְׁבוּ זְקֵנִים וּזְקֵנוֹת בִּרְחֹבוֹת יְרוּשָׁלִָם וְאִישׁ מִשְׁעַנְתּוֹ בְּיָדוֹ מֵרֹב יָמִים:</a:t>
            </a:r>
          </a:p>
          <a:p>
            <a:pPr algn="r"/>
            <a:r>
              <a:rPr lang="he-IL" dirty="0"/>
              <a:t>וּרְחֹבוֹת הָעִיר יִמָּלְאוּ יְלָדִים וִילָדוֹת מְשַׂחֲקִים </a:t>
            </a:r>
            <a:r>
              <a:rPr lang="he-IL" dirty="0" err="1"/>
              <a:t>בִּרְחֹבֹתֶיה</a:t>
            </a:r>
            <a:r>
              <a:rPr lang="he-IL" dirty="0"/>
              <a:t>ָ:  </a:t>
            </a:r>
            <a:r>
              <a:rPr lang="he-IL" sz="1400" dirty="0"/>
              <a:t>כֹּה אָמַר יְיָ צְבָאוֹת כִּי </a:t>
            </a:r>
            <a:r>
              <a:rPr lang="he-IL" sz="1400" dirty="0" err="1"/>
              <a:t>יִפָּלֵא</a:t>
            </a:r>
            <a:r>
              <a:rPr lang="he-IL" sz="1400" dirty="0"/>
              <a:t> בְּעֵינֵי שְׁאֵרִית הָעָם הַזֶּה בַּיָּמִים הָהֵם גַּם בְּעֵינַי </a:t>
            </a:r>
            <a:r>
              <a:rPr lang="he-IL" sz="1400" dirty="0" err="1"/>
              <a:t>יִפָּלֵא</a:t>
            </a:r>
            <a:r>
              <a:rPr lang="he-IL" sz="1400" dirty="0"/>
              <a:t> נְאֻם יְיָ צְבָאוֹת: פ </a:t>
            </a:r>
            <a:endParaRPr lang="he-IL" dirty="0"/>
          </a:p>
        </p:txBody>
      </p:sp>
    </p:spTree>
    <p:extLst>
      <p:ext uri="{BB962C8B-B14F-4D97-AF65-F5344CB8AC3E}">
        <p14:creationId xmlns:p14="http://schemas.microsoft.com/office/powerpoint/2010/main" val="432641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A3B4829C-16D1-CF3E-36C4-08738277F19C}"/>
              </a:ext>
            </a:extLst>
          </p:cNvPr>
          <p:cNvPicPr>
            <a:picLocks noChangeAspect="1"/>
          </p:cNvPicPr>
          <p:nvPr/>
        </p:nvPicPr>
        <p:blipFill>
          <a:blip r:embed="rId2"/>
          <a:stretch>
            <a:fillRect/>
          </a:stretch>
        </p:blipFill>
        <p:spPr>
          <a:xfrm>
            <a:off x="6800242" y="267007"/>
            <a:ext cx="4857143" cy="6228571"/>
          </a:xfrm>
          <a:prstGeom prst="rect">
            <a:avLst/>
          </a:prstGeom>
        </p:spPr>
      </p:pic>
      <p:pic>
        <p:nvPicPr>
          <p:cNvPr id="5" name="תמונה 4">
            <a:extLst>
              <a:ext uri="{FF2B5EF4-FFF2-40B4-BE49-F238E27FC236}">
                <a16:creationId xmlns:a16="http://schemas.microsoft.com/office/drawing/2014/main" id="{ADAB24B8-D410-DC6D-DD77-A0CC1AB71011}"/>
              </a:ext>
            </a:extLst>
          </p:cNvPr>
          <p:cNvPicPr>
            <a:picLocks noChangeAspect="1"/>
          </p:cNvPicPr>
          <p:nvPr/>
        </p:nvPicPr>
        <p:blipFill>
          <a:blip r:embed="rId3"/>
          <a:stretch>
            <a:fillRect/>
          </a:stretch>
        </p:blipFill>
        <p:spPr>
          <a:xfrm>
            <a:off x="1832161" y="95882"/>
            <a:ext cx="4742857" cy="3485714"/>
          </a:xfrm>
          <a:prstGeom prst="rect">
            <a:avLst/>
          </a:prstGeom>
        </p:spPr>
      </p:pic>
      <p:pic>
        <p:nvPicPr>
          <p:cNvPr id="5122" name="Picture 2" descr="גיל התבונה: חוקר הזקנה אהוד בודנר יודע שזקנים נהנים יותר">
            <a:extLst>
              <a:ext uri="{FF2B5EF4-FFF2-40B4-BE49-F238E27FC236}">
                <a16:creationId xmlns:a16="http://schemas.microsoft.com/office/drawing/2014/main" id="{FDBC847E-AFEA-7C64-214A-C2DBAD8737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5679" y="413853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817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הזקנה לאן?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ישעיהו פרק סה פסוק כ - </a:t>
            </a:r>
            <a:r>
              <a:rPr lang="he-IL" sz="2000" b="1" i="0" dirty="0">
                <a:solidFill>
                  <a:srgbClr val="3B3B3B"/>
                </a:solidFill>
                <a:effectLst/>
                <a:latin typeface="almoni"/>
              </a:rPr>
              <a:t>לֹא יִהְיֶה מִשָּׁם עוֹד עוּל יָמִים וְזָקֵן אֲשֶׁר לֹא יְמַלֵּא אֶת יָמָיו כִּי הַנַּעַר בֶּן מֵאָה שָׁנָה יָמוּת וְהַחוֹטֶא בֶּן מֵאָה שָׁנָה יְקֻלָּל:</a:t>
            </a:r>
          </a:p>
          <a:p>
            <a:pPr>
              <a:lnSpc>
                <a:spcPct val="150000"/>
              </a:lnSpc>
            </a:pPr>
            <a:r>
              <a:rPr lang="he-IL" sz="2000" b="1" dirty="0">
                <a:solidFill>
                  <a:schemeClr val="accent3">
                    <a:lumMod val="75000"/>
                  </a:schemeClr>
                </a:solidFill>
              </a:rPr>
              <a:t>אבן עזרא - הנה תורה זאת הפרשה כי השבים אל ציון בימות המשיח יחיו שנים רבות, והנה הזקן ימלא את ימיו שהוא בתולדת לחיות, כמו הקדמונים מאדם ועד נח, וכן עול ימים שהוא העולל, והמת מת והוא בן מאה שנה, ואם מת יקולל, כי אם חיה פחות מאלה השנים, אז יאמרו עליו עדיין לא שלמה דעתו, וזה אמר שמת והוא נער והחוטא אם יהיה בן מאה: </a:t>
            </a:r>
          </a:p>
          <a:p>
            <a:pPr>
              <a:lnSpc>
                <a:spcPct val="150000"/>
              </a:lnSpc>
            </a:pPr>
            <a:r>
              <a:rPr lang="he-IL" sz="2000" b="1" dirty="0">
                <a:solidFill>
                  <a:schemeClr val="accent3">
                    <a:lumMod val="75000"/>
                  </a:schemeClr>
                </a:solidFill>
              </a:rPr>
              <a:t>הכתוב לעד כי סוף העולם ישוב כראשיתו:</a:t>
            </a:r>
          </a:p>
        </p:txBody>
      </p:sp>
      <p:pic>
        <p:nvPicPr>
          <p:cNvPr id="5" name="תמונה 4">
            <a:extLst>
              <a:ext uri="{FF2B5EF4-FFF2-40B4-BE49-F238E27FC236}">
                <a16:creationId xmlns:a16="http://schemas.microsoft.com/office/drawing/2014/main" id="{856B456D-A01B-4946-6291-10A854BE5760}"/>
              </a:ext>
            </a:extLst>
          </p:cNvPr>
          <p:cNvPicPr>
            <a:picLocks noChangeAspect="1"/>
          </p:cNvPicPr>
          <p:nvPr/>
        </p:nvPicPr>
        <p:blipFill rotWithShape="1">
          <a:blip r:embed="rId2"/>
          <a:srcRect r="17291"/>
          <a:stretch/>
        </p:blipFill>
        <p:spPr>
          <a:xfrm>
            <a:off x="1614115" y="4501569"/>
            <a:ext cx="2035534" cy="2356431"/>
          </a:xfrm>
          <a:prstGeom prst="rect">
            <a:avLst/>
          </a:prstGeom>
        </p:spPr>
      </p:pic>
    </p:spTree>
    <p:extLst>
      <p:ext uri="{BB962C8B-B14F-4D97-AF65-F5344CB8AC3E}">
        <p14:creationId xmlns:p14="http://schemas.microsoft.com/office/powerpoint/2010/main" val="3173439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בהעדר הדאגות והצרות יארכו החיים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fontScale="92500" lnSpcReduction="20000"/>
          </a:bodyPr>
          <a:lstStyle/>
          <a:p>
            <a:pPr>
              <a:lnSpc>
                <a:spcPct val="150000"/>
              </a:lnSpc>
            </a:pPr>
            <a:r>
              <a:rPr lang="he-IL" sz="2000" b="0" i="0" dirty="0">
                <a:solidFill>
                  <a:srgbClr val="3B3B3B"/>
                </a:solidFill>
                <a:effectLst/>
                <a:latin typeface="almoni"/>
              </a:rPr>
              <a:t>פירוש המשנה לרמב"ם מסכת סנהדרין פרק י משנה א</a:t>
            </a:r>
          </a:p>
          <a:p>
            <a:pPr>
              <a:lnSpc>
                <a:spcPct val="150000"/>
              </a:lnSpc>
            </a:pPr>
            <a:r>
              <a:rPr lang="he-IL" sz="2000" b="0" i="0" dirty="0">
                <a:solidFill>
                  <a:srgbClr val="3B3B3B"/>
                </a:solidFill>
                <a:effectLst/>
                <a:latin typeface="almoni"/>
              </a:rPr>
              <a:t>כל פסוקי המקרא מעידים על אשרו ואשרינו בו, ולא ישתנה במציאות שום דבר מכפי שהוא עתה, זולתי שתהא המלכות לישראל, וכך לשון חכמים אין בין העולם הזה לימות המשיח אלא שעבוד </a:t>
            </a:r>
            <a:r>
              <a:rPr lang="he-IL" sz="2000" b="0" i="0" dirty="0" err="1">
                <a:solidFill>
                  <a:srgbClr val="3B3B3B"/>
                </a:solidFill>
                <a:effectLst/>
                <a:latin typeface="almoni"/>
              </a:rPr>
              <a:t>מלכיות</a:t>
            </a:r>
            <a:r>
              <a:rPr lang="he-IL" sz="2000" b="0" i="0" dirty="0">
                <a:solidFill>
                  <a:srgbClr val="3B3B3B"/>
                </a:solidFill>
                <a:effectLst/>
                <a:latin typeface="almoni"/>
              </a:rPr>
              <a:t> בלבד.</a:t>
            </a:r>
          </a:p>
          <a:p>
            <a:pPr>
              <a:lnSpc>
                <a:spcPct val="150000"/>
              </a:lnSpc>
            </a:pPr>
            <a:r>
              <a:rPr lang="he-IL" sz="2000" b="0" i="0" dirty="0" err="1">
                <a:solidFill>
                  <a:srgbClr val="3B3B3B"/>
                </a:solidFill>
                <a:effectLst/>
                <a:latin typeface="almoni"/>
              </a:rPr>
              <a:t>וישארו</a:t>
            </a:r>
            <a:r>
              <a:rPr lang="he-IL" sz="2000" b="0" i="0" dirty="0">
                <a:solidFill>
                  <a:srgbClr val="3B3B3B"/>
                </a:solidFill>
                <a:effectLst/>
                <a:latin typeface="almoni"/>
              </a:rPr>
              <a:t> בימיו החזק והחלש ביחס לזולתו, אלא שבאותם הימים תוקל על בני אדם פרנסתם מאד, עד שכשיעבוד האדם איזה עבודה </a:t>
            </a:r>
            <a:r>
              <a:rPr lang="he-IL" sz="2000" b="0" i="0" dirty="0" err="1">
                <a:solidFill>
                  <a:srgbClr val="3B3B3B"/>
                </a:solidFill>
                <a:effectLst/>
                <a:latin typeface="almoni"/>
              </a:rPr>
              <a:t>מועטת</a:t>
            </a:r>
            <a:r>
              <a:rPr lang="he-IL" sz="2000" b="0" i="0" dirty="0">
                <a:solidFill>
                  <a:srgbClr val="3B3B3B"/>
                </a:solidFill>
                <a:effectLst/>
                <a:latin typeface="almoni"/>
              </a:rPr>
              <a:t> שתהיה ישיג תועלת גדולה וזהו ענין אמרם עתידה ארץ ישראל להוציא גלוסקאות וכלי מילת, לפי שדרך בני אדם לומר את מצא אדם איזה דבר מוכן בשפע, מצא פלוני לחם אפוי ותבשיל מבושל, </a:t>
            </a:r>
          </a:p>
          <a:p>
            <a:pPr>
              <a:lnSpc>
                <a:spcPct val="150000"/>
              </a:lnSpc>
            </a:pPr>
            <a:r>
              <a:rPr lang="he-IL" sz="2000" b="0" i="0" dirty="0">
                <a:solidFill>
                  <a:srgbClr val="3B3B3B"/>
                </a:solidFill>
                <a:effectLst/>
                <a:latin typeface="almoni"/>
              </a:rPr>
              <a:t>והתועלת הגדולה באותו הזמן היא שננוח משעבוד מלכות הרשעה העוצרת בעדינו מלעשות הטוב, ותרבה הדעת כמו שאמר כי מלאה הארץ דעה את ה'. ויפסקו הקרבות והמלחמות כמו שאמר ולא </a:t>
            </a:r>
            <a:r>
              <a:rPr lang="he-IL" sz="2000" b="0" i="0" dirty="0" err="1">
                <a:solidFill>
                  <a:srgbClr val="3B3B3B"/>
                </a:solidFill>
                <a:effectLst/>
                <a:latin typeface="almoni"/>
              </a:rPr>
              <a:t>ישאו</a:t>
            </a:r>
            <a:r>
              <a:rPr lang="he-IL" sz="2000" b="0" i="0" dirty="0">
                <a:solidFill>
                  <a:srgbClr val="3B3B3B"/>
                </a:solidFill>
                <a:effectLst/>
                <a:latin typeface="almoni"/>
              </a:rPr>
              <a:t> גוי אל גוי חרב, וישיג כל מי שיהיה באותן הימים שלמות גדולה יזכה בה לחיי העולם הבא. </a:t>
            </a:r>
          </a:p>
          <a:p>
            <a:pPr>
              <a:lnSpc>
                <a:spcPct val="150000"/>
              </a:lnSpc>
            </a:pPr>
            <a:r>
              <a:rPr lang="he-IL" sz="2000" b="1" i="0" dirty="0">
                <a:solidFill>
                  <a:srgbClr val="3B3B3B"/>
                </a:solidFill>
                <a:effectLst/>
                <a:latin typeface="almoni"/>
              </a:rPr>
              <a:t>וגם יארכו חיי בני אדם, כי בהעדר הדאגות והצרות יארכו החיים.</a:t>
            </a:r>
            <a:endParaRPr lang="he-IL" sz="2000" b="1" dirty="0">
              <a:solidFill>
                <a:schemeClr val="accent3">
                  <a:lumMod val="75000"/>
                </a:schemeClr>
              </a:solidFill>
            </a:endParaRPr>
          </a:p>
        </p:txBody>
      </p:sp>
    </p:spTree>
    <p:extLst>
      <p:ext uri="{BB962C8B-B14F-4D97-AF65-F5344CB8AC3E}">
        <p14:creationId xmlns:p14="http://schemas.microsoft.com/office/powerpoint/2010/main" val="3926277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5E8BD-75B0-C90C-3CE2-619E7EF4515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CCE646E-ED60-286D-6A25-A4C0388D6014}"/>
              </a:ext>
            </a:extLst>
          </p:cNvPr>
          <p:cNvSpPr>
            <a:spLocks noGrp="1"/>
          </p:cNvSpPr>
          <p:nvPr>
            <p:ph type="title"/>
          </p:nvPr>
        </p:nvSpPr>
        <p:spPr>
          <a:xfrm>
            <a:off x="1745673" y="624110"/>
            <a:ext cx="9758939" cy="1280890"/>
          </a:xfrm>
        </p:spPr>
        <p:txBody>
          <a:bodyPr/>
          <a:lstStyle/>
          <a:p>
            <a:pPr algn="ctr"/>
            <a:r>
              <a:rPr lang="he-IL" b="1" dirty="0"/>
              <a:t>מדוע מאריכים ימים?</a:t>
            </a:r>
          </a:p>
        </p:txBody>
      </p:sp>
      <p:sp>
        <p:nvSpPr>
          <p:cNvPr id="3" name="מציין מיקום תוכן 2">
            <a:extLst>
              <a:ext uri="{FF2B5EF4-FFF2-40B4-BE49-F238E27FC236}">
                <a16:creationId xmlns:a16="http://schemas.microsoft.com/office/drawing/2014/main" id="{9997E288-CC3E-D9CB-86A0-8883DDDF0AA8}"/>
              </a:ext>
            </a:extLst>
          </p:cNvPr>
          <p:cNvSpPr>
            <a:spLocks noGrp="1"/>
          </p:cNvSpPr>
          <p:nvPr>
            <p:ph idx="1"/>
          </p:nvPr>
        </p:nvSpPr>
        <p:spPr>
          <a:xfrm>
            <a:off x="1866900" y="1574800"/>
            <a:ext cx="9637712" cy="5180842"/>
          </a:xfrm>
        </p:spPr>
        <p:txBody>
          <a:bodyPr>
            <a:normAutofit fontScale="70000" lnSpcReduction="20000"/>
          </a:bodyPr>
          <a:lstStyle/>
          <a:p>
            <a:pPr>
              <a:lnSpc>
                <a:spcPct val="150000"/>
              </a:lnSpc>
            </a:pPr>
            <a:r>
              <a:rPr lang="he-IL" sz="2000" b="0" i="0" dirty="0">
                <a:solidFill>
                  <a:srgbClr val="3B3B3B"/>
                </a:solidFill>
                <a:effectLst/>
                <a:latin typeface="almoni"/>
              </a:rPr>
              <a:t>לאורך ההיסטוריה משך זמן החיים של בני אדם הולך והופך בהדרגה לארוך יותר. האדם הניאנדרטלי חי בממוצע 20 שנה, אנשים ביוון העתיקה חיו 20-30 שנה, באמריקה הטרום קולומביאנית 30 שנה, באנגליה של ימי הביניים 25-30 שנה, בתחילת המאה ה-20 חיו 30-40 שנה בממוצע וכיום עומד הממוצע העולמי על 66 שנים. הממוצע העולמי העכשווי הוא תוצאה של קיצוניות, משום שמקומות כמו אפריקה (מדרום לסהרה) מטים את הממוצע כלפי מטה עם ממוצע שנע סביב ה-45-50 שנים. בעולם המערבי, למשל בארה"ב, נע הממוצע סביב 77 שנים - גידול של כמעט פי שתיים במעט יותר מ 100 שנים. מה גרם לגידול חד כל-כך במשך החיים במאה השנים האחרונות?</a:t>
            </a:r>
          </a:p>
          <a:p>
            <a:pPr>
              <a:lnSpc>
                <a:spcPct val="150000"/>
              </a:lnSpc>
            </a:pPr>
            <a:r>
              <a:rPr lang="he-IL" sz="2000" b="0" i="0" dirty="0">
                <a:solidFill>
                  <a:srgbClr val="3B3B3B"/>
                </a:solidFill>
                <a:effectLst/>
                <a:latin typeface="almoni"/>
              </a:rPr>
              <a:t>הגידול חל משילוב של כמה גורמים. בראש ובראשונה הוא נבע מהתפתחויות וגילויים במדעי-החיים שתורגמו לטיפולים מצילי ומאריכי חיים. העיקריים שבהם הם הטיפול באנטיביוטיקה, חיסונים לשלל מחלות מדבקות קטלניות וטיפולים תרופתיים למחלות רבות אחרות אשר מצילים את חייהם של האנשים שצורכים אותם ולמעשה מחזיקים בצורה "מלאכותית" אוכלוסיות בני אדם רבות בחיים. השיפור בתוחלת החיים כתוצאה מהשימוש הנרחב בכלים שמציעה הרפואה מודרנית הוא כל כך משמעותי עד שאנשים רבים נפטרים כיום בעולם המערבי ממחלות הקשורות בזקנה. זה אולי נשמע טריוויאלי, אבל זו תופעה חדשה בקנה מידה היסטורי. לבני האדם שחיו עד לפני המאה העשרים הייתה תוחלת חיים קצרה של 30-40 שנים למרות שהם אינם שונים גנטית מהאנשים שחיים כיום. לכן לא סביר שהם מתו מזקנה בגיל 35, כפי שאנו לא מתים היום מזקנה בגיל 35. אז ממה הם מתו ? הם מתו ממחלות, מתזונה לקויה ומגורמים אחרים. הטיפולים התרופתיים המודרניים מאפשרים להחזיק את הגוף האנושי בחיים בצורה "מלאכותית" עד גיל 77 בממוצע וחושפים בפנינו תופעות חדשות הקשורות בהזדקנות הגוף. המאבק הרפואי בזמן הזקנה מתרכז בטיפול בבעיות רפואיות הקשורות בזקנה, אך איננו משלב כלל טיפול המונע או מאט את תהליך ההזדקנות. מדענים כיום מעדיפים, בצורה גורפת, להתרכז בהאטת הזקנה יותר מאשר בהארכת החיים בתקופתה החלושה והתשושה ביותר.</a:t>
            </a:r>
            <a:endParaRPr lang="he-IL" sz="2000" b="1" dirty="0">
              <a:solidFill>
                <a:schemeClr val="accent3">
                  <a:lumMod val="75000"/>
                </a:schemeClr>
              </a:solidFill>
            </a:endParaRPr>
          </a:p>
        </p:txBody>
      </p:sp>
    </p:spTree>
    <p:extLst>
      <p:ext uri="{BB962C8B-B14F-4D97-AF65-F5344CB8AC3E}">
        <p14:creationId xmlns:p14="http://schemas.microsoft.com/office/powerpoint/2010/main" val="4143680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r"/>
            <a:r>
              <a:rPr lang="he-IL" b="1" dirty="0"/>
              <a:t>סיכום נושא ראשון – הזקנה ביהדות לעומת המערב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fontScale="92500" lnSpcReduction="10000"/>
          </a:bodyPr>
          <a:lstStyle/>
          <a:p>
            <a:pPr>
              <a:lnSpc>
                <a:spcPct val="150000"/>
              </a:lnSpc>
            </a:pPr>
            <a:r>
              <a:rPr lang="he-IL" sz="2800" b="1" dirty="0">
                <a:solidFill>
                  <a:schemeClr val="accent2">
                    <a:lumMod val="75000"/>
                  </a:schemeClr>
                </a:solidFill>
              </a:rPr>
              <a:t>בעולם המערבי </a:t>
            </a:r>
            <a:r>
              <a:rPr lang="he-IL" sz="2800" b="1" dirty="0">
                <a:solidFill>
                  <a:schemeClr val="accent3">
                    <a:lumMod val="75000"/>
                  </a:schemeClr>
                </a:solidFill>
              </a:rPr>
              <a:t>– היחס הרבה פעמים מזולזל. </a:t>
            </a:r>
          </a:p>
          <a:p>
            <a:pPr marL="0" indent="0">
              <a:lnSpc>
                <a:spcPct val="150000"/>
              </a:lnSpc>
              <a:buNone/>
            </a:pPr>
            <a:r>
              <a:rPr lang="he-IL" sz="2800" b="1" dirty="0">
                <a:solidFill>
                  <a:schemeClr val="accent3">
                    <a:lumMod val="75000"/>
                  </a:schemeClr>
                </a:solidFill>
              </a:rPr>
              <a:t>כאשר חושבים שהצלחה זה גשמיות – ממילא לגיל זה אין ערך.</a:t>
            </a:r>
          </a:p>
          <a:p>
            <a:pPr>
              <a:lnSpc>
                <a:spcPct val="150000"/>
              </a:lnSpc>
            </a:pPr>
            <a:r>
              <a:rPr lang="he-IL" sz="2800" b="1" dirty="0">
                <a:solidFill>
                  <a:schemeClr val="accent2">
                    <a:lumMod val="75000"/>
                  </a:schemeClr>
                </a:solidFill>
              </a:rPr>
              <a:t>בעולם היהודי </a:t>
            </a:r>
            <a:r>
              <a:rPr lang="he-IL" sz="2800" b="1" dirty="0">
                <a:solidFill>
                  <a:schemeClr val="accent3">
                    <a:lumMod val="75000"/>
                  </a:schemeClr>
                </a:solidFill>
              </a:rPr>
              <a:t>– יש יחס מכובד וחשיבות מיוחדת לגיל זה. </a:t>
            </a:r>
          </a:p>
          <a:p>
            <a:pPr marL="0" indent="0">
              <a:lnSpc>
                <a:spcPct val="150000"/>
              </a:lnSpc>
              <a:buNone/>
            </a:pPr>
            <a:r>
              <a:rPr lang="he-IL" sz="2800" b="1" dirty="0">
                <a:solidFill>
                  <a:schemeClr val="accent3">
                    <a:lumMod val="75000"/>
                  </a:schemeClr>
                </a:solidFill>
              </a:rPr>
              <a:t>זהו זמן שבו ניתן להשיג הצלחות רוחניות מיוחדות מאוד.</a:t>
            </a:r>
          </a:p>
          <a:p>
            <a:pPr>
              <a:lnSpc>
                <a:spcPct val="150000"/>
              </a:lnSpc>
            </a:pPr>
            <a:r>
              <a:rPr lang="he-IL" sz="2800" b="1" dirty="0">
                <a:solidFill>
                  <a:schemeClr val="accent2">
                    <a:lumMod val="75000"/>
                  </a:schemeClr>
                </a:solidFill>
              </a:rPr>
              <a:t>אריכות ימים היא ברכה </a:t>
            </a:r>
            <a:r>
              <a:rPr lang="he-IL" sz="2800" b="1" dirty="0">
                <a:solidFill>
                  <a:schemeClr val="accent3">
                    <a:lumMod val="75000"/>
                  </a:schemeClr>
                </a:solidFill>
              </a:rPr>
              <a:t>–  התורה מבטיחה אריכות ימים בארץ ישראל ששומרים מצוות. </a:t>
            </a:r>
          </a:p>
          <a:p>
            <a:pPr>
              <a:lnSpc>
                <a:spcPct val="150000"/>
              </a:lnSpc>
            </a:pPr>
            <a:r>
              <a:rPr lang="he-IL" sz="2800" b="1" dirty="0">
                <a:solidFill>
                  <a:schemeClr val="accent2">
                    <a:lumMod val="75000"/>
                  </a:schemeClr>
                </a:solidFill>
              </a:rPr>
              <a:t>העולם לאן? </a:t>
            </a:r>
            <a:r>
              <a:rPr lang="he-IL" sz="2800" b="1" dirty="0">
                <a:solidFill>
                  <a:schemeClr val="accent3">
                    <a:lumMod val="75000"/>
                  </a:schemeClr>
                </a:solidFill>
              </a:rPr>
              <a:t>בזמן הגאולה מתארכים הימים. </a:t>
            </a:r>
            <a:endParaRPr lang="he-IL" sz="2000" b="1" dirty="0">
              <a:solidFill>
                <a:schemeClr val="accent3">
                  <a:lumMod val="75000"/>
                </a:schemeClr>
              </a:solidFill>
            </a:endParaRPr>
          </a:p>
          <a:p>
            <a:pPr marL="0" indent="0">
              <a:lnSpc>
                <a:spcPct val="150000"/>
              </a:lnSpc>
              <a:buNone/>
            </a:pPr>
            <a:endParaRPr lang="he-IL" sz="2000" b="1" dirty="0">
              <a:solidFill>
                <a:schemeClr val="accent3">
                  <a:lumMod val="75000"/>
                </a:schemeClr>
              </a:solidFill>
            </a:endParaRPr>
          </a:p>
        </p:txBody>
      </p:sp>
    </p:spTree>
    <p:extLst>
      <p:ext uri="{BB962C8B-B14F-4D97-AF65-F5344CB8AC3E}">
        <p14:creationId xmlns:p14="http://schemas.microsoft.com/office/powerpoint/2010/main" val="2819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שתי הסתכלויות שונות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אפשר לראות בזקנה תכלית החיים ופסגתם. לפי גישה זו החיים הם מסלול של עליה מתמדת, גרף העולה בקביעות עם הגיל: ככל שהגיל מתקדם כך ניצב האדם גבוה יותר. </a:t>
            </a:r>
          </a:p>
          <a:p>
            <a:pPr>
              <a:lnSpc>
                <a:spcPct val="150000"/>
              </a:lnSpc>
            </a:pPr>
            <a:r>
              <a:rPr lang="he-IL" sz="2000" b="0" i="0" dirty="0">
                <a:solidFill>
                  <a:srgbClr val="3B3B3B"/>
                </a:solidFill>
                <a:effectLst/>
                <a:latin typeface="almoni"/>
              </a:rPr>
              <a:t>מנגד, אפשר לראות בזקנה שלב של ירידה ודעיכה. לפי גישה זו החיים מגיעים לשיאם באמצעם, כשהאדם במלוא יכולותיו, ומשם הוא פוחת והולך. </a:t>
            </a:r>
          </a:p>
          <a:p>
            <a:pPr>
              <a:lnSpc>
                <a:spcPct val="150000"/>
              </a:lnSpc>
            </a:pPr>
            <a:r>
              <a:rPr lang="he-IL" sz="2000" b="0" i="0" dirty="0">
                <a:solidFill>
                  <a:srgbClr val="3B3B3B"/>
                </a:solidFill>
                <a:effectLst/>
                <a:latin typeface="almoni"/>
              </a:rPr>
              <a:t>החיים נדמים לגרף פעמון גאוס: במרכז נמצאים אנשים בשיא כוחם, </a:t>
            </a:r>
          </a:p>
          <a:p>
            <a:pPr>
              <a:lnSpc>
                <a:spcPct val="150000"/>
              </a:lnSpc>
            </a:pPr>
            <a:r>
              <a:rPr lang="he-IL" sz="2000" b="0" i="0" dirty="0">
                <a:solidFill>
                  <a:srgbClr val="3B3B3B"/>
                </a:solidFill>
                <a:effectLst/>
                <a:latin typeface="almoni"/>
              </a:rPr>
              <a:t>ובזנבות הפעמון נמצאים הילדים והזקנים. </a:t>
            </a:r>
          </a:p>
          <a:p>
            <a:pPr>
              <a:lnSpc>
                <a:spcPct val="150000"/>
              </a:lnSpc>
            </a:pPr>
            <a:r>
              <a:rPr lang="he-IL" sz="2000" b="0" i="0" dirty="0">
                <a:solidFill>
                  <a:srgbClr val="3B3B3B"/>
                </a:solidFill>
                <a:effectLst/>
                <a:latin typeface="almoni"/>
              </a:rPr>
              <a:t>גישה זו רואה את חיי האדם כמסלול השמש: האדם זורח בשחר חייו, ממריא ומטפס אט-אט אל מרכז החיים עד שמגיע ל"חצות היום", ומשם מתחיל לדעוך אל שקיעתו הבלתי נמנעת.</a:t>
            </a:r>
            <a:endParaRPr lang="he-IL" sz="2000" b="1" dirty="0">
              <a:solidFill>
                <a:schemeClr val="accent3">
                  <a:lumMod val="75000"/>
                </a:schemeClr>
              </a:solidFill>
            </a:endParaRPr>
          </a:p>
        </p:txBody>
      </p:sp>
      <p:pic>
        <p:nvPicPr>
          <p:cNvPr id="7172" name="Picture 4" descr="מושלם כמו חייל צרפתי- על אדולף קטלה ועקומת הפעמון - הידען - Hayadan">
            <a:extLst>
              <a:ext uri="{FF2B5EF4-FFF2-40B4-BE49-F238E27FC236}">
                <a16:creationId xmlns:a16="http://schemas.microsoft.com/office/drawing/2014/main" id="{19422D8C-51C2-A309-D4F0-7248606BD5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828" y="3315819"/>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784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לכל תקופה יש תפקיד</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להלן נבקש להעמיק בדברי חכמים, ולהראות כי גישתם לזקנה מורכבת וכוללת התייחסויות לשתי הגישות שהוזכרו לעיל. </a:t>
            </a:r>
          </a:p>
          <a:p>
            <a:pPr>
              <a:lnSpc>
                <a:spcPct val="150000"/>
              </a:lnSpc>
            </a:pPr>
            <a:r>
              <a:rPr lang="he-IL" sz="2000" b="0" i="0" dirty="0">
                <a:solidFill>
                  <a:srgbClr val="3B3B3B"/>
                </a:solidFill>
                <a:effectLst/>
                <a:latin typeface="almoni"/>
              </a:rPr>
              <a:t>במקומות מסוימים ניתן דגש בגישת הפיחות, ולפעמים בולטת דווקא גישת האידאליזציה.</a:t>
            </a:r>
          </a:p>
          <a:p>
            <a:pPr>
              <a:lnSpc>
                <a:spcPct val="150000"/>
              </a:lnSpc>
            </a:pPr>
            <a:r>
              <a:rPr lang="he-IL" sz="2000" b="0" i="0" dirty="0">
                <a:solidFill>
                  <a:srgbClr val="3B3B3B"/>
                </a:solidFill>
                <a:effectLst/>
                <a:latin typeface="almoni"/>
              </a:rPr>
              <a:t>מתוך דבריהם נרצה לבנות מבט מפותח יותר על הזקנה, שנכנה "גישת הייעוד". </a:t>
            </a:r>
          </a:p>
          <a:p>
            <a:pPr>
              <a:lnSpc>
                <a:spcPct val="150000"/>
              </a:lnSpc>
            </a:pPr>
            <a:r>
              <a:rPr lang="he-IL" sz="2000" b="0" i="0" dirty="0">
                <a:solidFill>
                  <a:srgbClr val="3B3B3B"/>
                </a:solidFill>
                <a:effectLst/>
                <a:latin typeface="almoni"/>
              </a:rPr>
              <a:t>גישה זו אינה עושה אידאליזציה לזקנה בתור שיא החיים, אלא מנסה לשפוט אותה מתוך הבנה שלכל תקופת חיים תפקיד משלה.</a:t>
            </a:r>
          </a:p>
          <a:p>
            <a:pPr>
              <a:lnSpc>
                <a:spcPct val="150000"/>
              </a:lnSpc>
            </a:pPr>
            <a:endParaRPr lang="he-IL" sz="2000" b="1" dirty="0">
              <a:solidFill>
                <a:schemeClr val="accent3">
                  <a:lumMod val="75000"/>
                </a:schemeClr>
              </a:solidFill>
            </a:endParaRPr>
          </a:p>
        </p:txBody>
      </p:sp>
      <p:pic>
        <p:nvPicPr>
          <p:cNvPr id="8194" name="Picture 2" descr="כולל בוקר לגמלאים - בית חב&quot;ד המרכזי באר שבע">
            <a:extLst>
              <a:ext uri="{FF2B5EF4-FFF2-40B4-BE49-F238E27FC236}">
                <a16:creationId xmlns:a16="http://schemas.microsoft.com/office/drawing/2014/main" id="{E3F52128-0D3C-A0F0-55C8-742966436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631" y="4338429"/>
            <a:ext cx="4307548" cy="2412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958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B4FC1-6613-DCE1-A82D-221FA4F2F7B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8B3108D-2DB7-F565-33FE-B78F03C73CA5}"/>
              </a:ext>
            </a:extLst>
          </p:cNvPr>
          <p:cNvSpPr>
            <a:spLocks noGrp="1"/>
          </p:cNvSpPr>
          <p:nvPr>
            <p:ph type="title"/>
          </p:nvPr>
        </p:nvSpPr>
        <p:spPr>
          <a:xfrm>
            <a:off x="1745673" y="624110"/>
            <a:ext cx="9758939" cy="1280890"/>
          </a:xfrm>
        </p:spPr>
        <p:txBody>
          <a:bodyPr/>
          <a:lstStyle/>
          <a:p>
            <a:pPr algn="ctr"/>
            <a:r>
              <a:rPr lang="he-IL" b="1" dirty="0"/>
              <a:t>לכל תקופה יש תפקיד</a:t>
            </a:r>
          </a:p>
        </p:txBody>
      </p:sp>
      <p:sp>
        <p:nvSpPr>
          <p:cNvPr id="3" name="מציין מיקום תוכן 2">
            <a:extLst>
              <a:ext uri="{FF2B5EF4-FFF2-40B4-BE49-F238E27FC236}">
                <a16:creationId xmlns:a16="http://schemas.microsoft.com/office/drawing/2014/main" id="{B12EE1EC-6068-8DCF-9C73-0EE361F59A3F}"/>
              </a:ext>
            </a:extLst>
          </p:cNvPr>
          <p:cNvSpPr>
            <a:spLocks noGrp="1"/>
          </p:cNvSpPr>
          <p:nvPr>
            <p:ph idx="1"/>
          </p:nvPr>
        </p:nvSpPr>
        <p:spPr>
          <a:xfrm>
            <a:off x="1866900" y="1574800"/>
            <a:ext cx="9637712" cy="5180842"/>
          </a:xfrm>
        </p:spPr>
        <p:txBody>
          <a:bodyPr>
            <a:normAutofit fontScale="77500" lnSpcReduction="20000"/>
          </a:bodyPr>
          <a:lstStyle/>
          <a:p>
            <a:pPr>
              <a:lnSpc>
                <a:spcPct val="150000"/>
              </a:lnSpc>
            </a:pPr>
            <a:r>
              <a:rPr lang="he-IL" sz="2000" b="1" dirty="0">
                <a:solidFill>
                  <a:schemeClr val="accent3">
                    <a:lumMod val="75000"/>
                  </a:schemeClr>
                </a:solidFill>
              </a:rPr>
              <a:t>חקירה: </a:t>
            </a:r>
            <a:r>
              <a:rPr lang="he-IL" sz="2000" dirty="0"/>
              <a:t>האם </a:t>
            </a:r>
            <a:r>
              <a:rPr lang="he-IL" sz="2000" dirty="0" err="1"/>
              <a:t>זיקנה</a:t>
            </a:r>
            <a:r>
              <a:rPr lang="he-IL" sz="2000" dirty="0"/>
              <a:t> היא במהותה רק שקיעה ודעיכה של יכולות ותפקודים, או שהיא עדיין מאפשרת גם התחדשות וגדילה? </a:t>
            </a:r>
          </a:p>
          <a:p>
            <a:pPr>
              <a:lnSpc>
                <a:spcPct val="150000"/>
              </a:lnSpc>
            </a:pPr>
            <a:r>
              <a:rPr lang="he-IL" sz="2000" dirty="0"/>
              <a:t>מאז שנודעה כתחום מהותי בפסיכולוגיה, הפסיכולוגיה ההתפתחותית עסקה בעיקרה בתהליכי גדילה ושינוי אצל ילדים ומתבגרים. לזיגמונד פרויד הייתה תרומה חסרת תקדים בהעלאת המודעות להליכי ההתפתחות הנפשית, אך רבים תמהו כיצד סבר ששלבי ההתפתחות המהותיים בתיאוריה שלו מסתיימים למעשה בגיל ההתבגרות.</a:t>
            </a:r>
          </a:p>
          <a:p>
            <a:pPr>
              <a:lnSpc>
                <a:spcPct val="150000"/>
              </a:lnSpc>
            </a:pPr>
            <a:r>
              <a:rPr lang="he-IL" sz="2100" b="1" dirty="0">
                <a:solidFill>
                  <a:schemeClr val="accent3">
                    <a:lumMod val="75000"/>
                  </a:schemeClr>
                </a:solidFill>
              </a:rPr>
              <a:t>הפסיכולוג אריק אריקסון </a:t>
            </a:r>
            <a:r>
              <a:rPr lang="he-IL" sz="2000" dirty="0"/>
              <a:t>תיקן זאת במחצית המאה הקודמת, בהציעו תיאוריה התפתחותית של מעגל חיים שלם, מינקות </a:t>
            </a:r>
            <a:r>
              <a:rPr lang="he-IL" sz="2000" dirty="0" err="1"/>
              <a:t>לזיקנה</a:t>
            </a:r>
            <a:r>
              <a:rPr lang="he-IL" sz="2000" dirty="0"/>
              <a:t>.</a:t>
            </a:r>
          </a:p>
          <a:p>
            <a:pPr>
              <a:lnSpc>
                <a:spcPct val="150000"/>
              </a:lnSpc>
            </a:pPr>
            <a:r>
              <a:rPr lang="he-IL" sz="2100" b="1" dirty="0">
                <a:solidFill>
                  <a:schemeClr val="accent3">
                    <a:lumMod val="75000"/>
                  </a:schemeClr>
                </a:solidFill>
              </a:rPr>
              <a:t>לפי </a:t>
            </a:r>
            <a:r>
              <a:rPr lang="he-IL" sz="2100" b="1" dirty="0" err="1">
                <a:solidFill>
                  <a:schemeClr val="accent3">
                    <a:lumMod val="75000"/>
                  </a:schemeClr>
                </a:solidFill>
              </a:rPr>
              <a:t>אריקוסון</a:t>
            </a:r>
            <a:r>
              <a:rPr lang="he-IL" sz="2100" b="1" dirty="0">
                <a:solidFill>
                  <a:schemeClr val="accent3">
                    <a:lumMod val="75000"/>
                  </a:schemeClr>
                </a:solidFill>
              </a:rPr>
              <a:t> </a:t>
            </a:r>
            <a:r>
              <a:rPr lang="he-IL" sz="2000" b="0" i="0" dirty="0">
                <a:solidFill>
                  <a:srgbClr val="202122"/>
                </a:solidFill>
                <a:effectLst/>
                <a:latin typeface="Arial" panose="020B0604020202020204" pitchFamily="34" charset="0"/>
              </a:rPr>
              <a:t>בשלב </a:t>
            </a:r>
            <a:r>
              <a:rPr lang="he-IL" sz="2000" b="0" i="0" dirty="0" err="1">
                <a:solidFill>
                  <a:srgbClr val="202122"/>
                </a:solidFill>
                <a:effectLst/>
                <a:latin typeface="Arial" panose="020B0604020202020204" pitchFamily="34" charset="0"/>
              </a:rPr>
              <a:t>הזיקנה</a:t>
            </a:r>
            <a:r>
              <a:rPr lang="he-IL" sz="2000" b="0" i="0" dirty="0">
                <a:solidFill>
                  <a:srgbClr val="202122"/>
                </a:solidFill>
                <a:effectLst/>
                <a:latin typeface="Arial" panose="020B0604020202020204" pitchFamily="34" charset="0"/>
              </a:rPr>
              <a:t> עורך האדם סיכום של חייו בו הוא בוחן את הצלחותיו מול כישלונותיו. האדם בוחן את המטרות אותן הציב לעצמו מילדות דרך הבגרות ועד למצבו הנוכחי. כאשר הסיכום הוא חיובי מגיע האדם ל- 'אחדות האני'- האדם המבוגר מקבל בהשלמה ובסיפוק את מפעל חייו, חש שחייו היו בעלי ערך ובעלי משמעות לגביו; כשהוא נינוח ומרוצה הוא מסוגל אף להתמודד ביתר קלות עם עובדת מותו ההולך וקרב. </a:t>
            </a:r>
          </a:p>
          <a:p>
            <a:pPr>
              <a:lnSpc>
                <a:spcPct val="150000"/>
              </a:lnSpc>
            </a:pPr>
            <a:r>
              <a:rPr lang="he-IL" sz="2000" b="0" i="0" dirty="0">
                <a:solidFill>
                  <a:srgbClr val="202122"/>
                </a:solidFill>
                <a:effectLst/>
                <a:latin typeface="Arial" panose="020B0604020202020204" pitchFamily="34" charset="0"/>
              </a:rPr>
              <a:t>המעלה הנרכשת כאן היא התבונה - היכולת לתחושת השלמות של האני. </a:t>
            </a:r>
          </a:p>
          <a:p>
            <a:pPr>
              <a:lnSpc>
                <a:spcPct val="150000"/>
              </a:lnSpc>
            </a:pPr>
            <a:r>
              <a:rPr lang="he-IL" sz="2000" b="0" i="0" dirty="0">
                <a:solidFill>
                  <a:srgbClr val="202122"/>
                </a:solidFill>
                <a:effectLst/>
                <a:latin typeface="Arial" panose="020B0604020202020204" pitchFamily="34" charset="0"/>
              </a:rPr>
              <a:t>במקרה של כישלון חש האדם </a:t>
            </a:r>
            <a:r>
              <a:rPr lang="he-IL" sz="2000" b="0" i="0" dirty="0" err="1">
                <a:solidFill>
                  <a:srgbClr val="202122"/>
                </a:solidFill>
                <a:effectLst/>
                <a:latin typeface="Arial" panose="020B0604020202020204" pitchFamily="34" charset="0"/>
              </a:rPr>
              <a:t>יאוש</a:t>
            </a:r>
            <a:r>
              <a:rPr lang="he-IL" sz="2000" b="0" i="0" dirty="0">
                <a:solidFill>
                  <a:srgbClr val="202122"/>
                </a:solidFill>
                <a:effectLst/>
                <a:latin typeface="Arial" panose="020B0604020202020204" pitchFamily="34" charset="0"/>
              </a:rPr>
              <a:t> - מחד הוא מרגיש כי החמיץ את חייו ומאידך הידיעה על כך שהוא בערוב ימיו אינה מאפשרת לו לנסות ולתקן את המעוות. ההשלמה עם המוות במקרה הזה היא קשה ואינה אפשרית.</a:t>
            </a:r>
            <a:endParaRPr lang="he-IL" sz="2000" dirty="0"/>
          </a:p>
        </p:txBody>
      </p:sp>
    </p:spTree>
    <p:extLst>
      <p:ext uri="{BB962C8B-B14F-4D97-AF65-F5344CB8AC3E}">
        <p14:creationId xmlns:p14="http://schemas.microsoft.com/office/powerpoint/2010/main" val="742576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42583-4DFF-7EDD-1F50-AB8D6936B8E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DC26B94-3EDF-E401-D52A-39879DE779A3}"/>
              </a:ext>
            </a:extLst>
          </p:cNvPr>
          <p:cNvSpPr>
            <a:spLocks noGrp="1"/>
          </p:cNvSpPr>
          <p:nvPr>
            <p:ph type="title"/>
          </p:nvPr>
        </p:nvSpPr>
        <p:spPr>
          <a:xfrm>
            <a:off x="1745673" y="624110"/>
            <a:ext cx="9758939" cy="1280890"/>
          </a:xfrm>
        </p:spPr>
        <p:txBody>
          <a:bodyPr/>
          <a:lstStyle/>
          <a:p>
            <a:pPr algn="ctr"/>
            <a:r>
              <a:rPr lang="he-IL" b="1" dirty="0"/>
              <a:t>לכל תקופה יש תפקיד</a:t>
            </a:r>
          </a:p>
        </p:txBody>
      </p:sp>
      <p:sp>
        <p:nvSpPr>
          <p:cNvPr id="3" name="מציין מיקום תוכן 2">
            <a:extLst>
              <a:ext uri="{FF2B5EF4-FFF2-40B4-BE49-F238E27FC236}">
                <a16:creationId xmlns:a16="http://schemas.microsoft.com/office/drawing/2014/main" id="{C3C7C0C2-5CA6-969F-0F5E-BEA72BFB3DE5}"/>
              </a:ext>
            </a:extLst>
          </p:cNvPr>
          <p:cNvSpPr>
            <a:spLocks noGrp="1"/>
          </p:cNvSpPr>
          <p:nvPr>
            <p:ph idx="1"/>
          </p:nvPr>
        </p:nvSpPr>
        <p:spPr>
          <a:xfrm>
            <a:off x="1866900" y="1574800"/>
            <a:ext cx="9637712" cy="5180842"/>
          </a:xfrm>
        </p:spPr>
        <p:txBody>
          <a:bodyPr>
            <a:normAutofit/>
          </a:bodyPr>
          <a:lstStyle/>
          <a:p>
            <a:pPr>
              <a:lnSpc>
                <a:spcPct val="150000"/>
              </a:lnSpc>
            </a:pPr>
            <a:r>
              <a:rPr lang="he-IL" sz="2000" b="1" dirty="0">
                <a:solidFill>
                  <a:schemeClr val="accent3">
                    <a:lumMod val="75000"/>
                  </a:schemeClr>
                </a:solidFill>
              </a:rPr>
              <a:t>מה מתחדש? </a:t>
            </a:r>
            <a:r>
              <a:rPr lang="he-IL" sz="2000" dirty="0"/>
              <a:t>בשביל להתחדש ולגדול עלינו ללמוד מהם היכולות המיוחדות שיש בגיל המבוגר.</a:t>
            </a:r>
          </a:p>
          <a:p>
            <a:pPr>
              <a:lnSpc>
                <a:spcPct val="150000"/>
              </a:lnSpc>
            </a:pPr>
            <a:r>
              <a:rPr lang="he-IL" sz="2000" dirty="0"/>
              <a:t>ראיית </a:t>
            </a:r>
            <a:r>
              <a:rPr lang="he-IL" sz="2000" dirty="0" err="1"/>
              <a:t>הזיקנה</a:t>
            </a:r>
            <a:r>
              <a:rPr lang="he-IL" sz="2000" dirty="0"/>
              <a:t> כחלק מכלל ההתפתחות במעגל החיים מאפשרת גם לראות כיצד תהליכי גדילה עשויים להמשיך ולהתקיים בצורות שונות אף </a:t>
            </a:r>
            <a:r>
              <a:rPr lang="he-IL" sz="2000" dirty="0" err="1"/>
              <a:t>בזיקנה</a:t>
            </a:r>
            <a:r>
              <a:rPr lang="he-IL" sz="2000" dirty="0"/>
              <a:t>.</a:t>
            </a:r>
          </a:p>
          <a:p>
            <a:pPr>
              <a:lnSpc>
                <a:spcPct val="150000"/>
              </a:lnSpc>
            </a:pPr>
            <a:r>
              <a:rPr lang="he-IL" sz="2000" b="0" i="0" dirty="0">
                <a:solidFill>
                  <a:srgbClr val="000000"/>
                </a:solidFill>
                <a:effectLst/>
                <a:latin typeface="Arial" panose="020B0604020202020204" pitchFamily="34" charset="0"/>
              </a:rPr>
              <a:t>תקופת הגיל השלישי עברה בעשורים האחרונים שינוי דרמטי. כיום, הגיל השלישי אינו נתפס עוד כתקופה של פרישה הדרגתית מהחיים אלא להיפך: אנשים רבים הופכים תקופה זו, בה הם משוחררים ממחויבויות לטיפול בילדים או למקום העבודה, לתקופה של התפתחות</a:t>
            </a:r>
            <a:r>
              <a:rPr lang="he-IL" sz="2000" dirty="0">
                <a:solidFill>
                  <a:srgbClr val="000000"/>
                </a:solidFill>
                <a:latin typeface="Arial" panose="020B0604020202020204" pitchFamily="34" charset="0"/>
              </a:rPr>
              <a:t>.</a:t>
            </a:r>
          </a:p>
          <a:p>
            <a:pPr>
              <a:lnSpc>
                <a:spcPct val="150000"/>
              </a:lnSpc>
            </a:pPr>
            <a:r>
              <a:rPr lang="he-IL" sz="2000" b="1" i="0" dirty="0">
                <a:solidFill>
                  <a:srgbClr val="231F20"/>
                </a:solidFill>
                <a:effectLst/>
                <a:latin typeface="Assistant" pitchFamily="2" charset="-79"/>
                <a:cs typeface="Assistant" pitchFamily="2" charset="-79"/>
              </a:rPr>
              <a:t>"הסקרנות מגרשת את </a:t>
            </a:r>
            <a:r>
              <a:rPr lang="he-IL" sz="2000" b="1" i="0" dirty="0" err="1">
                <a:solidFill>
                  <a:srgbClr val="231F20"/>
                </a:solidFill>
                <a:effectLst/>
                <a:latin typeface="Assistant" pitchFamily="2" charset="-79"/>
                <a:cs typeface="Assistant" pitchFamily="2" charset="-79"/>
              </a:rPr>
              <a:t>הזיקנה</a:t>
            </a:r>
            <a:r>
              <a:rPr lang="he-IL" sz="2000" b="1" i="0" dirty="0">
                <a:solidFill>
                  <a:srgbClr val="231F20"/>
                </a:solidFill>
                <a:effectLst/>
                <a:latin typeface="Assistant" pitchFamily="2" charset="-79"/>
                <a:cs typeface="Assistant" pitchFamily="2" charset="-79"/>
              </a:rPr>
              <a:t>" (פתגם אירי) </a:t>
            </a:r>
          </a:p>
          <a:p>
            <a:pPr>
              <a:lnSpc>
                <a:spcPct val="150000"/>
              </a:lnSpc>
            </a:pPr>
            <a:r>
              <a:rPr lang="he-IL" sz="2000" b="1" i="0" dirty="0">
                <a:solidFill>
                  <a:srgbClr val="231F20"/>
                </a:solidFill>
                <a:effectLst/>
                <a:latin typeface="Assistant" pitchFamily="2" charset="-79"/>
                <a:cs typeface="Assistant" pitchFamily="2" charset="-79"/>
              </a:rPr>
              <a:t>"זקנה היא הזדמנות לא פחות מימי נוערים אלא בלבוש שונה. </a:t>
            </a:r>
            <a:r>
              <a:rPr lang="he-IL" sz="1400" b="1" i="0" dirty="0">
                <a:solidFill>
                  <a:srgbClr val="231F20"/>
                </a:solidFill>
                <a:effectLst/>
                <a:latin typeface="Assistant" pitchFamily="2" charset="-79"/>
                <a:cs typeface="Assistant" pitchFamily="2" charset="-79"/>
              </a:rPr>
              <a:t>(המשורר האמריקאי הדגול הנרי דויד </a:t>
            </a:r>
            <a:r>
              <a:rPr lang="he-IL" sz="1400" b="1" i="0" dirty="0" err="1">
                <a:solidFill>
                  <a:srgbClr val="231F20"/>
                </a:solidFill>
                <a:effectLst/>
                <a:latin typeface="Assistant" pitchFamily="2" charset="-79"/>
                <a:cs typeface="Assistant" pitchFamily="2" charset="-79"/>
              </a:rPr>
              <a:t>לונגפלו</a:t>
            </a:r>
            <a:r>
              <a:rPr lang="he-IL" sz="1400" b="1" i="0" dirty="0">
                <a:solidFill>
                  <a:srgbClr val="231F20"/>
                </a:solidFill>
                <a:effectLst/>
                <a:latin typeface="Assistant" pitchFamily="2" charset="-79"/>
                <a:cs typeface="Assistant" pitchFamily="2" charset="-79"/>
              </a:rPr>
              <a:t>)</a:t>
            </a:r>
            <a:endParaRPr lang="he-IL" sz="2000" b="1" dirty="0">
              <a:solidFill>
                <a:srgbClr val="000000"/>
              </a:solidFill>
              <a:latin typeface="Arial" panose="020B0604020202020204" pitchFamily="34" charset="0"/>
            </a:endParaRPr>
          </a:p>
          <a:p>
            <a:pPr>
              <a:lnSpc>
                <a:spcPct val="150000"/>
              </a:lnSpc>
            </a:pPr>
            <a:endParaRPr lang="he-IL" sz="2000" dirty="0"/>
          </a:p>
        </p:txBody>
      </p:sp>
    </p:spTree>
    <p:extLst>
      <p:ext uri="{BB962C8B-B14F-4D97-AF65-F5344CB8AC3E}">
        <p14:creationId xmlns:p14="http://schemas.microsoft.com/office/powerpoint/2010/main" val="1489165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זקן עם הארץ – דומה לקוף</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dirty="0" err="1">
                <a:solidFill>
                  <a:schemeClr val="accent3">
                    <a:lumMod val="75000"/>
                  </a:schemeClr>
                </a:solidFill>
              </a:rPr>
              <a:t>בתנחומא</a:t>
            </a:r>
            <a:r>
              <a:rPr lang="he-IL" sz="2000" dirty="0">
                <a:solidFill>
                  <a:schemeClr val="accent3">
                    <a:lumMod val="75000"/>
                  </a:schemeClr>
                </a:solidFill>
              </a:rPr>
              <a:t> (פקודי ג) אנו מוצאים מילים חריפות המתייחסות אל הזקנה כאל דבר מגונה:</a:t>
            </a:r>
          </a:p>
          <a:p>
            <a:pPr>
              <a:lnSpc>
                <a:spcPct val="150000"/>
              </a:lnSpc>
            </a:pPr>
            <a:r>
              <a:rPr lang="he-IL" sz="2000" b="1" dirty="0">
                <a:solidFill>
                  <a:schemeClr val="accent3">
                    <a:lumMod val="75000"/>
                  </a:schemeClr>
                </a:solidFill>
              </a:rPr>
              <a:t>[הזקין האדם] דּוֹמֶה לְקוֹף, שֶׁנִּשְׁתַּנָּה דְמוּתוֹ מִכָּל הַבְּרִיּוֹת, שׁוֹאֵל עַל כָּל דָּבָר וְדָבָר, וְאוֹכֵל וְשׁוֹתֶה כְּמוֹ נַעַר, וּמְשַׂחֵק כְּמוֹ תִינוֹק, וְיָשׁוּב לִימֵי עֲלוּמָיו בְּדַעַת אֲבָל לֹא בְּדָבָר אַחֵר. </a:t>
            </a:r>
            <a:r>
              <a:rPr lang="he-IL" sz="2000" b="1" dirty="0" err="1">
                <a:solidFill>
                  <a:schemeClr val="accent3">
                    <a:lumMod val="75000"/>
                  </a:schemeClr>
                </a:solidFill>
              </a:rPr>
              <a:t>וַאֲפִלּו</a:t>
            </a:r>
            <a:r>
              <a:rPr lang="he-IL" sz="2000" b="1" dirty="0">
                <a:solidFill>
                  <a:schemeClr val="accent3">
                    <a:lumMod val="75000"/>
                  </a:schemeClr>
                </a:solidFill>
              </a:rPr>
              <a:t>ּ בָּנָיו וְאַנְשֵׁי בֵיתוֹ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וּמְקַלְּלִין</a:t>
            </a:r>
            <a:r>
              <a:rPr lang="he-IL" sz="2000" b="1" dirty="0">
                <a:solidFill>
                  <a:schemeClr val="accent3">
                    <a:lumMod val="75000"/>
                  </a:schemeClr>
                </a:solidFill>
              </a:rPr>
              <a:t> אוֹתוֹ </a:t>
            </a:r>
            <a:r>
              <a:rPr lang="he-IL" sz="2000" b="1" dirty="0" err="1">
                <a:solidFill>
                  <a:schemeClr val="accent3">
                    <a:lumMod val="75000"/>
                  </a:schemeClr>
                </a:solidFill>
              </a:rPr>
              <a:t>וְשׂוֹנְאִין</a:t>
            </a:r>
            <a:r>
              <a:rPr lang="he-IL" sz="2000" b="1" dirty="0">
                <a:solidFill>
                  <a:schemeClr val="accent3">
                    <a:lumMod val="75000"/>
                  </a:schemeClr>
                </a:solidFill>
              </a:rPr>
              <a:t> אוֹתוֹ. וּכְשֶׁהוּא דוֹבֵר שׁוּם דָּבָר, אוֹמְרִים לוֹ: הַנִּיחוּ לוֹ, כִּי הוּא נַעַר וְזָקֵן. וְהוּא דוֹמֶה לְקוֹף בְּכָל </a:t>
            </a:r>
            <a:r>
              <a:rPr lang="he-IL" sz="2000" b="1" dirty="0" err="1">
                <a:solidFill>
                  <a:schemeClr val="accent3">
                    <a:lumMod val="75000"/>
                  </a:schemeClr>
                </a:solidFill>
              </a:rPr>
              <a:t>עִנְיָנָיו</a:t>
            </a:r>
            <a:r>
              <a:rPr lang="he-IL" sz="2000" b="1" dirty="0">
                <a:solidFill>
                  <a:schemeClr val="accent3">
                    <a:lumMod val="75000"/>
                  </a:schemeClr>
                </a:solidFill>
              </a:rPr>
              <a:t> וּבְכָל דְּבָרָיו. </a:t>
            </a:r>
            <a:r>
              <a:rPr lang="he-IL" sz="2000" b="1" dirty="0" err="1">
                <a:solidFill>
                  <a:schemeClr val="accent3">
                    <a:lumMod val="75000"/>
                  </a:schemeClr>
                </a:solidFill>
              </a:rPr>
              <a:t>וַאֲפִלּו</a:t>
            </a:r>
            <a:r>
              <a:rPr lang="he-IL" sz="2000" b="1" dirty="0">
                <a:solidFill>
                  <a:schemeClr val="accent3">
                    <a:lumMod val="75000"/>
                  </a:schemeClr>
                </a:solidFill>
              </a:rPr>
              <a:t>ּ הַתִּינוֹקוֹת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וּמְשַׂחֲקִין</a:t>
            </a:r>
            <a:r>
              <a:rPr lang="he-IL" sz="2000" b="1" dirty="0">
                <a:solidFill>
                  <a:schemeClr val="accent3">
                    <a:lumMod val="75000"/>
                  </a:schemeClr>
                </a:solidFill>
              </a:rPr>
              <a:t> בּוֹ. </a:t>
            </a:r>
            <a:r>
              <a:rPr lang="he-IL" sz="2000" b="1" dirty="0" err="1">
                <a:solidFill>
                  <a:schemeClr val="accent3">
                    <a:lumMod val="75000"/>
                  </a:schemeClr>
                </a:solidFill>
              </a:rPr>
              <a:t>וַאֲפִלּו</a:t>
            </a:r>
            <a:r>
              <a:rPr lang="he-IL" sz="2000" b="1" dirty="0">
                <a:solidFill>
                  <a:schemeClr val="accent3">
                    <a:lumMod val="75000"/>
                  </a:schemeClr>
                </a:solidFill>
              </a:rPr>
              <a:t>ּ צִפּוֹר דְּרוֹר יְנַעֲרֵהוּ מִשְּׁנָתוֹ.</a:t>
            </a:r>
          </a:p>
          <a:p>
            <a:pPr>
              <a:lnSpc>
                <a:spcPct val="150000"/>
              </a:lnSpc>
            </a:pPr>
            <a:r>
              <a:rPr lang="he-IL" sz="2000" b="0" i="0" dirty="0">
                <a:solidFill>
                  <a:srgbClr val="3B3B3B"/>
                </a:solidFill>
                <a:effectLst/>
                <a:latin typeface="almoni"/>
              </a:rPr>
              <a:t>במדרש קהלת רבה מובאים דברים </a:t>
            </a:r>
            <a:r>
              <a:rPr lang="he-IL" sz="2000" b="0" i="0" dirty="0" err="1">
                <a:solidFill>
                  <a:srgbClr val="3B3B3B"/>
                </a:solidFill>
                <a:effectLst/>
                <a:latin typeface="almoni"/>
              </a:rPr>
              <a:t>התנחומא</a:t>
            </a:r>
            <a:r>
              <a:rPr lang="he-IL" sz="2000" b="0" i="0" dirty="0">
                <a:solidFill>
                  <a:srgbClr val="3B3B3B"/>
                </a:solidFill>
                <a:effectLst/>
                <a:latin typeface="almoni"/>
              </a:rPr>
              <a:t> דלעיל עם תוספת חשובה, שהדברים מוגבלים ל"זקני עם הארץ" בלבד: "</a:t>
            </a:r>
            <a:r>
              <a:rPr lang="he-IL" sz="2000" b="0" i="0" dirty="0" err="1">
                <a:solidFill>
                  <a:srgbClr val="3B3B3B"/>
                </a:solidFill>
                <a:effectLst/>
                <a:latin typeface="almoni"/>
              </a:rPr>
              <a:t>הֲדָא</a:t>
            </a:r>
            <a:r>
              <a:rPr lang="he-IL" sz="2000" b="0" i="0" dirty="0">
                <a:solidFill>
                  <a:srgbClr val="3B3B3B"/>
                </a:solidFill>
                <a:effectLst/>
                <a:latin typeface="almoni"/>
              </a:rPr>
              <a:t> </a:t>
            </a:r>
            <a:r>
              <a:rPr lang="he-IL" sz="2000" b="0" i="0" dirty="0" err="1">
                <a:solidFill>
                  <a:srgbClr val="3B3B3B"/>
                </a:solidFill>
                <a:effectLst/>
                <a:latin typeface="almoni"/>
              </a:rPr>
              <a:t>דְּתֵימַר</a:t>
            </a:r>
            <a:r>
              <a:rPr lang="he-IL" sz="2000" b="0" i="0" dirty="0">
                <a:solidFill>
                  <a:srgbClr val="3B3B3B"/>
                </a:solidFill>
                <a:effectLst/>
                <a:latin typeface="almoni"/>
              </a:rPr>
              <a:t> בְּעַמֵּי הָאָרֶץ, אֲבָל בִּבְנֵי תוֹרָה כְּתִיב (מלכים א </a:t>
            </a:r>
            <a:r>
              <a:rPr lang="he-IL" sz="2000" b="0" i="0" dirty="0" err="1">
                <a:solidFill>
                  <a:srgbClr val="3B3B3B"/>
                </a:solidFill>
                <a:effectLst/>
                <a:latin typeface="almoni"/>
              </a:rPr>
              <a:t>א</a:t>
            </a:r>
            <a:r>
              <a:rPr lang="he-IL" sz="2000" b="0" i="0" dirty="0">
                <a:solidFill>
                  <a:srgbClr val="3B3B3B"/>
                </a:solidFill>
                <a:effectLst/>
                <a:latin typeface="almoni"/>
              </a:rPr>
              <a:t>, א): וְהַמֶּלֶךְ דָּוִד זָקֵן, אַף עַל פִּי שֶׁהוּא זָקֵן, מֶלֶךְ." (קהלת רבה א, ג). </a:t>
            </a:r>
          </a:p>
          <a:p>
            <a:pPr>
              <a:lnSpc>
                <a:spcPct val="150000"/>
              </a:lnSpc>
            </a:pPr>
            <a:r>
              <a:rPr lang="he-IL" sz="2000" b="0" i="0" dirty="0">
                <a:solidFill>
                  <a:srgbClr val="3B3B3B"/>
                </a:solidFill>
                <a:effectLst/>
                <a:latin typeface="almoni"/>
              </a:rPr>
              <a:t>כלומר, חז"ל מבחינים בין זקנתם של תלמידי חכמים לבין זקנתם של עמי הארץ, ורואים ביניהן שוני מהותי.</a:t>
            </a:r>
            <a:endParaRPr lang="he-IL" sz="2000" b="1" dirty="0">
              <a:solidFill>
                <a:schemeClr val="accent3">
                  <a:lumMod val="75000"/>
                </a:schemeClr>
              </a:solidFill>
            </a:endParaRPr>
          </a:p>
        </p:txBody>
      </p:sp>
    </p:spTree>
    <p:extLst>
      <p:ext uri="{BB962C8B-B14F-4D97-AF65-F5344CB8AC3E}">
        <p14:creationId xmlns:p14="http://schemas.microsoft.com/office/powerpoint/2010/main" val="1572974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היחס הכפול לזקנה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היחס הכפול אל הזקנה מופיע כבר בספר איוב. </a:t>
            </a:r>
          </a:p>
          <a:p>
            <a:pPr>
              <a:lnSpc>
                <a:spcPct val="150000"/>
              </a:lnSpc>
            </a:pPr>
            <a:r>
              <a:rPr lang="he-IL" sz="2000" b="0" i="0" dirty="0">
                <a:solidFill>
                  <a:srgbClr val="3B3B3B"/>
                </a:solidFill>
                <a:effectLst/>
                <a:latin typeface="almoni"/>
              </a:rPr>
              <a:t>פסוק אחד מייחס חכמה לזקנה: "בִּישִׁישִׁים חָכְמָה וְאֹרֶךְ יָמִים תְּבוּנָה."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אולם בסמוך אליו מייחס הפסוק לזקנה גרימת סרות טעם: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(שם </a:t>
            </a:r>
            <a:r>
              <a:rPr lang="he-IL" sz="2000" b="0" i="0" dirty="0" err="1">
                <a:solidFill>
                  <a:srgbClr val="3B3B3B"/>
                </a:solidFill>
                <a:effectLst/>
                <a:latin typeface="almoni"/>
              </a:rPr>
              <a:t>יב</a:t>
            </a:r>
            <a:r>
              <a:rPr lang="he-IL" sz="2000" b="0" i="0" dirty="0">
                <a:solidFill>
                  <a:srgbClr val="3B3B3B"/>
                </a:solidFill>
                <a:effectLst/>
                <a:latin typeface="almoni"/>
              </a:rPr>
              <a:t>, כ). </a:t>
            </a:r>
          </a:p>
          <a:p>
            <a:pPr>
              <a:lnSpc>
                <a:spcPct val="150000"/>
              </a:lnSpc>
            </a:pPr>
            <a:r>
              <a:rPr lang="he-IL" sz="2000" b="0" i="0" dirty="0">
                <a:solidFill>
                  <a:srgbClr val="3B3B3B"/>
                </a:solidFill>
                <a:effectLst/>
                <a:latin typeface="almoni"/>
              </a:rPr>
              <a:t>חז"ל עמדו על סתירה זו, ויישבו על-פי אותה ההבחנה: "זקני עם הארץ,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מיטרפת</a:t>
            </a:r>
            <a:r>
              <a:rPr lang="he-IL" sz="2000" b="0" i="0" dirty="0">
                <a:solidFill>
                  <a:srgbClr val="3B3B3B"/>
                </a:solidFill>
                <a:effectLst/>
                <a:latin typeface="almoni"/>
              </a:rPr>
              <a:t> עליהן, שנאמר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זקני תורה אינן כן, אלא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מתישבת</a:t>
            </a:r>
            <a:r>
              <a:rPr lang="he-IL" sz="2000" b="0" i="0" dirty="0">
                <a:solidFill>
                  <a:srgbClr val="3B3B3B"/>
                </a:solidFill>
                <a:effectLst/>
                <a:latin typeface="almoni"/>
              </a:rPr>
              <a:t> עליהן, שנאמר 'בישישים חכמה ואורך ימים תבונה'." (משנה קינים ג, ו).</a:t>
            </a:r>
            <a:endParaRPr lang="he-IL" sz="2000" b="1" dirty="0">
              <a:solidFill>
                <a:schemeClr val="accent3">
                  <a:lumMod val="75000"/>
                </a:schemeClr>
              </a:solidFill>
            </a:endParaRPr>
          </a:p>
        </p:txBody>
      </p:sp>
    </p:spTree>
    <p:extLst>
      <p:ext uri="{BB962C8B-B14F-4D97-AF65-F5344CB8AC3E}">
        <p14:creationId xmlns:p14="http://schemas.microsoft.com/office/powerpoint/2010/main" val="2455842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sz="3600" b="1" dirty="0">
                <a:effectLst/>
                <a:latin typeface="Calibri" panose="020F0502020204030204" pitchFamily="34" charset="0"/>
                <a:ea typeface="Calibri" panose="020F0502020204030204" pitchFamily="34" charset="0"/>
                <a:cs typeface="Arial" panose="020B0604020202020204" pitchFamily="34" charset="0"/>
              </a:rPr>
              <a:t>"סבא בבית – שבר בבית"</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רש"י: כשמגיע לימי הזִקנה האישה קרובה להיחשב כאיש, לפיכך האיש פוחת בהזדקנו יותר משליש בערכו, והאישה אינה פוחתת אלא שליש בערכה.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כפי שאומרים האנשים: "סבא בבית – שבר בבית; סבתא בבית – אוצר בבית וסימן טוב בבית".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כלומר, הזִקנה מורידה מערכם של גברים יותר מכפי שהיא גורעת מערכן של נשים.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כאן מתעוררת שאלה גדולה: אם אמנם הזקן נחשב 'שבר בבית' בעוד האישה הזקנה היא בבחינת 'אוצר', הרי הזקן היה צריך להיות חסר ערך לחלוטין, ולמה הוא שווה חמישה-עשר שקלים?</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"סבא בבית – שבר בבית". </a:t>
            </a:r>
            <a:r>
              <a:rPr lang="he-IL" sz="1800" dirty="0">
                <a:effectLst/>
                <a:latin typeface="Calibri" panose="020F0502020204030204" pitchFamily="34" charset="0"/>
                <a:ea typeface="Calibri" panose="020F0502020204030204" pitchFamily="34" charset="0"/>
                <a:cs typeface="Arial" panose="020B0604020202020204" pitchFamily="34" charset="0"/>
              </a:rPr>
              <a:t>הדגש הוא על ערכו של הזקן בביתו. </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מחוץ לבית ערכו אינו פוחת כלל וכלל. </a:t>
            </a:r>
            <a:r>
              <a:rPr lang="he-IL" sz="1800" dirty="0">
                <a:effectLst/>
                <a:latin typeface="Calibri" panose="020F0502020204030204" pitchFamily="34" charset="0"/>
                <a:ea typeface="Calibri" panose="020F0502020204030204" pitchFamily="34" charset="0"/>
                <a:cs typeface="Arial" panose="020B0604020202020204" pitchFamily="34" charset="0"/>
              </a:rPr>
              <a:t>להפך, יכולת ההשפעה שלו גבוהה משל הצעיר, בהיותו זקן, בעל חכמה וניסיון. אולם בביתו ערכו יורד, שכן כוחו הפיזי מתמעט, ויכולותיו בעבודות הבית מצטמצמות.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כאשר אדם נודר לתרום לבית המקדש את ערכו של זקן, כוונתו היא לערך מועט יחסית, שכן דעתו היא על ערכו של האדם בין כותלי ביתו. עם זה, אין הכוונה לחוסר ערך מוחלט. 'שבר' איננו דבר חסר ערך לחלוטין. אמנם אין הוא כלי שלם, אבל עדיין אפשר להשתמש בו.</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024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26C93BA0-4705-3F55-03AE-55F319B70FE6}"/>
              </a:ext>
            </a:extLst>
          </p:cNvPr>
          <p:cNvSpPr txBox="1"/>
          <p:nvPr/>
        </p:nvSpPr>
        <p:spPr>
          <a:xfrm>
            <a:off x="1987826" y="1216550"/>
            <a:ext cx="8651019" cy="5632311"/>
          </a:xfrm>
          <a:prstGeom prst="rect">
            <a:avLst/>
          </a:prstGeom>
          <a:noFill/>
        </p:spPr>
        <p:txBody>
          <a:bodyPr wrap="square" rtlCol="1">
            <a:spAutoFit/>
          </a:bodyPr>
          <a:lstStyle/>
          <a:p>
            <a:pPr algn="ctr"/>
            <a:r>
              <a:rPr lang="he-IL" sz="3600" dirty="0">
                <a:highlight>
                  <a:srgbClr val="FFFF00"/>
                </a:highlight>
              </a:rPr>
              <a:t>יחס היהדות לזקנה</a:t>
            </a:r>
          </a:p>
          <a:p>
            <a:pPr algn="ctr"/>
            <a:r>
              <a:rPr lang="he-IL" sz="3600" dirty="0"/>
              <a:t>זמן בפני עצמו</a:t>
            </a:r>
          </a:p>
          <a:p>
            <a:pPr algn="ctr"/>
            <a:r>
              <a:rPr lang="he-IL" sz="3600" dirty="0"/>
              <a:t>יש בו יתרונות ויש בו חסרונות</a:t>
            </a:r>
          </a:p>
          <a:p>
            <a:pPr algn="ctr"/>
            <a:r>
              <a:rPr lang="he-IL" sz="3600" dirty="0"/>
              <a:t>יש בו מעלה על הבחרות ויש בו חסרון</a:t>
            </a:r>
          </a:p>
          <a:p>
            <a:pPr algn="ctr"/>
            <a:endParaRPr lang="he-IL" sz="3600" dirty="0"/>
          </a:p>
          <a:p>
            <a:pPr algn="ctr"/>
            <a:r>
              <a:rPr lang="he-IL" sz="3600" dirty="0"/>
              <a:t>חשוב להתרכז ולהתבונן</a:t>
            </a:r>
          </a:p>
          <a:p>
            <a:pPr algn="ctr"/>
            <a:r>
              <a:rPr lang="he-IL" sz="3600" dirty="0">
                <a:highlight>
                  <a:srgbClr val="FFFF00"/>
                </a:highlight>
              </a:rPr>
              <a:t>מה המעלה</a:t>
            </a:r>
            <a:endParaRPr lang="en-US" sz="3600" dirty="0">
              <a:highlight>
                <a:srgbClr val="FFFF00"/>
              </a:highlight>
            </a:endParaRPr>
          </a:p>
          <a:p>
            <a:pPr algn="ctr"/>
            <a:endParaRPr lang="en-US" sz="3600" dirty="0">
              <a:highlight>
                <a:srgbClr val="FFFF00"/>
              </a:highlight>
            </a:endParaRPr>
          </a:p>
          <a:p>
            <a:pPr algn="ctr"/>
            <a:r>
              <a:rPr lang="he-IL" sz="3600" dirty="0">
                <a:highlight>
                  <a:srgbClr val="FFFF00"/>
                </a:highlight>
              </a:rPr>
              <a:t>הזקנה יכולה להיות חסרון עצום</a:t>
            </a:r>
          </a:p>
          <a:p>
            <a:pPr algn="ctr"/>
            <a:r>
              <a:rPr lang="he-IL" sz="3600" dirty="0">
                <a:highlight>
                  <a:srgbClr val="FFFF00"/>
                </a:highlight>
              </a:rPr>
              <a:t>כאשר נשארים בבית</a:t>
            </a:r>
          </a:p>
        </p:txBody>
      </p:sp>
    </p:spTree>
    <p:extLst>
      <p:ext uri="{BB962C8B-B14F-4D97-AF65-F5344CB8AC3E}">
        <p14:creationId xmlns:p14="http://schemas.microsoft.com/office/powerpoint/2010/main" val="3791770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BA9C2-BC47-4935-B850-AB7616C207F3}"/>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6DA9E332-0659-4DC5-A87B-3AC6203344A2}"/>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1">
                    <a:lumMod val="75000"/>
                  </a:schemeClr>
                </a:solidFill>
              </a:rPr>
              <a:t>האתגר שבהזדקנות</a:t>
            </a:r>
          </a:p>
          <a:p>
            <a:pPr algn="ctr"/>
            <a:r>
              <a:rPr lang="he-IL" sz="3600" b="1" dirty="0">
                <a:solidFill>
                  <a:schemeClr val="accent1">
                    <a:lumMod val="75000"/>
                  </a:schemeClr>
                </a:solidFill>
              </a:rPr>
              <a:t>עולמם המופלא של בני הגיל השלישי</a:t>
            </a:r>
          </a:p>
        </p:txBody>
      </p:sp>
    </p:spTree>
    <p:extLst>
      <p:ext uri="{BB962C8B-B14F-4D97-AF65-F5344CB8AC3E}">
        <p14:creationId xmlns:p14="http://schemas.microsoft.com/office/powerpoint/2010/main" val="4293691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77D66-D165-9AAD-3187-8ED982B018A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29681EA-7B18-A4DA-7B30-22F6F4642967}"/>
              </a:ext>
            </a:extLst>
          </p:cNvPr>
          <p:cNvSpPr>
            <a:spLocks noGrp="1"/>
          </p:cNvSpPr>
          <p:nvPr>
            <p:ph type="title"/>
          </p:nvPr>
        </p:nvSpPr>
        <p:spPr>
          <a:xfrm>
            <a:off x="1745673" y="624110"/>
            <a:ext cx="9758939" cy="1027269"/>
          </a:xfrm>
        </p:spPr>
        <p:txBody>
          <a:bodyPr/>
          <a:lstStyle/>
          <a:p>
            <a:pPr algn="r"/>
            <a:r>
              <a:rPr lang="he-IL" b="1" dirty="0"/>
              <a:t>השמות השונים ומשמעותם</a:t>
            </a:r>
          </a:p>
        </p:txBody>
      </p:sp>
      <p:sp>
        <p:nvSpPr>
          <p:cNvPr id="3" name="מציין מיקום תוכן 2">
            <a:extLst>
              <a:ext uri="{FF2B5EF4-FFF2-40B4-BE49-F238E27FC236}">
                <a16:creationId xmlns:a16="http://schemas.microsoft.com/office/drawing/2014/main" id="{ED071B17-ACC1-87B9-1355-52BB1102B124}"/>
              </a:ext>
            </a:extLst>
          </p:cNvPr>
          <p:cNvSpPr>
            <a:spLocks noGrp="1"/>
          </p:cNvSpPr>
          <p:nvPr>
            <p:ph idx="1"/>
          </p:nvPr>
        </p:nvSpPr>
        <p:spPr>
          <a:xfrm>
            <a:off x="1624084" y="1651378"/>
            <a:ext cx="9880528" cy="4885899"/>
          </a:xfrm>
        </p:spPr>
        <p:txBody>
          <a:bodyPr>
            <a:normAutofit fontScale="92500"/>
          </a:bodyPr>
          <a:lstStyle/>
          <a:p>
            <a:pPr>
              <a:lnSpc>
                <a:spcPct val="150000"/>
              </a:lnSpc>
            </a:pPr>
            <a:r>
              <a:rPr lang="he-IL" sz="2800" b="1" dirty="0">
                <a:solidFill>
                  <a:schemeClr val="accent2">
                    <a:lumMod val="75000"/>
                  </a:schemeClr>
                </a:solidFill>
              </a:rPr>
              <a:t>הגיל השלישי </a:t>
            </a:r>
            <a:r>
              <a:rPr lang="he-IL" sz="2800" b="1" dirty="0">
                <a:solidFill>
                  <a:schemeClr val="accent3">
                    <a:lumMod val="75000"/>
                  </a:schemeClr>
                </a:solidFill>
              </a:rPr>
              <a:t>– בהיותו הגיל המדובר האחרון. </a:t>
            </a:r>
          </a:p>
          <a:p>
            <a:pPr marL="0" indent="0">
              <a:lnSpc>
                <a:spcPct val="150000"/>
              </a:lnSpc>
              <a:buNone/>
            </a:pPr>
            <a:r>
              <a:rPr lang="he-IL" sz="2800" b="1" dirty="0">
                <a:solidFill>
                  <a:schemeClr val="accent3">
                    <a:lumMod val="75000"/>
                  </a:schemeClr>
                </a:solidFill>
              </a:rPr>
              <a:t>זהו שם בעל קונוטציה שלילית.</a:t>
            </a:r>
          </a:p>
          <a:p>
            <a:pPr>
              <a:lnSpc>
                <a:spcPct val="150000"/>
              </a:lnSpc>
            </a:pPr>
            <a:r>
              <a:rPr lang="he-IL" sz="2800" b="1" dirty="0">
                <a:solidFill>
                  <a:schemeClr val="accent2">
                    <a:lumMod val="75000"/>
                  </a:schemeClr>
                </a:solidFill>
              </a:rPr>
              <a:t>גיל הזהב </a:t>
            </a:r>
            <a:r>
              <a:rPr lang="he-IL" sz="2800" b="1" dirty="0">
                <a:solidFill>
                  <a:schemeClr val="accent3">
                    <a:lumMod val="75000"/>
                  </a:schemeClr>
                </a:solidFill>
              </a:rPr>
              <a:t>– ראשי תיבות '</a:t>
            </a:r>
            <a:r>
              <a:rPr lang="he-IL" sz="2800" b="1" dirty="0">
                <a:solidFill>
                  <a:schemeClr val="accent2">
                    <a:lumMod val="75000"/>
                  </a:schemeClr>
                </a:solidFill>
              </a:rPr>
              <a:t>ז</a:t>
            </a:r>
            <a:r>
              <a:rPr lang="he-IL" sz="2800" b="1" dirty="0">
                <a:solidFill>
                  <a:schemeClr val="accent3">
                    <a:lumMod val="75000"/>
                  </a:schemeClr>
                </a:solidFill>
              </a:rPr>
              <a:t>ה </a:t>
            </a:r>
            <a:r>
              <a:rPr lang="he-IL" sz="2800" b="1" dirty="0">
                <a:solidFill>
                  <a:schemeClr val="accent2">
                    <a:lumMod val="75000"/>
                  </a:schemeClr>
                </a:solidFill>
              </a:rPr>
              <a:t>ה</a:t>
            </a:r>
            <a:r>
              <a:rPr lang="he-IL" sz="2800" b="1" dirty="0">
                <a:solidFill>
                  <a:schemeClr val="accent3">
                    <a:lumMod val="75000"/>
                  </a:schemeClr>
                </a:solidFill>
              </a:rPr>
              <a:t>ביא </a:t>
            </a:r>
            <a:r>
              <a:rPr lang="he-IL" sz="2800" b="1" dirty="0">
                <a:solidFill>
                  <a:schemeClr val="accent2">
                    <a:lumMod val="75000"/>
                  </a:schemeClr>
                </a:solidFill>
              </a:rPr>
              <a:t>ב</a:t>
            </a:r>
            <a:r>
              <a:rPr lang="he-IL" sz="2800" b="1" dirty="0">
                <a:solidFill>
                  <a:schemeClr val="accent3">
                    <a:lumMod val="75000"/>
                  </a:schemeClr>
                </a:solidFill>
              </a:rPr>
              <a:t>ינה'. </a:t>
            </a:r>
            <a:r>
              <a:rPr lang="he-IL" sz="2200" b="1" dirty="0">
                <a:solidFill>
                  <a:schemeClr val="accent3">
                    <a:lumMod val="75000"/>
                  </a:schemeClr>
                </a:solidFill>
              </a:rPr>
              <a:t>שם שמעניק לגיל כבוד ויוקרה.</a:t>
            </a:r>
            <a:endParaRPr lang="he-IL" sz="2800" b="1" dirty="0">
              <a:solidFill>
                <a:schemeClr val="accent3">
                  <a:lumMod val="75000"/>
                </a:schemeClr>
              </a:solidFill>
            </a:endParaRPr>
          </a:p>
          <a:p>
            <a:pPr>
              <a:lnSpc>
                <a:spcPct val="150000"/>
              </a:lnSpc>
            </a:pPr>
            <a:r>
              <a:rPr lang="he-IL" sz="2800" b="1" dirty="0">
                <a:solidFill>
                  <a:schemeClr val="accent2">
                    <a:lumMod val="75000"/>
                  </a:schemeClr>
                </a:solidFill>
              </a:rPr>
              <a:t>משמעות החיים במחצית השנייה של החיים </a:t>
            </a:r>
            <a:r>
              <a:rPr lang="he-IL" sz="2800" b="1" dirty="0">
                <a:solidFill>
                  <a:schemeClr val="accent3">
                    <a:lumMod val="75000"/>
                  </a:schemeClr>
                </a:solidFill>
              </a:rPr>
              <a:t>–  שם שמראה שזמן זה נוגע לחצי מהאוכלוסייה, וכולם צריכים להתכונן לו. </a:t>
            </a:r>
          </a:p>
          <a:p>
            <a:pPr>
              <a:lnSpc>
                <a:spcPct val="150000"/>
              </a:lnSpc>
            </a:pPr>
            <a:r>
              <a:rPr lang="he-IL" sz="2800" b="1" dirty="0">
                <a:solidFill>
                  <a:schemeClr val="accent2">
                    <a:lumMod val="75000"/>
                  </a:schemeClr>
                </a:solidFill>
              </a:rPr>
              <a:t>זקן</a:t>
            </a:r>
            <a:r>
              <a:rPr lang="he-IL" sz="2800" b="1" dirty="0">
                <a:solidFill>
                  <a:schemeClr val="accent3">
                    <a:lumMod val="75000"/>
                  </a:schemeClr>
                </a:solidFill>
              </a:rPr>
              <a:t>- בתורה ובחז"ל מצאנו שם זה בעיקר, וזהו שם של כבוד מאוד, ואין סיבה לא להשתמש בו.  </a:t>
            </a:r>
          </a:p>
          <a:p>
            <a:pPr marL="0" indent="0">
              <a:lnSpc>
                <a:spcPct val="150000"/>
              </a:lnSpc>
              <a:buNone/>
            </a:pPr>
            <a:endParaRPr lang="he-IL" sz="2000" b="1" dirty="0">
              <a:solidFill>
                <a:schemeClr val="accent3">
                  <a:lumMod val="75000"/>
                </a:schemeClr>
              </a:solidFill>
            </a:endParaRPr>
          </a:p>
        </p:txBody>
      </p:sp>
    </p:spTree>
    <p:extLst>
      <p:ext uri="{BB962C8B-B14F-4D97-AF65-F5344CB8AC3E}">
        <p14:creationId xmlns:p14="http://schemas.microsoft.com/office/powerpoint/2010/main" val="1327895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8D33EF8C-59F7-BA98-0737-564A9C56D6C2}"/>
              </a:ext>
            </a:extLst>
          </p:cNvPr>
          <p:cNvPicPr>
            <a:picLocks noChangeAspect="1"/>
          </p:cNvPicPr>
          <p:nvPr/>
        </p:nvPicPr>
        <p:blipFill>
          <a:blip r:embed="rId2"/>
          <a:stretch>
            <a:fillRect/>
          </a:stretch>
        </p:blipFill>
        <p:spPr>
          <a:xfrm>
            <a:off x="3679084" y="0"/>
            <a:ext cx="4833832" cy="6858000"/>
          </a:xfrm>
          <a:prstGeom prst="rect">
            <a:avLst/>
          </a:prstGeom>
        </p:spPr>
      </p:pic>
      <p:pic>
        <p:nvPicPr>
          <p:cNvPr id="9218" name="Picture 2" descr="נתן צבי פינקל – ויקיפדיה">
            <a:extLst>
              <a:ext uri="{FF2B5EF4-FFF2-40B4-BE49-F238E27FC236}">
                <a16:creationId xmlns:a16="http://schemas.microsoft.com/office/drawing/2014/main" id="{6903F388-F977-E4F8-C199-9516EB622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794" y="145816"/>
            <a:ext cx="1733550"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443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DD117-F0C4-5CCC-4E6F-9E56FD13549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185D4C2-8C7B-F0B3-076A-6F59EC917F02}"/>
              </a:ext>
            </a:extLst>
          </p:cNvPr>
          <p:cNvSpPr>
            <a:spLocks noGrp="1"/>
          </p:cNvSpPr>
          <p:nvPr>
            <p:ph type="title"/>
          </p:nvPr>
        </p:nvSpPr>
        <p:spPr>
          <a:xfrm>
            <a:off x="1745673" y="624110"/>
            <a:ext cx="9758939" cy="1027269"/>
          </a:xfrm>
        </p:spPr>
        <p:txBody>
          <a:bodyPr/>
          <a:lstStyle/>
          <a:p>
            <a:pPr algn="ctr"/>
            <a:r>
              <a:rPr lang="he-IL" b="1" dirty="0"/>
              <a:t>פירושים שונים לתואר זקן</a:t>
            </a:r>
          </a:p>
        </p:txBody>
      </p:sp>
      <p:sp>
        <p:nvSpPr>
          <p:cNvPr id="3" name="מציין מיקום תוכן 2">
            <a:extLst>
              <a:ext uri="{FF2B5EF4-FFF2-40B4-BE49-F238E27FC236}">
                <a16:creationId xmlns:a16="http://schemas.microsoft.com/office/drawing/2014/main" id="{0E5F5A1B-4187-8FF6-A6BB-886834CBF797}"/>
              </a:ext>
            </a:extLst>
          </p:cNvPr>
          <p:cNvSpPr>
            <a:spLocks noGrp="1"/>
          </p:cNvSpPr>
          <p:nvPr>
            <p:ph idx="1"/>
          </p:nvPr>
        </p:nvSpPr>
        <p:spPr>
          <a:xfrm>
            <a:off x="1624084" y="1651378"/>
            <a:ext cx="9880528" cy="4885899"/>
          </a:xfrm>
        </p:spPr>
        <p:txBody>
          <a:bodyPr>
            <a:normAutofit fontScale="77500" lnSpcReduction="20000"/>
          </a:bodyPr>
          <a:lstStyle/>
          <a:p>
            <a:pPr>
              <a:lnSpc>
                <a:spcPct val="150000"/>
              </a:lnSpc>
            </a:pPr>
            <a:r>
              <a:rPr lang="he-IL" sz="2800" b="1" dirty="0">
                <a:solidFill>
                  <a:schemeClr val="accent2">
                    <a:lumMod val="75000"/>
                  </a:schemeClr>
                </a:solidFill>
              </a:rPr>
              <a:t>זקני ישראל </a:t>
            </a:r>
            <a:r>
              <a:rPr lang="he-IL" sz="2800" b="1" dirty="0">
                <a:solidFill>
                  <a:schemeClr val="accent3">
                    <a:lumMod val="75000"/>
                  </a:schemeClr>
                </a:solidFill>
              </a:rPr>
              <a:t>– מורי העם, כמו שבעים מזקני ישראל. </a:t>
            </a:r>
          </a:p>
          <a:p>
            <a:pPr>
              <a:lnSpc>
                <a:spcPct val="150000"/>
              </a:lnSpc>
            </a:pPr>
            <a:r>
              <a:rPr lang="he-IL" sz="2800" b="1" dirty="0">
                <a:solidFill>
                  <a:schemeClr val="accent2">
                    <a:lumMod val="75000"/>
                  </a:schemeClr>
                </a:solidFill>
              </a:rPr>
              <a:t>תקופת הזקנים </a:t>
            </a:r>
            <a:r>
              <a:rPr lang="he-IL" sz="2800" b="1" dirty="0">
                <a:solidFill>
                  <a:schemeClr val="accent3">
                    <a:lumMod val="75000"/>
                  </a:schemeClr>
                </a:solidFill>
              </a:rPr>
              <a:t>– משה קיבל תורה מסיני... ויהושע לזקנים.</a:t>
            </a:r>
          </a:p>
          <a:p>
            <a:pPr>
              <a:lnSpc>
                <a:spcPct val="150000"/>
              </a:lnSpc>
            </a:pPr>
            <a:r>
              <a:rPr lang="he-IL" sz="2800" b="1" dirty="0">
                <a:solidFill>
                  <a:schemeClr val="accent2">
                    <a:lumMod val="75000"/>
                  </a:schemeClr>
                </a:solidFill>
              </a:rPr>
              <a:t>זקני העיר </a:t>
            </a:r>
            <a:r>
              <a:rPr lang="he-IL" sz="2800" b="1" dirty="0">
                <a:solidFill>
                  <a:schemeClr val="accent3">
                    <a:lumMod val="75000"/>
                  </a:schemeClr>
                </a:solidFill>
              </a:rPr>
              <a:t>–  שבעה טובי העיר, ראשי הקהילה ועסקני הציבור. </a:t>
            </a:r>
          </a:p>
          <a:p>
            <a:pPr>
              <a:lnSpc>
                <a:spcPct val="150000"/>
              </a:lnSpc>
            </a:pPr>
            <a:r>
              <a:rPr lang="he-IL" sz="2800" b="1" dirty="0">
                <a:solidFill>
                  <a:schemeClr val="accent2">
                    <a:lumMod val="75000"/>
                  </a:schemeClr>
                </a:solidFill>
              </a:rPr>
              <a:t>סבי דבי אתונה</a:t>
            </a:r>
            <a:r>
              <a:rPr lang="he-IL" sz="2800" b="1" dirty="0">
                <a:solidFill>
                  <a:schemeClr val="accent3">
                    <a:lumMod val="75000"/>
                  </a:schemeClr>
                </a:solidFill>
              </a:rPr>
              <a:t>- חכמי </a:t>
            </a:r>
            <a:r>
              <a:rPr lang="he-IL" sz="2800" b="1" dirty="0" err="1">
                <a:solidFill>
                  <a:schemeClr val="accent3">
                    <a:lumMod val="75000"/>
                  </a:schemeClr>
                </a:solidFill>
              </a:rPr>
              <a:t>הגוים</a:t>
            </a:r>
            <a:r>
              <a:rPr lang="he-IL" sz="2800" b="1" dirty="0">
                <a:solidFill>
                  <a:schemeClr val="accent3">
                    <a:lumMod val="75000"/>
                  </a:schemeClr>
                </a:solidFill>
              </a:rPr>
              <a:t> שהיו באתונה וחכמים העריכו את חכמתם. אגדות אלו הם מעמוקות שבש"ס.</a:t>
            </a:r>
          </a:p>
          <a:p>
            <a:pPr>
              <a:lnSpc>
                <a:spcPct val="150000"/>
              </a:lnSpc>
            </a:pPr>
            <a:r>
              <a:rPr lang="he-IL" sz="2800" b="1" dirty="0">
                <a:solidFill>
                  <a:schemeClr val="accent3">
                    <a:lumMod val="75000"/>
                  </a:schemeClr>
                </a:solidFill>
              </a:rPr>
              <a:t>זקני בית דין - משנה </a:t>
            </a:r>
            <a:r>
              <a:rPr lang="he-IL" sz="1400" b="1" dirty="0">
                <a:solidFill>
                  <a:schemeClr val="accent3">
                    <a:lumMod val="75000"/>
                  </a:schemeClr>
                </a:solidFill>
              </a:rPr>
              <a:t>מסכת יומא פרק א משנה ה </a:t>
            </a:r>
            <a:r>
              <a:rPr lang="he-IL" sz="2800" b="1" dirty="0">
                <a:solidFill>
                  <a:schemeClr val="accent3">
                    <a:lumMod val="75000"/>
                  </a:schemeClr>
                </a:solidFill>
              </a:rPr>
              <a:t>מסרוהו זקני בית דין לזקני כהונה. </a:t>
            </a:r>
          </a:p>
          <a:p>
            <a:pPr>
              <a:lnSpc>
                <a:spcPct val="150000"/>
              </a:lnSpc>
            </a:pPr>
            <a:r>
              <a:rPr lang="he-IL" sz="2800" b="1">
                <a:solidFill>
                  <a:schemeClr val="accent3">
                    <a:lumMod val="75000"/>
                  </a:schemeClr>
                </a:solidFill>
              </a:rPr>
              <a:t>זקן </a:t>
            </a:r>
            <a:r>
              <a:rPr lang="he-IL" sz="2800" b="1" dirty="0">
                <a:solidFill>
                  <a:schemeClr val="accent3">
                    <a:lumMod val="75000"/>
                  </a:schemeClr>
                </a:solidFill>
              </a:rPr>
              <a:t>ונשוא פנים - בעל הדרת פנים ומעורר כבוד, ראש הקהל, ראש עיר וכדו'.</a:t>
            </a:r>
          </a:p>
          <a:p>
            <a:pPr>
              <a:lnSpc>
                <a:spcPct val="150000"/>
              </a:lnSpc>
            </a:pPr>
            <a:r>
              <a:rPr lang="he-IL" sz="2800" b="1" dirty="0">
                <a:solidFill>
                  <a:schemeClr val="accent3">
                    <a:lumMod val="75000"/>
                  </a:schemeClr>
                </a:solidFill>
              </a:rPr>
              <a:t>זקן ורגיל - התמחה במקצוע מסוים ורכש ניסיון רב בו, במיוחד חזן: "וקבל תפילתי כתפילת זקן ורגיל</a:t>
            </a:r>
            <a:endParaRPr lang="he-IL" sz="2000" b="1" dirty="0">
              <a:solidFill>
                <a:schemeClr val="accent3">
                  <a:lumMod val="75000"/>
                </a:schemeClr>
              </a:solidFill>
            </a:endParaRPr>
          </a:p>
        </p:txBody>
      </p:sp>
    </p:spTree>
    <p:extLst>
      <p:ext uri="{BB962C8B-B14F-4D97-AF65-F5344CB8AC3E}">
        <p14:creationId xmlns:p14="http://schemas.microsoft.com/office/powerpoint/2010/main" val="993772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הזקנה במקורות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1" dirty="0">
                <a:solidFill>
                  <a:schemeClr val="accent2">
                    <a:lumMod val="75000"/>
                  </a:schemeClr>
                </a:solidFill>
              </a:rPr>
              <a:t>תלמוד ירושלמי (שבת א, ג): </a:t>
            </a:r>
          </a:p>
          <a:p>
            <a:pPr marL="0" indent="0">
              <a:lnSpc>
                <a:spcPct val="150000"/>
              </a:lnSpc>
              <a:buNone/>
            </a:pPr>
            <a:r>
              <a:rPr lang="he-IL" sz="2000" b="1" dirty="0">
                <a:solidFill>
                  <a:schemeClr val="accent3">
                    <a:lumMod val="75000"/>
                  </a:schemeClr>
                </a:solidFill>
              </a:rPr>
              <a:t>מעשה בחסיד זקן אחד שהיה יושב ושונה: "אל תאמן בעצמך עד יום זקנותך" - במקום: "אל תאמן בעצמך עד יום מותך". חסיד גדול היה אותו זקן, והרגיש בעצמו שכבר אין לו שום שייכות לענייני העולם-הזה.</a:t>
            </a:r>
          </a:p>
          <a:p>
            <a:pPr marL="0" indent="0">
              <a:lnSpc>
                <a:spcPct val="150000"/>
              </a:lnSpc>
              <a:buNone/>
            </a:pPr>
            <a:r>
              <a:rPr lang="he-IL" sz="2000" b="1" dirty="0">
                <a:solidFill>
                  <a:schemeClr val="accent3">
                    <a:lumMod val="75000"/>
                  </a:schemeClr>
                </a:solidFill>
              </a:rPr>
              <a:t>התרעמו עליו בשמים, וכדי לאלפו בינה וללמדו לקח, נתנו רשות ליצר-הרע, והתחפש לאשה יפת-תואר וכך נכנס לחדרו של אותו זקן. כיון שנשא הזקן עיניו לדמות שנכנסה לחדר, דיבר עמה דברים שאינם ראויים לחסיד כמותו.</a:t>
            </a:r>
          </a:p>
          <a:p>
            <a:pPr marL="0" indent="0">
              <a:lnSpc>
                <a:spcPct val="150000"/>
              </a:lnSpc>
              <a:buNone/>
            </a:pPr>
            <a:r>
              <a:rPr lang="he-IL" sz="2000" b="1" dirty="0">
                <a:solidFill>
                  <a:schemeClr val="accent3">
                    <a:lumMod val="75000"/>
                  </a:schemeClr>
                </a:solidFill>
              </a:rPr>
              <a:t>תיכף התחרט החסיד על מה שעשה והיה לו צער גדול עד כדי כך שמוטל היה בסכנה מחמת צערו. ריחמו עליו בשמים, ונצטוותה אותה הרוח להפסיק את שליחותה. התגלתה לו ואמרה: דע לך, כי שלחו אותי מן השמים ללמד אותך שלא תגרוס עוד: "אל תאמן בעצמך עד יום זקנותך" אלא "עד יום מותך".</a:t>
            </a:r>
          </a:p>
          <a:p>
            <a:endParaRPr lang="he-IL" sz="2000" b="1" dirty="0">
              <a:solidFill>
                <a:schemeClr val="accent3">
                  <a:lumMod val="75000"/>
                </a:schemeClr>
              </a:solidFill>
            </a:endParaRPr>
          </a:p>
        </p:txBody>
      </p:sp>
    </p:spTree>
    <p:extLst>
      <p:ext uri="{BB962C8B-B14F-4D97-AF65-F5344CB8AC3E}">
        <p14:creationId xmlns:p14="http://schemas.microsoft.com/office/powerpoint/2010/main" val="2005871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מהיכן צמחה המילה סבא וסבתא?</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dirty="0"/>
              <a:t>בתורה מצאנו שיבה וזקנה, מה המקור למילה סבא?</a:t>
            </a:r>
          </a:p>
          <a:p>
            <a:pPr algn="just"/>
            <a:r>
              <a:rPr lang="he-IL" dirty="0"/>
              <a:t>זוהי מילה בארמית תרגום של זקן. </a:t>
            </a:r>
          </a:p>
          <a:p>
            <a:pPr algn="just"/>
            <a:r>
              <a:rPr lang="he-IL" b="0" i="0" dirty="0">
                <a:solidFill>
                  <a:srgbClr val="141414"/>
                </a:solidFill>
                <a:effectLst/>
                <a:latin typeface="Segoe UI" panose="020B0502040204020203" pitchFamily="34" charset="0"/>
              </a:rPr>
              <a:t>בתרגום אונקלוס על הפסוק מפני שיבה תקום תרגם מִן קֳדָם </a:t>
            </a:r>
            <a:r>
              <a:rPr lang="he-IL" b="1" i="0" dirty="0" err="1">
                <a:solidFill>
                  <a:srgbClr val="141414"/>
                </a:solidFill>
                <a:effectLst/>
                <a:latin typeface="Segoe UI" panose="020B0502040204020203" pitchFamily="34" charset="0"/>
              </a:rPr>
              <a:t>דְּסַבַּר</a:t>
            </a:r>
            <a:r>
              <a:rPr lang="he-IL" b="1" i="0" dirty="0">
                <a:solidFill>
                  <a:srgbClr val="141414"/>
                </a:solidFill>
                <a:effectLst/>
                <a:latin typeface="Segoe UI" panose="020B0502040204020203" pitchFamily="34" charset="0"/>
              </a:rPr>
              <a:t> </a:t>
            </a:r>
            <a:r>
              <a:rPr lang="he-IL" b="1" i="0" dirty="0" err="1">
                <a:solidFill>
                  <a:srgbClr val="141414"/>
                </a:solidFill>
                <a:effectLst/>
                <a:latin typeface="Segoe UI" panose="020B0502040204020203" pitchFamily="34" charset="0"/>
              </a:rPr>
              <a:t>בְּאוֹרַיְתָא</a:t>
            </a:r>
            <a:r>
              <a:rPr lang="he-IL" b="0" i="0" dirty="0">
                <a:solidFill>
                  <a:srgbClr val="141414"/>
                </a:solidFill>
                <a:effectLst/>
                <a:latin typeface="Segoe UI" panose="020B0502040204020203" pitchFamily="34" charset="0"/>
              </a:rPr>
              <a:t> תְּקוּם וּתְהַדַּר אַפֵּי סָבָא </a:t>
            </a:r>
            <a:r>
              <a:rPr lang="he-IL" sz="1000" b="0" i="0" dirty="0" err="1">
                <a:solidFill>
                  <a:srgbClr val="141414"/>
                </a:solidFill>
                <a:effectLst/>
                <a:latin typeface="Segoe UI" panose="020B0502040204020203" pitchFamily="34" charset="0"/>
              </a:rPr>
              <a:t>וְתִדְחַל</a:t>
            </a:r>
            <a:r>
              <a:rPr lang="he-IL" sz="1000" b="0" i="0" dirty="0">
                <a:solidFill>
                  <a:srgbClr val="141414"/>
                </a:solidFill>
                <a:effectLst/>
                <a:latin typeface="Segoe UI" panose="020B0502040204020203" pitchFamily="34" charset="0"/>
              </a:rPr>
              <a:t> </a:t>
            </a:r>
            <a:r>
              <a:rPr lang="he-IL" sz="1000" b="0" i="0" dirty="0" err="1">
                <a:solidFill>
                  <a:srgbClr val="141414"/>
                </a:solidFill>
                <a:effectLst/>
                <a:latin typeface="Segoe UI" panose="020B0502040204020203" pitchFamily="34" charset="0"/>
              </a:rPr>
              <a:t>מֵאֱלָהָך</a:t>
            </a:r>
            <a:r>
              <a:rPr lang="he-IL" sz="1000" b="0" i="0" dirty="0">
                <a:solidFill>
                  <a:srgbClr val="141414"/>
                </a:solidFill>
                <a:effectLst/>
                <a:latin typeface="Segoe UI" panose="020B0502040204020203" pitchFamily="34" charset="0"/>
              </a:rPr>
              <a:t>ְ אֲנָא יְיָ:</a:t>
            </a:r>
            <a:r>
              <a:rPr lang="he-IL" sz="1000" dirty="0"/>
              <a:t>. </a:t>
            </a:r>
          </a:p>
          <a:p>
            <a:pPr algn="just"/>
            <a:r>
              <a:rPr lang="he-IL" dirty="0"/>
              <a:t>תנא ליה ההוא סבא משום רבי שמעון בן יוחאי.</a:t>
            </a:r>
          </a:p>
          <a:p>
            <a:pPr algn="just"/>
            <a:r>
              <a:rPr lang="he-IL" dirty="0"/>
              <a:t>שיבה פירושה: מלשון ישיבה, או ששורש </a:t>
            </a:r>
            <a:r>
              <a:rPr lang="he-IL" b="1" dirty="0"/>
              <a:t>שיבה הוא שב, היינו שבע עשורים</a:t>
            </a:r>
            <a:r>
              <a:rPr lang="he-IL" dirty="0"/>
              <a:t>, כי בן שבעים לשיבה. </a:t>
            </a:r>
          </a:p>
          <a:p>
            <a:pPr algn="just"/>
            <a:r>
              <a:rPr lang="he-IL" dirty="0"/>
              <a:t>מכאן גם הכינוי הארמי סב, סבא, סבתא, בחילוף אותיות ש' שמאלית </a:t>
            </a:r>
            <a:r>
              <a:rPr lang="he-IL" dirty="0" err="1"/>
              <a:t>וס</a:t>
            </a:r>
            <a:r>
              <a:rPr lang="he-IL" dirty="0"/>
              <a:t>'.</a:t>
            </a:r>
          </a:p>
          <a:p>
            <a:pPr algn="just"/>
            <a:r>
              <a:rPr lang="he-IL" dirty="0"/>
              <a:t> </a:t>
            </a:r>
          </a:p>
          <a:p>
            <a:pPr algn="just"/>
            <a:r>
              <a:rPr lang="he-IL" dirty="0"/>
              <a:t>האם יש מילה לסבא וסבתא יחד?</a:t>
            </a:r>
          </a:p>
          <a:p>
            <a:pPr algn="just"/>
            <a:r>
              <a:rPr lang="he-IL" dirty="0"/>
              <a:t>סבות או סבתות?</a:t>
            </a:r>
          </a:p>
          <a:p>
            <a:pPr algn="just"/>
            <a:r>
              <a:rPr lang="he-IL" b="0" i="0" dirty="0">
                <a:solidFill>
                  <a:srgbClr val="333333"/>
                </a:solidFill>
                <a:effectLst/>
                <a:latin typeface="Assistant" pitchFamily="2" charset="-79"/>
                <a:cs typeface="Assistant" pitchFamily="2" charset="-79"/>
              </a:rPr>
              <a:t>הצורות סַבָּא (במקור סָבָא) וסָבְתָא מקורן בארמית, והן משמשות לצד מקבילותיהן העבריות סָב וסָבָה. כשם שבצורת הזכר סבא עוברים ברבים לעברית – סָבִים (ולא סָבֵי או </a:t>
            </a:r>
            <a:r>
              <a:rPr lang="he-IL" b="0" i="0" dirty="0" err="1">
                <a:solidFill>
                  <a:srgbClr val="333333"/>
                </a:solidFill>
                <a:effectLst/>
                <a:latin typeface="Assistant" pitchFamily="2" charset="-79"/>
                <a:cs typeface="Assistant" pitchFamily="2" charset="-79"/>
              </a:rPr>
              <a:t>סבָיָא</a:t>
            </a:r>
            <a:r>
              <a:rPr lang="he-IL" b="0" i="0" dirty="0">
                <a:solidFill>
                  <a:srgbClr val="333333"/>
                </a:solidFill>
                <a:effectLst/>
                <a:latin typeface="Assistant" pitchFamily="2" charset="-79"/>
                <a:cs typeface="Assistant" pitchFamily="2" charset="-79"/>
              </a:rPr>
              <a:t>), כך גם במילה סבתא – סָבוֹת (ולא צורות הרבים הארמיות סָבָתָא או סָבָתָן). וכשם שבלשון התקנית איננו אומרים "</a:t>
            </a:r>
            <a:r>
              <a:rPr lang="he-IL" b="0" i="0" dirty="0" err="1">
                <a:solidFill>
                  <a:srgbClr val="333333"/>
                </a:solidFill>
                <a:effectLst/>
                <a:latin typeface="Assistant" pitchFamily="2" charset="-79"/>
                <a:cs typeface="Assistant" pitchFamily="2" charset="-79"/>
              </a:rPr>
              <a:t>אַבָּאִים</a:t>
            </a:r>
            <a:r>
              <a:rPr lang="he-IL" b="0" i="0" dirty="0">
                <a:solidFill>
                  <a:srgbClr val="333333"/>
                </a:solidFill>
                <a:effectLst/>
                <a:latin typeface="Assistant" pitchFamily="2" charset="-79"/>
                <a:cs typeface="Assistant" pitchFamily="2" charset="-79"/>
              </a:rPr>
              <a:t>" אלא אָבוֹת (מן אָב), כך גם נאמר סָבָתִי ולא "</a:t>
            </a:r>
            <a:r>
              <a:rPr lang="he-IL" b="0" i="0" dirty="0" err="1">
                <a:solidFill>
                  <a:srgbClr val="333333"/>
                </a:solidFill>
                <a:effectLst/>
                <a:latin typeface="Assistant" pitchFamily="2" charset="-79"/>
                <a:cs typeface="Assistant" pitchFamily="2" charset="-79"/>
              </a:rPr>
              <a:t>סבתתי</a:t>
            </a:r>
            <a:r>
              <a:rPr lang="he-IL" b="0" i="0" dirty="0">
                <a:solidFill>
                  <a:srgbClr val="333333"/>
                </a:solidFill>
                <a:effectLst/>
                <a:latin typeface="Assistant" pitchFamily="2" charset="-79"/>
                <a:cs typeface="Assistant" pitchFamily="2" charset="-79"/>
              </a:rPr>
              <a:t>", סָבוֹת ולא "סבתות".</a:t>
            </a:r>
          </a:p>
          <a:p>
            <a:pPr algn="just"/>
            <a:r>
              <a:rPr lang="he-IL" b="0" i="0" dirty="0">
                <a:solidFill>
                  <a:srgbClr val="333333"/>
                </a:solidFill>
                <a:effectLst/>
                <a:latin typeface="Assistant" pitchFamily="2" charset="-79"/>
                <a:cs typeface="Assistant" pitchFamily="2" charset="-79"/>
              </a:rPr>
              <a:t> איך נכנה את הורי סבֵינו היא שאלה כמעט </a:t>
            </a:r>
            <a:r>
              <a:rPr lang="he-IL" b="0" i="0" dirty="0" err="1">
                <a:solidFill>
                  <a:srgbClr val="333333"/>
                </a:solidFill>
                <a:effectLst/>
                <a:latin typeface="Assistant" pitchFamily="2" charset="-79"/>
                <a:cs typeface="Assistant" pitchFamily="2" charset="-79"/>
              </a:rPr>
              <a:t>יום־יומית</a:t>
            </a:r>
            <a:r>
              <a:rPr lang="he-IL" b="0" i="0" dirty="0">
                <a:solidFill>
                  <a:srgbClr val="333333"/>
                </a:solidFill>
                <a:effectLst/>
                <a:latin typeface="Assistant" pitchFamily="2" charset="-79"/>
                <a:cs typeface="Assistant" pitchFamily="2" charset="-79"/>
              </a:rPr>
              <a:t> בדור האחרון. </a:t>
            </a:r>
          </a:p>
          <a:p>
            <a:pPr algn="just"/>
            <a:r>
              <a:rPr lang="he-IL" b="0" i="0" dirty="0">
                <a:solidFill>
                  <a:srgbClr val="333333"/>
                </a:solidFill>
                <a:effectLst/>
                <a:latin typeface="Assistant" pitchFamily="2" charset="-79"/>
                <a:cs typeface="Assistant" pitchFamily="2" charset="-79"/>
              </a:rPr>
              <a:t>האקדמיה בחרה בצירוף המהלך </a:t>
            </a:r>
            <a:r>
              <a:rPr lang="he-IL" b="1" i="0" dirty="0">
                <a:solidFill>
                  <a:srgbClr val="333333"/>
                </a:solidFill>
                <a:effectLst/>
                <a:latin typeface="Assistant" pitchFamily="2" charset="-79"/>
                <a:cs typeface="Assistant" pitchFamily="2" charset="-79"/>
              </a:rPr>
              <a:t>סַבָּא רַבָּא</a:t>
            </a:r>
            <a:r>
              <a:rPr lang="he-IL" b="0" i="0" dirty="0">
                <a:solidFill>
                  <a:srgbClr val="333333"/>
                </a:solidFill>
                <a:effectLst/>
                <a:latin typeface="Assistant" pitchFamily="2" charset="-79"/>
                <a:cs typeface="Assistant" pitchFamily="2" charset="-79"/>
              </a:rPr>
              <a:t> על דרך הארמית ('רבא' בארמית – גדול) ובנקבה קבעה</a:t>
            </a:r>
            <a:r>
              <a:rPr lang="he-IL" b="1" i="0" dirty="0">
                <a:solidFill>
                  <a:srgbClr val="333333"/>
                </a:solidFill>
                <a:effectLst/>
                <a:latin typeface="Assistant" pitchFamily="2" charset="-79"/>
                <a:cs typeface="Assistant" pitchFamily="2" charset="-79"/>
              </a:rPr>
              <a:t> סָבְתָא רַבְּתָא</a:t>
            </a:r>
            <a:r>
              <a:rPr lang="he-IL" b="0" i="0" dirty="0">
                <a:solidFill>
                  <a:srgbClr val="333333"/>
                </a:solidFill>
                <a:effectLst/>
                <a:latin typeface="Assistant" pitchFamily="2" charset="-79"/>
                <a:cs typeface="Assistant" pitchFamily="2" charset="-79"/>
              </a:rPr>
              <a:t> </a:t>
            </a:r>
            <a:endParaRPr lang="he-IL" dirty="0"/>
          </a:p>
          <a:p>
            <a:pPr algn="just"/>
            <a:endParaRPr lang="he-IL" dirty="0"/>
          </a:p>
          <a:p>
            <a:pPr algn="just"/>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pic>
        <p:nvPicPr>
          <p:cNvPr id="8" name="תמונה 7" descr="איור של סבתא יושבת על כיסא נדנדה וסורגת. הכיתוב: סבא רבא. וסבתא?">
            <a:extLst>
              <a:ext uri="{FF2B5EF4-FFF2-40B4-BE49-F238E27FC236}">
                <a16:creationId xmlns:a16="http://schemas.microsoft.com/office/drawing/2014/main" id="{FB82F881-D5E2-B9CE-3EDD-93C5569DE8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790" y="2270594"/>
            <a:ext cx="2162921" cy="2162921"/>
          </a:xfrm>
          <a:prstGeom prst="rect">
            <a:avLst/>
          </a:prstGeom>
          <a:noFill/>
          <a:ln>
            <a:noFill/>
          </a:ln>
        </p:spPr>
      </p:pic>
    </p:spTree>
    <p:extLst>
      <p:ext uri="{BB962C8B-B14F-4D97-AF65-F5344CB8AC3E}">
        <p14:creationId xmlns:p14="http://schemas.microsoft.com/office/powerpoint/2010/main" val="2716044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תפקיד הזקנה להדביק הנפש עם בוראה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fontScale="85000" lnSpcReduction="20000"/>
          </a:bodyPr>
          <a:lstStyle/>
          <a:p>
            <a:pPr>
              <a:lnSpc>
                <a:spcPct val="150000"/>
              </a:lnSpc>
            </a:pPr>
            <a:r>
              <a:rPr lang="he-IL" sz="2800" b="1" dirty="0">
                <a:solidFill>
                  <a:schemeClr val="accent2">
                    <a:lumMod val="75000"/>
                  </a:schemeClr>
                </a:solidFill>
              </a:rPr>
              <a:t>אברבנאל פרשת בהר</a:t>
            </a:r>
          </a:p>
          <a:p>
            <a:pPr>
              <a:lnSpc>
                <a:spcPct val="150000"/>
              </a:lnSpc>
            </a:pPr>
            <a:r>
              <a:rPr lang="he-IL" sz="2800" b="1" dirty="0">
                <a:solidFill>
                  <a:schemeClr val="accent2">
                    <a:lumMod val="75000"/>
                  </a:schemeClr>
                </a:solidFill>
              </a:rPr>
              <a:t>לזכור שימי שנותינו בהם שבעים שנה. מפני זה עצמו </a:t>
            </a:r>
            <a:r>
              <a:rPr lang="he-IL" sz="2800" b="1" dirty="0" err="1">
                <a:solidFill>
                  <a:schemeClr val="accent2">
                    <a:lumMod val="75000"/>
                  </a:schemeClr>
                </a:solidFill>
              </a:rPr>
              <a:t>צוה</a:t>
            </a:r>
            <a:r>
              <a:rPr lang="he-IL" sz="2800" b="1" dirty="0">
                <a:solidFill>
                  <a:schemeClr val="accent2">
                    <a:lumMod val="75000"/>
                  </a:schemeClr>
                </a:solidFill>
              </a:rPr>
              <a:t> יתברך במצות השמיטה ובמצות היובל </a:t>
            </a:r>
            <a:r>
              <a:rPr lang="he-IL" sz="2800" b="1" dirty="0" err="1">
                <a:solidFill>
                  <a:schemeClr val="accent2">
                    <a:lumMod val="75000"/>
                  </a:schemeClr>
                </a:solidFill>
              </a:rPr>
              <a:t>שהיתה</a:t>
            </a:r>
            <a:r>
              <a:rPr lang="he-IL" sz="2800" b="1" dirty="0">
                <a:solidFill>
                  <a:schemeClr val="accent2">
                    <a:lumMod val="75000"/>
                  </a:schemeClr>
                </a:solidFill>
              </a:rPr>
              <a:t> השמיטה שש שנים לעבוד את האדמה. ובשנה השביעית שבת שבתון </a:t>
            </a:r>
          </a:p>
          <a:p>
            <a:pPr>
              <a:lnSpc>
                <a:spcPct val="150000"/>
              </a:lnSpc>
            </a:pPr>
            <a:r>
              <a:rPr lang="he-IL" sz="2800" b="1" dirty="0">
                <a:solidFill>
                  <a:schemeClr val="accent2">
                    <a:lumMod val="75000"/>
                  </a:schemeClr>
                </a:solidFill>
              </a:rPr>
              <a:t>להעיר ולרמוז שימי שנותינו שבעים שנה. וחמשים שנה אחרי הילדות הוא איש זרוע לו הארץ ולכן יזרע שדהו ויזמור כרמו ויאסוף את תבואתו </a:t>
            </a:r>
          </a:p>
          <a:p>
            <a:pPr>
              <a:lnSpc>
                <a:spcPct val="150000"/>
              </a:lnSpc>
            </a:pPr>
            <a:r>
              <a:rPr lang="he-IL" sz="2800" b="1" dirty="0">
                <a:solidFill>
                  <a:schemeClr val="accent2">
                    <a:lumMod val="75000"/>
                  </a:schemeClr>
                </a:solidFill>
              </a:rPr>
              <a:t>אמנם בשנה השביעית שהוא רמז לעשרת השנים האחרונים מימיו אין ראוי שיעבוד עוד ולכך שבת שבתון יהיה לארץ ושבת לה' כי אז תדבק הנפש עם בוראה ותעזוב העסקים הגשמיים. </a:t>
            </a:r>
            <a:endParaRPr lang="he-IL" sz="2000" b="1" dirty="0">
              <a:solidFill>
                <a:schemeClr val="accent3">
                  <a:lumMod val="75000"/>
                </a:schemeClr>
              </a:solidFill>
            </a:endParaRPr>
          </a:p>
        </p:txBody>
      </p:sp>
      <p:pic>
        <p:nvPicPr>
          <p:cNvPr id="10242" name="Picture 2" descr="שמיטה – ויקיפדיה">
            <a:extLst>
              <a:ext uri="{FF2B5EF4-FFF2-40B4-BE49-F238E27FC236}">
                <a16:creationId xmlns:a16="http://schemas.microsoft.com/office/drawing/2014/main" id="{9A346FB9-1036-B5FF-E34A-C90BE4F06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346" y="272292"/>
            <a:ext cx="25717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33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יום שכולו שבת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lnSpcReduction="10000"/>
          </a:bodyPr>
          <a:lstStyle/>
          <a:p>
            <a:pPr algn="just"/>
            <a:r>
              <a:rPr lang="he-IL" sz="2000" b="1" dirty="0" err="1">
                <a:solidFill>
                  <a:schemeClr val="accent1">
                    <a:lumMod val="75000"/>
                  </a:schemeClr>
                </a:solidFill>
              </a:rPr>
              <a:t>שיתא</a:t>
            </a:r>
            <a:r>
              <a:rPr lang="he-IL" sz="2000" b="1" dirty="0">
                <a:solidFill>
                  <a:schemeClr val="accent1">
                    <a:lumMod val="75000"/>
                  </a:schemeClr>
                </a:solidFill>
              </a:rPr>
              <a:t> אלפי שני </a:t>
            </a:r>
            <a:r>
              <a:rPr lang="he-IL" sz="2000" b="1" dirty="0" err="1">
                <a:solidFill>
                  <a:schemeClr val="accent1">
                    <a:lumMod val="75000"/>
                  </a:schemeClr>
                </a:solidFill>
              </a:rPr>
              <a:t>הוה</a:t>
            </a:r>
            <a:r>
              <a:rPr lang="he-IL" sz="2000" b="1" dirty="0">
                <a:solidFill>
                  <a:schemeClr val="accent1">
                    <a:lumMod val="75000"/>
                  </a:schemeClr>
                </a:solidFill>
              </a:rPr>
              <a:t> עלמא וחד חרוב, שנאמר ונשגב ה' לבדו ביום ההוא.</a:t>
            </a:r>
          </a:p>
          <a:p>
            <a:pPr algn="just"/>
            <a:r>
              <a:rPr lang="he-IL" sz="2000" b="1" dirty="0">
                <a:solidFill>
                  <a:schemeClr val="accent1">
                    <a:lumMod val="75000"/>
                  </a:schemeClr>
                </a:solidFill>
              </a:rPr>
              <a:t>בספר המיוחס לרבי יוסף קארו נכתב כי העולם לא ייחרב כלל, אלא היצר הרע והתאוות יתבטלו ולכן חלק מהמצוות לא תהיינה נצרכות.</a:t>
            </a:r>
          </a:p>
          <a:p>
            <a:pPr algn="just"/>
            <a:r>
              <a:rPr lang="he-IL" sz="2000" b="1" dirty="0">
                <a:solidFill>
                  <a:schemeClr val="accent1">
                    <a:lumMod val="75000"/>
                  </a:schemeClr>
                </a:solidFill>
              </a:rPr>
              <a:t>עולם, שנה, נפש </a:t>
            </a:r>
            <a:r>
              <a:rPr lang="he-IL" sz="1600" b="1" dirty="0">
                <a:solidFill>
                  <a:schemeClr val="accent1">
                    <a:lumMod val="75000"/>
                  </a:schemeClr>
                </a:solidFill>
              </a:rPr>
              <a:t>(או - בראשי תיבות - </a:t>
            </a:r>
            <a:r>
              <a:rPr lang="he-IL" sz="1600" b="1" dirty="0" err="1">
                <a:solidFill>
                  <a:schemeClr val="accent1">
                    <a:lumMod val="75000"/>
                  </a:schemeClr>
                </a:solidFill>
              </a:rPr>
              <a:t>עש"ן</a:t>
            </a:r>
            <a:r>
              <a:rPr lang="he-IL" sz="1600" b="1" dirty="0">
                <a:solidFill>
                  <a:schemeClr val="accent1">
                    <a:lumMod val="75000"/>
                  </a:schemeClr>
                </a:solidFill>
              </a:rPr>
              <a:t>) </a:t>
            </a:r>
            <a:r>
              <a:rPr lang="he-IL" sz="2000" b="1" dirty="0">
                <a:solidFill>
                  <a:schemeClr val="accent1">
                    <a:lumMod val="75000"/>
                  </a:schemeClr>
                </a:solidFill>
              </a:rPr>
              <a:t>הוא מושג בקבלה המציין את אחידות שלושת המֵמדים או הצירים המרכזיים של הבריאה: ציר המרחב (עולם), ציר הזמן (שנה) וציר האנושות  (נפש). </a:t>
            </a:r>
          </a:p>
          <a:p>
            <a:pPr algn="just"/>
            <a:r>
              <a:rPr lang="he-IL" dirty="0"/>
              <a:t>מרכז הקדושה של "עולם" הוא ארץ ישראל (או - גם - ירושלים ובית המקדש), של "שנה" היא שבת, ושל "נפש" הם עם ישראל.</a:t>
            </a:r>
          </a:p>
          <a:p>
            <a:pPr algn="just"/>
            <a:r>
              <a:rPr lang="he-IL" b="1" i="0" dirty="0">
                <a:solidFill>
                  <a:srgbClr val="07425F"/>
                </a:solidFill>
                <a:effectLst/>
                <a:latin typeface="FbTypoPas"/>
              </a:rPr>
              <a:t>כשנעשה אדם בן שישים שנה ונכנס לעשירית שביעית של שנות חייו, הרי בא בימים ושנים שכולן שבת, והן הן "שנות השבת" שלו. אלו הן "ימות המשיח" שלו. </a:t>
            </a:r>
          </a:p>
          <a:p>
            <a:pPr algn="just"/>
            <a:r>
              <a:rPr lang="he-IL" b="1" dirty="0">
                <a:solidFill>
                  <a:srgbClr val="07425F"/>
                </a:solidFill>
                <a:latin typeface="FbTypoPas"/>
              </a:rPr>
              <a:t>מהר"ל: </a:t>
            </a:r>
            <a:r>
              <a:rPr lang="he-IL" b="0" i="0" dirty="0">
                <a:solidFill>
                  <a:srgbClr val="07425F"/>
                </a:solidFill>
                <a:effectLst/>
                <a:latin typeface="FbTypoPas"/>
              </a:rPr>
              <a:t>"זקני תורה ... כל זמן </a:t>
            </a:r>
            <a:r>
              <a:rPr lang="he-IL" b="0" i="0" dirty="0" err="1">
                <a:solidFill>
                  <a:srgbClr val="07425F"/>
                </a:solidFill>
                <a:effectLst/>
                <a:latin typeface="FbTypoPas"/>
              </a:rPr>
              <a:t>שמזקינין</a:t>
            </a:r>
            <a:r>
              <a:rPr lang="he-IL" b="0" i="0" dirty="0">
                <a:solidFill>
                  <a:srgbClr val="07425F"/>
                </a:solidFill>
                <a:effectLst/>
                <a:latin typeface="FbTypoPas"/>
              </a:rPr>
              <a:t>, דעתן מתיישבת עליהן, שנאמר (איוב י"ב, י"ב): 'בישישים חכמה ואורך ימים תבונה'"]. וכל זה מפני כי בהיחלש הכוחות הגופניות, כוח השכלי גובר יותר, כי אז יושפע על האדם שכל נבדל לגמרי והוא נקרא שכל הנאצל שהוא נאצל מן השם יתברך ואז משיג הדברים הנפרדים שהם דברים נבדלים לגמרי ... </a:t>
            </a:r>
            <a:endParaRPr lang="he-IL" b="1" dirty="0">
              <a:solidFill>
                <a:srgbClr val="07425F"/>
              </a:solidFill>
              <a:latin typeface="FbTypoPas"/>
            </a:endParaRPr>
          </a:p>
          <a:p>
            <a:pPr algn="just"/>
            <a:r>
              <a:rPr lang="he-IL" b="0" i="0" dirty="0">
                <a:solidFill>
                  <a:srgbClr val="07425F"/>
                </a:solidFill>
                <a:effectLst/>
                <a:latin typeface="FbTypoPas"/>
              </a:rPr>
              <a:t>בגיל שישים לזקנה נכנס אדם לשנות שבת - שנות הנשמה ולא שנות הגוף.</a:t>
            </a:r>
          </a:p>
          <a:p>
            <a:pPr algn="just"/>
            <a:r>
              <a:rPr lang="he-IL" b="1" i="0" dirty="0">
                <a:solidFill>
                  <a:srgbClr val="07425F"/>
                </a:solidFill>
                <a:effectLst/>
                <a:latin typeface="FbTypoPas"/>
              </a:rPr>
              <a:t>רב יוסף כי </a:t>
            </a:r>
            <a:r>
              <a:rPr lang="he-IL" b="1" i="0" dirty="0" err="1">
                <a:solidFill>
                  <a:srgbClr val="07425F"/>
                </a:solidFill>
                <a:effectLst/>
                <a:latin typeface="FbTypoPas"/>
              </a:rPr>
              <a:t>הוה</a:t>
            </a:r>
            <a:r>
              <a:rPr lang="he-IL" b="1" i="0" dirty="0">
                <a:solidFill>
                  <a:srgbClr val="07425F"/>
                </a:solidFill>
                <a:effectLst/>
                <a:latin typeface="FbTypoPas"/>
              </a:rPr>
              <a:t> בר שיתין</a:t>
            </a:r>
            <a:r>
              <a:rPr lang="he-IL" b="0" i="0" dirty="0">
                <a:solidFill>
                  <a:srgbClr val="07425F"/>
                </a:solidFill>
                <a:effectLst/>
                <a:latin typeface="FbTypoPas"/>
              </a:rPr>
              <a:t> [כשהגיע לגיל שישים]</a:t>
            </a:r>
            <a:r>
              <a:rPr lang="he-IL" b="1" i="0" dirty="0">
                <a:solidFill>
                  <a:srgbClr val="07425F"/>
                </a:solidFill>
                <a:effectLst/>
                <a:latin typeface="FbTypoPas"/>
              </a:rPr>
              <a:t>, עבד להו יומא טבא </a:t>
            </a:r>
            <a:r>
              <a:rPr lang="he-IL" b="1" i="0" dirty="0" err="1">
                <a:solidFill>
                  <a:srgbClr val="07425F"/>
                </a:solidFill>
                <a:effectLst/>
                <a:latin typeface="FbTypoPas"/>
              </a:rPr>
              <a:t>לרבנן</a:t>
            </a:r>
            <a:r>
              <a:rPr lang="he-IL" b="0" i="0" dirty="0">
                <a:solidFill>
                  <a:srgbClr val="07425F"/>
                </a:solidFill>
                <a:effectLst/>
                <a:latin typeface="FbTypoPas"/>
              </a:rPr>
              <a:t> [עשה יום טוב לתלמידים]</a:t>
            </a:r>
            <a:r>
              <a:rPr lang="he-IL" b="1" i="0" dirty="0">
                <a:solidFill>
                  <a:srgbClr val="07425F"/>
                </a:solidFill>
                <a:effectLst/>
                <a:latin typeface="FbTypoPas"/>
              </a:rPr>
              <a:t>, </a:t>
            </a:r>
            <a:r>
              <a:rPr lang="he-IL" b="0" i="0" dirty="0">
                <a:solidFill>
                  <a:srgbClr val="07425F"/>
                </a:solidFill>
                <a:effectLst/>
                <a:latin typeface="FbTypoPas"/>
              </a:rPr>
              <a:t>[ו]</a:t>
            </a:r>
            <a:r>
              <a:rPr lang="he-IL" b="1" i="0" dirty="0">
                <a:solidFill>
                  <a:srgbClr val="07425F"/>
                </a:solidFill>
                <a:effectLst/>
                <a:latin typeface="FbTypoPas"/>
              </a:rPr>
              <a:t> אמר</a:t>
            </a:r>
            <a:r>
              <a:rPr lang="he-IL" b="0" i="0" dirty="0">
                <a:solidFill>
                  <a:srgbClr val="07425F"/>
                </a:solidFill>
                <a:effectLst/>
                <a:latin typeface="FbTypoPas"/>
              </a:rPr>
              <a:t> [בהסבר מעשיו]</a:t>
            </a:r>
            <a:r>
              <a:rPr lang="he-IL" b="1" i="0" dirty="0">
                <a:solidFill>
                  <a:srgbClr val="07425F"/>
                </a:solidFill>
                <a:effectLst/>
                <a:latin typeface="FbTypoPas"/>
              </a:rPr>
              <a:t>: נפקי לי מכרת</a:t>
            </a:r>
            <a:r>
              <a:rPr lang="he-IL" b="0" i="0" dirty="0">
                <a:solidFill>
                  <a:srgbClr val="07425F"/>
                </a:solidFill>
                <a:effectLst/>
                <a:latin typeface="FbTypoPas"/>
              </a:rPr>
              <a:t> [יצאתי מכלל כרת (של שנים (עיי"ש בגמרא))]</a:t>
            </a:r>
            <a:r>
              <a:rPr lang="he-IL" b="1" i="0" dirty="0">
                <a:solidFill>
                  <a:srgbClr val="07425F"/>
                </a:solidFill>
                <a:effectLst/>
                <a:latin typeface="FbTypoPas"/>
              </a:rPr>
              <a:t>".</a:t>
            </a:r>
            <a:r>
              <a:rPr lang="he-IL" b="0" i="0" dirty="0">
                <a:solidFill>
                  <a:srgbClr val="07425F"/>
                </a:solidFill>
                <a:effectLst/>
                <a:latin typeface="FbTypoPas"/>
              </a:rPr>
              <a:t> </a:t>
            </a:r>
            <a:r>
              <a:rPr lang="he-IL" b="1" i="0" dirty="0">
                <a:solidFill>
                  <a:srgbClr val="07425F"/>
                </a:solidFill>
                <a:effectLst/>
                <a:latin typeface="FbTypoPas"/>
              </a:rPr>
              <a:t>ע"כ.</a:t>
            </a:r>
            <a:r>
              <a:rPr lang="he-IL" b="0" i="0" dirty="0">
                <a:solidFill>
                  <a:srgbClr val="07425F"/>
                </a:solidFill>
                <a:effectLst/>
                <a:latin typeface="FbTypoPas"/>
              </a:rPr>
              <a:t> מי שלא הגיע חלילה לשנות שבת שלו, ומעולם לא טעם </a:t>
            </a:r>
            <a:r>
              <a:rPr lang="he-IL" b="0" i="0" dirty="0" err="1">
                <a:solidFill>
                  <a:srgbClr val="07425F"/>
                </a:solidFill>
                <a:effectLst/>
                <a:latin typeface="FbTypoPas"/>
              </a:rPr>
              <a:t>טעם</a:t>
            </a:r>
            <a:r>
              <a:rPr lang="he-IL" b="0" i="0" dirty="0">
                <a:solidFill>
                  <a:srgbClr val="07425F"/>
                </a:solidFill>
                <a:effectLst/>
                <a:latin typeface="FbTypoPas"/>
              </a:rPr>
              <a:t> שנות הנשמה, רק טעם שנות גוף בלבד, לא יצא מכלל כרת. </a:t>
            </a:r>
            <a:r>
              <a:rPr lang="he-IL" b="1" i="0" dirty="0">
                <a:solidFill>
                  <a:srgbClr val="07425F"/>
                </a:solidFill>
                <a:effectLst/>
                <a:latin typeface="FbTypoPas"/>
              </a:rPr>
              <a:t>כלומר,</a:t>
            </a:r>
            <a:r>
              <a:rPr lang="he-IL" b="0" i="0" dirty="0">
                <a:solidFill>
                  <a:srgbClr val="07425F"/>
                </a:solidFill>
                <a:effectLst/>
                <a:latin typeface="FbTypoPas"/>
              </a:rPr>
              <a:t> לא השיגה נשמתו שנות חיים של עולם-הזה. כי עיקר שנות חיים של עולם-הזה, הן לא שנות הגוף של "ששת ימים תעבוד ועשית כל מלאכתך" (שמות כ', ט'), אך </a:t>
            </a:r>
            <a:r>
              <a:rPr lang="he-IL" b="0" i="0" dirty="0" err="1">
                <a:solidFill>
                  <a:srgbClr val="07425F"/>
                </a:solidFill>
                <a:effectLst/>
                <a:latin typeface="FbTypoPas"/>
              </a:rPr>
              <a:t>דוקא</a:t>
            </a:r>
            <a:r>
              <a:rPr lang="he-IL" b="0" i="0" dirty="0">
                <a:solidFill>
                  <a:srgbClr val="07425F"/>
                </a:solidFill>
                <a:effectLst/>
                <a:latin typeface="FbTypoPas"/>
              </a:rPr>
              <a:t> שנות הנשמה ולא הגוף, של העשירית </a:t>
            </a:r>
            <a:r>
              <a:rPr lang="he-IL" b="0" i="0" dirty="0" err="1">
                <a:solidFill>
                  <a:srgbClr val="07425F"/>
                </a:solidFill>
                <a:effectLst/>
                <a:latin typeface="FbTypoPas"/>
              </a:rPr>
              <a:t>השבתית</a:t>
            </a:r>
            <a:r>
              <a:rPr lang="he-IL" b="0" i="0" dirty="0">
                <a:solidFill>
                  <a:srgbClr val="07425F"/>
                </a:solidFill>
                <a:effectLst/>
                <a:latin typeface="FbTypoPas"/>
              </a:rPr>
              <a:t> שבין שישים לשבעים שנה.</a:t>
            </a:r>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0336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שנה אחת בזקנה – כשנים רבות בבחרות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וַיִּהְיוּ חַיֵּי שָׂרָה מֵאָה שָׁנָה וְעֶשְׂרִים שָׁנָה וְשֶׁבַע שָׁנִים שְׁנֵי חַיֵּי שָׂרָה:</a:t>
            </a:r>
          </a:p>
          <a:p>
            <a:pPr algn="just"/>
            <a:r>
              <a:rPr lang="he-IL" sz="2000" b="1" dirty="0">
                <a:solidFill>
                  <a:schemeClr val="accent1">
                    <a:lumMod val="75000"/>
                  </a:schemeClr>
                </a:solidFill>
              </a:rPr>
              <a:t>כלי יקר: מה שנאמר במספר גדול, שנה שנה לשון יחיד, מאה שנה ועשרים שנה, ובמספר קטן שנים, ושבע שנים, </a:t>
            </a:r>
          </a:p>
          <a:p>
            <a:pPr algn="just"/>
            <a:r>
              <a:rPr lang="he-IL" sz="2000" b="1" dirty="0">
                <a:solidFill>
                  <a:schemeClr val="accent1">
                    <a:lumMod val="75000"/>
                  </a:schemeClr>
                </a:solidFill>
              </a:rPr>
              <a:t>לפי שהחסידים אף על פי שכל ימיהם שלמים מכל מקום יותר הם </a:t>
            </a:r>
            <a:r>
              <a:rPr lang="he-IL" sz="2000" b="1" dirty="0" err="1">
                <a:solidFill>
                  <a:schemeClr val="accent1">
                    <a:lumMod val="75000"/>
                  </a:schemeClr>
                </a:solidFill>
              </a:rPr>
              <a:t>קונין</a:t>
            </a:r>
            <a:r>
              <a:rPr lang="he-IL" sz="2000" b="1" dirty="0">
                <a:solidFill>
                  <a:schemeClr val="accent1">
                    <a:lumMod val="75000"/>
                  </a:schemeClr>
                </a:solidFill>
              </a:rPr>
              <a:t> שלימות בשנים האחרונים הקרובים לשערי מות </a:t>
            </a:r>
            <a:r>
              <a:rPr lang="he-IL" sz="2000" b="1" dirty="0" err="1">
                <a:solidFill>
                  <a:schemeClr val="accent1">
                    <a:lumMod val="75000"/>
                  </a:schemeClr>
                </a:solidFill>
              </a:rPr>
              <a:t>מבימים</a:t>
            </a:r>
            <a:r>
              <a:rPr lang="he-IL" sz="2000" b="1" dirty="0">
                <a:solidFill>
                  <a:schemeClr val="accent1">
                    <a:lumMod val="75000"/>
                  </a:schemeClr>
                </a:solidFill>
              </a:rPr>
              <a:t> הקודמים, </a:t>
            </a:r>
          </a:p>
          <a:p>
            <a:pPr algn="just"/>
            <a:r>
              <a:rPr lang="he-IL" sz="2000" b="1" dirty="0">
                <a:solidFill>
                  <a:schemeClr val="accent1">
                    <a:lumMod val="75000"/>
                  </a:schemeClr>
                </a:solidFill>
              </a:rPr>
              <a:t>הן מצד שזקני תלמידי חכמים </a:t>
            </a:r>
            <a:r>
              <a:rPr lang="he-IL" sz="2000" b="1" dirty="0" err="1">
                <a:solidFill>
                  <a:schemeClr val="accent1">
                    <a:lumMod val="75000"/>
                  </a:schemeClr>
                </a:solidFill>
              </a:rPr>
              <a:t>מוסיפין</a:t>
            </a:r>
            <a:r>
              <a:rPr lang="he-IL" sz="2000" b="1" dirty="0">
                <a:solidFill>
                  <a:schemeClr val="accent1">
                    <a:lumMod val="75000"/>
                  </a:schemeClr>
                </a:solidFill>
              </a:rPr>
              <a:t> חכמה, </a:t>
            </a:r>
          </a:p>
          <a:p>
            <a:pPr algn="just"/>
            <a:r>
              <a:rPr lang="he-IL" sz="2000" b="1" dirty="0">
                <a:solidFill>
                  <a:schemeClr val="accent1">
                    <a:lumMod val="75000"/>
                  </a:schemeClr>
                </a:solidFill>
              </a:rPr>
              <a:t>הן מצד שאז הם הולכים ומתקרבים ביותר אל האור הנצחי, </a:t>
            </a:r>
          </a:p>
          <a:p>
            <a:pPr algn="just"/>
            <a:r>
              <a:rPr lang="he-IL" sz="2000" b="1" dirty="0">
                <a:solidFill>
                  <a:schemeClr val="accent1">
                    <a:lumMod val="75000"/>
                  </a:schemeClr>
                </a:solidFill>
              </a:rPr>
              <a:t>על כן כל השנים הקודמים הם נחשבים לשנה אחת בערך השנים האחרונים </a:t>
            </a:r>
          </a:p>
          <a:p>
            <a:pPr algn="just"/>
            <a:r>
              <a:rPr lang="he-IL" sz="2000" b="1" dirty="0">
                <a:solidFill>
                  <a:schemeClr val="accent1">
                    <a:lumMod val="75000"/>
                  </a:schemeClr>
                </a:solidFill>
              </a:rPr>
              <a:t>לפי שמצד ריבוי השלימות שנקנה בהם גם השנים דומות למרובות. </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3381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 ההבדל בין גנב לזקן?</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בראשית פרק כד פסוק א</a:t>
            </a:r>
          </a:p>
          <a:p>
            <a:pPr algn="just"/>
            <a:r>
              <a:rPr lang="he-IL" sz="2000" b="1" dirty="0">
                <a:solidFill>
                  <a:schemeClr val="accent1">
                    <a:lumMod val="75000"/>
                  </a:schemeClr>
                </a:solidFill>
              </a:rPr>
              <a:t>וְאַבְרָהָם זָקֵן בָּא בַּיָּמִים וַייָ בֵּרַךְ אֶת אַבְרָהָם בַּכֹּל:</a:t>
            </a:r>
          </a:p>
          <a:p>
            <a:pPr algn="just"/>
            <a:r>
              <a:rPr lang="he-IL" sz="2000" b="1" dirty="0">
                <a:solidFill>
                  <a:schemeClr val="accent1">
                    <a:lumMod val="75000"/>
                  </a:schemeClr>
                </a:solidFill>
              </a:rPr>
              <a:t>כלי יקר - ומה שנאמר בא בימים?  כי לפי הנראה יצא מן הימים מבעי ליה?</a:t>
            </a:r>
          </a:p>
          <a:p>
            <a:pPr algn="just"/>
            <a:r>
              <a:rPr lang="he-IL" sz="2000" b="1" dirty="0">
                <a:solidFill>
                  <a:schemeClr val="accent1">
                    <a:lumMod val="75000"/>
                  </a:schemeClr>
                </a:solidFill>
              </a:rPr>
              <a:t>אלא לפי </a:t>
            </a:r>
            <a:r>
              <a:rPr lang="he-IL" sz="2000" b="1" dirty="0" err="1">
                <a:solidFill>
                  <a:schemeClr val="accent1">
                    <a:lumMod val="75000"/>
                  </a:schemeClr>
                </a:solidFill>
              </a:rPr>
              <a:t>שהמדה</a:t>
            </a:r>
            <a:r>
              <a:rPr lang="he-IL" sz="2000" b="1" dirty="0">
                <a:solidFill>
                  <a:schemeClr val="accent1">
                    <a:lumMod val="75000"/>
                  </a:schemeClr>
                </a:solidFill>
              </a:rPr>
              <a:t> ברשעים שימי הילדות הם להם ימי אור ויום בהיר, כי טובים המה להם אל </a:t>
            </a:r>
            <a:r>
              <a:rPr lang="he-IL" sz="2000" b="1" dirty="0" err="1">
                <a:solidFill>
                  <a:schemeClr val="accent1">
                    <a:lumMod val="75000"/>
                  </a:schemeClr>
                </a:solidFill>
              </a:rPr>
              <a:t>השמושים</a:t>
            </a:r>
            <a:r>
              <a:rPr lang="he-IL" sz="2000" b="1" dirty="0">
                <a:solidFill>
                  <a:schemeClr val="accent1">
                    <a:lumMod val="75000"/>
                  </a:schemeClr>
                </a:solidFill>
              </a:rPr>
              <a:t> הגופניים כי זה כל עיקר תכליתם, וימי הזקנה הם אצלם לילה ולא יום כי העולם חשך בעדם יען כי לא יטעמו עוד מן הדבש אשר בקצה המטה, ועל כן הימים הראשונים טובים להם מאלה וכאילו יצאו מימים אל הלילות.</a:t>
            </a:r>
          </a:p>
          <a:p>
            <a:pPr algn="just"/>
            <a:r>
              <a:rPr lang="he-IL" sz="2000" b="1" dirty="0">
                <a:solidFill>
                  <a:schemeClr val="accent1">
                    <a:lumMod val="75000"/>
                  </a:schemeClr>
                </a:solidFill>
              </a:rPr>
              <a:t>אבל בצדיקים מוחלפת השיטה, </a:t>
            </a:r>
            <a:r>
              <a:rPr lang="he-IL" sz="2000" b="1" dirty="0">
                <a:solidFill>
                  <a:schemeClr val="accent1">
                    <a:lumMod val="75000"/>
                  </a:schemeClr>
                </a:solidFill>
                <a:highlight>
                  <a:srgbClr val="FF00FF"/>
                </a:highlight>
              </a:rPr>
              <a:t>שבאים מן הלילות אל הימים</a:t>
            </a:r>
            <a:r>
              <a:rPr lang="he-IL" sz="2000" b="1" dirty="0">
                <a:solidFill>
                  <a:schemeClr val="accent1">
                    <a:lumMod val="75000"/>
                  </a:schemeClr>
                </a:solidFill>
              </a:rPr>
              <a:t>, </a:t>
            </a:r>
          </a:p>
          <a:p>
            <a:pPr algn="just"/>
            <a:r>
              <a:rPr lang="he-IL" sz="2000" b="1" dirty="0">
                <a:solidFill>
                  <a:schemeClr val="accent1">
                    <a:lumMod val="75000"/>
                  </a:schemeClr>
                </a:solidFill>
              </a:rPr>
              <a:t>כי ימי הזקנה טובים להם אל קניית החכמה, ועל דרך שנאמר (קהלת ז י) אל תאמר מה היה שהימים הראשונים היו טובים מאלה כי לא מחכמה שאלת על זה. </a:t>
            </a:r>
          </a:p>
          <a:p>
            <a:pPr algn="just"/>
            <a:r>
              <a:rPr lang="he-IL" sz="2000" b="1" dirty="0">
                <a:solidFill>
                  <a:schemeClr val="accent1">
                    <a:lumMod val="75000"/>
                  </a:schemeClr>
                </a:solidFill>
              </a:rPr>
              <a:t>כי האומר כן אינו מקפיד על החכמה, לכך נאמר בצדיקים בא בימים לזקנתם:</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2875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15D8D9B5-5E07-D179-0F44-9328896EC4A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8AE951C-0918-1859-AAE5-152FB5B19E9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פירוק השותפות</a:t>
            </a:r>
          </a:p>
        </p:txBody>
      </p:sp>
      <p:sp>
        <p:nvSpPr>
          <p:cNvPr id="3" name="מציין מיקום תוכן 2">
            <a:extLst>
              <a:ext uri="{FF2B5EF4-FFF2-40B4-BE49-F238E27FC236}">
                <a16:creationId xmlns:a16="http://schemas.microsoft.com/office/drawing/2014/main" id="{8B46FFA7-24E7-1849-E111-7FFE083AD004}"/>
              </a:ext>
            </a:extLst>
          </p:cNvPr>
          <p:cNvSpPr>
            <a:spLocks noGrp="1"/>
          </p:cNvSpPr>
          <p:nvPr>
            <p:ph idx="1"/>
          </p:nvPr>
        </p:nvSpPr>
        <p:spPr>
          <a:xfrm>
            <a:off x="825499" y="1003300"/>
            <a:ext cx="10920413" cy="5854700"/>
          </a:xfrm>
        </p:spPr>
        <p:txBody>
          <a:bodyPr>
            <a:normAutofit/>
          </a:bodyPr>
          <a:lstStyle/>
          <a:p>
            <a:pPr algn="just"/>
            <a:r>
              <a:rPr lang="he-IL" sz="2000" b="0" i="0" dirty="0">
                <a:solidFill>
                  <a:srgbClr val="07425F"/>
                </a:solidFill>
                <a:effectLst/>
                <a:latin typeface="FbTypoPas"/>
              </a:rPr>
              <a:t>בספר תהלים (</a:t>
            </a:r>
            <a:r>
              <a:rPr lang="he-IL" sz="2000" b="0" i="0" dirty="0" err="1">
                <a:solidFill>
                  <a:srgbClr val="07425F"/>
                </a:solidFill>
                <a:effectLst/>
                <a:latin typeface="FbTypoPas"/>
              </a:rPr>
              <a:t>עא</a:t>
            </a:r>
            <a:r>
              <a:rPr lang="he-IL" sz="2000" b="0" i="0" dirty="0">
                <a:solidFill>
                  <a:srgbClr val="07425F"/>
                </a:solidFill>
                <a:effectLst/>
                <a:latin typeface="FbTypoPas"/>
              </a:rPr>
              <a:t>, </a:t>
            </a:r>
            <a:r>
              <a:rPr lang="he-IL" sz="2000" b="0" i="0" dirty="0" err="1">
                <a:solidFill>
                  <a:srgbClr val="07425F"/>
                </a:solidFill>
                <a:effectLst/>
                <a:latin typeface="FbTypoPas"/>
              </a:rPr>
              <a:t>טז</a:t>
            </a:r>
            <a:r>
              <a:rPr lang="he-IL" sz="2000" b="0" i="0" dirty="0">
                <a:solidFill>
                  <a:srgbClr val="07425F"/>
                </a:solidFill>
                <a:effectLst/>
                <a:latin typeface="FbTypoPas"/>
              </a:rPr>
              <a:t>) אומר דוד המלך: </a:t>
            </a:r>
            <a:r>
              <a:rPr lang="he-IL" sz="2000" b="1" i="0" dirty="0">
                <a:solidFill>
                  <a:srgbClr val="07425F"/>
                </a:solidFill>
                <a:effectLst/>
                <a:latin typeface="FbTypoPas"/>
              </a:rPr>
              <a:t>"אבוא בגבורות ה' </a:t>
            </a:r>
            <a:r>
              <a:rPr lang="he-IL" sz="2000" b="1" i="0" dirty="0" err="1">
                <a:solidFill>
                  <a:srgbClr val="07425F"/>
                </a:solidFill>
                <a:effectLst/>
                <a:latin typeface="FbTypoPas"/>
              </a:rPr>
              <a:t>אלהים</a:t>
            </a:r>
            <a:r>
              <a:rPr lang="he-IL" sz="2000" b="1" i="0" dirty="0">
                <a:solidFill>
                  <a:srgbClr val="07425F"/>
                </a:solidFill>
                <a:effectLst/>
                <a:latin typeface="FbTypoPas"/>
              </a:rPr>
              <a:t> אזכיר צדקתך לבדך".</a:t>
            </a:r>
          </a:p>
          <a:p>
            <a:pPr algn="just"/>
            <a:r>
              <a:rPr lang="he-IL" sz="2000" b="0" i="0" dirty="0">
                <a:solidFill>
                  <a:srgbClr val="07425F"/>
                </a:solidFill>
                <a:effectLst/>
                <a:latin typeface="FbTypoPas"/>
              </a:rPr>
              <a:t>לכאורה, שואל הגאון רבי יהודה צדקה זצ"ל, הדברים תמוהים: האם לפני שבא אדם לגבורות,</a:t>
            </a:r>
          </a:p>
          <a:p>
            <a:pPr marL="0" indent="0" algn="just">
              <a:buNone/>
            </a:pPr>
            <a:r>
              <a:rPr lang="he-IL" sz="2000" b="0" i="0" dirty="0">
                <a:solidFill>
                  <a:srgbClr val="07425F"/>
                </a:solidFill>
                <a:effectLst/>
                <a:latin typeface="FbTypoPas"/>
              </a:rPr>
              <a:t>אינו </a:t>
            </a:r>
            <a:r>
              <a:rPr lang="he-IL" sz="2000" b="0" i="0" dirty="0" err="1">
                <a:solidFill>
                  <a:srgbClr val="07425F"/>
                </a:solidFill>
                <a:effectLst/>
                <a:latin typeface="FbTypoPas"/>
              </a:rPr>
              <a:t>מחוייב</a:t>
            </a:r>
            <a:r>
              <a:rPr lang="he-IL" sz="2000" b="0" i="0" dirty="0">
                <a:solidFill>
                  <a:srgbClr val="07425F"/>
                </a:solidFill>
                <a:effectLst/>
                <a:latin typeface="FbTypoPas"/>
              </a:rPr>
              <a:t> להזכיר את צדקות השם?</a:t>
            </a:r>
          </a:p>
          <a:p>
            <a:pPr algn="just"/>
            <a:r>
              <a:rPr lang="he-IL" sz="2000" b="0" i="0" dirty="0">
                <a:solidFill>
                  <a:srgbClr val="07425F"/>
                </a:solidFill>
                <a:effectLst/>
                <a:latin typeface="FbTypoPas"/>
              </a:rPr>
              <a:t>הוא </a:t>
            </a:r>
            <a:r>
              <a:rPr lang="he-IL" sz="2000" b="0" i="0" dirty="0" err="1">
                <a:solidFill>
                  <a:srgbClr val="07425F"/>
                </a:solidFill>
                <a:effectLst/>
                <a:latin typeface="FbTypoPas"/>
              </a:rPr>
              <a:t>מותיב</a:t>
            </a:r>
            <a:r>
              <a:rPr lang="he-IL" sz="2000" b="0" i="0" dirty="0">
                <a:solidFill>
                  <a:srgbClr val="07425F"/>
                </a:solidFill>
                <a:effectLst/>
                <a:latin typeface="FbTypoPas"/>
              </a:rPr>
              <a:t> והוא מפרק: חז"ל במסכת נדה (לא, א) אומרים: "שלושה שותפים יש באדם, הקב"ה, אביו </a:t>
            </a:r>
            <a:r>
              <a:rPr lang="he-IL" sz="2000" b="0" i="0" dirty="0" err="1">
                <a:solidFill>
                  <a:srgbClr val="07425F"/>
                </a:solidFill>
                <a:effectLst/>
                <a:latin typeface="FbTypoPas"/>
              </a:rPr>
              <a:t>ואמו</a:t>
            </a:r>
            <a:r>
              <a:rPr lang="he-IL" sz="2000" b="0" i="0" dirty="0">
                <a:solidFill>
                  <a:srgbClr val="07425F"/>
                </a:solidFill>
                <a:effectLst/>
                <a:latin typeface="FbTypoPas"/>
              </a:rPr>
              <a:t>". </a:t>
            </a:r>
          </a:p>
          <a:p>
            <a:pPr algn="just"/>
            <a:r>
              <a:rPr lang="he-IL" sz="2000" b="0" i="0" dirty="0" err="1">
                <a:solidFill>
                  <a:srgbClr val="07425F"/>
                </a:solidFill>
                <a:effectLst/>
                <a:latin typeface="FbTypoPas"/>
              </a:rPr>
              <a:t>מכח</a:t>
            </a:r>
            <a:r>
              <a:rPr lang="he-IL" sz="2000" b="0" i="0" dirty="0">
                <a:solidFill>
                  <a:srgbClr val="07425F"/>
                </a:solidFill>
                <a:effectLst/>
                <a:latin typeface="FbTypoPas"/>
              </a:rPr>
              <a:t> שותפות זו האדם חי באופן טבעי שבעים שנה, ואם בגבורות שמונים שנה, אך לא יותר. </a:t>
            </a:r>
          </a:p>
          <a:p>
            <a:pPr algn="just"/>
            <a:r>
              <a:rPr lang="he-IL" sz="2000" b="0" i="0" dirty="0">
                <a:solidFill>
                  <a:srgbClr val="07425F"/>
                </a:solidFill>
                <a:effectLst/>
                <a:latin typeface="FbTypoPas"/>
              </a:rPr>
              <a:t>משהגיע לגבורות, החיים שלו הם כל כולם מידיו של הקב"ה לבדו. </a:t>
            </a:r>
          </a:p>
          <a:p>
            <a:pPr algn="just"/>
            <a:r>
              <a:rPr lang="he-IL" sz="2000" b="0" i="0" dirty="0">
                <a:solidFill>
                  <a:srgbClr val="07425F"/>
                </a:solidFill>
                <a:effectLst/>
                <a:latin typeface="FbTypoPas"/>
              </a:rPr>
              <a:t>וזה שהגיד אדוננו דוד המלך ע"ה: "אבוא בגבורות", כשאגיע לגיל שמונים ויותר, "אזכיר צדקתך לבדך", כי החיים בתקופה זו הם "נטו" מידיו של הקב"ה.</a:t>
            </a:r>
            <a:endParaRPr lang="he-IL" sz="2000" b="1" dirty="0">
              <a:solidFill>
                <a:schemeClr val="accent1">
                  <a:lumMod val="75000"/>
                </a:schemeClr>
              </a:solidFill>
            </a:endParaRPr>
          </a:p>
        </p:txBody>
      </p:sp>
      <p:sp>
        <p:nvSpPr>
          <p:cNvPr id="4" name="Rectangle 2">
            <a:extLst>
              <a:ext uri="{FF2B5EF4-FFF2-40B4-BE49-F238E27FC236}">
                <a16:creationId xmlns:a16="http://schemas.microsoft.com/office/drawing/2014/main" id="{1DDA7063-2DF6-7D59-6EAE-B2864CC5C3F9}"/>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pic>
        <p:nvPicPr>
          <p:cNvPr id="4100" name="Picture 4" descr="יהודה יהושע צדקה – חב&quot;דפדיה">
            <a:extLst>
              <a:ext uri="{FF2B5EF4-FFF2-40B4-BE49-F238E27FC236}">
                <a16:creationId xmlns:a16="http://schemas.microsoft.com/office/drawing/2014/main" id="{A0482647-2BDA-8841-058A-388CB7DE8B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49" y="0"/>
            <a:ext cx="1762125"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26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2F70F-D540-513E-E134-3AB71465D46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DE5BA1E-5645-3731-46BA-8440B8F64735}"/>
              </a:ext>
            </a:extLst>
          </p:cNvPr>
          <p:cNvSpPr>
            <a:spLocks noGrp="1"/>
          </p:cNvSpPr>
          <p:nvPr>
            <p:ph type="title"/>
          </p:nvPr>
        </p:nvSpPr>
        <p:spPr>
          <a:xfrm>
            <a:off x="1745673" y="624110"/>
            <a:ext cx="9758939" cy="1027269"/>
          </a:xfrm>
        </p:spPr>
        <p:txBody>
          <a:bodyPr>
            <a:normAutofit/>
          </a:bodyPr>
          <a:lstStyle/>
          <a:p>
            <a:pPr algn="ctr"/>
            <a:r>
              <a:rPr lang="he-IL" b="1" dirty="0"/>
              <a:t>אריכות ימים – לשם מה?</a:t>
            </a:r>
          </a:p>
        </p:txBody>
      </p:sp>
      <p:sp>
        <p:nvSpPr>
          <p:cNvPr id="3" name="מציין מיקום תוכן 2">
            <a:extLst>
              <a:ext uri="{FF2B5EF4-FFF2-40B4-BE49-F238E27FC236}">
                <a16:creationId xmlns:a16="http://schemas.microsoft.com/office/drawing/2014/main" id="{24345436-FA03-78B9-B411-C9946C387977}"/>
              </a:ext>
            </a:extLst>
          </p:cNvPr>
          <p:cNvSpPr>
            <a:spLocks noGrp="1"/>
          </p:cNvSpPr>
          <p:nvPr>
            <p:ph idx="1"/>
          </p:nvPr>
        </p:nvSpPr>
        <p:spPr>
          <a:xfrm>
            <a:off x="1624084" y="1651378"/>
            <a:ext cx="9880528" cy="4885899"/>
          </a:xfrm>
        </p:spPr>
        <p:txBody>
          <a:bodyPr>
            <a:normAutofit fontScale="85000" lnSpcReduction="20000"/>
          </a:bodyPr>
          <a:lstStyle/>
          <a:p>
            <a:pPr>
              <a:lnSpc>
                <a:spcPct val="150000"/>
              </a:lnSpc>
            </a:pPr>
            <a:r>
              <a:rPr lang="he-IL" sz="2800" b="1" dirty="0">
                <a:solidFill>
                  <a:schemeClr val="accent2">
                    <a:lumMod val="75000"/>
                  </a:schemeClr>
                </a:solidFill>
              </a:rPr>
              <a:t>לפני מאה שנה </a:t>
            </a:r>
            <a:r>
              <a:rPr lang="he-IL" sz="2800" b="1" dirty="0">
                <a:solidFill>
                  <a:schemeClr val="accent3">
                    <a:lumMod val="75000"/>
                  </a:schemeClr>
                </a:solidFill>
              </a:rPr>
              <a:t>– בסוף המאה ה-19 הגיעה תוחלת החיים בלידה בארצות המפותחות לכ-50 שנה ובאמצע המאה ה-20 לכ-65 שנה.  </a:t>
            </a:r>
          </a:p>
          <a:p>
            <a:pPr>
              <a:lnSpc>
                <a:spcPct val="150000"/>
              </a:lnSpc>
            </a:pPr>
            <a:r>
              <a:rPr lang="he-IL" sz="2800" b="1" dirty="0">
                <a:solidFill>
                  <a:schemeClr val="accent2">
                    <a:lumMod val="75000"/>
                  </a:schemeClr>
                </a:solidFill>
              </a:rPr>
              <a:t>השקפה היהודית </a:t>
            </a:r>
            <a:r>
              <a:rPr lang="he-IL" sz="2800" b="1" dirty="0">
                <a:solidFill>
                  <a:schemeClr val="accent3">
                    <a:lumMod val="75000"/>
                  </a:schemeClr>
                </a:solidFill>
              </a:rPr>
              <a:t>– בעולם חושבים שאריכות הימים היא מחמת רפואה </a:t>
            </a:r>
            <a:r>
              <a:rPr lang="he-IL" sz="2800" b="1" dirty="0" err="1">
                <a:solidFill>
                  <a:schemeClr val="accent3">
                    <a:lumMod val="75000"/>
                  </a:schemeClr>
                </a:solidFill>
              </a:rPr>
              <a:t>הגיינה</a:t>
            </a:r>
            <a:r>
              <a:rPr lang="he-IL" sz="2800" b="1" dirty="0">
                <a:solidFill>
                  <a:schemeClr val="accent3">
                    <a:lumMod val="75000"/>
                  </a:schemeClr>
                </a:solidFill>
              </a:rPr>
              <a:t> ועוד, אנחנו יודעים שזה הפוך מחמת שה' החליט להאריך ימים, נתן לאנשים שכל ותבונה לרפואות ועוד. </a:t>
            </a:r>
          </a:p>
          <a:p>
            <a:pPr>
              <a:lnSpc>
                <a:spcPct val="150000"/>
              </a:lnSpc>
            </a:pPr>
            <a:r>
              <a:rPr lang="he-IL" sz="2800" b="1" dirty="0">
                <a:solidFill>
                  <a:schemeClr val="accent2">
                    <a:lumMod val="75000"/>
                  </a:schemeClr>
                </a:solidFill>
              </a:rPr>
              <a:t>מה מטרת ימים אלו </a:t>
            </a:r>
            <a:r>
              <a:rPr lang="he-IL" sz="2800" b="1" dirty="0">
                <a:solidFill>
                  <a:schemeClr val="accent3">
                    <a:lumMod val="75000"/>
                  </a:schemeClr>
                </a:solidFill>
              </a:rPr>
              <a:t>–  ימים שבהם האדם לא יכול לרוץ כל כך ולעבוד הם מעין שבת קודש. </a:t>
            </a:r>
          </a:p>
          <a:p>
            <a:pPr>
              <a:lnSpc>
                <a:spcPct val="150000"/>
              </a:lnSpc>
            </a:pPr>
            <a:r>
              <a:rPr lang="he-IL" sz="2800" b="1" dirty="0">
                <a:solidFill>
                  <a:schemeClr val="accent3">
                    <a:lumMod val="75000"/>
                  </a:schemeClr>
                </a:solidFill>
              </a:rPr>
              <a:t>מטרת השבת היא להגיע לאהבת ה' מתוך הרוגע והמנוחה שיש בהם. זהו זמן של התבוננות בטוב להודות לה'. </a:t>
            </a:r>
          </a:p>
          <a:p>
            <a:pPr marL="0" indent="0">
              <a:lnSpc>
                <a:spcPct val="150000"/>
              </a:lnSpc>
              <a:buNone/>
            </a:pPr>
            <a:endParaRPr lang="he-IL" sz="2000" b="1" dirty="0">
              <a:solidFill>
                <a:schemeClr val="accent3">
                  <a:lumMod val="75000"/>
                </a:schemeClr>
              </a:solidFill>
            </a:endParaRPr>
          </a:p>
        </p:txBody>
      </p:sp>
    </p:spTree>
    <p:extLst>
      <p:ext uri="{BB962C8B-B14F-4D97-AF65-F5344CB8AC3E}">
        <p14:creationId xmlns:p14="http://schemas.microsoft.com/office/powerpoint/2010/main" val="5898327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2B39C-4C30-6D8B-9E03-4A157F28D0C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43E9CFB-AB98-0D75-4D13-887275CFB9C0}"/>
              </a:ext>
            </a:extLst>
          </p:cNvPr>
          <p:cNvSpPr>
            <a:spLocks noGrp="1"/>
          </p:cNvSpPr>
          <p:nvPr>
            <p:ph type="title"/>
          </p:nvPr>
        </p:nvSpPr>
        <p:spPr>
          <a:xfrm>
            <a:off x="1745673" y="624110"/>
            <a:ext cx="9758939" cy="1027269"/>
          </a:xfrm>
        </p:spPr>
        <p:txBody>
          <a:bodyPr>
            <a:normAutofit/>
          </a:bodyPr>
          <a:lstStyle/>
          <a:p>
            <a:pPr algn="ctr"/>
            <a:r>
              <a:rPr lang="he-IL" b="1" dirty="0"/>
              <a:t>מטרת שבת קודש</a:t>
            </a:r>
          </a:p>
        </p:txBody>
      </p:sp>
      <p:sp>
        <p:nvSpPr>
          <p:cNvPr id="3" name="מציין מיקום תוכן 2">
            <a:extLst>
              <a:ext uri="{FF2B5EF4-FFF2-40B4-BE49-F238E27FC236}">
                <a16:creationId xmlns:a16="http://schemas.microsoft.com/office/drawing/2014/main" id="{2B8BF6A0-958C-C786-20A0-99959065D9F0}"/>
              </a:ext>
            </a:extLst>
          </p:cNvPr>
          <p:cNvSpPr>
            <a:spLocks noGrp="1"/>
          </p:cNvSpPr>
          <p:nvPr>
            <p:ph idx="1"/>
          </p:nvPr>
        </p:nvSpPr>
        <p:spPr>
          <a:xfrm>
            <a:off x="1624084" y="1651378"/>
            <a:ext cx="9880528" cy="4885899"/>
          </a:xfrm>
        </p:spPr>
        <p:txBody>
          <a:bodyPr>
            <a:normAutofit/>
          </a:bodyPr>
          <a:lstStyle/>
          <a:p>
            <a:pPr>
              <a:lnSpc>
                <a:spcPct val="150000"/>
              </a:lnSpc>
            </a:pPr>
            <a:r>
              <a:rPr lang="he-IL" sz="2800" b="1" dirty="0">
                <a:solidFill>
                  <a:schemeClr val="accent2">
                    <a:lumMod val="75000"/>
                  </a:schemeClr>
                </a:solidFill>
              </a:rPr>
              <a:t>איסור המלאכה כדי להתבונן </a:t>
            </a:r>
            <a:r>
              <a:rPr lang="he-IL" sz="2800" b="1" dirty="0">
                <a:solidFill>
                  <a:schemeClr val="accent3">
                    <a:lumMod val="75000"/>
                  </a:schemeClr>
                </a:solidFill>
              </a:rPr>
              <a:t>– </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מצות התורה של איסור המלאכה בשבת מיועדת לכוון את האדם להפסיק ממרוצת עסקי החיים כדי שיתבונן בבריאה ויגיע על ידי זה להתלהב מטובו של מי שברא את העולם הנפלא שלנו - עם יופיו ושכלוליו המרהיבים - בששה ימים, וממשיך להנהיגו במסירות, בצדק ובחסד. </a:t>
            </a:r>
          </a:p>
          <a:p>
            <a:pPr>
              <a:lnSpc>
                <a:spcPct val="150000"/>
              </a:lnSpc>
            </a:pPr>
            <a:r>
              <a:rPr lang="he-IL" sz="2800" b="1" dirty="0">
                <a:solidFill>
                  <a:schemeClr val="accent2">
                    <a:lumMod val="75000"/>
                  </a:schemeClr>
                </a:solidFill>
              </a:rPr>
              <a:t>מטרת השבת - </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אינה רק שנזכור שיש בורא עולם, אלא שנפתח ביום זה את עינינו ולבנו, נסתכל בבריאה, נכיר על ידה מי הוא בורא העולם שברא את העולם בששה ימים, ונשים לב למדת טובו </a:t>
            </a:r>
            <a:r>
              <a:rPr lang="he-IL" sz="24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 המופלאה ואת אהבתו הגדולה לברואיו.</a:t>
            </a:r>
            <a:endParaRPr lang="he-IL" sz="2400" b="1" dirty="0">
              <a:solidFill>
                <a:schemeClr val="accent3">
                  <a:lumMod val="75000"/>
                </a:schemeClr>
              </a:solidFill>
            </a:endParaRPr>
          </a:p>
        </p:txBody>
      </p:sp>
    </p:spTree>
    <p:extLst>
      <p:ext uri="{BB962C8B-B14F-4D97-AF65-F5344CB8AC3E}">
        <p14:creationId xmlns:p14="http://schemas.microsoft.com/office/powerpoint/2010/main" val="1270274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D8B5-B337-642A-5C66-068E8B91F97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4EC76B2-283B-CF83-5E3D-9D9DF18DDD8F}"/>
              </a:ext>
            </a:extLst>
          </p:cNvPr>
          <p:cNvSpPr>
            <a:spLocks noGrp="1"/>
          </p:cNvSpPr>
          <p:nvPr>
            <p:ph type="title"/>
          </p:nvPr>
        </p:nvSpPr>
        <p:spPr>
          <a:xfrm>
            <a:off x="1745673" y="624110"/>
            <a:ext cx="9758939" cy="1027269"/>
          </a:xfrm>
        </p:spPr>
        <p:txBody>
          <a:bodyPr>
            <a:normAutofit/>
          </a:bodyPr>
          <a:lstStyle/>
          <a:p>
            <a:pPr algn="ctr"/>
            <a:r>
              <a:rPr lang="he-IL" sz="3600" b="1" dirty="0">
                <a:effectLst/>
                <a:latin typeface="Times New Roman" panose="02020603050405020304" pitchFamily="18" charset="0"/>
                <a:ea typeface="Times New Roman" panose="02020603050405020304" pitchFamily="18" charset="0"/>
                <a:cs typeface="David" panose="020E0502060401010101" pitchFamily="34" charset="-79"/>
              </a:rPr>
              <a:t>היסוד של יום השבת - ההכרה בטוב ה'</a:t>
            </a:r>
            <a:endParaRPr lang="he-IL" b="1" dirty="0"/>
          </a:p>
        </p:txBody>
      </p:sp>
      <p:sp>
        <p:nvSpPr>
          <p:cNvPr id="3" name="מציין מיקום תוכן 2">
            <a:extLst>
              <a:ext uri="{FF2B5EF4-FFF2-40B4-BE49-F238E27FC236}">
                <a16:creationId xmlns:a16="http://schemas.microsoft.com/office/drawing/2014/main" id="{9141D6B6-6854-B724-B914-A690DBF8D45E}"/>
              </a:ext>
            </a:extLst>
          </p:cNvPr>
          <p:cNvSpPr>
            <a:spLocks noGrp="1"/>
          </p:cNvSpPr>
          <p:nvPr>
            <p:ph idx="1"/>
          </p:nvPr>
        </p:nvSpPr>
        <p:spPr>
          <a:xfrm>
            <a:off x="1624084" y="1651378"/>
            <a:ext cx="9880528" cy="4885899"/>
          </a:xfrm>
        </p:spPr>
        <p:txBody>
          <a:bodyPr>
            <a:normAutofit fontScale="85000" lnSpcReduction="20000"/>
          </a:bodyPr>
          <a:lstStyle/>
          <a:p>
            <a:pPr>
              <a:lnSpc>
                <a:spcPct val="150000"/>
              </a:lnSpc>
            </a:pPr>
            <a:r>
              <a:rPr lang="he-IL" sz="2800" b="1" dirty="0">
                <a:solidFill>
                  <a:schemeClr val="accent2">
                    <a:lumMod val="75000"/>
                  </a:schemeClr>
                </a:solidFill>
              </a:rPr>
              <a:t>הרב אביגדור מילר </a:t>
            </a:r>
            <a:r>
              <a:rPr lang="he-IL" sz="2800" b="1" dirty="0">
                <a:solidFill>
                  <a:schemeClr val="accent3">
                    <a:lumMod val="75000"/>
                  </a:schemeClr>
                </a:solidFill>
              </a:rPr>
              <a:t>– </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אדם הראשון תיקן "מזמור שיר ליום השבת" (תהלים צ"ב). ויש לתמוה ביותר שזהו המזמור של יום השבת, שהרי לא הוזכר בו ענינו של השבת כלל?  </a:t>
            </a:r>
          </a:p>
          <a:p>
            <a:pPr>
              <a:lnSpc>
                <a:spcPct val="150000"/>
              </a:lnSpc>
            </a:pP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אולם, למדים אנו מזה שהיסוד של יום השבת הוא ההכרה בטוב ה'. היום שנגמרה בו הבריאה הוא הזמן ההולם להסתכל על הבריאה הנפלאה שה' ברא, להתבונן בה ולעורר את הלב להכיר שכל מה שה' עשה הוא באמת "טוב מאד". </a:t>
            </a:r>
          </a:p>
          <a:p>
            <a:pPr>
              <a:lnSpc>
                <a:spcPct val="150000"/>
              </a:lnSpc>
            </a:pP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"טוב להודות לה' וגו' להגיד בבוקר חסדך וגו' כי שמחתני ה' בפעליך במעשי ידיך ארנן. מה גדלו מעשיך ה' מאד עמקו מחשבותיך". </a:t>
            </a:r>
          </a:p>
          <a:p>
            <a:pPr>
              <a:lnSpc>
                <a:spcPct val="150000"/>
              </a:lnSpc>
            </a:pP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בלי שמשיגים רגשות אלו בשבת האדם השומר שבת הוא כמו הילד במשל של הגאון רבי שמחה </a:t>
            </a:r>
            <a:r>
              <a:rPr lang="he-IL" sz="2400" b="1" dirty="0" err="1">
                <a:effectLst/>
                <a:latin typeface="Times New Roman" panose="02020603050405020304" pitchFamily="18" charset="0"/>
                <a:ea typeface="Times New Roman" panose="02020603050405020304" pitchFamily="18" charset="0"/>
                <a:cs typeface="David" panose="020E0502060401010101" pitchFamily="34" charset="-79"/>
              </a:rPr>
              <a:t>זיסל</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 מקלם זצ"ל, שנשלח על ידי </a:t>
            </a:r>
            <a:r>
              <a:rPr lang="he-IL" sz="2400" b="1" dirty="0" err="1">
                <a:effectLst/>
                <a:latin typeface="Times New Roman" panose="02020603050405020304" pitchFamily="18" charset="0"/>
                <a:ea typeface="Times New Roman" panose="02020603050405020304" pitchFamily="18" charset="0"/>
                <a:cs typeface="David" panose="020E0502060401010101" pitchFamily="34" charset="-79"/>
              </a:rPr>
              <a:t>אמו</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 בשליחות מסוימת, וכדי להזכירו את השליחות קשרה לו חוט על ידו </a:t>
            </a:r>
            <a:r>
              <a:rPr lang="he-IL" sz="2400" b="1" dirty="0" err="1">
                <a:effectLst/>
                <a:latin typeface="Times New Roman" panose="02020603050405020304" pitchFamily="18" charset="0"/>
                <a:ea typeface="Times New Roman" panose="02020603050405020304" pitchFamily="18" charset="0"/>
                <a:cs typeface="David" panose="020E0502060401010101" pitchFamily="34" charset="-79"/>
              </a:rPr>
              <a:t>והזהירתו</a:t>
            </a:r>
            <a:r>
              <a:rPr lang="he-IL" sz="2400" b="1" dirty="0">
                <a:effectLst/>
                <a:latin typeface="Times New Roman" panose="02020603050405020304" pitchFamily="18" charset="0"/>
                <a:ea typeface="Times New Roman" panose="02020603050405020304" pitchFamily="18" charset="0"/>
                <a:cs typeface="David" panose="020E0502060401010101" pitchFamily="34" charset="-79"/>
              </a:rPr>
              <a:t> לבל ישכח להסתכל על החוט. ואכן הילד לא הסיח דעתו מהחוט, אולם בבואו למקום המיועד, אף שזכר את החוט שכח על מה הוא בא להזכירו.</a:t>
            </a:r>
            <a:endParaRPr lang="he-IL" sz="2400" b="1" dirty="0">
              <a:solidFill>
                <a:schemeClr val="accent3">
                  <a:lumMod val="75000"/>
                </a:schemeClr>
              </a:solidFill>
            </a:endParaRPr>
          </a:p>
        </p:txBody>
      </p:sp>
    </p:spTree>
    <p:extLst>
      <p:ext uri="{BB962C8B-B14F-4D97-AF65-F5344CB8AC3E}">
        <p14:creationId xmlns:p14="http://schemas.microsoft.com/office/powerpoint/2010/main" val="2149561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a:extLst>
            <a:ext uri="{FF2B5EF4-FFF2-40B4-BE49-F238E27FC236}">
              <a16:creationId xmlns:a16="http://schemas.microsoft.com/office/drawing/2014/main" id="{DC96C919-9B9C-277B-B137-698EC355D9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DD72E5E-F57C-CC29-32E4-2ADE8D810FAD}"/>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סיכום: ימי הזקנה – ימות המשיח</a:t>
            </a:r>
          </a:p>
        </p:txBody>
      </p:sp>
      <p:sp>
        <p:nvSpPr>
          <p:cNvPr id="3" name="מציין מיקום תוכן 2">
            <a:extLst>
              <a:ext uri="{FF2B5EF4-FFF2-40B4-BE49-F238E27FC236}">
                <a16:creationId xmlns:a16="http://schemas.microsoft.com/office/drawing/2014/main" id="{22BE1C6C-ED77-3B94-0BB4-972BBA56B026}"/>
              </a:ext>
            </a:extLst>
          </p:cNvPr>
          <p:cNvSpPr>
            <a:spLocks noGrp="1"/>
          </p:cNvSpPr>
          <p:nvPr>
            <p:ph idx="1"/>
          </p:nvPr>
        </p:nvSpPr>
        <p:spPr>
          <a:xfrm>
            <a:off x="825499" y="1003300"/>
            <a:ext cx="10920413" cy="5854700"/>
          </a:xfrm>
        </p:spPr>
        <p:txBody>
          <a:bodyPr>
            <a:normAutofit/>
          </a:bodyPr>
          <a:lstStyle/>
          <a:p>
            <a:pPr algn="just"/>
            <a:r>
              <a:rPr lang="he-IL" sz="2400" b="1" dirty="0">
                <a:solidFill>
                  <a:schemeClr val="accent1">
                    <a:lumMod val="75000"/>
                  </a:schemeClr>
                </a:solidFill>
              </a:rPr>
              <a:t>סבא מלשון שבע – היות וימי הזקנה מגיל שבעים. </a:t>
            </a:r>
          </a:p>
          <a:p>
            <a:pPr algn="just"/>
            <a:r>
              <a:rPr lang="he-IL" sz="2400" b="1" dirty="0">
                <a:solidFill>
                  <a:schemeClr val="accent1">
                    <a:lumMod val="75000"/>
                  </a:schemeClr>
                </a:solidFill>
              </a:rPr>
              <a:t>ימים אלו הם כמו שבת וימות המשיח – בהם עיקר האדם הרוחניות שבו. </a:t>
            </a:r>
          </a:p>
          <a:p>
            <a:pPr algn="just"/>
            <a:r>
              <a:rPr lang="he-IL" sz="2400" b="1" dirty="0">
                <a:solidFill>
                  <a:schemeClr val="accent1">
                    <a:lumMod val="75000"/>
                  </a:schemeClr>
                </a:solidFill>
              </a:rPr>
              <a:t>יהודים טובים רואים בימים אלו ברכה ושמחים להגיע אליהם. </a:t>
            </a:r>
          </a:p>
          <a:p>
            <a:pPr algn="just"/>
            <a:r>
              <a:rPr lang="he-IL" sz="2400" b="1" dirty="0">
                <a:solidFill>
                  <a:schemeClr val="accent1">
                    <a:lumMod val="75000"/>
                  </a:schemeClr>
                </a:solidFill>
              </a:rPr>
              <a:t>כל שנה בזקנה נחשבת אצלם כשנים רבות מחמת ריבוי השלמות שמשיגים בהם. </a:t>
            </a:r>
          </a:p>
          <a:p>
            <a:pPr algn="just"/>
            <a:endParaRPr lang="he-IL" sz="2400" b="1" dirty="0">
              <a:solidFill>
                <a:schemeClr val="accent1">
                  <a:lumMod val="75000"/>
                </a:schemeClr>
              </a:solidFill>
            </a:endParaRPr>
          </a:p>
          <a:p>
            <a:pPr algn="just"/>
            <a:endParaRPr lang="he-IL" sz="2400" b="1" dirty="0">
              <a:solidFill>
                <a:schemeClr val="accent1">
                  <a:lumMod val="75000"/>
                </a:schemeClr>
              </a:solidFill>
            </a:endParaRPr>
          </a:p>
          <a:p>
            <a:pPr algn="just">
              <a:buFont typeface="Wingdings" panose="05000000000000000000" pitchFamily="2" charset="2"/>
              <a:buChar char="v"/>
            </a:pPr>
            <a:r>
              <a:rPr lang="he-IL" sz="2400" b="1" dirty="0">
                <a:solidFill>
                  <a:schemeClr val="accent1">
                    <a:lumMod val="75000"/>
                  </a:schemeClr>
                </a:solidFill>
              </a:rPr>
              <a:t>בואו נחשוב – כיצד נוכל לנצל את הימים הנפלאים האלו?</a:t>
            </a:r>
          </a:p>
        </p:txBody>
      </p:sp>
      <p:sp>
        <p:nvSpPr>
          <p:cNvPr id="4" name="Rectangle 2">
            <a:extLst>
              <a:ext uri="{FF2B5EF4-FFF2-40B4-BE49-F238E27FC236}">
                <a16:creationId xmlns:a16="http://schemas.microsoft.com/office/drawing/2014/main" id="{2AAC0627-7CB0-E087-FBBB-7AB330E58065}"/>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49938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ענן 3">
            <a:extLst>
              <a:ext uri="{FF2B5EF4-FFF2-40B4-BE49-F238E27FC236}">
                <a16:creationId xmlns:a16="http://schemas.microsoft.com/office/drawing/2014/main" id="{B46F4866-9BAC-492E-9FB9-8AB18516EAE0}"/>
              </a:ext>
            </a:extLst>
          </p:cNvPr>
          <p:cNvSpPr/>
          <p:nvPr/>
        </p:nvSpPr>
        <p:spPr>
          <a:xfrm>
            <a:off x="1171521" y="297346"/>
            <a:ext cx="2834640" cy="1928553"/>
          </a:xfrm>
          <a:prstGeom prst="cloud">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entury Gothic" panose="020B0502020202020204"/>
              <a:ea typeface="+mn-ea"/>
              <a:cs typeface="Gisha" panose="020B0502040204020203" pitchFamily="34" charset="-79"/>
            </a:endParaRPr>
          </a:p>
        </p:txBody>
      </p:sp>
      <p:pic>
        <p:nvPicPr>
          <p:cNvPr id="5" name="תמונה 4">
            <a:extLst>
              <a:ext uri="{FF2B5EF4-FFF2-40B4-BE49-F238E27FC236}">
                <a16:creationId xmlns:a16="http://schemas.microsoft.com/office/drawing/2014/main" id="{4BF2103A-AB2E-4E6D-9E10-B7FA890C34C0}"/>
              </a:ext>
            </a:extLst>
          </p:cNvPr>
          <p:cNvPicPr>
            <a:picLocks noChangeAspect="1"/>
          </p:cNvPicPr>
          <p:nvPr/>
        </p:nvPicPr>
        <p:blipFill>
          <a:blip r:embed="rId2"/>
          <a:stretch>
            <a:fillRect/>
          </a:stretch>
        </p:blipFill>
        <p:spPr>
          <a:xfrm>
            <a:off x="9314439" y="261955"/>
            <a:ext cx="2877561" cy="1963082"/>
          </a:xfrm>
          <a:prstGeom prst="rect">
            <a:avLst/>
          </a:prstGeom>
        </p:spPr>
      </p:pic>
      <p:pic>
        <p:nvPicPr>
          <p:cNvPr id="6" name="תמונה 5">
            <a:extLst>
              <a:ext uri="{FF2B5EF4-FFF2-40B4-BE49-F238E27FC236}">
                <a16:creationId xmlns:a16="http://schemas.microsoft.com/office/drawing/2014/main" id="{C921A710-87EC-4947-B459-D030AFF06DD8}"/>
              </a:ext>
            </a:extLst>
          </p:cNvPr>
          <p:cNvPicPr>
            <a:picLocks noChangeAspect="1"/>
          </p:cNvPicPr>
          <p:nvPr/>
        </p:nvPicPr>
        <p:blipFill>
          <a:blip r:embed="rId2"/>
          <a:stretch>
            <a:fillRect/>
          </a:stretch>
        </p:blipFill>
        <p:spPr>
          <a:xfrm>
            <a:off x="434353" y="2359537"/>
            <a:ext cx="2877561" cy="1963082"/>
          </a:xfrm>
          <a:prstGeom prst="rect">
            <a:avLst/>
          </a:prstGeom>
        </p:spPr>
      </p:pic>
      <p:pic>
        <p:nvPicPr>
          <p:cNvPr id="7" name="תמונה 6">
            <a:extLst>
              <a:ext uri="{FF2B5EF4-FFF2-40B4-BE49-F238E27FC236}">
                <a16:creationId xmlns:a16="http://schemas.microsoft.com/office/drawing/2014/main" id="{1D2A33B2-2E23-4EE4-B938-BDF9444E8F83}"/>
              </a:ext>
            </a:extLst>
          </p:cNvPr>
          <p:cNvPicPr>
            <a:picLocks noChangeAspect="1"/>
          </p:cNvPicPr>
          <p:nvPr/>
        </p:nvPicPr>
        <p:blipFill>
          <a:blip r:embed="rId2"/>
          <a:stretch>
            <a:fillRect/>
          </a:stretch>
        </p:blipFill>
        <p:spPr>
          <a:xfrm>
            <a:off x="3285976" y="2116657"/>
            <a:ext cx="2877561" cy="1963082"/>
          </a:xfrm>
          <a:prstGeom prst="rect">
            <a:avLst/>
          </a:prstGeom>
        </p:spPr>
      </p:pic>
      <p:pic>
        <p:nvPicPr>
          <p:cNvPr id="8" name="תמונה 7">
            <a:extLst>
              <a:ext uri="{FF2B5EF4-FFF2-40B4-BE49-F238E27FC236}">
                <a16:creationId xmlns:a16="http://schemas.microsoft.com/office/drawing/2014/main" id="{CCDBE799-8BF5-460F-9C62-A7B8A61FC5B6}"/>
              </a:ext>
            </a:extLst>
          </p:cNvPr>
          <p:cNvPicPr>
            <a:picLocks noChangeAspect="1"/>
          </p:cNvPicPr>
          <p:nvPr/>
        </p:nvPicPr>
        <p:blipFill>
          <a:blip r:embed="rId2"/>
          <a:stretch>
            <a:fillRect/>
          </a:stretch>
        </p:blipFill>
        <p:spPr>
          <a:xfrm>
            <a:off x="457540" y="4595383"/>
            <a:ext cx="2877561" cy="1963082"/>
          </a:xfrm>
          <a:prstGeom prst="rect">
            <a:avLst/>
          </a:prstGeom>
        </p:spPr>
      </p:pic>
      <p:pic>
        <p:nvPicPr>
          <p:cNvPr id="9" name="תמונה 8">
            <a:extLst>
              <a:ext uri="{FF2B5EF4-FFF2-40B4-BE49-F238E27FC236}">
                <a16:creationId xmlns:a16="http://schemas.microsoft.com/office/drawing/2014/main" id="{3FC33A80-1FB3-45AD-9B28-AD5945DA3EAC}"/>
              </a:ext>
            </a:extLst>
          </p:cNvPr>
          <p:cNvPicPr>
            <a:picLocks noChangeAspect="1"/>
          </p:cNvPicPr>
          <p:nvPr/>
        </p:nvPicPr>
        <p:blipFill>
          <a:blip r:embed="rId2"/>
          <a:stretch>
            <a:fillRect/>
          </a:stretch>
        </p:blipFill>
        <p:spPr>
          <a:xfrm>
            <a:off x="3962236" y="216706"/>
            <a:ext cx="2877561" cy="1963082"/>
          </a:xfrm>
          <a:prstGeom prst="rect">
            <a:avLst/>
          </a:prstGeom>
        </p:spPr>
      </p:pic>
      <p:pic>
        <p:nvPicPr>
          <p:cNvPr id="10" name="תמונה 9">
            <a:extLst>
              <a:ext uri="{FF2B5EF4-FFF2-40B4-BE49-F238E27FC236}">
                <a16:creationId xmlns:a16="http://schemas.microsoft.com/office/drawing/2014/main" id="{42545DF7-79C8-40BF-8BE2-54CA0ECAEEDF}"/>
              </a:ext>
            </a:extLst>
          </p:cNvPr>
          <p:cNvPicPr>
            <a:picLocks noChangeAspect="1"/>
          </p:cNvPicPr>
          <p:nvPr/>
        </p:nvPicPr>
        <p:blipFill>
          <a:blip r:embed="rId2"/>
          <a:stretch>
            <a:fillRect/>
          </a:stretch>
        </p:blipFill>
        <p:spPr>
          <a:xfrm>
            <a:off x="8730455" y="2281205"/>
            <a:ext cx="2877561" cy="1963082"/>
          </a:xfrm>
          <a:prstGeom prst="rect">
            <a:avLst/>
          </a:prstGeom>
        </p:spPr>
      </p:pic>
      <p:pic>
        <p:nvPicPr>
          <p:cNvPr id="11" name="תמונה 10">
            <a:extLst>
              <a:ext uri="{FF2B5EF4-FFF2-40B4-BE49-F238E27FC236}">
                <a16:creationId xmlns:a16="http://schemas.microsoft.com/office/drawing/2014/main" id="{6895D10A-D6A9-46B8-987C-2B5ECE4C285C}"/>
              </a:ext>
            </a:extLst>
          </p:cNvPr>
          <p:cNvPicPr>
            <a:picLocks noChangeAspect="1"/>
          </p:cNvPicPr>
          <p:nvPr/>
        </p:nvPicPr>
        <p:blipFill>
          <a:blip r:embed="rId2"/>
          <a:stretch>
            <a:fillRect/>
          </a:stretch>
        </p:blipFill>
        <p:spPr>
          <a:xfrm>
            <a:off x="5917561" y="2909668"/>
            <a:ext cx="2877561" cy="1963082"/>
          </a:xfrm>
          <a:prstGeom prst="rect">
            <a:avLst/>
          </a:prstGeom>
        </p:spPr>
      </p:pic>
      <p:pic>
        <p:nvPicPr>
          <p:cNvPr id="12" name="תמונה 11">
            <a:extLst>
              <a:ext uri="{FF2B5EF4-FFF2-40B4-BE49-F238E27FC236}">
                <a16:creationId xmlns:a16="http://schemas.microsoft.com/office/drawing/2014/main" id="{204B85B7-F1A2-4F7D-8719-09B05ADEF0C1}"/>
              </a:ext>
            </a:extLst>
          </p:cNvPr>
          <p:cNvPicPr>
            <a:picLocks noChangeAspect="1"/>
          </p:cNvPicPr>
          <p:nvPr/>
        </p:nvPicPr>
        <p:blipFill>
          <a:blip r:embed="rId2"/>
          <a:stretch>
            <a:fillRect/>
          </a:stretch>
        </p:blipFill>
        <p:spPr>
          <a:xfrm>
            <a:off x="6355135" y="4903977"/>
            <a:ext cx="2877561" cy="1963082"/>
          </a:xfrm>
          <a:prstGeom prst="rect">
            <a:avLst/>
          </a:prstGeom>
        </p:spPr>
      </p:pic>
      <p:pic>
        <p:nvPicPr>
          <p:cNvPr id="13" name="תמונה 12">
            <a:extLst>
              <a:ext uri="{FF2B5EF4-FFF2-40B4-BE49-F238E27FC236}">
                <a16:creationId xmlns:a16="http://schemas.microsoft.com/office/drawing/2014/main" id="{3058B09C-DD25-4B99-8E78-5BB3C9C0EAD4}"/>
              </a:ext>
            </a:extLst>
          </p:cNvPr>
          <p:cNvPicPr>
            <a:picLocks noChangeAspect="1"/>
          </p:cNvPicPr>
          <p:nvPr/>
        </p:nvPicPr>
        <p:blipFill>
          <a:blip r:embed="rId2"/>
          <a:stretch>
            <a:fillRect/>
          </a:stretch>
        </p:blipFill>
        <p:spPr>
          <a:xfrm>
            <a:off x="3340769" y="4406853"/>
            <a:ext cx="2877561" cy="1963082"/>
          </a:xfrm>
          <a:prstGeom prst="rect">
            <a:avLst/>
          </a:prstGeom>
        </p:spPr>
      </p:pic>
      <p:pic>
        <p:nvPicPr>
          <p:cNvPr id="14" name="תמונה 13">
            <a:extLst>
              <a:ext uri="{FF2B5EF4-FFF2-40B4-BE49-F238E27FC236}">
                <a16:creationId xmlns:a16="http://schemas.microsoft.com/office/drawing/2014/main" id="{B9DE3E41-6675-4974-ACE5-1CB4820E67B3}"/>
              </a:ext>
            </a:extLst>
          </p:cNvPr>
          <p:cNvPicPr>
            <a:picLocks noChangeAspect="1"/>
          </p:cNvPicPr>
          <p:nvPr/>
        </p:nvPicPr>
        <p:blipFill>
          <a:blip r:embed="rId2"/>
          <a:stretch>
            <a:fillRect/>
          </a:stretch>
        </p:blipFill>
        <p:spPr>
          <a:xfrm>
            <a:off x="9314439" y="4322619"/>
            <a:ext cx="2877561" cy="1963082"/>
          </a:xfrm>
          <a:prstGeom prst="rect">
            <a:avLst/>
          </a:prstGeom>
        </p:spPr>
      </p:pic>
      <p:pic>
        <p:nvPicPr>
          <p:cNvPr id="15" name="תמונה 14">
            <a:extLst>
              <a:ext uri="{FF2B5EF4-FFF2-40B4-BE49-F238E27FC236}">
                <a16:creationId xmlns:a16="http://schemas.microsoft.com/office/drawing/2014/main" id="{71A1E3D7-BB89-427E-8BB4-12E4B8E43A6A}"/>
              </a:ext>
            </a:extLst>
          </p:cNvPr>
          <p:cNvPicPr>
            <a:picLocks noChangeAspect="1"/>
          </p:cNvPicPr>
          <p:nvPr/>
        </p:nvPicPr>
        <p:blipFill>
          <a:blip r:embed="rId2"/>
          <a:stretch>
            <a:fillRect/>
          </a:stretch>
        </p:blipFill>
        <p:spPr>
          <a:xfrm>
            <a:off x="6525910" y="877313"/>
            <a:ext cx="2877561" cy="1963082"/>
          </a:xfrm>
          <a:prstGeom prst="rect">
            <a:avLst/>
          </a:prstGeom>
        </p:spPr>
      </p:pic>
      <p:sp>
        <p:nvSpPr>
          <p:cNvPr id="2" name="תיבת טקסט 1">
            <a:extLst>
              <a:ext uri="{FF2B5EF4-FFF2-40B4-BE49-F238E27FC236}">
                <a16:creationId xmlns:a16="http://schemas.microsoft.com/office/drawing/2014/main" id="{4AFFA7DB-789E-D61B-C467-9869D6A3FC4F}"/>
              </a:ext>
            </a:extLst>
          </p:cNvPr>
          <p:cNvSpPr txBox="1"/>
          <p:nvPr/>
        </p:nvSpPr>
        <p:spPr>
          <a:xfrm>
            <a:off x="9745362" y="922351"/>
            <a:ext cx="1738184" cy="369332"/>
          </a:xfrm>
          <a:prstGeom prst="rect">
            <a:avLst/>
          </a:prstGeom>
          <a:noFill/>
        </p:spPr>
        <p:txBody>
          <a:bodyPr wrap="square" rtlCol="1">
            <a:spAutoFit/>
          </a:bodyPr>
          <a:lstStyle/>
          <a:p>
            <a:r>
              <a:rPr lang="he-IL" dirty="0"/>
              <a:t>תפילה במנוחה</a:t>
            </a:r>
          </a:p>
        </p:txBody>
      </p:sp>
      <p:sp>
        <p:nvSpPr>
          <p:cNvPr id="3" name="תיבת טקסט 2">
            <a:extLst>
              <a:ext uri="{FF2B5EF4-FFF2-40B4-BE49-F238E27FC236}">
                <a16:creationId xmlns:a16="http://schemas.microsoft.com/office/drawing/2014/main" id="{EDB00F23-E61E-8E0A-623A-46C400DB7427}"/>
              </a:ext>
            </a:extLst>
          </p:cNvPr>
          <p:cNvSpPr txBox="1"/>
          <p:nvPr/>
        </p:nvSpPr>
        <p:spPr>
          <a:xfrm>
            <a:off x="6901732" y="1447137"/>
            <a:ext cx="2107096" cy="646331"/>
          </a:xfrm>
          <a:prstGeom prst="rect">
            <a:avLst/>
          </a:prstGeom>
          <a:noFill/>
        </p:spPr>
        <p:txBody>
          <a:bodyPr wrap="square" rtlCol="1">
            <a:spAutoFit/>
          </a:bodyPr>
          <a:lstStyle/>
          <a:p>
            <a:pPr algn="ctr"/>
            <a:r>
              <a:rPr lang="he-IL" dirty="0"/>
              <a:t>להוסיף תבלין </a:t>
            </a:r>
          </a:p>
          <a:p>
            <a:pPr algn="ctr"/>
            <a:r>
              <a:rPr lang="he-IL" dirty="0"/>
              <a:t>לשלום בית</a:t>
            </a:r>
          </a:p>
        </p:txBody>
      </p:sp>
      <p:sp>
        <p:nvSpPr>
          <p:cNvPr id="16" name="תיבת טקסט 15">
            <a:extLst>
              <a:ext uri="{FF2B5EF4-FFF2-40B4-BE49-F238E27FC236}">
                <a16:creationId xmlns:a16="http://schemas.microsoft.com/office/drawing/2014/main" id="{C02B2D67-B82C-5789-4528-61FDCBEADB85}"/>
              </a:ext>
            </a:extLst>
          </p:cNvPr>
          <p:cNvSpPr txBox="1"/>
          <p:nvPr/>
        </p:nvSpPr>
        <p:spPr>
          <a:xfrm>
            <a:off x="4381169" y="699715"/>
            <a:ext cx="1995777" cy="923330"/>
          </a:xfrm>
          <a:prstGeom prst="rect">
            <a:avLst/>
          </a:prstGeom>
          <a:noFill/>
        </p:spPr>
        <p:txBody>
          <a:bodyPr wrap="square" rtlCol="1">
            <a:spAutoFit/>
          </a:bodyPr>
          <a:lstStyle/>
          <a:p>
            <a:pPr algn="ctr"/>
            <a:r>
              <a:rPr lang="he-IL" dirty="0"/>
              <a:t>למסור דברי תורה</a:t>
            </a:r>
          </a:p>
          <a:p>
            <a:pPr algn="ctr"/>
            <a:r>
              <a:rPr lang="he-IL" dirty="0"/>
              <a:t>בשמחות של המשפחה</a:t>
            </a:r>
          </a:p>
        </p:txBody>
      </p:sp>
      <p:sp>
        <p:nvSpPr>
          <p:cNvPr id="17" name="תיבת טקסט 16">
            <a:extLst>
              <a:ext uri="{FF2B5EF4-FFF2-40B4-BE49-F238E27FC236}">
                <a16:creationId xmlns:a16="http://schemas.microsoft.com/office/drawing/2014/main" id="{4BE87BC0-6A1E-5829-CEA7-77C148A6D66F}"/>
              </a:ext>
            </a:extLst>
          </p:cNvPr>
          <p:cNvSpPr txBox="1"/>
          <p:nvPr/>
        </p:nvSpPr>
        <p:spPr>
          <a:xfrm>
            <a:off x="811033" y="2782957"/>
            <a:ext cx="1924215" cy="1200329"/>
          </a:xfrm>
          <a:prstGeom prst="rect">
            <a:avLst/>
          </a:prstGeom>
          <a:noFill/>
        </p:spPr>
        <p:txBody>
          <a:bodyPr wrap="square" rtlCol="1">
            <a:spAutoFit/>
          </a:bodyPr>
          <a:lstStyle/>
          <a:p>
            <a:pPr algn="ctr"/>
            <a:r>
              <a:rPr lang="he-IL" dirty="0"/>
              <a:t>לשמוע שירים וחזנות של פעם</a:t>
            </a:r>
          </a:p>
          <a:p>
            <a:pPr algn="ctr"/>
            <a:r>
              <a:rPr lang="he-IL" dirty="0"/>
              <a:t>שמעוררים שמחה ואהבת השם</a:t>
            </a:r>
          </a:p>
        </p:txBody>
      </p:sp>
      <p:sp>
        <p:nvSpPr>
          <p:cNvPr id="18" name="תיבת טקסט 17">
            <a:extLst>
              <a:ext uri="{FF2B5EF4-FFF2-40B4-BE49-F238E27FC236}">
                <a16:creationId xmlns:a16="http://schemas.microsoft.com/office/drawing/2014/main" id="{0FD10075-928D-9E6A-6DB2-E1DFBAE47A95}"/>
              </a:ext>
            </a:extLst>
          </p:cNvPr>
          <p:cNvSpPr txBox="1"/>
          <p:nvPr/>
        </p:nvSpPr>
        <p:spPr>
          <a:xfrm>
            <a:off x="9199659" y="2727297"/>
            <a:ext cx="2130950" cy="646331"/>
          </a:xfrm>
          <a:prstGeom prst="rect">
            <a:avLst/>
          </a:prstGeom>
          <a:noFill/>
        </p:spPr>
        <p:txBody>
          <a:bodyPr wrap="square" rtlCol="1">
            <a:spAutoFit/>
          </a:bodyPr>
          <a:lstStyle/>
          <a:p>
            <a:r>
              <a:rPr lang="he-IL" dirty="0"/>
              <a:t>לקבוע עיתים לתורה</a:t>
            </a:r>
          </a:p>
          <a:p>
            <a:r>
              <a:rPr lang="he-IL" dirty="0"/>
              <a:t>ללא פלאפון והפרעות</a:t>
            </a:r>
          </a:p>
        </p:txBody>
      </p:sp>
      <p:sp>
        <p:nvSpPr>
          <p:cNvPr id="19" name="תיבת טקסט 18">
            <a:extLst>
              <a:ext uri="{FF2B5EF4-FFF2-40B4-BE49-F238E27FC236}">
                <a16:creationId xmlns:a16="http://schemas.microsoft.com/office/drawing/2014/main" id="{633104F9-5E76-F5A0-532E-89CE49A80600}"/>
              </a:ext>
            </a:extLst>
          </p:cNvPr>
          <p:cNvSpPr txBox="1"/>
          <p:nvPr/>
        </p:nvSpPr>
        <p:spPr>
          <a:xfrm>
            <a:off x="3784821" y="4802588"/>
            <a:ext cx="1995777" cy="923330"/>
          </a:xfrm>
          <a:prstGeom prst="rect">
            <a:avLst/>
          </a:prstGeom>
          <a:noFill/>
        </p:spPr>
        <p:txBody>
          <a:bodyPr wrap="square" rtlCol="1">
            <a:spAutoFit/>
          </a:bodyPr>
          <a:lstStyle/>
          <a:p>
            <a:pPr algn="ctr"/>
            <a:r>
              <a:rPr lang="he-IL" dirty="0"/>
              <a:t>ללמוד על משמעות </a:t>
            </a:r>
            <a:r>
              <a:rPr lang="he-IL" dirty="0" err="1"/>
              <a:t>היסורים</a:t>
            </a:r>
            <a:r>
              <a:rPr lang="he-IL" dirty="0"/>
              <a:t> והדרך לקבל אותם באהבה</a:t>
            </a:r>
          </a:p>
        </p:txBody>
      </p:sp>
      <p:sp>
        <p:nvSpPr>
          <p:cNvPr id="20" name="תיבת טקסט 19">
            <a:extLst>
              <a:ext uri="{FF2B5EF4-FFF2-40B4-BE49-F238E27FC236}">
                <a16:creationId xmlns:a16="http://schemas.microsoft.com/office/drawing/2014/main" id="{D24927BE-3894-3CFB-D74B-33A16C63E501}"/>
              </a:ext>
            </a:extLst>
          </p:cNvPr>
          <p:cNvSpPr txBox="1"/>
          <p:nvPr/>
        </p:nvSpPr>
        <p:spPr>
          <a:xfrm>
            <a:off x="9796007" y="4731026"/>
            <a:ext cx="1908313" cy="923330"/>
          </a:xfrm>
          <a:prstGeom prst="rect">
            <a:avLst/>
          </a:prstGeom>
          <a:noFill/>
        </p:spPr>
        <p:txBody>
          <a:bodyPr wrap="square" rtlCol="1">
            <a:spAutoFit/>
          </a:bodyPr>
          <a:lstStyle/>
          <a:p>
            <a:pPr algn="ctr"/>
            <a:r>
              <a:rPr lang="he-IL" dirty="0"/>
              <a:t>חשוב גם ללמוד להנות מהעולם באופן כללי</a:t>
            </a:r>
          </a:p>
        </p:txBody>
      </p:sp>
      <p:sp>
        <p:nvSpPr>
          <p:cNvPr id="21" name="תיבת טקסט 20">
            <a:extLst>
              <a:ext uri="{FF2B5EF4-FFF2-40B4-BE49-F238E27FC236}">
                <a16:creationId xmlns:a16="http://schemas.microsoft.com/office/drawing/2014/main" id="{02D5A84F-5C43-7E49-8AC7-9150E6678D8B}"/>
              </a:ext>
            </a:extLst>
          </p:cNvPr>
          <p:cNvSpPr txBox="1"/>
          <p:nvPr/>
        </p:nvSpPr>
        <p:spPr>
          <a:xfrm>
            <a:off x="5891917" y="3339548"/>
            <a:ext cx="2536466" cy="1200329"/>
          </a:xfrm>
          <a:prstGeom prst="rect">
            <a:avLst/>
          </a:prstGeom>
          <a:noFill/>
        </p:spPr>
        <p:txBody>
          <a:bodyPr wrap="square" rtlCol="1">
            <a:spAutoFit/>
          </a:bodyPr>
          <a:lstStyle/>
          <a:p>
            <a:pPr algn="ctr"/>
            <a:r>
              <a:rPr lang="he-IL" b="1" dirty="0"/>
              <a:t>להתרגל </a:t>
            </a:r>
          </a:p>
          <a:p>
            <a:pPr algn="ctr"/>
            <a:r>
              <a:rPr lang="he-IL" b="1" dirty="0"/>
              <a:t>להתרכז </a:t>
            </a:r>
            <a:r>
              <a:rPr lang="he-IL" b="1" dirty="0" err="1"/>
              <a:t>בכאן</a:t>
            </a:r>
            <a:r>
              <a:rPr lang="he-IL" b="1" dirty="0"/>
              <a:t> ועכשיו</a:t>
            </a:r>
          </a:p>
          <a:p>
            <a:pPr algn="ctr"/>
            <a:r>
              <a:rPr lang="he-IL" b="1" dirty="0"/>
              <a:t>ולא לעבור מדבר לדבר </a:t>
            </a:r>
          </a:p>
          <a:p>
            <a:pPr algn="ctr"/>
            <a:r>
              <a:rPr lang="he-IL" b="1" dirty="0"/>
              <a:t>או הסחות דעת</a:t>
            </a:r>
          </a:p>
        </p:txBody>
      </p:sp>
      <p:sp>
        <p:nvSpPr>
          <p:cNvPr id="22" name="תיבת טקסט 21">
            <a:extLst>
              <a:ext uri="{FF2B5EF4-FFF2-40B4-BE49-F238E27FC236}">
                <a16:creationId xmlns:a16="http://schemas.microsoft.com/office/drawing/2014/main" id="{86B3EA31-930D-D748-E143-4FC6184F3EE2}"/>
              </a:ext>
            </a:extLst>
          </p:cNvPr>
          <p:cNvSpPr txBox="1"/>
          <p:nvPr/>
        </p:nvSpPr>
        <p:spPr>
          <a:xfrm>
            <a:off x="6718852" y="5359179"/>
            <a:ext cx="2099145" cy="1200329"/>
          </a:xfrm>
          <a:prstGeom prst="rect">
            <a:avLst/>
          </a:prstGeom>
          <a:noFill/>
        </p:spPr>
        <p:txBody>
          <a:bodyPr wrap="square" rtlCol="1">
            <a:spAutoFit/>
          </a:bodyPr>
          <a:lstStyle/>
          <a:p>
            <a:pPr algn="ctr"/>
            <a:r>
              <a:rPr lang="he-IL" dirty="0"/>
              <a:t>ללמוד היסטוריה יהודית</a:t>
            </a:r>
          </a:p>
          <a:p>
            <a:pPr algn="ctr"/>
            <a:r>
              <a:rPr lang="he-IL" dirty="0"/>
              <a:t>מתי חיו הראשונים וכ"ו</a:t>
            </a:r>
          </a:p>
        </p:txBody>
      </p:sp>
      <p:sp>
        <p:nvSpPr>
          <p:cNvPr id="23" name="תיבת טקסט 22">
            <a:extLst>
              <a:ext uri="{FF2B5EF4-FFF2-40B4-BE49-F238E27FC236}">
                <a16:creationId xmlns:a16="http://schemas.microsoft.com/office/drawing/2014/main" id="{439C04BE-400A-1265-2089-1BAFA42DBEAD}"/>
              </a:ext>
            </a:extLst>
          </p:cNvPr>
          <p:cNvSpPr txBox="1"/>
          <p:nvPr/>
        </p:nvSpPr>
        <p:spPr>
          <a:xfrm>
            <a:off x="3760967" y="2536466"/>
            <a:ext cx="2075290" cy="1200329"/>
          </a:xfrm>
          <a:prstGeom prst="rect">
            <a:avLst/>
          </a:prstGeom>
          <a:noFill/>
        </p:spPr>
        <p:txBody>
          <a:bodyPr wrap="square" rtlCol="1">
            <a:spAutoFit/>
          </a:bodyPr>
          <a:lstStyle/>
          <a:p>
            <a:pPr algn="ctr"/>
            <a:r>
              <a:rPr lang="he-IL" dirty="0"/>
              <a:t>ללמוד באורי תפילה</a:t>
            </a:r>
          </a:p>
          <a:p>
            <a:pPr algn="ctr"/>
            <a:r>
              <a:rPr lang="he-IL" dirty="0"/>
              <a:t>סדר התפילה</a:t>
            </a:r>
          </a:p>
          <a:p>
            <a:pPr algn="ctr"/>
            <a:r>
              <a:rPr lang="he-IL" dirty="0"/>
              <a:t>ושערי תפילה – הרב </a:t>
            </a:r>
            <a:r>
              <a:rPr lang="he-IL" dirty="0" err="1"/>
              <a:t>פינקוס</a:t>
            </a:r>
            <a:endParaRPr lang="he-IL" dirty="0"/>
          </a:p>
        </p:txBody>
      </p:sp>
      <p:sp>
        <p:nvSpPr>
          <p:cNvPr id="24" name="תיבת טקסט 23">
            <a:extLst>
              <a:ext uri="{FF2B5EF4-FFF2-40B4-BE49-F238E27FC236}">
                <a16:creationId xmlns:a16="http://schemas.microsoft.com/office/drawing/2014/main" id="{0A9E5AFF-83F2-6DF0-AA20-F3911604C44E}"/>
              </a:ext>
            </a:extLst>
          </p:cNvPr>
          <p:cNvSpPr txBox="1"/>
          <p:nvPr/>
        </p:nvSpPr>
        <p:spPr>
          <a:xfrm>
            <a:off x="1590261" y="723569"/>
            <a:ext cx="2075290" cy="923330"/>
          </a:xfrm>
          <a:prstGeom prst="rect">
            <a:avLst/>
          </a:prstGeom>
          <a:noFill/>
        </p:spPr>
        <p:txBody>
          <a:bodyPr wrap="square" rtlCol="1">
            <a:spAutoFit/>
          </a:bodyPr>
          <a:lstStyle/>
          <a:p>
            <a:pPr algn="ctr"/>
            <a:r>
              <a:rPr lang="he-IL" dirty="0"/>
              <a:t>לחשוב אלו מטרות אני רוצה להשיג</a:t>
            </a:r>
          </a:p>
          <a:p>
            <a:pPr algn="ctr"/>
            <a:r>
              <a:rPr lang="he-IL" dirty="0"/>
              <a:t>בשנים הקרובות</a:t>
            </a:r>
          </a:p>
        </p:txBody>
      </p:sp>
      <p:sp>
        <p:nvSpPr>
          <p:cNvPr id="25" name="תיבת טקסט 24">
            <a:extLst>
              <a:ext uri="{FF2B5EF4-FFF2-40B4-BE49-F238E27FC236}">
                <a16:creationId xmlns:a16="http://schemas.microsoft.com/office/drawing/2014/main" id="{C5EFF4D6-F440-FA25-80E1-0333F61DBD69}"/>
              </a:ext>
            </a:extLst>
          </p:cNvPr>
          <p:cNvSpPr txBox="1"/>
          <p:nvPr/>
        </p:nvSpPr>
        <p:spPr>
          <a:xfrm>
            <a:off x="1049572" y="5112689"/>
            <a:ext cx="1510748" cy="1107996"/>
          </a:xfrm>
          <a:prstGeom prst="rect">
            <a:avLst/>
          </a:prstGeom>
          <a:noFill/>
        </p:spPr>
        <p:txBody>
          <a:bodyPr wrap="square" rtlCol="1">
            <a:spAutoFit/>
          </a:bodyPr>
          <a:lstStyle/>
          <a:p>
            <a:pPr algn="ctr"/>
            <a:r>
              <a:rPr lang="he-IL" sz="6600" dirty="0">
                <a:solidFill>
                  <a:srgbClr val="FF0000"/>
                </a:solidFill>
              </a:rPr>
              <a:t>?</a:t>
            </a:r>
          </a:p>
        </p:txBody>
      </p:sp>
    </p:spTree>
    <p:extLst>
      <p:ext uri="{BB962C8B-B14F-4D97-AF65-F5344CB8AC3E}">
        <p14:creationId xmlns:p14="http://schemas.microsoft.com/office/powerpoint/2010/main" val="23648610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C6E22-76D8-D9E1-E352-3CA957AD7CB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41092FC-2C54-4276-C38A-6F422DB3EFF5}"/>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369A9752-D0CA-7BA3-2A22-FE84EE59B19B}"/>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1">
                    <a:lumMod val="75000"/>
                  </a:schemeClr>
                </a:solidFill>
              </a:rPr>
              <a:t>היופי שבמראה</a:t>
            </a:r>
          </a:p>
          <a:p>
            <a:pPr algn="ctr"/>
            <a:r>
              <a:rPr lang="he-IL" sz="3600" b="1" dirty="0">
                <a:solidFill>
                  <a:schemeClr val="accent1">
                    <a:lumMod val="75000"/>
                  </a:schemeClr>
                </a:solidFill>
              </a:rPr>
              <a:t>עולמם המופלא של בני הגיל השלישי</a:t>
            </a:r>
          </a:p>
        </p:txBody>
      </p:sp>
    </p:spTree>
    <p:extLst>
      <p:ext uri="{BB962C8B-B14F-4D97-AF65-F5344CB8AC3E}">
        <p14:creationId xmlns:p14="http://schemas.microsoft.com/office/powerpoint/2010/main" val="3466644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אברהם ביקש זקן לזקן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"ואברהם זקן בא בימים וה' ברך את אברהם בכל." עד אברהם לא היה זקנה. מאן דהוה בעי </a:t>
            </a:r>
            <a:r>
              <a:rPr lang="he-IL" sz="2000" b="0" i="0" dirty="0" err="1">
                <a:solidFill>
                  <a:srgbClr val="3B3B3B"/>
                </a:solidFill>
                <a:effectLst/>
                <a:latin typeface="almoni"/>
              </a:rPr>
              <a:t>למשתעי</a:t>
            </a:r>
            <a:r>
              <a:rPr lang="he-IL" sz="2000" b="0" i="0" dirty="0">
                <a:solidFill>
                  <a:srgbClr val="3B3B3B"/>
                </a:solidFill>
                <a:effectLst/>
                <a:latin typeface="almoni"/>
              </a:rPr>
              <a:t> בהדי אברהם, משתעי בהדי יצחק, בהדי יצחק, משתעי בהדי אברהם. אתא אברהם </a:t>
            </a:r>
            <a:r>
              <a:rPr lang="he-IL" sz="2000" b="0" i="0" dirty="0" err="1">
                <a:solidFill>
                  <a:srgbClr val="3B3B3B"/>
                </a:solidFill>
                <a:effectLst/>
                <a:latin typeface="almoni"/>
              </a:rPr>
              <a:t>בעא</a:t>
            </a:r>
            <a:r>
              <a:rPr lang="he-IL" sz="2000" b="0" i="0" dirty="0">
                <a:solidFill>
                  <a:srgbClr val="3B3B3B"/>
                </a:solidFill>
                <a:effectLst/>
                <a:latin typeface="almoni"/>
              </a:rPr>
              <a:t> רחמי </a:t>
            </a:r>
            <a:r>
              <a:rPr lang="he-IL" sz="2000" b="0" i="0" dirty="0" err="1">
                <a:solidFill>
                  <a:srgbClr val="3B3B3B"/>
                </a:solidFill>
                <a:effectLst/>
                <a:latin typeface="almoni"/>
              </a:rPr>
              <a:t>והוה</a:t>
            </a:r>
            <a:r>
              <a:rPr lang="he-IL" sz="2000" b="0" i="0" dirty="0">
                <a:solidFill>
                  <a:srgbClr val="3B3B3B"/>
                </a:solidFill>
                <a:effectLst/>
                <a:latin typeface="almoni"/>
              </a:rPr>
              <a:t> זקנה, שנאמר "ואברהם זקן בא בימים" [מי שהיה רוצה לדבר עם אברהם היה מדבר עם יצחק, וכן להפך. בא אברהם וביקש רחמים ונהייתה זקנה] (בבא מציעא פז, א).</a:t>
            </a:r>
          </a:p>
          <a:p>
            <a:pPr>
              <a:lnSpc>
                <a:spcPct val="150000"/>
              </a:lnSpc>
            </a:pPr>
            <a:r>
              <a:rPr lang="he-IL" sz="2000" b="0" i="0" dirty="0">
                <a:solidFill>
                  <a:srgbClr val="3B3B3B"/>
                </a:solidFill>
                <a:effectLst/>
                <a:latin typeface="almoni"/>
              </a:rPr>
              <a:t>המפרשים תמהים על כך: הרי עוד בטרם לידת יצחק כבר אמרה שרה "</a:t>
            </a:r>
            <a:r>
              <a:rPr lang="he-IL" sz="2000" b="1" i="0" dirty="0">
                <a:solidFill>
                  <a:srgbClr val="3B3B3B"/>
                </a:solidFill>
                <a:effectLst/>
                <a:latin typeface="almoni"/>
              </a:rPr>
              <a:t>אחרי בלותי </a:t>
            </a:r>
            <a:r>
              <a:rPr lang="he-IL" sz="2000" b="0" i="0" dirty="0" err="1">
                <a:solidFill>
                  <a:srgbClr val="3B3B3B"/>
                </a:solidFill>
                <a:effectLst/>
                <a:latin typeface="almoni"/>
              </a:rPr>
              <a:t>היתה</a:t>
            </a:r>
            <a:r>
              <a:rPr lang="he-IL" sz="2000" b="0" i="0" dirty="0">
                <a:solidFill>
                  <a:srgbClr val="3B3B3B"/>
                </a:solidFill>
                <a:effectLst/>
                <a:latin typeface="almoni"/>
              </a:rPr>
              <a:t> לי עדנה ואדוני זקן", וכן נאמר "ואברהם ושרה זקנים".</a:t>
            </a:r>
          </a:p>
          <a:p>
            <a:pPr>
              <a:lnSpc>
                <a:spcPct val="150000"/>
              </a:lnSpc>
            </a:pPr>
            <a:r>
              <a:rPr lang="he-IL" sz="2000" b="0" i="0" dirty="0">
                <a:solidFill>
                  <a:srgbClr val="3B3B3B"/>
                </a:solidFill>
                <a:effectLst/>
                <a:latin typeface="almoni"/>
              </a:rPr>
              <a:t>חלק מהמפרשים מסבירים שאמנם </a:t>
            </a:r>
            <a:r>
              <a:rPr lang="he-IL" sz="2000" b="0" i="0" dirty="0" err="1">
                <a:solidFill>
                  <a:srgbClr val="3B3B3B"/>
                </a:solidFill>
                <a:effectLst/>
                <a:latin typeface="almoni"/>
              </a:rPr>
              <a:t>היתה</a:t>
            </a:r>
            <a:r>
              <a:rPr lang="he-IL" sz="2000" b="0" i="0" dirty="0">
                <a:solidFill>
                  <a:srgbClr val="3B3B3B"/>
                </a:solidFill>
                <a:effectLst/>
                <a:latin typeface="almoni"/>
              </a:rPr>
              <a:t> בלות הגוף, אך לא היה שיער לבן. </a:t>
            </a:r>
          </a:p>
          <a:p>
            <a:pPr>
              <a:lnSpc>
                <a:spcPct val="150000"/>
              </a:lnSpc>
            </a:pPr>
            <a:r>
              <a:rPr lang="he-IL" sz="2000" b="0" i="0" dirty="0">
                <a:solidFill>
                  <a:srgbClr val="3B3B3B"/>
                </a:solidFill>
                <a:effectLst/>
                <a:latin typeface="almoni"/>
              </a:rPr>
              <a:t>כלומר, עד אברהם </a:t>
            </a:r>
            <a:r>
              <a:rPr lang="he-IL" sz="2000" b="0" i="0" dirty="0" err="1">
                <a:solidFill>
                  <a:srgbClr val="3B3B3B"/>
                </a:solidFill>
                <a:effectLst/>
                <a:latin typeface="almoni"/>
              </a:rPr>
              <a:t>היתה</a:t>
            </a:r>
            <a:r>
              <a:rPr lang="he-IL" sz="2000" b="0" i="0" dirty="0">
                <a:solidFill>
                  <a:srgbClr val="3B3B3B"/>
                </a:solidFill>
                <a:effectLst/>
                <a:latin typeface="almoni"/>
              </a:rPr>
              <a:t> הזקנה נתפסת בלות, חולשה ודעיכה גרידא, ולא היה מתכבד הזקן בפני הנער. מי שהיה רוצה לשוחח עם אברהם, היה משוחח עם יצחק, וכן להפך. </a:t>
            </a:r>
            <a:endParaRPr lang="he-IL" sz="2000" b="1" dirty="0">
              <a:solidFill>
                <a:schemeClr val="accent3">
                  <a:lumMod val="75000"/>
                </a:schemeClr>
              </a:solidFill>
            </a:endParaRPr>
          </a:p>
        </p:txBody>
      </p:sp>
      <p:pic>
        <p:nvPicPr>
          <p:cNvPr id="11266" name="Picture 2" descr="הזקן - הזקן פותח זרימה ישירה בין המחשבות והמעשים - BeitChabad.com - בית חבד">
            <a:extLst>
              <a:ext uri="{FF2B5EF4-FFF2-40B4-BE49-F238E27FC236}">
                <a16:creationId xmlns:a16="http://schemas.microsoft.com/office/drawing/2014/main" id="{9005A4D2-4B3B-C1A4-F8D1-8FF0F57BB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86" y="0"/>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5019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אברהם מבקש שיכירו בחשיבות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אברהם בא לערער על תפיסה זו, ותבע מהקדוש ברוך הוא את השיער הלבן, </a:t>
            </a:r>
            <a:r>
              <a:rPr lang="he-IL" sz="2000" b="1" i="0" dirty="0">
                <a:solidFill>
                  <a:srgbClr val="3B3B3B"/>
                </a:solidFill>
                <a:effectLst/>
                <a:latin typeface="almoni"/>
              </a:rPr>
              <a:t>המשמש סמל סטטוס לחשיבות הזקנה:</a:t>
            </a:r>
          </a:p>
          <a:p>
            <a:pPr>
              <a:lnSpc>
                <a:spcPct val="150000"/>
              </a:lnSpc>
            </a:pPr>
            <a:r>
              <a:rPr lang="he-IL" sz="2000" b="0" i="0" dirty="0">
                <a:solidFill>
                  <a:srgbClr val="3B3B3B"/>
                </a:solidFill>
                <a:effectLst/>
                <a:latin typeface="almoni"/>
              </a:rPr>
              <a:t>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לא); "והדר זקנים שיבה" (שם כ, </a:t>
            </a:r>
            <a:r>
              <a:rPr lang="he-IL" sz="2000" b="0" i="0" dirty="0" err="1">
                <a:solidFill>
                  <a:srgbClr val="3B3B3B"/>
                </a:solidFill>
                <a:effectLst/>
                <a:latin typeface="almoni"/>
              </a:rPr>
              <a:t>כט</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גם הקדוש ברוך הוא נדמה בחזון דניאל (ז, ט) לזקן בעל שיער לבן: "וְעַתִּיק יוֹמִין </a:t>
            </a:r>
            <a:r>
              <a:rPr lang="he-IL" sz="2000" b="0" i="0" dirty="0" err="1">
                <a:solidFill>
                  <a:srgbClr val="3B3B3B"/>
                </a:solidFill>
                <a:effectLst/>
                <a:latin typeface="almoni"/>
              </a:rPr>
              <a:t>יְתִב</a:t>
            </a:r>
            <a:r>
              <a:rPr lang="he-IL" sz="2000" b="0" i="0" dirty="0">
                <a:solidFill>
                  <a:srgbClr val="3B3B3B"/>
                </a:solidFill>
                <a:effectLst/>
                <a:latin typeface="almoni"/>
              </a:rPr>
              <a:t> לְבוּשֵׁהּ </a:t>
            </a:r>
            <a:r>
              <a:rPr lang="he-IL" sz="2000" b="0" i="0" dirty="0" err="1">
                <a:solidFill>
                  <a:srgbClr val="3B3B3B"/>
                </a:solidFill>
                <a:effectLst/>
                <a:latin typeface="almoni"/>
              </a:rPr>
              <a:t>כִּתְלַג</a:t>
            </a:r>
            <a:r>
              <a:rPr lang="he-IL" sz="2000" b="0" i="0" dirty="0">
                <a:solidFill>
                  <a:srgbClr val="3B3B3B"/>
                </a:solidFill>
                <a:effectLst/>
                <a:latin typeface="almoni"/>
              </a:rPr>
              <a:t> חִוָּר וּשְׂעַר רֵאשֵׁהּ כַּעֲמַר </a:t>
            </a:r>
            <a:r>
              <a:rPr lang="he-IL" sz="2000" b="0" i="0" dirty="0" err="1">
                <a:solidFill>
                  <a:srgbClr val="3B3B3B"/>
                </a:solidFill>
                <a:effectLst/>
                <a:latin typeface="almoni"/>
              </a:rPr>
              <a:t>נְקֵא</a:t>
            </a:r>
            <a:r>
              <a:rPr lang="he-IL" sz="2000" b="0" i="0" dirty="0">
                <a:solidFill>
                  <a:srgbClr val="3B3B3B"/>
                </a:solidFill>
                <a:effectLst/>
                <a:latin typeface="almoni"/>
              </a:rPr>
              <a:t>" (הקב"ה המכונה "עתיק יומין" יושב, לבושו כשלג חיוור ושיער ראשו כצמר נקי - לבן). </a:t>
            </a:r>
          </a:p>
          <a:p>
            <a:pPr>
              <a:lnSpc>
                <a:spcPct val="150000"/>
              </a:lnSpc>
            </a:pPr>
            <a:r>
              <a:rPr lang="he-IL" sz="2000" b="0" i="0" dirty="0">
                <a:solidFill>
                  <a:srgbClr val="3B3B3B"/>
                </a:solidFill>
                <a:effectLst/>
                <a:latin typeface="almoni"/>
              </a:rPr>
              <a:t>כאן מקור לנכבדות של הזקנה, ל"הדר זקנים" </a:t>
            </a:r>
            <a:r>
              <a:rPr lang="he-IL" sz="2000" b="0" i="0" dirty="0">
                <a:solidFill>
                  <a:srgbClr val="3B3B3B"/>
                </a:solidFill>
                <a:effectLst/>
                <a:highlight>
                  <a:srgbClr val="FF00FF"/>
                </a:highlight>
                <a:latin typeface="almoni"/>
              </a:rPr>
              <a:t>ולתפיסת הזקנה בתור פסגה אנושית.</a:t>
            </a:r>
            <a:endParaRPr lang="he-IL" sz="2000" b="1" dirty="0">
              <a:solidFill>
                <a:schemeClr val="accent3">
                  <a:lumMod val="75000"/>
                </a:schemeClr>
              </a:solidFill>
              <a:highlight>
                <a:srgbClr val="FF00FF"/>
              </a:highlight>
            </a:endParaRPr>
          </a:p>
        </p:txBody>
      </p:sp>
      <p:pic>
        <p:nvPicPr>
          <p:cNvPr id="12294" name="Picture 6" descr="פרקי אבות- ביאור פרק ו' משנה ח' פרק ו של מסכת אבות&quot; מתוך &quot;ספר מעשי אבות של  הרב דוד חדד&quot;: &quot;מהם שבעת הדברים שנאים לצדיקים ונאים לעולם&quot;?, &quot;מהם הדברים  שנתקיימו ברבי ובבניו&quot;?, &quot;">
            <a:extLst>
              <a:ext uri="{FF2B5EF4-FFF2-40B4-BE49-F238E27FC236}">
                <a16:creationId xmlns:a16="http://schemas.microsoft.com/office/drawing/2014/main" id="{8C8857D1-A5A4-4D60-E404-DC6AF3C84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00" y="450429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8288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עטרת שיער לבן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בגמרא ברכות (</a:t>
            </a:r>
            <a:r>
              <a:rPr lang="he-IL" sz="2000" b="0" i="0" dirty="0" err="1">
                <a:solidFill>
                  <a:srgbClr val="3B3B3B"/>
                </a:solidFill>
                <a:effectLst/>
                <a:latin typeface="almoni"/>
              </a:rPr>
              <a:t>כח</a:t>
            </a:r>
            <a:r>
              <a:rPr lang="he-IL" sz="2000" b="0" i="0" dirty="0">
                <a:solidFill>
                  <a:srgbClr val="3B3B3B"/>
                </a:solidFill>
                <a:effectLst/>
                <a:latin typeface="almoni"/>
              </a:rPr>
              <a:t>, א) על רבי אלעזר בן עזריה ["הרי אני כבן שבעים שנה"] שהיה צעיר לימים ונוספה לו בנס הדרת פנים של שיער שיבה כדי שיכבדוהו כזקן, שיש כלפיו דין הידור מגיל 70 שנה. </a:t>
            </a:r>
          </a:p>
          <a:p>
            <a:pPr>
              <a:lnSpc>
                <a:spcPct val="150000"/>
              </a:lnSpc>
            </a:pPr>
            <a:r>
              <a:rPr lang="he-IL" sz="2000" b="0" i="0" dirty="0">
                <a:solidFill>
                  <a:srgbClr val="3B3B3B"/>
                </a:solidFill>
                <a:effectLst/>
                <a:latin typeface="almoni"/>
              </a:rPr>
              <a:t>הרב מרדכי מנשה זילבר (דברי תורה, פרשת ויקרא החודש תשע"ז) מסביר את הקשר בין שיער השיבה המביא באופן טבעי לכיבוד הזקן, לבין מה ש"דעתו מתיישבת", </a:t>
            </a:r>
          </a:p>
          <a:p>
            <a:pPr>
              <a:lnSpc>
                <a:spcPct val="150000"/>
              </a:lnSpc>
            </a:pPr>
            <a:r>
              <a:rPr lang="he-IL" sz="2000" b="0" i="0" dirty="0">
                <a:solidFill>
                  <a:srgbClr val="3B3B3B"/>
                </a:solidFill>
                <a:effectLst/>
                <a:latin typeface="almoni"/>
              </a:rPr>
              <a:t>ומבאר כי בזקנה שנחלשים כוחות הגוף מתגברת השפעת כוח הנשמה, שהוא דבר הניכר במיוחד בהארת הפנים, כנאמר "חכמת אדם תאיר פניו" (קהלת ח, יא), </a:t>
            </a:r>
          </a:p>
          <a:p>
            <a:pPr>
              <a:lnSpc>
                <a:spcPct val="150000"/>
              </a:lnSpc>
            </a:pPr>
            <a:r>
              <a:rPr lang="he-IL" sz="2000" b="0" i="0" dirty="0">
                <a:solidFill>
                  <a:srgbClr val="3B3B3B"/>
                </a:solidFill>
                <a:effectLst/>
                <a:latin typeface="almoni"/>
              </a:rPr>
              <a:t>לכן מתבטאת הזקנה ככבוד בהופעת עטרת שיער לבן [כעין קרינת אור הבוקע ויוצא] סביב הפנים </a:t>
            </a:r>
            <a:r>
              <a:rPr lang="he-IL" sz="2000" b="0" i="0" dirty="0" err="1">
                <a:solidFill>
                  <a:srgbClr val="3B3B3B"/>
                </a:solidFill>
                <a:effectLst/>
                <a:latin typeface="almoni"/>
              </a:rPr>
              <a:t>דוקא</a:t>
            </a:r>
            <a:r>
              <a:rPr lang="he-IL" sz="2000" b="0" i="0" dirty="0">
                <a:solidFill>
                  <a:srgbClr val="3B3B3B"/>
                </a:solidFill>
                <a:effectLst/>
                <a:latin typeface="almoni"/>
              </a:rPr>
              <a:t>. "והדרת פני זקן". </a:t>
            </a:r>
            <a:endParaRPr lang="he-IL" sz="2000" b="1" dirty="0">
              <a:solidFill>
                <a:schemeClr val="accent3">
                  <a:lumMod val="75000"/>
                </a:schemeClr>
              </a:solidFill>
            </a:endParaRPr>
          </a:p>
        </p:txBody>
      </p:sp>
    </p:spTree>
    <p:extLst>
      <p:ext uri="{BB962C8B-B14F-4D97-AF65-F5344CB8AC3E}">
        <p14:creationId xmlns:p14="http://schemas.microsoft.com/office/powerpoint/2010/main" val="2240829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err="1"/>
              <a:t>יפיפית</a:t>
            </a:r>
            <a:r>
              <a:rPr lang="he-IL" b="1" dirty="0"/>
              <a:t> מבני אדם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מדרש </a:t>
            </a:r>
            <a:r>
              <a:rPr lang="he-IL" sz="2000" b="0" i="0" dirty="0" err="1">
                <a:solidFill>
                  <a:srgbClr val="3B3B3B"/>
                </a:solidFill>
                <a:effectLst/>
                <a:latin typeface="almoni"/>
              </a:rPr>
              <a:t>תנחומא</a:t>
            </a:r>
            <a:r>
              <a:rPr lang="he-IL" sz="2000" b="0" i="0" dirty="0">
                <a:solidFill>
                  <a:srgbClr val="3B3B3B"/>
                </a:solidFill>
                <a:effectLst/>
                <a:latin typeface="almoni"/>
              </a:rPr>
              <a:t> פרשת חיי שרה סימן א</a:t>
            </a:r>
          </a:p>
          <a:p>
            <a:pPr>
              <a:lnSpc>
                <a:spcPct val="150000"/>
              </a:lnSpc>
            </a:pPr>
            <a:r>
              <a:rPr lang="he-IL" sz="2000" b="0" i="0" dirty="0">
                <a:solidFill>
                  <a:srgbClr val="3B3B3B"/>
                </a:solidFill>
                <a:effectLst/>
                <a:latin typeface="almoni"/>
              </a:rPr>
              <a:t>התחיל הקב"ה משבחו ואמר לו </a:t>
            </a:r>
            <a:r>
              <a:rPr lang="he-IL" sz="2000" b="0" i="0" dirty="0" err="1">
                <a:solidFill>
                  <a:srgbClr val="3B3B3B"/>
                </a:solidFill>
                <a:effectLst/>
                <a:latin typeface="almoni"/>
              </a:rPr>
              <a:t>יפיפית</a:t>
            </a:r>
            <a:r>
              <a:rPr lang="he-IL" sz="2000" b="0" i="0" dirty="0">
                <a:solidFill>
                  <a:srgbClr val="3B3B3B"/>
                </a:solidFill>
                <a:effectLst/>
                <a:latin typeface="almoni"/>
              </a:rPr>
              <a:t> מבני אדם וגו' (שם /תהלים/ מה), </a:t>
            </a:r>
          </a:p>
          <a:p>
            <a:pPr>
              <a:lnSpc>
                <a:spcPct val="150000"/>
              </a:lnSpc>
            </a:pPr>
            <a:r>
              <a:rPr lang="he-IL" sz="2000" b="0" i="0" dirty="0">
                <a:solidFill>
                  <a:srgbClr val="3B3B3B"/>
                </a:solidFill>
                <a:effectLst/>
                <a:latin typeface="almoni"/>
              </a:rPr>
              <a:t>א"ל אי זה היופי שלי אני ובני </a:t>
            </a:r>
            <a:r>
              <a:rPr lang="he-IL" sz="2000" b="0" i="0" dirty="0" err="1">
                <a:solidFill>
                  <a:srgbClr val="3B3B3B"/>
                </a:solidFill>
                <a:effectLst/>
                <a:latin typeface="almoni"/>
              </a:rPr>
              <a:t>נכנסין</a:t>
            </a:r>
            <a:r>
              <a:rPr lang="he-IL" sz="2000" b="0" i="0" dirty="0">
                <a:solidFill>
                  <a:srgbClr val="3B3B3B"/>
                </a:solidFill>
                <a:effectLst/>
                <a:latin typeface="almoni"/>
              </a:rPr>
              <a:t> לעיר ואין בני אדם </a:t>
            </a:r>
            <a:r>
              <a:rPr lang="he-IL" sz="2000" b="0" i="0" dirty="0" err="1">
                <a:solidFill>
                  <a:srgbClr val="3B3B3B"/>
                </a:solidFill>
                <a:effectLst/>
                <a:latin typeface="almoni"/>
              </a:rPr>
              <a:t>מכירין</a:t>
            </a:r>
            <a:r>
              <a:rPr lang="he-IL" sz="2000" b="0" i="0" dirty="0">
                <a:solidFill>
                  <a:srgbClr val="3B3B3B"/>
                </a:solidFill>
                <a:effectLst/>
                <a:latin typeface="almoni"/>
              </a:rPr>
              <a:t> בין האב לבן מפני שהיה אדם חי מאה ומאתים שנה ולא היה מזקין, אמר אברהם רבש"ע צריך אתה להפריש בין האב לבן ובין נער לזקן שיתכבד הזקן בנער, </a:t>
            </a:r>
          </a:p>
          <a:p>
            <a:pPr>
              <a:lnSpc>
                <a:spcPct val="150000"/>
              </a:lnSpc>
            </a:pPr>
            <a:r>
              <a:rPr lang="he-IL" sz="2000" b="0" i="0" dirty="0">
                <a:solidFill>
                  <a:srgbClr val="3B3B3B"/>
                </a:solidFill>
                <a:effectLst/>
                <a:latin typeface="almoni"/>
              </a:rPr>
              <a:t>א"ל הקדוש ברוך הוא חייך ממך אני מתחיל, הלך ולן באותה הלילה ועמד בבקר כיון שעמד ראה שהלבין שער ראשו וזקנו, </a:t>
            </a:r>
          </a:p>
          <a:p>
            <a:pPr>
              <a:lnSpc>
                <a:spcPct val="150000"/>
              </a:lnSpc>
            </a:pPr>
            <a:r>
              <a:rPr lang="he-IL" sz="2000" b="0" i="0" dirty="0">
                <a:solidFill>
                  <a:srgbClr val="3B3B3B"/>
                </a:solidFill>
                <a:effectLst/>
                <a:latin typeface="almoni"/>
              </a:rPr>
              <a:t>אמר לפניו רבש"ע עשיתני דוגמא, אמר לו 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והדר זקנים שיבה (שם /משלי/ כ), לכך נאמר ואברהם זקן.</a:t>
            </a:r>
            <a:endParaRPr lang="he-IL" sz="2000" b="1" dirty="0">
              <a:solidFill>
                <a:schemeClr val="accent3">
                  <a:lumMod val="75000"/>
                </a:schemeClr>
              </a:solidFill>
            </a:endParaRPr>
          </a:p>
        </p:txBody>
      </p:sp>
    </p:spTree>
    <p:extLst>
      <p:ext uri="{BB962C8B-B14F-4D97-AF65-F5344CB8AC3E}">
        <p14:creationId xmlns:p14="http://schemas.microsoft.com/office/powerpoint/2010/main" val="23797988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עֲטֶרֶת תִּפְאֶרֶת שֵׂיבָה בְּדֶרֶךְ צְדָקָה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שלמה המלך (משלי </a:t>
            </a:r>
            <a:r>
              <a:rPr lang="he-IL" sz="1800" dirty="0" err="1">
                <a:effectLst/>
                <a:latin typeface="Calibri" panose="020F0502020204030204" pitchFamily="34" charset="0"/>
                <a:ea typeface="Calibri" panose="020F0502020204030204" pitchFamily="34" charset="0"/>
                <a:cs typeface="Arial" panose="020B0604020202020204" pitchFamily="34" charset="0"/>
              </a:rPr>
              <a:t>טז</a:t>
            </a:r>
            <a:r>
              <a:rPr lang="he-IL" sz="1800" dirty="0">
                <a:effectLst/>
                <a:latin typeface="Calibri" panose="020F0502020204030204" pitchFamily="34" charset="0"/>
                <a:ea typeface="Calibri" panose="020F0502020204030204" pitchFamily="34" charset="0"/>
                <a:cs typeface="Arial" panose="020B0604020202020204" pitchFamily="34" charset="0"/>
              </a:rPr>
              <a:t>, לא) מגלה לנו טעם להופעתו של השיער הלבן.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תִּפְאֶרֶת שֵׂיבָה" - שיבה, כלומר סימני שיבה, היא כתר  מפואר.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פירוש, בעל השיער הלבן הוא גם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חיים, ומשכך ראוי הוא להעניק עצות טובות.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הקב”ה הכתיר אותו בכך שהניח על ראשו זֵר של כבוד, כדי  שמכאן ואילך יוכלו בני קהילתו למצוא בו כתובת  לעצה </a:t>
            </a:r>
            <a:r>
              <a:rPr lang="he-IL" sz="1800" dirty="0" err="1">
                <a:effectLst/>
                <a:latin typeface="Calibri" panose="020F0502020204030204" pitchFamily="34" charset="0"/>
                <a:ea typeface="Calibri" panose="020F0502020204030204" pitchFamily="34" charset="0"/>
                <a:cs typeface="Arial" panose="020B0604020202020204" pitchFamily="34" charset="0"/>
              </a:rPr>
              <a:t>ותושיה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לדוגמא, כאשר מתקיימת ישיבת מועצה כזו או  אחרת, שמטרתה לקבוע </a:t>
            </a:r>
            <a:r>
              <a:rPr lang="he-IL" sz="1800" dirty="0" err="1">
                <a:effectLst/>
                <a:latin typeface="Calibri" panose="020F0502020204030204" pitchFamily="34" charset="0"/>
                <a:ea typeface="Calibri" panose="020F0502020204030204" pitchFamily="34" charset="0"/>
                <a:cs typeface="Arial" panose="020B0604020202020204" pitchFamily="34" charset="0"/>
              </a:rPr>
              <a:t>ענינים</a:t>
            </a:r>
            <a:r>
              <a:rPr lang="he-IL" sz="1800" dirty="0">
                <a:effectLst/>
                <a:latin typeface="Calibri" panose="020F0502020204030204" pitchFamily="34" charset="0"/>
                <a:ea typeface="Calibri" panose="020F0502020204030204" pitchFamily="34" charset="0"/>
                <a:cs typeface="Arial" panose="020B0604020202020204" pitchFamily="34" charset="0"/>
              </a:rPr>
              <a:t> הנוגעים לעתידה  של הקהילה, העיר או המדינה, מי הם בעלי הדעה  המוערכים ביותר?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הזקנים, בעלי הדעה הרגועה והמנוסה, שלא כמו הצעירים חסרי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זוהי אחת ממטרותיו של השיער הלבן. “עֲטֶרֶת תִּפְאֶרֶת שֵׂיבָה" - השיער הלבן הוא הוא כתר של כבוד, תעודה המעידה שאדם זה עבר בהצלחה את לימודי תורת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החיים.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7345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70DE-755A-F93E-66C2-4F71DAE35E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9669370-AA42-3EF4-B1CC-0AC6AADD293A}"/>
              </a:ext>
            </a:extLst>
          </p:cNvPr>
          <p:cNvSpPr>
            <a:spLocks noGrp="1"/>
          </p:cNvSpPr>
          <p:nvPr>
            <p:ph type="title"/>
          </p:nvPr>
        </p:nvSpPr>
        <p:spPr>
          <a:xfrm>
            <a:off x="1745673" y="624110"/>
            <a:ext cx="9758939" cy="1027269"/>
          </a:xfrm>
        </p:spPr>
        <p:txBody>
          <a:bodyPr>
            <a:normAutofit/>
          </a:bodyPr>
          <a:lstStyle/>
          <a:p>
            <a:pPr algn="ctr"/>
            <a:r>
              <a:rPr lang="he-IL" b="1" dirty="0"/>
              <a:t>מה זה מראה יפה?</a:t>
            </a:r>
          </a:p>
        </p:txBody>
      </p:sp>
      <p:sp>
        <p:nvSpPr>
          <p:cNvPr id="3" name="מציין מיקום תוכן 2">
            <a:extLst>
              <a:ext uri="{FF2B5EF4-FFF2-40B4-BE49-F238E27FC236}">
                <a16:creationId xmlns:a16="http://schemas.microsoft.com/office/drawing/2014/main" id="{8D6E1DB0-B1DE-880C-798D-4C1687A2B178}"/>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הנתון החשוב ביותר במערכת המושגים של נוי ויופי, כפי המקובל היום ברחוב, הוא:</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"מראה צעיר" גבר כבן שבעים צובע את שערו הכסוף בצבע אפור, מסדר את שארית שערותיו כגרדומי בלורית, מבליט את שיירי שריריו כדי להראות יפה, כלומר כדי להראות צעיר.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ואילו מדברי חז"ל נראה ההיפך הגמור </a:t>
            </a:r>
            <a:r>
              <a:rPr lang="he-IL" sz="1800" dirty="0" err="1">
                <a:effectLst/>
                <a:latin typeface="Calibri" panose="020F0502020204030204" pitchFamily="34" charset="0"/>
                <a:ea typeface="Calibri" panose="020F0502020204030204" pitchFamily="34" charset="0"/>
                <a:cs typeface="Arial" panose="020B0604020202020204" pitchFamily="34" charset="0"/>
              </a:rPr>
              <a:t>דוקא</a:t>
            </a:r>
            <a:r>
              <a:rPr lang="he-IL" sz="1800" dirty="0">
                <a:effectLst/>
                <a:latin typeface="Calibri" panose="020F0502020204030204" pitchFamily="34" charset="0"/>
                <a:ea typeface="Calibri" panose="020F0502020204030204" pitchFamily="34" charset="0"/>
                <a:cs typeface="Arial" panose="020B0604020202020204" pitchFamily="34" charset="0"/>
              </a:rPr>
              <a:t> מראה זקן הוא מראה נאה.</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איך נשתנה סולם הערכים מן הקצה עד הקצה שכנגדו?</a:t>
            </a:r>
          </a:p>
        </p:txBody>
      </p:sp>
    </p:spTree>
    <p:extLst>
      <p:ext uri="{BB962C8B-B14F-4D97-AF65-F5344CB8AC3E}">
        <p14:creationId xmlns:p14="http://schemas.microsoft.com/office/powerpoint/2010/main" val="2479880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יופי מראה המתאים לתכליתו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a:t>
            </a:r>
            <a:r>
              <a:rPr lang="he-IL" sz="1800" b="1" dirty="0">
                <a:effectLst/>
                <a:latin typeface="Calibri" panose="020F0502020204030204" pitchFamily="34" charset="0"/>
                <a:ea typeface="Calibri" panose="020F0502020204030204" pitchFamily="34" charset="0"/>
                <a:cs typeface="Arial" panose="020B0604020202020204" pitchFamily="34" charset="0"/>
              </a:rPr>
              <a:t>ופי מורה על היות היפה תואם לתכליתו.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האדם היא לקנות דעת, והלא אין זקן אלא זה שקנה חכמה.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השנים המנוצלות היטב ורוב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מאלפים בינה ומקנים דעת.</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כן מראה של זקנה ושיבה הוא הדר ותפארת. </a:t>
            </a:r>
          </a:p>
          <a:p>
            <a:pPr algn="r"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זיקנה</a:t>
            </a:r>
            <a:r>
              <a:rPr lang="he-IL" sz="1800" dirty="0">
                <a:effectLst/>
                <a:latin typeface="Calibri" panose="020F0502020204030204" pitchFamily="34" charset="0"/>
                <a:ea typeface="Calibri" panose="020F0502020204030204" pitchFamily="34" charset="0"/>
                <a:cs typeface="Arial" panose="020B0604020202020204" pitchFamily="34" charset="0"/>
              </a:rPr>
              <a:t> מורה על ישוב דעת וחכמת 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מראה זקנה הוא מראה אדם הרבה יותר ממראה צעיר. כי הרי מהו אדם – המכיר את בוראו.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מי שעולם המושגים שלו יונק מתפישת עולמם של האינם קרויים אדם, </a:t>
            </a:r>
            <a:r>
              <a:rPr lang="he-IL" sz="1800" b="1" dirty="0">
                <a:effectLst/>
                <a:latin typeface="Calibri" panose="020F0502020204030204" pitchFamily="34" charset="0"/>
                <a:ea typeface="Calibri" panose="020F0502020204030204" pitchFamily="34" charset="0"/>
                <a:cs typeface="Arial" panose="020B0604020202020204" pitchFamily="34" charset="0"/>
              </a:rPr>
              <a:t>ובעולמם של בעלי החיים בעל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הכח</a:t>
            </a:r>
            <a:r>
              <a:rPr lang="he-IL" sz="1800" b="1" dirty="0">
                <a:effectLst/>
                <a:latin typeface="Calibri" panose="020F0502020204030204" pitchFamily="34" charset="0"/>
                <a:ea typeface="Calibri" panose="020F0502020204030204" pitchFamily="34" charset="0"/>
                <a:cs typeface="Arial" panose="020B0604020202020204" pitchFamily="34" charset="0"/>
              </a:rPr>
              <a:t> הוא בעל החשיבות</a:t>
            </a:r>
            <a:r>
              <a:rPr lang="he-IL" sz="1800" dirty="0">
                <a:effectLst/>
                <a:latin typeface="Calibri" panose="020F0502020204030204" pitchFamily="34" charset="0"/>
                <a:ea typeface="Calibri" panose="020F0502020204030204" pitchFamily="34" charset="0"/>
                <a:cs typeface="Arial" panose="020B0604020202020204" pitchFamily="34" charset="0"/>
              </a:rPr>
              <a:t>, כי בכדי להנות ולמלא יצרים צריך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צריך מח.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הוא מחשיב גוף צעיר כראוי למלא את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יעודו</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גוף זקן. על כן כדי להראות נאה הוא משתדל להראות צעיר.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55930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שולחן ערוך </a:t>
            </a:r>
            <a:r>
              <a:rPr lang="he-IL" sz="700" b="1" dirty="0"/>
              <a:t>יורה דעה הלכות לא ילבש גבר שמלת </a:t>
            </a:r>
            <a:r>
              <a:rPr lang="he-IL" sz="700" b="1" dirty="0" err="1"/>
              <a:t>אשה</a:t>
            </a:r>
            <a:r>
              <a:rPr lang="he-IL" sz="700" b="1" dirty="0"/>
              <a:t> סימן </a:t>
            </a:r>
            <a:r>
              <a:rPr lang="he-IL" sz="700" b="1" dirty="0" err="1"/>
              <a:t>קפב</a:t>
            </a:r>
            <a:r>
              <a:rPr lang="he-IL" sz="700" b="1" dirty="0"/>
              <a:t> סעיף ו</a:t>
            </a:r>
            <a:r>
              <a:rPr lang="he-IL" b="1" dirty="0"/>
              <a:t>אסור (לאיש) ללקט אפילו שער אחד לבן מתוך השחורות, משום לא ילבש גבר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ישנה סיבה נוספת, רוחנית יותר,  לשיער הלבן ולשאר סימני השיבה.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שיער לבן מזכיר לאדם שהזמן קצר והמלאכה מרובה, ושעליו להזדרז  כדי להספיק משהו בחייו.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זו צריכה להיות דאגתו העיקרית של האדם  שמתחיל להזדקן, שהוא לא השיג מספיק בחייו עד  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השיער הלבן הוא מתנה משמים, זהו מסר מהבורא יתברך שהגיע הזמן להתנער מהתרדמה ולהספיק משהו בחיים.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 רק לתקן את מה שנעשה שלא כהוגן - חשוב יותר להתחיל להשלים את מה שטרם הספקת! יש כל כך הרבה מה להספיק בלימוד התורה, בקיום המצוות, </a:t>
            </a:r>
            <a:r>
              <a:rPr lang="he-IL" sz="1800" dirty="0" err="1">
                <a:effectLst/>
                <a:latin typeface="Calibri" panose="020F0502020204030204" pitchFamily="34" charset="0"/>
                <a:ea typeface="Calibri" panose="020F0502020204030204" pitchFamily="34" charset="0"/>
                <a:cs typeface="Arial" panose="020B0604020202020204" pitchFamily="34" charset="0"/>
              </a:rPr>
              <a:t>במדות</a:t>
            </a:r>
            <a:r>
              <a:rPr lang="he-IL" sz="1800" dirty="0">
                <a:effectLst/>
                <a:latin typeface="Calibri" panose="020F0502020204030204" pitchFamily="34" charset="0"/>
                <a:ea typeface="Calibri" panose="020F0502020204030204" pitchFamily="34" charset="0"/>
                <a:cs typeface="Arial" panose="020B0604020202020204" pitchFamily="34" charset="0"/>
              </a:rPr>
              <a:t> טובות, ביראת שמים ואהבת ה’. וככל שאתה מתקרב יותר ויותר ליום הדין ולחשבון הגדול, סימנים אלו נשלחים אליך כדי לעורר אותך להתכונן.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מי שתולש מראשו שערות לבנות, מלבד העובדה שהדבר אסור על פי התורה שכן יש בזה משום “לא  ילבש גבר שמלת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הרי שהדבר דומה למי שמקבל זימון לבית משפט וקורע אותו לגזרים.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פעולה זו לא תשיג עבורו דבר, שכן לבית המשפט יש  עותק של מכתב הזימון! ובהגיע יום המשפט, הם ידאגו  שתגיע, בין אם תרצה ובין אם לא. אי אפשר לברוח </a:t>
            </a:r>
            <a:r>
              <a:rPr lang="he-IL" sz="1800" dirty="0" err="1">
                <a:effectLst/>
                <a:latin typeface="Calibri" panose="020F0502020204030204" pitchFamily="34" charset="0"/>
                <a:ea typeface="Calibri" panose="020F0502020204030204" pitchFamily="34" charset="0"/>
                <a:cs typeface="Arial" panose="020B0604020202020204" pitchFamily="34" charset="0"/>
              </a:rPr>
              <a:t>מתכניתו</a:t>
            </a:r>
            <a:r>
              <a:rPr lang="he-IL" sz="1800" dirty="0">
                <a:effectLst/>
                <a:latin typeface="Calibri" panose="020F0502020204030204" pitchFamily="34" charset="0"/>
                <a:ea typeface="Calibri" panose="020F0502020204030204" pitchFamily="34" charset="0"/>
                <a:cs typeface="Arial" panose="020B0604020202020204" pitchFamily="34" charset="0"/>
              </a:rPr>
              <a:t> של הבורא יתברך.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68047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68AC-277B-AB46-8C02-DDDE36C2FB2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1D26021-BA4D-AAD4-2FBF-3C68B129CBBC}"/>
              </a:ext>
            </a:extLst>
          </p:cNvPr>
          <p:cNvSpPr>
            <a:spLocks noGrp="1"/>
          </p:cNvSpPr>
          <p:nvPr>
            <p:ph type="title"/>
          </p:nvPr>
        </p:nvSpPr>
        <p:spPr>
          <a:xfrm>
            <a:off x="1745673" y="624110"/>
            <a:ext cx="9758939" cy="1027269"/>
          </a:xfrm>
        </p:spPr>
        <p:txBody>
          <a:bodyPr/>
          <a:lstStyle/>
          <a:p>
            <a:pPr algn="ctr"/>
            <a:r>
              <a:rPr lang="he-IL" b="1" dirty="0"/>
              <a:t>סיכום – היופי שבמראה הזקנה</a:t>
            </a:r>
          </a:p>
        </p:txBody>
      </p:sp>
      <p:sp>
        <p:nvSpPr>
          <p:cNvPr id="3" name="מציין מיקום תוכן 2">
            <a:extLst>
              <a:ext uri="{FF2B5EF4-FFF2-40B4-BE49-F238E27FC236}">
                <a16:creationId xmlns:a16="http://schemas.microsoft.com/office/drawing/2014/main" id="{D63C0DB7-828F-FEE6-28B8-CC3025AA7475}"/>
              </a:ext>
            </a:extLst>
          </p:cNvPr>
          <p:cNvSpPr>
            <a:spLocks noGrp="1"/>
          </p:cNvSpPr>
          <p:nvPr>
            <p:ph idx="1"/>
          </p:nvPr>
        </p:nvSpPr>
        <p:spPr>
          <a:xfrm>
            <a:off x="1624084" y="1651378"/>
            <a:ext cx="9880528" cy="4885899"/>
          </a:xfrm>
        </p:spPr>
        <p:txBody>
          <a:bodyPr>
            <a:normAutofit/>
          </a:bodyPr>
          <a:lstStyle/>
          <a:p>
            <a:pPr>
              <a:lnSpc>
                <a:spcPct val="150000"/>
              </a:lnSpc>
            </a:pPr>
            <a:r>
              <a:rPr lang="he-IL" sz="2800" b="1" dirty="0">
                <a:solidFill>
                  <a:schemeClr val="accent2">
                    <a:lumMod val="75000"/>
                  </a:schemeClr>
                </a:solidFill>
              </a:rPr>
              <a:t>אברהם ביקש מראה </a:t>
            </a:r>
            <a:r>
              <a:rPr lang="he-IL" sz="2800" b="1" dirty="0" err="1">
                <a:solidFill>
                  <a:schemeClr val="accent2">
                    <a:lumMod val="75000"/>
                  </a:schemeClr>
                </a:solidFill>
              </a:rPr>
              <a:t>זיקנה</a:t>
            </a:r>
            <a:r>
              <a:rPr lang="he-IL" sz="2800" b="1" dirty="0">
                <a:solidFill>
                  <a:schemeClr val="accent2">
                    <a:lumMod val="75000"/>
                  </a:schemeClr>
                </a:solidFill>
              </a:rPr>
              <a:t> </a:t>
            </a:r>
            <a:r>
              <a:rPr lang="he-IL" sz="2800" b="1" dirty="0">
                <a:solidFill>
                  <a:schemeClr val="accent3">
                    <a:lumMod val="75000"/>
                  </a:schemeClr>
                </a:solidFill>
              </a:rPr>
              <a:t>– שכן </a:t>
            </a:r>
            <a:r>
              <a:rPr lang="he-IL" sz="2800" b="1" dirty="0" err="1">
                <a:solidFill>
                  <a:schemeClr val="accent3">
                    <a:lumMod val="75000"/>
                  </a:schemeClr>
                </a:solidFill>
              </a:rPr>
              <a:t>זיקנה</a:t>
            </a:r>
            <a:r>
              <a:rPr lang="he-IL" sz="2800" b="1" dirty="0">
                <a:solidFill>
                  <a:schemeClr val="accent3">
                    <a:lumMod val="75000"/>
                  </a:schemeClr>
                </a:solidFill>
              </a:rPr>
              <a:t> היא כבוד היא מראה על אדם בעל ישוב דעת, אדם שמבין את התכלית של העולם. </a:t>
            </a:r>
          </a:p>
          <a:p>
            <a:pPr>
              <a:lnSpc>
                <a:spcPct val="150000"/>
              </a:lnSpc>
            </a:pPr>
            <a:r>
              <a:rPr lang="he-IL" sz="2800" b="1" dirty="0">
                <a:solidFill>
                  <a:schemeClr val="accent2">
                    <a:lumMod val="75000"/>
                  </a:schemeClr>
                </a:solidFill>
              </a:rPr>
              <a:t>כבן שבעים שנה </a:t>
            </a:r>
            <a:r>
              <a:rPr lang="he-IL" sz="2800" b="1" dirty="0">
                <a:solidFill>
                  <a:schemeClr val="accent3">
                    <a:lumMod val="75000"/>
                  </a:schemeClr>
                </a:solidFill>
              </a:rPr>
              <a:t>– הזקן הלבן נותן מראה מאיר המעיד על אדם </a:t>
            </a:r>
            <a:r>
              <a:rPr lang="he-IL" sz="2800" b="1" dirty="0" err="1">
                <a:solidFill>
                  <a:schemeClr val="accent3">
                    <a:lumMod val="75000"/>
                  </a:schemeClr>
                </a:solidFill>
              </a:rPr>
              <a:t>שחכמתו</a:t>
            </a:r>
            <a:r>
              <a:rPr lang="he-IL" sz="2800" b="1" dirty="0">
                <a:solidFill>
                  <a:schemeClr val="accent3">
                    <a:lumMod val="75000"/>
                  </a:schemeClr>
                </a:solidFill>
              </a:rPr>
              <a:t> מאירה את פניו. </a:t>
            </a:r>
          </a:p>
          <a:p>
            <a:pPr>
              <a:lnSpc>
                <a:spcPct val="150000"/>
              </a:lnSpc>
            </a:pPr>
            <a:r>
              <a:rPr lang="he-IL" sz="2800" b="1" dirty="0">
                <a:solidFill>
                  <a:schemeClr val="accent2">
                    <a:lumMod val="75000"/>
                  </a:schemeClr>
                </a:solidFill>
              </a:rPr>
              <a:t>איסור הסרת זקן הלבן </a:t>
            </a:r>
            <a:r>
              <a:rPr lang="he-IL" sz="2800" b="1" dirty="0">
                <a:solidFill>
                  <a:schemeClr val="accent3">
                    <a:lumMod val="75000"/>
                  </a:schemeClr>
                </a:solidFill>
              </a:rPr>
              <a:t>– זהו תזכורות ליום הדין שכדאי לזכור. </a:t>
            </a:r>
          </a:p>
          <a:p>
            <a:pPr>
              <a:lnSpc>
                <a:spcPct val="150000"/>
              </a:lnSpc>
            </a:pPr>
            <a:endParaRPr lang="he-IL" sz="2800" b="1" dirty="0">
              <a:solidFill>
                <a:schemeClr val="accent3">
                  <a:lumMod val="75000"/>
                </a:schemeClr>
              </a:solidFill>
            </a:endParaRPr>
          </a:p>
          <a:p>
            <a:pPr marL="0" indent="0">
              <a:lnSpc>
                <a:spcPct val="150000"/>
              </a:lnSpc>
              <a:buNone/>
            </a:pPr>
            <a:endParaRPr lang="he-IL" sz="2000" b="1" dirty="0">
              <a:solidFill>
                <a:schemeClr val="accent3">
                  <a:lumMod val="75000"/>
                </a:schemeClr>
              </a:solidFill>
            </a:endParaRPr>
          </a:p>
        </p:txBody>
      </p:sp>
      <p:sp>
        <p:nvSpPr>
          <p:cNvPr id="5" name="חץ: שמאלה 4">
            <a:extLst>
              <a:ext uri="{FF2B5EF4-FFF2-40B4-BE49-F238E27FC236}">
                <a16:creationId xmlns:a16="http://schemas.microsoft.com/office/drawing/2014/main" id="{EB1EF2C7-7706-25CD-F419-7E4734EB5200}"/>
              </a:ext>
            </a:extLst>
          </p:cNvPr>
          <p:cNvSpPr/>
          <p:nvPr/>
        </p:nvSpPr>
        <p:spPr>
          <a:xfrm>
            <a:off x="2361537" y="5247861"/>
            <a:ext cx="9176203" cy="1351722"/>
          </a:xfrm>
          <a:prstGeom prst="left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1" dirty="0">
                <a:solidFill>
                  <a:schemeClr val="tx2">
                    <a:lumMod val="50000"/>
                  </a:schemeClr>
                </a:solidFill>
              </a:rPr>
              <a:t>למעשה – מראה הזקנה הוא מראה מכובד אין לנו להתבייש בו, </a:t>
            </a:r>
          </a:p>
          <a:p>
            <a:pPr algn="ctr"/>
            <a:r>
              <a:rPr lang="he-IL" b="1" dirty="0">
                <a:solidFill>
                  <a:schemeClr val="tx2">
                    <a:lumMod val="50000"/>
                  </a:schemeClr>
                </a:solidFill>
              </a:rPr>
              <a:t>הוא מעיד עלינו שאנחנו חכמים.</a:t>
            </a:r>
          </a:p>
        </p:txBody>
      </p:sp>
    </p:spTree>
    <p:extLst>
      <p:ext uri="{BB962C8B-B14F-4D97-AF65-F5344CB8AC3E}">
        <p14:creationId xmlns:p14="http://schemas.microsoft.com/office/powerpoint/2010/main" val="33622204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F008ED-85B1-04BE-47C2-0E445762FBB4}"/>
              </a:ext>
            </a:extLst>
          </p:cNvPr>
          <p:cNvSpPr>
            <a:spLocks noGrp="1"/>
          </p:cNvSpPr>
          <p:nvPr>
            <p:ph type="title"/>
          </p:nvPr>
        </p:nvSpPr>
        <p:spPr/>
        <p:txBody>
          <a:bodyPr/>
          <a:lstStyle/>
          <a:p>
            <a:pPr algn="ctr"/>
            <a:r>
              <a:rPr lang="he-IL" dirty="0"/>
              <a:t>מהו כבוד?</a:t>
            </a:r>
          </a:p>
        </p:txBody>
      </p:sp>
      <p:sp>
        <p:nvSpPr>
          <p:cNvPr id="3" name="מציין מיקום תוכן 2">
            <a:extLst>
              <a:ext uri="{FF2B5EF4-FFF2-40B4-BE49-F238E27FC236}">
                <a16:creationId xmlns:a16="http://schemas.microsoft.com/office/drawing/2014/main" id="{11B330A9-7A58-03E8-A1AE-EBB774CB5A72}"/>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526766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2C91A-D247-A53C-AF13-C5AA8897DA5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8718880-EBD7-9A53-3C3E-090383A44812}"/>
              </a:ext>
            </a:extLst>
          </p:cNvPr>
          <p:cNvSpPr>
            <a:spLocks noGrp="1"/>
          </p:cNvSpPr>
          <p:nvPr>
            <p:ph type="title"/>
          </p:nvPr>
        </p:nvSpPr>
        <p:spPr>
          <a:xfrm>
            <a:off x="1745673" y="624110"/>
            <a:ext cx="9758939" cy="1027269"/>
          </a:xfrm>
        </p:spPr>
        <p:txBody>
          <a:bodyPr>
            <a:normAutofit fontScale="90000"/>
          </a:bodyPr>
          <a:lstStyle/>
          <a:p>
            <a:pPr algn="ctr"/>
            <a:r>
              <a:rPr lang="he-IL" b="1" dirty="0"/>
              <a:t>מה שאתם חושבים היום על זקנים ישפיע על הדרך שבה אתם עצמכם תזדקנו </a:t>
            </a:r>
          </a:p>
        </p:txBody>
      </p:sp>
      <p:sp>
        <p:nvSpPr>
          <p:cNvPr id="3" name="מציין מיקום תוכן 2">
            <a:extLst>
              <a:ext uri="{FF2B5EF4-FFF2-40B4-BE49-F238E27FC236}">
                <a16:creationId xmlns:a16="http://schemas.microsoft.com/office/drawing/2014/main" id="{B9FB040B-B665-6524-B206-B2225081F608}"/>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000000"/>
                </a:solidFill>
                <a:effectLst/>
                <a:latin typeface="Moses"/>
              </a:rPr>
              <a:t>במחקר אחר של פרופ' לוי, שפורסם בכתב העת </a:t>
            </a:r>
            <a:r>
              <a:rPr lang="en-US" sz="2000" b="0" i="0" dirty="0">
                <a:solidFill>
                  <a:srgbClr val="000000"/>
                </a:solidFill>
                <a:effectLst/>
                <a:latin typeface="Moses"/>
              </a:rPr>
              <a:t>Psychology and Aging </a:t>
            </a:r>
            <a:r>
              <a:rPr lang="he-IL" sz="2000" b="0" i="0" dirty="0">
                <a:solidFill>
                  <a:srgbClr val="000000"/>
                </a:solidFill>
                <a:effectLst/>
                <a:latin typeface="Moses"/>
              </a:rPr>
              <a:t>ב־2015, נמצא שכאשר אנשים מחזיקים בסטריאוטיפים כלפי אנשים מבוגרים, הם עלולים בעצמם לממש את התפיסות האלה בבגרותם ואף ללקות ב</a:t>
            </a:r>
            <a:r>
              <a:rPr lang="he-IL" sz="2000" b="0" i="0" dirty="0">
                <a:effectLst/>
                <a:latin typeface="Moses"/>
                <a:hlinkClick r:id="rId2"/>
              </a:rPr>
              <a:t>אלצהיימר</a:t>
            </a:r>
            <a:r>
              <a:rPr lang="he-IL" sz="2000" b="0" i="0" dirty="0">
                <a:solidFill>
                  <a:srgbClr val="000000"/>
                </a:solidFill>
                <a:effectLst/>
                <a:latin typeface="Moses"/>
              </a:rPr>
              <a:t>. הקשר לאלצהיימר עלה לאחר שביצעו החוקרים סריקות מוח למשתתפי המחקר מגיל 68 ולאורך עשור. החוקרים התמקדו בכמה פרמטרים מוחיים הקשורים באלצהיימר, בין היתר נבדקו השינויים שחלו בגודל ההיפוקמפוס, אזור במוח המשתתף בתהליך </a:t>
            </a:r>
            <a:r>
              <a:rPr lang="he-IL" sz="2000" b="0" i="0" dirty="0">
                <a:effectLst/>
                <a:latin typeface="Moses"/>
                <a:hlinkClick r:id="rId3"/>
              </a:rPr>
              <a:t>הזיכרון</a:t>
            </a:r>
            <a:r>
              <a:rPr lang="he-IL" sz="2000" b="0" i="0" dirty="0">
                <a:solidFill>
                  <a:srgbClr val="000000"/>
                </a:solidFill>
                <a:effectLst/>
                <a:latin typeface="Moses"/>
              </a:rPr>
              <a:t> והניווט. הם מצאו שככל שלאנשים היו יותר דעות שליליות כלפי אנשים מבוגרים בצעירותם, כך ההיפוקמפוס שלהם היה בעל נפח נמוך יותר בזקנתם. </a:t>
            </a:r>
            <a:endParaRPr lang="he-IL" sz="2000" b="1" dirty="0">
              <a:solidFill>
                <a:schemeClr val="accent3">
                  <a:lumMod val="75000"/>
                </a:schemeClr>
              </a:solidFill>
            </a:endParaRPr>
          </a:p>
        </p:txBody>
      </p:sp>
    </p:spTree>
    <p:extLst>
      <p:ext uri="{BB962C8B-B14F-4D97-AF65-F5344CB8AC3E}">
        <p14:creationId xmlns:p14="http://schemas.microsoft.com/office/powerpoint/2010/main" val="648078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EF34D-DCFB-1E75-1BEF-5239991B29A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35FC25C-577E-641B-8603-F3615874762C}"/>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771FF9FA-4539-5560-32CC-6C29DD32CAEF}"/>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6">
                    <a:lumMod val="75000"/>
                  </a:schemeClr>
                </a:solidFill>
              </a:rPr>
              <a:t>הזדמנות רוחנית</a:t>
            </a:r>
          </a:p>
          <a:p>
            <a:pPr algn="ctr"/>
            <a:r>
              <a:rPr lang="he-IL" sz="3600" b="1" dirty="0">
                <a:solidFill>
                  <a:schemeClr val="accent1">
                    <a:lumMod val="75000"/>
                  </a:schemeClr>
                </a:solidFill>
              </a:rPr>
              <a:t>עולמם המופלא של בני הגיל השלישי</a:t>
            </a:r>
          </a:p>
        </p:txBody>
      </p:sp>
    </p:spTree>
    <p:extLst>
      <p:ext uri="{BB962C8B-B14F-4D97-AF65-F5344CB8AC3E}">
        <p14:creationId xmlns:p14="http://schemas.microsoft.com/office/powerpoint/2010/main" val="11386762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DAC6-9EC1-CD13-E067-1110ED2DA7D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F427DAB-DC06-64E5-404D-B4CADA2ECA81}"/>
              </a:ext>
            </a:extLst>
          </p:cNvPr>
          <p:cNvSpPr>
            <a:spLocks noGrp="1"/>
          </p:cNvSpPr>
          <p:nvPr>
            <p:ph type="title"/>
          </p:nvPr>
        </p:nvSpPr>
        <p:spPr>
          <a:xfrm>
            <a:off x="1745673" y="624110"/>
            <a:ext cx="9758939" cy="1027269"/>
          </a:xfrm>
        </p:spPr>
        <p:txBody>
          <a:bodyPr/>
          <a:lstStyle/>
          <a:p>
            <a:pPr algn="ctr"/>
            <a:r>
              <a:rPr lang="he-IL" b="1" dirty="0"/>
              <a:t>סיום מסכת </a:t>
            </a:r>
            <a:r>
              <a:rPr lang="he-IL" b="1" dirty="0" err="1"/>
              <a:t>קינין</a:t>
            </a:r>
            <a:r>
              <a:rPr lang="he-IL" b="1" dirty="0"/>
              <a:t> – במעלת הזקנה</a:t>
            </a:r>
          </a:p>
        </p:txBody>
      </p:sp>
      <p:sp>
        <p:nvSpPr>
          <p:cNvPr id="3" name="מציין מיקום תוכן 2">
            <a:extLst>
              <a:ext uri="{FF2B5EF4-FFF2-40B4-BE49-F238E27FC236}">
                <a16:creationId xmlns:a16="http://schemas.microsoft.com/office/drawing/2014/main" id="{924D7832-BA58-50AC-D059-7FFD2B3EAB63}"/>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sz="2000" b="1" dirty="0">
                <a:solidFill>
                  <a:schemeClr val="accent3">
                    <a:lumMod val="75000"/>
                  </a:schemeClr>
                </a:solidFill>
              </a:rPr>
              <a:t>משנה אחרונה במסכת קינים וסיום סדר קדשים הנקרא חכמה:</a:t>
            </a:r>
          </a:p>
          <a:p>
            <a:pPr>
              <a:lnSpc>
                <a:spcPct val="150000"/>
              </a:lnSpc>
            </a:pPr>
            <a:r>
              <a:rPr lang="he-IL" sz="2000" b="1" dirty="0">
                <a:solidFill>
                  <a:schemeClr val="accent3">
                    <a:lumMod val="75000"/>
                  </a:schemeClr>
                </a:solidFill>
              </a:rPr>
              <a:t>אמר ר' יהושע זה הוא שאמרו (על הכבש) כשהוא חי קולו אחד וכשהוא מת קולו שבעה.</a:t>
            </a:r>
          </a:p>
          <a:p>
            <a:pPr>
              <a:lnSpc>
                <a:spcPct val="150000"/>
              </a:lnSpc>
            </a:pPr>
            <a:r>
              <a:rPr lang="he-IL" sz="2000" b="1" dirty="0">
                <a:solidFill>
                  <a:schemeClr val="accent3">
                    <a:lumMod val="75000"/>
                  </a:schemeClr>
                </a:solidFill>
              </a:rPr>
              <a:t> כיצד קולו שבעה שתי קרניו - שתי חצוצרות, שתי שוקיו - שני </a:t>
            </a:r>
            <a:r>
              <a:rPr lang="he-IL" sz="2000" b="1" dirty="0" err="1">
                <a:solidFill>
                  <a:schemeClr val="accent3">
                    <a:lumMod val="75000"/>
                  </a:schemeClr>
                </a:solidFill>
              </a:rPr>
              <a:t>חלילין</a:t>
            </a:r>
            <a:r>
              <a:rPr lang="he-IL" sz="2000" b="1" dirty="0">
                <a:solidFill>
                  <a:schemeClr val="accent3">
                    <a:lumMod val="75000"/>
                  </a:schemeClr>
                </a:solidFill>
              </a:rPr>
              <a:t>, עורו – לתוף, מעיו – לנבלים,  בני מעיו - לכינורות ויש אומרים אף צמרו לתכלת. </a:t>
            </a:r>
          </a:p>
          <a:p>
            <a:pPr>
              <a:lnSpc>
                <a:spcPct val="150000"/>
              </a:lnSpc>
            </a:pPr>
            <a:r>
              <a:rPr lang="he-IL" sz="2000" b="1" dirty="0">
                <a:solidFill>
                  <a:schemeClr val="accent3">
                    <a:lumMod val="75000"/>
                  </a:schemeClr>
                </a:solidFill>
              </a:rPr>
              <a:t>רבי שמעון בן </a:t>
            </a:r>
            <a:r>
              <a:rPr lang="he-IL" sz="2000" b="1" dirty="0" err="1">
                <a:solidFill>
                  <a:schemeClr val="accent3">
                    <a:lumMod val="75000"/>
                  </a:schemeClr>
                </a:solidFill>
              </a:rPr>
              <a:t>עקשיא</a:t>
            </a:r>
            <a:r>
              <a:rPr lang="he-IL" sz="2000" b="1" dirty="0">
                <a:solidFill>
                  <a:schemeClr val="accent3">
                    <a:lumMod val="75000"/>
                  </a:schemeClr>
                </a:solidFill>
              </a:rPr>
              <a:t> אומר זקני עם הארץ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a:t>
            </a:r>
            <a:r>
              <a:rPr lang="he-IL" sz="2000" b="1" dirty="0" err="1">
                <a:solidFill>
                  <a:schemeClr val="accent3">
                    <a:lumMod val="75000"/>
                  </a:schemeClr>
                </a:solidFill>
              </a:rPr>
              <a:t>מיטרפת</a:t>
            </a:r>
            <a:r>
              <a:rPr lang="he-IL" sz="2000" b="1" dirty="0">
                <a:solidFill>
                  <a:schemeClr val="accent3">
                    <a:lumMod val="75000"/>
                  </a:schemeClr>
                </a:solidFill>
              </a:rPr>
              <a:t> עליהן שנאמר (איוב י"ב) מסיר שפה לנאמנים וטעם זקנים </a:t>
            </a:r>
            <a:r>
              <a:rPr lang="he-IL" sz="2000" b="1" dirty="0" err="1">
                <a:solidFill>
                  <a:schemeClr val="accent3">
                    <a:lumMod val="75000"/>
                  </a:schemeClr>
                </a:solidFill>
              </a:rPr>
              <a:t>יקח</a:t>
            </a:r>
            <a:r>
              <a:rPr lang="he-IL" sz="2000" b="1" dirty="0">
                <a:solidFill>
                  <a:schemeClr val="accent3">
                    <a:lumMod val="75000"/>
                  </a:schemeClr>
                </a:solidFill>
              </a:rPr>
              <a:t> </a:t>
            </a:r>
          </a:p>
          <a:p>
            <a:pPr>
              <a:lnSpc>
                <a:spcPct val="150000"/>
              </a:lnSpc>
            </a:pPr>
            <a:r>
              <a:rPr lang="he-IL" sz="2000" b="1" dirty="0">
                <a:solidFill>
                  <a:schemeClr val="accent3">
                    <a:lumMod val="75000"/>
                  </a:schemeClr>
                </a:solidFill>
              </a:rPr>
              <a:t>אבל זקני תורה אינן כן אלא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a:t>
            </a:r>
            <a:r>
              <a:rPr lang="he-IL" sz="2000" b="1" dirty="0" err="1">
                <a:solidFill>
                  <a:schemeClr val="accent3">
                    <a:lumMod val="75000"/>
                  </a:schemeClr>
                </a:solidFill>
              </a:rPr>
              <a:t>מתישבת</a:t>
            </a:r>
            <a:r>
              <a:rPr lang="he-IL" sz="2000" b="1" dirty="0">
                <a:solidFill>
                  <a:schemeClr val="accent3">
                    <a:lumMod val="75000"/>
                  </a:schemeClr>
                </a:solidFill>
              </a:rPr>
              <a:t> עליהן שנאמר (שם /איוב י"ב/) בישישים חכמה ואורך ימים תבונה:</a:t>
            </a:r>
          </a:p>
          <a:p>
            <a:pPr>
              <a:lnSpc>
                <a:spcPct val="150000"/>
              </a:lnSpc>
            </a:pPr>
            <a:r>
              <a:rPr lang="he-IL" sz="2000" b="1" dirty="0">
                <a:solidFill>
                  <a:schemeClr val="accent3">
                    <a:lumMod val="75000"/>
                  </a:schemeClr>
                </a:solidFill>
              </a:rPr>
              <a:t>תפארת ישראל - </a:t>
            </a:r>
            <a:r>
              <a:rPr lang="he-IL" sz="2000" b="1" dirty="0" err="1">
                <a:solidFill>
                  <a:schemeClr val="accent3">
                    <a:lumMod val="75000"/>
                  </a:schemeClr>
                </a:solidFill>
              </a:rPr>
              <a:t>ומה"ט</a:t>
            </a:r>
            <a:r>
              <a:rPr lang="he-IL" sz="2000" b="1" dirty="0">
                <a:solidFill>
                  <a:schemeClr val="accent3">
                    <a:lumMod val="75000"/>
                  </a:schemeClr>
                </a:solidFill>
              </a:rPr>
              <a:t> נקט הך מילתא הכא </a:t>
            </a:r>
            <a:r>
              <a:rPr lang="he-IL" sz="2000" b="1" dirty="0" err="1">
                <a:solidFill>
                  <a:schemeClr val="accent3">
                    <a:lumMod val="75000"/>
                  </a:schemeClr>
                </a:solidFill>
              </a:rPr>
              <a:t>בסיומא</a:t>
            </a:r>
            <a:r>
              <a:rPr lang="he-IL" sz="2000" b="1" dirty="0">
                <a:solidFill>
                  <a:schemeClr val="accent3">
                    <a:lumMod val="75000"/>
                  </a:schemeClr>
                </a:solidFill>
              </a:rPr>
              <a:t> </a:t>
            </a:r>
            <a:r>
              <a:rPr lang="he-IL" sz="2000" b="1" dirty="0" err="1">
                <a:solidFill>
                  <a:schemeClr val="accent3">
                    <a:lumMod val="75000"/>
                  </a:schemeClr>
                </a:solidFill>
              </a:rPr>
              <a:t>דסדר</a:t>
            </a:r>
            <a:r>
              <a:rPr lang="he-IL" sz="2000" b="1" dirty="0">
                <a:solidFill>
                  <a:schemeClr val="accent3">
                    <a:lumMod val="75000"/>
                  </a:schemeClr>
                </a:solidFill>
              </a:rPr>
              <a:t> קדשים שנקרא חכמה [כשבת ל"א א'] </a:t>
            </a:r>
          </a:p>
        </p:txBody>
      </p:sp>
    </p:spTree>
    <p:extLst>
      <p:ext uri="{BB962C8B-B14F-4D97-AF65-F5344CB8AC3E}">
        <p14:creationId xmlns:p14="http://schemas.microsoft.com/office/powerpoint/2010/main" val="2896568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לפרוש כנפים לתימן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1" dirty="0">
                <a:solidFill>
                  <a:schemeClr val="accent3">
                    <a:lumMod val="75000"/>
                  </a:schemeClr>
                </a:solidFill>
              </a:rPr>
              <a:t>ודמי נמי </a:t>
            </a:r>
            <a:r>
              <a:rPr lang="he-IL" sz="2000" b="1" dirty="0" err="1">
                <a:solidFill>
                  <a:schemeClr val="accent3">
                    <a:lumMod val="75000"/>
                  </a:schemeClr>
                </a:solidFill>
              </a:rPr>
              <a:t>להך</a:t>
            </a:r>
            <a:r>
              <a:rPr lang="he-IL" sz="2000" b="1" dirty="0">
                <a:solidFill>
                  <a:schemeClr val="accent3">
                    <a:lumMod val="75000"/>
                  </a:schemeClr>
                </a:solidFill>
              </a:rPr>
              <a:t> דלעיל, </a:t>
            </a:r>
          </a:p>
          <a:p>
            <a:pPr>
              <a:lnSpc>
                <a:spcPct val="150000"/>
              </a:lnSpc>
            </a:pPr>
            <a:r>
              <a:rPr lang="he-IL" sz="2000" b="1" dirty="0" err="1">
                <a:solidFill>
                  <a:schemeClr val="accent3">
                    <a:lumMod val="75000"/>
                  </a:schemeClr>
                </a:solidFill>
              </a:rPr>
              <a:t>דהכא</a:t>
            </a:r>
            <a:r>
              <a:rPr lang="he-IL" sz="2000" b="1" dirty="0">
                <a:solidFill>
                  <a:schemeClr val="accent3">
                    <a:lumMod val="75000"/>
                  </a:schemeClr>
                </a:solidFill>
              </a:rPr>
              <a:t> נמי כשמזקין </a:t>
            </a:r>
            <a:r>
              <a:rPr lang="he-IL" sz="2000" b="1" dirty="0" err="1">
                <a:solidFill>
                  <a:schemeClr val="accent3">
                    <a:lumMod val="75000"/>
                  </a:schemeClr>
                </a:solidFill>
              </a:rPr>
              <a:t>הת"ח</a:t>
            </a:r>
            <a:r>
              <a:rPr lang="he-IL" sz="2000" b="1" dirty="0">
                <a:solidFill>
                  <a:schemeClr val="accent3">
                    <a:lumMod val="75000"/>
                  </a:schemeClr>
                </a:solidFill>
              </a:rPr>
              <a:t> </a:t>
            </a:r>
            <a:r>
              <a:rPr lang="he-IL" sz="2000" b="1" dirty="0" err="1">
                <a:solidFill>
                  <a:schemeClr val="accent3">
                    <a:lumMod val="75000"/>
                  </a:schemeClr>
                </a:solidFill>
              </a:rPr>
              <a:t>וכח</a:t>
            </a:r>
            <a:r>
              <a:rPr lang="he-IL" sz="2000" b="1" dirty="0">
                <a:solidFill>
                  <a:schemeClr val="accent3">
                    <a:lumMod val="75000"/>
                  </a:schemeClr>
                </a:solidFill>
              </a:rPr>
              <a:t> גופו מתחיל להיות נראה כמתרופף, </a:t>
            </a:r>
          </a:p>
          <a:p>
            <a:pPr>
              <a:lnSpc>
                <a:spcPct val="150000"/>
              </a:lnSpc>
            </a:pPr>
            <a:r>
              <a:rPr lang="he-IL" sz="2000" b="1" dirty="0">
                <a:solidFill>
                  <a:schemeClr val="accent3">
                    <a:lumMod val="75000"/>
                  </a:schemeClr>
                </a:solidFill>
              </a:rPr>
              <a:t>אז אדרבה </a:t>
            </a:r>
            <a:r>
              <a:rPr lang="he-IL" sz="2000" b="1" dirty="0" err="1">
                <a:solidFill>
                  <a:schemeClr val="accent3">
                    <a:lumMod val="75000"/>
                  </a:schemeClr>
                </a:solidFill>
              </a:rPr>
              <a:t>כח</a:t>
            </a:r>
            <a:r>
              <a:rPr lang="he-IL" sz="2000" b="1" dirty="0">
                <a:solidFill>
                  <a:schemeClr val="accent3">
                    <a:lumMod val="75000"/>
                  </a:schemeClr>
                </a:solidFill>
              </a:rPr>
              <a:t> שכלו מתוסף ומתחזק בעזרתם מקודש, </a:t>
            </a:r>
            <a:r>
              <a:rPr lang="he-IL" sz="2000" b="1" dirty="0" err="1">
                <a:solidFill>
                  <a:schemeClr val="accent3">
                    <a:lumMod val="75000"/>
                  </a:schemeClr>
                </a:solidFill>
              </a:rPr>
              <a:t>ועי"ז</a:t>
            </a:r>
            <a:r>
              <a:rPr lang="he-IL" sz="2000" b="1" dirty="0">
                <a:solidFill>
                  <a:schemeClr val="accent3">
                    <a:lumMod val="75000"/>
                  </a:schemeClr>
                </a:solidFill>
              </a:rPr>
              <a:t> </a:t>
            </a:r>
            <a:r>
              <a:rPr lang="he-IL" sz="2000" b="1" dirty="0" err="1">
                <a:solidFill>
                  <a:schemeClr val="accent3">
                    <a:lumMod val="75000"/>
                  </a:schemeClr>
                </a:solidFill>
              </a:rPr>
              <a:t>מוסיפין</a:t>
            </a:r>
            <a:r>
              <a:rPr lang="he-IL" sz="2000" b="1" dirty="0">
                <a:solidFill>
                  <a:schemeClr val="accent3">
                    <a:lumMod val="75000"/>
                  </a:schemeClr>
                </a:solidFill>
              </a:rPr>
              <a:t> שלימות להנשמה,</a:t>
            </a:r>
          </a:p>
          <a:p>
            <a:pPr>
              <a:lnSpc>
                <a:spcPct val="150000"/>
              </a:lnSpc>
            </a:pPr>
            <a:r>
              <a:rPr lang="he-IL" sz="2000" b="1" dirty="0" err="1">
                <a:solidFill>
                  <a:schemeClr val="accent3">
                    <a:lumMod val="75000"/>
                  </a:schemeClr>
                </a:solidFill>
              </a:rPr>
              <a:t>מדכבר</a:t>
            </a:r>
            <a:r>
              <a:rPr lang="he-IL" sz="2000" b="1" dirty="0">
                <a:solidFill>
                  <a:schemeClr val="accent3">
                    <a:lumMod val="75000"/>
                  </a:schemeClr>
                </a:solidFill>
              </a:rPr>
              <a:t> נח </a:t>
            </a:r>
            <a:r>
              <a:rPr lang="he-IL" sz="2000" b="1" dirty="0" err="1">
                <a:solidFill>
                  <a:schemeClr val="accent3">
                    <a:lumMod val="75000"/>
                  </a:schemeClr>
                </a:solidFill>
              </a:rPr>
              <a:t>רוגזיה</a:t>
            </a:r>
            <a:r>
              <a:rPr lang="he-IL" sz="2000" b="1" dirty="0">
                <a:solidFill>
                  <a:schemeClr val="accent3">
                    <a:lumMod val="75000"/>
                  </a:schemeClr>
                </a:solidFill>
              </a:rPr>
              <a:t> </a:t>
            </a:r>
            <a:r>
              <a:rPr lang="he-IL" sz="2000" b="1" dirty="0" err="1">
                <a:solidFill>
                  <a:schemeClr val="accent3">
                    <a:lumMod val="75000"/>
                  </a:schemeClr>
                </a:solidFill>
              </a:rPr>
              <a:t>דיצ"ה</a:t>
            </a:r>
            <a:r>
              <a:rPr lang="he-IL" sz="2000" b="1" dirty="0">
                <a:solidFill>
                  <a:schemeClr val="accent3">
                    <a:lumMod val="75000"/>
                  </a:schemeClr>
                </a:solidFill>
              </a:rPr>
              <a:t>, </a:t>
            </a:r>
          </a:p>
          <a:p>
            <a:pPr>
              <a:lnSpc>
                <a:spcPct val="150000"/>
              </a:lnSpc>
            </a:pPr>
            <a:r>
              <a:rPr lang="he-IL" sz="2000" b="1" dirty="0">
                <a:solidFill>
                  <a:schemeClr val="accent3">
                    <a:lumMod val="75000"/>
                  </a:schemeClr>
                </a:solidFill>
              </a:rPr>
              <a:t>ויש להם ג"כ מנוחה מטרדת עסקי הגוף, </a:t>
            </a:r>
          </a:p>
          <a:p>
            <a:pPr>
              <a:lnSpc>
                <a:spcPct val="150000"/>
              </a:lnSpc>
            </a:pPr>
            <a:r>
              <a:rPr lang="he-IL" sz="2000" b="1" dirty="0" err="1">
                <a:solidFill>
                  <a:schemeClr val="accent3">
                    <a:lumMod val="75000"/>
                  </a:schemeClr>
                </a:solidFill>
              </a:rPr>
              <a:t>ועי"ז</a:t>
            </a:r>
            <a:r>
              <a:rPr lang="he-IL" sz="2000" b="1" dirty="0">
                <a:solidFill>
                  <a:schemeClr val="accent3">
                    <a:lumMod val="75000"/>
                  </a:schemeClr>
                </a:solidFill>
              </a:rPr>
              <a:t> יוכל </a:t>
            </a:r>
            <a:r>
              <a:rPr lang="he-IL" sz="2000" b="1" dirty="0" err="1">
                <a:solidFill>
                  <a:schemeClr val="accent3">
                    <a:lumMod val="75000"/>
                  </a:schemeClr>
                </a:solidFill>
              </a:rPr>
              <a:t>כח</a:t>
            </a:r>
            <a:r>
              <a:rPr lang="he-IL" sz="2000" b="1" dirty="0">
                <a:solidFill>
                  <a:schemeClr val="accent3">
                    <a:lumMod val="75000"/>
                  </a:schemeClr>
                </a:solidFill>
              </a:rPr>
              <a:t> שכלם לפרוש כנפיו לתימן ולהזדקק היטב בתורת ה', ולה' הישועה:</a:t>
            </a:r>
          </a:p>
          <a:p>
            <a:pPr>
              <a:lnSpc>
                <a:spcPct val="150000"/>
              </a:lnSpc>
            </a:pPr>
            <a:endParaRPr lang="he-IL" sz="2000" b="1" dirty="0">
              <a:solidFill>
                <a:schemeClr val="accent3">
                  <a:lumMod val="75000"/>
                </a:schemeClr>
              </a:solidFill>
            </a:endParaRPr>
          </a:p>
        </p:txBody>
      </p:sp>
      <p:sp>
        <p:nvSpPr>
          <p:cNvPr id="4" name="חץ: שמאלה 3">
            <a:extLst>
              <a:ext uri="{FF2B5EF4-FFF2-40B4-BE49-F238E27FC236}">
                <a16:creationId xmlns:a16="http://schemas.microsoft.com/office/drawing/2014/main" id="{0EBFD607-2B54-DD17-A5E0-47E4C6D766B0}"/>
              </a:ext>
            </a:extLst>
          </p:cNvPr>
          <p:cNvSpPr/>
          <p:nvPr/>
        </p:nvSpPr>
        <p:spPr>
          <a:xfrm>
            <a:off x="2011680" y="5247861"/>
            <a:ext cx="9048584" cy="1367624"/>
          </a:xfrm>
          <a:prstGeom prst="lef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t>בואו נחשוב – היכן נוכל לפרוש כנפים?</a:t>
            </a:r>
          </a:p>
          <a:p>
            <a:pPr algn="ctr"/>
            <a:r>
              <a:rPr lang="he-IL" dirty="0"/>
              <a:t>אולי נלמד דבר מיוחד שמעולם לא למדנו (קבלה, תנ"ך, ספרי חכמה ומוסר, חסידות)</a:t>
            </a:r>
          </a:p>
        </p:txBody>
      </p:sp>
    </p:spTree>
    <p:extLst>
      <p:ext uri="{BB962C8B-B14F-4D97-AF65-F5344CB8AC3E}">
        <p14:creationId xmlns:p14="http://schemas.microsoft.com/office/powerpoint/2010/main" val="28721452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משיב הרוח ומוריד הגשם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92500" lnSpcReduction="20000"/>
          </a:bodyPr>
          <a:lstStyle/>
          <a:p>
            <a:pPr>
              <a:lnSpc>
                <a:spcPct val="150000"/>
              </a:lnSpc>
            </a:pPr>
            <a:r>
              <a:rPr lang="he-IL" b="0" i="0" dirty="0">
                <a:solidFill>
                  <a:srgbClr val="3B3B3B"/>
                </a:solidFill>
                <a:effectLst/>
                <a:latin typeface="almoni"/>
              </a:rPr>
              <a:t>הרמב"ם (בפירוש המשנה) מסביר את המשנה הנ"ל: "תלמידי חכמים שבשעת שהם </a:t>
            </a:r>
            <a:r>
              <a:rPr lang="he-IL" b="0" i="0" dirty="0" err="1">
                <a:solidFill>
                  <a:srgbClr val="3B3B3B"/>
                </a:solidFill>
                <a:effectLst/>
                <a:latin typeface="almoni"/>
              </a:rPr>
              <a:t>מזקינין</a:t>
            </a:r>
            <a:r>
              <a:rPr lang="he-IL" b="0" i="0" dirty="0">
                <a:solidFill>
                  <a:srgbClr val="3B3B3B"/>
                </a:solidFill>
                <a:effectLst/>
                <a:latin typeface="almoni"/>
              </a:rPr>
              <a:t> </a:t>
            </a:r>
            <a:r>
              <a:rPr lang="he-IL" b="0" i="0" dirty="0" err="1">
                <a:solidFill>
                  <a:srgbClr val="3B3B3B"/>
                </a:solidFill>
                <a:effectLst/>
                <a:latin typeface="almoni"/>
              </a:rPr>
              <a:t>ונחלשין</a:t>
            </a:r>
            <a:r>
              <a:rPr lang="he-IL" b="0" i="0" dirty="0">
                <a:solidFill>
                  <a:srgbClr val="3B3B3B"/>
                </a:solidFill>
                <a:effectLst/>
                <a:latin typeface="almoni"/>
              </a:rPr>
              <a:t> ויפסיד </a:t>
            </a:r>
            <a:r>
              <a:rPr lang="he-IL" dirty="0">
                <a:solidFill>
                  <a:srgbClr val="3B3B3B"/>
                </a:solidFill>
                <a:latin typeface="almoni"/>
              </a:rPr>
              <a:t>גופם תרבה חכמתם ויתחזק שכלם ויוסיפו שלמות." </a:t>
            </a:r>
          </a:p>
          <a:p>
            <a:pPr>
              <a:lnSpc>
                <a:spcPct val="150000"/>
              </a:lnSpc>
            </a:pPr>
            <a:r>
              <a:rPr lang="he-IL" sz="1600" dirty="0" err="1">
                <a:effectLst/>
                <a:latin typeface="Calibri" panose="020F0502020204030204" pitchFamily="34" charset="0"/>
                <a:ea typeface="Calibri" panose="020F0502020204030204" pitchFamily="34" charset="0"/>
                <a:cs typeface="Arial" panose="020B0604020202020204" pitchFamily="34" charset="0"/>
              </a:rPr>
              <a:t>הרמבם</a:t>
            </a:r>
            <a:r>
              <a:rPr lang="he-IL" sz="1600" dirty="0">
                <a:effectLst/>
                <a:latin typeface="Calibri" panose="020F0502020204030204" pitchFamily="34" charset="0"/>
                <a:ea typeface="Calibri" panose="020F0502020204030204" pitchFamily="34" charset="0"/>
                <a:cs typeface="Arial" panose="020B0604020202020204" pitchFamily="34" charset="0"/>
              </a:rPr>
              <a:t> כותב ב"מורה נבוכים" (חלק ג פרק נא) : וכבר בארו הפילוסופים – כי הכוחות הגופניות בימי הבחרות ימנעו רוב מעלות </a:t>
            </a:r>
            <a:r>
              <a:rPr lang="he-IL" sz="1600" dirty="0" err="1">
                <a:effectLst/>
                <a:latin typeface="Calibri" panose="020F0502020204030204" pitchFamily="34" charset="0"/>
                <a:ea typeface="Calibri" panose="020F0502020204030204" pitchFamily="34" charset="0"/>
                <a:cs typeface="Arial" panose="020B0604020202020204" pitchFamily="34" charset="0"/>
              </a:rPr>
              <a:t>המדות</a:t>
            </a:r>
            <a:r>
              <a:rPr lang="he-IL" sz="1600" dirty="0">
                <a:effectLst/>
                <a:latin typeface="Calibri" panose="020F0502020204030204" pitchFamily="34" charset="0"/>
                <a:ea typeface="Calibri" panose="020F0502020204030204" pitchFamily="34" charset="0"/>
                <a:cs typeface="Arial" panose="020B0604020202020204" pitchFamily="34" charset="0"/>
              </a:rPr>
              <a:t>, וכל שכן זאת המחשבה הזכה העולה ביד האדם משלמות המושכלות המביאות לחשקו </a:t>
            </a:r>
            <a:r>
              <a:rPr lang="he-IL" sz="1600" dirty="0" err="1">
                <a:effectLst/>
                <a:latin typeface="Calibri" panose="020F0502020204030204" pitchFamily="34" charset="0"/>
                <a:ea typeface="Calibri" panose="020F0502020204030204" pitchFamily="34" charset="0"/>
                <a:cs typeface="Arial" panose="020B0604020202020204" pitchFamily="34" charset="0"/>
              </a:rPr>
              <a:t>ית</a:t>
            </a:r>
            <a:r>
              <a:rPr lang="he-IL" sz="1600" dirty="0">
                <a:effectLst/>
                <a:latin typeface="Calibri" panose="020F0502020204030204" pitchFamily="34" charset="0"/>
                <a:ea typeface="Calibri" panose="020F0502020204030204" pitchFamily="34" charset="0"/>
                <a:cs typeface="Arial" panose="020B0604020202020204" pitchFamily="34" charset="0"/>
              </a:rPr>
              <a:t>'. כי מן השקר שתעלה ביד האדם עם </a:t>
            </a:r>
            <a:r>
              <a:rPr lang="he-IL" sz="1600" dirty="0" err="1">
                <a:effectLst/>
                <a:latin typeface="Calibri" panose="020F0502020204030204" pitchFamily="34" charset="0"/>
                <a:ea typeface="Calibri" panose="020F0502020204030204" pitchFamily="34" charset="0"/>
                <a:cs typeface="Arial" panose="020B0604020202020204" pitchFamily="34" charset="0"/>
              </a:rPr>
              <a:t>רתיתת</a:t>
            </a:r>
            <a:r>
              <a:rPr lang="he-IL" sz="1600" dirty="0">
                <a:effectLst/>
                <a:latin typeface="Calibri" panose="020F0502020204030204" pitchFamily="34" charset="0"/>
                <a:ea typeface="Calibri" panose="020F0502020204030204" pitchFamily="34" charset="0"/>
                <a:cs typeface="Arial" panose="020B0604020202020204" pitchFamily="34" charset="0"/>
              </a:rPr>
              <a:t> הלחות הגופניות – </a:t>
            </a:r>
            <a:r>
              <a:rPr lang="he-IL" sz="1600" b="1" dirty="0">
                <a:effectLst/>
                <a:latin typeface="Calibri" panose="020F0502020204030204" pitchFamily="34" charset="0"/>
                <a:ea typeface="Calibri" panose="020F0502020204030204" pitchFamily="34" charset="0"/>
                <a:cs typeface="Arial" panose="020B0604020202020204" pitchFamily="34" charset="0"/>
              </a:rPr>
              <a:t>כי כל אשר יחלשו כוחות הגוף ותכבה אש התאוות – יחזק השכל וירבה אורו ותזך השגתו וישמח במה שהשיג </a:t>
            </a:r>
            <a:r>
              <a:rPr lang="he-IL" sz="1600" dirty="0">
                <a:effectLst/>
                <a:latin typeface="Calibri" panose="020F0502020204030204" pitchFamily="34" charset="0"/>
                <a:ea typeface="Calibri" panose="020F0502020204030204" pitchFamily="34" charset="0"/>
                <a:cs typeface="Arial" panose="020B0604020202020204" pitchFamily="34" charset="0"/>
              </a:rPr>
              <a:t>– </a:t>
            </a:r>
          </a:p>
          <a:p>
            <a:pPr>
              <a:lnSpc>
                <a:spcPct val="150000"/>
              </a:lnSpc>
            </a:pPr>
            <a:r>
              <a:rPr lang="he-IL" sz="1100" dirty="0">
                <a:effectLst/>
                <a:latin typeface="Calibri" panose="020F0502020204030204" pitchFamily="34" charset="0"/>
                <a:ea typeface="Calibri" panose="020F0502020204030204" pitchFamily="34" charset="0"/>
                <a:cs typeface="Arial" panose="020B0604020202020204" pitchFamily="34" charset="0"/>
              </a:rPr>
              <a:t>עד שכשיבוא האיש השלם בימים ויקרב למות, תוסיף ההשגה ההיא תוספת עצומה, ותרבה השמחה בהשגה ההיא והחשק למושג, עד </a:t>
            </a:r>
            <a:r>
              <a:rPr lang="he-IL" sz="1100" dirty="0" err="1">
                <a:effectLst/>
                <a:latin typeface="Calibri" panose="020F0502020204030204" pitchFamily="34" charset="0"/>
                <a:ea typeface="Calibri" panose="020F0502020204030204" pitchFamily="34" charset="0"/>
                <a:cs typeface="Arial" panose="020B0604020202020204" pitchFamily="34" charset="0"/>
              </a:rPr>
              <a:t>שתפרד</a:t>
            </a:r>
            <a:r>
              <a:rPr lang="he-IL" sz="1100" dirty="0">
                <a:effectLst/>
                <a:latin typeface="Calibri" panose="020F0502020204030204" pitchFamily="34" charset="0"/>
                <a:ea typeface="Calibri" panose="020F0502020204030204" pitchFamily="34" charset="0"/>
                <a:cs typeface="Arial" panose="020B0604020202020204" pitchFamily="34" charset="0"/>
              </a:rPr>
              <a:t> הנפש מן הגוף אז בעת ההנאה ההיא. </a:t>
            </a:r>
          </a:p>
          <a:p>
            <a:pPr>
              <a:lnSpc>
                <a:spcPct val="150000"/>
              </a:lnSpc>
            </a:pPr>
            <a:r>
              <a:rPr lang="he-IL" sz="1600" dirty="0">
                <a:effectLst/>
                <a:latin typeface="Calibri" panose="020F0502020204030204" pitchFamily="34" charset="0"/>
                <a:ea typeface="Calibri" panose="020F0502020204030204" pitchFamily="34" charset="0"/>
                <a:cs typeface="Arial" panose="020B0604020202020204" pitchFamily="34" charset="0"/>
              </a:rPr>
              <a:t>במילים אחרות ככל שהכוחות הגופניים כלים השכל מזדכך, התאוות הולכות ופוחתות ועולה התבונה. הכוחות הפיזיים עוצרים בזמן הבחרות בעד המעלות ובעד המחשבה הזכה המושגת על ידי שלמות המושכלות. השכל מזדכך ועד ליום מותו מוסיפה אותה השגה תוספת גדולה.</a:t>
            </a:r>
            <a:endParaRPr lang="he-IL" dirty="0">
              <a:solidFill>
                <a:srgbClr val="3B3B3B"/>
              </a:solidFill>
              <a:latin typeface="almoni"/>
            </a:endParaRPr>
          </a:p>
          <a:p>
            <a:pPr>
              <a:lnSpc>
                <a:spcPct val="150000"/>
              </a:lnSpc>
            </a:pPr>
            <a:r>
              <a:rPr lang="he-IL" dirty="0">
                <a:solidFill>
                  <a:srgbClr val="3B3B3B"/>
                </a:solidFill>
                <a:latin typeface="almoni"/>
              </a:rPr>
              <a:t>ושם נברא מעיין לו וחרוב למאכלו - למה שמו חרוב מלשון חורבן שהוא מחריב את הגוף מחמת קשיותו, ולמה לא נברא לו תפוחים? </a:t>
            </a:r>
          </a:p>
          <a:p>
            <a:pPr>
              <a:lnSpc>
                <a:spcPct val="150000"/>
              </a:lnSpc>
            </a:pPr>
            <a:r>
              <a:rPr lang="he-IL" dirty="0">
                <a:solidFill>
                  <a:srgbClr val="3B3B3B"/>
                </a:solidFill>
                <a:latin typeface="almoni"/>
              </a:rPr>
              <a:t>חובת הלבבות שער הפרישות פ"ז - תיקון הנפש הוא חורבן הגוף ותיקון הגוף הוא חורבן הנפש.</a:t>
            </a:r>
          </a:p>
          <a:p>
            <a:pPr>
              <a:lnSpc>
                <a:spcPct val="150000"/>
              </a:lnSpc>
            </a:pPr>
            <a:r>
              <a:rPr lang="he-IL" dirty="0">
                <a:solidFill>
                  <a:srgbClr val="3B3B3B"/>
                </a:solidFill>
                <a:latin typeface="almoni"/>
              </a:rPr>
              <a:t>שיר משיב הרוח ומוריד הגשם </a:t>
            </a:r>
            <a:endParaRPr lang="he-IL" b="0" i="0" dirty="0">
              <a:solidFill>
                <a:srgbClr val="3B3B3B"/>
              </a:solidFill>
              <a:effectLst/>
              <a:latin typeface="almoni"/>
            </a:endParaRPr>
          </a:p>
        </p:txBody>
      </p:sp>
    </p:spTree>
    <p:extLst>
      <p:ext uri="{BB962C8B-B14F-4D97-AF65-F5344CB8AC3E}">
        <p14:creationId xmlns:p14="http://schemas.microsoft.com/office/powerpoint/2010/main" val="23593083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שלשה מדרגות אל השכל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85000" lnSpcReduction="10000"/>
          </a:bodyPr>
          <a:lstStyle/>
          <a:p>
            <a:pPr>
              <a:lnSpc>
                <a:spcPct val="150000"/>
              </a:lnSpc>
            </a:pPr>
            <a:r>
              <a:rPr lang="he-IL" sz="2000" b="1" dirty="0">
                <a:solidFill>
                  <a:schemeClr val="accent3">
                    <a:lumMod val="75000"/>
                  </a:schemeClr>
                </a:solidFill>
              </a:rPr>
              <a:t>מהר"ל דרך חיים - בן ארבעים שנה לבינה להשגת דברים אשר האדם מוציא </a:t>
            </a:r>
            <a:r>
              <a:rPr lang="he-IL" sz="2000" b="1" dirty="0" err="1">
                <a:solidFill>
                  <a:schemeClr val="accent3">
                    <a:lumMod val="75000"/>
                  </a:schemeClr>
                </a:solidFill>
              </a:rPr>
              <a:t>מכח</a:t>
            </a:r>
            <a:r>
              <a:rPr lang="he-IL" sz="2000" b="1" dirty="0">
                <a:solidFill>
                  <a:schemeClr val="accent3">
                    <a:lumMod val="75000"/>
                  </a:schemeClr>
                </a:solidFill>
              </a:rPr>
              <a:t> שכלו ומתבונתו ודבר זה נקרא בינה.</a:t>
            </a:r>
          </a:p>
          <a:p>
            <a:pPr>
              <a:lnSpc>
                <a:spcPct val="150000"/>
              </a:lnSpc>
            </a:pPr>
            <a:r>
              <a:rPr lang="he-IL" sz="2000" b="1" dirty="0">
                <a:solidFill>
                  <a:schemeClr val="accent3">
                    <a:lumMod val="75000"/>
                  </a:schemeClr>
                </a:solidFill>
              </a:rPr>
              <a:t>בן </a:t>
            </a:r>
            <a:r>
              <a:rPr lang="he-IL" sz="2000" b="1" dirty="0" err="1">
                <a:solidFill>
                  <a:schemeClr val="accent3">
                    <a:lumMod val="75000"/>
                  </a:schemeClr>
                </a:solidFill>
              </a:rPr>
              <a:t>חמשים</a:t>
            </a:r>
            <a:r>
              <a:rPr lang="he-IL" sz="2000" b="1" dirty="0">
                <a:solidFill>
                  <a:schemeClr val="accent3">
                    <a:lumMod val="75000"/>
                  </a:schemeClr>
                </a:solidFill>
              </a:rPr>
              <a:t> לעצה פירוש עצה עמוקה שעומד על הדברים הנעלמים וזה נקרא בן </a:t>
            </a:r>
            <a:r>
              <a:rPr lang="he-IL" sz="2000" b="1" dirty="0" err="1">
                <a:solidFill>
                  <a:schemeClr val="accent3">
                    <a:lumMod val="75000"/>
                  </a:schemeClr>
                </a:solidFill>
              </a:rPr>
              <a:t>חמשים</a:t>
            </a:r>
            <a:r>
              <a:rPr lang="he-IL" sz="2000" b="1" dirty="0">
                <a:solidFill>
                  <a:schemeClr val="accent3">
                    <a:lumMod val="75000"/>
                  </a:schemeClr>
                </a:solidFill>
              </a:rPr>
              <a:t> לעצה. והעצה היא עמוקה </a:t>
            </a:r>
            <a:r>
              <a:rPr lang="he-IL" sz="2000" b="1" dirty="0" err="1">
                <a:solidFill>
                  <a:schemeClr val="accent3">
                    <a:lumMod val="75000"/>
                  </a:schemeClr>
                </a:solidFill>
              </a:rPr>
              <a:t>דכתי</a:t>
            </a:r>
            <a:r>
              <a:rPr lang="he-IL" sz="2000" b="1" dirty="0">
                <a:solidFill>
                  <a:schemeClr val="accent3">
                    <a:lumMod val="75000"/>
                  </a:schemeClr>
                </a:solidFill>
              </a:rPr>
              <a:t>' (משלי כ') עצה עמוקה בלב איש וזה נאמר על הדברים הנעלמים לגמרי, </a:t>
            </a:r>
            <a:r>
              <a:rPr lang="he-IL" sz="1200" b="1" dirty="0">
                <a:solidFill>
                  <a:schemeClr val="accent3">
                    <a:lumMod val="75000"/>
                  </a:schemeClr>
                </a:solidFill>
              </a:rPr>
              <a:t>כי אף אם הבינה שמוציא דבר מתוך דבר כמו שאמרו (סנהדרין צ"ג, ב') איזה נבון המוציא דבר מתוך דבר, מכל מקום אין אותו הדבר מן הדברים הנעלמים ודבר זה מדריגה בשכל בפני עצמו. </a:t>
            </a:r>
          </a:p>
          <a:p>
            <a:pPr algn="just">
              <a:lnSpc>
                <a:spcPct val="150000"/>
              </a:lnSpc>
            </a:pPr>
            <a:r>
              <a:rPr lang="he-IL" sz="2000" b="1" dirty="0">
                <a:solidFill>
                  <a:schemeClr val="accent3">
                    <a:lumMod val="75000"/>
                  </a:schemeClr>
                </a:solidFill>
              </a:rPr>
              <a:t>ואמר בן ששים לזקנה פירוש שהוא זקן והוא עוד חכם יותר, כי כאשר הוא זקן </a:t>
            </a:r>
            <a:r>
              <a:rPr lang="he-IL" sz="2000" b="1" dirty="0" err="1">
                <a:solidFill>
                  <a:schemeClr val="accent3">
                    <a:lumMod val="75000"/>
                  </a:schemeClr>
                </a:solidFill>
              </a:rPr>
              <a:t>והכחות</a:t>
            </a:r>
            <a:r>
              <a:rPr lang="he-IL" sz="2000" b="1" dirty="0">
                <a:solidFill>
                  <a:schemeClr val="accent3">
                    <a:lumMod val="75000"/>
                  </a:schemeClr>
                </a:solidFill>
              </a:rPr>
              <a:t> הגשמיים חלשים אז </a:t>
            </a:r>
            <a:r>
              <a:rPr lang="he-IL" sz="2000" b="1" dirty="0" err="1">
                <a:solidFill>
                  <a:schemeClr val="accent3">
                    <a:lumMod val="75000"/>
                  </a:schemeClr>
                </a:solidFill>
              </a:rPr>
              <a:t>כח</a:t>
            </a:r>
            <a:r>
              <a:rPr lang="he-IL" sz="2000" b="1" dirty="0">
                <a:solidFill>
                  <a:schemeClr val="accent3">
                    <a:lumMod val="75000"/>
                  </a:schemeClr>
                </a:solidFill>
              </a:rPr>
              <a:t> השכלי מוסיף יותר ויותר, וכמו שאמרו ז"ל (</a:t>
            </a:r>
            <a:r>
              <a:rPr lang="he-IL" sz="2000" b="1" dirty="0" err="1">
                <a:solidFill>
                  <a:schemeClr val="accent3">
                    <a:lumMod val="75000"/>
                  </a:schemeClr>
                </a:solidFill>
              </a:rPr>
              <a:t>קדושין</a:t>
            </a:r>
            <a:r>
              <a:rPr lang="he-IL" sz="2000" b="1" dirty="0">
                <a:solidFill>
                  <a:schemeClr val="accent3">
                    <a:lumMod val="75000"/>
                  </a:schemeClr>
                </a:solidFill>
              </a:rPr>
              <a:t> ל"ב, ב') אין זקן אלא מי שקנה חכמה מוכיח מזה כי הזקן הוא שראוי אל החכמה כמו שהתבאר למעלה אצל הלומד מן הזקנים שהזקן הוא שראוי לחכמה, וכמו שאמרו ז"ל (סוף קנים) תלמידי חכמים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נוספות עליהן.</a:t>
            </a:r>
          </a:p>
          <a:p>
            <a:pPr algn="just">
              <a:lnSpc>
                <a:spcPct val="150000"/>
              </a:lnSpc>
            </a:pPr>
            <a:r>
              <a:rPr lang="he-IL" sz="2000" b="1" dirty="0">
                <a:solidFill>
                  <a:schemeClr val="accent3">
                    <a:lumMod val="75000"/>
                  </a:schemeClr>
                </a:solidFill>
              </a:rPr>
              <a:t>וכל זה מפני כי </a:t>
            </a:r>
            <a:r>
              <a:rPr lang="he-IL" sz="2000" b="1" dirty="0" err="1">
                <a:solidFill>
                  <a:schemeClr val="accent3">
                    <a:lumMod val="75000"/>
                  </a:schemeClr>
                </a:solidFill>
              </a:rPr>
              <a:t>בהחלש</a:t>
            </a:r>
            <a:r>
              <a:rPr lang="he-IL" sz="2000" b="1" dirty="0">
                <a:solidFill>
                  <a:schemeClr val="accent3">
                    <a:lumMod val="75000"/>
                  </a:schemeClr>
                </a:solidFill>
              </a:rPr>
              <a:t> </a:t>
            </a:r>
            <a:r>
              <a:rPr lang="he-IL" sz="2000" b="1" dirty="0" err="1">
                <a:solidFill>
                  <a:schemeClr val="accent3">
                    <a:lumMod val="75000"/>
                  </a:schemeClr>
                </a:solidFill>
              </a:rPr>
              <a:t>הכחות</a:t>
            </a:r>
            <a:r>
              <a:rPr lang="he-IL" sz="2000" b="1" dirty="0">
                <a:solidFill>
                  <a:schemeClr val="accent3">
                    <a:lumMod val="75000"/>
                  </a:schemeClr>
                </a:solidFill>
              </a:rPr>
              <a:t> הגופניות </a:t>
            </a:r>
            <a:r>
              <a:rPr lang="he-IL" sz="2000" b="1" dirty="0" err="1">
                <a:solidFill>
                  <a:schemeClr val="accent3">
                    <a:lumMod val="75000"/>
                  </a:schemeClr>
                </a:solidFill>
              </a:rPr>
              <a:t>כח</a:t>
            </a:r>
            <a:r>
              <a:rPr lang="he-IL" sz="2000" b="1" dirty="0">
                <a:solidFill>
                  <a:schemeClr val="accent3">
                    <a:lumMod val="75000"/>
                  </a:schemeClr>
                </a:solidFill>
              </a:rPr>
              <a:t> השכלי גובר יותר, כי אז יושפע על האדם שכל נבדל לגמרי והוא נקרא שכל הנאצל שהוא נאצל מן השם יתברך ואז משיג הדברים הנפרדים שהם דברים נבדלים לגמרי.</a:t>
            </a:r>
          </a:p>
          <a:p>
            <a:pPr algn="just">
              <a:lnSpc>
                <a:spcPct val="150000"/>
              </a:lnSpc>
            </a:pPr>
            <a:r>
              <a:rPr lang="he-IL" sz="2000" b="1" dirty="0">
                <a:solidFill>
                  <a:schemeClr val="accent3">
                    <a:lumMod val="75000"/>
                  </a:schemeClr>
                </a:solidFill>
              </a:rPr>
              <a:t>הרי יש כאן שלשה </a:t>
            </a:r>
            <a:r>
              <a:rPr lang="he-IL" sz="2000" b="1" dirty="0" err="1">
                <a:solidFill>
                  <a:schemeClr val="accent3">
                    <a:lumMod val="75000"/>
                  </a:schemeClr>
                </a:solidFill>
              </a:rPr>
              <a:t>מדריגות</a:t>
            </a:r>
            <a:r>
              <a:rPr lang="he-IL" sz="2000" b="1" dirty="0">
                <a:solidFill>
                  <a:schemeClr val="accent3">
                    <a:lumMod val="75000"/>
                  </a:schemeClr>
                </a:solidFill>
              </a:rPr>
              <a:t> אל השכל </a:t>
            </a:r>
          </a:p>
        </p:txBody>
      </p:sp>
    </p:spTree>
    <p:extLst>
      <p:ext uri="{BB962C8B-B14F-4D97-AF65-F5344CB8AC3E}">
        <p14:creationId xmlns:p14="http://schemas.microsoft.com/office/powerpoint/2010/main" val="3854220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BE8D-A10C-31EB-EB1B-66CBA6C34B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1353FBE-0E41-E89D-B476-A1BA28648B08}"/>
              </a:ext>
            </a:extLst>
          </p:cNvPr>
          <p:cNvSpPr>
            <a:spLocks noGrp="1"/>
          </p:cNvSpPr>
          <p:nvPr>
            <p:ph type="title"/>
          </p:nvPr>
        </p:nvSpPr>
        <p:spPr>
          <a:xfrm>
            <a:off x="1745673" y="624110"/>
            <a:ext cx="9758939" cy="1027269"/>
          </a:xfrm>
        </p:spPr>
        <p:txBody>
          <a:bodyPr/>
          <a:lstStyle/>
          <a:p>
            <a:pPr algn="ctr"/>
            <a:r>
              <a:rPr lang="he-IL" b="1" dirty="0"/>
              <a:t>ארבעה מיני שלמויות</a:t>
            </a:r>
          </a:p>
        </p:txBody>
      </p:sp>
      <p:sp>
        <p:nvSpPr>
          <p:cNvPr id="3" name="מציין מיקום תוכן 2">
            <a:extLst>
              <a:ext uri="{FF2B5EF4-FFF2-40B4-BE49-F238E27FC236}">
                <a16:creationId xmlns:a16="http://schemas.microsoft.com/office/drawing/2014/main" id="{78F5A6C8-880B-BF3F-D8ED-1C7B6CDB0E3F}"/>
              </a:ext>
            </a:extLst>
          </p:cNvPr>
          <p:cNvSpPr>
            <a:spLocks noGrp="1"/>
          </p:cNvSpPr>
          <p:nvPr>
            <p:ph idx="1"/>
          </p:nvPr>
        </p:nvSpPr>
        <p:spPr>
          <a:xfrm>
            <a:off x="1624084" y="1651378"/>
            <a:ext cx="9880528" cy="5206622"/>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ספר מורה הנבוכים </a:t>
            </a:r>
            <a:r>
              <a:rPr lang="he-IL" sz="1300" dirty="0">
                <a:effectLst/>
                <a:latin typeface="Calibri" panose="020F0502020204030204" pitchFamily="34" charset="0"/>
                <a:ea typeface="Calibri" panose="020F0502020204030204" pitchFamily="34" charset="0"/>
                <a:cs typeface="Arial" panose="020B0604020202020204" pitchFamily="34" charset="0"/>
              </a:rPr>
              <a:t>חלק ג פרק נד </a:t>
            </a:r>
            <a:r>
              <a:rPr lang="he-IL" sz="1800" dirty="0">
                <a:effectLst/>
                <a:latin typeface="Calibri" panose="020F0502020204030204" pitchFamily="34" charset="0"/>
                <a:ea typeface="Calibri" panose="020F0502020204030204" pitchFamily="34" charset="0"/>
                <a:cs typeface="Arial" panose="020B0604020202020204" pitchFamily="34" charset="0"/>
              </a:rPr>
              <a:t>- כבר ביארו הפילוסופים הקדומים והאחרונים, </a:t>
            </a:r>
            <a:r>
              <a:rPr lang="he-IL" sz="1800" dirty="0" err="1">
                <a:effectLst/>
                <a:latin typeface="Calibri" panose="020F0502020204030204" pitchFamily="34" charset="0"/>
                <a:ea typeface="Calibri" panose="020F0502020204030204" pitchFamily="34" charset="0"/>
                <a:cs typeface="Arial" panose="020B0604020202020204" pitchFamily="34" charset="0"/>
              </a:rPr>
              <a:t>שהשלמיות</a:t>
            </a:r>
            <a:r>
              <a:rPr lang="he-IL" sz="1800" dirty="0">
                <a:effectLst/>
                <a:latin typeface="Calibri" panose="020F0502020204030204" pitchFamily="34" charset="0"/>
                <a:ea typeface="Calibri" panose="020F0502020204030204" pitchFamily="34" charset="0"/>
                <a:cs typeface="Arial" panose="020B0604020202020204" pitchFamily="34" charset="0"/>
              </a:rPr>
              <a:t> הנמצאות לאדם ד' מינים.</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הראשון, והוא הפחות שבהם והוא אשר עליו יכלו ימיהם אנשי העולם, הוא שלמות הקנין, ר"ל מה שימצא לאדם מממון ובגדים וכלים ועבדים וקרקעות וכיוצא באלו, ושיהיה האדם מלך גדול הוא מזה המין, וזה שלמות שאין דבקות בינו ובין האיש ההוא כלל, והוא דבר שאין לו קיימא, ואפילו יתקיים בידו הקנין ההוא כל ימי חייו לא יהיה לו בעצמו שום שלמות.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והמין הב' יש לו התלות בגוף האדם יותר מן הראשון, והוא שלמות תבנית הגוף ותכונתו וצורתו, ר"ל שיהיה מזג האיש ההוא בתכלית השווי ואבריו נערכים חזקים כראוי, וזה המין ג"כ מן השלמות אין לעשותו תכלית כוונה, מפני שהוא שלמות גופני, ואין לו לאדם מאשר הוא אדם אבל מאשר הוא בע"ח, וישתתף בזה עם הפחות שבבע"ח ג"כ, אך תועלת נפשית נעדרת מזה המין.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והמין השלישי הוא שלמות בגוף האדם יותר מן השני, והוא שלמות מעלות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המדות</a:t>
            </a:r>
            <a:r>
              <a:rPr lang="he-IL" sz="1800" dirty="0">
                <a:effectLst/>
                <a:latin typeface="Calibri" panose="020F0502020204030204" pitchFamily="34" charset="0"/>
                <a:ea typeface="Calibri" panose="020F0502020204030204" pitchFamily="34" charset="0"/>
                <a:cs typeface="Arial" panose="020B0604020202020204" pitchFamily="34" charset="0"/>
              </a:rPr>
              <a:t>, והוא שיהיו מדות האיש ההוא על תכלית מעלתם. ורוב המצות אינם רק להגיע אל זה המין מן השלמות.</a:t>
            </a:r>
          </a:p>
          <a:p>
            <a:pPr algn="just">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והמין הרביעי הוא השלמות האנושי האמתי, והוא כשיגיעו לאדם המעלות השכליות, ר"ל ציור המושכלות ללמוד מהם דעות אמתיות </a:t>
            </a:r>
            <a:r>
              <a:rPr lang="he-IL" sz="1800" dirty="0" err="1">
                <a:effectLst/>
                <a:latin typeface="Calibri" panose="020F0502020204030204" pitchFamily="34" charset="0"/>
                <a:ea typeface="Calibri" panose="020F0502020204030204" pitchFamily="34" charset="0"/>
                <a:cs typeface="Arial" panose="020B0604020202020204" pitchFamily="34" charset="0"/>
              </a:rPr>
              <a:t>באלהיות</a:t>
            </a:r>
            <a:r>
              <a:rPr lang="he-IL" sz="1800" dirty="0">
                <a:effectLst/>
                <a:latin typeface="Calibri" panose="020F0502020204030204" pitchFamily="34" charset="0"/>
                <a:ea typeface="Calibri" panose="020F0502020204030204" pitchFamily="34" charset="0"/>
                <a:cs typeface="Arial" panose="020B0604020202020204" pitchFamily="34" charset="0"/>
              </a:rPr>
              <a:t>, וזאת היא התכלית האחרונה, והיא משלמת האדם שלמות </a:t>
            </a:r>
            <a:r>
              <a:rPr lang="he-IL" sz="1800" dirty="0" err="1">
                <a:effectLst/>
                <a:latin typeface="Calibri" panose="020F0502020204030204" pitchFamily="34" charset="0"/>
                <a:ea typeface="Calibri" panose="020F0502020204030204" pitchFamily="34" charset="0"/>
                <a:cs typeface="Arial" panose="020B0604020202020204" pitchFamily="34" charset="0"/>
              </a:rPr>
              <a:t>אמתי</a:t>
            </a:r>
            <a:r>
              <a:rPr lang="he-IL" sz="1800" dirty="0">
                <a:effectLst/>
                <a:latin typeface="Calibri" panose="020F0502020204030204" pitchFamily="34" charset="0"/>
                <a:ea typeface="Calibri" panose="020F0502020204030204" pitchFamily="34" charset="0"/>
                <a:cs typeface="Arial" panose="020B0604020202020204" pitchFamily="34" charset="0"/>
              </a:rPr>
              <a:t>, והיא לו לבדו, ובעבורה יזכה לקיימות הנצחי, ובזה האדם אדם.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061520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C3F29-5C33-3434-0477-CBCFEDB483D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C998458-8F8D-9E22-F22A-FFA505687728}"/>
              </a:ext>
            </a:extLst>
          </p:cNvPr>
          <p:cNvSpPr>
            <a:spLocks noGrp="1"/>
          </p:cNvSpPr>
          <p:nvPr>
            <p:ph type="title"/>
          </p:nvPr>
        </p:nvSpPr>
        <p:spPr>
          <a:xfrm>
            <a:off x="1745673" y="624110"/>
            <a:ext cx="9758939" cy="1027269"/>
          </a:xfrm>
        </p:spPr>
        <p:txBody>
          <a:bodyPr/>
          <a:lstStyle/>
          <a:p>
            <a:pPr algn="ctr"/>
            <a:r>
              <a:rPr lang="he-IL" b="1" dirty="0"/>
              <a:t>"פרדוקס החכמה" </a:t>
            </a:r>
          </a:p>
        </p:txBody>
      </p:sp>
      <p:sp>
        <p:nvSpPr>
          <p:cNvPr id="3" name="מציין מיקום תוכן 2">
            <a:extLst>
              <a:ext uri="{FF2B5EF4-FFF2-40B4-BE49-F238E27FC236}">
                <a16:creationId xmlns:a16="http://schemas.microsoft.com/office/drawing/2014/main" id="{330B43FA-4E56-53E2-F8FD-BF961534F291}"/>
              </a:ext>
            </a:extLst>
          </p:cNvPr>
          <p:cNvSpPr>
            <a:spLocks noGrp="1"/>
          </p:cNvSpPr>
          <p:nvPr>
            <p:ph idx="1"/>
          </p:nvPr>
        </p:nvSpPr>
        <p:spPr>
          <a:xfrm>
            <a:off x="1624084" y="1651378"/>
            <a:ext cx="9880528" cy="5206622"/>
          </a:xfrm>
        </p:spPr>
        <p:txBody>
          <a:bodyPr>
            <a:normAutofit fontScale="85000" lnSpcReduction="20000"/>
          </a:bodyPr>
          <a:lstStyle/>
          <a:p>
            <a:pPr algn="just" rtl="1" fontAlgn="base"/>
            <a:r>
              <a:rPr lang="he-IL" b="0" i="0" dirty="0">
                <a:solidFill>
                  <a:srgbClr val="004A7F"/>
                </a:solidFill>
                <a:effectLst/>
                <a:latin typeface="Open Sans Hebrew"/>
              </a:rPr>
              <a:t>היחס </a:t>
            </a:r>
            <a:r>
              <a:rPr lang="he-IL" b="0" i="0" dirty="0" err="1">
                <a:solidFill>
                  <a:srgbClr val="004A7F"/>
                </a:solidFill>
                <a:effectLst/>
                <a:latin typeface="Open Sans Hebrew"/>
              </a:rPr>
              <a:t>לזיקנה</a:t>
            </a:r>
            <a:r>
              <a:rPr lang="he-IL" b="0" i="0" dirty="0">
                <a:solidFill>
                  <a:srgbClr val="004A7F"/>
                </a:solidFill>
                <a:effectLst/>
                <a:latin typeface="Open Sans Hebrew"/>
              </a:rPr>
              <a:t> בעולם המערבי נבדל בצורה ברורה מהיחס לאותה תופעה ביהדות. בעוד שהשימוש במלה "זקנים" בתורה הוא לרוב בהקשר של אחריות, בכירות, השכלה וחכמה ("זקן ביתו", "זקני ישראל", "זקני העיר" ועוד דוגמאות), הרי שהמילה "</a:t>
            </a:r>
            <a:r>
              <a:rPr lang="he-IL" b="0" i="0" dirty="0" err="1">
                <a:solidFill>
                  <a:srgbClr val="004A7F"/>
                </a:solidFill>
                <a:effectLst/>
                <a:latin typeface="Open Sans Hebrew"/>
              </a:rPr>
              <a:t>זיקנה</a:t>
            </a:r>
            <a:r>
              <a:rPr lang="he-IL" b="0" i="0" dirty="0">
                <a:solidFill>
                  <a:srgbClr val="004A7F"/>
                </a:solidFill>
                <a:effectLst/>
                <a:latin typeface="Open Sans Hebrew"/>
              </a:rPr>
              <a:t>" במשמעותה המודרנית מבטאת גיל כרונולוגי במקרה הטוב, ובמקרה היותר מצוי: כינוי לשלב בחיים שרובנו לא מעוניינים להגיע אליו.</a:t>
            </a:r>
          </a:p>
          <a:p>
            <a:pPr algn="just" rtl="1" fontAlgn="base"/>
            <a:r>
              <a:rPr lang="he-IL" b="0" i="0" dirty="0">
                <a:solidFill>
                  <a:srgbClr val="004A7F"/>
                </a:solidFill>
                <a:effectLst/>
                <a:latin typeface="Open Sans Hebrew"/>
              </a:rPr>
              <a:t>היהדות מדריכה את האדם כבר מגיל צעיר לשאיפה לקנות חכמה ודעת וזאת על מנת שיהיה זכאי להיקרא זקן. ההידור והכבוד המגיע לזקן נגזרים </a:t>
            </a:r>
            <a:r>
              <a:rPr lang="he-IL" b="0" i="0" dirty="0" err="1">
                <a:solidFill>
                  <a:srgbClr val="004A7F"/>
                </a:solidFill>
                <a:effectLst/>
                <a:latin typeface="Open Sans Hebrew"/>
              </a:rPr>
              <a:t>מנסיון</a:t>
            </a:r>
            <a:r>
              <a:rPr lang="he-IL" b="0" i="0" dirty="0">
                <a:solidFill>
                  <a:srgbClr val="004A7F"/>
                </a:solidFill>
                <a:effectLst/>
                <a:latin typeface="Open Sans Hebrew"/>
              </a:rPr>
              <a:t> החיים, החכמה והתבונה שצבר.</a:t>
            </a:r>
          </a:p>
          <a:p>
            <a:pPr algn="just" rtl="1" fontAlgn="base"/>
            <a:r>
              <a:rPr lang="he-IL" b="0" i="0" dirty="0">
                <a:solidFill>
                  <a:srgbClr val="004A7F"/>
                </a:solidFill>
                <a:effectLst/>
                <a:latin typeface="Open Sans Hebrew"/>
              </a:rPr>
              <a:t>הנוירופסיכולוג אלחנן גולדברג אמנם אינו עוסק בשאלה האם המושגים המסורתיים של </a:t>
            </a:r>
            <a:r>
              <a:rPr lang="he-IL" b="0" i="0" dirty="0" err="1">
                <a:solidFill>
                  <a:srgbClr val="004A7F"/>
                </a:solidFill>
                <a:effectLst/>
                <a:latin typeface="Open Sans Hebrew"/>
              </a:rPr>
              <a:t>זיקנה</a:t>
            </a:r>
            <a:r>
              <a:rPr lang="he-IL" b="0" i="0" dirty="0">
                <a:solidFill>
                  <a:srgbClr val="004A7F"/>
                </a:solidFill>
                <a:effectLst/>
                <a:latin typeface="Open Sans Hebrew"/>
              </a:rPr>
              <a:t> הקשורים עם חכמה ומוסר, הידור וכיבוד, עדיין קיימים בתרבותנו,  אולם ספרו "פרדוקס החכמה" בהחלט מנסה לרדת לשורש התופעה שבה הנפש מתחזקת דווקא ככל שהמוח מזדקן. נקודת המוצא של גולדברג היא הפרדוקס לפיו אם אכן החוכמה גדלה עם הגיל, כיצד הדבר מתיישב הדבר הקביעה לפיה בגיל זה הכוחות המנטאליים דווקא יורדים?</a:t>
            </a:r>
          </a:p>
          <a:p>
            <a:pPr algn="just" rtl="1" fontAlgn="base"/>
            <a:r>
              <a:rPr lang="he-IL" b="0" i="0" dirty="0">
                <a:solidFill>
                  <a:srgbClr val="004A7F"/>
                </a:solidFill>
                <a:effectLst/>
                <a:latin typeface="Open Sans Hebrew"/>
              </a:rPr>
              <a:t>ה"פרדוקס" אליו מתייחס גולדברג נובע בראש ובראשונה מתפיסתו את החוכמה במונחים ביולוגיים ונוירולוגיים בלבד. הוא דן בתופעה ברובד הפסיכולוגי והחברתי, תוך שהוא מביא דוגמאות מחייהם של מנהיגים ואמנים גדולים, שגילו נפש חזקה וזאת למרות השחיקה העצבית. גולדברג מנסה למצוא הסבר מדעי לתופעה, תוך שהוא מתאר מנגנון הקיים אצל אנשים מבוגרים המאפשר להם למלא משימות מנטאליות מורכבות מתוך ניצול מינימאלי של משאבים מנטאליים. לדעתו מנגנון זה פועל גם כמשקל-נגד לירידה במשאבים המנטאליים עם ההזדקנות. גולדברג מבסס את התיאוריה שלו על מחקרים ותגליות בתחומי חקר המוח, כשאת כל אלה הוא אורג לתיאוריה רחבה המאירה באור חדש רבות מסוגיות היסוד של חקר המוח. </a:t>
            </a:r>
          </a:p>
          <a:p>
            <a:pPr algn="just" rtl="1" fontAlgn="base"/>
            <a:r>
              <a:rPr lang="he-IL" b="0" i="0" dirty="0">
                <a:solidFill>
                  <a:srgbClr val="004A7F"/>
                </a:solidFill>
                <a:effectLst/>
                <a:latin typeface="Open Sans Hebrew"/>
              </a:rPr>
              <a:t>יש לציין כי למרות ש"פרדוקס החכמה" הוא לכאורה ספר מדעי, הרי שכתיבתו הקלילה והאישית של גולדברג הופכים אותו לשווה לכל נפש.</a:t>
            </a:r>
          </a:p>
          <a:p>
            <a:pPr algn="just" rtl="1" fontAlgn="base"/>
            <a:r>
              <a:rPr lang="he-IL" b="0" i="0" dirty="0">
                <a:solidFill>
                  <a:srgbClr val="004A7F"/>
                </a:solidFill>
                <a:effectLst/>
                <a:latin typeface="Open Sans Hebrew"/>
              </a:rPr>
              <a:t>מבחינה אישית אומר כי גם אם התיאוריה של גולדברג נכונה, הרי שלפרדוקס שהוא מציג יש עיגון ומקור ברור במקורות היהדות. "כי הילדות והשחרות הבל", אומרת הגמרא  וקובעת כי דברים שאדם עושה בילדותו משחירים פניו לעת זקנתו. דוגמא לכוחה של חכמה בזקנה מובאת בספר איוב: "בישישים חכמה ואורך ימים תבונה"- ודוגמא נוספת: "זקני תלמידי חכמים, כל זמן שמזקינים דעתם מיושבת עליהם; זקני עמי הארץ כל זמן שמזקינים דעתם מטורפת עליהם".</a:t>
            </a:r>
          </a:p>
        </p:txBody>
      </p:sp>
    </p:spTree>
    <p:extLst>
      <p:ext uri="{BB962C8B-B14F-4D97-AF65-F5344CB8AC3E}">
        <p14:creationId xmlns:p14="http://schemas.microsoft.com/office/powerpoint/2010/main" val="40633074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מפני שיבה תקום והדרת פני 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כלי יקר: נראה שהידור יותר מקימה כי בכלל ההידור גם הקימה, והזקנה יותר חשובה מן השיבה.</a:t>
            </a:r>
          </a:p>
          <a:p>
            <a:pPr>
              <a:lnSpc>
                <a:spcPct val="150000"/>
              </a:lnSpc>
            </a:pPr>
            <a:r>
              <a:rPr lang="he-IL" sz="2000" b="0" i="0" dirty="0">
                <a:solidFill>
                  <a:srgbClr val="3B3B3B"/>
                </a:solidFill>
                <a:effectLst/>
                <a:latin typeface="almoni"/>
              </a:rPr>
              <a:t>כי יש להתבונן מה ראו חז"ל לדרוש זקן זה שקנה חכמה (קידושין לב ב) במקום שיש לפרשו כפשוטו?</a:t>
            </a:r>
          </a:p>
          <a:p>
            <a:pPr>
              <a:lnSpc>
                <a:spcPct val="150000"/>
              </a:lnSpc>
            </a:pPr>
            <a:r>
              <a:rPr lang="he-IL" sz="2000" b="0" i="0" dirty="0">
                <a:solidFill>
                  <a:srgbClr val="3B3B3B"/>
                </a:solidFill>
                <a:effectLst/>
                <a:latin typeface="almoni"/>
              </a:rPr>
              <a:t>אלא שקשה לחז"ל הרי ההידור יותר חשוב מן הקימה והשיבה מן הראוי לכבדה יותר מן הזקנה שהרי בן ששים לזקנה בן שבעים לשיבה </a:t>
            </a:r>
          </a:p>
          <a:p>
            <a:pPr>
              <a:lnSpc>
                <a:spcPct val="150000"/>
              </a:lnSpc>
            </a:pPr>
            <a:r>
              <a:rPr lang="he-IL" sz="2000" b="0" i="0" dirty="0">
                <a:solidFill>
                  <a:srgbClr val="3B3B3B"/>
                </a:solidFill>
                <a:effectLst/>
                <a:latin typeface="almoni"/>
              </a:rPr>
              <a:t>אלא ודאי שטעם כיבוד השיבה הוא בעבור החכמה המצויה בהם יותר </a:t>
            </a:r>
            <a:r>
              <a:rPr lang="he-IL" sz="2000" b="0" i="0" dirty="0" err="1">
                <a:solidFill>
                  <a:srgbClr val="3B3B3B"/>
                </a:solidFill>
                <a:effectLst/>
                <a:latin typeface="almoni"/>
              </a:rPr>
              <a:t>מבזולתם</a:t>
            </a:r>
            <a:r>
              <a:rPr lang="he-IL" sz="2000" b="0" i="0" dirty="0">
                <a:solidFill>
                  <a:srgbClr val="3B3B3B"/>
                </a:solidFill>
                <a:effectLst/>
                <a:latin typeface="almoni"/>
              </a:rPr>
              <a:t> כמו שנאמר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בישישים חכמה ואורך ימים תבונה. על כן אמר איסי בן </a:t>
            </a:r>
            <a:r>
              <a:rPr lang="he-IL" sz="2000" b="0" i="0" dirty="0" err="1">
                <a:solidFill>
                  <a:srgbClr val="3B3B3B"/>
                </a:solidFill>
                <a:effectLst/>
                <a:latin typeface="almoni"/>
              </a:rPr>
              <a:t>יהודא</a:t>
            </a:r>
            <a:r>
              <a:rPr lang="he-IL" sz="2000" b="0" i="0" dirty="0">
                <a:solidFill>
                  <a:srgbClr val="3B3B3B"/>
                </a:solidFill>
                <a:effectLst/>
                <a:latin typeface="almoni"/>
              </a:rPr>
              <a:t> שכל שיבה במשמע ואפילו עם הארץ (קידושין שם) אחר שהחכמה מצויה בו יותר </a:t>
            </a:r>
            <a:r>
              <a:rPr lang="he-IL" sz="2000" b="0" i="0" dirty="0" err="1">
                <a:solidFill>
                  <a:srgbClr val="3B3B3B"/>
                </a:solidFill>
                <a:effectLst/>
                <a:latin typeface="almoni"/>
              </a:rPr>
              <a:t>מבזולתו</a:t>
            </a:r>
            <a:r>
              <a:rPr lang="he-IL" sz="2000" b="0" i="0" dirty="0">
                <a:solidFill>
                  <a:srgbClr val="3B3B3B"/>
                </a:solidFill>
                <a:effectLst/>
                <a:latin typeface="almoni"/>
              </a:rPr>
              <a:t> ראוי לכבדו בעבור </a:t>
            </a:r>
            <a:r>
              <a:rPr lang="he-IL" sz="2000" b="0" i="0" dirty="0" err="1">
                <a:solidFill>
                  <a:srgbClr val="3B3B3B"/>
                </a:solidFill>
                <a:effectLst/>
                <a:latin typeface="almoni"/>
              </a:rPr>
              <a:t>חכמתו</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מכל מקום זקן זה שקנה חכמה והשתדל בה כי הדבר הקנוי מורה על השתדלות הקונה שטרח בה לקנותה והוא השכל הנקנה לאדם, ודאי הוא ראוי יותר לכבדו מן השיבה שבאה לו החכמה מעצמה כי רוב ימים ידברו בחכמה: </a:t>
            </a:r>
            <a:endParaRPr lang="he-IL" sz="2000" b="1" dirty="0">
              <a:solidFill>
                <a:schemeClr val="accent3">
                  <a:lumMod val="75000"/>
                </a:schemeClr>
              </a:solidFill>
            </a:endParaRPr>
          </a:p>
        </p:txBody>
      </p:sp>
    </p:spTree>
    <p:extLst>
      <p:ext uri="{BB962C8B-B14F-4D97-AF65-F5344CB8AC3E}">
        <p14:creationId xmlns:p14="http://schemas.microsoft.com/office/powerpoint/2010/main" val="34830634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12883-879A-CDD6-EC87-51E60BD0771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6F2E52D-0EF6-E65E-726F-984FDC27EBC4}"/>
              </a:ext>
            </a:extLst>
          </p:cNvPr>
          <p:cNvSpPr>
            <a:spLocks noGrp="1"/>
          </p:cNvSpPr>
          <p:nvPr>
            <p:ph type="title"/>
          </p:nvPr>
        </p:nvSpPr>
        <p:spPr>
          <a:xfrm>
            <a:off x="1745673" y="624110"/>
            <a:ext cx="9758939" cy="1027269"/>
          </a:xfrm>
        </p:spPr>
        <p:txBody>
          <a:bodyPr/>
          <a:lstStyle/>
          <a:p>
            <a:pPr algn="ctr"/>
            <a:r>
              <a:rPr lang="he-IL" b="1" dirty="0"/>
              <a:t>גיל פרישה לרבנים</a:t>
            </a:r>
          </a:p>
        </p:txBody>
      </p:sp>
      <p:sp>
        <p:nvSpPr>
          <p:cNvPr id="3" name="מציין מיקום תוכן 2">
            <a:extLst>
              <a:ext uri="{FF2B5EF4-FFF2-40B4-BE49-F238E27FC236}">
                <a16:creationId xmlns:a16="http://schemas.microsoft.com/office/drawing/2014/main" id="{23D1E318-BA91-E9B3-1707-144C1F11E213}"/>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על פי התקנות המוקדמות כהונתם של רבני עיר שנבחרו לתפקידם עד שנת 1974 היא לכל חייהם.</a:t>
            </a:r>
          </a:p>
          <a:p>
            <a:pPr>
              <a:lnSpc>
                <a:spcPct val="150000"/>
              </a:lnSpc>
            </a:pPr>
            <a:r>
              <a:rPr lang="he-IL" sz="2000" b="0" i="0" dirty="0">
                <a:solidFill>
                  <a:srgbClr val="3B3B3B"/>
                </a:solidFill>
                <a:effectLst/>
                <a:latin typeface="almoni"/>
              </a:rPr>
              <a:t>מאוחר יותר שונו התקנות ב-2007 ונקבע בהתאמה: רבני עיר שנבחרו לתפקידם משנת 1974 ועד 2007 יכהנו עד גיל 75 עם אפשרות הארכה על ידי הרבנות הראשית עד גיל 80, </a:t>
            </a:r>
          </a:p>
          <a:p>
            <a:pPr>
              <a:lnSpc>
                <a:spcPct val="150000"/>
              </a:lnSpc>
            </a:pPr>
            <a:r>
              <a:rPr lang="he-IL" sz="2000" b="0" i="0" dirty="0">
                <a:solidFill>
                  <a:srgbClr val="3B3B3B"/>
                </a:solidFill>
                <a:effectLst/>
                <a:latin typeface="almoni"/>
              </a:rPr>
              <a:t>ורבני עיר שנבחרו לכהונתם משנת 2007 יכהנו עד גיל 70 עם אפשרות הארכה עד גיל 75. דבר שקורה כמעט בכל רב בקלות רבה. </a:t>
            </a:r>
          </a:p>
          <a:p>
            <a:pPr>
              <a:lnSpc>
                <a:spcPct val="150000"/>
              </a:lnSpc>
            </a:pPr>
            <a:r>
              <a:rPr lang="he-IL" sz="1800" dirty="0">
                <a:effectLst/>
                <a:latin typeface="Century Gothic" panose="020B0502020202020204" pitchFamily="34" charset="0"/>
                <a:ea typeface="Times New Roman" panose="02020603050405020304" pitchFamily="18" charset="0"/>
                <a:cs typeface="Tahoma" panose="020B0604030504040204" pitchFamily="34" charset="0"/>
              </a:rPr>
              <a:t>מבדיקת משרד מבקר המדינה עולה כי ישנם רבנים המכהנים כבר עשרות שנים בתפקידם. כך למשל: הרב יעקובוביץ יצחק, רבה של הרצליה, מכהן בתפקידו מאז 1953- 64 שנים; הרב משה הדיה, רבה הספרדי של אילת, מכהן בתפקידו מאז 1957 - 60 שנה; גם הרב משומר, רבה של גן יבנה, מכהן בתפקידו מאז 1959 - 58 שנה.</a:t>
            </a:r>
          </a:p>
          <a:p>
            <a:pPr marL="0" indent="0">
              <a:lnSpc>
                <a:spcPct val="150000"/>
              </a:lnSpc>
              <a:buNone/>
            </a:pPr>
            <a:endParaRPr lang="en-US" sz="1800" dirty="0">
              <a:effectLst/>
              <a:latin typeface="Century Gothic" panose="020B0502020202020204" pitchFamily="34" charset="0"/>
              <a:ea typeface="Times New Roman" panose="02020603050405020304" pitchFamily="18" charset="0"/>
              <a:cs typeface="Arial" panose="020B0604020202020204" pitchFamily="34" charset="0"/>
            </a:endParaRPr>
          </a:p>
          <a:p>
            <a:pPr>
              <a:lnSpc>
                <a:spcPct val="150000"/>
              </a:lnSpc>
            </a:pPr>
            <a:endParaRPr lang="he-IL" sz="2000" b="0" i="0" dirty="0">
              <a:solidFill>
                <a:srgbClr val="3B3B3B"/>
              </a:solidFill>
              <a:effectLst/>
              <a:latin typeface="almoni"/>
            </a:endParaRPr>
          </a:p>
        </p:txBody>
      </p:sp>
    </p:spTree>
    <p:extLst>
      <p:ext uri="{BB962C8B-B14F-4D97-AF65-F5344CB8AC3E}">
        <p14:creationId xmlns:p14="http://schemas.microsoft.com/office/powerpoint/2010/main" val="23122630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6B430-025C-35B4-95B8-EAFDBC60887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CAF8036-BE21-3C66-E848-05DEDD149080}"/>
              </a:ext>
            </a:extLst>
          </p:cNvPr>
          <p:cNvSpPr>
            <a:spLocks noGrp="1"/>
          </p:cNvSpPr>
          <p:nvPr>
            <p:ph type="title"/>
          </p:nvPr>
        </p:nvSpPr>
        <p:spPr>
          <a:xfrm>
            <a:off x="1745673" y="624110"/>
            <a:ext cx="9758939" cy="1027269"/>
          </a:xfrm>
        </p:spPr>
        <p:txBody>
          <a:bodyPr/>
          <a:lstStyle/>
          <a:p>
            <a:pPr algn="ctr"/>
            <a:r>
              <a:rPr lang="he-IL" b="1" dirty="0"/>
              <a:t>תנאים שלימדו בגיל מבוגר</a:t>
            </a:r>
          </a:p>
        </p:txBody>
      </p:sp>
      <p:sp>
        <p:nvSpPr>
          <p:cNvPr id="3" name="מציין מיקום תוכן 2">
            <a:extLst>
              <a:ext uri="{FF2B5EF4-FFF2-40B4-BE49-F238E27FC236}">
                <a16:creationId xmlns:a16="http://schemas.microsoft.com/office/drawing/2014/main" id="{97591824-DAEB-57B7-1451-56D73F483F62}"/>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על התנא ר' עקיבא מספרת </a:t>
            </a:r>
            <a:r>
              <a:rPr lang="he-IL" sz="2000" b="0" i="0" dirty="0" err="1">
                <a:solidFill>
                  <a:srgbClr val="3B3B3B"/>
                </a:solidFill>
                <a:effectLst/>
                <a:latin typeface="almoni"/>
              </a:rPr>
              <a:t>הגמ</a:t>
            </a:r>
            <a:r>
              <a:rPr lang="he-IL" sz="2000" b="0" i="0" dirty="0">
                <a:solidFill>
                  <a:srgbClr val="3B3B3B"/>
                </a:solidFill>
                <a:effectLst/>
                <a:latin typeface="almoni"/>
              </a:rPr>
              <a:t>' שארבעים שנה היה עם הארץ, ארבעים שנה למד וארבעים שנה לימד. נמצא שהתחיל ללמד רק בגיל 80. וכל התנאים היו תלמידיו. </a:t>
            </a:r>
          </a:p>
          <a:p>
            <a:pPr>
              <a:lnSpc>
                <a:spcPct val="150000"/>
              </a:lnSpc>
            </a:pPr>
            <a:r>
              <a:rPr lang="he-IL" sz="2000" dirty="0">
                <a:solidFill>
                  <a:srgbClr val="3B3B3B"/>
                </a:solidFill>
                <a:latin typeface="almoni"/>
              </a:rPr>
              <a:t>גם על ר' יוחנן בן זכאי אמרו בגמ' ר"ה לא/ב שארבעים שנה עסק </a:t>
            </a:r>
            <a:r>
              <a:rPr lang="he-IL" sz="2000" dirty="0" err="1">
                <a:solidFill>
                  <a:srgbClr val="3B3B3B"/>
                </a:solidFill>
                <a:latin typeface="almoni"/>
              </a:rPr>
              <a:t>בפרמקטיא</a:t>
            </a:r>
            <a:r>
              <a:rPr lang="he-IL" sz="2000" dirty="0">
                <a:solidFill>
                  <a:srgbClr val="3B3B3B"/>
                </a:solidFill>
                <a:latin typeface="almoni"/>
              </a:rPr>
              <a:t>, ארבעים שנה למד, וארבעים שנה לימד. נמצא שהתחיל ללמד בגיל 80. והוא תיקן את הרבה מאוד תקנות בתקופה ההיא. והיה מנהיג הדור. </a:t>
            </a:r>
          </a:p>
          <a:p>
            <a:pPr>
              <a:lnSpc>
                <a:spcPct val="150000"/>
              </a:lnSpc>
            </a:pPr>
            <a:endParaRPr lang="he-IL" sz="2000" b="0" i="0" dirty="0">
              <a:solidFill>
                <a:srgbClr val="3B3B3B"/>
              </a:solidFill>
              <a:effectLst/>
              <a:latin typeface="almoni"/>
            </a:endParaRPr>
          </a:p>
        </p:txBody>
      </p:sp>
    </p:spTree>
    <p:extLst>
      <p:ext uri="{BB962C8B-B14F-4D97-AF65-F5344CB8AC3E}">
        <p14:creationId xmlns:p14="http://schemas.microsoft.com/office/powerpoint/2010/main" val="34016255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76BD1-EC34-14B6-895A-08E4F45D6A5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D8B4633-2931-505C-0403-B276BDFA87AE}"/>
              </a:ext>
            </a:extLst>
          </p:cNvPr>
          <p:cNvSpPr>
            <a:spLocks noGrp="1"/>
          </p:cNvSpPr>
          <p:nvPr>
            <p:ph type="title"/>
          </p:nvPr>
        </p:nvSpPr>
        <p:spPr>
          <a:xfrm>
            <a:off x="1745673" y="624110"/>
            <a:ext cx="9758939" cy="1027269"/>
          </a:xfrm>
        </p:spPr>
        <p:txBody>
          <a:bodyPr/>
          <a:lstStyle/>
          <a:p>
            <a:pPr algn="ctr"/>
            <a:r>
              <a:rPr lang="he-IL" b="1" dirty="0"/>
              <a:t>בסנהדרין בעלי שיבה</a:t>
            </a:r>
          </a:p>
        </p:txBody>
      </p:sp>
      <p:sp>
        <p:nvSpPr>
          <p:cNvPr id="3" name="מציין מיקום תוכן 2">
            <a:extLst>
              <a:ext uri="{FF2B5EF4-FFF2-40B4-BE49-F238E27FC236}">
                <a16:creationId xmlns:a16="http://schemas.microsoft.com/office/drawing/2014/main" id="{C35D66E0-0AA2-DA3A-5F0E-33E0E0BD8266}"/>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רמב"ם הלכות סנהדרין פרק ב הלכה ו - כשם שבית דין </a:t>
            </a:r>
            <a:r>
              <a:rPr lang="he-IL" sz="2000" b="0" i="0" dirty="0" err="1">
                <a:solidFill>
                  <a:srgbClr val="3B3B3B"/>
                </a:solidFill>
                <a:effectLst/>
                <a:latin typeface="almoni"/>
              </a:rPr>
              <a:t>מנוקין</a:t>
            </a:r>
            <a:r>
              <a:rPr lang="he-IL" sz="2000" b="0" i="0" dirty="0">
                <a:solidFill>
                  <a:srgbClr val="3B3B3B"/>
                </a:solidFill>
                <a:effectLst/>
                <a:latin typeface="almoni"/>
              </a:rPr>
              <a:t> בצדק כך </a:t>
            </a:r>
            <a:r>
              <a:rPr lang="he-IL" sz="2000" b="0" i="0" dirty="0" err="1">
                <a:solidFill>
                  <a:srgbClr val="3B3B3B"/>
                </a:solidFill>
                <a:effectLst/>
                <a:latin typeface="almoni"/>
              </a:rPr>
              <a:t>צריכין</a:t>
            </a:r>
            <a:r>
              <a:rPr lang="he-IL" sz="2000" b="0" i="0" dirty="0">
                <a:solidFill>
                  <a:srgbClr val="3B3B3B"/>
                </a:solidFill>
                <a:effectLst/>
                <a:latin typeface="almoni"/>
              </a:rPr>
              <a:t> להיות </a:t>
            </a:r>
            <a:r>
              <a:rPr lang="he-IL" sz="2000" b="0" i="0" dirty="0" err="1">
                <a:solidFill>
                  <a:srgbClr val="3B3B3B"/>
                </a:solidFill>
                <a:effectLst/>
                <a:latin typeface="almoni"/>
              </a:rPr>
              <a:t>מנוקין</a:t>
            </a:r>
            <a:r>
              <a:rPr lang="he-IL" sz="2000" b="0" i="0" dirty="0">
                <a:solidFill>
                  <a:srgbClr val="3B3B3B"/>
                </a:solidFill>
                <a:effectLst/>
                <a:latin typeface="almoni"/>
              </a:rPr>
              <a:t> מכל מומי הגוף, וצריך להשתדל ולבדוק ולחפש שיהיו כולן </a:t>
            </a:r>
            <a:r>
              <a:rPr lang="he-IL" sz="2000" b="1" i="0" dirty="0">
                <a:solidFill>
                  <a:srgbClr val="3B3B3B"/>
                </a:solidFill>
                <a:effectLst/>
                <a:latin typeface="almoni"/>
              </a:rPr>
              <a:t>בעלי שיבה </a:t>
            </a:r>
            <a:r>
              <a:rPr lang="he-IL" sz="2000" b="0" i="0" dirty="0">
                <a:solidFill>
                  <a:srgbClr val="3B3B3B"/>
                </a:solidFill>
                <a:effectLst/>
                <a:latin typeface="almoni"/>
              </a:rPr>
              <a:t>בעלי קומה, בעלי מראה, </a:t>
            </a:r>
            <a:r>
              <a:rPr lang="he-IL" sz="2000" b="0" i="0" dirty="0" err="1">
                <a:solidFill>
                  <a:srgbClr val="3B3B3B"/>
                </a:solidFill>
                <a:effectLst/>
                <a:latin typeface="almoni"/>
              </a:rPr>
              <a:t>נבוני</a:t>
            </a:r>
            <a:r>
              <a:rPr lang="he-IL" sz="2000" b="0" i="0" dirty="0">
                <a:solidFill>
                  <a:srgbClr val="3B3B3B"/>
                </a:solidFill>
                <a:effectLst/>
                <a:latin typeface="almoni"/>
              </a:rPr>
              <a:t> לחש, ושידעו ברוב הלשונות כדי שלא תהא סנהדרין שומעת מפי התורגמן.</a:t>
            </a:r>
          </a:p>
          <a:p>
            <a:pPr>
              <a:lnSpc>
                <a:spcPct val="150000"/>
              </a:lnSpc>
            </a:pPr>
            <a:r>
              <a:rPr lang="he-IL" sz="2000" b="0" i="0" dirty="0">
                <a:solidFill>
                  <a:srgbClr val="3B3B3B"/>
                </a:solidFill>
                <a:effectLst/>
                <a:latin typeface="almoni"/>
              </a:rPr>
              <a:t>רמב"ם הלכות סנהדרין פרק ב הלכה ג - אין </a:t>
            </a:r>
            <a:r>
              <a:rPr lang="he-IL" sz="2000" b="0" i="0" dirty="0" err="1">
                <a:solidFill>
                  <a:srgbClr val="3B3B3B"/>
                </a:solidFill>
                <a:effectLst/>
                <a:latin typeface="almoni"/>
              </a:rPr>
              <a:t>מעמידין</a:t>
            </a:r>
            <a:r>
              <a:rPr lang="he-IL" sz="2000" b="0" i="0" dirty="0">
                <a:solidFill>
                  <a:srgbClr val="3B3B3B"/>
                </a:solidFill>
                <a:effectLst/>
                <a:latin typeface="almoni"/>
              </a:rPr>
              <a:t> בכל הסנהדרין לא זקן מופלג בשנים, ולא סריס מפני שיש בהן אכזריות, ולא מי שאין לו בנים כדי שיהא רחמן.</a:t>
            </a:r>
          </a:p>
          <a:p>
            <a:pPr>
              <a:lnSpc>
                <a:spcPct val="150000"/>
              </a:lnSpc>
            </a:pPr>
            <a:r>
              <a:rPr lang="he-IL" sz="2000" b="0" i="0" dirty="0">
                <a:solidFill>
                  <a:srgbClr val="3B3B3B"/>
                </a:solidFill>
                <a:effectLst/>
                <a:latin typeface="almoni"/>
              </a:rPr>
              <a:t>כסף משנה: וטעם האכזריות בזקן </a:t>
            </a:r>
            <a:r>
              <a:rPr lang="he-IL" sz="2000" b="0" i="0" dirty="0" err="1">
                <a:solidFill>
                  <a:srgbClr val="3B3B3B"/>
                </a:solidFill>
                <a:effectLst/>
                <a:latin typeface="almoni"/>
              </a:rPr>
              <a:t>פירש"י</a:t>
            </a:r>
            <a:r>
              <a:rPr lang="he-IL" sz="2000" b="0" i="0" dirty="0">
                <a:solidFill>
                  <a:srgbClr val="3B3B3B"/>
                </a:solidFill>
                <a:effectLst/>
                <a:latin typeface="almoni"/>
              </a:rPr>
              <a:t> ששכח כבר צער גידול בנים:</a:t>
            </a:r>
          </a:p>
          <a:p>
            <a:pPr>
              <a:lnSpc>
                <a:spcPct val="150000"/>
              </a:lnSpc>
            </a:pPr>
            <a:r>
              <a:rPr lang="he-IL" sz="2000" dirty="0">
                <a:solidFill>
                  <a:srgbClr val="3B3B3B"/>
                </a:solidFill>
                <a:latin typeface="almoni"/>
              </a:rPr>
              <a:t>זקן מופלג 80-90 וגם זה רק בדיני נפשות שנאמר והצילו העדה. </a:t>
            </a:r>
            <a:endParaRPr lang="he-IL" sz="2000" b="0" i="0" dirty="0">
              <a:solidFill>
                <a:srgbClr val="3B3B3B"/>
              </a:solidFill>
              <a:effectLst/>
              <a:latin typeface="almoni"/>
            </a:endParaRPr>
          </a:p>
        </p:txBody>
      </p:sp>
    </p:spTree>
    <p:extLst>
      <p:ext uri="{BB962C8B-B14F-4D97-AF65-F5344CB8AC3E}">
        <p14:creationId xmlns:p14="http://schemas.microsoft.com/office/powerpoint/2010/main" val="5035439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FB754-BD68-0534-069B-F352CE15784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C578BBA-1928-DC79-38C7-E70C77293765}"/>
              </a:ext>
            </a:extLst>
          </p:cNvPr>
          <p:cNvSpPr>
            <a:spLocks noGrp="1"/>
          </p:cNvSpPr>
          <p:nvPr>
            <p:ph type="title"/>
          </p:nvPr>
        </p:nvSpPr>
        <p:spPr>
          <a:xfrm>
            <a:off x="1745673" y="624110"/>
            <a:ext cx="9758939" cy="1027269"/>
          </a:xfrm>
        </p:spPr>
        <p:txBody>
          <a:bodyPr/>
          <a:lstStyle/>
          <a:p>
            <a:pPr algn="ctr"/>
            <a:r>
              <a:rPr lang="he-IL" b="1" dirty="0"/>
              <a:t>בסנהדרין בעלי שיבה</a:t>
            </a:r>
          </a:p>
        </p:txBody>
      </p:sp>
      <p:sp>
        <p:nvSpPr>
          <p:cNvPr id="3" name="מציין מיקום תוכן 2">
            <a:extLst>
              <a:ext uri="{FF2B5EF4-FFF2-40B4-BE49-F238E27FC236}">
                <a16:creationId xmlns:a16="http://schemas.microsoft.com/office/drawing/2014/main" id="{1208C771-B6DD-1023-875F-4D633C35816C}"/>
              </a:ext>
            </a:extLst>
          </p:cNvPr>
          <p:cNvSpPr>
            <a:spLocks noGrp="1"/>
          </p:cNvSpPr>
          <p:nvPr>
            <p:ph idx="1"/>
          </p:nvPr>
        </p:nvSpPr>
        <p:spPr>
          <a:xfrm>
            <a:off x="1152939" y="1651378"/>
            <a:ext cx="10351673" cy="5206622"/>
          </a:xfrm>
        </p:spPr>
        <p:txBody>
          <a:bodyPr>
            <a:normAutofit/>
          </a:bodyPr>
          <a:lstStyle/>
          <a:p>
            <a:pPr>
              <a:lnSpc>
                <a:spcPct val="150000"/>
              </a:lnSpc>
            </a:pPr>
            <a:r>
              <a:rPr lang="he-IL" sz="2000" b="1" i="0" dirty="0">
                <a:solidFill>
                  <a:srgbClr val="1B4965"/>
                </a:solidFill>
                <a:effectLst/>
                <a:latin typeface="almoni-dl"/>
              </a:rPr>
              <a:t> </a:t>
            </a:r>
            <a:r>
              <a:rPr lang="he-IL" sz="2000" b="0" i="0" dirty="0">
                <a:solidFill>
                  <a:srgbClr val="1B4965"/>
                </a:solidFill>
                <a:effectLst/>
                <a:latin typeface="almoni-dl"/>
              </a:rPr>
              <a:t>הרב </a:t>
            </a:r>
            <a:r>
              <a:rPr lang="he-IL" sz="2000" b="0" i="0" dirty="0" err="1">
                <a:solidFill>
                  <a:srgbClr val="1B4965"/>
                </a:solidFill>
                <a:effectLst/>
                <a:latin typeface="almoni-dl"/>
              </a:rPr>
              <a:t>כתריאל</a:t>
            </a:r>
            <a:r>
              <a:rPr lang="he-IL" sz="2000" b="0" i="0" dirty="0">
                <a:solidFill>
                  <a:srgbClr val="1B4965"/>
                </a:solidFill>
                <a:effectLst/>
                <a:latin typeface="almoni-dl"/>
              </a:rPr>
              <a:t> פישל </a:t>
            </a:r>
            <a:r>
              <a:rPr lang="he-IL" sz="2000" b="0" i="0" dirty="0" err="1">
                <a:solidFill>
                  <a:srgbClr val="1B4965"/>
                </a:solidFill>
                <a:effectLst/>
                <a:latin typeface="almoni-dl"/>
              </a:rPr>
              <a:t>טכורש</a:t>
            </a:r>
            <a:r>
              <a:rPr lang="he-IL" sz="2000" b="0" i="0" dirty="0">
                <a:solidFill>
                  <a:srgbClr val="1B4965"/>
                </a:solidFill>
                <a:effectLst/>
                <a:latin typeface="almoni-dl"/>
              </a:rPr>
              <a:t> הביא במאמרו מקורות רבים מדברי חז"ל אודות התנאים הקדושים רבי יוחנן זכאי ורבי עקיבא, שהתחילו להרביץ תורה לתלמידים רק </a:t>
            </a:r>
            <a:r>
              <a:rPr lang="he-IL" sz="2000" b="1" i="0" dirty="0">
                <a:solidFill>
                  <a:srgbClr val="1B4965"/>
                </a:solidFill>
                <a:effectLst/>
                <a:latin typeface="almoni-dl"/>
              </a:rPr>
              <a:t>בגיל שמונים</a:t>
            </a:r>
            <a:r>
              <a:rPr lang="he-IL" sz="2000" b="0" i="0" dirty="0">
                <a:solidFill>
                  <a:srgbClr val="1B4965"/>
                </a:solidFill>
                <a:effectLst/>
                <a:latin typeface="almoni-dl"/>
              </a:rPr>
              <a:t>, וכיוצא בזה חכמים אחרים שלימדו תורה בגילאי זקנה מופלגים, וסיים: </a:t>
            </a:r>
          </a:p>
          <a:p>
            <a:pPr>
              <a:lnSpc>
                <a:spcPct val="150000"/>
              </a:lnSpc>
            </a:pPr>
            <a:r>
              <a:rPr lang="he-IL" sz="2000" b="0" i="0" dirty="0">
                <a:solidFill>
                  <a:srgbClr val="1B4965"/>
                </a:solidFill>
                <a:effectLst/>
                <a:latin typeface="almoni-dl"/>
              </a:rPr>
              <a:t>"באנו </a:t>
            </a:r>
            <a:r>
              <a:rPr lang="he-IL" sz="2000" b="0" i="0" dirty="0" err="1">
                <a:solidFill>
                  <a:srgbClr val="1B4965"/>
                </a:solidFill>
                <a:effectLst/>
                <a:latin typeface="almoni-dl"/>
              </a:rPr>
              <a:t>איפוא</a:t>
            </a:r>
            <a:r>
              <a:rPr lang="he-IL" sz="2000" b="0" i="0" dirty="0">
                <a:solidFill>
                  <a:srgbClr val="1B4965"/>
                </a:solidFill>
                <a:effectLst/>
                <a:latin typeface="almoni-dl"/>
              </a:rPr>
              <a:t> </a:t>
            </a:r>
            <a:r>
              <a:rPr lang="he-IL" sz="2000" b="0" i="0" dirty="0" err="1">
                <a:solidFill>
                  <a:srgbClr val="1B4965"/>
                </a:solidFill>
                <a:effectLst/>
                <a:latin typeface="almoni-dl"/>
              </a:rPr>
              <a:t>למסקנא</a:t>
            </a:r>
            <a:r>
              <a:rPr lang="he-IL" sz="2000" b="0" i="0" dirty="0">
                <a:solidFill>
                  <a:srgbClr val="1B4965"/>
                </a:solidFill>
                <a:effectLst/>
                <a:latin typeface="almoni-dl"/>
              </a:rPr>
              <a:t> שחלילה לנגוע בשום מנהיג רוחני ומומחה במקצועו ולהעבירו </a:t>
            </a:r>
            <a:r>
              <a:rPr lang="he-IL" sz="2000" b="0" i="0" dirty="0" err="1">
                <a:solidFill>
                  <a:srgbClr val="1B4965"/>
                </a:solidFill>
                <a:effectLst/>
                <a:latin typeface="almoni-dl"/>
              </a:rPr>
              <a:t>לגימלה</a:t>
            </a:r>
            <a:r>
              <a:rPr lang="he-IL" sz="2000" b="0" i="0" dirty="0">
                <a:solidFill>
                  <a:srgbClr val="1B4965"/>
                </a:solidFill>
                <a:effectLst/>
                <a:latin typeface="almoni-dl"/>
              </a:rPr>
              <a:t> כל עוד שכוחו הרוחני אתו. והרי בכל שרשרת הדורות לא מצאנו רבנים זקנים שנכנסו </a:t>
            </a:r>
            <a:r>
              <a:rPr lang="he-IL" sz="2000" b="0" i="0" dirty="0" err="1">
                <a:solidFill>
                  <a:srgbClr val="1B4965"/>
                </a:solidFill>
                <a:effectLst/>
                <a:latin typeface="almoni-dl"/>
              </a:rPr>
              <a:t>לגימלאות</a:t>
            </a:r>
            <a:r>
              <a:rPr lang="he-IL" sz="2000" b="0" i="0" dirty="0">
                <a:solidFill>
                  <a:srgbClr val="1B4965"/>
                </a:solidFill>
                <a:effectLst/>
                <a:latin typeface="almoni-dl"/>
              </a:rPr>
              <a:t>. ובכל קהילות ישראל כפי שידוע לנו מההיסטוריה שלנו שמשו בתפקידיהם בכתר הרבנות. </a:t>
            </a:r>
          </a:p>
          <a:p>
            <a:pPr>
              <a:lnSpc>
                <a:spcPct val="150000"/>
              </a:lnSpc>
            </a:pPr>
            <a:r>
              <a:rPr lang="he-IL" sz="2000" b="0" i="0" dirty="0">
                <a:solidFill>
                  <a:srgbClr val="1B4965"/>
                </a:solidFill>
                <a:effectLst/>
                <a:latin typeface="almoni-dl"/>
              </a:rPr>
              <a:t>וכדאי לציין בשולי הדברים שרב האי שימש בכתר הגאונות עד מאה שנה, </a:t>
            </a:r>
            <a:r>
              <a:rPr lang="he-IL" sz="2000" b="0" i="0" dirty="0" err="1">
                <a:solidFill>
                  <a:srgbClr val="1B4965"/>
                </a:solidFill>
                <a:effectLst/>
                <a:latin typeface="almoni-dl"/>
              </a:rPr>
              <a:t>והרדב"ז</a:t>
            </a:r>
            <a:r>
              <a:rPr lang="he-IL" sz="2000" b="0" i="0" dirty="0">
                <a:solidFill>
                  <a:srgbClr val="1B4965"/>
                </a:solidFill>
                <a:effectLst/>
                <a:latin typeface="almoni-dl"/>
              </a:rPr>
              <a:t> כשעלה ממצרים ולצפת נתכבד על ידי רבנו הגדול רבי יוסף קארו בעל ערוך לשמש רב העיר ואב בית דין כשהיה בגיל הרבה יותר גבוה ממאה שנה. לפיכך </a:t>
            </a:r>
            <a:r>
              <a:rPr lang="he-IL" sz="2000" b="1" i="0" dirty="0">
                <a:solidFill>
                  <a:srgbClr val="1B4965"/>
                </a:solidFill>
                <a:effectLst/>
                <a:latin typeface="almoni-dl"/>
              </a:rPr>
              <a:t>הדרך הזאת להגביל את גיל הרבנים נוגדת את השקפת התורה והנוהג המקובל מדור דור</a:t>
            </a:r>
            <a:r>
              <a:rPr lang="he-IL" sz="2000" b="0" i="0" dirty="0">
                <a:solidFill>
                  <a:srgbClr val="1B4965"/>
                </a:solidFill>
                <a:effectLst/>
                <a:latin typeface="almoni-dl"/>
              </a:rPr>
              <a:t>".</a:t>
            </a:r>
            <a:endParaRPr lang="he-IL" sz="2000" b="0" i="0" dirty="0">
              <a:solidFill>
                <a:srgbClr val="3B3B3B"/>
              </a:solidFill>
              <a:effectLst/>
              <a:latin typeface="almoni"/>
            </a:endParaRPr>
          </a:p>
        </p:txBody>
      </p:sp>
    </p:spTree>
    <p:extLst>
      <p:ext uri="{BB962C8B-B14F-4D97-AF65-F5344CB8AC3E}">
        <p14:creationId xmlns:p14="http://schemas.microsoft.com/office/powerpoint/2010/main" val="27793793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5BAE48-084C-975E-31B0-F9CB1829B857}"/>
              </a:ext>
            </a:extLst>
          </p:cNvPr>
          <p:cNvSpPr>
            <a:spLocks noGrp="1"/>
          </p:cNvSpPr>
          <p:nvPr>
            <p:ph type="title"/>
          </p:nvPr>
        </p:nvSpPr>
        <p:spPr/>
        <p:txBody>
          <a:bodyPr/>
          <a:lstStyle/>
          <a:p>
            <a:pPr algn="ctr"/>
            <a:r>
              <a:rPr lang="he-IL" b="1" dirty="0"/>
              <a:t>שיטות נוספת לגבי גיל פרישה לרבנים</a:t>
            </a:r>
          </a:p>
        </p:txBody>
      </p:sp>
      <p:sp>
        <p:nvSpPr>
          <p:cNvPr id="7" name="מציין מיקום תוכן 6">
            <a:extLst>
              <a:ext uri="{FF2B5EF4-FFF2-40B4-BE49-F238E27FC236}">
                <a16:creationId xmlns:a16="http://schemas.microsoft.com/office/drawing/2014/main" id="{CEFE4221-A3BF-D02A-1DA5-CBB64DC9AAC0}"/>
              </a:ext>
            </a:extLst>
          </p:cNvPr>
          <p:cNvSpPr>
            <a:spLocks noGrp="1"/>
          </p:cNvSpPr>
          <p:nvPr>
            <p:ph idx="1"/>
          </p:nvPr>
        </p:nvSpPr>
        <p:spPr/>
        <p:txBody>
          <a:bodyPr/>
          <a:lstStyle/>
          <a:p>
            <a:r>
              <a:rPr lang="he-IL" sz="2000" dirty="0">
                <a:solidFill>
                  <a:srgbClr val="1B4965"/>
                </a:solidFill>
                <a:latin typeface="almoni-dl"/>
              </a:rPr>
              <a:t>הרב יצחק ניסים: כיון שכאמור, מי שהגיע לשיבה כוחותיו הגופניים והנפשיים נחלשים שממילא כושרו השיפוטי נפגע על ידי זה ולא יוכל לקדש שם שמים כמו שהיה קודם, וכמו שאחר הקטן ממנו בשנים שיש לו אותן הסגולות והתנאים הדרושים מהדיין, הרי ברור שאין לו לסרב. </a:t>
            </a:r>
          </a:p>
          <a:p>
            <a:r>
              <a:rPr lang="he-IL" sz="2000" dirty="0">
                <a:solidFill>
                  <a:srgbClr val="1B4965"/>
                </a:solidFill>
                <a:latin typeface="almoni-dl"/>
              </a:rPr>
              <a:t>אדרבה ראוי הוא </a:t>
            </a:r>
            <a:r>
              <a:rPr lang="he-IL" sz="2000" dirty="0" err="1">
                <a:solidFill>
                  <a:srgbClr val="1B4965"/>
                </a:solidFill>
                <a:latin typeface="almoni-dl"/>
              </a:rPr>
              <a:t>שיתן</a:t>
            </a:r>
            <a:r>
              <a:rPr lang="he-IL" sz="2000" dirty="0">
                <a:solidFill>
                  <a:srgbClr val="1B4965"/>
                </a:solidFill>
                <a:latin typeface="almoni-dl"/>
              </a:rPr>
              <a:t> אל לבו כשימלאו לו שבעים שנה לפרוש מעצמו מתפקידו ובזה יקדש שם שמים…</a:t>
            </a:r>
          </a:p>
        </p:txBody>
      </p:sp>
    </p:spTree>
    <p:extLst>
      <p:ext uri="{BB962C8B-B14F-4D97-AF65-F5344CB8AC3E}">
        <p14:creationId xmlns:p14="http://schemas.microsoft.com/office/powerpoint/2010/main" val="35095730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DF7BAB7-59DF-02B4-6022-8FFC334EA51C}"/>
              </a:ext>
            </a:extLst>
          </p:cNvPr>
          <p:cNvSpPr>
            <a:spLocks noGrp="1"/>
          </p:cNvSpPr>
          <p:nvPr>
            <p:ph type="title"/>
          </p:nvPr>
        </p:nvSpPr>
        <p:spPr/>
        <p:txBody>
          <a:bodyPr>
            <a:normAutofit fontScale="90000"/>
          </a:bodyPr>
          <a:lstStyle/>
          <a:p>
            <a:r>
              <a:rPr lang="he-IL" sz="3600" dirty="0" err="1"/>
              <a:t>הגרכ"פ</a:t>
            </a:r>
            <a:r>
              <a:rPr lang="he-IL" sz="3600" dirty="0"/>
              <a:t> </a:t>
            </a:r>
            <a:r>
              <a:rPr lang="he-IL" sz="3600" dirty="0" err="1"/>
              <a:t>טכורש</a:t>
            </a:r>
            <a:r>
              <a:rPr lang="he-IL" sz="3600" dirty="0"/>
              <a:t> ז"ל כותב בקובץ אור המזרח (קובץ כ"ב ע' 241) בנידון המגמה להגביל גילם של רבנים מכהנים ולהוציאם לגמלאות וכדו' וכותב שם:</a:t>
            </a:r>
            <a:br>
              <a:rPr lang="he-IL" sz="3600" dirty="0"/>
            </a:br>
            <a:endParaRPr lang="he-IL" dirty="0"/>
          </a:p>
        </p:txBody>
      </p:sp>
      <p:sp>
        <p:nvSpPr>
          <p:cNvPr id="3" name="מציין מיקום תוכן 2">
            <a:extLst>
              <a:ext uri="{FF2B5EF4-FFF2-40B4-BE49-F238E27FC236}">
                <a16:creationId xmlns:a16="http://schemas.microsoft.com/office/drawing/2014/main" id="{24EFBC06-5349-A3BF-F834-FCDC5F1145E8}"/>
              </a:ext>
            </a:extLst>
          </p:cNvPr>
          <p:cNvSpPr>
            <a:spLocks noGrp="1"/>
          </p:cNvSpPr>
          <p:nvPr>
            <p:ph idx="1"/>
          </p:nvPr>
        </p:nvSpPr>
        <p:spPr/>
        <p:txBody>
          <a:bodyPr>
            <a:noAutofit/>
          </a:bodyPr>
          <a:lstStyle/>
          <a:p>
            <a:r>
              <a:rPr lang="he-IL" sz="900"/>
              <a:t>הנה </a:t>
            </a:r>
            <a:r>
              <a:rPr lang="he-IL" sz="900" dirty="0"/>
              <a:t>כעין הא </a:t>
            </a:r>
            <a:r>
              <a:rPr lang="he-IL" sz="900" dirty="0" err="1"/>
              <a:t>דאיתא</a:t>
            </a:r>
            <a:r>
              <a:rPr lang="he-IL" sz="900" dirty="0"/>
              <a:t> כאן, אי' בשבת (קנ"ד ע"ב) בסגנון שונה קצת, תניא רבי ישמעאל ברבי יוסי אומר, תלמידי חכמים כל זמן </a:t>
            </a:r>
            <a:r>
              <a:rPr lang="he-IL" sz="900" dirty="0" err="1"/>
              <a:t>שמזקינין</a:t>
            </a:r>
            <a:r>
              <a:rPr lang="he-IL" sz="900" dirty="0"/>
              <a:t> חכמה מתוספת בהם שנא' בישישים חכמה, ואורך ימים תבונה (איוב </a:t>
            </a:r>
            <a:r>
              <a:rPr lang="he-IL" sz="900" dirty="0" err="1"/>
              <a:t>יב</a:t>
            </a:r>
            <a:r>
              <a:rPr lang="he-IL" sz="900" dirty="0"/>
              <a:t>, </a:t>
            </a:r>
            <a:r>
              <a:rPr lang="he-IL" sz="900" dirty="0" err="1"/>
              <a:t>יב</a:t>
            </a:r>
            <a:r>
              <a:rPr lang="he-IL" sz="900" dirty="0"/>
              <a:t>), ועמי הארץ כל זמן </a:t>
            </a:r>
            <a:r>
              <a:rPr lang="he-IL" sz="900" dirty="0" err="1"/>
              <a:t>שמזקינין</a:t>
            </a:r>
            <a:r>
              <a:rPr lang="he-IL" sz="900" dirty="0"/>
              <a:t>, </a:t>
            </a:r>
            <a:r>
              <a:rPr lang="he-IL" sz="900" dirty="0" err="1"/>
              <a:t>טפשות</a:t>
            </a:r>
            <a:r>
              <a:rPr lang="he-IL" sz="900" dirty="0"/>
              <a:t> </a:t>
            </a:r>
            <a:r>
              <a:rPr lang="he-IL" sz="900" dirty="0" err="1"/>
              <a:t>נתוספת</a:t>
            </a:r>
            <a:r>
              <a:rPr lang="he-IL" sz="900" dirty="0"/>
              <a:t> בהן, שנאמר מסיר שפה לנאמנים וטעם זקנים </a:t>
            </a:r>
            <a:r>
              <a:rPr lang="he-IL" sz="900" dirty="0" err="1"/>
              <a:t>יקח</a:t>
            </a:r>
            <a:r>
              <a:rPr lang="he-IL" sz="900" dirty="0"/>
              <a:t> (שם).</a:t>
            </a:r>
          </a:p>
          <a:p>
            <a:endParaRPr lang="he-IL" sz="900" dirty="0"/>
          </a:p>
          <a:p>
            <a:r>
              <a:rPr lang="he-IL" sz="900" dirty="0"/>
              <a:t>באור הדברים, כי באופן טבעי כוחות הגוף הולכים ונחלשים במסבות הימים, ולכן שכיחות מחלות זקנה כדמות, הסתיידות, שכחה, ועוד. ולעומת זאת אלה האנשים </a:t>
            </a:r>
            <a:r>
              <a:rPr lang="he-IL" sz="900" dirty="0" err="1"/>
              <a:t>שנחונו</a:t>
            </a:r>
            <a:r>
              <a:rPr lang="he-IL" sz="900" dirty="0"/>
              <a:t> </a:t>
            </a:r>
            <a:r>
              <a:rPr lang="he-IL" sz="900" dirty="0" err="1"/>
              <a:t>בכשרונות</a:t>
            </a:r>
            <a:r>
              <a:rPr lang="he-IL" sz="900" dirty="0"/>
              <a:t> מיוחדים, בפרט אם עסקו כל ימיהם בעבודה שבמוח, הנה אלה זוכים שכוחותיהם הנפשיים ותאי המוח, עובדים כשורה במלא הקצב והעוז, </a:t>
            </a:r>
            <a:r>
              <a:rPr lang="he-IL" sz="900" dirty="0" err="1"/>
              <a:t>ונתוספו</a:t>
            </a:r>
            <a:r>
              <a:rPr lang="he-IL" sz="900" dirty="0"/>
              <a:t> עליהם הניסיונות שעברו בחייהם, והם מקנים להם ידע עשיר מתוך </a:t>
            </a:r>
            <a:r>
              <a:rPr lang="he-IL" sz="900" dirty="0" err="1"/>
              <a:t>נסיון</a:t>
            </a:r>
            <a:r>
              <a:rPr lang="he-IL" sz="900" dirty="0"/>
              <a:t> מעשי.</a:t>
            </a:r>
          </a:p>
          <a:p>
            <a:endParaRPr lang="he-IL" sz="900" dirty="0"/>
          </a:p>
          <a:p>
            <a:r>
              <a:rPr lang="he-IL" sz="900" dirty="0"/>
              <a:t>ולכן חז"ל החשיבו והעדיפו עצתם של זקנים, ואמרו "שסתירת זקנים בנין ובנין נערים סתירה". (מגילה לא, ב). ויש תנא בגמרא שסובר שעיקר מצוות הכיבוד לתלמידי חכמים נאמרה </a:t>
            </a:r>
            <a:r>
              <a:rPr lang="he-IL" sz="900" dirty="0" err="1"/>
              <a:t>דוקא</a:t>
            </a:r>
            <a:r>
              <a:rPr lang="he-IL" sz="900" dirty="0"/>
              <a:t> למבוגרים, שכך אמרו: (קידושין ל"ב ע"ב) ת"ק סבר "</a:t>
            </a:r>
            <a:r>
              <a:rPr lang="he-IL" sz="900" dirty="0" err="1"/>
              <a:t>יניק</a:t>
            </a:r>
            <a:r>
              <a:rPr lang="he-IL" sz="900" dirty="0"/>
              <a:t> וחכים לא", </a:t>
            </a:r>
            <a:r>
              <a:rPr lang="he-IL" sz="900" dirty="0" err="1"/>
              <a:t>ופירש"י</a:t>
            </a:r>
            <a:r>
              <a:rPr lang="he-IL" sz="900" dirty="0"/>
              <a:t>: והכי </a:t>
            </a:r>
            <a:r>
              <a:rPr lang="he-IL" sz="900" dirty="0" err="1"/>
              <a:t>קאמר</a:t>
            </a:r>
            <a:r>
              <a:rPr lang="he-IL" sz="900" dirty="0"/>
              <a:t> תנא קמא, אין זקן אלא זקן שהוא חכם </a:t>
            </a:r>
            <a:r>
              <a:rPr lang="he-IL" sz="900" dirty="0" err="1"/>
              <a:t>וכו</a:t>
            </a:r>
            <a:r>
              <a:rPr lang="he-IL" sz="900" dirty="0"/>
              <a:t>', הרי מבואר שמעלה גדולה </a:t>
            </a:r>
            <a:r>
              <a:rPr lang="he-IL" sz="900" dirty="0" err="1"/>
              <a:t>דוקא</a:t>
            </a:r>
            <a:r>
              <a:rPr lang="he-IL" sz="900" dirty="0"/>
              <a:t> לתלמיד חכם זקן בשנים.</a:t>
            </a:r>
          </a:p>
          <a:p>
            <a:endParaRPr lang="he-IL" sz="900" dirty="0"/>
          </a:p>
          <a:p>
            <a:r>
              <a:rPr lang="he-IL" sz="900" dirty="0"/>
              <a:t>ומצינו גדולי החכמים ששמשו בתפקידיהם אף בגילים גבוהים מאד, ויעידו על כך המאמרים דלהלן: שאלו תלמידיו את ר' אלעזר בן שמוע, במה הארכת ימים וכו' (מגילה </a:t>
            </a:r>
            <a:r>
              <a:rPr lang="he-IL" sz="900" dirty="0" err="1"/>
              <a:t>כז</a:t>
            </a:r>
            <a:r>
              <a:rPr lang="he-IL" sz="900" dirty="0"/>
              <a:t>, ב), והשיב בין היתר, מפני שלא פסעתי על ראשי עם קודש </a:t>
            </a:r>
            <a:r>
              <a:rPr lang="he-IL" sz="900" dirty="0" err="1"/>
              <a:t>וכו</a:t>
            </a:r>
            <a:r>
              <a:rPr lang="he-IL" sz="900" dirty="0"/>
              <a:t>', משמע שהיה מחזיק ישיבה שבה מורים הלכה למעשה, וכן "שאלו תלמידים את רבי </a:t>
            </a:r>
            <a:r>
              <a:rPr lang="he-IL" sz="900" dirty="0" err="1"/>
              <a:t>פרידא</a:t>
            </a:r>
            <a:r>
              <a:rPr lang="he-IL" sz="900" dirty="0"/>
              <a:t>, במה הארכת ימים? אמר להם מימי לא קדמני אדם לבית המדרש </a:t>
            </a:r>
            <a:r>
              <a:rPr lang="he-IL" sz="900" dirty="0" err="1"/>
              <a:t>וכו</a:t>
            </a:r>
            <a:r>
              <a:rPr lang="he-IL" sz="900" dirty="0"/>
              <a:t>'", כלומר, שלא הפסיק את מלוי תפקידו גם בימי זקנותו, אלא ישב בישיבה בלימוד ובהוראה, וכן שם (</a:t>
            </a:r>
            <a:r>
              <a:rPr lang="he-IL" sz="900" dirty="0" err="1"/>
              <a:t>כח</a:t>
            </a:r>
            <a:r>
              <a:rPr lang="he-IL" sz="900" dirty="0"/>
              <a:t>, א) נזכרים הרבה חכמים האריכו ימים ביותר, ושמשו כנראה בתפקידיהם, ומעידה על כך בצורה ברורה </a:t>
            </a:r>
            <a:r>
              <a:rPr lang="he-IL" sz="900" dirty="0" err="1"/>
              <a:t>המימרא</a:t>
            </a:r>
            <a:r>
              <a:rPr lang="he-IL" sz="900" dirty="0"/>
              <a:t> שם </a:t>
            </a:r>
            <a:r>
              <a:rPr lang="he-IL" sz="900" dirty="0" err="1"/>
              <a:t>בזה"ל</a:t>
            </a:r>
            <a:r>
              <a:rPr lang="he-IL" sz="900" dirty="0"/>
              <a:t>: אמר ליה רבי, ברכני, א"ל יהי רצון שתגיע לחצי ימי - </a:t>
            </a:r>
            <a:r>
              <a:rPr lang="he-IL" sz="900" dirty="0" err="1"/>
              <a:t>ולכולהו</a:t>
            </a:r>
            <a:r>
              <a:rPr lang="he-IL" sz="900" dirty="0"/>
              <a:t> לא? (פירוש למה לא תברך אותי לכל ימיך), אמר לו הבאים אחריך בהמה ירעו? ע"כ, </a:t>
            </a:r>
            <a:r>
              <a:rPr lang="he-IL" sz="900" dirty="0" err="1"/>
              <a:t>ופירש"י</a:t>
            </a:r>
            <a:r>
              <a:rPr lang="he-IL" sz="900" dirty="0"/>
              <a:t> </a:t>
            </a:r>
            <a:r>
              <a:rPr lang="he-IL" sz="900" dirty="0" err="1"/>
              <a:t>בזה"ל</a:t>
            </a:r>
            <a:r>
              <a:rPr lang="he-IL" sz="900" dirty="0"/>
              <a:t>: בתמיהה, אין טוב לך לחיות ימים רבים כמוני, שאם כן לא </a:t>
            </a:r>
            <a:r>
              <a:rPr lang="he-IL" sz="900" dirty="0" err="1"/>
              <a:t>יטלו</a:t>
            </a:r>
            <a:r>
              <a:rPr lang="he-IL" sz="900" dirty="0"/>
              <a:t> בניך בגדולתך, ואתה נשיא והם כל ימיהם יהיו הדיוטות עכ"ל, הרי מפורש </a:t>
            </a:r>
            <a:r>
              <a:rPr lang="he-IL" sz="900" dirty="0" err="1"/>
              <a:t>להדיא</a:t>
            </a:r>
            <a:r>
              <a:rPr lang="he-IL" sz="900" dirty="0"/>
              <a:t>, שאפילו זקן מופלג ביותר, אם רק כוחו הרוחני אתו לא זז מתפקידו כל ימי חייו.</a:t>
            </a:r>
          </a:p>
          <a:p>
            <a:endParaRPr lang="he-IL" sz="900" dirty="0"/>
          </a:p>
          <a:p>
            <a:r>
              <a:rPr lang="he-IL" sz="900" dirty="0"/>
              <a:t>וכן מצינו בר' יוחנן שישב בישיבה בהיותו בשיבה עמוקה מאד, שהרי אמרו </a:t>
            </a:r>
            <a:r>
              <a:rPr lang="he-IL" sz="900" dirty="0" err="1"/>
              <a:t>בב"ק</a:t>
            </a:r>
            <a:r>
              <a:rPr lang="he-IL" sz="900" dirty="0"/>
              <a:t> (</a:t>
            </a:r>
            <a:r>
              <a:rPr lang="he-IL" sz="900" dirty="0" err="1"/>
              <a:t>קיז</a:t>
            </a:r>
            <a:r>
              <a:rPr lang="he-IL" sz="900" dirty="0"/>
              <a:t>, א) ר' יוחנן גברא סבא </a:t>
            </a:r>
            <a:r>
              <a:rPr lang="he-IL" sz="900" dirty="0" err="1"/>
              <a:t>הוה</a:t>
            </a:r>
            <a:r>
              <a:rPr lang="he-IL" sz="900" dirty="0"/>
              <a:t> ומסרחי גביניה </a:t>
            </a:r>
            <a:r>
              <a:rPr lang="he-IL" sz="900" dirty="0" err="1"/>
              <a:t>וכו</a:t>
            </a:r>
            <a:r>
              <a:rPr lang="he-IL" sz="900" dirty="0"/>
              <a:t>', </a:t>
            </a:r>
            <a:r>
              <a:rPr lang="he-IL" sz="900" dirty="0" err="1"/>
              <a:t>ופירש"י</a:t>
            </a:r>
            <a:r>
              <a:rPr lang="he-IL" sz="900" dirty="0"/>
              <a:t> גבות עיניו גדולים </a:t>
            </a:r>
            <a:r>
              <a:rPr lang="he-IL" sz="900" dirty="0" err="1"/>
              <a:t>ומכסין</a:t>
            </a:r>
            <a:r>
              <a:rPr lang="he-IL" sz="900" dirty="0"/>
              <a:t> עיניו עכ"ל, כלומר שהיה זקן מופלג מאד, ושימש ראש ישיבה ומנהיג גדול בשעתו.</a:t>
            </a:r>
          </a:p>
          <a:p>
            <a:endParaRPr lang="he-IL" sz="900" dirty="0"/>
          </a:p>
          <a:p>
            <a:r>
              <a:rPr lang="he-IL" sz="900" dirty="0"/>
              <a:t>ובמיוחד, יש להדגיש דברי </a:t>
            </a:r>
            <a:r>
              <a:rPr lang="he-IL" sz="900" dirty="0" err="1"/>
              <a:t>התוס</a:t>
            </a:r>
            <a:r>
              <a:rPr lang="he-IL" sz="900" dirty="0"/>
              <a:t>' בב"ב (</a:t>
            </a:r>
            <a:r>
              <a:rPr lang="he-IL" sz="900" dirty="0" err="1"/>
              <a:t>קיג</a:t>
            </a:r>
            <a:r>
              <a:rPr lang="he-IL" sz="900" dirty="0"/>
              <a:t>, א' ד"ה ומטו בה), שכ' בזה: אם כן כשהיה ר' יהושע בן ק' וארבעים, כבר היה רבי בן פ"ד, שהוא יותר מחצי ימיו עכ"ל, כלומר, כל </a:t>
            </a:r>
            <a:r>
              <a:rPr lang="he-IL" sz="900" dirty="0" err="1"/>
              <a:t>הקושיא</a:t>
            </a:r>
            <a:r>
              <a:rPr lang="he-IL" sz="900" dirty="0"/>
              <a:t> של </a:t>
            </a:r>
            <a:r>
              <a:rPr lang="he-IL" sz="900" dirty="0" err="1"/>
              <a:t>התוס</a:t>
            </a:r>
            <a:r>
              <a:rPr lang="he-IL" sz="900" dirty="0"/>
              <a:t>' על שר' יהושע בן </a:t>
            </a:r>
            <a:r>
              <a:rPr lang="he-IL" sz="900" dirty="0" err="1"/>
              <a:t>קרחה</a:t>
            </a:r>
            <a:r>
              <a:rPr lang="he-IL" sz="900" dirty="0"/>
              <a:t> בירך את רבי בחצי ימיו, אבל זה ברור שר' יהושע בן </a:t>
            </a:r>
            <a:r>
              <a:rPr lang="he-IL" sz="900" dirty="0" err="1"/>
              <a:t>קרחה</a:t>
            </a:r>
            <a:r>
              <a:rPr lang="he-IL" sz="900" dirty="0"/>
              <a:t> היה אז בן מאה וארבעים </a:t>
            </a:r>
            <a:r>
              <a:rPr lang="he-IL" sz="900" dirty="0" err="1"/>
              <a:t>לכהפ"ח</a:t>
            </a:r>
            <a:r>
              <a:rPr lang="he-IL" sz="900" dirty="0"/>
              <a:t>, והוא לא יכול לברך את רבי באריכות ימים כזאת, מפני שאם כל ימיו יהיה נשיא, יפגעו אחרים והבן.</a:t>
            </a:r>
          </a:p>
          <a:p>
            <a:endParaRPr lang="he-IL" sz="900" dirty="0"/>
          </a:p>
          <a:p>
            <a:r>
              <a:rPr lang="he-IL" sz="900" dirty="0"/>
              <a:t>והרי ר' עקיבא שהוא רבן של רוב גדולי התנאים (ראה סנהדרין פו, א), </a:t>
            </a:r>
            <a:r>
              <a:rPr lang="he-IL" sz="900" dirty="0" err="1"/>
              <a:t>וכולהו</a:t>
            </a:r>
            <a:r>
              <a:rPr lang="he-IL" sz="900" dirty="0"/>
              <a:t> אליבא דר' עקיבא, </a:t>
            </a:r>
            <a:r>
              <a:rPr lang="he-IL" sz="900" dirty="0" err="1"/>
              <a:t>ופירש"י</a:t>
            </a:r>
            <a:r>
              <a:rPr lang="he-IL" sz="900" dirty="0"/>
              <a:t> "ממה שלמדו מרבי עקיבא", והוא התחיל להנהיג את העדה רק בהיותו בן שמונים, שכך אמרו בספרי (פרשת וזאת הברכה), ארבעים שנה עסק בפרקמטיה, ארבעים שנה למד וארבעים שנה לימד, וכל ימיו מאה ועשרים שנה (והובא גם בב"ב </a:t>
            </a:r>
            <a:r>
              <a:rPr lang="he-IL" sz="900" dirty="0" err="1"/>
              <a:t>קיג</a:t>
            </a:r>
            <a:r>
              <a:rPr lang="he-IL" sz="900" dirty="0"/>
              <a:t>, א'. עיין שם), אם כן אף שנזכר בגמרא שהיה לו </a:t>
            </a:r>
            <a:r>
              <a:rPr lang="he-IL" sz="900" dirty="0" err="1"/>
              <a:t>לר"ע</a:t>
            </a:r>
            <a:r>
              <a:rPr lang="he-IL" sz="900" dirty="0"/>
              <a:t> תלמידים אחרי שתים עשרה שנות למוד, שתים עשרה אלף תלמידים (כתובות סב, ב), ואחר כך היו לו עשרים וארבעה אלף תלמידים, וזה רק אחרי עשרים וארבעה שנות לימוד (כתובות </a:t>
            </a:r>
            <a:r>
              <a:rPr lang="he-IL" sz="900" dirty="0" err="1"/>
              <a:t>סג</a:t>
            </a:r>
            <a:r>
              <a:rPr lang="he-IL" sz="900" dirty="0"/>
              <a:t>, א), אבל להנהיג את בני ישראל ומנהיג הדור בכלל היה רק אחרי ארבעים שנות לימוד, והוא הגיע כבר לגיל שמונים שנה והמשיך בתפקידו עד מאה ועשרים, שאז נהרג בין עשרה הרוגי מלכות הי"ד.</a:t>
            </a:r>
          </a:p>
          <a:p>
            <a:endParaRPr lang="he-IL" sz="900" dirty="0"/>
          </a:p>
          <a:p>
            <a:r>
              <a:rPr lang="he-IL" sz="900" dirty="0"/>
              <a:t>גם על ר' יוחנן בן זכאי אמרו בגמרא, ראש השנה (לא, ב) כל שנותיו של ר' יוחנן בן זכאי מאה ועשרים שנה, ארבעים שנה עסק בפרקמטיה, ארבעים שנה למד, ארבעים שנה לימד עיין שם, הרי שנכנס בתפקידו בהיותו בגיל שמונים, והמשיך בתפקידו עד מאה ועשרים, על אף התקופה הקודרת ביותר, שעברה הכוס עם חורבן הבית השני העם והמדינה בתקופה ההיא, ולא רצו החכמים לגעת בו, מפני שהאמינו שהוא הזקן המופלג שומר על הגחלת שלא תכבה, וכמה </a:t>
            </a:r>
            <a:r>
              <a:rPr lang="he-IL" sz="900" dirty="0" err="1"/>
              <a:t>וכמה</a:t>
            </a:r>
            <a:r>
              <a:rPr lang="he-IL" sz="900" dirty="0"/>
              <a:t> תקנות שלו נתקבלו לדורי דורות, בגיל זקנתו העמוקה.</a:t>
            </a:r>
          </a:p>
          <a:p>
            <a:endParaRPr lang="he-IL" sz="900" dirty="0"/>
          </a:p>
          <a:p>
            <a:r>
              <a:rPr lang="he-IL" sz="900" dirty="0"/>
              <a:t>ומצינו בגמרא בסנהדרין (</a:t>
            </a:r>
            <a:r>
              <a:rPr lang="he-IL" sz="900" dirty="0" err="1"/>
              <a:t>יז</a:t>
            </a:r>
            <a:r>
              <a:rPr lang="he-IL" sz="900" dirty="0"/>
              <a:t>, א), אמר ר' יוחנן, אין </a:t>
            </a:r>
            <a:r>
              <a:rPr lang="he-IL" sz="900" dirty="0" err="1"/>
              <a:t>מושיבין</a:t>
            </a:r>
            <a:r>
              <a:rPr lang="he-IL" sz="900" dirty="0"/>
              <a:t> בסנהדרין אלא בעלי קומה ובעלי חכמה ובעלי מראה ובעלי זקנה </a:t>
            </a:r>
            <a:r>
              <a:rPr lang="he-IL" sz="900" dirty="0" err="1"/>
              <a:t>וכו</a:t>
            </a:r>
            <a:r>
              <a:rPr lang="he-IL" sz="900" dirty="0"/>
              <a:t>', וגם הרמב"ם פוסק כן (בהלכות סנהדרין פ"ב </a:t>
            </a:r>
            <a:r>
              <a:rPr lang="he-IL" sz="900" dirty="0" err="1"/>
              <a:t>ה"ו</a:t>
            </a:r>
            <a:r>
              <a:rPr lang="he-IL" sz="900" dirty="0"/>
              <a:t>), באומרו: "וצריך להשתדל ולבדוק ולחפש שיהיו כולן (חברי הסנהדרין) בעלי שיבה </a:t>
            </a:r>
            <a:r>
              <a:rPr lang="he-IL" sz="900" dirty="0" err="1"/>
              <a:t>וכו</a:t>
            </a:r>
            <a:r>
              <a:rPr lang="he-IL" sz="900" dirty="0"/>
              <a:t>'" עכ"ל, והרי ידועה </a:t>
            </a:r>
            <a:r>
              <a:rPr lang="he-IL" sz="900" dirty="0" err="1"/>
              <a:t>האימרה</a:t>
            </a:r>
            <a:r>
              <a:rPr lang="he-IL" sz="900" dirty="0"/>
              <a:t> בפרקי אבות (פ"ה מכ"ה) "בן שבעים לשיבה", נמצא שחברי הסנהדרין, לפי דעת הרמב"ם רק למעלה משבעים.</a:t>
            </a:r>
          </a:p>
          <a:p>
            <a:endParaRPr lang="he-IL" sz="900" dirty="0"/>
          </a:p>
          <a:p>
            <a:r>
              <a:rPr lang="he-IL" sz="900" dirty="0"/>
              <a:t>והנה מאמר הגמרא (ברכות לט, א) אמר ר' יוחנן אם חכמה אין כאן זקנה אין כאן? </a:t>
            </a:r>
            <a:r>
              <a:rPr lang="he-IL" sz="900" dirty="0" err="1"/>
              <a:t>ופירש"י</a:t>
            </a:r>
            <a:r>
              <a:rPr lang="he-IL" sz="900" dirty="0"/>
              <a:t> </a:t>
            </a:r>
            <a:r>
              <a:rPr lang="he-IL" sz="900" dirty="0" err="1"/>
              <a:t>בזה"ל</a:t>
            </a:r>
            <a:r>
              <a:rPr lang="he-IL" sz="900" dirty="0"/>
              <a:t>: הלא זקן אני והיה לו לשאלני </a:t>
            </a:r>
            <a:r>
              <a:rPr lang="he-IL" sz="900" dirty="0" err="1"/>
              <a:t>וכו</a:t>
            </a:r>
            <a:r>
              <a:rPr lang="he-IL" sz="900" dirty="0"/>
              <a:t>', כלומר: הזקן ראוי שיתייעצו אתו וישאלו אותו ולחוות דעתו.</a:t>
            </a:r>
          </a:p>
          <a:p>
            <a:endParaRPr lang="he-IL" sz="900" dirty="0"/>
          </a:p>
          <a:p>
            <a:r>
              <a:rPr lang="he-IL" sz="900" dirty="0"/>
              <a:t>ואל תשיבני ממה שנאמר (סנהדרין לו, ב), אין </a:t>
            </a:r>
            <a:r>
              <a:rPr lang="he-IL" sz="900" dirty="0" err="1"/>
              <a:t>מושיבין</a:t>
            </a:r>
            <a:r>
              <a:rPr lang="he-IL" sz="900" dirty="0"/>
              <a:t> בסנהדרין זקן, סריס ומי שאין לו בנים </a:t>
            </a:r>
            <a:r>
              <a:rPr lang="he-IL" sz="900" dirty="0" err="1"/>
              <a:t>וכו</a:t>
            </a:r>
            <a:r>
              <a:rPr lang="he-IL" sz="900" dirty="0"/>
              <a:t>', הרי שזקן אינו ראוי לשבת בסנהדרין, והרמב"ם פוסק כן (</a:t>
            </a:r>
            <a:r>
              <a:rPr lang="he-IL" sz="900" dirty="0" err="1"/>
              <a:t>בפ"ב</a:t>
            </a:r>
            <a:r>
              <a:rPr lang="he-IL" sz="900" dirty="0"/>
              <a:t> מסנהדרין </a:t>
            </a:r>
            <a:r>
              <a:rPr lang="he-IL" sz="900" dirty="0" err="1"/>
              <a:t>ה"ג</a:t>
            </a:r>
            <a:r>
              <a:rPr lang="he-IL" sz="900" dirty="0"/>
              <a:t>) באומרו: אין </a:t>
            </a:r>
            <a:r>
              <a:rPr lang="he-IL" sz="900" dirty="0" err="1"/>
              <a:t>מעמידין</a:t>
            </a:r>
            <a:r>
              <a:rPr lang="he-IL" sz="900" dirty="0"/>
              <a:t> בכלל הסנהדרין לא זקן מופלג ולא סריס מפני שיש בהן אכזריות עכ"ל, ומפרש הכסף משנה וז"ל: וטעם האכזריות בזקן, </a:t>
            </a:r>
            <a:r>
              <a:rPr lang="he-IL" sz="900" dirty="0" err="1"/>
              <a:t>פירש"י</a:t>
            </a:r>
            <a:r>
              <a:rPr lang="he-IL" sz="900" dirty="0"/>
              <a:t> ששכח כבר צער גידול בנים, ובלחם משנה שם מפרש שלכן הרמב"ם שולל רק מופלג בזקנה, כי הרי נחוץ להעמיד בסנהדרין בעלי שיבה, כלומר שאינם כל כך זקנים בזקנה מופלגת ביותר עיין שם.</a:t>
            </a:r>
          </a:p>
          <a:p>
            <a:endParaRPr lang="he-IL" sz="900" dirty="0"/>
          </a:p>
          <a:p>
            <a:r>
              <a:rPr lang="he-IL" sz="900" dirty="0"/>
              <a:t>אבל המעיין </a:t>
            </a:r>
            <a:r>
              <a:rPr lang="he-IL" sz="900" dirty="0" err="1"/>
              <a:t>בתוספתא</a:t>
            </a:r>
            <a:r>
              <a:rPr lang="he-IL" sz="900" dirty="0"/>
              <a:t> (פרק ז' מסנהדרין </a:t>
            </a:r>
            <a:r>
              <a:rPr lang="he-IL" sz="900" dirty="0" err="1"/>
              <a:t>פיסקא</a:t>
            </a:r>
            <a:r>
              <a:rPr lang="he-IL" sz="900" dirty="0"/>
              <a:t> ג') ימצא </a:t>
            </a:r>
            <a:r>
              <a:rPr lang="he-IL" sz="900" dirty="0" err="1"/>
              <a:t>בזה"ל</a:t>
            </a:r>
            <a:r>
              <a:rPr lang="he-IL" sz="900" dirty="0"/>
              <a:t>: הסריס ומי שלא ראה בו בנים, כשר לדון דיני ממונות ואין כשר לדון דיני נפשות, ע"כ, הרי "זקן" לא נזכרה כלל כאן, משמע שלא כל הזקנים הם בחזקת חשש שיש בהם אכזריות, ולכן </a:t>
            </a:r>
            <a:r>
              <a:rPr lang="he-IL" sz="900" dirty="0" err="1"/>
              <a:t>התוספתא</a:t>
            </a:r>
            <a:r>
              <a:rPr lang="he-IL" sz="900" dirty="0"/>
              <a:t> העלימה את עמדתו של הזקן </a:t>
            </a:r>
            <a:r>
              <a:rPr lang="he-IL" sz="900" dirty="0" err="1"/>
              <a:t>ולוא</a:t>
            </a:r>
            <a:r>
              <a:rPr lang="he-IL" sz="900" dirty="0"/>
              <a:t> גם מופלג בזקנה, ורק בגמרא שלנו, חששו משום שבדיני נפשות אפילו ספק </a:t>
            </a:r>
            <a:r>
              <a:rPr lang="he-IL" sz="900" dirty="0" err="1"/>
              <a:t>ספיקא</a:t>
            </a:r>
            <a:r>
              <a:rPr lang="he-IL" sz="900" dirty="0"/>
              <a:t> נוקטים להקל, כדי להציל את הנפש, היות ואנו חוששים שמא ימצא בזקן זה ניצוץ של אכזריות ולא ישתדל למצוא זכות לנידון למות, לכן לא </a:t>
            </a:r>
            <a:r>
              <a:rPr lang="he-IL" sz="900" dirty="0" err="1"/>
              <a:t>מושיבין</a:t>
            </a:r>
            <a:r>
              <a:rPr lang="he-IL" sz="900" dirty="0"/>
              <a:t> אותו בדיון של נפשות.</a:t>
            </a:r>
          </a:p>
          <a:p>
            <a:endParaRPr lang="he-IL" sz="900" dirty="0"/>
          </a:p>
          <a:p>
            <a:r>
              <a:rPr lang="he-IL" sz="900" dirty="0"/>
              <a:t>ולפי זה השלילה של זקן מופלג בזקנה בסנהדרין אמורה רק כשעומד לדיון משפט מות, ולא בשום דיון אחר, וזה מפני הכתוב "ושפטו העדה והצילו העדה" (במדבר לה) ודרשו חז"ל (כתובות ט"ו, א') שהעדה תהיה שופטת ומצילתו.</a:t>
            </a:r>
          </a:p>
          <a:p>
            <a:endParaRPr lang="he-IL" sz="900" dirty="0"/>
          </a:p>
          <a:p>
            <a:r>
              <a:rPr lang="he-IL" sz="900" dirty="0"/>
              <a:t>באנו </a:t>
            </a:r>
            <a:r>
              <a:rPr lang="he-IL" sz="900" dirty="0" err="1"/>
              <a:t>איפא</a:t>
            </a:r>
            <a:r>
              <a:rPr lang="he-IL" sz="900" dirty="0"/>
              <a:t> </a:t>
            </a:r>
            <a:r>
              <a:rPr lang="he-IL" sz="900" dirty="0" err="1"/>
              <a:t>למסקנא</a:t>
            </a:r>
            <a:r>
              <a:rPr lang="he-IL" sz="900" dirty="0"/>
              <a:t>, שחלילה לנגוע בשום מנהיג רוחני ומומחה במקצועו ולהעבירו </a:t>
            </a:r>
            <a:r>
              <a:rPr lang="he-IL" sz="900" dirty="0" err="1"/>
              <a:t>לגימלה</a:t>
            </a:r>
            <a:r>
              <a:rPr lang="he-IL" sz="900" dirty="0"/>
              <a:t>, כל עוד שכחו הרוחני </a:t>
            </a:r>
            <a:r>
              <a:rPr lang="he-IL" sz="900" dirty="0" err="1"/>
              <a:t>איתו</a:t>
            </a:r>
            <a:r>
              <a:rPr lang="he-IL" sz="900" dirty="0"/>
              <a:t>, והרי בכל שרשרת הדורות לא מצאנו רבנים זקנים שנכנסו </a:t>
            </a:r>
            <a:r>
              <a:rPr lang="he-IL" sz="900" dirty="0" err="1"/>
              <a:t>לגימלאות</a:t>
            </a:r>
            <a:r>
              <a:rPr lang="he-IL" sz="900" dirty="0"/>
              <a:t>, ובכל </a:t>
            </a:r>
            <a:r>
              <a:rPr lang="he-IL" sz="900" dirty="0" err="1"/>
              <a:t>קהלות</a:t>
            </a:r>
            <a:r>
              <a:rPr lang="he-IL" sz="900" dirty="0"/>
              <a:t> ישראל, כפי שידוע לנו </a:t>
            </a:r>
            <a:r>
              <a:rPr lang="he-IL" sz="900" dirty="0" err="1"/>
              <a:t>מההסטוריה</a:t>
            </a:r>
            <a:r>
              <a:rPr lang="he-IL" sz="900" dirty="0"/>
              <a:t> שלנו, שמשו בתפקידיהם בכתר הרבנות. וכדאי לציין בשולי הדברים, שרב האי שימש בכתר הגאונות עד מאה שנה, </a:t>
            </a:r>
            <a:r>
              <a:rPr lang="he-IL" sz="900" dirty="0" err="1"/>
              <a:t>והרדב"ז</a:t>
            </a:r>
            <a:r>
              <a:rPr lang="he-IL" sz="900" dirty="0"/>
              <a:t> כשעלה ממצרים ולצפת, נתכבד על ידי רבנו הגדול ר' יוסף קארו ז"ל בעל "השלחן ערוך", לשמש רב העיר ואב בית דין כשהיה בגיל הרבה יותר גבוה ממאה שנה, ובעל ה"שאגת אריה" ידוע ששימש ברבנות בעיר מעץ, החל מגיל שבעים שנה ועד למעלה מתשעים שנה שנסתלק מעולמנו, ועוד הרבה רבנים, כידוע לנו בשרשרת ההיסטוריה שלנו.</a:t>
            </a:r>
          </a:p>
          <a:p>
            <a:endParaRPr lang="he-IL" sz="900" dirty="0"/>
          </a:p>
          <a:p>
            <a:r>
              <a:rPr lang="he-IL" sz="900" dirty="0"/>
              <a:t>ובזמננו אנו היינו עדים, שהרבה רבנים גאונים שמשו בתפקידיהם בהיותם למעלה מתשעים שנה, ואדרבה לכבוד ולתפארת היו </a:t>
            </a:r>
            <a:r>
              <a:rPr lang="he-IL" sz="900" dirty="0" err="1"/>
              <a:t>בקהלות</a:t>
            </a:r>
            <a:r>
              <a:rPr lang="he-IL" sz="900" dirty="0"/>
              <a:t> רבנים גדולים כאלה, לפיכך הדרך הזאת להגביל את גיל הרבנים נוגדת את השקפת התורה, והנוהג המקובל מדור דור ותו לא מידי! עכ"ד </a:t>
            </a:r>
            <a:r>
              <a:rPr lang="he-IL" sz="900" dirty="0" err="1"/>
              <a:t>ודפח"ח</a:t>
            </a:r>
            <a:r>
              <a:rPr lang="he-IL" sz="900" dirty="0"/>
              <a:t>.</a:t>
            </a:r>
          </a:p>
        </p:txBody>
      </p:sp>
    </p:spTree>
    <p:extLst>
      <p:ext uri="{BB962C8B-B14F-4D97-AF65-F5344CB8AC3E}">
        <p14:creationId xmlns:p14="http://schemas.microsoft.com/office/powerpoint/2010/main" val="7879301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CF4FDDB-4062-9C9B-DFFF-7F3A94305AB6}"/>
              </a:ext>
            </a:extLst>
          </p:cNvPr>
          <p:cNvSpPr>
            <a:spLocks noGrp="1"/>
          </p:cNvSpPr>
          <p:nvPr>
            <p:ph type="title"/>
          </p:nvPr>
        </p:nvSpPr>
        <p:spPr/>
        <p:txBody>
          <a:bodyPr/>
          <a:lstStyle/>
          <a:p>
            <a:pPr algn="ctr"/>
            <a:r>
              <a:rPr lang="he-IL" dirty="0">
                <a:effectLst>
                  <a:glow rad="977900">
                    <a:schemeClr val="accent1">
                      <a:lumMod val="60000"/>
                      <a:lumOff val="40000"/>
                    </a:schemeClr>
                  </a:glow>
                </a:effectLst>
              </a:rPr>
              <a:t>סיכום השלמות שמשיגים בזקנה</a:t>
            </a:r>
          </a:p>
        </p:txBody>
      </p:sp>
      <p:sp>
        <p:nvSpPr>
          <p:cNvPr id="3" name="מציין מיקום תוכן 2">
            <a:extLst>
              <a:ext uri="{FF2B5EF4-FFF2-40B4-BE49-F238E27FC236}">
                <a16:creationId xmlns:a16="http://schemas.microsoft.com/office/drawing/2014/main" id="{0797534B-EEF6-BC88-EE72-17F36958E508}"/>
              </a:ext>
            </a:extLst>
          </p:cNvPr>
          <p:cNvSpPr>
            <a:spLocks noGrp="1"/>
          </p:cNvSpPr>
          <p:nvPr>
            <p:ph idx="1"/>
          </p:nvPr>
        </p:nvSpPr>
        <p:spPr>
          <a:xfrm>
            <a:off x="1693628" y="2133600"/>
            <a:ext cx="9810984" cy="3777622"/>
          </a:xfrm>
        </p:spPr>
        <p:txBody>
          <a:bodyPr>
            <a:normAutofit/>
          </a:bodyPr>
          <a:lstStyle/>
          <a:p>
            <a:r>
              <a:rPr lang="he-IL" sz="2800" dirty="0"/>
              <a:t>בימי הזקנה יש אפשרות לפרוש כנפים לתימן.</a:t>
            </a:r>
          </a:p>
          <a:p>
            <a:r>
              <a:rPr lang="he-IL" sz="2800" dirty="0"/>
              <a:t>היצר נחלש  ויש מנוחת הדעת.</a:t>
            </a:r>
          </a:p>
          <a:p>
            <a:r>
              <a:rPr lang="he-IL" sz="2800" dirty="0"/>
              <a:t>היות והגוף נחלש כוח השכל התחזק. </a:t>
            </a:r>
          </a:p>
          <a:p>
            <a:r>
              <a:rPr lang="he-IL" sz="2800" dirty="0"/>
              <a:t>הזקן מקבל שכל נאצל מהבורא. </a:t>
            </a:r>
          </a:p>
          <a:p>
            <a:r>
              <a:rPr lang="he-IL" sz="2800" dirty="0"/>
              <a:t>ניתן בזמן זה להשיג את השלימות האמיתי בציור המשוכלות.</a:t>
            </a:r>
          </a:p>
          <a:p>
            <a:endParaRPr lang="he-IL" sz="2800" dirty="0"/>
          </a:p>
          <a:p>
            <a:endParaRPr lang="he-IL" sz="2800" dirty="0"/>
          </a:p>
        </p:txBody>
      </p:sp>
      <p:sp>
        <p:nvSpPr>
          <p:cNvPr id="4" name="חץ: שמאלה 3">
            <a:extLst>
              <a:ext uri="{FF2B5EF4-FFF2-40B4-BE49-F238E27FC236}">
                <a16:creationId xmlns:a16="http://schemas.microsoft.com/office/drawing/2014/main" id="{602026CD-5AA8-C2A4-7D65-85B8155E5C34}"/>
              </a:ext>
            </a:extLst>
          </p:cNvPr>
          <p:cNvSpPr/>
          <p:nvPr/>
        </p:nvSpPr>
        <p:spPr>
          <a:xfrm>
            <a:off x="1908313" y="4850296"/>
            <a:ext cx="9104244" cy="193216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0" i="0" dirty="0">
                <a:solidFill>
                  <a:srgbClr val="FFFF00"/>
                </a:solidFill>
                <a:effectLst/>
                <a:latin typeface="Open Sans" panose="020B0606030504020204" pitchFamily="34" charset="0"/>
              </a:rPr>
              <a:t>אפשר להבחין בין משמעותם של דברים הנגלית לנו באופן אישי ובלתי אמצעי, דרך חוש, רגש, רצון ופעולה, לבין משמעותם של דברים הנגלית לנו באופן עקיף, דרך הסבר ופרוש שכלתניים.</a:t>
            </a:r>
          </a:p>
          <a:p>
            <a:pPr algn="ctr"/>
            <a:r>
              <a:rPr lang="he-IL" dirty="0">
                <a:solidFill>
                  <a:srgbClr val="FFFF00"/>
                </a:solidFill>
                <a:latin typeface="Open Sans" panose="020B0606030504020204" pitchFamily="34" charset="0"/>
              </a:rPr>
              <a:t>בימי הזקנה אנחנו יכולים להבין את המשמעות של החיים והבורא והתורה בצורה מיוחדת.</a:t>
            </a:r>
            <a:endParaRPr lang="he-IL" dirty="0">
              <a:solidFill>
                <a:srgbClr val="FFFF00"/>
              </a:solidFill>
            </a:endParaRPr>
          </a:p>
        </p:txBody>
      </p:sp>
    </p:spTree>
    <p:extLst>
      <p:ext uri="{BB962C8B-B14F-4D97-AF65-F5344CB8AC3E}">
        <p14:creationId xmlns:p14="http://schemas.microsoft.com/office/powerpoint/2010/main" val="14944438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9111C6-D5E4-870A-931E-369B18E3014E}"/>
              </a:ext>
            </a:extLst>
          </p:cNvPr>
          <p:cNvSpPr>
            <a:spLocks noGrp="1"/>
          </p:cNvSpPr>
          <p:nvPr>
            <p:ph type="title"/>
          </p:nvPr>
        </p:nvSpPr>
        <p:spPr/>
        <p:txBody>
          <a:bodyPr>
            <a:normAutofit fontScale="90000"/>
          </a:bodyPr>
          <a:lstStyle/>
          <a:p>
            <a:pPr algn="ctr" fontAlgn="base"/>
            <a:r>
              <a:rPr lang="he-IL" sz="1800" b="0" i="0" dirty="0">
                <a:solidFill>
                  <a:srgbClr val="000000"/>
                </a:solidFill>
                <a:effectLst/>
                <a:latin typeface="inherit"/>
              </a:rPr>
              <a:t>מזה שנים רבות פועל במרכז "רצון יהודה" כולל גמלאים שוקק חיים, במשך כל הבוקר חמישה ימים בשבוע.</a:t>
            </a:r>
            <a:br>
              <a:rPr lang="he-IL" b="0" i="0" dirty="0">
                <a:solidFill>
                  <a:srgbClr val="000000"/>
                </a:solidFill>
                <a:effectLst/>
                <a:latin typeface="Alef Hebrew"/>
              </a:rPr>
            </a:br>
            <a:r>
              <a:rPr lang="he-IL" sz="1800" b="0" i="0" dirty="0">
                <a:solidFill>
                  <a:srgbClr val="000000"/>
                </a:solidFill>
                <a:effectLst/>
                <a:latin typeface="inherit"/>
              </a:rPr>
              <a:t>תכנית הלימודים מגוונת ועשירה וכוללת לימודי תנ"ך, הלכה, גמרא ומחשבה.</a:t>
            </a:r>
            <a:br>
              <a:rPr lang="he-IL" b="0" i="0" dirty="0">
                <a:solidFill>
                  <a:srgbClr val="000000"/>
                </a:solidFill>
                <a:effectLst/>
                <a:latin typeface="Alef Hebrew"/>
              </a:rPr>
            </a:br>
            <a:endParaRPr lang="he-IL" dirty="0"/>
          </a:p>
        </p:txBody>
      </p:sp>
      <p:pic>
        <p:nvPicPr>
          <p:cNvPr id="4" name="תמונה 3">
            <a:extLst>
              <a:ext uri="{FF2B5EF4-FFF2-40B4-BE49-F238E27FC236}">
                <a16:creationId xmlns:a16="http://schemas.microsoft.com/office/drawing/2014/main" id="{729FABCB-A2E6-C99C-5CAA-D34A79E0BF5A}"/>
              </a:ext>
            </a:extLst>
          </p:cNvPr>
          <p:cNvPicPr>
            <a:picLocks noChangeAspect="1"/>
          </p:cNvPicPr>
          <p:nvPr/>
        </p:nvPicPr>
        <p:blipFill>
          <a:blip r:embed="rId2"/>
          <a:stretch>
            <a:fillRect/>
          </a:stretch>
        </p:blipFill>
        <p:spPr>
          <a:xfrm>
            <a:off x="3260521" y="1283517"/>
            <a:ext cx="7432645" cy="5574484"/>
          </a:xfrm>
          <a:prstGeom prst="rect">
            <a:avLst/>
          </a:prstGeom>
        </p:spPr>
      </p:pic>
    </p:spTree>
    <p:extLst>
      <p:ext uri="{BB962C8B-B14F-4D97-AF65-F5344CB8AC3E}">
        <p14:creationId xmlns:p14="http://schemas.microsoft.com/office/powerpoint/2010/main" val="4695017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518CD-A767-11AB-3779-EDBD19BAF43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5FB8053-332A-B1E1-F489-01D8F411E3DE}"/>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55C41C59-34FE-8B99-3623-9D3BA1E11965}"/>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1">
                    <a:lumMod val="75000"/>
                  </a:schemeClr>
                </a:solidFill>
              </a:rPr>
              <a:t>ימי הזקנה – הזמנה לשינוי</a:t>
            </a:r>
          </a:p>
          <a:p>
            <a:pPr algn="ctr"/>
            <a:endParaRPr lang="he-IL" sz="3600" b="1" dirty="0">
              <a:solidFill>
                <a:schemeClr val="accent1">
                  <a:lumMod val="75000"/>
                </a:schemeClr>
              </a:solidFill>
            </a:endParaRPr>
          </a:p>
        </p:txBody>
      </p:sp>
    </p:spTree>
    <p:extLst>
      <p:ext uri="{BB962C8B-B14F-4D97-AF65-F5344CB8AC3E}">
        <p14:creationId xmlns:p14="http://schemas.microsoft.com/office/powerpoint/2010/main" val="74294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דעת </a:t>
            </a:r>
            <a:r>
              <a:rPr lang="he-IL" b="1" dirty="0" err="1"/>
              <a:t>הר"ן</a:t>
            </a:r>
            <a:r>
              <a:rPr lang="he-IL" b="1" dirty="0"/>
              <a:t> דעה מתיישבת אבל לא נוספת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sz="2000" b="1" dirty="0" err="1">
                <a:solidFill>
                  <a:schemeClr val="accent3">
                    <a:lumMod val="75000"/>
                  </a:schemeClr>
                </a:solidFill>
              </a:rPr>
              <a:t>הר"ן</a:t>
            </a:r>
            <a:r>
              <a:rPr lang="he-IL" sz="2000" b="1" dirty="0">
                <a:solidFill>
                  <a:schemeClr val="accent3">
                    <a:lumMod val="75000"/>
                  </a:schemeClr>
                </a:solidFill>
              </a:rPr>
              <a:t> מתקשה בדברי חז"ל שתקופת הזקנה הוא זמן של התחזקות הדעת, והוא מפרש אותם באופן שונה:</a:t>
            </a:r>
          </a:p>
          <a:p>
            <a:pPr>
              <a:lnSpc>
                <a:spcPct val="150000"/>
              </a:lnSpc>
            </a:pPr>
            <a:r>
              <a:rPr lang="he-IL" sz="2000" b="1" dirty="0">
                <a:solidFill>
                  <a:schemeClr val="accent3">
                    <a:lumMod val="75000"/>
                  </a:schemeClr>
                </a:solidFill>
              </a:rPr>
              <a:t>ואין הכונה </a:t>
            </a:r>
            <a:r>
              <a:rPr lang="he-IL" sz="2000" b="1" dirty="0" err="1">
                <a:solidFill>
                  <a:schemeClr val="accent3">
                    <a:lumMod val="75000"/>
                  </a:schemeClr>
                </a:solidFill>
              </a:rPr>
              <a:t>בכאן</a:t>
            </a:r>
            <a:r>
              <a:rPr lang="he-IL" sz="2000" b="1" dirty="0">
                <a:solidFill>
                  <a:schemeClr val="accent3">
                    <a:lumMod val="75000"/>
                  </a:schemeClr>
                </a:solidFill>
              </a:rPr>
              <a:t> לומר שזקני תורה כל זמן שיזקינו תתרבה חכמתם, כי אפשר שאין כן.</a:t>
            </a:r>
          </a:p>
          <a:p>
            <a:pPr>
              <a:lnSpc>
                <a:spcPct val="150000"/>
              </a:lnSpc>
            </a:pPr>
            <a:r>
              <a:rPr lang="he-IL" sz="2000" b="1" dirty="0">
                <a:solidFill>
                  <a:schemeClr val="accent3">
                    <a:lumMod val="75000"/>
                  </a:schemeClr>
                </a:solidFill>
              </a:rPr>
              <a:t> […] ולכן לא אמר זה התנא חכמה מתוספת עליהם. אבל אמר </a:t>
            </a:r>
            <a:r>
              <a:rPr lang="he-IL" sz="2000" b="1" dirty="0">
                <a:solidFill>
                  <a:schemeClr val="accent6">
                    <a:lumMod val="75000"/>
                  </a:schemeClr>
                </a:solidFill>
              </a:rPr>
              <a:t>שדעתן מתיישבת עליהם</a:t>
            </a:r>
            <a:r>
              <a:rPr lang="he-IL" sz="2000" b="1" dirty="0">
                <a:solidFill>
                  <a:schemeClr val="accent3">
                    <a:lumMod val="75000"/>
                  </a:schemeClr>
                </a:solidFill>
              </a:rPr>
              <a:t>. </a:t>
            </a:r>
          </a:p>
          <a:p>
            <a:pPr>
              <a:lnSpc>
                <a:spcPct val="150000"/>
              </a:lnSpc>
            </a:pPr>
            <a:r>
              <a:rPr lang="he-IL" sz="2000" b="1" dirty="0">
                <a:solidFill>
                  <a:schemeClr val="accent3">
                    <a:lumMod val="75000"/>
                  </a:schemeClr>
                </a:solidFill>
              </a:rPr>
              <a:t>ופירושה, שזקני תורה אשר בבחרותם הניחו תאוות העולם ובחרו הדרך הטובה,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דעתם מתיישבת עליהם, כלומר שהם מתפייסים יותר ודעתם נוחה במה שהסכימו עליו. </a:t>
            </a:r>
          </a:p>
          <a:p>
            <a:pPr>
              <a:lnSpc>
                <a:spcPct val="150000"/>
              </a:lnSpc>
            </a:pPr>
            <a:r>
              <a:rPr lang="he-IL" sz="2000" b="1" dirty="0">
                <a:solidFill>
                  <a:schemeClr val="accent3">
                    <a:lumMod val="75000"/>
                  </a:schemeClr>
                </a:solidFill>
              </a:rPr>
              <a:t>אבל לזקני עם הארץ יקרה ההפך. והוא שבבחרותם נפתים אחר תאוות העולם […] אבל כל זמן שמזקינים, שהעולם נשמט מהם והם ממנו, הם רואים שכל מה שהתאוו ובחרו בימי בחרותם אפס ותהו.</a:t>
            </a:r>
          </a:p>
        </p:txBody>
      </p:sp>
    </p:spTree>
    <p:extLst>
      <p:ext uri="{BB962C8B-B14F-4D97-AF65-F5344CB8AC3E}">
        <p14:creationId xmlns:p14="http://schemas.microsoft.com/office/powerpoint/2010/main" val="18676710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ADCAD-2C64-15FC-44C2-9F6CF6A9AE0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967E884-B81A-5947-E40F-926002540737}"/>
              </a:ext>
            </a:extLst>
          </p:cNvPr>
          <p:cNvSpPr>
            <a:spLocks noGrp="1"/>
          </p:cNvSpPr>
          <p:nvPr>
            <p:ph type="title"/>
          </p:nvPr>
        </p:nvSpPr>
        <p:spPr>
          <a:xfrm>
            <a:off x="1745673" y="624110"/>
            <a:ext cx="9758939" cy="1027269"/>
          </a:xfrm>
        </p:spPr>
        <p:txBody>
          <a:bodyPr/>
          <a:lstStyle/>
          <a:p>
            <a:pPr algn="ctr"/>
            <a:r>
              <a:rPr lang="he-IL" b="1" dirty="0"/>
              <a:t>דעת </a:t>
            </a:r>
            <a:r>
              <a:rPr lang="he-IL" b="1" dirty="0" err="1"/>
              <a:t>הר"ן</a:t>
            </a:r>
            <a:r>
              <a:rPr lang="he-IL" b="1" dirty="0"/>
              <a:t> נוח להם במה שבחרו</a:t>
            </a:r>
          </a:p>
        </p:txBody>
      </p:sp>
      <p:sp>
        <p:nvSpPr>
          <p:cNvPr id="3" name="מציין מיקום תוכן 2">
            <a:extLst>
              <a:ext uri="{FF2B5EF4-FFF2-40B4-BE49-F238E27FC236}">
                <a16:creationId xmlns:a16="http://schemas.microsoft.com/office/drawing/2014/main" id="{182D209A-9A13-6432-0B15-FE05BFFBB22B}"/>
              </a:ext>
            </a:extLst>
          </p:cNvPr>
          <p:cNvSpPr>
            <a:spLocks noGrp="1"/>
          </p:cNvSpPr>
          <p:nvPr>
            <p:ph idx="1"/>
          </p:nvPr>
        </p:nvSpPr>
        <p:spPr>
          <a:xfrm>
            <a:off x="1624084" y="1651378"/>
            <a:ext cx="9880528" cy="5206622"/>
          </a:xfrm>
        </p:spPr>
        <p:txBody>
          <a:bodyPr>
            <a:normAutofit fontScale="77500" lnSpcReduction="20000"/>
          </a:bodyPr>
          <a:lstStyle/>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ופירושה שזקני תורה אשר בבחרותם הניחו תאוות העולם ובחרו הדרך הטובה, כל זמן </a:t>
            </a:r>
            <a:r>
              <a:rPr lang="he-IL" sz="2000" b="0" i="0" dirty="0" err="1">
                <a:solidFill>
                  <a:srgbClr val="000000"/>
                </a:solidFill>
                <a:effectLst/>
                <a:latin typeface="david" panose="020E0502060401010101" pitchFamily="34" charset="-79"/>
                <a:cs typeface="david" panose="020E0502060401010101" pitchFamily="34" charset="-79"/>
              </a:rPr>
              <a:t>שמזקינין</a:t>
            </a:r>
            <a:r>
              <a:rPr lang="he-IL" sz="2000" b="0" i="0" dirty="0">
                <a:solidFill>
                  <a:srgbClr val="000000"/>
                </a:solidFill>
                <a:effectLst/>
                <a:latin typeface="david" panose="020E0502060401010101" pitchFamily="34" charset="-79"/>
                <a:cs typeface="david" panose="020E0502060401010101" pitchFamily="34" charset="-79"/>
              </a:rPr>
              <a:t> דעתם מתיישבת עליהם, כלומר שהם מתפייסים יותר ודעתם נוחה במה שהסכימו עליו. </a:t>
            </a:r>
          </a:p>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והוא, כי בבחרותם אע"פ שהסכימו לעזוב תאוות העולם </a:t>
            </a:r>
            <a:r>
              <a:rPr lang="he-IL" sz="2000" b="0" i="0" dirty="0" err="1">
                <a:solidFill>
                  <a:srgbClr val="000000"/>
                </a:solidFill>
                <a:effectLst/>
                <a:latin typeface="david" panose="020E0502060401010101" pitchFamily="34" charset="-79"/>
                <a:cs typeface="david" panose="020E0502060401010101" pitchFamily="34" charset="-79"/>
              </a:rPr>
              <a:t>ומותריו</a:t>
            </a:r>
            <a:r>
              <a:rPr lang="he-IL" sz="2000" b="0" i="0" dirty="0">
                <a:solidFill>
                  <a:srgbClr val="000000"/>
                </a:solidFill>
                <a:effectLst/>
                <a:latin typeface="david" panose="020E0502060401010101" pitchFamily="34" charset="-79"/>
                <a:cs typeface="david" panose="020E0502060401010101" pitchFamily="34" charset="-79"/>
              </a:rPr>
              <a:t>, אי אפשר שלא יניעם בחרותם לפעמים אליהם, ואף על פי ששכלם מנגד לזה ומונעם שלא יהיו נפתים אחריהם, אי אפשר שלא יתאוו עליהם בצד מה, </a:t>
            </a:r>
            <a:r>
              <a:rPr lang="he-IL" sz="2000" b="0" i="0" dirty="0" err="1">
                <a:solidFill>
                  <a:srgbClr val="000000"/>
                </a:solidFill>
                <a:effectLst/>
                <a:latin typeface="david" panose="020E0502060401010101" pitchFamily="34" charset="-79"/>
                <a:cs typeface="david" panose="020E0502060401010101" pitchFamily="34" charset="-79"/>
              </a:rPr>
              <a:t>ושתתישב</a:t>
            </a:r>
            <a:r>
              <a:rPr lang="he-IL" sz="2000" b="0" i="0" dirty="0">
                <a:solidFill>
                  <a:srgbClr val="000000"/>
                </a:solidFill>
                <a:effectLst/>
                <a:latin typeface="david" panose="020E0502060401010101" pitchFamily="34" charset="-79"/>
                <a:cs typeface="david" panose="020E0502060401010101" pitchFamily="34" charset="-79"/>
              </a:rPr>
              <a:t> דעתן עליהם לגמרי בהיותם בין שני </a:t>
            </a:r>
            <a:r>
              <a:rPr lang="he-IL" sz="2000" b="0" i="0" dirty="0" err="1">
                <a:solidFill>
                  <a:srgbClr val="000000"/>
                </a:solidFill>
                <a:effectLst/>
                <a:latin typeface="david" panose="020E0502060401010101" pitchFamily="34" charset="-79"/>
                <a:cs typeface="david" panose="020E0502060401010101" pitchFamily="34" charset="-79"/>
              </a:rPr>
              <a:t>הכחות</a:t>
            </a:r>
            <a:r>
              <a:rPr lang="he-IL" sz="2000" b="0" i="0" dirty="0">
                <a:solidFill>
                  <a:srgbClr val="000000"/>
                </a:solidFill>
                <a:effectLst/>
                <a:latin typeface="david" panose="020E0502060401010101" pitchFamily="34" charset="-79"/>
                <a:cs typeface="david" panose="020E0502060401010101" pitchFamily="34" charset="-79"/>
              </a:rPr>
              <a:t> </a:t>
            </a:r>
            <a:r>
              <a:rPr lang="he-IL" sz="2000" b="0" i="0" dirty="0" err="1">
                <a:solidFill>
                  <a:srgbClr val="000000"/>
                </a:solidFill>
                <a:effectLst/>
                <a:latin typeface="david" panose="020E0502060401010101" pitchFamily="34" charset="-79"/>
                <a:cs typeface="david" panose="020E0502060401010101" pitchFamily="34" charset="-79"/>
              </a:rPr>
              <a:t>המנגדים</a:t>
            </a:r>
            <a:r>
              <a:rPr lang="he-IL" sz="2000" b="0" i="0" dirty="0">
                <a:solidFill>
                  <a:srgbClr val="000000"/>
                </a:solidFill>
                <a:effectLst/>
                <a:latin typeface="david" panose="020E0502060401010101" pitchFamily="34" charset="-79"/>
                <a:cs typeface="david" panose="020E0502060401010101" pitchFamily="34" charset="-79"/>
              </a:rPr>
              <a:t>. </a:t>
            </a:r>
          </a:p>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אבל כל זמן </a:t>
            </a:r>
            <a:r>
              <a:rPr lang="he-IL" sz="2000" b="0" i="0" dirty="0" err="1">
                <a:solidFill>
                  <a:srgbClr val="000000"/>
                </a:solidFill>
                <a:effectLst/>
                <a:latin typeface="david" panose="020E0502060401010101" pitchFamily="34" charset="-79"/>
                <a:cs typeface="david" panose="020E0502060401010101" pitchFamily="34" charset="-79"/>
              </a:rPr>
              <a:t>שמזקינין</a:t>
            </a:r>
            <a:r>
              <a:rPr lang="he-IL" sz="2000" b="0" i="0" dirty="0">
                <a:solidFill>
                  <a:srgbClr val="000000"/>
                </a:solidFill>
                <a:effectLst/>
                <a:latin typeface="david" panose="020E0502060401010101" pitchFamily="34" charset="-79"/>
                <a:cs typeface="david" panose="020E0502060401010101" pitchFamily="34" charset="-79"/>
              </a:rPr>
              <a:t> והתאוות נחלשות, והדמיון רואה שכל מה </a:t>
            </a:r>
            <a:r>
              <a:rPr lang="he-IL" sz="2000" b="0" i="0" dirty="0" err="1">
                <a:solidFill>
                  <a:srgbClr val="000000"/>
                </a:solidFill>
                <a:effectLst/>
                <a:latin typeface="david" panose="020E0502060401010101" pitchFamily="34" charset="-79"/>
                <a:cs typeface="david" panose="020E0502060401010101" pitchFamily="34" charset="-79"/>
              </a:rPr>
              <a:t>שדמהו</a:t>
            </a:r>
            <a:r>
              <a:rPr lang="he-IL" sz="2000" b="0" i="0" dirty="0">
                <a:solidFill>
                  <a:srgbClr val="000000"/>
                </a:solidFill>
                <a:effectLst/>
                <a:latin typeface="david" panose="020E0502060401010101" pitchFamily="34" charset="-79"/>
                <a:cs typeface="david" panose="020E0502060401010101" pitchFamily="34" charset="-79"/>
              </a:rPr>
              <a:t> מעניני זה העולם דבר בטל ואבד וכלה ויכלה בין ידיו, אז אין השכל מנגד וחולק, </a:t>
            </a:r>
            <a:r>
              <a:rPr lang="he-IL" sz="2000" b="1" i="0" dirty="0">
                <a:solidFill>
                  <a:srgbClr val="000000"/>
                </a:solidFill>
                <a:effectLst/>
                <a:latin typeface="david" panose="020E0502060401010101" pitchFamily="34" charset="-79"/>
                <a:cs typeface="david" panose="020E0502060401010101" pitchFamily="34" charset="-79"/>
              </a:rPr>
              <a:t>ולפיכך דעתן מתיישבת, לפי שהם רואים בביאור שבחרו הטוב ושהסכימו עליו</a:t>
            </a:r>
            <a:r>
              <a:rPr lang="he-IL" sz="2000" b="0" i="0" dirty="0">
                <a:solidFill>
                  <a:srgbClr val="000000"/>
                </a:solidFill>
                <a:effectLst/>
                <a:latin typeface="david" panose="020E0502060401010101" pitchFamily="34" charset="-79"/>
                <a:cs typeface="david" panose="020E0502060401010101" pitchFamily="34" charset="-79"/>
              </a:rPr>
              <a:t>, ושכל מה </a:t>
            </a:r>
            <a:r>
              <a:rPr lang="he-IL" sz="2000" b="0" i="0" dirty="0" err="1">
                <a:solidFill>
                  <a:srgbClr val="000000"/>
                </a:solidFill>
                <a:effectLst/>
                <a:latin typeface="david" panose="020E0502060401010101" pitchFamily="34" charset="-79"/>
                <a:cs typeface="david" panose="020E0502060401010101" pitchFamily="34" charset="-79"/>
              </a:rPr>
              <a:t>שהנאוהו</a:t>
            </a:r>
            <a:r>
              <a:rPr lang="he-IL" sz="2000" b="0" i="0" dirty="0">
                <a:solidFill>
                  <a:srgbClr val="000000"/>
                </a:solidFill>
                <a:effectLst/>
                <a:latin typeface="david" panose="020E0502060401010101" pitchFamily="34" charset="-79"/>
                <a:cs typeface="david" panose="020E0502060401010101" pitchFamily="34" charset="-79"/>
              </a:rPr>
              <a:t> הוא מעניני העולם הזה דבר בטל ושאין לדאוג כלל במה שעזבוהו. </a:t>
            </a:r>
          </a:p>
          <a:p>
            <a:pPr algn="just">
              <a:lnSpc>
                <a:spcPct val="150000"/>
              </a:lnSpc>
            </a:pPr>
            <a:r>
              <a:rPr lang="he-IL" sz="2000" b="0" i="0" dirty="0">
                <a:solidFill>
                  <a:srgbClr val="000000"/>
                </a:solidFill>
                <a:effectLst/>
                <a:latin typeface="david" panose="020E0502060401010101" pitchFamily="34" charset="-79"/>
                <a:cs typeface="david" panose="020E0502060401010101" pitchFamily="34" charset="-79"/>
              </a:rPr>
              <a:t>אבל לזקני עם הארץ יקרה ההפך, והוא, שבבחרותם נפתים אחר תאוות העולם, ודעתם נוחה בעת ההיא ומתפייסת, ואינם חוששים למה שחולק השכל על זה. אבל כל זמן שמזקינים שהעולם נשמט מהם והם ממנו, הם רואים שכל מה שהתאוו ובחרו בימי בחרותם אפס ותהו ואך שקר נחלו, ומפני זה אין דעתם מתיישבת במה שהסכימו עליו. </a:t>
            </a:r>
          </a:p>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ועם כל זה מאשר לא למדו צדק והורגלו במנהגים רעים, אין לאל יד שכלם להטותם לגמרי מן הדרך ההיא אשר דרכו בה עד כה. ולזה כל זמן שמזקינים הם בין שני הדרכים לא ידעו דרך עמהם, וזהו מה שאמרו רז"ל דעתם מטרפת עליהם. והוא מלשון ספינה </a:t>
            </a:r>
            <a:r>
              <a:rPr lang="he-IL" sz="2000" b="0" i="0" dirty="0" err="1">
                <a:solidFill>
                  <a:srgbClr val="000000"/>
                </a:solidFill>
                <a:effectLst/>
                <a:latin typeface="david" panose="020E0502060401010101" pitchFamily="34" charset="-79"/>
                <a:cs typeface="david" panose="020E0502060401010101" pitchFamily="34" charset="-79"/>
              </a:rPr>
              <a:t>המטורפה</a:t>
            </a:r>
            <a:r>
              <a:rPr lang="he-IL" sz="2000" b="0" i="0" dirty="0">
                <a:solidFill>
                  <a:srgbClr val="000000"/>
                </a:solidFill>
                <a:effectLst/>
                <a:latin typeface="david" panose="020E0502060401010101" pitchFamily="34" charset="-79"/>
                <a:cs typeface="david" panose="020E0502060401010101" pitchFamily="34" charset="-79"/>
              </a:rPr>
              <a:t> בים, והיא הספינה אשר היא בלב ים וגלים מנגדים יניעוה לצדדים </a:t>
            </a:r>
            <a:r>
              <a:rPr lang="he-IL" sz="2000" b="0" i="0" dirty="0" err="1">
                <a:solidFill>
                  <a:srgbClr val="000000"/>
                </a:solidFill>
                <a:effectLst/>
                <a:latin typeface="david" panose="020E0502060401010101" pitchFamily="34" charset="-79"/>
                <a:cs typeface="david" panose="020E0502060401010101" pitchFamily="34" charset="-79"/>
              </a:rPr>
              <a:t>הפכיים</a:t>
            </a:r>
            <a:r>
              <a:rPr lang="he-IL" sz="2000" b="0" i="0" dirty="0">
                <a:solidFill>
                  <a:srgbClr val="000000"/>
                </a:solidFill>
                <a:effectLst/>
                <a:latin typeface="david" panose="020E0502060401010101" pitchFamily="34" charset="-79"/>
                <a:cs typeface="david" panose="020E0502060401010101" pitchFamily="34" charset="-79"/>
              </a:rPr>
              <a:t>, וקצרה יד החובלים להוליכה לדרך אחר.</a:t>
            </a:r>
          </a:p>
        </p:txBody>
      </p:sp>
    </p:spTree>
    <p:extLst>
      <p:ext uri="{BB962C8B-B14F-4D97-AF65-F5344CB8AC3E}">
        <p14:creationId xmlns:p14="http://schemas.microsoft.com/office/powerpoint/2010/main" val="27962273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והחכמה מאין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שמות פרק לו פסוק ב - וַיִּקְרָא מֹשֶׁה אֶל בְּצַלְאֵל וְאֶל אָהֳלִיאָב וְאֶל כָּל אִישׁ חֲכַם לֵב אֲשֶׁר נָתַן יְיָ חָכְמָה </a:t>
            </a:r>
            <a:r>
              <a:rPr lang="he-IL" sz="2000" b="1" dirty="0" err="1">
                <a:solidFill>
                  <a:schemeClr val="accent3">
                    <a:lumMod val="75000"/>
                  </a:schemeClr>
                </a:solidFill>
              </a:rPr>
              <a:t>בְּלִבּו</a:t>
            </a:r>
            <a:r>
              <a:rPr lang="he-IL" sz="2000" b="1" dirty="0">
                <a:solidFill>
                  <a:schemeClr val="accent3">
                    <a:lumMod val="75000"/>
                  </a:schemeClr>
                </a:solidFill>
              </a:rPr>
              <a:t>ֹ כֹּל אֲשֶׁר נְשָׂאוֹ לִבּוֹ לְקָרְבָה אֶל הַמְּלָאכָה לַעֲשֹׂת אֹתָהּ:</a:t>
            </a:r>
          </a:p>
          <a:p>
            <a:pPr>
              <a:lnSpc>
                <a:spcPct val="150000"/>
              </a:lnSpc>
            </a:pPr>
            <a:r>
              <a:rPr lang="he-IL" sz="2000" b="1" dirty="0">
                <a:solidFill>
                  <a:schemeClr val="accent3">
                    <a:lumMod val="75000"/>
                  </a:schemeClr>
                </a:solidFill>
              </a:rPr>
              <a:t>שמות פרק לה פסוק </a:t>
            </a:r>
            <a:r>
              <a:rPr lang="he-IL" sz="2000" b="1" dirty="0" err="1">
                <a:solidFill>
                  <a:schemeClr val="accent3">
                    <a:lumMod val="75000"/>
                  </a:schemeClr>
                </a:solidFill>
              </a:rPr>
              <a:t>כו</a:t>
            </a:r>
            <a:r>
              <a:rPr lang="he-IL" sz="2000" b="1" dirty="0">
                <a:solidFill>
                  <a:schemeClr val="accent3">
                    <a:lumMod val="75000"/>
                  </a:schemeClr>
                </a:solidFill>
              </a:rPr>
              <a:t> - וְכָל הַנָּשִׁים אֲשֶׁר נָשָׂא לִבָּן אֹתָנָה בְּחָכְמָה טָווּ אֶת הָעִזִּים:</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הגמרא אומרת [במסכת ברכות דף נ״ה ע״א] אמר רבי יוחנן אין הקדוש ברוך הוא נותן חכמה אלא למי שיש בו חכמה שנאמר [בספר דניאל ב׳ כ״א] יהב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חכמתא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לחכימין</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ומנדעא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לידעי</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בינה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שמע רב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תחליפא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בר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מערבא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ואמרה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קמיה</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דרבי אבהו אמר ליה אתון מהתם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מתניתו</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לה אנן מהכא מתנינן לה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דכתיב</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ובלב כל חכם לב נתתי חכמה עכ״ל,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וקשה, אם כן איך הם קבלו את החכמה הראשונה?</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ועוד צריך ביאור, למה כתוב חכם לב ולא כתוב חכם מוח?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אלא על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כרחך</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מבואר כאן, שהחכמה הראשונה בא על ידי בחירה היינו בזה שהוא מבקש וצמא לדבר חכמה, וזה נקרא חכמת לב.</a:t>
            </a:r>
            <a:endParaRPr lang="he-IL" sz="2000" b="1" dirty="0">
              <a:solidFill>
                <a:schemeClr val="accent3">
                  <a:lumMod val="75000"/>
                </a:schemeClr>
              </a:solidFill>
            </a:endParaRPr>
          </a:p>
        </p:txBody>
      </p:sp>
    </p:spTree>
    <p:extLst>
      <p:ext uri="{BB962C8B-B14F-4D97-AF65-F5344CB8AC3E}">
        <p14:creationId xmlns:p14="http://schemas.microsoft.com/office/powerpoint/2010/main" val="19162677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זקני העדה - ורוב שנים יודיעו חכמה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מתוך דברי חז"ל כי מעלתה של הזקנה וסמכותה אינן נגזרות מהגיל לבד, אלא מהחכמה שבאה לאדם עם הגיל.</a:t>
            </a:r>
          </a:p>
          <a:p>
            <a:pPr>
              <a:lnSpc>
                <a:spcPct val="150000"/>
              </a:lnSpc>
            </a:pPr>
            <a:r>
              <a:rPr lang="he-IL" sz="2000" b="0" i="0" dirty="0">
                <a:solidFill>
                  <a:srgbClr val="3B3B3B"/>
                </a:solidFill>
                <a:effectLst/>
                <a:latin typeface="almoni"/>
              </a:rPr>
              <a:t>כן עולה מדברי הכתוב בספר איוב, מדברי אליהוא בן </a:t>
            </a:r>
            <a:r>
              <a:rPr lang="he-IL" sz="2000" b="0" i="0" dirty="0" err="1">
                <a:solidFill>
                  <a:srgbClr val="3B3B3B"/>
                </a:solidFill>
                <a:effectLst/>
                <a:latin typeface="almoni"/>
              </a:rPr>
              <a:t>ברכאל</a:t>
            </a:r>
            <a:r>
              <a:rPr lang="he-IL" sz="2000" b="0" i="0" dirty="0">
                <a:solidFill>
                  <a:srgbClr val="3B3B3B"/>
                </a:solidFill>
                <a:effectLst/>
                <a:latin typeface="almoni"/>
              </a:rPr>
              <a:t> הפונה אל הזקנים, ופותח בהתנצלות: "צעיר אני לימים ואתם ישישים על כן זחלתי ואירא </a:t>
            </a:r>
            <a:r>
              <a:rPr lang="he-IL" sz="2000" b="0" i="0" dirty="0" err="1">
                <a:solidFill>
                  <a:srgbClr val="3B3B3B"/>
                </a:solidFill>
                <a:effectLst/>
                <a:latin typeface="almoni"/>
              </a:rPr>
              <a:t>מחוֹת</a:t>
            </a:r>
            <a:r>
              <a:rPr lang="he-IL" sz="2000" b="0" i="0" dirty="0">
                <a:solidFill>
                  <a:srgbClr val="3B3B3B"/>
                </a:solidFill>
                <a:effectLst/>
                <a:latin typeface="almoni"/>
              </a:rPr>
              <a:t> דעי אתכם; אמרתי ימים ידברו ורוב שנים יודיעו חכמה."</a:t>
            </a:r>
          </a:p>
          <a:p>
            <a:pPr>
              <a:lnSpc>
                <a:spcPct val="150000"/>
              </a:lnSpc>
            </a:pPr>
            <a:r>
              <a:rPr lang="he-IL" sz="2000" b="0" i="0" dirty="0">
                <a:solidFill>
                  <a:srgbClr val="3B3B3B"/>
                </a:solidFill>
                <a:effectLst/>
                <a:latin typeface="almoni"/>
              </a:rPr>
              <a:t>מכאן נגזר מקומם של "זקני העדה".</a:t>
            </a:r>
          </a:p>
          <a:p>
            <a:pPr>
              <a:lnSpc>
                <a:spcPct val="150000"/>
              </a:lnSpc>
            </a:pPr>
            <a:r>
              <a:rPr lang="he-IL" sz="2000" b="0" i="0" dirty="0">
                <a:solidFill>
                  <a:srgbClr val="3B3B3B"/>
                </a:solidFill>
                <a:effectLst/>
                <a:latin typeface="almoni"/>
              </a:rPr>
              <a:t>כבוד הזקנים נובע מכך שהם מנוסים יותר, מבינים יותר ויודעים יותר.</a:t>
            </a:r>
          </a:p>
          <a:p>
            <a:pPr>
              <a:lnSpc>
                <a:spcPct val="150000"/>
              </a:lnSpc>
            </a:pPr>
            <a:r>
              <a:rPr lang="he-IL" sz="2000" b="1" dirty="0">
                <a:solidFill>
                  <a:schemeClr val="accent3">
                    <a:lumMod val="75000"/>
                  </a:schemeClr>
                </a:solidFill>
              </a:rPr>
              <a:t>לכן </a:t>
            </a:r>
            <a:r>
              <a:rPr lang="he-IL" sz="400" b="1" dirty="0">
                <a:solidFill>
                  <a:schemeClr val="accent3">
                    <a:lumMod val="75000"/>
                  </a:schemeClr>
                </a:solidFill>
              </a:rPr>
              <a:t>תלמוד בבלי מסכת סנהדרין דף </a:t>
            </a:r>
            <a:r>
              <a:rPr lang="he-IL" sz="400" b="1" dirty="0" err="1">
                <a:solidFill>
                  <a:schemeClr val="accent3">
                    <a:lumMod val="75000"/>
                  </a:schemeClr>
                </a:solidFill>
              </a:rPr>
              <a:t>יז</a:t>
            </a:r>
            <a:r>
              <a:rPr lang="he-IL" sz="400" b="1" dirty="0">
                <a:solidFill>
                  <a:schemeClr val="accent3">
                    <a:lumMod val="75000"/>
                  </a:schemeClr>
                </a:solidFill>
              </a:rPr>
              <a:t> עמוד א </a:t>
            </a:r>
            <a:r>
              <a:rPr lang="he-IL" sz="2000" b="1" dirty="0">
                <a:solidFill>
                  <a:schemeClr val="accent3">
                    <a:lumMod val="75000"/>
                  </a:schemeClr>
                </a:solidFill>
              </a:rPr>
              <a:t>אמר רבי יוחנן: אין </a:t>
            </a:r>
            <a:r>
              <a:rPr lang="he-IL" sz="2000" b="1" dirty="0" err="1">
                <a:solidFill>
                  <a:schemeClr val="accent3">
                    <a:lumMod val="75000"/>
                  </a:schemeClr>
                </a:solidFill>
              </a:rPr>
              <a:t>מושיבין</a:t>
            </a:r>
            <a:r>
              <a:rPr lang="he-IL" sz="2000" b="1" dirty="0">
                <a:solidFill>
                  <a:schemeClr val="accent3">
                    <a:lumMod val="75000"/>
                  </a:schemeClr>
                </a:solidFill>
              </a:rPr>
              <a:t> </a:t>
            </a:r>
            <a:r>
              <a:rPr lang="he-IL" sz="2000" b="1" dirty="0" err="1">
                <a:solidFill>
                  <a:schemeClr val="accent3">
                    <a:lumMod val="75000"/>
                  </a:schemeClr>
                </a:solidFill>
              </a:rPr>
              <a:t>בסנהדרי</a:t>
            </a:r>
            <a:r>
              <a:rPr lang="he-IL" sz="2000" b="1" dirty="0">
                <a:solidFill>
                  <a:schemeClr val="accent3">
                    <a:lumMod val="75000"/>
                  </a:schemeClr>
                </a:solidFill>
              </a:rPr>
              <a:t> אלא בעלי קומה, ובעלי חכמה, ובעלי מראה, ובעלי זקנה, ובעלי כשפים, ויודעים בשבעים לשון.</a:t>
            </a:r>
          </a:p>
        </p:txBody>
      </p:sp>
    </p:spTree>
    <p:extLst>
      <p:ext uri="{BB962C8B-B14F-4D97-AF65-F5344CB8AC3E}">
        <p14:creationId xmlns:p14="http://schemas.microsoft.com/office/powerpoint/2010/main" val="2230378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הזקנה נאה לצדיקים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משנה מסכת אבות פרק ו משנה ח</a:t>
            </a:r>
          </a:p>
          <a:p>
            <a:pPr>
              <a:lnSpc>
                <a:spcPct val="150000"/>
              </a:lnSpc>
            </a:pPr>
            <a:r>
              <a:rPr lang="he-IL" sz="2000" b="0" i="0" dirty="0">
                <a:solidFill>
                  <a:srgbClr val="3B3B3B"/>
                </a:solidFill>
                <a:effectLst/>
                <a:latin typeface="almoni"/>
              </a:rPr>
              <a:t>רבי שמעון בן </a:t>
            </a:r>
            <a:r>
              <a:rPr lang="he-IL" sz="2000" b="0" i="0" dirty="0" err="1">
                <a:solidFill>
                  <a:srgbClr val="3B3B3B"/>
                </a:solidFill>
                <a:effectLst/>
                <a:latin typeface="almoni"/>
              </a:rPr>
              <a:t>מנסיא</a:t>
            </a:r>
            <a:r>
              <a:rPr lang="he-IL" sz="2000" b="0" i="0" dirty="0">
                <a:solidFill>
                  <a:srgbClr val="3B3B3B"/>
                </a:solidFill>
                <a:effectLst/>
                <a:latin typeface="almoni"/>
              </a:rPr>
              <a:t> אומר משום רבי שמעון בן יוחאי הנוי </a:t>
            </a:r>
            <a:r>
              <a:rPr lang="he-IL" sz="2000" b="0" i="0" dirty="0" err="1">
                <a:solidFill>
                  <a:srgbClr val="3B3B3B"/>
                </a:solidFill>
                <a:effectLst/>
                <a:latin typeface="almoni"/>
              </a:rPr>
              <a:t>והכח</a:t>
            </a:r>
            <a:r>
              <a:rPr lang="he-IL" sz="2000" b="0" i="0" dirty="0">
                <a:solidFill>
                  <a:srgbClr val="3B3B3B"/>
                </a:solidFill>
                <a:effectLst/>
                <a:latin typeface="almoni"/>
              </a:rPr>
              <a:t> והעושר והכבוד והחכמה </a:t>
            </a:r>
            <a:r>
              <a:rPr lang="he-IL" sz="2000" b="1" i="0" dirty="0">
                <a:solidFill>
                  <a:srgbClr val="3B3B3B"/>
                </a:solidFill>
                <a:effectLst/>
                <a:latin typeface="almoni"/>
              </a:rPr>
              <a:t>והזקנה והשיבה </a:t>
            </a:r>
            <a:r>
              <a:rPr lang="he-IL" sz="2000" b="0" i="0" dirty="0">
                <a:solidFill>
                  <a:srgbClr val="3B3B3B"/>
                </a:solidFill>
                <a:effectLst/>
                <a:latin typeface="almoni"/>
              </a:rPr>
              <a:t>והבנים נאה לצדיקים ונאה לעולם שנאמר +משלי ט"ז+ עטרת תפארת שיבה בדרך צדקה תמצא.</a:t>
            </a:r>
          </a:p>
          <a:p>
            <a:pPr>
              <a:lnSpc>
                <a:spcPct val="150000"/>
              </a:lnSpc>
            </a:pPr>
            <a:r>
              <a:rPr lang="he-IL" sz="2000" dirty="0">
                <a:solidFill>
                  <a:schemeClr val="accent3">
                    <a:lumMod val="75000"/>
                  </a:schemeClr>
                </a:solidFill>
              </a:rPr>
              <a:t>תפארת ישראל על נוי </a:t>
            </a:r>
            <a:r>
              <a:rPr lang="he-IL" sz="2000" dirty="0" err="1">
                <a:solidFill>
                  <a:schemeClr val="accent3">
                    <a:lumMod val="75000"/>
                  </a:schemeClr>
                </a:solidFill>
              </a:rPr>
              <a:t>כח</a:t>
            </a:r>
            <a:r>
              <a:rPr lang="he-IL" sz="2000" dirty="0">
                <a:solidFill>
                  <a:schemeClr val="accent3">
                    <a:lumMod val="75000"/>
                  </a:schemeClr>
                </a:solidFill>
              </a:rPr>
              <a:t> ועושר וכבוד וחכמה, א"צ לראיה מפסוק, </a:t>
            </a:r>
            <a:r>
              <a:rPr lang="he-IL" sz="2000" dirty="0" err="1">
                <a:solidFill>
                  <a:schemeClr val="accent3">
                    <a:lumMod val="75000"/>
                  </a:schemeClr>
                </a:solidFill>
              </a:rPr>
              <a:t>דפשיטא</a:t>
            </a:r>
            <a:r>
              <a:rPr lang="he-IL" sz="2000" dirty="0">
                <a:solidFill>
                  <a:schemeClr val="accent3">
                    <a:lumMod val="75000"/>
                  </a:schemeClr>
                </a:solidFill>
              </a:rPr>
              <a:t> </a:t>
            </a:r>
            <a:r>
              <a:rPr lang="he-IL" sz="2000" dirty="0" err="1">
                <a:solidFill>
                  <a:schemeClr val="accent3">
                    <a:lumMod val="75000"/>
                  </a:schemeClr>
                </a:solidFill>
              </a:rPr>
              <a:t>דמועילין</a:t>
            </a:r>
            <a:r>
              <a:rPr lang="he-IL" sz="2000" dirty="0">
                <a:solidFill>
                  <a:schemeClr val="accent3">
                    <a:lumMod val="75000"/>
                  </a:schemeClr>
                </a:solidFill>
              </a:rPr>
              <a:t> הרבה לעבדי ה' ליראת ה'. אבל מביא ראיה על שיבה, שלא תאמר, הזקנה והשיבה </a:t>
            </a:r>
            <a:r>
              <a:rPr lang="he-IL" sz="2000" dirty="0" err="1">
                <a:solidFill>
                  <a:schemeClr val="accent3">
                    <a:lumMod val="75000"/>
                  </a:schemeClr>
                </a:solidFill>
              </a:rPr>
              <a:t>מתישין</a:t>
            </a:r>
            <a:r>
              <a:rPr lang="he-IL" sz="2000" dirty="0">
                <a:solidFill>
                  <a:schemeClr val="accent3">
                    <a:lumMod val="75000"/>
                  </a:schemeClr>
                </a:solidFill>
              </a:rPr>
              <a:t> </a:t>
            </a:r>
            <a:r>
              <a:rPr lang="he-IL" sz="2000" dirty="0" err="1">
                <a:solidFill>
                  <a:schemeClr val="accent3">
                    <a:lumMod val="75000"/>
                  </a:schemeClr>
                </a:solidFill>
              </a:rPr>
              <a:t>כח</a:t>
            </a:r>
            <a:r>
              <a:rPr lang="he-IL" sz="2000" dirty="0">
                <a:solidFill>
                  <a:schemeClr val="accent3">
                    <a:lumMod val="75000"/>
                  </a:schemeClr>
                </a:solidFill>
              </a:rPr>
              <a:t> הצדיק, שעל ידיהן לא יהיה יכול לפעול </a:t>
            </a:r>
            <a:r>
              <a:rPr lang="he-IL" sz="2000" dirty="0" err="1">
                <a:solidFill>
                  <a:schemeClr val="accent3">
                    <a:lumMod val="75000"/>
                  </a:schemeClr>
                </a:solidFill>
              </a:rPr>
              <a:t>בכח</a:t>
            </a:r>
            <a:r>
              <a:rPr lang="he-IL" sz="2000" dirty="0">
                <a:solidFill>
                  <a:schemeClr val="accent3">
                    <a:lumMod val="75000"/>
                  </a:schemeClr>
                </a:solidFill>
              </a:rPr>
              <a:t> לטובת הכלל. </a:t>
            </a:r>
          </a:p>
          <a:p>
            <a:pPr>
              <a:lnSpc>
                <a:spcPct val="150000"/>
              </a:lnSpc>
            </a:pPr>
            <a:r>
              <a:rPr lang="he-IL" sz="2000" dirty="0">
                <a:solidFill>
                  <a:schemeClr val="accent3">
                    <a:lumMod val="75000"/>
                  </a:schemeClr>
                </a:solidFill>
              </a:rPr>
              <a:t>על זה אמר עטרת תפארת וגו', שבדרך הצדקה תמצא, כמציאה שאין אדם </a:t>
            </a:r>
            <a:r>
              <a:rPr lang="he-IL" sz="2000" dirty="0" err="1">
                <a:solidFill>
                  <a:schemeClr val="accent3">
                    <a:lumMod val="75000"/>
                  </a:schemeClr>
                </a:solidFill>
              </a:rPr>
              <a:t>מקוה</a:t>
            </a:r>
            <a:r>
              <a:rPr lang="he-IL" sz="2000" dirty="0">
                <a:solidFill>
                  <a:schemeClr val="accent3">
                    <a:lumMod val="75000"/>
                  </a:schemeClr>
                </a:solidFill>
              </a:rPr>
              <a:t> </a:t>
            </a:r>
            <a:r>
              <a:rPr lang="he-IL" sz="2000" dirty="0" err="1">
                <a:solidFill>
                  <a:schemeClr val="accent3">
                    <a:lumMod val="75000"/>
                  </a:schemeClr>
                </a:solidFill>
              </a:rPr>
              <a:t>שימצאנה</a:t>
            </a:r>
            <a:r>
              <a:rPr lang="he-IL" sz="2000" dirty="0">
                <a:solidFill>
                  <a:schemeClr val="accent3">
                    <a:lumMod val="75000"/>
                  </a:schemeClr>
                </a:solidFill>
              </a:rPr>
              <a:t> </a:t>
            </a:r>
            <a:r>
              <a:rPr lang="he-IL" sz="2000" dirty="0" err="1">
                <a:solidFill>
                  <a:schemeClr val="accent3">
                    <a:lumMod val="75000"/>
                  </a:schemeClr>
                </a:solidFill>
              </a:rPr>
              <a:t>ואפ"ה</a:t>
            </a:r>
            <a:r>
              <a:rPr lang="he-IL" sz="2000" dirty="0">
                <a:solidFill>
                  <a:schemeClr val="accent3">
                    <a:lumMod val="75000"/>
                  </a:schemeClr>
                </a:solidFill>
              </a:rPr>
              <a:t> ישיגה, </a:t>
            </a:r>
            <a:r>
              <a:rPr lang="he-IL" sz="2000" b="1" dirty="0">
                <a:solidFill>
                  <a:schemeClr val="accent3">
                    <a:lumMod val="75000"/>
                  </a:schemeClr>
                </a:solidFill>
              </a:rPr>
              <a:t>שתהיה השיבה עטרת תפארת, ותוסיף הוד בכל ענייניך ודבריך.</a:t>
            </a:r>
            <a:endParaRPr lang="he-IL" sz="2000" dirty="0">
              <a:solidFill>
                <a:schemeClr val="accent3">
                  <a:lumMod val="75000"/>
                </a:schemeClr>
              </a:solidFill>
            </a:endParaRPr>
          </a:p>
          <a:p>
            <a:pPr>
              <a:lnSpc>
                <a:spcPct val="150000"/>
              </a:lnSpc>
            </a:pPr>
            <a:endParaRPr lang="he-IL" sz="2000" dirty="0">
              <a:solidFill>
                <a:schemeClr val="accent3">
                  <a:lumMod val="75000"/>
                </a:schemeClr>
              </a:solidFill>
            </a:endParaRPr>
          </a:p>
        </p:txBody>
      </p:sp>
    </p:spTree>
    <p:extLst>
      <p:ext uri="{BB962C8B-B14F-4D97-AF65-F5344CB8AC3E}">
        <p14:creationId xmlns:p14="http://schemas.microsoft.com/office/powerpoint/2010/main" val="20018056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חכמת הלב – ישוב הדעת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המושג "חכמה" בתורת ישראל אינו מציין כוח שכלי עיוני אנליטי, אלא כוח אינטואיטיבי המיוחס יותר לנפש, חכמה שיש בה ממין הנבואה (חידושי הרמב"ן בבא </a:t>
            </a:r>
            <a:r>
              <a:rPr lang="he-IL" sz="2000" b="0" i="0" dirty="0" err="1">
                <a:solidFill>
                  <a:srgbClr val="3B3B3B"/>
                </a:solidFill>
                <a:effectLst/>
                <a:latin typeface="almoni"/>
              </a:rPr>
              <a:t>בתרא</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א). </a:t>
            </a:r>
          </a:p>
          <a:p>
            <a:pPr>
              <a:lnSpc>
                <a:spcPct val="150000"/>
              </a:lnSpc>
            </a:pPr>
            <a:r>
              <a:rPr lang="he-IL" sz="2000" b="0" i="0" dirty="0">
                <a:solidFill>
                  <a:srgbClr val="3B3B3B"/>
                </a:solidFill>
                <a:effectLst/>
                <a:latin typeface="almoni"/>
              </a:rPr>
              <a:t>כך בכל המקרא כולו מיוחסת החכמה ללב ולא למוח, וכדעת רבי יהושע במחלוקתו בזה עם רבי אליעזר (ילקוט שמעוני </a:t>
            </a:r>
            <a:r>
              <a:rPr lang="he-IL" sz="2000" b="0" i="0" dirty="0" err="1">
                <a:solidFill>
                  <a:srgbClr val="3B3B3B"/>
                </a:solidFill>
                <a:effectLst/>
                <a:latin typeface="almoni"/>
              </a:rPr>
              <a:t>תתקכט</a:t>
            </a:r>
            <a:r>
              <a:rPr lang="he-IL" sz="2000" b="0" i="0" dirty="0">
                <a:solidFill>
                  <a:srgbClr val="3B3B3B"/>
                </a:solidFill>
                <a:effectLst/>
                <a:latin typeface="almoni"/>
              </a:rPr>
              <a:t> ובריש מדרש שוחר טוב למשלי) </a:t>
            </a:r>
          </a:p>
          <a:p>
            <a:pPr>
              <a:lnSpc>
                <a:spcPct val="150000"/>
              </a:lnSpc>
            </a:pPr>
            <a:r>
              <a:rPr lang="he-IL" sz="2000" b="0" i="0" dirty="0" err="1">
                <a:solidFill>
                  <a:srgbClr val="3B3B3B"/>
                </a:solidFill>
                <a:effectLst/>
                <a:latin typeface="almoni"/>
              </a:rPr>
              <a:t>וכח</a:t>
            </a:r>
            <a:r>
              <a:rPr lang="he-IL" sz="2000" b="0" i="0" dirty="0">
                <a:solidFill>
                  <a:srgbClr val="3B3B3B"/>
                </a:solidFill>
                <a:effectLst/>
                <a:latin typeface="almoni"/>
              </a:rPr>
              <a:t> זה יכול להתווסף בזקנה.</a:t>
            </a:r>
          </a:p>
          <a:p>
            <a:pPr>
              <a:lnSpc>
                <a:spcPct val="150000"/>
              </a:lnSpc>
            </a:pPr>
            <a:r>
              <a:rPr lang="he-IL" sz="2000" b="0" i="0" dirty="0">
                <a:solidFill>
                  <a:srgbClr val="3B3B3B"/>
                </a:solidFill>
                <a:effectLst/>
                <a:latin typeface="almoni"/>
              </a:rPr>
              <a:t>לפי גישה זו, הכבוד שניתן לזקנים בעלי הדר הפנים והדעת אינו נובע מאידאליזציה עיוורת של הזקנה, והתעלמות מכך שמדובר בזמן שבו נחלשת יכולת האדם, אלא מחמת מעלת "ישוב הדעת" שקונה האדם המבוגר. לצד זאת, ישנה הכרה ברורה גם במעלתו של הצעיר, בעל הכוח. "תִּפְאֶרֶת בַּחוּרִים כֹּחָם, וַהֲדַר זְקֵנִים שֵׂיבָה." (משלי כ, </a:t>
            </a:r>
            <a:r>
              <a:rPr lang="he-IL" sz="2000" b="0" i="0" dirty="0" err="1">
                <a:solidFill>
                  <a:srgbClr val="3B3B3B"/>
                </a:solidFill>
                <a:effectLst/>
                <a:latin typeface="almoni"/>
              </a:rPr>
              <a:t>כט</a:t>
            </a:r>
            <a:r>
              <a:rPr lang="he-IL" sz="2000" b="0" i="0" dirty="0">
                <a:solidFill>
                  <a:srgbClr val="3B3B3B"/>
                </a:solidFill>
                <a:effectLst/>
                <a:latin typeface="almoni"/>
              </a:rPr>
              <a:t>). הצעיר כוחו בעוז הגוף ובהתפרצות כוחותיו, והזקן כוחו בהדר שיבתו, בדעתו ובאישיותו המיושבת, </a:t>
            </a:r>
            <a:r>
              <a:rPr lang="he-IL" sz="2000" b="0" i="0" dirty="0" err="1">
                <a:solidFill>
                  <a:srgbClr val="3B3B3B"/>
                </a:solidFill>
                <a:effectLst/>
                <a:latin typeface="almoni"/>
              </a:rPr>
              <a:t>ובחכמת</a:t>
            </a:r>
            <a:r>
              <a:rPr lang="he-IL" sz="2000" b="0" i="0" dirty="0">
                <a:solidFill>
                  <a:srgbClr val="3B3B3B"/>
                </a:solidFill>
                <a:effectLst/>
                <a:latin typeface="almoni"/>
              </a:rPr>
              <a:t> חייו המאירה מפניו.</a:t>
            </a:r>
            <a:endParaRPr lang="he-IL" sz="2000" b="1" dirty="0">
              <a:solidFill>
                <a:schemeClr val="accent3">
                  <a:lumMod val="75000"/>
                </a:schemeClr>
              </a:solidFill>
            </a:endParaRPr>
          </a:p>
        </p:txBody>
      </p:sp>
    </p:spTree>
    <p:extLst>
      <p:ext uri="{BB962C8B-B14F-4D97-AF65-F5344CB8AC3E}">
        <p14:creationId xmlns:p14="http://schemas.microsoft.com/office/powerpoint/2010/main" val="2027776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E7CF10D-8B97-0B72-8AE6-C50BB2EC8A85}"/>
              </a:ext>
            </a:extLst>
          </p:cNvPr>
          <p:cNvPicPr>
            <a:picLocks noChangeAspect="1"/>
          </p:cNvPicPr>
          <p:nvPr/>
        </p:nvPicPr>
        <p:blipFill>
          <a:blip r:embed="rId2"/>
          <a:stretch>
            <a:fillRect/>
          </a:stretch>
        </p:blipFill>
        <p:spPr>
          <a:xfrm>
            <a:off x="0" y="1014492"/>
            <a:ext cx="12192000" cy="4829016"/>
          </a:xfrm>
          <a:prstGeom prst="rect">
            <a:avLst/>
          </a:prstGeom>
        </p:spPr>
      </p:pic>
      <p:sp>
        <p:nvSpPr>
          <p:cNvPr id="4" name="תיבת טקסט 3">
            <a:extLst>
              <a:ext uri="{FF2B5EF4-FFF2-40B4-BE49-F238E27FC236}">
                <a16:creationId xmlns:a16="http://schemas.microsoft.com/office/drawing/2014/main" id="{0C0E53C8-1334-DD84-ADE9-69961ED96C80}"/>
              </a:ext>
            </a:extLst>
          </p:cNvPr>
          <p:cNvSpPr txBox="1"/>
          <p:nvPr/>
        </p:nvSpPr>
        <p:spPr>
          <a:xfrm>
            <a:off x="3403158" y="5104737"/>
            <a:ext cx="7943353" cy="369332"/>
          </a:xfrm>
          <a:prstGeom prst="rect">
            <a:avLst/>
          </a:prstGeom>
          <a:noFill/>
        </p:spPr>
        <p:txBody>
          <a:bodyPr wrap="square" rtlCol="1">
            <a:spAutoFit/>
          </a:bodyPr>
          <a:lstStyle/>
          <a:p>
            <a:r>
              <a:rPr lang="he-IL" dirty="0" err="1"/>
              <a:t>סייג'ינג</a:t>
            </a:r>
            <a:r>
              <a:rPr lang="he-IL" dirty="0"/>
              <a:t> דרך להתייחס לתהליך ההזדקנות</a:t>
            </a:r>
          </a:p>
        </p:txBody>
      </p:sp>
    </p:spTree>
    <p:extLst>
      <p:ext uri="{BB962C8B-B14F-4D97-AF65-F5344CB8AC3E}">
        <p14:creationId xmlns:p14="http://schemas.microsoft.com/office/powerpoint/2010/main" val="20195007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BC0A2F0-CF1D-F0E0-9D6B-6465FAAB7D0B}"/>
              </a:ext>
            </a:extLst>
          </p:cNvPr>
          <p:cNvPicPr>
            <a:picLocks noChangeAspect="1"/>
          </p:cNvPicPr>
          <p:nvPr/>
        </p:nvPicPr>
        <p:blipFill>
          <a:blip r:embed="rId2"/>
          <a:stretch>
            <a:fillRect/>
          </a:stretch>
        </p:blipFill>
        <p:spPr>
          <a:xfrm>
            <a:off x="0" y="1478280"/>
            <a:ext cx="12192000" cy="3901440"/>
          </a:xfrm>
          <a:prstGeom prst="rect">
            <a:avLst/>
          </a:prstGeom>
        </p:spPr>
      </p:pic>
    </p:spTree>
    <p:extLst>
      <p:ext uri="{BB962C8B-B14F-4D97-AF65-F5344CB8AC3E}">
        <p14:creationId xmlns:p14="http://schemas.microsoft.com/office/powerpoint/2010/main" val="6883102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מעלת הזקן – מכיר את נפלאות הבורא והבריאה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ציינו חכמים כי גם </a:t>
            </a:r>
            <a:r>
              <a:rPr lang="he-IL" sz="2000" b="0" i="0" dirty="0" err="1">
                <a:solidFill>
                  <a:srgbClr val="3B3B3B"/>
                </a:solidFill>
                <a:effectLst/>
                <a:latin typeface="almoni"/>
              </a:rPr>
              <a:t>נסיון</a:t>
            </a:r>
            <a:r>
              <a:rPr lang="he-IL" sz="2000" b="0" i="0" dirty="0">
                <a:solidFill>
                  <a:srgbClr val="3B3B3B"/>
                </a:solidFill>
                <a:effectLst/>
                <a:latin typeface="almoni"/>
              </a:rPr>
              <a:t> חיים עשיר – לא רק חכמה תורנית – נחשב "חכמה", </a:t>
            </a:r>
          </a:p>
          <a:p>
            <a:pPr>
              <a:lnSpc>
                <a:spcPct val="150000"/>
              </a:lnSpc>
            </a:pPr>
            <a:r>
              <a:rPr lang="he-IL" sz="2000" b="0" i="0" dirty="0">
                <a:solidFill>
                  <a:srgbClr val="3B3B3B"/>
                </a:solidFill>
                <a:effectLst/>
                <a:latin typeface="almoni"/>
              </a:rPr>
              <a:t>ולכן יש להדר פני כל זקן, גם אם אינו יודע תורה או אינו יהודי, מתוך כבוד </a:t>
            </a:r>
            <a:r>
              <a:rPr lang="he-IL" sz="2000" b="0" i="0" dirty="0" err="1">
                <a:solidFill>
                  <a:srgbClr val="3B3B3B"/>
                </a:solidFill>
                <a:effectLst/>
                <a:latin typeface="almoni"/>
              </a:rPr>
              <a:t>לנסיון</a:t>
            </a:r>
            <a:r>
              <a:rPr lang="he-IL" sz="2000" b="0" i="0" dirty="0">
                <a:solidFill>
                  <a:srgbClr val="3B3B3B"/>
                </a:solidFill>
                <a:effectLst/>
                <a:latin typeface="almoni"/>
              </a:rPr>
              <a:t> החיים ולהבנת המציאות שהתפתחה אצלו. כן גם נפסק להלכה.</a:t>
            </a:r>
          </a:p>
          <a:p>
            <a:pPr>
              <a:lnSpc>
                <a:spcPct val="150000"/>
              </a:lnSpc>
            </a:pPr>
            <a:r>
              <a:rPr lang="he-IL" sz="2000" b="0" i="0" dirty="0">
                <a:solidFill>
                  <a:srgbClr val="3B3B3B"/>
                </a:solidFill>
                <a:effectLst/>
                <a:latin typeface="almoni"/>
              </a:rPr>
              <a:t>טעם הדבר מבאר בספר החינוך (מצוה </a:t>
            </a:r>
            <a:r>
              <a:rPr lang="he-IL" sz="2000" b="0" i="0" dirty="0" err="1">
                <a:solidFill>
                  <a:srgbClr val="3B3B3B"/>
                </a:solidFill>
                <a:effectLst/>
                <a:latin typeface="almoni"/>
              </a:rPr>
              <a:t>רנז</a:t>
            </a:r>
            <a:r>
              <a:rPr lang="he-IL" sz="2000" b="0" i="0" dirty="0">
                <a:solidFill>
                  <a:srgbClr val="3B3B3B"/>
                </a:solidFill>
                <a:effectLst/>
                <a:latin typeface="almoni"/>
              </a:rPr>
              <a:t>): שהבחור החכם ראה </a:t>
            </a:r>
            <a:r>
              <a:rPr lang="he-IL" sz="2000" b="0" i="0" dirty="0" err="1">
                <a:solidFill>
                  <a:srgbClr val="3B3B3B"/>
                </a:solidFill>
                <a:effectLst/>
                <a:latin typeface="almoni"/>
              </a:rPr>
              <a:t>בחכמתו</a:t>
            </a:r>
            <a:r>
              <a:rPr lang="he-IL" sz="2000" b="0" i="0" dirty="0">
                <a:solidFill>
                  <a:srgbClr val="3B3B3B"/>
                </a:solidFill>
                <a:effectLst/>
                <a:latin typeface="almoni"/>
              </a:rPr>
              <a:t> מה שרואה הזקן ברוב שניו… </a:t>
            </a:r>
          </a:p>
          <a:p>
            <a:pPr>
              <a:lnSpc>
                <a:spcPct val="150000"/>
              </a:lnSpc>
            </a:pPr>
            <a:r>
              <a:rPr lang="he-IL" sz="2000" b="0" i="0" dirty="0">
                <a:solidFill>
                  <a:srgbClr val="3B3B3B"/>
                </a:solidFill>
                <a:effectLst/>
                <a:latin typeface="almoni"/>
              </a:rPr>
              <a:t>שעיקר היות האדם נברא בעולם מפני החכמה (דעת הבורא יתברך ודבריו), על כן ראוי לכבד מי שהשיג אותה, </a:t>
            </a:r>
          </a:p>
          <a:p>
            <a:pPr>
              <a:lnSpc>
                <a:spcPct val="150000"/>
              </a:lnSpc>
            </a:pPr>
            <a:r>
              <a:rPr lang="he-IL" sz="2000" b="0" i="0" dirty="0">
                <a:solidFill>
                  <a:srgbClr val="3B3B3B"/>
                </a:solidFill>
                <a:effectLst/>
                <a:latin typeface="almoni"/>
              </a:rPr>
              <a:t>וזה השורש שפירש איסי, שאפילו זקן אשמאי, כלומר שאינו חכם, ראוי לכבדו </a:t>
            </a:r>
            <a:r>
              <a:rPr lang="he-IL" sz="2000" b="1" i="0" dirty="0">
                <a:solidFill>
                  <a:srgbClr val="3B3B3B"/>
                </a:solidFill>
                <a:effectLst/>
                <a:latin typeface="almoni"/>
              </a:rPr>
              <a:t>מפני שברוב שניו ראה והבין קצת במעשי השי"ת ונפלאותיו, ומתוך כך ראוי לכבוד</a:t>
            </a:r>
            <a:r>
              <a:rPr lang="he-IL" sz="2000" b="0" i="0" dirty="0">
                <a:solidFill>
                  <a:srgbClr val="3B3B3B"/>
                </a:solidFill>
                <a:effectLst/>
                <a:latin typeface="almoni"/>
              </a:rPr>
              <a:t>. </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105409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0C32-1B95-35FD-40B4-78A6BF45D45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A2BE6F1-B410-5BDB-CAEF-BBDD9031795D}"/>
              </a:ext>
            </a:extLst>
          </p:cNvPr>
          <p:cNvSpPr>
            <a:spLocks noGrp="1"/>
          </p:cNvSpPr>
          <p:nvPr>
            <p:ph type="title"/>
          </p:nvPr>
        </p:nvSpPr>
        <p:spPr>
          <a:xfrm>
            <a:off x="1745673" y="624110"/>
            <a:ext cx="9758939" cy="1027269"/>
          </a:xfrm>
        </p:spPr>
        <p:txBody>
          <a:bodyPr/>
          <a:lstStyle/>
          <a:p>
            <a:pPr algn="ctr"/>
            <a:r>
              <a:rPr lang="he-IL" b="1" dirty="0"/>
              <a:t>"בישישים חכמה"</a:t>
            </a:r>
          </a:p>
        </p:txBody>
      </p:sp>
      <p:sp>
        <p:nvSpPr>
          <p:cNvPr id="3" name="מציין מיקום תוכן 2">
            <a:extLst>
              <a:ext uri="{FF2B5EF4-FFF2-40B4-BE49-F238E27FC236}">
                <a16:creationId xmlns:a16="http://schemas.microsoft.com/office/drawing/2014/main" id="{01688584-599D-C643-7007-F629D955BAA6}"/>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0" i="0" dirty="0">
                <a:solidFill>
                  <a:srgbClr val="3B3B3B"/>
                </a:solidFill>
                <a:effectLst/>
                <a:latin typeface="almoni"/>
              </a:rPr>
              <a:t>פירוש אחר משתמע מן הספרי על דברים (פרשת עקב, פיסקה מח אות </a:t>
            </a:r>
            <a:r>
              <a:rPr lang="he-IL" sz="2000" b="0" i="0" dirty="0" err="1">
                <a:solidFill>
                  <a:srgbClr val="3B3B3B"/>
                </a:solidFill>
                <a:effectLst/>
                <a:latin typeface="almoni"/>
              </a:rPr>
              <a:t>כב</a:t>
            </a:r>
            <a:r>
              <a:rPr lang="he-IL" sz="2000" b="0" i="0" dirty="0">
                <a:solidFill>
                  <a:srgbClr val="3B3B3B"/>
                </a:solidFill>
                <a:effectLst/>
                <a:latin typeface="almoni"/>
              </a:rPr>
              <a:t>):</a:t>
            </a:r>
          </a:p>
          <a:p>
            <a:pPr>
              <a:lnSpc>
                <a:spcPct val="150000"/>
              </a:lnSpc>
            </a:pPr>
            <a:r>
              <a:rPr lang="he-IL" sz="2000" b="0" i="0" dirty="0">
                <a:solidFill>
                  <a:srgbClr val="3B3B3B"/>
                </a:solidFill>
                <a:effectLst/>
                <a:latin typeface="almoni"/>
              </a:rPr>
              <a:t>"כי אם שמור תשמרון את כל </a:t>
            </a:r>
            <a:r>
              <a:rPr lang="he-IL" sz="2000" b="0" i="0" dirty="0" err="1">
                <a:solidFill>
                  <a:srgbClr val="3B3B3B"/>
                </a:solidFill>
                <a:effectLst/>
                <a:latin typeface="almoni"/>
              </a:rPr>
              <a:t>המצוה</a:t>
            </a:r>
            <a:r>
              <a:rPr lang="he-IL" sz="2000" b="0" i="0" dirty="0">
                <a:solidFill>
                  <a:srgbClr val="3B3B3B"/>
                </a:solidFill>
                <a:effectLst/>
                <a:latin typeface="almoni"/>
              </a:rPr>
              <a:t> הזאת - למה נאמר? לפי שנאמר "והיה אם שמוע תשמעו אל </a:t>
            </a:r>
            <a:r>
              <a:rPr lang="he-IL" sz="2000" b="0" i="0" dirty="0" err="1">
                <a:solidFill>
                  <a:srgbClr val="3B3B3B"/>
                </a:solidFill>
                <a:effectLst/>
                <a:latin typeface="almoni"/>
              </a:rPr>
              <a:t>מצותי</a:t>
            </a:r>
            <a:r>
              <a:rPr lang="he-IL" sz="2000" b="0" i="0" dirty="0">
                <a:solidFill>
                  <a:srgbClr val="3B3B3B"/>
                </a:solidFill>
                <a:effectLst/>
                <a:latin typeface="almoni"/>
              </a:rPr>
              <a:t>", שומע אני כיון ששמע אדם דברי תורה ישב לו ולא ישנה? תלמוד לומר כי אם שמור תשמרון מגיד שכשם שאדם צריך </a:t>
            </a:r>
            <a:r>
              <a:rPr lang="he-IL" sz="2000" b="0" i="0" dirty="0" err="1">
                <a:solidFill>
                  <a:srgbClr val="3B3B3B"/>
                </a:solidFill>
                <a:effectLst/>
                <a:latin typeface="almoni"/>
              </a:rPr>
              <a:t>להזהר</a:t>
            </a:r>
            <a:r>
              <a:rPr lang="he-IL" sz="2000" b="0" i="0" dirty="0">
                <a:solidFill>
                  <a:srgbClr val="3B3B3B"/>
                </a:solidFill>
                <a:effectLst/>
                <a:latin typeface="almoni"/>
              </a:rPr>
              <a:t> בסלעו שלא תאבד כך צריך </a:t>
            </a:r>
            <a:r>
              <a:rPr lang="he-IL" sz="2000" b="0" i="0" dirty="0" err="1">
                <a:solidFill>
                  <a:srgbClr val="3B3B3B"/>
                </a:solidFill>
                <a:effectLst/>
                <a:latin typeface="almoni"/>
              </a:rPr>
              <a:t>להזהר</a:t>
            </a:r>
            <a:r>
              <a:rPr lang="he-IL" sz="2000" b="0" i="0" dirty="0">
                <a:solidFill>
                  <a:srgbClr val="3B3B3B"/>
                </a:solidFill>
                <a:effectLst/>
                <a:latin typeface="almoni"/>
              </a:rPr>
              <a:t> בתלמודו שלא יאבד ... "כי טובים דודיך מיין" - מה יין משמח את הלב, כך דברי תורה משמחים את הלב ... מה יין אי אתה טועם בו טעם </a:t>
            </a:r>
            <a:r>
              <a:rPr lang="he-IL" sz="2000" b="0" i="0" dirty="0" err="1">
                <a:solidFill>
                  <a:srgbClr val="3B3B3B"/>
                </a:solidFill>
                <a:effectLst/>
                <a:latin typeface="almoni"/>
              </a:rPr>
              <a:t>מתחלתו</a:t>
            </a:r>
            <a:r>
              <a:rPr lang="he-IL" sz="2000" b="0" i="0" dirty="0">
                <a:solidFill>
                  <a:srgbClr val="3B3B3B"/>
                </a:solidFill>
                <a:effectLst/>
                <a:latin typeface="almoni"/>
              </a:rPr>
              <a:t> וכל זמן שמתישן בקנקן סופו להשביח </a:t>
            </a:r>
            <a:r>
              <a:rPr lang="he-IL" sz="2000" b="1" i="0" dirty="0">
                <a:solidFill>
                  <a:srgbClr val="3B3B3B"/>
                </a:solidFill>
                <a:effectLst/>
                <a:latin typeface="almoni"/>
              </a:rPr>
              <a:t>כך דברי תורה כל זמן </a:t>
            </a:r>
            <a:r>
              <a:rPr lang="he-IL" sz="2000" b="1" i="0" dirty="0" err="1">
                <a:solidFill>
                  <a:srgbClr val="3B3B3B"/>
                </a:solidFill>
                <a:effectLst/>
                <a:latin typeface="almoni"/>
              </a:rPr>
              <a:t>שמתישנים</a:t>
            </a:r>
            <a:r>
              <a:rPr lang="he-IL" sz="2000" b="1" i="0" dirty="0">
                <a:solidFill>
                  <a:srgbClr val="3B3B3B"/>
                </a:solidFill>
                <a:effectLst/>
                <a:latin typeface="almoni"/>
              </a:rPr>
              <a:t> בגוף סופם להשביח שנאמר "בישישים חכמה".</a:t>
            </a:r>
          </a:p>
          <a:p>
            <a:pPr>
              <a:lnSpc>
                <a:spcPct val="150000"/>
              </a:lnSpc>
            </a:pPr>
            <a:r>
              <a:rPr lang="he-IL" sz="2000" b="0" i="0" dirty="0">
                <a:solidFill>
                  <a:srgbClr val="3B3B3B"/>
                </a:solidFill>
                <a:effectLst/>
                <a:latin typeface="almoni"/>
              </a:rPr>
              <a:t>מי שלמד תורה נדרש להיזהר שלא תאבד לו, ואם נהג כן, תורתו משתבחת. אמנם, הזקנה נותנת אותותיה: קשה להתרכז, צריך להרבות בשינה וכן הלאה; אך מצד שני, דברי התורה מקבלים לעת זקנה פרספקטיבה אחרת. אותם המקורות שנלמדו כבר לפני שנים רבות מוארים כעת באור חדש: בוגר, מעמיק ומנוסה.</a:t>
            </a:r>
            <a:endParaRPr lang="he-IL" sz="2000" b="1" dirty="0">
              <a:solidFill>
                <a:schemeClr val="accent3">
                  <a:lumMod val="75000"/>
                </a:schemeClr>
              </a:solidFill>
            </a:endParaRPr>
          </a:p>
        </p:txBody>
      </p:sp>
    </p:spTree>
    <p:extLst>
      <p:ext uri="{BB962C8B-B14F-4D97-AF65-F5344CB8AC3E}">
        <p14:creationId xmlns:p14="http://schemas.microsoft.com/office/powerpoint/2010/main" val="34045574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8CFD0-2625-AAAA-4ADD-3FC53CACB895}"/>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92990602-CA6F-F7F1-E7AF-8E851F93E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36" y="3848100"/>
            <a:ext cx="2381250" cy="30099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5508CDA5-BA82-1D13-4018-31F74A088577}"/>
              </a:ext>
            </a:extLst>
          </p:cNvPr>
          <p:cNvSpPr>
            <a:spLocks noGrp="1"/>
          </p:cNvSpPr>
          <p:nvPr>
            <p:ph type="title"/>
          </p:nvPr>
        </p:nvSpPr>
        <p:spPr>
          <a:xfrm>
            <a:off x="1745673" y="624110"/>
            <a:ext cx="9758939" cy="1027269"/>
          </a:xfrm>
        </p:spPr>
        <p:txBody>
          <a:bodyPr/>
          <a:lstStyle/>
          <a:p>
            <a:pPr algn="ctr"/>
            <a:r>
              <a:rPr lang="he-IL" b="1" dirty="0"/>
              <a:t>דעת זקנים</a:t>
            </a:r>
          </a:p>
        </p:txBody>
      </p:sp>
      <p:sp>
        <p:nvSpPr>
          <p:cNvPr id="3" name="מציין מיקום תוכן 2">
            <a:extLst>
              <a:ext uri="{FF2B5EF4-FFF2-40B4-BE49-F238E27FC236}">
                <a16:creationId xmlns:a16="http://schemas.microsoft.com/office/drawing/2014/main" id="{A6EBCE4B-9348-EBF1-3F71-35EBD385EFB7}"/>
              </a:ext>
            </a:extLst>
          </p:cNvPr>
          <p:cNvSpPr>
            <a:spLocks noGrp="1"/>
          </p:cNvSpPr>
          <p:nvPr>
            <p:ph idx="1"/>
          </p:nvPr>
        </p:nvSpPr>
        <p:spPr>
          <a:xfrm>
            <a:off x="1624084" y="1651378"/>
            <a:ext cx="9880528" cy="5206622"/>
          </a:xfrm>
        </p:spPr>
        <p:txBody>
          <a:bodyPr>
            <a:normAutofit/>
          </a:bodyPr>
          <a:lstStyle/>
          <a:p>
            <a:pPr algn="just"/>
            <a:r>
              <a:rPr lang="he-IL" sz="2000" b="0" i="0" dirty="0">
                <a:solidFill>
                  <a:srgbClr val="1B4965"/>
                </a:solidFill>
                <a:effectLst/>
                <a:latin typeface="almoni-dl"/>
              </a:rPr>
              <a:t>במסכת אבות הפליגו חז"ל אודות ההבדל בין חכמת הזקנים </a:t>
            </a:r>
            <a:r>
              <a:rPr lang="he-IL" sz="2000" b="0" i="0" dirty="0" err="1">
                <a:solidFill>
                  <a:srgbClr val="1B4965"/>
                </a:solidFill>
                <a:effectLst/>
                <a:latin typeface="almoni-dl"/>
              </a:rPr>
              <a:t>לחכמת</a:t>
            </a:r>
            <a:r>
              <a:rPr lang="he-IL" sz="2000" b="0" i="0" dirty="0">
                <a:solidFill>
                  <a:srgbClr val="1B4965"/>
                </a:solidFill>
                <a:effectLst/>
                <a:latin typeface="almoni-dl"/>
              </a:rPr>
              <a:t> הצעירים: "הלומד מן הקטנים למה הוא דומה, לאוכל ענבים קהות ושותה יין </a:t>
            </a:r>
            <a:r>
              <a:rPr lang="he-IL" sz="2000" b="0" i="0" dirty="0" err="1">
                <a:solidFill>
                  <a:srgbClr val="1B4965"/>
                </a:solidFill>
                <a:effectLst/>
                <a:latin typeface="almoni-dl"/>
              </a:rPr>
              <a:t>מגתו</a:t>
            </a:r>
            <a:r>
              <a:rPr lang="he-IL" sz="2000" b="0" i="0" dirty="0">
                <a:solidFill>
                  <a:srgbClr val="1B4965"/>
                </a:solidFill>
                <a:effectLst/>
                <a:latin typeface="almoni-dl"/>
              </a:rPr>
              <a:t>. והלומד מן הזקנים למה הוא דומה, לאוכל ענבים בשולות ושותה יין".</a:t>
            </a:r>
          </a:p>
          <a:p>
            <a:pPr algn="just"/>
            <a:r>
              <a:rPr lang="he-IL" sz="2000" b="0" i="0" dirty="0">
                <a:solidFill>
                  <a:srgbClr val="1B4965"/>
                </a:solidFill>
                <a:effectLst/>
                <a:latin typeface="almoni-dl"/>
              </a:rPr>
              <a:t>וכעין זה אמרו במסכת נדרים "תניא רבי שמעון בן אלעזר אומר, אם יאמרו לך ילדים בנה וזקנים סתור, שמע לזקנים ואל תשמע לילדים, שבנין ילדים סתירה וסתירת זקנים בנין, וסימן לדבר רחבעם בן שלמה", שנאמר עליו (מלכים ב </a:t>
            </a:r>
            <a:r>
              <a:rPr lang="he-IL" sz="2000" b="0" i="0" dirty="0" err="1">
                <a:solidFill>
                  <a:srgbClr val="1B4965"/>
                </a:solidFill>
                <a:effectLst/>
                <a:latin typeface="almoni-dl"/>
              </a:rPr>
              <a:t>יב</a:t>
            </a:r>
            <a:r>
              <a:rPr lang="he-IL" sz="2000" b="0" i="0" dirty="0">
                <a:solidFill>
                  <a:srgbClr val="1B4965"/>
                </a:solidFill>
                <a:effectLst/>
                <a:latin typeface="almoni-dl"/>
              </a:rPr>
              <a:t>, ח) </a:t>
            </a:r>
            <a:r>
              <a:rPr lang="he-IL" sz="2000" b="0" i="0" dirty="0" err="1">
                <a:solidFill>
                  <a:srgbClr val="1B4965"/>
                </a:solidFill>
                <a:effectLst/>
                <a:latin typeface="almoni-dl"/>
              </a:rPr>
              <a:t>וַיַּעֲזֹב</a:t>
            </a:r>
            <a:r>
              <a:rPr lang="he-IL" sz="2000" b="0" i="0" dirty="0">
                <a:solidFill>
                  <a:srgbClr val="1B4965"/>
                </a:solidFill>
                <a:effectLst/>
                <a:latin typeface="almoni-dl"/>
              </a:rPr>
              <a:t> אֶת עֲצַת הַזְּקֵנִים אֲשֶׁר יְעָצֻהוּ וַיִּוָּעַץ אֶת הַיְלָדִים אֲשֶׁר גָּדְלוּ אִתּוֹ אֲשֶׁר </a:t>
            </a:r>
            <a:r>
              <a:rPr lang="he-IL" sz="2000" b="0" i="0" dirty="0" err="1">
                <a:solidFill>
                  <a:srgbClr val="1B4965"/>
                </a:solidFill>
                <a:effectLst/>
                <a:latin typeface="almoni-dl"/>
              </a:rPr>
              <a:t>הָעֹמְדִים</a:t>
            </a:r>
            <a:r>
              <a:rPr lang="he-IL" sz="2000" b="0" i="0" dirty="0">
                <a:solidFill>
                  <a:srgbClr val="1B4965"/>
                </a:solidFill>
                <a:effectLst/>
                <a:latin typeface="almoni-dl"/>
              </a:rPr>
              <a:t> לְפָנָיו", ונחרב בית המקדש על אותה עצה (רש"י נדרים שם).</a:t>
            </a:r>
          </a:p>
          <a:p>
            <a:pPr algn="just"/>
            <a:r>
              <a:rPr lang="he-IL" sz="2000" dirty="0">
                <a:solidFill>
                  <a:srgbClr val="1B4965"/>
                </a:solidFill>
                <a:latin typeface="almoni-dl"/>
              </a:rPr>
              <a:t>פירוש דעת זקנים על התורה - </a:t>
            </a:r>
            <a:r>
              <a:rPr lang="he-IL" sz="2000" b="0" i="0" dirty="0">
                <a:solidFill>
                  <a:srgbClr val="202122"/>
                </a:solidFill>
                <a:effectLst/>
                <a:latin typeface="Arial" panose="020B0604020202020204" pitchFamily="34" charset="0"/>
              </a:rPr>
              <a:t>מבנה הספר הוא כעין חיבורם של בעלי התוספות על הגמרא - התוספות הן ביסודן הערות לדברי רש"י, לצד פירוש רש"י העוסק בפשט חיברו בעלי התוספות כעין "תוספות" על פירושו. </a:t>
            </a:r>
            <a:endParaRPr lang="he-IL" sz="2000" b="0" i="0" dirty="0">
              <a:solidFill>
                <a:srgbClr val="1B4965"/>
              </a:solidFill>
              <a:effectLst/>
              <a:latin typeface="almoni-dl"/>
            </a:endParaRPr>
          </a:p>
        </p:txBody>
      </p:sp>
    </p:spTree>
    <p:extLst>
      <p:ext uri="{BB962C8B-B14F-4D97-AF65-F5344CB8AC3E}">
        <p14:creationId xmlns:p14="http://schemas.microsoft.com/office/powerpoint/2010/main" val="18910251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13142D-4CA1-B9E3-2617-8DC7267ED0B6}"/>
              </a:ext>
            </a:extLst>
          </p:cNvPr>
          <p:cNvSpPr>
            <a:spLocks noGrp="1"/>
          </p:cNvSpPr>
          <p:nvPr>
            <p:ph type="title"/>
          </p:nvPr>
        </p:nvSpPr>
        <p:spPr/>
        <p:txBody>
          <a:bodyPr/>
          <a:lstStyle/>
          <a:p>
            <a:pPr algn="ctr"/>
            <a:r>
              <a:rPr lang="he-IL" dirty="0"/>
              <a:t>סיכום חכמת הלב</a:t>
            </a:r>
            <a:br>
              <a:rPr lang="he-IL" dirty="0"/>
            </a:br>
            <a:r>
              <a:rPr lang="he-IL" dirty="0"/>
              <a:t>להפוך את הגיל להזדמנות</a:t>
            </a:r>
          </a:p>
        </p:txBody>
      </p:sp>
      <p:sp>
        <p:nvSpPr>
          <p:cNvPr id="3" name="מציין מיקום תוכן 2">
            <a:extLst>
              <a:ext uri="{FF2B5EF4-FFF2-40B4-BE49-F238E27FC236}">
                <a16:creationId xmlns:a16="http://schemas.microsoft.com/office/drawing/2014/main" id="{03CD00D2-392C-99CE-EF62-2F2089C9663E}"/>
              </a:ext>
            </a:extLst>
          </p:cNvPr>
          <p:cNvSpPr>
            <a:spLocks noGrp="1"/>
          </p:cNvSpPr>
          <p:nvPr>
            <p:ph idx="1"/>
          </p:nvPr>
        </p:nvSpPr>
        <p:spPr>
          <a:xfrm>
            <a:off x="2067339" y="2133600"/>
            <a:ext cx="9437273" cy="3777622"/>
          </a:xfrm>
        </p:spPr>
        <p:txBody>
          <a:bodyPr/>
          <a:lstStyle/>
          <a:p>
            <a:r>
              <a:rPr lang="he-IL" sz="2000" b="1" dirty="0" err="1">
                <a:solidFill>
                  <a:schemeClr val="accent3">
                    <a:lumMod val="75000"/>
                  </a:schemeClr>
                </a:solidFill>
              </a:rPr>
              <a:t>הר"ן</a:t>
            </a:r>
            <a:r>
              <a:rPr lang="he-IL" sz="2000" b="1" dirty="0">
                <a:solidFill>
                  <a:schemeClr val="accent3">
                    <a:lumMod val="75000"/>
                  </a:schemeClr>
                </a:solidFill>
              </a:rPr>
              <a:t> מסביר שחכמת הזקנים המיוחדת הוא הבנת הלב בדברים. הדברים מתיישבים על הלב. </a:t>
            </a:r>
          </a:p>
          <a:p>
            <a:r>
              <a:rPr lang="he-IL" sz="2000" b="1" dirty="0">
                <a:solidFill>
                  <a:schemeClr val="accent3">
                    <a:lumMod val="75000"/>
                  </a:schemeClr>
                </a:solidFill>
              </a:rPr>
              <a:t>חכמת הלב בתורה – הרצון הפנימי של האדם להשיג את הדברים. </a:t>
            </a:r>
          </a:p>
          <a:p>
            <a:r>
              <a:rPr lang="he-IL" sz="2000" b="1" dirty="0">
                <a:solidFill>
                  <a:schemeClr val="accent3">
                    <a:lumMod val="75000"/>
                  </a:schemeClr>
                </a:solidFill>
              </a:rPr>
              <a:t>זקני העדה – היו רואים את הדברים בצורה הרבה יותר פנימית.</a:t>
            </a:r>
          </a:p>
          <a:p>
            <a:r>
              <a:rPr lang="he-IL" sz="2000" b="1" dirty="0">
                <a:solidFill>
                  <a:schemeClr val="accent3">
                    <a:lumMod val="75000"/>
                  </a:schemeClr>
                </a:solidFill>
              </a:rPr>
              <a:t>לזקנים יש ישוב הדעת מיוחד. </a:t>
            </a:r>
          </a:p>
          <a:p>
            <a:r>
              <a:rPr lang="he-IL" sz="2000" b="1" dirty="0">
                <a:solidFill>
                  <a:schemeClr val="accent3">
                    <a:lumMod val="75000"/>
                  </a:schemeClr>
                </a:solidFill>
              </a:rPr>
              <a:t>מעלה נוספת שיש להם – </a:t>
            </a:r>
            <a:r>
              <a:rPr lang="he-IL" sz="2000" b="1" dirty="0" err="1">
                <a:solidFill>
                  <a:schemeClr val="accent3">
                    <a:lumMod val="75000"/>
                  </a:schemeClr>
                </a:solidFill>
              </a:rPr>
              <a:t>נסיון</a:t>
            </a:r>
            <a:r>
              <a:rPr lang="he-IL" sz="2000" b="1" dirty="0">
                <a:solidFill>
                  <a:schemeClr val="accent3">
                    <a:lumMod val="75000"/>
                  </a:schemeClr>
                </a:solidFill>
              </a:rPr>
              <a:t> החיים גורם להם להכיר את בורא עולם. </a:t>
            </a:r>
          </a:p>
          <a:p>
            <a:endParaRPr lang="he-IL" sz="2000" b="1" dirty="0">
              <a:solidFill>
                <a:schemeClr val="accent3">
                  <a:lumMod val="75000"/>
                </a:schemeClr>
              </a:solidFill>
            </a:endParaRPr>
          </a:p>
        </p:txBody>
      </p:sp>
    </p:spTree>
    <p:extLst>
      <p:ext uri="{BB962C8B-B14F-4D97-AF65-F5344CB8AC3E}">
        <p14:creationId xmlns:p14="http://schemas.microsoft.com/office/powerpoint/2010/main" val="36725265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A2781C-B215-0505-8A2F-9337E40FD36A}"/>
              </a:ext>
            </a:extLst>
          </p:cNvPr>
          <p:cNvSpPr>
            <a:spLocks noGrp="1"/>
          </p:cNvSpPr>
          <p:nvPr>
            <p:ph type="title"/>
          </p:nvPr>
        </p:nvSpPr>
        <p:spPr/>
        <p:txBody>
          <a:bodyPr/>
          <a:lstStyle/>
          <a:p>
            <a:pPr algn="ctr"/>
            <a:r>
              <a:rPr lang="he-IL" b="1" dirty="0"/>
              <a:t>אריכות ימים</a:t>
            </a:r>
          </a:p>
        </p:txBody>
      </p:sp>
      <p:sp>
        <p:nvSpPr>
          <p:cNvPr id="3" name="מציין מיקום תוכן 2">
            <a:extLst>
              <a:ext uri="{FF2B5EF4-FFF2-40B4-BE49-F238E27FC236}">
                <a16:creationId xmlns:a16="http://schemas.microsoft.com/office/drawing/2014/main" id="{EF28043B-7F0E-7049-C65C-C9CF833A2C4E}"/>
              </a:ext>
            </a:extLst>
          </p:cNvPr>
          <p:cNvSpPr>
            <a:spLocks noGrp="1"/>
          </p:cNvSpPr>
          <p:nvPr>
            <p:ph idx="1"/>
          </p:nvPr>
        </p:nvSpPr>
        <p:spPr/>
        <p:txBody>
          <a:bodyPr/>
          <a:lstStyle/>
          <a:p>
            <a:r>
              <a:rPr lang="he-IL" dirty="0"/>
              <a:t>בעל ה'שפת אמת', רבי יהודה-לייב, האדמו"ר השלישי של חסידות גור, נסתלק בהיותו בשנתו החמישים ושמונה. כששבו בניו מהלוויית אביהם אמר בנו הבכור, רבי אברהם-מרדכי (בעל 'אמרי אמת') ,לאחיו רבי משה-בצלאל: </a:t>
            </a:r>
            <a:r>
              <a:rPr lang="he-IL" b="1" dirty="0"/>
              <a:t>"ברוך-השם, אבינו זכה לאריכות ימים".</a:t>
            </a:r>
          </a:p>
          <a:p>
            <a:endParaRPr lang="he-IL" dirty="0"/>
          </a:p>
          <a:p>
            <a:r>
              <a:rPr lang="he-IL" dirty="0"/>
              <a:t>תמה האח הצעיר על הדברים: "והלוא אבינו נסתלק בשנתו החמישים ושמונה ואפילו לא הגיע לשנות זקנה ושיבה!".</a:t>
            </a:r>
          </a:p>
          <a:p>
            <a:endParaRPr lang="he-IL" dirty="0"/>
          </a:p>
          <a:p>
            <a:r>
              <a:rPr lang="he-IL" dirty="0"/>
              <a:t>השיב רבי אברהם-מרדכי: "אכן, שנים ארוכות לא היו לאבא, אבל ימים ארוכים היו גם היו לו".</a:t>
            </a:r>
          </a:p>
        </p:txBody>
      </p:sp>
    </p:spTree>
    <p:extLst>
      <p:ext uri="{BB962C8B-B14F-4D97-AF65-F5344CB8AC3E}">
        <p14:creationId xmlns:p14="http://schemas.microsoft.com/office/powerpoint/2010/main" val="35127348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D6F05B4-D179-7AC1-BD79-382164242A88}"/>
              </a:ext>
            </a:extLst>
          </p:cNvPr>
          <p:cNvPicPr>
            <a:picLocks noChangeAspect="1"/>
          </p:cNvPicPr>
          <p:nvPr/>
        </p:nvPicPr>
        <p:blipFill>
          <a:blip r:embed="rId2"/>
          <a:stretch>
            <a:fillRect/>
          </a:stretch>
        </p:blipFill>
        <p:spPr>
          <a:xfrm>
            <a:off x="2574" y="0"/>
            <a:ext cx="12186851" cy="6858000"/>
          </a:xfrm>
          <a:prstGeom prst="rect">
            <a:avLst/>
          </a:prstGeom>
        </p:spPr>
      </p:pic>
    </p:spTree>
    <p:extLst>
      <p:ext uri="{BB962C8B-B14F-4D97-AF65-F5344CB8AC3E}">
        <p14:creationId xmlns:p14="http://schemas.microsoft.com/office/powerpoint/2010/main" val="37054702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טעם מצוות מפני שיבה תקום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כתב </a:t>
            </a:r>
            <a:r>
              <a:rPr lang="he-IL" sz="1800" dirty="0" err="1">
                <a:effectLst/>
                <a:latin typeface="Calibri" panose="020F0502020204030204" pitchFamily="34" charset="0"/>
                <a:ea typeface="Calibri" panose="020F0502020204030204" pitchFamily="34" charset="0"/>
                <a:cs typeface="Arial" panose="020B0604020202020204" pitchFamily="34" charset="0"/>
              </a:rPr>
              <a:t>הרדב"ז</a:t>
            </a:r>
            <a:r>
              <a:rPr lang="he-IL" sz="1800" dirty="0">
                <a:effectLst/>
                <a:latin typeface="Calibri" panose="020F0502020204030204" pitchFamily="34" charset="0"/>
                <a:ea typeface="Calibri" panose="020F0502020204030204" pitchFamily="34" charset="0"/>
                <a:cs typeface="Arial" panose="020B0604020202020204" pitchFamily="34" charset="0"/>
              </a:rPr>
              <a:t> בספרו טעמי המצוות (סי' כ"ג) וז"ל: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שהשיבה רומזת על כבוד השכינה, "</a:t>
            </a:r>
            <a:r>
              <a:rPr lang="he-IL" sz="1800" dirty="0" err="1">
                <a:effectLst/>
                <a:latin typeface="Calibri" panose="020F0502020204030204" pitchFamily="34" charset="0"/>
                <a:ea typeface="Calibri" panose="020F0502020204030204" pitchFamily="34" charset="0"/>
                <a:cs typeface="Arial" panose="020B0604020202020204" pitchFamily="34" charset="0"/>
              </a:rPr>
              <a:t>לבושיה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כתלג</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חיור</a:t>
            </a:r>
            <a:r>
              <a:rPr lang="he-IL" sz="1800" dirty="0">
                <a:effectLst/>
                <a:latin typeface="Calibri" panose="020F0502020204030204" pitchFamily="34" charset="0"/>
                <a:ea typeface="Calibri" panose="020F0502020204030204" pitchFamily="34" charset="0"/>
                <a:cs typeface="Arial" panose="020B0604020202020204" pitchFamily="34" charset="0"/>
              </a:rPr>
              <a:t> ושער ראשיה כעמר נקי".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והיינו </a:t>
            </a:r>
            <a:r>
              <a:rPr lang="he-IL" sz="1800" dirty="0" err="1">
                <a:effectLst/>
                <a:latin typeface="Calibri" panose="020F0502020204030204" pitchFamily="34" charset="0"/>
                <a:ea typeface="Calibri" panose="020F0502020204030204" pitchFamily="34" charset="0"/>
                <a:cs typeface="Arial" panose="020B0604020202020204" pitchFamily="34" charset="0"/>
              </a:rPr>
              <a:t>דאמר</a:t>
            </a:r>
            <a:r>
              <a:rPr lang="he-IL" sz="1800" dirty="0">
                <a:effectLst/>
                <a:latin typeface="Calibri" panose="020F0502020204030204" pitchFamily="34" charset="0"/>
                <a:ea typeface="Calibri" panose="020F0502020204030204" pitchFamily="34" charset="0"/>
                <a:cs typeface="Arial" panose="020B0604020202020204" pitchFamily="34" charset="0"/>
              </a:rPr>
              <a:t> איסי בן יהודה "כל שיבה במשמעות דיני שיבה, דהיינו חכמה ובינה שהם פני הכתר יתברך. ומשום שזו השיבה דוגמא עליונה, לא די בהידור, אלא צריך לקום מפניו. עכ"ל.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היינו אדם מבוגר הרצון הטבעי שלו הוא רצון שקול ולא </a:t>
            </a:r>
            <a:r>
              <a:rPr lang="he-IL" sz="1800" dirty="0" err="1">
                <a:effectLst/>
                <a:latin typeface="Calibri" panose="020F0502020204030204" pitchFamily="34" charset="0"/>
                <a:ea typeface="Calibri" panose="020F0502020204030204" pitchFamily="34" charset="0"/>
                <a:cs typeface="Arial" panose="020B0604020202020204" pitchFamily="34" charset="0"/>
              </a:rPr>
              <a:t>פזיזי</a:t>
            </a:r>
            <a:r>
              <a:rPr lang="he-IL" sz="1800" dirty="0">
                <a:effectLst/>
                <a:latin typeface="Calibri" panose="020F0502020204030204" pitchFamily="34" charset="0"/>
                <a:ea typeface="Calibri" panose="020F0502020204030204" pitchFamily="34" charset="0"/>
                <a:cs typeface="Arial" panose="020B0604020202020204" pitchFamily="34" charset="0"/>
              </a:rPr>
              <a:t> ושטחי, אלא עמוק ומתון וכן החלטותיו ומעשיו. כיוון זה משקיף את התדמית שעלינו להרגיש כלפי השכינה.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כתב בדעת תבונות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קסא</a:t>
            </a:r>
            <a:r>
              <a:rPr lang="he-IL" sz="1800" dirty="0">
                <a:effectLst/>
                <a:latin typeface="Calibri" panose="020F0502020204030204" pitchFamily="34" charset="0"/>
                <a:ea typeface="Calibri" panose="020F0502020204030204" pitchFamily="34" charset="0"/>
                <a:cs typeface="Arial" panose="020B0604020202020204" pitchFamily="34" charset="0"/>
              </a:rPr>
              <a:t> - קפח) "כשירצה האדון ב"ה להראות כבודו לנביא כמו מטיב ומרחם - יתדמה לו כזקן, </a:t>
            </a:r>
            <a:r>
              <a:rPr lang="he-IL" sz="1800" dirty="0" err="1">
                <a:effectLst/>
                <a:latin typeface="Calibri" panose="020F0502020204030204" pitchFamily="34" charset="0"/>
                <a:ea typeface="Calibri" panose="020F0502020204030204" pitchFamily="34" charset="0"/>
                <a:cs typeface="Arial" panose="020B0604020202020204" pitchFamily="34" charset="0"/>
              </a:rPr>
              <a:t>כענין</a:t>
            </a:r>
            <a:r>
              <a:rPr lang="he-IL" sz="1800" dirty="0">
                <a:effectLst/>
                <a:latin typeface="Calibri" panose="020F0502020204030204" pitchFamily="34" charset="0"/>
                <a:ea typeface="Calibri" panose="020F0502020204030204" pitchFamily="34" charset="0"/>
                <a:cs typeface="Arial" panose="020B0604020202020204" pitchFamily="34" charset="0"/>
              </a:rPr>
              <a:t> שנאמר (דניאל ו, ט) "ועתיק יומין יתיב". ... וכמו שאמרו ז"ל (מכילתא יתרו כ, ב), "... נגלה על הר סיני כזקן" (חגיגה יד ע"א), "ש ... זקן נאה לישיבה".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תפקידנו בעולם הוא להכיר בחסדו ובטובו </a:t>
            </a:r>
            <a:r>
              <a:rPr lang="he-IL" sz="1800" dirty="0" err="1">
                <a:effectLst/>
                <a:latin typeface="Calibri" panose="020F0502020204030204" pitchFamily="34" charset="0"/>
                <a:ea typeface="Calibri" panose="020F0502020204030204" pitchFamily="34" charset="0"/>
                <a:cs typeface="Arial" panose="020B0604020202020204" pitchFamily="34" charset="0"/>
              </a:rPr>
              <a:t>ית</a:t>
            </a:r>
            <a:r>
              <a:rPr lang="he-IL" sz="1800" dirty="0">
                <a:effectLst/>
                <a:latin typeface="Calibri" panose="020F0502020204030204" pitchFamily="34" charset="0"/>
                <a:ea typeface="Calibri" panose="020F0502020204030204" pitchFamily="34" charset="0"/>
                <a:cs typeface="Arial" panose="020B0604020202020204" pitchFamily="34" charset="0"/>
              </a:rPr>
              <a:t>', ולהשתדל לחוש את כבוד השמים המתגלה על ידי כל דבר בעולם. ברוך הוא אלוקינו שבראנו לכבודו.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5769324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Autofit/>
          </a:bodyPr>
          <a:lstStyle/>
          <a:p>
            <a:pPr algn="ctr"/>
            <a:r>
              <a:rPr lang="he-IL" sz="2800" b="1" dirty="0"/>
              <a:t>וַיֶּחֱזוּ בְךָ זִקְנָה וּבַחֲרוּת. וּשְֹעַר רֹאשְׁךָ בְּשֵֹיבָה וְשַׁחֲרוּת:</a:t>
            </a:r>
            <a:br>
              <a:rPr lang="he-IL" sz="2800" b="1" dirty="0"/>
            </a:br>
            <a:r>
              <a:rPr lang="he-IL" sz="2800" b="1" dirty="0"/>
              <a:t>זִקְנָה בְּיוֹם דִּין וּבַחֲרוּת בְּיוֹם קְרָב. כְּאִישׁ מִלְחָמוֹת יָדָיו לוֹ רָב: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r>
              <a:rPr lang="he-IL" sz="1800" dirty="0">
                <a:effectLst/>
                <a:latin typeface="Times New Roman" panose="02020603050405020304" pitchFamily="18" charset="0"/>
                <a:ea typeface="Times New Roman" panose="02020603050405020304" pitchFamily="18" charset="0"/>
              </a:rPr>
              <a:t>ויחזו בך </a:t>
            </a:r>
            <a:r>
              <a:rPr lang="he-IL" sz="1800" dirty="0" err="1">
                <a:effectLst/>
                <a:latin typeface="Times New Roman" panose="02020603050405020304" pitchFamily="18" charset="0"/>
                <a:ea typeface="Times New Roman" panose="02020603050405020304" pitchFamily="18" charset="0"/>
              </a:rPr>
              <a:t>וכ</a:t>
            </a:r>
            <a:r>
              <a:rPr lang="he-IL" sz="1800" dirty="0">
                <a:effectLst/>
                <a:latin typeface="Times New Roman" panose="02020603050405020304" pitchFamily="18" charset="0"/>
                <a:ea typeface="Times New Roman" panose="02020603050405020304" pitchFamily="18" charset="0"/>
              </a:rPr>
              <a:t>''ו. גמרא חגיגה יד.   כתוב אחד אומר {דניאל ז-ט} </a:t>
            </a:r>
            <a:r>
              <a:rPr lang="he-IL" sz="1800" dirty="0" err="1">
                <a:effectLst/>
                <a:latin typeface="Times New Roman" panose="02020603050405020304" pitchFamily="18" charset="0"/>
                <a:ea typeface="Times New Roman" panose="02020603050405020304" pitchFamily="18" charset="0"/>
              </a:rPr>
              <a:t>לבושיה</a:t>
            </a:r>
            <a:r>
              <a:rPr lang="he-IL" sz="1800" dirty="0">
                <a:effectLst/>
                <a:latin typeface="Times New Roman" panose="02020603050405020304" pitchFamily="18" charset="0"/>
                <a:ea typeface="Times New Roman" panose="02020603050405020304" pitchFamily="18" charset="0"/>
              </a:rPr>
              <a:t> </a:t>
            </a:r>
            <a:r>
              <a:rPr lang="he-IL" sz="1800" dirty="0" err="1">
                <a:effectLst/>
                <a:latin typeface="Times New Roman" panose="02020603050405020304" pitchFamily="18" charset="0"/>
                <a:ea typeface="Times New Roman" panose="02020603050405020304" pitchFamily="18" charset="0"/>
              </a:rPr>
              <a:t>כתלג</a:t>
            </a:r>
            <a:r>
              <a:rPr lang="he-IL" sz="1800" dirty="0">
                <a:effectLst/>
                <a:latin typeface="Times New Roman" panose="02020603050405020304" pitchFamily="18" charset="0"/>
                <a:ea typeface="Times New Roman" panose="02020603050405020304" pitchFamily="18" charset="0"/>
              </a:rPr>
              <a:t> </a:t>
            </a:r>
            <a:r>
              <a:rPr lang="he-IL" sz="1800" dirty="0" err="1">
                <a:effectLst/>
                <a:latin typeface="Times New Roman" panose="02020603050405020304" pitchFamily="18" charset="0"/>
                <a:ea typeface="Times New Roman" panose="02020603050405020304" pitchFamily="18" charset="0"/>
              </a:rPr>
              <a:t>חיור</a:t>
            </a:r>
            <a:r>
              <a:rPr lang="he-IL" sz="1800" dirty="0">
                <a:effectLst/>
                <a:latin typeface="Times New Roman" panose="02020603050405020304" pitchFamily="18" charset="0"/>
                <a:ea typeface="Times New Roman" panose="02020603050405020304" pitchFamily="18" charset="0"/>
              </a:rPr>
              <a:t> ושער (</a:t>
            </a:r>
            <a:r>
              <a:rPr lang="he-IL" sz="1800" dirty="0" err="1">
                <a:effectLst/>
                <a:latin typeface="Times New Roman" panose="02020603050405020304" pitchFamily="18" charset="0"/>
                <a:ea typeface="Times New Roman" panose="02020603050405020304" pitchFamily="18" charset="0"/>
              </a:rPr>
              <a:t>רישיה</a:t>
            </a:r>
            <a:r>
              <a:rPr lang="he-IL" sz="1800" dirty="0">
                <a:effectLst/>
                <a:latin typeface="Times New Roman" panose="02020603050405020304" pitchFamily="18" charset="0"/>
                <a:ea typeface="Times New Roman" panose="02020603050405020304" pitchFamily="18" charset="0"/>
              </a:rPr>
              <a:t>) כעמר </a:t>
            </a:r>
            <a:r>
              <a:rPr lang="he-IL" sz="1800" dirty="0" err="1">
                <a:effectLst/>
                <a:latin typeface="Times New Roman" panose="02020603050405020304" pitchFamily="18" charset="0"/>
                <a:ea typeface="Times New Roman" panose="02020603050405020304" pitchFamily="18" charset="0"/>
              </a:rPr>
              <a:t>נקא</a:t>
            </a:r>
            <a:r>
              <a:rPr lang="he-IL" sz="1800" dirty="0">
                <a:effectLst/>
                <a:latin typeface="Times New Roman" panose="02020603050405020304" pitchFamily="18" charset="0"/>
                <a:ea typeface="Times New Roman" panose="02020603050405020304" pitchFamily="18" charset="0"/>
              </a:rPr>
              <a:t> (לבושו של ה' כשלג </a:t>
            </a:r>
            <a:r>
              <a:rPr lang="he-IL" sz="1800" dirty="0" err="1">
                <a:effectLst/>
                <a:latin typeface="Times New Roman" panose="02020603050405020304" pitchFamily="18" charset="0"/>
                <a:ea typeface="Times New Roman" panose="02020603050405020304" pitchFamily="18" charset="0"/>
              </a:rPr>
              <a:t>חיור</a:t>
            </a:r>
            <a:r>
              <a:rPr lang="he-IL" sz="1800" dirty="0">
                <a:effectLst/>
                <a:latin typeface="Times New Roman" panose="02020603050405020304" pitchFamily="18" charset="0"/>
                <a:ea typeface="Times New Roman" panose="02020603050405020304" pitchFamily="18" charset="0"/>
              </a:rPr>
              <a:t> , ושער ראשו כצמר נקי ) וכתיב {שיר השירים ה-יא} </a:t>
            </a:r>
            <a:r>
              <a:rPr lang="he-IL" sz="1800" dirty="0" err="1">
                <a:effectLst/>
                <a:latin typeface="Times New Roman" panose="02020603050405020304" pitchFamily="18" charset="0"/>
                <a:ea typeface="Times New Roman" panose="02020603050405020304" pitchFamily="18" charset="0"/>
              </a:rPr>
              <a:t>קוצותיו</a:t>
            </a:r>
            <a:r>
              <a:rPr lang="he-IL" sz="1800" dirty="0">
                <a:effectLst/>
                <a:latin typeface="Times New Roman" panose="02020603050405020304" pitchFamily="18" charset="0"/>
                <a:ea typeface="Times New Roman" panose="02020603050405020304" pitchFamily="18" charset="0"/>
              </a:rPr>
              <a:t> תלתלים שחורות כעורב לא </a:t>
            </a:r>
            <a:r>
              <a:rPr lang="he-IL" sz="1800" dirty="0" err="1">
                <a:effectLst/>
                <a:latin typeface="Times New Roman" panose="02020603050405020304" pitchFamily="18" charset="0"/>
                <a:ea typeface="Times New Roman" panose="02020603050405020304" pitchFamily="18" charset="0"/>
              </a:rPr>
              <a:t>קשיא</a:t>
            </a:r>
            <a:r>
              <a:rPr lang="he-IL" sz="1800" dirty="0">
                <a:effectLst/>
                <a:latin typeface="Times New Roman" panose="02020603050405020304" pitchFamily="18" charset="0"/>
                <a:ea typeface="Times New Roman" panose="02020603050405020304" pitchFamily="18" charset="0"/>
              </a:rPr>
              <a:t> כאן בישיבה כאן במלחמה </a:t>
            </a:r>
            <a:r>
              <a:rPr lang="he-IL" sz="1800" dirty="0" err="1">
                <a:effectLst/>
                <a:latin typeface="Times New Roman" panose="02020603050405020304" pitchFamily="18" charset="0"/>
                <a:ea typeface="Times New Roman" panose="02020603050405020304" pitchFamily="18" charset="0"/>
              </a:rPr>
              <a:t>דאמר</a:t>
            </a:r>
            <a:r>
              <a:rPr lang="he-IL" sz="1800" dirty="0">
                <a:effectLst/>
                <a:latin typeface="Times New Roman" panose="02020603050405020304" pitchFamily="18" charset="0"/>
                <a:ea typeface="Times New Roman" panose="02020603050405020304" pitchFamily="18" charset="0"/>
              </a:rPr>
              <a:t> מר </a:t>
            </a:r>
            <a:r>
              <a:rPr lang="he-IL" sz="1800" b="1" dirty="0">
                <a:effectLst/>
                <a:latin typeface="Times New Roman" panose="02020603050405020304" pitchFamily="18" charset="0"/>
                <a:ea typeface="Times New Roman" panose="02020603050405020304" pitchFamily="18" charset="0"/>
              </a:rPr>
              <a:t>אין לך נאה בישיבה אלא זקן </a:t>
            </a:r>
            <a:r>
              <a:rPr lang="he-IL" sz="1800" dirty="0">
                <a:effectLst/>
                <a:latin typeface="Times New Roman" panose="02020603050405020304" pitchFamily="18" charset="0"/>
                <a:ea typeface="Times New Roman" panose="02020603050405020304" pitchFamily="18" charset="0"/>
              </a:rPr>
              <a:t>ואין לך נאה במלחמה אלא בחור.</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 זקנה ביום דין – מדוע צריך אדם זקן בדין? משום שהזקן יכמרו רחמיו לכבוש מידת הדין.</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על איזה יום דין מדובר? יש מסבירים שהכוונה ליום הדין הגדול שה' יבוא לשפוט את </a:t>
            </a:r>
            <a:r>
              <a:rPr lang="he-IL" sz="1800" dirty="0" err="1">
                <a:effectLst/>
                <a:latin typeface="Times New Roman" panose="02020603050405020304" pitchFamily="18" charset="0"/>
                <a:ea typeface="Times New Roman" panose="02020603050405020304" pitchFamily="18" charset="0"/>
              </a:rPr>
              <a:t>הגוים</a:t>
            </a:r>
            <a:r>
              <a:rPr lang="he-IL" sz="1800" dirty="0">
                <a:effectLst/>
                <a:latin typeface="Times New Roman" panose="02020603050405020304" pitchFamily="18" charset="0"/>
                <a:ea typeface="Times New Roman" panose="02020603050405020304" pitchFamily="18" charset="0"/>
              </a:rPr>
              <a:t>.(ווים לעמודים)</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ובחרות ביום קרב – למלחמה ראוי בחור כמו שבצבא לוקחים בחורים לצבא.</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על איזה קרב מדובר? על קריעת ים סוף שנאמר עליה ה' איש מלחמה והמדרש אומר שנראה כבחור.</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כאיש מלחמות - </a:t>
            </a:r>
            <a:r>
              <a:rPr lang="he-IL" sz="1800" dirty="0" err="1">
                <a:effectLst/>
                <a:latin typeface="Times New Roman" panose="02020603050405020304" pitchFamily="18" charset="0"/>
                <a:ea typeface="Times New Roman" panose="02020603050405020304" pitchFamily="18" charset="0"/>
              </a:rPr>
              <a:t>דהינו</a:t>
            </a:r>
            <a:r>
              <a:rPr lang="he-IL" sz="1800" dirty="0">
                <a:effectLst/>
                <a:latin typeface="Times New Roman" panose="02020603050405020304" pitchFamily="18" charset="0"/>
                <a:ea typeface="Times New Roman" panose="02020603050405020304" pitchFamily="18" charset="0"/>
              </a:rPr>
              <a:t> נראית להם בקריעת ים סוף כמו איש מלחמה שיש לו </a:t>
            </a:r>
            <a:r>
              <a:rPr lang="he-IL" sz="1800" dirty="0" err="1">
                <a:effectLst/>
                <a:latin typeface="Times New Roman" panose="02020603050405020304" pitchFamily="18" charset="0"/>
                <a:ea typeface="Times New Roman" panose="02020603050405020304" pitchFamily="18" charset="0"/>
              </a:rPr>
              <a:t>כח</a:t>
            </a:r>
            <a:r>
              <a:rPr lang="he-IL" sz="1800" dirty="0">
                <a:effectLst/>
                <a:latin typeface="Times New Roman" panose="02020603050405020304" pitchFamily="18" charset="0"/>
                <a:ea typeface="Times New Roman" panose="02020603050405020304" pitchFamily="18" charset="0"/>
              </a:rPr>
              <a:t> לעשות מלחמה </a:t>
            </a:r>
            <a:r>
              <a:rPr lang="he-IL" sz="1800" dirty="0" err="1">
                <a:effectLst/>
                <a:latin typeface="Times New Roman" panose="02020603050405020304" pitchFamily="18" charset="0"/>
                <a:ea typeface="Times New Roman" panose="02020603050405020304" pitchFamily="18" charset="0"/>
              </a:rPr>
              <a:t>בכח</a:t>
            </a:r>
            <a:r>
              <a:rPr lang="he-IL" sz="1800" dirty="0">
                <a:effectLst/>
                <a:latin typeface="Times New Roman" panose="02020603050405020304" pitchFamily="18" charset="0"/>
                <a:ea typeface="Times New Roman" panose="02020603050405020304" pitchFamily="18" charset="0"/>
              </a:rPr>
              <a:t> וחיל </a:t>
            </a:r>
            <a:r>
              <a:rPr lang="he-IL" sz="1800" dirty="0" err="1">
                <a:effectLst/>
                <a:latin typeface="Times New Roman" panose="02020603050405020304" pitchFamily="18" charset="0"/>
                <a:ea typeface="Times New Roman" panose="02020603050405020304" pitchFamily="18" charset="0"/>
              </a:rPr>
              <a:t>כדכתיב</a:t>
            </a:r>
            <a:r>
              <a:rPr lang="he-IL" sz="1800" dirty="0">
                <a:effectLst/>
                <a:latin typeface="Times New Roman" panose="02020603050405020304" pitchFamily="18" charset="0"/>
                <a:ea typeface="Times New Roman" panose="02020603050405020304" pitchFamily="18" charset="0"/>
              </a:rPr>
              <a:t> ה' איש מלחמה.</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ידיו לו רב -רב מלשון מריבה </a:t>
            </a:r>
            <a:r>
              <a:rPr lang="he-IL" sz="1800" dirty="0" err="1">
                <a:effectLst/>
                <a:latin typeface="Times New Roman" panose="02020603050405020304" pitchFamily="18" charset="0"/>
                <a:ea typeface="Times New Roman" panose="02020603050405020304" pitchFamily="18" charset="0"/>
              </a:rPr>
              <a:t>דהינו</a:t>
            </a:r>
            <a:r>
              <a:rPr lang="he-IL" sz="1800" dirty="0">
                <a:effectLst/>
                <a:latin typeface="Times New Roman" panose="02020603050405020304" pitchFamily="18" charset="0"/>
                <a:ea typeface="Times New Roman" panose="02020603050405020304" pitchFamily="18" charset="0"/>
              </a:rPr>
              <a:t> ידיו רבו את ריבו.</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מילים אלו לקוחות מברכת יהודה "שמע ה' קול יהודה ואל עמו תביאנו ידיו רב לו ועזר מצריו תהיה" .</a:t>
            </a:r>
            <a:endParaRPr lang="en-US" sz="1800" dirty="0">
              <a:effectLst/>
              <a:latin typeface="Times New Roman" panose="02020603050405020304" pitchFamily="18" charset="0"/>
              <a:ea typeface="Times New Roman" panose="02020603050405020304" pitchFamily="18"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098079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כל מקום שנמצאם ישיש - נביע את הערצתנו על - ידי קימה והידור.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just"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רש"ר</a:t>
            </a:r>
            <a:r>
              <a:rPr lang="he-IL" sz="1800" dirty="0">
                <a:effectLst/>
                <a:latin typeface="Calibri" panose="020F0502020204030204" pitchFamily="34" charset="0"/>
                <a:ea typeface="Calibri" panose="020F0502020204030204" pitchFamily="34" charset="0"/>
                <a:cs typeface="Arial" panose="020B0604020202020204" pitchFamily="34" charset="0"/>
              </a:rPr>
              <a:t> הירש ויקרא פרק </a:t>
            </a:r>
            <a:r>
              <a:rPr lang="he-IL" sz="1800" dirty="0" err="1">
                <a:effectLst/>
                <a:latin typeface="Calibri" panose="020F0502020204030204" pitchFamily="34" charset="0"/>
                <a:ea typeface="Calibri" panose="020F0502020204030204" pitchFamily="34" charset="0"/>
                <a:cs typeface="Arial" panose="020B0604020202020204" pitchFamily="34" charset="0"/>
              </a:rPr>
              <a:t>יט</a:t>
            </a:r>
            <a:r>
              <a:rPr lang="he-IL" sz="1800" dirty="0">
                <a:effectLst/>
                <a:latin typeface="Calibri" panose="020F0502020204030204" pitchFamily="34" charset="0"/>
                <a:ea typeface="Calibri" panose="020F0502020204030204" pitchFamily="34" charset="0"/>
                <a:cs typeface="Arial" panose="020B0604020202020204" pitchFamily="34" charset="0"/>
              </a:rPr>
              <a:t> פסוק לא</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נמצאת אומר: החולק כבוד לשיבה מכבד את הניסיון;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הווה אומר: הוא מכבד את ההכרה האנושית הטבעית - המבשילה על - ידי תופעות ומאורעות חוזרים של הטבע והחיים.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והחולק כבוד לזקן מכבד את החכמה;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הווה אומר: הוא מכבד את הערכת הטבע והחיים הנלמדת מתוך דבר 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שהרי דבר ה' מגלה את מקורם ואת ייעודם האלוהי - ואת משמעותם לתפקיד החיים.</a:t>
            </a:r>
            <a:endParaRPr lang="he-IL" sz="2000" b="1" dirty="0">
              <a:solidFill>
                <a:schemeClr val="accent3">
                  <a:lumMod val="75000"/>
                </a:schemeClr>
              </a:solidFill>
            </a:endParaRPr>
          </a:p>
        </p:txBody>
      </p:sp>
    </p:spTree>
    <p:extLst>
      <p:ext uri="{BB962C8B-B14F-4D97-AF65-F5344CB8AC3E}">
        <p14:creationId xmlns:p14="http://schemas.microsoft.com/office/powerpoint/2010/main" val="1184023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שתי פנים לזקנה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אפוא שפתרון המבוכה ביחס לזקנה אינו מסתכם רק בהבחנה שבין תלמיד חכם לבין עם הארץ. </a:t>
            </a:r>
          </a:p>
          <a:p>
            <a:pPr>
              <a:lnSpc>
                <a:spcPct val="150000"/>
              </a:lnSpc>
            </a:pPr>
            <a:r>
              <a:rPr lang="he-IL" sz="2000" b="0" i="0" dirty="0">
                <a:solidFill>
                  <a:srgbClr val="3B3B3B"/>
                </a:solidFill>
                <a:effectLst/>
                <a:latin typeface="almoni"/>
              </a:rPr>
              <a:t>חכמי הדורות מלמדים כי לא ניתן לעשות אידאליזציה פשוטה לזקנה ולראות בה רק זמן שבו מגיע האדם לשיאו. </a:t>
            </a:r>
          </a:p>
          <a:p>
            <a:pPr>
              <a:lnSpc>
                <a:spcPct val="150000"/>
              </a:lnSpc>
            </a:pPr>
            <a:r>
              <a:rPr lang="he-IL" sz="2000" b="0" i="0" dirty="0">
                <a:solidFill>
                  <a:srgbClr val="3B3B3B"/>
                </a:solidFill>
                <a:effectLst/>
                <a:latin typeface="almoni"/>
              </a:rPr>
              <a:t>הזקנה היא גם זמן של דעיכה, וגם תלמידי חכמים מושפעים ממנה. </a:t>
            </a:r>
          </a:p>
          <a:p>
            <a:pPr>
              <a:lnSpc>
                <a:spcPct val="150000"/>
              </a:lnSpc>
            </a:pPr>
            <a:r>
              <a:rPr lang="he-IL" sz="2000" b="0" i="0" dirty="0">
                <a:solidFill>
                  <a:srgbClr val="3B3B3B"/>
                </a:solidFill>
                <a:effectLst/>
                <a:latin typeface="almoni"/>
              </a:rPr>
              <a:t>הזקנה המשובחת של תלמידי חכמים נגזרת מהאופן שבו חווה אותה האדם – ביישוב הדעת ובשביעות רצון, בעוד אצל עמי הארץ מביאה הזקנה לטירוף ולייאוש.</a:t>
            </a:r>
            <a:endParaRPr lang="he-IL" sz="2000" b="1" dirty="0">
              <a:solidFill>
                <a:schemeClr val="accent3">
                  <a:lumMod val="75000"/>
                </a:schemeClr>
              </a:solidFill>
            </a:endParaRPr>
          </a:p>
        </p:txBody>
      </p:sp>
    </p:spTree>
    <p:extLst>
      <p:ext uri="{BB962C8B-B14F-4D97-AF65-F5344CB8AC3E}">
        <p14:creationId xmlns:p14="http://schemas.microsoft.com/office/powerpoint/2010/main" val="26235034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מסכת אבות פרק ה משנה </a:t>
            </a:r>
            <a:r>
              <a:rPr lang="he-IL" b="1" dirty="0" err="1"/>
              <a:t>כא</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1" dirty="0">
                <a:solidFill>
                  <a:schemeClr val="accent3">
                    <a:lumMod val="75000"/>
                  </a:schemeClr>
                </a:solidFill>
              </a:rPr>
              <a:t>תפארת ישראל: בן ששים לזקנה. ובישישים חכמה, שכבר יודע להטעים </a:t>
            </a:r>
            <a:r>
              <a:rPr lang="he-IL" sz="2000" b="1" dirty="0" err="1">
                <a:solidFill>
                  <a:schemeClr val="accent3">
                    <a:lumMod val="75000"/>
                  </a:schemeClr>
                </a:solidFill>
              </a:rPr>
              <a:t>חכמתו</a:t>
            </a:r>
            <a:r>
              <a:rPr lang="he-IL" sz="2000" b="1" dirty="0">
                <a:solidFill>
                  <a:schemeClr val="accent3">
                    <a:lumMod val="75000"/>
                  </a:schemeClr>
                </a:solidFill>
              </a:rPr>
              <a:t> בדברי טעם ושכל טוב, ומתוקים לכל טועמם כאוכל ענבים בשולות ושותה יין ישן:</a:t>
            </a:r>
          </a:p>
          <a:p>
            <a:pPr>
              <a:lnSpc>
                <a:spcPct val="150000"/>
              </a:lnSpc>
            </a:pPr>
            <a:r>
              <a:rPr lang="he-IL" sz="2000" b="1" dirty="0">
                <a:solidFill>
                  <a:schemeClr val="accent3">
                    <a:lumMod val="75000"/>
                  </a:schemeClr>
                </a:solidFill>
              </a:rPr>
              <a:t>בן שבעים לשיבה. שחייב לקום בפניו:</a:t>
            </a:r>
          </a:p>
          <a:p>
            <a:pPr>
              <a:lnSpc>
                <a:spcPct val="150000"/>
              </a:lnSpc>
            </a:pPr>
            <a:r>
              <a:rPr lang="he-IL" sz="2000" b="1" dirty="0">
                <a:solidFill>
                  <a:schemeClr val="accent3">
                    <a:lumMod val="75000"/>
                  </a:schemeClr>
                </a:solidFill>
              </a:rPr>
              <a:t>בן שמונים לגבורה. </a:t>
            </a:r>
            <a:r>
              <a:rPr lang="he-IL" sz="2000" b="1" dirty="0" err="1">
                <a:solidFill>
                  <a:schemeClr val="accent3">
                    <a:lumMod val="75000"/>
                  </a:schemeClr>
                </a:solidFill>
              </a:rPr>
              <a:t>דכבר</a:t>
            </a:r>
            <a:r>
              <a:rPr lang="he-IL" sz="2000" b="1" dirty="0">
                <a:solidFill>
                  <a:schemeClr val="accent3">
                    <a:lumMod val="75000"/>
                  </a:schemeClr>
                </a:solidFill>
              </a:rPr>
              <a:t> התגברו בו כחות הנפש על הגוף ותאוותיו שנחלשו, ונקל לו מאד לקיים התורה ומצותיה:</a:t>
            </a:r>
          </a:p>
          <a:p>
            <a:pPr>
              <a:lnSpc>
                <a:spcPct val="150000"/>
              </a:lnSpc>
            </a:pPr>
            <a:r>
              <a:rPr lang="he-IL" sz="2000" b="1" dirty="0">
                <a:solidFill>
                  <a:schemeClr val="accent3">
                    <a:lumMod val="75000"/>
                  </a:schemeClr>
                </a:solidFill>
              </a:rPr>
              <a:t>בן תשעים </a:t>
            </a:r>
            <a:r>
              <a:rPr lang="he-IL" sz="2000" b="1" dirty="0" err="1">
                <a:solidFill>
                  <a:schemeClr val="accent3">
                    <a:lumMod val="75000"/>
                  </a:schemeClr>
                </a:solidFill>
              </a:rPr>
              <a:t>לשוח</a:t>
            </a:r>
            <a:r>
              <a:rPr lang="he-IL" sz="2000" b="1" dirty="0">
                <a:solidFill>
                  <a:schemeClr val="accent3">
                    <a:lumMod val="75000"/>
                  </a:schemeClr>
                </a:solidFill>
              </a:rPr>
              <a:t>. וי"ג בסין, </a:t>
            </a:r>
            <a:r>
              <a:rPr lang="he-IL" sz="2000" b="1" dirty="0" err="1">
                <a:solidFill>
                  <a:schemeClr val="accent3">
                    <a:lumMod val="75000"/>
                  </a:schemeClr>
                </a:solidFill>
              </a:rPr>
              <a:t>ור"ל</a:t>
            </a:r>
            <a:r>
              <a:rPr lang="he-IL" sz="2000" b="1" dirty="0">
                <a:solidFill>
                  <a:schemeClr val="accent3">
                    <a:lumMod val="75000"/>
                  </a:schemeClr>
                </a:solidFill>
              </a:rPr>
              <a:t> שאין </a:t>
            </a:r>
            <a:r>
              <a:rPr lang="he-IL" sz="2000" b="1" dirty="0" err="1">
                <a:solidFill>
                  <a:schemeClr val="accent3">
                    <a:lumMod val="75000"/>
                  </a:schemeClr>
                </a:solidFill>
              </a:rPr>
              <a:t>כחו</a:t>
            </a:r>
            <a:r>
              <a:rPr lang="he-IL" sz="2000" b="1" dirty="0">
                <a:solidFill>
                  <a:schemeClr val="accent3">
                    <a:lumMod val="75000"/>
                  </a:schemeClr>
                </a:solidFill>
              </a:rPr>
              <a:t> רק בשיחה לדבר בתורה ובתפלה, </a:t>
            </a:r>
            <a:r>
              <a:rPr lang="he-IL" sz="2000" b="1" dirty="0" err="1">
                <a:solidFill>
                  <a:schemeClr val="accent3">
                    <a:lumMod val="75000"/>
                  </a:schemeClr>
                </a:solidFill>
              </a:rPr>
              <a:t>דכבר</a:t>
            </a:r>
            <a:r>
              <a:rPr lang="he-IL" sz="2000" b="1" dirty="0">
                <a:solidFill>
                  <a:schemeClr val="accent3">
                    <a:lumMod val="75000"/>
                  </a:schemeClr>
                </a:solidFill>
              </a:rPr>
              <a:t> הוחלש </a:t>
            </a:r>
            <a:r>
              <a:rPr lang="he-IL" sz="2000" b="1" dirty="0" err="1">
                <a:solidFill>
                  <a:schemeClr val="accent3">
                    <a:lumMod val="75000"/>
                  </a:schemeClr>
                </a:solidFill>
              </a:rPr>
              <a:t>כח</a:t>
            </a:r>
            <a:r>
              <a:rPr lang="he-IL" sz="2000" b="1" dirty="0">
                <a:solidFill>
                  <a:schemeClr val="accent3">
                    <a:lumMod val="75000"/>
                  </a:schemeClr>
                </a:solidFill>
              </a:rPr>
              <a:t> המעשה שבו:</a:t>
            </a:r>
          </a:p>
          <a:p>
            <a:pPr>
              <a:lnSpc>
                <a:spcPct val="150000"/>
              </a:lnSpc>
            </a:pPr>
            <a:r>
              <a:rPr lang="he-IL" sz="2000" b="1" dirty="0">
                <a:solidFill>
                  <a:schemeClr val="accent3">
                    <a:lumMod val="75000"/>
                  </a:schemeClr>
                </a:solidFill>
              </a:rPr>
              <a:t>בן מאה בטל מן העולם. כשזכה לכך נדבקה נפשו בעליונים, ונתבטל ממנו העולם </a:t>
            </a:r>
            <a:r>
              <a:rPr lang="he-IL" sz="2000" b="1" dirty="0" err="1">
                <a:solidFill>
                  <a:schemeClr val="accent3">
                    <a:lumMod val="75000"/>
                  </a:schemeClr>
                </a:solidFill>
              </a:rPr>
              <a:t>ותאותיו</a:t>
            </a:r>
            <a:r>
              <a:rPr lang="he-IL" sz="2000" b="1" dirty="0">
                <a:solidFill>
                  <a:schemeClr val="accent3">
                    <a:lumMod val="75000"/>
                  </a:schemeClr>
                </a:solidFill>
              </a:rPr>
              <a:t>, כאילו כבר עבר ממנו:</a:t>
            </a:r>
          </a:p>
        </p:txBody>
      </p:sp>
    </p:spTree>
    <p:extLst>
      <p:ext uri="{BB962C8B-B14F-4D97-AF65-F5344CB8AC3E}">
        <p14:creationId xmlns:p14="http://schemas.microsoft.com/office/powerpoint/2010/main" val="21537666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סוג העבודה וסוג הדבקות שונים בצעיר ובזקן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הרב מרדכי מנשה זילבר מסביר כי הדבר נכון גם בעבודת ה' ובדבקות, וכי טועים עובדי ה' מבוגרים השופטים עצמם לפי עבודתם כצעירים. </a:t>
            </a:r>
          </a:p>
          <a:p>
            <a:pPr>
              <a:lnSpc>
                <a:spcPct val="150000"/>
              </a:lnSpc>
            </a:pPr>
            <a:r>
              <a:rPr lang="he-IL" sz="2000" b="0" i="0" dirty="0">
                <a:solidFill>
                  <a:srgbClr val="3B3B3B"/>
                </a:solidFill>
                <a:effectLst/>
                <a:latin typeface="almoni"/>
              </a:rPr>
              <a:t>צעיר עבודתו ודבקותו כאש – התפרצות וביטוי חיצוני. </a:t>
            </a:r>
          </a:p>
          <a:p>
            <a:pPr>
              <a:lnSpc>
                <a:spcPct val="150000"/>
              </a:lnSpc>
            </a:pPr>
            <a:r>
              <a:rPr lang="he-IL" sz="2000" b="0" i="0" dirty="0">
                <a:solidFill>
                  <a:srgbClr val="3B3B3B"/>
                </a:solidFill>
                <a:effectLst/>
                <a:latin typeface="almoni"/>
              </a:rPr>
              <a:t>זקן עבודתו ודבקותו כמים – שקט ופנימיות </a:t>
            </a:r>
            <a:r>
              <a:rPr lang="he-IL" sz="1400" b="0" i="0" dirty="0">
                <a:solidFill>
                  <a:srgbClr val="3B3B3B"/>
                </a:solidFill>
                <a:effectLst/>
                <a:latin typeface="almoni"/>
              </a:rPr>
              <a:t>(ראה על שני הסוגים </a:t>
            </a:r>
            <a:r>
              <a:rPr lang="he-IL" sz="1400" b="0" i="0" dirty="0" err="1">
                <a:solidFill>
                  <a:srgbClr val="3B3B3B"/>
                </a:solidFill>
                <a:effectLst/>
                <a:latin typeface="almoni"/>
              </a:rPr>
              <a:t>בתניא</a:t>
            </a:r>
            <a:r>
              <a:rPr lang="he-IL" sz="1400" b="0" i="0" dirty="0">
                <a:solidFill>
                  <a:srgbClr val="3B3B3B"/>
                </a:solidFill>
                <a:effectLst/>
                <a:latin typeface="almoni"/>
              </a:rPr>
              <a:t> פרק מ ובקונטרס העבודה </a:t>
            </a:r>
            <a:r>
              <a:rPr lang="he-IL" sz="1400" b="0" i="0" dirty="0" err="1">
                <a:solidFill>
                  <a:srgbClr val="3B3B3B"/>
                </a:solidFill>
                <a:effectLst/>
                <a:latin typeface="almoni"/>
              </a:rPr>
              <a:t>לרש"ב</a:t>
            </a:r>
            <a:r>
              <a:rPr lang="he-IL" sz="1400" b="0" i="0" dirty="0">
                <a:solidFill>
                  <a:srgbClr val="3B3B3B"/>
                </a:solidFill>
                <a:effectLst/>
                <a:latin typeface="almoni"/>
              </a:rPr>
              <a:t> פרק ד)</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זוהי תוצאה טבעית של תהליך המתחיל ב"התנגשות" של האדם עם ערכים והשגות רוחניות ומסתיים ב"קניין" שלהם.</a:t>
            </a:r>
            <a:endParaRPr lang="he-IL" sz="2000" b="1" dirty="0">
              <a:solidFill>
                <a:schemeClr val="accent3">
                  <a:lumMod val="75000"/>
                </a:schemeClr>
              </a:solidFill>
            </a:endParaRPr>
          </a:p>
        </p:txBody>
      </p:sp>
    </p:spTree>
    <p:extLst>
      <p:ext uri="{BB962C8B-B14F-4D97-AF65-F5344CB8AC3E}">
        <p14:creationId xmlns:p14="http://schemas.microsoft.com/office/powerpoint/2010/main" val="12522140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70618-4DDF-6026-9325-B4E9B5E64D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4190D18-F3B3-CEE0-2AE7-C8E82AA5F72A}"/>
              </a:ext>
            </a:extLst>
          </p:cNvPr>
          <p:cNvSpPr>
            <a:spLocks noGrp="1"/>
          </p:cNvSpPr>
          <p:nvPr>
            <p:ph type="title"/>
          </p:nvPr>
        </p:nvSpPr>
        <p:spPr>
          <a:xfrm>
            <a:off x="1745673" y="624110"/>
            <a:ext cx="9758939" cy="1027269"/>
          </a:xfrm>
        </p:spPr>
        <p:txBody>
          <a:bodyPr/>
          <a:lstStyle/>
          <a:p>
            <a:pPr algn="ctr"/>
            <a:r>
              <a:rPr lang="he-IL" b="1" dirty="0"/>
              <a:t>דעת </a:t>
            </a:r>
            <a:r>
              <a:rPr lang="he-IL" b="1" dirty="0" err="1"/>
              <a:t>הר"ן</a:t>
            </a:r>
            <a:r>
              <a:rPr lang="he-IL" b="1" dirty="0"/>
              <a:t> דעה מתיישבת אבל לא נוספת</a:t>
            </a:r>
          </a:p>
        </p:txBody>
      </p:sp>
      <p:sp>
        <p:nvSpPr>
          <p:cNvPr id="3" name="מציין מיקום תוכן 2">
            <a:extLst>
              <a:ext uri="{FF2B5EF4-FFF2-40B4-BE49-F238E27FC236}">
                <a16:creationId xmlns:a16="http://schemas.microsoft.com/office/drawing/2014/main" id="{D91DF544-5062-2F88-2F03-20FEED2CA946}"/>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sz="2000" b="1" dirty="0" err="1">
                <a:solidFill>
                  <a:schemeClr val="accent3">
                    <a:lumMod val="75000"/>
                  </a:schemeClr>
                </a:solidFill>
              </a:rPr>
              <a:t>הר"ן</a:t>
            </a:r>
            <a:r>
              <a:rPr lang="he-IL" sz="2000" b="1" dirty="0">
                <a:solidFill>
                  <a:schemeClr val="accent3">
                    <a:lumMod val="75000"/>
                  </a:schemeClr>
                </a:solidFill>
              </a:rPr>
              <a:t> מתקשה בדברי חז"ל שתקופת הזקנה הוא זמן של התחזקות הדעת, והוא מפרש אותם באופן שונה:</a:t>
            </a:r>
          </a:p>
          <a:p>
            <a:pPr>
              <a:lnSpc>
                <a:spcPct val="150000"/>
              </a:lnSpc>
            </a:pPr>
            <a:r>
              <a:rPr lang="he-IL" sz="2000" b="1" dirty="0">
                <a:solidFill>
                  <a:schemeClr val="accent3">
                    <a:lumMod val="75000"/>
                  </a:schemeClr>
                </a:solidFill>
              </a:rPr>
              <a:t>ואין הכונה </a:t>
            </a:r>
            <a:r>
              <a:rPr lang="he-IL" sz="2000" b="1" dirty="0" err="1">
                <a:solidFill>
                  <a:schemeClr val="accent3">
                    <a:lumMod val="75000"/>
                  </a:schemeClr>
                </a:solidFill>
              </a:rPr>
              <a:t>בכאן</a:t>
            </a:r>
            <a:r>
              <a:rPr lang="he-IL" sz="2000" b="1" dirty="0">
                <a:solidFill>
                  <a:schemeClr val="accent3">
                    <a:lumMod val="75000"/>
                  </a:schemeClr>
                </a:solidFill>
              </a:rPr>
              <a:t> לומר שזקני תורה כל זמן שיזקינו תתרבה חכמתם, כי אפשר שאין כן.</a:t>
            </a:r>
          </a:p>
          <a:p>
            <a:pPr>
              <a:lnSpc>
                <a:spcPct val="150000"/>
              </a:lnSpc>
            </a:pPr>
            <a:r>
              <a:rPr lang="he-IL" sz="2000" b="1" dirty="0">
                <a:solidFill>
                  <a:schemeClr val="accent3">
                    <a:lumMod val="75000"/>
                  </a:schemeClr>
                </a:solidFill>
              </a:rPr>
              <a:t> […] ולכן לא אמר זה התנא חכמה מתוספת עליהם. אבל אמר </a:t>
            </a:r>
            <a:r>
              <a:rPr lang="he-IL" sz="2000" b="1" dirty="0">
                <a:solidFill>
                  <a:schemeClr val="accent6">
                    <a:lumMod val="75000"/>
                  </a:schemeClr>
                </a:solidFill>
              </a:rPr>
              <a:t>שדעתן מתיישבת עליהם</a:t>
            </a:r>
            <a:r>
              <a:rPr lang="he-IL" sz="2000" b="1" dirty="0">
                <a:solidFill>
                  <a:schemeClr val="accent3">
                    <a:lumMod val="75000"/>
                  </a:schemeClr>
                </a:solidFill>
              </a:rPr>
              <a:t>. </a:t>
            </a:r>
          </a:p>
          <a:p>
            <a:pPr>
              <a:lnSpc>
                <a:spcPct val="150000"/>
              </a:lnSpc>
            </a:pPr>
            <a:r>
              <a:rPr lang="he-IL" sz="2000" b="1" dirty="0">
                <a:solidFill>
                  <a:schemeClr val="accent3">
                    <a:lumMod val="75000"/>
                  </a:schemeClr>
                </a:solidFill>
              </a:rPr>
              <a:t>ופירושה, שזקני תורה אשר בבחרותם הניחו תאוות העולם ובחרו הדרך הטובה,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דעתם מתיישבת עליהם, כלומר שהם מתפייסים יותר ודעתם נוחה במה שהסכימו עליו. </a:t>
            </a:r>
          </a:p>
          <a:p>
            <a:pPr>
              <a:lnSpc>
                <a:spcPct val="150000"/>
              </a:lnSpc>
            </a:pPr>
            <a:r>
              <a:rPr lang="he-IL" sz="2000" b="1" dirty="0">
                <a:solidFill>
                  <a:schemeClr val="accent3">
                    <a:lumMod val="75000"/>
                  </a:schemeClr>
                </a:solidFill>
              </a:rPr>
              <a:t>אבל לזקני עם הארץ יקרה ההפך. והוא שבבחרותם נפתים אחר תאוות העולם […] אבל כל זמן שמזקינים, שהעולם נשמט מהם והם ממנו, הם רואים שכל מה שהתאוו ובחרו בימי בחרותם אפס ותהו.</a:t>
            </a:r>
          </a:p>
        </p:txBody>
      </p:sp>
    </p:spTree>
    <p:extLst>
      <p:ext uri="{BB962C8B-B14F-4D97-AF65-F5344CB8AC3E}">
        <p14:creationId xmlns:p14="http://schemas.microsoft.com/office/powerpoint/2010/main" val="36261771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08DA3-AABC-3B43-72B5-AC83E67D8F1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D4B4AE4-20A5-B074-AE43-DECDB6327A21}"/>
              </a:ext>
            </a:extLst>
          </p:cNvPr>
          <p:cNvSpPr>
            <a:spLocks noGrp="1"/>
          </p:cNvSpPr>
          <p:nvPr>
            <p:ph type="title"/>
          </p:nvPr>
        </p:nvSpPr>
        <p:spPr>
          <a:xfrm>
            <a:off x="1745673" y="624110"/>
            <a:ext cx="9758939" cy="1027269"/>
          </a:xfrm>
        </p:spPr>
        <p:txBody>
          <a:bodyPr/>
          <a:lstStyle/>
          <a:p>
            <a:pPr algn="ctr"/>
            <a:r>
              <a:rPr lang="he-IL" b="1" dirty="0"/>
              <a:t>דעת </a:t>
            </a:r>
            <a:r>
              <a:rPr lang="he-IL" b="1" dirty="0" err="1"/>
              <a:t>הר"ן</a:t>
            </a:r>
            <a:r>
              <a:rPr lang="he-IL" b="1" dirty="0"/>
              <a:t> נוח להם במה שבחרו</a:t>
            </a:r>
          </a:p>
        </p:txBody>
      </p:sp>
      <p:sp>
        <p:nvSpPr>
          <p:cNvPr id="3" name="מציין מיקום תוכן 2">
            <a:extLst>
              <a:ext uri="{FF2B5EF4-FFF2-40B4-BE49-F238E27FC236}">
                <a16:creationId xmlns:a16="http://schemas.microsoft.com/office/drawing/2014/main" id="{57828705-15DD-A1B0-716A-8BD253A446AF}"/>
              </a:ext>
            </a:extLst>
          </p:cNvPr>
          <p:cNvSpPr>
            <a:spLocks noGrp="1"/>
          </p:cNvSpPr>
          <p:nvPr>
            <p:ph idx="1"/>
          </p:nvPr>
        </p:nvSpPr>
        <p:spPr>
          <a:xfrm>
            <a:off x="1624084" y="1651378"/>
            <a:ext cx="9880528" cy="5206622"/>
          </a:xfrm>
        </p:spPr>
        <p:txBody>
          <a:bodyPr>
            <a:normAutofit fontScale="77500" lnSpcReduction="20000"/>
          </a:bodyPr>
          <a:lstStyle/>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ופירושה שזקני תורה אשר בבחרותם הניחו תאוות העולם ובחרו הדרך הטובה, כל זמן </a:t>
            </a:r>
            <a:r>
              <a:rPr lang="he-IL" sz="2000" b="0" i="0" dirty="0" err="1">
                <a:solidFill>
                  <a:srgbClr val="000000"/>
                </a:solidFill>
                <a:effectLst/>
                <a:latin typeface="david" panose="020E0502060401010101" pitchFamily="34" charset="-79"/>
                <a:cs typeface="david" panose="020E0502060401010101" pitchFamily="34" charset="-79"/>
              </a:rPr>
              <a:t>שמזקינין</a:t>
            </a:r>
            <a:r>
              <a:rPr lang="he-IL" sz="2000" b="0" i="0" dirty="0">
                <a:solidFill>
                  <a:srgbClr val="000000"/>
                </a:solidFill>
                <a:effectLst/>
                <a:latin typeface="david" panose="020E0502060401010101" pitchFamily="34" charset="-79"/>
                <a:cs typeface="david" panose="020E0502060401010101" pitchFamily="34" charset="-79"/>
              </a:rPr>
              <a:t> דעתם מתיישבת עליהם, כלומר שהם מתפייסים יותר ודעתם נוחה במה שהסכימו עליו. </a:t>
            </a:r>
          </a:p>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והוא, כי בבחרותם אע"פ שהסכימו לעזוב תאוות העולם </a:t>
            </a:r>
            <a:r>
              <a:rPr lang="he-IL" sz="2000" b="0" i="0" dirty="0" err="1">
                <a:solidFill>
                  <a:srgbClr val="000000"/>
                </a:solidFill>
                <a:effectLst/>
                <a:latin typeface="david" panose="020E0502060401010101" pitchFamily="34" charset="-79"/>
                <a:cs typeface="david" panose="020E0502060401010101" pitchFamily="34" charset="-79"/>
              </a:rPr>
              <a:t>ומותריו</a:t>
            </a:r>
            <a:r>
              <a:rPr lang="he-IL" sz="2000" b="0" i="0" dirty="0">
                <a:solidFill>
                  <a:srgbClr val="000000"/>
                </a:solidFill>
                <a:effectLst/>
                <a:latin typeface="david" panose="020E0502060401010101" pitchFamily="34" charset="-79"/>
                <a:cs typeface="david" panose="020E0502060401010101" pitchFamily="34" charset="-79"/>
              </a:rPr>
              <a:t>, אי אפשר שלא יניעם בחרותם לפעמים אליהם, ואף על פי ששכלם מנגד לזה ומונעם שלא יהיו נפתים אחריהם, אי אפשר שלא יתאוו עליהם בצד מה, </a:t>
            </a:r>
            <a:r>
              <a:rPr lang="he-IL" sz="2000" b="0" i="0" dirty="0" err="1">
                <a:solidFill>
                  <a:srgbClr val="000000"/>
                </a:solidFill>
                <a:effectLst/>
                <a:latin typeface="david" panose="020E0502060401010101" pitchFamily="34" charset="-79"/>
                <a:cs typeface="david" panose="020E0502060401010101" pitchFamily="34" charset="-79"/>
              </a:rPr>
              <a:t>ושתתישב</a:t>
            </a:r>
            <a:r>
              <a:rPr lang="he-IL" sz="2000" b="0" i="0" dirty="0">
                <a:solidFill>
                  <a:srgbClr val="000000"/>
                </a:solidFill>
                <a:effectLst/>
                <a:latin typeface="david" panose="020E0502060401010101" pitchFamily="34" charset="-79"/>
                <a:cs typeface="david" panose="020E0502060401010101" pitchFamily="34" charset="-79"/>
              </a:rPr>
              <a:t> דעתן עליהם לגמרי בהיותם בין שני </a:t>
            </a:r>
            <a:r>
              <a:rPr lang="he-IL" sz="2000" b="0" i="0" dirty="0" err="1">
                <a:solidFill>
                  <a:srgbClr val="000000"/>
                </a:solidFill>
                <a:effectLst/>
                <a:latin typeface="david" panose="020E0502060401010101" pitchFamily="34" charset="-79"/>
                <a:cs typeface="david" panose="020E0502060401010101" pitchFamily="34" charset="-79"/>
              </a:rPr>
              <a:t>הכחות</a:t>
            </a:r>
            <a:r>
              <a:rPr lang="he-IL" sz="2000" b="0" i="0" dirty="0">
                <a:solidFill>
                  <a:srgbClr val="000000"/>
                </a:solidFill>
                <a:effectLst/>
                <a:latin typeface="david" panose="020E0502060401010101" pitchFamily="34" charset="-79"/>
                <a:cs typeface="david" panose="020E0502060401010101" pitchFamily="34" charset="-79"/>
              </a:rPr>
              <a:t> </a:t>
            </a:r>
            <a:r>
              <a:rPr lang="he-IL" sz="2000" b="0" i="0" dirty="0" err="1">
                <a:solidFill>
                  <a:srgbClr val="000000"/>
                </a:solidFill>
                <a:effectLst/>
                <a:latin typeface="david" panose="020E0502060401010101" pitchFamily="34" charset="-79"/>
                <a:cs typeface="david" panose="020E0502060401010101" pitchFamily="34" charset="-79"/>
              </a:rPr>
              <a:t>המנגדים</a:t>
            </a:r>
            <a:r>
              <a:rPr lang="he-IL" sz="2000" b="0" i="0" dirty="0">
                <a:solidFill>
                  <a:srgbClr val="000000"/>
                </a:solidFill>
                <a:effectLst/>
                <a:latin typeface="david" panose="020E0502060401010101" pitchFamily="34" charset="-79"/>
                <a:cs typeface="david" panose="020E0502060401010101" pitchFamily="34" charset="-79"/>
              </a:rPr>
              <a:t>. </a:t>
            </a:r>
          </a:p>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אבל כל זמן </a:t>
            </a:r>
            <a:r>
              <a:rPr lang="he-IL" sz="2000" b="0" i="0" dirty="0" err="1">
                <a:solidFill>
                  <a:srgbClr val="000000"/>
                </a:solidFill>
                <a:effectLst/>
                <a:latin typeface="david" panose="020E0502060401010101" pitchFamily="34" charset="-79"/>
                <a:cs typeface="david" panose="020E0502060401010101" pitchFamily="34" charset="-79"/>
              </a:rPr>
              <a:t>שמזקינין</a:t>
            </a:r>
            <a:r>
              <a:rPr lang="he-IL" sz="2000" b="0" i="0" dirty="0">
                <a:solidFill>
                  <a:srgbClr val="000000"/>
                </a:solidFill>
                <a:effectLst/>
                <a:latin typeface="david" panose="020E0502060401010101" pitchFamily="34" charset="-79"/>
                <a:cs typeface="david" panose="020E0502060401010101" pitchFamily="34" charset="-79"/>
              </a:rPr>
              <a:t> והתאוות נחלשות, והדמיון רואה שכל מה </a:t>
            </a:r>
            <a:r>
              <a:rPr lang="he-IL" sz="2000" b="0" i="0" dirty="0" err="1">
                <a:solidFill>
                  <a:srgbClr val="000000"/>
                </a:solidFill>
                <a:effectLst/>
                <a:latin typeface="david" panose="020E0502060401010101" pitchFamily="34" charset="-79"/>
                <a:cs typeface="david" panose="020E0502060401010101" pitchFamily="34" charset="-79"/>
              </a:rPr>
              <a:t>שדמהו</a:t>
            </a:r>
            <a:r>
              <a:rPr lang="he-IL" sz="2000" b="0" i="0" dirty="0">
                <a:solidFill>
                  <a:srgbClr val="000000"/>
                </a:solidFill>
                <a:effectLst/>
                <a:latin typeface="david" panose="020E0502060401010101" pitchFamily="34" charset="-79"/>
                <a:cs typeface="david" panose="020E0502060401010101" pitchFamily="34" charset="-79"/>
              </a:rPr>
              <a:t> מעניני זה העולם דבר בטל ואבד וכלה ויכלה בין ידיו, אז אין השכל מנגד וחולק, </a:t>
            </a:r>
            <a:r>
              <a:rPr lang="he-IL" sz="2000" b="1" i="0" dirty="0">
                <a:solidFill>
                  <a:srgbClr val="000000"/>
                </a:solidFill>
                <a:effectLst/>
                <a:latin typeface="david" panose="020E0502060401010101" pitchFamily="34" charset="-79"/>
                <a:cs typeface="david" panose="020E0502060401010101" pitchFamily="34" charset="-79"/>
              </a:rPr>
              <a:t>ולפיכך דעתן מתיישבת, לפי שהם רואים בביאור שבחרו הטוב ושהסכימו עליו</a:t>
            </a:r>
            <a:r>
              <a:rPr lang="he-IL" sz="2000" b="0" i="0" dirty="0">
                <a:solidFill>
                  <a:srgbClr val="000000"/>
                </a:solidFill>
                <a:effectLst/>
                <a:latin typeface="david" panose="020E0502060401010101" pitchFamily="34" charset="-79"/>
                <a:cs typeface="david" panose="020E0502060401010101" pitchFamily="34" charset="-79"/>
              </a:rPr>
              <a:t>, ושכל מה </a:t>
            </a:r>
            <a:r>
              <a:rPr lang="he-IL" sz="2000" b="0" i="0" dirty="0" err="1">
                <a:solidFill>
                  <a:srgbClr val="000000"/>
                </a:solidFill>
                <a:effectLst/>
                <a:latin typeface="david" panose="020E0502060401010101" pitchFamily="34" charset="-79"/>
                <a:cs typeface="david" panose="020E0502060401010101" pitchFamily="34" charset="-79"/>
              </a:rPr>
              <a:t>שהנאוהו</a:t>
            </a:r>
            <a:r>
              <a:rPr lang="he-IL" sz="2000" b="0" i="0" dirty="0">
                <a:solidFill>
                  <a:srgbClr val="000000"/>
                </a:solidFill>
                <a:effectLst/>
                <a:latin typeface="david" panose="020E0502060401010101" pitchFamily="34" charset="-79"/>
                <a:cs typeface="david" panose="020E0502060401010101" pitchFamily="34" charset="-79"/>
              </a:rPr>
              <a:t> הוא מעניני העולם הזה דבר בטל ושאין לדאוג כלל במה שעזבוהו. </a:t>
            </a:r>
          </a:p>
          <a:p>
            <a:pPr algn="just">
              <a:lnSpc>
                <a:spcPct val="150000"/>
              </a:lnSpc>
            </a:pPr>
            <a:r>
              <a:rPr lang="he-IL" sz="2000" b="0" i="0" dirty="0">
                <a:solidFill>
                  <a:srgbClr val="000000"/>
                </a:solidFill>
                <a:effectLst/>
                <a:latin typeface="david" panose="020E0502060401010101" pitchFamily="34" charset="-79"/>
                <a:cs typeface="david" panose="020E0502060401010101" pitchFamily="34" charset="-79"/>
              </a:rPr>
              <a:t>אבל לזקני עם הארץ יקרה ההפך, והוא, שבבחרותם נפתים אחר תאוות העולם, ודעתם נוחה בעת ההיא ומתפייסת, ואינם חוששים למה שחולק השכל על זה. אבל כל זמן שמזקינים שהעולם נשמט מהם והם ממנו, הם רואים שכל מה שהתאוו ובחרו בימי בחרותם אפס ותהו ואך שקר נחלו, ומפני זה אין דעתם מתיישבת במה שהסכימו עליו. </a:t>
            </a:r>
          </a:p>
          <a:p>
            <a:pPr>
              <a:lnSpc>
                <a:spcPct val="150000"/>
              </a:lnSpc>
            </a:pPr>
            <a:r>
              <a:rPr lang="he-IL" sz="2000" b="0" i="0" dirty="0">
                <a:solidFill>
                  <a:srgbClr val="000000"/>
                </a:solidFill>
                <a:effectLst/>
                <a:latin typeface="david" panose="020E0502060401010101" pitchFamily="34" charset="-79"/>
                <a:cs typeface="david" panose="020E0502060401010101" pitchFamily="34" charset="-79"/>
              </a:rPr>
              <a:t>ועם כל זה מאשר לא למדו צדק והורגלו במנהגים רעים, אין לאל יד שכלם להטותם לגמרי מן הדרך ההיא אשר דרכו בה עד כה. ולזה כל זמן שמזקינים הם בין שני הדרכים לא ידעו דרך עמהם, וזהו מה שאמרו רז"ל דעתם מטרפת עליהם. והוא מלשון ספינה </a:t>
            </a:r>
            <a:r>
              <a:rPr lang="he-IL" sz="2000" b="0" i="0" dirty="0" err="1">
                <a:solidFill>
                  <a:srgbClr val="000000"/>
                </a:solidFill>
                <a:effectLst/>
                <a:latin typeface="david" panose="020E0502060401010101" pitchFamily="34" charset="-79"/>
                <a:cs typeface="david" panose="020E0502060401010101" pitchFamily="34" charset="-79"/>
              </a:rPr>
              <a:t>המטורפה</a:t>
            </a:r>
            <a:r>
              <a:rPr lang="he-IL" sz="2000" b="0" i="0" dirty="0">
                <a:solidFill>
                  <a:srgbClr val="000000"/>
                </a:solidFill>
                <a:effectLst/>
                <a:latin typeface="david" panose="020E0502060401010101" pitchFamily="34" charset="-79"/>
                <a:cs typeface="david" panose="020E0502060401010101" pitchFamily="34" charset="-79"/>
              </a:rPr>
              <a:t> בים, והיא הספינה אשר היא בלב ים וגלים מנגדים יניעוה לצדדים </a:t>
            </a:r>
            <a:r>
              <a:rPr lang="he-IL" sz="2000" b="0" i="0" dirty="0" err="1">
                <a:solidFill>
                  <a:srgbClr val="000000"/>
                </a:solidFill>
                <a:effectLst/>
                <a:latin typeface="david" panose="020E0502060401010101" pitchFamily="34" charset="-79"/>
                <a:cs typeface="david" panose="020E0502060401010101" pitchFamily="34" charset="-79"/>
              </a:rPr>
              <a:t>הפכיים</a:t>
            </a:r>
            <a:r>
              <a:rPr lang="he-IL" sz="2000" b="0" i="0" dirty="0">
                <a:solidFill>
                  <a:srgbClr val="000000"/>
                </a:solidFill>
                <a:effectLst/>
                <a:latin typeface="david" panose="020E0502060401010101" pitchFamily="34" charset="-79"/>
                <a:cs typeface="david" panose="020E0502060401010101" pitchFamily="34" charset="-79"/>
              </a:rPr>
              <a:t>, וקצרה יד החובלים להוליכה לדרך אחר.</a:t>
            </a:r>
          </a:p>
        </p:txBody>
      </p:sp>
    </p:spTree>
    <p:extLst>
      <p:ext uri="{BB962C8B-B14F-4D97-AF65-F5344CB8AC3E}">
        <p14:creationId xmlns:p14="http://schemas.microsoft.com/office/powerpoint/2010/main" val="10208646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FC5E1-447A-0004-7DF0-812A68A3EDD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77111EB-3BAC-3CB7-F522-89F1C013ED6E}"/>
              </a:ext>
            </a:extLst>
          </p:cNvPr>
          <p:cNvSpPr>
            <a:spLocks noGrp="1"/>
          </p:cNvSpPr>
          <p:nvPr>
            <p:ph type="title"/>
          </p:nvPr>
        </p:nvSpPr>
        <p:spPr>
          <a:xfrm>
            <a:off x="1745673" y="624110"/>
            <a:ext cx="9758939" cy="1027269"/>
          </a:xfrm>
        </p:spPr>
        <p:txBody>
          <a:bodyPr/>
          <a:lstStyle/>
          <a:p>
            <a:pPr algn="ctr"/>
            <a:r>
              <a:rPr lang="he-IL" b="1" dirty="0"/>
              <a:t>והחכמה מאין תמצא?</a:t>
            </a:r>
          </a:p>
        </p:txBody>
      </p:sp>
      <p:sp>
        <p:nvSpPr>
          <p:cNvPr id="3" name="מציין מיקום תוכן 2">
            <a:extLst>
              <a:ext uri="{FF2B5EF4-FFF2-40B4-BE49-F238E27FC236}">
                <a16:creationId xmlns:a16="http://schemas.microsoft.com/office/drawing/2014/main" id="{8867829E-AE3A-0434-2011-A01C0E73F78C}"/>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שמות פרק לו פסוק ב - וַיִּקְרָא מֹשֶׁה אֶל בְּצַלְאֵל וְאֶל אָהֳלִיאָב וְאֶל כָּל אִישׁ חֲכַם לֵב אֲשֶׁר נָתַן יְיָ חָכְמָה </a:t>
            </a:r>
            <a:r>
              <a:rPr lang="he-IL" sz="2000" b="1" dirty="0" err="1">
                <a:solidFill>
                  <a:schemeClr val="accent3">
                    <a:lumMod val="75000"/>
                  </a:schemeClr>
                </a:solidFill>
              </a:rPr>
              <a:t>בְּלִבּו</a:t>
            </a:r>
            <a:r>
              <a:rPr lang="he-IL" sz="2000" b="1" dirty="0">
                <a:solidFill>
                  <a:schemeClr val="accent3">
                    <a:lumMod val="75000"/>
                  </a:schemeClr>
                </a:solidFill>
              </a:rPr>
              <a:t>ֹ כֹּל אֲשֶׁר נְשָׂאוֹ לִבּוֹ לְקָרְבָה אֶל הַמְּלָאכָה לַעֲשֹׂת אֹתָהּ:</a:t>
            </a:r>
          </a:p>
          <a:p>
            <a:pPr>
              <a:lnSpc>
                <a:spcPct val="150000"/>
              </a:lnSpc>
            </a:pPr>
            <a:r>
              <a:rPr lang="he-IL" sz="2000" b="1" dirty="0">
                <a:solidFill>
                  <a:schemeClr val="accent3">
                    <a:lumMod val="75000"/>
                  </a:schemeClr>
                </a:solidFill>
              </a:rPr>
              <a:t>שמות פרק לה פסוק </a:t>
            </a:r>
            <a:r>
              <a:rPr lang="he-IL" sz="2000" b="1" dirty="0" err="1">
                <a:solidFill>
                  <a:schemeClr val="accent3">
                    <a:lumMod val="75000"/>
                  </a:schemeClr>
                </a:solidFill>
              </a:rPr>
              <a:t>כו</a:t>
            </a:r>
            <a:r>
              <a:rPr lang="he-IL" sz="2000" b="1" dirty="0">
                <a:solidFill>
                  <a:schemeClr val="accent3">
                    <a:lumMod val="75000"/>
                  </a:schemeClr>
                </a:solidFill>
              </a:rPr>
              <a:t> - וְכָל הַנָּשִׁים אֲשֶׁר נָשָׂא לִבָּן אֹתָנָה בְּחָכְמָה טָווּ אֶת הָעִזִּים:</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הגמרא אומרת [במסכת ברכות דף נ״ה ע״א] אמר רבי יוחנן אין הקדוש ברוך הוא נותן חכמה אלא למי שיש בו חכמה שנאמר [בספר דניאל ב׳ כ״א] יהב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חכמתא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לחכימין</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ומנדעא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לידעי</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בינה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שמע רב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תחליפא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בר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מערבא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ואמרה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קמיה</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דרבי אבהו אמר ליה אתון מהתם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מתניתו</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לה אנן מהכא מתנינן לה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דכתיב</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ובלב כל חכם לב נתתי חכמה עכ״ל,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וקשה, אם כן איך הם קבלו את החכמה הראשונה?</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ועוד צריך ביאור, למה כתוב חכם לב ולא כתוב חכם מוח?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אלא על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כרחך</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מבואר כאן, שהחכמה הראשונה בא על ידי בחירה היינו בזה שהוא מבקש וצמא לדבר חכמה, וזה נקרא חכמת לב.</a:t>
            </a:r>
            <a:endParaRPr lang="he-IL" sz="2000" b="1" dirty="0">
              <a:solidFill>
                <a:schemeClr val="accent3">
                  <a:lumMod val="75000"/>
                </a:schemeClr>
              </a:solidFill>
            </a:endParaRPr>
          </a:p>
        </p:txBody>
      </p:sp>
    </p:spTree>
    <p:extLst>
      <p:ext uri="{BB962C8B-B14F-4D97-AF65-F5344CB8AC3E}">
        <p14:creationId xmlns:p14="http://schemas.microsoft.com/office/powerpoint/2010/main" val="8670712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D0977-63D6-36A0-EB03-E25597E5178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2880943-8207-F5FC-B09B-5477E7CA6D40}"/>
              </a:ext>
            </a:extLst>
          </p:cNvPr>
          <p:cNvSpPr>
            <a:spLocks noGrp="1"/>
          </p:cNvSpPr>
          <p:nvPr>
            <p:ph type="title"/>
          </p:nvPr>
        </p:nvSpPr>
        <p:spPr>
          <a:xfrm>
            <a:off x="1745673" y="624110"/>
            <a:ext cx="9758939" cy="1027269"/>
          </a:xfrm>
        </p:spPr>
        <p:txBody>
          <a:bodyPr/>
          <a:lstStyle/>
          <a:p>
            <a:pPr algn="r"/>
            <a:r>
              <a:rPr lang="he-IL" b="1" dirty="0"/>
              <a:t>זקני העדה - ורוב שנים יודיעו חכמה</a:t>
            </a:r>
          </a:p>
        </p:txBody>
      </p:sp>
      <p:sp>
        <p:nvSpPr>
          <p:cNvPr id="3" name="מציין מיקום תוכן 2">
            <a:extLst>
              <a:ext uri="{FF2B5EF4-FFF2-40B4-BE49-F238E27FC236}">
                <a16:creationId xmlns:a16="http://schemas.microsoft.com/office/drawing/2014/main" id="{8079E1BE-D734-5FCC-2113-0790B797000F}"/>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מתוך דברי חז"ל כי מעלתה של הזקנה וסמכותה אינן נגזרות מהגיל לבד, אלא מהחכמה שבאה לאדם עם הגיל.</a:t>
            </a:r>
          </a:p>
          <a:p>
            <a:pPr>
              <a:lnSpc>
                <a:spcPct val="150000"/>
              </a:lnSpc>
            </a:pPr>
            <a:r>
              <a:rPr lang="he-IL" sz="2000" b="0" i="0" dirty="0">
                <a:solidFill>
                  <a:srgbClr val="3B3B3B"/>
                </a:solidFill>
                <a:effectLst/>
                <a:latin typeface="almoni"/>
              </a:rPr>
              <a:t>כן עולה מדברי הכתוב בספר איוב, מדברי אליהוא בן </a:t>
            </a:r>
            <a:r>
              <a:rPr lang="he-IL" sz="2000" b="0" i="0" dirty="0" err="1">
                <a:solidFill>
                  <a:srgbClr val="3B3B3B"/>
                </a:solidFill>
                <a:effectLst/>
                <a:latin typeface="almoni"/>
              </a:rPr>
              <a:t>ברכאל</a:t>
            </a:r>
            <a:r>
              <a:rPr lang="he-IL" sz="2000" b="0" i="0" dirty="0">
                <a:solidFill>
                  <a:srgbClr val="3B3B3B"/>
                </a:solidFill>
                <a:effectLst/>
                <a:latin typeface="almoni"/>
              </a:rPr>
              <a:t> הפונה אל הזקנים, ופותח בהתנצלות: "צעיר אני לימים ואתם ישישים על כן זחלתי ואירא </a:t>
            </a:r>
            <a:r>
              <a:rPr lang="he-IL" sz="2000" b="0" i="0" dirty="0" err="1">
                <a:solidFill>
                  <a:srgbClr val="3B3B3B"/>
                </a:solidFill>
                <a:effectLst/>
                <a:latin typeface="almoni"/>
              </a:rPr>
              <a:t>מחוֹת</a:t>
            </a:r>
            <a:r>
              <a:rPr lang="he-IL" sz="2000" b="0" i="0" dirty="0">
                <a:solidFill>
                  <a:srgbClr val="3B3B3B"/>
                </a:solidFill>
                <a:effectLst/>
                <a:latin typeface="almoni"/>
              </a:rPr>
              <a:t> דעי אתכם; אמרתי ימים ידברו ורוב שנים יודיעו חכמה."</a:t>
            </a:r>
          </a:p>
          <a:p>
            <a:pPr>
              <a:lnSpc>
                <a:spcPct val="150000"/>
              </a:lnSpc>
            </a:pPr>
            <a:r>
              <a:rPr lang="he-IL" sz="2000" b="0" i="0" dirty="0">
                <a:solidFill>
                  <a:srgbClr val="3B3B3B"/>
                </a:solidFill>
                <a:effectLst/>
                <a:latin typeface="almoni"/>
              </a:rPr>
              <a:t>מכאן נגזר מקומם של "זקני העדה".</a:t>
            </a:r>
          </a:p>
          <a:p>
            <a:pPr>
              <a:lnSpc>
                <a:spcPct val="150000"/>
              </a:lnSpc>
            </a:pPr>
            <a:r>
              <a:rPr lang="he-IL" sz="2000" b="0" i="0" dirty="0">
                <a:solidFill>
                  <a:srgbClr val="3B3B3B"/>
                </a:solidFill>
                <a:effectLst/>
                <a:latin typeface="almoni"/>
              </a:rPr>
              <a:t>כבוד הזקנים נובע מכך שהם מנוסים יותר, מבינים יותר ויודעים יותר.</a:t>
            </a:r>
          </a:p>
          <a:p>
            <a:pPr>
              <a:lnSpc>
                <a:spcPct val="150000"/>
              </a:lnSpc>
            </a:pPr>
            <a:r>
              <a:rPr lang="he-IL" sz="2000" b="1" dirty="0">
                <a:solidFill>
                  <a:schemeClr val="accent3">
                    <a:lumMod val="75000"/>
                  </a:schemeClr>
                </a:solidFill>
              </a:rPr>
              <a:t>לכן </a:t>
            </a:r>
            <a:r>
              <a:rPr lang="he-IL" sz="400" b="1" dirty="0">
                <a:solidFill>
                  <a:schemeClr val="accent3">
                    <a:lumMod val="75000"/>
                  </a:schemeClr>
                </a:solidFill>
              </a:rPr>
              <a:t>תלמוד בבלי מסכת סנהדרין דף </a:t>
            </a:r>
            <a:r>
              <a:rPr lang="he-IL" sz="400" b="1" dirty="0" err="1">
                <a:solidFill>
                  <a:schemeClr val="accent3">
                    <a:lumMod val="75000"/>
                  </a:schemeClr>
                </a:solidFill>
              </a:rPr>
              <a:t>יז</a:t>
            </a:r>
            <a:r>
              <a:rPr lang="he-IL" sz="400" b="1" dirty="0">
                <a:solidFill>
                  <a:schemeClr val="accent3">
                    <a:lumMod val="75000"/>
                  </a:schemeClr>
                </a:solidFill>
              </a:rPr>
              <a:t> עמוד א </a:t>
            </a:r>
            <a:r>
              <a:rPr lang="he-IL" sz="2000" b="1" dirty="0">
                <a:solidFill>
                  <a:schemeClr val="accent3">
                    <a:lumMod val="75000"/>
                  </a:schemeClr>
                </a:solidFill>
              </a:rPr>
              <a:t>אמר רבי יוחנן: אין </a:t>
            </a:r>
            <a:r>
              <a:rPr lang="he-IL" sz="2000" b="1" dirty="0" err="1">
                <a:solidFill>
                  <a:schemeClr val="accent3">
                    <a:lumMod val="75000"/>
                  </a:schemeClr>
                </a:solidFill>
              </a:rPr>
              <a:t>מושיבין</a:t>
            </a:r>
            <a:r>
              <a:rPr lang="he-IL" sz="2000" b="1" dirty="0">
                <a:solidFill>
                  <a:schemeClr val="accent3">
                    <a:lumMod val="75000"/>
                  </a:schemeClr>
                </a:solidFill>
              </a:rPr>
              <a:t> </a:t>
            </a:r>
            <a:r>
              <a:rPr lang="he-IL" sz="2000" b="1" dirty="0" err="1">
                <a:solidFill>
                  <a:schemeClr val="accent3">
                    <a:lumMod val="75000"/>
                  </a:schemeClr>
                </a:solidFill>
              </a:rPr>
              <a:t>בסנהדרי</a:t>
            </a:r>
            <a:r>
              <a:rPr lang="he-IL" sz="2000" b="1" dirty="0">
                <a:solidFill>
                  <a:schemeClr val="accent3">
                    <a:lumMod val="75000"/>
                  </a:schemeClr>
                </a:solidFill>
              </a:rPr>
              <a:t> אלא בעלי קומה, ובעלי חכמה, ובעלי מראה, ובעלי זקנה, ובעלי כשפים, ויודעים בשבעים לשון.</a:t>
            </a:r>
          </a:p>
        </p:txBody>
      </p:sp>
    </p:spTree>
    <p:extLst>
      <p:ext uri="{BB962C8B-B14F-4D97-AF65-F5344CB8AC3E}">
        <p14:creationId xmlns:p14="http://schemas.microsoft.com/office/powerpoint/2010/main" val="36680314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C4E56-83DD-9324-E79B-05ED4FD8339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F965145-5018-4E74-A212-C7C18E67D8B7}"/>
              </a:ext>
            </a:extLst>
          </p:cNvPr>
          <p:cNvSpPr>
            <a:spLocks noGrp="1"/>
          </p:cNvSpPr>
          <p:nvPr>
            <p:ph type="title"/>
          </p:nvPr>
        </p:nvSpPr>
        <p:spPr>
          <a:xfrm>
            <a:off x="1745673" y="624110"/>
            <a:ext cx="9758939" cy="1027269"/>
          </a:xfrm>
        </p:spPr>
        <p:txBody>
          <a:bodyPr/>
          <a:lstStyle/>
          <a:p>
            <a:pPr algn="ctr"/>
            <a:r>
              <a:rPr lang="he-IL" b="1" dirty="0"/>
              <a:t>הזקנה נאה לצדיקים</a:t>
            </a:r>
          </a:p>
        </p:txBody>
      </p:sp>
      <p:sp>
        <p:nvSpPr>
          <p:cNvPr id="3" name="מציין מיקום תוכן 2">
            <a:extLst>
              <a:ext uri="{FF2B5EF4-FFF2-40B4-BE49-F238E27FC236}">
                <a16:creationId xmlns:a16="http://schemas.microsoft.com/office/drawing/2014/main" id="{B86FCFAA-692B-B091-0C6C-5B2FE482CE62}"/>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משנה מסכת אבות פרק ו משנה ח</a:t>
            </a:r>
          </a:p>
          <a:p>
            <a:pPr>
              <a:lnSpc>
                <a:spcPct val="150000"/>
              </a:lnSpc>
            </a:pPr>
            <a:r>
              <a:rPr lang="he-IL" sz="2000" b="0" i="0" dirty="0">
                <a:solidFill>
                  <a:srgbClr val="3B3B3B"/>
                </a:solidFill>
                <a:effectLst/>
                <a:latin typeface="almoni"/>
              </a:rPr>
              <a:t>רבי שמעון בן </a:t>
            </a:r>
            <a:r>
              <a:rPr lang="he-IL" sz="2000" b="0" i="0" dirty="0" err="1">
                <a:solidFill>
                  <a:srgbClr val="3B3B3B"/>
                </a:solidFill>
                <a:effectLst/>
                <a:latin typeface="almoni"/>
              </a:rPr>
              <a:t>מנסיא</a:t>
            </a:r>
            <a:r>
              <a:rPr lang="he-IL" sz="2000" b="0" i="0" dirty="0">
                <a:solidFill>
                  <a:srgbClr val="3B3B3B"/>
                </a:solidFill>
                <a:effectLst/>
                <a:latin typeface="almoni"/>
              </a:rPr>
              <a:t> אומר משום רבי שמעון בן יוחאי הנוי </a:t>
            </a:r>
            <a:r>
              <a:rPr lang="he-IL" sz="2000" b="0" i="0" dirty="0" err="1">
                <a:solidFill>
                  <a:srgbClr val="3B3B3B"/>
                </a:solidFill>
                <a:effectLst/>
                <a:latin typeface="almoni"/>
              </a:rPr>
              <a:t>והכח</a:t>
            </a:r>
            <a:r>
              <a:rPr lang="he-IL" sz="2000" b="0" i="0" dirty="0">
                <a:solidFill>
                  <a:srgbClr val="3B3B3B"/>
                </a:solidFill>
                <a:effectLst/>
                <a:latin typeface="almoni"/>
              </a:rPr>
              <a:t> והעושר והכבוד והחכמה </a:t>
            </a:r>
            <a:r>
              <a:rPr lang="he-IL" sz="2000" b="1" i="0" dirty="0">
                <a:solidFill>
                  <a:srgbClr val="3B3B3B"/>
                </a:solidFill>
                <a:effectLst/>
                <a:latin typeface="almoni"/>
              </a:rPr>
              <a:t>והזקנה והשיבה </a:t>
            </a:r>
            <a:r>
              <a:rPr lang="he-IL" sz="2000" b="0" i="0" dirty="0">
                <a:solidFill>
                  <a:srgbClr val="3B3B3B"/>
                </a:solidFill>
                <a:effectLst/>
                <a:latin typeface="almoni"/>
              </a:rPr>
              <a:t>והבנים נאה לצדיקים ונאה לעולם שנאמר +משלי ט"ז+ עטרת תפארת שיבה בדרך צדקה תמצא.</a:t>
            </a:r>
          </a:p>
          <a:p>
            <a:pPr>
              <a:lnSpc>
                <a:spcPct val="150000"/>
              </a:lnSpc>
            </a:pPr>
            <a:r>
              <a:rPr lang="he-IL" sz="2000" dirty="0">
                <a:solidFill>
                  <a:schemeClr val="accent3">
                    <a:lumMod val="75000"/>
                  </a:schemeClr>
                </a:solidFill>
              </a:rPr>
              <a:t>תפארת ישראל על נוי </a:t>
            </a:r>
            <a:r>
              <a:rPr lang="he-IL" sz="2000" dirty="0" err="1">
                <a:solidFill>
                  <a:schemeClr val="accent3">
                    <a:lumMod val="75000"/>
                  </a:schemeClr>
                </a:solidFill>
              </a:rPr>
              <a:t>כח</a:t>
            </a:r>
            <a:r>
              <a:rPr lang="he-IL" sz="2000" dirty="0">
                <a:solidFill>
                  <a:schemeClr val="accent3">
                    <a:lumMod val="75000"/>
                  </a:schemeClr>
                </a:solidFill>
              </a:rPr>
              <a:t> ועושר וכבוד וחכמה, א"צ לראיה מפסוק, </a:t>
            </a:r>
            <a:r>
              <a:rPr lang="he-IL" sz="2000" dirty="0" err="1">
                <a:solidFill>
                  <a:schemeClr val="accent3">
                    <a:lumMod val="75000"/>
                  </a:schemeClr>
                </a:solidFill>
              </a:rPr>
              <a:t>דפשיטא</a:t>
            </a:r>
            <a:r>
              <a:rPr lang="he-IL" sz="2000" dirty="0">
                <a:solidFill>
                  <a:schemeClr val="accent3">
                    <a:lumMod val="75000"/>
                  </a:schemeClr>
                </a:solidFill>
              </a:rPr>
              <a:t> </a:t>
            </a:r>
            <a:r>
              <a:rPr lang="he-IL" sz="2000" dirty="0" err="1">
                <a:solidFill>
                  <a:schemeClr val="accent3">
                    <a:lumMod val="75000"/>
                  </a:schemeClr>
                </a:solidFill>
              </a:rPr>
              <a:t>דמועילין</a:t>
            </a:r>
            <a:r>
              <a:rPr lang="he-IL" sz="2000" dirty="0">
                <a:solidFill>
                  <a:schemeClr val="accent3">
                    <a:lumMod val="75000"/>
                  </a:schemeClr>
                </a:solidFill>
              </a:rPr>
              <a:t> הרבה לעבדי ה' ליראת ה'. אבל מביא ראיה על שיבה, שלא תאמר, הזקנה והשיבה </a:t>
            </a:r>
            <a:r>
              <a:rPr lang="he-IL" sz="2000" dirty="0" err="1">
                <a:solidFill>
                  <a:schemeClr val="accent3">
                    <a:lumMod val="75000"/>
                  </a:schemeClr>
                </a:solidFill>
              </a:rPr>
              <a:t>מתישין</a:t>
            </a:r>
            <a:r>
              <a:rPr lang="he-IL" sz="2000" dirty="0">
                <a:solidFill>
                  <a:schemeClr val="accent3">
                    <a:lumMod val="75000"/>
                  </a:schemeClr>
                </a:solidFill>
              </a:rPr>
              <a:t> </a:t>
            </a:r>
            <a:r>
              <a:rPr lang="he-IL" sz="2000" dirty="0" err="1">
                <a:solidFill>
                  <a:schemeClr val="accent3">
                    <a:lumMod val="75000"/>
                  </a:schemeClr>
                </a:solidFill>
              </a:rPr>
              <a:t>כח</a:t>
            </a:r>
            <a:r>
              <a:rPr lang="he-IL" sz="2000" dirty="0">
                <a:solidFill>
                  <a:schemeClr val="accent3">
                    <a:lumMod val="75000"/>
                  </a:schemeClr>
                </a:solidFill>
              </a:rPr>
              <a:t> הצדיק, שעל ידיהן לא יהיה יכול לפעול </a:t>
            </a:r>
            <a:r>
              <a:rPr lang="he-IL" sz="2000" dirty="0" err="1">
                <a:solidFill>
                  <a:schemeClr val="accent3">
                    <a:lumMod val="75000"/>
                  </a:schemeClr>
                </a:solidFill>
              </a:rPr>
              <a:t>בכח</a:t>
            </a:r>
            <a:r>
              <a:rPr lang="he-IL" sz="2000" dirty="0">
                <a:solidFill>
                  <a:schemeClr val="accent3">
                    <a:lumMod val="75000"/>
                  </a:schemeClr>
                </a:solidFill>
              </a:rPr>
              <a:t> לטובת הכלל. </a:t>
            </a:r>
          </a:p>
          <a:p>
            <a:pPr>
              <a:lnSpc>
                <a:spcPct val="150000"/>
              </a:lnSpc>
            </a:pPr>
            <a:r>
              <a:rPr lang="he-IL" sz="2000" dirty="0">
                <a:solidFill>
                  <a:schemeClr val="accent3">
                    <a:lumMod val="75000"/>
                  </a:schemeClr>
                </a:solidFill>
              </a:rPr>
              <a:t>על זה אמר עטרת תפארת וגו', שבדרך הצדקה תמצא, כמציאה שאין אדם </a:t>
            </a:r>
            <a:r>
              <a:rPr lang="he-IL" sz="2000" dirty="0" err="1">
                <a:solidFill>
                  <a:schemeClr val="accent3">
                    <a:lumMod val="75000"/>
                  </a:schemeClr>
                </a:solidFill>
              </a:rPr>
              <a:t>מקוה</a:t>
            </a:r>
            <a:r>
              <a:rPr lang="he-IL" sz="2000" dirty="0">
                <a:solidFill>
                  <a:schemeClr val="accent3">
                    <a:lumMod val="75000"/>
                  </a:schemeClr>
                </a:solidFill>
              </a:rPr>
              <a:t> </a:t>
            </a:r>
            <a:r>
              <a:rPr lang="he-IL" sz="2000" dirty="0" err="1">
                <a:solidFill>
                  <a:schemeClr val="accent3">
                    <a:lumMod val="75000"/>
                  </a:schemeClr>
                </a:solidFill>
              </a:rPr>
              <a:t>שימצאנה</a:t>
            </a:r>
            <a:r>
              <a:rPr lang="he-IL" sz="2000" dirty="0">
                <a:solidFill>
                  <a:schemeClr val="accent3">
                    <a:lumMod val="75000"/>
                  </a:schemeClr>
                </a:solidFill>
              </a:rPr>
              <a:t> </a:t>
            </a:r>
            <a:r>
              <a:rPr lang="he-IL" sz="2000" dirty="0" err="1">
                <a:solidFill>
                  <a:schemeClr val="accent3">
                    <a:lumMod val="75000"/>
                  </a:schemeClr>
                </a:solidFill>
              </a:rPr>
              <a:t>ואפ"ה</a:t>
            </a:r>
            <a:r>
              <a:rPr lang="he-IL" sz="2000" dirty="0">
                <a:solidFill>
                  <a:schemeClr val="accent3">
                    <a:lumMod val="75000"/>
                  </a:schemeClr>
                </a:solidFill>
              </a:rPr>
              <a:t> ישיגה, </a:t>
            </a:r>
            <a:r>
              <a:rPr lang="he-IL" sz="2000" b="1" dirty="0">
                <a:solidFill>
                  <a:schemeClr val="accent3">
                    <a:lumMod val="75000"/>
                  </a:schemeClr>
                </a:solidFill>
              </a:rPr>
              <a:t>שתהיה השיבה עטרת תפארת, ותוסיף הוד בכל ענייניך ודבריך.</a:t>
            </a:r>
            <a:endParaRPr lang="he-IL" sz="2000" dirty="0">
              <a:solidFill>
                <a:schemeClr val="accent3">
                  <a:lumMod val="75000"/>
                </a:schemeClr>
              </a:solidFill>
            </a:endParaRPr>
          </a:p>
          <a:p>
            <a:pPr>
              <a:lnSpc>
                <a:spcPct val="150000"/>
              </a:lnSpc>
            </a:pPr>
            <a:endParaRPr lang="he-IL" sz="2000" dirty="0">
              <a:solidFill>
                <a:schemeClr val="accent3">
                  <a:lumMod val="75000"/>
                </a:schemeClr>
              </a:solidFill>
            </a:endParaRPr>
          </a:p>
        </p:txBody>
      </p:sp>
    </p:spTree>
    <p:extLst>
      <p:ext uri="{BB962C8B-B14F-4D97-AF65-F5344CB8AC3E}">
        <p14:creationId xmlns:p14="http://schemas.microsoft.com/office/powerpoint/2010/main" val="34753990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98EC0-016E-63BA-AAB0-C466DFE2BA8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B517898-D062-3F1C-F7D5-075F95C57967}"/>
              </a:ext>
            </a:extLst>
          </p:cNvPr>
          <p:cNvSpPr>
            <a:spLocks noGrp="1"/>
          </p:cNvSpPr>
          <p:nvPr>
            <p:ph type="title"/>
          </p:nvPr>
        </p:nvSpPr>
        <p:spPr>
          <a:xfrm>
            <a:off x="1745673" y="624110"/>
            <a:ext cx="9758939" cy="1027269"/>
          </a:xfrm>
        </p:spPr>
        <p:txBody>
          <a:bodyPr/>
          <a:lstStyle/>
          <a:p>
            <a:pPr algn="r"/>
            <a:r>
              <a:rPr lang="he-IL" b="1" dirty="0"/>
              <a:t>חכמת הלב – ישוב הדעת</a:t>
            </a:r>
          </a:p>
        </p:txBody>
      </p:sp>
      <p:sp>
        <p:nvSpPr>
          <p:cNvPr id="3" name="מציין מיקום תוכן 2">
            <a:extLst>
              <a:ext uri="{FF2B5EF4-FFF2-40B4-BE49-F238E27FC236}">
                <a16:creationId xmlns:a16="http://schemas.microsoft.com/office/drawing/2014/main" id="{84C9C13C-DCB2-92F1-2F62-7E1B56D6519F}"/>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המושג "חכמה" בתורת ישראל אינו מציין כוח שכלי עיוני אנליטי, אלא כוח אינטואיטיבי המיוחס יותר לנפש, חכמה שיש בה ממין הנבואה (חידושי הרמב"ן בבא </a:t>
            </a:r>
            <a:r>
              <a:rPr lang="he-IL" sz="2000" b="0" i="0" dirty="0" err="1">
                <a:solidFill>
                  <a:srgbClr val="3B3B3B"/>
                </a:solidFill>
                <a:effectLst/>
                <a:latin typeface="almoni"/>
              </a:rPr>
              <a:t>בתרא</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א). </a:t>
            </a:r>
          </a:p>
          <a:p>
            <a:pPr>
              <a:lnSpc>
                <a:spcPct val="150000"/>
              </a:lnSpc>
            </a:pPr>
            <a:r>
              <a:rPr lang="he-IL" sz="2000" b="0" i="0" dirty="0">
                <a:solidFill>
                  <a:srgbClr val="3B3B3B"/>
                </a:solidFill>
                <a:effectLst/>
                <a:latin typeface="almoni"/>
              </a:rPr>
              <a:t>כך בכל המקרא כולו מיוחסת החכמה ללב ולא למוח, וכדעת רבי יהושע במחלוקתו בזה עם רבי אליעזר (ילקוט שמעוני </a:t>
            </a:r>
            <a:r>
              <a:rPr lang="he-IL" sz="2000" b="0" i="0" dirty="0" err="1">
                <a:solidFill>
                  <a:srgbClr val="3B3B3B"/>
                </a:solidFill>
                <a:effectLst/>
                <a:latin typeface="almoni"/>
              </a:rPr>
              <a:t>תתקכט</a:t>
            </a:r>
            <a:r>
              <a:rPr lang="he-IL" sz="2000" b="0" i="0" dirty="0">
                <a:solidFill>
                  <a:srgbClr val="3B3B3B"/>
                </a:solidFill>
                <a:effectLst/>
                <a:latin typeface="almoni"/>
              </a:rPr>
              <a:t> ובריש מדרש שוחר טוב למשלי) </a:t>
            </a:r>
          </a:p>
          <a:p>
            <a:pPr>
              <a:lnSpc>
                <a:spcPct val="150000"/>
              </a:lnSpc>
            </a:pPr>
            <a:r>
              <a:rPr lang="he-IL" sz="2000" b="0" i="0" dirty="0" err="1">
                <a:solidFill>
                  <a:srgbClr val="3B3B3B"/>
                </a:solidFill>
                <a:effectLst/>
                <a:latin typeface="almoni"/>
              </a:rPr>
              <a:t>וכח</a:t>
            </a:r>
            <a:r>
              <a:rPr lang="he-IL" sz="2000" b="0" i="0" dirty="0">
                <a:solidFill>
                  <a:srgbClr val="3B3B3B"/>
                </a:solidFill>
                <a:effectLst/>
                <a:latin typeface="almoni"/>
              </a:rPr>
              <a:t> זה יכול להתווסף בזקנה.</a:t>
            </a:r>
          </a:p>
          <a:p>
            <a:pPr>
              <a:lnSpc>
                <a:spcPct val="150000"/>
              </a:lnSpc>
            </a:pPr>
            <a:r>
              <a:rPr lang="he-IL" sz="2000" b="0" i="0" dirty="0">
                <a:solidFill>
                  <a:srgbClr val="3B3B3B"/>
                </a:solidFill>
                <a:effectLst/>
                <a:latin typeface="almoni"/>
              </a:rPr>
              <a:t>לפי גישה זו, הכבוד שניתן לזקנים בעלי הדר הפנים והדעת אינו נובע מאידאליזציה עיוורת של הזקנה, והתעלמות מכך שמדובר בזמן שבו נחלשת יכולת האדם, אלא מחמת מעלת "ישוב הדעת" שקונה האדם המבוגר. לצד זאת, ישנה הכרה ברורה גם במעלתו של הצעיר, בעל הכוח. "תִּפְאֶרֶת בַּחוּרִים כֹּחָם, וַהֲדַר זְקֵנִים שֵׂיבָה." (משלי כ, </a:t>
            </a:r>
            <a:r>
              <a:rPr lang="he-IL" sz="2000" b="0" i="0" dirty="0" err="1">
                <a:solidFill>
                  <a:srgbClr val="3B3B3B"/>
                </a:solidFill>
                <a:effectLst/>
                <a:latin typeface="almoni"/>
              </a:rPr>
              <a:t>כט</a:t>
            </a:r>
            <a:r>
              <a:rPr lang="he-IL" sz="2000" b="0" i="0" dirty="0">
                <a:solidFill>
                  <a:srgbClr val="3B3B3B"/>
                </a:solidFill>
                <a:effectLst/>
                <a:latin typeface="almoni"/>
              </a:rPr>
              <a:t>). הצעיר כוחו בעוז הגוף ובהתפרצות כוחותיו, והזקן כוחו בהדר שיבתו, בדעתו ובאישיותו המיושבת, </a:t>
            </a:r>
            <a:r>
              <a:rPr lang="he-IL" sz="2000" b="0" i="0" dirty="0" err="1">
                <a:solidFill>
                  <a:srgbClr val="3B3B3B"/>
                </a:solidFill>
                <a:effectLst/>
                <a:latin typeface="almoni"/>
              </a:rPr>
              <a:t>ובחכמת</a:t>
            </a:r>
            <a:r>
              <a:rPr lang="he-IL" sz="2000" b="0" i="0" dirty="0">
                <a:solidFill>
                  <a:srgbClr val="3B3B3B"/>
                </a:solidFill>
                <a:effectLst/>
                <a:latin typeface="almoni"/>
              </a:rPr>
              <a:t> חייו המאירה מפניו.</a:t>
            </a:r>
            <a:endParaRPr lang="he-IL" sz="2000" b="1" dirty="0">
              <a:solidFill>
                <a:schemeClr val="accent3">
                  <a:lumMod val="75000"/>
                </a:schemeClr>
              </a:solidFill>
            </a:endParaRPr>
          </a:p>
        </p:txBody>
      </p:sp>
    </p:spTree>
    <p:extLst>
      <p:ext uri="{BB962C8B-B14F-4D97-AF65-F5344CB8AC3E}">
        <p14:creationId xmlns:p14="http://schemas.microsoft.com/office/powerpoint/2010/main" val="35521083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328D6-1E24-2625-E73C-8EFCC637EFAE}"/>
            </a:ext>
          </a:extLst>
        </p:cNvPr>
        <p:cNvGrpSpPr/>
        <p:nvPr/>
      </p:nvGrpSpPr>
      <p:grpSpPr>
        <a:xfrm>
          <a:off x="0" y="0"/>
          <a:ext cx="0" cy="0"/>
          <a:chOff x="0" y="0"/>
          <a:chExt cx="0" cy="0"/>
        </a:xfrm>
      </p:grpSpPr>
      <p:pic>
        <p:nvPicPr>
          <p:cNvPr id="3" name="תמונה 2">
            <a:extLst>
              <a:ext uri="{FF2B5EF4-FFF2-40B4-BE49-F238E27FC236}">
                <a16:creationId xmlns:a16="http://schemas.microsoft.com/office/drawing/2014/main" id="{87EF27FA-6901-E1EF-3A27-A9336B243FFF}"/>
              </a:ext>
            </a:extLst>
          </p:cNvPr>
          <p:cNvPicPr>
            <a:picLocks noChangeAspect="1"/>
          </p:cNvPicPr>
          <p:nvPr/>
        </p:nvPicPr>
        <p:blipFill>
          <a:blip r:embed="rId2"/>
          <a:stretch>
            <a:fillRect/>
          </a:stretch>
        </p:blipFill>
        <p:spPr>
          <a:xfrm>
            <a:off x="0" y="1014492"/>
            <a:ext cx="12192000" cy="4829016"/>
          </a:xfrm>
          <a:prstGeom prst="rect">
            <a:avLst/>
          </a:prstGeom>
        </p:spPr>
      </p:pic>
      <p:sp>
        <p:nvSpPr>
          <p:cNvPr id="4" name="תיבת טקסט 3">
            <a:extLst>
              <a:ext uri="{FF2B5EF4-FFF2-40B4-BE49-F238E27FC236}">
                <a16:creationId xmlns:a16="http://schemas.microsoft.com/office/drawing/2014/main" id="{E7B198D0-994A-3410-B52E-84AB89DE2F18}"/>
              </a:ext>
            </a:extLst>
          </p:cNvPr>
          <p:cNvSpPr txBox="1"/>
          <p:nvPr/>
        </p:nvSpPr>
        <p:spPr>
          <a:xfrm>
            <a:off x="3403158" y="5104737"/>
            <a:ext cx="7943353" cy="369332"/>
          </a:xfrm>
          <a:prstGeom prst="rect">
            <a:avLst/>
          </a:prstGeom>
          <a:noFill/>
        </p:spPr>
        <p:txBody>
          <a:bodyPr wrap="square" rtlCol="1">
            <a:spAutoFit/>
          </a:bodyPr>
          <a:lstStyle/>
          <a:p>
            <a:r>
              <a:rPr lang="he-IL" dirty="0" err="1"/>
              <a:t>סייג'ינג</a:t>
            </a:r>
            <a:r>
              <a:rPr lang="he-IL" dirty="0"/>
              <a:t> דרך להתייחס לתהליך ההזדקנות</a:t>
            </a:r>
          </a:p>
        </p:txBody>
      </p:sp>
    </p:spTree>
    <p:extLst>
      <p:ext uri="{BB962C8B-B14F-4D97-AF65-F5344CB8AC3E}">
        <p14:creationId xmlns:p14="http://schemas.microsoft.com/office/powerpoint/2010/main" val="13426275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8491F-2217-6A1B-C72F-5B1FE2BCBCAD}"/>
            </a:ext>
          </a:extLst>
        </p:cNvPr>
        <p:cNvGrpSpPr/>
        <p:nvPr/>
      </p:nvGrpSpPr>
      <p:grpSpPr>
        <a:xfrm>
          <a:off x="0" y="0"/>
          <a:ext cx="0" cy="0"/>
          <a:chOff x="0" y="0"/>
          <a:chExt cx="0" cy="0"/>
        </a:xfrm>
      </p:grpSpPr>
      <p:pic>
        <p:nvPicPr>
          <p:cNvPr id="3" name="תמונה 2">
            <a:extLst>
              <a:ext uri="{FF2B5EF4-FFF2-40B4-BE49-F238E27FC236}">
                <a16:creationId xmlns:a16="http://schemas.microsoft.com/office/drawing/2014/main" id="{3D23C68D-AA75-91B2-0BB2-65681488E611}"/>
              </a:ext>
            </a:extLst>
          </p:cNvPr>
          <p:cNvPicPr>
            <a:picLocks noChangeAspect="1"/>
          </p:cNvPicPr>
          <p:nvPr/>
        </p:nvPicPr>
        <p:blipFill>
          <a:blip r:embed="rId2"/>
          <a:stretch>
            <a:fillRect/>
          </a:stretch>
        </p:blipFill>
        <p:spPr>
          <a:xfrm>
            <a:off x="0" y="1478280"/>
            <a:ext cx="12192000" cy="3901440"/>
          </a:xfrm>
          <a:prstGeom prst="rect">
            <a:avLst/>
          </a:prstGeom>
        </p:spPr>
      </p:pic>
    </p:spTree>
    <p:extLst>
      <p:ext uri="{BB962C8B-B14F-4D97-AF65-F5344CB8AC3E}">
        <p14:creationId xmlns:p14="http://schemas.microsoft.com/office/powerpoint/2010/main" val="2173090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8ADD-A830-8AA6-DE3C-22CD99E835C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F2E236D-CC5E-A5A2-F106-3C03184BCE72}"/>
              </a:ext>
            </a:extLst>
          </p:cNvPr>
          <p:cNvSpPr>
            <a:spLocks noGrp="1"/>
          </p:cNvSpPr>
          <p:nvPr>
            <p:ph type="title"/>
          </p:nvPr>
        </p:nvSpPr>
        <p:spPr>
          <a:xfrm>
            <a:off x="1745673" y="624110"/>
            <a:ext cx="9758939" cy="1027269"/>
          </a:xfrm>
        </p:spPr>
        <p:txBody>
          <a:bodyPr/>
          <a:lstStyle/>
          <a:p>
            <a:pPr algn="r"/>
            <a:r>
              <a:rPr lang="he-IL" b="1" dirty="0"/>
              <a:t>מעלת הזקן – מכיר את נפלאות הבורא והבריאה</a:t>
            </a:r>
          </a:p>
        </p:txBody>
      </p:sp>
      <p:sp>
        <p:nvSpPr>
          <p:cNvPr id="3" name="מציין מיקום תוכן 2">
            <a:extLst>
              <a:ext uri="{FF2B5EF4-FFF2-40B4-BE49-F238E27FC236}">
                <a16:creationId xmlns:a16="http://schemas.microsoft.com/office/drawing/2014/main" id="{0E512136-8074-5FE0-F311-6EC99B927CB4}"/>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ציינו חכמים כי גם </a:t>
            </a:r>
            <a:r>
              <a:rPr lang="he-IL" sz="2000" b="0" i="0" dirty="0" err="1">
                <a:solidFill>
                  <a:srgbClr val="3B3B3B"/>
                </a:solidFill>
                <a:effectLst/>
                <a:latin typeface="almoni"/>
              </a:rPr>
              <a:t>נסיון</a:t>
            </a:r>
            <a:r>
              <a:rPr lang="he-IL" sz="2000" b="0" i="0" dirty="0">
                <a:solidFill>
                  <a:srgbClr val="3B3B3B"/>
                </a:solidFill>
                <a:effectLst/>
                <a:latin typeface="almoni"/>
              </a:rPr>
              <a:t> חיים עשיר – לא רק חכמה תורנית – נחשב "חכמה", </a:t>
            </a:r>
          </a:p>
          <a:p>
            <a:pPr>
              <a:lnSpc>
                <a:spcPct val="150000"/>
              </a:lnSpc>
            </a:pPr>
            <a:r>
              <a:rPr lang="he-IL" sz="2000" b="0" i="0" dirty="0">
                <a:solidFill>
                  <a:srgbClr val="3B3B3B"/>
                </a:solidFill>
                <a:effectLst/>
                <a:latin typeface="almoni"/>
              </a:rPr>
              <a:t>ולכן יש להדר פני כל זקן, גם אם אינו יודע תורה או אינו יהודי, מתוך כבוד </a:t>
            </a:r>
            <a:r>
              <a:rPr lang="he-IL" sz="2000" b="0" i="0" dirty="0" err="1">
                <a:solidFill>
                  <a:srgbClr val="3B3B3B"/>
                </a:solidFill>
                <a:effectLst/>
                <a:latin typeface="almoni"/>
              </a:rPr>
              <a:t>לנסיון</a:t>
            </a:r>
            <a:r>
              <a:rPr lang="he-IL" sz="2000" b="0" i="0" dirty="0">
                <a:solidFill>
                  <a:srgbClr val="3B3B3B"/>
                </a:solidFill>
                <a:effectLst/>
                <a:latin typeface="almoni"/>
              </a:rPr>
              <a:t> החיים ולהבנת המציאות שהתפתחה אצלו. כן גם נפסק להלכה.</a:t>
            </a:r>
          </a:p>
          <a:p>
            <a:pPr>
              <a:lnSpc>
                <a:spcPct val="150000"/>
              </a:lnSpc>
            </a:pPr>
            <a:r>
              <a:rPr lang="he-IL" sz="2000" b="0" i="0" dirty="0">
                <a:solidFill>
                  <a:srgbClr val="3B3B3B"/>
                </a:solidFill>
                <a:effectLst/>
                <a:latin typeface="almoni"/>
              </a:rPr>
              <a:t>טעם הדבר מבאר בספר החינוך (מצוה </a:t>
            </a:r>
            <a:r>
              <a:rPr lang="he-IL" sz="2000" b="0" i="0" dirty="0" err="1">
                <a:solidFill>
                  <a:srgbClr val="3B3B3B"/>
                </a:solidFill>
                <a:effectLst/>
                <a:latin typeface="almoni"/>
              </a:rPr>
              <a:t>רנז</a:t>
            </a:r>
            <a:r>
              <a:rPr lang="he-IL" sz="2000" b="0" i="0" dirty="0">
                <a:solidFill>
                  <a:srgbClr val="3B3B3B"/>
                </a:solidFill>
                <a:effectLst/>
                <a:latin typeface="almoni"/>
              </a:rPr>
              <a:t>): שהבחור החכם ראה </a:t>
            </a:r>
            <a:r>
              <a:rPr lang="he-IL" sz="2000" b="0" i="0" dirty="0" err="1">
                <a:solidFill>
                  <a:srgbClr val="3B3B3B"/>
                </a:solidFill>
                <a:effectLst/>
                <a:latin typeface="almoni"/>
              </a:rPr>
              <a:t>בחכמתו</a:t>
            </a:r>
            <a:r>
              <a:rPr lang="he-IL" sz="2000" b="0" i="0" dirty="0">
                <a:solidFill>
                  <a:srgbClr val="3B3B3B"/>
                </a:solidFill>
                <a:effectLst/>
                <a:latin typeface="almoni"/>
              </a:rPr>
              <a:t> מה שרואה הזקן ברוב שניו… </a:t>
            </a:r>
          </a:p>
          <a:p>
            <a:pPr>
              <a:lnSpc>
                <a:spcPct val="150000"/>
              </a:lnSpc>
            </a:pPr>
            <a:r>
              <a:rPr lang="he-IL" sz="2000" b="0" i="0" dirty="0">
                <a:solidFill>
                  <a:srgbClr val="3B3B3B"/>
                </a:solidFill>
                <a:effectLst/>
                <a:latin typeface="almoni"/>
              </a:rPr>
              <a:t>שעיקר היות האדם נברא בעולם מפני החכמה (דעת הבורא יתברך ודבריו), על כן ראוי לכבד מי שהשיג אותה, </a:t>
            </a:r>
          </a:p>
          <a:p>
            <a:pPr>
              <a:lnSpc>
                <a:spcPct val="150000"/>
              </a:lnSpc>
            </a:pPr>
            <a:r>
              <a:rPr lang="he-IL" sz="2000" b="0" i="0" dirty="0">
                <a:solidFill>
                  <a:srgbClr val="3B3B3B"/>
                </a:solidFill>
                <a:effectLst/>
                <a:latin typeface="almoni"/>
              </a:rPr>
              <a:t>וזה השורש שפירש איסי, שאפילו זקן אשמאי, כלומר שאינו חכם, ראוי לכבדו </a:t>
            </a:r>
            <a:r>
              <a:rPr lang="he-IL" sz="2000" b="1" i="0" dirty="0">
                <a:solidFill>
                  <a:srgbClr val="3B3B3B"/>
                </a:solidFill>
                <a:effectLst/>
                <a:latin typeface="almoni"/>
              </a:rPr>
              <a:t>מפני שברוב שניו ראה והבין קצת במעשי השי"ת ונפלאותיו, ומתוך כך ראוי לכבוד</a:t>
            </a:r>
            <a:r>
              <a:rPr lang="he-IL" sz="2000" b="0" i="0" dirty="0">
                <a:solidFill>
                  <a:srgbClr val="3B3B3B"/>
                </a:solidFill>
                <a:effectLst/>
                <a:latin typeface="almoni"/>
              </a:rPr>
              <a:t>. </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406317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FD6C5-5B8A-3724-14EB-E5696D658D7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6AC43E4-71D5-7753-D026-6B5E936717EE}"/>
              </a:ext>
            </a:extLst>
          </p:cNvPr>
          <p:cNvSpPr>
            <a:spLocks noGrp="1"/>
          </p:cNvSpPr>
          <p:nvPr>
            <p:ph type="title"/>
          </p:nvPr>
        </p:nvSpPr>
        <p:spPr>
          <a:xfrm>
            <a:off x="1745673" y="624110"/>
            <a:ext cx="9758939" cy="1027269"/>
          </a:xfrm>
        </p:spPr>
        <p:txBody>
          <a:bodyPr/>
          <a:lstStyle/>
          <a:p>
            <a:pPr algn="ctr"/>
            <a:r>
              <a:rPr lang="he-IL" b="1" dirty="0"/>
              <a:t>"בישישים חכמה"</a:t>
            </a:r>
          </a:p>
        </p:txBody>
      </p:sp>
      <p:sp>
        <p:nvSpPr>
          <p:cNvPr id="3" name="מציין מיקום תוכן 2">
            <a:extLst>
              <a:ext uri="{FF2B5EF4-FFF2-40B4-BE49-F238E27FC236}">
                <a16:creationId xmlns:a16="http://schemas.microsoft.com/office/drawing/2014/main" id="{630FC6D4-8B1A-BB06-D365-59F89DC9153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0" i="0" dirty="0">
                <a:solidFill>
                  <a:srgbClr val="3B3B3B"/>
                </a:solidFill>
                <a:effectLst/>
                <a:latin typeface="almoni"/>
              </a:rPr>
              <a:t>פירוש אחר משתמע מן הספרי על דברים (פרשת עקב, פיסקה מח אות </a:t>
            </a:r>
            <a:r>
              <a:rPr lang="he-IL" sz="2000" b="0" i="0" dirty="0" err="1">
                <a:solidFill>
                  <a:srgbClr val="3B3B3B"/>
                </a:solidFill>
                <a:effectLst/>
                <a:latin typeface="almoni"/>
              </a:rPr>
              <a:t>כב</a:t>
            </a:r>
            <a:r>
              <a:rPr lang="he-IL" sz="2000" b="0" i="0" dirty="0">
                <a:solidFill>
                  <a:srgbClr val="3B3B3B"/>
                </a:solidFill>
                <a:effectLst/>
                <a:latin typeface="almoni"/>
              </a:rPr>
              <a:t>):</a:t>
            </a:r>
          </a:p>
          <a:p>
            <a:pPr>
              <a:lnSpc>
                <a:spcPct val="150000"/>
              </a:lnSpc>
            </a:pPr>
            <a:r>
              <a:rPr lang="he-IL" sz="2000" b="0" i="0" dirty="0">
                <a:solidFill>
                  <a:srgbClr val="3B3B3B"/>
                </a:solidFill>
                <a:effectLst/>
                <a:latin typeface="almoni"/>
              </a:rPr>
              <a:t>"כי אם שמור תשמרון את כל </a:t>
            </a:r>
            <a:r>
              <a:rPr lang="he-IL" sz="2000" b="0" i="0" dirty="0" err="1">
                <a:solidFill>
                  <a:srgbClr val="3B3B3B"/>
                </a:solidFill>
                <a:effectLst/>
                <a:latin typeface="almoni"/>
              </a:rPr>
              <a:t>המצוה</a:t>
            </a:r>
            <a:r>
              <a:rPr lang="he-IL" sz="2000" b="0" i="0" dirty="0">
                <a:solidFill>
                  <a:srgbClr val="3B3B3B"/>
                </a:solidFill>
                <a:effectLst/>
                <a:latin typeface="almoni"/>
              </a:rPr>
              <a:t> הזאת - למה נאמר? לפי שנאמר "והיה אם שמוע תשמעו אל </a:t>
            </a:r>
            <a:r>
              <a:rPr lang="he-IL" sz="2000" b="0" i="0" dirty="0" err="1">
                <a:solidFill>
                  <a:srgbClr val="3B3B3B"/>
                </a:solidFill>
                <a:effectLst/>
                <a:latin typeface="almoni"/>
              </a:rPr>
              <a:t>מצותי</a:t>
            </a:r>
            <a:r>
              <a:rPr lang="he-IL" sz="2000" b="0" i="0" dirty="0">
                <a:solidFill>
                  <a:srgbClr val="3B3B3B"/>
                </a:solidFill>
                <a:effectLst/>
                <a:latin typeface="almoni"/>
              </a:rPr>
              <a:t>", שומע אני כיון ששמע אדם דברי תורה ישב לו ולא ישנה? תלמוד לומר כי אם שמור תשמרון מגיד שכשם שאדם צריך </a:t>
            </a:r>
            <a:r>
              <a:rPr lang="he-IL" sz="2000" b="0" i="0" dirty="0" err="1">
                <a:solidFill>
                  <a:srgbClr val="3B3B3B"/>
                </a:solidFill>
                <a:effectLst/>
                <a:latin typeface="almoni"/>
              </a:rPr>
              <a:t>להזהר</a:t>
            </a:r>
            <a:r>
              <a:rPr lang="he-IL" sz="2000" b="0" i="0" dirty="0">
                <a:solidFill>
                  <a:srgbClr val="3B3B3B"/>
                </a:solidFill>
                <a:effectLst/>
                <a:latin typeface="almoni"/>
              </a:rPr>
              <a:t> בסלעו שלא תאבד כך צריך </a:t>
            </a:r>
            <a:r>
              <a:rPr lang="he-IL" sz="2000" b="0" i="0" dirty="0" err="1">
                <a:solidFill>
                  <a:srgbClr val="3B3B3B"/>
                </a:solidFill>
                <a:effectLst/>
                <a:latin typeface="almoni"/>
              </a:rPr>
              <a:t>להזהר</a:t>
            </a:r>
            <a:r>
              <a:rPr lang="he-IL" sz="2000" b="0" i="0" dirty="0">
                <a:solidFill>
                  <a:srgbClr val="3B3B3B"/>
                </a:solidFill>
                <a:effectLst/>
                <a:latin typeface="almoni"/>
              </a:rPr>
              <a:t> בתלמודו שלא יאבד ... "כי טובים דודיך מיין" - מה יין משמח את הלב, כך דברי תורה משמחים את הלב ... מה יין אי אתה טועם בו טעם </a:t>
            </a:r>
            <a:r>
              <a:rPr lang="he-IL" sz="2000" b="0" i="0" dirty="0" err="1">
                <a:solidFill>
                  <a:srgbClr val="3B3B3B"/>
                </a:solidFill>
                <a:effectLst/>
                <a:latin typeface="almoni"/>
              </a:rPr>
              <a:t>מתחלתו</a:t>
            </a:r>
            <a:r>
              <a:rPr lang="he-IL" sz="2000" b="0" i="0" dirty="0">
                <a:solidFill>
                  <a:srgbClr val="3B3B3B"/>
                </a:solidFill>
                <a:effectLst/>
                <a:latin typeface="almoni"/>
              </a:rPr>
              <a:t> וכל זמן שמתישן בקנקן סופו להשביח </a:t>
            </a:r>
            <a:r>
              <a:rPr lang="he-IL" sz="2000" b="1" i="0" dirty="0">
                <a:solidFill>
                  <a:srgbClr val="3B3B3B"/>
                </a:solidFill>
                <a:effectLst/>
                <a:latin typeface="almoni"/>
              </a:rPr>
              <a:t>כך דברי תורה כל זמן </a:t>
            </a:r>
            <a:r>
              <a:rPr lang="he-IL" sz="2000" b="1" i="0" dirty="0" err="1">
                <a:solidFill>
                  <a:srgbClr val="3B3B3B"/>
                </a:solidFill>
                <a:effectLst/>
                <a:latin typeface="almoni"/>
              </a:rPr>
              <a:t>שמתישנים</a:t>
            </a:r>
            <a:r>
              <a:rPr lang="he-IL" sz="2000" b="1" i="0" dirty="0">
                <a:solidFill>
                  <a:srgbClr val="3B3B3B"/>
                </a:solidFill>
                <a:effectLst/>
                <a:latin typeface="almoni"/>
              </a:rPr>
              <a:t> בגוף סופם להשביח שנאמר "בישישים חכמה".</a:t>
            </a:r>
          </a:p>
          <a:p>
            <a:pPr>
              <a:lnSpc>
                <a:spcPct val="150000"/>
              </a:lnSpc>
            </a:pPr>
            <a:r>
              <a:rPr lang="he-IL" sz="2000" b="0" i="0" dirty="0">
                <a:solidFill>
                  <a:srgbClr val="3B3B3B"/>
                </a:solidFill>
                <a:effectLst/>
                <a:latin typeface="almoni"/>
              </a:rPr>
              <a:t>מי שלמד תורה נדרש להיזהר שלא תאבד לו, ואם נהג כן, תורתו משתבחת. אמנם, הזקנה נותנת אותותיה: קשה להתרכז, צריך להרבות בשינה וכן הלאה; אך מצד שני, דברי התורה מקבלים לעת זקנה פרספקטיבה אחרת. אותם המקורות שנלמדו כבר לפני שנים רבות מוארים כעת באור חדש: בוגר, מעמיק ומנוסה.</a:t>
            </a:r>
            <a:endParaRPr lang="he-IL" sz="2000" b="1" dirty="0">
              <a:solidFill>
                <a:schemeClr val="accent3">
                  <a:lumMod val="75000"/>
                </a:schemeClr>
              </a:solidFill>
            </a:endParaRPr>
          </a:p>
        </p:txBody>
      </p:sp>
    </p:spTree>
    <p:extLst>
      <p:ext uri="{BB962C8B-B14F-4D97-AF65-F5344CB8AC3E}">
        <p14:creationId xmlns:p14="http://schemas.microsoft.com/office/powerpoint/2010/main" val="23523135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491F2-4ADB-D74C-2D6D-8F9BAD45BB6C}"/>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FA7CFD10-8465-89C5-9842-3385CBA50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36" y="3848100"/>
            <a:ext cx="2381250" cy="30099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1982CBC0-A9F5-EE03-94DA-F064A2D1B74F}"/>
              </a:ext>
            </a:extLst>
          </p:cNvPr>
          <p:cNvSpPr>
            <a:spLocks noGrp="1"/>
          </p:cNvSpPr>
          <p:nvPr>
            <p:ph type="title"/>
          </p:nvPr>
        </p:nvSpPr>
        <p:spPr>
          <a:xfrm>
            <a:off x="1745673" y="624110"/>
            <a:ext cx="9758939" cy="1027269"/>
          </a:xfrm>
        </p:spPr>
        <p:txBody>
          <a:bodyPr/>
          <a:lstStyle/>
          <a:p>
            <a:pPr algn="ctr"/>
            <a:r>
              <a:rPr lang="he-IL" b="1" dirty="0"/>
              <a:t>דעת זקנים</a:t>
            </a:r>
          </a:p>
        </p:txBody>
      </p:sp>
      <p:sp>
        <p:nvSpPr>
          <p:cNvPr id="3" name="מציין מיקום תוכן 2">
            <a:extLst>
              <a:ext uri="{FF2B5EF4-FFF2-40B4-BE49-F238E27FC236}">
                <a16:creationId xmlns:a16="http://schemas.microsoft.com/office/drawing/2014/main" id="{5A152E5F-6878-F288-2770-EE297C5A6947}"/>
              </a:ext>
            </a:extLst>
          </p:cNvPr>
          <p:cNvSpPr>
            <a:spLocks noGrp="1"/>
          </p:cNvSpPr>
          <p:nvPr>
            <p:ph idx="1"/>
          </p:nvPr>
        </p:nvSpPr>
        <p:spPr>
          <a:xfrm>
            <a:off x="1624084" y="1651378"/>
            <a:ext cx="9880528" cy="5206622"/>
          </a:xfrm>
        </p:spPr>
        <p:txBody>
          <a:bodyPr>
            <a:normAutofit/>
          </a:bodyPr>
          <a:lstStyle/>
          <a:p>
            <a:pPr algn="just"/>
            <a:r>
              <a:rPr lang="he-IL" sz="2000" b="0" i="0" dirty="0">
                <a:solidFill>
                  <a:srgbClr val="1B4965"/>
                </a:solidFill>
                <a:effectLst/>
                <a:latin typeface="almoni-dl"/>
              </a:rPr>
              <a:t>במסכת אבות הפליגו חז"ל אודות ההבדל בין חכמת הזקנים </a:t>
            </a:r>
            <a:r>
              <a:rPr lang="he-IL" sz="2000" b="0" i="0" dirty="0" err="1">
                <a:solidFill>
                  <a:srgbClr val="1B4965"/>
                </a:solidFill>
                <a:effectLst/>
                <a:latin typeface="almoni-dl"/>
              </a:rPr>
              <a:t>לחכמת</a:t>
            </a:r>
            <a:r>
              <a:rPr lang="he-IL" sz="2000" b="0" i="0" dirty="0">
                <a:solidFill>
                  <a:srgbClr val="1B4965"/>
                </a:solidFill>
                <a:effectLst/>
                <a:latin typeface="almoni-dl"/>
              </a:rPr>
              <a:t> הצעירים: "הלומד מן הקטנים למה הוא דומה, לאוכל ענבים קהות ושותה יין </a:t>
            </a:r>
            <a:r>
              <a:rPr lang="he-IL" sz="2000" b="0" i="0" dirty="0" err="1">
                <a:solidFill>
                  <a:srgbClr val="1B4965"/>
                </a:solidFill>
                <a:effectLst/>
                <a:latin typeface="almoni-dl"/>
              </a:rPr>
              <a:t>מגתו</a:t>
            </a:r>
            <a:r>
              <a:rPr lang="he-IL" sz="2000" b="0" i="0" dirty="0">
                <a:solidFill>
                  <a:srgbClr val="1B4965"/>
                </a:solidFill>
                <a:effectLst/>
                <a:latin typeface="almoni-dl"/>
              </a:rPr>
              <a:t>. והלומד מן הזקנים למה הוא דומה, לאוכל ענבים בשולות ושותה יין".</a:t>
            </a:r>
          </a:p>
          <a:p>
            <a:pPr algn="just"/>
            <a:r>
              <a:rPr lang="he-IL" sz="2000" b="0" i="0" dirty="0">
                <a:solidFill>
                  <a:srgbClr val="1B4965"/>
                </a:solidFill>
                <a:effectLst/>
                <a:latin typeface="almoni-dl"/>
              </a:rPr>
              <a:t>וכעין זה אמרו במסכת נדרים "תניא רבי שמעון בן אלעזר אומר, אם יאמרו לך ילדים בנה וזקנים סתור, שמע לזקנים ואל תשמע לילדים, שבנין ילדים סתירה וסתירת זקנים בנין, וסימן לדבר רחבעם בן שלמה", שנאמר עליו (מלכים ב </a:t>
            </a:r>
            <a:r>
              <a:rPr lang="he-IL" sz="2000" b="0" i="0" dirty="0" err="1">
                <a:solidFill>
                  <a:srgbClr val="1B4965"/>
                </a:solidFill>
                <a:effectLst/>
                <a:latin typeface="almoni-dl"/>
              </a:rPr>
              <a:t>יב</a:t>
            </a:r>
            <a:r>
              <a:rPr lang="he-IL" sz="2000" b="0" i="0" dirty="0">
                <a:solidFill>
                  <a:srgbClr val="1B4965"/>
                </a:solidFill>
                <a:effectLst/>
                <a:latin typeface="almoni-dl"/>
              </a:rPr>
              <a:t>, ח) </a:t>
            </a:r>
            <a:r>
              <a:rPr lang="he-IL" sz="2000" b="0" i="0" dirty="0" err="1">
                <a:solidFill>
                  <a:srgbClr val="1B4965"/>
                </a:solidFill>
                <a:effectLst/>
                <a:latin typeface="almoni-dl"/>
              </a:rPr>
              <a:t>וַיַּעֲזֹב</a:t>
            </a:r>
            <a:r>
              <a:rPr lang="he-IL" sz="2000" b="0" i="0" dirty="0">
                <a:solidFill>
                  <a:srgbClr val="1B4965"/>
                </a:solidFill>
                <a:effectLst/>
                <a:latin typeface="almoni-dl"/>
              </a:rPr>
              <a:t> אֶת עֲצַת הַזְּקֵנִים אֲשֶׁר יְעָצֻהוּ וַיִּוָּעַץ אֶת הַיְלָדִים אֲשֶׁר גָּדְלוּ אִתּוֹ אֲשֶׁר </a:t>
            </a:r>
            <a:r>
              <a:rPr lang="he-IL" sz="2000" b="0" i="0" dirty="0" err="1">
                <a:solidFill>
                  <a:srgbClr val="1B4965"/>
                </a:solidFill>
                <a:effectLst/>
                <a:latin typeface="almoni-dl"/>
              </a:rPr>
              <a:t>הָעֹמְדִים</a:t>
            </a:r>
            <a:r>
              <a:rPr lang="he-IL" sz="2000" b="0" i="0" dirty="0">
                <a:solidFill>
                  <a:srgbClr val="1B4965"/>
                </a:solidFill>
                <a:effectLst/>
                <a:latin typeface="almoni-dl"/>
              </a:rPr>
              <a:t> לְפָנָיו", ונחרב בית המקדש על אותה עצה (רש"י נדרים שם).</a:t>
            </a:r>
          </a:p>
          <a:p>
            <a:pPr algn="just"/>
            <a:r>
              <a:rPr lang="he-IL" sz="2000" dirty="0">
                <a:solidFill>
                  <a:srgbClr val="1B4965"/>
                </a:solidFill>
                <a:latin typeface="almoni-dl"/>
              </a:rPr>
              <a:t>פירוש דעת זקנים על התורה - </a:t>
            </a:r>
            <a:r>
              <a:rPr lang="he-IL" sz="2000" b="0" i="0" dirty="0">
                <a:solidFill>
                  <a:srgbClr val="202122"/>
                </a:solidFill>
                <a:effectLst/>
                <a:latin typeface="Arial" panose="020B0604020202020204" pitchFamily="34" charset="0"/>
              </a:rPr>
              <a:t>מבנה הספר הוא כעין חיבורם של בעלי התוספות על הגמרא - התוספות הן ביסודן הערות לדברי רש"י, לצד פירוש רש"י העוסק בפשט חיברו בעלי התוספות כעין "תוספות" על פירושו. </a:t>
            </a:r>
            <a:endParaRPr lang="he-IL" sz="2000" b="0" i="0" dirty="0">
              <a:solidFill>
                <a:srgbClr val="1B4965"/>
              </a:solidFill>
              <a:effectLst/>
              <a:latin typeface="almoni-dl"/>
            </a:endParaRPr>
          </a:p>
        </p:txBody>
      </p:sp>
    </p:spTree>
    <p:extLst>
      <p:ext uri="{BB962C8B-B14F-4D97-AF65-F5344CB8AC3E}">
        <p14:creationId xmlns:p14="http://schemas.microsoft.com/office/powerpoint/2010/main" val="15077463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1017F-1505-65AB-5719-5B173DDD35E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F8CCAC5-7A44-C7A5-3701-1F56CAB2B1F8}"/>
              </a:ext>
            </a:extLst>
          </p:cNvPr>
          <p:cNvSpPr>
            <a:spLocks noGrp="1"/>
          </p:cNvSpPr>
          <p:nvPr>
            <p:ph type="title"/>
          </p:nvPr>
        </p:nvSpPr>
        <p:spPr/>
        <p:txBody>
          <a:bodyPr/>
          <a:lstStyle/>
          <a:p>
            <a:pPr algn="ctr"/>
            <a:r>
              <a:rPr lang="he-IL" dirty="0"/>
              <a:t>סיכום חכמת הלב</a:t>
            </a:r>
            <a:br>
              <a:rPr lang="he-IL" dirty="0"/>
            </a:br>
            <a:r>
              <a:rPr lang="he-IL" dirty="0"/>
              <a:t>להפוך את הגיל להזדמנות</a:t>
            </a:r>
          </a:p>
        </p:txBody>
      </p:sp>
      <p:sp>
        <p:nvSpPr>
          <p:cNvPr id="3" name="מציין מיקום תוכן 2">
            <a:extLst>
              <a:ext uri="{FF2B5EF4-FFF2-40B4-BE49-F238E27FC236}">
                <a16:creationId xmlns:a16="http://schemas.microsoft.com/office/drawing/2014/main" id="{B6B94DAB-08F5-82CC-8CE0-C913BFFB55E5}"/>
              </a:ext>
            </a:extLst>
          </p:cNvPr>
          <p:cNvSpPr>
            <a:spLocks noGrp="1"/>
          </p:cNvSpPr>
          <p:nvPr>
            <p:ph idx="1"/>
          </p:nvPr>
        </p:nvSpPr>
        <p:spPr>
          <a:xfrm>
            <a:off x="2067339" y="2133600"/>
            <a:ext cx="9437273" cy="3777622"/>
          </a:xfrm>
        </p:spPr>
        <p:txBody>
          <a:bodyPr/>
          <a:lstStyle/>
          <a:p>
            <a:r>
              <a:rPr lang="he-IL" sz="2000" b="1" dirty="0" err="1">
                <a:solidFill>
                  <a:schemeClr val="accent3">
                    <a:lumMod val="75000"/>
                  </a:schemeClr>
                </a:solidFill>
              </a:rPr>
              <a:t>הר"ן</a:t>
            </a:r>
            <a:r>
              <a:rPr lang="he-IL" sz="2000" b="1" dirty="0">
                <a:solidFill>
                  <a:schemeClr val="accent3">
                    <a:lumMod val="75000"/>
                  </a:schemeClr>
                </a:solidFill>
              </a:rPr>
              <a:t> מסביר שחכמת הזקנים המיוחדת הוא הבנת הלב בדברים. הדברים מתיישבים על הלב. </a:t>
            </a:r>
          </a:p>
          <a:p>
            <a:r>
              <a:rPr lang="he-IL" sz="2000" b="1" dirty="0">
                <a:solidFill>
                  <a:schemeClr val="accent3">
                    <a:lumMod val="75000"/>
                  </a:schemeClr>
                </a:solidFill>
              </a:rPr>
              <a:t>חכמת הלב בתורה – הרצון הפנימי של האדם להשיג את הדברים. </a:t>
            </a:r>
          </a:p>
          <a:p>
            <a:r>
              <a:rPr lang="he-IL" sz="2000" b="1" dirty="0">
                <a:solidFill>
                  <a:schemeClr val="accent3">
                    <a:lumMod val="75000"/>
                  </a:schemeClr>
                </a:solidFill>
              </a:rPr>
              <a:t>זקני העדה – היו רואים את הדברים בצורה הרבה יותר פנימית.</a:t>
            </a:r>
          </a:p>
          <a:p>
            <a:r>
              <a:rPr lang="he-IL" sz="2000" b="1" dirty="0">
                <a:solidFill>
                  <a:schemeClr val="accent3">
                    <a:lumMod val="75000"/>
                  </a:schemeClr>
                </a:solidFill>
              </a:rPr>
              <a:t>לזקנים יש ישוב הדעת מיוחד. </a:t>
            </a:r>
          </a:p>
          <a:p>
            <a:r>
              <a:rPr lang="he-IL" sz="2000" b="1" dirty="0">
                <a:solidFill>
                  <a:schemeClr val="accent3">
                    <a:lumMod val="75000"/>
                  </a:schemeClr>
                </a:solidFill>
              </a:rPr>
              <a:t>מעלה נוספת שיש להם – </a:t>
            </a:r>
            <a:r>
              <a:rPr lang="he-IL" sz="2000" b="1" dirty="0" err="1">
                <a:solidFill>
                  <a:schemeClr val="accent3">
                    <a:lumMod val="75000"/>
                  </a:schemeClr>
                </a:solidFill>
              </a:rPr>
              <a:t>נסיון</a:t>
            </a:r>
            <a:r>
              <a:rPr lang="he-IL" sz="2000" b="1" dirty="0">
                <a:solidFill>
                  <a:schemeClr val="accent3">
                    <a:lumMod val="75000"/>
                  </a:schemeClr>
                </a:solidFill>
              </a:rPr>
              <a:t> החיים גורם להם להכיר את בורא עולם. </a:t>
            </a:r>
          </a:p>
          <a:p>
            <a:endParaRPr lang="he-IL" sz="2000" b="1" dirty="0">
              <a:solidFill>
                <a:schemeClr val="accent3">
                  <a:lumMod val="75000"/>
                </a:schemeClr>
              </a:solidFill>
            </a:endParaRPr>
          </a:p>
        </p:txBody>
      </p:sp>
    </p:spTree>
    <p:extLst>
      <p:ext uri="{BB962C8B-B14F-4D97-AF65-F5344CB8AC3E}">
        <p14:creationId xmlns:p14="http://schemas.microsoft.com/office/powerpoint/2010/main" val="17531123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F5F96-8987-AAC4-C5D6-44B17531359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5CC04D5-94B2-50B4-6410-3529525621C8}"/>
              </a:ext>
            </a:extLst>
          </p:cNvPr>
          <p:cNvSpPr>
            <a:spLocks noGrp="1"/>
          </p:cNvSpPr>
          <p:nvPr>
            <p:ph type="title"/>
          </p:nvPr>
        </p:nvSpPr>
        <p:spPr/>
        <p:txBody>
          <a:bodyPr/>
          <a:lstStyle/>
          <a:p>
            <a:pPr algn="ctr"/>
            <a:r>
              <a:rPr lang="he-IL" b="1" dirty="0"/>
              <a:t>אריכות ימים</a:t>
            </a:r>
          </a:p>
        </p:txBody>
      </p:sp>
      <p:sp>
        <p:nvSpPr>
          <p:cNvPr id="3" name="מציין מיקום תוכן 2">
            <a:extLst>
              <a:ext uri="{FF2B5EF4-FFF2-40B4-BE49-F238E27FC236}">
                <a16:creationId xmlns:a16="http://schemas.microsoft.com/office/drawing/2014/main" id="{0FFBFDF3-2CD6-1C29-795F-EE6C8A816C5B}"/>
              </a:ext>
            </a:extLst>
          </p:cNvPr>
          <p:cNvSpPr>
            <a:spLocks noGrp="1"/>
          </p:cNvSpPr>
          <p:nvPr>
            <p:ph idx="1"/>
          </p:nvPr>
        </p:nvSpPr>
        <p:spPr/>
        <p:txBody>
          <a:bodyPr/>
          <a:lstStyle/>
          <a:p>
            <a:r>
              <a:rPr lang="he-IL" dirty="0"/>
              <a:t>בעל ה'שפת אמת', רבי יהודה-לייב, האדמו"ר השלישי של חסידות גור, נסתלק בהיותו בשנתו החמישים ושמונה. כששבו בניו מהלוויית אביהם אמר בנו הבכור, רבי אברהם-מרדכי (בעל 'אמרי אמת') ,לאחיו רבי משה-בצלאל: </a:t>
            </a:r>
            <a:r>
              <a:rPr lang="he-IL" b="1" dirty="0"/>
              <a:t>"ברוך-השם, אבינו זכה לאריכות ימים".</a:t>
            </a:r>
          </a:p>
          <a:p>
            <a:endParaRPr lang="he-IL" dirty="0"/>
          </a:p>
          <a:p>
            <a:r>
              <a:rPr lang="he-IL" dirty="0"/>
              <a:t>תמה האח הצעיר על הדברים: "והלוא אבינו נסתלק בשנתו החמישים ושמונה ואפילו לא הגיע לשנות זקנה ושיבה!".</a:t>
            </a:r>
          </a:p>
          <a:p>
            <a:endParaRPr lang="he-IL" dirty="0"/>
          </a:p>
          <a:p>
            <a:r>
              <a:rPr lang="he-IL" dirty="0"/>
              <a:t>השיב רבי אברהם-מרדכי: "אכן, שנים ארוכות לא היו לאבא, אבל ימים ארוכים היו גם היו לו".</a:t>
            </a:r>
          </a:p>
        </p:txBody>
      </p:sp>
    </p:spTree>
    <p:extLst>
      <p:ext uri="{BB962C8B-B14F-4D97-AF65-F5344CB8AC3E}">
        <p14:creationId xmlns:p14="http://schemas.microsoft.com/office/powerpoint/2010/main" val="27499361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5CBA4-5E5C-0532-2C45-068E83D099C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597FADE-B953-4D5C-6741-25623FBB3985}"/>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D47726C0-24E5-60A7-D0C3-82C30E44B19A}"/>
              </a:ext>
            </a:extLst>
          </p:cNvPr>
          <p:cNvSpPr>
            <a:spLocks noGrp="1"/>
          </p:cNvSpPr>
          <p:nvPr>
            <p:ph type="subTitle" idx="1"/>
          </p:nvPr>
        </p:nvSpPr>
        <p:spPr>
          <a:xfrm>
            <a:off x="2589211" y="4126446"/>
            <a:ext cx="8915399" cy="1601254"/>
          </a:xfrm>
        </p:spPr>
        <p:txBody>
          <a:bodyPr>
            <a:normAutofit fontScale="92500" lnSpcReduction="20000"/>
          </a:bodyPr>
          <a:lstStyle/>
          <a:p>
            <a:pPr algn="ctr"/>
            <a:r>
              <a:rPr lang="he-IL" sz="3600" b="1" dirty="0">
                <a:solidFill>
                  <a:schemeClr val="accent1">
                    <a:lumMod val="75000"/>
                  </a:schemeClr>
                </a:solidFill>
              </a:rPr>
              <a:t>עוֹד </a:t>
            </a:r>
            <a:r>
              <a:rPr lang="he-IL" sz="3600" b="1" dirty="0" err="1">
                <a:solidFill>
                  <a:schemeClr val="accent1">
                    <a:lumMod val="75000"/>
                  </a:schemeClr>
                </a:solidFill>
              </a:rPr>
              <a:t>יְנוּבוּן</a:t>
            </a:r>
            <a:r>
              <a:rPr lang="he-IL" sz="3600" b="1" dirty="0">
                <a:solidFill>
                  <a:schemeClr val="accent1">
                    <a:lumMod val="75000"/>
                  </a:schemeClr>
                </a:solidFill>
              </a:rPr>
              <a:t> בְּשֵׂיבָה </a:t>
            </a:r>
          </a:p>
          <a:p>
            <a:pPr algn="ctr"/>
            <a:r>
              <a:rPr lang="he-IL" sz="3600" b="1" dirty="0">
                <a:solidFill>
                  <a:schemeClr val="accent1">
                    <a:lumMod val="75000"/>
                  </a:schemeClr>
                </a:solidFill>
              </a:rPr>
              <a:t>דְּשֵׁנִים וְרַעֲנַנִּים יִהְיוּ: </a:t>
            </a:r>
          </a:p>
          <a:p>
            <a:pPr algn="ctr"/>
            <a:r>
              <a:rPr lang="he-IL" sz="3600" b="1" dirty="0">
                <a:solidFill>
                  <a:schemeClr val="accent1">
                    <a:lumMod val="75000"/>
                  </a:schemeClr>
                </a:solidFill>
              </a:rPr>
              <a:t>החיים היפים של ימי הזקנה</a:t>
            </a:r>
          </a:p>
        </p:txBody>
      </p:sp>
    </p:spTree>
    <p:extLst>
      <p:ext uri="{BB962C8B-B14F-4D97-AF65-F5344CB8AC3E}">
        <p14:creationId xmlns:p14="http://schemas.microsoft.com/office/powerpoint/2010/main" val="9205988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FF7320-C5FF-C98E-81C1-CB00B0829F39}"/>
              </a:ext>
            </a:extLst>
          </p:cNvPr>
          <p:cNvSpPr>
            <a:spLocks noGrp="1"/>
          </p:cNvSpPr>
          <p:nvPr>
            <p:ph type="title"/>
          </p:nvPr>
        </p:nvSpPr>
        <p:spPr/>
        <p:txBody>
          <a:bodyPr/>
          <a:lstStyle/>
          <a:p>
            <a:r>
              <a:rPr lang="he-IL" dirty="0"/>
              <a:t>עוד </a:t>
            </a:r>
            <a:r>
              <a:rPr lang="he-IL" dirty="0" err="1"/>
              <a:t>ינובון</a:t>
            </a:r>
            <a:r>
              <a:rPr lang="he-IL" dirty="0"/>
              <a:t> בשיבה</a:t>
            </a:r>
          </a:p>
        </p:txBody>
      </p:sp>
      <p:pic>
        <p:nvPicPr>
          <p:cNvPr id="5" name="מציין מיקום תוכן 4">
            <a:extLst>
              <a:ext uri="{FF2B5EF4-FFF2-40B4-BE49-F238E27FC236}">
                <a16:creationId xmlns:a16="http://schemas.microsoft.com/office/drawing/2014/main" id="{1FC29CFE-0C00-0E84-096E-81ABD0BF06DE}"/>
              </a:ext>
            </a:extLst>
          </p:cNvPr>
          <p:cNvPicPr>
            <a:picLocks noGrp="1" noChangeAspect="1"/>
          </p:cNvPicPr>
          <p:nvPr>
            <p:ph idx="1"/>
          </p:nvPr>
        </p:nvPicPr>
        <p:blipFill>
          <a:blip r:embed="rId2"/>
          <a:stretch>
            <a:fillRect/>
          </a:stretch>
        </p:blipFill>
        <p:spPr>
          <a:xfrm>
            <a:off x="2123818" y="812333"/>
            <a:ext cx="8345391" cy="6045667"/>
          </a:xfrm>
          <a:prstGeom prst="rect">
            <a:avLst/>
          </a:prstGeom>
        </p:spPr>
      </p:pic>
    </p:spTree>
    <p:extLst>
      <p:ext uri="{BB962C8B-B14F-4D97-AF65-F5344CB8AC3E}">
        <p14:creationId xmlns:p14="http://schemas.microsoft.com/office/powerpoint/2010/main" val="35211497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2DA47-3081-A35D-E63A-AF4FCF4D49E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4B4BCEE-014D-2449-C1D8-13B04BD411FD}"/>
              </a:ext>
            </a:extLst>
          </p:cNvPr>
          <p:cNvSpPr>
            <a:spLocks noGrp="1"/>
          </p:cNvSpPr>
          <p:nvPr>
            <p:ph type="title"/>
          </p:nvPr>
        </p:nvSpPr>
        <p:spPr>
          <a:xfrm>
            <a:off x="1745673" y="624110"/>
            <a:ext cx="9758939" cy="1027269"/>
          </a:xfrm>
        </p:spPr>
        <p:txBody>
          <a:bodyPr/>
          <a:lstStyle/>
          <a:p>
            <a:pPr algn="ctr"/>
            <a:r>
              <a:rPr lang="he-IL" b="1" dirty="0"/>
              <a:t>הולך וגדל</a:t>
            </a:r>
          </a:p>
        </p:txBody>
      </p:sp>
      <p:sp>
        <p:nvSpPr>
          <p:cNvPr id="3" name="מציין מיקום תוכן 2">
            <a:extLst>
              <a:ext uri="{FF2B5EF4-FFF2-40B4-BE49-F238E27FC236}">
                <a16:creationId xmlns:a16="http://schemas.microsoft.com/office/drawing/2014/main" id="{349B805B-3DF1-3CBC-5B01-BD635163D474}"/>
              </a:ext>
            </a:extLst>
          </p:cNvPr>
          <p:cNvSpPr>
            <a:spLocks noGrp="1"/>
          </p:cNvSpPr>
          <p:nvPr>
            <p:ph idx="1"/>
          </p:nvPr>
        </p:nvSpPr>
        <p:spPr>
          <a:xfrm>
            <a:off x="1624084" y="1651378"/>
            <a:ext cx="9880528" cy="5206622"/>
          </a:xfrm>
        </p:spPr>
        <p:txBody>
          <a:bodyPr>
            <a:normAutofit fontScale="92500" lnSpcReduction="20000"/>
          </a:bodyPr>
          <a:lstStyle/>
          <a:p>
            <a:pPr>
              <a:lnSpc>
                <a:spcPct val="150000"/>
              </a:lnSpc>
            </a:pPr>
            <a:r>
              <a:rPr lang="he-IL" sz="2000" b="0" i="0" dirty="0">
                <a:solidFill>
                  <a:srgbClr val="3B3B3B"/>
                </a:solidFill>
                <a:effectLst/>
                <a:latin typeface="almoni"/>
              </a:rPr>
              <a:t>ספר אמונה ובטחון </a:t>
            </a:r>
            <a:r>
              <a:rPr lang="he-IL" sz="2000" b="0" i="0" dirty="0" err="1">
                <a:solidFill>
                  <a:srgbClr val="3B3B3B"/>
                </a:solidFill>
                <a:effectLst/>
                <a:latin typeface="almoni"/>
              </a:rPr>
              <a:t>לחזו"א</a:t>
            </a:r>
            <a:r>
              <a:rPr lang="he-IL" sz="2000" b="0" i="0" dirty="0">
                <a:solidFill>
                  <a:srgbClr val="3B3B3B"/>
                </a:solidFill>
                <a:effectLst/>
                <a:latin typeface="almoni"/>
              </a:rPr>
              <a:t> - פרק ג </a:t>
            </a:r>
          </a:p>
          <a:p>
            <a:pPr>
              <a:lnSpc>
                <a:spcPct val="150000"/>
              </a:lnSpc>
            </a:pPr>
            <a:r>
              <a:rPr lang="he-IL" sz="2000" b="0" i="0" dirty="0">
                <a:solidFill>
                  <a:srgbClr val="3B3B3B"/>
                </a:solidFill>
                <a:effectLst/>
                <a:latin typeface="almoni"/>
              </a:rPr>
              <a:t> מן המורגלות לחשוב לחובה </a:t>
            </a:r>
            <a:r>
              <a:rPr lang="he-IL" sz="2000" b="0" i="0" dirty="0" err="1">
                <a:solidFill>
                  <a:srgbClr val="3B3B3B"/>
                </a:solidFill>
                <a:effectLst/>
                <a:latin typeface="almoni"/>
              </a:rPr>
              <a:t>ליסד</a:t>
            </a:r>
            <a:r>
              <a:rPr lang="he-IL" sz="2000" b="0" i="0" dirty="0">
                <a:solidFill>
                  <a:srgbClr val="3B3B3B"/>
                </a:solidFill>
                <a:effectLst/>
                <a:latin typeface="almoni"/>
              </a:rPr>
              <a:t> ישיבות לגדל בנים לתורה, היצירה של תלמידי חכמים מוכרה לחובה רבת הערך, מוכרה לתל תלפיות, לדבר העומד ברומו של עולם, לדבר שכל חיי הדור </a:t>
            </a:r>
            <a:r>
              <a:rPr lang="he-IL" sz="2000" b="0" i="0" dirty="0" err="1">
                <a:solidFill>
                  <a:srgbClr val="3B3B3B"/>
                </a:solidFill>
                <a:effectLst/>
                <a:latin typeface="almoni"/>
              </a:rPr>
              <a:t>תלוים</a:t>
            </a:r>
            <a:r>
              <a:rPr lang="he-IL" sz="2000" b="0" i="0" dirty="0">
                <a:solidFill>
                  <a:srgbClr val="3B3B3B"/>
                </a:solidFill>
                <a:effectLst/>
                <a:latin typeface="almoni"/>
              </a:rPr>
              <a:t> בו:</a:t>
            </a:r>
          </a:p>
          <a:p>
            <a:pPr>
              <a:lnSpc>
                <a:spcPct val="150000"/>
              </a:lnSpc>
            </a:pPr>
            <a:r>
              <a:rPr lang="he-IL" sz="2000" b="0" i="0" dirty="0">
                <a:solidFill>
                  <a:srgbClr val="3B3B3B"/>
                </a:solidFill>
                <a:effectLst/>
                <a:latin typeface="almoni"/>
              </a:rPr>
              <a:t> אבל הכרה הלזו בגשתה למצוא את הנפשות הראויות ליצירה זו, גובלת גיל ידוע </a:t>
            </a:r>
            <a:r>
              <a:rPr lang="he-IL" sz="2000" b="0" i="0" dirty="0" err="1">
                <a:solidFill>
                  <a:srgbClr val="3B3B3B"/>
                </a:solidFill>
                <a:effectLst/>
                <a:latin typeface="almoni"/>
              </a:rPr>
              <a:t>להתלמיד</a:t>
            </a:r>
            <a:r>
              <a:rPr lang="he-IL" sz="2000" b="0" i="0" dirty="0">
                <a:solidFill>
                  <a:srgbClr val="3B3B3B"/>
                </a:solidFill>
                <a:effectLst/>
                <a:latin typeface="almoni"/>
              </a:rPr>
              <a:t>, ודורשת ממנו צעירות מוחלטת, אך זה שכבר נתבגר ובא בשנים ולא למד בילדותו כבר נפסל בעיני האדם מלהיות תלמיד, וכבר נדמה להם המבוגר הזה לבלתי ראוי לחכמה בהחלט, </a:t>
            </a:r>
          </a:p>
          <a:p>
            <a:pPr>
              <a:lnSpc>
                <a:spcPct val="150000"/>
              </a:lnSpc>
            </a:pPr>
            <a:r>
              <a:rPr lang="he-IL" sz="2000" b="0" i="0" dirty="0">
                <a:solidFill>
                  <a:srgbClr val="3B3B3B"/>
                </a:solidFill>
                <a:effectLst/>
                <a:latin typeface="almoni"/>
              </a:rPr>
              <a:t>גם הוא בעצמו אינו רואה חובה לנפשו </a:t>
            </a:r>
            <a:r>
              <a:rPr lang="he-IL" sz="2000" b="0" i="0" dirty="0" err="1">
                <a:solidFill>
                  <a:srgbClr val="3B3B3B"/>
                </a:solidFill>
                <a:effectLst/>
                <a:latin typeface="almoni"/>
              </a:rPr>
              <a:t>להכנס</a:t>
            </a:r>
            <a:r>
              <a:rPr lang="he-IL" sz="2000" b="0" i="0" dirty="0">
                <a:solidFill>
                  <a:srgbClr val="3B3B3B"/>
                </a:solidFill>
                <a:effectLst/>
                <a:latin typeface="almoni"/>
              </a:rPr>
              <a:t> לבית המדרש לבקש תורה, מכיר הוא חובה לקביעות עתים לתורה ללמוד במה שידע כבר, אבל חובת עליה הגדלה והרמה רחוקה ממנו, והוא נרדם </a:t>
            </a:r>
            <a:r>
              <a:rPr lang="he-IL" sz="2000" b="0" i="0" dirty="0" err="1">
                <a:solidFill>
                  <a:srgbClr val="3B3B3B"/>
                </a:solidFill>
                <a:effectLst/>
                <a:latin typeface="almoni"/>
              </a:rPr>
              <a:t>ביאוש</a:t>
            </a:r>
            <a:r>
              <a:rPr lang="he-IL" sz="2000" b="0" i="0" dirty="0">
                <a:solidFill>
                  <a:srgbClr val="3B3B3B"/>
                </a:solidFill>
                <a:effectLst/>
                <a:latin typeface="almoni"/>
              </a:rPr>
              <a:t> נושן:</a:t>
            </a:r>
          </a:p>
          <a:p>
            <a:pPr>
              <a:lnSpc>
                <a:spcPct val="150000"/>
              </a:lnSpc>
            </a:pPr>
            <a:r>
              <a:rPr lang="he-IL" sz="2000" b="0" i="0" dirty="0">
                <a:solidFill>
                  <a:srgbClr val="3B3B3B"/>
                </a:solidFill>
                <a:effectLst/>
                <a:latin typeface="almoni"/>
              </a:rPr>
              <a:t> ואמנם אין הדבר הזה ע"פ התורה, </a:t>
            </a:r>
            <a:r>
              <a:rPr lang="he-IL" sz="2000" b="0" i="0" dirty="0">
                <a:solidFill>
                  <a:schemeClr val="accent6">
                    <a:lumMod val="75000"/>
                  </a:schemeClr>
                </a:solidFill>
                <a:effectLst/>
                <a:latin typeface="almoni"/>
              </a:rPr>
              <a:t>כי חובת האדם בעולמו כל עוד הנשמה בקרבו להשתדל להיות הולך וגדל, ואם אמנם הלומד זקן דומה לדיו כתובה על נייר מחוק אבל לגודל יקרת החכמה ורב ערכה גם דיו החכמה על נייר המחוק אין ערך אליה ואין מספר לעוצם </a:t>
            </a:r>
            <a:r>
              <a:rPr lang="he-IL" sz="2000" b="0" i="0" dirty="0" err="1">
                <a:solidFill>
                  <a:schemeClr val="accent6">
                    <a:lumMod val="75000"/>
                  </a:schemeClr>
                </a:solidFill>
                <a:effectLst/>
                <a:latin typeface="almoni"/>
              </a:rPr>
              <a:t>שויה</a:t>
            </a:r>
            <a:r>
              <a:rPr lang="he-IL" sz="2000" b="0" i="0" dirty="0">
                <a:solidFill>
                  <a:schemeClr val="accent6">
                    <a:lumMod val="75000"/>
                  </a:schemeClr>
                </a:solidFill>
                <a:effectLst/>
                <a:latin typeface="almoni"/>
              </a:rPr>
              <a:t>:</a:t>
            </a:r>
            <a:endParaRPr lang="he-IL" sz="2000" b="1" dirty="0">
              <a:solidFill>
                <a:schemeClr val="accent6">
                  <a:lumMod val="75000"/>
                </a:schemeClr>
              </a:solidFill>
            </a:endParaRPr>
          </a:p>
        </p:txBody>
      </p:sp>
    </p:spTree>
    <p:extLst>
      <p:ext uri="{BB962C8B-B14F-4D97-AF65-F5344CB8AC3E}">
        <p14:creationId xmlns:p14="http://schemas.microsoft.com/office/powerpoint/2010/main" val="2880785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304D-0422-C6FE-F312-1894CE73F78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69E7F38-4494-7FD8-B0C0-09B324B04FAF}"/>
              </a:ext>
            </a:extLst>
          </p:cNvPr>
          <p:cNvSpPr>
            <a:spLocks noGrp="1"/>
          </p:cNvSpPr>
          <p:nvPr>
            <p:ph type="title"/>
          </p:nvPr>
        </p:nvSpPr>
        <p:spPr>
          <a:xfrm>
            <a:off x="1745673" y="624110"/>
            <a:ext cx="9758939" cy="1027269"/>
          </a:xfrm>
        </p:spPr>
        <p:txBody>
          <a:bodyPr/>
          <a:lstStyle/>
          <a:p>
            <a:pPr algn="ctr"/>
            <a:r>
              <a:rPr lang="he-IL" b="1" dirty="0"/>
              <a:t>המפתח לזקנה מוצלחת</a:t>
            </a:r>
          </a:p>
        </p:txBody>
      </p:sp>
      <p:sp>
        <p:nvSpPr>
          <p:cNvPr id="3" name="מציין מיקום תוכן 2">
            <a:extLst>
              <a:ext uri="{FF2B5EF4-FFF2-40B4-BE49-F238E27FC236}">
                <a16:creationId xmlns:a16="http://schemas.microsoft.com/office/drawing/2014/main" id="{812098C1-C7F9-DF4B-C064-2A7E3B86FCD7}"/>
              </a:ext>
            </a:extLst>
          </p:cNvPr>
          <p:cNvSpPr>
            <a:spLocks noGrp="1"/>
          </p:cNvSpPr>
          <p:nvPr>
            <p:ph idx="1"/>
          </p:nvPr>
        </p:nvSpPr>
        <p:spPr>
          <a:xfrm>
            <a:off x="1624084" y="1651378"/>
            <a:ext cx="9880528" cy="5206622"/>
          </a:xfrm>
        </p:spPr>
        <p:txBody>
          <a:bodyPr>
            <a:normAutofit fontScale="92500" lnSpcReduction="20000"/>
          </a:bodyPr>
          <a:lstStyle/>
          <a:p>
            <a:pPr>
              <a:lnSpc>
                <a:spcPct val="150000"/>
              </a:lnSpc>
            </a:pPr>
            <a:r>
              <a:rPr lang="he-IL" sz="2000" b="0" i="0" dirty="0">
                <a:solidFill>
                  <a:srgbClr val="231F20"/>
                </a:solidFill>
                <a:effectLst/>
                <a:latin typeface="Assistant" pitchFamily="2" charset="-79"/>
                <a:cs typeface="Assistant" pitchFamily="2" charset="-79"/>
              </a:rPr>
              <a:t>בסיכום סדרת מחקרים על הזדקנות מוצלחת, שבוצעה על ידי קרן </a:t>
            </a:r>
            <a:r>
              <a:rPr lang="he-IL" sz="2000" b="0" i="0" dirty="0" err="1">
                <a:solidFill>
                  <a:srgbClr val="231F20"/>
                </a:solidFill>
                <a:effectLst/>
                <a:latin typeface="Assistant" pitchFamily="2" charset="-79"/>
                <a:cs typeface="Assistant" pitchFamily="2" charset="-79"/>
              </a:rPr>
              <a:t>מקארתור</a:t>
            </a:r>
            <a:r>
              <a:rPr lang="he-IL" sz="2000" b="0" i="0" dirty="0">
                <a:solidFill>
                  <a:srgbClr val="231F20"/>
                </a:solidFill>
                <a:effectLst/>
                <a:latin typeface="Assistant" pitchFamily="2" charset="-79"/>
                <a:cs typeface="Assistant" pitchFamily="2" charset="-79"/>
              </a:rPr>
              <a:t> בארה"ב במשך עשר שנים (בעלות של יותר מ-10 מיליון דולר), מצאו החוקרים כי פעילות קוגניטיבית היא אחד המפתחות </a:t>
            </a:r>
            <a:r>
              <a:rPr lang="he-IL" sz="2000" b="0" i="0" dirty="0" err="1">
                <a:solidFill>
                  <a:srgbClr val="231F20"/>
                </a:solidFill>
                <a:effectLst/>
                <a:latin typeface="Assistant" pitchFamily="2" charset="-79"/>
                <a:cs typeface="Assistant" pitchFamily="2" charset="-79"/>
              </a:rPr>
              <a:t>לזיקנה</a:t>
            </a:r>
            <a:r>
              <a:rPr lang="he-IL" sz="2000" b="0" i="0" dirty="0">
                <a:solidFill>
                  <a:srgbClr val="231F20"/>
                </a:solidFill>
                <a:effectLst/>
                <a:latin typeface="Assistant" pitchFamily="2" charset="-79"/>
                <a:cs typeface="Assistant" pitchFamily="2" charset="-79"/>
              </a:rPr>
              <a:t> מוצלחת. </a:t>
            </a:r>
          </a:p>
          <a:p>
            <a:pPr>
              <a:lnSpc>
                <a:spcPct val="150000"/>
              </a:lnSpc>
            </a:pPr>
            <a:r>
              <a:rPr lang="he-IL" sz="2000" b="0" i="0" dirty="0">
                <a:solidFill>
                  <a:srgbClr val="231F20"/>
                </a:solidFill>
                <a:effectLst/>
                <a:latin typeface="Assistant" pitchFamily="2" charset="-79"/>
                <a:cs typeface="Assistant" pitchFamily="2" charset="-79"/>
              </a:rPr>
              <a:t>בין המיתוסים הלא נכונים שהחוקרים ציינו הוא זה הטוען שאנשים מבוגרים לא מסוגלים ללמוד דברים חדשים. בספר שלהם על </a:t>
            </a:r>
            <a:r>
              <a:rPr lang="he-IL" sz="2000" b="0" i="0" dirty="0" err="1">
                <a:solidFill>
                  <a:srgbClr val="231F20"/>
                </a:solidFill>
                <a:effectLst/>
                <a:latin typeface="Assistant" pitchFamily="2" charset="-79"/>
                <a:cs typeface="Assistant" pitchFamily="2" charset="-79"/>
              </a:rPr>
              <a:t>זיקנה</a:t>
            </a:r>
            <a:r>
              <a:rPr lang="he-IL" sz="2000" b="0" i="0" dirty="0">
                <a:solidFill>
                  <a:srgbClr val="231F20"/>
                </a:solidFill>
                <a:effectLst/>
                <a:latin typeface="Assistant" pitchFamily="2" charset="-79"/>
                <a:cs typeface="Assistant" pitchFamily="2" charset="-79"/>
              </a:rPr>
              <a:t> מוצלחת מפריכים החוקרים את </a:t>
            </a:r>
            <a:r>
              <a:rPr lang="he-IL" sz="2000" b="0" i="0" dirty="0" err="1">
                <a:solidFill>
                  <a:srgbClr val="231F20"/>
                </a:solidFill>
                <a:effectLst/>
                <a:latin typeface="Assistant" pitchFamily="2" charset="-79"/>
                <a:cs typeface="Assistant" pitchFamily="2" charset="-79"/>
              </a:rPr>
              <a:t>הדיעה</a:t>
            </a:r>
            <a:r>
              <a:rPr lang="he-IL" sz="2000" b="0" i="0" dirty="0">
                <a:solidFill>
                  <a:srgbClr val="231F20"/>
                </a:solidFill>
                <a:effectLst/>
                <a:latin typeface="Assistant" pitchFamily="2" charset="-79"/>
                <a:cs typeface="Assistant" pitchFamily="2" charset="-79"/>
              </a:rPr>
              <a:t> הקדומה הזאת על הירידה ביכולת הלמידה בגיל מבוגר. </a:t>
            </a:r>
          </a:p>
          <a:p>
            <a:pPr>
              <a:lnSpc>
                <a:spcPct val="150000"/>
              </a:lnSpc>
            </a:pPr>
            <a:r>
              <a:rPr lang="he-IL" sz="2000" b="0" i="0" dirty="0">
                <a:solidFill>
                  <a:srgbClr val="231F20"/>
                </a:solidFill>
                <a:effectLst/>
                <a:latin typeface="Assistant" pitchFamily="2" charset="-79"/>
                <a:cs typeface="Assistant" pitchFamily="2" charset="-79"/>
              </a:rPr>
              <a:t>חלק </a:t>
            </a:r>
            <a:r>
              <a:rPr lang="he-IL" sz="2000" b="0" i="0" dirty="0" err="1">
                <a:solidFill>
                  <a:srgbClr val="231F20"/>
                </a:solidFill>
                <a:effectLst/>
                <a:latin typeface="Assistant" pitchFamily="2" charset="-79"/>
                <a:cs typeface="Assistant" pitchFamily="2" charset="-79"/>
              </a:rPr>
              <a:t>מהדיעה</a:t>
            </a:r>
            <a:r>
              <a:rPr lang="he-IL" sz="2000" b="0" i="0" dirty="0">
                <a:solidFill>
                  <a:srgbClr val="231F20"/>
                </a:solidFill>
                <a:effectLst/>
                <a:latin typeface="Assistant" pitchFamily="2" charset="-79"/>
                <a:cs typeface="Assistant" pitchFamily="2" charset="-79"/>
              </a:rPr>
              <a:t> הקדומה לגבי יכולת הלמידה של אנשים מבוגרים נובעת מתפיסה לא נכונה שהזיכרון יורד באופן מתמיד עם התקדמות הגיל. היום אנו יודעים שהזיכרון של האנשים המבוגרים לא מאבד את יכולתו, ואלא אם מדובר במחלות כמו אלצהיימר. </a:t>
            </a:r>
          </a:p>
          <a:p>
            <a:pPr>
              <a:lnSpc>
                <a:spcPct val="150000"/>
              </a:lnSpc>
            </a:pPr>
            <a:r>
              <a:rPr lang="he-IL" sz="2000" b="0" i="0" dirty="0">
                <a:solidFill>
                  <a:srgbClr val="231F20"/>
                </a:solidFill>
                <a:effectLst/>
                <a:latin typeface="Assistant" pitchFamily="2" charset="-79"/>
                <a:cs typeface="Assistant" pitchFamily="2" charset="-79"/>
              </a:rPr>
              <a:t>צד אחר של נושא הלימודים למבוגרים הוא התפיסה החברתית המוטעית שקובעת כי לימודים הם נחלתם של הצעירים בלבד. כתוצאה מכך (וזו תוצאה אחת מכמה) החברה לא משקיעה בפיתוח הזדמנויות לימוד לאנשים מבוגרים. בהמשך לכך הולך ונבנה מעגל סגור, או נבואה שמגשימה את עצמה.</a:t>
            </a:r>
            <a:endParaRPr lang="he-IL" sz="2000" b="1" dirty="0">
              <a:solidFill>
                <a:schemeClr val="accent6">
                  <a:lumMod val="75000"/>
                </a:schemeClr>
              </a:solidFill>
            </a:endParaRPr>
          </a:p>
        </p:txBody>
      </p:sp>
    </p:spTree>
    <p:extLst>
      <p:ext uri="{BB962C8B-B14F-4D97-AF65-F5344CB8AC3E}">
        <p14:creationId xmlns:p14="http://schemas.microsoft.com/office/powerpoint/2010/main" val="37703060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435EF-6541-51CF-706F-E888A5C0295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5A4B310-1A2A-98FD-2A70-7688A1E2463D}"/>
              </a:ext>
            </a:extLst>
          </p:cNvPr>
          <p:cNvSpPr>
            <a:spLocks noGrp="1"/>
          </p:cNvSpPr>
          <p:nvPr>
            <p:ph type="title"/>
          </p:nvPr>
        </p:nvSpPr>
        <p:spPr>
          <a:xfrm>
            <a:off x="1745673" y="624110"/>
            <a:ext cx="9758939" cy="1027269"/>
          </a:xfrm>
        </p:spPr>
        <p:txBody>
          <a:bodyPr/>
          <a:lstStyle/>
          <a:p>
            <a:pPr algn="ctr"/>
            <a:r>
              <a:rPr lang="he-IL" b="1" dirty="0"/>
              <a:t>המפתח לזקנה מוצלחת</a:t>
            </a:r>
          </a:p>
        </p:txBody>
      </p:sp>
      <p:sp>
        <p:nvSpPr>
          <p:cNvPr id="3" name="מציין מיקום תוכן 2">
            <a:extLst>
              <a:ext uri="{FF2B5EF4-FFF2-40B4-BE49-F238E27FC236}">
                <a16:creationId xmlns:a16="http://schemas.microsoft.com/office/drawing/2014/main" id="{9CB1B1E1-BB32-00B6-9EBC-0A2CCDC876C5}"/>
              </a:ext>
            </a:extLst>
          </p:cNvPr>
          <p:cNvSpPr>
            <a:spLocks noGrp="1"/>
          </p:cNvSpPr>
          <p:nvPr>
            <p:ph idx="1"/>
          </p:nvPr>
        </p:nvSpPr>
        <p:spPr>
          <a:xfrm>
            <a:off x="1624084" y="1651378"/>
            <a:ext cx="9880528" cy="5206622"/>
          </a:xfrm>
        </p:spPr>
        <p:txBody>
          <a:bodyPr>
            <a:normAutofit fontScale="92500" lnSpcReduction="10000"/>
          </a:bodyPr>
          <a:lstStyle/>
          <a:p>
            <a:pPr>
              <a:lnSpc>
                <a:spcPct val="150000"/>
              </a:lnSpc>
            </a:pPr>
            <a:r>
              <a:rPr lang="he-IL" sz="2000" b="0" i="0" dirty="0">
                <a:solidFill>
                  <a:srgbClr val="231F20"/>
                </a:solidFill>
                <a:effectLst/>
                <a:latin typeface="Assistant" pitchFamily="2" charset="-79"/>
                <a:cs typeface="Assistant" pitchFamily="2" charset="-79"/>
              </a:rPr>
              <a:t>כיום יש בישראל ובעולם כולו גידול עצום בהזדמנויות הלימוד לבני הגיל השלישי. הכתבה הזו תנסה לסקור בקיצור חלק מההתפתחויות הללו. ננסה להדגיש את המגוון הרב של המסגרות ושל הזדמנויות הלימוד הקיימות. </a:t>
            </a:r>
          </a:p>
          <a:p>
            <a:pPr>
              <a:lnSpc>
                <a:spcPct val="150000"/>
              </a:lnSpc>
            </a:pPr>
            <a:r>
              <a:rPr lang="he-IL" sz="2000" b="0" i="0" dirty="0">
                <a:solidFill>
                  <a:srgbClr val="231F20"/>
                </a:solidFill>
                <a:effectLst/>
                <a:latin typeface="Assistant" pitchFamily="2" charset="-79"/>
                <a:cs typeface="Assistant" pitchFamily="2" charset="-79"/>
              </a:rPr>
              <a:t>במסורת היהודית לימוד תורה אינו בבחינת אופציה חיובית בלבד, אלא גם ערך דתי וחיוב כמצווה (בתפילת שחרית מצוטטת משנה ממסכת שבת עמ' </a:t>
            </a:r>
            <a:r>
              <a:rPr lang="he-IL" sz="2000" b="0" i="0" dirty="0" err="1">
                <a:solidFill>
                  <a:srgbClr val="231F20"/>
                </a:solidFill>
                <a:effectLst/>
                <a:latin typeface="Assistant" pitchFamily="2" charset="-79"/>
                <a:cs typeface="Assistant" pitchFamily="2" charset="-79"/>
              </a:rPr>
              <a:t>קכז</a:t>
            </a:r>
            <a:r>
              <a:rPr lang="he-IL" sz="2000" b="0" i="0" dirty="0">
                <a:solidFill>
                  <a:srgbClr val="231F20"/>
                </a:solidFill>
                <a:effectLst/>
                <a:latin typeface="Assistant" pitchFamily="2" charset="-79"/>
                <a:cs typeface="Assistant" pitchFamily="2" charset="-79"/>
              </a:rPr>
              <a:t>' ובה כתוב: "תלמוד תורה כנגד כולם"). </a:t>
            </a:r>
          </a:p>
          <a:p>
            <a:pPr>
              <a:lnSpc>
                <a:spcPct val="150000"/>
              </a:lnSpc>
            </a:pPr>
            <a:r>
              <a:rPr lang="he-IL" sz="2000" b="0" i="0" dirty="0">
                <a:solidFill>
                  <a:srgbClr val="231F20"/>
                </a:solidFill>
                <a:effectLst/>
                <a:latin typeface="Assistant" pitchFamily="2" charset="-79"/>
                <a:cs typeface="Assistant" pitchFamily="2" charset="-79"/>
              </a:rPr>
              <a:t>הרעיון של תלמוד תורה כחובה דתית אינו מוגבל בגיל במסורת היהודית. </a:t>
            </a:r>
          </a:p>
          <a:p>
            <a:pPr>
              <a:lnSpc>
                <a:spcPct val="150000"/>
              </a:lnSpc>
            </a:pPr>
            <a:r>
              <a:rPr lang="he-IL" sz="2000" b="0" i="0" dirty="0">
                <a:solidFill>
                  <a:srgbClr val="231F20"/>
                </a:solidFill>
                <a:effectLst/>
                <a:latin typeface="Assistant" pitchFamily="2" charset="-79"/>
                <a:cs typeface="Assistant" pitchFamily="2" charset="-79"/>
              </a:rPr>
              <a:t>המעניין בדבר הוא שביהדות הלימודים הם אינסופיים, לעולם אינך יכול לומר "החכמתי", או לחילופין - "זקנתי" ולכן איני צריך ללמוד עוד. </a:t>
            </a:r>
          </a:p>
          <a:p>
            <a:pPr>
              <a:lnSpc>
                <a:spcPct val="150000"/>
              </a:lnSpc>
            </a:pPr>
            <a:r>
              <a:rPr lang="he-IL" sz="2000" b="0" i="0" dirty="0">
                <a:solidFill>
                  <a:srgbClr val="231F20"/>
                </a:solidFill>
                <a:effectLst/>
                <a:latin typeface="Assistant" pitchFamily="2" charset="-79"/>
                <a:cs typeface="Assistant" pitchFamily="2" charset="-79"/>
              </a:rPr>
              <a:t>הרעיון שמישהו יעז להגיד לתלמיד חכם זקן שהוא צריך להפסיק ללמוד תורה בגלל שהוא "זקן מדי ללמוד" - מגוחך. יתרה מזאת, היהדות מעריכה את לימוד התורה כערך בפני עצמו. יש חשיבות ללימוד התורה כדי לקיים את המצוות וההלכה, אך במקביל קיים הרעיון של "לימוד לשמו", לימוד לשם הלימוד. </a:t>
            </a:r>
            <a:endParaRPr lang="he-IL" sz="2000" b="1" dirty="0">
              <a:solidFill>
                <a:schemeClr val="accent6">
                  <a:lumMod val="75000"/>
                </a:schemeClr>
              </a:solidFill>
            </a:endParaRPr>
          </a:p>
        </p:txBody>
      </p:sp>
    </p:spTree>
    <p:extLst>
      <p:ext uri="{BB962C8B-B14F-4D97-AF65-F5344CB8AC3E}">
        <p14:creationId xmlns:p14="http://schemas.microsoft.com/office/powerpoint/2010/main" val="19499183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D2E07-E8E9-D23D-7172-595464D9C1A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3737F7D-737D-C163-02A0-0C3B70AA3B42}"/>
              </a:ext>
            </a:extLst>
          </p:cNvPr>
          <p:cNvSpPr>
            <a:spLocks noGrp="1"/>
          </p:cNvSpPr>
          <p:nvPr>
            <p:ph type="title"/>
          </p:nvPr>
        </p:nvSpPr>
        <p:spPr>
          <a:xfrm>
            <a:off x="1745673" y="624110"/>
            <a:ext cx="9758939" cy="1027269"/>
          </a:xfrm>
        </p:spPr>
        <p:txBody>
          <a:bodyPr/>
          <a:lstStyle/>
          <a:p>
            <a:pPr algn="ctr"/>
            <a:r>
              <a:rPr lang="he-IL" b="1" dirty="0"/>
              <a:t>להרחיב את האופקים</a:t>
            </a:r>
          </a:p>
        </p:txBody>
      </p:sp>
      <p:sp>
        <p:nvSpPr>
          <p:cNvPr id="3" name="מציין מיקום תוכן 2">
            <a:extLst>
              <a:ext uri="{FF2B5EF4-FFF2-40B4-BE49-F238E27FC236}">
                <a16:creationId xmlns:a16="http://schemas.microsoft.com/office/drawing/2014/main" id="{EA7B73FB-6A0A-CE92-8943-99AA0D410862}"/>
              </a:ext>
            </a:extLst>
          </p:cNvPr>
          <p:cNvSpPr>
            <a:spLocks noGrp="1"/>
          </p:cNvSpPr>
          <p:nvPr>
            <p:ph idx="1"/>
          </p:nvPr>
        </p:nvSpPr>
        <p:spPr>
          <a:xfrm>
            <a:off x="1624084" y="1651378"/>
            <a:ext cx="9880528" cy="5206622"/>
          </a:xfrm>
        </p:spPr>
        <p:txBody>
          <a:bodyPr>
            <a:normAutofit fontScale="85000" lnSpcReduction="10000"/>
          </a:bodyPr>
          <a:lstStyle/>
          <a:p>
            <a:pPr>
              <a:lnSpc>
                <a:spcPct val="150000"/>
              </a:lnSpc>
            </a:pPr>
            <a:r>
              <a:rPr lang="he-IL" sz="1600" b="0" i="0" dirty="0">
                <a:solidFill>
                  <a:srgbClr val="231F20"/>
                </a:solidFill>
                <a:effectLst/>
                <a:latin typeface="Assistant" pitchFamily="2" charset="-79"/>
                <a:cs typeface="Assistant" pitchFamily="2" charset="-79"/>
              </a:rPr>
              <a:t>קשה מאוד לרדת לעומק השאלה כיצד ומה הלימוד נותן/תורם לבני הגיל השלישי. </a:t>
            </a:r>
          </a:p>
          <a:p>
            <a:pPr>
              <a:lnSpc>
                <a:spcPct val="150000"/>
              </a:lnSpc>
            </a:pPr>
            <a:r>
              <a:rPr lang="he-IL" sz="1600" b="0" i="0" dirty="0">
                <a:solidFill>
                  <a:srgbClr val="231F20"/>
                </a:solidFill>
                <a:effectLst/>
                <a:latin typeface="Assistant" pitchFamily="2" charset="-79"/>
                <a:cs typeface="Assistant" pitchFamily="2" charset="-79"/>
              </a:rPr>
              <a:t>בגילאים שמעבר ל-50 מעטים האנשים המעוניינים בלימודים ככרטיס כניסה לשוק העבודה בשכר. בהתאם להנחה זו נשאלת השאלה מה מניע אנשים להשקיע מזמנם, מכספם ומאמץ כדי ללמוד דברים חדשים? כיצד ומה תורמים הלימודים לבן-אדם שפרש מהעבודה בגיל 60 או 70? </a:t>
            </a:r>
          </a:p>
          <a:p>
            <a:pPr>
              <a:lnSpc>
                <a:spcPct val="150000"/>
              </a:lnSpc>
            </a:pPr>
            <a:r>
              <a:rPr lang="he-IL" sz="1600" b="0" i="0" dirty="0">
                <a:solidFill>
                  <a:srgbClr val="231F20"/>
                </a:solidFill>
                <a:effectLst/>
                <a:latin typeface="Assistant" pitchFamily="2" charset="-79"/>
                <a:cs typeface="Assistant" pitchFamily="2" charset="-79"/>
              </a:rPr>
              <a:t>ניתן לנסות לענות על השאלה הזאת בשני מישורים: אחת התשובות הנפוצות ביותר שאנשים נותנים היא: "אני מעוניין/ת להרחיב את האופקים שלי". </a:t>
            </a:r>
          </a:p>
          <a:p>
            <a:pPr>
              <a:lnSpc>
                <a:spcPct val="150000"/>
              </a:lnSpc>
            </a:pPr>
            <a:r>
              <a:rPr lang="he-IL" sz="1600" b="0" i="0" dirty="0">
                <a:solidFill>
                  <a:srgbClr val="231F20"/>
                </a:solidFill>
                <a:effectLst/>
                <a:latin typeface="Assistant" pitchFamily="2" charset="-79"/>
                <a:cs typeface="Assistant" pitchFamily="2" charset="-79"/>
              </a:rPr>
              <a:t>כאשר אנחנו מנסים לנתח את המשמעות העמוקה בהסבר הפשוט הזה, אנחנו מקבלים הבנה יותר עמוקה על מצבו של האדם שיצא ממעגל העבודה בשכר </a:t>
            </a:r>
            <a:r>
              <a:rPr lang="he-IL" sz="1600" b="0" i="0" dirty="0">
                <a:solidFill>
                  <a:schemeClr val="accent6">
                    <a:lumMod val="75000"/>
                  </a:schemeClr>
                </a:solidFill>
                <a:effectLst/>
                <a:latin typeface="Assistant" pitchFamily="2" charset="-79"/>
                <a:cs typeface="Assistant" pitchFamily="2" charset="-79"/>
              </a:rPr>
              <a:t>ואשר מחפש משמעות עמוקה בחייו</a:t>
            </a:r>
            <a:r>
              <a:rPr lang="he-IL" sz="1600" b="0" i="0" dirty="0">
                <a:solidFill>
                  <a:srgbClr val="231F20"/>
                </a:solidFill>
                <a:effectLst/>
                <a:latin typeface="Assistant" pitchFamily="2" charset="-79"/>
                <a:cs typeface="Assistant" pitchFamily="2" charset="-79"/>
              </a:rPr>
              <a:t>. בתוך הביטוי הנ"ל טמון הרעיון של לימודים כמונעים "סגירת אופקים". </a:t>
            </a:r>
          </a:p>
          <a:p>
            <a:pPr>
              <a:lnSpc>
                <a:spcPct val="150000"/>
              </a:lnSpc>
            </a:pPr>
            <a:r>
              <a:rPr lang="he-IL" sz="1600" b="0" i="0" dirty="0">
                <a:solidFill>
                  <a:srgbClr val="231F20"/>
                </a:solidFill>
                <a:effectLst/>
                <a:latin typeface="Assistant" pitchFamily="2" charset="-79"/>
                <a:cs typeface="Assistant" pitchFamily="2" charset="-79"/>
              </a:rPr>
              <a:t>הביטוי גם מחזק את </a:t>
            </a:r>
            <a:r>
              <a:rPr lang="he-IL" sz="1600" b="0" i="0" dirty="0" err="1">
                <a:solidFill>
                  <a:srgbClr val="231F20"/>
                </a:solidFill>
                <a:effectLst/>
                <a:latin typeface="Assistant" pitchFamily="2" charset="-79"/>
                <a:cs typeface="Assistant" pitchFamily="2" charset="-79"/>
              </a:rPr>
              <a:t>הדיעה</a:t>
            </a:r>
            <a:r>
              <a:rPr lang="he-IL" sz="1600" b="0" i="0" dirty="0">
                <a:solidFill>
                  <a:srgbClr val="231F20"/>
                </a:solidFill>
                <a:effectLst/>
                <a:latin typeface="Assistant" pitchFamily="2" charset="-79"/>
                <a:cs typeface="Assistant" pitchFamily="2" charset="-79"/>
              </a:rPr>
              <a:t> שיש בכוח הלימודים כדי "להרחיב" את אופקיו של האדם. אבל למה אנשים מתכוונים כשהם מדברים על האופקים שלהם? האם הכוונה היא רק לאיסוף עובדות ומידע, או אולי נכון יותר לדבר על חיפוש אחרי מה שחז"ל כינו: "חכמה, בינה ודעת"? </a:t>
            </a:r>
          </a:p>
          <a:p>
            <a:pPr>
              <a:lnSpc>
                <a:spcPct val="150000"/>
              </a:lnSpc>
            </a:pPr>
            <a:r>
              <a:rPr lang="he-IL" sz="1600" b="0" i="0" dirty="0">
                <a:solidFill>
                  <a:srgbClr val="231F20"/>
                </a:solidFill>
                <a:effectLst/>
                <a:latin typeface="Assistant" pitchFamily="2" charset="-79"/>
                <a:cs typeface="Assistant" pitchFamily="2" charset="-79"/>
              </a:rPr>
              <a:t>אחרי יותר מ?25 שנה של עבודה בתחום הלימודים לגיל השלישי אני מאמין שמה שאנשים מחפשים בלימודיהם זה </a:t>
            </a:r>
            <a:r>
              <a:rPr lang="he-IL" sz="1600" b="0" i="0" dirty="0">
                <a:solidFill>
                  <a:schemeClr val="accent6">
                    <a:lumMod val="75000"/>
                  </a:schemeClr>
                </a:solidFill>
                <a:effectLst/>
                <a:latin typeface="Assistant" pitchFamily="2" charset="-79"/>
                <a:cs typeface="Assistant" pitchFamily="2" charset="-79"/>
              </a:rPr>
              <a:t>מעין מפתח להבנה יותר עמוקה של הפנים הרבות של עולמנו</a:t>
            </a:r>
            <a:r>
              <a:rPr lang="he-IL" sz="1600" b="0" i="0" dirty="0">
                <a:solidFill>
                  <a:srgbClr val="231F20"/>
                </a:solidFill>
                <a:effectLst/>
                <a:latin typeface="Assistant" pitchFamily="2" charset="-79"/>
                <a:cs typeface="Assistant" pitchFamily="2" charset="-79"/>
              </a:rPr>
              <a:t>, יחסי אנוש והמשמעות של חיינו, בלי כל קשר לנושא הספציפי. </a:t>
            </a:r>
          </a:p>
          <a:p>
            <a:pPr>
              <a:lnSpc>
                <a:spcPct val="150000"/>
              </a:lnSpc>
            </a:pPr>
            <a:r>
              <a:rPr lang="he-IL" sz="1600" b="1" i="0" dirty="0">
                <a:solidFill>
                  <a:schemeClr val="accent5">
                    <a:lumMod val="50000"/>
                  </a:schemeClr>
                </a:solidFill>
                <a:effectLst/>
                <a:latin typeface="Assistant" pitchFamily="2" charset="-79"/>
                <a:cs typeface="Assistant" pitchFamily="2" charset="-79"/>
              </a:rPr>
              <a:t>ברמת המשמעות האישית, לומדים מבוגרים רבים אומרים שהם מעוניינים "להרחיב את האופקים" שלהם. הביטוי הזה מרמז שיש תחושה שעולמם לא מספיק "רחב", או אפילו מצטמק. הם מרגישים את הצורך לעשות מאמץ מכוון כדי לפעול נגד צמצום האופקים הרוחניים והחברתיים שלהם.</a:t>
            </a:r>
            <a:endParaRPr lang="he-IL" sz="1600" b="1" dirty="0">
              <a:solidFill>
                <a:schemeClr val="accent5">
                  <a:lumMod val="50000"/>
                </a:schemeClr>
              </a:solidFill>
            </a:endParaRPr>
          </a:p>
        </p:txBody>
      </p:sp>
    </p:spTree>
    <p:extLst>
      <p:ext uri="{BB962C8B-B14F-4D97-AF65-F5344CB8AC3E}">
        <p14:creationId xmlns:p14="http://schemas.microsoft.com/office/powerpoint/2010/main" val="10663046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6E6D9-9F58-F673-BAA4-72ED72DA2A5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61FC28D-EB83-EA4F-B660-C1A0D544C5D0}"/>
              </a:ext>
            </a:extLst>
          </p:cNvPr>
          <p:cNvSpPr>
            <a:spLocks noGrp="1"/>
          </p:cNvSpPr>
          <p:nvPr>
            <p:ph type="title"/>
          </p:nvPr>
        </p:nvSpPr>
        <p:spPr>
          <a:xfrm>
            <a:off x="1745673" y="624110"/>
            <a:ext cx="9758939" cy="1027269"/>
          </a:xfrm>
        </p:spPr>
        <p:txBody>
          <a:bodyPr/>
          <a:lstStyle/>
          <a:p>
            <a:pPr algn="ctr"/>
            <a:r>
              <a:rPr lang="he-IL" b="1" dirty="0"/>
              <a:t>שלשה סוגי תועלת בלימודים</a:t>
            </a:r>
          </a:p>
        </p:txBody>
      </p:sp>
      <p:sp>
        <p:nvSpPr>
          <p:cNvPr id="3" name="מציין מיקום תוכן 2">
            <a:extLst>
              <a:ext uri="{FF2B5EF4-FFF2-40B4-BE49-F238E27FC236}">
                <a16:creationId xmlns:a16="http://schemas.microsoft.com/office/drawing/2014/main" id="{815DFFCE-7C2D-4802-9844-6668C899F67F}"/>
              </a:ext>
            </a:extLst>
          </p:cNvPr>
          <p:cNvSpPr>
            <a:spLocks noGrp="1"/>
          </p:cNvSpPr>
          <p:nvPr>
            <p:ph idx="1"/>
          </p:nvPr>
        </p:nvSpPr>
        <p:spPr>
          <a:xfrm>
            <a:off x="1624084" y="1651378"/>
            <a:ext cx="9880528" cy="5206622"/>
          </a:xfrm>
        </p:spPr>
        <p:txBody>
          <a:bodyPr>
            <a:normAutofit/>
          </a:bodyPr>
          <a:lstStyle/>
          <a:p>
            <a:pPr>
              <a:lnSpc>
                <a:spcPct val="150000"/>
              </a:lnSpc>
            </a:pPr>
            <a:r>
              <a:rPr lang="he-IL" sz="1600" b="0" i="0" dirty="0">
                <a:solidFill>
                  <a:srgbClr val="231F20"/>
                </a:solidFill>
                <a:effectLst/>
                <a:latin typeface="Assistant" pitchFamily="2" charset="-79"/>
                <a:cs typeface="Assistant" pitchFamily="2" charset="-79"/>
              </a:rPr>
              <a:t>כנזכר לעיל, קשה להגדיר את המניעים האישיים של המשיכה ללימודים בגיל השלישי, אך ניתן להשתמש בנוסחה מארה"ב להסביר שלושה סוגים של התועלת מהלימודים בגיל המבוגר: מדובר על מה שמכונה ?</a:t>
            </a:r>
            <a:r>
              <a:rPr lang="en-US" sz="1600" b="0" i="0" dirty="0">
                <a:solidFill>
                  <a:srgbClr val="231F20"/>
                </a:solidFill>
                <a:effectLst/>
                <a:latin typeface="Assistant" pitchFamily="2" charset="-79"/>
                <a:cs typeface="Assistant" pitchFamily="2" charset="-79"/>
              </a:rPr>
              <a:t>the three E?s? </a:t>
            </a:r>
            <a:r>
              <a:rPr lang="he-IL" sz="1600" b="0" i="0" dirty="0">
                <a:solidFill>
                  <a:srgbClr val="231F20"/>
                </a:solidFill>
                <a:effectLst/>
                <a:latin typeface="Assistant" pitchFamily="2" charset="-79"/>
                <a:cs typeface="Assistant" pitchFamily="2" charset="-79"/>
              </a:rPr>
              <a:t>והם: </a:t>
            </a:r>
            <a:r>
              <a:rPr lang="en-US" sz="1600" b="0" i="0" dirty="0">
                <a:solidFill>
                  <a:srgbClr val="231F20"/>
                </a:solidFill>
                <a:effectLst/>
                <a:latin typeface="Assistant" pitchFamily="2" charset="-79"/>
                <a:cs typeface="Assistant" pitchFamily="2" charset="-79"/>
              </a:rPr>
              <a:t>Enrichment, Enabling, </a:t>
            </a:r>
            <a:r>
              <a:rPr lang="en-US" sz="1600" b="0" i="0" dirty="0" err="1">
                <a:solidFill>
                  <a:srgbClr val="231F20"/>
                </a:solidFill>
                <a:effectLst/>
                <a:latin typeface="Assistant" pitchFamily="2" charset="-79"/>
                <a:cs typeface="Assistant" pitchFamily="2" charset="-79"/>
              </a:rPr>
              <a:t>Empowermemt</a:t>
            </a:r>
            <a:r>
              <a:rPr lang="en-US" sz="1600" b="0" i="0" dirty="0">
                <a:solidFill>
                  <a:srgbClr val="231F20"/>
                </a:solidFill>
                <a:effectLst/>
                <a:latin typeface="Assistant" pitchFamily="2" charset="-79"/>
                <a:cs typeface="Assistant" pitchFamily="2" charset="-79"/>
              </a:rPr>
              <a:t>, </a:t>
            </a:r>
            <a:r>
              <a:rPr lang="he-IL" sz="1600" b="0" i="0" dirty="0">
                <a:solidFill>
                  <a:srgbClr val="231F20"/>
                </a:solidFill>
                <a:effectLst/>
                <a:latin typeface="Assistant" pitchFamily="2" charset="-79"/>
                <a:cs typeface="Assistant" pitchFamily="2" charset="-79"/>
              </a:rPr>
              <a:t> ובתרגום לעברית בהתאמה: </a:t>
            </a:r>
          </a:p>
          <a:p>
            <a:pPr>
              <a:lnSpc>
                <a:spcPct val="150000"/>
              </a:lnSpc>
            </a:pPr>
            <a:r>
              <a:rPr lang="he-IL" sz="1600" b="0" i="0" dirty="0">
                <a:solidFill>
                  <a:srgbClr val="231F20"/>
                </a:solidFill>
                <a:effectLst/>
                <a:latin typeface="Assistant" pitchFamily="2" charset="-79"/>
                <a:cs typeface="Assistant" pitchFamily="2" charset="-79"/>
              </a:rPr>
              <a:t>העשרה, נתינת כלים ואפשרויות והעצמה (נתינת היכולת לאנשים לשפר את עולמם). </a:t>
            </a:r>
          </a:p>
          <a:p>
            <a:pPr>
              <a:lnSpc>
                <a:spcPct val="150000"/>
              </a:lnSpc>
            </a:pPr>
            <a:r>
              <a:rPr lang="he-IL" sz="1600" b="0" i="0" u="sng" dirty="0">
                <a:solidFill>
                  <a:srgbClr val="231F20"/>
                </a:solidFill>
                <a:effectLst/>
                <a:latin typeface="Assistant" pitchFamily="2" charset="-79"/>
                <a:cs typeface="Assistant" pitchFamily="2" charset="-79"/>
              </a:rPr>
              <a:t>העשרה</a:t>
            </a:r>
            <a:r>
              <a:rPr lang="he-IL" sz="1600" b="0" i="0" dirty="0">
                <a:solidFill>
                  <a:srgbClr val="231F20"/>
                </a:solidFill>
                <a:effectLst/>
                <a:latin typeface="Assistant" pitchFamily="2" charset="-79"/>
                <a:cs typeface="Assistant" pitchFamily="2" charset="-79"/>
              </a:rPr>
              <a:t>: חלק מהסטריאוטיפים השליליים לגבי אנשים מבוגרים הוא הרעיון שחייהם ריקים מתוכן ומהווים חלל עצום אותו הם חייבים למלא כדי "לשרוף את הזמן". אין זה המקום להפריך את </a:t>
            </a:r>
            <a:r>
              <a:rPr lang="he-IL" sz="1600" b="0" i="0" dirty="0" err="1">
                <a:solidFill>
                  <a:srgbClr val="231F20"/>
                </a:solidFill>
                <a:effectLst/>
                <a:latin typeface="Assistant" pitchFamily="2" charset="-79"/>
                <a:cs typeface="Assistant" pitchFamily="2" charset="-79"/>
              </a:rPr>
              <a:t>הטריאוטיפ</a:t>
            </a:r>
            <a:r>
              <a:rPr lang="he-IL" sz="1600" b="0" i="0" dirty="0">
                <a:solidFill>
                  <a:srgbClr val="231F20"/>
                </a:solidFill>
                <a:effectLst/>
                <a:latin typeface="Assistant" pitchFamily="2" charset="-79"/>
                <a:cs typeface="Assistant" pitchFamily="2" charset="-79"/>
              </a:rPr>
              <a:t> הזה, אך ראוי לציין שיש אנשים שרואים בלימודים בגיל השלישי "פתרון" לבעיה זו. הלימודים אינם בבחינת "שריפת זמן", אלא תוספת איכותית ומעשירה לחיים. </a:t>
            </a:r>
            <a:r>
              <a:rPr lang="he-IL" sz="400" b="0" i="0" dirty="0">
                <a:solidFill>
                  <a:srgbClr val="231F20"/>
                </a:solidFill>
                <a:effectLst/>
                <a:latin typeface="Assistant" pitchFamily="2" charset="-79"/>
                <a:cs typeface="Assistant" pitchFamily="2" charset="-79"/>
              </a:rPr>
              <a:t>שאלתי פעם משתתף מבוגר מדוע הוא בחר ללמוד לטינית (שהרי לטינית היא שפה מתה, שלא נעשה בה שימוש כלל, אפילו לא באיטליה). תשובתו </a:t>
            </a:r>
            <a:r>
              <a:rPr lang="he-IL" sz="400" b="0" i="0" dirty="0" err="1">
                <a:solidFill>
                  <a:srgbClr val="231F20"/>
                </a:solidFill>
                <a:effectLst/>
                <a:latin typeface="Assistant" pitchFamily="2" charset="-79"/>
                <a:cs typeface="Assistant" pitchFamily="2" charset="-79"/>
              </a:rPr>
              <a:t>היתה</a:t>
            </a:r>
            <a:r>
              <a:rPr lang="he-IL" sz="400" b="0" i="0" dirty="0">
                <a:solidFill>
                  <a:srgbClr val="231F20"/>
                </a:solidFill>
                <a:effectLst/>
                <a:latin typeface="Assistant" pitchFamily="2" charset="-79"/>
                <a:cs typeface="Assistant" pitchFamily="2" charset="-79"/>
              </a:rPr>
              <a:t> שעבורו לימוד השפה הלטינית מהווה סגירת מעגל. אותו האיש היה יליד גרמניה שנזרק ע"י הנאצים מהגימנסיה בה למד בדיוק באמצע שיעור לטינית. "אני מרגיש שהצלחתי לשרוד, אני קיים וממשיך - והנאצים אינם. בשבילי לימודי הלטינית הם מעין נקמה מתוקה". אותו תלמיד לא מצפה להשתמש בלטינית בחייו היומיומיים, אך אין ספק שהלימודים מעשירים אותו. </a:t>
            </a:r>
          </a:p>
          <a:p>
            <a:pPr>
              <a:lnSpc>
                <a:spcPct val="150000"/>
              </a:lnSpc>
            </a:pPr>
            <a:r>
              <a:rPr lang="he-IL" sz="1600" b="0" i="0" u="sng" dirty="0">
                <a:solidFill>
                  <a:srgbClr val="231F20"/>
                </a:solidFill>
                <a:effectLst/>
                <a:latin typeface="Assistant" pitchFamily="2" charset="-79"/>
                <a:cs typeface="Assistant" pitchFamily="2" charset="-79"/>
              </a:rPr>
              <a:t>נתינת הכלים והאפשרויות</a:t>
            </a:r>
            <a:r>
              <a:rPr lang="he-IL" sz="1600" b="0" i="0" dirty="0">
                <a:solidFill>
                  <a:srgbClr val="231F20"/>
                </a:solidFill>
                <a:effectLst/>
                <a:latin typeface="Assistant" pitchFamily="2" charset="-79"/>
                <a:cs typeface="Assistant" pitchFamily="2" charset="-79"/>
              </a:rPr>
              <a:t>: במקרה כזה אנשים בוחרים ללמוד נושאים שעשויים לספק להם כלים קונספטואליים להשגת מטרות שונות ומגוונות. </a:t>
            </a:r>
            <a:r>
              <a:rPr lang="he-IL" sz="400" b="0" i="0" dirty="0">
                <a:solidFill>
                  <a:srgbClr val="231F20"/>
                </a:solidFill>
                <a:effectLst/>
                <a:latin typeface="Assistant" pitchFamily="2" charset="-79"/>
                <a:cs typeface="Assistant" pitchFamily="2" charset="-79"/>
              </a:rPr>
              <a:t>מישהי שמעוניינת לשפר את הזיכרון תוכל להפיק תועלת מקורס בנושא העוסק בכך. אנשים שמעוניינים להבין את התרבויות השונות, ואין להם האמצעים לטייל בעולם, יכולים ללמוד אנתרופולוגיה, או להשתתף בקורס שנושאו לימוד והכרת ארצות ותרבויות שונות בעזרת אמצעי המחשה כגון שקפים. אפילו ניתן ללמוד איך לכתוב </a:t>
            </a:r>
            <a:r>
              <a:rPr lang="he-IL" sz="400" b="0" i="0" dirty="0" err="1">
                <a:solidFill>
                  <a:srgbClr val="231F20"/>
                </a:solidFill>
                <a:effectLst/>
                <a:latin typeface="Assistant" pitchFamily="2" charset="-79"/>
                <a:cs typeface="Assistant" pitchFamily="2" charset="-79"/>
              </a:rPr>
              <a:t>זכרונות</a:t>
            </a:r>
            <a:r>
              <a:rPr lang="he-IL" sz="400" b="0" i="0" dirty="0">
                <a:solidFill>
                  <a:srgbClr val="231F20"/>
                </a:solidFill>
                <a:effectLst/>
                <a:latin typeface="Assistant" pitchFamily="2" charset="-79"/>
                <a:cs typeface="Assistant" pitchFamily="2" charset="-79"/>
              </a:rPr>
              <a:t> כדי להשאיר מעין עיזבון למשפחה.</a:t>
            </a:r>
          </a:p>
        </p:txBody>
      </p:sp>
    </p:spTree>
    <p:extLst>
      <p:ext uri="{BB962C8B-B14F-4D97-AF65-F5344CB8AC3E}">
        <p14:creationId xmlns:p14="http://schemas.microsoft.com/office/powerpoint/2010/main" val="18714404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7F048-1EE4-464E-ABAE-4EC2A2AC4EBD}"/>
            </a:ext>
          </a:extLst>
        </p:cNvPr>
        <p:cNvGrpSpPr/>
        <p:nvPr/>
      </p:nvGrpSpPr>
      <p:grpSpPr>
        <a:xfrm>
          <a:off x="0" y="0"/>
          <a:ext cx="0" cy="0"/>
          <a:chOff x="0" y="0"/>
          <a:chExt cx="0" cy="0"/>
        </a:xfrm>
      </p:grpSpPr>
      <p:pic>
        <p:nvPicPr>
          <p:cNvPr id="3" name="תמונה 2">
            <a:extLst>
              <a:ext uri="{FF2B5EF4-FFF2-40B4-BE49-F238E27FC236}">
                <a16:creationId xmlns:a16="http://schemas.microsoft.com/office/drawing/2014/main" id="{4EA8FF5C-F490-6738-A1FB-B73A29FF347C}"/>
              </a:ext>
            </a:extLst>
          </p:cNvPr>
          <p:cNvPicPr>
            <a:picLocks noChangeAspect="1"/>
          </p:cNvPicPr>
          <p:nvPr/>
        </p:nvPicPr>
        <p:blipFill>
          <a:blip r:embed="rId2"/>
          <a:stretch>
            <a:fillRect/>
          </a:stretch>
        </p:blipFill>
        <p:spPr>
          <a:xfrm>
            <a:off x="2574" y="0"/>
            <a:ext cx="12186851" cy="6858000"/>
          </a:xfrm>
          <a:prstGeom prst="rect">
            <a:avLst/>
          </a:prstGeom>
        </p:spPr>
      </p:pic>
    </p:spTree>
    <p:extLst>
      <p:ext uri="{BB962C8B-B14F-4D97-AF65-F5344CB8AC3E}">
        <p14:creationId xmlns:p14="http://schemas.microsoft.com/office/powerpoint/2010/main" val="37370651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BCCF6-AE4A-EAA9-4F74-CA1073666C0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5BD5378-C8C9-D060-B2D1-FD891148D2C8}"/>
              </a:ext>
            </a:extLst>
          </p:cNvPr>
          <p:cNvSpPr>
            <a:spLocks noGrp="1"/>
          </p:cNvSpPr>
          <p:nvPr>
            <p:ph type="title"/>
          </p:nvPr>
        </p:nvSpPr>
        <p:spPr>
          <a:xfrm>
            <a:off x="1745673" y="624110"/>
            <a:ext cx="9758939" cy="1027269"/>
          </a:xfrm>
        </p:spPr>
        <p:txBody>
          <a:bodyPr/>
          <a:lstStyle/>
          <a:p>
            <a:pPr algn="ctr"/>
            <a:r>
              <a:rPr lang="he-IL" b="1" dirty="0"/>
              <a:t>רעיונות להרחבת אופקים ביהדות</a:t>
            </a:r>
          </a:p>
        </p:txBody>
      </p:sp>
      <p:sp>
        <p:nvSpPr>
          <p:cNvPr id="3" name="מציין מיקום תוכן 2">
            <a:extLst>
              <a:ext uri="{FF2B5EF4-FFF2-40B4-BE49-F238E27FC236}">
                <a16:creationId xmlns:a16="http://schemas.microsoft.com/office/drawing/2014/main" id="{EDEFBBEE-E629-2C1C-AEE3-F083DFCAB1C2}"/>
              </a:ext>
            </a:extLst>
          </p:cNvPr>
          <p:cNvSpPr>
            <a:spLocks noGrp="1"/>
          </p:cNvSpPr>
          <p:nvPr>
            <p:ph idx="1"/>
          </p:nvPr>
        </p:nvSpPr>
        <p:spPr>
          <a:xfrm>
            <a:off x="1624084" y="1651378"/>
            <a:ext cx="9880528" cy="5206622"/>
          </a:xfrm>
        </p:spPr>
        <p:txBody>
          <a:bodyPr>
            <a:normAutofit/>
          </a:bodyPr>
          <a:lstStyle/>
          <a:p>
            <a:pPr>
              <a:lnSpc>
                <a:spcPct val="150000"/>
              </a:lnSpc>
            </a:pPr>
            <a:r>
              <a:rPr lang="he-IL" sz="1600" b="0" i="0" dirty="0">
                <a:solidFill>
                  <a:srgbClr val="231F20"/>
                </a:solidFill>
                <a:effectLst/>
                <a:latin typeface="Assistant" pitchFamily="2" charset="-79"/>
                <a:cs typeface="Assistant" pitchFamily="2" charset="-79"/>
              </a:rPr>
              <a:t>לימוד קבלה – הבנת העשר ספירות והשפעתם. מבנה העולמות </a:t>
            </a:r>
            <a:r>
              <a:rPr lang="he-IL" sz="1600" b="0" i="0" dirty="0" err="1">
                <a:solidFill>
                  <a:srgbClr val="231F20"/>
                </a:solidFill>
                <a:effectLst/>
                <a:latin typeface="Assistant" pitchFamily="2" charset="-79"/>
                <a:cs typeface="Assistant" pitchFamily="2" charset="-79"/>
              </a:rPr>
              <a:t>אבי"ע</a:t>
            </a:r>
            <a:r>
              <a:rPr lang="he-IL" sz="1600" b="0" i="0" dirty="0">
                <a:solidFill>
                  <a:srgbClr val="231F20"/>
                </a:solidFill>
                <a:effectLst/>
                <a:latin typeface="Assistant" pitchFamily="2" charset="-79"/>
                <a:cs typeface="Assistant" pitchFamily="2" charset="-79"/>
              </a:rPr>
              <a:t>. באור המושג כוונות. השתלשלות הקבלה. </a:t>
            </a:r>
          </a:p>
          <a:p>
            <a:pPr>
              <a:lnSpc>
                <a:spcPct val="150000"/>
              </a:lnSpc>
            </a:pPr>
            <a:r>
              <a:rPr lang="he-IL" sz="1600" b="0" i="0" dirty="0">
                <a:solidFill>
                  <a:srgbClr val="231F20"/>
                </a:solidFill>
                <a:effectLst/>
                <a:latin typeface="Assistant" pitchFamily="2" charset="-79"/>
                <a:cs typeface="Assistant" pitchFamily="2" charset="-79"/>
              </a:rPr>
              <a:t>ספר יצירה – כיצד נברא העולם? המושג עולם שנה נפש. מזלות, חושים, ועוד...</a:t>
            </a:r>
          </a:p>
          <a:p>
            <a:pPr>
              <a:lnSpc>
                <a:spcPct val="150000"/>
              </a:lnSpc>
            </a:pPr>
            <a:r>
              <a:rPr lang="he-IL" sz="1600" b="0" i="0" dirty="0">
                <a:solidFill>
                  <a:srgbClr val="231F20"/>
                </a:solidFill>
                <a:effectLst/>
                <a:latin typeface="Assistant" pitchFamily="2" charset="-79"/>
                <a:cs typeface="Assistant" pitchFamily="2" charset="-79"/>
              </a:rPr>
              <a:t>מבנה האדם – גוף</a:t>
            </a:r>
            <a:r>
              <a:rPr lang="he-IL" sz="1600" dirty="0">
                <a:solidFill>
                  <a:srgbClr val="231F20"/>
                </a:solidFill>
                <a:latin typeface="Assistant" pitchFamily="2" charset="-79"/>
                <a:cs typeface="Assistant" pitchFamily="2" charset="-79"/>
              </a:rPr>
              <a:t>, נפש, רוח, ונשמה. באור החלקים, היכן ניתן להרגיש כל אחד מהם, והדרכים לתפעלם. </a:t>
            </a:r>
          </a:p>
          <a:p>
            <a:pPr>
              <a:lnSpc>
                <a:spcPct val="150000"/>
              </a:lnSpc>
            </a:pPr>
            <a:r>
              <a:rPr lang="he-IL" sz="1600" b="0" i="0" dirty="0">
                <a:solidFill>
                  <a:srgbClr val="231F20"/>
                </a:solidFill>
                <a:effectLst/>
                <a:latin typeface="Assistant" pitchFamily="2" charset="-79"/>
                <a:cs typeface="Assistant" pitchFamily="2" charset="-79"/>
              </a:rPr>
              <a:t>אהבת ה' – סוגי אהבה, הדרכים לקנותה, חשיבותה בדור </a:t>
            </a:r>
            <a:r>
              <a:rPr lang="he-IL" sz="1600" dirty="0">
                <a:solidFill>
                  <a:srgbClr val="231F20"/>
                </a:solidFill>
                <a:latin typeface="Assistant" pitchFamily="2" charset="-79"/>
                <a:cs typeface="Assistant" pitchFamily="2" charset="-79"/>
              </a:rPr>
              <a:t>שלנו. הכרת תודה, שירה, אהבת הקדושה ותפקיד התורה. </a:t>
            </a:r>
          </a:p>
          <a:p>
            <a:pPr>
              <a:lnSpc>
                <a:spcPct val="150000"/>
              </a:lnSpc>
            </a:pPr>
            <a:r>
              <a:rPr lang="he-IL" sz="1600" b="0" i="0" dirty="0">
                <a:solidFill>
                  <a:srgbClr val="231F20"/>
                </a:solidFill>
                <a:effectLst/>
                <a:latin typeface="Assistant" pitchFamily="2" charset="-79"/>
                <a:cs typeface="Assistant" pitchFamily="2" charset="-79"/>
              </a:rPr>
              <a:t>קבלת </a:t>
            </a:r>
            <a:r>
              <a:rPr lang="he-IL" sz="1600" b="0" i="0" dirty="0" err="1">
                <a:solidFill>
                  <a:srgbClr val="231F20"/>
                </a:solidFill>
                <a:effectLst/>
                <a:latin typeface="Assistant" pitchFamily="2" charset="-79"/>
                <a:cs typeface="Assistant" pitchFamily="2" charset="-79"/>
              </a:rPr>
              <a:t>היסורים</a:t>
            </a:r>
            <a:r>
              <a:rPr lang="he-IL" sz="1600" b="0" i="0" dirty="0">
                <a:solidFill>
                  <a:srgbClr val="231F20"/>
                </a:solidFill>
                <a:effectLst/>
                <a:latin typeface="Assistant" pitchFamily="2" charset="-79"/>
                <a:cs typeface="Assistant" pitchFamily="2" charset="-79"/>
              </a:rPr>
              <a:t> – מטרת </a:t>
            </a:r>
            <a:r>
              <a:rPr lang="he-IL" sz="1600" b="0" i="0" dirty="0" err="1">
                <a:solidFill>
                  <a:srgbClr val="231F20"/>
                </a:solidFill>
                <a:effectLst/>
                <a:latin typeface="Assistant" pitchFamily="2" charset="-79"/>
                <a:cs typeface="Assistant" pitchFamily="2" charset="-79"/>
              </a:rPr>
              <a:t>היסורים</a:t>
            </a:r>
            <a:r>
              <a:rPr lang="he-IL" sz="1600" b="0" i="0" dirty="0">
                <a:solidFill>
                  <a:srgbClr val="231F20"/>
                </a:solidFill>
                <a:effectLst/>
                <a:latin typeface="Assistant" pitchFamily="2" charset="-79"/>
                <a:cs typeface="Assistant" pitchFamily="2" charset="-79"/>
              </a:rPr>
              <a:t>, הדרך לקבלם, סוגי שונים של </a:t>
            </a:r>
            <a:r>
              <a:rPr lang="he-IL" sz="1600" b="0" i="0" dirty="0" err="1">
                <a:solidFill>
                  <a:srgbClr val="231F20"/>
                </a:solidFill>
                <a:effectLst/>
                <a:latin typeface="Assistant" pitchFamily="2" charset="-79"/>
                <a:cs typeface="Assistant" pitchFamily="2" charset="-79"/>
              </a:rPr>
              <a:t>יסורים</a:t>
            </a:r>
            <a:r>
              <a:rPr lang="he-IL" sz="1600" b="0" i="0" dirty="0">
                <a:solidFill>
                  <a:srgbClr val="231F20"/>
                </a:solidFill>
                <a:effectLst/>
                <a:latin typeface="Assistant" pitchFamily="2" charset="-79"/>
                <a:cs typeface="Assistant" pitchFamily="2" charset="-79"/>
              </a:rPr>
              <a:t>. האם לא צריך להצטער, הדרכות וסיפורים. </a:t>
            </a:r>
          </a:p>
          <a:p>
            <a:pPr>
              <a:lnSpc>
                <a:spcPct val="150000"/>
              </a:lnSpc>
            </a:pPr>
            <a:r>
              <a:rPr lang="he-IL" sz="1600" dirty="0">
                <a:solidFill>
                  <a:srgbClr val="231F20"/>
                </a:solidFill>
                <a:latin typeface="Assistant" pitchFamily="2" charset="-79"/>
                <a:cs typeface="Assistant" pitchFamily="2" charset="-79"/>
              </a:rPr>
              <a:t>חסידות – מה חידשה החסידות ביהדות? על מה היה המחלוקת? כיצד ניתן להכניס חסידות לחיים. </a:t>
            </a:r>
          </a:p>
          <a:p>
            <a:pPr>
              <a:lnSpc>
                <a:spcPct val="150000"/>
              </a:lnSpc>
            </a:pPr>
            <a:endParaRPr lang="he-IL" sz="1600" b="0" i="0" dirty="0">
              <a:solidFill>
                <a:srgbClr val="231F20"/>
              </a:solidFill>
              <a:effectLst/>
              <a:latin typeface="Assistant" pitchFamily="2" charset="-79"/>
              <a:cs typeface="Assistant" pitchFamily="2" charset="-79"/>
            </a:endParaRPr>
          </a:p>
          <a:p>
            <a:pPr marL="0" indent="0">
              <a:lnSpc>
                <a:spcPct val="150000"/>
              </a:lnSpc>
              <a:buNone/>
            </a:pPr>
            <a:r>
              <a:rPr lang="he-IL" sz="3600" b="1" dirty="0">
                <a:solidFill>
                  <a:schemeClr val="accent2">
                    <a:lumMod val="75000"/>
                  </a:schemeClr>
                </a:solidFill>
                <a:latin typeface="+mj-lt"/>
                <a:ea typeface="+mj-ea"/>
                <a:cs typeface="+mj-cs"/>
              </a:rPr>
              <a:t>בכל הלימודים האלו יש הרחבת אופקים והעשרה ביחד עם נתינת כלים מעשיים</a:t>
            </a:r>
            <a:r>
              <a:rPr lang="he-IL" sz="1600" dirty="0">
                <a:solidFill>
                  <a:srgbClr val="231F20"/>
                </a:solidFill>
                <a:latin typeface="Assistant" pitchFamily="2" charset="-79"/>
                <a:cs typeface="Assistant" pitchFamily="2" charset="-79"/>
              </a:rPr>
              <a:t>. </a:t>
            </a:r>
            <a:endParaRPr lang="he-IL" sz="400" b="0" i="0" dirty="0">
              <a:solidFill>
                <a:srgbClr val="231F20"/>
              </a:solidFill>
              <a:effectLst/>
              <a:latin typeface="Assistant" pitchFamily="2" charset="-79"/>
              <a:cs typeface="Assistant" pitchFamily="2" charset="-79"/>
            </a:endParaRPr>
          </a:p>
        </p:txBody>
      </p:sp>
    </p:spTree>
    <p:extLst>
      <p:ext uri="{BB962C8B-B14F-4D97-AF65-F5344CB8AC3E}">
        <p14:creationId xmlns:p14="http://schemas.microsoft.com/office/powerpoint/2010/main" val="7369201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1CA41-4158-0C1F-17D9-F0E284114C6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E99B357-2CE2-F739-65F3-E44E16200B9B}"/>
              </a:ext>
            </a:extLst>
          </p:cNvPr>
          <p:cNvSpPr>
            <a:spLocks noGrp="1"/>
          </p:cNvSpPr>
          <p:nvPr>
            <p:ph type="title"/>
          </p:nvPr>
        </p:nvSpPr>
        <p:spPr>
          <a:xfrm>
            <a:off x="1745673" y="624110"/>
            <a:ext cx="9758939" cy="1027269"/>
          </a:xfrm>
        </p:spPr>
        <p:txBody>
          <a:bodyPr/>
          <a:lstStyle/>
          <a:p>
            <a:pPr algn="ctr"/>
            <a:r>
              <a:rPr lang="he-IL" b="1" dirty="0"/>
              <a:t>העצמה – עזרה לעולם</a:t>
            </a:r>
          </a:p>
        </p:txBody>
      </p:sp>
      <p:sp>
        <p:nvSpPr>
          <p:cNvPr id="3" name="מציין מיקום תוכן 2">
            <a:extLst>
              <a:ext uri="{FF2B5EF4-FFF2-40B4-BE49-F238E27FC236}">
                <a16:creationId xmlns:a16="http://schemas.microsoft.com/office/drawing/2014/main" id="{36093EF5-D4BC-4421-055C-484E73E94C15}"/>
              </a:ext>
            </a:extLst>
          </p:cNvPr>
          <p:cNvSpPr>
            <a:spLocks noGrp="1"/>
          </p:cNvSpPr>
          <p:nvPr>
            <p:ph idx="1"/>
          </p:nvPr>
        </p:nvSpPr>
        <p:spPr>
          <a:xfrm>
            <a:off x="1624084" y="1651378"/>
            <a:ext cx="9880528" cy="5206622"/>
          </a:xfrm>
        </p:spPr>
        <p:txBody>
          <a:bodyPr>
            <a:normAutofit/>
          </a:bodyPr>
          <a:lstStyle/>
          <a:p>
            <a:pPr>
              <a:lnSpc>
                <a:spcPct val="150000"/>
              </a:lnSpc>
            </a:pPr>
            <a:r>
              <a:rPr lang="he-IL" sz="1600" b="0" i="0" u="sng" dirty="0">
                <a:solidFill>
                  <a:srgbClr val="231F20"/>
                </a:solidFill>
                <a:effectLst/>
                <a:latin typeface="Assistant" pitchFamily="2" charset="-79"/>
                <a:cs typeface="Assistant" pitchFamily="2" charset="-79"/>
              </a:rPr>
              <a:t>העצמה</a:t>
            </a:r>
            <a:r>
              <a:rPr lang="he-IL" sz="1600" b="0" i="0" dirty="0">
                <a:solidFill>
                  <a:srgbClr val="231F20"/>
                </a:solidFill>
                <a:effectLst/>
                <a:latin typeface="Assistant" pitchFamily="2" charset="-79"/>
                <a:cs typeface="Assistant" pitchFamily="2" charset="-79"/>
              </a:rPr>
              <a:t>: שני סוגי התועלות שהוזכרו לעיל הם תרומה ברמת הפרט ובמישור האישי, יותר מאשר ברמת הכלל. </a:t>
            </a:r>
          </a:p>
          <a:p>
            <a:pPr>
              <a:lnSpc>
                <a:spcPct val="150000"/>
              </a:lnSpc>
            </a:pPr>
            <a:r>
              <a:rPr lang="he-IL" sz="1600" b="0" i="0" dirty="0">
                <a:solidFill>
                  <a:srgbClr val="231F20"/>
                </a:solidFill>
                <a:effectLst/>
                <a:latin typeface="Assistant" pitchFamily="2" charset="-79"/>
                <a:cs typeface="Assistant" pitchFamily="2" charset="-79"/>
              </a:rPr>
              <a:t>במקרה של ההעצמה, חלק מכוונת הלומד היא להשתמש בלימודים ובחומר הלימודי כדי לעזור לאחרים, או כדי לשפר את העולם. מתנדב שלומד כיצד לעשות ביקורי בית אצל קשישים בודדים, מעוניין ליישם את לימודיו. גמלאים שלומדים להדריך את בני גילם האחרים על הרגלי תזונה נכונה, תורמים לבריאות הכלל ולמניעת בעיות רפואיות. </a:t>
            </a:r>
          </a:p>
          <a:p>
            <a:pPr>
              <a:lnSpc>
                <a:spcPct val="150000"/>
              </a:lnSpc>
            </a:pPr>
            <a:r>
              <a:rPr lang="he-IL" sz="1600" b="0" i="0" dirty="0">
                <a:solidFill>
                  <a:srgbClr val="231F20"/>
                </a:solidFill>
                <a:effectLst/>
                <a:latin typeface="Assistant" pitchFamily="2" charset="-79"/>
                <a:cs typeface="Assistant" pitchFamily="2" charset="-79"/>
              </a:rPr>
              <a:t>במקרה זה הלימודים בגיל השלישי מהווים אמצעי לכך שאנשים מבוגרים יוכלו לעסוק "בתיקון העולם". </a:t>
            </a:r>
          </a:p>
          <a:p>
            <a:pPr>
              <a:lnSpc>
                <a:spcPct val="150000"/>
              </a:lnSpc>
            </a:pPr>
            <a:r>
              <a:rPr lang="he-IL" sz="1600" b="0" i="0" dirty="0">
                <a:solidFill>
                  <a:srgbClr val="231F20"/>
                </a:solidFill>
                <a:effectLst/>
                <a:latin typeface="Assistant" pitchFamily="2" charset="-79"/>
                <a:cs typeface="Assistant" pitchFamily="2" charset="-79"/>
              </a:rPr>
              <a:t>דוגמא: בתוכנית הכשרה שמופעלת ע"י המועצה הלאומית להתנדבות והפקולטה למשפטים באוניברסיטת בר-אילן, לומדים מתנדבים (חלק הארי מהמשתתפים הם בני הגיל השלישי) להיות טוענים משפטיים בבתי משפט לתביעות קטנות. הקורס מכשיר אותם לייצג אנשים מיעוטי יכולת כגון עולים חדשים שאינם יכולים לשלם עבור שירותים משפטיים, או אפילו לייצג את עצמם. בוגרי הקורס עוזרים לאלפי אנשים במקום מגוריהם. </a:t>
            </a:r>
          </a:p>
          <a:p>
            <a:pPr>
              <a:lnSpc>
                <a:spcPct val="150000"/>
              </a:lnSpc>
            </a:pPr>
            <a:r>
              <a:rPr lang="he-IL" sz="1100" b="1" dirty="0">
                <a:solidFill>
                  <a:schemeClr val="accent5">
                    <a:lumMod val="50000"/>
                  </a:schemeClr>
                </a:solidFill>
              </a:rPr>
              <a:t>לפעמים סטודנטים צעירים באוניברסיטה מקנאים בחופש של המבוגרים ללמוד רק מה שמעניין אותם, בלי כל קשר לדרישות או לחובות האקדמיים הנדרשים מהסטודנטים הצעירים. בת 65 שמחליטה ללמוד לתואר שני אומרת שהיא לא מודאגת מזמן הלימודים, "מפני שיש לה את כל הזמן שבעולם".</a:t>
            </a:r>
          </a:p>
        </p:txBody>
      </p:sp>
    </p:spTree>
    <p:extLst>
      <p:ext uri="{BB962C8B-B14F-4D97-AF65-F5344CB8AC3E}">
        <p14:creationId xmlns:p14="http://schemas.microsoft.com/office/powerpoint/2010/main" val="731964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682CA-50F9-3DDB-A54E-0529BE279FD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3A3C3F-317E-6645-0B17-B527DCEE2119}"/>
              </a:ext>
            </a:extLst>
          </p:cNvPr>
          <p:cNvSpPr>
            <a:spLocks noGrp="1"/>
          </p:cNvSpPr>
          <p:nvPr>
            <p:ph type="title"/>
          </p:nvPr>
        </p:nvSpPr>
        <p:spPr>
          <a:xfrm>
            <a:off x="1745673" y="624110"/>
            <a:ext cx="9758939" cy="1027269"/>
          </a:xfrm>
        </p:spPr>
        <p:txBody>
          <a:bodyPr/>
          <a:lstStyle/>
          <a:p>
            <a:pPr algn="ctr"/>
            <a:r>
              <a:rPr lang="he-IL" b="1" dirty="0"/>
              <a:t>יועצות גרונטולוגיות חרדיות</a:t>
            </a:r>
          </a:p>
        </p:txBody>
      </p:sp>
      <p:sp>
        <p:nvSpPr>
          <p:cNvPr id="3" name="מציין מיקום תוכן 2">
            <a:extLst>
              <a:ext uri="{FF2B5EF4-FFF2-40B4-BE49-F238E27FC236}">
                <a16:creationId xmlns:a16="http://schemas.microsoft.com/office/drawing/2014/main" id="{732736F7-4B9F-A774-2A38-D9CF87037187}"/>
              </a:ext>
            </a:extLst>
          </p:cNvPr>
          <p:cNvSpPr>
            <a:spLocks noGrp="1"/>
          </p:cNvSpPr>
          <p:nvPr>
            <p:ph idx="1"/>
          </p:nvPr>
        </p:nvSpPr>
        <p:spPr>
          <a:xfrm>
            <a:off x="1624084" y="1651378"/>
            <a:ext cx="9880528" cy="5206622"/>
          </a:xfrm>
        </p:spPr>
        <p:txBody>
          <a:bodyPr>
            <a:normAutofit fontScale="62500" lnSpcReduction="20000"/>
          </a:bodyPr>
          <a:lstStyle/>
          <a:p>
            <a:pPr>
              <a:lnSpc>
                <a:spcPct val="150000"/>
              </a:lnSpc>
            </a:pPr>
            <a:r>
              <a:rPr lang="he-IL" sz="1600" b="0" i="0" dirty="0">
                <a:solidFill>
                  <a:srgbClr val="231F20"/>
                </a:solidFill>
                <a:effectLst/>
                <a:latin typeface="Assistant" pitchFamily="2" charset="-79"/>
                <a:cs typeface="Assistant" pitchFamily="2" charset="-79"/>
              </a:rPr>
              <a:t>יועצים גרונטולוגיים - החזון שלי היה ליצור תוכנית לימודים ליועצות חינוכיות שרוצות ללמוד את הגיל השלישי ולפתוח את זה גם לעוד קהל מסוים ספציפי </a:t>
            </a:r>
          </a:p>
          <a:p>
            <a:pPr>
              <a:lnSpc>
                <a:spcPct val="150000"/>
              </a:lnSpc>
            </a:pPr>
            <a:r>
              <a:rPr lang="he-IL" sz="1600" b="0" i="0" dirty="0">
                <a:solidFill>
                  <a:srgbClr val="231F20"/>
                </a:solidFill>
                <a:effectLst/>
                <a:latin typeface="Assistant" pitchFamily="2" charset="-79"/>
                <a:cs typeface="Assistant" pitchFamily="2" charset="-79"/>
              </a:rPr>
              <a:t>הלכנו למנהלים של הסמינר החדש, הם גם בהתחלה פתחו עיניים, והם אמרו, אתם מאמינות בזה? נלך. כי אני אמרתי להם שזה יהיה מקצוע העתיד בעוד זמן, ואנחנו רוצים להיות הנחשולים בחברה החרדית. ואכן, התחלנו לחתת את רגלינו מרווני, ועברנו מהדרום לצפון, באוניברסיטאות, בכל מיני עמותות, בכל מיני מכללות, עד שהגענו לדוקטור </a:t>
            </a:r>
            <a:r>
              <a:rPr lang="he-IL" sz="1600" b="0" i="0" dirty="0" err="1">
                <a:solidFill>
                  <a:srgbClr val="231F20"/>
                </a:solidFill>
                <a:effectLst/>
                <a:latin typeface="Assistant" pitchFamily="2" charset="-79"/>
                <a:cs typeface="Assistant" pitchFamily="2" charset="-79"/>
              </a:rPr>
              <a:t>גיטית</a:t>
            </a:r>
            <a:r>
              <a:rPr lang="he-IL" sz="1600" b="0" i="0" dirty="0">
                <a:solidFill>
                  <a:srgbClr val="231F20"/>
                </a:solidFill>
                <a:effectLst/>
                <a:latin typeface="Assistant" pitchFamily="2" charset="-79"/>
                <a:cs typeface="Assistant" pitchFamily="2" charset="-79"/>
              </a:rPr>
              <a:t> </a:t>
            </a:r>
            <a:r>
              <a:rPr lang="he-IL" sz="1600" b="0" i="0" dirty="0" err="1">
                <a:solidFill>
                  <a:srgbClr val="231F20"/>
                </a:solidFill>
                <a:effectLst/>
                <a:latin typeface="Assistant" pitchFamily="2" charset="-79"/>
                <a:cs typeface="Assistant" pitchFamily="2" charset="-79"/>
              </a:rPr>
              <a:t>חרפק</a:t>
            </a:r>
            <a:r>
              <a:rPr lang="he-IL" sz="1600" b="0" i="0" dirty="0">
                <a:solidFill>
                  <a:srgbClr val="231F20"/>
                </a:solidFill>
                <a:effectLst/>
                <a:latin typeface="Assistant" pitchFamily="2" charset="-79"/>
                <a:cs typeface="Assistant" pitchFamily="2" charset="-79"/>
              </a:rPr>
              <a:t> </a:t>
            </a:r>
            <a:r>
              <a:rPr lang="he-IL" sz="1600" b="0" i="0" dirty="0" err="1">
                <a:solidFill>
                  <a:srgbClr val="231F20"/>
                </a:solidFill>
                <a:effectLst/>
                <a:latin typeface="Assistant" pitchFamily="2" charset="-79"/>
                <a:cs typeface="Assistant" pitchFamily="2" charset="-79"/>
              </a:rPr>
              <a:t>מהאוניברסיטת</a:t>
            </a:r>
            <a:r>
              <a:rPr lang="he-IL" sz="1600" b="0" i="0" dirty="0">
                <a:solidFill>
                  <a:srgbClr val="231F20"/>
                </a:solidFill>
                <a:effectLst/>
                <a:latin typeface="Assistant" pitchFamily="2" charset="-79"/>
                <a:cs typeface="Assistant" pitchFamily="2" charset="-79"/>
              </a:rPr>
              <a:t> חיפה, אשר היא נאותה בלב שמח לבנות לנו את שלד התוכנית, בשיתוף או </a:t>
            </a:r>
            <a:r>
              <a:rPr lang="he-IL" sz="1600" b="0" i="0" dirty="0" err="1">
                <a:solidFill>
                  <a:srgbClr val="231F20"/>
                </a:solidFill>
                <a:effectLst/>
                <a:latin typeface="Assistant" pitchFamily="2" charset="-79"/>
                <a:cs typeface="Assistant" pitchFamily="2" charset="-79"/>
              </a:rPr>
              <a:t>בתייעצות</a:t>
            </a:r>
            <a:r>
              <a:rPr lang="he-IL" sz="1600" b="0" i="0" dirty="0">
                <a:solidFill>
                  <a:srgbClr val="231F20"/>
                </a:solidFill>
                <a:effectLst/>
                <a:latin typeface="Assistant" pitchFamily="2" charset="-79"/>
                <a:cs typeface="Assistant" pitchFamily="2" charset="-79"/>
              </a:rPr>
              <a:t> עם הגברת לאה אברמוביץ', </a:t>
            </a:r>
          </a:p>
          <a:p>
            <a:pPr>
              <a:lnSpc>
                <a:spcPct val="150000"/>
              </a:lnSpc>
            </a:pPr>
            <a:r>
              <a:rPr lang="he-IL" sz="1600" b="0" i="0" dirty="0">
                <a:solidFill>
                  <a:srgbClr val="231F20"/>
                </a:solidFill>
                <a:effectLst/>
                <a:latin typeface="Assistant" pitchFamily="2" charset="-79"/>
                <a:cs typeface="Assistant" pitchFamily="2" charset="-79"/>
              </a:rPr>
              <a:t>אחרי שהיה לנו את השלד, חיפשנו מרצים שיתאימו, ואומרו, יכירו כמובן את עולם הזקנה, אבל גם יכירו את העולם החרדי. ואחרי הרבה </a:t>
            </a:r>
            <a:r>
              <a:rPr lang="he-IL" sz="1600" b="0" i="0" dirty="0" err="1">
                <a:solidFill>
                  <a:srgbClr val="231F20"/>
                </a:solidFill>
                <a:effectLst/>
                <a:latin typeface="Assistant" pitchFamily="2" charset="-79"/>
                <a:cs typeface="Assistant" pitchFamily="2" charset="-79"/>
              </a:rPr>
              <a:t>חיתות</a:t>
            </a:r>
            <a:r>
              <a:rPr lang="he-IL" sz="1600" b="0" i="0" dirty="0">
                <a:solidFill>
                  <a:srgbClr val="231F20"/>
                </a:solidFill>
                <a:effectLst/>
                <a:latin typeface="Assistant" pitchFamily="2" charset="-79"/>
                <a:cs typeface="Assistant" pitchFamily="2" charset="-79"/>
              </a:rPr>
              <a:t>, מצאנו סגל מדהים שיבוא ללמד אצלנו, ואכן פתחנו תוכנית ששוב, דוקטור </a:t>
            </a:r>
            <a:r>
              <a:rPr lang="he-IL" sz="1600" b="0" i="0" dirty="0" err="1">
                <a:solidFill>
                  <a:srgbClr val="231F20"/>
                </a:solidFill>
                <a:effectLst/>
                <a:latin typeface="Assistant" pitchFamily="2" charset="-79"/>
                <a:cs typeface="Assistant" pitchFamily="2" charset="-79"/>
              </a:rPr>
              <a:t>גיטית</a:t>
            </a:r>
            <a:r>
              <a:rPr lang="he-IL" sz="1600" b="0" i="0" dirty="0">
                <a:solidFill>
                  <a:srgbClr val="231F20"/>
                </a:solidFill>
                <a:effectLst/>
                <a:latin typeface="Assistant" pitchFamily="2" charset="-79"/>
                <a:cs typeface="Assistant" pitchFamily="2" charset="-79"/>
              </a:rPr>
              <a:t> </a:t>
            </a:r>
            <a:r>
              <a:rPr lang="he-IL" sz="1600" b="0" i="0" dirty="0" err="1">
                <a:solidFill>
                  <a:srgbClr val="231F20"/>
                </a:solidFill>
                <a:effectLst/>
                <a:latin typeface="Assistant" pitchFamily="2" charset="-79"/>
                <a:cs typeface="Assistant" pitchFamily="2" charset="-79"/>
              </a:rPr>
              <a:t>חרפק</a:t>
            </a:r>
            <a:r>
              <a:rPr lang="he-IL" sz="1600" b="0" i="0" dirty="0">
                <a:solidFill>
                  <a:srgbClr val="231F20"/>
                </a:solidFill>
                <a:effectLst/>
                <a:latin typeface="Assistant" pitchFamily="2" charset="-79"/>
                <a:cs typeface="Assistant" pitchFamily="2" charset="-79"/>
              </a:rPr>
              <a:t> ולאה אברמוביץ' הם ההוגות התוכנית, אבל אנחנו ככה התאנו את זה יחד איתנו לאוכלוסייה החרדית, </a:t>
            </a:r>
          </a:p>
          <a:p>
            <a:pPr>
              <a:lnSpc>
                <a:spcPct val="150000"/>
              </a:lnSpc>
            </a:pPr>
            <a:r>
              <a:rPr lang="he-IL" sz="1600" b="0" i="0" dirty="0">
                <a:solidFill>
                  <a:srgbClr val="231F20"/>
                </a:solidFill>
                <a:effectLst/>
                <a:latin typeface="Assistant" pitchFamily="2" charset="-79"/>
                <a:cs typeface="Assistant" pitchFamily="2" charset="-79"/>
              </a:rPr>
              <a:t>חילקנו את זה לשישה גופי ידע. היו לנו את ההיבטים בזקנה, היבטים סוציולוגיים, היבטים פסיכולוגיים, שמלמדת את זה הפסיכולוגית הקלינית איריס </a:t>
            </a:r>
            <a:r>
              <a:rPr lang="he-IL" sz="1600" b="0" i="0" dirty="0" err="1">
                <a:solidFill>
                  <a:srgbClr val="231F20"/>
                </a:solidFill>
                <a:effectLst/>
                <a:latin typeface="Assistant" pitchFamily="2" charset="-79"/>
                <a:cs typeface="Assistant" pitchFamily="2" charset="-79"/>
              </a:rPr>
              <a:t>קליינמן</a:t>
            </a:r>
            <a:r>
              <a:rPr lang="he-IL" sz="1600" b="0" i="0" dirty="0">
                <a:solidFill>
                  <a:srgbClr val="231F20"/>
                </a:solidFill>
                <a:effectLst/>
                <a:latin typeface="Assistant" pitchFamily="2" charset="-79"/>
                <a:cs typeface="Assistant" pitchFamily="2" charset="-79"/>
              </a:rPr>
              <a:t>, </a:t>
            </a:r>
          </a:p>
          <a:p>
            <a:pPr>
              <a:lnSpc>
                <a:spcPct val="150000"/>
              </a:lnSpc>
            </a:pPr>
            <a:r>
              <a:rPr lang="he-IL" sz="1600" b="0" i="0" dirty="0">
                <a:solidFill>
                  <a:srgbClr val="231F20"/>
                </a:solidFill>
                <a:effectLst/>
                <a:latin typeface="Assistant" pitchFamily="2" charset="-79"/>
                <a:cs typeface="Assistant" pitchFamily="2" charset="-79"/>
              </a:rPr>
              <a:t>היבטים קוגניטיביים שמלמד דוקטור יכיר </a:t>
            </a:r>
            <a:r>
              <a:rPr lang="he-IL" sz="1600" b="0" i="0" dirty="0" err="1">
                <a:solidFill>
                  <a:srgbClr val="231F20"/>
                </a:solidFill>
                <a:effectLst/>
                <a:latin typeface="Assistant" pitchFamily="2" charset="-79"/>
                <a:cs typeface="Assistant" pitchFamily="2" charset="-79"/>
              </a:rPr>
              <a:t>קרפון</a:t>
            </a:r>
            <a:r>
              <a:rPr lang="he-IL" sz="1600" b="0" i="0" dirty="0">
                <a:solidFill>
                  <a:srgbClr val="231F20"/>
                </a:solidFill>
                <a:effectLst/>
                <a:latin typeface="Assistant" pitchFamily="2" charset="-79"/>
                <a:cs typeface="Assistant" pitchFamily="2" charset="-79"/>
              </a:rPr>
              <a:t> משחד הבריאות, </a:t>
            </a:r>
          </a:p>
          <a:p>
            <a:pPr>
              <a:lnSpc>
                <a:spcPct val="150000"/>
              </a:lnSpc>
            </a:pPr>
            <a:r>
              <a:rPr lang="he-IL" sz="1600" b="0" i="0" dirty="0">
                <a:solidFill>
                  <a:srgbClr val="231F20"/>
                </a:solidFill>
                <a:effectLst/>
                <a:latin typeface="Assistant" pitchFamily="2" charset="-79"/>
                <a:cs typeface="Assistant" pitchFamily="2" charset="-79"/>
              </a:rPr>
              <a:t>היבטים פיזיולוגיים שמלמד, זה בריאות וחולי שמלמד דוקטור </a:t>
            </a:r>
            <a:r>
              <a:rPr lang="he-IL" sz="1600" b="0" i="0" dirty="0" err="1">
                <a:solidFill>
                  <a:srgbClr val="231F20"/>
                </a:solidFill>
                <a:effectLst/>
                <a:latin typeface="Assistant" pitchFamily="2" charset="-79"/>
                <a:cs typeface="Assistant" pitchFamily="2" charset="-79"/>
              </a:rPr>
              <a:t>ון</a:t>
            </a:r>
            <a:r>
              <a:rPr lang="he-IL" sz="1600" b="0" i="0" dirty="0">
                <a:solidFill>
                  <a:srgbClr val="231F20"/>
                </a:solidFill>
                <a:effectLst/>
                <a:latin typeface="Assistant" pitchFamily="2" charset="-79"/>
                <a:cs typeface="Assistant" pitchFamily="2" charset="-79"/>
              </a:rPr>
              <a:t> דק ופרופסור </a:t>
            </a:r>
            <a:r>
              <a:rPr lang="he-IL" sz="1600" b="0" i="0" dirty="0" err="1">
                <a:solidFill>
                  <a:srgbClr val="231F20"/>
                </a:solidFill>
                <a:effectLst/>
                <a:latin typeface="Assistant" pitchFamily="2" charset="-79"/>
                <a:cs typeface="Assistant" pitchFamily="2" charset="-79"/>
              </a:rPr>
              <a:t>יאול</a:t>
            </a:r>
            <a:r>
              <a:rPr lang="he-IL" sz="1600" b="0" i="0" dirty="0">
                <a:solidFill>
                  <a:srgbClr val="231F20"/>
                </a:solidFill>
                <a:effectLst/>
                <a:latin typeface="Assistant" pitchFamily="2" charset="-79"/>
                <a:cs typeface="Assistant" pitchFamily="2" charset="-79"/>
              </a:rPr>
              <a:t>, אפרים </a:t>
            </a:r>
            <a:r>
              <a:rPr lang="he-IL" sz="1600" b="0" i="0" dirty="0" err="1">
                <a:solidFill>
                  <a:srgbClr val="231F20"/>
                </a:solidFill>
                <a:effectLst/>
                <a:latin typeface="Assistant" pitchFamily="2" charset="-79"/>
                <a:cs typeface="Assistant" pitchFamily="2" charset="-79"/>
              </a:rPr>
              <a:t>יאול</a:t>
            </a:r>
            <a:r>
              <a:rPr lang="he-IL" sz="1600" b="0" i="0" dirty="0">
                <a:solidFill>
                  <a:srgbClr val="231F20"/>
                </a:solidFill>
                <a:effectLst/>
                <a:latin typeface="Assistant" pitchFamily="2" charset="-79"/>
                <a:cs typeface="Assistant" pitchFamily="2" charset="-79"/>
              </a:rPr>
              <a:t>, </a:t>
            </a:r>
          </a:p>
          <a:p>
            <a:pPr>
              <a:lnSpc>
                <a:spcPct val="150000"/>
              </a:lnSpc>
            </a:pPr>
            <a:r>
              <a:rPr lang="he-IL" sz="1600" b="0" i="0" dirty="0">
                <a:solidFill>
                  <a:srgbClr val="231F20"/>
                </a:solidFill>
                <a:effectLst/>
                <a:latin typeface="Assistant" pitchFamily="2" charset="-79"/>
                <a:cs typeface="Assistant" pitchFamily="2" charset="-79"/>
              </a:rPr>
              <a:t>היה לנו אחר כך היבטים כלכליים שעשינו את זה דרך ארגון מסילה, </a:t>
            </a:r>
          </a:p>
          <a:p>
            <a:pPr>
              <a:lnSpc>
                <a:spcPct val="150000"/>
              </a:lnSpc>
            </a:pPr>
            <a:r>
              <a:rPr lang="he-IL" sz="1600" b="0" i="0" dirty="0">
                <a:solidFill>
                  <a:srgbClr val="231F20"/>
                </a:solidFill>
                <a:effectLst/>
                <a:latin typeface="Assistant" pitchFamily="2" charset="-79"/>
                <a:cs typeface="Assistant" pitchFamily="2" charset="-79"/>
              </a:rPr>
              <a:t>אחר כך יש לנו את הגוף ידע נוסף חוק ומשפט, שבגוף הזה יש את החלק התאורטי שמועבר על ידי עורך הדין </a:t>
            </a:r>
            <a:r>
              <a:rPr lang="he-IL" sz="1600" b="0" i="0" dirty="0" err="1">
                <a:solidFill>
                  <a:srgbClr val="231F20"/>
                </a:solidFill>
                <a:effectLst/>
                <a:latin typeface="Assistant" pitchFamily="2" charset="-79"/>
                <a:cs typeface="Assistant" pitchFamily="2" charset="-79"/>
              </a:rPr>
              <a:t>ואוסית</a:t>
            </a:r>
            <a:r>
              <a:rPr lang="he-IL" sz="1600" b="0" i="0" dirty="0">
                <a:solidFill>
                  <a:srgbClr val="231F20"/>
                </a:solidFill>
                <a:effectLst/>
                <a:latin typeface="Assistant" pitchFamily="2" charset="-79"/>
                <a:cs typeface="Assistant" pitchFamily="2" charset="-79"/>
              </a:rPr>
              <a:t> שיר השחור, חלק המעשים מועבר על ידי </a:t>
            </a:r>
            <a:r>
              <a:rPr lang="he-IL" sz="1600" b="0" i="0" dirty="0" err="1">
                <a:solidFill>
                  <a:srgbClr val="231F20"/>
                </a:solidFill>
                <a:effectLst/>
                <a:latin typeface="Assistant" pitchFamily="2" charset="-79"/>
                <a:cs typeface="Assistant" pitchFamily="2" charset="-79"/>
              </a:rPr>
              <a:t>אוסית</a:t>
            </a:r>
            <a:r>
              <a:rPr lang="he-IL" sz="1600" b="0" i="0" dirty="0">
                <a:solidFill>
                  <a:srgbClr val="231F20"/>
                </a:solidFill>
                <a:effectLst/>
                <a:latin typeface="Assistant" pitchFamily="2" charset="-79"/>
                <a:cs typeface="Assistant" pitchFamily="2" charset="-79"/>
              </a:rPr>
              <a:t> מריאת ירושלים </a:t>
            </a:r>
            <a:r>
              <a:rPr lang="he-IL" sz="1600" b="0" i="0" dirty="0" err="1">
                <a:solidFill>
                  <a:srgbClr val="231F20"/>
                </a:solidFill>
                <a:effectLst/>
                <a:latin typeface="Assistant" pitchFamily="2" charset="-79"/>
                <a:cs typeface="Assistant" pitchFamily="2" charset="-79"/>
              </a:rPr>
              <a:t>נאסטולמן</a:t>
            </a:r>
            <a:r>
              <a:rPr lang="he-IL" sz="1600" b="0" i="0" dirty="0">
                <a:solidFill>
                  <a:srgbClr val="231F20"/>
                </a:solidFill>
                <a:effectLst/>
                <a:latin typeface="Assistant" pitchFamily="2" charset="-79"/>
                <a:cs typeface="Assistant" pitchFamily="2" charset="-79"/>
              </a:rPr>
              <a:t>, </a:t>
            </a:r>
          </a:p>
          <a:p>
            <a:pPr>
              <a:lnSpc>
                <a:spcPct val="150000"/>
              </a:lnSpc>
            </a:pPr>
            <a:r>
              <a:rPr lang="he-IL" sz="1600" b="0" i="0" dirty="0">
                <a:solidFill>
                  <a:srgbClr val="231F20"/>
                </a:solidFill>
                <a:effectLst/>
                <a:latin typeface="Assistant" pitchFamily="2" charset="-79"/>
                <a:cs typeface="Assistant" pitchFamily="2" charset="-79"/>
              </a:rPr>
              <a:t>סוגיות אתיות בזקנה מועבר על ידי פרופסור אפרים </a:t>
            </a:r>
            <a:r>
              <a:rPr lang="he-IL" sz="1600" b="0" i="0" dirty="0" err="1">
                <a:solidFill>
                  <a:srgbClr val="231F20"/>
                </a:solidFill>
                <a:effectLst/>
                <a:latin typeface="Assistant" pitchFamily="2" charset="-79"/>
                <a:cs typeface="Assistant" pitchFamily="2" charset="-79"/>
              </a:rPr>
              <a:t>זוננבליק</a:t>
            </a:r>
            <a:r>
              <a:rPr lang="he-IL" sz="1600" b="0" i="0" dirty="0">
                <a:solidFill>
                  <a:srgbClr val="231F20"/>
                </a:solidFill>
                <a:effectLst/>
                <a:latin typeface="Assistant" pitchFamily="2" charset="-79"/>
                <a:cs typeface="Assistant" pitchFamily="2" charset="-79"/>
              </a:rPr>
              <a:t>, פרופסור </a:t>
            </a:r>
            <a:r>
              <a:rPr lang="he-IL" sz="1600" b="0" i="0" dirty="0" err="1">
                <a:solidFill>
                  <a:srgbClr val="231F20"/>
                </a:solidFill>
                <a:effectLst/>
                <a:latin typeface="Assistant" pitchFamily="2" charset="-79"/>
                <a:cs typeface="Assistant" pitchFamily="2" charset="-79"/>
              </a:rPr>
              <a:t>זוננבליק</a:t>
            </a:r>
            <a:r>
              <a:rPr lang="he-IL" sz="1600" b="0" i="0" dirty="0">
                <a:solidFill>
                  <a:srgbClr val="231F20"/>
                </a:solidFill>
                <a:effectLst/>
                <a:latin typeface="Assistant" pitchFamily="2" charset="-79"/>
                <a:cs typeface="Assistant" pitchFamily="2" charset="-79"/>
              </a:rPr>
              <a:t> </a:t>
            </a:r>
            <a:r>
              <a:rPr lang="he-IL" sz="1600" b="0" i="0" dirty="0" err="1">
                <a:solidFill>
                  <a:srgbClr val="231F20"/>
                </a:solidFill>
                <a:effectLst/>
                <a:latin typeface="Assistant" pitchFamily="2" charset="-79"/>
                <a:cs typeface="Assistant" pitchFamily="2" charset="-79"/>
              </a:rPr>
              <a:t>ואוסית</a:t>
            </a:r>
            <a:r>
              <a:rPr lang="he-IL" sz="1600" b="0" i="0" dirty="0">
                <a:solidFill>
                  <a:srgbClr val="231F20"/>
                </a:solidFill>
                <a:effectLst/>
                <a:latin typeface="Assistant" pitchFamily="2" charset="-79"/>
                <a:cs typeface="Assistant" pitchFamily="2" charset="-79"/>
              </a:rPr>
              <a:t> שרה הלפרין, </a:t>
            </a:r>
          </a:p>
          <a:p>
            <a:pPr>
              <a:lnSpc>
                <a:spcPct val="150000"/>
              </a:lnSpc>
            </a:pPr>
            <a:r>
              <a:rPr lang="he-IL" sz="1600" b="0" i="0" dirty="0">
                <a:solidFill>
                  <a:srgbClr val="231F20"/>
                </a:solidFill>
                <a:effectLst/>
                <a:latin typeface="Assistant" pitchFamily="2" charset="-79"/>
                <a:cs typeface="Assistant" pitchFamily="2" charset="-79"/>
              </a:rPr>
              <a:t>אחר כך יש לנו את הזקן ומשפחתו, </a:t>
            </a:r>
            <a:r>
              <a:rPr lang="he-IL" sz="1600" b="0" i="0" dirty="0" err="1">
                <a:solidFill>
                  <a:srgbClr val="231F20"/>
                </a:solidFill>
                <a:effectLst/>
                <a:latin typeface="Assistant" pitchFamily="2" charset="-79"/>
                <a:cs typeface="Assistant" pitchFamily="2" charset="-79"/>
              </a:rPr>
              <a:t>מיומניות</a:t>
            </a:r>
            <a:r>
              <a:rPr lang="he-IL" sz="1600" b="0" i="0" dirty="0">
                <a:solidFill>
                  <a:srgbClr val="231F20"/>
                </a:solidFill>
                <a:effectLst/>
                <a:latin typeface="Assistant" pitchFamily="2" charset="-79"/>
                <a:cs typeface="Assistant" pitchFamily="2" charset="-79"/>
              </a:rPr>
              <a:t> תקשורת עם הזקן, שוב </a:t>
            </a:r>
            <a:r>
              <a:rPr lang="he-IL" sz="1600" b="0" i="0" dirty="0" err="1">
                <a:solidFill>
                  <a:srgbClr val="231F20"/>
                </a:solidFill>
                <a:effectLst/>
                <a:latin typeface="Assistant" pitchFamily="2" charset="-79"/>
                <a:cs typeface="Assistant" pitchFamily="2" charset="-79"/>
              </a:rPr>
              <a:t>אוסית</a:t>
            </a:r>
            <a:r>
              <a:rPr lang="he-IL" sz="1600" b="0" i="0" dirty="0">
                <a:solidFill>
                  <a:srgbClr val="231F20"/>
                </a:solidFill>
                <a:effectLst/>
                <a:latin typeface="Assistant" pitchFamily="2" charset="-79"/>
                <a:cs typeface="Assistant" pitchFamily="2" charset="-79"/>
              </a:rPr>
              <a:t> חיה בן יעקב וגם אני מעבירה את זה, </a:t>
            </a:r>
          </a:p>
          <a:p>
            <a:pPr>
              <a:lnSpc>
                <a:spcPct val="150000"/>
              </a:lnSpc>
            </a:pPr>
            <a:r>
              <a:rPr lang="he-IL" sz="1600" b="0" i="0" dirty="0">
                <a:solidFill>
                  <a:srgbClr val="231F20"/>
                </a:solidFill>
                <a:effectLst/>
                <a:latin typeface="Assistant" pitchFamily="2" charset="-79"/>
                <a:cs typeface="Assistant" pitchFamily="2" charset="-79"/>
              </a:rPr>
              <a:t>אחר כך מטפל בבית </a:t>
            </a:r>
            <a:r>
              <a:rPr lang="he-IL" sz="1600" b="0" i="0" dirty="0" err="1">
                <a:solidFill>
                  <a:srgbClr val="231F20"/>
                </a:solidFill>
                <a:effectLst/>
                <a:latin typeface="Assistant" pitchFamily="2" charset="-79"/>
                <a:cs typeface="Assistant" pitchFamily="2" charset="-79"/>
              </a:rPr>
              <a:t>אוסית</a:t>
            </a:r>
            <a:r>
              <a:rPr lang="he-IL" sz="1600" b="0" i="0" dirty="0">
                <a:solidFill>
                  <a:srgbClr val="231F20"/>
                </a:solidFill>
                <a:effectLst/>
                <a:latin typeface="Assistant" pitchFamily="2" charset="-79"/>
                <a:cs typeface="Assistant" pitchFamily="2" charset="-79"/>
              </a:rPr>
              <a:t> נעמי חדק מריאת ירושלים, </a:t>
            </a:r>
          </a:p>
          <a:p>
            <a:pPr>
              <a:lnSpc>
                <a:spcPct val="150000"/>
              </a:lnSpc>
            </a:pPr>
            <a:r>
              <a:rPr lang="he-IL" sz="1600" b="0" i="0" dirty="0">
                <a:solidFill>
                  <a:srgbClr val="231F20"/>
                </a:solidFill>
                <a:effectLst/>
                <a:latin typeface="Assistant" pitchFamily="2" charset="-79"/>
                <a:cs typeface="Assistant" pitchFamily="2" charset="-79"/>
              </a:rPr>
              <a:t>אחר כך יש לנו שוב את הגרונטולוגיה, חקר ההזדקנות על ידי הפסיכולוגית, שוב הפסיכולוגית הקלינית איריס </a:t>
            </a:r>
            <a:r>
              <a:rPr lang="he-IL" sz="1600" b="0" i="0" dirty="0" err="1">
                <a:solidFill>
                  <a:srgbClr val="231F20"/>
                </a:solidFill>
                <a:effectLst/>
                <a:latin typeface="Assistant" pitchFamily="2" charset="-79"/>
                <a:cs typeface="Assistant" pitchFamily="2" charset="-79"/>
              </a:rPr>
              <a:t>קליימא</a:t>
            </a:r>
            <a:r>
              <a:rPr lang="he-IL" sz="1600" b="0" i="0" dirty="0">
                <a:solidFill>
                  <a:srgbClr val="231F20"/>
                </a:solidFill>
                <a:effectLst/>
                <a:latin typeface="Assistant" pitchFamily="2" charset="-79"/>
                <a:cs typeface="Assistant" pitchFamily="2" charset="-79"/>
              </a:rPr>
              <a:t>, </a:t>
            </a:r>
          </a:p>
          <a:p>
            <a:pPr>
              <a:lnSpc>
                <a:spcPct val="150000"/>
              </a:lnSpc>
            </a:pPr>
            <a:r>
              <a:rPr lang="he-IL" sz="1600" b="0" i="0" dirty="0">
                <a:solidFill>
                  <a:srgbClr val="231F20"/>
                </a:solidFill>
                <a:effectLst/>
                <a:latin typeface="Assistant" pitchFamily="2" charset="-79"/>
                <a:cs typeface="Assistant" pitchFamily="2" charset="-79"/>
              </a:rPr>
              <a:t>אחר כך יש לנו את </a:t>
            </a:r>
            <a:r>
              <a:rPr lang="he-IL" sz="1600" b="0" i="0" dirty="0" err="1">
                <a:solidFill>
                  <a:srgbClr val="231F20"/>
                </a:solidFill>
                <a:effectLst/>
                <a:latin typeface="Assistant" pitchFamily="2" charset="-79"/>
                <a:cs typeface="Assistant" pitchFamily="2" charset="-79"/>
              </a:rPr>
              <a:t>הטרפיות</a:t>
            </a:r>
            <a:r>
              <a:rPr lang="he-IL" sz="1600" b="0" i="0" dirty="0">
                <a:solidFill>
                  <a:srgbClr val="231F20"/>
                </a:solidFill>
                <a:effectLst/>
                <a:latin typeface="Assistant" pitchFamily="2" charset="-79"/>
                <a:cs typeface="Assistant" pitchFamily="2" charset="-79"/>
              </a:rPr>
              <a:t> בזקנה, </a:t>
            </a:r>
            <a:r>
              <a:rPr lang="he-IL" sz="1600" b="0" i="0" dirty="0" err="1">
                <a:solidFill>
                  <a:srgbClr val="231F20"/>
                </a:solidFill>
                <a:effectLst/>
                <a:latin typeface="Assistant" pitchFamily="2" charset="-79"/>
                <a:cs typeface="Assistant" pitchFamily="2" charset="-79"/>
              </a:rPr>
              <a:t>טרפיות</a:t>
            </a:r>
            <a:r>
              <a:rPr lang="he-IL" sz="1600" b="0" i="0" dirty="0">
                <a:solidFill>
                  <a:srgbClr val="231F20"/>
                </a:solidFill>
                <a:effectLst/>
                <a:latin typeface="Assistant" pitchFamily="2" charset="-79"/>
                <a:cs typeface="Assistant" pitchFamily="2" charset="-79"/>
              </a:rPr>
              <a:t> שונות, </a:t>
            </a:r>
            <a:r>
              <a:rPr lang="he-IL" sz="1600" b="0" i="0" dirty="0" err="1">
                <a:solidFill>
                  <a:srgbClr val="231F20"/>
                </a:solidFill>
                <a:effectLst/>
                <a:latin typeface="Assistant" pitchFamily="2" charset="-79"/>
                <a:cs typeface="Assistant" pitchFamily="2" charset="-79"/>
              </a:rPr>
              <a:t>טרפיות</a:t>
            </a:r>
            <a:r>
              <a:rPr lang="he-IL" sz="1600" b="0" i="0" dirty="0">
                <a:solidFill>
                  <a:srgbClr val="231F20"/>
                </a:solidFill>
                <a:effectLst/>
                <a:latin typeface="Assistant" pitchFamily="2" charset="-79"/>
                <a:cs typeface="Assistant" pitchFamily="2" charset="-79"/>
              </a:rPr>
              <a:t> במוזיקה, בבעלי חיים, באמנות, בתנועה, </a:t>
            </a:r>
            <a:r>
              <a:rPr lang="he-IL" sz="1600" b="0" i="0" dirty="0" err="1">
                <a:solidFill>
                  <a:srgbClr val="231F20"/>
                </a:solidFill>
                <a:effectLst/>
                <a:latin typeface="Assistant" pitchFamily="2" charset="-79"/>
                <a:cs typeface="Assistant" pitchFamily="2" charset="-79"/>
              </a:rPr>
              <a:t>בפוטותרפיה</a:t>
            </a:r>
            <a:r>
              <a:rPr lang="he-IL" sz="1600" b="0" i="0" dirty="0">
                <a:solidFill>
                  <a:srgbClr val="231F20"/>
                </a:solidFill>
                <a:effectLst/>
                <a:latin typeface="Assistant" pitchFamily="2" charset="-79"/>
                <a:cs typeface="Assistant" pitchFamily="2" charset="-79"/>
              </a:rPr>
              <a:t>, </a:t>
            </a:r>
            <a:endParaRPr lang="he-IL" sz="1100" b="1" dirty="0">
              <a:solidFill>
                <a:schemeClr val="accent5">
                  <a:lumMod val="50000"/>
                </a:schemeClr>
              </a:solidFill>
            </a:endParaRPr>
          </a:p>
        </p:txBody>
      </p:sp>
    </p:spTree>
    <p:extLst>
      <p:ext uri="{BB962C8B-B14F-4D97-AF65-F5344CB8AC3E}">
        <p14:creationId xmlns:p14="http://schemas.microsoft.com/office/powerpoint/2010/main" val="29410733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D6314-2737-0E2E-5E51-A53ADAD1082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8988D3E-7C89-56AD-F5AD-412D962572C6}"/>
              </a:ext>
            </a:extLst>
          </p:cNvPr>
          <p:cNvSpPr>
            <a:spLocks noGrp="1"/>
          </p:cNvSpPr>
          <p:nvPr>
            <p:ph type="title"/>
          </p:nvPr>
        </p:nvSpPr>
        <p:spPr>
          <a:xfrm>
            <a:off x="1745673" y="624110"/>
            <a:ext cx="9758939" cy="1027269"/>
          </a:xfrm>
        </p:spPr>
        <p:txBody>
          <a:bodyPr/>
          <a:lstStyle/>
          <a:p>
            <a:pPr algn="ctr"/>
            <a:r>
              <a:rPr lang="he-IL" b="1" dirty="0"/>
              <a:t>עבודה מיוחדת בפנסיה</a:t>
            </a:r>
          </a:p>
        </p:txBody>
      </p:sp>
      <p:sp>
        <p:nvSpPr>
          <p:cNvPr id="3" name="מציין מיקום תוכן 2">
            <a:extLst>
              <a:ext uri="{FF2B5EF4-FFF2-40B4-BE49-F238E27FC236}">
                <a16:creationId xmlns:a16="http://schemas.microsoft.com/office/drawing/2014/main" id="{4850C8D8-0F85-8BBE-AB72-5E98A9351D9F}"/>
              </a:ext>
            </a:extLst>
          </p:cNvPr>
          <p:cNvSpPr>
            <a:spLocks noGrp="1"/>
          </p:cNvSpPr>
          <p:nvPr>
            <p:ph idx="1"/>
          </p:nvPr>
        </p:nvSpPr>
        <p:spPr>
          <a:xfrm>
            <a:off x="1624084" y="1651378"/>
            <a:ext cx="9880528" cy="5206622"/>
          </a:xfrm>
        </p:spPr>
        <p:txBody>
          <a:bodyPr>
            <a:normAutofit fontScale="92500" lnSpcReduction="10000"/>
          </a:bodyPr>
          <a:lstStyle/>
          <a:p>
            <a:pPr>
              <a:lnSpc>
                <a:spcPct val="150000"/>
              </a:lnSpc>
            </a:pPr>
            <a:r>
              <a:rPr lang="he-IL" sz="1200" b="0" i="0" dirty="0">
                <a:solidFill>
                  <a:srgbClr val="231F20"/>
                </a:solidFill>
                <a:effectLst/>
                <a:latin typeface="Assistant" pitchFamily="2" charset="-79"/>
                <a:cs typeface="Assistant" pitchFamily="2" charset="-79"/>
              </a:rPr>
              <a:t>אחר כך יש לנו את ההיכרות עם כל הגופים </a:t>
            </a:r>
            <a:r>
              <a:rPr lang="he-IL" sz="1200" b="0" i="0" dirty="0" err="1">
                <a:solidFill>
                  <a:srgbClr val="231F20"/>
                </a:solidFill>
                <a:effectLst/>
                <a:latin typeface="Assistant" pitchFamily="2" charset="-79"/>
                <a:cs typeface="Assistant" pitchFamily="2" charset="-79"/>
              </a:rPr>
              <a:t>הוולנטריים</a:t>
            </a:r>
            <a:r>
              <a:rPr lang="he-IL" sz="1200" b="0" i="0" dirty="0">
                <a:solidFill>
                  <a:srgbClr val="231F20"/>
                </a:solidFill>
                <a:effectLst/>
                <a:latin typeface="Assistant" pitchFamily="2" charset="-79"/>
                <a:cs typeface="Assistant" pitchFamily="2" charset="-79"/>
              </a:rPr>
              <a:t>, שזה עזר מציון יצרן, עמדה, עמותת אביב, </a:t>
            </a:r>
            <a:r>
              <a:rPr lang="he-IL" sz="1200" b="0" i="0" dirty="0" err="1">
                <a:solidFill>
                  <a:srgbClr val="231F20"/>
                </a:solidFill>
                <a:effectLst/>
                <a:latin typeface="Assistant" pitchFamily="2" charset="-79"/>
                <a:cs typeface="Assistant" pitchFamily="2" charset="-79"/>
              </a:rPr>
              <a:t>מוזייקה</a:t>
            </a:r>
            <a:r>
              <a:rPr lang="he-IL" sz="1200" b="0" i="0" dirty="0">
                <a:solidFill>
                  <a:srgbClr val="231F20"/>
                </a:solidFill>
                <a:effectLst/>
                <a:latin typeface="Assistant" pitchFamily="2" charset="-79"/>
                <a:cs typeface="Assistant" pitchFamily="2" charset="-79"/>
              </a:rPr>
              <a:t>, מלבב, כל הזמן אנחנו לומדים עוד ועוד </a:t>
            </a:r>
            <a:r>
              <a:rPr lang="he-IL" sz="1200" b="0" i="0" dirty="0" err="1">
                <a:solidFill>
                  <a:srgbClr val="231F20"/>
                </a:solidFill>
                <a:effectLst/>
                <a:latin typeface="Assistant" pitchFamily="2" charset="-79"/>
                <a:cs typeface="Assistant" pitchFamily="2" charset="-79"/>
              </a:rPr>
              <a:t>ועוד</a:t>
            </a:r>
            <a:r>
              <a:rPr lang="he-IL" sz="1200" b="0" i="0" dirty="0">
                <a:solidFill>
                  <a:srgbClr val="231F20"/>
                </a:solidFill>
                <a:effectLst/>
                <a:latin typeface="Assistant" pitchFamily="2" charset="-79"/>
                <a:cs typeface="Assistant" pitchFamily="2" charset="-79"/>
              </a:rPr>
              <a:t> ומנגישים את זה לתלמידות שלנו. </a:t>
            </a:r>
          </a:p>
          <a:p>
            <a:pPr>
              <a:lnSpc>
                <a:spcPct val="150000"/>
              </a:lnSpc>
            </a:pPr>
            <a:r>
              <a:rPr lang="he-IL" sz="1200" b="0" i="0" dirty="0">
                <a:solidFill>
                  <a:srgbClr val="231F20"/>
                </a:solidFill>
                <a:effectLst/>
                <a:latin typeface="Assistant" pitchFamily="2" charset="-79"/>
                <a:cs typeface="Assistant" pitchFamily="2" charset="-79"/>
              </a:rPr>
              <a:t>אחר כך יש לנו גם פרקטיקום, פרקטיקום אינדיבידואלי וקבוצתי, בפרקטיקום האינדיבידואלי הבנות הולכות לקשישות ומשוחחות איתן, ובקבוצה הם מעבירות הליך קבוצתי, שגם בתוך כדי הלמידה שלנו, </a:t>
            </a:r>
          </a:p>
          <a:p>
            <a:pPr>
              <a:lnSpc>
                <a:spcPct val="150000"/>
              </a:lnSpc>
            </a:pPr>
            <a:r>
              <a:rPr lang="he-IL" sz="1200" b="0" i="0" dirty="0">
                <a:solidFill>
                  <a:srgbClr val="231F20"/>
                </a:solidFill>
                <a:effectLst/>
                <a:latin typeface="Assistant" pitchFamily="2" charset="-79"/>
                <a:cs typeface="Assistant" pitchFamily="2" charset="-79"/>
              </a:rPr>
              <a:t>אני אסביר לכם קצת על הפרופיל של היועצות שלנו. היועצות שלנו הן נשים שכולן עובדות במשרה מלאה, אם זה בהוראה, אם זה ב... לרוב, המחזור הראשון שלנו והשני, רובן היו יועצות חינוכיות, מנהלות בתי ספר או מרכזות פרויקטים מיוחדים, </a:t>
            </a:r>
          </a:p>
          <a:p>
            <a:pPr>
              <a:lnSpc>
                <a:spcPct val="150000"/>
              </a:lnSpc>
            </a:pPr>
            <a:r>
              <a:rPr lang="he-IL" sz="1200" b="0" i="0" dirty="0">
                <a:solidFill>
                  <a:srgbClr val="231F20"/>
                </a:solidFill>
                <a:effectLst/>
                <a:latin typeface="Assistant" pitchFamily="2" charset="-79"/>
                <a:cs typeface="Assistant" pitchFamily="2" charset="-79"/>
              </a:rPr>
              <a:t>מה בעצם אנחנו מצפים שהבנות תהיינה? אנחנו רוצות שהיועצות הגרונטולוגיות תהיינה קייס מנג'ר. הן </a:t>
            </a:r>
            <a:r>
              <a:rPr lang="he-IL" sz="1200" b="0" i="0" dirty="0" err="1">
                <a:solidFill>
                  <a:srgbClr val="231F20"/>
                </a:solidFill>
                <a:effectLst/>
                <a:latin typeface="Assistant" pitchFamily="2" charset="-79"/>
                <a:cs typeface="Assistant" pitchFamily="2" charset="-79"/>
              </a:rPr>
              <a:t>תלוונה</a:t>
            </a:r>
            <a:r>
              <a:rPr lang="he-IL" sz="1200" b="0" i="0" dirty="0">
                <a:solidFill>
                  <a:srgbClr val="231F20"/>
                </a:solidFill>
                <a:effectLst/>
                <a:latin typeface="Assistant" pitchFamily="2" charset="-79"/>
                <a:cs typeface="Assistant" pitchFamily="2" charset="-79"/>
              </a:rPr>
              <a:t> </a:t>
            </a:r>
            <a:r>
              <a:rPr lang="he-IL" sz="1200" b="0" i="0" dirty="0" err="1">
                <a:solidFill>
                  <a:srgbClr val="231F20"/>
                </a:solidFill>
                <a:effectLst/>
                <a:latin typeface="Assistant" pitchFamily="2" charset="-79"/>
                <a:cs typeface="Assistant" pitchFamily="2" charset="-79"/>
              </a:rPr>
              <a:t>ותנהנה</a:t>
            </a:r>
            <a:r>
              <a:rPr lang="he-IL" sz="1200" b="0" i="0" dirty="0">
                <a:solidFill>
                  <a:srgbClr val="231F20"/>
                </a:solidFill>
                <a:effectLst/>
                <a:latin typeface="Assistant" pitchFamily="2" charset="-79"/>
                <a:cs typeface="Assistant" pitchFamily="2" charset="-79"/>
              </a:rPr>
              <a:t> טיפול, את כל התיק הטיפולי של הקשיש או משפחת הקשיש. כלומר, הזקן והמשפחה כשהם מתמודדים עם שינויים, עם סוגיות אישיות, עם משברים </a:t>
            </a:r>
            <a:r>
              <a:rPr lang="he-IL" sz="1200" b="0" i="0" dirty="0" err="1">
                <a:solidFill>
                  <a:srgbClr val="231F20"/>
                </a:solidFill>
                <a:effectLst/>
                <a:latin typeface="Assistant" pitchFamily="2" charset="-79"/>
                <a:cs typeface="Assistant" pitchFamily="2" charset="-79"/>
              </a:rPr>
              <a:t>ואובדנים</a:t>
            </a:r>
            <a:r>
              <a:rPr lang="he-IL" sz="1200" b="0" i="0" dirty="0">
                <a:solidFill>
                  <a:srgbClr val="231F20"/>
                </a:solidFill>
                <a:effectLst/>
                <a:latin typeface="Assistant" pitchFamily="2" charset="-79"/>
                <a:cs typeface="Assistant" pitchFamily="2" charset="-79"/>
              </a:rPr>
              <a:t>, לא תמיד יודעים איך להתנהל מול זה. לא תמיד הם גם יודעים את הרקע לכך, או את התיאוריה שאומרת מה זה המחלה הזאת? מה אנחנו נפגשים? אנחנו כיועצות רוצות להרגיש  הם את המידע הזה. </a:t>
            </a:r>
          </a:p>
          <a:p>
            <a:pPr>
              <a:lnSpc>
                <a:spcPct val="150000"/>
              </a:lnSpc>
            </a:pPr>
            <a:r>
              <a:rPr lang="he-IL" sz="1200" b="0" i="0" dirty="0">
                <a:solidFill>
                  <a:srgbClr val="231F20"/>
                </a:solidFill>
                <a:effectLst/>
                <a:latin typeface="Assistant" pitchFamily="2" charset="-79"/>
                <a:cs typeface="Assistant" pitchFamily="2" charset="-79"/>
              </a:rPr>
              <a:t>אנחנו מדברים על נשים, מדברות על נשים בגיל פנסיה, נכון? שבעצם לומדות מקצוע נוסף בשלב הזה. לאו דווקא, אנחנו, אחתך הגילאים שלנו זה מגיל 40 עד 70. אז יהיה מחזור הראשון שהוא היה יותר נושק ל-55 ומעלה, והמחזור הנוכחי, יש לנו קצת יותר צעירות, אבל כשאנחנו מדברים כן, גם על הנשים המבוגרות יותר, אנחנו חושבים על פיתוח קריירה נוספת. </a:t>
            </a:r>
          </a:p>
          <a:p>
            <a:pPr>
              <a:lnSpc>
                <a:spcPct val="150000"/>
              </a:lnSpc>
            </a:pPr>
            <a:r>
              <a:rPr lang="he-IL" sz="1200" b="0" i="0" dirty="0">
                <a:solidFill>
                  <a:srgbClr val="231F20"/>
                </a:solidFill>
                <a:effectLst/>
                <a:latin typeface="Assistant" pitchFamily="2" charset="-79"/>
                <a:cs typeface="Assistant" pitchFamily="2" charset="-79"/>
              </a:rPr>
              <a:t>כלומר, כשאת יצאה לפנסיה, החוק במדינת ישראל אומר שבגיל 67, זה המקסימום לנשים, מתחילות כבר בגיל 62, הן צריכות לצאת לפנסיה, אז מה הן עושות כשהן יוצאות?</a:t>
            </a:r>
          </a:p>
          <a:p>
            <a:pPr>
              <a:lnSpc>
                <a:spcPct val="150000"/>
              </a:lnSpc>
            </a:pPr>
            <a:r>
              <a:rPr lang="he-IL" sz="1200" b="0" i="0" dirty="0">
                <a:solidFill>
                  <a:srgbClr val="231F20"/>
                </a:solidFill>
                <a:effectLst/>
                <a:latin typeface="Assistant" pitchFamily="2" charset="-79"/>
                <a:cs typeface="Assistant" pitchFamily="2" charset="-79"/>
              </a:rPr>
              <a:t>כשהן עדיין מרגישות שהן בשיא כוחן. אז נכון שהיועצות שלנו </a:t>
            </a:r>
            <a:r>
              <a:rPr lang="he-IL" sz="1200" b="0" i="0" dirty="0" err="1">
                <a:solidFill>
                  <a:srgbClr val="231F20"/>
                </a:solidFill>
                <a:effectLst/>
                <a:latin typeface="Assistant" pitchFamily="2" charset="-79"/>
                <a:cs typeface="Assistant" pitchFamily="2" charset="-79"/>
              </a:rPr>
              <a:t>יוכלות</a:t>
            </a:r>
            <a:r>
              <a:rPr lang="he-IL" sz="1200" b="0" i="0" dirty="0">
                <a:solidFill>
                  <a:srgbClr val="231F20"/>
                </a:solidFill>
                <a:effectLst/>
                <a:latin typeface="Assistant" pitchFamily="2" charset="-79"/>
                <a:cs typeface="Assistant" pitchFamily="2" charset="-79"/>
              </a:rPr>
              <a:t> אחר כך להמשיך לקריירה נוספת, אבל אנחנו גם רוצים שהן </a:t>
            </a:r>
            <a:r>
              <a:rPr lang="he-IL" sz="1200" b="0" i="0" dirty="0" err="1">
                <a:solidFill>
                  <a:srgbClr val="231F20"/>
                </a:solidFill>
                <a:effectLst/>
                <a:latin typeface="Assistant" pitchFamily="2" charset="-79"/>
                <a:cs typeface="Assistant" pitchFamily="2" charset="-79"/>
              </a:rPr>
              <a:t>תהיין</a:t>
            </a:r>
            <a:r>
              <a:rPr lang="he-IL" sz="1200" b="0" i="0" dirty="0">
                <a:solidFill>
                  <a:srgbClr val="231F20"/>
                </a:solidFill>
                <a:effectLst/>
                <a:latin typeface="Assistant" pitchFamily="2" charset="-79"/>
                <a:cs typeface="Assistant" pitchFamily="2" charset="-79"/>
              </a:rPr>
              <a:t>, אגב, במקום שכשהן מגיעות לקשישה, והיא נבהלת מכך שהיא פתאום יצאה לפנסיה, ומה היא עושה עם הידע הרב שלה, אנחנו אומרים לה, בואי, יש לך עוד אפשרות, זה גם להתנדב בכל המסגרות, אפילו הוולונטריים, כמו מלבב יעצרה באיזו </a:t>
            </a:r>
            <a:r>
              <a:rPr lang="he-IL" sz="1200" b="0" i="0" dirty="0" err="1">
                <a:solidFill>
                  <a:srgbClr val="231F20"/>
                </a:solidFill>
                <a:effectLst/>
                <a:latin typeface="Assistant" pitchFamily="2" charset="-79"/>
                <a:cs typeface="Assistant" pitchFamily="2" charset="-79"/>
              </a:rPr>
              <a:t>מוציאון</a:t>
            </a:r>
            <a:r>
              <a:rPr lang="he-IL" sz="1200" b="0" i="0" dirty="0">
                <a:solidFill>
                  <a:srgbClr val="231F20"/>
                </a:solidFill>
                <a:effectLst/>
                <a:latin typeface="Assistant" pitchFamily="2" charset="-79"/>
                <a:cs typeface="Assistant" pitchFamily="2" charset="-79"/>
              </a:rPr>
              <a:t>, </a:t>
            </a:r>
          </a:p>
          <a:p>
            <a:pPr>
              <a:lnSpc>
                <a:spcPct val="150000"/>
              </a:lnSpc>
            </a:pPr>
            <a:r>
              <a:rPr lang="he-IL" sz="1200" b="0" i="0" dirty="0">
                <a:solidFill>
                  <a:srgbClr val="231F20"/>
                </a:solidFill>
                <a:effectLst/>
                <a:latin typeface="Assistant" pitchFamily="2" charset="-79"/>
                <a:cs typeface="Assistant" pitchFamily="2" charset="-79"/>
              </a:rPr>
              <a:t>אבל גם אנחנו מכניסים אותן לבתי הספר, שהן תתנדבנה שם בהוראה, או שמבחינתנו, התפקיד של היועצות הגרונטולוגיות, הגרונטולוגיות, זה שהן </a:t>
            </a:r>
            <a:r>
              <a:rPr lang="he-IL" sz="1200" b="0" i="0" dirty="0" err="1">
                <a:solidFill>
                  <a:srgbClr val="231F20"/>
                </a:solidFill>
                <a:effectLst/>
                <a:latin typeface="Assistant" pitchFamily="2" charset="-79"/>
                <a:cs typeface="Assistant" pitchFamily="2" charset="-79"/>
              </a:rPr>
              <a:t>תעבונה</a:t>
            </a:r>
            <a:r>
              <a:rPr lang="he-IL" sz="1200" b="0" i="0" dirty="0">
                <a:solidFill>
                  <a:srgbClr val="231F20"/>
                </a:solidFill>
                <a:effectLst/>
                <a:latin typeface="Assistant" pitchFamily="2" charset="-79"/>
                <a:cs typeface="Assistant" pitchFamily="2" charset="-79"/>
              </a:rPr>
              <a:t> בשכר במקצוע שלהן. כלומר שהן תבונה ותגדנה, כן, אפשר לקחת אותנו, להשתמש בשירותים שלנו, בידע שלנו, ויש להן ידע עצום, בוודאי יש להן ידע עצום בשיח התקשורתי, ביכולת האכלה וההבנה של הקשיש, אבל הן גם </a:t>
            </a:r>
            <a:r>
              <a:rPr lang="he-IL" sz="1200" b="0" i="0" dirty="0" err="1">
                <a:solidFill>
                  <a:srgbClr val="231F20"/>
                </a:solidFill>
                <a:effectLst/>
                <a:latin typeface="Assistant" pitchFamily="2" charset="-79"/>
                <a:cs typeface="Assistant" pitchFamily="2" charset="-79"/>
              </a:rPr>
              <a:t>תדנה</a:t>
            </a:r>
            <a:r>
              <a:rPr lang="he-IL" sz="1200" b="0" i="0" dirty="0">
                <a:solidFill>
                  <a:srgbClr val="231F20"/>
                </a:solidFill>
                <a:effectLst/>
                <a:latin typeface="Assistant" pitchFamily="2" charset="-79"/>
                <a:cs typeface="Assistant" pitchFamily="2" charset="-79"/>
              </a:rPr>
              <a:t> לתת מענה לכל הצרכים שהקשיש או הקשישה צריכים. זה אומר לדעת לאן נכוון אותן לקבלן את הזכויות, </a:t>
            </a:r>
            <a:r>
              <a:rPr lang="he-IL" sz="1200" b="0" i="0" dirty="0" err="1">
                <a:solidFill>
                  <a:srgbClr val="231F20"/>
                </a:solidFill>
                <a:effectLst/>
                <a:latin typeface="Assistant" pitchFamily="2" charset="-79"/>
                <a:cs typeface="Assistant" pitchFamily="2" charset="-79"/>
              </a:rPr>
              <a:t>להנגיש</a:t>
            </a:r>
            <a:r>
              <a:rPr lang="he-IL" sz="1200" b="0" i="0" dirty="0">
                <a:solidFill>
                  <a:srgbClr val="231F20"/>
                </a:solidFill>
                <a:effectLst/>
                <a:latin typeface="Assistant" pitchFamily="2" charset="-79"/>
                <a:cs typeface="Assistant" pitchFamily="2" charset="-79"/>
              </a:rPr>
              <a:t> להן את המידע שלא תמיד הקשיש יוכל לדעת או יכול לדעת.</a:t>
            </a:r>
            <a:endParaRPr lang="he-IL" sz="900" b="1" dirty="0">
              <a:solidFill>
                <a:schemeClr val="accent5">
                  <a:lumMod val="50000"/>
                </a:schemeClr>
              </a:solidFill>
            </a:endParaRPr>
          </a:p>
        </p:txBody>
      </p:sp>
    </p:spTree>
    <p:extLst>
      <p:ext uri="{BB962C8B-B14F-4D97-AF65-F5344CB8AC3E}">
        <p14:creationId xmlns:p14="http://schemas.microsoft.com/office/powerpoint/2010/main" val="39870861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2981-9E88-D8E9-F3B7-9E6D4172934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230AF3F-B7F7-6885-A3D5-19E0E3684FD0}"/>
              </a:ext>
            </a:extLst>
          </p:cNvPr>
          <p:cNvSpPr>
            <a:spLocks noGrp="1"/>
          </p:cNvSpPr>
          <p:nvPr>
            <p:ph type="title"/>
          </p:nvPr>
        </p:nvSpPr>
        <p:spPr>
          <a:xfrm>
            <a:off x="1745673" y="624110"/>
            <a:ext cx="9758939" cy="1027269"/>
          </a:xfrm>
        </p:spPr>
        <p:txBody>
          <a:bodyPr/>
          <a:lstStyle/>
          <a:p>
            <a:pPr algn="ctr"/>
            <a:r>
              <a:rPr lang="he-IL" b="1" dirty="0"/>
              <a:t>"אוניברסיטאות לגיל השלישי" </a:t>
            </a:r>
          </a:p>
        </p:txBody>
      </p:sp>
      <p:sp>
        <p:nvSpPr>
          <p:cNvPr id="3" name="מציין מיקום תוכן 2">
            <a:extLst>
              <a:ext uri="{FF2B5EF4-FFF2-40B4-BE49-F238E27FC236}">
                <a16:creationId xmlns:a16="http://schemas.microsoft.com/office/drawing/2014/main" id="{D3FDD7A3-9CAE-F25B-EF1A-DCB963741B11}"/>
              </a:ext>
            </a:extLst>
          </p:cNvPr>
          <p:cNvSpPr>
            <a:spLocks noGrp="1"/>
          </p:cNvSpPr>
          <p:nvPr>
            <p:ph idx="1"/>
          </p:nvPr>
        </p:nvSpPr>
        <p:spPr>
          <a:xfrm>
            <a:off x="1624084" y="1651378"/>
            <a:ext cx="9880528" cy="5206622"/>
          </a:xfrm>
        </p:spPr>
        <p:txBody>
          <a:bodyPr>
            <a:normAutofit/>
          </a:bodyPr>
          <a:lstStyle/>
          <a:p>
            <a:pPr>
              <a:lnSpc>
                <a:spcPct val="150000"/>
              </a:lnSpc>
            </a:pPr>
            <a:r>
              <a:rPr lang="he-IL" b="0" i="0" dirty="0">
                <a:solidFill>
                  <a:srgbClr val="231F20"/>
                </a:solidFill>
                <a:effectLst/>
                <a:latin typeface="Assistant" pitchFamily="2" charset="-79"/>
                <a:cs typeface="Assistant" pitchFamily="2" charset="-79"/>
              </a:rPr>
              <a:t>באירופה התפתחו מוסדות המכונים "אוניברסיטאות לגיל השלישי" לצד אוניברסיטאות אקדמאיות רגילות. באנגליה, האוניברסיטה לגיל השלישי התפתחה בכיוון שונה המדגיש את הלימוד העצמי והעזרה ההדדית. הלימודים שם מתנהלים ע"י עמיתים מאותה קבוצת גיל כאשר המרצה הוא גם אחד מהתלמידים. </a:t>
            </a:r>
          </a:p>
          <a:p>
            <a:pPr>
              <a:lnSpc>
                <a:spcPct val="150000"/>
              </a:lnSpc>
            </a:pPr>
            <a:r>
              <a:rPr lang="he-IL" b="0" i="0" dirty="0">
                <a:solidFill>
                  <a:srgbClr val="231F20"/>
                </a:solidFill>
                <a:effectLst/>
                <a:latin typeface="Assistant" pitchFamily="2" charset="-79"/>
                <a:cs typeface="Assistant" pitchFamily="2" charset="-79"/>
              </a:rPr>
              <a:t>בקנדה, המשתתפים במסגרת כזו הלכו צעד נוסף קדימה וארגנו לימודים לאנשים שמרותקים לבתיהם ע"י ביקורי בית של תלמידים מתנדבים. </a:t>
            </a:r>
          </a:p>
          <a:p>
            <a:pPr>
              <a:lnSpc>
                <a:spcPct val="150000"/>
              </a:lnSpc>
            </a:pPr>
            <a:r>
              <a:rPr lang="he-IL" b="0" i="0" dirty="0">
                <a:solidFill>
                  <a:srgbClr val="231F20"/>
                </a:solidFill>
                <a:effectLst/>
                <a:latin typeface="Assistant" pitchFamily="2" charset="-79"/>
                <a:cs typeface="Assistant" pitchFamily="2" charset="-79"/>
              </a:rPr>
              <a:t>בניו-יורק ארגון יהודי מארגן קורסים לאנשים המוגבלים בניידות ע"י שיחות ועידה טלפוניות. </a:t>
            </a:r>
          </a:p>
          <a:p>
            <a:pPr>
              <a:lnSpc>
                <a:spcPct val="150000"/>
              </a:lnSpc>
            </a:pPr>
            <a:r>
              <a:rPr lang="he-IL" b="0" i="0" dirty="0">
                <a:solidFill>
                  <a:srgbClr val="231F20"/>
                </a:solidFill>
                <a:effectLst/>
                <a:latin typeface="Assistant" pitchFamily="2" charset="-79"/>
                <a:cs typeface="Assistant" pitchFamily="2" charset="-79"/>
              </a:rPr>
              <a:t>כמו כן, מאז התבססו האינטרנט והמחשב בחיינו, יש יותר אמצעי לימוד. </a:t>
            </a:r>
          </a:p>
          <a:p>
            <a:pPr>
              <a:lnSpc>
                <a:spcPct val="150000"/>
              </a:lnSpc>
            </a:pPr>
            <a:r>
              <a:rPr lang="he-IL" b="0" i="0" dirty="0">
                <a:solidFill>
                  <a:srgbClr val="231F20"/>
                </a:solidFill>
                <a:effectLst/>
                <a:latin typeface="Assistant" pitchFamily="2" charset="-79"/>
                <a:cs typeface="Assistant" pitchFamily="2" charset="-79"/>
              </a:rPr>
              <a:t>התפתחות מעניינת מאוד מתחוללת בשנים האחרונות בארצות-הברית. ה-</a:t>
            </a:r>
            <a:r>
              <a:rPr lang="en-US" b="0" i="0" dirty="0">
                <a:solidFill>
                  <a:srgbClr val="231F20"/>
                </a:solidFill>
                <a:effectLst/>
                <a:latin typeface="Assistant" pitchFamily="2" charset="-79"/>
                <a:cs typeface="Assistant" pitchFamily="2" charset="-79"/>
              </a:rPr>
              <a:t>AARP, </a:t>
            </a:r>
            <a:r>
              <a:rPr lang="he-IL" b="0" i="0" dirty="0">
                <a:solidFill>
                  <a:srgbClr val="231F20"/>
                </a:solidFill>
                <a:effectLst/>
                <a:latin typeface="Assistant" pitchFamily="2" charset="-79"/>
                <a:cs typeface="Assistant" pitchFamily="2" charset="-79"/>
              </a:rPr>
              <a:t>ארגון גמלאים שבו יותר מ-30 מיליון חברים, מציע באתר האינטרנט שלו לחבריו חיבור למוסדות השכלה גבוהה המכונה </a:t>
            </a:r>
            <a:r>
              <a:rPr lang="en-US" b="0" i="0" dirty="0">
                <a:solidFill>
                  <a:srgbClr val="231F20"/>
                </a:solidFill>
                <a:effectLst/>
                <a:latin typeface="Assistant" pitchFamily="2" charset="-79"/>
                <a:cs typeface="Assistant" pitchFamily="2" charset="-79"/>
              </a:rPr>
              <a:t>FATHOM (</a:t>
            </a:r>
            <a:r>
              <a:rPr lang="he-IL" b="0" i="0" dirty="0">
                <a:solidFill>
                  <a:srgbClr val="231F20"/>
                </a:solidFill>
                <a:effectLst/>
                <a:latin typeface="Assistant" pitchFamily="2" charset="-79"/>
                <a:cs typeface="Assistant" pitchFamily="2" charset="-79"/>
              </a:rPr>
              <a:t>להעמיק, באנגלית). החיבור הזה מאפשר להם הזדמנויות לימוד רבות באמצעות האינטרנט. יושבים בבית, בוחרים קורס או סדנה, ולומדים בקצב שמתאים לכל אחד באופן אישי. </a:t>
            </a:r>
          </a:p>
        </p:txBody>
      </p:sp>
    </p:spTree>
    <p:extLst>
      <p:ext uri="{BB962C8B-B14F-4D97-AF65-F5344CB8AC3E}">
        <p14:creationId xmlns:p14="http://schemas.microsoft.com/office/powerpoint/2010/main" val="32511966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CC897-CD79-3B0A-0CFB-7EC65AF6FF3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AFFBF41-3126-7E23-10B7-FEBC47D5289D}"/>
              </a:ext>
            </a:extLst>
          </p:cNvPr>
          <p:cNvSpPr>
            <a:spLocks noGrp="1"/>
          </p:cNvSpPr>
          <p:nvPr>
            <p:ph type="title"/>
          </p:nvPr>
        </p:nvSpPr>
        <p:spPr>
          <a:xfrm>
            <a:off x="1745673" y="624110"/>
            <a:ext cx="9758939" cy="1027269"/>
          </a:xfrm>
        </p:spPr>
        <p:txBody>
          <a:bodyPr/>
          <a:lstStyle/>
          <a:p>
            <a:pPr algn="ctr"/>
            <a:r>
              <a:rPr lang="he-IL" b="1" dirty="0"/>
              <a:t>"אוניברסיטאות לגיל השלישי" </a:t>
            </a:r>
          </a:p>
        </p:txBody>
      </p:sp>
      <p:sp>
        <p:nvSpPr>
          <p:cNvPr id="3" name="מציין מיקום תוכן 2">
            <a:extLst>
              <a:ext uri="{FF2B5EF4-FFF2-40B4-BE49-F238E27FC236}">
                <a16:creationId xmlns:a16="http://schemas.microsoft.com/office/drawing/2014/main" id="{05E8908B-06A4-F5BF-7997-94F024DCED37}"/>
              </a:ext>
            </a:extLst>
          </p:cNvPr>
          <p:cNvSpPr>
            <a:spLocks noGrp="1"/>
          </p:cNvSpPr>
          <p:nvPr>
            <p:ph idx="1"/>
          </p:nvPr>
        </p:nvSpPr>
        <p:spPr>
          <a:xfrm>
            <a:off x="1624084" y="1651378"/>
            <a:ext cx="9880528" cy="5206622"/>
          </a:xfrm>
        </p:spPr>
        <p:txBody>
          <a:bodyPr>
            <a:normAutofit/>
          </a:bodyPr>
          <a:lstStyle/>
          <a:p>
            <a:pPr>
              <a:lnSpc>
                <a:spcPct val="150000"/>
              </a:lnSpc>
            </a:pPr>
            <a:r>
              <a:rPr lang="he-IL" sz="1800" b="0" i="0" dirty="0">
                <a:solidFill>
                  <a:srgbClr val="231F20"/>
                </a:solidFill>
                <a:effectLst/>
                <a:latin typeface="Assistant" pitchFamily="2" charset="-79"/>
                <a:cs typeface="Assistant" pitchFamily="2" charset="-79"/>
              </a:rPr>
              <a:t>מפעל לימוד נוסף לגיל השלישי הראוי לציון הוא ארגון </a:t>
            </a:r>
            <a:r>
              <a:rPr lang="en-US" sz="1800" b="0" i="0" dirty="0">
                <a:solidFill>
                  <a:srgbClr val="231F20"/>
                </a:solidFill>
                <a:effectLst/>
                <a:latin typeface="Assistant" pitchFamily="2" charset="-79"/>
                <a:cs typeface="Assistant" pitchFamily="2" charset="-79"/>
              </a:rPr>
              <a:t>Elderhostel </a:t>
            </a:r>
            <a:r>
              <a:rPr lang="he-IL" sz="1800" b="0" i="0" dirty="0">
                <a:solidFill>
                  <a:srgbClr val="231F20"/>
                </a:solidFill>
                <a:effectLst/>
                <a:latin typeface="Assistant" pitchFamily="2" charset="-79"/>
                <a:cs typeface="Assistant" pitchFamily="2" charset="-79"/>
              </a:rPr>
              <a:t>שהחל את פעילותו בשנות ה- 70' עם מספר משתתפים קטן והיום מונה מעל 250 אלף לומדים מבוגרים. הוא מציע לאנשים המבוגרים קורסים בכל נושא שתוכלו להעלות על הדעת, המועברים במסגרת חופשה בת שבוע ימים (בדרך כלל במהלך קרוז על ספינה).</a:t>
            </a:r>
          </a:p>
          <a:p>
            <a:pPr>
              <a:lnSpc>
                <a:spcPct val="150000"/>
              </a:lnSpc>
            </a:pPr>
            <a:r>
              <a:rPr lang="he-IL" sz="1800" b="0" i="0" dirty="0">
                <a:solidFill>
                  <a:srgbClr val="231F20"/>
                </a:solidFill>
                <a:effectLst/>
                <a:latin typeface="Assistant" pitchFamily="2" charset="-79"/>
                <a:cs typeface="Assistant" pitchFamily="2" charset="-79"/>
              </a:rPr>
              <a:t>במרוצת השנים הורחבה פעילות הארגון מארה"ב לאירופה, אסיה ואפריקה. </a:t>
            </a:r>
          </a:p>
          <a:p>
            <a:pPr>
              <a:lnSpc>
                <a:spcPct val="150000"/>
              </a:lnSpc>
            </a:pPr>
            <a:r>
              <a:rPr lang="he-IL" sz="1800" b="0" i="0" dirty="0">
                <a:solidFill>
                  <a:srgbClr val="231F20"/>
                </a:solidFill>
                <a:effectLst/>
                <a:latin typeface="Assistant" pitchFamily="2" charset="-79"/>
                <a:cs typeface="Assistant" pitchFamily="2" charset="-79"/>
              </a:rPr>
              <a:t>לאחרונה התווספו גם קורסים המשלבים לימודים העוסקים בבעיות אקולוגיות וחברתיות עם לימודים העוסקים במציאת הפתרונות לאותן בעיות. </a:t>
            </a:r>
          </a:p>
          <a:p>
            <a:pPr>
              <a:lnSpc>
                <a:spcPct val="150000"/>
              </a:lnSpc>
            </a:pPr>
            <a:r>
              <a:rPr lang="he-IL" sz="1800" b="0" i="0" dirty="0">
                <a:solidFill>
                  <a:srgbClr val="231F20"/>
                </a:solidFill>
                <a:effectLst/>
                <a:latin typeface="Assistant" pitchFamily="2" charset="-79"/>
                <a:cs typeface="Assistant" pitchFamily="2" charset="-79"/>
              </a:rPr>
              <a:t>הארגון מקיים גם חופשות למידה המשולבות בעבודה התנדבותית, כאשר זוגות פנסיונרים (וגם יחידים) יכולים ללמוד על בעיות חברתיות, או בעיות איכות הסביבה, במקום כלשהו ולתרום לפתרון הבעיות במשך החופשות מהלימודים.</a:t>
            </a:r>
          </a:p>
          <a:p>
            <a:pPr>
              <a:lnSpc>
                <a:spcPct val="150000"/>
              </a:lnSpc>
            </a:pPr>
            <a:r>
              <a:rPr lang="he-IL" sz="1800" b="0" i="0" dirty="0">
                <a:solidFill>
                  <a:srgbClr val="231F20"/>
                </a:solidFill>
                <a:effectLst/>
                <a:latin typeface="Assistant" pitchFamily="2" charset="-79"/>
                <a:cs typeface="Assistant" pitchFamily="2" charset="-79"/>
              </a:rPr>
              <a:t>למי שמעדיף ללמוד במסגרת קבוצתית - יש יותר מ- 200 מכונים הפועלים במכללות ובאוניברסיטאות ברחבי ארה"ב. </a:t>
            </a:r>
            <a:endParaRPr lang="he-IL" sz="1100" b="1" dirty="0">
              <a:solidFill>
                <a:schemeClr val="accent5">
                  <a:lumMod val="50000"/>
                </a:schemeClr>
              </a:solidFill>
            </a:endParaRPr>
          </a:p>
        </p:txBody>
      </p:sp>
    </p:spTree>
    <p:extLst>
      <p:ext uri="{BB962C8B-B14F-4D97-AF65-F5344CB8AC3E}">
        <p14:creationId xmlns:p14="http://schemas.microsoft.com/office/powerpoint/2010/main" val="13837111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43F13-17AD-4655-7709-25A8AD1C7AC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4D62E5D-4F79-D416-2CA6-C30F209A25B0}"/>
              </a:ext>
            </a:extLst>
          </p:cNvPr>
          <p:cNvSpPr>
            <a:spLocks noGrp="1"/>
          </p:cNvSpPr>
          <p:nvPr>
            <p:ph type="title"/>
          </p:nvPr>
        </p:nvSpPr>
        <p:spPr>
          <a:xfrm>
            <a:off x="1745673" y="624110"/>
            <a:ext cx="9758939" cy="1027269"/>
          </a:xfrm>
        </p:spPr>
        <p:txBody>
          <a:bodyPr/>
          <a:lstStyle/>
          <a:p>
            <a:pPr algn="ctr"/>
            <a:r>
              <a:rPr lang="he-IL" b="1" dirty="0"/>
              <a:t>"אוניברסיטאות לגיל השלישי" </a:t>
            </a:r>
          </a:p>
        </p:txBody>
      </p:sp>
      <p:sp>
        <p:nvSpPr>
          <p:cNvPr id="3" name="מציין מיקום תוכן 2">
            <a:extLst>
              <a:ext uri="{FF2B5EF4-FFF2-40B4-BE49-F238E27FC236}">
                <a16:creationId xmlns:a16="http://schemas.microsoft.com/office/drawing/2014/main" id="{0A40103F-FC7B-C3E8-9EA1-874E2C75F359}"/>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b="1" i="0" dirty="0">
                <a:solidFill>
                  <a:srgbClr val="231F20"/>
                </a:solidFill>
                <a:effectLst/>
                <a:latin typeface="Assistant" pitchFamily="2" charset="-79"/>
                <a:cs typeface="Assistant" pitchFamily="2" charset="-79"/>
              </a:rPr>
              <a:t>חלוציות </a:t>
            </a:r>
            <a:r>
              <a:rPr lang="he-IL" b="1" i="0" dirty="0" err="1">
                <a:solidFill>
                  <a:srgbClr val="231F20"/>
                </a:solidFill>
                <a:effectLst/>
                <a:latin typeface="Assistant" pitchFamily="2" charset="-79"/>
                <a:cs typeface="Assistant" pitchFamily="2" charset="-79"/>
              </a:rPr>
              <a:t>בבר?אילן</a:t>
            </a:r>
            <a:br>
              <a:rPr lang="he-IL" dirty="0"/>
            </a:br>
            <a:r>
              <a:rPr lang="he-IL" b="0" i="0" dirty="0">
                <a:solidFill>
                  <a:srgbClr val="231F20"/>
                </a:solidFill>
                <a:effectLst/>
                <a:latin typeface="Assistant" pitchFamily="2" charset="-79"/>
                <a:cs typeface="Assistant" pitchFamily="2" charset="-79"/>
              </a:rPr>
              <a:t>תוכנית </a:t>
            </a:r>
            <a:r>
              <a:rPr lang="he-IL" b="0" i="0" dirty="0" err="1">
                <a:solidFill>
                  <a:srgbClr val="231F20"/>
                </a:solidFill>
                <a:effectLst/>
                <a:latin typeface="Assistant" pitchFamily="2" charset="-79"/>
                <a:cs typeface="Assistant" pitchFamily="2" charset="-79"/>
              </a:rPr>
              <a:t>ברוקדייל</a:t>
            </a:r>
            <a:r>
              <a:rPr lang="he-IL" b="0" i="0" dirty="0">
                <a:solidFill>
                  <a:srgbClr val="231F20"/>
                </a:solidFill>
                <a:effectLst/>
                <a:latin typeface="Assistant" pitchFamily="2" charset="-79"/>
                <a:cs typeface="Assistant" pitchFamily="2" charset="-79"/>
              </a:rPr>
              <a:t> באוניברסיטת בר-אילן היא החלוצה בישראל בכל הנוגע ללימודים אקדמאים מסודרים לבני הגיל השלישי. בעקבות הצלחתה הפעילו אוניברסיטאות אחרות בארץ תוכניות דומות. התוכנית הראשונה נפתחה ב- 1977 בידי נשיא האוניברסיטה דאז, הפרופ' עמנואל רקמן. 25,000 בוגריה הם ההוכחה לקיומם של הצורך והנכונות בקרב מבוגרים רבים להתמודד עם אתגרים חדשים, אם ניתנות להם ההזדמנות והמסגרות המתאימות. יותר מ- 35,000 אנשים מבוגרים למדו במסגרת התוכנית, ובמשך השנים היא זכתה בפרסים רבים כהוקרה על תרומתה לאיכות החיים של אנשים מבוגרים ושל החברה. רוב המשתתפים באים מאזור גוש דן, אולם יש תלמידים המגיעים גם מירושלים, חיפה, באר-שבע, אילת וישובים רחוקים נוספים. המשתתפים בתוכנית מייצגים את כל קשת המקצועות בחברה: שופטים בדימוס, מנהלים בכירים בשירות המדינה, קציני צבא לשעבר, מנהלי בנקים, רואי חשבון, רופאים, עצמאיים, מורים, אחיות, פקידים, חקלאים מקיבוצים וממושבים, עקרות בית, פועלי תעשייה, גננות, חשמלאים ואף מרצים ועובדים באוניברסיטה . המכנה המשותף לכולם הוא הצמא ללמוד. בשנים הראשונות נועדה </a:t>
            </a:r>
            <a:r>
              <a:rPr lang="he-IL" b="0" i="0" dirty="0" err="1">
                <a:solidFill>
                  <a:srgbClr val="231F20"/>
                </a:solidFill>
                <a:effectLst/>
                <a:latin typeface="Assistant" pitchFamily="2" charset="-79"/>
                <a:cs typeface="Assistant" pitchFamily="2" charset="-79"/>
              </a:rPr>
              <a:t>התכנית</a:t>
            </a:r>
            <a:r>
              <a:rPr lang="he-IL" b="0" i="0" dirty="0">
                <a:solidFill>
                  <a:srgbClr val="231F20"/>
                </a:solidFill>
                <a:effectLst/>
                <a:latin typeface="Assistant" pitchFamily="2" charset="-79"/>
                <a:cs typeface="Assistant" pitchFamily="2" charset="-79"/>
              </a:rPr>
              <a:t> לשומעים חופשיים (היום בני 55 ומעלה) בקורסים אקדמיים רגילים לצד סטודנטים צעירים שלמדו לתואר, תמורת שכר לימוד מוזל (כ- 40% מהשכר הרגיל). התלמידים לא נדרשו לעמוד במבחני כניסה או בדרישות מוקדמים. הקורסים היו במגוון רחב של מקצועות ממדעי הרוח, החברה והטבע. </a:t>
            </a:r>
            <a:endParaRPr lang="he-IL" sz="1100" b="1" dirty="0">
              <a:solidFill>
                <a:schemeClr val="accent5">
                  <a:lumMod val="50000"/>
                </a:schemeClr>
              </a:solidFill>
            </a:endParaRPr>
          </a:p>
        </p:txBody>
      </p:sp>
    </p:spTree>
    <p:extLst>
      <p:ext uri="{BB962C8B-B14F-4D97-AF65-F5344CB8AC3E}">
        <p14:creationId xmlns:p14="http://schemas.microsoft.com/office/powerpoint/2010/main" val="18508863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FA71-5DB0-E9FE-0D4A-4D38F4904BD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E8C12D7-0998-FF62-1507-4A962DB10DA3}"/>
              </a:ext>
            </a:extLst>
          </p:cNvPr>
          <p:cNvSpPr>
            <a:spLocks noGrp="1"/>
          </p:cNvSpPr>
          <p:nvPr>
            <p:ph type="title"/>
          </p:nvPr>
        </p:nvSpPr>
        <p:spPr>
          <a:xfrm>
            <a:off x="1745673" y="624110"/>
            <a:ext cx="9758939" cy="1027269"/>
          </a:xfrm>
        </p:spPr>
        <p:txBody>
          <a:bodyPr/>
          <a:lstStyle/>
          <a:p>
            <a:pPr algn="ctr"/>
            <a:r>
              <a:rPr lang="he-IL" b="1" dirty="0"/>
              <a:t>"אוניברסיטאות לגיל השלישי" </a:t>
            </a:r>
          </a:p>
        </p:txBody>
      </p:sp>
      <p:sp>
        <p:nvSpPr>
          <p:cNvPr id="3" name="מציין מיקום תוכן 2">
            <a:extLst>
              <a:ext uri="{FF2B5EF4-FFF2-40B4-BE49-F238E27FC236}">
                <a16:creationId xmlns:a16="http://schemas.microsoft.com/office/drawing/2014/main" id="{A9A9A24E-C3B2-CFF3-C6C8-9EF203F6636F}"/>
              </a:ext>
            </a:extLst>
          </p:cNvPr>
          <p:cNvSpPr>
            <a:spLocks noGrp="1"/>
          </p:cNvSpPr>
          <p:nvPr>
            <p:ph idx="1"/>
          </p:nvPr>
        </p:nvSpPr>
        <p:spPr>
          <a:xfrm>
            <a:off x="1624084" y="1651378"/>
            <a:ext cx="9880528" cy="5206622"/>
          </a:xfrm>
        </p:spPr>
        <p:txBody>
          <a:bodyPr>
            <a:normAutofit/>
          </a:bodyPr>
          <a:lstStyle/>
          <a:p>
            <a:pPr>
              <a:lnSpc>
                <a:spcPct val="150000"/>
              </a:lnSpc>
            </a:pPr>
            <a:r>
              <a:rPr lang="he-IL" b="0" i="0" dirty="0">
                <a:solidFill>
                  <a:srgbClr val="231F20"/>
                </a:solidFill>
                <a:effectLst/>
                <a:latin typeface="Assistant" pitchFamily="2" charset="-79"/>
                <a:cs typeface="Assistant" pitchFamily="2" charset="-79"/>
              </a:rPr>
              <a:t>ב- 1987 הורחבה התוכנית ונוספו קורסי העשרה בנושאים שלא נלמדו במערכת השיעורים הרגילה בבר-אילן, החל מהכרת המחשב האישי (יותר מ- 3,000 סיימו עד כה את הקורס, הצובר תאוצה בשנים האחרונות) וכלה בשיפור הזיכרון וביחסים בין-אישיים. התוכנית מציעה יותר ויותר לימודים </a:t>
            </a:r>
            <a:r>
              <a:rPr lang="he-IL" b="0" i="0" dirty="0" err="1">
                <a:solidFill>
                  <a:srgbClr val="231F20"/>
                </a:solidFill>
                <a:effectLst/>
                <a:latin typeface="Assistant" pitchFamily="2" charset="-79"/>
                <a:cs typeface="Assistant" pitchFamily="2" charset="-79"/>
              </a:rPr>
              <a:t>ישומיים</a:t>
            </a:r>
            <a:r>
              <a:rPr lang="he-IL" b="0" i="0" dirty="0">
                <a:solidFill>
                  <a:srgbClr val="231F20"/>
                </a:solidFill>
                <a:effectLst/>
                <a:latin typeface="Assistant" pitchFamily="2" charset="-79"/>
                <a:cs typeface="Assistant" pitchFamily="2" charset="-79"/>
              </a:rPr>
              <a:t> במטרה להכשיר ביני הגיל השלישי לתפקידים התנדבותיים חדשים. דוגמא אחת לגישה החדשנית הזאת היא תוכנית להכשרת גמלאים כחוקרים של תהליך ההזדקנות (</a:t>
            </a:r>
            <a:r>
              <a:rPr lang="he-IL" b="0" i="0" dirty="0" err="1">
                <a:solidFill>
                  <a:srgbClr val="231F20"/>
                </a:solidFill>
                <a:effectLst/>
                <a:latin typeface="Assistant" pitchFamily="2" charset="-79"/>
                <a:cs typeface="Assistant" pitchFamily="2" charset="-79"/>
              </a:rPr>
              <a:t>גרנטולוגיה</a:t>
            </a:r>
            <a:r>
              <a:rPr lang="he-IL" b="0" i="0" dirty="0">
                <a:solidFill>
                  <a:srgbClr val="231F20"/>
                </a:solidFill>
                <a:effectLst/>
                <a:latin typeface="Assistant" pitchFamily="2" charset="-79"/>
                <a:cs typeface="Assistant" pitchFamily="2" charset="-79"/>
              </a:rPr>
              <a:t> חברתית). בעבר היו המבוגרים על תקן "שפני הניסוי" של החוקרים הצעירים בתהליך המחקר </a:t>
            </a:r>
            <a:r>
              <a:rPr lang="he-IL" b="0" i="0" dirty="0" err="1">
                <a:solidFill>
                  <a:srgbClr val="231F20"/>
                </a:solidFill>
                <a:effectLst/>
                <a:latin typeface="Assistant" pitchFamily="2" charset="-79"/>
                <a:cs typeface="Assistant" pitchFamily="2" charset="-79"/>
              </a:rPr>
              <a:t>בגרנטולוגיה</a:t>
            </a:r>
            <a:r>
              <a:rPr lang="he-IL" b="0" i="0" dirty="0">
                <a:solidFill>
                  <a:srgbClr val="231F20"/>
                </a:solidFill>
                <a:effectLst/>
                <a:latin typeface="Assistant" pitchFamily="2" charset="-79"/>
                <a:cs typeface="Assistant" pitchFamily="2" charset="-79"/>
              </a:rPr>
              <a:t> חברתית. היום התהפכה הקערה על פיה, כאשר המבוגרים הופכים להיות שותפים פעילים בחקר תהליכי ההזדקנות במסגרת מחקר בו הם המתכננים והשולטים. כך נוצר תפקיד חברתי חדש על ידי העצמת אנשים מבוגרים כיוצרים של מידע חדש על </a:t>
            </a:r>
            <a:r>
              <a:rPr lang="he-IL" b="0" i="0" dirty="0" err="1">
                <a:solidFill>
                  <a:srgbClr val="231F20"/>
                </a:solidFill>
                <a:effectLst/>
                <a:latin typeface="Assistant" pitchFamily="2" charset="-79"/>
                <a:cs typeface="Assistant" pitchFamily="2" charset="-79"/>
              </a:rPr>
              <a:t>הזיקנה</a:t>
            </a:r>
            <a:r>
              <a:rPr lang="he-IL" b="0" i="0" dirty="0">
                <a:solidFill>
                  <a:srgbClr val="231F20"/>
                </a:solidFill>
                <a:effectLst/>
                <a:latin typeface="Assistant" pitchFamily="2" charset="-79"/>
                <a:cs typeface="Assistant" pitchFamily="2" charset="-79"/>
              </a:rPr>
              <a:t> ומשמעותו </a:t>
            </a:r>
            <a:r>
              <a:rPr lang="he-IL" b="0" i="0" dirty="0" err="1">
                <a:solidFill>
                  <a:srgbClr val="231F20"/>
                </a:solidFill>
                <a:effectLst/>
                <a:latin typeface="Assistant" pitchFamily="2" charset="-79"/>
                <a:cs typeface="Assistant" pitchFamily="2" charset="-79"/>
              </a:rPr>
              <a:t>לשכמותם</a:t>
            </a:r>
            <a:r>
              <a:rPr lang="he-IL" b="0" i="0" dirty="0">
                <a:solidFill>
                  <a:srgbClr val="231F20"/>
                </a:solidFill>
                <a:effectLst/>
                <a:latin typeface="Assistant" pitchFamily="2" charset="-79"/>
                <a:cs typeface="Assistant" pitchFamily="2" charset="-79"/>
              </a:rPr>
              <a:t>. </a:t>
            </a:r>
            <a:r>
              <a:rPr lang="he-IL" b="0" i="0">
                <a:solidFill>
                  <a:srgbClr val="231F20"/>
                </a:solidFill>
                <a:effectLst/>
                <a:latin typeface="Assistant" pitchFamily="2" charset="-79"/>
                <a:cs typeface="Assistant" pitchFamily="2" charset="-79"/>
              </a:rPr>
              <a:t>כמה מהמחקרים שנערכו על ידי משתתפי התוכנית אף התפרסמו בכתבי עת מדעיים בינלאומיים וישראליים. </a:t>
            </a:r>
            <a:endParaRPr lang="he-IL" sz="1100" b="1" dirty="0">
              <a:solidFill>
                <a:schemeClr val="accent5">
                  <a:lumMod val="50000"/>
                </a:schemeClr>
              </a:solidFill>
            </a:endParaRPr>
          </a:p>
        </p:txBody>
      </p:sp>
    </p:spTree>
    <p:extLst>
      <p:ext uri="{BB962C8B-B14F-4D97-AF65-F5344CB8AC3E}">
        <p14:creationId xmlns:p14="http://schemas.microsoft.com/office/powerpoint/2010/main" val="18443775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F4EFC-641A-892A-C32F-09466D4BC30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5DB5C1A-24F0-AD25-CD2C-25578766F251}"/>
              </a:ext>
            </a:extLst>
          </p:cNvPr>
          <p:cNvSpPr>
            <a:spLocks noGrp="1"/>
          </p:cNvSpPr>
          <p:nvPr>
            <p:ph type="title"/>
          </p:nvPr>
        </p:nvSpPr>
        <p:spPr>
          <a:xfrm>
            <a:off x="1745673" y="624110"/>
            <a:ext cx="9758939" cy="1027269"/>
          </a:xfrm>
        </p:spPr>
        <p:txBody>
          <a:bodyPr/>
          <a:lstStyle/>
          <a:p>
            <a:pPr algn="ctr"/>
            <a:r>
              <a:rPr lang="he-IL" b="1" dirty="0"/>
              <a:t>"אוניברסיטאות לגיל השלישי" </a:t>
            </a:r>
          </a:p>
        </p:txBody>
      </p:sp>
      <p:sp>
        <p:nvSpPr>
          <p:cNvPr id="3" name="מציין מיקום תוכן 2">
            <a:extLst>
              <a:ext uri="{FF2B5EF4-FFF2-40B4-BE49-F238E27FC236}">
                <a16:creationId xmlns:a16="http://schemas.microsoft.com/office/drawing/2014/main" id="{7CFBB1E7-63F8-0454-E3A5-5C49FE2F4115}"/>
              </a:ext>
            </a:extLst>
          </p:cNvPr>
          <p:cNvSpPr>
            <a:spLocks noGrp="1"/>
          </p:cNvSpPr>
          <p:nvPr>
            <p:ph idx="1"/>
          </p:nvPr>
        </p:nvSpPr>
        <p:spPr>
          <a:xfrm>
            <a:off x="1624084" y="1651378"/>
            <a:ext cx="9880528" cy="5206622"/>
          </a:xfrm>
        </p:spPr>
        <p:txBody>
          <a:bodyPr>
            <a:normAutofit/>
          </a:bodyPr>
          <a:lstStyle/>
          <a:p>
            <a:pPr>
              <a:lnSpc>
                <a:spcPct val="150000"/>
              </a:lnSpc>
            </a:pPr>
            <a:r>
              <a:rPr lang="he-IL" b="0" i="0" dirty="0">
                <a:solidFill>
                  <a:srgbClr val="231F20"/>
                </a:solidFill>
                <a:effectLst/>
                <a:latin typeface="Assistant" pitchFamily="2" charset="-79"/>
                <a:cs typeface="Assistant" pitchFamily="2" charset="-79"/>
              </a:rPr>
              <a:t>תוכנית נוספת של </a:t>
            </a:r>
            <a:r>
              <a:rPr lang="he-IL" b="0" i="0" dirty="0" err="1">
                <a:solidFill>
                  <a:srgbClr val="231F20"/>
                </a:solidFill>
                <a:effectLst/>
                <a:latin typeface="Assistant" pitchFamily="2" charset="-79"/>
                <a:cs typeface="Assistant" pitchFamily="2" charset="-79"/>
              </a:rPr>
              <a:t>ברוקדייל</a:t>
            </a:r>
            <a:r>
              <a:rPr lang="he-IL" b="0" i="0" dirty="0">
                <a:solidFill>
                  <a:srgbClr val="231F20"/>
                </a:solidFill>
                <a:effectLst/>
                <a:latin typeface="Assistant" pitchFamily="2" charset="-79"/>
                <a:cs typeface="Assistant" pitchFamily="2" charset="-79"/>
              </a:rPr>
              <a:t> להכשרת בני הגיל השלישי לתפקיד התנדבותי היא "הטוענים המשפטיים". תוכנית זו, המתקיימת בשיתוף עם הפקולטה למשפטים והמועצה הלאומית להתנדבות בישראל, פתחה קורס לטוענים משפטיים בבתי-דין לתביעות קטנות (סיוע לאנשים המגישים תביעות קטנות). הקורס מכשיר אנשים לעסוק בנושא זה בהתנדבות בלבד, בהתאם להפניה של המועצה הלאומית להתנדבות, או הפקולטה למשפטים. הקורס אינו מקנה תואר אקדמי במשפטים, או נקודות לתואר, או היתר כלשהו לעריכת דין, וכאמור - הוא מיועד לאנשים הרוצים לעסוק בהתנדבות בבתי המשפט. דוגמא אחרת של הגישה שקושרת לימודים להתנדבות היא התוכנית "אופקים חדשים", על שם מונרו א. בנטון, המופעלת בשיתוף פעולה עם המגבית היהודית המאוחדת ניו-יורק. זו מכשירה יזמים להפעלת </a:t>
            </a:r>
            <a:r>
              <a:rPr lang="he-IL" b="0" i="0" dirty="0" err="1">
                <a:solidFill>
                  <a:srgbClr val="231F20"/>
                </a:solidFill>
                <a:effectLst/>
                <a:latin typeface="Assistant" pitchFamily="2" charset="-79"/>
                <a:cs typeface="Assistant" pitchFamily="2" charset="-79"/>
              </a:rPr>
              <a:t>פרוייקטים</a:t>
            </a:r>
            <a:r>
              <a:rPr lang="he-IL" b="0" i="0" dirty="0">
                <a:solidFill>
                  <a:srgbClr val="231F20"/>
                </a:solidFill>
                <a:effectLst/>
                <a:latin typeface="Assistant" pitchFamily="2" charset="-79"/>
                <a:cs typeface="Assistant" pitchFamily="2" charset="-79"/>
              </a:rPr>
              <a:t> התנדבותיים בהתנדבות מתוך רצון לשפר את איכות החיים בחברה הישראלית. </a:t>
            </a:r>
            <a:r>
              <a:rPr lang="he-IL" b="0" i="0">
                <a:solidFill>
                  <a:srgbClr val="231F20"/>
                </a:solidFill>
                <a:effectLst/>
                <a:latin typeface="Assistant" pitchFamily="2" charset="-79"/>
                <a:cs typeface="Assistant" pitchFamily="2" charset="-79"/>
              </a:rPr>
              <a:t>בתוכנית החדשנית ישתתפו אנשים הבאים מהסקטור הפרטי, הציבורי וההתנדבותי.</a:t>
            </a:r>
            <a:endParaRPr lang="he-IL" sz="1100" b="1" dirty="0">
              <a:solidFill>
                <a:schemeClr val="accent5">
                  <a:lumMod val="50000"/>
                </a:schemeClr>
              </a:solidFill>
            </a:endParaRPr>
          </a:p>
        </p:txBody>
      </p:sp>
    </p:spTree>
    <p:extLst>
      <p:ext uri="{BB962C8B-B14F-4D97-AF65-F5344CB8AC3E}">
        <p14:creationId xmlns:p14="http://schemas.microsoft.com/office/powerpoint/2010/main" val="53939581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8E363-95B8-78AF-2CB9-7EC732D6531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01455F0-C73A-D0DC-3441-B7CD355CDD8C}"/>
              </a:ext>
            </a:extLst>
          </p:cNvPr>
          <p:cNvSpPr>
            <a:spLocks noGrp="1"/>
          </p:cNvSpPr>
          <p:nvPr>
            <p:ph type="title"/>
          </p:nvPr>
        </p:nvSpPr>
        <p:spPr>
          <a:xfrm>
            <a:off x="1745673" y="624110"/>
            <a:ext cx="9758939" cy="1027269"/>
          </a:xfrm>
        </p:spPr>
        <p:txBody>
          <a:bodyPr/>
          <a:lstStyle/>
          <a:p>
            <a:pPr algn="ctr"/>
            <a:r>
              <a:rPr lang="he-IL" b="1" dirty="0"/>
              <a:t>להיות צעיר ברוחו</a:t>
            </a:r>
          </a:p>
        </p:txBody>
      </p:sp>
      <p:sp>
        <p:nvSpPr>
          <p:cNvPr id="3" name="מציין מיקום תוכן 2">
            <a:extLst>
              <a:ext uri="{FF2B5EF4-FFF2-40B4-BE49-F238E27FC236}">
                <a16:creationId xmlns:a16="http://schemas.microsoft.com/office/drawing/2014/main" id="{0EAF3E92-C3C5-AC70-C320-F64832DB2E76}"/>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sz="2000" b="0" i="0" dirty="0" err="1">
                <a:solidFill>
                  <a:srgbClr val="141414"/>
                </a:solidFill>
                <a:effectLst/>
                <a:latin typeface="Segoe UI" panose="020B0502040204020203" pitchFamily="34" charset="0"/>
              </a:rPr>
              <a:t>הגר''י</a:t>
            </a:r>
            <a:r>
              <a:rPr lang="he-IL" sz="2000" b="0" i="0" dirty="0">
                <a:solidFill>
                  <a:srgbClr val="141414"/>
                </a:solidFill>
                <a:effectLst/>
                <a:latin typeface="Segoe UI" panose="020B0502040204020203" pitchFamily="34" charset="0"/>
              </a:rPr>
              <a:t> מאיר </a:t>
            </a:r>
            <a:r>
              <a:rPr lang="he-IL" sz="2000" b="0" i="0" dirty="0" err="1">
                <a:solidFill>
                  <a:srgbClr val="141414"/>
                </a:solidFill>
                <a:effectLst/>
                <a:latin typeface="Segoe UI" panose="020B0502040204020203" pitchFamily="34" charset="0"/>
              </a:rPr>
              <a:t>זצ</a:t>
            </a:r>
            <a:r>
              <a:rPr lang="he-IL" sz="2000" b="0" i="0" dirty="0">
                <a:solidFill>
                  <a:srgbClr val="141414"/>
                </a:solidFill>
                <a:effectLst/>
                <a:latin typeface="Segoe UI" panose="020B0502040204020203" pitchFamily="34" charset="0"/>
              </a:rPr>
              <a:t>''ל </a:t>
            </a:r>
            <a:r>
              <a:rPr lang="he-IL" sz="2000" b="0" i="0" dirty="0" err="1">
                <a:solidFill>
                  <a:srgbClr val="141414"/>
                </a:solidFill>
                <a:effectLst/>
                <a:latin typeface="Segoe UI" panose="020B0502040204020203" pitchFamily="34" charset="0"/>
              </a:rPr>
              <a:t>ר''י</a:t>
            </a:r>
            <a:r>
              <a:rPr lang="he-IL" sz="2000" b="0" i="0" dirty="0">
                <a:solidFill>
                  <a:srgbClr val="141414"/>
                </a:solidFill>
                <a:effectLst/>
                <a:latin typeface="Segoe UI" panose="020B0502040204020203" pitchFamily="34" charset="0"/>
              </a:rPr>
              <a:t> הנגב, עם כל מה שסבל כל חייו </a:t>
            </a:r>
            <a:r>
              <a:rPr lang="he-IL" sz="2000" b="0" i="0" dirty="0" err="1">
                <a:solidFill>
                  <a:srgbClr val="141414"/>
                </a:solidFill>
                <a:effectLst/>
                <a:latin typeface="Segoe UI" panose="020B0502040204020203" pitchFamily="34" charset="0"/>
              </a:rPr>
              <a:t>יסורי</a:t>
            </a:r>
            <a:r>
              <a:rPr lang="he-IL" sz="2000" b="0" i="0" dirty="0">
                <a:solidFill>
                  <a:srgbClr val="141414"/>
                </a:solidFill>
                <a:effectLst/>
                <a:latin typeface="Segoe UI" panose="020B0502040204020203" pitchFamily="34" charset="0"/>
              </a:rPr>
              <a:t> גוף ונפש הייתה רוחו צעירה, וכל הזמן היה חושב מה לחדש ומה לעשות.</a:t>
            </a:r>
          </a:p>
          <a:p>
            <a:pPr>
              <a:lnSpc>
                <a:spcPct val="150000"/>
              </a:lnSpc>
            </a:pPr>
            <a:r>
              <a:rPr lang="he-IL" sz="2000" b="0" i="0" dirty="0">
                <a:solidFill>
                  <a:srgbClr val="141414"/>
                </a:solidFill>
                <a:effectLst/>
                <a:latin typeface="Segoe UI" panose="020B0502040204020203" pitchFamily="34" charset="0"/>
              </a:rPr>
              <a:t>כשהיה בגיל 80! אחרי שעברו עליו כמה שנים שמצבו היה רעוע ביותר, החליט שצריך לפתוח ישיבה נוספת </a:t>
            </a:r>
            <a:r>
              <a:rPr lang="he-IL" sz="2000" b="0" i="0" dirty="0" err="1">
                <a:solidFill>
                  <a:srgbClr val="141414"/>
                </a:solidFill>
                <a:effectLst/>
                <a:latin typeface="Segoe UI" panose="020B0502040204020203" pitchFamily="34" charset="0"/>
              </a:rPr>
              <a:t>בישובי</a:t>
            </a:r>
            <a:r>
              <a:rPr lang="he-IL" sz="2000" b="0" i="0" dirty="0">
                <a:solidFill>
                  <a:srgbClr val="141414"/>
                </a:solidFill>
                <a:effectLst/>
                <a:latin typeface="Segoe UI" panose="020B0502040204020203" pitchFamily="34" charset="0"/>
              </a:rPr>
              <a:t> הנגב, וטרח ומצא מקום במושב זרועה, והיה מגיע לשם מידי יום ביומו. והיה מוסר שיעורים [למרות שהגוף בגד בו, והדברים נפלאים למי שידע מצב גופו] בגמ' מוסר והלכה, </a:t>
            </a:r>
          </a:p>
          <a:p>
            <a:pPr>
              <a:lnSpc>
                <a:spcPct val="150000"/>
              </a:lnSpc>
            </a:pPr>
            <a:r>
              <a:rPr lang="he-IL" sz="2000" b="0" i="0" dirty="0">
                <a:solidFill>
                  <a:srgbClr val="141414"/>
                </a:solidFill>
                <a:effectLst/>
                <a:latin typeface="Segoe UI" panose="020B0502040204020203" pitchFamily="34" charset="0"/>
              </a:rPr>
              <a:t>והתחיל ללמוד אז שפה ספניולית, (ובלאו הכי ידע עברית ואידיש גרמנית ואנגלית ואולי גם שוויצרית ומרוקאית) כי יש הרבה מתלמידיו בארצות רחוקות שזו שפתם ורוצה לדבר עמם בשפה שלהם!!! </a:t>
            </a:r>
          </a:p>
          <a:p>
            <a:pPr>
              <a:lnSpc>
                <a:spcPct val="150000"/>
              </a:lnSpc>
            </a:pPr>
            <a:r>
              <a:rPr lang="he-IL" sz="2000" b="0" i="0" dirty="0">
                <a:solidFill>
                  <a:srgbClr val="141414"/>
                </a:solidFill>
                <a:effectLst/>
                <a:latin typeface="Segoe UI" panose="020B0502040204020203" pitchFamily="34" charset="0"/>
              </a:rPr>
              <a:t>מדובר על בן אדם שחולה כבר 60 שנה בסוכרת שאוכלת לו את הגוף, תוחלת החיים שלו כבר עברה את כל עתודות החיים שסיפקו הרופאים האופטימיים ביותר, והוא פותח ישיבה, לומד שפות, העולם לפניו... באם העולם לא שייך לצעירים כאלה?</a:t>
            </a:r>
            <a:endParaRPr lang="he-IL" sz="2000" b="1" dirty="0">
              <a:solidFill>
                <a:schemeClr val="accent3">
                  <a:lumMod val="75000"/>
                </a:schemeClr>
              </a:solidFill>
            </a:endParaRPr>
          </a:p>
        </p:txBody>
      </p:sp>
      <p:pic>
        <p:nvPicPr>
          <p:cNvPr id="2050" name="Picture 2" descr="יששכר מאיר – ויקיפדיה">
            <a:extLst>
              <a:ext uri="{FF2B5EF4-FFF2-40B4-BE49-F238E27FC236}">
                <a16:creationId xmlns:a16="http://schemas.microsoft.com/office/drawing/2014/main" id="{96937241-4832-5468-7C07-39A9BDE02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978" y="162338"/>
            <a:ext cx="1676727" cy="237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3429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פתיחה – חשיבות הגישה החיובית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gn="r" rtl="1"/>
            <a:r>
              <a:rPr lang="he-IL" sz="2000" b="1" i="0" dirty="0">
                <a:solidFill>
                  <a:srgbClr val="000000"/>
                </a:solidFill>
                <a:effectLst/>
                <a:latin typeface="Moses"/>
              </a:rPr>
              <a:t>אם תאמצו גישה חיובית לזקנה, אתם עשויים להאריך את חייכם ב־7.5 שנים </a:t>
            </a:r>
          </a:p>
          <a:p>
            <a:pPr algn="r" rtl="1"/>
            <a:r>
              <a:rPr lang="he-IL" sz="2000" b="0" i="0" dirty="0">
                <a:solidFill>
                  <a:srgbClr val="000000"/>
                </a:solidFill>
                <a:effectLst/>
                <a:latin typeface="Moses"/>
              </a:rPr>
              <a:t>במחקר שערכה פרופ' לוי ונמשך שני עשורים היא עקבה אחר כ־1,000 משתתפים שהיו מעל גיל 50 בתחילת המחקר. היא מצאה שאלה שראו בחיוב את ההזדקנות הצפויה שלהם חיו 7.5 שנים יותר לעומת אלה שהתפיסות שלהם על גיל היו שליליות. מחקרים נוספים אשררו את הממצאים האלה. </a:t>
            </a:r>
          </a:p>
          <a:p>
            <a:pPr algn="r" rtl="1"/>
            <a:r>
              <a:rPr lang="he-IL" sz="2000" b="1" i="0" dirty="0">
                <a:solidFill>
                  <a:srgbClr val="000000"/>
                </a:solidFill>
                <a:effectLst/>
                <a:latin typeface="Moses"/>
              </a:rPr>
              <a:t>גישה חיובית לזקנה תתרום גם לתפקוד שלכם </a:t>
            </a:r>
          </a:p>
          <a:p>
            <a:pPr algn="r" rtl="1"/>
            <a:r>
              <a:rPr lang="he-IL" sz="2000" b="0" i="0" dirty="0">
                <a:solidFill>
                  <a:srgbClr val="000000"/>
                </a:solidFill>
                <a:effectLst/>
                <a:latin typeface="Moses"/>
              </a:rPr>
              <a:t>במחקרים נמצא כי אנשים מבוגרים עם דעות חיוביות על הזדקנות מתפקדים טוב יותר בבדיקות שמיעה ובמשימות זיכרון, וכן נוטים פחות לפתח חרדה, דיכאון, הפרעת דחק פוסט טראומתית ומחשבות אובדניות.</a:t>
            </a:r>
          </a:p>
        </p:txBody>
      </p:sp>
    </p:spTree>
    <p:extLst>
      <p:ext uri="{BB962C8B-B14F-4D97-AF65-F5344CB8AC3E}">
        <p14:creationId xmlns:p14="http://schemas.microsoft.com/office/powerpoint/2010/main" val="30835668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E9CFF-C0BE-56C0-403B-FD4C151FC94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E95407D-CBEC-FD32-6A87-84D99F0CAD36}"/>
              </a:ext>
            </a:extLst>
          </p:cNvPr>
          <p:cNvSpPr>
            <a:spLocks noGrp="1"/>
          </p:cNvSpPr>
          <p:nvPr>
            <p:ph type="title"/>
          </p:nvPr>
        </p:nvSpPr>
        <p:spPr>
          <a:xfrm>
            <a:off x="1745673" y="624110"/>
            <a:ext cx="9758939" cy="1280890"/>
          </a:xfrm>
        </p:spPr>
        <p:txBody>
          <a:bodyPr/>
          <a:lstStyle/>
          <a:p>
            <a:pPr algn="ctr"/>
            <a:r>
              <a:rPr lang="he-IL" b="1" dirty="0"/>
              <a:t>מתגבר חכמת הנפש</a:t>
            </a:r>
          </a:p>
        </p:txBody>
      </p:sp>
      <p:sp>
        <p:nvSpPr>
          <p:cNvPr id="3" name="מציין מיקום תוכן 2">
            <a:extLst>
              <a:ext uri="{FF2B5EF4-FFF2-40B4-BE49-F238E27FC236}">
                <a16:creationId xmlns:a16="http://schemas.microsoft.com/office/drawing/2014/main" id="{5A50253D-F87E-9832-C857-E7A54BAD6D8A}"/>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err="1">
                <a:solidFill>
                  <a:srgbClr val="3B3B3B"/>
                </a:solidFill>
                <a:effectLst/>
                <a:latin typeface="almoni"/>
              </a:rPr>
              <a:t>הגר"א</a:t>
            </a:r>
            <a:r>
              <a:rPr lang="he-IL" sz="2000" b="0" i="0" dirty="0">
                <a:solidFill>
                  <a:srgbClr val="3B3B3B"/>
                </a:solidFill>
                <a:effectLst/>
                <a:latin typeface="almoni"/>
              </a:rPr>
              <a:t> בביאור </a:t>
            </a:r>
            <a:r>
              <a:rPr lang="he-IL" sz="2000" b="0" i="0" dirty="0" err="1">
                <a:solidFill>
                  <a:srgbClr val="3B3B3B"/>
                </a:solidFill>
                <a:effectLst/>
                <a:latin typeface="almoni"/>
              </a:rPr>
              <a:t>הגר"א</a:t>
            </a:r>
            <a:r>
              <a:rPr lang="he-IL" sz="2000" b="0" i="0" dirty="0">
                <a:solidFill>
                  <a:srgbClr val="3B3B3B"/>
                </a:solidFill>
                <a:effectLst/>
                <a:latin typeface="almoni"/>
              </a:rPr>
              <a:t> על (ישעיהו א ב), מתאר את שלושה שלבי החיים של האדם (1. נפש. 2. רוח. 3. נשמה):</a:t>
            </a:r>
          </a:p>
          <a:p>
            <a:pPr>
              <a:lnSpc>
                <a:spcPct val="150000"/>
              </a:lnSpc>
            </a:pPr>
            <a:r>
              <a:rPr lang="he-IL" sz="2000" b="0" i="0" dirty="0">
                <a:solidFill>
                  <a:srgbClr val="3B3B3B"/>
                </a:solidFill>
                <a:effectLst/>
                <a:latin typeface="almoni"/>
              </a:rPr>
              <a:t>שלשה </a:t>
            </a:r>
            <a:r>
              <a:rPr lang="he-IL" sz="2000" b="0" i="0" dirty="0" err="1">
                <a:solidFill>
                  <a:srgbClr val="3B3B3B"/>
                </a:solidFill>
                <a:effectLst/>
                <a:latin typeface="almoni"/>
              </a:rPr>
              <a:t>גבולין</a:t>
            </a:r>
            <a:r>
              <a:rPr lang="he-IL" sz="2000" b="0" i="0" dirty="0">
                <a:solidFill>
                  <a:srgbClr val="3B3B3B"/>
                </a:solidFill>
                <a:effectLst/>
                <a:latin typeface="almoni"/>
              </a:rPr>
              <a:t> בימי האדם ימי עליה ימי עמידה ימי ירידה וגם כנגד אלה שלשה דרגין </a:t>
            </a:r>
            <a:r>
              <a:rPr lang="he-IL" sz="2000" b="0" i="0" dirty="0" err="1">
                <a:solidFill>
                  <a:srgbClr val="3B3B3B"/>
                </a:solidFill>
                <a:effectLst/>
                <a:latin typeface="almoni"/>
              </a:rPr>
              <a:t>דאדם</a:t>
            </a:r>
            <a:r>
              <a:rPr lang="he-IL" sz="2000" b="0" i="0" dirty="0">
                <a:solidFill>
                  <a:srgbClr val="3B3B3B"/>
                </a:solidFill>
                <a:effectLst/>
                <a:latin typeface="almoni"/>
              </a:rPr>
              <a:t>: חמור שור ואדם. </a:t>
            </a:r>
          </a:p>
          <a:p>
            <a:pPr>
              <a:lnSpc>
                <a:spcPct val="150000"/>
              </a:lnSpc>
            </a:pPr>
            <a:r>
              <a:rPr lang="he-IL" sz="2000" b="0" i="0" dirty="0">
                <a:solidFill>
                  <a:srgbClr val="3B3B3B"/>
                </a:solidFill>
                <a:effectLst/>
                <a:latin typeface="almoni"/>
              </a:rPr>
              <a:t>כי בימי עליה רודף אחר התאוות כחמור, ובימי עמידה נושא בעול הפרנסה כשור לעול, </a:t>
            </a:r>
            <a:r>
              <a:rPr lang="he-IL" sz="2000" b="1" i="0" dirty="0">
                <a:solidFill>
                  <a:srgbClr val="3B3B3B"/>
                </a:solidFill>
                <a:effectLst/>
                <a:latin typeface="almoni"/>
              </a:rPr>
              <a:t>ובימי הירידה נשבר התאווה ונתגבר חכמת הנפש והוא </a:t>
            </a:r>
            <a:r>
              <a:rPr lang="he-IL" sz="2000" b="1" i="0" dirty="0" err="1">
                <a:solidFill>
                  <a:srgbClr val="3B3B3B"/>
                </a:solidFill>
                <a:effectLst/>
                <a:latin typeface="almoni"/>
              </a:rPr>
              <a:t>דרגא</a:t>
            </a:r>
            <a:r>
              <a:rPr lang="he-IL" sz="2000" b="1" i="0" dirty="0">
                <a:solidFill>
                  <a:srgbClr val="3B3B3B"/>
                </a:solidFill>
                <a:effectLst/>
                <a:latin typeface="almoni"/>
              </a:rPr>
              <a:t> </a:t>
            </a:r>
            <a:r>
              <a:rPr lang="he-IL" sz="2000" b="1" i="0" dirty="0" err="1">
                <a:solidFill>
                  <a:srgbClr val="3B3B3B"/>
                </a:solidFill>
                <a:effectLst/>
                <a:latin typeface="almoni"/>
              </a:rPr>
              <a:t>דאדם</a:t>
            </a:r>
            <a:r>
              <a:rPr lang="he-IL" sz="2000" b="1" i="0" dirty="0">
                <a:solidFill>
                  <a:srgbClr val="3B3B3B"/>
                </a:solidFill>
                <a:effectLst/>
                <a:latin typeface="almoni"/>
              </a:rPr>
              <a:t>.</a:t>
            </a:r>
          </a:p>
          <a:p>
            <a:pPr>
              <a:lnSpc>
                <a:spcPct val="150000"/>
              </a:lnSpc>
            </a:pPr>
            <a:endParaRPr lang="he-IL" sz="2000" b="0" i="0" dirty="0">
              <a:solidFill>
                <a:srgbClr val="3B3B3B"/>
              </a:solidFill>
              <a:effectLst/>
              <a:latin typeface="almoni"/>
            </a:endParaRPr>
          </a:p>
        </p:txBody>
      </p:sp>
    </p:spTree>
    <p:extLst>
      <p:ext uri="{BB962C8B-B14F-4D97-AF65-F5344CB8AC3E}">
        <p14:creationId xmlns:p14="http://schemas.microsoft.com/office/powerpoint/2010/main" val="170792692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43153-1E12-CCDF-03E8-05E7B733C39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2F9E1AE-CE61-5165-390C-B08FF934D6E9}"/>
              </a:ext>
            </a:extLst>
          </p:cNvPr>
          <p:cNvSpPr>
            <a:spLocks noGrp="1"/>
          </p:cNvSpPr>
          <p:nvPr>
            <p:ph type="title"/>
          </p:nvPr>
        </p:nvSpPr>
        <p:spPr>
          <a:xfrm>
            <a:off x="1745673" y="624110"/>
            <a:ext cx="9758939" cy="1280890"/>
          </a:xfrm>
        </p:spPr>
        <p:txBody>
          <a:bodyPr/>
          <a:lstStyle/>
          <a:p>
            <a:pPr algn="ctr"/>
            <a:r>
              <a:rPr lang="he-IL" b="1" dirty="0"/>
              <a:t>זקן עושה עיקר מהחכמה</a:t>
            </a:r>
          </a:p>
        </p:txBody>
      </p:sp>
      <p:sp>
        <p:nvSpPr>
          <p:cNvPr id="3" name="מציין מיקום תוכן 2">
            <a:extLst>
              <a:ext uri="{FF2B5EF4-FFF2-40B4-BE49-F238E27FC236}">
                <a16:creationId xmlns:a16="http://schemas.microsoft.com/office/drawing/2014/main" id="{01BD46EF-D94A-F88B-7136-5A545C81369A}"/>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שפת אמת דברים פרשת כי תבוא שנה </a:t>
            </a:r>
            <a:r>
              <a:rPr lang="he-IL" sz="2000" b="0" i="0" dirty="0" err="1">
                <a:solidFill>
                  <a:srgbClr val="3B3B3B"/>
                </a:solidFill>
                <a:effectLst/>
                <a:latin typeface="almoni"/>
              </a:rPr>
              <a:t>תרנה</a:t>
            </a:r>
            <a:endParaRPr lang="he-IL" sz="2000" b="0" i="0" dirty="0">
              <a:solidFill>
                <a:srgbClr val="3B3B3B"/>
              </a:solidFill>
              <a:effectLst/>
              <a:latin typeface="almoni"/>
            </a:endParaRPr>
          </a:p>
          <a:p>
            <a:pPr>
              <a:lnSpc>
                <a:spcPct val="150000"/>
              </a:lnSpc>
            </a:pPr>
            <a:r>
              <a:rPr lang="he-IL" sz="2000" b="0" i="0" dirty="0">
                <a:solidFill>
                  <a:srgbClr val="3B3B3B"/>
                </a:solidFill>
                <a:effectLst/>
                <a:latin typeface="almoni"/>
              </a:rPr>
              <a:t>וכן הוא בכלל ימי האדם בימי הנעורים להכניע עצמו עכ"פ להודות ולהכיר חסדו </a:t>
            </a:r>
            <a:r>
              <a:rPr lang="he-IL" sz="2000" b="0" i="0" dirty="0" err="1">
                <a:solidFill>
                  <a:srgbClr val="3B3B3B"/>
                </a:solidFill>
                <a:effectLst/>
                <a:latin typeface="almoni"/>
              </a:rPr>
              <a:t>ית</a:t>
            </a:r>
            <a:r>
              <a:rPr lang="he-IL" sz="2000" b="0" i="0" dirty="0">
                <a:solidFill>
                  <a:srgbClr val="3B3B3B"/>
                </a:solidFill>
                <a:effectLst/>
                <a:latin typeface="almoni"/>
              </a:rPr>
              <a:t>'. וכשבא בימים מבין ומכריע עצמו להיות רוב מעשיו בעבודת הבורא. וכשבאים לימי זקנה </a:t>
            </a:r>
            <a:r>
              <a:rPr lang="he-IL" sz="2000" b="0" i="0" dirty="0" err="1">
                <a:solidFill>
                  <a:srgbClr val="3B3B3B"/>
                </a:solidFill>
                <a:effectLst/>
                <a:latin typeface="almoni"/>
              </a:rPr>
              <a:t>נתבטלין</a:t>
            </a:r>
            <a:r>
              <a:rPr lang="he-IL" sz="2000" b="0" i="0" dirty="0">
                <a:solidFill>
                  <a:srgbClr val="3B3B3B"/>
                </a:solidFill>
                <a:effectLst/>
                <a:latin typeface="almoni"/>
              </a:rPr>
              <a:t> לגמרי אליו </a:t>
            </a:r>
            <a:r>
              <a:rPr lang="he-IL" sz="2000" b="0" i="0" dirty="0" err="1">
                <a:solidFill>
                  <a:srgbClr val="3B3B3B"/>
                </a:solidFill>
                <a:effectLst/>
                <a:latin typeface="almoni"/>
              </a:rPr>
              <a:t>ית"ש</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וזה זקן שקנה חכמה פי' שעושה עיקר מן החכמה ויודע כי </a:t>
            </a:r>
            <a:r>
              <a:rPr lang="he-IL" sz="2000" b="0" i="0" dirty="0" err="1">
                <a:solidFill>
                  <a:srgbClr val="3B3B3B"/>
                </a:solidFill>
                <a:effectLst/>
                <a:latin typeface="almoni"/>
              </a:rPr>
              <a:t>הכל</a:t>
            </a:r>
            <a:r>
              <a:rPr lang="he-IL" sz="2000" b="0" i="0" dirty="0">
                <a:solidFill>
                  <a:srgbClr val="3B3B3B"/>
                </a:solidFill>
                <a:effectLst/>
                <a:latin typeface="almoni"/>
              </a:rPr>
              <a:t> הבל רק לעשות רצונו </a:t>
            </a:r>
            <a:r>
              <a:rPr lang="he-IL" sz="2000" b="0" i="0" dirty="0" err="1">
                <a:solidFill>
                  <a:srgbClr val="3B3B3B"/>
                </a:solidFill>
                <a:effectLst/>
                <a:latin typeface="almoni"/>
              </a:rPr>
              <a:t>ית"ש</a:t>
            </a:r>
            <a:r>
              <a:rPr lang="he-IL" sz="2000" b="0" i="0" dirty="0">
                <a:solidFill>
                  <a:srgbClr val="3B3B3B"/>
                </a:solidFill>
                <a:effectLst/>
                <a:latin typeface="almoni"/>
              </a:rPr>
              <a:t> בעולם. </a:t>
            </a:r>
          </a:p>
          <a:p>
            <a:pPr>
              <a:lnSpc>
                <a:spcPct val="150000"/>
              </a:lnSpc>
            </a:pPr>
            <a:r>
              <a:rPr lang="he-IL" sz="2000" b="0" i="0" dirty="0">
                <a:solidFill>
                  <a:srgbClr val="3B3B3B"/>
                </a:solidFill>
                <a:effectLst/>
                <a:latin typeface="almoni"/>
              </a:rPr>
              <a:t>ואלה הג' בחינות הם בחי' </a:t>
            </a:r>
            <a:r>
              <a:rPr lang="he-IL" sz="2000" b="0" i="0" dirty="0" err="1">
                <a:solidFill>
                  <a:srgbClr val="3B3B3B"/>
                </a:solidFill>
                <a:effectLst/>
                <a:latin typeface="almoni"/>
              </a:rPr>
              <a:t>נר"נ</a:t>
            </a:r>
            <a:r>
              <a:rPr lang="he-IL" sz="2000" b="0" i="0" dirty="0">
                <a:solidFill>
                  <a:srgbClr val="3B3B3B"/>
                </a:solidFill>
                <a:effectLst/>
                <a:latin typeface="almoni"/>
              </a:rPr>
              <a:t>. כי האדם כלול מתלת עלמין כמ"ש </a:t>
            </a:r>
            <a:r>
              <a:rPr lang="he-IL" sz="2000" b="0" i="0" dirty="0" err="1">
                <a:solidFill>
                  <a:srgbClr val="3B3B3B"/>
                </a:solidFill>
                <a:effectLst/>
                <a:latin typeface="almoni"/>
              </a:rPr>
              <a:t>בזוה"ק</a:t>
            </a:r>
            <a:r>
              <a:rPr lang="he-IL" sz="2000" b="0" i="0" dirty="0">
                <a:solidFill>
                  <a:srgbClr val="3B3B3B"/>
                </a:solidFill>
                <a:effectLst/>
                <a:latin typeface="almoni"/>
              </a:rPr>
              <a:t> שלח. והנפש שהיא נטבע בגוף בחי' עולם העשי' שרובו רע צריך עכ"פ להכניע עצמו. ובחי' הרוח הכרעה לגבור הטוב על הרע. ובחי' הנשמה </a:t>
            </a:r>
            <a:r>
              <a:rPr lang="he-IL" sz="2000" b="0" i="0" dirty="0" err="1">
                <a:solidFill>
                  <a:srgbClr val="3B3B3B"/>
                </a:solidFill>
                <a:effectLst/>
                <a:latin typeface="almoni"/>
              </a:rPr>
              <a:t>להיבטל</a:t>
            </a:r>
            <a:r>
              <a:rPr lang="he-IL" sz="2000" b="0" i="0" dirty="0">
                <a:solidFill>
                  <a:srgbClr val="3B3B3B"/>
                </a:solidFill>
                <a:effectLst/>
                <a:latin typeface="almoni"/>
              </a:rPr>
              <a:t> לגמרי אליו </a:t>
            </a:r>
            <a:r>
              <a:rPr lang="he-IL" sz="2000" b="0" i="0" dirty="0" err="1">
                <a:solidFill>
                  <a:srgbClr val="3B3B3B"/>
                </a:solidFill>
                <a:effectLst/>
                <a:latin typeface="almoni"/>
              </a:rPr>
              <a:t>ית"ש</a:t>
            </a:r>
            <a:r>
              <a:rPr lang="he-IL" sz="2000" b="0" i="0" dirty="0">
                <a:solidFill>
                  <a:srgbClr val="3B3B3B"/>
                </a:solidFill>
                <a:effectLst/>
                <a:latin typeface="almoni"/>
              </a:rPr>
              <a:t>. לכן צריך כל אדם להיות לו ג' בחי' הנ"ל </a:t>
            </a:r>
            <a:r>
              <a:rPr lang="he-IL" sz="2000" b="0" i="0" dirty="0" err="1">
                <a:solidFill>
                  <a:srgbClr val="3B3B3B"/>
                </a:solidFill>
                <a:effectLst/>
                <a:latin typeface="almoni"/>
              </a:rPr>
              <a:t>נשתחוה</a:t>
            </a:r>
            <a:r>
              <a:rPr lang="he-IL" sz="2000" b="0" i="0" dirty="0">
                <a:solidFill>
                  <a:srgbClr val="3B3B3B"/>
                </a:solidFill>
                <a:effectLst/>
                <a:latin typeface="almoni"/>
              </a:rPr>
              <a:t> ונכרעה נברכה:</a:t>
            </a:r>
          </a:p>
        </p:txBody>
      </p:sp>
    </p:spTree>
    <p:extLst>
      <p:ext uri="{BB962C8B-B14F-4D97-AF65-F5344CB8AC3E}">
        <p14:creationId xmlns:p14="http://schemas.microsoft.com/office/powerpoint/2010/main" val="423263912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CFDA-47CD-15A5-A194-3F2C2F929C5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0A808F4-2512-E797-1DD8-EC536E2760BB}"/>
              </a:ext>
            </a:extLst>
          </p:cNvPr>
          <p:cNvSpPr>
            <a:spLocks noGrp="1"/>
          </p:cNvSpPr>
          <p:nvPr>
            <p:ph type="title"/>
          </p:nvPr>
        </p:nvSpPr>
        <p:spPr>
          <a:xfrm>
            <a:off x="1745673" y="624110"/>
            <a:ext cx="9758939" cy="1280890"/>
          </a:xfrm>
        </p:spPr>
        <p:txBody>
          <a:bodyPr/>
          <a:lstStyle/>
          <a:p>
            <a:pPr algn="ctr"/>
            <a:r>
              <a:rPr lang="he-IL" b="1" dirty="0"/>
              <a:t>נמשך אחרי הטוב</a:t>
            </a:r>
          </a:p>
        </p:txBody>
      </p:sp>
      <p:sp>
        <p:nvSpPr>
          <p:cNvPr id="3" name="מציין מיקום תוכן 2">
            <a:extLst>
              <a:ext uri="{FF2B5EF4-FFF2-40B4-BE49-F238E27FC236}">
                <a16:creationId xmlns:a16="http://schemas.microsoft.com/office/drawing/2014/main" id="{99103920-056B-FB34-7FEF-BBE27A46983D}"/>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ספר העיקרים מאמר שלישי פרק לה  (רבי יוסף אלבו חי בשנים 1380-1444 לערך, בספרד)</a:t>
            </a:r>
          </a:p>
          <a:p>
            <a:pPr>
              <a:lnSpc>
                <a:spcPct val="150000"/>
              </a:lnSpc>
            </a:pPr>
            <a:r>
              <a:rPr lang="he-IL" sz="2000" b="0" i="0" dirty="0">
                <a:solidFill>
                  <a:srgbClr val="3B3B3B"/>
                </a:solidFill>
                <a:effectLst/>
                <a:latin typeface="almoni"/>
              </a:rPr>
              <a:t>בזמן הנערות ובשני העלייה תגבר הנפש המתאווה על האדם ולזה ימשך אחר התענוגים,</a:t>
            </a:r>
          </a:p>
          <a:p>
            <a:pPr>
              <a:lnSpc>
                <a:spcPct val="150000"/>
              </a:lnSpc>
            </a:pPr>
            <a:r>
              <a:rPr lang="he-IL" sz="2000" b="0" i="0" dirty="0">
                <a:solidFill>
                  <a:srgbClr val="3B3B3B"/>
                </a:solidFill>
                <a:effectLst/>
                <a:latin typeface="almoni"/>
              </a:rPr>
              <a:t>ובזמן הבחרות ובשני העמידה שתגבר עליו הנפש החיונית אשר ממנה הכוח המתעורר וזולתו מן הכוחות, ימשך אחר השררה והניצוח ואהבת הממון והתועלת המדומה, </a:t>
            </a:r>
          </a:p>
          <a:p>
            <a:pPr>
              <a:lnSpc>
                <a:spcPct val="150000"/>
              </a:lnSpc>
            </a:pPr>
            <a:r>
              <a:rPr lang="he-IL" sz="2000" b="0" i="0" dirty="0">
                <a:solidFill>
                  <a:srgbClr val="3B3B3B"/>
                </a:solidFill>
                <a:effectLst/>
                <a:latin typeface="almoni"/>
              </a:rPr>
              <a:t>ובשני הזקנה לפי </a:t>
            </a:r>
            <a:r>
              <a:rPr lang="he-IL" sz="2000" b="0" i="0" dirty="0" err="1">
                <a:solidFill>
                  <a:srgbClr val="3B3B3B"/>
                </a:solidFill>
                <a:effectLst/>
                <a:latin typeface="almoni"/>
              </a:rPr>
              <a:t>שתחלש</a:t>
            </a:r>
            <a:r>
              <a:rPr lang="he-IL" sz="2000" b="0" i="0" dirty="0">
                <a:solidFill>
                  <a:srgbClr val="3B3B3B"/>
                </a:solidFill>
                <a:effectLst/>
                <a:latin typeface="almoni"/>
              </a:rPr>
              <a:t> התאווה ושאר הכוחות מלרדוף אחר השררה והניצוח, יגבר עליו אז הכוח השכלי וישכיל וידע שכל שאר הדברים אובדים ושאין דבר שיוכל להיות קיים ולא לתת לו קיום זולתי ההמשך לעבודת השם יתברך ואל מה שבטבע השכל להמשך אחריו, ימאס התאוות </a:t>
            </a:r>
            <a:r>
              <a:rPr lang="he-IL" sz="2000" b="1" i="0" dirty="0">
                <a:solidFill>
                  <a:srgbClr val="3B3B3B"/>
                </a:solidFill>
                <a:effectLst/>
                <a:latin typeface="almoni"/>
              </a:rPr>
              <a:t>וימשך אחרי מה שתגזור נפשו המשכלת כאהבת השם יתברך ויראתו</a:t>
            </a:r>
            <a:r>
              <a:rPr lang="he-IL" sz="2000" b="0" i="0" dirty="0">
                <a:solidFill>
                  <a:srgbClr val="3B3B3B"/>
                </a:solidFill>
                <a:effectLst/>
                <a:latin typeface="almoni"/>
              </a:rPr>
              <a:t>, ובכלל אל אהבת הטוב שהוא השם יתברך </a:t>
            </a:r>
            <a:r>
              <a:rPr lang="he-IL" sz="2000" b="1" i="0" dirty="0">
                <a:solidFill>
                  <a:srgbClr val="3B3B3B"/>
                </a:solidFill>
                <a:effectLst/>
                <a:latin typeface="almoni"/>
              </a:rPr>
              <a:t>מצד מה שהוא טוב לא מצד המועיל ולא מצד הערב</a:t>
            </a:r>
            <a:r>
              <a:rPr lang="he-IL" sz="2000" b="0" i="0" dirty="0">
                <a:solidFill>
                  <a:srgbClr val="3B3B3B"/>
                </a:solidFill>
                <a:effectLst/>
                <a:latin typeface="almoni"/>
              </a:rPr>
              <a:t>.</a:t>
            </a:r>
          </a:p>
        </p:txBody>
      </p:sp>
    </p:spTree>
    <p:extLst>
      <p:ext uri="{BB962C8B-B14F-4D97-AF65-F5344CB8AC3E}">
        <p14:creationId xmlns:p14="http://schemas.microsoft.com/office/powerpoint/2010/main" val="212496127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E6486942-A692-6460-F5A9-0993AF4967C3}"/>
              </a:ext>
            </a:extLst>
          </p:cNvPr>
          <p:cNvPicPr>
            <a:picLocks noChangeAspect="1"/>
          </p:cNvPicPr>
          <p:nvPr/>
        </p:nvPicPr>
        <p:blipFill>
          <a:blip r:embed="rId2"/>
          <a:stretch>
            <a:fillRect/>
          </a:stretch>
        </p:blipFill>
        <p:spPr>
          <a:xfrm>
            <a:off x="3101080" y="1070405"/>
            <a:ext cx="5989839" cy="4717189"/>
          </a:xfrm>
          <a:prstGeom prst="rect">
            <a:avLst/>
          </a:prstGeom>
        </p:spPr>
      </p:pic>
    </p:spTree>
    <p:extLst>
      <p:ext uri="{BB962C8B-B14F-4D97-AF65-F5344CB8AC3E}">
        <p14:creationId xmlns:p14="http://schemas.microsoft.com/office/powerpoint/2010/main" val="32510216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6B5D3195-6E5B-5BA0-D8E7-E4BCDA0AA3A7}"/>
              </a:ext>
            </a:extLst>
          </p:cNvPr>
          <p:cNvPicPr>
            <a:picLocks noChangeAspect="1"/>
          </p:cNvPicPr>
          <p:nvPr/>
        </p:nvPicPr>
        <p:blipFill>
          <a:blip r:embed="rId2"/>
          <a:stretch>
            <a:fillRect/>
          </a:stretch>
        </p:blipFill>
        <p:spPr>
          <a:xfrm>
            <a:off x="469912" y="0"/>
            <a:ext cx="11252175" cy="6858000"/>
          </a:xfrm>
          <a:prstGeom prst="rect">
            <a:avLst/>
          </a:prstGeom>
        </p:spPr>
      </p:pic>
      <p:sp>
        <p:nvSpPr>
          <p:cNvPr id="4" name="תיבת טקסט 3">
            <a:extLst>
              <a:ext uri="{FF2B5EF4-FFF2-40B4-BE49-F238E27FC236}">
                <a16:creationId xmlns:a16="http://schemas.microsoft.com/office/drawing/2014/main" id="{48C98F0F-516A-5069-AB76-D6F35DF96C25}"/>
              </a:ext>
            </a:extLst>
          </p:cNvPr>
          <p:cNvSpPr txBox="1"/>
          <p:nvPr/>
        </p:nvSpPr>
        <p:spPr>
          <a:xfrm>
            <a:off x="5796501" y="2138901"/>
            <a:ext cx="1614115" cy="369332"/>
          </a:xfrm>
          <a:prstGeom prst="rect">
            <a:avLst/>
          </a:prstGeom>
          <a:noFill/>
        </p:spPr>
        <p:txBody>
          <a:bodyPr wrap="square" rtlCol="1">
            <a:spAutoFit/>
          </a:bodyPr>
          <a:lstStyle/>
          <a:p>
            <a:r>
              <a:rPr lang="en-US" dirty="0" err="1"/>
              <a:t>cArl</a:t>
            </a:r>
            <a:r>
              <a:rPr lang="en-US" dirty="0"/>
              <a:t> </a:t>
            </a:r>
            <a:r>
              <a:rPr lang="en-US" dirty="0" err="1"/>
              <a:t>jung</a:t>
            </a:r>
            <a:endParaRPr lang="he-IL" dirty="0"/>
          </a:p>
        </p:txBody>
      </p:sp>
    </p:spTree>
    <p:extLst>
      <p:ext uri="{BB962C8B-B14F-4D97-AF65-F5344CB8AC3E}">
        <p14:creationId xmlns:p14="http://schemas.microsoft.com/office/powerpoint/2010/main" val="71969647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ההזדמנות שבזקנה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הרמב"ם </a:t>
            </a:r>
            <a:r>
              <a:rPr lang="he-IL" sz="2000" b="0" i="0" dirty="0">
                <a:solidFill>
                  <a:srgbClr val="3B3B3B"/>
                </a:solidFill>
                <a:effectLst/>
                <a:latin typeface="almoni"/>
              </a:rPr>
              <a:t>מתייחס לחולשת הגוף בזקנה בתור מצב המאפשר לאדם לקבל את "המעלות </a:t>
            </a:r>
            <a:r>
              <a:rPr lang="he-IL" sz="2000" b="0" i="0" dirty="0" err="1">
                <a:solidFill>
                  <a:srgbClr val="3B3B3B"/>
                </a:solidFill>
                <a:effectLst/>
                <a:latin typeface="almoni"/>
              </a:rPr>
              <a:t>המידותיות</a:t>
            </a:r>
            <a:r>
              <a:rPr lang="he-IL" sz="2000" b="0" i="0" dirty="0">
                <a:solidFill>
                  <a:srgbClr val="3B3B3B"/>
                </a:solidFill>
                <a:effectLst/>
                <a:latin typeface="almoni"/>
              </a:rPr>
              <a:t>".</a:t>
            </a:r>
          </a:p>
          <a:p>
            <a:pPr>
              <a:lnSpc>
                <a:spcPct val="150000"/>
              </a:lnSpc>
            </a:pPr>
            <a:r>
              <a:rPr lang="he-IL" sz="2000" b="0" i="0" dirty="0">
                <a:solidFill>
                  <a:srgbClr val="3B3B3B"/>
                </a:solidFill>
                <a:effectLst/>
                <a:latin typeface="almoni"/>
              </a:rPr>
              <a:t>לדבריו, "הכוחות הגופניים בזמן הבחרות עוצרים בעד רוב המעלות </a:t>
            </a:r>
            <a:r>
              <a:rPr lang="he-IL" sz="2000" b="0" i="0" dirty="0" err="1">
                <a:solidFill>
                  <a:srgbClr val="3B3B3B"/>
                </a:solidFill>
                <a:effectLst/>
                <a:latin typeface="almoni"/>
              </a:rPr>
              <a:t>המידותיות</a:t>
            </a:r>
            <a:r>
              <a:rPr lang="he-IL" sz="2000" b="0" i="0" dirty="0">
                <a:solidFill>
                  <a:srgbClr val="3B3B3B"/>
                </a:solidFill>
                <a:effectLst/>
                <a:latin typeface="almoni"/>
              </a:rPr>
              <a:t>", שכן "רתיחת ההרכבה הגופנית" אינה מאפשרת את השגת המעלות. </a:t>
            </a:r>
          </a:p>
          <a:p>
            <a:pPr>
              <a:lnSpc>
                <a:spcPct val="150000"/>
              </a:lnSpc>
            </a:pPr>
            <a:r>
              <a:rPr lang="he-IL" sz="2000" b="0" i="0" dirty="0">
                <a:solidFill>
                  <a:srgbClr val="3B3B3B"/>
                </a:solidFill>
                <a:effectLst/>
                <a:latin typeface="almoni"/>
              </a:rPr>
              <a:t>עם היחלשות כוחות הגוף ותאוותיו "מתחזק השכל ומתפשטים אורותיו ומזדככת השגתו ויחשוק במה שהשיג, עד שכאשר בא השלם בימים וקרב למות מוסיפה אותה ההשגה תוספת גדולה, ויגדל הלהט באותה ההשגה והחשק למושג עד אשר תיפרד הנפש מן הגוף אז במצב אותו העונג."</a:t>
            </a:r>
          </a:p>
          <a:p>
            <a:pPr>
              <a:lnSpc>
                <a:spcPct val="150000"/>
              </a:lnSpc>
            </a:pPr>
            <a:r>
              <a:rPr lang="he-IL" sz="2000" b="0" i="0" dirty="0">
                <a:solidFill>
                  <a:srgbClr val="3B3B3B"/>
                </a:solidFill>
                <a:effectLst/>
                <a:latin typeface="almoni"/>
              </a:rPr>
              <a:t>הרמב"ם העניק להידרדרות הגופנית בזקנה משמעות, בכך שהיא מאפשרת הזדככות וחוויות רוחניות עמוקות </a:t>
            </a:r>
            <a:r>
              <a:rPr lang="he-IL" sz="2000" b="0" i="0" dirty="0" err="1">
                <a:solidFill>
                  <a:srgbClr val="3B3B3B"/>
                </a:solidFill>
                <a:effectLst/>
                <a:latin typeface="almoni"/>
              </a:rPr>
              <a:t>יותר.היא</a:t>
            </a:r>
            <a:r>
              <a:rPr lang="he-IL" sz="2000" b="0" i="0" dirty="0">
                <a:solidFill>
                  <a:srgbClr val="3B3B3B"/>
                </a:solidFill>
                <a:effectLst/>
                <a:latin typeface="almoni"/>
              </a:rPr>
              <a:t> גם מאפשרת פרידה מהגוף בצורה "רכה" יותר, "</a:t>
            </a:r>
            <a:r>
              <a:rPr lang="he-IL" sz="2000" b="0" i="0" dirty="0" err="1">
                <a:solidFill>
                  <a:srgbClr val="3B3B3B"/>
                </a:solidFill>
                <a:effectLst/>
                <a:latin typeface="almoni"/>
              </a:rPr>
              <a:t>כמשחל</a:t>
            </a:r>
            <a:r>
              <a:rPr lang="he-IL" sz="2000" b="0" i="0" dirty="0">
                <a:solidFill>
                  <a:srgbClr val="3B3B3B"/>
                </a:solidFill>
                <a:effectLst/>
                <a:latin typeface="almoni"/>
              </a:rPr>
              <a:t> </a:t>
            </a:r>
            <a:r>
              <a:rPr lang="he-IL" sz="2000" b="0" i="0" dirty="0" err="1">
                <a:solidFill>
                  <a:srgbClr val="3B3B3B"/>
                </a:solidFill>
                <a:effectLst/>
                <a:latin typeface="almoni"/>
              </a:rPr>
              <a:t>בניתא</a:t>
            </a:r>
            <a:r>
              <a:rPr lang="he-IL" sz="2000" b="0" i="0" dirty="0">
                <a:solidFill>
                  <a:srgbClr val="3B3B3B"/>
                </a:solidFill>
                <a:effectLst/>
                <a:latin typeface="almoni"/>
              </a:rPr>
              <a:t> </a:t>
            </a:r>
            <a:r>
              <a:rPr lang="he-IL" sz="2000" b="0" i="0" dirty="0" err="1">
                <a:solidFill>
                  <a:srgbClr val="3B3B3B"/>
                </a:solidFill>
                <a:effectLst/>
                <a:latin typeface="almoni"/>
              </a:rPr>
              <a:t>מחלבא</a:t>
            </a:r>
            <a:r>
              <a:rPr lang="he-IL" sz="2000" b="0" i="0" dirty="0">
                <a:solidFill>
                  <a:srgbClr val="3B3B3B"/>
                </a:solidFill>
                <a:effectLst/>
                <a:latin typeface="almoni"/>
              </a:rPr>
              <a:t> [כמושה שערה מחלב]".</a:t>
            </a:r>
            <a:endParaRPr lang="he-IL" sz="2000" b="1" dirty="0">
              <a:solidFill>
                <a:schemeClr val="accent3">
                  <a:lumMod val="75000"/>
                </a:schemeClr>
              </a:solidFill>
            </a:endParaRPr>
          </a:p>
        </p:txBody>
      </p:sp>
    </p:spTree>
    <p:extLst>
      <p:ext uri="{BB962C8B-B14F-4D97-AF65-F5344CB8AC3E}">
        <p14:creationId xmlns:p14="http://schemas.microsoft.com/office/powerpoint/2010/main" val="11522999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מיתת נשיקה – מיתת עונג</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2000" b="1" dirty="0">
                <a:solidFill>
                  <a:schemeClr val="accent3">
                    <a:lumMod val="75000"/>
                  </a:schemeClr>
                </a:solidFill>
              </a:rPr>
              <a:t>רמב"ם מורה נבוכים: </a:t>
            </a:r>
            <a:r>
              <a:rPr lang="he-IL" sz="1800" dirty="0">
                <a:effectLst/>
                <a:latin typeface="Calibri" panose="020F0502020204030204" pitchFamily="34" charset="0"/>
                <a:ea typeface="Calibri" panose="020F0502020204030204" pitchFamily="34" charset="0"/>
                <a:cs typeface="Arial" panose="020B0604020202020204" pitchFamily="34" charset="0"/>
              </a:rPr>
              <a:t>וכבר ביארו הפילוסופים כי הכוחות הגופניים בזמן הבחרות עוצרים בעד רוב המעלות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המידותיות</a:t>
            </a:r>
            <a:r>
              <a:rPr lang="he-IL" sz="1800" dirty="0">
                <a:effectLst/>
                <a:latin typeface="Calibri" panose="020F0502020204030204" pitchFamily="34" charset="0"/>
                <a:ea typeface="Calibri" panose="020F0502020204030204" pitchFamily="34" charset="0"/>
                <a:cs typeface="Arial" panose="020B0604020202020204" pitchFamily="34" charset="0"/>
              </a:rPr>
              <a:t>, כל שכן בעד המחשבה הזו הזכה </a:t>
            </a:r>
            <a:r>
              <a:rPr lang="he-IL" sz="1800" dirty="0" err="1">
                <a:effectLst/>
                <a:latin typeface="Calibri" panose="020F0502020204030204" pitchFamily="34" charset="0"/>
                <a:ea typeface="Calibri" panose="020F0502020204030204" pitchFamily="34" charset="0"/>
                <a:cs typeface="Arial" panose="020B0604020202020204" pitchFamily="34" charset="0"/>
              </a:rPr>
              <a:t>הנישגת</a:t>
            </a:r>
            <a:r>
              <a:rPr lang="he-IL" sz="1800" dirty="0">
                <a:effectLst/>
                <a:latin typeface="Calibri" panose="020F0502020204030204" pitchFamily="34" charset="0"/>
                <a:ea typeface="Calibri" panose="020F0502020204030204" pitchFamily="34" charset="0"/>
                <a:cs typeface="Arial" panose="020B0604020202020204" pitchFamily="34" charset="0"/>
              </a:rPr>
              <a:t> על ידי שלמות המושכלות המביאה לחשוק בו יתעלה, שמן המוכחש שיושגו עם רתיחת ההרכבה הגופנית.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כל מה שנחלשים כוחות הגוף ועממה אש התאווה, מתחזק השכל ומתפשטים אורותיו ומזדככת השגתו ויחשוק במה שהשיג, עד שכאשר בא השלם בימים וקרב למות מוסיפה אותה ההשגה תוספת גדולה, ויגדל הלהט באותה ההשגה והחשק למושג עד אשר תיפרד הנפש מן הגוף אז במצב אותו העונג.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ועל עניין זה רמזו חכמים במיתת משה ואהרן ומרים כי שלושתם מתו בנשיקה, ואמרו, כי אמרו: וימת שם משה עבד ה' בארץ מואב על פי ה' מלמד שמת בנשיקה, וכך נאמר באהרן על פי ה' וימת שם, וכך אמרו במרים אף היא בנשיקה מתה, אלא שלא נזכר בה על פי ה' מפני שהיא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ואין ראוי להזכיר בה משל זה.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הכוונה </a:t>
            </a:r>
            <a:r>
              <a:rPr lang="he-IL" sz="1800" b="1" dirty="0">
                <a:effectLst/>
                <a:latin typeface="Calibri" panose="020F0502020204030204" pitchFamily="34" charset="0"/>
                <a:ea typeface="Calibri" panose="020F0502020204030204" pitchFamily="34" charset="0"/>
                <a:cs typeface="Arial" panose="020B0604020202020204" pitchFamily="34" charset="0"/>
              </a:rPr>
              <a:t>כי שלושתם מתו במצב עונג אותה ההשגה מעוצם החשק</a:t>
            </a:r>
            <a:r>
              <a:rPr lang="he-IL" sz="1800" dirty="0">
                <a:effectLst/>
                <a:latin typeface="Calibri" panose="020F0502020204030204" pitchFamily="34" charset="0"/>
                <a:ea typeface="Calibri" panose="020F0502020204030204" pitchFamily="34" charset="0"/>
                <a:cs typeface="Arial" panose="020B0604020202020204" pitchFamily="34" charset="0"/>
              </a:rPr>
              <a:t>. והמשיכו חכמים ז"ל בדבר זה על הדרך הפיוטית המפורסמת הקוראת את ההשגה שהושגה בעת עוצם </a:t>
            </a:r>
            <a:r>
              <a:rPr lang="he-IL" sz="1800" dirty="0" err="1">
                <a:effectLst/>
                <a:latin typeface="Calibri" panose="020F0502020204030204" pitchFamily="34" charset="0"/>
                <a:ea typeface="Calibri" panose="020F0502020204030204" pitchFamily="34" charset="0"/>
                <a:cs typeface="Arial" panose="020B0604020202020204" pitchFamily="34" charset="0"/>
              </a:rPr>
              <a:t>חשקתו</a:t>
            </a:r>
            <a:r>
              <a:rPr lang="he-IL" sz="1800" dirty="0">
                <a:effectLst/>
                <a:latin typeface="Calibri" panose="020F0502020204030204" pitchFamily="34" charset="0"/>
                <a:ea typeface="Calibri" panose="020F0502020204030204" pitchFamily="34" charset="0"/>
                <a:cs typeface="Arial" panose="020B0604020202020204" pitchFamily="34" charset="0"/>
              </a:rPr>
              <a:t> יתעלה נשיקה, כמו שאמר ישקני מנשיקות </a:t>
            </a:r>
            <a:r>
              <a:rPr lang="he-IL" sz="1800" dirty="0" err="1">
                <a:effectLst/>
                <a:latin typeface="Calibri" panose="020F0502020204030204" pitchFamily="34" charset="0"/>
                <a:ea typeface="Calibri" panose="020F0502020204030204" pitchFamily="34" charset="0"/>
                <a:cs typeface="Arial" panose="020B0604020202020204" pitchFamily="34" charset="0"/>
              </a:rPr>
              <a:t>פיהו</a:t>
            </a:r>
            <a:r>
              <a:rPr lang="he-IL" sz="1800" dirty="0">
                <a:effectLst/>
                <a:latin typeface="Calibri" panose="020F0502020204030204" pitchFamily="34" charset="0"/>
                <a:ea typeface="Calibri" panose="020F0502020204030204" pitchFamily="34" charset="0"/>
                <a:cs typeface="Arial" panose="020B0604020202020204" pitchFamily="34" charset="0"/>
              </a:rPr>
              <a:t> וגו'.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2831754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וזקניו יחכם – רמב"ם</a:t>
            </a:r>
          </a:p>
        </p:txBody>
      </p:sp>
      <p:graphicFrame>
        <p:nvGraphicFramePr>
          <p:cNvPr id="10" name="מציין מיקום תוכן 9">
            <a:extLst>
              <a:ext uri="{FF2B5EF4-FFF2-40B4-BE49-F238E27FC236}">
                <a16:creationId xmlns:a16="http://schemas.microsoft.com/office/drawing/2014/main" id="{F39B99C2-799A-E5F0-4234-E986B51B7AFD}"/>
              </a:ext>
            </a:extLst>
          </p:cNvPr>
          <p:cNvGraphicFramePr>
            <a:graphicFrameLocks noGrp="1"/>
          </p:cNvGraphicFramePr>
          <p:nvPr>
            <p:ph idx="1"/>
          </p:nvPr>
        </p:nvGraphicFramePr>
        <p:xfrm>
          <a:off x="2552383" y="2562860"/>
          <a:ext cx="8023860" cy="3383280"/>
        </p:xfrm>
        <a:graphic>
          <a:graphicData uri="http://schemas.openxmlformats.org/drawingml/2006/table">
            <a:tbl>
              <a:tblPr/>
              <a:tblGrid>
                <a:gridCol w="8023860">
                  <a:extLst>
                    <a:ext uri="{9D8B030D-6E8A-4147-A177-3AD203B41FA5}">
                      <a16:colId xmlns:a16="http://schemas.microsoft.com/office/drawing/2014/main" val="2370693019"/>
                    </a:ext>
                  </a:extLst>
                </a:gridCol>
              </a:tblGrid>
              <a:tr h="0">
                <a:tc>
                  <a:txBody>
                    <a:bodyPr/>
                    <a:lstStyle/>
                    <a:p>
                      <a:pPr algn="r"/>
                      <a:r>
                        <a:rPr lang="he-IL" b="1" dirty="0">
                          <a:solidFill>
                            <a:srgbClr val="000099"/>
                          </a:solidFill>
                          <a:effectLst/>
                        </a:rPr>
                        <a:t>שם חכמה נאמר בעברית על ארבעת עניינים, והם:</a:t>
                      </a:r>
                    </a:p>
                    <a:p>
                      <a:pPr algn="r"/>
                      <a:r>
                        <a:rPr lang="he-IL" dirty="0">
                          <a:solidFill>
                            <a:srgbClr val="9900FF"/>
                          </a:solidFill>
                          <a:effectLst/>
                        </a:rPr>
                        <a:t>שהוא נאמר על השגת האמיתיות</a:t>
                      </a:r>
                      <a:r>
                        <a:rPr lang="he-IL" dirty="0">
                          <a:effectLst/>
                        </a:rPr>
                        <a:t> אשר תכליתן השגתו יתעלה, אמר והחכמה מאין תמצא וגו' </a:t>
                      </a:r>
                      <a:r>
                        <a:rPr lang="he-IL" baseline="30000" dirty="0">
                          <a:solidFill>
                            <a:srgbClr val="990000"/>
                          </a:solidFill>
                          <a:effectLst/>
                        </a:rPr>
                        <a:t>1</a:t>
                      </a:r>
                      <a:r>
                        <a:rPr lang="he-IL" dirty="0">
                          <a:effectLst/>
                        </a:rPr>
                        <a:t>, ואמר אם תבקשנה ככסף וגו' </a:t>
                      </a:r>
                      <a:r>
                        <a:rPr lang="he-IL" baseline="30000" dirty="0">
                          <a:solidFill>
                            <a:srgbClr val="990000"/>
                          </a:solidFill>
                          <a:effectLst/>
                        </a:rPr>
                        <a:t>2</a:t>
                      </a:r>
                      <a:r>
                        <a:rPr lang="he-IL" dirty="0">
                          <a:effectLst/>
                        </a:rPr>
                        <a:t>, וזה הרבה.</a:t>
                      </a:r>
                      <a:br>
                        <a:rPr lang="he-IL" dirty="0">
                          <a:effectLst/>
                        </a:rPr>
                      </a:br>
                      <a:br>
                        <a:rPr lang="he-IL" dirty="0">
                          <a:effectLst/>
                        </a:rPr>
                      </a:br>
                      <a:r>
                        <a:rPr lang="he-IL" dirty="0">
                          <a:solidFill>
                            <a:srgbClr val="9900FF"/>
                          </a:solidFill>
                          <a:effectLst/>
                        </a:rPr>
                        <a:t>ונאמר על ידיעת האומנויות</a:t>
                      </a:r>
                      <a:r>
                        <a:rPr lang="he-IL" dirty="0">
                          <a:effectLst/>
                        </a:rPr>
                        <a:t> איזו אומנות שתהיה, (כל חכם לב בכם </a:t>
                      </a:r>
                      <a:r>
                        <a:rPr lang="he-IL" baseline="30000" dirty="0">
                          <a:solidFill>
                            <a:srgbClr val="990000"/>
                          </a:solidFill>
                          <a:effectLst/>
                        </a:rPr>
                        <a:t>3</a:t>
                      </a:r>
                      <a:r>
                        <a:rPr lang="he-IL" dirty="0">
                          <a:effectLst/>
                        </a:rPr>
                        <a:t>, וכל </a:t>
                      </a:r>
                      <a:r>
                        <a:rPr lang="he-IL" dirty="0" err="1">
                          <a:effectLst/>
                        </a:rPr>
                        <a:t>אשה</a:t>
                      </a:r>
                      <a:r>
                        <a:rPr lang="he-IL" dirty="0">
                          <a:effectLst/>
                        </a:rPr>
                        <a:t> חכמת לב </a:t>
                      </a:r>
                      <a:r>
                        <a:rPr lang="he-IL" baseline="30000" dirty="0">
                          <a:solidFill>
                            <a:srgbClr val="990000"/>
                          </a:solidFill>
                          <a:effectLst/>
                        </a:rPr>
                        <a:t>4</a:t>
                      </a:r>
                      <a:r>
                        <a:rPr lang="he-IL" dirty="0">
                          <a:effectLst/>
                        </a:rPr>
                        <a:t>.</a:t>
                      </a:r>
                      <a:br>
                        <a:rPr lang="he-IL" dirty="0">
                          <a:effectLst/>
                        </a:rPr>
                      </a:br>
                      <a:br>
                        <a:rPr lang="he-IL" dirty="0">
                          <a:effectLst/>
                        </a:rPr>
                      </a:br>
                      <a:r>
                        <a:rPr lang="he-IL" dirty="0">
                          <a:solidFill>
                            <a:srgbClr val="9900FF"/>
                          </a:solidFill>
                          <a:effectLst/>
                        </a:rPr>
                        <a:t>ונאמר על סגול המעלות </a:t>
                      </a:r>
                      <a:r>
                        <a:rPr lang="he-IL" dirty="0" err="1">
                          <a:solidFill>
                            <a:srgbClr val="9900FF"/>
                          </a:solidFill>
                          <a:effectLst/>
                        </a:rPr>
                        <a:t>המידותיות</a:t>
                      </a:r>
                      <a:r>
                        <a:rPr lang="he-IL" dirty="0">
                          <a:effectLst/>
                        </a:rPr>
                        <a:t>, וזקניו יחכם </a:t>
                      </a:r>
                      <a:r>
                        <a:rPr lang="he-IL" baseline="30000" dirty="0">
                          <a:solidFill>
                            <a:srgbClr val="990000"/>
                          </a:solidFill>
                          <a:effectLst/>
                        </a:rPr>
                        <a:t>5</a:t>
                      </a:r>
                      <a:r>
                        <a:rPr lang="he-IL" dirty="0">
                          <a:effectLst/>
                        </a:rPr>
                        <a:t>, בישישים חכמה </a:t>
                      </a:r>
                      <a:r>
                        <a:rPr lang="he-IL" baseline="30000" dirty="0">
                          <a:solidFill>
                            <a:srgbClr val="990000"/>
                          </a:solidFill>
                          <a:effectLst/>
                        </a:rPr>
                        <a:t>6</a:t>
                      </a:r>
                      <a:r>
                        <a:rPr lang="he-IL" dirty="0">
                          <a:effectLst/>
                        </a:rPr>
                        <a:t>, כי הדבר הנקנה בעצם הזקנה </a:t>
                      </a:r>
                      <a:r>
                        <a:rPr lang="he-IL" baseline="30000" dirty="0">
                          <a:solidFill>
                            <a:srgbClr val="990000"/>
                          </a:solidFill>
                          <a:effectLst/>
                        </a:rPr>
                        <a:t>7</a:t>
                      </a:r>
                      <a:r>
                        <a:rPr lang="he-IL" dirty="0">
                          <a:effectLst/>
                        </a:rPr>
                        <a:t> הוא </a:t>
                      </a:r>
                      <a:r>
                        <a:rPr lang="he-IL" dirty="0" err="1">
                          <a:effectLst/>
                        </a:rPr>
                        <a:t>העתוד</a:t>
                      </a:r>
                      <a:r>
                        <a:rPr lang="he-IL" dirty="0">
                          <a:effectLst/>
                        </a:rPr>
                        <a:t> לקבלת המעלות </a:t>
                      </a:r>
                      <a:r>
                        <a:rPr lang="he-IL" dirty="0" err="1">
                          <a:effectLst/>
                        </a:rPr>
                        <a:t>המידותיות</a:t>
                      </a:r>
                      <a:r>
                        <a:rPr lang="he-IL" dirty="0">
                          <a:effectLst/>
                        </a:rPr>
                        <a:t>.</a:t>
                      </a:r>
                      <a:br>
                        <a:rPr lang="he-IL" dirty="0">
                          <a:effectLst/>
                        </a:rPr>
                      </a:br>
                      <a:br>
                        <a:rPr lang="he-IL" dirty="0">
                          <a:effectLst/>
                        </a:rPr>
                      </a:br>
                      <a:r>
                        <a:rPr lang="he-IL" dirty="0">
                          <a:solidFill>
                            <a:srgbClr val="9900FF"/>
                          </a:solidFill>
                          <a:effectLst/>
                        </a:rPr>
                        <a:t>ונאמר על העצה והתחבולה</a:t>
                      </a:r>
                      <a:r>
                        <a:rPr lang="he-IL" dirty="0">
                          <a:effectLst/>
                        </a:rPr>
                        <a:t> הבה </a:t>
                      </a:r>
                      <a:r>
                        <a:rPr lang="he-IL" dirty="0" err="1">
                          <a:effectLst/>
                        </a:rPr>
                        <a:t>נתחכמה</a:t>
                      </a:r>
                      <a:r>
                        <a:rPr lang="he-IL" dirty="0">
                          <a:effectLst/>
                        </a:rPr>
                        <a:t> לו </a:t>
                      </a:r>
                      <a:r>
                        <a:rPr lang="he-IL" baseline="30000" dirty="0">
                          <a:solidFill>
                            <a:srgbClr val="990000"/>
                          </a:solidFill>
                          <a:effectLst/>
                        </a:rPr>
                        <a:t>8</a:t>
                      </a:r>
                      <a:r>
                        <a:rPr lang="he-IL" dirty="0">
                          <a:effectLst/>
                        </a:rPr>
                        <a:t>.</a:t>
                      </a:r>
                      <a:br>
                        <a:rPr lang="he-IL" dirty="0">
                          <a:effectLst/>
                        </a:rPr>
                      </a:br>
                      <a:r>
                        <a:rPr lang="he-IL" dirty="0">
                          <a:effectLst/>
                        </a:rPr>
                        <a:t>ולפי העניין הזה נאמר </a:t>
                      </a:r>
                      <a:r>
                        <a:rPr lang="he-IL" dirty="0" err="1">
                          <a:effectLst/>
                        </a:rPr>
                        <a:t>ויקח</a:t>
                      </a:r>
                      <a:r>
                        <a:rPr lang="he-IL" dirty="0">
                          <a:effectLst/>
                        </a:rPr>
                        <a:t> משם </a:t>
                      </a:r>
                      <a:r>
                        <a:rPr lang="he-IL" dirty="0" err="1">
                          <a:effectLst/>
                        </a:rPr>
                        <a:t>אשה</a:t>
                      </a:r>
                      <a:r>
                        <a:rPr lang="he-IL" dirty="0">
                          <a:effectLst/>
                        </a:rPr>
                        <a:t> חכמה </a:t>
                      </a:r>
                      <a:r>
                        <a:rPr lang="he-IL" baseline="30000" dirty="0">
                          <a:solidFill>
                            <a:srgbClr val="990000"/>
                          </a:solidFill>
                          <a:effectLst/>
                        </a:rPr>
                        <a:t>9</a:t>
                      </a:r>
                      <a:r>
                        <a:rPr lang="he-IL" dirty="0">
                          <a:effectLst/>
                        </a:rPr>
                        <a:t>, כלומר: בעלת עצה ותחבולה.</a:t>
                      </a:r>
                    </a:p>
                  </a:txBody>
                  <a:tcPr anchor="ctr">
                    <a:lnL>
                      <a:noFill/>
                    </a:lnL>
                    <a:lnR>
                      <a:noFill/>
                    </a:lnR>
                    <a:lnT>
                      <a:noFill/>
                    </a:lnT>
                    <a:lnB>
                      <a:noFill/>
                    </a:lnB>
                    <a:noFill/>
                  </a:tcPr>
                </a:tc>
                <a:extLst>
                  <a:ext uri="{0D108BD9-81ED-4DB2-BD59-A6C34878D82A}">
                    <a16:rowId xmlns:a16="http://schemas.microsoft.com/office/drawing/2014/main" val="3005283475"/>
                  </a:ext>
                </a:extLst>
              </a:tr>
            </a:tbl>
          </a:graphicData>
        </a:graphic>
      </p:graphicFrame>
      <p:sp>
        <p:nvSpPr>
          <p:cNvPr id="11" name="Rectangle 4">
            <a:extLst>
              <a:ext uri="{FF2B5EF4-FFF2-40B4-BE49-F238E27FC236}">
                <a16:creationId xmlns:a16="http://schemas.microsoft.com/office/drawing/2014/main" id="{DA919956-503C-442B-4BB3-F31C49FAD02B}"/>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spTree>
    <p:extLst>
      <p:ext uri="{BB962C8B-B14F-4D97-AF65-F5344CB8AC3E}">
        <p14:creationId xmlns:p14="http://schemas.microsoft.com/office/powerpoint/2010/main" val="324928465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הזקן הוא אלוקי</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ספר נצח ישראל פרק </a:t>
            </a:r>
            <a:r>
              <a:rPr lang="he-IL" sz="2000" b="0" i="0" dirty="0" err="1">
                <a:solidFill>
                  <a:srgbClr val="3B3B3B"/>
                </a:solidFill>
                <a:effectLst/>
                <a:latin typeface="almoni"/>
              </a:rPr>
              <a:t>מב</a:t>
            </a:r>
            <a:r>
              <a:rPr lang="he-IL" sz="2000" b="0" i="0" dirty="0">
                <a:solidFill>
                  <a:srgbClr val="3B3B3B"/>
                </a:solidFill>
                <a:effectLst/>
                <a:latin typeface="almoni"/>
              </a:rPr>
              <a:t> – מהר"ל</a:t>
            </a:r>
          </a:p>
          <a:p>
            <a:r>
              <a:rPr lang="he-IL" sz="2000" b="0" i="0" dirty="0">
                <a:solidFill>
                  <a:srgbClr val="3B3B3B"/>
                </a:solidFill>
                <a:effectLst/>
                <a:latin typeface="almoni"/>
              </a:rPr>
              <a:t>וכמו האדם הזה, כאשר הוא בעיקר ימיו אינו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אבל כאשר הוא בסוף ימיו, נסתלק ממנו כוחות הגשמי עד שהוא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ודבר זה גם כן אצל העולם, </a:t>
            </a:r>
          </a:p>
          <a:p>
            <a:r>
              <a:rPr lang="he-IL" sz="2000" b="0" i="0" dirty="0">
                <a:solidFill>
                  <a:srgbClr val="3B3B3B"/>
                </a:solidFill>
                <a:effectLst/>
                <a:latin typeface="almoni"/>
              </a:rPr>
              <a:t>כי בסוף ימי עולם, שאז יהיה ימות המשיח, יהיה העולם הזה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ולא יהיה האדם רודף אחר הדברים הגשמיים, רק דברים </a:t>
            </a:r>
            <a:r>
              <a:rPr lang="he-IL" sz="2000" b="0" i="0" dirty="0" err="1">
                <a:solidFill>
                  <a:srgbClr val="3B3B3B"/>
                </a:solidFill>
                <a:effectLst/>
                <a:latin typeface="almoni"/>
              </a:rPr>
              <a:t>אלקיים</a:t>
            </a:r>
            <a:r>
              <a:rPr lang="he-IL" sz="2000" b="0" i="0" dirty="0">
                <a:solidFill>
                  <a:srgbClr val="3B3B3B"/>
                </a:solidFill>
                <a:effectLst/>
                <a:latin typeface="almoni"/>
              </a:rPr>
              <a:t>.</a:t>
            </a:r>
            <a:endParaRPr lang="he-IL" sz="2000" b="1" dirty="0">
              <a:solidFill>
                <a:schemeClr val="accent3">
                  <a:lumMod val="75000"/>
                </a:schemeClr>
              </a:solidFill>
            </a:endParaRPr>
          </a:p>
        </p:txBody>
      </p:sp>
    </p:spTree>
    <p:extLst>
      <p:ext uri="{BB962C8B-B14F-4D97-AF65-F5344CB8AC3E}">
        <p14:creationId xmlns:p14="http://schemas.microsoft.com/office/powerpoint/2010/main" val="1081315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"אל תשליכנו לעת זקנה, ככלות כוחנו אל תעזבנו"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חז"ל היו מודעים היטב גם לצדדים הקשים של הזקנה, הבאים לידי ביטוי בממד הפיזי, השכלי ואף הרוחני. </a:t>
            </a:r>
          </a:p>
          <a:p>
            <a:r>
              <a:rPr lang="he-IL" sz="2000" b="0" i="0" dirty="0">
                <a:solidFill>
                  <a:srgbClr val="3B3B3B"/>
                </a:solidFill>
                <a:effectLst/>
                <a:latin typeface="almoni"/>
              </a:rPr>
              <a:t>ככלות הכוח, אנו מתפללים אל בורא העולם שלא יעזוב אותנו – שגם במצבנו החדש, כאשר היחס שלנו עם הסביבה ועם עצמנו שונה מכפי שהיה בשנות הנעורים, </a:t>
            </a:r>
          </a:p>
          <a:p>
            <a:r>
              <a:rPr lang="he-IL" sz="2000" b="0" i="0" dirty="0">
                <a:solidFill>
                  <a:srgbClr val="3B3B3B"/>
                </a:solidFill>
                <a:effectLst/>
                <a:latin typeface="almoni"/>
              </a:rPr>
              <a:t>עוצמת הקשר שלנו עם הקב"ה לא תפחת, ואף תגדל.</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אדם שאינו חש במסתורין של חזיונות הטבע, שאינו מתרשם מהזריחה </a:t>
            </a:r>
            <a:r>
              <a:rPr lang="he-IL" sz="1800" dirty="0" err="1">
                <a:effectLst/>
                <a:latin typeface="Calibri" panose="020F0502020204030204" pitchFamily="34" charset="0"/>
                <a:ea typeface="Calibri" panose="020F0502020204030204" pitchFamily="34" charset="0"/>
                <a:cs typeface="Arial" panose="020B0604020202020204" pitchFamily="34" charset="0"/>
              </a:rPr>
              <a:t>ומהשקיעה,האדיש</a:t>
            </a:r>
            <a:r>
              <a:rPr lang="he-IL" sz="1800" dirty="0">
                <a:effectLst/>
                <a:latin typeface="Calibri" panose="020F0502020204030204" pitchFamily="34" charset="0"/>
                <a:ea typeface="Calibri" panose="020F0502020204030204" pitchFamily="34" charset="0"/>
                <a:cs typeface="Arial" panose="020B0604020202020204" pitchFamily="34" charset="0"/>
              </a:rPr>
              <a:t> לחיים הסובבים אותו, חייו משוללים חיות.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הקריאה להתחדשות, משמעה התמציתי היא קריאה להתאהבות.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b="1" dirty="0">
                <a:effectLst/>
                <a:latin typeface="Calibri" panose="020F0502020204030204" pitchFamily="34" charset="0"/>
                <a:ea typeface="Calibri" panose="020F0502020204030204" pitchFamily="34" charset="0"/>
                <a:cs typeface="Arial" panose="020B0604020202020204" pitchFamily="34" charset="0"/>
              </a:rPr>
              <a:t>אליבא דרבי נחמן, התחינה שאנו מפילים לפני הבורא "אל תשליכני לעת זקנה" - הכוונה היא, כי גם כשאברים ישתוחחו מזקנה, הנפש לא תשתוחח...</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תפילה זו זהה לתפילה "ורוח </a:t>
            </a:r>
            <a:r>
              <a:rPr lang="he-IL" sz="1800" dirty="0" err="1">
                <a:effectLst/>
                <a:latin typeface="Calibri" panose="020F0502020204030204" pitchFamily="34" charset="0"/>
                <a:ea typeface="Calibri" panose="020F0502020204030204" pitchFamily="34" charset="0"/>
                <a:cs typeface="Arial" panose="020B0604020202020204" pitchFamily="34" charset="0"/>
              </a:rPr>
              <a:t>קדשך</a:t>
            </a:r>
            <a:r>
              <a:rPr lang="he-IL" sz="1800" dirty="0">
                <a:effectLst/>
                <a:latin typeface="Calibri" panose="020F0502020204030204" pitchFamily="34" charset="0"/>
                <a:ea typeface="Calibri" panose="020F0502020204030204" pitchFamily="34" charset="0"/>
                <a:cs typeface="Arial" panose="020B0604020202020204" pitchFamily="34" charset="0"/>
              </a:rPr>
              <a:t> אל תיקח ממני".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רוח הקודש נלקחה מהאדם, היינו אם הבריאה חדלה מלעורר בו חוויה של התפעלות, סימן שהוא הושלך לתוך זקנה..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14300925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F00">
            <a:alpha val="3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blipFill>
            <a:blip r:embed="rId2"/>
            <a:tile tx="0" ty="0" sx="100000" sy="100000" flip="none" algn="tl"/>
          </a:blipFill>
        </p:spPr>
        <p:txBody>
          <a:bodyPr>
            <a:normAutofit fontScale="90000"/>
          </a:bodyPr>
          <a:lstStyle/>
          <a:p>
            <a:pPr algn="ctr"/>
            <a:r>
              <a:rPr lang="he-IL" dirty="0">
                <a:solidFill>
                  <a:srgbClr val="FFFF00"/>
                </a:solidFill>
                <a:effectLst>
                  <a:glow rad="762000">
                    <a:schemeClr val="accent4">
                      <a:satMod val="175000"/>
                      <a:alpha val="24000"/>
                    </a:schemeClr>
                  </a:glow>
                </a:effectLst>
                <a:highlight>
                  <a:srgbClr val="00FF00"/>
                </a:highlight>
              </a:rPr>
              <a:t>קהלת: וּמָתוֹק הָאוֹר וְטוֹב </a:t>
            </a:r>
            <a:r>
              <a:rPr lang="he-IL" dirty="0" err="1">
                <a:solidFill>
                  <a:srgbClr val="FFFF00"/>
                </a:solidFill>
                <a:effectLst>
                  <a:glow rad="762000">
                    <a:schemeClr val="accent4">
                      <a:satMod val="175000"/>
                      <a:alpha val="24000"/>
                    </a:schemeClr>
                  </a:glow>
                </a:effectLst>
                <a:highlight>
                  <a:srgbClr val="00FF00"/>
                </a:highlight>
              </a:rPr>
              <a:t>לַעֵינַיִם</a:t>
            </a:r>
            <a:r>
              <a:rPr lang="he-IL" dirty="0">
                <a:solidFill>
                  <a:srgbClr val="FFFF00"/>
                </a:solidFill>
                <a:effectLst>
                  <a:glow rad="762000">
                    <a:schemeClr val="accent4">
                      <a:satMod val="175000"/>
                      <a:alpha val="24000"/>
                    </a:schemeClr>
                  </a:glow>
                </a:effectLst>
                <a:highlight>
                  <a:srgbClr val="00FF00"/>
                </a:highlight>
              </a:rPr>
              <a:t> לִרְאוֹת אֶת הַשָּׁמֶשׁ: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תמונה 4">
            <a:extLst>
              <a:ext uri="{FF2B5EF4-FFF2-40B4-BE49-F238E27FC236}">
                <a16:creationId xmlns:a16="http://schemas.microsoft.com/office/drawing/2014/main" id="{6F5DA392-2496-EC8F-7534-30E07FC8DDC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0792" y="0"/>
            <a:ext cx="1524000" cy="1016000"/>
          </a:xfrm>
          <a:prstGeom prst="rect">
            <a:avLst/>
          </a:prstGeom>
        </p:spPr>
      </p:pic>
    </p:spTree>
    <p:extLst>
      <p:ext uri="{BB962C8B-B14F-4D97-AF65-F5344CB8AC3E}">
        <p14:creationId xmlns:p14="http://schemas.microsoft.com/office/powerpoint/2010/main" val="22663567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לשיח בנפלאותיו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שערי תשובה לרבי יונה (ב, ט) בביאור המשנה בן ששים לזקנה </a:t>
            </a:r>
            <a:r>
              <a:rPr lang="he-IL" sz="2000" b="0" i="0" dirty="0" err="1">
                <a:solidFill>
                  <a:srgbClr val="3B3B3B"/>
                </a:solidFill>
                <a:effectLst/>
                <a:latin typeface="almoni"/>
              </a:rPr>
              <a:t>וכו</a:t>
            </a:r>
            <a:r>
              <a:rPr lang="he-IL" sz="2000" b="0" i="0" dirty="0">
                <a:solidFill>
                  <a:srgbClr val="3B3B3B"/>
                </a:solidFill>
                <a:effectLst/>
                <a:latin typeface="almoni"/>
              </a:rPr>
              <a:t>': </a:t>
            </a:r>
          </a:p>
          <a:p>
            <a:r>
              <a:rPr lang="he-IL" sz="2000" b="0" i="0" dirty="0">
                <a:solidFill>
                  <a:srgbClr val="3B3B3B"/>
                </a:solidFill>
                <a:effectLst/>
                <a:latin typeface="almoni"/>
              </a:rPr>
              <a:t>"</a:t>
            </a:r>
            <a:r>
              <a:rPr lang="he-IL" sz="2000" b="0" i="0" dirty="0" err="1">
                <a:solidFill>
                  <a:srgbClr val="3B3B3B"/>
                </a:solidFill>
                <a:effectLst/>
                <a:latin typeface="almoni"/>
              </a:rPr>
              <a:t>והיתה</a:t>
            </a:r>
            <a:r>
              <a:rPr lang="he-IL" sz="2000" b="0" i="0" dirty="0">
                <a:solidFill>
                  <a:srgbClr val="3B3B3B"/>
                </a:solidFill>
                <a:effectLst/>
                <a:latin typeface="almoni"/>
              </a:rPr>
              <a:t> כוונתם ז"ל בדברים האלה להזהיר על התשובה. ושיחשוב האדם על קצו בהגיעו לימי הזקנה. אם לא זכה לעשות כן בימי בחורותיו. ואחרי כי קרוב לבא עתו יעזוב חפצי הגוף ותאוותיו ויתקן נפשו.</a:t>
            </a:r>
          </a:p>
          <a:p>
            <a:r>
              <a:rPr lang="he-IL" sz="2000" b="0" i="0" dirty="0">
                <a:solidFill>
                  <a:srgbClr val="3B3B3B"/>
                </a:solidFill>
                <a:effectLst/>
                <a:latin typeface="almoni"/>
              </a:rPr>
              <a:t>ובהגיע לימי השיבה יוסיף לגרש </a:t>
            </a:r>
            <a:r>
              <a:rPr lang="he-IL" sz="2000" b="0" i="0" dirty="0" err="1">
                <a:solidFill>
                  <a:srgbClr val="3B3B3B"/>
                </a:solidFill>
                <a:effectLst/>
                <a:latin typeface="almoni"/>
              </a:rPr>
              <a:t>מלבו</a:t>
            </a:r>
            <a:r>
              <a:rPr lang="he-IL" sz="2000" b="0" i="0" dirty="0">
                <a:solidFill>
                  <a:srgbClr val="3B3B3B"/>
                </a:solidFill>
                <a:effectLst/>
                <a:latin typeface="almoni"/>
              </a:rPr>
              <a:t> ענין העולם. ולפי מיעוט השנים הבאות ימעיט בעסק העולם </a:t>
            </a:r>
            <a:r>
              <a:rPr lang="he-IL" sz="2000" b="0" i="0" dirty="0">
                <a:solidFill>
                  <a:srgbClr val="3B3B3B"/>
                </a:solidFill>
                <a:effectLst/>
                <a:highlight>
                  <a:srgbClr val="FF00FF"/>
                </a:highlight>
                <a:latin typeface="almoni"/>
              </a:rPr>
              <a:t>ויתייחד תמיד להתבונן ביראת השם</a:t>
            </a:r>
            <a:r>
              <a:rPr lang="he-IL" sz="2000" b="0" i="0" dirty="0">
                <a:solidFill>
                  <a:srgbClr val="3B3B3B"/>
                </a:solidFill>
                <a:effectLst/>
                <a:latin typeface="almoni"/>
              </a:rPr>
              <a:t>. ולחשוב עם נפשו ולתקן מידותיו. ולבקש תורה ומצות. </a:t>
            </a:r>
          </a:p>
          <a:p>
            <a:r>
              <a:rPr lang="he-IL" sz="2000" b="0" i="0" dirty="0">
                <a:solidFill>
                  <a:srgbClr val="3B3B3B"/>
                </a:solidFill>
                <a:effectLst/>
                <a:latin typeface="almoni"/>
              </a:rPr>
              <a:t>ומה שאמרו בן תשעים </a:t>
            </a:r>
            <a:r>
              <a:rPr lang="he-IL" sz="2000" b="0" i="0" dirty="0" err="1">
                <a:solidFill>
                  <a:srgbClr val="3B3B3B"/>
                </a:solidFill>
                <a:effectLst/>
                <a:latin typeface="almoni"/>
              </a:rPr>
              <a:t>לשוח</a:t>
            </a:r>
            <a:r>
              <a:rPr lang="he-IL" sz="2000" b="0" i="0" dirty="0">
                <a:solidFill>
                  <a:srgbClr val="3B3B3B"/>
                </a:solidFill>
                <a:effectLst/>
                <a:latin typeface="almoni"/>
              </a:rPr>
              <a:t> הוא מלשון (תהילים קב) ישפוך שיחו (בראשית כד) </a:t>
            </a:r>
            <a:r>
              <a:rPr lang="he-IL" sz="2000" b="0" i="0" dirty="0" err="1">
                <a:solidFill>
                  <a:srgbClr val="3B3B3B"/>
                </a:solidFill>
                <a:effectLst/>
                <a:latin typeface="almoni"/>
              </a:rPr>
              <a:t>לשוח</a:t>
            </a:r>
            <a:r>
              <a:rPr lang="he-IL" sz="2000" b="0" i="0" dirty="0">
                <a:solidFill>
                  <a:srgbClr val="3B3B3B"/>
                </a:solidFill>
                <a:effectLst/>
                <a:latin typeface="almoni"/>
              </a:rPr>
              <a:t> בשדה. כמו שפירשו רבותינו </a:t>
            </a:r>
            <a:r>
              <a:rPr lang="he-IL" sz="2000" b="0" i="0" dirty="0" err="1">
                <a:solidFill>
                  <a:srgbClr val="3B3B3B"/>
                </a:solidFill>
                <a:effectLst/>
                <a:latin typeface="almoni"/>
              </a:rPr>
              <a:t>זכרונם</a:t>
            </a:r>
            <a:r>
              <a:rPr lang="he-IL" sz="2000" b="0" i="0" dirty="0">
                <a:solidFill>
                  <a:srgbClr val="3B3B3B"/>
                </a:solidFill>
                <a:effectLst/>
                <a:latin typeface="almoni"/>
              </a:rPr>
              <a:t> לברכה יצחק תיקן תפלת המנחה שנאמר ויצא יצחק </a:t>
            </a:r>
            <a:r>
              <a:rPr lang="he-IL" sz="2000" b="0" i="0" dirty="0" err="1">
                <a:solidFill>
                  <a:srgbClr val="3B3B3B"/>
                </a:solidFill>
                <a:effectLst/>
                <a:latin typeface="almoni"/>
              </a:rPr>
              <a:t>לשוח</a:t>
            </a:r>
            <a:r>
              <a:rPr lang="he-IL" sz="2000" b="0" i="0" dirty="0">
                <a:solidFill>
                  <a:srgbClr val="3B3B3B"/>
                </a:solidFill>
                <a:effectLst/>
                <a:latin typeface="almoni"/>
              </a:rPr>
              <a:t> בשדה. כי אחרי שהגיע לתשעים ראוי לו להיות כל עסקו בתפלות ובתהילות השם ולשיח בנפלאותיו."</a:t>
            </a:r>
            <a:endParaRPr lang="he-IL" sz="2000" b="1" dirty="0">
              <a:solidFill>
                <a:schemeClr val="accent3">
                  <a:lumMod val="75000"/>
                </a:schemeClr>
              </a:solidFill>
            </a:endParaRPr>
          </a:p>
        </p:txBody>
      </p:sp>
    </p:spTree>
    <p:extLst>
      <p:ext uri="{BB962C8B-B14F-4D97-AF65-F5344CB8AC3E}">
        <p14:creationId xmlns:p14="http://schemas.microsoft.com/office/powerpoint/2010/main" val="3313869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התשובה ל"פרדוקס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במתח שבין מעלת הזקנה לבין הפסדיה – יש להציע את "גישת הייעוד". </a:t>
            </a:r>
          </a:p>
          <a:p>
            <a:r>
              <a:rPr lang="he-IL" sz="2000" b="0" i="0" dirty="0">
                <a:solidFill>
                  <a:srgbClr val="3B3B3B"/>
                </a:solidFill>
                <a:effectLst/>
                <a:latin typeface="almoni"/>
              </a:rPr>
              <a:t>הגישה קוראת להכרה בשילוב של קנייני הזקנה עם </a:t>
            </a:r>
            <a:r>
              <a:rPr lang="he-IL" sz="2000" b="0" i="0" dirty="0" err="1">
                <a:solidFill>
                  <a:srgbClr val="3B3B3B"/>
                </a:solidFill>
                <a:effectLst/>
                <a:latin typeface="almoni"/>
              </a:rPr>
              <a:t>האבדנים</a:t>
            </a:r>
            <a:r>
              <a:rPr lang="he-IL" sz="2000" b="0" i="0" dirty="0">
                <a:solidFill>
                  <a:srgbClr val="3B3B3B"/>
                </a:solidFill>
                <a:effectLst/>
                <a:latin typeface="almoni"/>
              </a:rPr>
              <a:t> שלה בתור משלימים זה את זה, כמו תל וחריץ, ומאפשרים לזקנה תפקיד ייחודי. </a:t>
            </a:r>
          </a:p>
          <a:p>
            <a:r>
              <a:rPr lang="he-IL" sz="2000" b="0" i="0" dirty="0">
                <a:solidFill>
                  <a:srgbClr val="3B3B3B"/>
                </a:solidFill>
                <a:effectLst/>
                <a:latin typeface="almoni"/>
              </a:rPr>
              <a:t>הייעוד של האדם הזקן שונה משל האדם הצעיר, ושינוי הייעוד גוזר אמת מידה אחרת למדידה של חיים טובים ומלאים.</a:t>
            </a:r>
          </a:p>
          <a:p>
            <a:r>
              <a:rPr lang="he-IL" sz="2000" b="0" i="0" dirty="0">
                <a:solidFill>
                  <a:srgbClr val="3B3B3B"/>
                </a:solidFill>
                <a:effectLst/>
                <a:latin typeface="almoni"/>
              </a:rPr>
              <a:t>דחיפת האדם הזקן לתוך קריטריונים של אדם צעיר עושה לו עוול עמוק, ומקשה עליו לחוות את תקופת הזקנה ברוגע ובנחת רוח. תקופת הזקנה מכוננת ייעוד אחר, המותאם לכוחות האדם המשתנים עם גילו. </a:t>
            </a:r>
          </a:p>
          <a:p>
            <a:r>
              <a:rPr lang="he-IL" sz="2000" b="0" i="0" dirty="0">
                <a:solidFill>
                  <a:srgbClr val="3B3B3B"/>
                </a:solidFill>
                <a:effectLst/>
                <a:latin typeface="almoni"/>
              </a:rPr>
              <a:t>אנשים יכולים למצוא את הייעוד שלהם בעת הזקנה בצורות שונות, לעתים גם בשילוב של מעורבות חברתית, נמרצות ויצירה.</a:t>
            </a:r>
          </a:p>
        </p:txBody>
      </p:sp>
    </p:spTree>
    <p:extLst>
      <p:ext uri="{BB962C8B-B14F-4D97-AF65-F5344CB8AC3E}">
        <p14:creationId xmlns:p14="http://schemas.microsoft.com/office/powerpoint/2010/main" val="23219513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התשובה ל"פרדוקס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dirty="0">
                <a:solidFill>
                  <a:srgbClr val="3B3B3B"/>
                </a:solidFill>
                <a:latin typeface="almoni"/>
              </a:rPr>
              <a:t>אולם </a:t>
            </a:r>
            <a:r>
              <a:rPr lang="he-IL" sz="2000" b="0" i="0" dirty="0">
                <a:solidFill>
                  <a:srgbClr val="3B3B3B"/>
                </a:solidFill>
                <a:effectLst/>
                <a:latin typeface="almoni"/>
              </a:rPr>
              <a:t>עיקר כוונתנו לפנות מקום לזקנה, בתור מרחב העומד בפני עצמו, שאינו נטפל לצעירות – לטובה או לרעה. </a:t>
            </a:r>
          </a:p>
          <a:p>
            <a:r>
              <a:rPr lang="he-IL" sz="2000" b="0" i="0" dirty="0">
                <a:solidFill>
                  <a:srgbClr val="3B3B3B"/>
                </a:solidFill>
                <a:effectLst/>
                <a:latin typeface="almoni"/>
              </a:rPr>
              <a:t>אנחנו מוצאים בדברי חז"ל הארה כי אין לשפוט את הזקנה מנקודת מבט פטרונית-צעירה. ראיית הזקן רק מנקודת המבט של הצעיר עושה אותו "אחר", מי שמצוי בשולי החיים "</a:t>
            </a:r>
            <a:r>
              <a:rPr lang="he-IL" sz="2000" b="0" i="0" dirty="0" err="1">
                <a:solidFill>
                  <a:srgbClr val="3B3B3B"/>
                </a:solidFill>
                <a:effectLst/>
                <a:latin typeface="almoni"/>
              </a:rPr>
              <a:t>האמתיים</a:t>
            </a:r>
            <a:r>
              <a:rPr lang="he-IL" sz="2000" b="0" i="0" dirty="0">
                <a:solidFill>
                  <a:srgbClr val="3B3B3B"/>
                </a:solidFill>
                <a:effectLst/>
                <a:latin typeface="almoni"/>
              </a:rPr>
              <a:t>", של הצעירים. </a:t>
            </a:r>
          </a:p>
          <a:p>
            <a:r>
              <a:rPr lang="he-IL" sz="2000" b="0" i="0" dirty="0">
                <a:solidFill>
                  <a:srgbClr val="3B3B3B"/>
                </a:solidFill>
                <a:effectLst/>
                <a:latin typeface="almoni"/>
              </a:rPr>
              <a:t>הזקנה היא שלב חיים בעל איכות בפני עצמו, ויש לבחון אותה מנקודת מבטו של הזקן.</a:t>
            </a:r>
          </a:p>
          <a:p>
            <a:r>
              <a:rPr lang="he-IL" sz="2000" b="0" i="0" dirty="0">
                <a:solidFill>
                  <a:srgbClr val="3B3B3B"/>
                </a:solidFill>
                <a:effectLst/>
                <a:latin typeface="almoni"/>
              </a:rPr>
              <a:t>הזקן אינו ה"אחר" של החברה. הוא אינו צריך להיות "יותר חכם" ולא "פחות חזק" מאלו הנמצאים ב"מרכז החיים". לאדם הזקן יש פשוט תפקיד שהוא מתאים לעצמו בהתאם למצב שבו הוא נמצא – הגופני, הרגשי והקוגניטיבי. </a:t>
            </a:r>
          </a:p>
          <a:p>
            <a:r>
              <a:rPr lang="he-IL" sz="2000" b="1" dirty="0">
                <a:solidFill>
                  <a:srgbClr val="3B3B3B"/>
                </a:solidFill>
                <a:latin typeface="almoni"/>
              </a:rPr>
              <a:t>הזקן מכין את עצמו להמשך החיים, על ידי החלשת תענוגי הגוף, חיזוק תענוגי הנפש ואהבת הבורא. </a:t>
            </a:r>
            <a:endParaRPr lang="he-IL" sz="2000" b="1" i="0" dirty="0">
              <a:solidFill>
                <a:srgbClr val="3B3B3B"/>
              </a:solidFill>
              <a:effectLst/>
              <a:latin typeface="almoni"/>
            </a:endParaRPr>
          </a:p>
          <a:p>
            <a:r>
              <a:rPr lang="he-IL" sz="2000" b="0" i="0" dirty="0">
                <a:solidFill>
                  <a:srgbClr val="3B3B3B"/>
                </a:solidFill>
                <a:effectLst/>
                <a:latin typeface="almoni"/>
              </a:rPr>
              <a:t>אין תחרות והיררכיה בין שלבי החיים, כולנו עוברים את כולם. ככל שנדע, בתור פרטים ובתור חברה, להכיר בשלבים השונים ובשוני שביניהם, כך נוכל להפיק את המרב מכל אחד מהם, ולחיות בכולם חיים טובים ומלאים.</a:t>
            </a:r>
            <a:endParaRPr lang="he-IL" sz="2000" b="1" dirty="0">
              <a:solidFill>
                <a:schemeClr val="accent3">
                  <a:lumMod val="75000"/>
                </a:schemeClr>
              </a:solidFill>
            </a:endParaRPr>
          </a:p>
        </p:txBody>
      </p:sp>
    </p:spTree>
    <p:extLst>
      <p:ext uri="{BB962C8B-B14F-4D97-AF65-F5344CB8AC3E}">
        <p14:creationId xmlns:p14="http://schemas.microsoft.com/office/powerpoint/2010/main" val="24699158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C12F-3AC1-18EF-E74B-8B8C8241BC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C94419-DF04-3BBB-DEF5-7A5A68355717}"/>
              </a:ext>
            </a:extLst>
          </p:cNvPr>
          <p:cNvSpPr>
            <a:spLocks noGrp="1"/>
          </p:cNvSpPr>
          <p:nvPr>
            <p:ph type="title"/>
          </p:nvPr>
        </p:nvSpPr>
        <p:spPr>
          <a:xfrm>
            <a:off x="1745673" y="624110"/>
            <a:ext cx="9758939" cy="1280890"/>
          </a:xfrm>
        </p:spPr>
        <p:txBody>
          <a:bodyPr>
            <a:normAutofit/>
          </a:bodyPr>
          <a:lstStyle/>
          <a:p>
            <a:pPr algn="ctr"/>
            <a:r>
              <a:rPr lang="he-IL" sz="3200" b="1" dirty="0"/>
              <a:t>"פרדוקס הזקנה"</a:t>
            </a:r>
          </a:p>
        </p:txBody>
      </p:sp>
      <p:sp>
        <p:nvSpPr>
          <p:cNvPr id="3" name="מציין מיקום תוכן 2">
            <a:extLst>
              <a:ext uri="{FF2B5EF4-FFF2-40B4-BE49-F238E27FC236}">
                <a16:creationId xmlns:a16="http://schemas.microsoft.com/office/drawing/2014/main" id="{0C8EBD2A-B03B-435B-9A18-C6E30E79DB55}"/>
              </a:ext>
            </a:extLst>
          </p:cNvPr>
          <p:cNvSpPr>
            <a:spLocks noGrp="1"/>
          </p:cNvSpPr>
          <p:nvPr>
            <p:ph idx="1"/>
          </p:nvPr>
        </p:nvSpPr>
        <p:spPr>
          <a:xfrm>
            <a:off x="955343" y="1264554"/>
            <a:ext cx="10549269" cy="5477439"/>
          </a:xfrm>
        </p:spPr>
        <p:txBody>
          <a:bodyPr>
            <a:normAutofit/>
          </a:bodyPr>
          <a:lstStyle/>
          <a:p>
            <a:endParaRPr lang="he-IL" sz="2000" b="0" i="0" dirty="0">
              <a:solidFill>
                <a:srgbClr val="3B3B3B"/>
              </a:solidFill>
              <a:effectLst/>
              <a:latin typeface="almoni"/>
            </a:endParaRPr>
          </a:p>
        </p:txBody>
      </p:sp>
      <p:pic>
        <p:nvPicPr>
          <p:cNvPr id="4" name="תמונה 3">
            <a:extLst>
              <a:ext uri="{FF2B5EF4-FFF2-40B4-BE49-F238E27FC236}">
                <a16:creationId xmlns:a16="http://schemas.microsoft.com/office/drawing/2014/main" id="{E9F00DB5-5BA6-8182-4906-AE84625AD277}"/>
              </a:ext>
            </a:extLst>
          </p:cNvPr>
          <p:cNvPicPr>
            <a:picLocks noChangeAspect="1"/>
          </p:cNvPicPr>
          <p:nvPr/>
        </p:nvPicPr>
        <p:blipFill>
          <a:blip r:embed="rId2"/>
          <a:stretch>
            <a:fillRect/>
          </a:stretch>
        </p:blipFill>
        <p:spPr>
          <a:xfrm>
            <a:off x="2567350" y="1796265"/>
            <a:ext cx="7201910" cy="3650378"/>
          </a:xfrm>
          <a:prstGeom prst="rect">
            <a:avLst/>
          </a:prstGeom>
        </p:spPr>
      </p:pic>
    </p:spTree>
    <p:extLst>
      <p:ext uri="{BB962C8B-B14F-4D97-AF65-F5344CB8AC3E}">
        <p14:creationId xmlns:p14="http://schemas.microsoft.com/office/powerpoint/2010/main" val="32308227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FE5C00-7E19-C4E3-01B8-A12EC33C1E5A}"/>
              </a:ext>
            </a:extLst>
          </p:cNvPr>
          <p:cNvSpPr>
            <a:spLocks noGrp="1"/>
          </p:cNvSpPr>
          <p:nvPr>
            <p:ph type="title"/>
          </p:nvPr>
        </p:nvSpPr>
        <p:spPr/>
        <p:txBody>
          <a:bodyPr/>
          <a:lstStyle/>
          <a:p>
            <a:pPr algn="ctr"/>
            <a:r>
              <a:rPr lang="he-IL" dirty="0"/>
              <a:t>הזקנים הרבה פחות מדוכאים</a:t>
            </a:r>
          </a:p>
        </p:txBody>
      </p:sp>
      <p:pic>
        <p:nvPicPr>
          <p:cNvPr id="7" name="מציין מיקום תוכן 6">
            <a:extLst>
              <a:ext uri="{FF2B5EF4-FFF2-40B4-BE49-F238E27FC236}">
                <a16:creationId xmlns:a16="http://schemas.microsoft.com/office/drawing/2014/main" id="{F956D97E-54D0-1C19-E567-6CEBE8982F7B}"/>
              </a:ext>
            </a:extLst>
          </p:cNvPr>
          <p:cNvPicPr>
            <a:picLocks noGrp="1" noChangeAspect="1"/>
          </p:cNvPicPr>
          <p:nvPr>
            <p:ph idx="1"/>
          </p:nvPr>
        </p:nvPicPr>
        <p:blipFill>
          <a:blip r:embed="rId2"/>
          <a:stretch>
            <a:fillRect/>
          </a:stretch>
        </p:blipFill>
        <p:spPr>
          <a:xfrm>
            <a:off x="5171403" y="1894703"/>
            <a:ext cx="6814651" cy="3778250"/>
          </a:xfrm>
        </p:spPr>
      </p:pic>
      <p:pic>
        <p:nvPicPr>
          <p:cNvPr id="9" name="תמונה 8">
            <a:extLst>
              <a:ext uri="{FF2B5EF4-FFF2-40B4-BE49-F238E27FC236}">
                <a16:creationId xmlns:a16="http://schemas.microsoft.com/office/drawing/2014/main" id="{0F596214-DB18-A2F5-8CE9-2BE462197D9C}"/>
              </a:ext>
            </a:extLst>
          </p:cNvPr>
          <p:cNvPicPr>
            <a:picLocks noChangeAspect="1"/>
          </p:cNvPicPr>
          <p:nvPr/>
        </p:nvPicPr>
        <p:blipFill>
          <a:blip r:embed="rId3"/>
          <a:stretch>
            <a:fillRect/>
          </a:stretch>
        </p:blipFill>
        <p:spPr>
          <a:xfrm>
            <a:off x="821712" y="1668022"/>
            <a:ext cx="4194963" cy="4103910"/>
          </a:xfrm>
          <a:prstGeom prst="rect">
            <a:avLst/>
          </a:prstGeom>
        </p:spPr>
      </p:pic>
    </p:spTree>
    <p:extLst>
      <p:ext uri="{BB962C8B-B14F-4D97-AF65-F5344CB8AC3E}">
        <p14:creationId xmlns:p14="http://schemas.microsoft.com/office/powerpoint/2010/main" val="13733655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B3E125-0C4A-7DA4-DE34-79DD159C82F8}"/>
              </a:ext>
            </a:extLst>
          </p:cNvPr>
          <p:cNvSpPr>
            <a:spLocks noGrp="1"/>
          </p:cNvSpPr>
          <p:nvPr>
            <p:ph type="title"/>
          </p:nvPr>
        </p:nvSpPr>
        <p:spPr/>
        <p:txBody>
          <a:bodyPr/>
          <a:lstStyle/>
          <a:p>
            <a:pPr algn="ctr"/>
            <a:r>
              <a:rPr lang="he-IL" dirty="0"/>
              <a:t>הזקנים הם </a:t>
            </a:r>
            <a:r>
              <a:rPr lang="he-IL" dirty="0" err="1"/>
              <a:t>האוכלסיה</a:t>
            </a:r>
            <a:r>
              <a:rPr lang="he-IL" dirty="0"/>
              <a:t> המאושרת ביותר</a:t>
            </a:r>
          </a:p>
        </p:txBody>
      </p:sp>
      <p:pic>
        <p:nvPicPr>
          <p:cNvPr id="5" name="מציין מיקום תוכן 4">
            <a:extLst>
              <a:ext uri="{FF2B5EF4-FFF2-40B4-BE49-F238E27FC236}">
                <a16:creationId xmlns:a16="http://schemas.microsoft.com/office/drawing/2014/main" id="{DDE515D7-80D3-2E82-3859-1D733FB37D5C}"/>
              </a:ext>
            </a:extLst>
          </p:cNvPr>
          <p:cNvPicPr>
            <a:picLocks noGrp="1" noChangeAspect="1"/>
          </p:cNvPicPr>
          <p:nvPr>
            <p:ph idx="1"/>
          </p:nvPr>
        </p:nvPicPr>
        <p:blipFill>
          <a:blip r:embed="rId2"/>
          <a:stretch>
            <a:fillRect/>
          </a:stretch>
        </p:blipFill>
        <p:spPr>
          <a:xfrm>
            <a:off x="4521079" y="1577008"/>
            <a:ext cx="4781325" cy="3778250"/>
          </a:xfrm>
        </p:spPr>
      </p:pic>
      <p:sp>
        <p:nvSpPr>
          <p:cNvPr id="6" name="תיבת טקסט 5">
            <a:extLst>
              <a:ext uri="{FF2B5EF4-FFF2-40B4-BE49-F238E27FC236}">
                <a16:creationId xmlns:a16="http://schemas.microsoft.com/office/drawing/2014/main" id="{04BE848A-2C2D-46DE-7204-1447737AF6A0}"/>
              </a:ext>
            </a:extLst>
          </p:cNvPr>
          <p:cNvSpPr txBox="1"/>
          <p:nvPr/>
        </p:nvSpPr>
        <p:spPr>
          <a:xfrm>
            <a:off x="2027582" y="5542059"/>
            <a:ext cx="9700592" cy="923330"/>
          </a:xfrm>
          <a:prstGeom prst="rect">
            <a:avLst/>
          </a:prstGeom>
          <a:noFill/>
        </p:spPr>
        <p:txBody>
          <a:bodyPr wrap="square" rtlCol="1">
            <a:spAutoFit/>
          </a:bodyPr>
          <a:lstStyle/>
          <a:p>
            <a:pPr algn="ctr"/>
            <a:endParaRPr lang="he-IL" spc="-5"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algn="ctr"/>
            <a:r>
              <a:rPr lang="he-IL" sz="1800" spc="-5" dirty="0">
                <a:solidFill>
                  <a:srgbClr val="000000"/>
                </a:solidFill>
                <a:effectLst/>
                <a:ea typeface="Times New Roman" panose="02020603050405020304" pitchFamily="18" charset="0"/>
                <a:cs typeface="Arial" panose="020B0604020202020204" pitchFamily="34" charset="0"/>
              </a:rPr>
              <a:t>הפסיכולוגית לורה </a:t>
            </a:r>
            <a:r>
              <a:rPr lang="he-IL" sz="1800" spc="-5" dirty="0" err="1">
                <a:solidFill>
                  <a:srgbClr val="000000"/>
                </a:solidFill>
                <a:effectLst/>
                <a:ea typeface="Times New Roman" panose="02020603050405020304" pitchFamily="18" charset="0"/>
                <a:cs typeface="Arial" panose="020B0604020202020204" pitchFamily="34" charset="0"/>
              </a:rPr>
              <a:t>קרסטנסן</a:t>
            </a:r>
            <a:r>
              <a:rPr lang="he-IL" sz="1800" spc="-5" dirty="0">
                <a:solidFill>
                  <a:srgbClr val="000000"/>
                </a:solidFill>
                <a:effectLst/>
                <a:ea typeface="Times New Roman" panose="02020603050405020304" pitchFamily="18" charset="0"/>
                <a:cs typeface="Arial" panose="020B0604020202020204" pitchFamily="34" charset="0"/>
              </a:rPr>
              <a:t> מציגה מחקר המוכיח שככל שבני האדם מזדקנים הם נעשים מאושרים יותר, מרוצים יותר ובעלי השקפה חיובית יותר על העולם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893594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18432-4198-57D5-0FA6-5096C1511E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7CFFC93-4382-87C1-396A-2CA7BB94BAB0}"/>
              </a:ext>
            </a:extLst>
          </p:cNvPr>
          <p:cNvSpPr>
            <a:spLocks noGrp="1"/>
          </p:cNvSpPr>
          <p:nvPr>
            <p:ph type="title"/>
          </p:nvPr>
        </p:nvSpPr>
        <p:spPr>
          <a:xfrm>
            <a:off x="1745673" y="624110"/>
            <a:ext cx="9758939" cy="1280890"/>
          </a:xfrm>
        </p:spPr>
        <p:txBody>
          <a:bodyPr>
            <a:normAutofit/>
          </a:bodyPr>
          <a:lstStyle/>
          <a:p>
            <a:pPr algn="ctr"/>
            <a:r>
              <a:rPr lang="he-IL" sz="3200" b="1" dirty="0"/>
              <a:t>מדוע זקנים יותר מאושרים?</a:t>
            </a:r>
          </a:p>
        </p:txBody>
      </p:sp>
      <p:sp>
        <p:nvSpPr>
          <p:cNvPr id="3" name="מציין מיקום תוכן 2">
            <a:extLst>
              <a:ext uri="{FF2B5EF4-FFF2-40B4-BE49-F238E27FC236}">
                <a16:creationId xmlns:a16="http://schemas.microsoft.com/office/drawing/2014/main" id="{E3413F59-BB29-35B1-4E89-7FCC5A0BE68F}"/>
              </a:ext>
            </a:extLst>
          </p:cNvPr>
          <p:cNvSpPr>
            <a:spLocks noGrp="1"/>
          </p:cNvSpPr>
          <p:nvPr>
            <p:ph idx="1"/>
          </p:nvPr>
        </p:nvSpPr>
        <p:spPr>
          <a:xfrm>
            <a:off x="955343" y="1264554"/>
            <a:ext cx="10549269" cy="5477439"/>
          </a:xfrm>
        </p:spPr>
        <p:txBody>
          <a:bodyPr>
            <a:normAutofit fontScale="92500" lnSpcReduction="20000"/>
          </a:bodyPr>
          <a:lstStyle/>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נכון מאד, אנשים מבוגרים יותר הם מאושרים. מאושרים יותר מבני גיל העמידה, ובוודאי שיותר מהצעירים. מחקר אחרי מחקר מגיע לאותה המסקנה.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המרכז לבקרת מחלות ערך לאחרונה סקר ובו ביקשו מהנשאלים שפשוט יאמרו להם האם חוו מצוקה פסיכולוגית ניכרת בשבוע הקודם. ופחות קשישים ענו בחיוב לשאלה זו מאשר בני גיל העמידה, וגם מאשר הצעירים יותר.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וסקר "</a:t>
            </a:r>
            <a:r>
              <a:rPr lang="he-IL" sz="1900" dirty="0" err="1">
                <a:effectLst/>
                <a:latin typeface="Calibri" panose="020F0502020204030204" pitchFamily="34" charset="0"/>
                <a:ea typeface="Calibri" panose="020F0502020204030204" pitchFamily="34" charset="0"/>
                <a:cs typeface="Arial" panose="020B0604020202020204" pitchFamily="34" charset="0"/>
              </a:rPr>
              <a:t>גאלופ</a:t>
            </a:r>
            <a:r>
              <a:rPr lang="he-IL" sz="1900" dirty="0">
                <a:effectLst/>
                <a:latin typeface="Calibri" panose="020F0502020204030204" pitchFamily="34" charset="0"/>
                <a:ea typeface="Calibri" panose="020F0502020204030204" pitchFamily="34" charset="0"/>
                <a:cs typeface="Arial" panose="020B0604020202020204" pitchFamily="34" charset="0"/>
              </a:rPr>
              <a:t>" שנערך לאחרונה שאל את המשתתפים בו כמה מצוקה ודאגה וכעס הם חוו ביום הקודם. והמצוקה, הדאגה והכעס פוחתים כולם עם הגיל.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אנשי מדעי החברה מכנים זאת "פרדוקס ההזדקנות". אחרי </a:t>
            </a:r>
            <a:r>
              <a:rPr lang="he-IL" sz="1900" dirty="0" err="1">
                <a:effectLst/>
                <a:latin typeface="Calibri" panose="020F0502020204030204" pitchFamily="34" charset="0"/>
                <a:ea typeface="Calibri" panose="020F0502020204030204" pitchFamily="34" charset="0"/>
                <a:cs typeface="Arial" panose="020B0604020202020204" pitchFamily="34" charset="0"/>
              </a:rPr>
              <a:t>הכל</a:t>
            </a:r>
            <a:r>
              <a:rPr lang="he-IL" sz="1900" dirty="0">
                <a:effectLst/>
                <a:latin typeface="Calibri" panose="020F0502020204030204" pitchFamily="34" charset="0"/>
                <a:ea typeface="Calibri" panose="020F0502020204030204" pitchFamily="34" charset="0"/>
                <a:cs typeface="Arial" panose="020B0604020202020204" pitchFamily="34" charset="0"/>
              </a:rPr>
              <a:t>, ההזדקנות אינה עניין פשוט. לכן העלינו כל מיני שאלות </a:t>
            </a:r>
            <a:r>
              <a:rPr lang="he-IL" sz="1900" dirty="0" err="1">
                <a:effectLst/>
                <a:latin typeface="Calibri" panose="020F0502020204030204" pitchFamily="34" charset="0"/>
                <a:ea typeface="Calibri" panose="020F0502020204030204" pitchFamily="34" charset="0"/>
                <a:cs typeface="Arial" panose="020B0604020202020204" pitchFamily="34" charset="0"/>
              </a:rPr>
              <a:t>בנסיון</a:t>
            </a:r>
            <a:r>
              <a:rPr lang="he-IL" sz="1900" dirty="0">
                <a:effectLst/>
                <a:latin typeface="Calibri" panose="020F0502020204030204" pitchFamily="34" charset="0"/>
                <a:ea typeface="Calibri" panose="020F0502020204030204" pitchFamily="34" charset="0"/>
                <a:cs typeface="Arial" panose="020B0604020202020204" pitchFamily="34" charset="0"/>
              </a:rPr>
              <a:t> לסתור את הממצא הזה.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האם ייתכן שדורות הקשישים הנוכחיים הם - ותמיד היו - הדורות הגדולים ביותר. כלומר, אולי הצעירים של היום לא יחוו באופן טיפוסי את השיפורים הללו לכשיזדקנו.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אולי הקשישים פשוט מנסים להציג באור חיובי את קיומם המדכא מכל בחינה אחרת. [צחוק]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r>
              <a:rPr lang="he-IL" sz="1500" dirty="0">
                <a:effectLst/>
                <a:latin typeface="Calibri" panose="020F0502020204030204" pitchFamily="34" charset="0"/>
                <a:ea typeface="Calibri" panose="020F0502020204030204" pitchFamily="34" charset="0"/>
                <a:cs typeface="Arial" panose="020B0604020202020204" pitchFamily="34" charset="0"/>
              </a:rPr>
              <a:t>לפני שנים, עמיתי ואני פתחנו במחקר שבו עקבנו אחרי אותה קבוצת אנשים במשך 10 שנים. במקור, המדגם היה בין הגילים 18-94. חקרנו האם ואיך חוויותיהם הרגשיות השתנו ככל שהזדקנו. הנבדקים שלנו נשאו איתוריות אלקטרוניות למשך שבוע רצוף בכל פעם, התקשרנו אליהם במשך היום ובערבים במועדים אקראיים, ובכל פעם שהתקשרנו אליהם ביקשנו מהם לענות על מספר שאלות: "בסולם של 1 עד 7, כמה מאושר אתה כרגע?" "כמה עצוב אתה כרגע?" "כמה מתוסכל אתה כרגע?" וכך יכולנו לקבל מושג אילו רגשות ותחושות הם חווים בחיי היומיום שלהם. </a:t>
            </a:r>
            <a:r>
              <a:rPr lang="he-IL" dirty="0">
                <a:effectLst/>
                <a:latin typeface="Calibri" panose="020F0502020204030204" pitchFamily="34" charset="0"/>
                <a:ea typeface="Calibri" panose="020F0502020204030204" pitchFamily="34" charset="0"/>
                <a:cs typeface="Arial" panose="020B0604020202020204" pitchFamily="34" charset="0"/>
              </a:rPr>
              <a:t>ובעזרת המחקר האינטנסיבי הזה שנערך על בני-אדם רבים, מצאנו שלא דור מסוים אחד הוא שמצליח יותר מהאחרים, אלא שאותם אנשים, במרוצת הזמן, דיווחו יחסית יותר ויותר על חוויות חיוביות. </a:t>
            </a:r>
            <a:endParaRPr lang="en-US"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1257926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61A4C-EE1E-7B7B-D838-B16F899670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BD2247-0C08-E31D-AE00-1C4DAD6A21DD}"/>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יכולת הקבלה</a:t>
            </a:r>
          </a:p>
        </p:txBody>
      </p:sp>
      <p:sp>
        <p:nvSpPr>
          <p:cNvPr id="3" name="מציין מיקום תוכן 2">
            <a:extLst>
              <a:ext uri="{FF2B5EF4-FFF2-40B4-BE49-F238E27FC236}">
                <a16:creationId xmlns:a16="http://schemas.microsoft.com/office/drawing/2014/main" id="{5D0FEE9A-7426-B03B-32AB-0DDDD1848EA1}"/>
              </a:ext>
            </a:extLst>
          </p:cNvPr>
          <p:cNvSpPr>
            <a:spLocks noGrp="1"/>
          </p:cNvSpPr>
          <p:nvPr>
            <p:ph idx="1"/>
          </p:nvPr>
        </p:nvSpPr>
        <p:spPr>
          <a:xfrm>
            <a:off x="955343" y="1264554"/>
            <a:ext cx="10549269" cy="5477439"/>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לפי המחקר שלנו הם יותר חיוביים, אך גם סביר יותר שהם יחוו רגשות מעורבים יותר מהצעירים -- עצב יחד עם אושר; אותה דמעה בקצה העין כשמחייכים אל חבר.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ומחקרים אחרים הראו שהמבוגרים יותר מתמודדים עם עצב בנוחות רבה יותר. </a:t>
            </a: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יש בהם יותר קבלה של העצב מאשר הצעירים מהם.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אנו חושדים שיש בכך כדי להסביר מדוע המבוגרים יותר טובים מהצעירים בפתרון סכסוכים ו-ויכוחים טעונים.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מסוגלים להתייחס לאי-צדק בחמלה, אך לא בייאוש.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וכשכל שאר הדברים זהים, המבוגרים יותר מתעלים את משאביהם הקוגניטיביים, כמו תשומת-לב </a:t>
            </a:r>
            <a:r>
              <a:rPr lang="he-IL" sz="1800" dirty="0" err="1">
                <a:effectLst/>
                <a:latin typeface="Calibri" panose="020F0502020204030204" pitchFamily="34" charset="0"/>
                <a:ea typeface="Calibri" panose="020F0502020204030204" pitchFamily="34" charset="0"/>
                <a:cs typeface="Arial" panose="020B0604020202020204" pitchFamily="34" charset="0"/>
              </a:rPr>
              <a:t>וזכרון</a:t>
            </a:r>
            <a:r>
              <a:rPr lang="he-IL" sz="1800" dirty="0">
                <a:effectLst/>
                <a:latin typeface="Calibri" panose="020F0502020204030204" pitchFamily="34" charset="0"/>
                <a:ea typeface="Calibri" panose="020F0502020204030204" pitchFamily="34" charset="0"/>
                <a:cs typeface="Arial" panose="020B0604020202020204" pitchFamily="34" charset="0"/>
              </a:rPr>
              <a:t>, למידע חיובי יותר מאשר למידע שלילי.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מראים לקשיש, לאיש בגיל העמידה ולצעיר תמונות כמו אלה שאתם רואים על המסך, ואחר מבקשים מהם להיזכר בהכי הרבה תמונות, המבוגרים יותר, אך לא הצעירים, זוכרים יותר תמונות חיוביות מאשר שליליות. ביקשנו במחקרי מעבדה מאנשים מבוגרים יותר וצעירים יותר להתבונן בפרצופים, חלקם זועפים, חלקם מחייכים. </a:t>
            </a: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הביטו בפרצופים המחייכים והסבו את המבט מהזועפים והכועסים.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כך, איך זה ייתכן? </a:t>
            </a:r>
          </a:p>
        </p:txBody>
      </p:sp>
    </p:spTree>
    <p:extLst>
      <p:ext uri="{BB962C8B-B14F-4D97-AF65-F5344CB8AC3E}">
        <p14:creationId xmlns:p14="http://schemas.microsoft.com/office/powerpoint/2010/main" val="307212485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27B9-DCDA-E5E6-49C6-023675DBD49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F701250-210B-B6E4-C6A1-09A589CE660A}"/>
              </a:ext>
            </a:extLst>
          </p:cNvPr>
          <p:cNvSpPr>
            <a:spLocks noGrp="1"/>
          </p:cNvSpPr>
          <p:nvPr>
            <p:ph type="title"/>
          </p:nvPr>
        </p:nvSpPr>
        <p:spPr>
          <a:xfrm>
            <a:off x="1745673" y="624110"/>
            <a:ext cx="9758939" cy="1280890"/>
          </a:xfrm>
        </p:spPr>
        <p:txBody>
          <a:bodyPr>
            <a:normAutofit/>
          </a:bodyPr>
          <a:lstStyle/>
          <a:p>
            <a:pPr algn="ctr"/>
            <a:r>
              <a:rPr lang="he-IL" sz="1500" b="1" dirty="0"/>
              <a:t>מדוע זקנים יותר מאושרים? – </a:t>
            </a:r>
            <a:r>
              <a:rPr lang="he-IL" sz="3200" b="1" dirty="0"/>
              <a:t>ניצול הזמן לדברים חשובים</a:t>
            </a:r>
          </a:p>
        </p:txBody>
      </p:sp>
      <p:sp>
        <p:nvSpPr>
          <p:cNvPr id="3" name="מציין מיקום תוכן 2">
            <a:extLst>
              <a:ext uri="{FF2B5EF4-FFF2-40B4-BE49-F238E27FC236}">
                <a16:creationId xmlns:a16="http://schemas.microsoft.com/office/drawing/2014/main" id="{E9BFC835-6F56-8205-5671-C16EDED5D2DC}"/>
              </a:ext>
            </a:extLst>
          </p:cNvPr>
          <p:cNvSpPr>
            <a:spLocks noGrp="1"/>
          </p:cNvSpPr>
          <p:nvPr>
            <p:ph idx="1"/>
          </p:nvPr>
        </p:nvSpPr>
        <p:spPr>
          <a:xfrm>
            <a:off x="955343" y="1264554"/>
            <a:ext cx="10549269" cy="5477439"/>
          </a:xfrm>
        </p:spPr>
        <p:txBody>
          <a:bodyPr>
            <a:normAutofit fontScale="925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במחקר שלנו מצאנו ששינויים אלה מבוססים על היכולת האנושית הייחודית </a:t>
            </a:r>
            <a:r>
              <a:rPr lang="he-IL" sz="1800" dirty="0" err="1">
                <a:effectLst/>
                <a:latin typeface="Calibri" panose="020F0502020204030204" pitchFamily="34" charset="0"/>
                <a:ea typeface="Calibri" panose="020F0502020204030204" pitchFamily="34" charset="0"/>
                <a:cs typeface="Arial" panose="020B0604020202020204" pitchFamily="34" charset="0"/>
              </a:rPr>
              <a:t>לנטר</a:t>
            </a:r>
            <a:r>
              <a:rPr lang="he-IL" sz="1800" dirty="0">
                <a:effectLst/>
                <a:latin typeface="Calibri" panose="020F0502020204030204" pitchFamily="34" charset="0"/>
                <a:ea typeface="Calibri" panose="020F0502020204030204" pitchFamily="34" charset="0"/>
                <a:cs typeface="Arial" panose="020B0604020202020204" pitchFamily="34" charset="0"/>
              </a:rPr>
              <a:t> זמן -- לא רק הזמן בשעון ובלוח השנה אלא גם הזמן של החיים עצמם.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ואם יש פרדוקס של הזדקנות, </a:t>
            </a:r>
            <a:r>
              <a:rPr lang="he-IL" sz="1800" b="1" dirty="0">
                <a:effectLst/>
                <a:latin typeface="Calibri" panose="020F0502020204030204" pitchFamily="34" charset="0"/>
                <a:ea typeface="Calibri" panose="020F0502020204030204" pitchFamily="34" charset="0"/>
                <a:cs typeface="Arial" panose="020B0604020202020204" pitchFamily="34" charset="0"/>
              </a:rPr>
              <a:t>הריהו בכך שההכרה שלא נחיה לנצח משנה את השקפתנו על החיים בדרכים חיוביות</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כשאופק הזמן ארוך ומעורפל, כפי שזה בדרך כלל בגיל צעיר, אנשים מתכוננים כל העת, מנסים לקלוט מידע רב ככל שיוכלו, לוקחים סיכונים, חוקרים ובודקים. אנו עשויים לבלות עם אנשים שאיננו מחבבים בגלל שזה איכשהו מעניין. אולי נלמד משהו בלתי-צפוי. (צחוק) אנו יוצאים לפגישות עיוורות. (צחוק) כי ככלות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אם זה לא יצליח, תמיד יהיה מחר. אנשים מעל גיל 50 לא יוצאים לפגישות עיוורות. (צחוק) ככל שאנו מזדקנים אופק הזמן שלנו הולך ומתקרב ומטרותינו משתנות.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כשאנו מבינים שאין לנו כל הזמן שבעולם, אנו מזהים הכי טוב את העדיפויות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מתייחסים פחות לדברים שוליים.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מתענגים על החיים.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יודעים יותר להעריך דברים, נכונים יותר להתפייס.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משקיעים בחלקים החשובים יותר מבחינה רגשית של החיים, והחיים נעשים טובים יותר, כך שאנו מאושרים יותר בחיי היומיום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578722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פמיניזם 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כה רחוק הוא ערך הנשיות </a:t>
            </a:r>
            <a:r>
              <a:rPr lang="he-IL" sz="1800" dirty="0" err="1">
                <a:effectLst/>
                <a:latin typeface="Calibri" panose="020F0502020204030204" pitchFamily="34" charset="0"/>
                <a:ea typeface="Calibri" panose="020F0502020204030204" pitchFamily="34" charset="0"/>
                <a:cs typeface="Arial" panose="020B0604020202020204" pitchFamily="34" charset="0"/>
              </a:rPr>
              <a:t>האמתית</a:t>
            </a:r>
            <a:r>
              <a:rPr lang="he-IL" sz="1800" dirty="0">
                <a:effectLst/>
                <a:latin typeface="Calibri" panose="020F0502020204030204" pitchFamily="34" charset="0"/>
                <a:ea typeface="Calibri" panose="020F0502020204030204" pitchFamily="34" charset="0"/>
                <a:cs typeface="Arial" panose="020B0604020202020204" pitchFamily="34" charset="0"/>
              </a:rPr>
              <a:t> מנפשה של  החברה הכללית, עד שגם בניסיון לתקן את היחס הזה, מתוך כוונה טובה - מוביל העיוות הבסיסי המוטבע בחברה, להשפלת דמותה. כלומר, הזלזול באישה  נותר בעינו, אך לבש צורה חדשה: </a:t>
            </a:r>
            <a:r>
              <a:rPr lang="he-IL" sz="1800" b="1" dirty="0">
                <a:effectLst/>
                <a:latin typeface="Calibri" panose="020F0502020204030204" pitchFamily="34" charset="0"/>
                <a:ea typeface="Calibri" panose="020F0502020204030204" pitchFamily="34" charset="0"/>
                <a:cs typeface="Arial" panose="020B0604020202020204" pitchFamily="34" charset="0"/>
              </a:rPr>
              <a:t>‘זלזול בנשיות‘.</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קרואה האישה לפתח את הצדדים הגבריים שבאישיותה ולעמוד בקריטריונים המבטאים כבוד בעיני העולם המערבי, לסגל לעצמה את מה שהופך את האדם למרשים בחברה: כסף, יחצנות, אסרטיביות, שתלטנות, לוחמנות, ידענות ורייטינג, </a:t>
            </a:r>
            <a:r>
              <a:rPr lang="he-IL" sz="1800" dirty="0" err="1">
                <a:effectLst/>
                <a:latin typeface="Calibri" panose="020F0502020204030204" pitchFamily="34" charset="0"/>
                <a:ea typeface="Calibri" panose="020F0502020204030204" pitchFamily="34" charset="0"/>
                <a:cs typeface="Arial" panose="020B0604020202020204" pitchFamily="34" charset="0"/>
              </a:rPr>
              <a:t>תואר־אקדמי</a:t>
            </a:r>
            <a:r>
              <a:rPr lang="he-IL" sz="1800" dirty="0">
                <a:effectLst/>
                <a:latin typeface="Calibri" panose="020F0502020204030204" pitchFamily="34" charset="0"/>
                <a:ea typeface="Calibri" panose="020F0502020204030204" pitchFamily="34" charset="0"/>
                <a:cs typeface="Arial" panose="020B0604020202020204" pitchFamily="34" charset="0"/>
              </a:rPr>
              <a:t> ופוליטיות, וכדומה. רק כך תוכל לזכות בכבודה הראוי לה. לשם כך סרים המחסומים מכל התחומים הגבריים שעד כה הודרו מהם הנשים, והאישה נקראת להוכיח שהיא מסוגלת למלא בהצלחה את התפקידים הללו, כיוון ששם, ורק שם, על פי רוח התרבות העכשווית, תמצא את כבודה האבוד.  </a:t>
            </a:r>
          </a:p>
          <a:p>
            <a:pPr marL="342900" lvl="0" indent="-342900" algn="just" rtl="1">
              <a:lnSpc>
                <a:spcPct val="107000"/>
              </a:lnSpc>
              <a:spcAft>
                <a:spcPts val="800"/>
              </a:spcAft>
              <a:buFont typeface="+mj-lt"/>
              <a:buAutoNum type="arabicPeriod"/>
            </a:pPr>
            <a:r>
              <a:rPr lang="he-IL" sz="1800" b="1" dirty="0">
                <a:effectLst/>
                <a:latin typeface="Calibri" panose="020F0502020204030204" pitchFamily="34" charset="0"/>
                <a:ea typeface="Calibri" panose="020F0502020204030204" pitchFamily="34" charset="0"/>
                <a:cs typeface="Arial" panose="020B0604020202020204" pitchFamily="34" charset="0"/>
              </a:rPr>
              <a:t>תהליך זה מעצים ומקבע את הזלזול המוחלט בנשיות </a:t>
            </a:r>
            <a:r>
              <a:rPr lang="he-IL" sz="1800" b="1" dirty="0" err="1">
                <a:effectLst/>
                <a:latin typeface="Calibri" panose="020F0502020204030204" pitchFamily="34" charset="0"/>
                <a:ea typeface="Calibri" panose="020F0502020204030204" pitchFamily="34" charset="0"/>
                <a:cs typeface="Arial" panose="020B0604020202020204" pitchFamily="34" charset="0"/>
              </a:rPr>
              <a:t>האמתית</a:t>
            </a:r>
            <a:r>
              <a:rPr lang="he-IL" sz="1800" b="1" dirty="0">
                <a:effectLst/>
                <a:latin typeface="Calibri" panose="020F0502020204030204" pitchFamily="34" charset="0"/>
                <a:ea typeface="Calibri" panose="020F0502020204030204" pitchFamily="34" charset="0"/>
                <a:cs typeface="Arial" panose="020B0604020202020204" pitchFamily="34" charset="0"/>
              </a:rPr>
              <a:t>.</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15143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כבוד האישה היהודי</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dirty="0">
                <a:solidFill>
                  <a:srgbClr val="3B3B3B"/>
                </a:solidFill>
                <a:latin typeface="almoni"/>
              </a:rPr>
              <a:t>סופו של סיפור בריאת האדם מתארת התורה: “זכר ונקיבה בראם ויקרא את שמם אדם (בראשית ה, ב). רק מציאות של  זכר ונקבה, יחדיו - יוצרת מציאות שלמה של צלם אלוקים - של ‘אדם‘. </a:t>
            </a:r>
          </a:p>
          <a:p>
            <a:r>
              <a:rPr lang="he-IL" sz="2000" dirty="0">
                <a:solidFill>
                  <a:srgbClr val="3B3B3B"/>
                </a:solidFill>
                <a:latin typeface="almoni"/>
              </a:rPr>
              <a:t>כשם שלא יתכן דיון בו תיערך השוואה בין המוח והלב - מי חשוב ממי, ומי נחוץ  ממי, כך אין להעלות על הדעת לערוך השוואה שכזו בין האיש והאישה. </a:t>
            </a:r>
          </a:p>
          <a:p>
            <a:r>
              <a:rPr lang="he-IL" sz="2000" dirty="0">
                <a:solidFill>
                  <a:srgbClr val="3B3B3B"/>
                </a:solidFill>
                <a:latin typeface="almoni"/>
              </a:rPr>
              <a:t>נקודת המוצא הבסיסית והישרה לנושא זה היא האחדות השלימה של </a:t>
            </a:r>
            <a:r>
              <a:rPr lang="he-IL" sz="2000" dirty="0" err="1">
                <a:solidFill>
                  <a:srgbClr val="3B3B3B"/>
                </a:solidFill>
                <a:latin typeface="almoni"/>
              </a:rPr>
              <a:t>ה‘אדם</a:t>
            </a:r>
            <a:r>
              <a:rPr lang="he-IL" sz="2000" dirty="0">
                <a:solidFill>
                  <a:srgbClr val="3B3B3B"/>
                </a:solidFill>
                <a:latin typeface="almoni"/>
              </a:rPr>
              <a:t>‘. הנחת  היסוד היא שהאיש והאישה הם פנים שונים של עניין אחד, כפי שהמוח והלב הינם איברים שונים, המרכיבים מציאות אחת, גוף אחד. </a:t>
            </a:r>
          </a:p>
          <a:p>
            <a:r>
              <a:rPr lang="he-IL" sz="2000" dirty="0">
                <a:solidFill>
                  <a:srgbClr val="3B3B3B"/>
                </a:solidFill>
                <a:latin typeface="almoni"/>
              </a:rPr>
              <a:t>עם זאת, ברור, כי איש איננו אישה ואישה איננה איש. השונות הפיזיולוגית מעידה  על שונותם הפסיכולוגית והרוחנית. ישנו אופי גברי וישנו אופי נשי, ישנן תכונות גבריות וישנן תכונות נשיות. צלם האלוקים שבאדם הוא אחד, ומתגלה בשני צדדים שונים, באיש ובאישה. ישנם יתרונות לאיש וישנם יתרונות לאישה. </a:t>
            </a:r>
          </a:p>
          <a:p>
            <a:r>
              <a:rPr lang="he-IL" sz="2000" b="1" dirty="0">
                <a:solidFill>
                  <a:srgbClr val="3B3B3B"/>
                </a:solidFill>
                <a:latin typeface="almoni"/>
              </a:rPr>
              <a:t>כבוד </a:t>
            </a:r>
            <a:r>
              <a:rPr lang="he-IL" sz="2000" b="1" dirty="0" err="1">
                <a:solidFill>
                  <a:srgbClr val="3B3B3B"/>
                </a:solidFill>
                <a:latin typeface="almoni"/>
              </a:rPr>
              <a:t>האשה</a:t>
            </a:r>
            <a:r>
              <a:rPr lang="he-IL" sz="2000" b="1" dirty="0">
                <a:solidFill>
                  <a:srgbClr val="3B3B3B"/>
                </a:solidFill>
                <a:latin typeface="almoni"/>
              </a:rPr>
              <a:t> הוא: לגלות את המעלות הנפלאות שנתן בורא עולם באופי הנשי. כבוד </a:t>
            </a:r>
            <a:r>
              <a:rPr lang="he-IL" sz="2000" b="1" dirty="0" err="1">
                <a:solidFill>
                  <a:srgbClr val="3B3B3B"/>
                </a:solidFill>
                <a:latin typeface="almoni"/>
              </a:rPr>
              <a:t>האשה</a:t>
            </a:r>
            <a:r>
              <a:rPr lang="he-IL" sz="2000" b="1" dirty="0">
                <a:solidFill>
                  <a:srgbClr val="3B3B3B"/>
                </a:solidFill>
                <a:latin typeface="almoni"/>
              </a:rPr>
              <a:t> הוא לגלות שבורא עולם ברא כאן עולם נפלא טוב ויפה הראוי לכבוד גדול. </a:t>
            </a:r>
          </a:p>
          <a:p>
            <a:r>
              <a:rPr lang="he-IL" sz="2000" dirty="0">
                <a:solidFill>
                  <a:srgbClr val="3B3B3B"/>
                </a:solidFill>
                <a:latin typeface="almoni"/>
              </a:rPr>
              <a:t>מה שנאמר שלעתיד לבוא יהיה אור הלבנה כאור החמה, הכוונה שלעתיד לבוא יכירו כולם במעלות העצומות שיש באשה עד שכולם יכבדו אותה כמו את הגבר. </a:t>
            </a:r>
            <a:endParaRPr lang="he-IL" sz="2000" b="1" dirty="0">
              <a:solidFill>
                <a:schemeClr val="accent3">
                  <a:lumMod val="75000"/>
                </a:schemeClr>
              </a:solidFill>
            </a:endParaRPr>
          </a:p>
        </p:txBody>
      </p:sp>
    </p:spTree>
    <p:extLst>
      <p:ext uri="{BB962C8B-B14F-4D97-AF65-F5344CB8AC3E}">
        <p14:creationId xmlns:p14="http://schemas.microsoft.com/office/powerpoint/2010/main" val="50624553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פמיניזם 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בעולם חושבים העולם שייך לצעירים היוצרים, ולכן מלמדים את הזקנים להיות צעירים.</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a:t>
            </a:r>
            <a:r>
              <a:rPr lang="he-IL" dirty="0">
                <a:latin typeface="Calibri" panose="020F0502020204030204" pitchFamily="34" charset="0"/>
                <a:ea typeface="Calibri" panose="020F0502020204030204" pitchFamily="34" charset="0"/>
                <a:cs typeface="Arial" panose="020B0604020202020204" pitchFamily="34" charset="0"/>
              </a:rPr>
              <a:t>זו טעות, אין כאן חיסרון שצריך לתקנו.</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הזקן טוב כמו שהוא</a:t>
            </a:r>
          </a:p>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רק צריך לגלות את המעלות שבזמן הנפלא הזה.</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ולכן נצטווינו לכבד את הזקן</a:t>
            </a:r>
          </a:p>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כדי שנגלה אנחנו את המעלות הנפלאות שיש בזמן הזה. </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הזקנה היא זמן מעולה – אבל ללא התבוננות לא מכירים במעלתו.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672940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דשנים ורעננים יהיו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 נסיים בברכת נעים זמירות ישראל במזמור שיר ליום השבת בברכת הצדיקים:</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צַדִּיק כַּתָּמָר יִפְרָח כְּאֶרֶז בַּלְּבָנוֹן יִשְׂגֶּה:</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שְׁתוּלִים בְּבֵית יְיָ בְּחַצְרוֹת </a:t>
            </a:r>
            <a:r>
              <a:rPr lang="he-IL" b="0" i="0" dirty="0" err="1">
                <a:solidFill>
                  <a:srgbClr val="202122"/>
                </a:solidFill>
                <a:effectLst/>
                <a:latin typeface="Arial" panose="020B0604020202020204" pitchFamily="34" charset="0"/>
              </a:rPr>
              <a:t>אֱלֹהֵינו</a:t>
            </a:r>
            <a:r>
              <a:rPr lang="he-IL" b="0" i="0" dirty="0">
                <a:solidFill>
                  <a:srgbClr val="202122"/>
                </a:solidFill>
                <a:effectLst/>
                <a:latin typeface="Arial" panose="020B0604020202020204" pitchFamily="34" charset="0"/>
              </a:rPr>
              <a:t>ּ יַפְרִיחוּ: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עוֹד </a:t>
            </a:r>
            <a:r>
              <a:rPr lang="he-IL" b="0" i="0" dirty="0" err="1">
                <a:solidFill>
                  <a:srgbClr val="202122"/>
                </a:solidFill>
                <a:effectLst/>
                <a:latin typeface="Arial" panose="020B0604020202020204" pitchFamily="34" charset="0"/>
              </a:rPr>
              <a:t>יְנוּבוּן</a:t>
            </a:r>
            <a:r>
              <a:rPr lang="he-IL" b="0" i="0" dirty="0">
                <a:solidFill>
                  <a:srgbClr val="202122"/>
                </a:solidFill>
                <a:effectLst/>
                <a:latin typeface="Arial" panose="020B0604020202020204" pitchFamily="34" charset="0"/>
              </a:rPr>
              <a:t> בְּשֵׂיבָה דְּשֵׁנִים וְרַעֲנַנִּים יִהְיוּ: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לְהַגִּיד כִּי יָשָׁר יְיָ צוּרִי וְלֹא עלתה עַוְלָתָה בּוֹ:</a:t>
            </a:r>
          </a:p>
          <a:p>
            <a:pPr marL="342900" lvl="0" indent="-342900" algn="just" rtl="1">
              <a:lnSpc>
                <a:spcPct val="107000"/>
              </a:lnSpc>
              <a:buFont typeface="+mj-lt"/>
              <a:buAutoNum type="arabicPeriod"/>
            </a:pPr>
            <a:endParaRPr lang="he-IL" sz="1800" dirty="0">
              <a:solidFill>
                <a:srgbClr val="2021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הגוף שהוא בעל גבול ועומד להעדר כל מה שהוא מזקין הולך וחלש ומתקרב להעדרו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דעתם של תלמידי חכמים בתורה כיון שהוא רוחניות ונצחיות ואין לה </a:t>
            </a:r>
            <a:r>
              <a:rPr lang="he-IL" sz="1800" dirty="0" err="1">
                <a:effectLst/>
                <a:latin typeface="Calibri" panose="020F0502020204030204" pitchFamily="34" charset="0"/>
                <a:ea typeface="Calibri" panose="020F0502020204030204" pitchFamily="34" charset="0"/>
                <a:cs typeface="Arial" panose="020B0604020202020204" pitchFamily="34" charset="0"/>
              </a:rPr>
              <a:t>כליון</a:t>
            </a:r>
            <a:r>
              <a:rPr lang="he-IL" sz="1800" dirty="0">
                <a:effectLst/>
                <a:latin typeface="Calibri" panose="020F0502020204030204" pitchFamily="34" charset="0"/>
                <a:ea typeface="Calibri" panose="020F0502020204030204" pitchFamily="34" charset="0"/>
                <a:cs typeface="Arial" panose="020B0604020202020204" pitchFamily="34" charset="0"/>
              </a:rPr>
              <a:t> חס ושלום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אדרבא כל זמן שגופו מתחלש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הנפש מתגבר יותר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וזה שנאמר עוד </a:t>
            </a:r>
            <a:r>
              <a:rPr lang="he-IL" sz="1800" dirty="0" err="1">
                <a:effectLst/>
                <a:latin typeface="Calibri" panose="020F0502020204030204" pitchFamily="34" charset="0"/>
                <a:ea typeface="Calibri" panose="020F0502020204030204" pitchFamily="34" charset="0"/>
                <a:cs typeface="Arial" panose="020B0604020202020204" pitchFamily="34" charset="0"/>
              </a:rPr>
              <a:t>ינובון</a:t>
            </a:r>
            <a:r>
              <a:rPr lang="he-IL" sz="1800" dirty="0">
                <a:effectLst/>
                <a:latin typeface="Calibri" panose="020F0502020204030204" pitchFamily="34" charset="0"/>
                <a:ea typeface="Calibri" panose="020F0502020204030204" pitchFamily="34" charset="0"/>
                <a:cs typeface="Arial" panose="020B0604020202020204" pitchFamily="34" charset="0"/>
              </a:rPr>
              <a:t> בשיבה ... דשנים ורעננים יהיו שאין </a:t>
            </a:r>
            <a:r>
              <a:rPr lang="he-IL" sz="1800" dirty="0" err="1">
                <a:effectLst/>
                <a:latin typeface="Calibri" panose="020F0502020204030204" pitchFamily="34" charset="0"/>
                <a:ea typeface="Calibri" panose="020F0502020204030204" pitchFamily="34" charset="0"/>
                <a:cs typeface="Arial" panose="020B0604020202020204" pitchFamily="34" charset="0"/>
              </a:rPr>
              <a:t>שיך</a:t>
            </a:r>
            <a:r>
              <a:rPr lang="he-IL" sz="1800" dirty="0">
                <a:effectLst/>
                <a:latin typeface="Calibri" panose="020F0502020204030204" pitchFamily="34" charset="0"/>
                <a:ea typeface="Calibri" panose="020F0502020204030204" pitchFamily="34" charset="0"/>
                <a:cs typeface="Arial" panose="020B0604020202020204" pitchFamily="34" charset="0"/>
              </a:rPr>
              <a:t> בחינת חלישות וזקנות כלל.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buFont typeface="+mj-l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74742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C9DF3-09AD-C990-2C6B-86A1091A535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0FC7E8D-BD5B-ABED-4A72-A9553F45A959}"/>
              </a:ext>
            </a:extLst>
          </p:cNvPr>
          <p:cNvSpPr>
            <a:spLocks noGrp="1"/>
          </p:cNvSpPr>
          <p:nvPr>
            <p:ph type="title"/>
          </p:nvPr>
        </p:nvSpPr>
        <p:spPr>
          <a:xfrm>
            <a:off x="1745673" y="624110"/>
            <a:ext cx="9758939" cy="1280890"/>
          </a:xfrm>
        </p:spPr>
        <p:txBody>
          <a:bodyPr/>
          <a:lstStyle/>
          <a:p>
            <a:pPr algn="ctr"/>
            <a:r>
              <a:rPr lang="he-IL" b="1" dirty="0"/>
              <a:t>דשנים ורעננים יהיו</a:t>
            </a:r>
          </a:p>
        </p:txBody>
      </p:sp>
      <p:sp>
        <p:nvSpPr>
          <p:cNvPr id="3" name="מציין מיקום תוכן 2">
            <a:extLst>
              <a:ext uri="{FF2B5EF4-FFF2-40B4-BE49-F238E27FC236}">
                <a16:creationId xmlns:a16="http://schemas.microsoft.com/office/drawing/2014/main" id="{56154640-B58C-1711-7943-19D38D1D954C}"/>
              </a:ext>
            </a:extLst>
          </p:cNvPr>
          <p:cNvSpPr>
            <a:spLocks noGrp="1"/>
          </p:cNvSpPr>
          <p:nvPr>
            <p:ph idx="1"/>
          </p:nvPr>
        </p:nvSpPr>
        <p:spPr>
          <a:xfrm>
            <a:off x="955343" y="1264554"/>
            <a:ext cx="10549269" cy="5477439"/>
          </a:xfrm>
        </p:spPr>
        <p:txBody>
          <a:bodyPr>
            <a:normAutofit/>
          </a:bodyPr>
          <a:lstStyle/>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דעת מיושבת – רואה את העולם ממבט הרבה יותר נכון.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dirty="0">
                <a:solidFill>
                  <a:srgbClr val="3B3B3B"/>
                </a:solidFill>
                <a:latin typeface="almoni"/>
                <a:cs typeface="Gisha" panose="020B0502040204020203" pitchFamily="34" charset="-79"/>
              </a:rPr>
              <a:t>הסכמה של השכל עם הלב. הבנה פנימית שהטוב האמיתי הוא שמירת תורה ומצוות.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ידע רב יותר – מומחיות.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dirty="0">
                <a:solidFill>
                  <a:srgbClr val="3B3B3B"/>
                </a:solidFill>
                <a:latin typeface="almoni"/>
                <a:cs typeface="Gisha" panose="020B0502040204020203" pitchFamily="34" charset="-79"/>
              </a:rPr>
              <a:t>קבלת המצב באהבה – השלמה.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מסוגלים לקבל בחמלה – גם אנשים שאינם בדעה שלהם. או שממש אינם צודקים.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dirty="0">
                <a:solidFill>
                  <a:srgbClr val="3B3B3B"/>
                </a:solidFill>
                <a:latin typeface="almoni"/>
                <a:cs typeface="Gisha" panose="020B0502040204020203" pitchFamily="34" charset="-79"/>
              </a:rPr>
              <a:t>הם זוכרים יותר את הדברים החיוביים מאשר השלילים.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אולי בגלל שהם מבינים שאין להם את כל הזמן </a:t>
            </a:r>
            <a:r>
              <a:rPr lang="he-IL" sz="2000" dirty="0">
                <a:solidFill>
                  <a:srgbClr val="3B3B3B"/>
                </a:solidFill>
                <a:latin typeface="almoni"/>
                <a:cs typeface="Gisha" panose="020B0502040204020203" pitchFamily="34" charset="-79"/>
              </a:rPr>
              <a:t>שבעולם, אז כדאי להתרכז במה שטוב.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וגם זה גורם שפחות עושים דברים חסרי טעם.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להכיר בעבודה שיש </a:t>
            </a:r>
            <a:r>
              <a:rPr kumimoji="0" lang="he-IL" sz="2000" b="0" i="0" u="none" strike="noStrike" kern="1200" cap="none" spc="0" normalizeH="0" baseline="0" noProof="0" dirty="0" err="1">
                <a:ln>
                  <a:noFill/>
                </a:ln>
                <a:solidFill>
                  <a:srgbClr val="3B3B3B"/>
                </a:solidFill>
                <a:effectLst/>
                <a:uLnTx/>
                <a:uFillTx/>
                <a:latin typeface="almoni"/>
                <a:ea typeface="+mn-ea"/>
                <a:cs typeface="Gisha" panose="020B0502040204020203" pitchFamily="34" charset="-79"/>
              </a:rPr>
              <a:t>פונטצייאל</a:t>
            </a: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 גדול לימי הזקנה.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dirty="0">
                <a:solidFill>
                  <a:srgbClr val="3B3B3B"/>
                </a:solidFill>
                <a:latin typeface="almoni"/>
                <a:cs typeface="Gisha" panose="020B0502040204020203" pitchFamily="34" charset="-79"/>
              </a:rPr>
              <a:t>היכולת לקבל את עצמי. יותר שלווה.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err="1">
                <a:ln>
                  <a:noFill/>
                </a:ln>
                <a:solidFill>
                  <a:srgbClr val="3B3B3B"/>
                </a:solidFill>
                <a:effectLst/>
                <a:uLnTx/>
                <a:uFillTx/>
                <a:latin typeface="almoni"/>
                <a:ea typeface="+mn-ea"/>
                <a:cs typeface="Gisha" panose="020B0502040204020203" pitchFamily="34" charset="-79"/>
              </a:rPr>
              <a:t>יות</a:t>
            </a:r>
            <a:r>
              <a:rPr lang="he-IL" sz="2000" dirty="0">
                <a:solidFill>
                  <a:srgbClr val="3B3B3B"/>
                </a:solidFill>
                <a:latin typeface="almoni"/>
                <a:cs typeface="Gisha" panose="020B0502040204020203" pitchFamily="34" charset="-79"/>
              </a:rPr>
              <a:t>ר להאיר מאשר להעיר.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dirty="0">
                <a:solidFill>
                  <a:srgbClr val="3B3B3B"/>
                </a:solidFill>
                <a:latin typeface="almoni"/>
                <a:cs typeface="Gisha" panose="020B0502040204020203" pitchFamily="34" charset="-79"/>
              </a:rPr>
              <a:t>החיים היפים של ימי הזקנה</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endPar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endParaRPr>
          </a:p>
          <a:p>
            <a:pPr marL="342900" lvl="0" indent="-342900" algn="just" rtl="1">
              <a:lnSpc>
                <a:spcPct val="107000"/>
              </a:lnSpc>
              <a:buFont typeface="+mj-l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1814069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A25E7-7658-1177-F670-2FC67211D58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4356A39-233E-B0C5-684F-2324B8A4E774}"/>
              </a:ext>
            </a:extLst>
          </p:cNvPr>
          <p:cNvSpPr>
            <a:spLocks noGrp="1"/>
          </p:cNvSpPr>
          <p:nvPr>
            <p:ph type="title"/>
          </p:nvPr>
        </p:nvSpPr>
        <p:spPr>
          <a:xfrm>
            <a:off x="1745673" y="624110"/>
            <a:ext cx="9758939" cy="1280890"/>
          </a:xfrm>
        </p:spPr>
        <p:txBody>
          <a:bodyPr/>
          <a:lstStyle/>
          <a:p>
            <a:pPr algn="ctr"/>
            <a:r>
              <a:rPr lang="he-IL" b="1" dirty="0"/>
              <a:t>התפתחות רוחנית </a:t>
            </a:r>
            <a:r>
              <a:rPr lang="he-IL" b="1" dirty="0" err="1"/>
              <a:t>בזיקנה</a:t>
            </a:r>
            <a:r>
              <a:rPr lang="he-IL" b="1" dirty="0"/>
              <a:t> – דוד גוטמן</a:t>
            </a:r>
          </a:p>
        </p:txBody>
      </p:sp>
      <p:sp>
        <p:nvSpPr>
          <p:cNvPr id="3" name="מציין מיקום תוכן 2">
            <a:extLst>
              <a:ext uri="{FF2B5EF4-FFF2-40B4-BE49-F238E27FC236}">
                <a16:creationId xmlns:a16="http://schemas.microsoft.com/office/drawing/2014/main" id="{0EED951E-8139-59E2-6DE6-99F8E22AED8D}"/>
              </a:ext>
            </a:extLst>
          </p:cNvPr>
          <p:cNvSpPr>
            <a:spLocks noGrp="1"/>
          </p:cNvSpPr>
          <p:nvPr>
            <p:ph idx="1"/>
          </p:nvPr>
        </p:nvSpPr>
        <p:spPr>
          <a:xfrm>
            <a:off x="955343" y="1264554"/>
            <a:ext cx="10549269" cy="5477439"/>
          </a:xfrm>
        </p:spPr>
        <p:txBody>
          <a:bodyPr>
            <a:normAutofit/>
          </a:bodyPr>
          <a:lstStyle/>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החופש הרוחני </a:t>
            </a:r>
            <a:r>
              <a:rPr kumimoji="0" lang="he-IL" sz="2000" b="0" i="0" u="none" strike="noStrike" kern="1200" cap="none" spc="0" normalizeH="0" baseline="0" noProof="0" dirty="0" err="1">
                <a:ln>
                  <a:noFill/>
                </a:ln>
                <a:solidFill>
                  <a:srgbClr val="3B3B3B"/>
                </a:solidFill>
                <a:effectLst/>
                <a:uLnTx/>
                <a:uFillTx/>
                <a:latin typeface="almoni"/>
                <a:ea typeface="+mn-ea"/>
                <a:cs typeface="Gisha" panose="020B0502040204020203" pitchFamily="34" charset="-79"/>
              </a:rPr>
              <a:t>בזיקנה</a:t>
            </a: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 הוא אולי המתנה הגדולה ביותר לאדם מהחיים. ההזדמנות הנוספת לשכלול האישיות.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dirty="0">
                <a:solidFill>
                  <a:srgbClr val="3B3B3B"/>
                </a:solidFill>
                <a:latin typeface="almoni"/>
                <a:cs typeface="Gisha" panose="020B0502040204020203" pitchFamily="34" charset="-79"/>
              </a:rPr>
              <a:t>החופש הרוחני מחמת – פחות מחויבות לאחרים. פחות צורך לעסוק בבעיות יום יומיות. ויותר יכולת לעסוק במה שהופך אותנו להיות צלם אלוקים. </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lang="he-IL" sz="2000" b="0" i="0" dirty="0">
                <a:solidFill>
                  <a:srgbClr val="000000"/>
                </a:solidFill>
                <a:effectLst/>
                <a:latin typeface="Roboto" panose="02000000000000000000" pitchFamily="2" charset="0"/>
              </a:rPr>
              <a:t>אנשים מגיעים לעיתים </a:t>
            </a:r>
            <a:r>
              <a:rPr lang="he-IL" sz="2000" b="0" i="0" dirty="0" err="1">
                <a:solidFill>
                  <a:srgbClr val="000000"/>
                </a:solidFill>
                <a:effectLst/>
                <a:latin typeface="Roboto" panose="02000000000000000000" pitchFamily="2" charset="0"/>
              </a:rPr>
              <a:t>לזיקנה</a:t>
            </a:r>
            <a:r>
              <a:rPr lang="he-IL" sz="2000" b="0" i="0" dirty="0">
                <a:solidFill>
                  <a:srgbClr val="000000"/>
                </a:solidFill>
                <a:effectLst/>
                <a:latin typeface="Roboto" panose="02000000000000000000" pitchFamily="2" charset="0"/>
              </a:rPr>
              <a:t> עם כעסים וחסר שביעות רצון ממה שהושג עד כה וממה שקורה בהווה. כך הם הופכים להיות עצובים, אומללים וסובלים ו"מזמינים" גם את הסביבה להתנהג אליהם בהתאם. פיתוח רוגע ושלווה יתאפשר אצל אדם המאמין בפיתוח הרוחניות בתקופה זו וישקיע עצמו בכך.</a:t>
            </a:r>
            <a:endParaRPr lang="he-IL" sz="2000" b="0" i="0" dirty="0">
              <a:solidFill>
                <a:srgbClr val="3B3B3B"/>
              </a:solidFill>
              <a:effectLst/>
              <a:latin typeface="almoni"/>
              <a:cs typeface="Gisha" panose="020B0502040204020203" pitchFamily="34" charset="-79"/>
            </a:endParaRP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מעלה נוספת לדוגמה- אהבת האחרים. היכולת לאהוב את האחר ויכולת הנתינה קיימת בכל אחד, ככל שהאדם הזקן יאמין שיש בו את היכולות והכישורים הנדרשים לנתינה, ככל שיפתח אמונה באשר לתרומתה של הנתינה בחייו, כך יוכל לקיים את המשמעות שלו בתוכה.</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r>
              <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rPr>
              <a:t>ככל שיכול אדם לאפשר לעצמו להיות רגוע, שלו תורם ונתרם, יוכל לפתח את הדבר החשוב מכל- הכרת תודה. תודה לחיים, תודה לאירועים שעיצבו אותם, לאנשים שלקחו חלק במהלם, לזיכרונות שנצברו, תודה למי שהוא בהווה ולמה שניקרה בדרכו ובעיקר- למה שעוד נכון ומזומן בעתיד.</a:t>
            </a:r>
          </a:p>
          <a:p>
            <a:pPr marL="342900" marR="0" lvl="0" indent="-342900" algn="r" defTabSz="457200" rtl="1" eaLnBrk="1" fontAlgn="auto" latinLnBrk="0" hangingPunct="1">
              <a:lnSpc>
                <a:spcPct val="100000"/>
              </a:lnSpc>
              <a:spcBef>
                <a:spcPts val="1000"/>
              </a:spcBef>
              <a:spcAft>
                <a:spcPts val="0"/>
              </a:spcAft>
              <a:buClr>
                <a:srgbClr val="353535"/>
              </a:buClr>
              <a:buSzTx/>
              <a:buFont typeface="Wingdings 3" charset="2"/>
              <a:buChar char=""/>
              <a:tabLst/>
              <a:defRPr/>
            </a:pPr>
            <a:endParaRPr kumimoji="0" lang="he-IL" sz="2000" b="0" i="0" u="none" strike="noStrike" kern="1200" cap="none" spc="0" normalizeH="0" baseline="0" noProof="0" dirty="0">
              <a:ln>
                <a:noFill/>
              </a:ln>
              <a:solidFill>
                <a:srgbClr val="3B3B3B"/>
              </a:solidFill>
              <a:effectLst/>
              <a:uLnTx/>
              <a:uFillTx/>
              <a:latin typeface="almoni"/>
              <a:ea typeface="+mn-ea"/>
              <a:cs typeface="Gisha" panose="020B0502040204020203" pitchFamily="34" charset="-79"/>
            </a:endParaRPr>
          </a:p>
          <a:p>
            <a:pPr marL="342900" lvl="0" indent="-342900" algn="just" rtl="1">
              <a:lnSpc>
                <a:spcPct val="107000"/>
              </a:lnSpc>
              <a:buFont typeface="+mj-l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965962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6729-A053-B9E7-AAC5-2C8538DE8D3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88EAEDD-9A2B-5031-2C60-29B2FA78B74F}"/>
              </a:ext>
            </a:extLst>
          </p:cNvPr>
          <p:cNvSpPr>
            <a:spLocks noGrp="1"/>
          </p:cNvSpPr>
          <p:nvPr>
            <p:ph type="title"/>
          </p:nvPr>
        </p:nvSpPr>
        <p:spPr>
          <a:xfrm>
            <a:off x="1745673" y="624110"/>
            <a:ext cx="9758939" cy="1280890"/>
          </a:xfrm>
        </p:spPr>
        <p:txBody>
          <a:bodyPr/>
          <a:lstStyle/>
          <a:p>
            <a:pPr algn="ctr"/>
            <a:r>
              <a:rPr lang="he-IL" b="1" dirty="0"/>
              <a:t>דשנים ורעננים יהיו</a:t>
            </a:r>
          </a:p>
        </p:txBody>
      </p:sp>
      <p:sp>
        <p:nvSpPr>
          <p:cNvPr id="3" name="מציין מיקום תוכן 2">
            <a:extLst>
              <a:ext uri="{FF2B5EF4-FFF2-40B4-BE49-F238E27FC236}">
                <a16:creationId xmlns:a16="http://schemas.microsoft.com/office/drawing/2014/main" id="{D258CA7F-FFD5-35AA-C26E-9086BE978C55}"/>
              </a:ext>
            </a:extLst>
          </p:cNvPr>
          <p:cNvSpPr>
            <a:spLocks noGrp="1"/>
          </p:cNvSpPr>
          <p:nvPr>
            <p:ph idx="1"/>
          </p:nvPr>
        </p:nvSpPr>
        <p:spPr>
          <a:xfrm>
            <a:off x="955343" y="1264554"/>
            <a:ext cx="10549269" cy="5477439"/>
          </a:xfrm>
        </p:spPr>
        <p:txBody>
          <a:bodyPr>
            <a:normAutofit/>
          </a:bodyPr>
          <a:lstStyle/>
          <a:p>
            <a:pPr algn="just" rtl="1"/>
            <a:r>
              <a:rPr lang="he-IL" sz="2000" b="1" i="0" u="none" strike="noStrike" dirty="0">
                <a:solidFill>
                  <a:srgbClr val="000000"/>
                </a:solidFill>
                <a:effectLst/>
                <a:latin typeface="fbreformaen webfont"/>
              </a:rPr>
              <a:t>שינויים בתחום הפסיכולוגי</a:t>
            </a:r>
            <a:endParaRPr lang="he-IL" sz="2000" b="0" i="0" u="none" strike="noStrike" dirty="0">
              <a:solidFill>
                <a:srgbClr val="000000"/>
              </a:solidFill>
              <a:effectLst/>
              <a:latin typeface="fbreformaen webfont"/>
            </a:endParaRPr>
          </a:p>
          <a:p>
            <a:pPr algn="just" rtl="1"/>
            <a:r>
              <a:rPr lang="he-IL" sz="1800" b="0" i="0" dirty="0">
                <a:solidFill>
                  <a:srgbClr val="000000"/>
                </a:solidFill>
                <a:effectLst/>
                <a:latin typeface="Arial" panose="020B0604020202020204" pitchFamily="34" charset="0"/>
              </a:rPr>
              <a:t>השינוי המרכזי המתרחש בהזדקנות הוא </a:t>
            </a:r>
            <a:r>
              <a:rPr lang="he-IL" sz="1800" b="1" i="0" dirty="0">
                <a:solidFill>
                  <a:srgbClr val="000000"/>
                </a:solidFill>
                <a:effectLst/>
                <a:latin typeface="Arial" panose="020B0604020202020204" pitchFamily="34" charset="0"/>
              </a:rPr>
              <a:t>שינוי בתפיסת העולם</a:t>
            </a:r>
            <a:r>
              <a:rPr lang="he-IL" sz="1800" b="0" i="0" dirty="0">
                <a:solidFill>
                  <a:srgbClr val="000000"/>
                </a:solidFill>
                <a:effectLst/>
                <a:latin typeface="Arial" panose="020B0604020202020204" pitchFamily="34" charset="0"/>
              </a:rPr>
              <a:t> - האופן בו מתייחס האדם לעצמו ולסביבתו. נטייה זו מתבטאת בשני היבטים מרכזיים: שינוי בנטייה לפעילות ומעורבות בסביבה ובנטייה להתכנסות פנימה. הנטייה להתכנסות פנימה מתבטאת בהגברת העיסוק בעולם הפנימי (מחשבות, רגשות). נטייה זו קשורה, כנראה, הן להפחתת הצורך בהתמודדות עם העולם החיצוני (קריירה, מימוש עצמי) והן לצורך בעריכת חשבון נפש וקבלת החיים שהיו עד כה. העיסוק בעולם הפנימי עשוי להביא לגילוי תכונות, משמעויות ותחומי עניין חדשים (אומנות, רצון להשקיע במשפחה וכד'). יחד עם זאת, במידה ועיסוק זה הוא בעל גוון שלילי עלולות להתעורר תחושות החמצה, אשמה, דכדוך ועיסוק עצמי מוגזם, הבא על חשבון התייחסות לאנשים אחרים.</a:t>
            </a:r>
          </a:p>
          <a:p>
            <a:pPr algn="just" rtl="1"/>
            <a:r>
              <a:rPr lang="he-IL" sz="1800" b="0" i="0" dirty="0">
                <a:solidFill>
                  <a:srgbClr val="000000"/>
                </a:solidFill>
                <a:effectLst/>
                <a:latin typeface="Arial" panose="020B0604020202020204" pitchFamily="34" charset="0"/>
              </a:rPr>
              <a:t>בזקנה יש התייחסות </a:t>
            </a:r>
            <a:r>
              <a:rPr lang="he-IL" sz="1800" b="1" i="0" dirty="0">
                <a:solidFill>
                  <a:srgbClr val="000000"/>
                </a:solidFill>
                <a:effectLst/>
                <a:latin typeface="Arial" panose="020B0604020202020204" pitchFamily="34" charset="0"/>
              </a:rPr>
              <a:t>לתחושת הזמן</a:t>
            </a:r>
            <a:r>
              <a:rPr lang="he-IL" sz="1800" b="0" i="0" dirty="0">
                <a:solidFill>
                  <a:srgbClr val="000000"/>
                </a:solidFill>
                <a:effectLst/>
                <a:latin typeface="Arial" panose="020B0604020202020204" pitchFamily="34" charset="0"/>
              </a:rPr>
              <a:t>, לזקן יש תחושה שהזמן שלו הולך ואוזל. בזקנה פעמים רבות האדם מייחס לזמן שנותר משמעות רבה יותר מאשר לזמן שעבר מאז הלידה. תחושת הזמן שנותר משפיעה על בחירת מטרות ושאיפות בחיים ועל המוטיבציה לפעול למענו ואפילו על התהליכים הקוגניטיביים. </a:t>
            </a:r>
          </a:p>
          <a:p>
            <a:pPr algn="just" rtl="1"/>
            <a:endParaRPr lang="he-IL" sz="18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62990517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8501F-9BCB-B7CC-D160-D9CE2AF1B42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CD60C4E-E6D2-E86D-B08B-E84D76FC3D6C}"/>
              </a:ext>
            </a:extLst>
          </p:cNvPr>
          <p:cNvSpPr>
            <a:spLocks noGrp="1"/>
          </p:cNvSpPr>
          <p:nvPr>
            <p:ph type="title"/>
          </p:nvPr>
        </p:nvSpPr>
        <p:spPr>
          <a:xfrm>
            <a:off x="1745673" y="624110"/>
            <a:ext cx="9758939" cy="1280890"/>
          </a:xfrm>
        </p:spPr>
        <p:txBody>
          <a:bodyPr/>
          <a:lstStyle/>
          <a:p>
            <a:pPr algn="ctr"/>
            <a:r>
              <a:rPr lang="he-IL" b="1" dirty="0"/>
              <a:t>שינויים בתחום הקוגניטיבי</a:t>
            </a:r>
          </a:p>
        </p:txBody>
      </p:sp>
      <p:sp>
        <p:nvSpPr>
          <p:cNvPr id="3" name="מציין מיקום תוכן 2">
            <a:extLst>
              <a:ext uri="{FF2B5EF4-FFF2-40B4-BE49-F238E27FC236}">
                <a16:creationId xmlns:a16="http://schemas.microsoft.com/office/drawing/2014/main" id="{00C4B538-497C-0E4C-9D6F-F4CB91342053}"/>
              </a:ext>
            </a:extLst>
          </p:cNvPr>
          <p:cNvSpPr>
            <a:spLocks noGrp="1"/>
          </p:cNvSpPr>
          <p:nvPr>
            <p:ph idx="1"/>
          </p:nvPr>
        </p:nvSpPr>
        <p:spPr>
          <a:xfrm>
            <a:off x="955343" y="1264554"/>
            <a:ext cx="10549269" cy="5477439"/>
          </a:xfrm>
        </p:spPr>
        <p:txBody>
          <a:bodyPr>
            <a:normAutofit/>
          </a:bodyPr>
          <a:lstStyle/>
          <a:p>
            <a:pPr algn="just" rtl="1"/>
            <a:r>
              <a:rPr lang="he-IL" sz="1800" b="1" i="0" dirty="0">
                <a:solidFill>
                  <a:srgbClr val="000000"/>
                </a:solidFill>
                <a:effectLst/>
                <a:latin typeface="Arial" panose="020B0604020202020204" pitchFamily="34" charset="0"/>
              </a:rPr>
              <a:t>אינטליגנציה:</a:t>
            </a:r>
            <a:r>
              <a:rPr lang="he-IL" sz="1800" b="0" i="0" dirty="0">
                <a:solidFill>
                  <a:srgbClr val="000000"/>
                </a:solidFill>
                <a:effectLst/>
                <a:latin typeface="Arial" panose="020B0604020202020204" pitchFamily="34" charset="0"/>
              </a:rPr>
              <a:t> בעבר נהוג היה לחשוב כי רמת האינטליגנציה פוחתת עם הגיל, אך הנחה זו אינה מקובלת כיום. חלק מן הכישורים (כושר ביטוי, למשל) אינם נפגעים כלל, וחלקם אינם נפגעים אך נזקקים לזמן ביצוע ממושך יותר (כמו שליפה </a:t>
            </a:r>
            <a:r>
              <a:rPr lang="he-IL" sz="1800" b="0" i="0" dirty="0" err="1">
                <a:solidFill>
                  <a:srgbClr val="000000"/>
                </a:solidFill>
                <a:effectLst/>
                <a:latin typeface="Arial" panose="020B0604020202020204" pitchFamily="34" charset="0"/>
              </a:rPr>
              <a:t>מהזכרון</a:t>
            </a:r>
            <a:r>
              <a:rPr lang="he-IL" sz="1800" b="0" i="0" dirty="0">
                <a:solidFill>
                  <a:srgbClr val="000000"/>
                </a:solidFill>
                <a:effectLst/>
                <a:latin typeface="Arial" panose="020B0604020202020204" pitchFamily="34" charset="0"/>
              </a:rPr>
              <a:t> של פרטים מסוימים). שימור האינטליגנציה קשור גם בגורמים חיצוניים. כך למשל, אדם אשר מקפיד לשמור על "כושר אינטלקטואלי" גבוה (באמצעות קריאה ולימוד) ישמר את כישוריו באופן מלא יותר, במיוחד בהשוואה לאדם אשר חשיפתו לגירויים סביבתיים פוחתת באופן משמעותי (עקב חולי, בידוד וכד').</a:t>
            </a:r>
          </a:p>
          <a:p>
            <a:pPr algn="just" rtl="1"/>
            <a:r>
              <a:rPr lang="he-IL" sz="1800" b="0" i="0" dirty="0">
                <a:solidFill>
                  <a:srgbClr val="000000"/>
                </a:solidFill>
                <a:effectLst/>
                <a:latin typeface="Arial" panose="020B0604020202020204" pitchFamily="34" charset="0"/>
              </a:rPr>
              <a:t>לצד זאת, אנשים מבוגרים כן נוטים "להיצמד" יותר לפתרונות מוכרים ולא לחפש דרכי התמודדות מקוריות וחדשות עם משימות ודילמות, ולעיתים ביצועיהם נמוכים יותר כאשר יש צורך בכושר תפיסתי או שימוש בזיכרון. כמו כן, מעל גיל 65 נוטה קצב הלמידה של מידע חדש להיות איטי יותר.</a:t>
            </a:r>
          </a:p>
          <a:p>
            <a:pPr algn="just" rtl="1"/>
            <a:r>
              <a:rPr lang="he-IL" sz="1800" b="1" i="0" dirty="0">
                <a:solidFill>
                  <a:srgbClr val="000000"/>
                </a:solidFill>
                <a:effectLst/>
                <a:latin typeface="Arial" panose="020B0604020202020204" pitchFamily="34" charset="0"/>
              </a:rPr>
              <a:t>זיכרון:</a:t>
            </a:r>
            <a:r>
              <a:rPr lang="he-IL" sz="1800" b="0" i="0" dirty="0">
                <a:solidFill>
                  <a:srgbClr val="000000"/>
                </a:solidFill>
                <a:effectLst/>
                <a:latin typeface="Arial" panose="020B0604020202020204" pitchFamily="34" charset="0"/>
              </a:rPr>
              <a:t> אחת האמונות המקובלות לגבי הזקנה היא מלווה באובדן הזיכרון, ואכן, למעלה מ-65% מהקשישים מדווחים על קשיי זיכרון.</a:t>
            </a:r>
          </a:p>
          <a:p>
            <a:pPr algn="just" rtl="1"/>
            <a:r>
              <a:rPr lang="he-IL" sz="1800" b="1" i="0" dirty="0">
                <a:solidFill>
                  <a:srgbClr val="000000"/>
                </a:solidFill>
                <a:effectLst/>
                <a:latin typeface="Arial" panose="020B0604020202020204" pitchFamily="34" charset="0"/>
              </a:rPr>
              <a:t>יצירתיות:</a:t>
            </a:r>
            <a:r>
              <a:rPr lang="he-IL" sz="1800" b="0" i="0" dirty="0">
                <a:solidFill>
                  <a:srgbClr val="000000"/>
                </a:solidFill>
                <a:effectLst/>
                <a:latin typeface="Arial" panose="020B0604020202020204" pitchFamily="34" charset="0"/>
              </a:rPr>
              <a:t> בעבר האמינו כי היצירתיות פוחתת בזקנה, אך ממצא זה נכון רק בחלקו ומשתנה בין תחומים. </a:t>
            </a:r>
            <a:r>
              <a:rPr lang="he-IL" sz="1800" b="1" i="0" dirty="0">
                <a:solidFill>
                  <a:srgbClr val="000000"/>
                </a:solidFill>
                <a:effectLst/>
                <a:latin typeface="Arial" panose="020B0604020202020204" pitchFamily="34" charset="0"/>
              </a:rPr>
              <a:t>במדעי הרוח, למשל, נוטה היצירתיות להישמר גם בגילאים המאוחרים </a:t>
            </a:r>
            <a:r>
              <a:rPr lang="he-IL" sz="1800" b="0" i="0" dirty="0">
                <a:solidFill>
                  <a:srgbClr val="000000"/>
                </a:solidFill>
                <a:effectLst/>
                <a:latin typeface="Arial" panose="020B0604020202020204" pitchFamily="34" charset="0"/>
              </a:rPr>
              <a:t>ואילו במדעים מדויקים לעיתים קרובות מסתמנת ירידה מתונה במידת היצירתיות. במקביל לכך, חשוב לזכור כי יש אנשים המגלים את יצירתיותם רק בזקנה, לאחר שהשתחררו מנורמות ומחויבויות חברתיות.</a:t>
            </a:r>
          </a:p>
          <a:p>
            <a:pPr algn="just" rtl="1"/>
            <a:r>
              <a:rPr lang="he-IL" sz="1800" b="1" i="0" dirty="0">
                <a:solidFill>
                  <a:srgbClr val="000000"/>
                </a:solidFill>
                <a:effectLst/>
                <a:latin typeface="Arial" panose="020B0604020202020204" pitchFamily="34" charset="0"/>
              </a:rPr>
              <a:t>תפקוד ויזו-מוטורי:</a:t>
            </a:r>
            <a:r>
              <a:rPr lang="he-IL" sz="1800" b="0" i="0" dirty="0">
                <a:solidFill>
                  <a:srgbClr val="000000"/>
                </a:solidFill>
                <a:effectLst/>
                <a:latin typeface="Arial" panose="020B0604020202020204" pitchFamily="34" charset="0"/>
              </a:rPr>
              <a:t> הכוונה בתפקוד ויזו-מוטורי היא לפעולות הדורשות תיאום בין החושים לפעולת השרירים, כמו למשל פעולת הנהיגה (ראיית הולך רגל ולחיצה על הבלם, לדוגמה). בזקנה, מואטת פעולתה של מערכת העצבים וכתוצאה מכך - גם מהירות התגובה </a:t>
            </a:r>
            <a:r>
              <a:rPr lang="he-IL" sz="1800" b="0" i="0" dirty="0" err="1">
                <a:solidFill>
                  <a:srgbClr val="000000"/>
                </a:solidFill>
                <a:effectLst/>
                <a:latin typeface="Arial" panose="020B0604020202020204" pitchFamily="34" charset="0"/>
              </a:rPr>
              <a:t>הויזו</a:t>
            </a:r>
            <a:r>
              <a:rPr lang="he-IL" sz="1800" b="0" i="0" dirty="0">
                <a:solidFill>
                  <a:srgbClr val="000000"/>
                </a:solidFill>
                <a:effectLst/>
                <a:latin typeface="Arial" panose="020B0604020202020204" pitchFamily="34" charset="0"/>
              </a:rPr>
              <a:t>-מוטורית.</a:t>
            </a:r>
          </a:p>
        </p:txBody>
      </p:sp>
    </p:spTree>
    <p:extLst>
      <p:ext uri="{BB962C8B-B14F-4D97-AF65-F5344CB8AC3E}">
        <p14:creationId xmlns:p14="http://schemas.microsoft.com/office/powerpoint/2010/main" val="73842740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B601-D143-97E4-4587-2B02894D735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DA4B847-6F17-1321-4DE4-071299CF728A}"/>
              </a:ext>
            </a:extLst>
          </p:cNvPr>
          <p:cNvSpPr>
            <a:spLocks noGrp="1"/>
          </p:cNvSpPr>
          <p:nvPr>
            <p:ph type="title"/>
          </p:nvPr>
        </p:nvSpPr>
        <p:spPr>
          <a:xfrm>
            <a:off x="1745673" y="624110"/>
            <a:ext cx="9758939" cy="1280890"/>
          </a:xfrm>
        </p:spPr>
        <p:txBody>
          <a:bodyPr/>
          <a:lstStyle/>
          <a:p>
            <a:pPr algn="ctr" rtl="1">
              <a:lnSpc>
                <a:spcPct val="107000"/>
              </a:lnSpc>
              <a:spcAft>
                <a:spcPts val="800"/>
              </a:spcAft>
            </a:pPr>
            <a:r>
              <a:rPr lang="he-IL" sz="3600" b="1" dirty="0">
                <a:effectLst/>
                <a:latin typeface="Calibri" panose="020F0502020204030204" pitchFamily="34" charset="0"/>
                <a:ea typeface="Calibri" panose="020F0502020204030204" pitchFamily="34" charset="0"/>
                <a:cs typeface="Arial" panose="020B0604020202020204" pitchFamily="34" charset="0"/>
              </a:rPr>
              <a:t>ששה ממדים לחיים טובים</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מציין מיקום תוכן 2">
            <a:extLst>
              <a:ext uri="{FF2B5EF4-FFF2-40B4-BE49-F238E27FC236}">
                <a16:creationId xmlns:a16="http://schemas.microsoft.com/office/drawing/2014/main" id="{C9645419-2372-D076-234B-245B5215AADB}"/>
              </a:ext>
            </a:extLst>
          </p:cNvPr>
          <p:cNvSpPr>
            <a:spLocks noGrp="1"/>
          </p:cNvSpPr>
          <p:nvPr>
            <p:ph idx="1"/>
          </p:nvPr>
        </p:nvSpPr>
        <p:spPr>
          <a:xfrm>
            <a:off x="955343" y="1264554"/>
            <a:ext cx="10549269" cy="5477439"/>
          </a:xfrm>
        </p:spPr>
        <p:txBody>
          <a:bodyPr>
            <a:noAutofit/>
          </a:bodyPr>
          <a:lstStyle/>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ריף </a:t>
            </a:r>
            <a:r>
              <a:rPr lang="he-IL" sz="1000" dirty="0" err="1">
                <a:effectLst/>
                <a:latin typeface="Calibri" panose="020F0502020204030204" pitchFamily="34" charset="0"/>
                <a:ea typeface="Calibri" panose="020F0502020204030204" pitchFamily="34" charset="0"/>
                <a:cs typeface="Arial" panose="020B0604020202020204" pitchFamily="34" charset="0"/>
              </a:rPr>
              <a:t>וסינגר</a:t>
            </a:r>
            <a:r>
              <a:rPr lang="he-IL" sz="1000" dirty="0">
                <a:effectLst/>
                <a:latin typeface="Calibri" panose="020F0502020204030204" pitchFamily="34" charset="0"/>
                <a:ea typeface="Calibri" panose="020F0502020204030204" pitchFamily="34" charset="0"/>
                <a:cs typeface="Arial" panose="020B0604020202020204" pitchFamily="34" charset="0"/>
              </a:rPr>
              <a:t> (1998) מצאו במחקריהם שישה ממדים כשכל ממד כולל מספר משפטים המתארים או מאפיינים אותו ממד. ממדים אלו יכולים לשמש כקריטריונים הקובעים קיומה של בריאות חיובית: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1. קבלה עצמית וקבלת העבר שלי.</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2. קשר חיובי משמעותי עם לפחות אדם אחד.</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3. תחושה של אוטונומיה בקבלת החלטות וניהול חיים.</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4. שליטה אופטימלית בסביבה לשם מימוש רצונות </a:t>
            </a:r>
            <a:r>
              <a:rPr lang="he-IL" sz="1000" dirty="0" err="1">
                <a:effectLst/>
                <a:latin typeface="Calibri" panose="020F0502020204030204" pitchFamily="34" charset="0"/>
                <a:ea typeface="Calibri" panose="020F0502020204030204" pitchFamily="34" charset="0"/>
                <a:cs typeface="Arial" panose="020B0604020202020204" pitchFamily="34" charset="0"/>
              </a:rPr>
              <a:t>ותכניות</a:t>
            </a:r>
            <a:r>
              <a:rPr lang="he-IL" sz="1000" dirty="0">
                <a:effectLst/>
                <a:latin typeface="Calibri" panose="020F0502020204030204" pitchFamily="34" charset="0"/>
                <a:ea typeface="Calibri" panose="020F0502020204030204" pitchFamily="34" charset="0"/>
                <a:cs typeface="Arial" panose="020B0604020202020204" pitchFamily="34" charset="0"/>
              </a:rPr>
              <a:t>.</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5. מטרות ברורות בחיים.</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20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6. תחושה מתמדת של התפתחות. </a:t>
            </a:r>
          </a:p>
          <a:p>
            <a:pPr algn="r" rtl="1">
              <a:lnSpc>
                <a:spcPct val="120000"/>
              </a:lnSpc>
              <a:spcAft>
                <a:spcPts val="800"/>
              </a:spcAft>
            </a:pP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1. </a:t>
            </a:r>
            <a:r>
              <a:rPr lang="he-IL" sz="1000" b="1" dirty="0">
                <a:effectLst/>
                <a:latin typeface="Calibri" panose="020F0502020204030204" pitchFamily="34" charset="0"/>
                <a:ea typeface="Calibri" panose="020F0502020204030204" pitchFamily="34" charset="0"/>
                <a:cs typeface="Arial" panose="020B0604020202020204" pitchFamily="34" charset="0"/>
              </a:rPr>
              <a:t>קבלה עצמית </a:t>
            </a:r>
            <a:r>
              <a:rPr lang="he-IL" sz="1000" dirty="0">
                <a:effectLst/>
                <a:latin typeface="Calibri" panose="020F0502020204030204" pitchFamily="34" charset="0"/>
                <a:ea typeface="Calibri" panose="020F0502020204030204" pitchFamily="34" charset="0"/>
                <a:cs typeface="Arial" panose="020B0604020202020204" pitchFamily="34" charset="0"/>
              </a:rPr>
              <a:t>- מוגדרת כמרכיב מרכזי של הבריאות הנפשית וכן כמאפיין של הגשמה</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עצמית, תפקוד אופטימלי ובשלות. כשמדובר באוכלוסייה המבוגרת אפשר לדבר גם על קבלה של העבר כחלק מתהליך של סקירת העבר ואינטגרציה. היכולת לבחון את החיים גם אם היו מלווים בהתנסויות כואבות </a:t>
            </a:r>
            <a:r>
              <a:rPr lang="he-IL" sz="1000" dirty="0" err="1">
                <a:effectLst/>
                <a:latin typeface="Calibri" panose="020F0502020204030204" pitchFamily="34" charset="0"/>
                <a:ea typeface="Calibri" panose="020F0502020204030204" pitchFamily="34" charset="0"/>
                <a:cs typeface="Arial" panose="020B0604020202020204" pitchFamily="34" charset="0"/>
              </a:rPr>
              <a:t>ובאבדנים</a:t>
            </a:r>
            <a:r>
              <a:rPr lang="he-IL" sz="1000" dirty="0">
                <a:effectLst/>
                <a:latin typeface="Calibri" panose="020F0502020204030204" pitchFamily="34" charset="0"/>
                <a:ea typeface="Calibri" panose="020F0502020204030204" pitchFamily="34" charset="0"/>
                <a:cs typeface="Arial" panose="020B0604020202020204" pitchFamily="34" charset="0"/>
              </a:rPr>
              <a:t>, כמכלול שבו הרווחים וההישגים מפצים או מקטינים את עצמת </a:t>
            </a:r>
            <a:r>
              <a:rPr lang="he-IL" sz="1000" dirty="0" err="1">
                <a:effectLst/>
                <a:latin typeface="Calibri" panose="020F0502020204030204" pitchFamily="34" charset="0"/>
                <a:ea typeface="Calibri" panose="020F0502020204030204" pitchFamily="34" charset="0"/>
                <a:cs typeface="Arial" panose="020B0604020202020204" pitchFamily="34" charset="0"/>
              </a:rPr>
              <a:t>האבדנים</a:t>
            </a:r>
            <a:r>
              <a:rPr lang="he-IL" sz="1000" dirty="0">
                <a:effectLst/>
                <a:latin typeface="Calibri" panose="020F0502020204030204" pitchFamily="34" charset="0"/>
                <a:ea typeface="Calibri" panose="020F0502020204030204" pitchFamily="34" charset="0"/>
                <a:cs typeface="Arial" panose="020B0604020202020204" pitchFamily="34" charset="0"/>
              </a:rPr>
              <a:t> היא מרכיב חשוב בבריאות הנפשית של האדם הזקן.</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קבלה עצמית היא נקודת המוצא בהתייחסות האדם אל עצמו ואל העולם. אדם עם קבלה עצמית ודימוי עצמי חיובי יתייחס אל ההישגים ואל החלקים החיוביים והמוצלחים באישיותו ובחייו. זה אותו אדם שיסתכל על חצי הכוס המלאה בתיאור עצמו, משפחתו וחייו. אין ספק שיש מרכיב אישיותי בהתייחסות זאת. מי שמטבעו הוא ביקורתי מאוד אדם שמציב לעצמו סטנדרטים גבוהים ומטרות שקשה להשיגן הוא זה שבאופן טבעי יהיה פחות מרוצה ויותר ביקורתי בהצגת עצמו וחייו. אדם כזה גם נוטה להיות ביקורתי כלפי הסביבה שלו, לאור הדרישות הגבוהות שהוא מציב והקושי ליישמן.</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2 יחסים טובים עם אחרים - מרכיב חשוב נוסף הכרחי לבריאות חיובית היא מערכת יחסים יציבה ומבוססת עם לפחות אדם אחד משמעותי בחיים. אדם זה יכול להיות בן משפחה, חבר, שכן או אדם משמעותי אחר. האדם הוא יצור חברתי הוא נולד להתקשר; הצורך בהתקשרות (</a:t>
            </a:r>
            <a:r>
              <a:rPr lang="en-US" sz="1000" dirty="0">
                <a:effectLst/>
                <a:latin typeface="Calibri" panose="020F0502020204030204" pitchFamily="34" charset="0"/>
                <a:ea typeface="Calibri" panose="020F0502020204030204" pitchFamily="34" charset="0"/>
                <a:cs typeface="Arial" panose="020B0604020202020204" pitchFamily="34" charset="0"/>
              </a:rPr>
              <a:t>attachment</a:t>
            </a:r>
            <a:r>
              <a:rPr lang="he-IL" sz="1000" dirty="0">
                <a:effectLst/>
                <a:latin typeface="Calibri" panose="020F0502020204030204" pitchFamily="34" charset="0"/>
                <a:ea typeface="Calibri" panose="020F0502020204030204" pitchFamily="34" charset="0"/>
                <a:cs typeface="Arial" panose="020B0604020202020204" pitchFamily="34" charset="0"/>
              </a:rPr>
              <a:t>) הוא צורך אינהרנטי והכרחי להתפתחות נפשית תקינה. רוב המודלים העוסקים בהתפתחות פסיכולוגית וברווחה נפשית דנים בחשיבות מערכת יחסים המבוססת על חום ואמון. היכולת לאהוב נחשבת לכן מרכיב חשוב בבריאות הנפשית. אנשים שהגיעו להגשמה עצמית מתוארים בדרך כלל ככאלה שיש להם רגשות חזקים של אמפתיה וקבלה של בני אדם וכאלה שמסוגלים לאהבה גדולה יותר, חברות עמוקה יותר ויכולת הזדהות מלאה יותר עם אחרים. היכולת לפתח יחסים עם אחרים היא גם קריטריון לבשלות רגשית.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קשר משמעותי הוא תהליך דינמי, מתפתח ומתעצב כל הזמן -כמו שאושר אינו מטרה קלה אלא מאבק תמידי. בריאות חיובית היא לכן מעורבות בחיים שיש בה גם סיפוק ואושר אך גם כאב ומאבק, כשלפעמים דווקא אירועים קשים ולוחצים הם אלו שנותנים משמעות.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ריף </a:t>
            </a:r>
            <a:r>
              <a:rPr lang="he-IL" sz="1000" dirty="0" err="1">
                <a:effectLst/>
                <a:latin typeface="Calibri" panose="020F0502020204030204" pitchFamily="34" charset="0"/>
                <a:ea typeface="Calibri" panose="020F0502020204030204" pitchFamily="34" charset="0"/>
                <a:cs typeface="Arial" panose="020B0604020202020204" pitchFamily="34" charset="0"/>
              </a:rPr>
              <a:t>וסינגר</a:t>
            </a:r>
            <a:r>
              <a:rPr lang="he-IL" sz="1000" dirty="0">
                <a:effectLst/>
                <a:latin typeface="Calibri" panose="020F0502020204030204" pitchFamily="34" charset="0"/>
                <a:ea typeface="Calibri" panose="020F0502020204030204" pitchFamily="34" charset="0"/>
                <a:cs typeface="Arial" panose="020B0604020202020204" pitchFamily="34" charset="0"/>
              </a:rPr>
              <a:t> מצטטים את הפילוסוף האנגלי ראסל שטען שטעם החיים נובע יותר מכול מרגשות של קבלה ונתינה כשהאהבה מגבירה את כל ההנאות של החיים. במודל של אריקסון(</a:t>
            </a:r>
            <a:r>
              <a:rPr lang="en-US" sz="1000" dirty="0">
                <a:effectLst/>
                <a:latin typeface="Calibri" panose="020F0502020204030204" pitchFamily="34" charset="0"/>
                <a:ea typeface="Calibri" panose="020F0502020204030204" pitchFamily="34" charset="0"/>
                <a:cs typeface="Arial" panose="020B0604020202020204" pitchFamily="34" charset="0"/>
              </a:rPr>
              <a:t>Erikson, 1963, 1982, 1984</a:t>
            </a:r>
            <a:r>
              <a:rPr lang="he-IL" sz="1000" dirty="0">
                <a:effectLst/>
                <a:latin typeface="Calibri" panose="020F0502020204030204" pitchFamily="34" charset="0"/>
                <a:ea typeface="Calibri" panose="020F0502020204030204" pitchFamily="34" charset="0"/>
                <a:cs typeface="Arial" panose="020B0604020202020204" pitchFamily="34" charset="0"/>
              </a:rPr>
              <a:t>) שעוסק בהתפתחות פסיכולוגית ובמשימות פסיכולוגיות משמעותיות בבגרות </a:t>
            </a:r>
            <a:r>
              <a:rPr lang="he-IL" sz="1000" dirty="0" err="1">
                <a:effectLst/>
                <a:latin typeface="Calibri" panose="020F0502020204030204" pitchFamily="34" charset="0"/>
                <a:ea typeface="Calibri" panose="020F0502020204030204" pitchFamily="34" charset="0"/>
                <a:cs typeface="Arial" panose="020B0604020202020204" pitchFamily="34" charset="0"/>
              </a:rPr>
              <a:t>ובזיקנה</a:t>
            </a:r>
            <a:r>
              <a:rPr lang="he-IL" sz="1000" dirty="0">
                <a:effectLst/>
                <a:latin typeface="Calibri" panose="020F0502020204030204" pitchFamily="34" charset="0"/>
                <a:ea typeface="Calibri" panose="020F0502020204030204" pitchFamily="34" charset="0"/>
                <a:cs typeface="Arial" panose="020B0604020202020204" pitchFamily="34" charset="0"/>
              </a:rPr>
              <a:t> מופיעה היכולת לאינטימיות והיכולת לנתינה יצירתית - ( </a:t>
            </a:r>
            <a:r>
              <a:rPr lang="en-US" sz="1000" dirty="0">
                <a:effectLst/>
                <a:latin typeface="Calibri" panose="020F0502020204030204" pitchFamily="34" charset="0"/>
                <a:ea typeface="Calibri" panose="020F0502020204030204" pitchFamily="34" charset="0"/>
                <a:cs typeface="Arial" panose="020B0604020202020204" pitchFamily="34" charset="0"/>
              </a:rPr>
              <a:t>generativity</a:t>
            </a:r>
            <a:r>
              <a:rPr lang="he-IL" sz="1000" dirty="0">
                <a:effectLst/>
                <a:latin typeface="Calibri" panose="020F0502020204030204" pitchFamily="34" charset="0"/>
                <a:ea typeface="Calibri" panose="020F0502020204030204" pitchFamily="34" charset="0"/>
                <a:cs typeface="Arial" panose="020B0604020202020204" pitchFamily="34" charset="0"/>
              </a:rPr>
              <a:t>) היכולת ל"הפרות"-להעניק מהידע והניסיון שלי לאדם אחר, והיכולת לשאוב סיפוק והנאה </a:t>
            </a:r>
            <a:r>
              <a:rPr lang="he-IL" sz="1000" dirty="0" err="1">
                <a:effectLst/>
                <a:latin typeface="Calibri" panose="020F0502020204030204" pitchFamily="34" charset="0"/>
                <a:ea typeface="Calibri" panose="020F0502020204030204" pitchFamily="34" charset="0"/>
                <a:cs typeface="Arial" panose="020B0604020202020204" pitchFamily="34" charset="0"/>
              </a:rPr>
              <a:t>מהיותי</a:t>
            </a:r>
            <a:r>
              <a:rPr lang="he-IL" sz="1000" dirty="0">
                <a:effectLst/>
                <a:latin typeface="Calibri" panose="020F0502020204030204" pitchFamily="34" charset="0"/>
                <a:ea typeface="Calibri" panose="020F0502020204030204" pitchFamily="34" charset="0"/>
                <a:cs typeface="Arial" panose="020B0604020202020204" pitchFamily="34" charset="0"/>
              </a:rPr>
              <a:t> מנטור- מדריך של הדור הצעיר יותר, בשלב שבו אני מרגיש שהגעתי ליכולות המקסימליות שלי.</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3. אוטונומיה - היא למעשה הגדרה עצמית. הכוונה היא לעצמאות הרגשית של האדם. היכולת לכוון את התנהגותו מבפנים. היכולת לעמוד בפני לחצים. אדם שיש לו תחושה פנימית של אוטונומיה הוא זה שיש לו יכולת פנימית להעריך את עצמו ואין הוא זקוק לאישור הסביבה. בגיל מבוגר כשמערכת החיזוקים והתמיכה החיצונית נחלשים ונעלמים הופכת היכולת להערכה עצמית אינדיווידואלית, תוך פנייה פנימה ושחרור מנורמות חיצוניות, לחשובה ביותר. במונחים של פרידה ואינדיווידואציה זו היכולת הגבוהה ביותר להגיע לאינדיווידואציה. יכולת זאת מאפשרת במהלך ההזדקנות </a:t>
            </a:r>
            <a:r>
              <a:rPr lang="he-IL" sz="1000" dirty="0" err="1">
                <a:effectLst/>
                <a:latin typeface="Calibri" panose="020F0502020204030204" pitchFamily="34" charset="0"/>
                <a:ea typeface="Calibri" panose="020F0502020204030204" pitchFamily="34" charset="0"/>
                <a:cs typeface="Arial" panose="020B0604020202020204" pitchFamily="34" charset="0"/>
              </a:rPr>
              <a:t>ובזיקנה</a:t>
            </a:r>
            <a:r>
              <a:rPr lang="he-IL" sz="1000" dirty="0">
                <a:effectLst/>
                <a:latin typeface="Calibri" panose="020F0502020204030204" pitchFamily="34" charset="0"/>
                <a:ea typeface="Calibri" panose="020F0502020204030204" pitchFamily="34" charset="0"/>
                <a:cs typeface="Arial" panose="020B0604020202020204" pitchFamily="34" charset="0"/>
              </a:rPr>
              <a:t> לשמור על דימוי עצמי וערך עצמי חיובי למרות החולשה הגופנית והיעדר הסטטוס המקצועי והחברתי שהיה לאדם בעבר, וללא תפקידים חברתיים משמעותיים. בחיי היום- יום מתבטאת האוטונומיה ביכולתו של האדם לקבל החלטות, להחליט מה מתאים לו ואיך הוא רוצה לחיות את חייו מבלי להיכנע ללחצים מהסביבה. </a:t>
            </a:r>
            <a:r>
              <a:rPr lang="he-IL" sz="1000" dirty="0" err="1">
                <a:effectLst/>
                <a:latin typeface="Calibri" panose="020F0502020204030204" pitchFamily="34" charset="0"/>
                <a:ea typeface="Calibri" panose="020F0502020204030204" pitchFamily="34" charset="0"/>
                <a:cs typeface="Arial" panose="020B0604020202020204" pitchFamily="34" charset="0"/>
              </a:rPr>
              <a:t>בזיקנה</a:t>
            </a:r>
            <a:r>
              <a:rPr lang="he-IL" sz="1000" dirty="0">
                <a:effectLst/>
                <a:latin typeface="Calibri" panose="020F0502020204030204" pitchFamily="34" charset="0"/>
                <a:ea typeface="Calibri" panose="020F0502020204030204" pitchFamily="34" charset="0"/>
                <a:cs typeface="Arial" panose="020B0604020202020204" pitchFamily="34" charset="0"/>
              </a:rPr>
              <a:t> החלטות אלה יכולות להתייחס להתלבטות לגבי מעבר לדיור מוגן ובחירת המקום המתאים, קליטת עזרה הביתה, בחירת מסגרת מתאימה או אפיק מתאים למילוי זמן פנוי, אופי ומידת העזרה לילדים, נכדים ועוד.</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4. שליטה בסביבה – זו היכולת של האדם ליצור או לבחור סביבה שמתאימה למצבו הנפשי, הפיזי והחברתי, המאפשרת לו לקחת חלק בפעילויות משמעותיות, לשמור על מעורבות בחיים על ידי עיסוקים מנטליים ופיזיים. זה מתבטא ביכולת לנצל הזדמנויות שונות בסביבה למרות מגבלות אפשריות בגיל מבוגר.</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לא מעט אנשים מבוגרים הם בעלי תחושה של אוטונומיה. הם מסוגלים לקבל החלטות, להעריך ולשפוט מה מתאים להם ואיך הם רוצים לנהל את חייהם, באופן בלתי תלוי בלחצים המופעלים עליהם לא פעם על ידי הסביבה. עם זאת ישנם כאלו שלמרות האוטונומיה עדיין היכולת שלהם ליישם את הרצונות או </a:t>
            </a:r>
            <a:r>
              <a:rPr lang="he-IL" sz="1000" dirty="0" err="1">
                <a:effectLst/>
                <a:latin typeface="Calibri" panose="020F0502020204030204" pitchFamily="34" charset="0"/>
                <a:ea typeface="Calibri" panose="020F0502020204030204" pitchFamily="34" charset="0"/>
                <a:cs typeface="Arial" panose="020B0604020202020204" pitchFamily="34" charset="0"/>
              </a:rPr>
              <a:t>התכניות</a:t>
            </a:r>
            <a:r>
              <a:rPr lang="he-IL" sz="1000" dirty="0">
                <a:effectLst/>
                <a:latin typeface="Calibri" panose="020F0502020204030204" pitchFamily="34" charset="0"/>
                <a:ea typeface="Calibri" panose="020F0502020204030204" pitchFamily="34" charset="0"/>
                <a:cs typeface="Arial" panose="020B0604020202020204" pitchFamily="34" charset="0"/>
              </a:rPr>
              <a:t> שלהם היא מוגבלת.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כך למשל גב' כהן שהיא אלמנה וזקוקה לפעילות מנטלית ולחברה. גב' כהן יודעת שטוב יהיה אם תתחיל לשחק </a:t>
            </a:r>
            <a:r>
              <a:rPr lang="he-IL" sz="1000" dirty="0" err="1">
                <a:effectLst/>
                <a:latin typeface="Calibri" panose="020F0502020204030204" pitchFamily="34" charset="0"/>
                <a:ea typeface="Calibri" panose="020F0502020204030204" pitchFamily="34" charset="0"/>
                <a:cs typeface="Arial" panose="020B0604020202020204" pitchFamily="34" charset="0"/>
              </a:rPr>
              <a:t>ברידג</a:t>
            </a:r>
            <a:r>
              <a:rPr lang="he-IL" sz="1000" dirty="0">
                <a:effectLst/>
                <a:latin typeface="Calibri" panose="020F0502020204030204" pitchFamily="34" charset="0"/>
                <a:ea typeface="Calibri" panose="020F0502020204030204" pitchFamily="34" charset="0"/>
                <a:cs typeface="Arial" panose="020B0604020202020204" pitchFamily="34" charset="0"/>
              </a:rPr>
              <a:t>', אך היא דוחה מיום ליום ומשבוע לשבוע את הצעד הראשון שעליה לעשות - להתקשר למועדון הברידג' שבסביבת מגוריה ולהירשם. הקושי נובע מחרדות ומחוסר ביטחון עצמי, חוסר אנרגיה ומוטיבציה נמוכה. היא איננה אקטיבית מספיק בחייה וזה בא לידי ביטוי גם בקשר שלה עם הילדים. הם מבקשים שתשמור על הנכדים והיא נענית לבקשתם גם כשזה לא מתאים לה, כשהיא מרגישה שאין לה כוח, או שהייתה מעדיפה לעשות משהו אחר. במצבים אלו היא חשה לעתים תסכול ולחץ המתבטאים בכאבי ראש וסחרחורת. רק כשהיא מרגישה לא טוב היא משוחררת מהתפקיד מבלי להרגיש איום או אשמה.</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לעומת גב' כהן שהיא עצמאית אך אינה שולטת בסביבה יכול אדם זקן עם מוגבלות פיזית הזקוק לעזרה סיעודית לנהל את הסביבה </a:t>
            </a:r>
            <a:r>
              <a:rPr lang="he-IL" sz="1000" dirty="0" err="1">
                <a:effectLst/>
                <a:latin typeface="Calibri" panose="020F0502020204030204" pitchFamily="34" charset="0"/>
                <a:ea typeface="Calibri" panose="020F0502020204030204" pitchFamily="34" charset="0"/>
                <a:cs typeface="Arial" panose="020B0604020202020204" pitchFamily="34" charset="0"/>
              </a:rPr>
              <a:t>המידית</a:t>
            </a:r>
            <a:r>
              <a:rPr lang="he-IL" sz="1000" dirty="0">
                <a:effectLst/>
                <a:latin typeface="Calibri" panose="020F0502020204030204" pitchFamily="34" charset="0"/>
                <a:ea typeface="Calibri" panose="020F0502020204030204" pitchFamily="34" charset="0"/>
                <a:cs typeface="Arial" panose="020B0604020202020204" pitchFamily="34" charset="0"/>
              </a:rPr>
              <a:t> שלו למרות הנכות. הוא יכול להיעזר במכשור וטכנולוגיה לשיפור התפקוד שלו או לכוון ולהפעיל את המטפלים בו, באופן שבו יוכל להמשיך ולהיות מעורב רגשית ומנטלית במה שקורה סביבו.</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5. מטרות בחיים – בכל גיל ובכל מצב חשוב שלאדם יהיו מטרות בחיים, סיבה לקום בבוקר או להתחיל שבוע חדש. זאת האמונה שיש משמעות ומטרה לחיים. זה חלק מהתפיסה האקזיסטנציאליסטית שמדבר על תחושת כיוון והמשכיות. בגיל מבוגר המטרות הן לטווח קצר וממוקדות יותר. כדי שלאדם תהיה תחושה של סיפוק חשוב שמטרותיו יהיו ברורות ושבחלקן לפחות יהיו לצורך סיפוק צרכים שלו ולא רק של אחרים. יש מי שמטפל בבת או בן זוג וכל המטרות שלו מכוונות למטרה זו. זה אמנם נותן תחושה של משמעות לקיום אך אין זה מאפשר לאדם להרגיש שהוא עצמו מעורב בחיים מתוך סיפוק ושביעות רצון.</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6. התפתחות אישית - הכוונה בהתפתחות אישית היא שבכל שלב בחיים, גם בשלבים האחרונים כשהאדם זקן ומוגבל, עדיין תהיה לו תחושה של התפתחות. זו היכולת להמשיך ולהתפתח ולממש יכולות ופוטנציאלים. להתפתח כאדם. זו פתיחות לחוויות </a:t>
            </a:r>
            <a:r>
              <a:rPr lang="he-IL" sz="1000" dirty="0" err="1">
                <a:effectLst/>
                <a:latin typeface="Calibri" panose="020F0502020204030204" pitchFamily="34" charset="0"/>
                <a:ea typeface="Calibri" panose="020F0502020204030204" pitchFamily="34" charset="0"/>
                <a:cs typeface="Arial" panose="020B0604020202020204" pitchFamily="34" charset="0"/>
              </a:rPr>
              <a:t>כשתמיד</a:t>
            </a:r>
            <a:r>
              <a:rPr lang="he-IL" sz="1000" dirty="0">
                <a:effectLst/>
                <a:latin typeface="Calibri" panose="020F0502020204030204" pitchFamily="34" charset="0"/>
                <a:ea typeface="Calibri" panose="020F0502020204030204" pitchFamily="34" charset="0"/>
                <a:cs typeface="Arial" panose="020B0604020202020204" pitchFamily="34" charset="0"/>
              </a:rPr>
              <a:t> ובכל גיל יש מקום לשינוי ולהמשך גדילה והגשמה עצמית. תחושה של התפתחות יכולה להיות גם דרך ילדים, נכדים ואף נינים. שמתפתחים ומגיעים להישגים או עוברים שלבים משמעותיים בחיים כמו נישואים, סיום לימודים, שחרור מהצבא ועוד.</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לסיכום מדובר במספר תחומים המשולבים זה בזה המאפשרים תפקוד פסיכולוגי טוב.</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ניתן להשתמש במודל הזה הן להערכה והן להתערבות טיפולית.</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000" dirty="0">
                <a:effectLst/>
                <a:latin typeface="Calibri" panose="020F0502020204030204" pitchFamily="34" charset="0"/>
                <a:ea typeface="Calibri" panose="020F0502020204030204" pitchFamily="34" charset="0"/>
                <a:cs typeface="Arial" panose="020B0604020202020204" pitchFamily="34" charset="0"/>
              </a:rPr>
              <a:t>אני מכנה את ששת הקריטריונים – "מפתחות לבריאות חיובית" ומציעה לאדם לבחון באיזו מידה יש ברשותו את ששת המפתחות והאם הם במצב תקין. יתכן שאחד המפתחות חלוד, או שבור, ולכן נוכל לנסות לתקן אותו. המודל מאפשר מיפוי בהיר ופשוט של מקור הקושי או החולשה ולכן ההתערבות הטיפולית תתמקד תחילה ב"מפתח" החלש.</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0819260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836E8B-4F78-CD18-9232-7AEBE004FBA7}"/>
              </a:ext>
            </a:extLst>
          </p:cNvPr>
          <p:cNvSpPr>
            <a:spLocks noGrp="1"/>
          </p:cNvSpPr>
          <p:nvPr>
            <p:ph type="title"/>
          </p:nvPr>
        </p:nvSpPr>
        <p:spPr/>
        <p:txBody>
          <a:bodyPr>
            <a:normAutofit fontScale="90000"/>
          </a:bodyPr>
          <a:lstStyle/>
          <a:p>
            <a:pPr algn="ctr"/>
            <a:r>
              <a:rPr lang="he-IL" dirty="0"/>
              <a:t>התגברות כוח השכל</a:t>
            </a:r>
            <a:br>
              <a:rPr lang="he-IL" dirty="0"/>
            </a:br>
            <a:r>
              <a:rPr lang="he-IL" dirty="0"/>
              <a:t>לתרום משכלו.</a:t>
            </a:r>
            <a:br>
              <a:rPr lang="he-IL" dirty="0"/>
            </a:br>
            <a:r>
              <a:rPr lang="he-IL" dirty="0"/>
              <a:t>שהגוף נחלש הרוח מתחזקת. </a:t>
            </a:r>
          </a:p>
        </p:txBody>
      </p:sp>
      <p:graphicFrame>
        <p:nvGraphicFramePr>
          <p:cNvPr id="4" name="מציין מיקום תוכן 3">
            <a:extLst>
              <a:ext uri="{FF2B5EF4-FFF2-40B4-BE49-F238E27FC236}">
                <a16:creationId xmlns:a16="http://schemas.microsoft.com/office/drawing/2014/main" id="{150DD34B-7E0C-9C7D-E368-D85B208E2525}"/>
              </a:ext>
            </a:extLst>
          </p:cNvPr>
          <p:cNvGraphicFramePr>
            <a:graphicFrameLocks noGrp="1"/>
          </p:cNvGraphicFramePr>
          <p:nvPr>
            <p:ph idx="1"/>
            <p:extLst>
              <p:ext uri="{D42A27DB-BD31-4B8C-83A1-F6EECF244321}">
                <p14:modId xmlns:p14="http://schemas.microsoft.com/office/powerpoint/2010/main" val="262684582"/>
              </p:ext>
            </p:extLst>
          </p:nvPr>
        </p:nvGraphicFramePr>
        <p:xfrm>
          <a:off x="2589212" y="2133599"/>
          <a:ext cx="9602787" cy="4804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96317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432C6067-73BD-3873-7683-7DE6299DA355}"/>
              </a:ext>
            </a:extLst>
          </p:cNvPr>
          <p:cNvPicPr>
            <a:picLocks noChangeAspect="1"/>
          </p:cNvPicPr>
          <p:nvPr/>
        </p:nvPicPr>
        <p:blipFill>
          <a:blip r:embed="rId2"/>
          <a:stretch>
            <a:fillRect/>
          </a:stretch>
        </p:blipFill>
        <p:spPr>
          <a:xfrm>
            <a:off x="3844067" y="0"/>
            <a:ext cx="4503866" cy="6858000"/>
          </a:xfrm>
          <a:prstGeom prst="rect">
            <a:avLst/>
          </a:prstGeom>
        </p:spPr>
      </p:pic>
    </p:spTree>
    <p:extLst>
      <p:ext uri="{BB962C8B-B14F-4D97-AF65-F5344CB8AC3E}">
        <p14:creationId xmlns:p14="http://schemas.microsoft.com/office/powerpoint/2010/main" val="160167157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4D404E5B-44A6-4693-9E6F-27A1FCF260AF}"/>
              </a:ext>
            </a:extLst>
          </p:cNvPr>
          <p:cNvPicPr>
            <a:picLocks noChangeAspect="1"/>
          </p:cNvPicPr>
          <p:nvPr/>
        </p:nvPicPr>
        <p:blipFill>
          <a:blip r:embed="rId2"/>
          <a:stretch>
            <a:fillRect/>
          </a:stretch>
        </p:blipFill>
        <p:spPr>
          <a:xfrm>
            <a:off x="1489311" y="365494"/>
            <a:ext cx="9213378" cy="6127011"/>
          </a:xfrm>
          <a:prstGeom prst="rect">
            <a:avLst/>
          </a:prstGeom>
        </p:spPr>
      </p:pic>
    </p:spTree>
    <p:extLst>
      <p:ext uri="{BB962C8B-B14F-4D97-AF65-F5344CB8AC3E}">
        <p14:creationId xmlns:p14="http://schemas.microsoft.com/office/powerpoint/2010/main" val="213402326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בריאות הנפש בגיל המבוגר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69242" y="1765110"/>
            <a:ext cx="10235370" cy="5092890"/>
          </a:xfrm>
        </p:spPr>
        <p:txBody>
          <a:bodyPr>
            <a:normAutofit fontScale="70000" lnSpcReduction="20000"/>
          </a:bodyPr>
          <a:lstStyle/>
          <a:p>
            <a:pPr>
              <a:lnSpc>
                <a:spcPct val="150000"/>
              </a:lnSpc>
            </a:pPr>
            <a:r>
              <a:rPr lang="he-IL" sz="2800" b="0" i="0" dirty="0">
                <a:solidFill>
                  <a:srgbClr val="000000"/>
                </a:solidFill>
                <a:effectLst/>
                <a:latin typeface="Rubik"/>
              </a:rPr>
              <a:t>העניין המוגבר בשמירה על בריאות פיזית ובעיכוב תהליכי ההזדקנות הנו ללא ספק חשוב. אנו רואים היום לא מעט מבוגרים העוסקים כבר בשלבים מוקדמים של חייהם כמו גם זקנים רבים, בתחזוקה של הגוף באמצעות תזונה נכונה ופעילות גופנית מבוקרת. </a:t>
            </a:r>
          </a:p>
          <a:p>
            <a:pPr>
              <a:lnSpc>
                <a:spcPct val="150000"/>
              </a:lnSpc>
            </a:pPr>
            <a:r>
              <a:rPr lang="he-IL" sz="2800" b="0" i="0" dirty="0">
                <a:solidFill>
                  <a:srgbClr val="000000"/>
                </a:solidFill>
                <a:effectLst/>
                <a:latin typeface="Rubik"/>
              </a:rPr>
              <a:t>נשאלת השאלה האם מושם דגש מספיק גם על הבריאות הנפשית?</a:t>
            </a:r>
          </a:p>
          <a:p>
            <a:pPr>
              <a:lnSpc>
                <a:spcPct val="150000"/>
              </a:lnSpc>
            </a:pPr>
            <a:r>
              <a:rPr lang="he-IL" sz="2800" b="0" i="0" dirty="0">
                <a:solidFill>
                  <a:srgbClr val="000000"/>
                </a:solidFill>
                <a:effectLst/>
                <a:latin typeface="Rubik"/>
              </a:rPr>
              <a:t>מאחר שקיים קשר הדוק ובלתי נפרד בין המצב הגופני למצב הרגשי חשוב לבחון ולטפל לא רק בחולי </a:t>
            </a:r>
            <a:r>
              <a:rPr lang="he-IL" sz="2800" b="0" i="0" dirty="0" err="1">
                <a:solidFill>
                  <a:srgbClr val="000000"/>
                </a:solidFill>
                <a:effectLst/>
                <a:latin typeface="Rubik"/>
              </a:rPr>
              <a:t>בזיקנה</a:t>
            </a:r>
            <a:r>
              <a:rPr lang="he-IL" sz="2800" b="0" i="0" dirty="0">
                <a:solidFill>
                  <a:srgbClr val="000000"/>
                </a:solidFill>
                <a:effectLst/>
                <a:latin typeface="Rubik"/>
              </a:rPr>
              <a:t> ושמירה על הבריאות הפיזית אלא גם במצב הרגשי ובבריאות הנפשית.</a:t>
            </a:r>
          </a:p>
          <a:p>
            <a:pPr>
              <a:lnSpc>
                <a:spcPct val="150000"/>
              </a:lnSpc>
            </a:pPr>
            <a:r>
              <a:rPr lang="he-IL" sz="2800" b="0" i="0" dirty="0">
                <a:solidFill>
                  <a:srgbClr val="000000"/>
                </a:solidFill>
                <a:effectLst/>
                <a:latin typeface="Rubik"/>
              </a:rPr>
              <a:t>הגבולות בין נפש לגוף מיטשטשים לא פעם </a:t>
            </a:r>
            <a:r>
              <a:rPr lang="he-IL" sz="2800" b="0" i="0" dirty="0" err="1">
                <a:solidFill>
                  <a:srgbClr val="000000"/>
                </a:solidFill>
                <a:effectLst/>
                <a:latin typeface="Rubik"/>
              </a:rPr>
              <a:t>בזיקנה</a:t>
            </a:r>
            <a:r>
              <a:rPr lang="he-IL" sz="2800" b="0" i="0" dirty="0">
                <a:solidFill>
                  <a:srgbClr val="000000"/>
                </a:solidFill>
                <a:effectLst/>
                <a:latin typeface="Rubik"/>
              </a:rPr>
              <a:t>; הגוף יכול לבטא את המצוקה הרגשית והמצוקה הרגשית משפיעה על הגוף.</a:t>
            </a:r>
          </a:p>
          <a:p>
            <a:pPr>
              <a:lnSpc>
                <a:spcPct val="150000"/>
              </a:lnSpc>
            </a:pPr>
            <a:r>
              <a:rPr lang="he-IL" sz="2400" b="0" i="0" dirty="0">
                <a:solidFill>
                  <a:srgbClr val="000000"/>
                </a:solidFill>
                <a:effectLst/>
                <a:latin typeface="Rubik"/>
              </a:rPr>
              <a:t>אין ספק שמי שמתחזק ומשמר היטב את גופו משפר גם את בריאותו הנפשית, אך כדי לתחזק ולהשקיע בגוף צריך מוטיבציה, כוחות, ענייו, מטרה ואלו מושפעים מהבריאות הנפשית. זקנים לא מעטים מחפשים פתרון למצוקה פיזית, חברתית או נפשית בקופות החולים. הטיפול שהם זוכים לו הוא רפואי. כשהוא בתפקיד החולה האדם הוא פסיבי, חסר אונים, ללא שליטה עצמית שמהווה מרכיב חשוב ברווחה הנפשית.</a:t>
            </a:r>
            <a:endParaRPr lang="he-IL" sz="2400" b="1" dirty="0">
              <a:solidFill>
                <a:schemeClr val="accent3">
                  <a:lumMod val="75000"/>
                </a:schemeClr>
              </a:solidFill>
            </a:endParaRPr>
          </a:p>
        </p:txBody>
      </p:sp>
    </p:spTree>
    <p:extLst>
      <p:ext uri="{BB962C8B-B14F-4D97-AF65-F5344CB8AC3E}">
        <p14:creationId xmlns:p14="http://schemas.microsoft.com/office/powerpoint/2010/main" val="38364277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15E41-1D54-E9E3-0BD5-5494C808D41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E1DE724-562F-6B8B-A52A-2375447E3C39}"/>
              </a:ext>
            </a:extLst>
          </p:cNvPr>
          <p:cNvSpPr>
            <a:spLocks noGrp="1"/>
          </p:cNvSpPr>
          <p:nvPr>
            <p:ph type="title"/>
          </p:nvPr>
        </p:nvSpPr>
        <p:spPr>
          <a:xfrm>
            <a:off x="1745673" y="624110"/>
            <a:ext cx="9758939" cy="1280890"/>
          </a:xfrm>
        </p:spPr>
        <p:txBody>
          <a:bodyPr/>
          <a:lstStyle/>
          <a:p>
            <a:pPr algn="ctr"/>
            <a:r>
              <a:rPr lang="he-IL" b="1" dirty="0"/>
              <a:t>הסתגלות למציאות חיים משתנה</a:t>
            </a:r>
          </a:p>
        </p:txBody>
      </p:sp>
      <p:sp>
        <p:nvSpPr>
          <p:cNvPr id="3" name="מציין מיקום תוכן 2">
            <a:extLst>
              <a:ext uri="{FF2B5EF4-FFF2-40B4-BE49-F238E27FC236}">
                <a16:creationId xmlns:a16="http://schemas.microsoft.com/office/drawing/2014/main" id="{01B720AA-BD9A-B701-A29E-93DC13CC982B}"/>
              </a:ext>
            </a:extLst>
          </p:cNvPr>
          <p:cNvSpPr>
            <a:spLocks noGrp="1"/>
          </p:cNvSpPr>
          <p:nvPr>
            <p:ph idx="1"/>
          </p:nvPr>
        </p:nvSpPr>
        <p:spPr>
          <a:xfrm>
            <a:off x="1269242" y="1765110"/>
            <a:ext cx="10235370" cy="3777622"/>
          </a:xfrm>
        </p:spPr>
        <p:txBody>
          <a:bodyPr>
            <a:normAutofit fontScale="77500" lnSpcReduction="20000"/>
          </a:bodyPr>
          <a:lstStyle/>
          <a:p>
            <a:pPr>
              <a:lnSpc>
                <a:spcPct val="150000"/>
              </a:lnSpc>
            </a:pPr>
            <a:r>
              <a:rPr lang="he-IL" sz="2800" b="0" i="0" dirty="0">
                <a:solidFill>
                  <a:srgbClr val="000000"/>
                </a:solidFill>
                <a:effectLst/>
                <a:latin typeface="Rubik"/>
              </a:rPr>
              <a:t>ההגדרה הרווחת כיום לבריאות נפשית היא אם כן- </a:t>
            </a:r>
            <a:r>
              <a:rPr lang="he-IL" sz="2800" b="0" i="0" dirty="0">
                <a:effectLst/>
                <a:latin typeface="Rubik"/>
              </a:rPr>
              <a:t>התמודדות עם המציאות המשתנה</a:t>
            </a:r>
            <a:r>
              <a:rPr lang="he-IL" sz="2800" b="0" i="0" dirty="0">
                <a:solidFill>
                  <a:srgbClr val="000000"/>
                </a:solidFill>
                <a:effectLst/>
                <a:latin typeface="Rubik"/>
              </a:rPr>
              <a:t>.</a:t>
            </a:r>
          </a:p>
          <a:p>
            <a:pPr>
              <a:lnSpc>
                <a:spcPct val="150000"/>
              </a:lnSpc>
            </a:pPr>
            <a:r>
              <a:rPr lang="he-IL" sz="2800" b="0" i="0" dirty="0">
                <a:solidFill>
                  <a:srgbClr val="000000"/>
                </a:solidFill>
                <a:effectLst/>
                <a:latin typeface="Rubik"/>
              </a:rPr>
              <a:t>הכוונה לתהליך דינמי משתנה כשלמעשה אין הבחנה בין זקנים לצעירים. אם הצעירים מתמודדים עם כניסה לבית ספר, עם שינויים רבים בגיל ההתבגרות, מעבר מילדות לבגרות, </a:t>
            </a:r>
            <a:r>
              <a:rPr lang="he-IL" sz="2800" b="0" i="0" dirty="0" err="1">
                <a:solidFill>
                  <a:srgbClr val="000000"/>
                </a:solidFill>
                <a:effectLst/>
                <a:latin typeface="Rubik"/>
              </a:rPr>
              <a:t>מחיי</a:t>
            </a:r>
            <a:r>
              <a:rPr lang="he-IL" sz="2800" b="0" i="0" dirty="0">
                <a:solidFill>
                  <a:srgbClr val="000000"/>
                </a:solidFill>
                <a:effectLst/>
                <a:latin typeface="Rubik"/>
              </a:rPr>
              <a:t> רווקות לזוגיות, להורות, ועוד, הרי שבמהלך ההזדקנות צפויים שינויים רבים נוספים בחיי האדם- יציאה לגמלאות, ירידה במצב בריאות, אבדן בן או בת זוג, הסתגלות לחיים ללא בן זוג, מעבר לבית אבות ועוד. כל אלה דורשים הסתגלות למציאות חיים שהשתנתה.</a:t>
            </a:r>
            <a:endParaRPr lang="he-IL" sz="2400" b="1" dirty="0">
              <a:solidFill>
                <a:schemeClr val="accent3">
                  <a:lumMod val="75000"/>
                </a:schemeClr>
              </a:solidFill>
            </a:endParaRPr>
          </a:p>
        </p:txBody>
      </p:sp>
    </p:spTree>
    <p:extLst>
      <p:ext uri="{BB962C8B-B14F-4D97-AF65-F5344CB8AC3E}">
        <p14:creationId xmlns:p14="http://schemas.microsoft.com/office/powerpoint/2010/main" val="365947758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DBAC0-E6CF-7C95-DAF9-3F393766A7A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48DC4A5-9F08-8D70-E87B-74F9EBEFDC46}"/>
              </a:ext>
            </a:extLst>
          </p:cNvPr>
          <p:cNvSpPr>
            <a:spLocks noGrp="1"/>
          </p:cNvSpPr>
          <p:nvPr>
            <p:ph type="title"/>
          </p:nvPr>
        </p:nvSpPr>
        <p:spPr>
          <a:xfrm>
            <a:off x="1745673" y="624110"/>
            <a:ext cx="9758939" cy="1280890"/>
          </a:xfrm>
        </p:spPr>
        <p:txBody>
          <a:bodyPr/>
          <a:lstStyle/>
          <a:p>
            <a:pPr algn="ctr"/>
            <a:r>
              <a:rPr lang="he-IL" b="1" dirty="0"/>
              <a:t>בריאות הנפש בגיל המבוגר</a:t>
            </a:r>
          </a:p>
        </p:txBody>
      </p:sp>
      <p:sp>
        <p:nvSpPr>
          <p:cNvPr id="3" name="מציין מיקום תוכן 2">
            <a:extLst>
              <a:ext uri="{FF2B5EF4-FFF2-40B4-BE49-F238E27FC236}">
                <a16:creationId xmlns:a16="http://schemas.microsoft.com/office/drawing/2014/main" id="{479028C2-3826-1A2E-6212-627350907554}"/>
              </a:ext>
            </a:extLst>
          </p:cNvPr>
          <p:cNvSpPr>
            <a:spLocks noGrp="1"/>
          </p:cNvSpPr>
          <p:nvPr>
            <p:ph idx="1"/>
          </p:nvPr>
        </p:nvSpPr>
        <p:spPr>
          <a:xfrm>
            <a:off x="1269242" y="1765109"/>
            <a:ext cx="10235370" cy="4961693"/>
          </a:xfrm>
        </p:spPr>
        <p:txBody>
          <a:bodyPr>
            <a:normAutofit fontScale="62500" lnSpcReduction="20000"/>
          </a:bodyPr>
          <a:lstStyle/>
          <a:p>
            <a:pPr>
              <a:lnSpc>
                <a:spcPct val="150000"/>
              </a:lnSpc>
            </a:pPr>
            <a:r>
              <a:rPr lang="he-IL" sz="2800" b="0" i="0" dirty="0">
                <a:solidFill>
                  <a:srgbClr val="000000"/>
                </a:solidFill>
                <a:effectLst/>
                <a:latin typeface="Rubik"/>
              </a:rPr>
              <a:t>בשנים האחרונות מצביעים מחקרים על קשר בין החלמה ממחלה לבין קשרים רגשיים, תמיכה חברתית, תכונות אישיות, אמונה דתית ועוד. כל אלה הנם מרכיבים פסיכו-חברתיים חשובים שהם חלק מהבריאות החיובית (</a:t>
            </a:r>
            <a:r>
              <a:rPr lang="en-US" sz="2800" b="0" i="0" dirty="0" err="1">
                <a:solidFill>
                  <a:srgbClr val="000000"/>
                </a:solidFill>
                <a:effectLst/>
                <a:latin typeface="Rubik"/>
              </a:rPr>
              <a:t>Ryff</a:t>
            </a:r>
            <a:r>
              <a:rPr lang="en-US" sz="2800" b="0" i="0" dirty="0">
                <a:solidFill>
                  <a:srgbClr val="000000"/>
                </a:solidFill>
                <a:effectLst/>
                <a:latin typeface="Rubik"/>
              </a:rPr>
              <a:t> &amp; Singer,2000) .</a:t>
            </a:r>
            <a:endParaRPr lang="he-IL" sz="2800" b="0" i="0" dirty="0">
              <a:solidFill>
                <a:srgbClr val="000000"/>
              </a:solidFill>
              <a:effectLst/>
              <a:latin typeface="Rubik"/>
            </a:endParaRPr>
          </a:p>
          <a:p>
            <a:pPr>
              <a:lnSpc>
                <a:spcPct val="150000"/>
              </a:lnSpc>
            </a:pPr>
            <a:r>
              <a:rPr lang="he-IL" sz="2800" b="0" i="0" dirty="0">
                <a:solidFill>
                  <a:srgbClr val="000000"/>
                </a:solidFill>
                <a:effectLst/>
                <a:latin typeface="Rubik"/>
              </a:rPr>
              <a:t>ריף </a:t>
            </a:r>
            <a:r>
              <a:rPr lang="he-IL" sz="2800" b="0" i="0" dirty="0" err="1">
                <a:solidFill>
                  <a:srgbClr val="000000"/>
                </a:solidFill>
                <a:effectLst/>
                <a:latin typeface="Rubik"/>
              </a:rPr>
              <a:t>וסינגר</a:t>
            </a:r>
            <a:r>
              <a:rPr lang="he-IL" sz="2800" b="0" i="0" dirty="0">
                <a:solidFill>
                  <a:srgbClr val="000000"/>
                </a:solidFill>
                <a:effectLst/>
                <a:latin typeface="Rubik"/>
              </a:rPr>
              <a:t> מציעים שכדי לקבל מידע מפורט על בריאותו הפיזית והנפשית של האדם יש לשאול (מעבר לשגרת הבדיקות הרפואיות ובדיקות תפקוד עצמאי) את האדם הזקן שאלות הנוגעות לאיכות חייו:</a:t>
            </a:r>
          </a:p>
          <a:p>
            <a:pPr>
              <a:lnSpc>
                <a:spcPct val="150000"/>
              </a:lnSpc>
            </a:pPr>
            <a:r>
              <a:rPr lang="he-IL" sz="2800" b="0" i="0" dirty="0">
                <a:solidFill>
                  <a:srgbClr val="000000"/>
                </a:solidFill>
                <a:effectLst/>
                <a:latin typeface="Rubik"/>
              </a:rPr>
              <a:t>-מה עשית היום שהיה משמעותי או מספק?</a:t>
            </a:r>
          </a:p>
          <a:p>
            <a:pPr>
              <a:lnSpc>
                <a:spcPct val="150000"/>
              </a:lnSpc>
            </a:pPr>
            <a:r>
              <a:rPr lang="he-IL" sz="2800" b="0" i="0" dirty="0">
                <a:solidFill>
                  <a:srgbClr val="000000"/>
                </a:solidFill>
                <a:effectLst/>
                <a:latin typeface="Rubik"/>
              </a:rPr>
              <a:t>-האם אתה מרגיש שחייך הם מכובדים ועם כיוון?</a:t>
            </a:r>
          </a:p>
          <a:p>
            <a:pPr>
              <a:lnSpc>
                <a:spcPct val="150000"/>
              </a:lnSpc>
            </a:pPr>
            <a:r>
              <a:rPr lang="he-IL" sz="2800" b="0" i="0" dirty="0">
                <a:solidFill>
                  <a:srgbClr val="000000"/>
                </a:solidFill>
                <a:effectLst/>
                <a:latin typeface="Rubik"/>
              </a:rPr>
              <a:t>-האם אתה חש שדואגים ואוהבים אותך?</a:t>
            </a:r>
          </a:p>
          <a:p>
            <a:pPr>
              <a:lnSpc>
                <a:spcPct val="150000"/>
              </a:lnSpc>
            </a:pPr>
            <a:r>
              <a:rPr lang="he-IL" sz="2800" b="0" i="0" dirty="0">
                <a:solidFill>
                  <a:srgbClr val="000000"/>
                </a:solidFill>
                <a:effectLst/>
                <a:latin typeface="Rubik"/>
              </a:rPr>
              <a:t>-האם אתה אוהב ודואג לאחרים?</a:t>
            </a:r>
          </a:p>
          <a:p>
            <a:pPr>
              <a:lnSpc>
                <a:spcPct val="150000"/>
              </a:lnSpc>
            </a:pPr>
            <a:r>
              <a:rPr lang="he-IL" sz="2800" b="0" i="0" dirty="0">
                <a:solidFill>
                  <a:srgbClr val="000000"/>
                </a:solidFill>
                <a:effectLst/>
                <a:latin typeface="Rubik"/>
              </a:rPr>
              <a:t>מידע זה יכול לסייע במציאת הזדמנויות לחיים מספקים ומלאים.</a:t>
            </a:r>
          </a:p>
          <a:p>
            <a:pPr>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337907873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2C2F2-0510-EF60-5EFA-AC61D1A19F3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99D427E-B073-E984-196C-EF0087A35457}"/>
              </a:ext>
            </a:extLst>
          </p:cNvPr>
          <p:cNvSpPr>
            <a:spLocks noGrp="1"/>
          </p:cNvSpPr>
          <p:nvPr>
            <p:ph type="title"/>
          </p:nvPr>
        </p:nvSpPr>
        <p:spPr>
          <a:xfrm>
            <a:off x="1745673" y="624110"/>
            <a:ext cx="9758939" cy="1280890"/>
          </a:xfrm>
        </p:spPr>
        <p:txBody>
          <a:bodyPr/>
          <a:lstStyle/>
          <a:p>
            <a:pPr algn="ctr"/>
            <a:r>
              <a:rPr lang="he-IL" b="1" dirty="0"/>
              <a:t>מהם חיים טובים?</a:t>
            </a:r>
          </a:p>
        </p:txBody>
      </p:sp>
      <p:sp>
        <p:nvSpPr>
          <p:cNvPr id="3" name="מציין מיקום תוכן 2">
            <a:extLst>
              <a:ext uri="{FF2B5EF4-FFF2-40B4-BE49-F238E27FC236}">
                <a16:creationId xmlns:a16="http://schemas.microsoft.com/office/drawing/2014/main" id="{D0B2F5DB-3382-4ADF-545B-5A3F06B64432}"/>
              </a:ext>
            </a:extLst>
          </p:cNvPr>
          <p:cNvSpPr>
            <a:spLocks noGrp="1"/>
          </p:cNvSpPr>
          <p:nvPr>
            <p:ph idx="1"/>
          </p:nvPr>
        </p:nvSpPr>
        <p:spPr>
          <a:xfrm>
            <a:off x="1269242" y="1765109"/>
            <a:ext cx="10235370" cy="4961693"/>
          </a:xfrm>
        </p:spPr>
        <p:txBody>
          <a:bodyPr>
            <a:normAutofit fontScale="77500" lnSpcReduction="20000"/>
          </a:bodyPr>
          <a:lstStyle/>
          <a:p>
            <a:pPr>
              <a:lnSpc>
                <a:spcPct val="150000"/>
              </a:lnSpc>
            </a:pPr>
            <a:r>
              <a:rPr lang="he-IL" sz="2800" b="0" i="0" dirty="0">
                <a:solidFill>
                  <a:srgbClr val="000000"/>
                </a:solidFill>
                <a:effectLst/>
                <a:latin typeface="Rubik"/>
              </a:rPr>
              <a:t>בסקירה נרחבת של השאלה מהם החיים הטובים ומהו מושג האושר, מגיעים ריף </a:t>
            </a:r>
            <a:r>
              <a:rPr lang="he-IL" sz="2800" b="0" i="0" dirty="0" err="1">
                <a:solidFill>
                  <a:srgbClr val="000000"/>
                </a:solidFill>
                <a:effectLst/>
                <a:latin typeface="Rubik"/>
              </a:rPr>
              <a:t>וסינגר</a:t>
            </a:r>
            <a:r>
              <a:rPr lang="he-IL" sz="2800" b="0" i="0" dirty="0">
                <a:solidFill>
                  <a:srgbClr val="000000"/>
                </a:solidFill>
                <a:effectLst/>
                <a:latin typeface="Rubik"/>
              </a:rPr>
              <a:t> למסקנה שמהות הבריאות החיובית כפי שנחקרה במדעי החברה, והפילוסופיה היא בעיקרה:</a:t>
            </a:r>
          </a:p>
          <a:p>
            <a:pPr>
              <a:lnSpc>
                <a:spcPct val="150000"/>
              </a:lnSpc>
            </a:pPr>
            <a:r>
              <a:rPr lang="he-IL" sz="2800" b="0" i="0" dirty="0">
                <a:solidFill>
                  <a:srgbClr val="000000"/>
                </a:solidFill>
                <a:effectLst/>
                <a:latin typeface="Rubik"/>
              </a:rPr>
              <a:t>ראשית מטרה בחיים המושגת כאשר האדם בוחר עיסוקים, פעילויות משמעותיות שמקנות לו תחושה של כבוד וסיפוק, וקשרים בעלי משמעות. היכולת לאינטימיות ואהבה הדדית, עניין ואכפתיות כלפי אחרים. </a:t>
            </a:r>
          </a:p>
          <a:p>
            <a:pPr>
              <a:lnSpc>
                <a:spcPct val="150000"/>
              </a:lnSpc>
            </a:pPr>
            <a:r>
              <a:rPr lang="he-IL" sz="2800" b="0" i="0" dirty="0">
                <a:solidFill>
                  <a:srgbClr val="000000"/>
                </a:solidFill>
                <a:effectLst/>
                <a:latin typeface="Rubik"/>
              </a:rPr>
              <a:t>הערך העצמי נובע במידה רבה מכך שהאדם מקבל כמות מספקת של חיבה ואהבה. </a:t>
            </a:r>
          </a:p>
          <a:p>
            <a:pPr>
              <a:lnSpc>
                <a:spcPct val="150000"/>
              </a:lnSpc>
            </a:pPr>
            <a:r>
              <a:rPr lang="he-IL" sz="2800" b="0" i="0" dirty="0">
                <a:solidFill>
                  <a:srgbClr val="000000"/>
                </a:solidFill>
                <a:effectLst/>
                <a:latin typeface="Rubik"/>
              </a:rPr>
              <a:t>יחסים </a:t>
            </a:r>
            <a:r>
              <a:rPr lang="he-IL" sz="2800" b="0" i="0" dirty="0" err="1">
                <a:solidFill>
                  <a:srgbClr val="000000"/>
                </a:solidFill>
                <a:effectLst/>
                <a:latin typeface="Rubik"/>
              </a:rPr>
              <a:t>משמעותים</a:t>
            </a:r>
            <a:r>
              <a:rPr lang="he-IL" sz="2800" b="0" i="0" dirty="0">
                <a:solidFill>
                  <a:srgbClr val="000000"/>
                </a:solidFill>
                <a:effectLst/>
                <a:latin typeface="Rubik"/>
              </a:rPr>
              <a:t> יכולים לבוא לידי ביטוי גם בדאגה לאחרים כמו בהורות או בתפקידים חברתיים שבהם מתבטאת העזרה והדאגה לאחר. </a:t>
            </a:r>
          </a:p>
          <a:p>
            <a:pPr>
              <a:lnSpc>
                <a:spcPct val="150000"/>
              </a:lnSpc>
            </a:pPr>
            <a:r>
              <a:rPr lang="he-IL" sz="2800" b="0" i="0" dirty="0">
                <a:solidFill>
                  <a:srgbClr val="000000"/>
                </a:solidFill>
                <a:effectLst/>
                <a:latin typeface="Rubik"/>
              </a:rPr>
              <a:t>קשר רגשי משמעותי הוא גם הצורך להשתייך</a:t>
            </a:r>
            <a:r>
              <a:rPr lang="en-US" sz="2800" b="0" i="0" dirty="0">
                <a:solidFill>
                  <a:srgbClr val="000000"/>
                </a:solidFill>
                <a:effectLst/>
                <a:latin typeface="Rubik"/>
              </a:rPr>
              <a:t> </a:t>
            </a:r>
            <a:r>
              <a:rPr lang="he-IL" sz="2800" b="0" i="0" dirty="0">
                <a:solidFill>
                  <a:srgbClr val="000000"/>
                </a:solidFill>
                <a:effectLst/>
                <a:latin typeface="Rubik"/>
              </a:rPr>
              <a:t>והצורך </a:t>
            </a:r>
            <a:r>
              <a:rPr lang="he-IL" sz="2800" b="0" i="0" dirty="0" err="1">
                <a:solidFill>
                  <a:srgbClr val="000000"/>
                </a:solidFill>
                <a:effectLst/>
                <a:latin typeface="Rubik"/>
              </a:rPr>
              <a:t>בבטחון</a:t>
            </a:r>
            <a:r>
              <a:rPr lang="he-IL" sz="2800" dirty="0">
                <a:solidFill>
                  <a:srgbClr val="000000"/>
                </a:solidFill>
                <a:latin typeface="Rubik"/>
              </a:rPr>
              <a:t>.</a:t>
            </a:r>
            <a:endParaRPr lang="he-IL" sz="2400" b="1" dirty="0">
              <a:solidFill>
                <a:schemeClr val="accent3">
                  <a:lumMod val="75000"/>
                </a:schemeClr>
              </a:solidFill>
            </a:endParaRPr>
          </a:p>
        </p:txBody>
      </p:sp>
    </p:spTree>
    <p:extLst>
      <p:ext uri="{BB962C8B-B14F-4D97-AF65-F5344CB8AC3E}">
        <p14:creationId xmlns:p14="http://schemas.microsoft.com/office/powerpoint/2010/main" val="50879016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6C592-7D1B-E83B-9EAE-3D274B5DF01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D632E06-DBA1-FF7F-CCD1-582A220D8ECF}"/>
              </a:ext>
            </a:extLst>
          </p:cNvPr>
          <p:cNvSpPr>
            <a:spLocks noGrp="1"/>
          </p:cNvSpPr>
          <p:nvPr>
            <p:ph type="title"/>
          </p:nvPr>
        </p:nvSpPr>
        <p:spPr>
          <a:xfrm>
            <a:off x="1745673" y="624110"/>
            <a:ext cx="9758939" cy="1280890"/>
          </a:xfrm>
        </p:spPr>
        <p:txBody>
          <a:bodyPr/>
          <a:lstStyle/>
          <a:p>
            <a:pPr algn="r"/>
            <a:r>
              <a:rPr lang="he-IL" b="1" dirty="0"/>
              <a:t>הפרדוקס ההכרחי של החצי השני של החיים </a:t>
            </a:r>
          </a:p>
        </p:txBody>
      </p:sp>
      <p:sp>
        <p:nvSpPr>
          <p:cNvPr id="3" name="מציין מיקום תוכן 2">
            <a:extLst>
              <a:ext uri="{FF2B5EF4-FFF2-40B4-BE49-F238E27FC236}">
                <a16:creationId xmlns:a16="http://schemas.microsoft.com/office/drawing/2014/main" id="{04734F49-FDD4-EA27-D142-2E6DB2E62D53}"/>
              </a:ext>
            </a:extLst>
          </p:cNvPr>
          <p:cNvSpPr>
            <a:spLocks noGrp="1"/>
          </p:cNvSpPr>
          <p:nvPr>
            <p:ph idx="1"/>
          </p:nvPr>
        </p:nvSpPr>
        <p:spPr>
          <a:xfrm>
            <a:off x="1269242" y="1765109"/>
            <a:ext cx="10235370" cy="4920917"/>
          </a:xfrm>
        </p:spPr>
        <p:txBody>
          <a:bodyPr>
            <a:normAutofit fontScale="92500" lnSpcReduction="20000"/>
          </a:bodyPr>
          <a:lstStyle/>
          <a:p>
            <a:pPr>
              <a:lnSpc>
                <a:spcPct val="150000"/>
              </a:lnSpc>
            </a:pPr>
            <a:r>
              <a:rPr lang="he-IL" sz="2800" b="1" dirty="0">
                <a:solidFill>
                  <a:schemeClr val="accent2">
                    <a:lumMod val="75000"/>
                  </a:schemeClr>
                </a:solidFill>
              </a:rPr>
              <a:t> </a:t>
            </a:r>
            <a:r>
              <a:rPr lang="he-IL" sz="2400" b="0" i="0" dirty="0">
                <a:solidFill>
                  <a:srgbClr val="000000"/>
                </a:solidFill>
                <a:effectLst/>
                <a:latin typeface="Assistant" pitchFamily="2" charset="-79"/>
                <a:cs typeface="Assistant" pitchFamily="2" charset="-79"/>
              </a:rPr>
              <a:t>הפרדוקס ההכרחי של החצי השני של החיים הוא, שמצד אחד זה הזמן להעצמה של מה שטרם הוגשם ושל התפתחות, </a:t>
            </a:r>
          </a:p>
          <a:p>
            <a:pPr>
              <a:lnSpc>
                <a:spcPct val="150000"/>
              </a:lnSpc>
            </a:pPr>
            <a:r>
              <a:rPr lang="he-IL" sz="2400" b="0" i="0" dirty="0">
                <a:solidFill>
                  <a:srgbClr val="000000"/>
                </a:solidFill>
                <a:effectLst/>
                <a:latin typeface="Assistant" pitchFamily="2" charset="-79"/>
                <a:cs typeface="Assistant" pitchFamily="2" charset="-79"/>
              </a:rPr>
              <a:t> ומצד שני זה הזמן לקבל את המגבלות הפיזיות, הנפשיות והאינטלקטואליות. לשמוט את צרכי הבעלות, </a:t>
            </a:r>
            <a:r>
              <a:rPr lang="he-IL" sz="2400" b="0" i="0" dirty="0" err="1">
                <a:solidFill>
                  <a:srgbClr val="000000"/>
                </a:solidFill>
                <a:effectLst/>
                <a:latin typeface="Assistant" pitchFamily="2" charset="-79"/>
                <a:cs typeface="Assistant" pitchFamily="2" charset="-79"/>
              </a:rPr>
              <a:t>כשלא</a:t>
            </a:r>
            <a:r>
              <a:rPr lang="he-IL" sz="2400" b="0" i="0" dirty="0">
                <a:solidFill>
                  <a:srgbClr val="000000"/>
                </a:solidFill>
                <a:effectLst/>
                <a:latin typeface="Assistant" pitchFamily="2" charset="-79"/>
                <a:cs typeface="Assistant" pitchFamily="2" charset="-79"/>
              </a:rPr>
              <a:t> יודעים מה החיים יביאו, ולקבל את הלא-נודע שאין לנו שליטה עליו; לקבל את כישורי הגוף שהולכים ומתרופפים. תהליך שכרוך בתחושות אובדן ותבוסה, ומכאן גם נמיכות קומה.</a:t>
            </a:r>
          </a:p>
          <a:p>
            <a:pPr marL="0" indent="0">
              <a:lnSpc>
                <a:spcPct val="150000"/>
              </a:lnSpc>
              <a:buNone/>
            </a:pPr>
            <a:r>
              <a:rPr lang="he-IL" sz="2400" b="1" dirty="0">
                <a:solidFill>
                  <a:schemeClr val="accent3">
                    <a:lumMod val="75000"/>
                  </a:schemeClr>
                </a:solidFill>
              </a:rPr>
              <a:t>"היכולת לוותר ולהרפות היא אולי ההתפתחות הרוחנית החשובה ביותר לזקנה מכובדת. במחצית השנייה של החיים עלינו ללמוד לוותר על דברים רבים שהורגלנו אליהם – תחילה גידול הילדים הקטנים, אחר כך העבודה, הבריאות המעולה, המראה החיצוני המסוים ועוד. אם נלמד לוותר בהדרגה, הוויתור הגדול ביותר – הוויתור על החיים עצמם – לא ימצא אותנו בלתי מוכנים" (גוטמן, 2006, עמ' 34).</a:t>
            </a:r>
          </a:p>
        </p:txBody>
      </p:sp>
    </p:spTree>
    <p:extLst>
      <p:ext uri="{BB962C8B-B14F-4D97-AF65-F5344CB8AC3E}">
        <p14:creationId xmlns:p14="http://schemas.microsoft.com/office/powerpoint/2010/main" val="373453062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F0155-9814-0897-CA5C-AB4DB574D59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16F86B1-4507-BE9C-53B9-485BB1182A1C}"/>
              </a:ext>
            </a:extLst>
          </p:cNvPr>
          <p:cNvSpPr>
            <a:spLocks noGrp="1"/>
          </p:cNvSpPr>
          <p:nvPr>
            <p:ph type="title"/>
          </p:nvPr>
        </p:nvSpPr>
        <p:spPr>
          <a:xfrm>
            <a:off x="1745673" y="624110"/>
            <a:ext cx="9758939" cy="1280890"/>
          </a:xfrm>
        </p:spPr>
        <p:txBody>
          <a:bodyPr/>
          <a:lstStyle/>
          <a:p>
            <a:pPr algn="r"/>
            <a:r>
              <a:rPr lang="he-IL" b="1" dirty="0"/>
              <a:t>חמישה פרמטרים מרכזיים להזדקנות מאושרת ומוצלחת: </a:t>
            </a:r>
          </a:p>
        </p:txBody>
      </p:sp>
      <p:sp>
        <p:nvSpPr>
          <p:cNvPr id="3" name="מציין מיקום תוכן 2">
            <a:extLst>
              <a:ext uri="{FF2B5EF4-FFF2-40B4-BE49-F238E27FC236}">
                <a16:creationId xmlns:a16="http://schemas.microsoft.com/office/drawing/2014/main" id="{58821254-1332-A58C-ED16-D90CEF3483EF}"/>
              </a:ext>
            </a:extLst>
          </p:cNvPr>
          <p:cNvSpPr>
            <a:spLocks noGrp="1"/>
          </p:cNvSpPr>
          <p:nvPr>
            <p:ph idx="1"/>
          </p:nvPr>
        </p:nvSpPr>
        <p:spPr>
          <a:xfrm>
            <a:off x="1269242" y="1765109"/>
            <a:ext cx="10235370" cy="4920917"/>
          </a:xfrm>
        </p:spPr>
        <p:txBody>
          <a:bodyPr>
            <a:normAutofit/>
          </a:bodyPr>
          <a:lstStyle/>
          <a:p>
            <a:pPr>
              <a:lnSpc>
                <a:spcPct val="150000"/>
              </a:lnSpc>
            </a:pPr>
            <a:r>
              <a:rPr lang="he-IL" sz="2800" b="0" i="0" dirty="0">
                <a:solidFill>
                  <a:srgbClr val="000000"/>
                </a:solidFill>
                <a:effectLst/>
                <a:latin typeface="OpenSansHebrew"/>
              </a:rPr>
              <a:t>תחושת מטרה לחיים, </a:t>
            </a:r>
          </a:p>
          <a:p>
            <a:pPr>
              <a:lnSpc>
                <a:spcPct val="150000"/>
              </a:lnSpc>
            </a:pPr>
            <a:r>
              <a:rPr lang="he-IL" sz="2800" b="0" i="0" dirty="0">
                <a:solidFill>
                  <a:srgbClr val="000000"/>
                </a:solidFill>
                <a:effectLst/>
                <a:latin typeface="OpenSansHebrew"/>
              </a:rPr>
              <a:t>מפגשים חברתיים קבועים, </a:t>
            </a:r>
          </a:p>
          <a:p>
            <a:pPr>
              <a:lnSpc>
                <a:spcPct val="150000"/>
              </a:lnSpc>
            </a:pPr>
            <a:r>
              <a:rPr lang="he-IL" sz="2800" b="0" i="0" dirty="0">
                <a:solidFill>
                  <a:srgbClr val="000000"/>
                </a:solidFill>
                <a:effectLst/>
                <a:latin typeface="OpenSansHebrew"/>
              </a:rPr>
              <a:t>קבלה עצמית, </a:t>
            </a:r>
          </a:p>
          <a:p>
            <a:pPr>
              <a:lnSpc>
                <a:spcPct val="150000"/>
              </a:lnSpc>
            </a:pPr>
            <a:r>
              <a:rPr lang="he-IL" sz="2800" b="0" i="0" dirty="0">
                <a:solidFill>
                  <a:srgbClr val="000000"/>
                </a:solidFill>
                <a:effectLst/>
                <a:latin typeface="OpenSansHebrew"/>
              </a:rPr>
              <a:t>התפתחות אישית </a:t>
            </a:r>
          </a:p>
          <a:p>
            <a:pPr>
              <a:lnSpc>
                <a:spcPct val="150000"/>
              </a:lnSpc>
            </a:pPr>
            <a:r>
              <a:rPr lang="he-IL" sz="2800" b="0" i="0">
                <a:solidFill>
                  <a:srgbClr val="000000"/>
                </a:solidFill>
                <a:effectLst/>
                <a:latin typeface="OpenSansHebrew"/>
              </a:rPr>
              <a:t>וניהול </a:t>
            </a:r>
            <a:r>
              <a:rPr lang="he-IL" sz="2800" b="0" i="0" dirty="0">
                <a:solidFill>
                  <a:srgbClr val="000000"/>
                </a:solidFill>
                <a:effectLst/>
                <a:latin typeface="OpenSansHebrew"/>
              </a:rPr>
              <a:t>אורח חיים עצמאי ואוטונומי.</a:t>
            </a:r>
            <a:endParaRPr lang="he-IL" sz="2400" b="1" dirty="0">
              <a:solidFill>
                <a:schemeClr val="accent3">
                  <a:lumMod val="75000"/>
                </a:schemeClr>
              </a:solidFill>
            </a:endParaRPr>
          </a:p>
        </p:txBody>
      </p:sp>
    </p:spTree>
    <p:extLst>
      <p:ext uri="{BB962C8B-B14F-4D97-AF65-F5344CB8AC3E}">
        <p14:creationId xmlns:p14="http://schemas.microsoft.com/office/powerpoint/2010/main" val="50367421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307F0-2237-D275-8063-B524A2F9561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3015DE5-0D56-DCF9-C36A-8FF4E1A5520F}"/>
              </a:ext>
            </a:extLst>
          </p:cNvPr>
          <p:cNvSpPr>
            <a:spLocks noGrp="1"/>
          </p:cNvSpPr>
          <p:nvPr>
            <p:ph type="title"/>
          </p:nvPr>
        </p:nvSpPr>
        <p:spPr>
          <a:xfrm>
            <a:off x="1745673" y="624110"/>
            <a:ext cx="9758939" cy="1280890"/>
          </a:xfrm>
        </p:spPr>
        <p:txBody>
          <a:bodyPr/>
          <a:lstStyle/>
          <a:p>
            <a:pPr algn="ctr"/>
            <a:r>
              <a:rPr lang="he-IL" b="1" dirty="0"/>
              <a:t>"ויתור אקטיבי" </a:t>
            </a:r>
          </a:p>
        </p:txBody>
      </p:sp>
      <p:sp>
        <p:nvSpPr>
          <p:cNvPr id="3" name="מציין מיקום תוכן 2">
            <a:extLst>
              <a:ext uri="{FF2B5EF4-FFF2-40B4-BE49-F238E27FC236}">
                <a16:creationId xmlns:a16="http://schemas.microsoft.com/office/drawing/2014/main" id="{A20373E7-0F9B-15C2-78F8-F62DF9411F43}"/>
              </a:ext>
            </a:extLst>
          </p:cNvPr>
          <p:cNvSpPr>
            <a:spLocks noGrp="1"/>
          </p:cNvSpPr>
          <p:nvPr>
            <p:ph idx="1"/>
          </p:nvPr>
        </p:nvSpPr>
        <p:spPr>
          <a:xfrm>
            <a:off x="1269242" y="1765109"/>
            <a:ext cx="10235370" cy="4920917"/>
          </a:xfrm>
        </p:spPr>
        <p:txBody>
          <a:bodyPr>
            <a:normAutofit lnSpcReduction="10000"/>
          </a:bodyPr>
          <a:lstStyle/>
          <a:p>
            <a:pPr>
              <a:lnSpc>
                <a:spcPct val="150000"/>
              </a:lnSpc>
            </a:pPr>
            <a:r>
              <a:rPr lang="he-IL" sz="2800" b="0" i="0" dirty="0">
                <a:solidFill>
                  <a:srgbClr val="000000"/>
                </a:solidFill>
                <a:effectLst/>
                <a:latin typeface="Assistant" pitchFamily="2" charset="-79"/>
                <a:cs typeface="Assistant" pitchFamily="2" charset="-79"/>
              </a:rPr>
              <a:t>העמדה המשחררת היא עמדת הרפיה. ללמוד להרפות, כשלהרפות פירושו לוותר, לא במובן של </a:t>
            </a:r>
            <a:r>
              <a:rPr lang="en-US" sz="2800" b="0" i="0" dirty="0">
                <a:solidFill>
                  <a:srgbClr val="000000"/>
                </a:solidFill>
                <a:effectLst/>
                <a:latin typeface="Assistant" pitchFamily="2" charset="-79"/>
                <a:cs typeface="Assistant" pitchFamily="2" charset="-79"/>
              </a:rPr>
              <a:t>give-up </a:t>
            </a:r>
            <a:r>
              <a:rPr lang="he-IL" sz="2800" b="0" i="0" dirty="0">
                <a:solidFill>
                  <a:srgbClr val="000000"/>
                </a:solidFill>
                <a:effectLst/>
                <a:latin typeface="Assistant" pitchFamily="2" charset="-79"/>
                <a:cs typeface="Assistant" pitchFamily="2" charset="-79"/>
              </a:rPr>
              <a:t>אלא במובן של </a:t>
            </a:r>
            <a:r>
              <a:rPr lang="en-US" sz="2800" b="0" i="0" dirty="0">
                <a:solidFill>
                  <a:srgbClr val="000000"/>
                </a:solidFill>
                <a:effectLst/>
                <a:latin typeface="Assistant" pitchFamily="2" charset="-79"/>
                <a:cs typeface="Assistant" pitchFamily="2" charset="-79"/>
              </a:rPr>
              <a:t>surrender. </a:t>
            </a:r>
            <a:r>
              <a:rPr lang="he-IL" sz="2800" b="0" i="0" dirty="0">
                <a:solidFill>
                  <a:srgbClr val="000000"/>
                </a:solidFill>
                <a:effectLst/>
                <a:latin typeface="Assistant" pitchFamily="2" charset="-79"/>
                <a:cs typeface="Assistant" pitchFamily="2" charset="-79"/>
              </a:rPr>
              <a:t>מלה זו פירושה גם להיכנע למשהו אחר שגדול מאתנו (הלא-מודע, העצמי, המוות, אלוהים), וגם להיכנע למה שהחיים תובעים מאתנו. הכוונה אינה לכניעה של ייאוש מחוסר ברירה, אלא למה שמריון </a:t>
            </a:r>
            <a:r>
              <a:rPr lang="he-IL" sz="2800" b="0" i="0" dirty="0" err="1">
                <a:solidFill>
                  <a:srgbClr val="000000"/>
                </a:solidFill>
                <a:effectLst/>
                <a:latin typeface="Assistant" pitchFamily="2" charset="-79"/>
                <a:cs typeface="Assistant" pitchFamily="2" charset="-79"/>
              </a:rPr>
              <a:t>ווּדמן</a:t>
            </a:r>
            <a:r>
              <a:rPr lang="he-IL" sz="2800" b="0" i="0" dirty="0">
                <a:solidFill>
                  <a:srgbClr val="000000"/>
                </a:solidFill>
                <a:effectLst/>
                <a:latin typeface="Assistant" pitchFamily="2" charset="-79"/>
                <a:cs typeface="Assistant" pitchFamily="2" charset="-79"/>
              </a:rPr>
              <a:t> מכנה "ויתור אקטיבי" (</a:t>
            </a:r>
            <a:r>
              <a:rPr lang="en-US" sz="2800" b="0" i="0" dirty="0">
                <a:solidFill>
                  <a:srgbClr val="000000"/>
                </a:solidFill>
                <a:effectLst/>
                <a:latin typeface="Assistant" pitchFamily="2" charset="-79"/>
                <a:cs typeface="Assistant" pitchFamily="2" charset="-79"/>
              </a:rPr>
              <a:t>surrender active). </a:t>
            </a:r>
            <a:r>
              <a:rPr lang="he-IL" sz="2800" b="0" i="0" dirty="0">
                <a:solidFill>
                  <a:srgbClr val="000000"/>
                </a:solidFill>
                <a:effectLst/>
                <a:latin typeface="Assistant" pitchFamily="2" charset="-79"/>
                <a:cs typeface="Assistant" pitchFamily="2" charset="-79"/>
              </a:rPr>
              <a:t>כך הופכים את תבוסת האגו לוויתור ולהשלמה. והרי בין כה וכה, בין אם נרצה ובין אם לא נרצה, עלינו לוותר. לכן מוטב לקבל את הוויתור, כשחרור של מה שעבר זמנו ומבקש שנפתח היבטים חדשים בנפש.</a:t>
            </a:r>
            <a:endParaRPr lang="he-IL" sz="2400" b="1" dirty="0">
              <a:solidFill>
                <a:schemeClr val="accent3">
                  <a:lumMod val="75000"/>
                </a:schemeClr>
              </a:solidFill>
            </a:endParaRPr>
          </a:p>
        </p:txBody>
      </p:sp>
    </p:spTree>
    <p:extLst>
      <p:ext uri="{BB962C8B-B14F-4D97-AF65-F5344CB8AC3E}">
        <p14:creationId xmlns:p14="http://schemas.microsoft.com/office/powerpoint/2010/main" val="7230156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D1049-91F0-1CFC-0E7A-D372ED216A8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4E19C05-2165-36E5-0C0E-89EBE4682AE5}"/>
              </a:ext>
            </a:extLst>
          </p:cNvPr>
          <p:cNvSpPr>
            <a:spLocks noGrp="1"/>
          </p:cNvSpPr>
          <p:nvPr>
            <p:ph type="title"/>
          </p:nvPr>
        </p:nvSpPr>
        <p:spPr>
          <a:xfrm>
            <a:off x="1745673" y="624110"/>
            <a:ext cx="9758939" cy="1280890"/>
          </a:xfrm>
        </p:spPr>
        <p:txBody>
          <a:bodyPr/>
          <a:lstStyle/>
          <a:p>
            <a:pPr algn="ctr"/>
            <a:r>
              <a:rPr lang="he-IL" b="1" dirty="0"/>
              <a:t>"תפילת הזקן" </a:t>
            </a:r>
          </a:p>
        </p:txBody>
      </p:sp>
      <p:sp>
        <p:nvSpPr>
          <p:cNvPr id="3" name="מציין מיקום תוכן 2">
            <a:extLst>
              <a:ext uri="{FF2B5EF4-FFF2-40B4-BE49-F238E27FC236}">
                <a16:creationId xmlns:a16="http://schemas.microsoft.com/office/drawing/2014/main" id="{BE185E8F-C351-05E8-0366-0E4192D9E550}"/>
              </a:ext>
            </a:extLst>
          </p:cNvPr>
          <p:cNvSpPr>
            <a:spLocks noGrp="1"/>
          </p:cNvSpPr>
          <p:nvPr>
            <p:ph idx="1"/>
          </p:nvPr>
        </p:nvSpPr>
        <p:spPr>
          <a:xfrm>
            <a:off x="1269242" y="1765109"/>
            <a:ext cx="10235370" cy="4920917"/>
          </a:xfrm>
        </p:spPr>
        <p:txBody>
          <a:bodyPr>
            <a:normAutofit fontScale="55000" lnSpcReduction="20000"/>
          </a:bodyPr>
          <a:lstStyle/>
          <a:p>
            <a:pPr>
              <a:lnSpc>
                <a:spcPct val="150000"/>
              </a:lnSpc>
            </a:pPr>
            <a:r>
              <a:rPr lang="he-IL" sz="2800" b="0" i="0" dirty="0">
                <a:solidFill>
                  <a:srgbClr val="000000"/>
                </a:solidFill>
                <a:effectLst/>
                <a:latin typeface="Assistant" pitchFamily="2" charset="-79"/>
                <a:cs typeface="Assistant" pitchFamily="2" charset="-79"/>
              </a:rPr>
              <a:t>המיסטיקנית מהמאה ה-16, </a:t>
            </a:r>
            <a:r>
              <a:rPr lang="he-IL" sz="2800" b="0" i="0" dirty="0" err="1">
                <a:solidFill>
                  <a:srgbClr val="000000"/>
                </a:solidFill>
                <a:effectLst/>
                <a:latin typeface="Assistant" pitchFamily="2" charset="-79"/>
                <a:cs typeface="Assistant" pitchFamily="2" charset="-79"/>
              </a:rPr>
              <a:t>תרסה</a:t>
            </a:r>
            <a:r>
              <a:rPr lang="he-IL" sz="2800" b="0" i="0" dirty="0">
                <a:solidFill>
                  <a:srgbClr val="000000"/>
                </a:solidFill>
                <a:effectLst/>
                <a:latin typeface="Assistant" pitchFamily="2" charset="-79"/>
                <a:cs typeface="Assistant" pitchFamily="2" charset="-79"/>
              </a:rPr>
              <a:t> מאווילה, כתבה תפילה לעת זקנתה, בה היא מבקשת להקטין את הדגש על צרכי אגו לטובת העצמי, ולהיות חיובי, עם קבלת הקשיים ויכולת להתייחס לצרכי הזולת:</a:t>
            </a:r>
          </a:p>
          <a:p>
            <a:pPr>
              <a:lnSpc>
                <a:spcPct val="150000"/>
              </a:lnSpc>
            </a:pPr>
            <a:r>
              <a:rPr lang="he-IL" sz="2800" b="0" i="0" dirty="0" err="1">
                <a:solidFill>
                  <a:srgbClr val="000000"/>
                </a:solidFill>
                <a:effectLst/>
                <a:latin typeface="Assistant" pitchFamily="2" charset="-79"/>
                <a:cs typeface="Assistant" pitchFamily="2" charset="-79"/>
              </a:rPr>
              <a:t>אֱלֹהִים</a:t>
            </a:r>
            <a:r>
              <a:rPr lang="he-IL" sz="2800" b="0" i="0" dirty="0">
                <a:solidFill>
                  <a:srgbClr val="000000"/>
                </a:solidFill>
                <a:effectLst/>
                <a:latin typeface="Assistant" pitchFamily="2" charset="-79"/>
                <a:cs typeface="Assistant" pitchFamily="2" charset="-79"/>
              </a:rPr>
              <a:t>, אַתָּה יוֹדֵעַ טוֹב מִמֶּנִי עַצְמִי שֶׁאֲנִי מִזְדַקֵן וְיוֹם אֶחָד אֶהְיֶה אָדָם זָקֵן. שְׁמוֹר אוֹתִי מִפְּנֵי הָהֶרְגֵּל הָהַרְסָנִי לוֹמַר מַשֶׁהוּ עַל כָּל נוֹשׂא וּבְכל הִזְדַּמְנּות. שַׁחְרֵר אוֹתִי מִפְּנֵי </a:t>
            </a:r>
            <a:r>
              <a:rPr lang="he-IL" sz="2800" b="0" i="0" dirty="0" err="1">
                <a:solidFill>
                  <a:srgbClr val="000000"/>
                </a:solidFill>
                <a:effectLst/>
                <a:latin typeface="Assistant" pitchFamily="2" charset="-79"/>
                <a:cs typeface="Assistant" pitchFamily="2" charset="-79"/>
              </a:rPr>
              <a:t>התאֲוה</a:t>
            </a:r>
            <a:r>
              <a:rPr lang="he-IL" sz="2800" b="0" i="0" dirty="0">
                <a:solidFill>
                  <a:srgbClr val="000000"/>
                </a:solidFill>
                <a:effectLst/>
                <a:latin typeface="Assistant" pitchFamily="2" charset="-79"/>
                <a:cs typeface="Assistant" pitchFamily="2" charset="-79"/>
              </a:rPr>
              <a:t> לְאַרְגֵּן אֶת </a:t>
            </a:r>
            <a:r>
              <a:rPr lang="he-IL" sz="2800" b="0" i="0" dirty="0" err="1">
                <a:solidFill>
                  <a:srgbClr val="000000"/>
                </a:solidFill>
                <a:effectLst/>
                <a:latin typeface="Assistant" pitchFamily="2" charset="-79"/>
                <a:cs typeface="Assistant" pitchFamily="2" charset="-79"/>
              </a:rPr>
              <a:t>עִנְיָניהֶם</a:t>
            </a:r>
            <a:r>
              <a:rPr lang="he-IL" sz="2800" b="0" i="0" dirty="0">
                <a:solidFill>
                  <a:srgbClr val="000000"/>
                </a:solidFill>
                <a:effectLst/>
                <a:latin typeface="Assistant" pitchFamily="2" charset="-79"/>
                <a:cs typeface="Assistant" pitchFamily="2" charset="-79"/>
              </a:rPr>
              <a:t> שֶׁל אֲחֵרִים. עֲשֵׂה אוֹתִי חוֹשֵׁב אַךְ לֹא מְדֻכְדָךְ. עוֹזֵר אַךְ לֹא שְׁתַלְּטָן. </a:t>
            </a:r>
          </a:p>
          <a:p>
            <a:pPr>
              <a:lnSpc>
                <a:spcPct val="150000"/>
              </a:lnSpc>
            </a:pPr>
            <a:r>
              <a:rPr lang="he-IL" sz="2800" b="0" i="0" dirty="0">
                <a:solidFill>
                  <a:srgbClr val="000000"/>
                </a:solidFill>
                <a:effectLst/>
                <a:latin typeface="Assistant" pitchFamily="2" charset="-79"/>
                <a:cs typeface="Assistant" pitchFamily="2" charset="-79"/>
              </a:rPr>
              <a:t>עִם מַאֲגר הַחָכְמָה הַגָּדוֹל שֶׁלּי, נִרְאֶה לִי </a:t>
            </a:r>
            <a:r>
              <a:rPr lang="he-IL" sz="2800" b="0" i="0" dirty="0" err="1">
                <a:solidFill>
                  <a:srgbClr val="000000"/>
                </a:solidFill>
                <a:effectLst/>
                <a:latin typeface="Assistant" pitchFamily="2" charset="-79"/>
                <a:cs typeface="Assistant" pitchFamily="2" charset="-79"/>
              </a:rPr>
              <a:t>טִפּשִׁי</a:t>
            </a:r>
            <a:r>
              <a:rPr lang="he-IL" sz="2800" b="0" i="0" dirty="0">
                <a:solidFill>
                  <a:srgbClr val="000000"/>
                </a:solidFill>
                <a:effectLst/>
                <a:latin typeface="Assistant" pitchFamily="2" charset="-79"/>
                <a:cs typeface="Assistant" pitchFamily="2" charset="-79"/>
              </a:rPr>
              <a:t> שֶׁלֹא לְהִשְׁתַּמשׁ </a:t>
            </a:r>
            <a:r>
              <a:rPr lang="he-IL" sz="2800" b="0" i="0" dirty="0" err="1">
                <a:solidFill>
                  <a:srgbClr val="000000"/>
                </a:solidFill>
                <a:effectLst/>
                <a:latin typeface="Assistant" pitchFamily="2" charset="-79"/>
                <a:cs typeface="Assistant" pitchFamily="2" charset="-79"/>
              </a:rPr>
              <a:t>בְּכֻלּו</a:t>
            </a:r>
            <a:r>
              <a:rPr lang="he-IL" sz="2800" b="0" i="0" dirty="0">
                <a:solidFill>
                  <a:srgbClr val="000000"/>
                </a:solidFill>
                <a:effectLst/>
                <a:latin typeface="Assistant" pitchFamily="2" charset="-79"/>
                <a:cs typeface="Assistant" pitchFamily="2" charset="-79"/>
              </a:rPr>
              <a:t>ֹ, אַךְ אַתָּה הַיּוֹדֵעַ, </a:t>
            </a:r>
            <a:r>
              <a:rPr lang="he-IL" sz="2800" b="0" i="0" dirty="0" err="1">
                <a:solidFill>
                  <a:srgbClr val="000000"/>
                </a:solidFill>
                <a:effectLst/>
                <a:latin typeface="Assistant" pitchFamily="2" charset="-79"/>
                <a:cs typeface="Assistant" pitchFamily="2" charset="-79"/>
              </a:rPr>
              <a:t>אֱלּהִים</a:t>
            </a:r>
            <a:r>
              <a:rPr lang="he-IL" sz="2800" b="0" i="0" dirty="0">
                <a:solidFill>
                  <a:srgbClr val="000000"/>
                </a:solidFill>
                <a:effectLst/>
                <a:latin typeface="Assistant" pitchFamily="2" charset="-79"/>
                <a:cs typeface="Assistant" pitchFamily="2" charset="-79"/>
              </a:rPr>
              <a:t>, שֶׁאֲנִי זָקוּק לַחֲבֵרִים לִקְרַאת הַסּוֹף. שְׁמוֹר אֶת מַחְשַׁבְתִּי חָפְשִׁיָּה מִיֶּדַע מְיֻתָּר שֶׁל אֵין קֵץ פְּרָטִים, וְתֵן לִי כְּנָפַיִּם לְהַגִּיעַ לָעִקָּר. נְצוֹר אֶת לְשׁוֹנִי לְגַבֵּי </a:t>
            </a:r>
            <a:r>
              <a:rPr lang="he-IL" sz="2800" b="0" i="0" dirty="0" err="1">
                <a:solidFill>
                  <a:srgbClr val="000000"/>
                </a:solidFill>
                <a:effectLst/>
                <a:latin typeface="Assistant" pitchFamily="2" charset="-79"/>
                <a:cs typeface="Assistant" pitchFamily="2" charset="-79"/>
              </a:rPr>
              <a:t>יִסּוּרַי</a:t>
            </a:r>
            <a:r>
              <a:rPr lang="he-IL" sz="2800" b="0" i="0" dirty="0">
                <a:solidFill>
                  <a:srgbClr val="000000"/>
                </a:solidFill>
                <a:effectLst/>
                <a:latin typeface="Assistant" pitchFamily="2" charset="-79"/>
                <a:cs typeface="Assistant" pitchFamily="2" charset="-79"/>
              </a:rPr>
              <a:t> וּמַכְאוֹבַי, הֵם מִתְרַבִּים מְאֹד, וְהַחֵשֶׁק לְסַפֵּר עֲלֵיהֶם הוֹפֵךְ מָתוֹק יוֹתֵר וְיוֹתֵר כְּכָל שֶׁהַשָּׁנִים חוֹלְפוֹת. </a:t>
            </a:r>
          </a:p>
          <a:p>
            <a:pPr>
              <a:lnSpc>
                <a:spcPct val="150000"/>
              </a:lnSpc>
            </a:pPr>
            <a:r>
              <a:rPr lang="he-IL" sz="2800" b="0" i="0" dirty="0">
                <a:solidFill>
                  <a:srgbClr val="000000"/>
                </a:solidFill>
                <a:effectLst/>
                <a:latin typeface="Assistant" pitchFamily="2" charset="-79"/>
                <a:cs typeface="Assistant" pitchFamily="2" charset="-79"/>
              </a:rPr>
              <a:t>אֵינִי מֵעֵז לְבַקֵשׁ </a:t>
            </a:r>
            <a:r>
              <a:rPr lang="he-IL" sz="2800" b="0" i="0" dirty="0" err="1">
                <a:solidFill>
                  <a:srgbClr val="000000"/>
                </a:solidFill>
                <a:effectLst/>
                <a:latin typeface="Assistant" pitchFamily="2" charset="-79"/>
                <a:cs typeface="Assistant" pitchFamily="2" charset="-79"/>
              </a:rPr>
              <a:t>זִכָּרוֹן</a:t>
            </a:r>
            <a:r>
              <a:rPr lang="he-IL" sz="2800" b="0" i="0" dirty="0">
                <a:solidFill>
                  <a:srgbClr val="000000"/>
                </a:solidFill>
                <a:effectLst/>
                <a:latin typeface="Assistant" pitchFamily="2" charset="-79"/>
                <a:cs typeface="Assistant" pitchFamily="2" charset="-79"/>
              </a:rPr>
              <a:t> טוֹב יוֹתֵר, אַך אֲנִי מִתְפַּלֵל לְיֶתֶר עֲנָוָה וּלְפָחוֹת בִּטָחוֹן </a:t>
            </a:r>
            <a:r>
              <a:rPr lang="he-IL" sz="2800" b="0" i="0" dirty="0" err="1">
                <a:solidFill>
                  <a:srgbClr val="000000"/>
                </a:solidFill>
                <a:effectLst/>
                <a:latin typeface="Assistant" pitchFamily="2" charset="-79"/>
                <a:cs typeface="Assistant" pitchFamily="2" charset="-79"/>
              </a:rPr>
              <a:t>גַּאֲוְתָּנִי</a:t>
            </a:r>
            <a:r>
              <a:rPr lang="he-IL" sz="2800" b="0" i="0" dirty="0">
                <a:solidFill>
                  <a:srgbClr val="000000"/>
                </a:solidFill>
                <a:effectLst/>
                <a:latin typeface="Assistant" pitchFamily="2" charset="-79"/>
                <a:cs typeface="Assistant" pitchFamily="2" charset="-79"/>
              </a:rPr>
              <a:t> כַּאֲשֶׁר זִכְרֹונִי מִתְנַגֶּשׁ עִם </a:t>
            </a:r>
            <a:r>
              <a:rPr lang="he-IL" sz="2800" b="0" i="0" dirty="0" err="1">
                <a:solidFill>
                  <a:srgbClr val="000000"/>
                </a:solidFill>
                <a:effectLst/>
                <a:latin typeface="Assistant" pitchFamily="2" charset="-79"/>
                <a:cs typeface="Assistant" pitchFamily="2" charset="-79"/>
              </a:rPr>
              <a:t>זִכְרוֹנוֹתֵיהֶם</a:t>
            </a:r>
            <a:r>
              <a:rPr lang="he-IL" sz="2800" b="0" i="0" dirty="0">
                <a:solidFill>
                  <a:srgbClr val="000000"/>
                </a:solidFill>
                <a:effectLst/>
                <a:latin typeface="Assistant" pitchFamily="2" charset="-79"/>
                <a:cs typeface="Assistant" pitchFamily="2" charset="-79"/>
              </a:rPr>
              <a:t> שֶׁל אֲחֵרִים. לַמֵּד אוֹתִי אֶת </a:t>
            </a:r>
            <a:r>
              <a:rPr lang="he-IL" sz="2800" b="0" i="0" dirty="0" err="1">
                <a:solidFill>
                  <a:srgbClr val="000000"/>
                </a:solidFill>
                <a:effectLst/>
                <a:latin typeface="Assistant" pitchFamily="2" charset="-79"/>
                <a:cs typeface="Assistant" pitchFamily="2" charset="-79"/>
              </a:rPr>
              <a:t>הַשִּעוּר</a:t>
            </a:r>
            <a:r>
              <a:rPr lang="he-IL" sz="2800" b="0" i="0" dirty="0">
                <a:solidFill>
                  <a:srgbClr val="000000"/>
                </a:solidFill>
                <a:effectLst/>
                <a:latin typeface="Assistant" pitchFamily="2" charset="-79"/>
                <a:cs typeface="Assistant" pitchFamily="2" charset="-79"/>
              </a:rPr>
              <a:t> הַמְּפֹאָר שֶׁלְעִתִּים אֲנִי עָשׂוּי לִטְעוֹת. </a:t>
            </a:r>
          </a:p>
          <a:p>
            <a:pPr>
              <a:lnSpc>
                <a:spcPct val="150000"/>
              </a:lnSpc>
            </a:pPr>
            <a:r>
              <a:rPr lang="he-IL" sz="2800" b="0" i="0" dirty="0">
                <a:solidFill>
                  <a:srgbClr val="000000"/>
                </a:solidFill>
                <a:effectLst/>
                <a:latin typeface="Assistant" pitchFamily="2" charset="-79"/>
                <a:cs typeface="Assistant" pitchFamily="2" charset="-79"/>
              </a:rPr>
              <a:t>שְׁמוֹר אוֹתִי חָבִיב </a:t>
            </a:r>
            <a:r>
              <a:rPr lang="he-IL" sz="2800" b="0" i="0" dirty="0" err="1">
                <a:solidFill>
                  <a:srgbClr val="000000"/>
                </a:solidFill>
                <a:effectLst/>
                <a:latin typeface="Assistant" pitchFamily="2" charset="-79"/>
                <a:cs typeface="Assistant" pitchFamily="2" charset="-79"/>
              </a:rPr>
              <a:t>בְּמִדָּה</a:t>
            </a:r>
            <a:r>
              <a:rPr lang="he-IL" sz="2800" b="0" i="0" dirty="0">
                <a:solidFill>
                  <a:srgbClr val="000000"/>
                </a:solidFill>
                <a:effectLst/>
                <a:latin typeface="Assistant" pitchFamily="2" charset="-79"/>
                <a:cs typeface="Assistant" pitchFamily="2" charset="-79"/>
              </a:rPr>
              <a:t> מִתְקַבֶּלֶת עַל הַדַּעַת. </a:t>
            </a:r>
          </a:p>
          <a:p>
            <a:pPr>
              <a:lnSpc>
                <a:spcPct val="150000"/>
              </a:lnSpc>
            </a:pPr>
            <a:r>
              <a:rPr lang="he-IL" sz="2800" b="0" i="0" dirty="0">
                <a:solidFill>
                  <a:srgbClr val="000000"/>
                </a:solidFill>
                <a:effectLst/>
                <a:latin typeface="Assistant" pitchFamily="2" charset="-79"/>
                <a:cs typeface="Assistant" pitchFamily="2" charset="-79"/>
              </a:rPr>
              <a:t>תֵּן לִי אֶת </a:t>
            </a:r>
            <a:r>
              <a:rPr lang="he-IL" sz="2800" b="0" i="0" dirty="0" err="1">
                <a:solidFill>
                  <a:srgbClr val="000000"/>
                </a:solidFill>
                <a:effectLst/>
                <a:latin typeface="Assistant" pitchFamily="2" charset="-79"/>
                <a:cs typeface="Assistant" pitchFamily="2" charset="-79"/>
              </a:rPr>
              <a:t>הַיְּכֹלֶת</a:t>
            </a:r>
            <a:r>
              <a:rPr lang="he-IL" sz="2800" b="0" i="0" dirty="0">
                <a:solidFill>
                  <a:srgbClr val="000000"/>
                </a:solidFill>
                <a:effectLst/>
                <a:latin typeface="Assistant" pitchFamily="2" charset="-79"/>
                <a:cs typeface="Assistant" pitchFamily="2" charset="-79"/>
              </a:rPr>
              <a:t> לִרְאוֹת דְבָרִים טוֹבִים בִּמְקוֹמוֹת בִּלְתִּי צְפוּיִים, וּלְגַּלוֹת כִּשָׁרוֹן בַּאֲנָשִׁים בִּלְתִּי צְפוּיִים. וְהַעֲנֵק לִי, </a:t>
            </a:r>
            <a:r>
              <a:rPr lang="he-IL" sz="2800" b="0" i="0" dirty="0" err="1">
                <a:solidFill>
                  <a:srgbClr val="000000"/>
                </a:solidFill>
                <a:effectLst/>
                <a:latin typeface="Assistant" pitchFamily="2" charset="-79"/>
                <a:cs typeface="Assistant" pitchFamily="2" charset="-79"/>
              </a:rPr>
              <a:t>אֱלֹהִים</a:t>
            </a:r>
            <a:r>
              <a:rPr lang="he-IL" sz="2800" b="0" i="0" dirty="0">
                <a:solidFill>
                  <a:srgbClr val="000000"/>
                </a:solidFill>
                <a:effectLst/>
                <a:latin typeface="Assistant" pitchFamily="2" charset="-79"/>
                <a:cs typeface="Assistant" pitchFamily="2" charset="-79"/>
              </a:rPr>
              <a:t>, אֶת הַחֶסֶד לִהְיוֹת מְסֻגָּל לוֹמַר לָהֶם זֹאת. (מצוטט בוויקיפדיה, ערך </a:t>
            </a:r>
            <a:r>
              <a:rPr lang="he-IL" sz="2800" b="0" i="0" dirty="0" err="1">
                <a:solidFill>
                  <a:srgbClr val="000000"/>
                </a:solidFill>
                <a:effectLst/>
                <a:latin typeface="Assistant" pitchFamily="2" charset="-79"/>
                <a:cs typeface="Assistant" pitchFamily="2" charset="-79"/>
              </a:rPr>
              <a:t>תרסה</a:t>
            </a:r>
            <a:r>
              <a:rPr lang="he-IL" sz="2800" b="0" i="0" dirty="0">
                <a:solidFill>
                  <a:srgbClr val="000000"/>
                </a:solidFill>
                <a:effectLst/>
                <a:latin typeface="Assistant" pitchFamily="2" charset="-79"/>
                <a:cs typeface="Assistant" pitchFamily="2" charset="-79"/>
              </a:rPr>
              <a:t> מאווילה)</a:t>
            </a:r>
            <a:endParaRPr lang="he-IL" sz="2400" b="1" dirty="0">
              <a:solidFill>
                <a:schemeClr val="accent3">
                  <a:lumMod val="75000"/>
                </a:schemeClr>
              </a:solidFill>
            </a:endParaRPr>
          </a:p>
        </p:txBody>
      </p:sp>
    </p:spTree>
    <p:extLst>
      <p:ext uri="{BB962C8B-B14F-4D97-AF65-F5344CB8AC3E}">
        <p14:creationId xmlns:p14="http://schemas.microsoft.com/office/powerpoint/2010/main" val="189137365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היכולת לשמוח ולדמוע כאחד</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69242" y="1765110"/>
            <a:ext cx="10235370" cy="4840642"/>
          </a:xfrm>
        </p:spPr>
        <p:txBody>
          <a:bodyPr>
            <a:normAutofit fontScale="70000" lnSpcReduction="20000"/>
          </a:bodyPr>
          <a:lstStyle/>
          <a:p>
            <a:pPr algn="just">
              <a:lnSpc>
                <a:spcPct val="150000"/>
              </a:lnSpc>
            </a:pPr>
            <a:r>
              <a:rPr lang="he-IL" sz="2800" dirty="0"/>
              <a:t>במאמר שפורסם לפני שנים שאלה הכותרת: האם בני האדם יכולים להרגיש מאושרים ועצובים באותו הזמן? </a:t>
            </a:r>
          </a:p>
          <a:p>
            <a:pPr algn="just">
              <a:lnSpc>
                <a:spcPct val="150000"/>
              </a:lnSpc>
            </a:pPr>
            <a:r>
              <a:rPr lang="he-IL" sz="2800" dirty="0"/>
              <a:t>מחקרים מראים שהתשובה היא: בהחלט כן. </a:t>
            </a:r>
          </a:p>
          <a:p>
            <a:pPr algn="just">
              <a:lnSpc>
                <a:spcPct val="150000"/>
              </a:lnSpc>
            </a:pPr>
            <a:r>
              <a:rPr lang="he-IL" sz="2800" dirty="0"/>
              <a:t>בספרות המחקרית חוזרים ומזכירים מדי פעם את פרדוקס הרווחה הנפשית </a:t>
            </a:r>
            <a:r>
              <a:rPr lang="he-IL" sz="2800" dirty="0" err="1"/>
              <a:t>בזיקנה</a:t>
            </a:r>
            <a:r>
              <a:rPr lang="he-IL" sz="2800" dirty="0"/>
              <a:t>, שעיקרו: אנשים </a:t>
            </a:r>
            <a:r>
              <a:rPr lang="he-IL" sz="2800" dirty="0" err="1"/>
              <a:t>בזיקנתם</a:t>
            </a:r>
            <a:r>
              <a:rPr lang="he-IL" sz="2800" dirty="0"/>
              <a:t> סובלים יותר, חולים יותר, מתפקדים פחות, מתנסים </a:t>
            </a:r>
            <a:r>
              <a:rPr lang="he-IL" sz="2800" dirty="0" err="1"/>
              <a:t>באובדנים</a:t>
            </a:r>
            <a:r>
              <a:rPr lang="he-IL" sz="2800" dirty="0"/>
              <a:t> שונים ומתקרבים יותר למותם - ובכל זאת מדווחים ברובם על תחושות שביעות רצון ואושר שאינן בהכרח קטנות מאלה של צעירים מהם. </a:t>
            </a:r>
          </a:p>
          <a:p>
            <a:pPr algn="just">
              <a:lnSpc>
                <a:spcPct val="150000"/>
              </a:lnSpc>
            </a:pPr>
            <a:r>
              <a:rPr lang="he-IL" sz="2800" dirty="0"/>
              <a:t>זה אכן מצביע על כך שפגיעוּת ועמידוּת פועלות יחדיו אצל אותם האנשים עצמם.</a:t>
            </a:r>
          </a:p>
          <a:p>
            <a:pPr algn="just">
              <a:lnSpc>
                <a:spcPct val="150000"/>
              </a:lnSpc>
            </a:pPr>
            <a:r>
              <a:rPr lang="he-IL" sz="2800" dirty="0"/>
              <a:t>כך גם הוכיחו מזה שירמיה כתב את מגילת איכה, והרי אין שכינה שורה אלא מתוך שמחה. ומכאן שיכול האדם להיות בשמחה מסוג מסוים גם שמי </a:t>
            </a:r>
            <a:r>
              <a:rPr lang="he-IL" sz="2800" dirty="0" err="1"/>
              <a:t>יתן</a:t>
            </a:r>
            <a:r>
              <a:rPr lang="he-IL" sz="2800" dirty="0"/>
              <a:t> ראשי דמעה.  </a:t>
            </a:r>
            <a:endParaRPr lang="he-IL" sz="2400" b="1" dirty="0">
              <a:solidFill>
                <a:schemeClr val="accent3">
                  <a:lumMod val="75000"/>
                </a:schemeClr>
              </a:solidFill>
            </a:endParaRPr>
          </a:p>
        </p:txBody>
      </p:sp>
    </p:spTree>
    <p:extLst>
      <p:ext uri="{BB962C8B-B14F-4D97-AF65-F5344CB8AC3E}">
        <p14:creationId xmlns:p14="http://schemas.microsoft.com/office/powerpoint/2010/main" val="149236794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B3F75-389C-4640-517B-018962516A3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37A0066-92AA-D3F1-9514-BD2BD92B6D74}"/>
              </a:ext>
            </a:extLst>
          </p:cNvPr>
          <p:cNvSpPr>
            <a:spLocks noGrp="1"/>
          </p:cNvSpPr>
          <p:nvPr>
            <p:ph type="title"/>
          </p:nvPr>
        </p:nvSpPr>
        <p:spPr>
          <a:xfrm>
            <a:off x="1745673" y="624110"/>
            <a:ext cx="9758939" cy="1280890"/>
          </a:xfrm>
        </p:spPr>
        <p:txBody>
          <a:bodyPr/>
          <a:lstStyle/>
          <a:p>
            <a:pPr algn="ctr"/>
            <a:r>
              <a:rPr lang="he-IL" b="1" dirty="0"/>
              <a:t>היכולת לשמוח ולדמוע כאחד</a:t>
            </a:r>
          </a:p>
        </p:txBody>
      </p:sp>
      <p:pic>
        <p:nvPicPr>
          <p:cNvPr id="5" name="מציין מיקום תוכן 4">
            <a:extLst>
              <a:ext uri="{FF2B5EF4-FFF2-40B4-BE49-F238E27FC236}">
                <a16:creationId xmlns:a16="http://schemas.microsoft.com/office/drawing/2014/main" id="{E9425D35-EE82-E79C-0E23-9931A24A5B46}"/>
              </a:ext>
            </a:extLst>
          </p:cNvPr>
          <p:cNvPicPr>
            <a:picLocks noGrp="1" noChangeAspect="1"/>
          </p:cNvPicPr>
          <p:nvPr>
            <p:ph idx="1"/>
          </p:nvPr>
        </p:nvPicPr>
        <p:blipFill>
          <a:blip r:embed="rId3"/>
          <a:stretch>
            <a:fillRect/>
          </a:stretch>
        </p:blipFill>
        <p:spPr>
          <a:xfrm>
            <a:off x="2139871" y="1278189"/>
            <a:ext cx="5273497" cy="1804572"/>
          </a:xfrm>
          <a:prstGeom prst="rect">
            <a:avLst/>
          </a:prstGeom>
        </p:spPr>
      </p:pic>
      <p:pic>
        <p:nvPicPr>
          <p:cNvPr id="6" name="תמונה 5">
            <a:extLst>
              <a:ext uri="{FF2B5EF4-FFF2-40B4-BE49-F238E27FC236}">
                <a16:creationId xmlns:a16="http://schemas.microsoft.com/office/drawing/2014/main" id="{0E0FFC52-C9A3-5928-935B-62F24EFFA3EB}"/>
              </a:ext>
            </a:extLst>
          </p:cNvPr>
          <p:cNvPicPr>
            <a:picLocks noChangeAspect="1"/>
          </p:cNvPicPr>
          <p:nvPr/>
        </p:nvPicPr>
        <p:blipFill>
          <a:blip r:embed="rId4"/>
          <a:stretch>
            <a:fillRect/>
          </a:stretch>
        </p:blipFill>
        <p:spPr>
          <a:xfrm>
            <a:off x="1982383" y="3371596"/>
            <a:ext cx="5274310" cy="1792605"/>
          </a:xfrm>
          <a:prstGeom prst="rect">
            <a:avLst/>
          </a:prstGeom>
        </p:spPr>
      </p:pic>
      <p:pic>
        <p:nvPicPr>
          <p:cNvPr id="7" name="תמונה 6">
            <a:extLst>
              <a:ext uri="{FF2B5EF4-FFF2-40B4-BE49-F238E27FC236}">
                <a16:creationId xmlns:a16="http://schemas.microsoft.com/office/drawing/2014/main" id="{4590A3AD-D17B-92C8-1FF5-2B5D46514C1A}"/>
              </a:ext>
            </a:extLst>
          </p:cNvPr>
          <p:cNvPicPr>
            <a:picLocks noChangeAspect="1"/>
          </p:cNvPicPr>
          <p:nvPr/>
        </p:nvPicPr>
        <p:blipFill>
          <a:blip r:embed="rId5"/>
          <a:stretch>
            <a:fillRect/>
          </a:stretch>
        </p:blipFill>
        <p:spPr>
          <a:xfrm>
            <a:off x="7699099" y="1240784"/>
            <a:ext cx="4101068" cy="3155047"/>
          </a:xfrm>
          <a:prstGeom prst="rect">
            <a:avLst/>
          </a:prstGeom>
        </p:spPr>
      </p:pic>
    </p:spTree>
    <p:extLst>
      <p:ext uri="{BB962C8B-B14F-4D97-AF65-F5344CB8AC3E}">
        <p14:creationId xmlns:p14="http://schemas.microsoft.com/office/powerpoint/2010/main" val="278179054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0701C-1069-248C-B4B1-E2A7537C720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37EC686-641B-16A3-1ED9-90AF8D6B0A85}"/>
              </a:ext>
            </a:extLst>
          </p:cNvPr>
          <p:cNvSpPr>
            <a:spLocks noGrp="1"/>
          </p:cNvSpPr>
          <p:nvPr>
            <p:ph type="title"/>
          </p:nvPr>
        </p:nvSpPr>
        <p:spPr>
          <a:xfrm>
            <a:off x="1745673" y="624110"/>
            <a:ext cx="9758939" cy="1280890"/>
          </a:xfrm>
        </p:spPr>
        <p:txBody>
          <a:bodyPr/>
          <a:lstStyle/>
          <a:p>
            <a:pPr algn="ctr"/>
            <a:r>
              <a:rPr lang="he-IL" b="1" dirty="0"/>
              <a:t>היכולת לשמוח ולדמוע כאחד</a:t>
            </a:r>
          </a:p>
        </p:txBody>
      </p:sp>
      <p:sp>
        <p:nvSpPr>
          <p:cNvPr id="3" name="מציין מיקום תוכן 2">
            <a:extLst>
              <a:ext uri="{FF2B5EF4-FFF2-40B4-BE49-F238E27FC236}">
                <a16:creationId xmlns:a16="http://schemas.microsoft.com/office/drawing/2014/main" id="{0495E539-535A-D092-2059-126188ECF93A}"/>
              </a:ext>
            </a:extLst>
          </p:cNvPr>
          <p:cNvSpPr>
            <a:spLocks noGrp="1"/>
          </p:cNvSpPr>
          <p:nvPr>
            <p:ph idx="1"/>
          </p:nvPr>
        </p:nvSpPr>
        <p:spPr>
          <a:xfrm>
            <a:off x="1269242" y="1765110"/>
            <a:ext cx="10235370" cy="4840642"/>
          </a:xfrm>
        </p:spPr>
        <p:txBody>
          <a:bodyPr>
            <a:normAutofit fontScale="85000" lnSpcReduction="10000"/>
          </a:bodyPr>
          <a:lstStyle/>
          <a:p>
            <a:pPr algn="just">
              <a:lnSpc>
                <a:spcPct val="150000"/>
              </a:lnSpc>
            </a:pPr>
            <a:r>
              <a:rPr lang="he-IL" sz="2800" dirty="0"/>
              <a:t>שח לפניו ראש ישיבת חברון הגאון ר' יחזקאל </a:t>
            </a:r>
            <a:r>
              <a:rPr lang="he-IL" sz="2800" dirty="0" err="1"/>
              <a:t>סרנא</a:t>
            </a:r>
            <a:r>
              <a:rPr lang="he-IL" sz="2800" dirty="0"/>
              <a:t> זצ"ל שבזמן המלחמה כשנודע על מותו של אחד הצוררים נפלה מחלוקת בין הגדולים. היו שטענו שיש לשמוח על נפילתו, כי הרי נפטרנו מצרותיו, והיו שטענו: צריך לדאוג מהעתיד, כי מי יודע מי יבוא במקומו... </a:t>
            </a:r>
          </a:p>
          <a:p>
            <a:pPr algn="just">
              <a:lnSpc>
                <a:spcPct val="150000"/>
              </a:lnSpc>
            </a:pPr>
            <a:r>
              <a:rPr lang="he-IL" sz="2800" dirty="0"/>
              <a:t>הגיב על כך </a:t>
            </a:r>
            <a:r>
              <a:rPr lang="he-IL" sz="2800" dirty="0" err="1"/>
              <a:t>החזו"א</a:t>
            </a:r>
            <a:r>
              <a:rPr lang="he-IL" sz="2800" dirty="0"/>
              <a:t>: אין זו סתירה! מצד אחד צריך לשמוח על נפילת הצר, ומאידך גיסא צריך לדאוג על העתיד. הוסיף </a:t>
            </a:r>
            <a:r>
              <a:rPr lang="he-IL" sz="2800" dirty="0" err="1"/>
              <a:t>החזו"א</a:t>
            </a:r>
            <a:r>
              <a:rPr lang="he-IL" sz="2800" dirty="0"/>
              <a:t>: ירמיה הנביא חיבר את מגילת איכה. והרי הנביא כתב זאת ברוח הקודש ורוח הקודש אינה שורה אלא מתוך שמחה? אלא: אפשר לבכות בכי תמרורים על חורבן בית המקדש ובו זמנית להיות בשמחה. </a:t>
            </a:r>
            <a:r>
              <a:rPr lang="he-IL" sz="2800" dirty="0" err="1"/>
              <a:t>מהג"ר</a:t>
            </a:r>
            <a:r>
              <a:rPr lang="he-IL" sz="2800" dirty="0"/>
              <a:t> שמעון אשר כהן </a:t>
            </a:r>
            <a:r>
              <a:rPr lang="he-IL" sz="2800" dirty="0" err="1"/>
              <a:t>שליט"א</a:t>
            </a:r>
            <a:r>
              <a:rPr lang="he-IL" sz="2800" dirty="0"/>
              <a:t> – ספר מעשה איש. </a:t>
            </a:r>
            <a:endParaRPr lang="he-IL" sz="2400" b="1" dirty="0">
              <a:solidFill>
                <a:schemeClr val="accent3">
                  <a:lumMod val="75000"/>
                </a:schemeClr>
              </a:solidFill>
            </a:endParaRPr>
          </a:p>
        </p:txBody>
      </p:sp>
    </p:spTree>
    <p:extLst>
      <p:ext uri="{BB962C8B-B14F-4D97-AF65-F5344CB8AC3E}">
        <p14:creationId xmlns:p14="http://schemas.microsoft.com/office/powerpoint/2010/main" val="207527806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C5C618-0542-558F-545A-BF9BF040E127}"/>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0FA8088-6AAC-798D-BC4F-AAC2EFDD3681}"/>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473601E8-094E-D44C-61F1-4481ADD2FC14}"/>
              </a:ext>
            </a:extLst>
          </p:cNvPr>
          <p:cNvPicPr>
            <a:picLocks noChangeAspect="1"/>
          </p:cNvPicPr>
          <p:nvPr/>
        </p:nvPicPr>
        <p:blipFill>
          <a:blip r:embed="rId2"/>
          <a:stretch>
            <a:fillRect/>
          </a:stretch>
        </p:blipFill>
        <p:spPr>
          <a:xfrm>
            <a:off x="4275197" y="281172"/>
            <a:ext cx="3641605" cy="6295656"/>
          </a:xfrm>
          <a:prstGeom prst="rect">
            <a:avLst/>
          </a:prstGeom>
        </p:spPr>
      </p:pic>
      <p:pic>
        <p:nvPicPr>
          <p:cNvPr id="7" name="תמונה 6">
            <a:extLst>
              <a:ext uri="{FF2B5EF4-FFF2-40B4-BE49-F238E27FC236}">
                <a16:creationId xmlns:a16="http://schemas.microsoft.com/office/drawing/2014/main" id="{DDADF456-43B3-0520-D9B5-40C4A4C6698E}"/>
              </a:ext>
            </a:extLst>
          </p:cNvPr>
          <p:cNvPicPr>
            <a:picLocks noChangeAspect="1"/>
          </p:cNvPicPr>
          <p:nvPr/>
        </p:nvPicPr>
        <p:blipFill>
          <a:blip r:embed="rId3"/>
          <a:stretch>
            <a:fillRect/>
          </a:stretch>
        </p:blipFill>
        <p:spPr>
          <a:xfrm>
            <a:off x="902126" y="2578606"/>
            <a:ext cx="2930658" cy="2157988"/>
          </a:xfrm>
          <a:prstGeom prst="rect">
            <a:avLst/>
          </a:prstGeom>
        </p:spPr>
      </p:pic>
    </p:spTree>
    <p:extLst>
      <p:ext uri="{BB962C8B-B14F-4D97-AF65-F5344CB8AC3E}">
        <p14:creationId xmlns:p14="http://schemas.microsoft.com/office/powerpoint/2010/main" val="108456080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מהו כבוד?</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fontScale="77500" lnSpcReduction="20000"/>
          </a:bodyPr>
          <a:lstStyle/>
          <a:p>
            <a:pPr>
              <a:lnSpc>
                <a:spcPct val="150000"/>
              </a:lnSpc>
            </a:pPr>
            <a:r>
              <a:rPr lang="he-IL" sz="2800" b="1" dirty="0">
                <a:solidFill>
                  <a:schemeClr val="accent2">
                    <a:lumMod val="75000"/>
                  </a:schemeClr>
                </a:solidFill>
              </a:rPr>
              <a:t>אובייקט או סובייקט- בין גיל 75-85: </a:t>
            </a:r>
          </a:p>
          <a:p>
            <a:pPr marL="0" indent="0">
              <a:lnSpc>
                <a:spcPct val="150000"/>
              </a:lnSpc>
              <a:buNone/>
            </a:pPr>
            <a:r>
              <a:rPr lang="he-IL" sz="2400" b="1" dirty="0">
                <a:solidFill>
                  <a:schemeClr val="accent3">
                    <a:lumMod val="75000"/>
                  </a:schemeClr>
                </a:solidFill>
              </a:rPr>
              <a:t>שלום וברכה. אני בעצם רוצה לדבר באמת על הזקן החרדי בחברה, בקהילה ובמשפחה. לפי תפיסת היהדות, הזקנה היא חלק אינטגרלי ממהלך החיים. אחת הנקודות המרכזיות שביהדות, זה נתינת כבוד לאדם הזקן. אנחנו רואות את זה בפסוקים, ועדר את הפני זקן, יש עניין להיעדר מכבוד הזקן. מפני </a:t>
            </a:r>
            <a:r>
              <a:rPr lang="he-IL" sz="2400" b="1" dirty="0" err="1">
                <a:solidFill>
                  <a:schemeClr val="accent3">
                    <a:lumMod val="75000"/>
                  </a:schemeClr>
                </a:solidFill>
              </a:rPr>
              <a:t>סעיבת</a:t>
            </a:r>
            <a:r>
              <a:rPr lang="he-IL" sz="2400" b="1" dirty="0">
                <a:solidFill>
                  <a:schemeClr val="accent3">
                    <a:lumMod val="75000"/>
                  </a:schemeClr>
                </a:solidFill>
              </a:rPr>
              <a:t> תקום. אנחנו מתפללים יום יום שלוש פעמים ביום על זקני עמך בית ישראל. כולם מתפללים על הזקנים שנמצאים בעם ישראל. התורה היא בעצם המחברת בין הסבא, האבא, הנכד. כולם לומדים את אותו דבר. כולם לומדים את אותו פרשת שבוע. כולם לומדים את אותם אגדות </a:t>
            </a:r>
            <a:r>
              <a:rPr lang="he-IL" sz="2400" b="1" dirty="0" err="1">
                <a:solidFill>
                  <a:schemeClr val="accent3">
                    <a:lumMod val="75000"/>
                  </a:schemeClr>
                </a:solidFill>
              </a:rPr>
              <a:t>חזל</a:t>
            </a:r>
            <a:r>
              <a:rPr lang="he-IL" sz="2400" b="1" dirty="0">
                <a:solidFill>
                  <a:schemeClr val="accent3">
                    <a:lumMod val="75000"/>
                  </a:schemeClr>
                </a:solidFill>
              </a:rPr>
              <a:t>. ואנחנו רואות שחובת הצעיר וחובת המבוגר, אותו דבר. זה מבחינת תפיסת היהדות. </a:t>
            </a:r>
            <a:endParaRPr lang="he-IL" sz="2000" b="1" dirty="0">
              <a:solidFill>
                <a:schemeClr val="accent3">
                  <a:lumMod val="75000"/>
                </a:schemeClr>
              </a:solidFill>
            </a:endParaRPr>
          </a:p>
        </p:txBody>
      </p:sp>
    </p:spTree>
    <p:extLst>
      <p:ext uri="{BB962C8B-B14F-4D97-AF65-F5344CB8AC3E}">
        <p14:creationId xmlns:p14="http://schemas.microsoft.com/office/powerpoint/2010/main" val="226536897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107B6-6A81-2933-10E0-3DB4D619138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4D7484F-C9A9-0081-7C64-E5104CB29633}"/>
              </a:ext>
            </a:extLst>
          </p:cNvPr>
          <p:cNvSpPr>
            <a:spLocks noGrp="1"/>
          </p:cNvSpPr>
          <p:nvPr>
            <p:ph type="title"/>
          </p:nvPr>
        </p:nvSpPr>
        <p:spPr>
          <a:xfrm>
            <a:off x="1745673" y="624110"/>
            <a:ext cx="9758939" cy="1027269"/>
          </a:xfrm>
        </p:spPr>
        <p:txBody>
          <a:bodyPr/>
          <a:lstStyle/>
          <a:p>
            <a:pPr algn="ctr"/>
            <a:r>
              <a:rPr lang="he-IL" b="1" dirty="0"/>
              <a:t>טעם הכבוד לזקן - </a:t>
            </a:r>
            <a:r>
              <a:rPr lang="he-IL" sz="3600" b="1" dirty="0">
                <a:effectLst/>
                <a:latin typeface="Times New Roman" panose="02020603050405020304" pitchFamily="18" charset="0"/>
                <a:ea typeface="Times New Roman" panose="02020603050405020304" pitchFamily="18" charset="0"/>
                <a:cs typeface="Drogolin"/>
              </a:rPr>
              <a:t>וְרֹב שָׁנִים </a:t>
            </a:r>
            <a:r>
              <a:rPr lang="he-IL" sz="3600" b="1" dirty="0" err="1">
                <a:effectLst/>
                <a:latin typeface="Times New Roman" panose="02020603050405020304" pitchFamily="18" charset="0"/>
                <a:ea typeface="Times New Roman" panose="02020603050405020304" pitchFamily="18" charset="0"/>
                <a:cs typeface="Drogolin"/>
              </a:rPr>
              <a:t>יֹדִיעו</a:t>
            </a:r>
            <a:r>
              <a:rPr lang="he-IL" sz="3600" b="1" dirty="0">
                <a:effectLst/>
                <a:latin typeface="Times New Roman" panose="02020603050405020304" pitchFamily="18" charset="0"/>
                <a:ea typeface="Times New Roman" panose="02020603050405020304" pitchFamily="18" charset="0"/>
                <a:cs typeface="Drogolin"/>
              </a:rPr>
              <a:t>ּ חָכְמָה</a:t>
            </a:r>
            <a:endParaRPr lang="he-IL" b="1" dirty="0"/>
          </a:p>
        </p:txBody>
      </p:sp>
      <p:sp>
        <p:nvSpPr>
          <p:cNvPr id="3" name="מציין מיקום תוכן 2">
            <a:extLst>
              <a:ext uri="{FF2B5EF4-FFF2-40B4-BE49-F238E27FC236}">
                <a16:creationId xmlns:a16="http://schemas.microsoft.com/office/drawing/2014/main" id="{A78C1940-4876-4DA3-AC6B-9D60D4370EE6}"/>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המצווה להדר פני כל זקן, גם אם אינו יודע תורה או אינו יהודי, מתוך כבוד </a:t>
            </a:r>
            <a:r>
              <a:rPr lang="he-IL" sz="2000" b="0" i="0" dirty="0" err="1">
                <a:solidFill>
                  <a:srgbClr val="3B3B3B"/>
                </a:solidFill>
                <a:effectLst/>
                <a:latin typeface="almoni"/>
              </a:rPr>
              <a:t>לנסיון</a:t>
            </a:r>
            <a:r>
              <a:rPr lang="he-IL" sz="2000" b="0" i="0" dirty="0">
                <a:solidFill>
                  <a:srgbClr val="3B3B3B"/>
                </a:solidFill>
                <a:effectLst/>
                <a:latin typeface="almoni"/>
              </a:rPr>
              <a:t> החיים ולהבנת המציאות שהתפתחה אצלו. כן גם נפסק להלכה.</a:t>
            </a:r>
          </a:p>
          <a:p>
            <a:pPr>
              <a:lnSpc>
                <a:spcPct val="150000"/>
              </a:lnSpc>
            </a:pPr>
            <a:r>
              <a:rPr lang="he-IL" sz="2000" b="0" i="0" dirty="0">
                <a:solidFill>
                  <a:srgbClr val="3B3B3B"/>
                </a:solidFill>
                <a:effectLst/>
                <a:latin typeface="almoni"/>
              </a:rPr>
              <a:t>כמו שמבאר בספר החינוך (מצוה </a:t>
            </a:r>
            <a:r>
              <a:rPr lang="he-IL" sz="2000" b="0" i="0" dirty="0" err="1">
                <a:solidFill>
                  <a:srgbClr val="3B3B3B"/>
                </a:solidFill>
                <a:effectLst/>
                <a:latin typeface="almoni"/>
              </a:rPr>
              <a:t>רנז</a:t>
            </a:r>
            <a:r>
              <a:rPr lang="he-IL" sz="2000" b="0" i="0" dirty="0">
                <a:solidFill>
                  <a:srgbClr val="3B3B3B"/>
                </a:solidFill>
                <a:effectLst/>
                <a:latin typeface="almoni"/>
              </a:rPr>
              <a:t>): שהבחור החכם ראה </a:t>
            </a:r>
            <a:r>
              <a:rPr lang="he-IL" sz="2000" b="0" i="0" dirty="0" err="1">
                <a:solidFill>
                  <a:srgbClr val="3B3B3B"/>
                </a:solidFill>
                <a:effectLst/>
                <a:latin typeface="almoni"/>
              </a:rPr>
              <a:t>בחכמתו</a:t>
            </a:r>
            <a:r>
              <a:rPr lang="he-IL" sz="2000" b="0" i="0" dirty="0">
                <a:solidFill>
                  <a:srgbClr val="3B3B3B"/>
                </a:solidFill>
                <a:effectLst/>
                <a:latin typeface="almoni"/>
              </a:rPr>
              <a:t> מה שרואה הזקן ברוב שניו… שעיקר היות האדם נברא בעולם מפני החכמה (דעת הבורא יתברך ודבריו), על כן ראוי לכבד מי שהשיג אותה, </a:t>
            </a:r>
          </a:p>
          <a:p>
            <a:pPr>
              <a:lnSpc>
                <a:spcPct val="150000"/>
              </a:lnSpc>
            </a:pPr>
            <a:r>
              <a:rPr lang="he-IL" sz="2000" b="0" i="0" dirty="0">
                <a:solidFill>
                  <a:srgbClr val="3B3B3B"/>
                </a:solidFill>
                <a:effectLst/>
                <a:latin typeface="almoni"/>
              </a:rPr>
              <a:t>וזה השורש שפירש איסי, שאפילו זקן אשמאי, כלומר שאינו חכם, ראוי לכבדו </a:t>
            </a:r>
            <a:r>
              <a:rPr lang="he-IL" sz="2000" b="1" i="0" dirty="0">
                <a:solidFill>
                  <a:srgbClr val="3B3B3B"/>
                </a:solidFill>
                <a:effectLst/>
                <a:latin typeface="almoni"/>
              </a:rPr>
              <a:t>מפני שברוב שניו ראה והבין קצת במעשי השי"ת ונפלאותיו, ומתוך כך ראוי לכבוד</a:t>
            </a:r>
            <a:r>
              <a:rPr lang="he-IL" sz="2000" b="0" i="0" dirty="0">
                <a:solidFill>
                  <a:srgbClr val="3B3B3B"/>
                </a:solidFill>
                <a:effectLst/>
                <a:latin typeface="almoni"/>
              </a:rPr>
              <a:t>. </a:t>
            </a:r>
          </a:p>
          <a:p>
            <a:pPr algn="just">
              <a:lnSpc>
                <a:spcPct val="150000"/>
              </a:lnSpc>
            </a:pPr>
            <a:r>
              <a:rPr lang="he-IL" sz="2000" dirty="0">
                <a:effectLst/>
                <a:latin typeface="Times New Roman" panose="02020603050405020304" pitchFamily="18" charset="0"/>
                <a:ea typeface="Times New Roman" panose="02020603050405020304" pitchFamily="18" charset="0"/>
                <a:cs typeface="Drogolin"/>
              </a:rPr>
              <a:t>מבואר מדבריו שמצד ריבוי שנותיו גרידא אין הזקן ראוי לכבוד, אלא חיוב הכיבוד הוא משום שריבוי שנים מסתמא הודיעוהו חכמה ע"י מאורעות וקורות חייו, ויודע הוא קצת מיסודי התורה, לכן הוא בכלל 'חכם' אע"פ שלא למד, והיינו </a:t>
            </a:r>
            <a:r>
              <a:rPr lang="he-IL" sz="2000" dirty="0" err="1">
                <a:effectLst/>
                <a:latin typeface="Times New Roman" panose="02020603050405020304" pitchFamily="18" charset="0"/>
                <a:ea typeface="Times New Roman" panose="02020603050405020304" pitchFamily="18" charset="0"/>
                <a:cs typeface="Drogolin"/>
              </a:rPr>
              <a:t>כדכתיב</a:t>
            </a:r>
            <a:r>
              <a:rPr lang="he-IL" sz="2000" dirty="0">
                <a:effectLst/>
                <a:latin typeface="Times New Roman" panose="02020603050405020304" pitchFamily="18" charset="0"/>
                <a:ea typeface="Times New Roman" panose="02020603050405020304" pitchFamily="18" charset="0"/>
                <a:cs typeface="Drogolin"/>
              </a:rPr>
              <a:t> [איוב לב ז] 'אָמַרְתִּי יָמִים יְדַבֵּרוּ, </a:t>
            </a:r>
            <a:r>
              <a:rPr lang="he-IL" sz="2000" b="1" dirty="0">
                <a:effectLst/>
                <a:latin typeface="Times New Roman" panose="02020603050405020304" pitchFamily="18" charset="0"/>
                <a:ea typeface="Times New Roman" panose="02020603050405020304" pitchFamily="18" charset="0"/>
                <a:cs typeface="Drogolin"/>
              </a:rPr>
              <a:t>וְרֹב שָׁנִים </a:t>
            </a:r>
            <a:r>
              <a:rPr lang="he-IL" sz="2000" b="1" dirty="0" err="1">
                <a:effectLst/>
                <a:latin typeface="Times New Roman" panose="02020603050405020304" pitchFamily="18" charset="0"/>
                <a:ea typeface="Times New Roman" panose="02020603050405020304" pitchFamily="18" charset="0"/>
                <a:cs typeface="Drogolin"/>
              </a:rPr>
              <a:t>יֹדִיעו</a:t>
            </a:r>
            <a:r>
              <a:rPr lang="he-IL" sz="2000" b="1" dirty="0">
                <a:effectLst/>
                <a:latin typeface="Times New Roman" panose="02020603050405020304" pitchFamily="18" charset="0"/>
                <a:ea typeface="Times New Roman" panose="02020603050405020304" pitchFamily="18" charset="0"/>
                <a:cs typeface="Drogolin"/>
              </a:rPr>
              <a:t>ּ חָכְמָה'.</a:t>
            </a:r>
            <a:endParaRPr lang="he-IL" sz="2400" b="1" i="0" dirty="0">
              <a:solidFill>
                <a:srgbClr val="3B3B3B"/>
              </a:solidFill>
              <a:effectLst/>
              <a:latin typeface="almoni"/>
            </a:endParaRPr>
          </a:p>
          <a:p>
            <a:pPr>
              <a:lnSpc>
                <a:spcPct val="150000"/>
              </a:lnSpc>
            </a:pPr>
            <a:endParaRPr lang="he-IL" sz="2000" b="0" i="0" dirty="0">
              <a:solidFill>
                <a:srgbClr val="3B3B3B"/>
              </a:solidFill>
              <a:effectLst/>
              <a:latin typeface="almoni"/>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75042078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D8F0B-92FE-B279-9489-63643E50708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B5B224A-B34D-B2D7-A3CB-DF6B7C773287}"/>
              </a:ext>
            </a:extLst>
          </p:cNvPr>
          <p:cNvSpPr>
            <a:spLocks noGrp="1"/>
          </p:cNvSpPr>
          <p:nvPr>
            <p:ph type="title"/>
          </p:nvPr>
        </p:nvSpPr>
        <p:spPr>
          <a:xfrm>
            <a:off x="1745673" y="624110"/>
            <a:ext cx="9758939" cy="1027269"/>
          </a:xfrm>
        </p:spPr>
        <p:txBody>
          <a:bodyPr/>
          <a:lstStyle/>
          <a:p>
            <a:pPr algn="ctr"/>
            <a:r>
              <a:rPr lang="he-IL" b="1" dirty="0"/>
              <a:t>מפני שיבה תקום והדרת פני זקן</a:t>
            </a:r>
          </a:p>
        </p:txBody>
      </p:sp>
      <p:sp>
        <p:nvSpPr>
          <p:cNvPr id="3" name="מציין מיקום תוכן 2">
            <a:extLst>
              <a:ext uri="{FF2B5EF4-FFF2-40B4-BE49-F238E27FC236}">
                <a16:creationId xmlns:a16="http://schemas.microsoft.com/office/drawing/2014/main" id="{E4CF4FA8-F900-48AE-FC1A-3BE9B0503EEA}"/>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כלי יקר: נראה שהידור יותר מקימה כי בכלל ההידור גם הקימה, והזקנה יותר חשובה מן השיבה.</a:t>
            </a:r>
          </a:p>
          <a:p>
            <a:pPr>
              <a:lnSpc>
                <a:spcPct val="150000"/>
              </a:lnSpc>
            </a:pPr>
            <a:r>
              <a:rPr lang="he-IL" sz="2000" b="0" i="0" dirty="0">
                <a:solidFill>
                  <a:srgbClr val="3B3B3B"/>
                </a:solidFill>
                <a:effectLst/>
                <a:latin typeface="almoni"/>
              </a:rPr>
              <a:t>כי יש להתבונן מה ראו חז"ל לדרוש זקן זה שקנה חכמה (קידושין לב ב) במקום שיש לפרשו כפשוטו?</a:t>
            </a:r>
          </a:p>
          <a:p>
            <a:pPr>
              <a:lnSpc>
                <a:spcPct val="150000"/>
              </a:lnSpc>
            </a:pPr>
            <a:r>
              <a:rPr lang="he-IL" sz="2000" b="0" i="0" dirty="0">
                <a:solidFill>
                  <a:srgbClr val="3B3B3B"/>
                </a:solidFill>
                <a:effectLst/>
                <a:latin typeface="almoni"/>
              </a:rPr>
              <a:t>אלא שקשה לחז"ל הרי ההידור יותר חשוב מן הקימה והשיבה מן הראוי לכבדה יותר מן הזקנה שהרי בן ששים לזקנה בן שבעים לשיבה </a:t>
            </a:r>
          </a:p>
          <a:p>
            <a:pPr>
              <a:lnSpc>
                <a:spcPct val="150000"/>
              </a:lnSpc>
            </a:pPr>
            <a:r>
              <a:rPr lang="he-IL" sz="2000" b="0" i="0" dirty="0">
                <a:solidFill>
                  <a:srgbClr val="3B3B3B"/>
                </a:solidFill>
                <a:effectLst/>
                <a:latin typeface="almoni"/>
              </a:rPr>
              <a:t>אלא ודאי שטעם כיבוד השיבה הוא בעבור החכמה המצויה בהם יותר </a:t>
            </a:r>
            <a:r>
              <a:rPr lang="he-IL" sz="2000" b="0" i="0" dirty="0" err="1">
                <a:solidFill>
                  <a:srgbClr val="3B3B3B"/>
                </a:solidFill>
                <a:effectLst/>
                <a:latin typeface="almoni"/>
              </a:rPr>
              <a:t>מבזולתם</a:t>
            </a:r>
            <a:r>
              <a:rPr lang="he-IL" sz="2000" b="0" i="0" dirty="0">
                <a:solidFill>
                  <a:srgbClr val="3B3B3B"/>
                </a:solidFill>
                <a:effectLst/>
                <a:latin typeface="almoni"/>
              </a:rPr>
              <a:t> כמו שנאמר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בישישים חכמה ואורך ימים תבונה. על כן אמר איסי בן </a:t>
            </a:r>
            <a:r>
              <a:rPr lang="he-IL" sz="2000" b="0" i="0" dirty="0" err="1">
                <a:solidFill>
                  <a:srgbClr val="3B3B3B"/>
                </a:solidFill>
                <a:effectLst/>
                <a:latin typeface="almoni"/>
              </a:rPr>
              <a:t>יהודא</a:t>
            </a:r>
            <a:r>
              <a:rPr lang="he-IL" sz="2000" b="0" i="0" dirty="0">
                <a:solidFill>
                  <a:srgbClr val="3B3B3B"/>
                </a:solidFill>
                <a:effectLst/>
                <a:latin typeface="almoni"/>
              </a:rPr>
              <a:t> שכל שיבה במשמע ואפילו עם הארץ (קידושין שם) אחר שהחכמה מצויה בו יותר </a:t>
            </a:r>
            <a:r>
              <a:rPr lang="he-IL" sz="2000" b="0" i="0" dirty="0" err="1">
                <a:solidFill>
                  <a:srgbClr val="3B3B3B"/>
                </a:solidFill>
                <a:effectLst/>
                <a:latin typeface="almoni"/>
              </a:rPr>
              <a:t>מבזולתו</a:t>
            </a:r>
            <a:r>
              <a:rPr lang="he-IL" sz="2000" b="0" i="0" dirty="0">
                <a:solidFill>
                  <a:srgbClr val="3B3B3B"/>
                </a:solidFill>
                <a:effectLst/>
                <a:latin typeface="almoni"/>
              </a:rPr>
              <a:t> ראוי לכבדו בעבור </a:t>
            </a:r>
            <a:r>
              <a:rPr lang="he-IL" sz="2000" b="0" i="0" dirty="0" err="1">
                <a:solidFill>
                  <a:srgbClr val="3B3B3B"/>
                </a:solidFill>
                <a:effectLst/>
                <a:latin typeface="almoni"/>
              </a:rPr>
              <a:t>חכמתו</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מכל מקום זקן זה שקנה חכמה והשתדל בה כי הדבר הקנוי מורה על השתדלות הקונה שטרח בה לקנותה והוא השכל הנקנה לאדם, ודאי הוא ראוי יותר לכבדו מן השיבה שבאה לו החכמה מעצמה כי רוב ימים ידברו בחכמה: </a:t>
            </a:r>
            <a:endParaRPr lang="he-IL" sz="2000" b="1" dirty="0">
              <a:solidFill>
                <a:schemeClr val="accent3">
                  <a:lumMod val="75000"/>
                </a:schemeClr>
              </a:solidFill>
            </a:endParaRPr>
          </a:p>
        </p:txBody>
      </p:sp>
    </p:spTree>
    <p:extLst>
      <p:ext uri="{BB962C8B-B14F-4D97-AF65-F5344CB8AC3E}">
        <p14:creationId xmlns:p14="http://schemas.microsoft.com/office/powerpoint/2010/main" val="137651991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A2276-31B9-52E2-5B5E-451937D9DFB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3E58D30-504C-5634-21F1-07E0E1937916}"/>
              </a:ext>
            </a:extLst>
          </p:cNvPr>
          <p:cNvSpPr>
            <a:spLocks noGrp="1"/>
          </p:cNvSpPr>
          <p:nvPr>
            <p:ph type="title"/>
          </p:nvPr>
        </p:nvSpPr>
        <p:spPr>
          <a:xfrm>
            <a:off x="1745673" y="624110"/>
            <a:ext cx="9758939" cy="1027269"/>
          </a:xfrm>
        </p:spPr>
        <p:txBody>
          <a:bodyPr/>
          <a:lstStyle/>
          <a:p>
            <a:pPr algn="ctr"/>
            <a:r>
              <a:rPr lang="he-IL" b="1" dirty="0"/>
              <a:t>רַב לְהַדֵר וְשָׂב </a:t>
            </a:r>
            <a:r>
              <a:rPr lang="he-IL" b="1" dirty="0" err="1"/>
              <a:t>תַּחְבֻּלוֹת</a:t>
            </a:r>
            <a:r>
              <a:rPr lang="he-IL" b="1" dirty="0"/>
              <a:t> יִקְנֶה, עִמְדוּ עֲמוֹדוּ</a:t>
            </a:r>
          </a:p>
        </p:txBody>
      </p:sp>
      <p:sp>
        <p:nvSpPr>
          <p:cNvPr id="3" name="מציין מיקום תוכן 2">
            <a:extLst>
              <a:ext uri="{FF2B5EF4-FFF2-40B4-BE49-F238E27FC236}">
                <a16:creationId xmlns:a16="http://schemas.microsoft.com/office/drawing/2014/main" id="{E472EEBD-53AF-7F3A-509C-3208DA4EC2D1}"/>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וכתב </a:t>
            </a:r>
            <a:r>
              <a:rPr lang="he-IL" sz="2000" b="0" i="0" dirty="0" err="1">
                <a:solidFill>
                  <a:srgbClr val="3B3B3B"/>
                </a:solidFill>
                <a:effectLst/>
                <a:latin typeface="almoni"/>
              </a:rPr>
              <a:t>הגרי"פ</a:t>
            </a:r>
            <a:r>
              <a:rPr lang="he-IL" sz="2000" b="0" i="0" dirty="0">
                <a:solidFill>
                  <a:srgbClr val="3B3B3B"/>
                </a:solidFill>
                <a:effectLst/>
                <a:latin typeface="almoni"/>
              </a:rPr>
              <a:t> </a:t>
            </a:r>
            <a:r>
              <a:rPr lang="he-IL" sz="2000" b="0" i="0" dirty="0" err="1">
                <a:solidFill>
                  <a:srgbClr val="3B3B3B"/>
                </a:solidFill>
                <a:effectLst/>
                <a:latin typeface="almoni"/>
              </a:rPr>
              <a:t>פערלא</a:t>
            </a:r>
            <a:r>
              <a:rPr lang="he-IL" sz="2000" b="0" i="0" dirty="0">
                <a:solidFill>
                  <a:srgbClr val="3B3B3B"/>
                </a:solidFill>
                <a:effectLst/>
                <a:latin typeface="almoni"/>
              </a:rPr>
              <a:t> [</a:t>
            </a:r>
            <a:r>
              <a:rPr lang="he-IL" sz="2000" b="0" i="0" dirty="0" err="1">
                <a:solidFill>
                  <a:srgbClr val="3B3B3B"/>
                </a:solidFill>
                <a:effectLst/>
                <a:latin typeface="almoni"/>
              </a:rPr>
              <a:t>מצו"ע</a:t>
            </a:r>
            <a:r>
              <a:rPr lang="he-IL" sz="2000" b="0" i="0" dirty="0">
                <a:solidFill>
                  <a:srgbClr val="3B3B3B"/>
                </a:solidFill>
                <a:effectLst/>
                <a:latin typeface="almoni"/>
              </a:rPr>
              <a:t> יא, עמ' 210] שכן יש לדייק מדברי רבינו אליהו הזקן [באזהרותיו], שכתב </a:t>
            </a:r>
            <a:r>
              <a:rPr lang="he-IL" sz="2000" b="0" i="0" dirty="0" err="1">
                <a:solidFill>
                  <a:srgbClr val="3B3B3B"/>
                </a:solidFill>
                <a:effectLst/>
                <a:latin typeface="almoni"/>
              </a:rPr>
              <a:t>בזה"ל</a:t>
            </a:r>
            <a:r>
              <a:rPr lang="he-IL" sz="2000" b="0" i="0" dirty="0">
                <a:solidFill>
                  <a:srgbClr val="3B3B3B"/>
                </a:solidFill>
                <a:effectLst/>
                <a:latin typeface="almoni"/>
              </a:rPr>
              <a:t> 'רַב לְהַדֵר וְשָׂב </a:t>
            </a:r>
            <a:r>
              <a:rPr lang="he-IL" sz="2000" b="0" i="0" dirty="0" err="1">
                <a:solidFill>
                  <a:srgbClr val="3B3B3B"/>
                </a:solidFill>
                <a:effectLst/>
                <a:latin typeface="almoni"/>
              </a:rPr>
              <a:t>תַּחְבֻּלוֹת</a:t>
            </a:r>
            <a:r>
              <a:rPr lang="he-IL" sz="2000" b="0" i="0" dirty="0">
                <a:solidFill>
                  <a:srgbClr val="3B3B3B"/>
                </a:solidFill>
                <a:effectLst/>
                <a:latin typeface="almoni"/>
              </a:rPr>
              <a:t> יִקְנֶה, עִמְדוּ עֲמוֹדוּ </a:t>
            </a:r>
            <a:r>
              <a:rPr lang="he-IL" sz="2000" b="0" i="0" dirty="0" err="1">
                <a:solidFill>
                  <a:srgbClr val="3B3B3B"/>
                </a:solidFill>
                <a:effectLst/>
                <a:latin typeface="almoni"/>
              </a:rPr>
              <a:t>וכו</a:t>
            </a:r>
            <a:r>
              <a:rPr lang="he-IL" sz="2000" b="0" i="0" dirty="0">
                <a:solidFill>
                  <a:srgbClr val="3B3B3B"/>
                </a:solidFill>
                <a:effectLst/>
                <a:latin typeface="almoni"/>
              </a:rPr>
              <a:t>', </a:t>
            </a:r>
          </a:p>
          <a:p>
            <a:pPr>
              <a:lnSpc>
                <a:spcPct val="150000"/>
              </a:lnSpc>
            </a:pPr>
            <a:r>
              <a:rPr lang="he-IL" sz="2000" b="0" i="0" dirty="0" err="1">
                <a:solidFill>
                  <a:srgbClr val="3B3B3B"/>
                </a:solidFill>
                <a:effectLst/>
                <a:latin typeface="almoni"/>
              </a:rPr>
              <a:t>דכוונתו</a:t>
            </a:r>
            <a:r>
              <a:rPr lang="he-IL" sz="2000" b="0" i="0" dirty="0">
                <a:solidFill>
                  <a:srgbClr val="3B3B3B"/>
                </a:solidFill>
                <a:effectLst/>
                <a:latin typeface="almoni"/>
              </a:rPr>
              <a:t> </a:t>
            </a:r>
            <a:r>
              <a:rPr lang="he-IL" sz="2000" b="0" i="0" dirty="0" err="1">
                <a:solidFill>
                  <a:srgbClr val="3B3B3B"/>
                </a:solidFill>
                <a:effectLst/>
                <a:latin typeface="almoni"/>
              </a:rPr>
              <a:t>שמצוה</a:t>
            </a:r>
            <a:r>
              <a:rPr lang="he-IL" sz="2000" b="0" i="0" dirty="0">
                <a:solidFill>
                  <a:srgbClr val="3B3B3B"/>
                </a:solidFill>
                <a:effectLst/>
                <a:latin typeface="almoni"/>
              </a:rPr>
              <a:t> להדר פני רב </a:t>
            </a:r>
            <a:r>
              <a:rPr lang="he-IL" sz="2000" b="0" i="0" dirty="0" err="1">
                <a:solidFill>
                  <a:srgbClr val="3B3B3B"/>
                </a:solidFill>
                <a:effectLst/>
                <a:latin typeface="almoni"/>
              </a:rPr>
              <a:t>כדכתיב</a:t>
            </a:r>
            <a:r>
              <a:rPr lang="he-IL" sz="2000" b="0" i="0" dirty="0">
                <a:solidFill>
                  <a:srgbClr val="3B3B3B"/>
                </a:solidFill>
                <a:effectLst/>
                <a:latin typeface="almoni"/>
              </a:rPr>
              <a:t> 'והדרת פני זקן' דהיינו שקנה חכמה כרבי יוסי הגלילי, </a:t>
            </a:r>
          </a:p>
          <a:p>
            <a:pPr>
              <a:lnSpc>
                <a:spcPct val="150000"/>
              </a:lnSpc>
            </a:pPr>
            <a:r>
              <a:rPr lang="he-IL" sz="2000" b="0" i="0" dirty="0">
                <a:solidFill>
                  <a:srgbClr val="3B3B3B"/>
                </a:solidFill>
                <a:effectLst/>
                <a:latin typeface="almoni"/>
              </a:rPr>
              <a:t>וגם 'מפני שיבה' דהיינו אפילו זקן אשמאי כאיסי בן יהודה, חייב לעמוד, </a:t>
            </a:r>
          </a:p>
          <a:p>
            <a:pPr>
              <a:lnSpc>
                <a:spcPct val="150000"/>
              </a:lnSpc>
            </a:pPr>
            <a:r>
              <a:rPr lang="he-IL" sz="2000" b="0" i="0" dirty="0">
                <a:solidFill>
                  <a:srgbClr val="3B3B3B"/>
                </a:solidFill>
                <a:effectLst/>
                <a:latin typeface="almoni"/>
              </a:rPr>
              <a:t>משום דאף שלא למד תורה, מכל מקום קנה חכמה ע"י תחבולות ומאורעות תבל. </a:t>
            </a:r>
            <a:endParaRPr lang="he-IL" sz="2000" b="1" dirty="0">
              <a:solidFill>
                <a:schemeClr val="accent3">
                  <a:lumMod val="75000"/>
                </a:schemeClr>
              </a:solidFill>
            </a:endParaRPr>
          </a:p>
        </p:txBody>
      </p:sp>
    </p:spTree>
    <p:extLst>
      <p:ext uri="{BB962C8B-B14F-4D97-AF65-F5344CB8AC3E}">
        <p14:creationId xmlns:p14="http://schemas.microsoft.com/office/powerpoint/2010/main" val="6268927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25D54-3B73-8D88-99D5-4B161CE2B90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A2BEFEF-2DD8-2F5A-827C-95856BA9785F}"/>
              </a:ext>
            </a:extLst>
          </p:cNvPr>
          <p:cNvSpPr>
            <a:spLocks noGrp="1"/>
          </p:cNvSpPr>
          <p:nvPr>
            <p:ph type="title"/>
          </p:nvPr>
        </p:nvSpPr>
        <p:spPr>
          <a:xfrm>
            <a:off x="1745673" y="624110"/>
            <a:ext cx="9758939" cy="1280890"/>
          </a:xfrm>
        </p:spPr>
        <p:txBody>
          <a:bodyPr/>
          <a:lstStyle/>
          <a:p>
            <a:pPr lvl="0" algn="ctr" rtl="1"/>
            <a:r>
              <a:rPr lang="he-IL" sz="3600" b="1" i="0" dirty="0"/>
              <a:t>תפקיד הסבאות</a:t>
            </a:r>
          </a:p>
        </p:txBody>
      </p:sp>
      <p:sp>
        <p:nvSpPr>
          <p:cNvPr id="3" name="מציין מיקום תוכן 2">
            <a:extLst>
              <a:ext uri="{FF2B5EF4-FFF2-40B4-BE49-F238E27FC236}">
                <a16:creationId xmlns:a16="http://schemas.microsoft.com/office/drawing/2014/main" id="{C439DA23-D983-2C16-D814-86F90867FEF0}"/>
              </a:ext>
            </a:extLst>
          </p:cNvPr>
          <p:cNvSpPr>
            <a:spLocks noGrp="1"/>
          </p:cNvSpPr>
          <p:nvPr>
            <p:ph idx="1"/>
          </p:nvPr>
        </p:nvSpPr>
        <p:spPr>
          <a:xfrm>
            <a:off x="280086" y="1400432"/>
            <a:ext cx="10849233" cy="5355210"/>
          </a:xfrm>
        </p:spPr>
        <p:txBody>
          <a:bodyPr>
            <a:normAutofit/>
          </a:bodyPr>
          <a:lstStyle/>
          <a:p>
            <a:pPr marL="342900" lvl="0" indent="-342900" algn="r" rtl="1">
              <a:buFont typeface="+mj-lt"/>
              <a:buAutoNum type="arabicPeriod"/>
              <a:tabLst>
                <a:tab pos="457200"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ישנה משמעות ביולוגית- הרצון שיהיה לנו המשך ושנראה שהגנים שלנו ממשיכים הוא מאוד חזק ולא ניתן להסביר זאת רק בכך שכייף שהם באים לבקר. </a:t>
            </a:r>
          </a:p>
          <a:p>
            <a:pPr marL="342900" lvl="0" indent="-342900" algn="r" rtl="1">
              <a:buFont typeface="+mj-lt"/>
              <a:buAutoNum type="arabicPeriod"/>
              <a:tabLst>
                <a:tab pos="457200"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זקנים בדרך כלל אומרים שמה שמשמח אותם זה הנכדים. </a:t>
            </a:r>
          </a:p>
          <a:p>
            <a:pPr marL="342900" lvl="0" indent="-342900" algn="r" rtl="1">
              <a:buFont typeface="+mj-lt"/>
              <a:buAutoNum type="arabicPeriod"/>
              <a:tabLst>
                <a:tab pos="457200"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הרבה זקנים מוצאים בתפקיד הסבאות הרבה אושר וזה משפר את החיים.</a:t>
            </a:r>
          </a:p>
          <a:p>
            <a:pPr marL="342900" lvl="0" indent="-342900" algn="r" rtl="1">
              <a:buFont typeface="+mj-lt"/>
              <a:buAutoNum type="arabicPeriod"/>
              <a:tabLst>
                <a:tab pos="457200" algn="l"/>
              </a:tabLs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8496949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F9CF27BA-E57B-2E93-08C2-1A5CBA3BC0E8}"/>
              </a:ext>
            </a:extLst>
          </p:cNvPr>
          <p:cNvSpPr>
            <a:spLocks noGrp="1"/>
          </p:cNvSpPr>
          <p:nvPr>
            <p:ph type="sldNum" sz="quarter" idx="12"/>
          </p:nvPr>
        </p:nvSpPr>
        <p:spPr/>
        <p:txBody>
          <a:bodyPr/>
          <a:lstStyle/>
          <a:p>
            <a:fld id="{519954A3-9DFD-4C44-94BA-B95130A3BA1C}" type="slidenum">
              <a:rPr lang="en-US" smtClean="0"/>
              <a:t>175</a:t>
            </a:fld>
            <a:endParaRPr lang="en-US" dirty="0"/>
          </a:p>
        </p:txBody>
      </p:sp>
      <p:pic>
        <p:nvPicPr>
          <p:cNvPr id="6" name="תמונה 5">
            <a:extLst>
              <a:ext uri="{FF2B5EF4-FFF2-40B4-BE49-F238E27FC236}">
                <a16:creationId xmlns:a16="http://schemas.microsoft.com/office/drawing/2014/main" id="{A47419EA-6EA4-4823-3E88-1B78A60F6509}"/>
              </a:ext>
            </a:extLst>
          </p:cNvPr>
          <p:cNvPicPr>
            <a:picLocks noChangeAspect="1"/>
          </p:cNvPicPr>
          <p:nvPr/>
        </p:nvPicPr>
        <p:blipFill>
          <a:blip r:embed="rId2"/>
          <a:stretch>
            <a:fillRect/>
          </a:stretch>
        </p:blipFill>
        <p:spPr>
          <a:xfrm>
            <a:off x="555780" y="37806"/>
            <a:ext cx="11080440" cy="6782388"/>
          </a:xfrm>
          <a:prstGeom prst="rect">
            <a:avLst/>
          </a:prstGeom>
        </p:spPr>
      </p:pic>
    </p:spTree>
    <p:extLst>
      <p:ext uri="{BB962C8B-B14F-4D97-AF65-F5344CB8AC3E}">
        <p14:creationId xmlns:p14="http://schemas.microsoft.com/office/powerpoint/2010/main" val="123314859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E731-1949-ED16-95A5-11D7F858147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B860C7F-4C8C-AA23-ABC0-23DB56232A94}"/>
              </a:ext>
            </a:extLst>
          </p:cNvPr>
          <p:cNvSpPr>
            <a:spLocks noGrp="1"/>
          </p:cNvSpPr>
          <p:nvPr>
            <p:ph type="title"/>
          </p:nvPr>
        </p:nvSpPr>
        <p:spPr>
          <a:xfrm>
            <a:off x="1745673" y="624110"/>
            <a:ext cx="9758939" cy="1280890"/>
          </a:xfrm>
        </p:spPr>
        <p:txBody>
          <a:bodyPr/>
          <a:lstStyle/>
          <a:p>
            <a:pPr lvl="0" algn="ctr" rtl="1"/>
            <a:r>
              <a:rPr lang="he-IL" sz="3600" b="1" i="0" dirty="0"/>
              <a:t>"הזדקנות טובה - במדע"</a:t>
            </a:r>
          </a:p>
        </p:txBody>
      </p:sp>
      <p:sp>
        <p:nvSpPr>
          <p:cNvPr id="3" name="מציין מיקום תוכן 2">
            <a:extLst>
              <a:ext uri="{FF2B5EF4-FFF2-40B4-BE49-F238E27FC236}">
                <a16:creationId xmlns:a16="http://schemas.microsoft.com/office/drawing/2014/main" id="{19AF275C-6398-6367-3955-13D7F3E6789D}"/>
              </a:ext>
            </a:extLst>
          </p:cNvPr>
          <p:cNvSpPr>
            <a:spLocks noGrp="1"/>
          </p:cNvSpPr>
          <p:nvPr>
            <p:ph idx="1"/>
          </p:nvPr>
        </p:nvSpPr>
        <p:spPr>
          <a:xfrm>
            <a:off x="280086" y="1400432"/>
            <a:ext cx="10849233" cy="5355210"/>
          </a:xfrm>
        </p:spPr>
        <p:txBody>
          <a:bodyPr>
            <a:normAutofit/>
          </a:bodyPr>
          <a:lstStyle/>
          <a:p>
            <a:pPr algn="r" rtl="1"/>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רש"ר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הירש דברים פרק ד פסוק ט</a:t>
            </a: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יש מקום להסתפק, מי הוא הנושא של "קיבלה": הסב המוסר את התורה או הנכד המקבל אותה; ואף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מהרש"א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בחידושי אגדות (קידושין שם) חוכך בדבר. </a:t>
            </a:r>
          </a:p>
          <a:p>
            <a:pPr algn="r" rtl="1"/>
            <a:r>
              <a:rPr lang="he-IL" sz="1800" b="1" dirty="0">
                <a:effectLst/>
                <a:latin typeface="Times New Roman" panose="02020603050405020304" pitchFamily="18" charset="0"/>
                <a:ea typeface="Times New Roman" panose="02020603050405020304" pitchFamily="18" charset="0"/>
              </a:rPr>
              <a:t>אולם עדיין תמוה במקצת שהדברים אמורים כאן על הסב המלמד את נכדו, ולא על האב המלמד את בנו. </a:t>
            </a:r>
            <a:r>
              <a:rPr lang="he-IL" sz="1200" dirty="0">
                <a:effectLst/>
                <a:latin typeface="Times New Roman" panose="02020603050405020304" pitchFamily="18" charset="0"/>
                <a:ea typeface="Times New Roman" panose="02020603050405020304" pitchFamily="18" charset="0"/>
              </a:rPr>
              <a:t>(גרסת הילקוט כאן היא באמת: "הלומד את בנו תורה". כמו כן הגרסה שם: "כאילו מקבלה", ולפי זה אין ספק שהבן המקבל הוא הנושא. גם בברכות </a:t>
            </a:r>
            <a:r>
              <a:rPr lang="he-IL" sz="1200" dirty="0" err="1">
                <a:effectLst/>
                <a:latin typeface="Times New Roman" panose="02020603050405020304" pitchFamily="18" charset="0"/>
                <a:ea typeface="Times New Roman" panose="02020603050405020304" pitchFamily="18" charset="0"/>
              </a:rPr>
              <a:t>כא</a:t>
            </a:r>
            <a:r>
              <a:rPr lang="he-IL" sz="1200" dirty="0">
                <a:effectLst/>
                <a:latin typeface="Times New Roman" panose="02020603050405020304" pitchFamily="18" charset="0"/>
                <a:ea typeface="Times New Roman" panose="02020603050405020304" pitchFamily="18" charset="0"/>
              </a:rPr>
              <a:t> ע"ב נאמר רק "בנו"). </a:t>
            </a:r>
          </a:p>
          <a:p>
            <a:pPr algn="r" rtl="1"/>
            <a:r>
              <a:rPr lang="he-IL" sz="1800" b="1" dirty="0">
                <a:effectLst/>
                <a:latin typeface="Times New Roman" panose="02020603050405020304" pitchFamily="18" charset="0"/>
                <a:ea typeface="Times New Roman" panose="02020603050405020304" pitchFamily="18" charset="0"/>
              </a:rPr>
              <a:t>אם נניח ש"כאילו קיבלה" מוסב אל הנכד המקבל, הרי הזכרת הנכד יכולה להתבאר כך: </a:t>
            </a:r>
          </a:p>
          <a:p>
            <a:pPr algn="r" rtl="1"/>
            <a:r>
              <a:rPr lang="he-IL" sz="1800" b="1" dirty="0">
                <a:effectLst/>
                <a:latin typeface="Times New Roman" panose="02020603050405020304" pitchFamily="18" charset="0"/>
                <a:ea typeface="Times New Roman" panose="02020603050405020304" pitchFamily="18" charset="0"/>
              </a:rPr>
              <a:t>כאשר הנכד שומע מפי סבו את התורה שכבר שמעה מפי אביו, הרי שלשלת הקבלה ניצבת לנגד עיניו בכל אמיתה החיה. הוא רואה שאביו לימדו רק את מה שהוא עצמו קיבל מאביו, והרי הוא מסיק מכאן שכל האבות עד משה מסרו רק את מה שקיבלו מאבותיהם, וכך פי האב ופי הסב נעשים לו כפיו של משה. </a:t>
            </a:r>
          </a:p>
          <a:p>
            <a:pPr algn="r" rtl="1"/>
            <a:endParaRPr lang="he-IL" b="1" dirty="0">
              <a:latin typeface="Times New Roman" panose="02020603050405020304" pitchFamily="18" charset="0"/>
              <a:ea typeface="Times New Roman" panose="02020603050405020304" pitchFamily="18" charset="0"/>
            </a:endParaRPr>
          </a:p>
          <a:p>
            <a:pPr algn="r" rtl="1"/>
            <a:r>
              <a:rPr lang="he-IL" sz="1800" b="1" dirty="0">
                <a:effectLst/>
                <a:latin typeface="Times New Roman" panose="02020603050405020304" pitchFamily="18" charset="0"/>
                <a:ea typeface="Times New Roman" panose="02020603050405020304" pitchFamily="18" charset="0"/>
              </a:rPr>
              <a:t>משנה שכיר - היינו טעמא </a:t>
            </a:r>
            <a:r>
              <a:rPr lang="he-IL" sz="1800" b="1" dirty="0" err="1">
                <a:effectLst/>
                <a:latin typeface="Times New Roman" panose="02020603050405020304" pitchFamily="18" charset="0"/>
                <a:ea typeface="Times New Roman" panose="02020603050405020304" pitchFamily="18" charset="0"/>
              </a:rPr>
              <a:t>דנקט</a:t>
            </a:r>
            <a:r>
              <a:rPr lang="he-IL" sz="1800" b="1" dirty="0">
                <a:effectLst/>
                <a:latin typeface="Times New Roman" panose="02020603050405020304" pitchFamily="18" charset="0"/>
                <a:ea typeface="Times New Roman" panose="02020603050405020304" pitchFamily="18" charset="0"/>
              </a:rPr>
              <a:t> רבי יהושע בן לוי בדבריו 'כל המלמד את בן בנו' ולא אמר 'כל המלמד את בנו' מפני </a:t>
            </a:r>
            <a:r>
              <a:rPr lang="he-IL" sz="1800" b="1" dirty="0" err="1">
                <a:effectLst/>
                <a:latin typeface="Times New Roman" panose="02020603050405020304" pitchFamily="18" charset="0"/>
                <a:ea typeface="Times New Roman" panose="02020603050405020304" pitchFamily="18" charset="0"/>
              </a:rPr>
              <a:t>שריב"ל</a:t>
            </a:r>
            <a:r>
              <a:rPr lang="he-IL" sz="1800" b="1" dirty="0">
                <a:effectLst/>
                <a:latin typeface="Times New Roman" panose="02020603050405020304" pitchFamily="18" charset="0"/>
                <a:ea typeface="Times New Roman" panose="02020603050405020304" pitchFamily="18" charset="0"/>
              </a:rPr>
              <a:t> רצה להורות </a:t>
            </a:r>
            <a:r>
              <a:rPr lang="he-IL" sz="1800" b="1" dirty="0" err="1">
                <a:effectLst/>
                <a:latin typeface="Times New Roman" panose="02020603050405020304" pitchFamily="18" charset="0"/>
                <a:ea typeface="Times New Roman" panose="02020603050405020304" pitchFamily="18" charset="0"/>
              </a:rPr>
              <a:t>דעי"ז</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יתן</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כח</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נצחיי</a:t>
            </a:r>
            <a:r>
              <a:rPr lang="he-IL" sz="1800" b="1" dirty="0">
                <a:effectLst/>
                <a:latin typeface="Times New Roman" panose="02020603050405020304" pitchFamily="18" charset="0"/>
                <a:ea typeface="Times New Roman" panose="02020603050405020304" pitchFamily="18" charset="0"/>
              </a:rPr>
              <a:t> בתורה, על כן נקט 'בן בנו' </a:t>
            </a:r>
            <a:r>
              <a:rPr lang="he-IL" sz="1800" b="1" dirty="0" err="1">
                <a:effectLst/>
                <a:latin typeface="Times New Roman" panose="02020603050405020304" pitchFamily="18" charset="0"/>
                <a:ea typeface="Times New Roman" panose="02020603050405020304" pitchFamily="18" charset="0"/>
              </a:rPr>
              <a:t>דמורה</a:t>
            </a:r>
            <a:r>
              <a:rPr lang="he-IL" sz="1800" b="1" dirty="0">
                <a:effectLst/>
                <a:latin typeface="Times New Roman" panose="02020603050405020304" pitchFamily="18" charset="0"/>
                <a:ea typeface="Times New Roman" panose="02020603050405020304" pitchFamily="18" charset="0"/>
              </a:rPr>
              <a:t> על נצחי יותר מבנו שהוא רק דור ראשון. והבן. </a:t>
            </a:r>
          </a:p>
        </p:txBody>
      </p:sp>
    </p:spTree>
    <p:extLst>
      <p:ext uri="{BB962C8B-B14F-4D97-AF65-F5344CB8AC3E}">
        <p14:creationId xmlns:p14="http://schemas.microsoft.com/office/powerpoint/2010/main" val="127274317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EEB4E-70C4-E8D6-E27E-B09C3FAF449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2DEB7A-DE42-32BD-EAA2-45CED5B89BAC}"/>
              </a:ext>
            </a:extLst>
          </p:cNvPr>
          <p:cNvSpPr>
            <a:spLocks noGrp="1"/>
          </p:cNvSpPr>
          <p:nvPr>
            <p:ph type="title"/>
          </p:nvPr>
        </p:nvSpPr>
        <p:spPr>
          <a:xfrm>
            <a:off x="1745673" y="624110"/>
            <a:ext cx="9758939" cy="1280890"/>
          </a:xfrm>
        </p:spPr>
        <p:txBody>
          <a:bodyPr/>
          <a:lstStyle/>
          <a:p>
            <a:pPr lvl="0" algn="ctr" rtl="1"/>
            <a:r>
              <a:rPr lang="he-IL" sz="3600" b="1" i="0" dirty="0"/>
              <a:t>"הזדקנות טובה - במדע"</a:t>
            </a:r>
          </a:p>
        </p:txBody>
      </p:sp>
      <p:sp>
        <p:nvSpPr>
          <p:cNvPr id="3" name="מציין מיקום תוכן 2">
            <a:extLst>
              <a:ext uri="{FF2B5EF4-FFF2-40B4-BE49-F238E27FC236}">
                <a16:creationId xmlns:a16="http://schemas.microsoft.com/office/drawing/2014/main" id="{B618C0A7-66C4-8D25-DA1A-9866138463B8}"/>
              </a:ext>
            </a:extLst>
          </p:cNvPr>
          <p:cNvSpPr>
            <a:spLocks noGrp="1"/>
          </p:cNvSpPr>
          <p:nvPr>
            <p:ph idx="1"/>
          </p:nvPr>
        </p:nvSpPr>
        <p:spPr>
          <a:xfrm>
            <a:off x="280086" y="1400432"/>
            <a:ext cx="10849233" cy="5355210"/>
          </a:xfrm>
        </p:spPr>
        <p:txBody>
          <a:bodyPr>
            <a:normAutofit/>
          </a:bodyPr>
          <a:lstStyle/>
          <a:p>
            <a:pPr algn="r" rtl="1"/>
            <a:r>
              <a:rPr lang="he-IL" sz="1800" b="1" dirty="0">
                <a:effectLst/>
                <a:latin typeface="Times New Roman" panose="02020603050405020304" pitchFamily="18" charset="0"/>
                <a:ea typeface="Times New Roman" panose="02020603050405020304" pitchFamily="18" charset="0"/>
              </a:rPr>
              <a:t>תורה תמימה:  וטעם שייכות המעלה כאלו קבלה מהר סיני למלמד תורה לבן בנו?</a:t>
            </a:r>
          </a:p>
          <a:p>
            <a:pPr algn="r" rtl="1"/>
            <a:r>
              <a:rPr lang="he-IL" sz="1800" b="1" dirty="0">
                <a:effectLst/>
                <a:latin typeface="Times New Roman" panose="02020603050405020304" pitchFamily="18" charset="0"/>
                <a:ea typeface="Times New Roman" panose="02020603050405020304" pitchFamily="18" charset="0"/>
              </a:rPr>
              <a:t>עפ"י </a:t>
            </a:r>
            <a:r>
              <a:rPr lang="he-IL" sz="1800" b="1" dirty="0" err="1">
                <a:effectLst/>
                <a:latin typeface="Times New Roman" panose="02020603050405020304" pitchFamily="18" charset="0"/>
                <a:ea typeface="Times New Roman" panose="02020603050405020304" pitchFamily="18" charset="0"/>
              </a:rPr>
              <a:t>מ"ש</a:t>
            </a:r>
            <a:r>
              <a:rPr lang="he-IL" sz="1800" b="1" dirty="0">
                <a:effectLst/>
                <a:latin typeface="Times New Roman" panose="02020603050405020304" pitchFamily="18" charset="0"/>
                <a:ea typeface="Times New Roman" panose="02020603050405020304" pitchFamily="18" charset="0"/>
              </a:rPr>
              <a:t> בריש מס' אבות משה קבל תורה מסיני ומסרה ליהושע, אמר במשה קבל וביהושע מסירה, </a:t>
            </a:r>
          </a:p>
          <a:p>
            <a:pPr algn="r" rtl="1"/>
            <a:r>
              <a:rPr lang="he-IL" sz="1800" b="1" dirty="0">
                <a:effectLst/>
                <a:latin typeface="Times New Roman" panose="02020603050405020304" pitchFamily="18" charset="0"/>
                <a:ea typeface="Times New Roman" panose="02020603050405020304" pitchFamily="18" charset="0"/>
              </a:rPr>
              <a:t>יען </a:t>
            </a:r>
            <a:r>
              <a:rPr lang="he-IL" sz="1800" b="1" dirty="0" err="1">
                <a:effectLst/>
                <a:latin typeface="Times New Roman" panose="02020603050405020304" pitchFamily="18" charset="0"/>
                <a:ea typeface="Times New Roman" panose="02020603050405020304" pitchFamily="18" charset="0"/>
              </a:rPr>
              <a:t>דלשון</a:t>
            </a:r>
            <a:r>
              <a:rPr lang="he-IL" sz="1800" b="1" dirty="0">
                <a:effectLst/>
                <a:latin typeface="Times New Roman" panose="02020603050405020304" pitchFamily="18" charset="0"/>
                <a:ea typeface="Times New Roman" panose="02020603050405020304" pitchFamily="18" charset="0"/>
              </a:rPr>
              <a:t> קבלה יונח על קבלה מוחלטת ונצחית, ובמשה אמרו חז"ל שהתורה ניתנה לו במתנה לו ולזרעו, </a:t>
            </a:r>
            <a:r>
              <a:rPr lang="he-IL" sz="1800" b="1" dirty="0" err="1">
                <a:effectLst/>
                <a:latin typeface="Times New Roman" panose="02020603050405020304" pitchFamily="18" charset="0"/>
                <a:ea typeface="Times New Roman" panose="02020603050405020304" pitchFamily="18" charset="0"/>
              </a:rPr>
              <a:t>משא"כ</a:t>
            </a:r>
            <a:r>
              <a:rPr lang="he-IL" sz="1800" b="1" dirty="0">
                <a:effectLst/>
                <a:latin typeface="Times New Roman" panose="02020603050405020304" pitchFamily="18" charset="0"/>
                <a:ea typeface="Times New Roman" panose="02020603050405020304" pitchFamily="18" charset="0"/>
              </a:rPr>
              <a:t> ליהושע נמסרה רק לו </a:t>
            </a:r>
            <a:r>
              <a:rPr lang="he-IL" sz="1800" b="1" dirty="0" err="1">
                <a:effectLst/>
                <a:latin typeface="Times New Roman" panose="02020603050405020304" pitchFamily="18" charset="0"/>
                <a:ea typeface="Times New Roman" panose="02020603050405020304" pitchFamily="18" charset="0"/>
              </a:rPr>
              <a:t>שימסרנה</a:t>
            </a:r>
            <a:r>
              <a:rPr lang="he-IL" sz="1800" b="1" dirty="0">
                <a:effectLst/>
                <a:latin typeface="Times New Roman" panose="02020603050405020304" pitchFamily="18" charset="0"/>
                <a:ea typeface="Times New Roman" panose="02020603050405020304" pitchFamily="18" charset="0"/>
              </a:rPr>
              <a:t> לדורות הבאים, </a:t>
            </a:r>
          </a:p>
          <a:p>
            <a:pPr algn="r" rtl="1"/>
            <a:r>
              <a:rPr lang="he-IL" sz="1800" b="1" dirty="0">
                <a:effectLst/>
                <a:latin typeface="Times New Roman" panose="02020603050405020304" pitchFamily="18" charset="0"/>
                <a:ea typeface="Times New Roman" panose="02020603050405020304" pitchFamily="18" charset="0"/>
              </a:rPr>
              <a:t>ואמרו עוד [</a:t>
            </a:r>
            <a:r>
              <a:rPr lang="he-IL" sz="1800" b="1" dirty="0" err="1">
                <a:effectLst/>
                <a:latin typeface="Times New Roman" panose="02020603050405020304" pitchFamily="18" charset="0"/>
                <a:ea typeface="Times New Roman" panose="02020603050405020304" pitchFamily="18" charset="0"/>
              </a:rPr>
              <a:t>ב"מ</a:t>
            </a:r>
            <a:r>
              <a:rPr lang="he-IL" sz="1800" b="1" dirty="0">
                <a:effectLst/>
                <a:latin typeface="Times New Roman" panose="02020603050405020304" pitchFamily="18" charset="0"/>
                <a:ea typeface="Times New Roman" panose="02020603050405020304" pitchFamily="18" charset="0"/>
              </a:rPr>
              <a:t> פ"ה א'] כל מי שבנו חכם ובן בנו חכם שוב התורה מחזרת על </a:t>
            </a:r>
            <a:r>
              <a:rPr lang="he-IL" sz="1800" b="1" dirty="0" err="1">
                <a:effectLst/>
                <a:latin typeface="Times New Roman" panose="02020603050405020304" pitchFamily="18" charset="0"/>
                <a:ea typeface="Times New Roman" panose="02020603050405020304" pitchFamily="18" charset="0"/>
              </a:rPr>
              <a:t>אכסניא</a:t>
            </a:r>
            <a:r>
              <a:rPr lang="he-IL" sz="1800" b="1" dirty="0">
                <a:effectLst/>
                <a:latin typeface="Times New Roman" panose="02020603050405020304" pitchFamily="18" charset="0"/>
                <a:ea typeface="Times New Roman" panose="02020603050405020304" pitchFamily="18" charset="0"/>
              </a:rPr>
              <a:t> שלה, ולכן בלמדו תורה גם לבן בנו [</a:t>
            </a:r>
            <a:r>
              <a:rPr lang="he-IL" sz="1800" b="1" dirty="0" err="1">
                <a:effectLst/>
                <a:latin typeface="Times New Roman" panose="02020603050405020304" pitchFamily="18" charset="0"/>
                <a:ea typeface="Times New Roman" panose="02020603050405020304" pitchFamily="18" charset="0"/>
              </a:rPr>
              <a:t>ובודאי</a:t>
            </a:r>
            <a:r>
              <a:rPr lang="he-IL" sz="1800" b="1" dirty="0">
                <a:effectLst/>
                <a:latin typeface="Times New Roman" panose="02020603050405020304" pitchFamily="18" charset="0"/>
                <a:ea typeface="Times New Roman" panose="02020603050405020304" pitchFamily="18" charset="0"/>
              </a:rPr>
              <a:t> למד גם לבנו] הוי כאלו קבלה מהר סיני, כלומר כאלו קבלה במתנה לדורות שתהא מחזרת על </a:t>
            </a:r>
            <a:r>
              <a:rPr lang="he-IL" sz="1800" b="1" dirty="0" err="1">
                <a:effectLst/>
                <a:latin typeface="Times New Roman" panose="02020603050405020304" pitchFamily="18" charset="0"/>
                <a:ea typeface="Times New Roman" panose="02020603050405020304" pitchFamily="18" charset="0"/>
              </a:rPr>
              <a:t>אכסניא</a:t>
            </a:r>
            <a:r>
              <a:rPr lang="he-IL" sz="1800" b="1" dirty="0">
                <a:effectLst/>
                <a:latin typeface="Times New Roman" panose="02020603050405020304" pitchFamily="18" charset="0"/>
                <a:ea typeface="Times New Roman" panose="02020603050405020304" pitchFamily="18" charset="0"/>
              </a:rPr>
              <a:t> שלה. </a:t>
            </a:r>
          </a:p>
          <a:p>
            <a:pPr algn="r" rtl="1"/>
            <a:r>
              <a:rPr lang="he-IL" sz="1800" b="1" dirty="0">
                <a:effectLst/>
                <a:latin typeface="Times New Roman" panose="02020603050405020304" pitchFamily="18" charset="0"/>
                <a:ea typeface="Times New Roman" panose="02020603050405020304" pitchFamily="18" charset="0"/>
              </a:rPr>
              <a:t>ובזה נראה לפרש </a:t>
            </a:r>
            <a:r>
              <a:rPr lang="he-IL" sz="1800" b="1" dirty="0" err="1">
                <a:effectLst/>
                <a:latin typeface="Times New Roman" panose="02020603050405020304" pitchFamily="18" charset="0"/>
                <a:ea typeface="Times New Roman" panose="02020603050405020304" pitchFamily="18" charset="0"/>
              </a:rPr>
              <a:t>כונת</a:t>
            </a:r>
            <a:r>
              <a:rPr lang="he-IL" sz="1800" b="1" dirty="0">
                <a:effectLst/>
                <a:latin typeface="Times New Roman" panose="02020603050405020304" pitchFamily="18" charset="0"/>
                <a:ea typeface="Times New Roman" panose="02020603050405020304" pitchFamily="18" charset="0"/>
              </a:rPr>
              <a:t> הדרשות שבסמוך: </a:t>
            </a:r>
          </a:p>
          <a:p>
            <a:pPr algn="r" rtl="1"/>
            <a:r>
              <a:rPr lang="he-IL" sz="1800" b="1" dirty="0">
                <a:effectLst/>
                <a:latin typeface="Times New Roman" panose="02020603050405020304" pitchFamily="18" charset="0"/>
                <a:ea typeface="Times New Roman" panose="02020603050405020304" pitchFamily="18" charset="0"/>
                <a:cs typeface="DBS-Vilna" pitchFamily="2" charset="-79"/>
              </a:rPr>
              <a:t>"כל המלמד את בן בנו תורה מעלה עליו הכתוב כאלו למדו לו ולבנו ולבן בנו עד סוף כל הדורות", </a:t>
            </a:r>
          </a:p>
          <a:p>
            <a:pPr algn="r" rtl="1"/>
            <a:r>
              <a:rPr lang="he-IL" sz="1800" b="1" dirty="0">
                <a:effectLst/>
                <a:latin typeface="Times New Roman" panose="02020603050405020304" pitchFamily="18" charset="0"/>
                <a:ea typeface="Times New Roman" panose="02020603050405020304" pitchFamily="18" charset="0"/>
              </a:rPr>
              <a:t>והכונה שהתורה תחזור על </a:t>
            </a:r>
            <a:r>
              <a:rPr lang="he-IL" sz="1800" b="1" dirty="0" err="1">
                <a:effectLst/>
                <a:latin typeface="Times New Roman" panose="02020603050405020304" pitchFamily="18" charset="0"/>
                <a:ea typeface="Times New Roman" panose="02020603050405020304" pitchFamily="18" charset="0"/>
              </a:rPr>
              <a:t>אכסניא</a:t>
            </a:r>
            <a:r>
              <a:rPr lang="he-IL" sz="1800" b="1" dirty="0">
                <a:effectLst/>
                <a:latin typeface="Times New Roman" panose="02020603050405020304" pitchFamily="18" charset="0"/>
                <a:ea typeface="Times New Roman" panose="02020603050405020304" pitchFamily="18" charset="0"/>
              </a:rPr>
              <a:t> שלה, וכן </a:t>
            </a:r>
            <a:r>
              <a:rPr lang="he-IL" sz="1800" b="1" dirty="0" err="1">
                <a:effectLst/>
                <a:latin typeface="Times New Roman" panose="02020603050405020304" pitchFamily="18" charset="0"/>
                <a:ea typeface="Times New Roman" panose="02020603050405020304" pitchFamily="18" charset="0"/>
              </a:rPr>
              <a:t>כונת</a:t>
            </a:r>
            <a:r>
              <a:rPr lang="he-IL" sz="1800" b="1" dirty="0">
                <a:effectLst/>
                <a:latin typeface="Times New Roman" panose="02020603050405020304" pitchFamily="18" charset="0"/>
                <a:ea typeface="Times New Roman" panose="02020603050405020304" pitchFamily="18" charset="0"/>
              </a:rPr>
              <a:t> הדרשה הבאה: </a:t>
            </a:r>
          </a:p>
          <a:p>
            <a:pPr algn="r" rtl="1"/>
            <a:r>
              <a:rPr lang="he-IL" sz="2600" dirty="0">
                <a:effectLst/>
                <a:latin typeface="Times New Roman" panose="02020603050405020304" pitchFamily="18" charset="0"/>
                <a:ea typeface="Times New Roman" panose="02020603050405020304" pitchFamily="18" charset="0"/>
                <a:cs typeface="Dbs-Torah" pitchFamily="2" charset="-79"/>
              </a:rPr>
              <a:t>כל מי ששומע פרשה מבן בנו כאלו שומעה מהר סיני, </a:t>
            </a:r>
          </a:p>
          <a:p>
            <a:pPr algn="r" rtl="1"/>
            <a:r>
              <a:rPr lang="he-IL" sz="1800" b="1" dirty="0">
                <a:effectLst/>
                <a:latin typeface="Times New Roman" panose="02020603050405020304" pitchFamily="18" charset="0"/>
                <a:ea typeface="Times New Roman" panose="02020603050405020304" pitchFamily="18" charset="0"/>
              </a:rPr>
              <a:t>כלומר כאלו קבלה לדורות מהר סיני, </a:t>
            </a:r>
            <a:r>
              <a:rPr lang="he-IL" sz="1800" b="1" dirty="0" err="1">
                <a:effectLst/>
                <a:latin typeface="Times New Roman" panose="02020603050405020304" pitchFamily="18" charset="0"/>
                <a:ea typeface="Times New Roman" panose="02020603050405020304" pitchFamily="18" charset="0"/>
              </a:rPr>
              <a:t>דהלשון</a:t>
            </a:r>
            <a:r>
              <a:rPr lang="he-IL" sz="1800" b="1" dirty="0">
                <a:effectLst/>
                <a:latin typeface="Times New Roman" panose="02020603050405020304" pitchFamily="18" charset="0"/>
                <a:ea typeface="Times New Roman" panose="02020603050405020304" pitchFamily="18" charset="0"/>
              </a:rPr>
              <a:t> שמועה רגיל </a:t>
            </a:r>
            <a:r>
              <a:rPr lang="he-IL" sz="1800" b="1" dirty="0" err="1">
                <a:effectLst/>
                <a:latin typeface="Times New Roman" panose="02020603050405020304" pitchFamily="18" charset="0"/>
                <a:ea typeface="Times New Roman" panose="02020603050405020304" pitchFamily="18" charset="0"/>
              </a:rPr>
              <a:t>בדחז"ל</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לכונת</a:t>
            </a:r>
            <a:r>
              <a:rPr lang="he-IL" sz="1800" b="1" dirty="0">
                <a:effectLst/>
                <a:latin typeface="Times New Roman" panose="02020603050405020304" pitchFamily="18" charset="0"/>
                <a:ea typeface="Times New Roman" panose="02020603050405020304" pitchFamily="18" charset="0"/>
              </a:rPr>
              <a:t> קבלה.</a:t>
            </a:r>
            <a:endParaRPr lang="en-US"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5161194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A117C-410C-9BC8-8140-39738B9DBEB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C93107A-7A5B-9781-DDE8-AC059C7E36F3}"/>
              </a:ext>
            </a:extLst>
          </p:cNvPr>
          <p:cNvSpPr>
            <a:spLocks noGrp="1"/>
          </p:cNvSpPr>
          <p:nvPr>
            <p:ph type="title"/>
          </p:nvPr>
        </p:nvSpPr>
        <p:spPr>
          <a:xfrm>
            <a:off x="1745673" y="624110"/>
            <a:ext cx="9758939" cy="1280890"/>
          </a:xfrm>
        </p:spPr>
        <p:txBody>
          <a:bodyPr/>
          <a:lstStyle/>
          <a:p>
            <a:pPr lvl="0" algn="ctr" rtl="1"/>
            <a:r>
              <a:rPr lang="he-IL" sz="3600" b="1" i="0" dirty="0"/>
              <a:t>"הזדקנות טובה - במדע"</a:t>
            </a:r>
          </a:p>
        </p:txBody>
      </p:sp>
      <p:sp>
        <p:nvSpPr>
          <p:cNvPr id="3" name="מציין מיקום תוכן 2">
            <a:extLst>
              <a:ext uri="{FF2B5EF4-FFF2-40B4-BE49-F238E27FC236}">
                <a16:creationId xmlns:a16="http://schemas.microsoft.com/office/drawing/2014/main" id="{B75C527B-7321-4B85-CE85-FE04E6D959C4}"/>
              </a:ext>
            </a:extLst>
          </p:cNvPr>
          <p:cNvSpPr>
            <a:spLocks noGrp="1"/>
          </p:cNvSpPr>
          <p:nvPr>
            <p:ph idx="1"/>
          </p:nvPr>
        </p:nvSpPr>
        <p:spPr>
          <a:xfrm>
            <a:off x="280086" y="1400432"/>
            <a:ext cx="10849233" cy="5355210"/>
          </a:xfrm>
        </p:spPr>
        <p:txBody>
          <a:bodyPr>
            <a:normAutofit fontScale="62500" lnSpcReduction="20000"/>
          </a:bodyPr>
          <a:lstStyle/>
          <a:p>
            <a:pPr algn="r" rtl="1"/>
            <a:r>
              <a:rPr lang="he-IL" sz="1800" b="1" dirty="0" err="1">
                <a:effectLst/>
                <a:latin typeface="Times New Roman" panose="02020603050405020304" pitchFamily="18" charset="0"/>
                <a:ea typeface="Times New Roman" panose="02020603050405020304" pitchFamily="18" charset="0"/>
              </a:rPr>
              <a:t>חשוקי</a:t>
            </a:r>
            <a:r>
              <a:rPr lang="he-IL" sz="1800" b="1" dirty="0">
                <a:effectLst/>
                <a:latin typeface="Times New Roman" panose="02020603050405020304" pitchFamily="18" charset="0"/>
                <a:ea typeface="Times New Roman" panose="02020603050405020304" pitchFamily="18" charset="0"/>
              </a:rPr>
              <a:t> חמד מסכת בבא </a:t>
            </a:r>
            <a:r>
              <a:rPr lang="he-IL" sz="1800" b="1" dirty="0" err="1">
                <a:effectLst/>
                <a:latin typeface="Times New Roman" panose="02020603050405020304" pitchFamily="18" charset="0"/>
                <a:ea typeface="Times New Roman" panose="02020603050405020304" pitchFamily="18" charset="0"/>
              </a:rPr>
              <a:t>בתרא</a:t>
            </a:r>
            <a:r>
              <a:rPr lang="he-IL" sz="1800" b="1" dirty="0">
                <a:effectLst/>
                <a:latin typeface="Times New Roman" panose="02020603050405020304" pitchFamily="18" charset="0"/>
                <a:ea typeface="Times New Roman" panose="02020603050405020304" pitchFamily="18" charset="0"/>
              </a:rPr>
              <a:t> דף נט עמוד א</a:t>
            </a:r>
          </a:p>
          <a:p>
            <a:pPr algn="r" rtl="1"/>
            <a:r>
              <a:rPr lang="he-IL" sz="1800" b="1" dirty="0">
                <a:effectLst/>
                <a:latin typeface="Times New Roman" panose="02020603050405020304" pitchFamily="18" charset="0"/>
                <a:ea typeface="Times New Roman" panose="02020603050405020304" pitchFamily="18" charset="0"/>
              </a:rPr>
              <a:t>ללמד עם בנו או עם נכדו השנון</a:t>
            </a:r>
          </a:p>
          <a:p>
            <a:pPr algn="r" rtl="1"/>
            <a:r>
              <a:rPr lang="he-IL" sz="1800" b="1" dirty="0">
                <a:effectLst/>
                <a:latin typeface="Times New Roman" panose="02020603050405020304" pitchFamily="18" charset="0"/>
                <a:ea typeface="Times New Roman" panose="02020603050405020304" pitchFamily="18" charset="0"/>
              </a:rPr>
              <a:t>שאלה. לראובן יש שני בנים, שמעון ולוי, וללוי יש בן שנון מאוד, ושמו גרשון. ראובן יכול ללמוד עם אחד מהם, או עם בנו שמעון, או עם בן בנו גרשון. עם מי עדיף שילמד?</a:t>
            </a:r>
          </a:p>
          <a:p>
            <a:pPr algn="r" rtl="1"/>
            <a:r>
              <a:rPr lang="he-IL" sz="1800" b="1" dirty="0">
                <a:effectLst/>
                <a:latin typeface="Times New Roman" panose="02020603050405020304" pitchFamily="18" charset="0"/>
                <a:ea typeface="Times New Roman" panose="02020603050405020304" pitchFamily="18" charset="0"/>
              </a:rPr>
              <a:t>תשובה. נאמר במסכת קידושין (דף ל ע"א) עד היכן חייב אדם ללמד את בנו תורה, אמר רב יהודה אמר שמואל כגון זבולון בן דן, שלימדו אבי אביו מקרא ומשנה ותלמוד, הלכות ואגדות... ואבי אביו מי </a:t>
            </a:r>
            <a:r>
              <a:rPr lang="he-IL" sz="1800" b="1" dirty="0" err="1">
                <a:effectLst/>
                <a:latin typeface="Times New Roman" panose="02020603050405020304" pitchFamily="18" charset="0"/>
                <a:ea typeface="Times New Roman" panose="02020603050405020304" pitchFamily="18" charset="0"/>
              </a:rPr>
              <a:t>מיחייב</a:t>
            </a:r>
            <a:r>
              <a:rPr lang="he-IL" sz="1800" b="1" dirty="0">
                <a:effectLst/>
                <a:latin typeface="Times New Roman" panose="02020603050405020304" pitchFamily="18" charset="0"/>
                <a:ea typeface="Times New Roman" panose="02020603050405020304" pitchFamily="18" charset="0"/>
              </a:rPr>
              <a:t> והתניא ולמדתם אותם את בניכם, ולא בני בניכם, ומה אני מקיים והודעתם לבניך ולבני בניך, לומר לך, שכל המלמד את בנו תורה, מעלה עליו הכתוב כאילו למדו לו ולבנו ולבן בנו עד סוף כל הדורות. הוא </a:t>
            </a:r>
            <a:r>
              <a:rPr lang="he-IL" sz="1800" b="1" dirty="0" err="1">
                <a:effectLst/>
                <a:latin typeface="Times New Roman" panose="02020603050405020304" pitchFamily="18" charset="0"/>
                <a:ea typeface="Times New Roman" panose="02020603050405020304" pitchFamily="18" charset="0"/>
              </a:rPr>
              <a:t>דאמר</a:t>
            </a:r>
            <a:r>
              <a:rPr lang="he-IL" sz="1800" b="1" dirty="0">
                <a:effectLst/>
                <a:latin typeface="Times New Roman" panose="02020603050405020304" pitchFamily="18" charset="0"/>
                <a:ea typeface="Times New Roman" panose="02020603050405020304" pitchFamily="18" charset="0"/>
              </a:rPr>
              <a:t> כי האי תנא, </a:t>
            </a:r>
            <a:r>
              <a:rPr lang="he-IL" sz="1800" b="1" dirty="0" err="1">
                <a:effectLst/>
                <a:latin typeface="Times New Roman" panose="02020603050405020304" pitchFamily="18" charset="0"/>
                <a:ea typeface="Times New Roman" panose="02020603050405020304" pitchFamily="18" charset="0"/>
              </a:rPr>
              <a:t>דתניא</a:t>
            </a:r>
            <a:r>
              <a:rPr lang="he-IL" sz="1800" b="1" dirty="0">
                <a:effectLst/>
                <a:latin typeface="Times New Roman" panose="02020603050405020304" pitchFamily="18" charset="0"/>
                <a:ea typeface="Times New Roman" panose="02020603050405020304" pitchFamily="18" charset="0"/>
              </a:rPr>
              <a:t> ולמדתם אותם את בניכם, אין לי אלא בניכם, בני בניכם מנין, ת"ל והודעתם לבניך ולבני בניך, א"כ, מה ת"ל בניכם, בניכם ולא בנותיכם. אמר </a:t>
            </a:r>
            <a:r>
              <a:rPr lang="he-IL" sz="1800" b="1" dirty="0" err="1">
                <a:effectLst/>
                <a:latin typeface="Times New Roman" panose="02020603050405020304" pitchFamily="18" charset="0"/>
                <a:ea typeface="Times New Roman" panose="02020603050405020304" pitchFamily="18" charset="0"/>
              </a:rPr>
              <a:t>ריב"ל</a:t>
            </a:r>
            <a:r>
              <a:rPr lang="he-IL" sz="1800" b="1" dirty="0">
                <a:effectLst/>
                <a:latin typeface="Times New Roman" panose="02020603050405020304" pitchFamily="18" charset="0"/>
                <a:ea typeface="Times New Roman" panose="02020603050405020304" pitchFamily="18" charset="0"/>
              </a:rPr>
              <a:t> כל המלמד את בן בנו תורה, מעלה עליו הכתוב כאילו קבלה מהר סיני, שנאמר והודעתם לבניך ולבני בניך, וסמיך ליה: יום אשר עמדת לפני ה' </a:t>
            </a:r>
            <a:r>
              <a:rPr lang="he-IL" sz="1800" b="1" dirty="0" err="1">
                <a:effectLst/>
                <a:latin typeface="Times New Roman" panose="02020603050405020304" pitchFamily="18" charset="0"/>
                <a:ea typeface="Times New Roman" panose="02020603050405020304" pitchFamily="18" charset="0"/>
              </a:rPr>
              <a:t>אלהיך</a:t>
            </a:r>
            <a:r>
              <a:rPr lang="he-IL" sz="1800" b="1" dirty="0">
                <a:effectLst/>
                <a:latin typeface="Times New Roman" panose="02020603050405020304" pitchFamily="18" charset="0"/>
                <a:ea typeface="Times New Roman" panose="02020603050405020304" pitchFamily="18" charset="0"/>
              </a:rPr>
              <a:t> בחורב.</a:t>
            </a:r>
          </a:p>
          <a:p>
            <a:pPr algn="r" rtl="1"/>
            <a:r>
              <a:rPr lang="he-IL" sz="1800" b="1" dirty="0">
                <a:effectLst/>
                <a:latin typeface="Times New Roman" panose="02020603050405020304" pitchFamily="18" charset="0"/>
                <a:ea typeface="Times New Roman" panose="02020603050405020304" pitchFamily="18" charset="0"/>
              </a:rPr>
              <a:t>הרי שיש חיוב ללמוד עם הבן, וכמו כן יש מעלה גדולה מאוד בלימוד עם הנכד, </a:t>
            </a:r>
            <a:r>
              <a:rPr lang="he-IL" sz="1800" b="1" dirty="0" err="1">
                <a:effectLst/>
                <a:latin typeface="Times New Roman" panose="02020603050405020304" pitchFamily="18" charset="0"/>
                <a:ea typeface="Times New Roman" panose="02020603050405020304" pitchFamily="18" charset="0"/>
              </a:rPr>
              <a:t>ויעוין</a:t>
            </a:r>
            <a:r>
              <a:rPr lang="he-IL" sz="1800" b="1" dirty="0">
                <a:effectLst/>
                <a:latin typeface="Times New Roman" panose="02020603050405020304" pitchFamily="18" charset="0"/>
                <a:ea typeface="Times New Roman" panose="02020603050405020304" pitchFamily="18" charset="0"/>
              </a:rPr>
              <a:t> בתורת חיים </a:t>
            </a:r>
            <a:r>
              <a:rPr lang="he-IL" sz="1800" b="1" dirty="0" err="1">
                <a:effectLst/>
                <a:latin typeface="Times New Roman" panose="02020603050405020304" pitchFamily="18" charset="0"/>
                <a:ea typeface="Times New Roman" panose="02020603050405020304" pitchFamily="18" charset="0"/>
              </a:rPr>
              <a:t>בבבא</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בתרא</a:t>
            </a:r>
            <a:r>
              <a:rPr lang="he-IL" sz="1800" b="1" dirty="0">
                <a:effectLst/>
                <a:latin typeface="Times New Roman" panose="02020603050405020304" pitchFamily="18" charset="0"/>
                <a:ea typeface="Times New Roman" panose="02020603050405020304" pitchFamily="18" charset="0"/>
              </a:rPr>
              <a:t> דף נט ע"א (ד"ה והחוט המשולש) שביאר </a:t>
            </a:r>
            <a:r>
              <a:rPr lang="he-IL" sz="1800" b="1" dirty="0" err="1">
                <a:effectLst/>
                <a:latin typeface="Times New Roman" panose="02020603050405020304" pitchFamily="18" charset="0"/>
                <a:ea typeface="Times New Roman" panose="02020603050405020304" pitchFamily="18" charset="0"/>
              </a:rPr>
              <a:t>דלהכי</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צוה</a:t>
            </a:r>
            <a:r>
              <a:rPr lang="he-IL" sz="1800" b="1" dirty="0">
                <a:effectLst/>
                <a:latin typeface="Times New Roman" panose="02020603050405020304" pitchFamily="18" charset="0"/>
                <a:ea typeface="Times New Roman" panose="02020603050405020304" pitchFamily="18" charset="0"/>
              </a:rPr>
              <a:t> הכתוב </a:t>
            </a:r>
            <a:r>
              <a:rPr lang="he-IL" sz="1800" b="1" dirty="0" err="1">
                <a:effectLst/>
                <a:latin typeface="Times New Roman" panose="02020603050405020304" pitchFamily="18" charset="0"/>
                <a:ea typeface="Times New Roman" panose="02020603050405020304" pitchFamily="18" charset="0"/>
              </a:rPr>
              <a:t>שילמוד</a:t>
            </a:r>
            <a:r>
              <a:rPr lang="he-IL" sz="1800" b="1" dirty="0">
                <a:effectLst/>
                <a:latin typeface="Times New Roman" panose="02020603050405020304" pitchFamily="18" charset="0"/>
                <a:ea typeface="Times New Roman" panose="02020603050405020304" pitchFamily="18" charset="0"/>
              </a:rPr>
              <a:t> אדם תורה עם בניו ובני בניו, שנאמר ופן יסורו מלבבך כל ימי חייך והודעתם לבניך ולבני בניך, </a:t>
            </a:r>
            <a:r>
              <a:rPr lang="he-IL" sz="1800" b="1" dirty="0" err="1">
                <a:effectLst/>
                <a:latin typeface="Times New Roman" panose="02020603050405020304" pitchFamily="18" charset="0"/>
                <a:ea typeface="Times New Roman" panose="02020603050405020304" pitchFamily="18" charset="0"/>
              </a:rPr>
              <a:t>דכל</a:t>
            </a:r>
            <a:r>
              <a:rPr lang="he-IL" sz="1800" b="1" dirty="0">
                <a:effectLst/>
                <a:latin typeface="Times New Roman" panose="02020603050405020304" pitchFamily="18" charset="0"/>
                <a:ea typeface="Times New Roman" panose="02020603050405020304" pitchFamily="18" charset="0"/>
              </a:rPr>
              <a:t> שהוא ובנו ובן בנו תלמידי חכמים שוב אין התורה פוסקת מזרעם עד עולם, </a:t>
            </a:r>
            <a:r>
              <a:rPr lang="he-IL" sz="1800" b="1" dirty="0" err="1">
                <a:effectLst/>
                <a:latin typeface="Times New Roman" panose="02020603050405020304" pitchFamily="18" charset="0"/>
                <a:ea typeface="Times New Roman" panose="02020603050405020304" pitchFamily="18" charset="0"/>
              </a:rPr>
              <a:t>יעו"ש</a:t>
            </a:r>
            <a:r>
              <a:rPr lang="he-IL" sz="1800" b="1" dirty="0">
                <a:effectLst/>
                <a:latin typeface="Times New Roman" panose="02020603050405020304" pitchFamily="18" charset="0"/>
                <a:ea typeface="Times New Roman" panose="02020603050405020304" pitchFamily="18" charset="0"/>
              </a:rPr>
              <a:t>. עוד </a:t>
            </a:r>
            <a:r>
              <a:rPr lang="he-IL" sz="1800" b="1" dirty="0" err="1">
                <a:effectLst/>
                <a:latin typeface="Times New Roman" panose="02020603050405020304" pitchFamily="18" charset="0"/>
                <a:ea typeface="Times New Roman" panose="02020603050405020304" pitchFamily="18" charset="0"/>
              </a:rPr>
              <a:t>יעוין</a:t>
            </a:r>
            <a:r>
              <a:rPr lang="he-IL" sz="1800" b="1" dirty="0">
                <a:effectLst/>
                <a:latin typeface="Times New Roman" panose="02020603050405020304" pitchFamily="18" charset="0"/>
                <a:ea typeface="Times New Roman" panose="02020603050405020304" pitchFamily="18" charset="0"/>
              </a:rPr>
              <a:t> בירושלמי (שבת פ"א </a:t>
            </a:r>
            <a:r>
              <a:rPr lang="he-IL" sz="1800" b="1" dirty="0" err="1">
                <a:effectLst/>
                <a:latin typeface="Times New Roman" panose="02020603050405020304" pitchFamily="18" charset="0"/>
                <a:ea typeface="Times New Roman" panose="02020603050405020304" pitchFamily="18" charset="0"/>
              </a:rPr>
              <a:t>ה"ב</a:t>
            </a:r>
            <a:r>
              <a:rPr lang="he-IL" sz="1800" b="1" dirty="0">
                <a:effectLst/>
                <a:latin typeface="Times New Roman" panose="02020603050405020304" pitchFamily="18" charset="0"/>
                <a:ea typeface="Times New Roman" panose="02020603050405020304" pitchFamily="18" charset="0"/>
              </a:rPr>
              <a:t> דף ו ע"ב) וז"ל: רבי יהושע בן לוי הוי </a:t>
            </a:r>
            <a:r>
              <a:rPr lang="he-IL" sz="1800" b="1" dirty="0" err="1">
                <a:effectLst/>
                <a:latin typeface="Times New Roman" panose="02020603050405020304" pitchFamily="18" charset="0"/>
                <a:ea typeface="Times New Roman" panose="02020603050405020304" pitchFamily="18" charset="0"/>
              </a:rPr>
              <a:t>יליף</a:t>
            </a:r>
            <a:r>
              <a:rPr lang="he-IL" sz="1800" b="1" dirty="0">
                <a:effectLst/>
                <a:latin typeface="Times New Roman" panose="02020603050405020304" pitchFamily="18" charset="0"/>
                <a:ea typeface="Times New Roman" panose="02020603050405020304" pitchFamily="18" charset="0"/>
              </a:rPr>
              <a:t> שמע פרשתה מן בר בריה בכל ערובת </a:t>
            </a:r>
            <a:r>
              <a:rPr lang="he-IL" sz="1800" b="1" dirty="0" err="1">
                <a:effectLst/>
                <a:latin typeface="Times New Roman" panose="02020603050405020304" pitchFamily="18" charset="0"/>
                <a:ea typeface="Times New Roman" panose="02020603050405020304" pitchFamily="18" charset="0"/>
              </a:rPr>
              <a:t>שובא</a:t>
            </a:r>
            <a:r>
              <a:rPr lang="he-IL" sz="1800" b="1" dirty="0">
                <a:effectLst/>
                <a:latin typeface="Times New Roman" panose="02020603050405020304" pitchFamily="18" charset="0"/>
                <a:ea typeface="Times New Roman" panose="02020603050405020304" pitchFamily="18" charset="0"/>
              </a:rPr>
              <a:t>. (היה רגיל לשמוע פרשה מבן בנו בכל ערב שבת), חד זמן </a:t>
            </a:r>
            <a:r>
              <a:rPr lang="he-IL" sz="1800" b="1" dirty="0" err="1">
                <a:effectLst/>
                <a:latin typeface="Times New Roman" panose="02020603050405020304" pitchFamily="18" charset="0"/>
                <a:ea typeface="Times New Roman" panose="02020603050405020304" pitchFamily="18" charset="0"/>
              </a:rPr>
              <a:t>אינשי</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ועאל</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מיסחי</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בההן</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דימוסין</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דטיבריא</a:t>
            </a:r>
            <a:r>
              <a:rPr lang="he-IL" sz="1800" b="1" dirty="0">
                <a:effectLst/>
                <a:latin typeface="Times New Roman" panose="02020603050405020304" pitchFamily="18" charset="0"/>
                <a:ea typeface="Times New Roman" panose="02020603050405020304" pitchFamily="18" charset="0"/>
              </a:rPr>
              <a:t> (פעם אחת שכח ונכנס לרחוץ באחת ממרחצאות של </a:t>
            </a:r>
            <a:r>
              <a:rPr lang="he-IL" sz="1800" b="1" dirty="0" err="1">
                <a:effectLst/>
                <a:latin typeface="Times New Roman" panose="02020603050405020304" pitchFamily="18" charset="0"/>
                <a:ea typeface="Times New Roman" panose="02020603050405020304" pitchFamily="18" charset="0"/>
              </a:rPr>
              <a:t>טבריא</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והוי</a:t>
            </a:r>
            <a:r>
              <a:rPr lang="he-IL" sz="1800" b="1" dirty="0">
                <a:effectLst/>
                <a:latin typeface="Times New Roman" panose="02020603050405020304" pitchFamily="18" charset="0"/>
                <a:ea typeface="Times New Roman" panose="02020603050405020304" pitchFamily="18" charset="0"/>
              </a:rPr>
              <a:t> מסתמיך על </a:t>
            </a:r>
            <a:r>
              <a:rPr lang="he-IL" sz="1800" b="1" dirty="0" err="1">
                <a:effectLst/>
                <a:latin typeface="Times New Roman" panose="02020603050405020304" pitchFamily="18" charset="0"/>
                <a:ea typeface="Times New Roman" panose="02020603050405020304" pitchFamily="18" charset="0"/>
              </a:rPr>
              <a:t>כתפתיה</a:t>
            </a:r>
            <a:r>
              <a:rPr lang="he-IL" sz="1800" b="1" dirty="0">
                <a:effectLst/>
                <a:latin typeface="Times New Roman" panose="02020603050405020304" pitchFamily="18" charset="0"/>
                <a:ea typeface="Times New Roman" panose="02020603050405020304" pitchFamily="18" charset="0"/>
              </a:rPr>
              <a:t> דר' </a:t>
            </a:r>
            <a:r>
              <a:rPr lang="he-IL" sz="1800" b="1" dirty="0" err="1">
                <a:effectLst/>
                <a:latin typeface="Times New Roman" panose="02020603050405020304" pitchFamily="18" charset="0"/>
                <a:ea typeface="Times New Roman" panose="02020603050405020304" pitchFamily="18" charset="0"/>
              </a:rPr>
              <a:t>חייא</a:t>
            </a:r>
            <a:r>
              <a:rPr lang="he-IL" sz="1800" b="1" dirty="0">
                <a:effectLst/>
                <a:latin typeface="Times New Roman" panose="02020603050405020304" pitchFamily="18" charset="0"/>
                <a:ea typeface="Times New Roman" panose="02020603050405020304" pitchFamily="18" charset="0"/>
              </a:rPr>
              <a:t> בר בא, </a:t>
            </a:r>
            <a:r>
              <a:rPr lang="he-IL" sz="1800" b="1" dirty="0" err="1">
                <a:effectLst/>
                <a:latin typeface="Times New Roman" panose="02020603050405020304" pitchFamily="18" charset="0"/>
                <a:ea typeface="Times New Roman" panose="02020603050405020304" pitchFamily="18" charset="0"/>
              </a:rPr>
              <a:t>אינהר</a:t>
            </a:r>
            <a:r>
              <a:rPr lang="he-IL" sz="1800" b="1" dirty="0">
                <a:effectLst/>
                <a:latin typeface="Times New Roman" panose="02020603050405020304" pitchFamily="18" charset="0"/>
                <a:ea typeface="Times New Roman" panose="02020603050405020304" pitchFamily="18" charset="0"/>
              </a:rPr>
              <a:t> דלא שמע פרשתיה מן בר בריה וחזר ונפק ליה, (ונזכר שלא שמע פרשתו של בן בנו, וחזר ויצא לו),... ר' לעזר בי רבי יוסי אומר שליח מנוי </a:t>
            </a:r>
            <a:r>
              <a:rPr lang="he-IL" sz="1800" b="1" dirty="0" err="1">
                <a:effectLst/>
                <a:latin typeface="Times New Roman" panose="02020603050405020304" pitchFamily="18" charset="0"/>
                <a:ea typeface="Times New Roman" panose="02020603050405020304" pitchFamily="18" charset="0"/>
              </a:rPr>
              <a:t>הוה</a:t>
            </a:r>
            <a:r>
              <a:rPr lang="he-IL" sz="1800" b="1" dirty="0">
                <a:effectLst/>
                <a:latin typeface="Times New Roman" panose="02020603050405020304" pitchFamily="18" charset="0"/>
                <a:ea typeface="Times New Roman" panose="02020603050405020304" pitchFamily="18" charset="0"/>
              </a:rPr>
              <a:t>, (כבר היה מופשט מבגדיו כשנזכר), אמר ליה ר' </a:t>
            </a:r>
            <a:r>
              <a:rPr lang="he-IL" sz="1800" b="1" dirty="0" err="1">
                <a:effectLst/>
                <a:latin typeface="Times New Roman" panose="02020603050405020304" pitchFamily="18" charset="0"/>
                <a:ea typeface="Times New Roman" panose="02020603050405020304" pitchFamily="18" charset="0"/>
              </a:rPr>
              <a:t>חייא</a:t>
            </a:r>
            <a:r>
              <a:rPr lang="he-IL" sz="1800" b="1" dirty="0">
                <a:effectLst/>
                <a:latin typeface="Times New Roman" panose="02020603050405020304" pitchFamily="18" charset="0"/>
                <a:ea typeface="Times New Roman" panose="02020603050405020304" pitchFamily="18" charset="0"/>
              </a:rPr>
              <a:t> בר אבא ולא כן אלפן רבי אם התחילו אין </a:t>
            </a:r>
            <a:r>
              <a:rPr lang="he-IL" sz="1800" b="1" dirty="0" err="1">
                <a:effectLst/>
                <a:latin typeface="Times New Roman" panose="02020603050405020304" pitchFamily="18" charset="0"/>
                <a:ea typeface="Times New Roman" panose="02020603050405020304" pitchFamily="18" charset="0"/>
              </a:rPr>
              <a:t>מפסיקין</a:t>
            </a:r>
            <a:r>
              <a:rPr lang="he-IL" sz="1800" b="1" dirty="0">
                <a:effectLst/>
                <a:latin typeface="Times New Roman" panose="02020603050405020304" pitchFamily="18" charset="0"/>
                <a:ea typeface="Times New Roman" panose="02020603050405020304" pitchFamily="18" charset="0"/>
              </a:rPr>
              <a:t> (ולא כך לימדתנו רבינו אם התחילו אין </a:t>
            </a:r>
            <a:r>
              <a:rPr lang="he-IL" sz="1800" b="1" dirty="0" err="1">
                <a:effectLst/>
                <a:latin typeface="Times New Roman" panose="02020603050405020304" pitchFamily="18" charset="0"/>
                <a:ea typeface="Times New Roman" panose="02020603050405020304" pitchFamily="18" charset="0"/>
              </a:rPr>
              <a:t>מפסיקין</a:t>
            </a:r>
            <a:r>
              <a:rPr lang="he-IL" sz="1800" b="1" dirty="0">
                <a:effectLst/>
                <a:latin typeface="Times New Roman" panose="02020603050405020304" pitchFamily="18" charset="0"/>
                <a:ea typeface="Times New Roman" panose="02020603050405020304" pitchFamily="18" charset="0"/>
              </a:rPr>
              <a:t>, כל שכן לתלמוד תורה)? אמר ליה </a:t>
            </a:r>
            <a:r>
              <a:rPr lang="he-IL" sz="1800" b="1" dirty="0" err="1">
                <a:effectLst/>
                <a:latin typeface="Times New Roman" panose="02020603050405020304" pitchFamily="18" charset="0"/>
                <a:ea typeface="Times New Roman" panose="02020603050405020304" pitchFamily="18" charset="0"/>
              </a:rPr>
              <a:t>חייא</a:t>
            </a:r>
            <a:r>
              <a:rPr lang="he-IL" sz="1800" b="1" dirty="0">
                <a:effectLst/>
                <a:latin typeface="Times New Roman" panose="02020603050405020304" pitchFamily="18" charset="0"/>
                <a:ea typeface="Times New Roman" panose="02020603050405020304" pitchFamily="18" charset="0"/>
              </a:rPr>
              <a:t> בני, קלה היא בעיניך שכל השומע פרשה מן בן בנו כאילו הוא שומעה מהר סיני, ומה טעמא והודעתם לבניך ולבני בניך יום אשר עמדת לפני ה' אלוקיך בחורב (במה שמודיע לו, הרי הוא כאילו הוא יום אשר עמדת לפני ה'), עכ"ל הירושלמי (עם קרבן העדה). [</a:t>
            </a:r>
            <a:r>
              <a:rPr lang="he-IL" sz="1800" b="1" dirty="0" err="1">
                <a:effectLst/>
                <a:latin typeface="Times New Roman" panose="02020603050405020304" pitchFamily="18" charset="0"/>
                <a:ea typeface="Times New Roman" panose="02020603050405020304" pitchFamily="18" charset="0"/>
              </a:rPr>
              <a:t>ויעוין</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מש"כ</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בחשוקי</a:t>
            </a:r>
            <a:r>
              <a:rPr lang="he-IL" sz="1800" b="1" dirty="0">
                <a:effectLst/>
                <a:latin typeface="Times New Roman" panose="02020603050405020304" pitchFamily="18" charset="0"/>
                <a:ea typeface="Times New Roman" panose="02020603050405020304" pitchFamily="18" charset="0"/>
              </a:rPr>
              <a:t> חמד </a:t>
            </a:r>
            <a:r>
              <a:rPr lang="he-IL" sz="1800" b="1" dirty="0" err="1">
                <a:effectLst/>
                <a:latin typeface="Times New Roman" panose="02020603050405020304" pitchFamily="18" charset="0"/>
                <a:ea typeface="Times New Roman" panose="02020603050405020304" pitchFamily="18" charset="0"/>
              </a:rPr>
              <a:t>עמ"ס</a:t>
            </a:r>
            <a:r>
              <a:rPr lang="he-IL" sz="1800" b="1" dirty="0">
                <a:effectLst/>
                <a:latin typeface="Times New Roman" panose="02020603050405020304" pitchFamily="18" charset="0"/>
                <a:ea typeface="Times New Roman" panose="02020603050405020304" pitchFamily="18" charset="0"/>
              </a:rPr>
              <a:t> שבת (דף ט ע"א)].</a:t>
            </a:r>
          </a:p>
          <a:p>
            <a:pPr algn="r" rtl="1"/>
            <a:r>
              <a:rPr lang="he-IL" sz="1800" b="1" dirty="0">
                <a:effectLst/>
                <a:latin typeface="Times New Roman" panose="02020603050405020304" pitchFamily="18" charset="0"/>
                <a:ea typeface="Times New Roman" panose="02020603050405020304" pitchFamily="18" charset="0"/>
              </a:rPr>
              <a:t>עוד </a:t>
            </a:r>
            <a:r>
              <a:rPr lang="he-IL" sz="1800" b="1" dirty="0" err="1">
                <a:effectLst/>
                <a:latin typeface="Times New Roman" panose="02020603050405020304" pitchFamily="18" charset="0"/>
                <a:ea typeface="Times New Roman" panose="02020603050405020304" pitchFamily="18" charset="0"/>
              </a:rPr>
              <a:t>יעוין</a:t>
            </a:r>
            <a:r>
              <a:rPr lang="he-IL" sz="1800" b="1" dirty="0">
                <a:effectLst/>
                <a:latin typeface="Times New Roman" panose="02020603050405020304" pitchFamily="18" charset="0"/>
                <a:ea typeface="Times New Roman" panose="02020603050405020304" pitchFamily="18" charset="0"/>
              </a:rPr>
              <a:t> </a:t>
            </a:r>
            <a:r>
              <a:rPr lang="he-IL" sz="1800" b="1" dirty="0" err="1">
                <a:effectLst/>
                <a:latin typeface="Times New Roman" panose="02020603050405020304" pitchFamily="18" charset="0"/>
                <a:ea typeface="Times New Roman" panose="02020603050405020304" pitchFamily="18" charset="0"/>
              </a:rPr>
              <a:t>בתוס</a:t>
            </a:r>
            <a:r>
              <a:rPr lang="he-IL" sz="1800" b="1" dirty="0">
                <a:effectLst/>
                <a:latin typeface="Times New Roman" panose="02020603050405020304" pitchFamily="18" charset="0"/>
                <a:ea typeface="Times New Roman" panose="02020603050405020304" pitchFamily="18" charset="0"/>
              </a:rPr>
              <a:t>' (ד"ה והחוט המשולש) שהקשו שהרי היו עוד תלמידי חכמים שהן ואבותיהם ואבות אבותיהם היו תלמידי חכמים, ולא </a:t>
            </a:r>
            <a:r>
              <a:rPr lang="he-IL" sz="1800" b="1" dirty="0" err="1">
                <a:effectLst/>
                <a:latin typeface="Times New Roman" panose="02020603050405020304" pitchFamily="18" charset="0"/>
                <a:ea typeface="Times New Roman" panose="02020603050405020304" pitchFamily="18" charset="0"/>
              </a:rPr>
              <a:t>קאמר</a:t>
            </a:r>
            <a:r>
              <a:rPr lang="he-IL" sz="1800" b="1" dirty="0">
                <a:effectLst/>
                <a:latin typeface="Times New Roman" panose="02020603050405020304" pitchFamily="18" charset="0"/>
                <a:ea typeface="Times New Roman" panose="02020603050405020304" pitchFamily="18" charset="0"/>
              </a:rPr>
              <a:t> עליהם החוט המשולש אלא הכא. ותירצו דהיינו טעמא לפי ששלשתן ראו זה את זה. וכעין זה כתב במדבר קדמות (מערכת א אות א) שהאבות הקדושים אברהם יצחק ויעקב ראו זה את זה ט"ו שנים, ובט"ו שנים למדו התורה בכל יום ט"ו שעות, ובשנים אלו </a:t>
            </a:r>
            <a:r>
              <a:rPr lang="he-IL" sz="1800" b="1" dirty="0" err="1">
                <a:effectLst/>
                <a:latin typeface="Times New Roman" panose="02020603050405020304" pitchFamily="18" charset="0"/>
                <a:ea typeface="Times New Roman" panose="02020603050405020304" pitchFamily="18" charset="0"/>
              </a:rPr>
              <a:t>היתה</a:t>
            </a:r>
            <a:r>
              <a:rPr lang="he-IL" sz="1800" b="1" dirty="0">
                <a:effectLst/>
                <a:latin typeface="Times New Roman" panose="02020603050405020304" pitchFamily="18" charset="0"/>
                <a:ea typeface="Times New Roman" panose="02020603050405020304" pitchFamily="18" charset="0"/>
              </a:rPr>
              <a:t> שמחה גדולה בעולם, </a:t>
            </a:r>
            <a:r>
              <a:rPr lang="he-IL" sz="1800" b="1" dirty="0" err="1">
                <a:effectLst/>
                <a:latin typeface="Times New Roman" panose="02020603050405020304" pitchFamily="18" charset="0"/>
                <a:ea typeface="Times New Roman" panose="02020603050405020304" pitchFamily="18" charset="0"/>
              </a:rPr>
              <a:t>יעו"ש</a:t>
            </a:r>
            <a:r>
              <a:rPr lang="he-IL" sz="1800" b="1" dirty="0">
                <a:effectLst/>
                <a:latin typeface="Times New Roman" panose="02020603050405020304" pitchFamily="18" charset="0"/>
                <a:ea typeface="Times New Roman" panose="02020603050405020304" pitchFamily="18" charset="0"/>
              </a:rPr>
              <a:t> במה שהאריך </a:t>
            </a:r>
            <a:r>
              <a:rPr lang="he-IL" sz="1800" b="1" dirty="0" err="1">
                <a:effectLst/>
                <a:latin typeface="Times New Roman" panose="02020603050405020304" pitchFamily="18" charset="0"/>
                <a:ea typeface="Times New Roman" panose="02020603050405020304" pitchFamily="18" charset="0"/>
              </a:rPr>
              <a:t>בענין</a:t>
            </a:r>
            <a:r>
              <a:rPr lang="he-IL" sz="1800" b="1" dirty="0">
                <a:effectLst/>
                <a:latin typeface="Times New Roman" panose="02020603050405020304" pitchFamily="18" charset="0"/>
                <a:ea typeface="Times New Roman" panose="02020603050405020304" pitchFamily="18" charset="0"/>
              </a:rPr>
              <a:t> זה.</a:t>
            </a:r>
          </a:p>
          <a:p>
            <a:pPr algn="r" rtl="1"/>
            <a:r>
              <a:rPr lang="he-IL" sz="1800" b="1" dirty="0">
                <a:effectLst/>
                <a:latin typeface="Times New Roman" panose="02020603050405020304" pitchFamily="18" charset="0"/>
                <a:ea typeface="Times New Roman" panose="02020603050405020304" pitchFamily="18" charset="0"/>
              </a:rPr>
              <a:t>אולם עם כל זה שיש מעלה גדולה ללמוד עם הנכד, בכל זאת נפסק </a:t>
            </a:r>
            <a:r>
              <a:rPr lang="he-IL" sz="1800" b="1" dirty="0" err="1">
                <a:effectLst/>
                <a:latin typeface="Times New Roman" panose="02020603050405020304" pitchFamily="18" charset="0"/>
                <a:ea typeface="Times New Roman" panose="02020603050405020304" pitchFamily="18" charset="0"/>
              </a:rPr>
              <a:t>בשו"ע</a:t>
            </a:r>
            <a:r>
              <a:rPr lang="he-IL" sz="1800" b="1" dirty="0">
                <a:effectLst/>
                <a:latin typeface="Times New Roman" panose="02020603050405020304" pitchFamily="18" charset="0"/>
                <a:ea typeface="Times New Roman" panose="02020603050405020304" pitchFamily="18" charset="0"/>
              </a:rPr>
              <a:t> (יו"ד סימן רמה ס"ג): כשם </a:t>
            </a:r>
            <a:r>
              <a:rPr lang="he-IL" sz="1800" b="1" dirty="0" err="1">
                <a:effectLst/>
                <a:latin typeface="Times New Roman" panose="02020603050405020304" pitchFamily="18" charset="0"/>
                <a:ea typeface="Times New Roman" panose="02020603050405020304" pitchFamily="18" charset="0"/>
              </a:rPr>
              <a:t>שמצוה</a:t>
            </a:r>
            <a:r>
              <a:rPr lang="he-IL" sz="1800" b="1" dirty="0">
                <a:effectLst/>
                <a:latin typeface="Times New Roman" panose="02020603050405020304" pitchFamily="18" charset="0"/>
                <a:ea typeface="Times New Roman" panose="02020603050405020304" pitchFamily="18" charset="0"/>
              </a:rPr>
              <a:t> ללמד את בנו, כך מצוה ללמד את בן בנו..., אלא </a:t>
            </a:r>
            <a:r>
              <a:rPr lang="he-IL" sz="1800" b="1" dirty="0" err="1">
                <a:effectLst/>
                <a:latin typeface="Times New Roman" panose="02020603050405020304" pitchFamily="18" charset="0"/>
                <a:ea typeface="Times New Roman" panose="02020603050405020304" pitchFamily="18" charset="0"/>
              </a:rPr>
              <a:t>שמצוה</a:t>
            </a:r>
            <a:r>
              <a:rPr lang="he-IL" sz="1800" b="1" dirty="0">
                <a:effectLst/>
                <a:latin typeface="Times New Roman" panose="02020603050405020304" pitchFamily="18" charset="0"/>
                <a:ea typeface="Times New Roman" panose="02020603050405020304" pitchFamily="18" charset="0"/>
              </a:rPr>
              <a:t> להקדים בנו לבן בנו, ובן בנו לבן </a:t>
            </a:r>
            <a:r>
              <a:rPr lang="he-IL" sz="1800" b="1" dirty="0" err="1">
                <a:effectLst/>
                <a:latin typeface="Times New Roman" panose="02020603050405020304" pitchFamily="18" charset="0"/>
                <a:ea typeface="Times New Roman" panose="02020603050405020304" pitchFamily="18" charset="0"/>
              </a:rPr>
              <a:t>חבירו</a:t>
            </a:r>
            <a:r>
              <a:rPr lang="he-IL" sz="1800" b="1" dirty="0">
                <a:effectLst/>
                <a:latin typeface="Times New Roman" panose="02020603050405020304" pitchFamily="18" charset="0"/>
                <a:ea typeface="Times New Roman" panose="02020603050405020304" pitchFamily="18" charset="0"/>
              </a:rPr>
              <a:t>. אם כן ודאי שבאופן רגיל, בנו קודם לבן בנו. אולם </a:t>
            </a:r>
            <a:r>
              <a:rPr lang="he-IL" sz="1800" b="1" dirty="0" err="1">
                <a:effectLst/>
                <a:latin typeface="Times New Roman" panose="02020603050405020304" pitchFamily="18" charset="0"/>
                <a:ea typeface="Times New Roman" panose="02020603050405020304" pitchFamily="18" charset="0"/>
              </a:rPr>
              <a:t>בנידוננו</a:t>
            </a:r>
            <a:r>
              <a:rPr lang="he-IL" sz="1800" b="1" dirty="0">
                <a:effectLst/>
                <a:latin typeface="Times New Roman" panose="02020603050405020304" pitchFamily="18" charset="0"/>
                <a:ea typeface="Times New Roman" panose="02020603050405020304" pitchFamily="18" charset="0"/>
              </a:rPr>
              <a:t>, שבן הבן הוא שנון יותר [וכעין מה שכתבו </a:t>
            </a:r>
            <a:r>
              <a:rPr lang="he-IL" sz="1800" b="1" dirty="0" err="1">
                <a:effectLst/>
                <a:latin typeface="Times New Roman" panose="02020603050405020304" pitchFamily="18" charset="0"/>
                <a:ea typeface="Times New Roman" panose="02020603050405020304" pitchFamily="18" charset="0"/>
              </a:rPr>
              <a:t>התוס</a:t>
            </a:r>
            <a:r>
              <a:rPr lang="he-IL" sz="1800" b="1" dirty="0">
                <a:effectLst/>
                <a:latin typeface="Times New Roman" panose="02020603050405020304" pitchFamily="18" charset="0"/>
                <a:ea typeface="Times New Roman" panose="02020603050405020304" pitchFamily="18" charset="0"/>
              </a:rPr>
              <a:t>' (ד"ה והחוט המשולש) דר' </a:t>
            </a:r>
            <a:r>
              <a:rPr lang="he-IL" sz="1800" b="1" dirty="0" err="1">
                <a:effectLst/>
                <a:latin typeface="Times New Roman" panose="02020603050405020304" pitchFamily="18" charset="0"/>
                <a:ea typeface="Times New Roman" panose="02020603050405020304" pitchFamily="18" charset="0"/>
              </a:rPr>
              <a:t>אושעיא</a:t>
            </a:r>
            <a:r>
              <a:rPr lang="he-IL" sz="1800" b="1" dirty="0">
                <a:effectLst/>
                <a:latin typeface="Times New Roman" panose="02020603050405020304" pitchFamily="18" charset="0"/>
                <a:ea typeface="Times New Roman" panose="02020603050405020304" pitchFamily="18" charset="0"/>
              </a:rPr>
              <a:t> היה גדול יותר מרבי </a:t>
            </a:r>
            <a:r>
              <a:rPr lang="he-IL" sz="1800" b="1" dirty="0" err="1">
                <a:effectLst/>
                <a:latin typeface="Times New Roman" panose="02020603050405020304" pitchFamily="18" charset="0"/>
                <a:ea typeface="Times New Roman" panose="02020603050405020304" pitchFamily="18" charset="0"/>
              </a:rPr>
              <a:t>חמא</a:t>
            </a:r>
            <a:r>
              <a:rPr lang="he-IL" sz="1800" b="1" dirty="0">
                <a:effectLst/>
                <a:latin typeface="Times New Roman" panose="02020603050405020304" pitchFamily="18" charset="0"/>
                <a:ea typeface="Times New Roman" panose="02020603050405020304" pitchFamily="18" charset="0"/>
              </a:rPr>
              <a:t> אביו] יש להסתפק מי קודם, שהרי נאמר </a:t>
            </a:r>
            <a:r>
              <a:rPr lang="he-IL" sz="1800" b="1" dirty="0" err="1">
                <a:effectLst/>
                <a:latin typeface="Times New Roman" panose="02020603050405020304" pitchFamily="18" charset="0"/>
                <a:ea typeface="Times New Roman" panose="02020603050405020304" pitchFamily="18" charset="0"/>
              </a:rPr>
              <a:t>בשו"ע</a:t>
            </a:r>
            <a:r>
              <a:rPr lang="he-IL" sz="1800" b="1" dirty="0">
                <a:effectLst/>
                <a:latin typeface="Times New Roman" panose="02020603050405020304" pitchFamily="18" charset="0"/>
                <a:ea typeface="Times New Roman" panose="02020603050405020304" pitchFamily="18" charset="0"/>
              </a:rPr>
              <a:t> (שם ס"ב): היה הוא צריך ללמוד, ויש לו בן ללמד, ואין ידו משגת להספיק לשניהם, אם שניהם </a:t>
            </a:r>
            <a:r>
              <a:rPr lang="he-IL" sz="1800" b="1" dirty="0" err="1">
                <a:effectLst/>
                <a:latin typeface="Times New Roman" panose="02020603050405020304" pitchFamily="18" charset="0"/>
                <a:ea typeface="Times New Roman" panose="02020603050405020304" pitchFamily="18" charset="0"/>
              </a:rPr>
              <a:t>שוים</a:t>
            </a:r>
            <a:r>
              <a:rPr lang="he-IL" sz="1800" b="1" dirty="0">
                <a:effectLst/>
                <a:latin typeface="Times New Roman" panose="02020603050405020304" pitchFamily="18" charset="0"/>
                <a:ea typeface="Times New Roman" panose="02020603050405020304" pitchFamily="18" charset="0"/>
              </a:rPr>
              <a:t>, הוא קודם לבנו. ואם בנו נבון ומשכיל מה שילמד יותר ממנו, בנו קודמו, </a:t>
            </a:r>
            <a:r>
              <a:rPr lang="he-IL" sz="1800" b="1" dirty="0" err="1">
                <a:effectLst/>
                <a:latin typeface="Times New Roman" panose="02020603050405020304" pitchFamily="18" charset="0"/>
                <a:ea typeface="Times New Roman" panose="02020603050405020304" pitchFamily="18" charset="0"/>
              </a:rPr>
              <a:t>יעו"ש</a:t>
            </a:r>
            <a:r>
              <a:rPr lang="he-IL" sz="1800" b="1" dirty="0">
                <a:effectLst/>
                <a:latin typeface="Times New Roman" panose="02020603050405020304" pitchFamily="18" charset="0"/>
                <a:ea typeface="Times New Roman" panose="02020603050405020304" pitchFamily="18" charset="0"/>
              </a:rPr>
              <a:t>. כלומר אפילו שהוא קודם לבנו, מפני שחייך קודמים, בכל זאת אם בנו ילמד טוב יותר הוא קודם, ואם כן אולי הוא הדין בנכד, שאם הנכד ילמד טוב יותר מהבן, הוא קודם. אך יתכן לחלק </a:t>
            </a:r>
            <a:r>
              <a:rPr lang="he-IL" sz="1800" b="1" dirty="0" err="1">
                <a:effectLst/>
                <a:latin typeface="Times New Roman" panose="02020603050405020304" pitchFamily="18" charset="0"/>
                <a:ea typeface="Times New Roman" panose="02020603050405020304" pitchFamily="18" charset="0"/>
              </a:rPr>
              <a:t>דדוקא</a:t>
            </a:r>
            <a:r>
              <a:rPr lang="he-IL" sz="1800" b="1" dirty="0">
                <a:effectLst/>
                <a:latin typeface="Times New Roman" panose="02020603050405020304" pitchFamily="18" charset="0"/>
                <a:ea typeface="Times New Roman" panose="02020603050405020304" pitchFamily="18" charset="0"/>
              </a:rPr>
              <a:t> כשהנידון הוא עליו או על בנו, בזה </a:t>
            </a:r>
            <a:r>
              <a:rPr lang="he-IL" sz="1800" b="1" dirty="0" err="1">
                <a:effectLst/>
                <a:latin typeface="Times New Roman" panose="02020603050405020304" pitchFamily="18" charset="0"/>
                <a:ea typeface="Times New Roman" panose="02020603050405020304" pitchFamily="18" charset="0"/>
              </a:rPr>
              <a:t>אמרינן</a:t>
            </a:r>
            <a:r>
              <a:rPr lang="he-IL" sz="1800" b="1" dirty="0">
                <a:effectLst/>
                <a:latin typeface="Times New Roman" panose="02020603050405020304" pitchFamily="18" charset="0"/>
                <a:ea typeface="Times New Roman" panose="02020603050405020304" pitchFamily="18" charset="0"/>
              </a:rPr>
              <a:t> שבנו קודם, </a:t>
            </a:r>
            <a:r>
              <a:rPr lang="he-IL" sz="1800" b="1" dirty="0" err="1">
                <a:effectLst/>
                <a:latin typeface="Times New Roman" panose="02020603050405020304" pitchFamily="18" charset="0"/>
                <a:ea typeface="Times New Roman" panose="02020603050405020304" pitchFamily="18" charset="0"/>
              </a:rPr>
              <a:t>מכיון</a:t>
            </a:r>
            <a:r>
              <a:rPr lang="he-IL" sz="1800" b="1" dirty="0">
                <a:effectLst/>
                <a:latin typeface="Times New Roman" panose="02020603050405020304" pitchFamily="18" charset="0"/>
                <a:ea typeface="Times New Roman" panose="02020603050405020304" pitchFamily="18" charset="0"/>
              </a:rPr>
              <a:t> שישנם שתי מצוות שוות, יש מצוה ללמוד ומצוה ללמד את בנו, אלא שהוא קודם מפני שחייך קודמים, ואם יש סיבה להעדיף את הבן, הוא קודם. אך בבן ונכד, שיש דין קדימה לבן על פני הנכד, יתכן שהוא קודם אפילו אם הנכד שנון יותר, מפני שעיקר </a:t>
            </a:r>
            <a:r>
              <a:rPr lang="he-IL" sz="1800" b="1" dirty="0" err="1">
                <a:effectLst/>
                <a:latin typeface="Times New Roman" panose="02020603050405020304" pitchFamily="18" charset="0"/>
                <a:ea typeface="Times New Roman" panose="02020603050405020304" pitchFamily="18" charset="0"/>
              </a:rPr>
              <a:t>המצוה</a:t>
            </a:r>
            <a:r>
              <a:rPr lang="he-IL" sz="1800" b="1" dirty="0">
                <a:effectLst/>
                <a:latin typeface="Times New Roman" panose="02020603050405020304" pitchFamily="18" charset="0"/>
                <a:ea typeface="Times New Roman" panose="02020603050405020304" pitchFamily="18" charset="0"/>
              </a:rPr>
              <a:t> היא ללמד את הבן, אלא שבלימוד עם הנכד יש מעלה נוספת, וצ"ע.</a:t>
            </a:r>
          </a:p>
        </p:txBody>
      </p:sp>
    </p:spTree>
    <p:extLst>
      <p:ext uri="{BB962C8B-B14F-4D97-AF65-F5344CB8AC3E}">
        <p14:creationId xmlns:p14="http://schemas.microsoft.com/office/powerpoint/2010/main" val="161911828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92248-D001-8B35-3C06-5FEB6DED55B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1506D6D-65C1-9139-B0E1-078AE3AB4518}"/>
              </a:ext>
            </a:extLst>
          </p:cNvPr>
          <p:cNvSpPr>
            <a:spLocks noGrp="1"/>
          </p:cNvSpPr>
          <p:nvPr>
            <p:ph type="title"/>
          </p:nvPr>
        </p:nvSpPr>
        <p:spPr>
          <a:xfrm>
            <a:off x="1745673" y="624110"/>
            <a:ext cx="9758939" cy="1280890"/>
          </a:xfrm>
        </p:spPr>
        <p:txBody>
          <a:bodyPr/>
          <a:lstStyle/>
          <a:p>
            <a:pPr lvl="0" algn="ctr" rtl="1"/>
            <a:r>
              <a:rPr lang="he-IL" sz="3600" b="1" i="0" dirty="0"/>
              <a:t>הסבא מצליח להעביר טוב </a:t>
            </a:r>
            <a:r>
              <a:rPr lang="he-IL" sz="3600" b="1" i="0"/>
              <a:t>את המסורת</a:t>
            </a:r>
            <a:endParaRPr lang="he-IL" sz="3600" b="1" i="0" dirty="0"/>
          </a:p>
        </p:txBody>
      </p:sp>
      <p:sp>
        <p:nvSpPr>
          <p:cNvPr id="3" name="מציין מיקום תוכן 2">
            <a:extLst>
              <a:ext uri="{FF2B5EF4-FFF2-40B4-BE49-F238E27FC236}">
                <a16:creationId xmlns:a16="http://schemas.microsoft.com/office/drawing/2014/main" id="{9BDAE4BD-8080-CE77-1F9F-2C46B104D1A3}"/>
              </a:ext>
            </a:extLst>
          </p:cNvPr>
          <p:cNvSpPr>
            <a:spLocks noGrp="1"/>
          </p:cNvSpPr>
          <p:nvPr>
            <p:ph idx="1"/>
          </p:nvPr>
        </p:nvSpPr>
        <p:spPr>
          <a:xfrm>
            <a:off x="280086" y="1400432"/>
            <a:ext cx="10849233" cy="5355210"/>
          </a:xfrm>
        </p:spPr>
        <p:txBody>
          <a:bodyPr>
            <a:normAutofit/>
          </a:bodyPr>
          <a:lstStyle/>
          <a:p>
            <a:pPr algn="r" rtl="1"/>
            <a:r>
              <a:rPr lang="he-IL" sz="1800" b="1" dirty="0">
                <a:effectLst/>
                <a:latin typeface="Times New Roman" panose="02020603050405020304" pitchFamily="18" charset="0"/>
                <a:ea typeface="Times New Roman" panose="02020603050405020304" pitchFamily="18" charset="0"/>
              </a:rPr>
              <a:t>כמדומה שאפשר לומר באור נוסף – מה המעלה בלימוד עם סבא.</a:t>
            </a:r>
          </a:p>
          <a:p>
            <a:pPr algn="r" rtl="1"/>
            <a:r>
              <a:rPr lang="he-IL" b="1" dirty="0">
                <a:latin typeface="Times New Roman" panose="02020603050405020304" pitchFamily="18" charset="0"/>
                <a:ea typeface="Times New Roman" panose="02020603050405020304" pitchFamily="18" charset="0"/>
              </a:rPr>
              <a:t>האדם נפעל בעיקר לפי איך שהיה התניה שלו במצווה כאשר התחנך. </a:t>
            </a:r>
          </a:p>
          <a:p>
            <a:pPr algn="r" rtl="1"/>
            <a:r>
              <a:rPr lang="he-IL" sz="1800" b="1" dirty="0">
                <a:effectLst/>
                <a:latin typeface="Times New Roman" panose="02020603050405020304" pitchFamily="18" charset="0"/>
                <a:ea typeface="Times New Roman" panose="02020603050405020304" pitchFamily="18" charset="0"/>
              </a:rPr>
              <a:t>והנה כאשר האבא לומ</a:t>
            </a:r>
            <a:r>
              <a:rPr lang="he-IL" b="1" dirty="0">
                <a:latin typeface="Times New Roman" panose="02020603050405020304" pitchFamily="18" charset="0"/>
                <a:ea typeface="Times New Roman" panose="02020603050405020304" pitchFamily="18" charset="0"/>
              </a:rPr>
              <a:t>ד עם בנו הרבה פעמים יש כעס לחץ והלימוד לא עובר טוב.</a:t>
            </a:r>
          </a:p>
          <a:p>
            <a:pPr algn="r" rtl="1"/>
            <a:r>
              <a:rPr lang="he-IL" sz="1800" b="1" dirty="0">
                <a:effectLst/>
                <a:latin typeface="Times New Roman" panose="02020603050405020304" pitchFamily="18" charset="0"/>
                <a:ea typeface="Times New Roman" panose="02020603050405020304" pitchFamily="18" charset="0"/>
              </a:rPr>
              <a:t>לעומת הסבא ש</a:t>
            </a:r>
            <a:r>
              <a:rPr lang="he-IL" b="1" dirty="0">
                <a:latin typeface="Times New Roman" panose="02020603050405020304" pitchFamily="18" charset="0"/>
                <a:ea typeface="Times New Roman" panose="02020603050405020304" pitchFamily="18" charset="0"/>
              </a:rPr>
              <a:t>לומד עם הרבה אהבה ושמחה – הנכד מקבל את התורה כמו מהר סיני. </a:t>
            </a:r>
            <a:endParaRPr lang="he-IL"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025008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D1BFA-45EE-5BD2-F0F9-C63CD2685AB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568C19-BD68-2A65-83A6-BF86A3D771FD}"/>
              </a:ext>
            </a:extLst>
          </p:cNvPr>
          <p:cNvSpPr>
            <a:spLocks noGrp="1"/>
          </p:cNvSpPr>
          <p:nvPr>
            <p:ph type="title"/>
          </p:nvPr>
        </p:nvSpPr>
        <p:spPr>
          <a:xfrm>
            <a:off x="1745673" y="624110"/>
            <a:ext cx="9758939" cy="1280890"/>
          </a:xfrm>
        </p:spPr>
        <p:txBody>
          <a:bodyPr/>
          <a:lstStyle/>
          <a:p>
            <a:pPr lvl="0" algn="ctr" rtl="1"/>
            <a:r>
              <a:rPr lang="he-IL" sz="3600" b="1" i="0" dirty="0"/>
              <a:t>"הזדקנות טובה - במדע"</a:t>
            </a:r>
          </a:p>
        </p:txBody>
      </p:sp>
      <p:sp>
        <p:nvSpPr>
          <p:cNvPr id="3" name="מציין מיקום תוכן 2">
            <a:extLst>
              <a:ext uri="{FF2B5EF4-FFF2-40B4-BE49-F238E27FC236}">
                <a16:creationId xmlns:a16="http://schemas.microsoft.com/office/drawing/2014/main" id="{C659E8C1-3EDB-48CF-6A06-660AB0148D94}"/>
              </a:ext>
            </a:extLst>
          </p:cNvPr>
          <p:cNvSpPr>
            <a:spLocks noGrp="1"/>
          </p:cNvSpPr>
          <p:nvPr>
            <p:ph idx="1"/>
          </p:nvPr>
        </p:nvSpPr>
        <p:spPr>
          <a:xfrm>
            <a:off x="280086" y="1400432"/>
            <a:ext cx="10849233" cy="5355210"/>
          </a:xfrm>
        </p:spPr>
        <p:txBody>
          <a:bodyPr>
            <a:normAutofit/>
          </a:bodyPr>
          <a:lstStyle/>
          <a:p>
            <a:pPr algn="r" rtl="1"/>
            <a:endParaRPr lang="he-IL" sz="1800" b="1" dirty="0">
              <a:effectLst/>
              <a:latin typeface="Times New Roman" panose="02020603050405020304" pitchFamily="18" charset="0"/>
              <a:ea typeface="Times New Roman" panose="02020603050405020304" pitchFamily="18" charset="0"/>
            </a:endParaRPr>
          </a:p>
        </p:txBody>
      </p:sp>
      <p:pic>
        <p:nvPicPr>
          <p:cNvPr id="5" name="תמונה 4">
            <a:extLst>
              <a:ext uri="{FF2B5EF4-FFF2-40B4-BE49-F238E27FC236}">
                <a16:creationId xmlns:a16="http://schemas.microsoft.com/office/drawing/2014/main" id="{E1DDB0B7-5034-7085-B564-48E30B8C8DEA}"/>
              </a:ext>
            </a:extLst>
          </p:cNvPr>
          <p:cNvPicPr>
            <a:picLocks noChangeAspect="1"/>
          </p:cNvPicPr>
          <p:nvPr/>
        </p:nvPicPr>
        <p:blipFill>
          <a:blip r:embed="rId2"/>
          <a:stretch>
            <a:fillRect/>
          </a:stretch>
        </p:blipFill>
        <p:spPr>
          <a:xfrm>
            <a:off x="2180852" y="1945834"/>
            <a:ext cx="7400925" cy="4286250"/>
          </a:xfrm>
          <a:prstGeom prst="rect">
            <a:avLst/>
          </a:prstGeom>
        </p:spPr>
      </p:pic>
    </p:spTree>
    <p:extLst>
      <p:ext uri="{BB962C8B-B14F-4D97-AF65-F5344CB8AC3E}">
        <p14:creationId xmlns:p14="http://schemas.microsoft.com/office/powerpoint/2010/main" val="293298003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F3D2F-8E0D-BA7E-BC4A-3CF1516D78A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D9B7CF6-0E2A-0019-91B9-16A8EEC267C3}"/>
              </a:ext>
            </a:extLst>
          </p:cNvPr>
          <p:cNvSpPr>
            <a:spLocks noGrp="1"/>
          </p:cNvSpPr>
          <p:nvPr>
            <p:ph type="title"/>
          </p:nvPr>
        </p:nvSpPr>
        <p:spPr>
          <a:xfrm>
            <a:off x="1745673" y="624110"/>
            <a:ext cx="9758939" cy="1027269"/>
          </a:xfrm>
        </p:spPr>
        <p:txBody>
          <a:bodyPr/>
          <a:lstStyle/>
          <a:p>
            <a:pPr algn="ctr"/>
            <a:r>
              <a:rPr lang="he-IL" b="1" dirty="0"/>
              <a:t>אופן הקימה</a:t>
            </a:r>
          </a:p>
        </p:txBody>
      </p:sp>
      <p:sp>
        <p:nvSpPr>
          <p:cNvPr id="3" name="מציין מיקום תוכן 2">
            <a:extLst>
              <a:ext uri="{FF2B5EF4-FFF2-40B4-BE49-F238E27FC236}">
                <a16:creationId xmlns:a16="http://schemas.microsoft.com/office/drawing/2014/main" id="{878821CB-D97F-774F-054A-3FA66D597616}"/>
              </a:ext>
            </a:extLst>
          </p:cNvPr>
          <p:cNvSpPr>
            <a:spLocks noGrp="1"/>
          </p:cNvSpPr>
          <p:nvPr>
            <p:ph idx="1"/>
          </p:nvPr>
        </p:nvSpPr>
        <p:spPr>
          <a:xfrm>
            <a:off x="1152939" y="1651378"/>
            <a:ext cx="10351673" cy="5206622"/>
          </a:xfrm>
        </p:spPr>
        <p:txBody>
          <a:bodyPr>
            <a:normAutofit fontScale="62500" lnSpcReduction="20000"/>
          </a:bodyPr>
          <a:lstStyle/>
          <a:p>
            <a:pPr>
              <a:lnSpc>
                <a:spcPct val="150000"/>
              </a:lnSpc>
            </a:pPr>
            <a:r>
              <a:rPr lang="he-IL" sz="2600" b="1" dirty="0">
                <a:solidFill>
                  <a:schemeClr val="accent2">
                    <a:lumMod val="75000"/>
                  </a:schemeClr>
                </a:solidFill>
              </a:rPr>
              <a:t>צריך לעמוד מפני הזקן 'מלא קומתו', </a:t>
            </a:r>
            <a:r>
              <a:rPr lang="he-IL" sz="2000" b="0" i="0" dirty="0">
                <a:solidFill>
                  <a:srgbClr val="3B3B3B"/>
                </a:solidFill>
                <a:effectLst/>
                <a:latin typeface="DBS-Keren" panose="02010401010101010101" pitchFamily="2" charset="-79"/>
                <a:cs typeface="DBS-Keren" panose="02010401010101010101" pitchFamily="2" charset="-79"/>
              </a:rPr>
              <a:t>אך יש שנהגו להקל לעצמם ועושים לזקן רק 'הידור' גרידא, ולא לקום מפניו קימה גמורה. וכתבו כמה פוסקים לתמוה על כך. אך </a:t>
            </a:r>
            <a:r>
              <a:rPr lang="he-IL" sz="2000" dirty="0">
                <a:solidFill>
                  <a:srgbClr val="3B3B3B"/>
                </a:solidFill>
                <a:latin typeface="DBS-Keren" panose="02010401010101010101" pitchFamily="2" charset="-79"/>
                <a:cs typeface="DBS-Keren" panose="02010401010101010101" pitchFamily="2" charset="-79"/>
              </a:rPr>
              <a:t>יש שכתבו ליישב המנהג להלכה.</a:t>
            </a:r>
          </a:p>
          <a:p>
            <a:pPr>
              <a:lnSpc>
                <a:spcPct val="150000"/>
              </a:lnSpc>
            </a:pPr>
            <a:r>
              <a:rPr lang="he-IL" sz="2000" dirty="0">
                <a:solidFill>
                  <a:srgbClr val="3B3B3B"/>
                </a:solidFill>
                <a:latin typeface="DBS-Keren" panose="02010401010101010101" pitchFamily="2" charset="-79"/>
                <a:cs typeface="DBS-Keren" panose="02010401010101010101" pitchFamily="2" charset="-79"/>
              </a:rPr>
              <a:t>יש שכתבו שתולים שהזקנים מוחלים על כבודם, כפי שאכן ראוי לזקן למחול על כבודו, כדי להסיר מכשול, אך אעפ"כ ראוי לעשות להם הידור.</a:t>
            </a:r>
          </a:p>
          <a:p>
            <a:pPr>
              <a:lnSpc>
                <a:spcPct val="150000"/>
              </a:lnSpc>
            </a:pPr>
            <a:r>
              <a:rPr lang="he-IL" sz="2000" dirty="0">
                <a:solidFill>
                  <a:srgbClr val="3B3B3B"/>
                </a:solidFill>
                <a:latin typeface="DBS-Keren" panose="02010401010101010101" pitchFamily="2" charset="-79"/>
                <a:cs typeface="DBS-Keren" panose="02010401010101010101" pitchFamily="2" charset="-79"/>
              </a:rPr>
              <a:t>זקן אינו צריך לקום מפני זקן אחר 'מלא קומתו', ודי שיעשה לו 'הידור'. </a:t>
            </a:r>
          </a:p>
          <a:p>
            <a:pPr algn="r" rtl="1">
              <a:lnSpc>
                <a:spcPct val="107000"/>
              </a:lnSpc>
              <a:spcAft>
                <a:spcPts val="800"/>
              </a:spcAft>
            </a:pPr>
            <a:r>
              <a:rPr lang="he-IL" sz="2600" b="1" dirty="0">
                <a:solidFill>
                  <a:schemeClr val="accent2">
                    <a:lumMod val="75000"/>
                  </a:schemeClr>
                </a:solidFill>
              </a:rPr>
              <a:t>גיל הזקן </a:t>
            </a:r>
            <a:r>
              <a:rPr lang="he-IL" sz="2000" dirty="0">
                <a:solidFill>
                  <a:srgbClr val="3B3B3B"/>
                </a:solidFill>
                <a:latin typeface="DBS-Keren" panose="02010401010101010101" pitchFamily="2" charset="-79"/>
                <a:cs typeface="DBS-Keren" panose="02010401010101010101" pitchFamily="2" charset="-79"/>
              </a:rPr>
              <a:t>שצריך לקום מפניו - צריך לקום מפני זקן מעל גיל שבעים . </a:t>
            </a:r>
          </a:p>
          <a:p>
            <a:pPr algn="r" rtl="1">
              <a:lnSpc>
                <a:spcPct val="107000"/>
              </a:lnSpc>
              <a:spcAft>
                <a:spcPts val="800"/>
              </a:spcAft>
            </a:pPr>
            <a:r>
              <a:rPr lang="he-IL" sz="2000" dirty="0">
                <a:solidFill>
                  <a:srgbClr val="3B3B3B"/>
                </a:solidFill>
                <a:latin typeface="DBS-Keren" panose="02010401010101010101" pitchFamily="2" charset="-79"/>
                <a:cs typeface="DBS-Keren" panose="02010401010101010101" pitchFamily="2" charset="-79"/>
              </a:rPr>
              <a:t>ולדעת כמה ראשונים צריך לקום משהגיע לגיל שישים , וכן דעת האר"י . ולדעת כמה פוסקים יש לחוש לשיטה זו .</a:t>
            </a:r>
            <a:endParaRPr lang="en-US" sz="2000" dirty="0">
              <a:solidFill>
                <a:srgbClr val="3B3B3B"/>
              </a:solidFill>
              <a:latin typeface="almoni"/>
              <a:cs typeface="DBS-Keren" panose="02010401010101010101" pitchFamily="2" charset="-79"/>
            </a:endParaRPr>
          </a:p>
          <a:p>
            <a:pPr algn="r" rtl="1">
              <a:lnSpc>
                <a:spcPct val="107000"/>
              </a:lnSpc>
              <a:spcAft>
                <a:spcPts val="800"/>
              </a:spcAft>
            </a:pPr>
            <a:r>
              <a:rPr lang="he-IL" sz="2000" dirty="0">
                <a:solidFill>
                  <a:srgbClr val="3B3B3B"/>
                </a:solidFill>
                <a:latin typeface="DBS-Keren" panose="02010401010101010101" pitchFamily="2" charset="-79"/>
                <a:cs typeface="DBS-Keren" panose="02010401010101010101" pitchFamily="2" charset="-79"/>
              </a:rPr>
              <a:t>כשיש ספק אם הגיע הזקן לגיל שבעים או עדיין לא, נחלקו הפוסקים אם צריך לקום מפניו  או לא . </a:t>
            </a:r>
            <a:r>
              <a:rPr lang="he-IL" dirty="0">
                <a:solidFill>
                  <a:srgbClr val="3B3B3B"/>
                </a:solidFill>
                <a:latin typeface="DBS-Keren" panose="02010401010101010101" pitchFamily="2" charset="-79"/>
                <a:cs typeface="DBS-Keren" panose="02010401010101010101" pitchFamily="2" charset="-79"/>
              </a:rPr>
              <a:t>ואולם אם יש ספק אם הגיע לגיל שישים, יש להקל מלקום מפניו .</a:t>
            </a:r>
            <a:endParaRPr lang="en-US" sz="2000" dirty="0">
              <a:solidFill>
                <a:srgbClr val="3B3B3B"/>
              </a:solidFill>
              <a:latin typeface="almoni"/>
              <a:cs typeface="DBS-Keren" panose="02010401010101010101" pitchFamily="2" charset="-79"/>
            </a:endParaRPr>
          </a:p>
          <a:p>
            <a:pPr algn="r" rtl="1">
              <a:lnSpc>
                <a:spcPct val="107000"/>
              </a:lnSpc>
              <a:spcAft>
                <a:spcPts val="800"/>
              </a:spcAft>
            </a:pPr>
            <a:r>
              <a:rPr lang="he-IL" sz="2600" b="1" dirty="0">
                <a:solidFill>
                  <a:schemeClr val="accent2">
                    <a:lumMod val="75000"/>
                  </a:schemeClr>
                </a:solidFill>
              </a:rPr>
              <a:t>זקן עם הארץ, חילוני או רשע  - </a:t>
            </a:r>
            <a:r>
              <a:rPr lang="he-IL" sz="2100" dirty="0">
                <a:solidFill>
                  <a:srgbClr val="3B3B3B"/>
                </a:solidFill>
                <a:latin typeface="DBS-Keren" panose="02010401010101010101" pitchFamily="2" charset="-79"/>
                <a:cs typeface="DBS-Keren" panose="02010401010101010101" pitchFamily="2" charset="-79"/>
              </a:rPr>
              <a:t>זקן עם הארץ, צריך לקום  מפניו . אולם מפני זקן רש</a:t>
            </a:r>
            <a:r>
              <a:rPr lang="he-IL" sz="2000" dirty="0">
                <a:solidFill>
                  <a:srgbClr val="3B3B3B"/>
                </a:solidFill>
                <a:latin typeface="DBS-Keren" panose="02010401010101010101" pitchFamily="2" charset="-79"/>
                <a:cs typeface="DBS-Keren" panose="02010401010101010101" pitchFamily="2" charset="-79"/>
              </a:rPr>
              <a:t>ע, אין לקום , וכאמור </a:t>
            </a:r>
            <a:r>
              <a:rPr lang="he-IL" sz="1300" dirty="0">
                <a:solidFill>
                  <a:srgbClr val="3B3B3B"/>
                </a:solidFill>
                <a:latin typeface="DBS-Keren" panose="02010401010101010101" pitchFamily="2" charset="-79"/>
                <a:cs typeface="DBS-Keren" panose="02010401010101010101" pitchFamily="2" charset="-79"/>
              </a:rPr>
              <a:t>[שמואל א, ב ל ] </a:t>
            </a:r>
            <a:r>
              <a:rPr lang="he-IL" sz="2000" dirty="0">
                <a:solidFill>
                  <a:srgbClr val="3B3B3B"/>
                </a:solidFill>
                <a:latin typeface="DBS-Keren" panose="02010401010101010101" pitchFamily="2" charset="-79"/>
                <a:cs typeface="DBS-Keren" panose="02010401010101010101" pitchFamily="2" charset="-79"/>
              </a:rPr>
              <a:t>'כִּי מְכַבְּדַי אֲכַבֵּד וּבוֹזַי יֵקָלּוּ'.</a:t>
            </a:r>
            <a:endParaRPr lang="en-US" sz="2000" dirty="0">
              <a:solidFill>
                <a:srgbClr val="3B3B3B"/>
              </a:solidFill>
              <a:latin typeface="almoni"/>
              <a:cs typeface="DBS-Keren" panose="02010401010101010101" pitchFamily="2" charset="-79"/>
            </a:endParaRPr>
          </a:p>
          <a:p>
            <a:pPr algn="r" rtl="1">
              <a:lnSpc>
                <a:spcPct val="107000"/>
              </a:lnSpc>
              <a:spcAft>
                <a:spcPts val="800"/>
              </a:spcAft>
            </a:pPr>
            <a:r>
              <a:rPr lang="he-IL" sz="2000" dirty="0">
                <a:solidFill>
                  <a:srgbClr val="3B3B3B"/>
                </a:solidFill>
                <a:latin typeface="DBS-Keren" panose="02010401010101010101" pitchFamily="2" charset="-79"/>
                <a:cs typeface="DBS-Keren" panose="02010401010101010101" pitchFamily="2" charset="-79"/>
              </a:rPr>
              <a:t>זקן שאינו שומר תורה ומצוות , כתבו פוסקי זמנינו שאין חיוב לקום מפניו בזמן הזה . אך יתכן שאם הולך בתומו יש להדרו בכמה דברים .</a:t>
            </a:r>
            <a:endParaRPr lang="en-US" sz="2000" dirty="0">
              <a:solidFill>
                <a:srgbClr val="3B3B3B"/>
              </a:solidFill>
              <a:latin typeface="almoni"/>
              <a:cs typeface="DBS-Keren" panose="02010401010101010101" pitchFamily="2" charset="-79"/>
            </a:endParaRPr>
          </a:p>
          <a:p>
            <a:pPr algn="r" rtl="1">
              <a:lnSpc>
                <a:spcPct val="107000"/>
              </a:lnSpc>
              <a:spcAft>
                <a:spcPts val="800"/>
              </a:spcAft>
            </a:pPr>
            <a:r>
              <a:rPr lang="he-IL" sz="2600" b="1" dirty="0">
                <a:solidFill>
                  <a:schemeClr val="accent2">
                    <a:lumMod val="75000"/>
                  </a:schemeClr>
                </a:solidFill>
              </a:rPr>
              <a:t>זקן גוי או גר </a:t>
            </a:r>
            <a:r>
              <a:rPr lang="he-IL" sz="2000" dirty="0">
                <a:solidFill>
                  <a:srgbClr val="3B3B3B"/>
                </a:solidFill>
                <a:latin typeface="DBS-Keren" panose="02010401010101010101" pitchFamily="2" charset="-79"/>
                <a:cs typeface="DBS-Keren" panose="02010401010101010101" pitchFamily="2" charset="-79"/>
              </a:rPr>
              <a:t>- זקן  גוי  יש להדרו בדברים ולתת לו יד לסומכו , אך אין לקום מפניו . אולם יש ראשונים שכתבו שגם צריך לקום מפניו מעט . בגדר החיוב לכבד גוי, נחלקו הפוסקים אם הוא מדאורייתא  או רק מדרבנן .</a:t>
            </a:r>
            <a:endParaRPr lang="en-US" sz="2000" dirty="0">
              <a:solidFill>
                <a:srgbClr val="3B3B3B"/>
              </a:solidFill>
              <a:latin typeface="almoni"/>
              <a:cs typeface="DBS-Keren" panose="02010401010101010101" pitchFamily="2" charset="-79"/>
            </a:endParaRPr>
          </a:p>
          <a:p>
            <a:pPr algn="r" rtl="1">
              <a:lnSpc>
                <a:spcPct val="107000"/>
              </a:lnSpc>
              <a:spcAft>
                <a:spcPts val="800"/>
              </a:spcAft>
            </a:pPr>
            <a:r>
              <a:rPr lang="he-IL" sz="2000" dirty="0">
                <a:solidFill>
                  <a:srgbClr val="3B3B3B"/>
                </a:solidFill>
                <a:latin typeface="DBS-Keren" panose="02010401010101010101" pitchFamily="2" charset="-79"/>
                <a:cs typeface="DBS-Keren" panose="02010401010101010101" pitchFamily="2" charset="-79"/>
              </a:rPr>
              <a:t>לדעת כמה ראשונים אין חיוב להדר גוי אלא כשמקיים שבע מצוות בני נח .</a:t>
            </a:r>
            <a:endParaRPr lang="en-US" sz="2000" dirty="0">
              <a:solidFill>
                <a:srgbClr val="3B3B3B"/>
              </a:solidFill>
              <a:latin typeface="almoni"/>
              <a:cs typeface="DBS-Keren" panose="02010401010101010101" pitchFamily="2" charset="-79"/>
            </a:endParaRPr>
          </a:p>
          <a:p>
            <a:pPr algn="r" rtl="1">
              <a:lnSpc>
                <a:spcPct val="107000"/>
              </a:lnSpc>
              <a:spcAft>
                <a:spcPts val="800"/>
              </a:spcAft>
            </a:pPr>
            <a:r>
              <a:rPr lang="he-IL" sz="2600" b="1" dirty="0" err="1">
                <a:solidFill>
                  <a:schemeClr val="accent2">
                    <a:lumMod val="75000"/>
                  </a:schemeClr>
                </a:solidFill>
              </a:rPr>
              <a:t>אשה</a:t>
            </a:r>
            <a:r>
              <a:rPr lang="he-IL" sz="2600" b="1" dirty="0">
                <a:solidFill>
                  <a:schemeClr val="accent2">
                    <a:lumMod val="75000"/>
                  </a:schemeClr>
                </a:solidFill>
              </a:rPr>
              <a:t> זקנה </a:t>
            </a:r>
            <a:r>
              <a:rPr lang="he-IL" sz="2000" dirty="0">
                <a:solidFill>
                  <a:srgbClr val="3B3B3B"/>
                </a:solidFill>
                <a:latin typeface="DBS-Keren" panose="02010401010101010101" pitchFamily="2" charset="-79"/>
                <a:cs typeface="DBS-Keren" panose="02010401010101010101" pitchFamily="2" charset="-79"/>
              </a:rPr>
              <a:t>- </a:t>
            </a:r>
            <a:r>
              <a:rPr lang="he-IL" sz="2000" dirty="0" err="1">
                <a:solidFill>
                  <a:srgbClr val="3B3B3B"/>
                </a:solidFill>
                <a:latin typeface="DBS-Keren" panose="02010401010101010101" pitchFamily="2" charset="-79"/>
                <a:cs typeface="DBS-Keren" panose="02010401010101010101" pitchFamily="2" charset="-79"/>
              </a:rPr>
              <a:t>אשה</a:t>
            </a:r>
            <a:r>
              <a:rPr lang="he-IL" sz="2000" dirty="0">
                <a:solidFill>
                  <a:srgbClr val="3B3B3B"/>
                </a:solidFill>
                <a:latin typeface="DBS-Keren" panose="02010401010101010101" pitchFamily="2" charset="-79"/>
                <a:cs typeface="DBS-Keren" panose="02010401010101010101" pitchFamily="2" charset="-79"/>
              </a:rPr>
              <a:t> זקנה מעל גיל שבעים , לדעת רוב הפוסקים צריך לקום מפניה ,</a:t>
            </a:r>
            <a:endParaRPr lang="en-US" sz="2000" dirty="0">
              <a:solidFill>
                <a:srgbClr val="3B3B3B"/>
              </a:solidFill>
              <a:latin typeface="almoni"/>
              <a:cs typeface="DBS-Keren" panose="02010401010101010101" pitchFamily="2" charset="-79"/>
            </a:endParaRPr>
          </a:p>
          <a:p>
            <a:pPr>
              <a:lnSpc>
                <a:spcPct val="150000"/>
              </a:lnSpc>
            </a:pPr>
            <a:endParaRPr lang="he-IL" sz="2000" b="0" i="0" dirty="0">
              <a:solidFill>
                <a:srgbClr val="3B3B3B"/>
              </a:solidFill>
              <a:effectLst/>
              <a:latin typeface="almoni"/>
            </a:endParaRPr>
          </a:p>
        </p:txBody>
      </p:sp>
    </p:spTree>
    <p:extLst>
      <p:ext uri="{BB962C8B-B14F-4D97-AF65-F5344CB8AC3E}">
        <p14:creationId xmlns:p14="http://schemas.microsoft.com/office/powerpoint/2010/main" val="410951811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B75A-38E1-ACC6-E763-F416D3CD0C1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BA98DCF-995D-9250-2B15-8AF558542E59}"/>
              </a:ext>
            </a:extLst>
          </p:cNvPr>
          <p:cNvSpPr>
            <a:spLocks noGrp="1"/>
          </p:cNvSpPr>
          <p:nvPr>
            <p:ph type="title"/>
          </p:nvPr>
        </p:nvSpPr>
        <p:spPr>
          <a:xfrm>
            <a:off x="1745673" y="624110"/>
            <a:ext cx="9758939" cy="1027269"/>
          </a:xfrm>
        </p:spPr>
        <p:txBody>
          <a:bodyPr/>
          <a:lstStyle/>
          <a:p>
            <a:pPr algn="ctr"/>
            <a:r>
              <a:rPr lang="he-IL" b="1" dirty="0"/>
              <a:t>קימה בפני אדם חילוני</a:t>
            </a:r>
          </a:p>
        </p:txBody>
      </p:sp>
      <p:sp>
        <p:nvSpPr>
          <p:cNvPr id="3" name="מציין מיקום תוכן 2">
            <a:extLst>
              <a:ext uri="{FF2B5EF4-FFF2-40B4-BE49-F238E27FC236}">
                <a16:creationId xmlns:a16="http://schemas.microsoft.com/office/drawing/2014/main" id="{62C490BF-F10F-842C-2E05-B070ABC18EE2}"/>
              </a:ext>
            </a:extLst>
          </p:cNvPr>
          <p:cNvSpPr>
            <a:spLocks noGrp="1"/>
          </p:cNvSpPr>
          <p:nvPr>
            <p:ph idx="1"/>
          </p:nvPr>
        </p:nvSpPr>
        <p:spPr>
          <a:xfrm>
            <a:off x="1152939" y="1651378"/>
            <a:ext cx="10351673" cy="5206622"/>
          </a:xfrm>
        </p:spPr>
        <p:txBody>
          <a:bodyPr>
            <a:normAutofit fontScale="92500" lnSpcReduction="20000"/>
          </a:bodyPr>
          <a:lstStyle/>
          <a:p>
            <a:pPr>
              <a:lnSpc>
                <a:spcPct val="150000"/>
              </a:lnSpc>
            </a:pPr>
            <a:r>
              <a:rPr lang="he-IL" sz="2600" b="1" dirty="0">
                <a:solidFill>
                  <a:schemeClr val="accent2">
                    <a:lumMod val="75000"/>
                  </a:schemeClr>
                </a:solidFill>
              </a:rPr>
              <a:t>שאלה: האם עלי לכבד אדם זקן שאני יודע שחטא בחיים בחטאים?</a:t>
            </a:r>
          </a:p>
          <a:p>
            <a:pPr>
              <a:lnSpc>
                <a:spcPct val="150000"/>
              </a:lnSpc>
            </a:pPr>
            <a:r>
              <a:rPr lang="he-IL" sz="2600" b="1" dirty="0">
                <a:solidFill>
                  <a:schemeClr val="accent2">
                    <a:lumMod val="75000"/>
                  </a:schemeClr>
                </a:solidFill>
              </a:rPr>
              <a:t>תשובה: </a:t>
            </a:r>
            <a:r>
              <a:rPr lang="he-IL" sz="2600" b="1" dirty="0">
                <a:solidFill>
                  <a:schemeClr val="tx2">
                    <a:lumMod val="50000"/>
                  </a:schemeClr>
                </a:solidFill>
              </a:rPr>
              <a:t>הגמרא במסכת קידושין אומרת שצריך לעמוד גם בפני זקן אשמאי. </a:t>
            </a:r>
          </a:p>
          <a:p>
            <a:pPr>
              <a:lnSpc>
                <a:spcPct val="150000"/>
              </a:lnSpc>
            </a:pPr>
            <a:r>
              <a:rPr lang="he-IL" sz="2600" b="1" dirty="0">
                <a:solidFill>
                  <a:schemeClr val="tx2">
                    <a:lumMod val="50000"/>
                  </a:schemeClr>
                </a:solidFill>
              </a:rPr>
              <a:t>ויש מחלוקת בראשונים אם זהו זקן עם הארץ (שלא למד תורה) או אפילו זקן רשע. </a:t>
            </a:r>
          </a:p>
          <a:p>
            <a:pPr>
              <a:lnSpc>
                <a:spcPct val="150000"/>
              </a:lnSpc>
            </a:pPr>
            <a:r>
              <a:rPr lang="he-IL" sz="2600" b="1" dirty="0">
                <a:solidFill>
                  <a:schemeClr val="accent2">
                    <a:lumMod val="75000"/>
                  </a:schemeClr>
                </a:solidFill>
              </a:rPr>
              <a:t>להלכה</a:t>
            </a:r>
            <a:r>
              <a:rPr lang="he-IL" sz="2600" b="1" dirty="0">
                <a:solidFill>
                  <a:schemeClr val="tx2">
                    <a:lumMod val="50000"/>
                  </a:schemeClr>
                </a:solidFill>
              </a:rPr>
              <a:t> נפסק שיש לעמוד בפני עם הארץ אך לא רשע. </a:t>
            </a:r>
          </a:p>
          <a:p>
            <a:pPr>
              <a:lnSpc>
                <a:spcPct val="150000"/>
              </a:lnSpc>
            </a:pPr>
            <a:r>
              <a:rPr lang="he-IL" sz="2600" b="1" dirty="0">
                <a:solidFill>
                  <a:schemeClr val="tx2">
                    <a:lumMod val="50000"/>
                  </a:schemeClr>
                </a:solidFill>
              </a:rPr>
              <a:t>לגבי סתם אדם חילוני נחלקו פוסקי זמננו אם יש לו גדר של תינוק שנשבה ויש לכבדו, או גדר של רשע. </a:t>
            </a:r>
          </a:p>
          <a:p>
            <a:pPr>
              <a:lnSpc>
                <a:spcPct val="150000"/>
              </a:lnSpc>
            </a:pPr>
            <a:r>
              <a:rPr lang="he-IL" sz="2600" b="1" dirty="0">
                <a:solidFill>
                  <a:schemeClr val="tx2">
                    <a:lumMod val="50000"/>
                  </a:schemeClr>
                </a:solidFill>
              </a:rPr>
              <a:t>ומ"מ אם יהיה בזה חילול ה' כגון לפנות לו מקום באוטובוס, אזי כולם מסכימים שיש לקום.</a:t>
            </a:r>
            <a:endParaRPr lang="he-IL" sz="2000" b="0" i="0" dirty="0">
              <a:solidFill>
                <a:schemeClr val="tx2">
                  <a:lumMod val="50000"/>
                </a:schemeClr>
              </a:solidFill>
              <a:effectLst/>
              <a:latin typeface="almoni"/>
            </a:endParaRPr>
          </a:p>
        </p:txBody>
      </p:sp>
    </p:spTree>
    <p:extLst>
      <p:ext uri="{BB962C8B-B14F-4D97-AF65-F5344CB8AC3E}">
        <p14:creationId xmlns:p14="http://schemas.microsoft.com/office/powerpoint/2010/main" val="50819493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תקום והדרת – על הדרך הדרש</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nSpc>
                <a:spcPct val="150000"/>
              </a:lnSpc>
            </a:pPr>
            <a:r>
              <a:rPr lang="he-IL" sz="2800" b="1" dirty="0">
                <a:solidFill>
                  <a:schemeClr val="accent2">
                    <a:lumMod val="75000"/>
                  </a:schemeClr>
                </a:solidFill>
              </a:rPr>
              <a:t>שתי תקופות בזקנה: </a:t>
            </a:r>
            <a:r>
              <a:rPr lang="he-IL" sz="2400" b="1" dirty="0">
                <a:solidFill>
                  <a:schemeClr val="accent3">
                    <a:lumMod val="75000"/>
                  </a:schemeClr>
                </a:solidFill>
              </a:rPr>
              <a:t>מרן </a:t>
            </a:r>
            <a:r>
              <a:rPr lang="he-IL" sz="2400" b="1" dirty="0" err="1">
                <a:solidFill>
                  <a:schemeClr val="accent3">
                    <a:lumMod val="75000"/>
                  </a:schemeClr>
                </a:solidFill>
              </a:rPr>
              <a:t>החיד"א</a:t>
            </a:r>
            <a:r>
              <a:rPr lang="he-IL" sz="2400" b="1" dirty="0">
                <a:solidFill>
                  <a:schemeClr val="accent3">
                    <a:lumMod val="75000"/>
                  </a:schemeClr>
                </a:solidFill>
              </a:rPr>
              <a:t> בספר נחל קדומים (פרשת קדושים) בשם רבינו אפרים, מפני שיבה תקום והדרת פני זקן, כלומר, כשתראה אדם זקן מאוד עומד, והוא מיצר מאד בעמידתו, ואתה יושב, תקום ותושיבהו במקומך. </a:t>
            </a:r>
          </a:p>
          <a:p>
            <a:pPr>
              <a:lnSpc>
                <a:spcPct val="150000"/>
              </a:lnSpc>
            </a:pPr>
            <a:r>
              <a:rPr lang="he-IL" sz="2400" b="1" dirty="0">
                <a:solidFill>
                  <a:schemeClr val="accent3">
                    <a:lumMod val="75000"/>
                  </a:schemeClr>
                </a:solidFill>
              </a:rPr>
              <a:t>והדרת פני זקן, שאם אינו זקן כל כך, תהדר אותו בדברים, ותאמר לו, אם תרצה לשבת במקומי שב ע"כ. וזהו דרך דרש. </a:t>
            </a:r>
          </a:p>
        </p:txBody>
      </p:sp>
    </p:spTree>
    <p:extLst>
      <p:ext uri="{BB962C8B-B14F-4D97-AF65-F5344CB8AC3E}">
        <p14:creationId xmlns:p14="http://schemas.microsoft.com/office/powerpoint/2010/main" val="116789988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779021"/>
          </a:xfrm>
        </p:spPr>
        <p:txBody>
          <a:bodyPr>
            <a:normAutofit/>
          </a:bodyPr>
          <a:lstStyle/>
          <a:p>
            <a:pPr algn="ctr"/>
            <a:r>
              <a:rPr lang="he-IL" b="1" dirty="0"/>
              <a:t> וְעַל זִקְנֵיהֶם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965278" y="1379483"/>
            <a:ext cx="9539334" cy="5297214"/>
          </a:xfrm>
        </p:spPr>
        <p:txBody>
          <a:bodyPr>
            <a:normAutofit/>
          </a:bodyPr>
          <a:lstStyle/>
          <a:p>
            <a:pPr algn="just">
              <a:lnSpc>
                <a:spcPct val="150000"/>
              </a:lnSpc>
            </a:pPr>
            <a:r>
              <a:rPr lang="he-IL" sz="1400" b="1" dirty="0">
                <a:solidFill>
                  <a:schemeClr val="accent3">
                    <a:lumMod val="75000"/>
                  </a:schemeClr>
                </a:solidFill>
              </a:rPr>
              <a:t>איתא </a:t>
            </a:r>
            <a:r>
              <a:rPr lang="he-IL" sz="1400" b="1" dirty="0" err="1">
                <a:solidFill>
                  <a:schemeClr val="accent3">
                    <a:lumMod val="75000"/>
                  </a:schemeClr>
                </a:solidFill>
              </a:rPr>
              <a:t>בתוספתא</a:t>
            </a:r>
            <a:r>
              <a:rPr lang="he-IL" sz="1400" b="1" dirty="0">
                <a:solidFill>
                  <a:schemeClr val="accent3">
                    <a:lumMod val="75000"/>
                  </a:schemeClr>
                </a:solidFill>
              </a:rPr>
              <a:t> (ברכות פרק ג' הלכה כה), ובירושלמי (ברכות פרק ד' הלכה ג'): שמונה עשרה ברכות שאמרו חכמים בתפלה כנגד שמונה עשרה אזכרות שבמזמור </a:t>
            </a:r>
            <a:r>
              <a:rPr lang="he-IL" sz="1400" b="1" dirty="0" err="1">
                <a:solidFill>
                  <a:schemeClr val="accent3">
                    <a:lumMod val="75000"/>
                  </a:schemeClr>
                </a:solidFill>
              </a:rPr>
              <a:t>הבו</a:t>
            </a:r>
            <a:r>
              <a:rPr lang="he-IL" sz="1400" b="1" dirty="0">
                <a:solidFill>
                  <a:schemeClr val="accent3">
                    <a:lumMod val="75000"/>
                  </a:schemeClr>
                </a:solidFill>
              </a:rPr>
              <a:t> לה' בני אלים, וכולל של זקנים וגרים במבטח לצדיקים. ע"ש.</a:t>
            </a:r>
          </a:p>
          <a:p>
            <a:pPr algn="just">
              <a:lnSpc>
                <a:spcPct val="150000"/>
              </a:lnSpc>
            </a:pPr>
            <a:r>
              <a:rPr lang="he-IL" sz="1400" b="1" dirty="0">
                <a:solidFill>
                  <a:schemeClr val="accent3">
                    <a:lumMod val="75000"/>
                  </a:schemeClr>
                </a:solidFill>
              </a:rPr>
              <a:t> ובמגילה (</a:t>
            </a:r>
            <a:r>
              <a:rPr lang="he-IL" sz="1400" b="1" dirty="0" err="1">
                <a:solidFill>
                  <a:schemeClr val="accent3">
                    <a:lumMod val="75000"/>
                  </a:schemeClr>
                </a:solidFill>
              </a:rPr>
              <a:t>יז</a:t>
            </a:r>
            <a:r>
              <a:rPr lang="he-IL" sz="1400" b="1" dirty="0">
                <a:solidFill>
                  <a:schemeClr val="accent3">
                    <a:lumMod val="75000"/>
                  </a:schemeClr>
                </a:solidFill>
              </a:rPr>
              <a:t> ע"ב) שנינו: וכולל גרי הצדק עם הצדיקים, שנאמר מפני שיבה תקום והדרת פני זקן, וסמיך ליה וכי יגור אתכם גר. וכתב </a:t>
            </a:r>
            <a:r>
              <a:rPr lang="he-IL" sz="1400" b="1" dirty="0" err="1">
                <a:solidFill>
                  <a:schemeClr val="accent3">
                    <a:lumMod val="75000"/>
                  </a:schemeClr>
                </a:solidFill>
              </a:rPr>
              <a:t>המהרש"א</a:t>
            </a:r>
            <a:r>
              <a:rPr lang="he-IL" sz="1400" b="1" dirty="0">
                <a:solidFill>
                  <a:schemeClr val="accent3">
                    <a:lumMod val="75000"/>
                  </a:schemeClr>
                </a:solidFill>
              </a:rPr>
              <a:t> בחידושי אגדות, כלומר, שמשום שבברכת על הצדיקים מזכיר זקני צדיקים, שאומר: ועל זקני עמך בית ישראל, לפיכך סומך להם ועל גרי הצדק, כמו שנסמך בפסוק. ע"ש. </a:t>
            </a:r>
          </a:p>
          <a:p>
            <a:pPr algn="just">
              <a:lnSpc>
                <a:spcPct val="150000"/>
              </a:lnSpc>
            </a:pPr>
            <a:r>
              <a:rPr lang="he-IL" sz="1400" b="1" dirty="0">
                <a:solidFill>
                  <a:schemeClr val="accent3">
                    <a:lumMod val="75000"/>
                  </a:schemeClr>
                </a:solidFill>
              </a:rPr>
              <a:t>בספר הרוקח פירש, שהם הזקנים ההגונים והטובים בישראל. וכן כתב רבינו יהודה בר יקר, רבו של הרמב"ן, בפירוש התפלות והברכות (עמוד נב </a:t>
            </a:r>
            <a:r>
              <a:rPr lang="he-IL" sz="1400" b="1" dirty="0" err="1">
                <a:solidFill>
                  <a:schemeClr val="accent3">
                    <a:lumMod val="75000"/>
                  </a:schemeClr>
                </a:solidFill>
              </a:rPr>
              <a:t>ונ"ו</a:t>
            </a:r>
            <a:r>
              <a:rPr lang="he-IL" sz="1400" b="1" dirty="0">
                <a:solidFill>
                  <a:schemeClr val="accent3">
                    <a:lumMod val="75000"/>
                  </a:schemeClr>
                </a:solidFill>
              </a:rPr>
              <a:t>), שיש לומר ועל זקני עמך בית ישראל, להתפלל על הזקנים בימים, וכמו שאמרו במדרש </a:t>
            </a:r>
            <a:r>
              <a:rPr lang="he-IL" sz="1400" b="1" dirty="0" err="1">
                <a:solidFill>
                  <a:schemeClr val="accent3">
                    <a:lumMod val="75000"/>
                  </a:schemeClr>
                </a:solidFill>
              </a:rPr>
              <a:t>תנחומא</a:t>
            </a:r>
            <a:r>
              <a:rPr lang="he-IL" sz="1400" b="1" dirty="0">
                <a:solidFill>
                  <a:schemeClr val="accent3">
                    <a:lumMod val="75000"/>
                  </a:schemeClr>
                </a:solidFill>
              </a:rPr>
              <a:t> (פרשת מקץ סימן י'): על זאת יתפלל כל חסיד אליך לעת מצוא, אמר ר' אבא, לעת מצוא אלו ימי הזקנה, שצריך אדם להתפלל על ימי זקנתו, שיהיו עיניו רואות ופיו אוכל ורגליו מהלכות, שבזמן שהאדם מזקין </a:t>
            </a:r>
            <a:r>
              <a:rPr lang="he-IL" sz="1400" b="1" dirty="0" err="1">
                <a:solidFill>
                  <a:schemeClr val="accent3">
                    <a:lumMod val="75000"/>
                  </a:schemeClr>
                </a:solidFill>
              </a:rPr>
              <a:t>הכל</a:t>
            </a:r>
            <a:r>
              <a:rPr lang="he-IL" sz="1400" b="1" dirty="0">
                <a:solidFill>
                  <a:schemeClr val="accent3">
                    <a:lumMod val="75000"/>
                  </a:schemeClr>
                </a:solidFill>
              </a:rPr>
              <a:t> מסתלק ממנו. </a:t>
            </a:r>
          </a:p>
          <a:p>
            <a:pPr algn="just">
              <a:lnSpc>
                <a:spcPct val="150000"/>
              </a:lnSpc>
            </a:pPr>
            <a:r>
              <a:rPr lang="he-IL" sz="1400" b="1" dirty="0">
                <a:solidFill>
                  <a:schemeClr val="accent3">
                    <a:lumMod val="75000"/>
                  </a:schemeClr>
                </a:solidFill>
              </a:rPr>
              <a:t>ועוד אמרו </a:t>
            </a:r>
            <a:r>
              <a:rPr lang="he-IL" sz="1400" b="1" dirty="0" err="1">
                <a:solidFill>
                  <a:schemeClr val="accent3">
                    <a:lumMod val="75000"/>
                  </a:schemeClr>
                </a:solidFill>
              </a:rPr>
              <a:t>בויקרא</a:t>
            </a:r>
            <a:r>
              <a:rPr lang="he-IL" sz="1400" b="1" dirty="0">
                <a:solidFill>
                  <a:schemeClr val="accent3">
                    <a:lumMod val="75000"/>
                  </a:schemeClr>
                </a:solidFill>
              </a:rPr>
              <a:t> רבה (פרשה יא סימן ח'): אמר רבי עקיבא, נמשלו ישראל לעוף, (יונתי </a:t>
            </a:r>
            <a:r>
              <a:rPr lang="he-IL" sz="1400" b="1" dirty="0" err="1">
                <a:solidFill>
                  <a:schemeClr val="accent3">
                    <a:lumMod val="75000"/>
                  </a:schemeClr>
                </a:solidFill>
              </a:rPr>
              <a:t>תמתי</a:t>
            </a:r>
            <a:r>
              <a:rPr lang="he-IL" sz="1400" b="1" dirty="0">
                <a:solidFill>
                  <a:schemeClr val="accent3">
                    <a:lumMod val="75000"/>
                  </a:schemeClr>
                </a:solidFill>
              </a:rPr>
              <a:t>), מה העוף הזה אינו פורח בלא כנפים, כך ישראל אינם יכולים לעשות דבר חוץ מזקניהם. </a:t>
            </a:r>
          </a:p>
          <a:p>
            <a:pPr algn="just">
              <a:lnSpc>
                <a:spcPct val="150000"/>
              </a:lnSpc>
            </a:pPr>
            <a:r>
              <a:rPr lang="he-IL" sz="1400" b="1" dirty="0">
                <a:solidFill>
                  <a:schemeClr val="accent3">
                    <a:lumMod val="75000"/>
                  </a:schemeClr>
                </a:solidFill>
              </a:rPr>
              <a:t>ועל זקניהם בברכת זו, שהם הזקנים בשנים, כנגד מפני שיבה תקום, ואחר כך על פליטת בית סופריהם, היינו זקנים שקנו חכמה, כנגד והדרת פני זקן, ואחר כך ועל גרי הצדק, שסמכם הכתוב. </a:t>
            </a:r>
          </a:p>
          <a:p>
            <a:pPr algn="just">
              <a:lnSpc>
                <a:spcPct val="150000"/>
              </a:lnSpc>
            </a:pPr>
            <a:r>
              <a:rPr lang="he-IL" sz="1400" b="1" dirty="0">
                <a:solidFill>
                  <a:schemeClr val="accent3">
                    <a:lumMod val="75000"/>
                  </a:schemeClr>
                </a:solidFill>
              </a:rPr>
              <a:t>הגאון </a:t>
            </a:r>
            <a:r>
              <a:rPr lang="he-IL" sz="1400" b="1" dirty="0" err="1">
                <a:solidFill>
                  <a:schemeClr val="accent3">
                    <a:lumMod val="75000"/>
                  </a:schemeClr>
                </a:solidFill>
              </a:rPr>
              <a:t>יעב"ץ</a:t>
            </a:r>
            <a:r>
              <a:rPr lang="he-IL" sz="1400" b="1" dirty="0">
                <a:solidFill>
                  <a:schemeClr val="accent3">
                    <a:lumMod val="75000"/>
                  </a:schemeClr>
                </a:solidFill>
              </a:rPr>
              <a:t> בסידורו, פירש ועל זקני עמך ישראל, היינו זקני תורה. ע"ש. </a:t>
            </a:r>
          </a:p>
        </p:txBody>
      </p:sp>
    </p:spTree>
    <p:extLst>
      <p:ext uri="{BB962C8B-B14F-4D97-AF65-F5344CB8AC3E}">
        <p14:creationId xmlns:p14="http://schemas.microsoft.com/office/powerpoint/2010/main" val="67156440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שלשלת הדורות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אנו מתפללים בכל יום 3 פעמים ומזכירים בתפילת שמונה עשרה "על הצדיקים ועל החסידים, ועל שארית עמך ישראל ועל </a:t>
            </a:r>
            <a:r>
              <a:rPr lang="he-IL" sz="1800" dirty="0" err="1">
                <a:effectLst/>
                <a:latin typeface="Calibri" panose="020F0502020204030204" pitchFamily="34" charset="0"/>
                <a:ea typeface="Calibri" panose="020F0502020204030204" pitchFamily="34" charset="0"/>
                <a:cs typeface="Arial" panose="020B0604020202020204" pitchFamily="34" charset="0"/>
              </a:rPr>
              <a:t>זיקניהם</a:t>
            </a:r>
            <a:r>
              <a:rPr lang="he-IL" sz="1800" dirty="0">
                <a:effectLst/>
                <a:latin typeface="Calibri" panose="020F0502020204030204" pitchFamily="34" charset="0"/>
                <a:ea typeface="Calibri" panose="020F0502020204030204" pitchFamily="34" charset="0"/>
                <a:cs typeface="Arial" panose="020B0604020202020204" pitchFamily="34" charset="0"/>
              </a:rPr>
              <a:t> וכו' ומתפללים שיאריכו ימים. מדוע?.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אומר הרב </a:t>
            </a:r>
            <a:r>
              <a:rPr lang="he-IL" sz="1800" dirty="0" err="1">
                <a:effectLst/>
                <a:latin typeface="Calibri" panose="020F0502020204030204" pitchFamily="34" charset="0"/>
                <a:ea typeface="Calibri" panose="020F0502020204030204" pitchFamily="34" charset="0"/>
                <a:cs typeface="Arial" panose="020B0604020202020204" pitchFamily="34" charset="0"/>
              </a:rPr>
              <a:t>סולובייציק</a:t>
            </a:r>
            <a:r>
              <a:rPr lang="he-IL" sz="1800" dirty="0">
                <a:effectLst/>
                <a:latin typeface="Calibri" panose="020F0502020204030204" pitchFamily="34" charset="0"/>
                <a:ea typeface="Calibri" panose="020F0502020204030204" pitchFamily="34" charset="0"/>
                <a:cs typeface="Arial" panose="020B0604020202020204" pitchFamily="34" charset="0"/>
              </a:rPr>
              <a:t> :"שלשלת הקבלה". דהיינו שלשלת קבלה של הדורות. אי אפשר להתחיל מלא כלום. צריך להיות קשור עם הדור הקודם בקשרים שונים ומגוונים, סיפורים, ספרים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אולם אינו דומה קשר המועבר על ידי ספר לקשר המועבר על ידי סיפור חי שהקשיש מעבירו במו פיו לבנו או לנכדו. כך המבוגר מעביר גם את הנשמה של הסיפור ולא רק את העובדות היבשות.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0359597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323859"/>
            <a:ext cx="9758939" cy="863496"/>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96287" y="1069074"/>
            <a:ext cx="10508325" cy="5658897"/>
          </a:xfrm>
        </p:spPr>
        <p:txBody>
          <a:bodyPr>
            <a:normAutofit fontScale="47500" lnSpcReduction="20000"/>
          </a:bodyPr>
          <a:lstStyle/>
          <a:p>
            <a:pPr algn="just">
              <a:lnSpc>
                <a:spcPct val="150000"/>
              </a:lnSpc>
            </a:pPr>
            <a:r>
              <a:rPr lang="he-IL" sz="2400" b="1" dirty="0">
                <a:solidFill>
                  <a:schemeClr val="accent2">
                    <a:lumMod val="75000"/>
                  </a:schemeClr>
                </a:solidFill>
              </a:rPr>
              <a:t>אובדן הזהות התעסוקתית </a:t>
            </a:r>
            <a:r>
              <a:rPr lang="he-IL" sz="2400" b="1" dirty="0">
                <a:solidFill>
                  <a:schemeClr val="accent3">
                    <a:lumMod val="75000"/>
                  </a:schemeClr>
                </a:solidFill>
              </a:rPr>
              <a:t>- ארבעה פרמטרים שראינו שזה חוזר בהרבה מחקרים. הזדקנות המוצלחת, הזדקנות המיטבית. </a:t>
            </a:r>
          </a:p>
          <a:p>
            <a:pPr algn="just">
              <a:lnSpc>
                <a:spcPct val="150000"/>
              </a:lnSpc>
            </a:pPr>
            <a:r>
              <a:rPr lang="he-IL" sz="2400" b="1" dirty="0">
                <a:solidFill>
                  <a:schemeClr val="accent3">
                    <a:lumMod val="75000"/>
                  </a:schemeClr>
                </a:solidFill>
              </a:rPr>
              <a:t>אנחנו רואים את הפרמטר הראשון, שימור הקוגניציה. אם נסתכל לפי תפיסת היהדות, אנחנו רואות שהאדם הלומד תורה, הוא כל מיומנויות החשיבה מסדר גבוה נמצאים בה, אם זה אנליזה וסינתזה ואינדוקציה </a:t>
            </a:r>
            <a:r>
              <a:rPr lang="he-IL" sz="2400" b="1" dirty="0" err="1">
                <a:solidFill>
                  <a:schemeClr val="accent3">
                    <a:lumMod val="75000"/>
                  </a:schemeClr>
                </a:solidFill>
              </a:rPr>
              <a:t>ודידוקציה</a:t>
            </a:r>
            <a:r>
              <a:rPr lang="he-IL" sz="2400" b="1" dirty="0">
                <a:solidFill>
                  <a:schemeClr val="accent3">
                    <a:lumMod val="75000"/>
                  </a:schemeClr>
                </a:solidFill>
              </a:rPr>
              <a:t> וכל התחומים נמצאים בה. וברגע שהוא עטוף בלומד, הקוגניציה שלו נשמרת. יש מחקר מאוד מעניין, מחקר מקיף, שעשה פרופסור מריאן </a:t>
            </a:r>
            <a:r>
              <a:rPr lang="he-IL" sz="2400" b="1" dirty="0" err="1">
                <a:solidFill>
                  <a:schemeClr val="accent3">
                    <a:lumMod val="75000"/>
                  </a:schemeClr>
                </a:solidFill>
              </a:rPr>
              <a:t>רבינוביץ</a:t>
            </a:r>
            <a:r>
              <a:rPr lang="he-IL" sz="2400" b="1" dirty="0">
                <a:solidFill>
                  <a:schemeClr val="accent3">
                    <a:lumMod val="75000"/>
                  </a:schemeClr>
                </a:solidFill>
              </a:rPr>
              <a:t>', והוא מביא במחקר שלו, שהוא מצא שזקנים שלומדים תורה, הוא ראה מאוד משמעותי שיש בה הפחתה של זקנים עם תשישות נפש והפחתה בירידה בזיכרון. מחקר מאוד מדהים בנושא. </a:t>
            </a:r>
          </a:p>
          <a:p>
            <a:pPr algn="just">
              <a:lnSpc>
                <a:spcPct val="150000"/>
              </a:lnSpc>
            </a:pPr>
            <a:r>
              <a:rPr lang="he-IL" sz="2400" b="1" dirty="0">
                <a:solidFill>
                  <a:schemeClr val="accent3">
                    <a:lumMod val="75000"/>
                  </a:schemeClr>
                </a:solidFill>
              </a:rPr>
              <a:t>הפרמטר השני שמדברים בהזדקנות מוצלחת, זה החוסן הנפשי. כשאנחנו מדברים על חוסן נפשי, אנחנו מדברים על היכולת להתמודד עם משברים וקשיים. ביהדות יש לנו את האמונה. ברגע שהאדם יודע </a:t>
            </a:r>
            <a:r>
              <a:rPr lang="he-IL" sz="2400" b="1" dirty="0" err="1">
                <a:solidFill>
                  <a:schemeClr val="accent3">
                    <a:lumMod val="75000"/>
                  </a:schemeClr>
                </a:solidFill>
              </a:rPr>
              <a:t>שהכל</a:t>
            </a:r>
            <a:r>
              <a:rPr lang="he-IL" sz="2400" b="1" dirty="0">
                <a:solidFill>
                  <a:schemeClr val="accent3">
                    <a:lumMod val="75000"/>
                  </a:schemeClr>
                </a:solidFill>
              </a:rPr>
              <a:t> מדויק והכל נכון והכל מנוהל על ידי מלך עליון, יותר קל לו לקבל את הדברים. כשאנחנו מסתכלים על דרך ההתמודדות, אנחנו רואים שהאמונה היא כלי מרכזי לעזור לאדם לעבור את ניסיונות חייו. </a:t>
            </a:r>
          </a:p>
          <a:p>
            <a:pPr algn="just">
              <a:lnSpc>
                <a:spcPct val="150000"/>
              </a:lnSpc>
            </a:pPr>
            <a:r>
              <a:rPr lang="he-IL" sz="2400" b="1" dirty="0">
                <a:solidFill>
                  <a:schemeClr val="accent3">
                    <a:lumMod val="75000"/>
                  </a:schemeClr>
                </a:solidFill>
              </a:rPr>
              <a:t>החלק השלישי שאנחנו רואים זה המשמעות, וכאן אני רוצה קצת להרחיב. בעצם הזקן החרדי מרגיש משמעות בשלושה מעגלים. במעגל האישי, במעגל המשפחתי ובמעגל הקהילתי. כשאני מדברת על המעגל האישי, הוא מרגיש מאוד מאוד משמעות. יש לו את העבודה העצמית שלו, יש לו את ההתבוננות העצמית שלו, זה לא משנה שהוא יצא לפרישה, זה לא משנה שהוא כבר לא עובד. הוא ממשיך בעבודת חייו, עבודתו כיהודי נאמן לאלוקיו. יש לו את התפילות, את הסדר היום, את הלימוד, כל הדברים הללו נותנים לו משמעות עד יום האחרון לחייו. </a:t>
            </a:r>
          </a:p>
          <a:p>
            <a:pPr algn="just">
              <a:lnSpc>
                <a:spcPct val="150000"/>
              </a:lnSpc>
            </a:pPr>
            <a:r>
              <a:rPr lang="he-IL" sz="2400" b="1" dirty="0">
                <a:solidFill>
                  <a:schemeClr val="accent3">
                    <a:lumMod val="75000"/>
                  </a:schemeClr>
                </a:solidFill>
              </a:rPr>
              <a:t>אם נדבר על המשמעות במעגל המשפחתי, אנחנו נראה דבר מאוד מעניין. כל ילד שנולד, הדבר שהוא סופג ורואה וחווה בבית, זה הכבוד שההורים שלו נותנים להורים שלהם. אנחנו רואות, הילד רואה את זה כדוגמה אישית, בלי הרבה מלל, בלי הרבה דיבור. ממעילה, הדוגמה האישית הזאת מביאה אותו לכבד את הוריו באותה צורה. כשאנחנו רואים את הכבוד, כשהילד רואה את הכבוד שנותנים, אם סבא מתארח במשפחה, שמים אותו בראש השולחן. כי זה סבא, הוא ציר המשפחה, הוא המרכז שלנו. אם יש שמחה במשפחה, הראשונים שיקבלו את הטלפון, יודעו להם, זה סבא וסבתא. אם יש חתונה במשפחה, המרכז, הציר, זה יהיה סבא וסבתא. עד כדי כך זה מגיע שכאשר רוצים לקנות דירה לאחד מהצאצאים, הולכים להתייעץ עם הסבא. הסבא נותנת ברכת הדרך. הסבא והסבתא, הם אנחנו רואים אותם כראש הממלכה, ראש השבט. באים להתייעץ איתם על כל דבר, נותנים להם את המקום. אז הזקן מרגיש מאוד מאוד משמעותי, הוא באמת ציר המשפחה. </a:t>
            </a:r>
          </a:p>
          <a:p>
            <a:pPr algn="just">
              <a:lnSpc>
                <a:spcPct val="150000"/>
              </a:lnSpc>
            </a:pPr>
            <a:r>
              <a:rPr lang="he-IL" sz="2400" b="1" dirty="0">
                <a:solidFill>
                  <a:schemeClr val="accent3">
                    <a:lumMod val="75000"/>
                  </a:schemeClr>
                </a:solidFill>
              </a:rPr>
              <a:t>ובמעגל הקהילתי, אנחנו רואים שלזקן יש מאוד משמעות בגלל שהוא נמצא בבית כנסת. יש לו את הבית כנסת, יש לו מניין, לפעמים הוא יכול להשלים הסירי למניין. יש תשעה אנשים, והוא האדם הקשיש שהגיע האחרון, אבל הוא זה שבזכותו מתקיים את התפילה. המשמעות שזה נותן לו לעין ארוך. יש את החברות שרוצים אותו, כי הוא בעל ניסיון חיים, והוא עשיר ידע, ועתיר בתורה, ולא משנה מה יקרה מבחינת המצב הגופני שלו. כל זה מתייחס לאדם שעוד מסוגל לצאת, מסוגל ללכת. </a:t>
            </a:r>
          </a:p>
        </p:txBody>
      </p:sp>
    </p:spTree>
    <p:extLst>
      <p:ext uri="{BB962C8B-B14F-4D97-AF65-F5344CB8AC3E}">
        <p14:creationId xmlns:p14="http://schemas.microsoft.com/office/powerpoint/2010/main" val="387039575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3C81-CE62-7398-0522-63E1E62D153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1883F66-BD36-040D-5751-1E68F0286B68}"/>
              </a:ext>
            </a:extLst>
          </p:cNvPr>
          <p:cNvSpPr>
            <a:spLocks noGrp="1"/>
          </p:cNvSpPr>
          <p:nvPr>
            <p:ph type="title"/>
          </p:nvPr>
        </p:nvSpPr>
        <p:spPr>
          <a:xfrm>
            <a:off x="1745673" y="323859"/>
            <a:ext cx="9758939" cy="863496"/>
          </a:xfrm>
        </p:spPr>
        <p:txBody>
          <a:bodyPr/>
          <a:lstStyle/>
          <a:p>
            <a:pPr algn="ctr"/>
            <a:r>
              <a:rPr lang="he-IL" b="1" dirty="0"/>
              <a:t>סיפור חיים</a:t>
            </a:r>
          </a:p>
        </p:txBody>
      </p:sp>
      <p:sp>
        <p:nvSpPr>
          <p:cNvPr id="3" name="מציין מיקום תוכן 2">
            <a:extLst>
              <a:ext uri="{FF2B5EF4-FFF2-40B4-BE49-F238E27FC236}">
                <a16:creationId xmlns:a16="http://schemas.microsoft.com/office/drawing/2014/main" id="{ABF14294-7F90-F5D4-593B-2986C5C433AF}"/>
              </a:ext>
            </a:extLst>
          </p:cNvPr>
          <p:cNvSpPr>
            <a:spLocks noGrp="1"/>
          </p:cNvSpPr>
          <p:nvPr>
            <p:ph idx="1"/>
          </p:nvPr>
        </p:nvSpPr>
        <p:spPr>
          <a:xfrm>
            <a:off x="996287" y="1069074"/>
            <a:ext cx="10508325" cy="5658897"/>
          </a:xfrm>
        </p:spPr>
        <p:txBody>
          <a:bodyPr>
            <a:normAutofit fontScale="32500" lnSpcReduction="20000"/>
          </a:bodyPr>
          <a:lstStyle/>
          <a:p>
            <a:pPr algn="just">
              <a:lnSpc>
                <a:spcPct val="150000"/>
              </a:lnSpc>
            </a:pPr>
            <a:r>
              <a:rPr lang="he-IL" sz="2400" b="1" dirty="0">
                <a:solidFill>
                  <a:schemeClr val="accent2">
                    <a:lumMod val="75000"/>
                  </a:schemeClr>
                </a:solidFill>
              </a:rPr>
              <a:t>בשנים האחרונות הולכים ומתפתחים מודלים הבאים לעזרתם של אנשים זקנים להתמודדות עם קשייהם. חלק מהמודלים ממליצים על עבודה קבוצתית לבירור שאלות מרכזיות הקשורות במידע רלבנטי וכמו כן בעיבוד תהליכי </a:t>
            </a:r>
            <a:r>
              <a:rPr lang="he-IL" sz="2400" b="1" dirty="0" err="1">
                <a:solidFill>
                  <a:schemeClr val="accent2">
                    <a:lumMod val="75000"/>
                  </a:schemeClr>
                </a:solidFill>
              </a:rPr>
              <a:t>הזיקנה</a:t>
            </a:r>
            <a:r>
              <a:rPr lang="he-IL" sz="2400" b="1" dirty="0">
                <a:solidFill>
                  <a:schemeClr val="accent2">
                    <a:lumMod val="75000"/>
                  </a:schemeClr>
                </a:solidFill>
              </a:rPr>
              <a:t>: מהו תהליך ההזדקנות? מה הם מאפייניו? אלו שינויים ביו-פסיכולוגים מתרחשים? תשובות לשאלות אלו עוזרות להקדיש תשומת לב ממוקדת לקשיים, מקלות על השמירה העצמית ומחזקות את האוטונומיה התפקודית.</a:t>
            </a:r>
          </a:p>
          <a:p>
            <a:pPr algn="just">
              <a:lnSpc>
                <a:spcPct val="150000"/>
              </a:lnSpc>
            </a:pPr>
            <a:r>
              <a:rPr lang="he-IL" sz="2400" b="1" dirty="0">
                <a:solidFill>
                  <a:schemeClr val="accent2">
                    <a:lumMod val="75000"/>
                  </a:schemeClr>
                </a:solidFill>
              </a:rPr>
              <a:t>ד"ר </a:t>
            </a:r>
            <a:r>
              <a:rPr lang="he-IL" sz="2400" b="1" dirty="0" err="1">
                <a:solidFill>
                  <a:schemeClr val="accent2">
                    <a:lumMod val="75000"/>
                  </a:schemeClr>
                </a:solidFill>
              </a:rPr>
              <a:t>וירחיניה</a:t>
            </a:r>
            <a:r>
              <a:rPr lang="he-IL" sz="2400" b="1" dirty="0">
                <a:solidFill>
                  <a:schemeClr val="accent2">
                    <a:lumMod val="75000"/>
                  </a:schemeClr>
                </a:solidFill>
              </a:rPr>
              <a:t> </a:t>
            </a:r>
            <a:r>
              <a:rPr lang="he-IL" sz="2400" b="1" dirty="0" err="1">
                <a:solidFill>
                  <a:schemeClr val="accent2">
                    <a:lumMod val="75000"/>
                  </a:schemeClr>
                </a:solidFill>
              </a:rPr>
              <a:t>וויגרה</a:t>
            </a:r>
            <a:r>
              <a:rPr lang="he-IL" sz="2400" b="1" dirty="0">
                <a:solidFill>
                  <a:schemeClr val="accent2">
                    <a:lumMod val="75000"/>
                  </a:schemeClr>
                </a:solidFill>
              </a:rPr>
              <a:t> ((</a:t>
            </a:r>
            <a:r>
              <a:rPr lang="en-US" sz="2400" b="1" dirty="0">
                <a:solidFill>
                  <a:schemeClr val="accent2">
                    <a:lumMod val="75000"/>
                  </a:schemeClr>
                </a:solidFill>
              </a:rPr>
              <a:t>Virginia </a:t>
            </a:r>
            <a:r>
              <a:rPr lang="en-US" sz="2400" b="1" dirty="0" err="1">
                <a:solidFill>
                  <a:schemeClr val="accent2">
                    <a:lumMod val="75000"/>
                  </a:schemeClr>
                </a:solidFill>
              </a:rPr>
              <a:t>Viguera</a:t>
            </a:r>
            <a:r>
              <a:rPr lang="en-US" sz="2400" b="1" dirty="0">
                <a:solidFill>
                  <a:schemeClr val="accent2">
                    <a:lumMod val="75000"/>
                  </a:schemeClr>
                </a:solidFill>
              </a:rPr>
              <a:t>- </a:t>
            </a:r>
            <a:r>
              <a:rPr lang="he-IL" sz="2400" b="1" dirty="0">
                <a:solidFill>
                  <a:schemeClr val="accent2">
                    <a:lumMod val="75000"/>
                  </a:schemeClr>
                </a:solidFill>
              </a:rPr>
              <a:t>מנהלת תוכניות לגיל השלישי - מציינת שאחת הדרכים המומלצות לעבודה הינה סביב "ההזכרות" או "העלאת </a:t>
            </a:r>
            <a:r>
              <a:rPr lang="he-IL" sz="2400" b="1" dirty="0" err="1">
                <a:solidFill>
                  <a:schemeClr val="accent2">
                    <a:lumMod val="75000"/>
                  </a:schemeClr>
                </a:solidFill>
              </a:rPr>
              <a:t>זכרונות</a:t>
            </a:r>
            <a:r>
              <a:rPr lang="he-IL" sz="2400" b="1" dirty="0">
                <a:solidFill>
                  <a:schemeClr val="accent2">
                    <a:lumMod val="75000"/>
                  </a:schemeClr>
                </a:solidFill>
              </a:rPr>
              <a:t>" (</a:t>
            </a:r>
            <a:r>
              <a:rPr lang="en-US" sz="2400" b="1" dirty="0">
                <a:solidFill>
                  <a:schemeClr val="accent2">
                    <a:lumMod val="75000"/>
                  </a:schemeClr>
                </a:solidFill>
              </a:rPr>
              <a:t>reminiscence). </a:t>
            </a:r>
            <a:r>
              <a:rPr lang="he-IL" sz="2400" b="1" dirty="0">
                <a:solidFill>
                  <a:schemeClr val="accent2">
                    <a:lumMod val="75000"/>
                  </a:schemeClr>
                </a:solidFill>
              </a:rPr>
              <a:t>פונקציה זו מאפשרת לזכור, לחשוב, לדבר, לספר ולהתחלק עם אנשים אחרים בהתנסויות, בחוויות, בציפיות, באשליות. זוהי שותפות במארג החיים על צבעיו ודוגמאותיו. זו פעילות מנטלית מאורגנת, מורכבת, בעלת מטרה פונקציונאלית חשובה ביותר: לאפשר לפרט לחזק את הערך העצמי בו בזמן שכישוריו הפסיכו-פיזיים וההקשרים המשמעותיים, הולכים ומאבדים מעוצמתם.</a:t>
            </a:r>
          </a:p>
          <a:p>
            <a:pPr algn="just">
              <a:lnSpc>
                <a:spcPct val="150000"/>
              </a:lnSpc>
            </a:pPr>
            <a:r>
              <a:rPr lang="he-IL" sz="2400" b="1" dirty="0">
                <a:solidFill>
                  <a:schemeClr val="accent2">
                    <a:lumMod val="75000"/>
                  </a:schemeClr>
                </a:solidFill>
              </a:rPr>
              <a:t>זו פעילות פסיכולוגית אוניברסאלית, נחוצה בהזדקנות </a:t>
            </a:r>
            <a:r>
              <a:rPr lang="he-IL" sz="2400" b="1" dirty="0" err="1">
                <a:solidFill>
                  <a:schemeClr val="accent2">
                    <a:lumMod val="75000"/>
                  </a:schemeClr>
                </a:solidFill>
              </a:rPr>
              <a:t>ובזיקנה</a:t>
            </a:r>
            <a:r>
              <a:rPr lang="he-IL" sz="2400" b="1" dirty="0">
                <a:solidFill>
                  <a:schemeClr val="accent2">
                    <a:lumMod val="75000"/>
                  </a:schemeClr>
                </a:solidFill>
              </a:rPr>
              <a:t>, על מנת לאפשר אינטגרציה של העבר לתוך ההווה ולאפשר באמצעות הרצף לחזק את הזהות. ההזכרות יוצאת מנקודת ההווה, לכן היא מאפשרת לספר את הסיפור מנקודת מבט חדשה. היא לא רק מספרת, היא גם בודקת את ערך הזיכרונות, שוקלת אותם לאור הסיפור המאוחר, ולעתים, מאפשרת לחוות באופן שונה חוויות שהיו זקוקות לזיקוק הזמן על מנת לחזור ולקבל גוון חדש ורך יותר. העלאת הזיכרונות הופכת כך לתהליך וויטאלי, נורמאלי ובריא, בחייו של הזקן.</a:t>
            </a:r>
          </a:p>
          <a:p>
            <a:pPr algn="just">
              <a:lnSpc>
                <a:spcPct val="150000"/>
              </a:lnSpc>
            </a:pPr>
            <a:r>
              <a:rPr lang="he-IL" sz="2400" b="1" dirty="0">
                <a:solidFill>
                  <a:schemeClr val="accent2">
                    <a:lumMod val="75000"/>
                  </a:schemeClr>
                </a:solidFill>
              </a:rPr>
              <a:t>מה הן, אם כן, הפונקציות שתהליך ההזכרות מפתח?</a:t>
            </a:r>
          </a:p>
          <a:p>
            <a:pPr algn="just">
              <a:lnSpc>
                <a:spcPct val="150000"/>
              </a:lnSpc>
            </a:pPr>
            <a:r>
              <a:rPr lang="he-IL" sz="2400" b="1" dirty="0">
                <a:solidFill>
                  <a:schemeClr val="accent2">
                    <a:lumMod val="75000"/>
                  </a:schemeClr>
                </a:solidFill>
              </a:rPr>
              <a:t>1.       משרת את השלמות כאשר הוא יוצר חוויה של רצף בתולדות הפרט. כאשר נעשית אינטגרציה של העבר נוצר פיוס עם החיים שעברו ונזנחים הגעגועים למה שלא היה ולעולם כבר לא יהיה.</a:t>
            </a:r>
          </a:p>
          <a:p>
            <a:pPr algn="just">
              <a:lnSpc>
                <a:spcPct val="150000"/>
              </a:lnSpc>
            </a:pPr>
            <a:r>
              <a:rPr lang="he-IL" sz="2400" b="1" dirty="0">
                <a:solidFill>
                  <a:schemeClr val="accent2">
                    <a:lumMod val="75000"/>
                  </a:schemeClr>
                </a:solidFill>
              </a:rPr>
              <a:t>2.       ההזכרות מחזקת את הזהות העצמית ומעלה את הערך העצמי: כשאנו מדברים על הזהות העצמית אנחנו מדברים על חווית האני, על האחדות הפנימית והחיצונית אשר מבדילה אותנו מן האחר. השנים העוברות משנות אותנו חיצונית ופנימית ועל אף השינויים הרדיקליים, נשאר איזה חוט אישי הממשיך לאפיין אותנו והגורם לנו להיות שונים זה מזה. בדיוק כמו שבגיל הנעורים מתרחש משבר הקשור בזהות עקב שינויים פיזיולוגיים ונפשיים, כך גם בגיל </a:t>
            </a:r>
            <a:r>
              <a:rPr lang="he-IL" sz="2400" b="1" dirty="0" err="1">
                <a:solidFill>
                  <a:schemeClr val="accent2">
                    <a:lumMod val="75000"/>
                  </a:schemeClr>
                </a:solidFill>
              </a:rPr>
              <a:t>הזיקנה</a:t>
            </a:r>
            <a:r>
              <a:rPr lang="he-IL" sz="2400" b="1" dirty="0">
                <a:solidFill>
                  <a:schemeClr val="accent2">
                    <a:lumMod val="75000"/>
                  </a:schemeClr>
                </a:solidFill>
              </a:rPr>
              <a:t>.  השינויים הגופניים, הרגשיים והחברתיים מזעזעים את המבנה הבטוח שנבנה והתבסס לאורך עשרות השנים, ומעמידים שוב את האיש הזקן מול השאלה "מי אני?" או ליתר דיוק מול "מה נשאר ממי שהייתי?".</a:t>
            </a:r>
          </a:p>
          <a:p>
            <a:pPr algn="just">
              <a:lnSpc>
                <a:spcPct val="150000"/>
              </a:lnSpc>
            </a:pPr>
            <a:r>
              <a:rPr lang="he-IL" sz="2400" b="1" dirty="0">
                <a:solidFill>
                  <a:schemeClr val="accent2">
                    <a:lumMod val="75000"/>
                  </a:schemeClr>
                </a:solidFill>
              </a:rPr>
              <a:t>משבר הזהות הוא גם משבר </a:t>
            </a:r>
            <a:r>
              <a:rPr lang="he-IL" sz="2400" b="1" dirty="0" err="1">
                <a:solidFill>
                  <a:schemeClr val="accent2">
                    <a:lumMod val="75000"/>
                  </a:schemeClr>
                </a:solidFill>
              </a:rPr>
              <a:t>נרקציסטי</a:t>
            </a:r>
            <a:r>
              <a:rPr lang="he-IL" sz="2400" b="1" dirty="0">
                <a:solidFill>
                  <a:schemeClr val="accent2">
                    <a:lumMod val="75000"/>
                  </a:schemeClr>
                </a:solidFill>
              </a:rPr>
              <a:t>, כלומר, לא רק שלא ברור לפרט מי הוא, אלא שהוא גם לא אוהב במיוחד את המראה המשקפת לו כיצד הוא נראה וכיצד הוא נחווה.</a:t>
            </a:r>
          </a:p>
          <a:p>
            <a:pPr algn="just">
              <a:lnSpc>
                <a:spcPct val="150000"/>
              </a:lnSpc>
            </a:pPr>
            <a:r>
              <a:rPr lang="he-IL" sz="2400" b="1" dirty="0">
                <a:solidFill>
                  <a:schemeClr val="accent2">
                    <a:lumMod val="75000"/>
                  </a:schemeClr>
                </a:solidFill>
              </a:rPr>
              <a:t>להעלות זיכרונות נמשל לטיפוס להר גבוה. ממרומו ניתן לצפות על כל ההר, לראותו במקומות המוארים והמוצלים, להבחין בדרכים המובילות לפסגה ובאחרים ההולכים סחור-סחור ומסתיימים בנקודה חסומה. מהפסגה אפשר לראות את אלה המתאמצים להגיע, ולעומתם, גם את אלה שעזבו או פרשו בדרך. כנאמר בשיר "דברים שרואים מכאן לא רואים משם".</a:t>
            </a:r>
          </a:p>
          <a:p>
            <a:pPr algn="just">
              <a:lnSpc>
                <a:spcPct val="150000"/>
              </a:lnSpc>
            </a:pPr>
            <a:r>
              <a:rPr lang="he-IL" sz="2400" b="1" dirty="0">
                <a:solidFill>
                  <a:schemeClr val="accent2">
                    <a:lumMod val="75000"/>
                  </a:schemeClr>
                </a:solidFill>
              </a:rPr>
              <a:t>לסיום סיפור אישי קטן: מספר חודשים לאחר מות חמותי החליט חמי, אז בן 80, לספר את סיפור חייו. הוא עשה זאת בצורת מכתבים לנכדתו הבכורה שגרה אז באילת. שנה תמימה ארכה המשימה, ובסיומה, היה בידיה צרור מכתבים נפלא שסיפר את סיפורו האישי, אך גם את סיפור הקיבוץ והמדינה בראשית דרכם. המכתבים כורכו לספרון קטן, ובמסיבה בה השתתפו בני משפחתו וחבריו לדרך, קרן הוא מאושר וביטא בעיקר את הסיפוק הרב שכתיבה זו גרמה לו. הוא גם ידע שדבריו ימשיכו להדהד גם לאחר שמקומו לו יהיה איתנו. ועל אף שעדיין הייתי צעירה, זכרתי את המעשה כשיעור חשוב לימי זקנתי.</a:t>
            </a:r>
            <a:endParaRPr lang="he-IL" sz="2400" b="1" dirty="0">
              <a:solidFill>
                <a:schemeClr val="accent3">
                  <a:lumMod val="75000"/>
                </a:schemeClr>
              </a:solidFill>
            </a:endParaRPr>
          </a:p>
        </p:txBody>
      </p:sp>
    </p:spTree>
    <p:extLst>
      <p:ext uri="{BB962C8B-B14F-4D97-AF65-F5344CB8AC3E}">
        <p14:creationId xmlns:p14="http://schemas.microsoft.com/office/powerpoint/2010/main" val="302004106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6E07-6ED9-B318-8E33-218D125D83F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53CA030-575A-A907-FFB8-FDC693AD0316}"/>
              </a:ext>
            </a:extLst>
          </p:cNvPr>
          <p:cNvSpPr>
            <a:spLocks noGrp="1"/>
          </p:cNvSpPr>
          <p:nvPr>
            <p:ph type="title"/>
          </p:nvPr>
        </p:nvSpPr>
        <p:spPr>
          <a:xfrm>
            <a:off x="1745673" y="323859"/>
            <a:ext cx="9758939" cy="863496"/>
          </a:xfrm>
        </p:spPr>
        <p:txBody>
          <a:bodyPr/>
          <a:lstStyle/>
          <a:p>
            <a:pPr algn="ctr"/>
            <a:r>
              <a:rPr lang="he-IL" b="1" dirty="0"/>
              <a:t>סיפור חיים</a:t>
            </a:r>
          </a:p>
        </p:txBody>
      </p:sp>
      <p:sp>
        <p:nvSpPr>
          <p:cNvPr id="3" name="מציין מיקום תוכן 2">
            <a:extLst>
              <a:ext uri="{FF2B5EF4-FFF2-40B4-BE49-F238E27FC236}">
                <a16:creationId xmlns:a16="http://schemas.microsoft.com/office/drawing/2014/main" id="{0191E5DD-F7FB-1C64-63C6-62C4453A2A6A}"/>
              </a:ext>
            </a:extLst>
          </p:cNvPr>
          <p:cNvSpPr>
            <a:spLocks noGrp="1"/>
          </p:cNvSpPr>
          <p:nvPr>
            <p:ph idx="1"/>
          </p:nvPr>
        </p:nvSpPr>
        <p:spPr>
          <a:xfrm>
            <a:off x="996287" y="1069074"/>
            <a:ext cx="10508325" cy="5658897"/>
          </a:xfrm>
        </p:spPr>
        <p:txBody>
          <a:bodyPr>
            <a:normAutofit fontScale="32500" lnSpcReduction="20000"/>
          </a:bodyPr>
          <a:lstStyle/>
          <a:p>
            <a:pPr algn="just">
              <a:lnSpc>
                <a:spcPct val="150000"/>
              </a:lnSpc>
            </a:pPr>
            <a:r>
              <a:rPr lang="he-IL" sz="2400" b="1" dirty="0">
                <a:solidFill>
                  <a:schemeClr val="accent2">
                    <a:lumMod val="75000"/>
                  </a:schemeClr>
                </a:solidFill>
              </a:rPr>
              <a:t>נשאלת אם כן השאלה כיצד משפיע תהליך ההזכרות על הזהות העצמית ועל הערך העצמי?</a:t>
            </a:r>
          </a:p>
          <a:p>
            <a:pPr algn="just">
              <a:lnSpc>
                <a:spcPct val="150000"/>
              </a:lnSpc>
            </a:pPr>
            <a:r>
              <a:rPr lang="he-IL" sz="2400" b="1" dirty="0">
                <a:solidFill>
                  <a:schemeClr val="accent2">
                    <a:lumMod val="75000"/>
                  </a:schemeClr>
                </a:solidFill>
              </a:rPr>
              <a:t>שתי דרכים מנוגדות מציינת ד"ר </a:t>
            </a:r>
            <a:r>
              <a:rPr lang="he-IL" sz="2400" b="1" dirty="0" err="1">
                <a:solidFill>
                  <a:schemeClr val="accent2">
                    <a:lumMod val="75000"/>
                  </a:schemeClr>
                </a:solidFill>
              </a:rPr>
              <a:t>וויגרה</a:t>
            </a:r>
            <a:r>
              <a:rPr lang="he-IL" sz="2400" b="1" dirty="0">
                <a:solidFill>
                  <a:schemeClr val="accent2">
                    <a:lumMod val="75000"/>
                  </a:schemeClr>
                </a:solidFill>
              </a:rPr>
              <a:t> (</a:t>
            </a:r>
            <a:r>
              <a:rPr lang="en-US" sz="2400" b="1" dirty="0">
                <a:solidFill>
                  <a:schemeClr val="accent2">
                    <a:lumMod val="75000"/>
                  </a:schemeClr>
                </a:solidFill>
              </a:rPr>
              <a:t>V. </a:t>
            </a:r>
            <a:r>
              <a:rPr lang="en-US" sz="2400" b="1" dirty="0" err="1">
                <a:solidFill>
                  <a:schemeClr val="accent2">
                    <a:lumMod val="75000"/>
                  </a:schemeClr>
                </a:solidFill>
              </a:rPr>
              <a:t>Viguera</a:t>
            </a:r>
            <a:r>
              <a:rPr lang="en-US" sz="2400" b="1" dirty="0">
                <a:solidFill>
                  <a:schemeClr val="accent2">
                    <a:lumMod val="75000"/>
                  </a:schemeClr>
                </a:solidFill>
              </a:rPr>
              <a:t>): </a:t>
            </a:r>
            <a:r>
              <a:rPr lang="he-IL" sz="2400" b="1" dirty="0">
                <a:solidFill>
                  <a:schemeClr val="accent2">
                    <a:lumMod val="75000"/>
                  </a:schemeClr>
                </a:solidFill>
              </a:rPr>
              <a:t>הראשונה, הלא בריאה, הפתולוגית, הינה הצמדות לעבר באופן אובססיבי המונעת התחברות לכאן ולעכשיו. ניתן לראות שימוש במנגנון הגנה המרחיק את הפרט מהמציאות ומקבע אותו במה שהיה , במה שלא היה ולעולם כבר לא יהיה.</a:t>
            </a:r>
          </a:p>
          <a:p>
            <a:pPr algn="just">
              <a:lnSpc>
                <a:spcPct val="150000"/>
              </a:lnSpc>
            </a:pPr>
            <a:r>
              <a:rPr lang="he-IL" sz="2400" b="1" dirty="0">
                <a:solidFill>
                  <a:schemeClr val="accent2">
                    <a:lumMod val="75000"/>
                  </a:schemeClr>
                </a:solidFill>
              </a:rPr>
              <a:t>הדרך השנייה, הבריאה, שמה דגש ברצף שבין עבר- הווה – עתיד. היא מספרת סיפור, היסטוריה אם תרצו, של תולדות האיש, התהוותו והתפתחותו, הפוטנציאל הראשוני ביחד עם הצמיחה והפירות. העלאת זיכרונות מאפשרת לתת משמעות ומטרה לחיים, מחדדת את הזהות ואת הפרטיקולאריות, ומאפשרת לאדם לקבל את עצמו כפי שהוא משתקף בשלב האחרון לחייו. הערך העצמי הינו ההיבט הרגשי, האפקטיבי של הזהות: "אני אוהב את מה שאני רואה, וגם מה שאחרים רואים </a:t>
            </a:r>
            <a:r>
              <a:rPr lang="he-IL" sz="2400" b="1" dirty="0" err="1">
                <a:solidFill>
                  <a:schemeClr val="accent2">
                    <a:lumMod val="75000"/>
                  </a:schemeClr>
                </a:solidFill>
              </a:rPr>
              <a:t>בי".העלאת</a:t>
            </a:r>
            <a:r>
              <a:rPr lang="he-IL" sz="2400" b="1" dirty="0">
                <a:solidFill>
                  <a:schemeClr val="accent2">
                    <a:lumMod val="75000"/>
                  </a:schemeClr>
                </a:solidFill>
              </a:rPr>
              <a:t> הזיכרונות מחזקת את הערך העצמי כי היא מעלה מחדש מצבים בהם היה לאיש הזקן יותר פוטנטיות, רגעים המבטאים את מה שהוא היה ואת מה שהשיג. ידוע שרגעים שנחוו באינטנסיביות מזכירים את </a:t>
            </a:r>
            <a:r>
              <a:rPr lang="he-IL" sz="2400" b="1" dirty="0" err="1">
                <a:solidFill>
                  <a:schemeClr val="accent2">
                    <a:lumMod val="75000"/>
                  </a:schemeClr>
                </a:solidFill>
              </a:rPr>
              <a:t>הויטאליות</a:t>
            </a:r>
            <a:r>
              <a:rPr lang="he-IL" sz="2400" b="1" dirty="0">
                <a:solidFill>
                  <a:schemeClr val="accent2">
                    <a:lumMod val="75000"/>
                  </a:schemeClr>
                </a:solidFill>
              </a:rPr>
              <a:t> והמסוגלות שהיו, ומקנים משנה משמעות לחוויות שנחוות בהווה.</a:t>
            </a:r>
          </a:p>
          <a:p>
            <a:pPr algn="just">
              <a:lnSpc>
                <a:spcPct val="150000"/>
              </a:lnSpc>
            </a:pPr>
            <a:r>
              <a:rPr lang="he-IL" sz="2400" b="1" dirty="0">
                <a:solidFill>
                  <a:schemeClr val="accent2">
                    <a:lumMod val="75000"/>
                  </a:schemeClr>
                </a:solidFill>
              </a:rPr>
              <a:t>3.       ההיזכרות מאפשרת נתינת משמעות חדשה </a:t>
            </a:r>
            <a:r>
              <a:rPr lang="he-IL" sz="2400" b="1" dirty="0" err="1">
                <a:solidFill>
                  <a:schemeClr val="accent2">
                    <a:lumMod val="75000"/>
                  </a:schemeClr>
                </a:solidFill>
              </a:rPr>
              <a:t>למעוראות</a:t>
            </a:r>
            <a:r>
              <a:rPr lang="he-IL" sz="2400" b="1" dirty="0">
                <a:solidFill>
                  <a:schemeClr val="accent2">
                    <a:lumMod val="75000"/>
                  </a:schemeClr>
                </a:solidFill>
              </a:rPr>
              <a:t> העבר:</a:t>
            </a:r>
          </a:p>
          <a:p>
            <a:pPr algn="just">
              <a:lnSpc>
                <a:spcPct val="150000"/>
              </a:lnSpc>
            </a:pPr>
            <a:r>
              <a:rPr lang="he-IL" sz="2400" b="1" dirty="0">
                <a:solidFill>
                  <a:schemeClr val="accent2">
                    <a:lumMod val="75000"/>
                  </a:schemeClr>
                </a:solidFill>
              </a:rPr>
              <a:t>לאחר שנים רבות נצבעות לעתים ההתנסויות בצבעים חדשים המתאימים יותר לגיל ולניסיון. דברים שפעם נחוו כקשים, אכזריים או מאכזבים מקבלים פן חדש מרוכך יותר. לעתים קונפליקטים מן העבר מצטמצמים לאור הזיכרונות ומיקומם בעולם הפנימי הוא פחות כואב ומכאיב.</a:t>
            </a:r>
          </a:p>
          <a:p>
            <a:pPr algn="just">
              <a:lnSpc>
                <a:spcPct val="150000"/>
              </a:lnSpc>
            </a:pPr>
            <a:r>
              <a:rPr lang="he-IL" sz="2400" b="1" dirty="0">
                <a:solidFill>
                  <a:schemeClr val="accent2">
                    <a:lumMod val="75000"/>
                  </a:schemeClr>
                </a:solidFill>
              </a:rPr>
              <a:t>4.       ההיזכרות תורמת לתהליך האבל: עבודת האבל נדרשת על מנת להתמודד עם</a:t>
            </a:r>
          </a:p>
          <a:p>
            <a:pPr algn="just">
              <a:lnSpc>
                <a:spcPct val="150000"/>
              </a:lnSpc>
            </a:pPr>
            <a:r>
              <a:rPr lang="he-IL" sz="2400" b="1" dirty="0">
                <a:solidFill>
                  <a:schemeClr val="accent2">
                    <a:lumMod val="75000"/>
                  </a:schemeClr>
                </a:solidFill>
              </a:rPr>
              <a:t>אובדן משמעותי והוא מלווה ברגשות כאב ועצב. היא עוזרת לתהליך עיבוד האבל על ידי כך שמעלה מחדש לתוך המציאות פיסות חיים וקשרים עם אחרים משמעותיים שמהם נפרד בכאב האדם הזקן. ברצף החיים הארוך מתרבים והולכים </a:t>
            </a:r>
            <a:r>
              <a:rPr lang="he-IL" sz="2400" b="1" dirty="0" err="1">
                <a:solidFill>
                  <a:schemeClr val="accent2">
                    <a:lumMod val="75000"/>
                  </a:schemeClr>
                </a:solidFill>
              </a:rPr>
              <a:t>האובדנים</a:t>
            </a:r>
            <a:r>
              <a:rPr lang="he-IL" sz="2400" b="1" dirty="0">
                <a:solidFill>
                  <a:schemeClr val="accent2">
                    <a:lumMod val="75000"/>
                  </a:schemeClr>
                </a:solidFill>
              </a:rPr>
              <a:t>, וזיכרונם המיטיב, לעומת הזיכרון הפתולוגי, משרת את תהליך ההפרדות ומשחרר אנרגיות רגשיות למען צרכים אחרים.</a:t>
            </a:r>
          </a:p>
          <a:p>
            <a:pPr algn="just">
              <a:lnSpc>
                <a:spcPct val="150000"/>
              </a:lnSpc>
            </a:pPr>
            <a:r>
              <a:rPr lang="he-IL" sz="2400" b="1" dirty="0">
                <a:solidFill>
                  <a:schemeClr val="accent2">
                    <a:lumMod val="75000"/>
                  </a:schemeClr>
                </a:solidFill>
              </a:rPr>
              <a:t> </a:t>
            </a:r>
          </a:p>
          <a:p>
            <a:pPr algn="just">
              <a:lnSpc>
                <a:spcPct val="150000"/>
              </a:lnSpc>
            </a:pPr>
            <a:r>
              <a:rPr lang="he-IL" sz="2400" b="1" dirty="0">
                <a:solidFill>
                  <a:schemeClr val="accent2">
                    <a:lumMod val="75000"/>
                  </a:schemeClr>
                </a:solidFill>
              </a:rPr>
              <a:t>5.       ההזכרות משרתת את </a:t>
            </a:r>
            <a:r>
              <a:rPr lang="he-IL" sz="2400" b="1" dirty="0" err="1">
                <a:solidFill>
                  <a:schemeClr val="accent2">
                    <a:lumMod val="75000"/>
                  </a:schemeClr>
                </a:solidFill>
              </a:rPr>
              <a:t>הזכרון</a:t>
            </a:r>
            <a:r>
              <a:rPr lang="he-IL" sz="2400" b="1" dirty="0">
                <a:solidFill>
                  <a:schemeClr val="accent2">
                    <a:lumMod val="75000"/>
                  </a:schemeClr>
                </a:solidFill>
              </a:rPr>
              <a:t> הקולקטיבי:</a:t>
            </a:r>
          </a:p>
          <a:p>
            <a:pPr algn="just">
              <a:lnSpc>
                <a:spcPct val="150000"/>
              </a:lnSpc>
            </a:pPr>
            <a:r>
              <a:rPr lang="he-IL" sz="2400" b="1" dirty="0">
                <a:solidFill>
                  <a:schemeClr val="accent2">
                    <a:lumMod val="75000"/>
                  </a:schemeClr>
                </a:solidFill>
              </a:rPr>
              <a:t>הסיפור האישי מאפשר להעביר לדור החדש את המסר שקיים רצף אנושי, ובו בזמן, מקשר אותנו עם אלה שבאו לפנינו והם כבר לא איתנו. לא במקרה כתוב באגדת פסח כי חובה לספר ביציאת מצרים מדור לדור כי לספר זה לזכור, ולזכור זה לכוון את מעשינו גם בכיוון העתיד.</a:t>
            </a:r>
          </a:p>
          <a:p>
            <a:pPr algn="just">
              <a:lnSpc>
                <a:spcPct val="150000"/>
              </a:lnSpc>
            </a:pPr>
            <a:r>
              <a:rPr lang="he-IL" sz="2400" b="1" dirty="0">
                <a:solidFill>
                  <a:schemeClr val="accent2">
                    <a:lumMod val="75000"/>
                  </a:schemeClr>
                </a:solidFill>
              </a:rPr>
              <a:t> </a:t>
            </a:r>
          </a:p>
          <a:p>
            <a:pPr algn="just">
              <a:lnSpc>
                <a:spcPct val="150000"/>
              </a:lnSpc>
            </a:pPr>
            <a:r>
              <a:rPr lang="he-IL" sz="2400" b="1" dirty="0">
                <a:solidFill>
                  <a:schemeClr val="accent2">
                    <a:lumMod val="75000"/>
                  </a:schemeClr>
                </a:solidFill>
              </a:rPr>
              <a:t>לסיכום:</a:t>
            </a:r>
          </a:p>
          <a:p>
            <a:pPr algn="just">
              <a:lnSpc>
                <a:spcPct val="150000"/>
              </a:lnSpc>
            </a:pPr>
            <a:r>
              <a:rPr lang="he-IL" sz="2400" b="1" dirty="0">
                <a:solidFill>
                  <a:schemeClr val="accent2">
                    <a:lumMod val="75000"/>
                  </a:schemeClr>
                </a:solidFill>
              </a:rPr>
              <a:t>אפשר לציין מתוך המחקרים בתחום ההזכרות שאנשים זקנים אשר העלו זיכרונות בצורה מסודרת ומאורגנת, והצליחו לספר את סיפורם האישי, הן בצורה וורבלית, הן באמצעות כתיבה או יצירה, נמצאו כמסתגלים יותר לסביבתם ופחות </a:t>
            </a:r>
            <a:r>
              <a:rPr lang="he-IL" sz="2400" b="1" dirty="0" err="1">
                <a:solidFill>
                  <a:schemeClr val="accent2">
                    <a:lumMod val="75000"/>
                  </a:schemeClr>
                </a:solidFill>
              </a:rPr>
              <a:t>דכאוניים</a:t>
            </a:r>
            <a:r>
              <a:rPr lang="he-IL" sz="2400" b="1" dirty="0">
                <a:solidFill>
                  <a:schemeClr val="accent2">
                    <a:lumMod val="75000"/>
                  </a:schemeClr>
                </a:solidFill>
              </a:rPr>
              <a:t> מבחינה קלינית. אם זאת יש לציין שזקנים שמתקשים בהזכרות, ושעצם הפעולה מעלה בהם חרדות וחוסר שקט, מומלץ להתייעץ וללוות את התהליך בעזרת איש  מקצוע.</a:t>
            </a:r>
          </a:p>
          <a:p>
            <a:pPr algn="just">
              <a:lnSpc>
                <a:spcPct val="150000"/>
              </a:lnSpc>
            </a:pPr>
            <a:r>
              <a:rPr lang="he-IL" sz="2400" b="1">
                <a:solidFill>
                  <a:schemeClr val="accent2">
                    <a:lumMod val="75000"/>
                  </a:schemeClr>
                </a:solidFill>
              </a:rPr>
              <a:t> </a:t>
            </a:r>
            <a:endParaRPr lang="he-IL" sz="2400" b="1" dirty="0">
              <a:solidFill>
                <a:schemeClr val="accent2">
                  <a:lumMod val="75000"/>
                </a:schemeClr>
              </a:solidFill>
            </a:endParaRPr>
          </a:p>
        </p:txBody>
      </p:sp>
    </p:spTree>
    <p:extLst>
      <p:ext uri="{BB962C8B-B14F-4D97-AF65-F5344CB8AC3E}">
        <p14:creationId xmlns:p14="http://schemas.microsoft.com/office/powerpoint/2010/main" val="175907028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00C98-0B05-39BB-EA1C-47DD6DAE72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1D351D6-6132-757D-73C8-9BE2E29EC25A}"/>
              </a:ext>
            </a:extLst>
          </p:cNvPr>
          <p:cNvSpPr>
            <a:spLocks noGrp="1"/>
          </p:cNvSpPr>
          <p:nvPr>
            <p:ph type="title"/>
          </p:nvPr>
        </p:nvSpPr>
        <p:spPr>
          <a:xfrm>
            <a:off x="1745673" y="323859"/>
            <a:ext cx="9758939" cy="863496"/>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8CC7584D-A858-5C60-3C19-69B54D576357}"/>
              </a:ext>
            </a:extLst>
          </p:cNvPr>
          <p:cNvSpPr>
            <a:spLocks noGrp="1"/>
          </p:cNvSpPr>
          <p:nvPr>
            <p:ph idx="1"/>
          </p:nvPr>
        </p:nvSpPr>
        <p:spPr>
          <a:xfrm>
            <a:off x="996287" y="1069074"/>
            <a:ext cx="10508325" cy="5658897"/>
          </a:xfrm>
        </p:spPr>
        <p:txBody>
          <a:bodyPr>
            <a:normAutofit/>
          </a:bodyPr>
          <a:lstStyle/>
          <a:p>
            <a:pPr algn="just">
              <a:lnSpc>
                <a:spcPct val="150000"/>
              </a:lnSpc>
            </a:pPr>
            <a:r>
              <a:rPr lang="he-IL" sz="2400" b="1" dirty="0">
                <a:solidFill>
                  <a:schemeClr val="accent2">
                    <a:lumMod val="75000"/>
                  </a:schemeClr>
                </a:solidFill>
              </a:rPr>
              <a:t>אובדן הזהות התעסוקתית </a:t>
            </a:r>
            <a:r>
              <a:rPr lang="he-IL" sz="2400" b="1" dirty="0">
                <a:solidFill>
                  <a:schemeClr val="accent3">
                    <a:lumMod val="75000"/>
                  </a:schemeClr>
                </a:solidFill>
              </a:rPr>
              <a:t>- אני רוצה בכמה מילים להתייחס גם לזקן החולה. זקן ששוכב במיטה, מה המשמעות שאנחנו נותנים לא בחברה החרדית. כאשר אדם שוכב במיטה, ובאמת מוגבל, מוגבל פיזית, אנחנו רואות שבעצם הערכה שיש לו מהמשפחה, זה לא על מה שהוא עושה.</a:t>
            </a:r>
          </a:p>
        </p:txBody>
      </p:sp>
    </p:spTree>
    <p:extLst>
      <p:ext uri="{BB962C8B-B14F-4D97-AF65-F5344CB8AC3E}">
        <p14:creationId xmlns:p14="http://schemas.microsoft.com/office/powerpoint/2010/main" val="207321372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A03D01-C2D9-5CDD-1F4D-5C95B6741100}"/>
              </a:ext>
            </a:extLst>
          </p:cNvPr>
          <p:cNvSpPr>
            <a:spLocks noGrp="1"/>
          </p:cNvSpPr>
          <p:nvPr>
            <p:ph type="title"/>
          </p:nvPr>
        </p:nvSpPr>
        <p:spPr/>
        <p:txBody>
          <a:bodyPr/>
          <a:lstStyle/>
          <a:p>
            <a:endParaRPr lang="he-IL"/>
          </a:p>
        </p:txBody>
      </p:sp>
      <p:pic>
        <p:nvPicPr>
          <p:cNvPr id="5" name="מציין מיקום תוכן 4">
            <a:extLst>
              <a:ext uri="{FF2B5EF4-FFF2-40B4-BE49-F238E27FC236}">
                <a16:creationId xmlns:a16="http://schemas.microsoft.com/office/drawing/2014/main" id="{7CBD4FED-4263-53C1-3751-EBACD2760EDB}"/>
              </a:ext>
            </a:extLst>
          </p:cNvPr>
          <p:cNvPicPr>
            <a:picLocks noGrp="1" noChangeAspect="1"/>
          </p:cNvPicPr>
          <p:nvPr>
            <p:ph idx="1"/>
          </p:nvPr>
        </p:nvPicPr>
        <p:blipFill>
          <a:blip r:embed="rId2"/>
          <a:stretch>
            <a:fillRect/>
          </a:stretch>
        </p:blipFill>
        <p:spPr>
          <a:xfrm>
            <a:off x="4678716" y="2133600"/>
            <a:ext cx="4736394" cy="3778250"/>
          </a:xfrm>
        </p:spPr>
      </p:pic>
    </p:spTree>
    <p:extLst>
      <p:ext uri="{BB962C8B-B14F-4D97-AF65-F5344CB8AC3E}">
        <p14:creationId xmlns:p14="http://schemas.microsoft.com/office/powerpoint/2010/main" val="282684388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358900" y="1410268"/>
            <a:ext cx="10145712" cy="5447731"/>
          </a:xfrm>
        </p:spPr>
        <p:txBody>
          <a:bodyPr>
            <a:normAutofit lnSpcReduction="10000"/>
          </a:bodyPr>
          <a:lstStyle/>
          <a:p>
            <a:pPr lvl="0">
              <a:lnSpc>
                <a:spcPct val="150000"/>
              </a:lnSpc>
              <a:buClr>
                <a:srgbClr val="353535"/>
              </a:buClr>
            </a:pPr>
            <a:r>
              <a:rPr lang="he-IL" sz="2000" b="1" dirty="0">
                <a:solidFill>
                  <a:schemeClr val="accent2">
                    <a:lumMod val="75000"/>
                  </a:schemeClr>
                </a:solidFill>
              </a:rPr>
              <a:t>אובדן חברתי – בידוד.</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ירידה במספר החברים בני הגיל, עקב מצבי מוות, מחלה ולקות אצלם, מצב שיכול להתדרדר ככל שחולפות השנים. </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לעיתים גם התרחקות של בני המשפחה, העסוקים בחייהם.</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הסביבה הפיזית הולכת ונעשית פחות נגישה בשל הירידה בכושר הגופני והאדם המזדקן אינו יכול להגיע למקומות אליהם נהג להגיע. בהדרגה הוא מתקשה גם לצאת מהבית בכלל, ולפעמים אפילו להגיע לחלקים שונים של מקום מגוריו שלו.</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יכול להיות קושי בהסתגלות לשינויי טכנולוגיה, כך שנחסמים בפניו ערוצי תקשורת חדשים.</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ירידה בתפקודים - יכולות הראייה, הריכוז והזיכרון מונעים קריאת ספרים ועיתונים וצפייה בטלוויזיה.</a:t>
            </a:r>
          </a:p>
          <a:p>
            <a:pPr lvl="0">
              <a:lnSpc>
                <a:spcPct val="150000"/>
              </a:lnSpc>
              <a:buClr>
                <a:srgbClr val="353535"/>
              </a:buClr>
              <a:buFont typeface="Arial" panose="020B0604020202020204" pitchFamily="34" charset="0"/>
              <a:buChar char="•"/>
            </a:pPr>
            <a:r>
              <a:rPr lang="en-US" sz="1500" b="1" dirty="0">
                <a:solidFill>
                  <a:srgbClr val="265991">
                    <a:lumMod val="75000"/>
                  </a:srgbClr>
                </a:solidFill>
                <a:hlinkClick r:id="rId2"/>
              </a:rPr>
              <a:t>https://www.youtube.com/watch?v=irt2J0pwneA</a:t>
            </a:r>
            <a:r>
              <a:rPr lang="en-US" sz="1500" b="1" dirty="0">
                <a:solidFill>
                  <a:srgbClr val="265991">
                    <a:lumMod val="75000"/>
                  </a:srgbClr>
                </a:solidFill>
              </a:rPr>
              <a:t> </a:t>
            </a:r>
            <a:endParaRPr lang="he-IL" sz="1500" b="1" dirty="0">
              <a:solidFill>
                <a:srgbClr val="265991">
                  <a:lumMod val="75000"/>
                </a:srgbClr>
              </a:solidFill>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02263551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69268"/>
            <a:ext cx="9758939" cy="1280890"/>
          </a:xfrm>
        </p:spPr>
        <p:txBody>
          <a:bodyPr/>
          <a:lstStyle/>
          <a:p>
            <a:pPr algn="r"/>
            <a:r>
              <a:rPr lang="he-IL" b="1" dirty="0" err="1"/>
              <a:t>אובדנים</a:t>
            </a:r>
            <a:r>
              <a:rPr lang="he-IL" b="1" dirty="0"/>
              <a:t> בריאותיים: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009934" y="1137312"/>
            <a:ext cx="10494678" cy="5604682"/>
          </a:xfrm>
        </p:spPr>
        <p:txBody>
          <a:bodyPr>
            <a:noAutofit/>
          </a:bodyPr>
          <a:lstStyle/>
          <a:p>
            <a:pPr algn="just">
              <a:lnSpc>
                <a:spcPct val="150000"/>
              </a:lnSpc>
            </a:pPr>
            <a:r>
              <a:rPr lang="he-IL" sz="2400" b="1" dirty="0">
                <a:solidFill>
                  <a:schemeClr val="accent2">
                    <a:lumMod val="75000"/>
                  </a:schemeClr>
                </a:solidFill>
              </a:rPr>
              <a:t>אובדן מצב בריאותי</a:t>
            </a:r>
          </a:p>
          <a:p>
            <a:pPr marL="0" indent="0" algn="just">
              <a:lnSpc>
                <a:spcPct val="150000"/>
              </a:lnSpc>
              <a:buNone/>
            </a:pPr>
            <a:r>
              <a:rPr lang="he-IL" sz="2400" b="1" dirty="0">
                <a:solidFill>
                  <a:schemeClr val="accent3">
                    <a:lumMod val="75000"/>
                  </a:schemeClr>
                </a:solidFill>
              </a:rPr>
              <a:t>לאורך השנים ישנה ירידה במצב הבריאות, ישנה מגמה של שינוי תמידית, בחוסן ובכושר הגופני, ביציבות ובניידות. בגיל הזה חשופים יותר לפציעות, מחלות כרוניות וזיהומים.</a:t>
            </a:r>
          </a:p>
          <a:p>
            <a:pPr algn="just">
              <a:lnSpc>
                <a:spcPct val="150000"/>
              </a:lnSpc>
            </a:pPr>
            <a:r>
              <a:rPr lang="he-IL" sz="2400" b="1" dirty="0">
                <a:solidFill>
                  <a:schemeClr val="accent2">
                    <a:lumMod val="75000"/>
                  </a:schemeClr>
                </a:solidFill>
              </a:rPr>
              <a:t>אובדן כושר פיזי</a:t>
            </a:r>
          </a:p>
          <a:p>
            <a:pPr marL="0" indent="0" algn="just">
              <a:lnSpc>
                <a:spcPct val="150000"/>
              </a:lnSpc>
              <a:buNone/>
            </a:pPr>
            <a:r>
              <a:rPr lang="he-IL" sz="2400" b="1" dirty="0">
                <a:solidFill>
                  <a:schemeClr val="accent3">
                    <a:lumMod val="75000"/>
                  </a:schemeClr>
                </a:solidFill>
              </a:rPr>
              <a:t>התפקוד הגופני הולך ומצטמצם, ובמקביל נוספות מגבלות פיזיות, כירידה ביכולת התנועה עקב פגיעה בשיווי המשקל, לחץ דם, סחרחורת, היחלשות שריר, פגיעה עצבית/זרימת דם. לעיתים יש צורך בהליכון או במקל כדי לשמור על יציבות בהליכה.</a:t>
            </a:r>
          </a:p>
          <a:p>
            <a:pPr>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211612740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err="1"/>
              <a:t>אובדנים</a:t>
            </a:r>
            <a:r>
              <a:rPr lang="he-IL" b="1" dirty="0"/>
              <a:t> בריאותיים: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009934" y="1382972"/>
            <a:ext cx="10494677" cy="5475027"/>
          </a:xfrm>
        </p:spPr>
        <p:txBody>
          <a:bodyPr>
            <a:normAutofit/>
          </a:bodyPr>
          <a:lstStyle/>
          <a:p>
            <a:pPr>
              <a:lnSpc>
                <a:spcPct val="150000"/>
              </a:lnSpc>
            </a:pPr>
            <a:r>
              <a:rPr lang="he-IL" sz="2400" b="1" dirty="0">
                <a:solidFill>
                  <a:schemeClr val="accent2">
                    <a:lumMod val="75000"/>
                  </a:schemeClr>
                </a:solidFill>
              </a:rPr>
              <a:t>אובדן דימוי גוף</a:t>
            </a:r>
          </a:p>
          <a:p>
            <a:pPr marL="0" indent="0">
              <a:lnSpc>
                <a:spcPct val="150000"/>
              </a:lnSpc>
              <a:buNone/>
            </a:pPr>
            <a:r>
              <a:rPr lang="he-IL" sz="2400" b="1" dirty="0">
                <a:solidFill>
                  <a:schemeClr val="accent3">
                    <a:lumMod val="75000"/>
                  </a:schemeClr>
                </a:solidFill>
              </a:rPr>
              <a:t>בזקנה משתנה בהדרגה מראהו החיצוני של האדם, עורו כבר אינו חלק ומתוח, גבו אינו בהכרח זקוף, פניו עטויים קמטים, ועוד. דימוי הגוף, שלעיתים אינו תואם את תחושותיו הפנימיות של האדם, עשוי להתערער.</a:t>
            </a:r>
          </a:p>
          <a:p>
            <a:pPr>
              <a:lnSpc>
                <a:spcPct val="150000"/>
              </a:lnSpc>
            </a:pPr>
            <a:r>
              <a:rPr lang="he-IL" sz="2400" b="1" dirty="0">
                <a:solidFill>
                  <a:schemeClr val="accent2">
                    <a:lumMod val="75000"/>
                  </a:schemeClr>
                </a:solidFill>
              </a:rPr>
              <a:t>אובדן קוגניטיבי</a:t>
            </a:r>
          </a:p>
          <a:p>
            <a:pPr marL="0" indent="0">
              <a:lnSpc>
                <a:spcPct val="150000"/>
              </a:lnSpc>
              <a:buNone/>
            </a:pPr>
            <a:r>
              <a:rPr lang="he-IL" sz="2400" b="1" dirty="0">
                <a:solidFill>
                  <a:schemeClr val="accent3">
                    <a:lumMod val="75000"/>
                  </a:schemeClr>
                </a:solidFill>
              </a:rPr>
              <a:t>קושי בזכירה ובריכוז או חרדות מאובדן כזה. בעקבות תהליכים טבעיים, או בעקבות מחלות רקע אקוטיות וכרוניות או על רקע תרופתי או שינוי משמעותי (מעבר דירה למשל)</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2147347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24912"/>
            <a:ext cx="9758939" cy="1280890"/>
          </a:xfrm>
        </p:spPr>
        <p:txBody>
          <a:bodyPr/>
          <a:lstStyle/>
          <a:p>
            <a:pPr algn="r"/>
            <a:r>
              <a:rPr lang="he-IL" b="1" dirty="0"/>
              <a:t>התמודדות עם תהליכי ההזדקנות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28299" y="1123665"/>
            <a:ext cx="10276313" cy="5734335"/>
          </a:xfrm>
        </p:spPr>
        <p:txBody>
          <a:bodyPr>
            <a:noAutofit/>
          </a:bodyPr>
          <a:lstStyle/>
          <a:p>
            <a:pPr algn="just">
              <a:lnSpc>
                <a:spcPct val="150000"/>
              </a:lnSpc>
            </a:pPr>
            <a:r>
              <a:rPr lang="he-IL" sz="2400" b="1" dirty="0">
                <a:solidFill>
                  <a:schemeClr val="accent3">
                    <a:lumMod val="75000"/>
                  </a:schemeClr>
                </a:solidFill>
              </a:rPr>
              <a:t>ישנן שתי גישות התמודדות עם תהליכי ההזדקנות:</a:t>
            </a:r>
          </a:p>
          <a:p>
            <a:pPr marL="0" indent="0" algn="just">
              <a:lnSpc>
                <a:spcPct val="150000"/>
              </a:lnSpc>
              <a:buNone/>
            </a:pPr>
            <a:r>
              <a:rPr lang="he-IL" sz="2400" b="1" dirty="0">
                <a:solidFill>
                  <a:schemeClr val="accent2">
                    <a:lumMod val="75000"/>
                  </a:schemeClr>
                </a:solidFill>
              </a:rPr>
              <a:t>גישה פרואקטיבית </a:t>
            </a:r>
            <a:r>
              <a:rPr lang="he-IL" sz="2400" b="1" dirty="0">
                <a:solidFill>
                  <a:schemeClr val="accent3">
                    <a:lumMod val="75000"/>
                  </a:schemeClr>
                </a:solidFill>
              </a:rPr>
              <a:t>– התנהגות שהאדם יוזם עוד לפני המשבר כדי למנוע אותו או להקטין את נזקיו.</a:t>
            </a:r>
          </a:p>
          <a:p>
            <a:pPr marL="0" indent="0" algn="just">
              <a:lnSpc>
                <a:spcPct val="150000"/>
              </a:lnSpc>
              <a:buNone/>
            </a:pPr>
            <a:r>
              <a:rPr lang="he-IL" sz="2400" b="1" dirty="0">
                <a:solidFill>
                  <a:schemeClr val="accent2">
                    <a:lumMod val="75000"/>
                  </a:schemeClr>
                </a:solidFill>
              </a:rPr>
              <a:t>גישה </a:t>
            </a:r>
            <a:r>
              <a:rPr lang="he-IL" sz="2400" b="1" dirty="0" err="1">
                <a:solidFill>
                  <a:schemeClr val="accent2">
                    <a:lumMod val="75000"/>
                  </a:schemeClr>
                </a:solidFill>
              </a:rPr>
              <a:t>ריאקטיבית</a:t>
            </a:r>
            <a:r>
              <a:rPr lang="he-IL" sz="2400" b="1" dirty="0">
                <a:solidFill>
                  <a:schemeClr val="accent2">
                    <a:lumMod val="75000"/>
                  </a:schemeClr>
                </a:solidFill>
              </a:rPr>
              <a:t> </a:t>
            </a:r>
            <a:r>
              <a:rPr lang="he-IL" sz="2400" b="1" dirty="0">
                <a:solidFill>
                  <a:schemeClr val="accent3">
                    <a:lumMod val="75000"/>
                  </a:schemeClr>
                </a:solidFill>
              </a:rPr>
              <a:t>– פעולות שהאדם נוקט בתגובה לאירוע קשה.</a:t>
            </a:r>
          </a:p>
          <a:p>
            <a:pPr algn="just">
              <a:lnSpc>
                <a:spcPct val="150000"/>
              </a:lnSpc>
            </a:pPr>
            <a:r>
              <a:rPr lang="he-IL" sz="2400" b="1" dirty="0">
                <a:solidFill>
                  <a:schemeClr val="accent3">
                    <a:lumMod val="75000"/>
                  </a:schemeClr>
                </a:solidFill>
              </a:rPr>
              <a:t>אצל קשישים, הגישה הראשונה מבטיחה את רווחתם יותר מהגישה </a:t>
            </a:r>
            <a:r>
              <a:rPr lang="he-IL" sz="2400" b="1" dirty="0" err="1">
                <a:solidFill>
                  <a:schemeClr val="accent3">
                    <a:lumMod val="75000"/>
                  </a:schemeClr>
                </a:solidFill>
              </a:rPr>
              <a:t>השניה</a:t>
            </a:r>
            <a:r>
              <a:rPr lang="he-IL" sz="2400" b="1" dirty="0">
                <a:solidFill>
                  <a:schemeClr val="accent3">
                    <a:lumMod val="75000"/>
                  </a:schemeClr>
                </a:solidFill>
              </a:rPr>
              <a:t>.</a:t>
            </a:r>
          </a:p>
          <a:p>
            <a:pPr algn="just">
              <a:lnSpc>
                <a:spcPct val="150000"/>
              </a:lnSpc>
            </a:pPr>
            <a:r>
              <a:rPr lang="he-IL" sz="2400" b="1" dirty="0">
                <a:solidFill>
                  <a:schemeClr val="accent2">
                    <a:lumMod val="75000"/>
                  </a:schemeClr>
                </a:solidFill>
              </a:rPr>
              <a:t>אנשים בגיל הזהב שניהלו אורח חיים יותר בריא, אכילה בריאה, פעילים גופנית וקוגניטיבית, חיו בסביבה ירוקה, בילו את זמנם בחברת אנשים אחרים (ובעיקר צעירים) - דיווחו על תחושת רווחה וצלילות רבה יותר ותוחלת חיים גבוהה יותר.</a:t>
            </a:r>
          </a:p>
          <a:p>
            <a:pPr>
              <a:lnSpc>
                <a:spcPct val="150000"/>
              </a:lnSpc>
            </a:pPr>
            <a:endParaRPr lang="he-IL" sz="2400" b="1" dirty="0">
              <a:solidFill>
                <a:schemeClr val="accent2">
                  <a:lumMod val="75000"/>
                </a:schemeClr>
              </a:solidFill>
            </a:endParaRPr>
          </a:p>
        </p:txBody>
      </p:sp>
    </p:spTree>
    <p:extLst>
      <p:ext uri="{BB962C8B-B14F-4D97-AF65-F5344CB8AC3E}">
        <p14:creationId xmlns:p14="http://schemas.microsoft.com/office/powerpoint/2010/main" val="311642596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36200"/>
          </a:xfrm>
        </p:spPr>
        <p:txBody>
          <a:bodyPr/>
          <a:lstStyle/>
          <a:p>
            <a:pPr algn="r"/>
            <a:r>
              <a:rPr lang="he-IL" b="1" dirty="0"/>
              <a:t>התמודדות עם תהליכי ההזדקנות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405719" y="1460310"/>
            <a:ext cx="10098893" cy="5268036"/>
          </a:xfrm>
        </p:spPr>
        <p:txBody>
          <a:bodyPr>
            <a:noAutofit/>
          </a:bodyPr>
          <a:lstStyle/>
          <a:p>
            <a:pPr algn="just">
              <a:lnSpc>
                <a:spcPct val="150000"/>
              </a:lnSpc>
            </a:pPr>
            <a:r>
              <a:rPr lang="he-IL" sz="2200" b="1" dirty="0">
                <a:solidFill>
                  <a:schemeClr val="accent3">
                    <a:lumMod val="75000"/>
                  </a:schemeClr>
                </a:solidFill>
              </a:rPr>
              <a:t>במחקרים נמצא כי </a:t>
            </a:r>
            <a:r>
              <a:rPr lang="he-IL" sz="2200" b="1" dirty="0">
                <a:solidFill>
                  <a:schemeClr val="accent2">
                    <a:lumMod val="75000"/>
                  </a:schemeClr>
                </a:solidFill>
              </a:rPr>
              <a:t>אמונה של האדם בעצמו </a:t>
            </a:r>
            <a:r>
              <a:rPr lang="he-IL" sz="2200" b="1" dirty="0">
                <a:solidFill>
                  <a:schemeClr val="accent3">
                    <a:lumMod val="75000"/>
                  </a:schemeClr>
                </a:solidFill>
              </a:rPr>
              <a:t>וביכולתו להתמודד עם קשיים, ותחושת שליטה, הם בין </a:t>
            </a:r>
            <a:r>
              <a:rPr lang="he-IL" sz="2200" b="1" dirty="0">
                <a:solidFill>
                  <a:schemeClr val="accent2">
                    <a:lumMod val="75000"/>
                  </a:schemeClr>
                </a:solidFill>
              </a:rPr>
              <a:t>הגורמים המשמעותיים לתחושת הרווחה האישית. </a:t>
            </a:r>
          </a:p>
          <a:p>
            <a:pPr algn="just">
              <a:lnSpc>
                <a:spcPct val="150000"/>
              </a:lnSpc>
            </a:pPr>
            <a:r>
              <a:rPr lang="he-IL" sz="2200" b="1" dirty="0">
                <a:solidFill>
                  <a:schemeClr val="accent3">
                    <a:lumMod val="75000"/>
                  </a:schemeClr>
                </a:solidFill>
              </a:rPr>
              <a:t>התמודדות עם </a:t>
            </a:r>
            <a:r>
              <a:rPr lang="he-IL" sz="2200" b="1" dirty="0" err="1">
                <a:solidFill>
                  <a:schemeClr val="accent3">
                    <a:lumMod val="75000"/>
                  </a:schemeClr>
                </a:solidFill>
              </a:rPr>
              <a:t>אובדנים</a:t>
            </a:r>
            <a:r>
              <a:rPr lang="he-IL" sz="2200" b="1" dirty="0">
                <a:solidFill>
                  <a:schemeClr val="accent3">
                    <a:lumMod val="75000"/>
                  </a:schemeClr>
                </a:solidFill>
              </a:rPr>
              <a:t> אלה אפשרית בעיקר כשמתכוננים אליהם מראש. כאשר אדם קונה דירה שהוא מתכנן לחיות בה את שארית חייו, עליו לוודא שהיא תהיה נגישה לאנשים המוגבלים בהרבה ממנו, הן משום שילך ויעשה מוגבל והן משום שדירה נגישה עשויה למנוע ממנו פציעות שיאיצו את תהליך איבוד היכולות שלו. </a:t>
            </a:r>
          </a:p>
          <a:p>
            <a:pPr algn="just">
              <a:lnSpc>
                <a:spcPct val="150000"/>
              </a:lnSpc>
            </a:pPr>
            <a:r>
              <a:rPr lang="he-IL" sz="2200" b="1" dirty="0">
                <a:solidFill>
                  <a:schemeClr val="accent3">
                    <a:lumMod val="75000"/>
                  </a:schemeClr>
                </a:solidFill>
              </a:rPr>
              <a:t>מי שהתכוננו מראש לקשיים ולהתמודדויות בגיל הזהב דיווחו על תחושת ביטחון גבוהה יותר.</a:t>
            </a:r>
          </a:p>
        </p:txBody>
      </p:sp>
    </p:spTree>
    <p:extLst>
      <p:ext uri="{BB962C8B-B14F-4D97-AF65-F5344CB8AC3E}">
        <p14:creationId xmlns:p14="http://schemas.microsoft.com/office/powerpoint/2010/main" val="280243445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gn="just">
              <a:lnSpc>
                <a:spcPct val="150000"/>
              </a:lnSpc>
            </a:pPr>
            <a:r>
              <a:rPr lang="he-IL" sz="2400" b="1" dirty="0">
                <a:solidFill>
                  <a:schemeClr val="accent3">
                    <a:lumMod val="75000"/>
                  </a:schemeClr>
                </a:solidFill>
              </a:rPr>
              <a:t>אריק אריקסון, הוגה תאוריית השלבים הפסיכו-חברתית, היה בין הראשונים בתחום הפסיכולוגיה ההתפתחותית שהתייחס לזקנה כאל </a:t>
            </a:r>
            <a:r>
              <a:rPr lang="he-IL" sz="2400" b="1" dirty="0">
                <a:solidFill>
                  <a:schemeClr val="accent2">
                    <a:lumMod val="75000"/>
                  </a:schemeClr>
                </a:solidFill>
              </a:rPr>
              <a:t>שלב התפתחותי נוסף בחיי האדם</a:t>
            </a:r>
            <a:r>
              <a:rPr lang="he-IL" sz="2400" b="1" dirty="0">
                <a:solidFill>
                  <a:schemeClr val="accent3">
                    <a:lumMod val="75000"/>
                  </a:schemeClr>
                </a:solidFill>
              </a:rPr>
              <a:t>. הוא מכנה את שלב זה בחיי האדם כשלב ה"</a:t>
            </a:r>
            <a:r>
              <a:rPr lang="he-IL" sz="2400" b="1" dirty="0">
                <a:solidFill>
                  <a:schemeClr val="accent2">
                    <a:lumMod val="75000"/>
                  </a:schemeClr>
                </a:solidFill>
              </a:rPr>
              <a:t>שלמות לעומת ייאוש</a:t>
            </a:r>
            <a:r>
              <a:rPr lang="he-IL" sz="2400" b="1" dirty="0">
                <a:solidFill>
                  <a:schemeClr val="accent3">
                    <a:lumMod val="75000"/>
                  </a:schemeClr>
                </a:solidFill>
              </a:rPr>
              <a:t>"</a:t>
            </a:r>
            <a:r>
              <a:rPr lang="en-US" sz="2400" b="1" dirty="0">
                <a:solidFill>
                  <a:schemeClr val="accent3">
                    <a:lumMod val="75000"/>
                  </a:schemeClr>
                </a:solidFill>
              </a:rPr>
              <a:t>(Integrity vs. Despair).</a:t>
            </a:r>
            <a:r>
              <a:rPr lang="he-IL" sz="2400" b="1" dirty="0">
                <a:solidFill>
                  <a:schemeClr val="accent3">
                    <a:lumMod val="75000"/>
                  </a:schemeClr>
                </a:solidFill>
              </a:rPr>
              <a:t>.</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399235348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2" y="1642279"/>
            <a:ext cx="9758939" cy="4308143"/>
          </a:xfrm>
        </p:spPr>
        <p:txBody>
          <a:bodyPr>
            <a:normAutofit/>
          </a:bodyPr>
          <a:lstStyle/>
          <a:p>
            <a:pPr algn="just">
              <a:lnSpc>
                <a:spcPct val="150000"/>
              </a:lnSpc>
              <a:buFont typeface="Arial" panose="020B0604020202020204" pitchFamily="34" charset="0"/>
              <a:buChar char="•"/>
            </a:pPr>
            <a:r>
              <a:rPr lang="he-IL" sz="2400" b="1" dirty="0">
                <a:solidFill>
                  <a:schemeClr val="accent3">
                    <a:lumMod val="75000"/>
                  </a:schemeClr>
                </a:solidFill>
              </a:rPr>
              <a:t>הזקן מוצא עצמו מול משבר התפתחותי המבטא את סיכום חייו. </a:t>
            </a:r>
          </a:p>
          <a:p>
            <a:pPr algn="just">
              <a:lnSpc>
                <a:spcPct val="150000"/>
              </a:lnSpc>
              <a:buFont typeface="Arial" panose="020B0604020202020204" pitchFamily="34" charset="0"/>
              <a:buChar char="•"/>
            </a:pPr>
            <a:r>
              <a:rPr lang="he-IL" sz="2400" b="1" dirty="0">
                <a:solidFill>
                  <a:schemeClr val="accent3">
                    <a:lumMod val="75000"/>
                  </a:schemeClr>
                </a:solidFill>
              </a:rPr>
              <a:t>לאחר הצטמצמות הקן המשפחתי, הפרישה מהעבודה וצמצום המעגל התעסוקתי והחברתי, יגיע האדם הזקן להרהור מסכם של חייו ותפקידיו. </a:t>
            </a:r>
          </a:p>
          <a:p>
            <a:pPr algn="just">
              <a:lnSpc>
                <a:spcPct val="150000"/>
              </a:lnSpc>
              <a:buFont typeface="Arial" panose="020B0604020202020204" pitchFamily="34" charset="0"/>
              <a:buChar char="•"/>
            </a:pPr>
            <a:r>
              <a:rPr lang="he-IL" sz="2400" b="1" dirty="0">
                <a:solidFill>
                  <a:schemeClr val="accent3">
                    <a:lumMod val="75000"/>
                  </a:schemeClr>
                </a:solidFill>
              </a:rPr>
              <a:t>בשלב זה הוא יכול לראות את עצמו בסיפוק ובהשלמה, ולעיתים גם לחוות אכזבות וכישלונות.</a:t>
            </a:r>
          </a:p>
          <a:p>
            <a:pPr algn="just">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368770328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a:bodyPr>
          <a:lstStyle/>
          <a:p>
            <a:pPr algn="just">
              <a:lnSpc>
                <a:spcPct val="150000"/>
              </a:lnSpc>
            </a:pPr>
            <a:r>
              <a:rPr lang="he-IL" sz="3200" b="1" dirty="0">
                <a:solidFill>
                  <a:schemeClr val="accent2">
                    <a:lumMod val="75000"/>
                  </a:schemeClr>
                </a:solidFill>
              </a:rPr>
              <a:t>שלמות:</a:t>
            </a:r>
          </a:p>
          <a:p>
            <a:pPr algn="just">
              <a:lnSpc>
                <a:spcPct val="150000"/>
              </a:lnSpc>
            </a:pPr>
            <a:r>
              <a:rPr lang="he-IL" sz="2400" b="1" dirty="0">
                <a:solidFill>
                  <a:schemeClr val="accent3">
                    <a:lumMod val="75000"/>
                  </a:schemeClr>
                </a:solidFill>
              </a:rPr>
              <a:t>היכולת לראות את רצף החיים מתחילתו ועד סופו ולקבל </a:t>
            </a:r>
            <a:r>
              <a:rPr lang="he-IL" sz="2400" b="1" dirty="0">
                <a:solidFill>
                  <a:schemeClr val="accent2">
                    <a:lumMod val="75000"/>
                  </a:schemeClr>
                </a:solidFill>
              </a:rPr>
              <a:t>פרספקטיבה מלאה וחיובית</a:t>
            </a:r>
            <a:r>
              <a:rPr lang="he-IL" sz="2400" b="1" dirty="0">
                <a:solidFill>
                  <a:schemeClr val="accent3">
                    <a:lumMod val="75000"/>
                  </a:schemeClr>
                </a:solidFill>
              </a:rPr>
              <a:t> על שלמותו של מעגל החיים. </a:t>
            </a:r>
          </a:p>
          <a:p>
            <a:pPr algn="just">
              <a:lnSpc>
                <a:spcPct val="150000"/>
              </a:lnSpc>
            </a:pPr>
            <a:r>
              <a:rPr lang="he-IL" sz="2400" b="1" dirty="0">
                <a:solidFill>
                  <a:schemeClr val="accent3">
                    <a:lumMod val="75000"/>
                  </a:schemeClr>
                </a:solidFill>
              </a:rPr>
              <a:t>ראיית זו יכולה להקנות לאדם </a:t>
            </a:r>
            <a:r>
              <a:rPr lang="he-IL" sz="2400" b="1" dirty="0">
                <a:solidFill>
                  <a:schemeClr val="accent2">
                    <a:lumMod val="75000"/>
                  </a:schemeClr>
                </a:solidFill>
              </a:rPr>
              <a:t>קבלה עצמית ותחושת סיפוק</a:t>
            </a:r>
            <a:r>
              <a:rPr lang="he-IL" sz="2400" b="1" dirty="0">
                <a:solidFill>
                  <a:schemeClr val="accent3">
                    <a:lumMod val="75000"/>
                  </a:schemeClr>
                </a:solidFill>
              </a:rPr>
              <a:t>, ותפיסה אישית של האדם כחלק מהקולקטיב האנושי, אף מעבר למעגל החיים האישי כחלק מחוליה בשרשרת,  שהיה שותף פעיל ביצירתה. </a:t>
            </a:r>
          </a:p>
        </p:txBody>
      </p:sp>
    </p:spTree>
    <p:extLst>
      <p:ext uri="{BB962C8B-B14F-4D97-AF65-F5344CB8AC3E}">
        <p14:creationId xmlns:p14="http://schemas.microsoft.com/office/powerpoint/2010/main" val="378137621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a:bodyPr>
          <a:lstStyle/>
          <a:p>
            <a:pPr algn="just">
              <a:lnSpc>
                <a:spcPct val="150000"/>
              </a:lnSpc>
            </a:pPr>
            <a:r>
              <a:rPr lang="he-IL" sz="3200" b="1" dirty="0">
                <a:solidFill>
                  <a:schemeClr val="accent2">
                    <a:lumMod val="75000"/>
                  </a:schemeClr>
                </a:solidFill>
              </a:rPr>
              <a:t>שלמות:</a:t>
            </a:r>
          </a:p>
          <a:p>
            <a:pPr algn="just">
              <a:lnSpc>
                <a:spcPct val="150000"/>
              </a:lnSpc>
            </a:pPr>
            <a:r>
              <a:rPr lang="he-IL" sz="2400" b="1" dirty="0">
                <a:solidFill>
                  <a:schemeClr val="accent3">
                    <a:lumMod val="75000"/>
                  </a:schemeClr>
                </a:solidFill>
              </a:rPr>
              <a:t>לפי אריקסון, בשלבי התפתחות קודמים בחייו של האדם הוא רוכש ביטחון ואמון בסיסי בזולת, חוויה של מסוגלות חברתית ואינטימיות זוגית. </a:t>
            </a:r>
          </a:p>
          <a:p>
            <a:pPr algn="just">
              <a:lnSpc>
                <a:spcPct val="150000"/>
              </a:lnSpc>
            </a:pPr>
            <a:r>
              <a:rPr lang="he-IL" sz="2400" b="1" dirty="0">
                <a:solidFill>
                  <a:schemeClr val="accent2">
                    <a:lumMod val="75000"/>
                  </a:schemeClr>
                </a:solidFill>
              </a:rPr>
              <a:t>מעבר של שלבים אלה בהצלחה יסייע לו לפתח ראיה של פרספקטיבה נכונה של שלמות משמעותית בסיכום חייו. </a:t>
            </a:r>
          </a:p>
        </p:txBody>
      </p:sp>
    </p:spTree>
    <p:extLst>
      <p:ext uri="{BB962C8B-B14F-4D97-AF65-F5344CB8AC3E}">
        <p14:creationId xmlns:p14="http://schemas.microsoft.com/office/powerpoint/2010/main" val="350330095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lnSpcReduction="10000"/>
          </a:bodyPr>
          <a:lstStyle/>
          <a:p>
            <a:pPr algn="just">
              <a:lnSpc>
                <a:spcPct val="150000"/>
              </a:lnSpc>
            </a:pPr>
            <a:r>
              <a:rPr lang="he-IL" sz="3200" b="1" dirty="0" err="1">
                <a:solidFill>
                  <a:schemeClr val="accent2">
                    <a:lumMod val="75000"/>
                  </a:schemeClr>
                </a:solidFill>
              </a:rPr>
              <a:t>יאוש</a:t>
            </a:r>
            <a:r>
              <a:rPr lang="he-IL" sz="3200" b="1" dirty="0">
                <a:solidFill>
                  <a:schemeClr val="accent2">
                    <a:lumMod val="75000"/>
                  </a:schemeClr>
                </a:solidFill>
              </a:rPr>
              <a:t>:</a:t>
            </a:r>
          </a:p>
          <a:p>
            <a:pPr algn="just">
              <a:lnSpc>
                <a:spcPct val="150000"/>
              </a:lnSpc>
            </a:pPr>
            <a:r>
              <a:rPr lang="he-IL" sz="2400" b="1" dirty="0">
                <a:solidFill>
                  <a:schemeClr val="accent3">
                    <a:lumMod val="75000"/>
                  </a:schemeClr>
                </a:solidFill>
              </a:rPr>
              <a:t>לעומת השלמות מציב אריקסון את </a:t>
            </a:r>
            <a:r>
              <a:rPr lang="he-IL" sz="2400" b="1" dirty="0" err="1">
                <a:solidFill>
                  <a:schemeClr val="accent3">
                    <a:lumMod val="75000"/>
                  </a:schemeClr>
                </a:solidFill>
              </a:rPr>
              <a:t>היאוש</a:t>
            </a:r>
            <a:r>
              <a:rPr lang="he-IL" sz="2400" b="1" dirty="0">
                <a:solidFill>
                  <a:schemeClr val="accent3">
                    <a:lumMod val="75000"/>
                  </a:schemeClr>
                </a:solidFill>
              </a:rPr>
              <a:t>, תפיסת החיים בצורה פסימית, תחושת קיפאון ואיבוד משמעות לחיים. </a:t>
            </a:r>
          </a:p>
          <a:p>
            <a:pPr algn="just">
              <a:lnSpc>
                <a:spcPct val="150000"/>
              </a:lnSpc>
            </a:pPr>
            <a:r>
              <a:rPr lang="he-IL" sz="2400" b="1" dirty="0">
                <a:solidFill>
                  <a:schemeClr val="accent3">
                    <a:lumMod val="75000"/>
                  </a:schemeClr>
                </a:solidFill>
              </a:rPr>
              <a:t>לרוב נחוות עקב היעדר משמעות, תחושה שהחיים לא מוצו, שהזדמנויות פוספסו, ושבחירות היו שגויות. </a:t>
            </a:r>
          </a:p>
          <a:p>
            <a:pPr algn="just">
              <a:lnSpc>
                <a:spcPct val="150000"/>
              </a:lnSpc>
            </a:pPr>
            <a:r>
              <a:rPr lang="he-IL" sz="2400" b="1" dirty="0">
                <a:solidFill>
                  <a:schemeClr val="accent3">
                    <a:lumMod val="75000"/>
                  </a:schemeClr>
                </a:solidFill>
              </a:rPr>
              <a:t>תחושות אלו יוצרות חלל ריק וחוסר תוחלת אשר סופם מוות מאיים...</a:t>
            </a:r>
          </a:p>
          <a:p>
            <a:pPr marL="0" indent="0" algn="ctr">
              <a:lnSpc>
                <a:spcPct val="150000"/>
              </a:lnSpc>
              <a:buNone/>
            </a:pPr>
            <a:r>
              <a:rPr lang="he-IL" sz="2800" b="1" dirty="0">
                <a:solidFill>
                  <a:schemeClr val="accent2">
                    <a:lumMod val="75000"/>
                  </a:schemeClr>
                </a:solidFill>
              </a:rPr>
              <a:t>בידי האדם היכולת לבחור כיצד יעבור את שלב התפתחות זה, והאם יראה את חייו כנקודת סיכום אופטימית וחיובית!!</a:t>
            </a:r>
          </a:p>
          <a:p>
            <a:pPr algn="just">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83182145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41973"/>
            <a:ext cx="9758939" cy="767962"/>
          </a:xfrm>
        </p:spPr>
        <p:txBody>
          <a:bodyPr/>
          <a:lstStyle/>
          <a:p>
            <a:pPr algn="r"/>
            <a:r>
              <a:rPr lang="he-IL" b="1" dirty="0"/>
              <a:t>לא דיברנו עוד על אהבה/ אהוד מנור</a:t>
            </a:r>
          </a:p>
        </p:txBody>
      </p:sp>
      <p:sp>
        <p:nvSpPr>
          <p:cNvPr id="4" name="תיבת טקסט 4">
            <a:extLst>
              <a:ext uri="{FF2B5EF4-FFF2-40B4-BE49-F238E27FC236}">
                <a16:creationId xmlns:a16="http://schemas.microsoft.com/office/drawing/2014/main" id="{06ED0452-6F2A-4E3F-8CD3-450325145DD0}"/>
              </a:ext>
            </a:extLst>
          </p:cNvPr>
          <p:cNvSpPr txBox="1"/>
          <p:nvPr/>
        </p:nvSpPr>
        <p:spPr>
          <a:xfrm>
            <a:off x="941696" y="1284193"/>
            <a:ext cx="10562916" cy="5170646"/>
          </a:xfrm>
          <a:prstGeom prst="rect">
            <a:avLst/>
          </a:prstGeom>
          <a:noFill/>
        </p:spPr>
        <p:txBody>
          <a:bodyPr wrap="square" numCol="2" rtlCol="1">
            <a:spAutoFit/>
          </a:bodyPr>
          <a:lstStyle/>
          <a:p>
            <a:pPr algn="r">
              <a:lnSpc>
                <a:spcPct val="150000"/>
              </a:lnSpc>
            </a:pPr>
            <a:r>
              <a:rPr lang="he-IL" sz="2000" b="1" dirty="0">
                <a:solidFill>
                  <a:schemeClr val="accent3">
                    <a:lumMod val="75000"/>
                  </a:schemeClr>
                </a:solidFill>
              </a:rPr>
              <a:t>לא דיברנו עוד על אהבה</a:t>
            </a:r>
          </a:p>
          <a:p>
            <a:pPr algn="r">
              <a:lnSpc>
                <a:spcPct val="150000"/>
              </a:lnSpc>
            </a:pPr>
            <a:r>
              <a:rPr lang="he-IL" sz="2000" b="1" dirty="0">
                <a:solidFill>
                  <a:schemeClr val="accent3">
                    <a:lumMod val="75000"/>
                  </a:schemeClr>
                </a:solidFill>
              </a:rPr>
              <a:t>ולא ירדנו אל סופה</a:t>
            </a:r>
          </a:p>
          <a:p>
            <a:pPr algn="r">
              <a:lnSpc>
                <a:spcPct val="150000"/>
              </a:lnSpc>
            </a:pPr>
            <a:r>
              <a:rPr lang="he-IL" sz="2000" b="1" dirty="0">
                <a:solidFill>
                  <a:schemeClr val="accent3">
                    <a:lumMod val="75000"/>
                  </a:schemeClr>
                </a:solidFill>
              </a:rPr>
              <a:t>אין דבר, הלחם לא יחסר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לישון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לנשק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a:p>
            <a:pPr algn="r">
              <a:lnSpc>
                <a:spcPct val="150000"/>
              </a:lnSpc>
            </a:pPr>
            <a:r>
              <a:rPr lang="he-IL" sz="2000" b="1" dirty="0">
                <a:solidFill>
                  <a:schemeClr val="accent3">
                    <a:lumMod val="75000"/>
                  </a:schemeClr>
                </a:solidFill>
              </a:rPr>
              <a:t>לא דיברנו עוד על משפחה</a:t>
            </a:r>
          </a:p>
          <a:p>
            <a:pPr algn="r">
              <a:lnSpc>
                <a:spcPct val="150000"/>
              </a:lnSpc>
            </a:pPr>
            <a:r>
              <a:rPr lang="he-IL" sz="2000" b="1" dirty="0">
                <a:solidFill>
                  <a:schemeClr val="accent3">
                    <a:lumMod val="75000"/>
                  </a:schemeClr>
                </a:solidFill>
              </a:rPr>
              <a:t>ולא זימרנו את שבחה</a:t>
            </a:r>
          </a:p>
          <a:p>
            <a:pPr algn="r">
              <a:lnSpc>
                <a:spcPct val="150000"/>
              </a:lnSpc>
            </a:pPr>
            <a:r>
              <a:rPr lang="he-IL" sz="2000" b="1" dirty="0">
                <a:solidFill>
                  <a:schemeClr val="accent3">
                    <a:lumMod val="75000"/>
                  </a:schemeClr>
                </a:solidFill>
              </a:rPr>
              <a:t>אין דבר, הרוח לא יסער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לקום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ללטף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a:p>
            <a:pPr algn="r">
              <a:lnSpc>
                <a:spcPct val="150000"/>
              </a:lnSpc>
            </a:pPr>
            <a:r>
              <a:rPr lang="he-IL" sz="2000" b="1" dirty="0">
                <a:solidFill>
                  <a:schemeClr val="accent3">
                    <a:lumMod val="75000"/>
                  </a:schemeClr>
                </a:solidFill>
              </a:rPr>
              <a:t>לא דיברנו עוד על הזקנה</a:t>
            </a:r>
          </a:p>
          <a:p>
            <a:pPr algn="r">
              <a:lnSpc>
                <a:spcPct val="150000"/>
              </a:lnSpc>
            </a:pPr>
            <a:r>
              <a:rPr lang="he-IL" sz="2000" b="1" dirty="0">
                <a:solidFill>
                  <a:schemeClr val="accent3">
                    <a:lumMod val="75000"/>
                  </a:schemeClr>
                </a:solidFill>
              </a:rPr>
              <a:t>ולא תארנו את חינה</a:t>
            </a:r>
          </a:p>
          <a:p>
            <a:pPr algn="r">
              <a:lnSpc>
                <a:spcPct val="150000"/>
              </a:lnSpc>
            </a:pPr>
            <a:r>
              <a:rPr lang="he-IL" sz="2000" b="1" dirty="0">
                <a:solidFill>
                  <a:schemeClr val="accent3">
                    <a:lumMod val="75000"/>
                  </a:schemeClr>
                </a:solidFill>
              </a:rPr>
              <a:t>אין דבר, התופת לא יבער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למות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לחבק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p:txBody>
      </p:sp>
    </p:spTree>
    <p:extLst>
      <p:ext uri="{BB962C8B-B14F-4D97-AF65-F5344CB8AC3E}">
        <p14:creationId xmlns:p14="http://schemas.microsoft.com/office/powerpoint/2010/main" val="303112097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006600" y="1867592"/>
            <a:ext cx="9498012" cy="3777622"/>
          </a:xfrm>
        </p:spPr>
        <p:txBody>
          <a:bodyPr>
            <a:normAutofit/>
          </a:bodyPr>
          <a:lstStyle/>
          <a:p>
            <a:pPr algn="just">
              <a:lnSpc>
                <a:spcPct val="150000"/>
              </a:lnSpc>
            </a:pPr>
            <a:r>
              <a:rPr lang="he-IL" sz="2400" b="1" dirty="0">
                <a:solidFill>
                  <a:schemeClr val="accent3">
                    <a:lumMod val="75000"/>
                  </a:schemeClr>
                </a:solidFill>
              </a:rPr>
              <a:t>מחקרים רבים נעשו כדי לבחון את מידת העניין של אנשים מבוגרים באינטימיות.</a:t>
            </a:r>
          </a:p>
          <a:p>
            <a:pPr algn="just">
              <a:lnSpc>
                <a:spcPct val="150000"/>
              </a:lnSpc>
            </a:pPr>
            <a:r>
              <a:rPr lang="he-IL" sz="2400" b="1" dirty="0">
                <a:solidFill>
                  <a:schemeClr val="accent3">
                    <a:lumMod val="75000"/>
                  </a:schemeClr>
                </a:solidFill>
              </a:rPr>
              <a:t>באופן כללי, קיימת הנחה מוטעית לפיה אנשים מבוגרים הם אנשים א-מיניים, ואינם מתעניינים במין כלל. </a:t>
            </a:r>
          </a:p>
          <a:p>
            <a:pPr algn="just">
              <a:lnSpc>
                <a:spcPct val="150000"/>
              </a:lnSpc>
            </a:pPr>
            <a:r>
              <a:rPr lang="he-IL" sz="2400" b="1" dirty="0">
                <a:solidFill>
                  <a:schemeClr val="accent3">
                    <a:lumMod val="75000"/>
                  </a:schemeClr>
                </a:solidFill>
              </a:rPr>
              <a:t>בפועל, מחקרים שנעשו מצביעים על כך שאנשים מבוגרים רבים פעילים מינית ומייחסים למיניות חשיבות רבה. </a:t>
            </a:r>
          </a:p>
        </p:txBody>
      </p:sp>
    </p:spTree>
    <p:extLst>
      <p:ext uri="{BB962C8B-B14F-4D97-AF65-F5344CB8AC3E}">
        <p14:creationId xmlns:p14="http://schemas.microsoft.com/office/powerpoint/2010/main" val="338258567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9212" y="1451955"/>
            <a:ext cx="8915400" cy="5306291"/>
          </a:xfrm>
        </p:spPr>
        <p:txBody>
          <a:bodyPr>
            <a:normAutofit/>
          </a:bodyPr>
          <a:lstStyle/>
          <a:p>
            <a:r>
              <a:rPr lang="he-IL" sz="2000" b="1" dirty="0">
                <a:solidFill>
                  <a:schemeClr val="accent2">
                    <a:lumMod val="75000"/>
                  </a:schemeClr>
                </a:solidFill>
              </a:rPr>
              <a:t>מחקר שנערך בארצות הברית:</a:t>
            </a:r>
          </a:p>
          <a:p>
            <a:r>
              <a:rPr lang="he-IL" sz="2000" b="1" dirty="0">
                <a:solidFill>
                  <a:schemeClr val="accent2">
                    <a:lumMod val="75000"/>
                  </a:schemeClr>
                </a:solidFill>
              </a:rPr>
              <a:t>73%</a:t>
            </a:r>
            <a:r>
              <a:rPr lang="he-IL" sz="2000" b="1" dirty="0">
                <a:solidFill>
                  <a:schemeClr val="accent3">
                    <a:lumMod val="75000"/>
                  </a:schemeClr>
                </a:solidFill>
              </a:rPr>
              <a:t> מהמשיבים בגילאי </a:t>
            </a:r>
            <a:r>
              <a:rPr lang="he-IL" sz="2000" b="1" dirty="0">
                <a:solidFill>
                  <a:schemeClr val="accent2">
                    <a:lumMod val="75000"/>
                  </a:schemeClr>
                </a:solidFill>
              </a:rPr>
              <a:t>57-46 </a:t>
            </a:r>
            <a:r>
              <a:rPr lang="he-IL" sz="2000" b="1" dirty="0">
                <a:solidFill>
                  <a:schemeClr val="accent3">
                    <a:lumMod val="75000"/>
                  </a:schemeClr>
                </a:solidFill>
              </a:rPr>
              <a:t> היו פעילים מינית.</a:t>
            </a:r>
          </a:p>
          <a:p>
            <a:r>
              <a:rPr lang="he-IL" sz="2000" b="1" dirty="0">
                <a:solidFill>
                  <a:schemeClr val="accent2">
                    <a:lumMod val="75000"/>
                  </a:schemeClr>
                </a:solidFill>
              </a:rPr>
              <a:t>53% </a:t>
            </a:r>
            <a:r>
              <a:rPr lang="he-IL" sz="2000" b="1" dirty="0">
                <a:solidFill>
                  <a:schemeClr val="accent3">
                    <a:lumMod val="75000"/>
                  </a:schemeClr>
                </a:solidFill>
              </a:rPr>
              <a:t>מהמשיבים בגילאי </a:t>
            </a:r>
            <a:r>
              <a:rPr lang="he-IL" sz="2000" b="1" dirty="0">
                <a:solidFill>
                  <a:schemeClr val="accent2">
                    <a:lumMod val="75000"/>
                  </a:schemeClr>
                </a:solidFill>
              </a:rPr>
              <a:t>65–74</a:t>
            </a:r>
            <a:r>
              <a:rPr lang="he-IL" sz="2000" b="1" dirty="0">
                <a:solidFill>
                  <a:schemeClr val="accent3">
                    <a:lumMod val="75000"/>
                  </a:schemeClr>
                </a:solidFill>
              </a:rPr>
              <a:t> היו פעילים מינית.</a:t>
            </a:r>
          </a:p>
          <a:p>
            <a:r>
              <a:rPr lang="he-IL" sz="2000" b="1" dirty="0">
                <a:solidFill>
                  <a:schemeClr val="accent2">
                    <a:lumMod val="75000"/>
                  </a:schemeClr>
                </a:solidFill>
              </a:rPr>
              <a:t>26%</a:t>
            </a:r>
            <a:r>
              <a:rPr lang="he-IL" sz="2000" b="1" dirty="0">
                <a:solidFill>
                  <a:schemeClr val="accent3">
                    <a:lumMod val="75000"/>
                  </a:schemeClr>
                </a:solidFill>
              </a:rPr>
              <a:t> מהמשיבים בגילאי </a:t>
            </a:r>
            <a:r>
              <a:rPr lang="he-IL" sz="2000" b="1" dirty="0">
                <a:solidFill>
                  <a:schemeClr val="accent2">
                    <a:lumMod val="75000"/>
                  </a:schemeClr>
                </a:solidFill>
              </a:rPr>
              <a:t>75–85</a:t>
            </a:r>
            <a:r>
              <a:rPr lang="he-IL" sz="2000" b="1" dirty="0">
                <a:solidFill>
                  <a:schemeClr val="accent3">
                    <a:lumMod val="75000"/>
                  </a:schemeClr>
                </a:solidFill>
              </a:rPr>
              <a:t> היו פעילים מינית.</a:t>
            </a:r>
          </a:p>
          <a:p>
            <a:pPr marL="0" indent="0">
              <a:buNone/>
            </a:pPr>
            <a:endParaRPr lang="he-IL" sz="2000" b="1" dirty="0">
              <a:solidFill>
                <a:schemeClr val="accent3">
                  <a:lumMod val="75000"/>
                </a:schemeClr>
              </a:solidFill>
            </a:endParaRPr>
          </a:p>
          <a:p>
            <a:pPr>
              <a:lnSpc>
                <a:spcPct val="150000"/>
              </a:lnSpc>
            </a:pPr>
            <a:r>
              <a:rPr lang="he-IL" sz="2000" b="1" dirty="0">
                <a:solidFill>
                  <a:schemeClr val="accent3">
                    <a:lumMod val="75000"/>
                  </a:schemeClr>
                </a:solidFill>
              </a:rPr>
              <a:t>מחקר של ראיונות פנים מול פנים בקרב </a:t>
            </a:r>
            <a:r>
              <a:rPr lang="he-IL" sz="2000" b="1" dirty="0">
                <a:solidFill>
                  <a:schemeClr val="accent2">
                    <a:lumMod val="75000"/>
                  </a:schemeClr>
                </a:solidFill>
              </a:rPr>
              <a:t>3,005</a:t>
            </a:r>
            <a:r>
              <a:rPr lang="he-IL" sz="2000" b="1" dirty="0">
                <a:solidFill>
                  <a:schemeClr val="accent3">
                    <a:lumMod val="75000"/>
                  </a:schemeClr>
                </a:solidFill>
              </a:rPr>
              <a:t> משתתפים בארצות הברית מצא כי למרות שיש ירידה בעניין ביחסי מין בקרב אנשים מבוגרים, </a:t>
            </a:r>
          </a:p>
          <a:p>
            <a:pPr marL="0" indent="0">
              <a:lnSpc>
                <a:spcPct val="150000"/>
              </a:lnSpc>
              <a:buNone/>
            </a:pPr>
            <a:r>
              <a:rPr lang="he-IL" sz="2000" b="1" dirty="0">
                <a:solidFill>
                  <a:schemeClr val="accent3">
                    <a:lumMod val="75000"/>
                  </a:schemeClr>
                </a:solidFill>
              </a:rPr>
              <a:t>    </a:t>
            </a:r>
            <a:r>
              <a:rPr lang="he-IL" sz="2000" b="1" dirty="0">
                <a:solidFill>
                  <a:schemeClr val="accent2">
                    <a:lumMod val="75000"/>
                  </a:schemeClr>
                </a:solidFill>
              </a:rPr>
              <a:t>59% </a:t>
            </a:r>
            <a:r>
              <a:rPr lang="he-IL" sz="2000" b="1" dirty="0">
                <a:solidFill>
                  <a:schemeClr val="accent3">
                    <a:lumMod val="75000"/>
                  </a:schemeClr>
                </a:solidFill>
              </a:rPr>
              <a:t>מהמשתתפים בקבוצת הגיל </a:t>
            </a:r>
            <a:r>
              <a:rPr lang="he-IL" sz="2000" b="1" dirty="0">
                <a:solidFill>
                  <a:schemeClr val="accent2">
                    <a:lumMod val="75000"/>
                  </a:schemeClr>
                </a:solidFill>
              </a:rPr>
              <a:t>75–85</a:t>
            </a:r>
            <a:r>
              <a:rPr lang="he-IL" sz="2000" b="1" dirty="0">
                <a:solidFill>
                  <a:schemeClr val="accent3">
                    <a:lumMod val="75000"/>
                  </a:schemeClr>
                </a:solidFill>
              </a:rPr>
              <a:t> עדיין ייחסו חשיבות מסוימת למין.</a:t>
            </a:r>
          </a:p>
          <a:p>
            <a:endParaRPr lang="he-IL" sz="2000" b="1" dirty="0">
              <a:solidFill>
                <a:schemeClr val="accent3">
                  <a:lumMod val="75000"/>
                </a:schemeClr>
              </a:solidFill>
            </a:endParaRPr>
          </a:p>
          <a:p>
            <a:r>
              <a:rPr lang="he-IL" sz="2000" b="1" dirty="0">
                <a:solidFill>
                  <a:schemeClr val="accent3">
                    <a:lumMod val="75000"/>
                  </a:schemeClr>
                </a:solidFill>
              </a:rPr>
              <a:t>עבור רבים בגילאים אלו, היכולת להישאר פעיל מינית </a:t>
            </a:r>
            <a:r>
              <a:rPr lang="he-IL" sz="2000" b="1" dirty="0">
                <a:solidFill>
                  <a:schemeClr val="accent2">
                    <a:lumMod val="75000"/>
                  </a:schemeClr>
                </a:solidFill>
              </a:rPr>
              <a:t>חשובה</a:t>
            </a:r>
            <a:r>
              <a:rPr lang="he-IL" sz="2000" b="1" dirty="0">
                <a:solidFill>
                  <a:schemeClr val="accent3">
                    <a:lumMod val="75000"/>
                  </a:schemeClr>
                </a:solidFill>
              </a:rPr>
              <a:t>!</a:t>
            </a:r>
          </a:p>
        </p:txBody>
      </p:sp>
    </p:spTree>
    <p:extLst>
      <p:ext uri="{BB962C8B-B14F-4D97-AF65-F5344CB8AC3E}">
        <p14:creationId xmlns:p14="http://schemas.microsoft.com/office/powerpoint/2010/main" val="57720121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pPr>
              <a:lnSpc>
                <a:spcPct val="150000"/>
              </a:lnSpc>
            </a:pPr>
            <a:r>
              <a:rPr lang="he-IL" sz="2400" b="1" dirty="0">
                <a:solidFill>
                  <a:schemeClr val="accent3">
                    <a:lumMod val="75000"/>
                  </a:schemeClr>
                </a:solidFill>
              </a:rPr>
              <a:t>גברים חוששים פן יאבדו את היכולת לקיים יחסי מין. </a:t>
            </a:r>
          </a:p>
          <a:p>
            <a:pPr>
              <a:lnSpc>
                <a:spcPct val="150000"/>
              </a:lnSpc>
            </a:pPr>
            <a:r>
              <a:rPr lang="he-IL" sz="2400" b="1" dirty="0">
                <a:solidFill>
                  <a:schemeClr val="accent3">
                    <a:lumMod val="75000"/>
                  </a:schemeClr>
                </a:solidFill>
              </a:rPr>
              <a:t>נשים רבות מעוניינות להישאר פעילות מינית, אך חוששות שרצון כזה אינו מכבד אותן ועשויות להימנע מלעסוק בו מחמת הבושה. </a:t>
            </a:r>
          </a:p>
          <a:p>
            <a:pPr>
              <a:lnSpc>
                <a:spcPct val="150000"/>
              </a:lnSpc>
            </a:pPr>
            <a:r>
              <a:rPr lang="he-IL" sz="2400" b="1" dirty="0">
                <a:solidFill>
                  <a:schemeClr val="accent3">
                    <a:lumMod val="75000"/>
                  </a:schemeClr>
                </a:solidFill>
              </a:rPr>
              <a:t>לעיתים, אלו דווקא הילדים והנכדים שגורמים לחוש תחושות אשמה על הרצון או העיסוק בנושא. </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78059637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80407" y="1568335"/>
            <a:ext cx="10324205" cy="4934066"/>
          </a:xfrm>
        </p:spPr>
        <p:txBody>
          <a:bodyPr>
            <a:normAutofit lnSpcReduction="10000"/>
          </a:bodyPr>
          <a:lstStyle/>
          <a:p>
            <a:pPr marL="0" indent="0">
              <a:buNone/>
            </a:pPr>
            <a:r>
              <a:rPr lang="he-IL" sz="2000" b="1" dirty="0">
                <a:solidFill>
                  <a:schemeClr val="accent2">
                    <a:lumMod val="75000"/>
                  </a:schemeClr>
                </a:solidFill>
              </a:rPr>
              <a:t>הרקע של השינויים בגיל השלישי מסייע לנו להבין את מה שקורה במיניות בגיל זה:</a:t>
            </a:r>
          </a:p>
          <a:p>
            <a:r>
              <a:rPr lang="he-IL" b="1" dirty="0">
                <a:solidFill>
                  <a:schemeClr val="accent3">
                    <a:lumMod val="75000"/>
                  </a:schemeClr>
                </a:solidFill>
              </a:rPr>
              <a:t>במחקר שנערך בקרב נשאלים בגילאי 50 ומעלה </a:t>
            </a:r>
          </a:p>
          <a:p>
            <a:pPr marL="0" indent="0">
              <a:buNone/>
            </a:pPr>
            <a:r>
              <a:rPr lang="he-IL" b="1" dirty="0">
                <a:solidFill>
                  <a:schemeClr val="accent3">
                    <a:lumMod val="75000"/>
                  </a:schemeClr>
                </a:solidFill>
              </a:rPr>
              <a:t>70% מהנשאלים דיווחו </a:t>
            </a:r>
            <a:r>
              <a:rPr lang="he-IL" b="1" dirty="0">
                <a:solidFill>
                  <a:schemeClr val="accent2">
                    <a:lumMod val="75000"/>
                  </a:schemeClr>
                </a:solidFill>
              </a:rPr>
              <a:t>שלגיל יש השפעה שלילית על מיניותם</a:t>
            </a:r>
            <a:r>
              <a:rPr lang="he-IL" b="1" dirty="0">
                <a:solidFill>
                  <a:schemeClr val="accent3">
                    <a:lumMod val="75000"/>
                  </a:schemeClr>
                </a:solidFill>
              </a:rPr>
              <a:t>. </a:t>
            </a:r>
          </a:p>
          <a:p>
            <a:pPr marL="0" indent="0">
              <a:buNone/>
            </a:pPr>
            <a:r>
              <a:rPr lang="he-IL" b="1" dirty="0">
                <a:solidFill>
                  <a:schemeClr val="accent3">
                    <a:lumMod val="75000"/>
                  </a:schemeClr>
                </a:solidFill>
              </a:rPr>
              <a:t>מתוכם: 42.9% מהנשאלים בגילאי 60+     לעומת 28% מהנשאלים בגילאי 50–60.</a:t>
            </a:r>
          </a:p>
          <a:p>
            <a:pPr marL="0" indent="0">
              <a:buNone/>
            </a:pPr>
            <a:r>
              <a:rPr lang="he-IL" b="1" dirty="0">
                <a:solidFill>
                  <a:schemeClr val="accent3">
                    <a:lumMod val="75000"/>
                  </a:schemeClr>
                </a:solidFill>
              </a:rPr>
              <a:t>24% מאותה קבוצת גיל ייחסו את הירידה בחשק המיני </a:t>
            </a:r>
            <a:r>
              <a:rPr lang="he-IL" b="1" dirty="0">
                <a:solidFill>
                  <a:schemeClr val="accent2">
                    <a:lumMod val="75000"/>
                  </a:schemeClr>
                </a:solidFill>
              </a:rPr>
              <a:t>לאובדן בן זוג</a:t>
            </a:r>
            <a:r>
              <a:rPr lang="he-IL" b="1" dirty="0">
                <a:solidFill>
                  <a:schemeClr val="accent3">
                    <a:lumMod val="75000"/>
                  </a:schemeClr>
                </a:solidFill>
              </a:rPr>
              <a:t>. </a:t>
            </a:r>
          </a:p>
          <a:p>
            <a:pPr marL="0" indent="0">
              <a:buNone/>
            </a:pPr>
            <a:endParaRPr lang="he-IL" sz="1100" b="1" dirty="0">
              <a:solidFill>
                <a:schemeClr val="accent3">
                  <a:lumMod val="75000"/>
                </a:schemeClr>
              </a:solidFill>
            </a:endParaRPr>
          </a:p>
          <a:p>
            <a:r>
              <a:rPr lang="he-IL" b="1" dirty="0">
                <a:solidFill>
                  <a:schemeClr val="accent3">
                    <a:lumMod val="75000"/>
                  </a:schemeClr>
                </a:solidFill>
              </a:rPr>
              <a:t>אותו מחקר מצא כי הייתה </a:t>
            </a:r>
            <a:r>
              <a:rPr lang="he-IL" b="1" dirty="0">
                <a:solidFill>
                  <a:schemeClr val="accent2">
                    <a:lumMod val="75000"/>
                  </a:schemeClr>
                </a:solidFill>
              </a:rPr>
              <a:t>ירידה בחשק המיני</a:t>
            </a:r>
            <a:r>
              <a:rPr lang="he-IL" b="1" dirty="0">
                <a:solidFill>
                  <a:schemeClr val="accent3">
                    <a:lumMod val="75000"/>
                  </a:schemeClr>
                </a:solidFill>
              </a:rPr>
              <a:t>:</a:t>
            </a:r>
          </a:p>
          <a:p>
            <a:pPr marL="0" indent="0">
              <a:buNone/>
            </a:pPr>
            <a:r>
              <a:rPr lang="he-IL" b="1" dirty="0">
                <a:solidFill>
                  <a:schemeClr val="accent3">
                    <a:lumMod val="75000"/>
                  </a:schemeClr>
                </a:solidFill>
              </a:rPr>
              <a:t>בקרב </a:t>
            </a:r>
            <a:r>
              <a:rPr lang="he-IL" b="1" dirty="0">
                <a:solidFill>
                  <a:schemeClr val="accent2">
                    <a:lumMod val="75000"/>
                  </a:schemeClr>
                </a:solidFill>
              </a:rPr>
              <a:t>75%</a:t>
            </a:r>
            <a:r>
              <a:rPr lang="he-IL" b="1" dirty="0">
                <a:solidFill>
                  <a:schemeClr val="accent3">
                    <a:lumMod val="75000"/>
                  </a:schemeClr>
                </a:solidFill>
              </a:rPr>
              <a:t> מאלו שלא עבדו,                     לעומת </a:t>
            </a:r>
            <a:r>
              <a:rPr lang="he-IL" b="1" dirty="0">
                <a:solidFill>
                  <a:schemeClr val="accent2">
                    <a:lumMod val="75000"/>
                  </a:schemeClr>
                </a:solidFill>
              </a:rPr>
              <a:t>37.5% </a:t>
            </a:r>
            <a:r>
              <a:rPr lang="he-IL" b="1" dirty="0">
                <a:solidFill>
                  <a:schemeClr val="accent3">
                    <a:lumMod val="75000"/>
                  </a:schemeClr>
                </a:solidFill>
              </a:rPr>
              <a:t>מאלה שעבדו. </a:t>
            </a:r>
          </a:p>
          <a:p>
            <a:pPr marL="0" indent="0">
              <a:buNone/>
            </a:pPr>
            <a:r>
              <a:rPr lang="he-IL" b="1" dirty="0">
                <a:solidFill>
                  <a:schemeClr val="accent2">
                    <a:lumMod val="75000"/>
                  </a:schemeClr>
                </a:solidFill>
              </a:rPr>
              <a:t>מה שמדגיש שאורח חיים פעיל עשוי לשמר את הפעילות האקטיבית לאורך זמן.</a:t>
            </a:r>
          </a:p>
          <a:p>
            <a:pPr marL="0" indent="0">
              <a:buNone/>
            </a:pPr>
            <a:endParaRPr lang="he-IL" sz="1050" b="1" dirty="0">
              <a:solidFill>
                <a:schemeClr val="accent2">
                  <a:lumMod val="75000"/>
                </a:schemeClr>
              </a:solidFill>
            </a:endParaRPr>
          </a:p>
          <a:p>
            <a:r>
              <a:rPr lang="he-IL" b="1" dirty="0">
                <a:solidFill>
                  <a:schemeClr val="accent3">
                    <a:lumMod val="75000"/>
                  </a:schemeClr>
                </a:solidFill>
              </a:rPr>
              <a:t>כ48% מהמשתתפים במחקר דיווחו כי </a:t>
            </a:r>
            <a:r>
              <a:rPr lang="he-IL" b="1" dirty="0">
                <a:solidFill>
                  <a:schemeClr val="accent2">
                    <a:lumMod val="75000"/>
                  </a:schemeClr>
                </a:solidFill>
              </a:rPr>
              <a:t>לא חל שינוי</a:t>
            </a:r>
            <a:r>
              <a:rPr lang="he-IL" b="1" dirty="0">
                <a:solidFill>
                  <a:schemeClr val="accent3">
                    <a:lumMod val="75000"/>
                  </a:schemeClr>
                </a:solidFill>
              </a:rPr>
              <a:t> בתחום האהבה והאינטימיות לאורך השנים,</a:t>
            </a:r>
          </a:p>
          <a:p>
            <a:pPr marL="0" indent="0">
              <a:buNone/>
            </a:pPr>
            <a:r>
              <a:rPr lang="he-IL" b="1" dirty="0">
                <a:solidFill>
                  <a:schemeClr val="accent3">
                    <a:lumMod val="75000"/>
                  </a:schemeClr>
                </a:solidFill>
              </a:rPr>
              <a:t>25% דיווחו כי </a:t>
            </a:r>
            <a:r>
              <a:rPr lang="he-IL" b="1" dirty="0">
                <a:solidFill>
                  <a:schemeClr val="accent2">
                    <a:lumMod val="75000"/>
                  </a:schemeClr>
                </a:solidFill>
              </a:rPr>
              <a:t>חל שיפור.                         </a:t>
            </a:r>
            <a:r>
              <a:rPr lang="he-IL" b="1" dirty="0">
                <a:solidFill>
                  <a:schemeClr val="accent3">
                    <a:lumMod val="75000"/>
                  </a:schemeClr>
                </a:solidFill>
              </a:rPr>
              <a:t>13.3% דיווחו כי </a:t>
            </a:r>
            <a:r>
              <a:rPr lang="he-IL" b="1" dirty="0">
                <a:solidFill>
                  <a:schemeClr val="accent2">
                    <a:lumMod val="75000"/>
                  </a:schemeClr>
                </a:solidFill>
              </a:rPr>
              <a:t>חלה הרעה.</a:t>
            </a:r>
          </a:p>
          <a:p>
            <a:pPr marL="0" indent="0">
              <a:buNone/>
            </a:pPr>
            <a:r>
              <a:rPr lang="he-IL" b="1" dirty="0">
                <a:solidFill>
                  <a:schemeClr val="accent2">
                    <a:lumMod val="75000"/>
                  </a:schemeClr>
                </a:solidFill>
              </a:rPr>
              <a:t>מה שמדגיש שאנשים ממשיכים את ההתנהלות שלהם לאורך החיים גם בגיל השלישי</a:t>
            </a:r>
          </a:p>
          <a:p>
            <a:endParaRPr lang="he-IL" sz="2000" b="1" dirty="0">
              <a:solidFill>
                <a:schemeClr val="accent3">
                  <a:lumMod val="75000"/>
                </a:schemeClr>
              </a:solidFill>
            </a:endParaRPr>
          </a:p>
        </p:txBody>
      </p:sp>
    </p:spTree>
    <p:extLst>
      <p:ext uri="{BB962C8B-B14F-4D97-AF65-F5344CB8AC3E}">
        <p14:creationId xmlns:p14="http://schemas.microsoft.com/office/powerpoint/2010/main" val="400535891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סיבות שונות לשינויים בהרגלי המיניות: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52749" y="2133600"/>
            <a:ext cx="9251863" cy="3777622"/>
          </a:xfrm>
        </p:spPr>
        <p:txBody>
          <a:bodyPr>
            <a:normAutofit/>
          </a:bodyPr>
          <a:lstStyle/>
          <a:p>
            <a:r>
              <a:rPr lang="he-IL" sz="2000" b="1" dirty="0">
                <a:solidFill>
                  <a:schemeClr val="accent3">
                    <a:lumMod val="75000"/>
                  </a:schemeClr>
                </a:solidFill>
              </a:rPr>
              <a:t>מחלות פיזיות והשפעות תרופתיות</a:t>
            </a:r>
          </a:p>
          <a:p>
            <a:r>
              <a:rPr lang="he-IL" sz="2000" b="1" dirty="0">
                <a:solidFill>
                  <a:schemeClr val="accent3">
                    <a:lumMod val="75000"/>
                  </a:schemeClr>
                </a:solidFill>
              </a:rPr>
              <a:t>חוסר חשק/חוסר עניין מיני</a:t>
            </a:r>
          </a:p>
          <a:p>
            <a:r>
              <a:rPr lang="he-IL" sz="2000" b="1" dirty="0">
                <a:solidFill>
                  <a:schemeClr val="accent3">
                    <a:lumMod val="75000"/>
                  </a:schemeClr>
                </a:solidFill>
              </a:rPr>
              <a:t>קשיים בתפקוד המיני</a:t>
            </a:r>
          </a:p>
          <a:p>
            <a:r>
              <a:rPr lang="he-IL" sz="2000" b="1" dirty="0">
                <a:solidFill>
                  <a:schemeClr val="accent3">
                    <a:lumMod val="75000"/>
                  </a:schemeClr>
                </a:solidFill>
              </a:rPr>
              <a:t>אלמנות וחוסר בשותף</a:t>
            </a:r>
          </a:p>
          <a:p>
            <a:r>
              <a:rPr lang="he-IL" sz="2000" b="1" dirty="0">
                <a:solidFill>
                  <a:schemeClr val="accent3">
                    <a:lumMod val="75000"/>
                  </a:schemeClr>
                </a:solidFill>
              </a:rPr>
              <a:t>אי העלאת הנושא בפני הרופא: (78% מהנשים, 62% מהגברים)</a:t>
            </a:r>
          </a:p>
          <a:p>
            <a:r>
              <a:rPr lang="he-IL" sz="2000" b="1" dirty="0">
                <a:solidFill>
                  <a:schemeClr val="accent3">
                    <a:lumMod val="75000"/>
                  </a:schemeClr>
                </a:solidFill>
              </a:rPr>
              <a:t>תפיסת החברה את נושא המיניות בגיל הזהב כמו לילדים ("חמוד...")</a:t>
            </a:r>
          </a:p>
          <a:p>
            <a:r>
              <a:rPr lang="he-IL" sz="2000" b="1" dirty="0">
                <a:solidFill>
                  <a:schemeClr val="accent3">
                    <a:lumMod val="75000"/>
                  </a:schemeClr>
                </a:solidFill>
              </a:rPr>
              <a:t>צורך בשינוי הרגלים (עקב מצב פיזי למשל והקושי לעשות מה שנהגו בצעירותם)</a:t>
            </a:r>
          </a:p>
          <a:p>
            <a:r>
              <a:rPr lang="he-IL" sz="2000" b="1" dirty="0">
                <a:solidFill>
                  <a:schemeClr val="accent3">
                    <a:lumMod val="75000"/>
                  </a:schemeClr>
                </a:solidFill>
              </a:rPr>
              <a:t>חוסר פרטיות</a:t>
            </a:r>
          </a:p>
          <a:p>
            <a:endParaRPr lang="he-IL" sz="2000" b="1" dirty="0">
              <a:solidFill>
                <a:schemeClr val="accent3">
                  <a:lumMod val="75000"/>
                </a:schemeClr>
              </a:solidFill>
            </a:endParaRPr>
          </a:p>
        </p:txBody>
      </p:sp>
    </p:spTree>
    <p:extLst>
      <p:ext uri="{BB962C8B-B14F-4D97-AF65-F5344CB8AC3E}">
        <p14:creationId xmlns:p14="http://schemas.microsoft.com/office/powerpoint/2010/main" val="71316150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מהם יחסים אינטימיים?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5499" y="1414549"/>
            <a:ext cx="8915400" cy="1507375"/>
          </a:xfrm>
        </p:spPr>
        <p:txBody>
          <a:bodyPr>
            <a:normAutofit/>
          </a:bodyPr>
          <a:lstStyle/>
          <a:p>
            <a:pPr algn="just">
              <a:lnSpc>
                <a:spcPct val="150000"/>
              </a:lnSpc>
            </a:pPr>
            <a:r>
              <a:rPr lang="he-IL" sz="2000" b="1" dirty="0">
                <a:solidFill>
                  <a:schemeClr val="accent3">
                    <a:lumMod val="75000"/>
                  </a:schemeClr>
                </a:solidFill>
              </a:rPr>
              <a:t>אנשים מבוגרים רבים רואים מיניות לא רק כקיום יחסי מין, אלא גם או יותר </a:t>
            </a:r>
            <a:r>
              <a:rPr lang="he-IL" sz="2000" b="1" dirty="0">
                <a:solidFill>
                  <a:schemeClr val="accent2">
                    <a:lumMod val="75000"/>
                  </a:schemeClr>
                </a:solidFill>
              </a:rPr>
              <a:t>רצון לחוש אהבה ולהיות נאהבים</a:t>
            </a:r>
            <a:r>
              <a:rPr lang="he-IL" sz="2000" b="1" dirty="0">
                <a:solidFill>
                  <a:schemeClr val="accent3">
                    <a:lumMod val="75000"/>
                  </a:schemeClr>
                </a:solidFill>
              </a:rPr>
              <a:t>. זה יכול לבוא לידי ביטוי כחברות קרובה, חיבה, מגע ותחושת אישית של אטרקטיביות. </a:t>
            </a:r>
          </a:p>
        </p:txBody>
      </p:sp>
    </p:spTree>
    <p:extLst>
      <p:ext uri="{BB962C8B-B14F-4D97-AF65-F5344CB8AC3E}">
        <p14:creationId xmlns:p14="http://schemas.microsoft.com/office/powerpoint/2010/main" val="183421419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שינויים פיזיים אצל גברים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9212" y="1583112"/>
            <a:ext cx="8915400" cy="5020888"/>
          </a:xfrm>
        </p:spPr>
        <p:txBody>
          <a:bodyPr>
            <a:normAutofit/>
          </a:bodyPr>
          <a:lstStyle/>
          <a:p>
            <a:r>
              <a:rPr lang="he-IL" sz="2000" b="1" dirty="0">
                <a:solidFill>
                  <a:schemeClr val="accent2">
                    <a:lumMod val="75000"/>
                  </a:schemeClr>
                </a:solidFill>
              </a:rPr>
              <a:t>ירידה משמעותית ביכולת תפקודית:</a:t>
            </a:r>
            <a:endParaRPr lang="en-US" sz="2000" dirty="0">
              <a:solidFill>
                <a:schemeClr val="accent2">
                  <a:lumMod val="75000"/>
                </a:schemeClr>
              </a:solidFill>
            </a:endParaRPr>
          </a:p>
          <a:p>
            <a:pPr marL="0" indent="0">
              <a:buNone/>
            </a:pPr>
            <a:r>
              <a:rPr lang="he-IL" sz="2000" b="1" u="sng" dirty="0">
                <a:solidFill>
                  <a:schemeClr val="accent3">
                    <a:lumMod val="75000"/>
                  </a:schemeClr>
                </a:solidFill>
              </a:rPr>
              <a:t>בעיות בזקפה</a:t>
            </a:r>
            <a:r>
              <a:rPr lang="he-IL" sz="2000" dirty="0">
                <a:solidFill>
                  <a:schemeClr val="accent3">
                    <a:lumMod val="75000"/>
                  </a:schemeClr>
                </a:solidFill>
              </a:rPr>
              <a:t>  (כ-60% מהגברים בגילאי 60+, 75% מהגברים בגילאי80) – </a:t>
            </a:r>
            <a:endParaRPr lang="en-US" sz="2000" dirty="0">
              <a:solidFill>
                <a:schemeClr val="accent3">
                  <a:lumMod val="75000"/>
                </a:schemeClr>
              </a:solidFill>
            </a:endParaRPr>
          </a:p>
          <a:p>
            <a:r>
              <a:rPr lang="he-IL" sz="2000" dirty="0">
                <a:solidFill>
                  <a:schemeClr val="accent3">
                    <a:lumMod val="75000"/>
                  </a:schemeClr>
                </a:solidFill>
              </a:rPr>
              <a:t>קושי בהשגתה, שמירתה לאורך זמן, אין אונות (מלא/חלקי).</a:t>
            </a:r>
            <a:endParaRPr lang="en-US" sz="2000" dirty="0">
              <a:solidFill>
                <a:schemeClr val="accent3">
                  <a:lumMod val="75000"/>
                </a:schemeClr>
              </a:solidFill>
            </a:endParaRPr>
          </a:p>
          <a:p>
            <a:pPr marL="0" indent="0">
              <a:buNone/>
            </a:pPr>
            <a:endParaRPr lang="he-IL" sz="2000" b="1" u="sng" dirty="0">
              <a:solidFill>
                <a:schemeClr val="accent3">
                  <a:lumMod val="75000"/>
                </a:schemeClr>
              </a:solidFill>
            </a:endParaRPr>
          </a:p>
          <a:p>
            <a:pPr marL="0" indent="0">
              <a:buNone/>
            </a:pPr>
            <a:r>
              <a:rPr lang="he-IL" sz="2000" b="1" u="sng" dirty="0">
                <a:solidFill>
                  <a:schemeClr val="accent3">
                    <a:lumMod val="75000"/>
                  </a:schemeClr>
                </a:solidFill>
              </a:rPr>
              <a:t>הגורמים:</a:t>
            </a:r>
            <a:endParaRPr lang="en-US" sz="2000" dirty="0">
              <a:solidFill>
                <a:schemeClr val="accent3">
                  <a:lumMod val="75000"/>
                </a:schemeClr>
              </a:solidFill>
            </a:endParaRPr>
          </a:p>
          <a:p>
            <a:r>
              <a:rPr lang="he-IL" sz="2000" b="1" dirty="0">
                <a:solidFill>
                  <a:schemeClr val="accent2">
                    <a:lumMod val="75000"/>
                  </a:schemeClr>
                </a:solidFill>
              </a:rPr>
              <a:t>הפרעות הורמונליות:</a:t>
            </a:r>
            <a:endParaRPr lang="en-US" sz="2000" dirty="0">
              <a:solidFill>
                <a:schemeClr val="accent2">
                  <a:lumMod val="75000"/>
                </a:schemeClr>
              </a:solidFill>
            </a:endParaRPr>
          </a:p>
          <a:p>
            <a:r>
              <a:rPr lang="he-IL" sz="2000" dirty="0">
                <a:solidFill>
                  <a:schemeClr val="accent3">
                    <a:lumMod val="75000"/>
                  </a:schemeClr>
                </a:solidFill>
              </a:rPr>
              <a:t>לאחר גיל 50, יש </a:t>
            </a:r>
            <a:r>
              <a:rPr lang="he-IL" sz="2000" b="1" dirty="0">
                <a:solidFill>
                  <a:schemeClr val="accent3">
                    <a:lumMod val="75000"/>
                  </a:schemeClr>
                </a:solidFill>
              </a:rPr>
              <a:t>ירידה עקבית בכמות הטסטוסטרון</a:t>
            </a:r>
            <a:r>
              <a:rPr lang="he-IL" sz="2000" dirty="0">
                <a:solidFill>
                  <a:schemeClr val="accent3">
                    <a:lumMod val="75000"/>
                  </a:schemeClr>
                </a:solidFill>
              </a:rPr>
              <a:t> החופשי בדם. </a:t>
            </a:r>
            <a:endParaRPr lang="he-IL" sz="2000" b="1" dirty="0">
              <a:solidFill>
                <a:schemeClr val="accent3">
                  <a:lumMod val="75000"/>
                </a:schemeClr>
              </a:solidFill>
            </a:endParaRPr>
          </a:p>
        </p:txBody>
      </p:sp>
    </p:spTree>
    <p:extLst>
      <p:ext uri="{BB962C8B-B14F-4D97-AF65-F5344CB8AC3E}">
        <p14:creationId xmlns:p14="http://schemas.microsoft.com/office/powerpoint/2010/main" val="83713095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961805" y="624110"/>
            <a:ext cx="9542808" cy="1280890"/>
          </a:xfrm>
        </p:spPr>
        <p:txBody>
          <a:bodyPr/>
          <a:lstStyle/>
          <a:p>
            <a:pPr algn="r"/>
            <a:r>
              <a:rPr lang="he-IL" b="1" dirty="0"/>
              <a:t>שינויים פיזיים אצל גברים בגיל הזהב: </a:t>
            </a:r>
            <a:r>
              <a:rPr lang="he-IL" b="1" dirty="0">
                <a:solidFill>
                  <a:schemeClr val="accent3">
                    <a:lumMod val="75000"/>
                  </a:schemeClr>
                </a:solidFill>
              </a:rPr>
              <a:t>הגורמים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676399"/>
            <a:ext cx="9218612" cy="4391891"/>
          </a:xfrm>
        </p:spPr>
        <p:txBody>
          <a:bodyPr>
            <a:normAutofit/>
          </a:bodyPr>
          <a:lstStyle/>
          <a:p>
            <a:r>
              <a:rPr lang="he-IL" sz="2000" b="1" dirty="0">
                <a:solidFill>
                  <a:schemeClr val="accent2">
                    <a:lumMod val="75000"/>
                  </a:schemeClr>
                </a:solidFill>
              </a:rPr>
              <a:t>מחלות שונות:</a:t>
            </a:r>
            <a:endParaRPr lang="en-US" sz="2000" dirty="0">
              <a:solidFill>
                <a:schemeClr val="accent2">
                  <a:lumMod val="75000"/>
                </a:schemeClr>
              </a:solidFill>
            </a:endParaRPr>
          </a:p>
          <a:p>
            <a:pPr lvl="0"/>
            <a:r>
              <a:rPr lang="he-IL" sz="2000" dirty="0">
                <a:solidFill>
                  <a:schemeClr val="accent3">
                    <a:lumMod val="75000"/>
                  </a:schemeClr>
                </a:solidFill>
              </a:rPr>
              <a:t>הפרעות בכלי הדם. (טרשת עורקים, כולסטרול ועוד)</a:t>
            </a:r>
            <a:endParaRPr lang="en-US" sz="2000" dirty="0">
              <a:solidFill>
                <a:schemeClr val="accent3">
                  <a:lumMod val="75000"/>
                </a:schemeClr>
              </a:solidFill>
            </a:endParaRPr>
          </a:p>
          <a:p>
            <a:pPr lvl="0"/>
            <a:r>
              <a:rPr lang="he-IL" sz="2000" dirty="0">
                <a:solidFill>
                  <a:schemeClr val="accent3">
                    <a:lumMod val="75000"/>
                  </a:schemeClr>
                </a:solidFill>
              </a:rPr>
              <a:t>הפרעות עצביות (חבלה, טרשת נפוצה, סוכרת, שבץ, מחלות עמוד שדרה ועוד)</a:t>
            </a:r>
            <a:endParaRPr lang="en-US" sz="2000" dirty="0">
              <a:solidFill>
                <a:schemeClr val="accent3">
                  <a:lumMod val="75000"/>
                </a:schemeClr>
              </a:solidFill>
            </a:endParaRPr>
          </a:p>
          <a:p>
            <a:pPr lvl="0"/>
            <a:r>
              <a:rPr lang="he-IL" sz="2000" dirty="0">
                <a:solidFill>
                  <a:schemeClr val="accent3">
                    <a:lumMod val="75000"/>
                  </a:schemeClr>
                </a:solidFill>
              </a:rPr>
              <a:t>מחלות לב</a:t>
            </a:r>
            <a:endParaRPr lang="en-US" sz="2000" dirty="0">
              <a:solidFill>
                <a:schemeClr val="accent3">
                  <a:lumMod val="75000"/>
                </a:schemeClr>
              </a:solidFill>
            </a:endParaRPr>
          </a:p>
          <a:p>
            <a:pPr lvl="0"/>
            <a:r>
              <a:rPr lang="he-IL" sz="2000" dirty="0">
                <a:solidFill>
                  <a:schemeClr val="accent3">
                    <a:lumMod val="75000"/>
                  </a:schemeClr>
                </a:solidFill>
              </a:rPr>
              <a:t>פרקינסון</a:t>
            </a:r>
            <a:endParaRPr lang="en-US" sz="2000" dirty="0">
              <a:solidFill>
                <a:schemeClr val="accent3">
                  <a:lumMod val="75000"/>
                </a:schemeClr>
              </a:solidFill>
            </a:endParaRPr>
          </a:p>
          <a:p>
            <a:pPr lvl="0"/>
            <a:r>
              <a:rPr lang="he-IL" sz="2000" dirty="0">
                <a:solidFill>
                  <a:schemeClr val="accent3">
                    <a:lumMod val="75000"/>
                  </a:schemeClr>
                </a:solidFill>
              </a:rPr>
              <a:t>מחלות רקע (סכרת, כליות, </a:t>
            </a:r>
            <a:r>
              <a:rPr lang="he-IL" sz="2000" dirty="0" err="1">
                <a:solidFill>
                  <a:schemeClr val="accent3">
                    <a:lumMod val="75000"/>
                  </a:schemeClr>
                </a:solidFill>
              </a:rPr>
              <a:t>יל"ד</a:t>
            </a:r>
            <a:r>
              <a:rPr lang="he-IL" sz="2000" dirty="0">
                <a:solidFill>
                  <a:schemeClr val="accent3">
                    <a:lumMod val="75000"/>
                  </a:schemeClr>
                </a:solidFill>
              </a:rPr>
              <a:t>, עישון כבד)</a:t>
            </a:r>
          </a:p>
          <a:p>
            <a:pPr lvl="0"/>
            <a:endParaRPr lang="en-US" sz="2000" dirty="0">
              <a:solidFill>
                <a:schemeClr val="accent3">
                  <a:lumMod val="75000"/>
                </a:schemeClr>
              </a:solidFill>
            </a:endParaRPr>
          </a:p>
          <a:p>
            <a:r>
              <a:rPr lang="he-IL" sz="2000" b="1" dirty="0">
                <a:solidFill>
                  <a:schemeClr val="accent2">
                    <a:lumMod val="75000"/>
                  </a:schemeClr>
                </a:solidFill>
              </a:rPr>
              <a:t>תרופות:</a:t>
            </a:r>
            <a:endParaRPr lang="en-US" sz="2000" dirty="0">
              <a:solidFill>
                <a:schemeClr val="accent2">
                  <a:lumMod val="75000"/>
                </a:schemeClr>
              </a:solidFill>
            </a:endParaRPr>
          </a:p>
          <a:p>
            <a:pPr lvl="0"/>
            <a:r>
              <a:rPr lang="he-IL" sz="2000" dirty="0">
                <a:solidFill>
                  <a:schemeClr val="accent3">
                    <a:lumMod val="75000"/>
                  </a:schemeClr>
                </a:solidFill>
              </a:rPr>
              <a:t>ליתר לחץ דם</a:t>
            </a:r>
            <a:endParaRPr lang="en-US" sz="2000" dirty="0">
              <a:solidFill>
                <a:schemeClr val="accent3">
                  <a:lumMod val="75000"/>
                </a:schemeClr>
              </a:solidFill>
            </a:endParaRPr>
          </a:p>
          <a:p>
            <a:pPr lvl="0"/>
            <a:r>
              <a:rPr lang="he-IL" sz="2000" dirty="0">
                <a:solidFill>
                  <a:schemeClr val="accent3">
                    <a:lumMod val="75000"/>
                  </a:schemeClr>
                </a:solidFill>
              </a:rPr>
              <a:t>פסיכיאטריות: נוגדי דיכאון ותרופות הרגעה</a:t>
            </a:r>
            <a:endParaRPr lang="en-US" sz="20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163742586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895303" y="624110"/>
            <a:ext cx="9609310" cy="1280890"/>
          </a:xfrm>
        </p:spPr>
        <p:txBody>
          <a:bodyPr/>
          <a:lstStyle/>
          <a:p>
            <a:pPr algn="r"/>
            <a:r>
              <a:rPr lang="he-IL" b="1" dirty="0"/>
              <a:t>שינויים פיזיים אצל גברים בגיל הזהב: </a:t>
            </a:r>
            <a:r>
              <a:rPr lang="he-IL" b="1" dirty="0">
                <a:solidFill>
                  <a:schemeClr val="accent3">
                    <a:lumMod val="75000"/>
                  </a:schemeClr>
                </a:solidFill>
              </a:rPr>
              <a:t>הגורמים</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55223" y="1338350"/>
            <a:ext cx="10249390" cy="5453148"/>
          </a:xfrm>
        </p:spPr>
        <p:txBody>
          <a:bodyPr>
            <a:normAutofit fontScale="92500" lnSpcReduction="10000"/>
          </a:bodyPr>
          <a:lstStyle/>
          <a:p>
            <a:r>
              <a:rPr lang="he-IL" sz="2200" b="1" dirty="0">
                <a:solidFill>
                  <a:schemeClr val="accent2">
                    <a:lumMod val="75000"/>
                  </a:schemeClr>
                </a:solidFill>
              </a:rPr>
              <a:t>גורמים נפשיים:</a:t>
            </a:r>
            <a:endParaRPr lang="en-US" sz="2200" dirty="0">
              <a:solidFill>
                <a:schemeClr val="accent2">
                  <a:lumMod val="75000"/>
                </a:schemeClr>
              </a:solidFill>
            </a:endParaRPr>
          </a:p>
          <a:p>
            <a:pPr lvl="0"/>
            <a:r>
              <a:rPr lang="he-IL" sz="2200" dirty="0"/>
              <a:t>דיכאון</a:t>
            </a:r>
            <a:endParaRPr lang="en-US" sz="2200" dirty="0"/>
          </a:p>
          <a:p>
            <a:pPr lvl="0"/>
            <a:r>
              <a:rPr lang="he-IL" sz="2200" dirty="0"/>
              <a:t>חרדת ביצוע</a:t>
            </a:r>
            <a:endParaRPr lang="en-US" sz="2200" dirty="0"/>
          </a:p>
          <a:p>
            <a:pPr lvl="0"/>
            <a:r>
              <a:rPr lang="he-IL" sz="2200" dirty="0"/>
              <a:t>דאגות וחששות</a:t>
            </a:r>
          </a:p>
          <a:p>
            <a:pPr lvl="0"/>
            <a:endParaRPr lang="en-US" sz="2200" dirty="0"/>
          </a:p>
          <a:p>
            <a:r>
              <a:rPr lang="he-IL" sz="2200" b="1" dirty="0">
                <a:solidFill>
                  <a:schemeClr val="accent2">
                    <a:lumMod val="75000"/>
                  </a:schemeClr>
                </a:solidFill>
              </a:rPr>
              <a:t>גורמים חברתיים וסביבתיים:</a:t>
            </a:r>
            <a:endParaRPr lang="en-US" sz="2200" b="1" dirty="0">
              <a:solidFill>
                <a:schemeClr val="accent2">
                  <a:lumMod val="75000"/>
                </a:schemeClr>
              </a:solidFill>
            </a:endParaRPr>
          </a:p>
          <a:p>
            <a:pPr lvl="0"/>
            <a:r>
              <a:rPr lang="he-IL" sz="2200" dirty="0"/>
              <a:t>אובדן הפרטיות (מעבר לבית אבות, מעבר לגור בבית אחד מהילדים)</a:t>
            </a:r>
            <a:endParaRPr lang="en-US" sz="2200" dirty="0"/>
          </a:p>
          <a:p>
            <a:pPr marL="0" lvl="0" indent="0">
              <a:lnSpc>
                <a:spcPct val="150000"/>
              </a:lnSpc>
              <a:buNone/>
            </a:pPr>
            <a:r>
              <a:rPr lang="he-IL" sz="1700" dirty="0"/>
              <a:t>כיוון שמיניות אינה נתפסת כחלק חשוב מחייו של האדם המבוגר, נושא זה עלול להיות מוזנח ולפגוע ביכולת שלו להיות פעיל מינית או לקיים מערכת יחסים אינטימית. </a:t>
            </a:r>
            <a:endParaRPr lang="en-US" sz="1700" dirty="0"/>
          </a:p>
          <a:p>
            <a:pPr marL="0" lvl="0" indent="0">
              <a:lnSpc>
                <a:spcPct val="150000"/>
              </a:lnSpc>
              <a:buNone/>
            </a:pPr>
            <a:r>
              <a:rPr lang="he-IL" sz="1700" dirty="0"/>
              <a:t>מבוגרים עשויים להיתקל בהתנגדות מצד קרובי משפחתם או מצד הצוות הסיעודי במוסדות בהם הם שוהים לקיום מערכת יחסים או פעילות מינית. </a:t>
            </a:r>
            <a:endParaRPr lang="en-US" sz="1700" dirty="0"/>
          </a:p>
          <a:p>
            <a:pPr marL="0" lvl="0" indent="0">
              <a:lnSpc>
                <a:spcPct val="150000"/>
              </a:lnSpc>
              <a:buNone/>
            </a:pPr>
            <a:r>
              <a:rPr lang="he-IL" sz="1700" dirty="0"/>
              <a:t>בזוגיות שניה: הילדים עשויים להתנגד כיוון שקשר חדש נתפס כ"בגידה" בהורה שנפטר, מבוכה מעיסוק בנושא זה ואף פחד מאובדן הירושה.</a:t>
            </a:r>
            <a:endParaRPr lang="en-US" sz="1700" dirty="0"/>
          </a:p>
          <a:p>
            <a:endParaRPr lang="he-IL" sz="2000" b="1" dirty="0">
              <a:solidFill>
                <a:schemeClr val="accent3">
                  <a:lumMod val="75000"/>
                </a:schemeClr>
              </a:solidFill>
            </a:endParaRPr>
          </a:p>
        </p:txBody>
      </p:sp>
    </p:spTree>
    <p:extLst>
      <p:ext uri="{BB962C8B-B14F-4D97-AF65-F5344CB8AC3E}">
        <p14:creationId xmlns:p14="http://schemas.microsoft.com/office/powerpoint/2010/main" val="39964822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173481" y="560610"/>
            <a:ext cx="10864532" cy="1280890"/>
          </a:xfrm>
        </p:spPr>
        <p:txBody>
          <a:bodyPr/>
          <a:lstStyle/>
          <a:p>
            <a:pPr algn="r"/>
            <a:r>
              <a:rPr lang="he-IL" b="1" dirty="0"/>
              <a:t>שינויים פיזיים אצל גברים בגיל הזהב: </a:t>
            </a:r>
            <a:r>
              <a:rPr lang="he-IL" b="1" dirty="0">
                <a:solidFill>
                  <a:schemeClr val="accent3">
                    <a:lumMod val="75000"/>
                  </a:schemeClr>
                </a:solidFill>
              </a:rPr>
              <a:t>תוצאות ישירות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pPr>
              <a:lnSpc>
                <a:spcPct val="150000"/>
              </a:lnSpc>
            </a:pPr>
            <a:r>
              <a:rPr lang="he-IL" sz="2400" b="1" dirty="0">
                <a:solidFill>
                  <a:schemeClr val="accent3">
                    <a:lumMod val="75000"/>
                  </a:schemeClr>
                </a:solidFill>
              </a:rPr>
              <a:t>חוסר תפקוד</a:t>
            </a:r>
          </a:p>
          <a:p>
            <a:pPr>
              <a:lnSpc>
                <a:spcPct val="150000"/>
              </a:lnSpc>
            </a:pPr>
            <a:r>
              <a:rPr lang="he-IL" sz="2400" b="1" dirty="0">
                <a:solidFill>
                  <a:schemeClr val="accent3">
                    <a:lumMod val="75000"/>
                  </a:schemeClr>
                </a:solidFill>
              </a:rPr>
              <a:t>חרדת ביצוע </a:t>
            </a:r>
          </a:p>
          <a:p>
            <a:pPr>
              <a:lnSpc>
                <a:spcPct val="150000"/>
              </a:lnSpc>
            </a:pPr>
            <a:r>
              <a:rPr lang="he-IL" sz="2400" b="1" dirty="0">
                <a:solidFill>
                  <a:schemeClr val="accent3">
                    <a:lumMod val="75000"/>
                  </a:schemeClr>
                </a:solidFill>
              </a:rPr>
              <a:t>בושה ופגיעה בדימוי גוף וביטחון עצמי</a:t>
            </a:r>
          </a:p>
          <a:p>
            <a:pPr>
              <a:lnSpc>
                <a:spcPct val="150000"/>
              </a:lnSpc>
            </a:pPr>
            <a:r>
              <a:rPr lang="he-IL" sz="2400" b="1" dirty="0">
                <a:solidFill>
                  <a:schemeClr val="accent3">
                    <a:lumMod val="75000"/>
                  </a:schemeClr>
                </a:solidFill>
              </a:rPr>
              <a:t>פגיעה בתחושת הגבריות</a:t>
            </a:r>
          </a:p>
          <a:p>
            <a:pPr>
              <a:lnSpc>
                <a:spcPct val="150000"/>
              </a:lnSpc>
            </a:pPr>
            <a:r>
              <a:rPr lang="he-IL" sz="2400" b="1" dirty="0">
                <a:solidFill>
                  <a:schemeClr val="accent3">
                    <a:lumMod val="75000"/>
                  </a:schemeClr>
                </a:solidFill>
              </a:rPr>
              <a:t>ריחוק מבת הזוג ויצירת חוסר הבנה ביניהם.</a:t>
            </a:r>
          </a:p>
          <a:p>
            <a:endParaRPr lang="he-IL" sz="2000" b="1" dirty="0">
              <a:solidFill>
                <a:schemeClr val="accent3">
                  <a:lumMod val="75000"/>
                </a:schemeClr>
              </a:solidFill>
            </a:endParaRPr>
          </a:p>
        </p:txBody>
      </p:sp>
    </p:spTree>
    <p:extLst>
      <p:ext uri="{BB962C8B-B14F-4D97-AF65-F5344CB8AC3E}">
        <p14:creationId xmlns:p14="http://schemas.microsoft.com/office/powerpoint/2010/main" val="411536200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normAutofit fontScale="90000"/>
          </a:bodyPr>
          <a:lstStyle/>
          <a:p>
            <a:pPr algn="r"/>
            <a:r>
              <a:rPr lang="he-IL" b="1" dirty="0"/>
              <a:t>שינויים פיזיים אצל גברים בגיל הזהב: </a:t>
            </a:r>
            <a:r>
              <a:rPr lang="he-IL" b="1" dirty="0">
                <a:solidFill>
                  <a:schemeClr val="accent3">
                    <a:lumMod val="75000"/>
                  </a:schemeClr>
                </a:solidFill>
              </a:rPr>
              <a:t>דרכי טיפול</a:t>
            </a:r>
            <a:br>
              <a:rPr lang="he-IL" b="1" dirty="0"/>
            </a:b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4318000"/>
          </a:xfrm>
        </p:spPr>
        <p:txBody>
          <a:bodyPr>
            <a:normAutofit/>
          </a:bodyPr>
          <a:lstStyle/>
          <a:p>
            <a:pPr>
              <a:lnSpc>
                <a:spcPct val="150000"/>
              </a:lnSpc>
            </a:pPr>
            <a:r>
              <a:rPr lang="he-IL" sz="2400" b="1" dirty="0">
                <a:solidFill>
                  <a:schemeClr val="accent3">
                    <a:lumMod val="75000"/>
                  </a:schemeClr>
                </a:solidFill>
              </a:rPr>
              <a:t>שיפור בכל אחד מהגורמים עשוי לשפר את התפקוד.</a:t>
            </a:r>
          </a:p>
          <a:p>
            <a:pPr>
              <a:lnSpc>
                <a:spcPct val="150000"/>
              </a:lnSpc>
            </a:pPr>
            <a:r>
              <a:rPr lang="he-IL" sz="2400" b="1" dirty="0">
                <a:solidFill>
                  <a:schemeClr val="accent3">
                    <a:lumMod val="75000"/>
                  </a:schemeClr>
                </a:solidFill>
              </a:rPr>
              <a:t>פעילות גופנית  - מזרימה את הדם ומסייעת בתפקוד.</a:t>
            </a:r>
          </a:p>
          <a:p>
            <a:pPr>
              <a:lnSpc>
                <a:spcPct val="150000"/>
              </a:lnSpc>
            </a:pPr>
            <a:r>
              <a:rPr lang="he-IL" sz="2400" b="1" dirty="0">
                <a:solidFill>
                  <a:schemeClr val="accent3">
                    <a:lumMod val="75000"/>
                  </a:schemeClr>
                </a:solidFill>
              </a:rPr>
              <a:t>תדירות יחסי מין מוריד את שכיחות ההפרעה בזקפה.</a:t>
            </a:r>
          </a:p>
          <a:p>
            <a:pPr>
              <a:lnSpc>
                <a:spcPct val="150000"/>
              </a:lnSpc>
            </a:pPr>
            <a:r>
              <a:rPr lang="he-IL" sz="2400" b="1" dirty="0">
                <a:solidFill>
                  <a:schemeClr val="accent3">
                    <a:lumMod val="75000"/>
                  </a:schemeClr>
                </a:solidFill>
              </a:rPr>
              <a:t>כשמופיעה תלונה: לערוך בדיקות כלליות על כל הפיזיולוגיה.</a:t>
            </a:r>
          </a:p>
          <a:p>
            <a:endParaRPr lang="he-IL" sz="2000" b="1" dirty="0">
              <a:solidFill>
                <a:schemeClr val="accent3">
                  <a:lumMod val="75000"/>
                </a:schemeClr>
              </a:solidFill>
            </a:endParaRPr>
          </a:p>
        </p:txBody>
      </p:sp>
    </p:spTree>
    <p:extLst>
      <p:ext uri="{BB962C8B-B14F-4D97-AF65-F5344CB8AC3E}">
        <p14:creationId xmlns:p14="http://schemas.microsoft.com/office/powerpoint/2010/main" val="318752924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679171" y="624110"/>
            <a:ext cx="9825441" cy="1280890"/>
          </a:xfrm>
        </p:spPr>
        <p:txBody>
          <a:bodyPr/>
          <a:lstStyle/>
          <a:p>
            <a:pPr algn="r"/>
            <a:r>
              <a:rPr lang="he-IL" b="1" dirty="0"/>
              <a:t>שינויים פיזיים אצל גברים בגיל הזהב: </a:t>
            </a:r>
            <a:r>
              <a:rPr lang="he-IL" b="1" dirty="0">
                <a:solidFill>
                  <a:schemeClr val="accent3">
                    <a:lumMod val="75000"/>
                  </a:schemeClr>
                </a:solidFill>
              </a:rPr>
              <a:t>דרכי טיפול</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438101"/>
            <a:ext cx="9218612" cy="5264539"/>
          </a:xfrm>
        </p:spPr>
        <p:txBody>
          <a:bodyPr>
            <a:normAutofit/>
          </a:bodyPr>
          <a:lstStyle/>
          <a:p>
            <a:r>
              <a:rPr lang="he-IL" sz="2000" b="1" u="sng" dirty="0">
                <a:solidFill>
                  <a:schemeClr val="accent2">
                    <a:lumMod val="75000"/>
                  </a:schemeClr>
                </a:solidFill>
              </a:rPr>
              <a:t>תרופתית</a:t>
            </a:r>
            <a:r>
              <a:rPr lang="he-IL" sz="2000" b="1" dirty="0">
                <a:solidFill>
                  <a:schemeClr val="accent2">
                    <a:lumMod val="75000"/>
                  </a:schemeClr>
                </a:solidFill>
              </a:rPr>
              <a:t>:</a:t>
            </a:r>
            <a:endParaRPr lang="en-US" sz="2000" dirty="0">
              <a:solidFill>
                <a:schemeClr val="accent2">
                  <a:lumMod val="75000"/>
                </a:schemeClr>
              </a:solidFill>
            </a:endParaRPr>
          </a:p>
          <a:p>
            <a:r>
              <a:rPr lang="he-IL" sz="2000" b="1" u="sng" dirty="0">
                <a:solidFill>
                  <a:schemeClr val="accent3">
                    <a:lumMod val="75000"/>
                  </a:schemeClr>
                </a:solidFill>
              </a:rPr>
              <a:t>קו ראשון</a:t>
            </a:r>
            <a:r>
              <a:rPr lang="he-IL" sz="2000" b="1" dirty="0">
                <a:solidFill>
                  <a:schemeClr val="accent3">
                    <a:lumMod val="75000"/>
                  </a:schemeClr>
                </a:solidFill>
              </a:rPr>
              <a:t>: </a:t>
            </a:r>
          </a:p>
          <a:p>
            <a:pPr marL="0" indent="0">
              <a:buNone/>
            </a:pPr>
            <a:r>
              <a:rPr lang="he-IL" sz="2000" b="1" dirty="0">
                <a:solidFill>
                  <a:schemeClr val="accent3">
                    <a:lumMod val="75000"/>
                  </a:schemeClr>
                </a:solidFill>
              </a:rPr>
              <a:t>     ויאגרה, </a:t>
            </a:r>
            <a:r>
              <a:rPr lang="he-IL" sz="2000" b="1" dirty="0" err="1">
                <a:solidFill>
                  <a:schemeClr val="accent3">
                    <a:lumMod val="75000"/>
                  </a:schemeClr>
                </a:solidFill>
              </a:rPr>
              <a:t>סיאליס</a:t>
            </a:r>
            <a:r>
              <a:rPr lang="he-IL" sz="2000" b="1" dirty="0">
                <a:solidFill>
                  <a:schemeClr val="accent3">
                    <a:lumMod val="75000"/>
                  </a:schemeClr>
                </a:solidFill>
              </a:rPr>
              <a:t>, </a:t>
            </a:r>
            <a:r>
              <a:rPr lang="he-IL" sz="2000" b="1" dirty="0" err="1">
                <a:solidFill>
                  <a:schemeClr val="accent3">
                    <a:lumMod val="75000"/>
                  </a:schemeClr>
                </a:solidFill>
              </a:rPr>
              <a:t>לויטרה</a:t>
            </a:r>
            <a:r>
              <a:rPr lang="he-IL" sz="2000" b="1" dirty="0">
                <a:solidFill>
                  <a:schemeClr val="accent3">
                    <a:lumMod val="75000"/>
                  </a:schemeClr>
                </a:solidFill>
              </a:rPr>
              <a:t>.</a:t>
            </a:r>
          </a:p>
          <a:p>
            <a:pPr>
              <a:lnSpc>
                <a:spcPct val="150000"/>
              </a:lnSpc>
            </a:pPr>
            <a:r>
              <a:rPr lang="he-IL" sz="2000" b="1" u="sng" dirty="0">
                <a:solidFill>
                  <a:schemeClr val="accent3">
                    <a:lumMod val="75000"/>
                  </a:schemeClr>
                </a:solidFill>
              </a:rPr>
              <a:t>קו שני</a:t>
            </a:r>
            <a:r>
              <a:rPr lang="he-IL" sz="2000" b="1" dirty="0">
                <a:solidFill>
                  <a:schemeClr val="accent3">
                    <a:lumMod val="75000"/>
                  </a:schemeClr>
                </a:solidFill>
              </a:rPr>
              <a:t>: </a:t>
            </a:r>
            <a:endParaRPr lang="en-US" sz="2000" dirty="0">
              <a:solidFill>
                <a:schemeClr val="accent3">
                  <a:lumMod val="75000"/>
                </a:schemeClr>
              </a:solidFill>
            </a:endParaRPr>
          </a:p>
          <a:p>
            <a:pPr marL="0" indent="0">
              <a:lnSpc>
                <a:spcPct val="150000"/>
              </a:lnSpc>
              <a:buNone/>
            </a:pPr>
            <a:r>
              <a:rPr lang="he-IL" sz="2000" b="1" dirty="0">
                <a:solidFill>
                  <a:schemeClr val="accent3">
                    <a:lumMod val="75000"/>
                  </a:schemeClr>
                </a:solidFill>
              </a:rPr>
              <a:t>    הזרקות לפין,</a:t>
            </a:r>
            <a:r>
              <a:rPr lang="he-IL" sz="2000" dirty="0">
                <a:solidFill>
                  <a:schemeClr val="accent3">
                    <a:lumMod val="75000"/>
                  </a:schemeClr>
                </a:solidFill>
              </a:rPr>
              <a:t> </a:t>
            </a:r>
            <a:r>
              <a:rPr lang="he-IL" sz="2000" b="1" dirty="0">
                <a:solidFill>
                  <a:schemeClr val="accent3">
                    <a:lumMod val="75000"/>
                  </a:schemeClr>
                </a:solidFill>
              </a:rPr>
              <a:t>משאבת ואקום, שתלים. </a:t>
            </a:r>
          </a:p>
          <a:p>
            <a:pPr marL="0" indent="0">
              <a:lnSpc>
                <a:spcPct val="150000"/>
              </a:lnSpc>
              <a:buNone/>
            </a:pPr>
            <a:endParaRPr lang="he-IL" sz="2000" dirty="0">
              <a:solidFill>
                <a:schemeClr val="accent3">
                  <a:lumMod val="75000"/>
                </a:schemeClr>
              </a:solidFill>
            </a:endParaRPr>
          </a:p>
          <a:p>
            <a:pPr>
              <a:lnSpc>
                <a:spcPct val="150000"/>
              </a:lnSpc>
            </a:pPr>
            <a:r>
              <a:rPr lang="he-IL" sz="2000" b="1" dirty="0">
                <a:solidFill>
                  <a:schemeClr val="accent3">
                    <a:lumMod val="75000"/>
                  </a:schemeClr>
                </a:solidFill>
              </a:rPr>
              <a:t>מיקוד חושי.</a:t>
            </a:r>
            <a:endParaRPr lang="en-US" sz="2000" dirty="0">
              <a:solidFill>
                <a:schemeClr val="accent3">
                  <a:lumMod val="75000"/>
                </a:schemeClr>
              </a:solidFill>
            </a:endParaRPr>
          </a:p>
          <a:p>
            <a:endParaRPr lang="en-US" sz="2000" dirty="0">
              <a:solidFill>
                <a:schemeClr val="accent3">
                  <a:lumMod val="75000"/>
                </a:schemeClr>
              </a:solidFill>
            </a:endParaRPr>
          </a:p>
        </p:txBody>
      </p:sp>
    </p:spTree>
    <p:extLst>
      <p:ext uri="{BB962C8B-B14F-4D97-AF65-F5344CB8AC3E}">
        <p14:creationId xmlns:p14="http://schemas.microsoft.com/office/powerpoint/2010/main" val="84058879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36700"/>
            <a:ext cx="9218612" cy="5156200"/>
          </a:xfrm>
        </p:spPr>
        <p:txBody>
          <a:bodyPr>
            <a:normAutofit lnSpcReduction="10000"/>
          </a:bodyPr>
          <a:lstStyle/>
          <a:p>
            <a:pPr>
              <a:lnSpc>
                <a:spcPct val="150000"/>
              </a:lnSpc>
            </a:pPr>
            <a:r>
              <a:rPr lang="he-IL" sz="2400" b="1" dirty="0">
                <a:solidFill>
                  <a:schemeClr val="accent3">
                    <a:lumMod val="75000"/>
                  </a:schemeClr>
                </a:solidFill>
              </a:rPr>
              <a:t>דפיקות לב</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כאבים בשרירים ובמפרקים</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צניחות רחם/אברים פנימיים</a:t>
            </a:r>
            <a:r>
              <a:rPr lang="he-IL" sz="2400" dirty="0">
                <a:solidFill>
                  <a:schemeClr val="accent3">
                    <a:lumMod val="75000"/>
                  </a:schemeClr>
                </a:solidFill>
              </a:rPr>
              <a:t> (דליפת שתן, פגיעה בביטחון העצמי וכו')</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אוסטאופורוזיס</a:t>
            </a:r>
            <a:endParaRPr lang="en-US" sz="2400" dirty="0">
              <a:solidFill>
                <a:schemeClr val="accent3">
                  <a:lumMod val="75000"/>
                </a:schemeClr>
              </a:solidFill>
            </a:endParaRPr>
          </a:p>
          <a:p>
            <a:pPr>
              <a:lnSpc>
                <a:spcPct val="150000"/>
              </a:lnSpc>
            </a:pPr>
            <a:r>
              <a:rPr lang="he-IL" sz="2400" dirty="0">
                <a:solidFill>
                  <a:schemeClr val="accent3">
                    <a:lumMod val="75000"/>
                  </a:schemeClr>
                </a:solidFill>
              </a:rPr>
              <a:t>שינויים ברקמות השומן בגוף </a:t>
            </a:r>
            <a:r>
              <a:rPr lang="he-IL" sz="2400" b="1" dirty="0">
                <a:solidFill>
                  <a:schemeClr val="accent3">
                    <a:lumMod val="75000"/>
                  </a:schemeClr>
                </a:solidFill>
              </a:rPr>
              <a:t>ובצורת הגוף</a:t>
            </a:r>
            <a:r>
              <a:rPr lang="he-IL" sz="2400" dirty="0">
                <a:solidFill>
                  <a:schemeClr val="accent3">
                    <a:lumMod val="75000"/>
                  </a:schemeClr>
                </a:solidFill>
              </a:rPr>
              <a:t>:</a:t>
            </a:r>
            <a:endParaRPr lang="en-US" sz="2400" dirty="0">
              <a:solidFill>
                <a:schemeClr val="accent3">
                  <a:lumMod val="75000"/>
                </a:schemeClr>
              </a:solidFill>
            </a:endParaRPr>
          </a:p>
          <a:p>
            <a:pPr marL="0" lvl="0" indent="0">
              <a:lnSpc>
                <a:spcPct val="150000"/>
              </a:lnSpc>
              <a:buNone/>
            </a:pPr>
            <a:r>
              <a:rPr lang="he-IL" sz="2400" dirty="0">
                <a:solidFill>
                  <a:schemeClr val="accent3">
                    <a:lumMod val="75000"/>
                  </a:schemeClr>
                </a:solidFill>
              </a:rPr>
              <a:t>     לעיתים מביא לידי: בושה ופגיעה בדימוי גוף וביטחון עצמי</a:t>
            </a:r>
            <a:endParaRPr lang="en-US" sz="2400" dirty="0">
              <a:solidFill>
                <a:schemeClr val="accent3">
                  <a:lumMod val="75000"/>
                </a:schemeClr>
              </a:solidFill>
            </a:endParaRPr>
          </a:p>
          <a:p>
            <a:pPr marL="0" lvl="0" indent="0">
              <a:lnSpc>
                <a:spcPct val="150000"/>
              </a:lnSpc>
              <a:buNone/>
            </a:pPr>
            <a:r>
              <a:rPr lang="he-IL" sz="2400" dirty="0">
                <a:solidFill>
                  <a:schemeClr val="accent3">
                    <a:lumMod val="75000"/>
                  </a:schemeClr>
                </a:solidFill>
              </a:rPr>
              <a:t>     שיפור ע"י הבנה וקבלת הפיזיולוגיה, פעילות גופנית </a:t>
            </a:r>
            <a:r>
              <a:rPr lang="he-IL" sz="2400" dirty="0" err="1">
                <a:solidFill>
                  <a:schemeClr val="accent3">
                    <a:lumMod val="75000"/>
                  </a:schemeClr>
                </a:solidFill>
              </a:rPr>
              <a:t>וסטיילינג</a:t>
            </a:r>
            <a:r>
              <a:rPr lang="he-IL" sz="2400" dirty="0">
                <a:solidFill>
                  <a:schemeClr val="accent3">
                    <a:lumMod val="75000"/>
                  </a:schemeClr>
                </a:solidFill>
              </a:rPr>
              <a:t>.</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הידלדלות השיער.</a:t>
            </a:r>
            <a:endParaRPr lang="en-US" sz="24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97769591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r>
              <a:rPr lang="he-IL" sz="2400" b="1" dirty="0">
                <a:solidFill>
                  <a:schemeClr val="accent3">
                    <a:lumMod val="75000"/>
                  </a:schemeClr>
                </a:solidFill>
              </a:rPr>
              <a:t>דליפות שתן ואי שליטה על סוגרים:</a:t>
            </a:r>
          </a:p>
          <a:p>
            <a:pPr marL="400050" lvl="1" indent="0">
              <a:buNone/>
            </a:pPr>
            <a:r>
              <a:rPr lang="he-IL" sz="2200" b="1" dirty="0">
                <a:solidFill>
                  <a:schemeClr val="accent3">
                    <a:lumMod val="75000"/>
                  </a:schemeClr>
                </a:solidFill>
              </a:rPr>
              <a:t>•	</a:t>
            </a:r>
            <a:r>
              <a:rPr lang="he-IL" sz="2400" dirty="0">
                <a:solidFill>
                  <a:schemeClr val="accent3">
                    <a:lumMod val="75000"/>
                  </a:schemeClr>
                </a:solidFill>
              </a:rPr>
              <a:t>פגיעה בדימוי גוף וביטחון עצמי.</a:t>
            </a:r>
          </a:p>
          <a:p>
            <a:pPr marL="400050" lvl="1" indent="0">
              <a:buNone/>
            </a:pPr>
            <a:r>
              <a:rPr lang="he-IL" sz="2400" dirty="0">
                <a:solidFill>
                  <a:schemeClr val="accent3">
                    <a:lumMod val="75000"/>
                  </a:schemeClr>
                </a:solidFill>
              </a:rPr>
              <a:t>•	צמצום יציאות מהבית/קירבה לשירותים.</a:t>
            </a:r>
          </a:p>
          <a:p>
            <a:pPr marL="400050" lvl="1" indent="0">
              <a:buNone/>
            </a:pPr>
            <a:r>
              <a:rPr lang="he-IL" sz="2400" dirty="0">
                <a:solidFill>
                  <a:schemeClr val="accent3">
                    <a:lumMod val="75000"/>
                  </a:schemeClr>
                </a:solidFill>
              </a:rPr>
              <a:t>•	הימנעות ממעגלים חברתיים.</a:t>
            </a:r>
          </a:p>
          <a:p>
            <a:pPr marL="400050" lvl="1" indent="0">
              <a:buNone/>
            </a:pPr>
            <a:r>
              <a:rPr lang="he-IL" sz="2400" dirty="0">
                <a:solidFill>
                  <a:schemeClr val="accent3">
                    <a:lumMod val="75000"/>
                  </a:schemeClr>
                </a:solidFill>
              </a:rPr>
              <a:t>•	הימנעות מאישות.</a:t>
            </a:r>
          </a:p>
          <a:p>
            <a:r>
              <a:rPr lang="he-IL" sz="2400" b="1" u="sng" dirty="0">
                <a:solidFill>
                  <a:schemeClr val="accent3">
                    <a:lumMod val="75000"/>
                  </a:schemeClr>
                </a:solidFill>
              </a:rPr>
              <a:t>טיפול:</a:t>
            </a:r>
            <a:endParaRPr lang="en-US" sz="2400" dirty="0">
              <a:solidFill>
                <a:schemeClr val="accent3">
                  <a:lumMod val="75000"/>
                </a:schemeClr>
              </a:solidFill>
            </a:endParaRPr>
          </a:p>
          <a:p>
            <a:pPr marL="0" indent="0">
              <a:buNone/>
            </a:pPr>
            <a:r>
              <a:rPr lang="he-IL" sz="2400" dirty="0">
                <a:solidFill>
                  <a:schemeClr val="accent3">
                    <a:lumMod val="75000"/>
                  </a:schemeClr>
                </a:solidFill>
              </a:rPr>
              <a:t>פיזיותרפיה, תרופות, התערבות כירורגית, שינוי הרגלים – שינוי תנוחות וכדו'.</a:t>
            </a:r>
          </a:p>
        </p:txBody>
      </p:sp>
    </p:spTree>
    <p:extLst>
      <p:ext uri="{BB962C8B-B14F-4D97-AF65-F5344CB8AC3E}">
        <p14:creationId xmlns:p14="http://schemas.microsoft.com/office/powerpoint/2010/main" val="21411416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r>
              <a:rPr lang="he-IL" sz="2400" b="1" dirty="0">
                <a:solidFill>
                  <a:schemeClr val="accent3">
                    <a:lumMod val="75000"/>
                  </a:schemeClr>
                </a:solidFill>
              </a:rPr>
              <a:t>חידלון הווסת </a:t>
            </a:r>
            <a:r>
              <a:rPr lang="he-IL" sz="2400" dirty="0">
                <a:solidFill>
                  <a:schemeClr val="accent3">
                    <a:lumMod val="75000"/>
                  </a:schemeClr>
                </a:solidFill>
              </a:rPr>
              <a:t>(נקבע לאחר 12 חודשים ללא ראיית דם ווסת, בסביבות גיל 50)</a:t>
            </a:r>
          </a:p>
          <a:p>
            <a:r>
              <a:rPr lang="he-IL" sz="2400" b="1" dirty="0">
                <a:solidFill>
                  <a:schemeClr val="accent3">
                    <a:lumMod val="75000"/>
                  </a:schemeClr>
                </a:solidFill>
              </a:rPr>
              <a:t>שלב חדש בחיי </a:t>
            </a:r>
            <a:r>
              <a:rPr lang="he-IL" sz="2400" b="1" dirty="0" err="1">
                <a:solidFill>
                  <a:schemeClr val="accent3">
                    <a:lumMod val="75000"/>
                  </a:schemeClr>
                </a:solidFill>
              </a:rPr>
              <a:t>האשה</a:t>
            </a:r>
            <a:r>
              <a:rPr lang="he-IL" sz="2400" b="1" dirty="0">
                <a:solidFill>
                  <a:schemeClr val="accent3">
                    <a:lumMod val="75000"/>
                  </a:schemeClr>
                </a:solidFill>
              </a:rPr>
              <a:t> ובחיי בני הזוג.</a:t>
            </a:r>
          </a:p>
          <a:p>
            <a:r>
              <a:rPr lang="he-IL" sz="2400" b="1" dirty="0">
                <a:solidFill>
                  <a:schemeClr val="accent3">
                    <a:lumMod val="75000"/>
                  </a:schemeClr>
                </a:solidFill>
              </a:rPr>
              <a:t>ירידה בהורמוני המין, </a:t>
            </a:r>
            <a:r>
              <a:rPr lang="he-IL" sz="2400" dirty="0">
                <a:solidFill>
                  <a:schemeClr val="accent3">
                    <a:lumMod val="75000"/>
                  </a:schemeClr>
                </a:solidFill>
              </a:rPr>
              <a:t>מלווה בתסמינים שונים:</a:t>
            </a:r>
          </a:p>
          <a:p>
            <a:pPr marL="400050" lvl="1" indent="0">
              <a:buNone/>
            </a:pPr>
            <a:r>
              <a:rPr lang="he-IL" sz="2200" b="1" dirty="0">
                <a:solidFill>
                  <a:schemeClr val="accent3">
                    <a:lumMod val="75000"/>
                  </a:schemeClr>
                </a:solidFill>
              </a:rPr>
              <a:t>•	</a:t>
            </a:r>
            <a:r>
              <a:rPr lang="he-IL" sz="2400" b="1" dirty="0">
                <a:solidFill>
                  <a:schemeClr val="accent3">
                    <a:lumMod val="75000"/>
                  </a:schemeClr>
                </a:solidFill>
              </a:rPr>
              <a:t>גלי חום </a:t>
            </a:r>
            <a:r>
              <a:rPr lang="he-IL" sz="2400" dirty="0">
                <a:solidFill>
                  <a:schemeClr val="accent3">
                    <a:lumMod val="75000"/>
                  </a:schemeClr>
                </a:solidFill>
              </a:rPr>
              <a:t>(בעיקר בפנים ובצוואר, בליווי הזעה מוגברת, צמרמורת)</a:t>
            </a:r>
          </a:p>
          <a:p>
            <a:pPr marL="400050" lvl="1" indent="0">
              <a:buNone/>
            </a:pPr>
            <a:r>
              <a:rPr lang="he-IL" sz="2400" b="1" dirty="0">
                <a:solidFill>
                  <a:schemeClr val="accent3">
                    <a:lumMod val="75000"/>
                  </a:schemeClr>
                </a:solidFill>
              </a:rPr>
              <a:t>•	הזעה לילית</a:t>
            </a:r>
          </a:p>
          <a:p>
            <a:pPr marL="400050" lvl="1" indent="0">
              <a:buNone/>
            </a:pPr>
            <a:r>
              <a:rPr lang="he-IL" sz="2400" b="1" dirty="0">
                <a:solidFill>
                  <a:schemeClr val="accent3">
                    <a:lumMod val="75000"/>
                  </a:schemeClr>
                </a:solidFill>
              </a:rPr>
              <a:t>•	סחרחורות ועקצוצים.</a:t>
            </a:r>
          </a:p>
          <a:p>
            <a:endParaRPr lang="he-IL" sz="2000" b="1" dirty="0">
              <a:solidFill>
                <a:schemeClr val="accent3">
                  <a:lumMod val="75000"/>
                </a:schemeClr>
              </a:solidFill>
            </a:endParaRPr>
          </a:p>
        </p:txBody>
      </p:sp>
    </p:spTree>
    <p:extLst>
      <p:ext uri="{BB962C8B-B14F-4D97-AF65-F5344CB8AC3E}">
        <p14:creationId xmlns:p14="http://schemas.microsoft.com/office/powerpoint/2010/main" val="189121558"/>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93272"/>
            <a:ext cx="9218612" cy="4375265"/>
          </a:xfrm>
        </p:spPr>
        <p:txBody>
          <a:bodyPr>
            <a:normAutofit/>
          </a:bodyPr>
          <a:lstStyle/>
          <a:p>
            <a:r>
              <a:rPr lang="he-IL" sz="2000" b="1" dirty="0">
                <a:solidFill>
                  <a:schemeClr val="accent3">
                    <a:lumMod val="75000"/>
                  </a:schemeClr>
                </a:solidFill>
              </a:rPr>
              <a:t>ירידה ברמות האסטרוגן (כנראה) גורמות ל:</a:t>
            </a:r>
          </a:p>
          <a:p>
            <a:pPr marL="400050" lvl="1" indent="0">
              <a:buNone/>
            </a:pPr>
            <a:r>
              <a:rPr lang="he-IL" b="1" dirty="0">
                <a:solidFill>
                  <a:schemeClr val="accent3">
                    <a:lumMod val="75000"/>
                  </a:schemeClr>
                </a:solidFill>
              </a:rPr>
              <a:t>•	</a:t>
            </a:r>
            <a:r>
              <a:rPr lang="he-IL" sz="2000" b="1" dirty="0">
                <a:solidFill>
                  <a:schemeClr val="accent3">
                    <a:lumMod val="75000"/>
                  </a:schemeClr>
                </a:solidFill>
              </a:rPr>
              <a:t>נדודי שינה.</a:t>
            </a:r>
          </a:p>
          <a:p>
            <a:pPr marL="400050" lvl="1" indent="0">
              <a:buNone/>
            </a:pPr>
            <a:r>
              <a:rPr lang="he-IL" sz="2000" b="1" dirty="0">
                <a:solidFill>
                  <a:schemeClr val="accent3">
                    <a:lumMod val="75000"/>
                  </a:schemeClr>
                </a:solidFill>
              </a:rPr>
              <a:t>•	תשישות.</a:t>
            </a:r>
          </a:p>
          <a:p>
            <a:pPr marL="400050" lvl="1" indent="0">
              <a:buNone/>
            </a:pPr>
            <a:r>
              <a:rPr lang="he-IL" sz="2000" b="1" dirty="0">
                <a:solidFill>
                  <a:schemeClr val="accent3">
                    <a:lumMod val="75000"/>
                  </a:schemeClr>
                </a:solidFill>
              </a:rPr>
              <a:t>•	רגזנות ועצבנות.</a:t>
            </a:r>
          </a:p>
          <a:p>
            <a:pPr marL="400050" lvl="1" indent="0">
              <a:buNone/>
            </a:pPr>
            <a:r>
              <a:rPr lang="he-IL" sz="2000" b="1" dirty="0">
                <a:solidFill>
                  <a:schemeClr val="accent3">
                    <a:lumMod val="75000"/>
                  </a:schemeClr>
                </a:solidFill>
              </a:rPr>
              <a:t>•	התפתחות מואצת של מחלות לב וכלי דם.</a:t>
            </a:r>
          </a:p>
          <a:p>
            <a:pPr marL="400050" lvl="1" indent="0">
              <a:buNone/>
            </a:pPr>
            <a:r>
              <a:rPr lang="he-IL" sz="2000" b="1" dirty="0">
                <a:solidFill>
                  <a:schemeClr val="accent3">
                    <a:lumMod val="75000"/>
                  </a:schemeClr>
                </a:solidFill>
              </a:rPr>
              <a:t>•	עליה ברמות הכולסטרול ה"רע"  </a:t>
            </a:r>
            <a:r>
              <a:rPr lang="en-US" sz="2000" b="1" dirty="0">
                <a:solidFill>
                  <a:schemeClr val="accent3">
                    <a:lumMod val="75000"/>
                  </a:schemeClr>
                </a:solidFill>
              </a:rPr>
              <a:t>LDL)	</a:t>
            </a:r>
            <a:r>
              <a:rPr lang="he-IL" sz="2000" b="1" dirty="0">
                <a:solidFill>
                  <a:schemeClr val="accent3">
                    <a:lumMod val="75000"/>
                  </a:schemeClr>
                </a:solidFill>
              </a:rPr>
              <a:t>).</a:t>
            </a:r>
          </a:p>
          <a:p>
            <a:pPr lvl="1">
              <a:buFont typeface="Arial" panose="020B0604020202020204" pitchFamily="34" charset="0"/>
              <a:buChar char="•"/>
            </a:pPr>
            <a:r>
              <a:rPr lang="he-IL" sz="2000" b="1" dirty="0">
                <a:solidFill>
                  <a:schemeClr val="accent3">
                    <a:lumMod val="75000"/>
                  </a:schemeClr>
                </a:solidFill>
              </a:rPr>
              <a:t>ירידה ברמות הכולסטרול ה"טוב" (</a:t>
            </a:r>
            <a:r>
              <a:rPr lang="en-US" sz="2000" b="1" dirty="0">
                <a:solidFill>
                  <a:schemeClr val="accent3">
                    <a:lumMod val="75000"/>
                  </a:schemeClr>
                </a:solidFill>
              </a:rPr>
              <a:t>HDL</a:t>
            </a:r>
            <a:r>
              <a:rPr lang="he-IL" sz="2000" b="1" dirty="0">
                <a:solidFill>
                  <a:schemeClr val="accent3">
                    <a:lumMod val="75000"/>
                  </a:schemeClr>
                </a:solidFill>
              </a:rPr>
              <a:t>).</a:t>
            </a:r>
          </a:p>
          <a:p>
            <a:pPr lvl="1">
              <a:buFont typeface="Arial" panose="020B0604020202020204" pitchFamily="34" charset="0"/>
              <a:buChar char="•"/>
            </a:pPr>
            <a:r>
              <a:rPr lang="he-IL" sz="2000" b="1" dirty="0">
                <a:solidFill>
                  <a:schemeClr val="accent3">
                    <a:lumMod val="75000"/>
                  </a:schemeClr>
                </a:solidFill>
              </a:rPr>
              <a:t>יובש נרתיקי - יכול לגרום לדלקות בדרכי השתן/בנרתיק.</a:t>
            </a:r>
          </a:p>
          <a:p>
            <a:pPr marL="800100" lvl="2" indent="0">
              <a:buNone/>
            </a:pPr>
            <a:r>
              <a:rPr lang="he-IL" sz="2000" b="1" dirty="0">
                <a:solidFill>
                  <a:schemeClr val="accent3">
                    <a:lumMod val="75000"/>
                  </a:schemeClr>
                </a:solidFill>
              </a:rPr>
              <a:t>    </a:t>
            </a:r>
            <a:r>
              <a:rPr lang="he-IL" sz="2000" b="1" dirty="0">
                <a:solidFill>
                  <a:schemeClr val="accent2">
                    <a:lumMod val="75000"/>
                  </a:schemeClr>
                </a:solidFill>
              </a:rPr>
              <a:t>פתרונות לכך</a:t>
            </a:r>
            <a:r>
              <a:rPr lang="he-IL" sz="2000" b="1" dirty="0">
                <a:solidFill>
                  <a:schemeClr val="accent3">
                    <a:lumMod val="75000"/>
                  </a:schemeClr>
                </a:solidFill>
              </a:rPr>
              <a:t>: שימוש באסטרוגנים למיניהם (משחות/נרות, סיכוך וכדו')</a:t>
            </a:r>
          </a:p>
          <a:p>
            <a:pPr lvl="1"/>
            <a:endParaRPr lang="he-IL" sz="2000" b="1" dirty="0">
              <a:solidFill>
                <a:schemeClr val="accent3">
                  <a:lumMod val="75000"/>
                </a:schemeClr>
              </a:solidFill>
            </a:endParaRPr>
          </a:p>
        </p:txBody>
      </p:sp>
    </p:spTree>
    <p:extLst>
      <p:ext uri="{BB962C8B-B14F-4D97-AF65-F5344CB8AC3E}">
        <p14:creationId xmlns:p14="http://schemas.microsoft.com/office/powerpoint/2010/main" val="129136433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חשוב לדעת!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69375" y="1510144"/>
            <a:ext cx="9235237" cy="4824154"/>
          </a:xfrm>
        </p:spPr>
        <p:txBody>
          <a:bodyPr>
            <a:normAutofit/>
          </a:bodyPr>
          <a:lstStyle/>
          <a:p>
            <a:pPr algn="just">
              <a:lnSpc>
                <a:spcPct val="150000"/>
              </a:lnSpc>
            </a:pPr>
            <a:r>
              <a:rPr lang="he-IL" sz="2000" b="1" dirty="0">
                <a:solidFill>
                  <a:schemeClr val="accent3">
                    <a:lumMod val="75000"/>
                  </a:schemeClr>
                </a:solidFill>
              </a:rPr>
              <a:t>למרות שמבוגרים רבים חווים קשיים בתפקוד המיני רק מעטים מהם פונים לטיפול ומטופלים תרופתית, ונשים עושות זאת בשיעור נמוך מאוד ביחס לגברים. </a:t>
            </a:r>
          </a:p>
          <a:p>
            <a:pPr algn="just">
              <a:lnSpc>
                <a:spcPct val="150000"/>
              </a:lnSpc>
            </a:pPr>
            <a:r>
              <a:rPr lang="he-IL" sz="2000" b="1" dirty="0">
                <a:solidFill>
                  <a:schemeClr val="accent3">
                    <a:lumMod val="75000"/>
                  </a:schemeClr>
                </a:solidFill>
              </a:rPr>
              <a:t>בנוסף, רופאים ומטופליהם כאחד נמנעים וממעטים ליזום שיחות בנושאים אלו, בשל מבוכה, בשל תפיסות חברתיות שליליות שונות הקשורות למין ובשל פער גילים בין הרופא למטופל.</a:t>
            </a:r>
          </a:p>
          <a:p>
            <a:pPr algn="just">
              <a:lnSpc>
                <a:spcPct val="150000"/>
              </a:lnSpc>
            </a:pPr>
            <a:r>
              <a:rPr lang="he-IL" sz="2000" b="1" dirty="0">
                <a:solidFill>
                  <a:schemeClr val="accent3">
                    <a:lumMod val="75000"/>
                  </a:schemeClr>
                </a:solidFill>
              </a:rPr>
              <a:t>נראה שאנשים מבוגרים מוכנים יותר להשלים עם בעיות בתפקוד המיני מאשר צעירים. </a:t>
            </a:r>
          </a:p>
          <a:p>
            <a:pPr algn="just">
              <a:lnSpc>
                <a:spcPct val="150000"/>
              </a:lnSpc>
            </a:pPr>
            <a:r>
              <a:rPr lang="he-IL" sz="2000" b="1" dirty="0">
                <a:solidFill>
                  <a:schemeClr val="accent2">
                    <a:lumMod val="75000"/>
                  </a:schemeClr>
                </a:solidFill>
              </a:rPr>
              <a:t>עם זאת, מגמה זו משתנה, יותר ויותר אנשים מבוגרים פונים לטפל במקרה של בעיות בתפקוד המיני.</a:t>
            </a:r>
          </a:p>
          <a:p>
            <a:pPr algn="just"/>
            <a:endParaRPr lang="he-IL" sz="2000" b="1" dirty="0">
              <a:solidFill>
                <a:schemeClr val="accent3">
                  <a:lumMod val="75000"/>
                </a:schemeClr>
              </a:solidFill>
            </a:endParaRPr>
          </a:p>
        </p:txBody>
      </p:sp>
    </p:spTree>
    <p:extLst>
      <p:ext uri="{BB962C8B-B14F-4D97-AF65-F5344CB8AC3E}">
        <p14:creationId xmlns:p14="http://schemas.microsoft.com/office/powerpoint/2010/main" val="227776472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טיפולים המתאימים לכלל המצבים: </a:t>
            </a:r>
            <a:br>
              <a:rPr lang="en-US" dirty="0"/>
            </a:b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4279900"/>
          </a:xfrm>
        </p:spPr>
        <p:txBody>
          <a:bodyPr>
            <a:normAutofit/>
          </a:bodyPr>
          <a:lstStyle/>
          <a:p>
            <a:pPr marL="0" lvl="0" indent="0">
              <a:buNone/>
            </a:pPr>
            <a:r>
              <a:rPr lang="he-IL" sz="2400" b="1" dirty="0">
                <a:solidFill>
                  <a:schemeClr val="accent3">
                    <a:lumMod val="75000"/>
                  </a:schemeClr>
                </a:solidFill>
              </a:rPr>
              <a:t>לדייק את הבעיה:</a:t>
            </a:r>
            <a:endParaRPr lang="en-US" sz="2400" dirty="0">
              <a:solidFill>
                <a:schemeClr val="accent3">
                  <a:lumMod val="75000"/>
                </a:schemeClr>
              </a:solidFill>
            </a:endParaRPr>
          </a:p>
          <a:p>
            <a:pPr lvl="0"/>
            <a:r>
              <a:rPr lang="he-IL" sz="2400" dirty="0">
                <a:solidFill>
                  <a:schemeClr val="accent3">
                    <a:lumMod val="75000"/>
                  </a:schemeClr>
                </a:solidFill>
              </a:rPr>
              <a:t>מה השתנה?</a:t>
            </a:r>
            <a:endParaRPr lang="en-US" sz="2400" dirty="0">
              <a:solidFill>
                <a:schemeClr val="accent3">
                  <a:lumMod val="75000"/>
                </a:schemeClr>
              </a:solidFill>
            </a:endParaRPr>
          </a:p>
          <a:p>
            <a:pPr lvl="0"/>
            <a:r>
              <a:rPr lang="he-IL" sz="2400" dirty="0">
                <a:solidFill>
                  <a:schemeClr val="accent3">
                    <a:lumMod val="75000"/>
                  </a:schemeClr>
                </a:solidFill>
              </a:rPr>
              <a:t>האם הבעיה חדשה או מוכרת?</a:t>
            </a:r>
            <a:endParaRPr lang="en-US" sz="2400" dirty="0">
              <a:solidFill>
                <a:schemeClr val="accent3">
                  <a:lumMod val="75000"/>
                </a:schemeClr>
              </a:solidFill>
            </a:endParaRPr>
          </a:p>
          <a:p>
            <a:pPr lvl="0"/>
            <a:r>
              <a:rPr lang="he-IL" sz="2400" dirty="0">
                <a:solidFill>
                  <a:schemeClr val="accent3">
                    <a:lumMod val="75000"/>
                  </a:schemeClr>
                </a:solidFill>
              </a:rPr>
              <a:t>מתי הבעיה החלה?</a:t>
            </a:r>
            <a:endParaRPr lang="en-US" sz="2400" dirty="0">
              <a:solidFill>
                <a:schemeClr val="accent3">
                  <a:lumMod val="75000"/>
                </a:schemeClr>
              </a:solidFill>
            </a:endParaRPr>
          </a:p>
          <a:p>
            <a:pPr lvl="0"/>
            <a:r>
              <a:rPr lang="he-IL" sz="2400" dirty="0">
                <a:solidFill>
                  <a:schemeClr val="accent3">
                    <a:lumMod val="75000"/>
                  </a:schemeClr>
                </a:solidFill>
              </a:rPr>
              <a:t>מה קורה לאדם בחיים? לחץ וכו'?</a:t>
            </a:r>
            <a:endParaRPr lang="en-US" sz="2400" dirty="0">
              <a:solidFill>
                <a:schemeClr val="accent3">
                  <a:lumMod val="75000"/>
                </a:schemeClr>
              </a:solidFill>
            </a:endParaRPr>
          </a:p>
          <a:p>
            <a:pPr lvl="0"/>
            <a:r>
              <a:rPr lang="he-IL" sz="2400" dirty="0">
                <a:solidFill>
                  <a:schemeClr val="accent3">
                    <a:lumMod val="75000"/>
                  </a:schemeClr>
                </a:solidFill>
              </a:rPr>
              <a:t>האם מפריע? למי?</a:t>
            </a:r>
          </a:p>
          <a:p>
            <a:r>
              <a:rPr lang="he-IL" sz="2400" dirty="0">
                <a:solidFill>
                  <a:schemeClr val="accent3">
                    <a:lumMod val="75000"/>
                  </a:schemeClr>
                </a:solidFill>
              </a:rPr>
              <a:t>כמה זה מפריע להתנהלות של האדם: מבחינה תפקודית? נפשית? חברתית? זוגית?</a:t>
            </a:r>
            <a:endParaRPr lang="en-US" sz="2400" dirty="0">
              <a:solidFill>
                <a:schemeClr val="accent3">
                  <a:lumMod val="75000"/>
                </a:schemeClr>
              </a:solidFill>
            </a:endParaRPr>
          </a:p>
          <a:p>
            <a:pPr lvl="0"/>
            <a:endParaRPr lang="en-US" sz="24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45804035"/>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טיפולים המתאימים לכלל המצבים: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606829" y="1410392"/>
            <a:ext cx="10897783" cy="5322917"/>
          </a:xfrm>
        </p:spPr>
        <p:txBody>
          <a:bodyPr>
            <a:normAutofit/>
          </a:bodyPr>
          <a:lstStyle/>
          <a:p>
            <a:pPr lvl="0">
              <a:lnSpc>
                <a:spcPct val="150000"/>
              </a:lnSpc>
            </a:pPr>
            <a:r>
              <a:rPr lang="he-IL" sz="2000" dirty="0">
                <a:solidFill>
                  <a:schemeClr val="accent3">
                    <a:lumMod val="75000"/>
                  </a:schemeClr>
                </a:solidFill>
              </a:rPr>
              <a:t>הבנה כי </a:t>
            </a:r>
            <a:r>
              <a:rPr lang="he-IL" sz="2000" b="1" dirty="0">
                <a:solidFill>
                  <a:schemeClr val="accent3">
                    <a:lumMod val="75000"/>
                  </a:schemeClr>
                </a:solidFill>
              </a:rPr>
              <a:t>הצורך שלנו במגע, קרבה, חיבוק ונישוק קיים בכל גיל ו(כמעט) בכל מצב רפואי.</a:t>
            </a:r>
            <a:endParaRPr lang="en-US" sz="2000" dirty="0">
              <a:solidFill>
                <a:schemeClr val="accent3">
                  <a:lumMod val="75000"/>
                </a:schemeClr>
              </a:solidFill>
            </a:endParaRPr>
          </a:p>
          <a:p>
            <a:pPr>
              <a:lnSpc>
                <a:spcPct val="150000"/>
              </a:lnSpc>
            </a:pPr>
            <a:r>
              <a:rPr lang="he-IL" sz="2000" dirty="0">
                <a:solidFill>
                  <a:schemeClr val="accent3">
                    <a:lumMod val="75000"/>
                  </a:schemeClr>
                </a:solidFill>
              </a:rPr>
              <a:t>אינטימיות, ביטויי מיניות ומגע מיני יכולים לבוא לידי ביטוי </a:t>
            </a:r>
            <a:r>
              <a:rPr lang="he-IL" sz="2000" b="1" dirty="0">
                <a:solidFill>
                  <a:schemeClr val="accent3">
                    <a:lumMod val="75000"/>
                  </a:schemeClr>
                </a:solidFill>
              </a:rPr>
              <a:t>באופנים שונים</a:t>
            </a:r>
            <a:r>
              <a:rPr lang="he-IL" sz="2000" dirty="0">
                <a:solidFill>
                  <a:schemeClr val="accent3">
                    <a:lumMod val="75000"/>
                  </a:schemeClr>
                </a:solidFill>
              </a:rPr>
              <a:t> ולאו דווקא בחיבור ושיא.</a:t>
            </a:r>
            <a:endParaRPr lang="en-US" sz="2000" dirty="0">
              <a:solidFill>
                <a:schemeClr val="accent3">
                  <a:lumMod val="75000"/>
                </a:schemeClr>
              </a:solidFill>
            </a:endParaRPr>
          </a:p>
          <a:p>
            <a:pPr>
              <a:lnSpc>
                <a:spcPct val="150000"/>
              </a:lnSpc>
            </a:pPr>
            <a:r>
              <a:rPr lang="he-IL" sz="2000" b="1" dirty="0">
                <a:solidFill>
                  <a:schemeClr val="accent3">
                    <a:lumMod val="75000"/>
                  </a:schemeClr>
                </a:solidFill>
              </a:rPr>
              <a:t>הנאה</a:t>
            </a:r>
            <a:r>
              <a:rPr lang="he-IL" sz="2000" dirty="0">
                <a:solidFill>
                  <a:schemeClr val="accent3">
                    <a:lumMod val="75000"/>
                  </a:schemeClr>
                </a:solidFill>
              </a:rPr>
              <a:t> </a:t>
            </a:r>
            <a:r>
              <a:rPr lang="he-IL" sz="2000" b="1" dirty="0">
                <a:solidFill>
                  <a:schemeClr val="accent3">
                    <a:lumMod val="75000"/>
                  </a:schemeClr>
                </a:solidFill>
              </a:rPr>
              <a:t>ממגע גופני כללי</a:t>
            </a:r>
            <a:r>
              <a:rPr lang="he-IL" sz="2000" dirty="0">
                <a:solidFill>
                  <a:schemeClr val="accent3">
                    <a:lumMod val="75000"/>
                  </a:schemeClr>
                </a:solidFill>
              </a:rPr>
              <a:t>, מאינטימיות וקירבה.</a:t>
            </a:r>
            <a:endParaRPr lang="en-US" sz="2000" dirty="0">
              <a:solidFill>
                <a:schemeClr val="accent3">
                  <a:lumMod val="75000"/>
                </a:schemeClr>
              </a:solidFill>
            </a:endParaRPr>
          </a:p>
          <a:p>
            <a:pPr lvl="0">
              <a:lnSpc>
                <a:spcPct val="150000"/>
              </a:lnSpc>
            </a:pPr>
            <a:r>
              <a:rPr lang="he-IL" sz="2000" dirty="0">
                <a:solidFill>
                  <a:schemeClr val="accent3">
                    <a:lumMod val="75000"/>
                  </a:schemeClr>
                </a:solidFill>
              </a:rPr>
              <a:t>חיזוק הידיעה שקרבה כזו היא חלק מ</a:t>
            </a:r>
            <a:r>
              <a:rPr lang="he-IL" sz="2000" b="1" dirty="0">
                <a:solidFill>
                  <a:schemeClr val="accent3">
                    <a:lumMod val="75000"/>
                  </a:schemeClr>
                </a:solidFill>
              </a:rPr>
              <a:t>מצוות עונה </a:t>
            </a:r>
            <a:r>
              <a:rPr lang="he-IL" sz="2000" dirty="0">
                <a:solidFill>
                  <a:schemeClr val="accent3">
                    <a:lumMod val="75000"/>
                  </a:schemeClr>
                </a:solidFill>
              </a:rPr>
              <a:t>– מהמצווה לשמח את אשתו.</a:t>
            </a:r>
            <a:endParaRPr lang="en-US" sz="2000" dirty="0">
              <a:solidFill>
                <a:schemeClr val="accent3">
                  <a:lumMod val="75000"/>
                </a:schemeClr>
              </a:solidFill>
            </a:endParaRPr>
          </a:p>
          <a:p>
            <a:pPr lvl="0">
              <a:lnSpc>
                <a:spcPct val="150000"/>
              </a:lnSpc>
            </a:pPr>
            <a:r>
              <a:rPr lang="he-IL" sz="2000" b="1" dirty="0">
                <a:solidFill>
                  <a:schemeClr val="accent3">
                    <a:lumMod val="75000"/>
                  </a:schemeClr>
                </a:solidFill>
              </a:rPr>
              <a:t>תקשורת זוגית טובה</a:t>
            </a:r>
            <a:r>
              <a:rPr lang="he-IL" sz="2000" dirty="0">
                <a:solidFill>
                  <a:schemeClr val="accent3">
                    <a:lumMod val="75000"/>
                  </a:schemeClr>
                </a:solidFill>
              </a:rPr>
              <a:t>: חשיבות השיח הפתוח בין בני הזוג.</a:t>
            </a:r>
          </a:p>
          <a:p>
            <a:pPr lvl="0">
              <a:lnSpc>
                <a:spcPct val="150000"/>
              </a:lnSpc>
            </a:pPr>
            <a:r>
              <a:rPr lang="he-IL" sz="2000" b="1" dirty="0">
                <a:solidFill>
                  <a:schemeClr val="accent3">
                    <a:lumMod val="75000"/>
                  </a:schemeClr>
                </a:solidFill>
              </a:rPr>
              <a:t>להגביר את תחושת המיניות </a:t>
            </a:r>
            <a:r>
              <a:rPr lang="he-IL" sz="2000" dirty="0">
                <a:solidFill>
                  <a:schemeClr val="accent3">
                    <a:lumMod val="75000"/>
                  </a:schemeClr>
                </a:solidFill>
              </a:rPr>
              <a:t>("במותר להם"): חידוש האינטימיות</a:t>
            </a:r>
            <a:r>
              <a:rPr lang="he-IL" sz="2000">
                <a:solidFill>
                  <a:schemeClr val="accent3">
                    <a:lumMod val="75000"/>
                  </a:schemeClr>
                </a:solidFill>
              </a:rPr>
              <a:t>. </a:t>
            </a:r>
          </a:p>
          <a:p>
            <a:pPr lvl="0">
              <a:lnSpc>
                <a:spcPct val="150000"/>
              </a:lnSpc>
            </a:pPr>
            <a:r>
              <a:rPr lang="he-IL" sz="2000" b="1">
                <a:solidFill>
                  <a:schemeClr val="accent3">
                    <a:lumMod val="75000"/>
                  </a:schemeClr>
                </a:solidFill>
              </a:rPr>
              <a:t>מיקוד </a:t>
            </a:r>
            <a:r>
              <a:rPr lang="he-IL" sz="2000" b="1" dirty="0">
                <a:solidFill>
                  <a:schemeClr val="accent3">
                    <a:lumMod val="75000"/>
                  </a:schemeClr>
                </a:solidFill>
              </a:rPr>
              <a:t>חושי</a:t>
            </a:r>
            <a:r>
              <a:rPr lang="he-IL" sz="2000" dirty="0">
                <a:solidFill>
                  <a:schemeClr val="accent3">
                    <a:lumMod val="75000"/>
                  </a:schemeClr>
                </a:solidFill>
              </a:rPr>
              <a:t>.</a:t>
            </a:r>
            <a:endParaRPr lang="en-US" sz="20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268836172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לסיכום: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40188"/>
            <a:ext cx="9218612" cy="5038411"/>
          </a:xfrm>
        </p:spPr>
        <p:txBody>
          <a:bodyPr>
            <a:normAutofit/>
          </a:bodyPr>
          <a:lstStyle/>
          <a:p>
            <a:pPr marL="0" indent="0" algn="just">
              <a:lnSpc>
                <a:spcPct val="150000"/>
              </a:lnSpc>
              <a:buNone/>
            </a:pPr>
            <a:r>
              <a:rPr lang="he-IL" sz="2000" b="1" dirty="0">
                <a:solidFill>
                  <a:schemeClr val="accent3">
                    <a:lumMod val="75000"/>
                  </a:schemeClr>
                </a:solidFill>
              </a:rPr>
              <a:t>על פי </a:t>
            </a:r>
            <a:r>
              <a:rPr lang="he-IL" sz="2000" b="1" dirty="0">
                <a:solidFill>
                  <a:schemeClr val="accent2">
                    <a:lumMod val="75000"/>
                  </a:schemeClr>
                </a:solidFill>
              </a:rPr>
              <a:t>ד"ר רונן רוב, אורולוג מומחה </a:t>
            </a:r>
            <a:r>
              <a:rPr lang="he-IL" sz="2000" b="1" dirty="0">
                <a:solidFill>
                  <a:schemeClr val="accent3">
                    <a:lumMod val="75000"/>
                  </a:schemeClr>
                </a:solidFill>
              </a:rPr>
              <a:t>ומנהל המרפאה לבריאות מינית במרכז הרפואי הלל יפה, </a:t>
            </a:r>
            <a:r>
              <a:rPr lang="he-IL" sz="2000" b="1" dirty="0">
                <a:solidFill>
                  <a:schemeClr val="accent2">
                    <a:lumMod val="75000"/>
                  </a:schemeClr>
                </a:solidFill>
              </a:rPr>
              <a:t>ומירי </a:t>
            </a:r>
            <a:r>
              <a:rPr lang="he-IL" sz="2000" b="1" dirty="0" err="1">
                <a:solidFill>
                  <a:schemeClr val="accent2">
                    <a:lumMod val="75000"/>
                  </a:schemeClr>
                </a:solidFill>
              </a:rPr>
              <a:t>קרייזמן</a:t>
            </a:r>
            <a:r>
              <a:rPr lang="he-IL" sz="2000" b="1" dirty="0">
                <a:solidFill>
                  <a:schemeClr val="accent2">
                    <a:lumMod val="75000"/>
                  </a:schemeClr>
                </a:solidFill>
              </a:rPr>
              <a:t> - מטפלת מינית </a:t>
            </a:r>
            <a:r>
              <a:rPr lang="he-IL" sz="2000" b="1" dirty="0">
                <a:solidFill>
                  <a:schemeClr val="accent3">
                    <a:lumMod val="75000"/>
                  </a:schemeClr>
                </a:solidFill>
              </a:rPr>
              <a:t>מוסמכת לאורולוגיה וסקסולוגיה במרפאה זו:</a:t>
            </a:r>
          </a:p>
          <a:p>
            <a:pPr algn="just">
              <a:lnSpc>
                <a:spcPct val="150000"/>
              </a:lnSpc>
            </a:pPr>
            <a:r>
              <a:rPr lang="he-IL" sz="2400" b="1" dirty="0">
                <a:solidFill>
                  <a:schemeClr val="accent3">
                    <a:lumMod val="75000"/>
                  </a:schemeClr>
                </a:solidFill>
              </a:rPr>
              <a:t>אהבה, חיבה, אינטימיות והשגת שיא, אינם תלויים כלל ועיקר בנתונים הפיזיולוגים של הגבר או האישה, אלא </a:t>
            </a:r>
            <a:r>
              <a:rPr lang="he-IL" sz="2400" b="1" dirty="0">
                <a:solidFill>
                  <a:schemeClr val="accent2">
                    <a:lumMod val="75000"/>
                  </a:schemeClr>
                </a:solidFill>
              </a:rPr>
              <a:t>במערכת יחסים רגשית המאפשרת כבוד והבנה בין בני הזוג</a:t>
            </a:r>
            <a:r>
              <a:rPr lang="he-IL" sz="2400" b="1" dirty="0">
                <a:solidFill>
                  <a:schemeClr val="accent3">
                    <a:lumMod val="75000"/>
                  </a:schemeClr>
                </a:solidFill>
              </a:rPr>
              <a:t>. דווקא בגיל הזה הדבר הנכון הוא לבצע הערכה מחודשת של זוגיות קיימת, על מנת למצוא תכנים חדשים המתאימים לשני בני הזוג, שיכולים לסייע בחיזוק הקשר המיני והתשוקה המינית.</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46494347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61D821-7233-41F1-AD08-085D9806F64E}"/>
              </a:ext>
            </a:extLst>
          </p:cNvPr>
          <p:cNvSpPr>
            <a:spLocks noGrp="1"/>
          </p:cNvSpPr>
          <p:nvPr>
            <p:ph type="title"/>
          </p:nvPr>
        </p:nvSpPr>
        <p:spPr/>
        <p:txBody>
          <a:bodyPr/>
          <a:lstStyle/>
          <a:p>
            <a:pPr algn="r"/>
            <a:r>
              <a:rPr lang="he-IL" b="1" dirty="0"/>
              <a:t>לסיכום:</a:t>
            </a:r>
            <a:endParaRPr lang="he-IL" dirty="0"/>
          </a:p>
        </p:txBody>
      </p:sp>
      <p:sp>
        <p:nvSpPr>
          <p:cNvPr id="3" name="מציין מיקום תוכן 2">
            <a:extLst>
              <a:ext uri="{FF2B5EF4-FFF2-40B4-BE49-F238E27FC236}">
                <a16:creationId xmlns:a16="http://schemas.microsoft.com/office/drawing/2014/main" id="{B5B811E3-5870-4244-B607-D29488D1DBC8}"/>
              </a:ext>
            </a:extLst>
          </p:cNvPr>
          <p:cNvSpPr>
            <a:spLocks noGrp="1"/>
          </p:cNvSpPr>
          <p:nvPr>
            <p:ph idx="1"/>
          </p:nvPr>
        </p:nvSpPr>
        <p:spPr>
          <a:xfrm>
            <a:off x="1765299" y="2011450"/>
            <a:ext cx="9650413" cy="4503650"/>
          </a:xfrm>
        </p:spPr>
        <p:txBody>
          <a:bodyPr>
            <a:noAutofit/>
          </a:bodyPr>
          <a:lstStyle/>
          <a:p>
            <a:pPr marL="0" indent="0">
              <a:lnSpc>
                <a:spcPct val="150000"/>
              </a:lnSpc>
              <a:buNone/>
            </a:pPr>
            <a:r>
              <a:rPr lang="he-IL" sz="3200" b="1" dirty="0">
                <a:solidFill>
                  <a:schemeClr val="accent2">
                    <a:lumMod val="75000"/>
                  </a:schemeClr>
                </a:solidFill>
              </a:rPr>
              <a:t>הרב </a:t>
            </a:r>
            <a:r>
              <a:rPr lang="he-IL" sz="3200" b="1" dirty="0" err="1">
                <a:solidFill>
                  <a:schemeClr val="accent2">
                    <a:lumMod val="75000"/>
                  </a:schemeClr>
                </a:solidFill>
              </a:rPr>
              <a:t>דסלר</a:t>
            </a:r>
            <a:r>
              <a:rPr lang="he-IL" sz="3200" b="1" dirty="0">
                <a:solidFill>
                  <a:schemeClr val="accent2">
                    <a:lumMod val="75000"/>
                  </a:schemeClr>
                </a:solidFill>
              </a:rPr>
              <a:t> מכתב מאליהו, קונטרס החסד פרק ו:</a:t>
            </a:r>
          </a:p>
          <a:p>
            <a:pPr>
              <a:lnSpc>
                <a:spcPct val="150000"/>
              </a:lnSpc>
            </a:pPr>
            <a:r>
              <a:rPr lang="he-IL" sz="2400" dirty="0">
                <a:solidFill>
                  <a:schemeClr val="accent3">
                    <a:lumMod val="75000"/>
                  </a:schemeClr>
                </a:solidFill>
              </a:rPr>
              <a:t>"</a:t>
            </a:r>
            <a:r>
              <a:rPr lang="he-IL" sz="2800" b="1" dirty="0">
                <a:solidFill>
                  <a:schemeClr val="accent3">
                    <a:lumMod val="75000"/>
                  </a:schemeClr>
                </a:solidFill>
              </a:rPr>
              <a:t>על כן בהיותם נותנים השלמה זה לזה – יאהבו זה את זה, </a:t>
            </a:r>
          </a:p>
          <a:p>
            <a:pPr marL="0" indent="0">
              <a:lnSpc>
                <a:spcPct val="150000"/>
              </a:lnSpc>
              <a:buNone/>
            </a:pPr>
            <a:r>
              <a:rPr lang="he-IL" sz="2800" b="1" dirty="0">
                <a:solidFill>
                  <a:schemeClr val="accent3">
                    <a:lumMod val="75000"/>
                  </a:schemeClr>
                </a:solidFill>
              </a:rPr>
              <a:t>     כי הנותן – יאהב. </a:t>
            </a:r>
          </a:p>
          <a:p>
            <a:pPr marL="0" indent="0">
              <a:lnSpc>
                <a:spcPct val="150000"/>
              </a:lnSpc>
              <a:buNone/>
            </a:pPr>
            <a:r>
              <a:rPr lang="he-IL" sz="2800" b="1" dirty="0">
                <a:solidFill>
                  <a:schemeClr val="accent3">
                    <a:lumMod val="75000"/>
                  </a:schemeClr>
                </a:solidFill>
              </a:rPr>
              <a:t>    וזהו אשר באהבתם, כל שאיפתם היא ליתן ולהשפיע נחת       </a:t>
            </a:r>
          </a:p>
          <a:p>
            <a:pPr marL="0" indent="0">
              <a:lnSpc>
                <a:spcPct val="150000"/>
              </a:lnSpc>
              <a:buNone/>
            </a:pPr>
            <a:r>
              <a:rPr lang="he-IL" sz="2800" b="1" dirty="0">
                <a:solidFill>
                  <a:schemeClr val="accent3">
                    <a:lumMod val="75000"/>
                  </a:schemeClr>
                </a:solidFill>
              </a:rPr>
              <a:t>    ועונג זה לזה</a:t>
            </a:r>
            <a:r>
              <a:rPr lang="he-IL" sz="2400" dirty="0">
                <a:solidFill>
                  <a:schemeClr val="accent3">
                    <a:lumMod val="75000"/>
                  </a:schemeClr>
                </a:solidFill>
              </a:rPr>
              <a:t>".</a:t>
            </a:r>
          </a:p>
        </p:txBody>
      </p:sp>
    </p:spTree>
    <p:extLst>
      <p:ext uri="{BB962C8B-B14F-4D97-AF65-F5344CB8AC3E}">
        <p14:creationId xmlns:p14="http://schemas.microsoft.com/office/powerpoint/2010/main" val="121937045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61D821-7233-41F1-AD08-085D9806F64E}"/>
              </a:ext>
            </a:extLst>
          </p:cNvPr>
          <p:cNvSpPr>
            <a:spLocks noGrp="1"/>
          </p:cNvSpPr>
          <p:nvPr>
            <p:ph type="title"/>
          </p:nvPr>
        </p:nvSpPr>
        <p:spPr/>
        <p:txBody>
          <a:bodyPr/>
          <a:lstStyle/>
          <a:p>
            <a:pPr algn="r"/>
            <a:r>
              <a:rPr lang="he-IL" b="1"/>
              <a:t>המקורות </a:t>
            </a:r>
            <a:r>
              <a:rPr lang="he-IL" b="1" dirty="0"/>
              <a:t>למצגת:</a:t>
            </a:r>
            <a:endParaRPr lang="he-IL" dirty="0"/>
          </a:p>
        </p:txBody>
      </p:sp>
      <p:sp>
        <p:nvSpPr>
          <p:cNvPr id="3" name="מציין מיקום תוכן 2">
            <a:extLst>
              <a:ext uri="{FF2B5EF4-FFF2-40B4-BE49-F238E27FC236}">
                <a16:creationId xmlns:a16="http://schemas.microsoft.com/office/drawing/2014/main" id="{B5B811E3-5870-4244-B607-D29488D1DBC8}"/>
              </a:ext>
            </a:extLst>
          </p:cNvPr>
          <p:cNvSpPr>
            <a:spLocks noGrp="1"/>
          </p:cNvSpPr>
          <p:nvPr>
            <p:ph idx="1"/>
          </p:nvPr>
        </p:nvSpPr>
        <p:spPr>
          <a:xfrm>
            <a:off x="1854199" y="1593734"/>
            <a:ext cx="9650413" cy="4291675"/>
          </a:xfrm>
        </p:spPr>
        <p:txBody>
          <a:bodyPr>
            <a:noAutofit/>
          </a:bodyPr>
          <a:lstStyle/>
          <a:p>
            <a:pPr>
              <a:lnSpc>
                <a:spcPct val="150000"/>
              </a:lnSpc>
            </a:pPr>
            <a:r>
              <a:rPr lang="he-IL" sz="2400" dirty="0">
                <a:solidFill>
                  <a:schemeClr val="accent3">
                    <a:lumMod val="75000"/>
                  </a:schemeClr>
                </a:solidFill>
              </a:rPr>
              <a:t>האתגר שבהזדקנות/ ליאורה בר טור, הוצאת אשל 2005.</a:t>
            </a:r>
          </a:p>
          <a:p>
            <a:pPr>
              <a:lnSpc>
                <a:spcPct val="150000"/>
              </a:lnSpc>
            </a:pPr>
            <a:r>
              <a:rPr lang="he-IL" sz="2400" dirty="0">
                <a:solidFill>
                  <a:schemeClr val="accent3">
                    <a:lumMod val="75000"/>
                  </a:schemeClr>
                </a:solidFill>
              </a:rPr>
              <a:t>מאמר של הפסיכיאטר ד"ר אילן טל.</a:t>
            </a:r>
          </a:p>
          <a:p>
            <a:pPr>
              <a:lnSpc>
                <a:spcPct val="150000"/>
              </a:lnSpc>
            </a:pPr>
            <a:r>
              <a:rPr lang="he-IL" sz="2400" dirty="0">
                <a:solidFill>
                  <a:schemeClr val="accent3">
                    <a:lumMod val="75000"/>
                  </a:schemeClr>
                </a:solidFill>
              </a:rPr>
              <a:t>גב' עידית רייס – </a:t>
            </a:r>
            <a:r>
              <a:rPr lang="en-US" sz="2400" dirty="0">
                <a:solidFill>
                  <a:schemeClr val="accent3">
                    <a:lumMod val="75000"/>
                  </a:schemeClr>
                </a:solidFill>
              </a:rPr>
              <a:t>MA</a:t>
            </a:r>
            <a:r>
              <a:rPr lang="he-IL" sz="2400" dirty="0">
                <a:solidFill>
                  <a:schemeClr val="accent3">
                    <a:lumMod val="75000"/>
                  </a:schemeClr>
                </a:solidFill>
              </a:rPr>
              <a:t> בסיעוד ומדריכה למיניות בריאה.</a:t>
            </a:r>
          </a:p>
          <a:p>
            <a:pPr>
              <a:lnSpc>
                <a:spcPct val="150000"/>
              </a:lnSpc>
            </a:pPr>
            <a:r>
              <a:rPr lang="he-IL" sz="2400" dirty="0">
                <a:solidFill>
                  <a:schemeClr val="accent3">
                    <a:lumMod val="75000"/>
                  </a:schemeClr>
                </a:solidFill>
              </a:rPr>
              <a:t>ד"ר איריס דרייפוס – רופאת משפחה, מטפלת מינית, מנהלת המרכז לבריאות מינית במרפאת רמות אשכול.</a:t>
            </a:r>
          </a:p>
          <a:p>
            <a:pPr>
              <a:lnSpc>
                <a:spcPct val="150000"/>
              </a:lnSpc>
            </a:pPr>
            <a:r>
              <a:rPr lang="he-IL" sz="2400" dirty="0">
                <a:solidFill>
                  <a:schemeClr val="accent3">
                    <a:lumMod val="75000"/>
                  </a:schemeClr>
                </a:solidFill>
              </a:rPr>
              <a:t>ויקיפדיה.</a:t>
            </a:r>
          </a:p>
          <a:p>
            <a:pPr>
              <a:lnSpc>
                <a:spcPct val="150000"/>
              </a:lnSpc>
            </a:pPr>
            <a:endParaRPr lang="he-IL" sz="2400" dirty="0">
              <a:solidFill>
                <a:schemeClr val="accent3">
                  <a:lumMod val="75000"/>
                </a:schemeClr>
              </a:solidFill>
            </a:endParaRPr>
          </a:p>
        </p:txBody>
      </p:sp>
    </p:spTree>
    <p:extLst>
      <p:ext uri="{BB962C8B-B14F-4D97-AF65-F5344CB8AC3E}">
        <p14:creationId xmlns:p14="http://schemas.microsoft.com/office/powerpoint/2010/main" val="24404897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טיפה">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3.xml><?xml version="1.0" encoding="utf-8"?>
<a:theme xmlns:a="http://schemas.openxmlformats.org/drawingml/2006/main" name="1_עשן מתפתל">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19948</TotalTime>
  <Words>30887</Words>
  <Application>Microsoft Office PowerPoint</Application>
  <PresentationFormat>מסך רחב</PresentationFormat>
  <Paragraphs>1323</Paragraphs>
  <Slides>223</Slides>
  <Notes>10</Notes>
  <HiddenSlides>1</HiddenSlides>
  <MMClips>0</MMClips>
  <ScaleCrop>false</ScaleCrop>
  <HeadingPairs>
    <vt:vector size="6" baseType="variant">
      <vt:variant>
        <vt:lpstr>גופנים בשימוש</vt:lpstr>
      </vt:variant>
      <vt:variant>
        <vt:i4>28</vt:i4>
      </vt:variant>
      <vt:variant>
        <vt:lpstr>ערכת נושא</vt:lpstr>
      </vt:variant>
      <vt:variant>
        <vt:i4>4</vt:i4>
      </vt:variant>
      <vt:variant>
        <vt:lpstr>כותרות שקופיות</vt:lpstr>
      </vt:variant>
      <vt:variant>
        <vt:i4>223</vt:i4>
      </vt:variant>
    </vt:vector>
  </HeadingPairs>
  <TitlesOfParts>
    <vt:vector size="255" baseType="lpstr">
      <vt:lpstr>Aharoni</vt:lpstr>
      <vt:lpstr>Alef Hebrew</vt:lpstr>
      <vt:lpstr>almoni</vt:lpstr>
      <vt:lpstr>almoni-dl</vt:lpstr>
      <vt:lpstr>Arial</vt:lpstr>
      <vt:lpstr>Arial Black</vt:lpstr>
      <vt:lpstr>Assistant</vt:lpstr>
      <vt:lpstr>Calibri</vt:lpstr>
      <vt:lpstr>Calibri Light</vt:lpstr>
      <vt:lpstr>Century Gothic</vt:lpstr>
      <vt:lpstr>david</vt:lpstr>
      <vt:lpstr>DBS-Keren</vt:lpstr>
      <vt:lpstr>fbreformaen webfont</vt:lpstr>
      <vt:lpstr>FbTypoPas</vt:lpstr>
      <vt:lpstr>Guttman-Aharoni</vt:lpstr>
      <vt:lpstr>inherit</vt:lpstr>
      <vt:lpstr>Moses</vt:lpstr>
      <vt:lpstr>Open Sans</vt:lpstr>
      <vt:lpstr>Open Sans Hebrew</vt:lpstr>
      <vt:lpstr>OpenSansHebrew</vt:lpstr>
      <vt:lpstr>Roboto</vt:lpstr>
      <vt:lpstr>Rubik</vt:lpstr>
      <vt:lpstr>Segoe UI</vt:lpstr>
      <vt:lpstr>Symbol</vt:lpstr>
      <vt:lpstr>Times New Roman</vt:lpstr>
      <vt:lpstr>Tw Cen MT</vt:lpstr>
      <vt:lpstr>Wingdings</vt:lpstr>
      <vt:lpstr>Wingdings 3</vt:lpstr>
      <vt:lpstr>עשן מתפתל</vt:lpstr>
      <vt:lpstr>טיפה</vt:lpstr>
      <vt:lpstr>1_עשן מתפתל</vt:lpstr>
      <vt:lpstr>ערכת נושא Office</vt:lpstr>
      <vt:lpstr>תִּפְאֶרֶת בַּחוּרִים כֹּחָם  וַהֲדַר זְקֵנִים שֵׂיבָה (משלי כ, כט)</vt:lpstr>
      <vt:lpstr>מצגת של PowerPoint‏</vt:lpstr>
      <vt:lpstr>מעמד הקשיש בעולם </vt:lpstr>
      <vt:lpstr>"העולם שייך לצעירים"</vt:lpstr>
      <vt:lpstr>מה נקרא הצלחה?</vt:lpstr>
      <vt:lpstr>"הזקנים בחברה המערבית"</vt:lpstr>
      <vt:lpstr>מצגת של PowerPoint‏</vt:lpstr>
      <vt:lpstr>מצגת של PowerPoint‏</vt:lpstr>
      <vt:lpstr>מצגת של PowerPoint‏</vt:lpstr>
      <vt:lpstr>האם הזקנה משובחת?</vt:lpstr>
      <vt:lpstr>נבואות מתגשמות בימינו</vt:lpstr>
      <vt:lpstr>מצגת של PowerPoint‏</vt:lpstr>
      <vt:lpstr>מצגת של PowerPoint‏</vt:lpstr>
      <vt:lpstr>מצגת של PowerPoint‏</vt:lpstr>
      <vt:lpstr>מצגת של PowerPoint‏</vt:lpstr>
      <vt:lpstr>מצגת של PowerPoint‏</vt:lpstr>
      <vt:lpstr>הזקנה לאן?</vt:lpstr>
      <vt:lpstr>בהעדר הדאגות והצרות יארכו החיים</vt:lpstr>
      <vt:lpstr>מדוע מאריכים ימים?</vt:lpstr>
      <vt:lpstr>סיכום נושא ראשון – הזקנה ביהדות לעומת המערב</vt:lpstr>
      <vt:lpstr>שתי הסתכלויות שונות </vt:lpstr>
      <vt:lpstr>לכל תקופה יש תפקיד</vt:lpstr>
      <vt:lpstr>לכל תקופה יש תפקיד</vt:lpstr>
      <vt:lpstr>לכל תקופה יש תפקיד</vt:lpstr>
      <vt:lpstr>זקן עם הארץ – דומה לקוף</vt:lpstr>
      <vt:lpstr>היחס הכפול לזקנה </vt:lpstr>
      <vt:lpstr>"סבא בבית – שבר בבית"</vt:lpstr>
      <vt:lpstr>מצגת של PowerPoint‏</vt:lpstr>
      <vt:lpstr>תִּפְאֶרֶת בַּחוּרִים כֹּחָם  וַהֲדַר זְקֵנִים שֵׂיבָה (משלי כ, כט)</vt:lpstr>
      <vt:lpstr>השמות השונים ומשמעותם</vt:lpstr>
      <vt:lpstr>מצגת של PowerPoint‏</vt:lpstr>
      <vt:lpstr>פירושים שונים לתואר זקן</vt:lpstr>
      <vt:lpstr>הזקנה במקורות</vt:lpstr>
      <vt:lpstr>מהיכן צמחה המילה סבא וסבתא?</vt:lpstr>
      <vt:lpstr>תפקיד הזקנה להדביק הנפש עם בוראה</vt:lpstr>
      <vt:lpstr>יום שכולו שבת</vt:lpstr>
      <vt:lpstr>שנה אחת בזקנה – כשנים רבות בבחרות</vt:lpstr>
      <vt:lpstr>מה ההבדל בין גנב לזקן?</vt:lpstr>
      <vt:lpstr>פירוק השותפות</vt:lpstr>
      <vt:lpstr>אריכות ימים – לשם מה?</vt:lpstr>
      <vt:lpstr>מטרת שבת קודש</vt:lpstr>
      <vt:lpstr>היסוד של יום השבת - ההכרה בטוב ה'</vt:lpstr>
      <vt:lpstr>סיכום: ימי הזקנה – ימות המשיח</vt:lpstr>
      <vt:lpstr>מצגת של PowerPoint‏</vt:lpstr>
      <vt:lpstr>תִּפְאֶרֶת בַּחוּרִים כֹּחָם  וַהֲדַר זְקֵנִים שֵׂיבָה (משלי כ, כט)</vt:lpstr>
      <vt:lpstr>אברהם ביקש זקן לזקן</vt:lpstr>
      <vt:lpstr>אברהם מבקש שיכירו בחשיבות הזקנה</vt:lpstr>
      <vt:lpstr>עטרת שיער לבן</vt:lpstr>
      <vt:lpstr>יפיפית מבני אדם </vt:lpstr>
      <vt:lpstr>עֲטֶרֶת תִּפְאֶרֶת שֵׂיבָה בְּדֶרֶךְ צְדָקָה תִּמָּצֵא</vt:lpstr>
      <vt:lpstr>מה זה מראה יפה?</vt:lpstr>
      <vt:lpstr>יופי מראה המתאים לתכליתו</vt:lpstr>
      <vt:lpstr>שולחן ערוך יורה דעה הלכות לא ילבש גבר שמלת אשה סימן קפב סעיף ואסור (לאיש) ללקט אפילו שער אחד לבן מתוך השחורות, משום לא ילבש גבר</vt:lpstr>
      <vt:lpstr>סיכום – היופי שבמראה הזקנה</vt:lpstr>
      <vt:lpstr>מהו כבוד?</vt:lpstr>
      <vt:lpstr>מה שאתם חושבים היום על זקנים ישפיע על הדרך שבה אתם עצמכם תזדקנו </vt:lpstr>
      <vt:lpstr>תִּפְאֶרֶת בַּחוּרִים כֹּחָם  וַהֲדַר זְקֵנִים שֵׂיבָה (משלי כ, כט)</vt:lpstr>
      <vt:lpstr>סיום מסכת קינין – במעלת הזקנה</vt:lpstr>
      <vt:lpstr>לפרוש כנפים לתימן</vt:lpstr>
      <vt:lpstr>משיב הרוח ומוריד הגשם</vt:lpstr>
      <vt:lpstr>שלשה מדרגות אל השכל </vt:lpstr>
      <vt:lpstr>ארבעה מיני שלמויות</vt:lpstr>
      <vt:lpstr>"פרדוקס החכמה" </vt:lpstr>
      <vt:lpstr>מפני שיבה תקום והדרת פני זקן</vt:lpstr>
      <vt:lpstr>גיל פרישה לרבנים</vt:lpstr>
      <vt:lpstr>תנאים שלימדו בגיל מבוגר</vt:lpstr>
      <vt:lpstr>בסנהדרין בעלי שיבה</vt:lpstr>
      <vt:lpstr>בסנהדרין בעלי שיבה</vt:lpstr>
      <vt:lpstr>שיטות נוספת לגבי גיל פרישה לרבנים</vt:lpstr>
      <vt:lpstr>הגרכ"פ טכורש ז"ל כותב בקובץ אור המזרח (קובץ כ"ב ע' 241) בנידון המגמה להגביל גילם של רבנים מכהנים ולהוציאם לגמלאות וכדו' וכותב שם: </vt:lpstr>
      <vt:lpstr>סיכום השלמות שמשיגים בזקנה</vt:lpstr>
      <vt:lpstr>מזה שנים רבות פועל במרכז "רצון יהודה" כולל גמלאים שוקק חיים, במשך כל הבוקר חמישה ימים בשבוע. תכנית הלימודים מגוונת ועשירה וכוללת לימודי תנ"ך, הלכה, גמרא ומחשבה. </vt:lpstr>
      <vt:lpstr>תִּפְאֶרֶת בַּחוּרִים כֹּחָם  וַהֲדַר זְקֵנִים שֵׂיבָה (משלי כ, כט)</vt:lpstr>
      <vt:lpstr>דעת הר"ן דעה מתיישבת אבל לא נוספת</vt:lpstr>
      <vt:lpstr>דעת הר"ן נוח להם במה שבחרו</vt:lpstr>
      <vt:lpstr>והחכמה מאין תמצא?</vt:lpstr>
      <vt:lpstr>זקני העדה - ורוב שנים יודיעו חכמה</vt:lpstr>
      <vt:lpstr>הזקנה נאה לצדיקים</vt:lpstr>
      <vt:lpstr>חכמת הלב – ישוב הדעת</vt:lpstr>
      <vt:lpstr>מצגת של PowerPoint‏</vt:lpstr>
      <vt:lpstr>מצגת של PowerPoint‏</vt:lpstr>
      <vt:lpstr>מעלת הזקן – מכיר את נפלאות הבורא והבריאה</vt:lpstr>
      <vt:lpstr>"בישישים חכמה"</vt:lpstr>
      <vt:lpstr>דעת זקנים</vt:lpstr>
      <vt:lpstr>סיכום חכמת הלב להפוך את הגיל להזדמנות</vt:lpstr>
      <vt:lpstr>אריכות ימים</vt:lpstr>
      <vt:lpstr>מצגת של PowerPoint‏</vt:lpstr>
      <vt:lpstr>טעם מצוות מפני שיבה תקום</vt:lpstr>
      <vt:lpstr>וַיֶּחֱזוּ בְךָ זִקְנָה וּבַחֲרוּת. וּשְֹעַר רֹאשְׁךָ בְּשֵֹיבָה וְשַׁחֲרוּת: זִקְנָה בְּיוֹם דִּין וּבַחֲרוּת בְּיוֹם קְרָב. כְּאִישׁ מִלְחָמוֹת יָדָיו לוֹ רָב:</vt:lpstr>
      <vt:lpstr>כל מקום שנמצאם ישיש - נביע את הערצתנו על - ידי קימה והידור.</vt:lpstr>
      <vt:lpstr>שתי פנים לזקנה</vt:lpstr>
      <vt:lpstr>מסכת אבות פרק ה משנה כא</vt:lpstr>
      <vt:lpstr>סוג העבודה וסוג הדבקות שונים בצעיר ובזקן</vt:lpstr>
      <vt:lpstr>דעת הר"ן דעה מתיישבת אבל לא נוספת</vt:lpstr>
      <vt:lpstr>דעת הר"ן נוח להם במה שבחרו</vt:lpstr>
      <vt:lpstr>והחכמה מאין תמצא?</vt:lpstr>
      <vt:lpstr>זקני העדה - ורוב שנים יודיעו חכמה</vt:lpstr>
      <vt:lpstr>הזקנה נאה לצדיקים</vt:lpstr>
      <vt:lpstr>חכמת הלב – ישוב הדעת</vt:lpstr>
      <vt:lpstr>מצגת של PowerPoint‏</vt:lpstr>
      <vt:lpstr>מצגת של PowerPoint‏</vt:lpstr>
      <vt:lpstr>מעלת הזקן – מכיר את נפלאות הבורא והבריאה</vt:lpstr>
      <vt:lpstr>"בישישים חכמה"</vt:lpstr>
      <vt:lpstr>דעת זקנים</vt:lpstr>
      <vt:lpstr>סיכום חכמת הלב להפוך את הגיל להזדמנות</vt:lpstr>
      <vt:lpstr>אריכות ימים</vt:lpstr>
      <vt:lpstr>תִּפְאֶרֶת בַּחוּרִים כֹּחָם  וַהֲדַר זְקֵנִים שֵׂיבָה (משלי כ, כט)</vt:lpstr>
      <vt:lpstr>עוד ינובון בשיבה</vt:lpstr>
      <vt:lpstr>הולך וגדל</vt:lpstr>
      <vt:lpstr>המפתח לזקנה מוצלחת</vt:lpstr>
      <vt:lpstr>המפתח לזקנה מוצלחת</vt:lpstr>
      <vt:lpstr>להרחיב את האופקים</vt:lpstr>
      <vt:lpstr>שלשה סוגי תועלת בלימודים</vt:lpstr>
      <vt:lpstr>מצגת של PowerPoint‏</vt:lpstr>
      <vt:lpstr>רעיונות להרחבת אופקים ביהדות</vt:lpstr>
      <vt:lpstr>העצמה – עזרה לעולם</vt:lpstr>
      <vt:lpstr>יועצות גרונטולוגיות חרדיות</vt:lpstr>
      <vt:lpstr>עבודה מיוחדת בפנסיה</vt:lpstr>
      <vt:lpstr>"אוניברסיטאות לגיל השלישי" </vt:lpstr>
      <vt:lpstr>"אוניברסיטאות לגיל השלישי" </vt:lpstr>
      <vt:lpstr>"אוניברסיטאות לגיל השלישי" </vt:lpstr>
      <vt:lpstr>"אוניברסיטאות לגיל השלישי" </vt:lpstr>
      <vt:lpstr>"אוניברסיטאות לגיל השלישי" </vt:lpstr>
      <vt:lpstr>להיות צעיר ברוחו</vt:lpstr>
      <vt:lpstr>פתיחה – חשיבות הגישה החיובית</vt:lpstr>
      <vt:lpstr>מתגבר חכמת הנפש</vt:lpstr>
      <vt:lpstr>זקן עושה עיקר מהחכמה</vt:lpstr>
      <vt:lpstr>נמשך אחרי הטוב</vt:lpstr>
      <vt:lpstr>מצגת של PowerPoint‏</vt:lpstr>
      <vt:lpstr>מצגת של PowerPoint‏</vt:lpstr>
      <vt:lpstr>ההזדמנות שבזקנה</vt:lpstr>
      <vt:lpstr>מיתת נשיקה – מיתת עונג</vt:lpstr>
      <vt:lpstr>וזקניו יחכם – רמב"ם</vt:lpstr>
      <vt:lpstr>הזקן הוא אלוקי</vt:lpstr>
      <vt:lpstr>"אל תשליכנו לעת זקנה, ככלות כוחנו אל תעזבנו"</vt:lpstr>
      <vt:lpstr>קהלת: וּמָתוֹק הָאוֹר וְטוֹב לַעֵינַיִם לִרְאוֹת אֶת הַשָּׁמֶשׁ: </vt:lpstr>
      <vt:lpstr>לשיח בנפלאותיו</vt:lpstr>
      <vt:lpstr>התשובה ל"פרדוקס הזקנה"</vt:lpstr>
      <vt:lpstr>התשובה ל"פרדוקס הזקנה"</vt:lpstr>
      <vt:lpstr>"פרדוקס הזקנה"</vt:lpstr>
      <vt:lpstr>הזקנים הרבה פחות מדוכאים</vt:lpstr>
      <vt:lpstr>הזקנים הם האוכלסיה המאושרת ביותר</vt:lpstr>
      <vt:lpstr>מדוע זקנים יותר מאושרים?</vt:lpstr>
      <vt:lpstr>מדוע זקנים יותר מאושרים? – יכולת הקבלה</vt:lpstr>
      <vt:lpstr>מדוע זקנים יותר מאושרים? – ניצול הזמן לדברים חשובים</vt:lpstr>
      <vt:lpstr>פמיניזם בזקנה</vt:lpstr>
      <vt:lpstr>כבוד האישה היהודי</vt:lpstr>
      <vt:lpstr>פמיניזם בזקנה</vt:lpstr>
      <vt:lpstr>דשנים ורעננים יהיו</vt:lpstr>
      <vt:lpstr>דשנים ורעננים יהיו</vt:lpstr>
      <vt:lpstr>התפתחות רוחנית בזיקנה – דוד גוטמן</vt:lpstr>
      <vt:lpstr>דשנים ורעננים יהיו</vt:lpstr>
      <vt:lpstr>שינויים בתחום הקוגניטיבי</vt:lpstr>
      <vt:lpstr>ששה ממדים לחיים טובים</vt:lpstr>
      <vt:lpstr>התגברות כוח השכל לתרום משכלו. שהגוף נחלש הרוח מתחזקת. </vt:lpstr>
      <vt:lpstr>מצגת של PowerPoint‏</vt:lpstr>
      <vt:lpstr>מצגת של PowerPoint‏</vt:lpstr>
      <vt:lpstr>בריאות הנפש בגיל המבוגר</vt:lpstr>
      <vt:lpstr>הסתגלות למציאות חיים משתנה</vt:lpstr>
      <vt:lpstr>בריאות הנפש בגיל המבוגר</vt:lpstr>
      <vt:lpstr>מהם חיים טובים?</vt:lpstr>
      <vt:lpstr>הפרדוקס ההכרחי של החצי השני של החיים </vt:lpstr>
      <vt:lpstr>חמישה פרמטרים מרכזיים להזדקנות מאושרת ומוצלחת: </vt:lpstr>
      <vt:lpstr>"ויתור אקטיבי" </vt:lpstr>
      <vt:lpstr>"תפילת הזקן" </vt:lpstr>
      <vt:lpstr>היכולת לשמוח ולדמוע כאחד</vt:lpstr>
      <vt:lpstr>היכולת לשמוח ולדמוע כאחד</vt:lpstr>
      <vt:lpstr>היכולת לשמוח ולדמוע כאחד</vt:lpstr>
      <vt:lpstr>מצגת של PowerPoint‏</vt:lpstr>
      <vt:lpstr>מהו כבוד?</vt:lpstr>
      <vt:lpstr>טעם הכבוד לזקן - וְרֹב שָׁנִים יֹדִיעוּ חָכְמָה</vt:lpstr>
      <vt:lpstr>מפני שיבה תקום והדרת פני זקן</vt:lpstr>
      <vt:lpstr>רַב לְהַדֵר וְשָׂב תַּחְבֻּלוֹת יִקְנֶה, עִמְדוּ עֲמוֹדוּ</vt:lpstr>
      <vt:lpstr>תפקיד הסבאות</vt:lpstr>
      <vt:lpstr>מצגת של PowerPoint‏</vt:lpstr>
      <vt:lpstr>"הזדקנות טובה - במדע"</vt:lpstr>
      <vt:lpstr>"הזדקנות טובה - במדע"</vt:lpstr>
      <vt:lpstr>"הזדקנות טובה - במדע"</vt:lpstr>
      <vt:lpstr>הסבא מצליח להעביר טוב את המסורת</vt:lpstr>
      <vt:lpstr>"הזדקנות טובה - במדע"</vt:lpstr>
      <vt:lpstr>אופן הקימה</vt:lpstr>
      <vt:lpstr>קימה בפני אדם חילוני</vt:lpstr>
      <vt:lpstr>תקום והדרת – על הדרך הדרש</vt:lpstr>
      <vt:lpstr> וְעַל זִקְנֵיהֶם</vt:lpstr>
      <vt:lpstr>שלשלת הדורות</vt:lpstr>
      <vt:lpstr>אובדנים חברתיים:</vt:lpstr>
      <vt:lpstr>סיפור חיים</vt:lpstr>
      <vt:lpstr>סיפור חיים</vt:lpstr>
      <vt:lpstr>אובדנים חברתיים:</vt:lpstr>
      <vt:lpstr>מצגת של PowerPoint‏</vt:lpstr>
      <vt:lpstr>אובדנים חברתיים:</vt:lpstr>
      <vt:lpstr>אובדנים בריאותיים:</vt:lpstr>
      <vt:lpstr>אובדנים בריאותיים:</vt:lpstr>
      <vt:lpstr>התמודדות עם תהליכי ההזדקנות</vt:lpstr>
      <vt:lpstr>התמודדות עם תהליכי ההזדקנות</vt:lpstr>
      <vt:lpstr>השלב האחרון בחייו של האדם</vt:lpstr>
      <vt:lpstr>השלב האחרון בחייו של האדם</vt:lpstr>
      <vt:lpstr>השלב האחרון בחייו של האדם</vt:lpstr>
      <vt:lpstr>השלב האחרון בחייו של האדם</vt:lpstr>
      <vt:lpstr>השלב האחרון בחייו של האדם</vt:lpstr>
      <vt:lpstr>לא דיברנו עוד על אהבה/ אהוד מנור</vt:lpstr>
      <vt:lpstr>מחקרים ומספרים:</vt:lpstr>
      <vt:lpstr>מחקרים ומספרים:</vt:lpstr>
      <vt:lpstr>מחקרים ומספרים:</vt:lpstr>
      <vt:lpstr>מחקרים ומספרים:</vt:lpstr>
      <vt:lpstr>סיבות שונות לשינויים בהרגלי המיניות:</vt:lpstr>
      <vt:lpstr>מהם יחסים אינטימיים?</vt:lpstr>
      <vt:lpstr>שינויים פיזיים אצל גברים בגיל הזהב</vt:lpstr>
      <vt:lpstr>שינויים פיזיים אצל גברים בגיל הזהב: הגורמים</vt:lpstr>
      <vt:lpstr>שינויים פיזיים אצל גברים בגיל הזהב: הגורמים</vt:lpstr>
      <vt:lpstr>שינויים פיזיים אצל גברים בגיל הזהב: תוצאות ישירות</vt:lpstr>
      <vt:lpstr>שינויים פיזיים אצל גברים בגיל הזהב: דרכי טיפול </vt:lpstr>
      <vt:lpstr>שינויים פיזיים אצל גברים בגיל הזהב: דרכי טיפול</vt:lpstr>
      <vt:lpstr>שינויים פיזיים אצל נשים בגיל הזהב</vt:lpstr>
      <vt:lpstr>שינויים פיזיים אצל נשים בגיל הזהב</vt:lpstr>
      <vt:lpstr>שינויים פיזיים אצל נשים בגיל הזהב</vt:lpstr>
      <vt:lpstr>שינויים פיזיים אצל נשים בגיל הזהב</vt:lpstr>
      <vt:lpstr>חשוב לדעת!</vt:lpstr>
      <vt:lpstr>טיפולים המתאימים לכלל המצבים:  </vt:lpstr>
      <vt:lpstr>טיפולים המתאימים לכלל המצבים:</vt:lpstr>
      <vt:lpstr>לסיכום:</vt:lpstr>
      <vt:lpstr>לסיכום:</vt:lpstr>
      <vt:lpstr>המקורות למצגת: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תִּפְאֶרֶת בַּחוּרִים כֹּחָם  וַהֲדַר זְקֵנִים שֵׂיבָה (משלי כ, כט)</dc:title>
  <dc:creator>User</dc:creator>
  <cp:lastModifiedBy>יהודה טאוב</cp:lastModifiedBy>
  <cp:revision>180</cp:revision>
  <dcterms:created xsi:type="dcterms:W3CDTF">2019-05-20T08:50:12Z</dcterms:created>
  <dcterms:modified xsi:type="dcterms:W3CDTF">2026-10-18T02:12:53Z</dcterms:modified>
</cp:coreProperties>
</file>