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21"/>
  </p:notesMasterIdLst>
  <p:sldIdLst>
    <p:sldId id="256" r:id="rId2"/>
    <p:sldId id="257" r:id="rId3"/>
    <p:sldId id="271" r:id="rId4"/>
    <p:sldId id="258" r:id="rId5"/>
    <p:sldId id="259" r:id="rId6"/>
    <p:sldId id="272" r:id="rId7"/>
    <p:sldId id="260" r:id="rId8"/>
    <p:sldId id="261" r:id="rId9"/>
    <p:sldId id="262" r:id="rId10"/>
    <p:sldId id="263" r:id="rId11"/>
    <p:sldId id="264" r:id="rId12"/>
    <p:sldId id="265" r:id="rId13"/>
    <p:sldId id="266" r:id="rId14"/>
    <p:sldId id="267" r:id="rId15"/>
    <p:sldId id="268" r:id="rId16"/>
    <p:sldId id="273" r:id="rId17"/>
    <p:sldId id="274" r:id="rId18"/>
    <p:sldId id="269" r:id="rId19"/>
    <p:sldId id="270" r:id="rId2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9"/>
    <p:restoredTop sz="93026" autoAdjust="0"/>
  </p:normalViewPr>
  <p:slideViewPr>
    <p:cSldViewPr snapToGrid="0" snapToObjects="1">
      <p:cViewPr varScale="1">
        <p:scale>
          <a:sx n="107" d="100"/>
          <a:sy n="107" d="100"/>
        </p:scale>
        <p:origin x="754" y="3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29467A1C-8BEE-404C-A853-7F73AD5EDA68}"/>
    <pc:docChg chg="modSld sldOrd">
      <pc:chgData name="יהודה טאוב" userId="80c2dbd02819b45c" providerId="LiveId" clId="{29467A1C-8BEE-404C-A853-7F73AD5EDA68}" dt="2025-02-05T05:29:57.475" v="1"/>
      <pc:docMkLst>
        <pc:docMk/>
      </pc:docMkLst>
      <pc:sldChg chg="ord">
        <pc:chgData name="יהודה טאוב" userId="80c2dbd02819b45c" providerId="LiveId" clId="{29467A1C-8BEE-404C-A853-7F73AD5EDA68}" dt="2025-02-05T05:29:57.475" v="1"/>
        <pc:sldMkLst>
          <pc:docMk/>
          <pc:sldMk cId="0" sldId="2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161816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6A811-746A-18B0-D2DB-F3D51F382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2C0C1-4FF7-D72F-DB3D-1DA8CABF0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57A8C9-D6D9-B6AD-C328-0B8DD249A8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4A2C94-FF4E-B1D5-B8AA-CCBD9D24F801}"/>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27426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מציין מיקום של הערות 2"/>
          <p:cNvSpPr>
            <a:spLocks noGrp="1"/>
          </p:cNvSpPr>
          <p:nvPr>
            <p:ph type="body" idx="1"/>
          </p:nvPr>
        </p:nvSpPr>
        <p:spPr>
          <a:xfrm>
            <a:off x="514350" y="4400550"/>
            <a:ext cx="4114800" cy="3600450"/>
          </a:xfrm>
          <a:prstGeom prst="rect">
            <a:avLst/>
          </a:prstGeom>
        </p:spPr>
        <p:txBody>
          <a:bodyPr/>
          <a:lstStyle/>
          <a:p>
            <a:r>
              <a:rPr lang="he-IL" dirty="0" err="1"/>
              <a:t>חשוקי</a:t>
            </a:r>
            <a:r>
              <a:rPr lang="he-IL" dirty="0"/>
              <a:t> חמד מסכת עבודה זרה דף כה עמוד ב</a:t>
            </a:r>
          </a:p>
          <a:p>
            <a:r>
              <a:rPr lang="he-IL" dirty="0" err="1"/>
              <a:t>אמרינן</a:t>
            </a:r>
            <a:r>
              <a:rPr lang="he-IL" dirty="0"/>
              <a:t> ביבמות (דף </a:t>
            </a:r>
            <a:r>
              <a:rPr lang="he-IL" dirty="0" err="1"/>
              <a:t>סג</a:t>
            </a:r>
            <a:r>
              <a:rPr lang="he-IL" dirty="0"/>
              <a:t> ע"א) רב </a:t>
            </a:r>
            <a:r>
              <a:rPr lang="he-IL" dirty="0" err="1"/>
              <a:t>הוה</a:t>
            </a:r>
            <a:r>
              <a:rPr lang="he-IL" dirty="0"/>
              <a:t> </a:t>
            </a:r>
            <a:r>
              <a:rPr lang="he-IL" dirty="0" err="1"/>
              <a:t>קא</a:t>
            </a:r>
            <a:r>
              <a:rPr lang="he-IL" dirty="0"/>
              <a:t> </a:t>
            </a:r>
            <a:r>
              <a:rPr lang="he-IL" dirty="0" err="1"/>
              <a:t>מצערא</a:t>
            </a:r>
            <a:r>
              <a:rPr lang="he-IL" dirty="0"/>
              <a:t> ליה </a:t>
            </a:r>
            <a:r>
              <a:rPr lang="he-IL" dirty="0" err="1"/>
              <a:t>דביתהו</a:t>
            </a:r>
            <a:r>
              <a:rPr lang="he-IL" dirty="0"/>
              <a:t>, כי אמר לה </a:t>
            </a:r>
            <a:r>
              <a:rPr lang="he-IL" dirty="0" err="1"/>
              <a:t>עבידי</a:t>
            </a:r>
            <a:r>
              <a:rPr lang="he-IL" dirty="0"/>
              <a:t> לי </a:t>
            </a:r>
            <a:r>
              <a:rPr lang="he-IL" dirty="0" err="1"/>
              <a:t>טלופחי</a:t>
            </a:r>
            <a:r>
              <a:rPr lang="he-IL" dirty="0"/>
              <a:t> [עדשים], </a:t>
            </a:r>
            <a:r>
              <a:rPr lang="he-IL" dirty="0" err="1"/>
              <a:t>עבדא</a:t>
            </a:r>
            <a:r>
              <a:rPr lang="he-IL" dirty="0"/>
              <a:t> ליה </a:t>
            </a:r>
            <a:r>
              <a:rPr lang="he-IL" dirty="0" err="1"/>
              <a:t>חימצי</a:t>
            </a:r>
            <a:r>
              <a:rPr lang="he-IL" dirty="0"/>
              <a:t> [קטניות], [וכשאמר לה להכין לו] חמצי, </a:t>
            </a:r>
            <a:r>
              <a:rPr lang="he-IL" dirty="0" err="1"/>
              <a:t>עבדא</a:t>
            </a:r>
            <a:r>
              <a:rPr lang="he-IL" dirty="0"/>
              <a:t> ליה </a:t>
            </a:r>
            <a:r>
              <a:rPr lang="he-IL" dirty="0" err="1"/>
              <a:t>טלופחי</a:t>
            </a:r>
            <a:r>
              <a:rPr lang="he-IL" dirty="0"/>
              <a:t>. כי גדל </a:t>
            </a:r>
            <a:r>
              <a:rPr lang="he-IL" dirty="0" err="1"/>
              <a:t>חייא</a:t>
            </a:r>
            <a:r>
              <a:rPr lang="he-IL" dirty="0"/>
              <a:t> בריה, אפיך לה, [שרב ביקשו שיאמר </a:t>
            </a:r>
            <a:r>
              <a:rPr lang="he-IL" dirty="0" err="1"/>
              <a:t>לאמו</a:t>
            </a:r>
            <a:r>
              <a:rPr lang="he-IL" dirty="0"/>
              <a:t> להכין חמצי, והוא אמר לה להכין </a:t>
            </a:r>
            <a:r>
              <a:rPr lang="he-IL" dirty="0" err="1"/>
              <a:t>טלופחי</a:t>
            </a:r>
            <a:r>
              <a:rPr lang="he-IL" dirty="0"/>
              <a:t>, והכינה חמצי] אמר ליה </a:t>
            </a:r>
            <a:r>
              <a:rPr lang="he-IL" dirty="0" err="1"/>
              <a:t>איעליא</a:t>
            </a:r>
            <a:r>
              <a:rPr lang="he-IL" dirty="0"/>
              <a:t> לך </a:t>
            </a:r>
            <a:r>
              <a:rPr lang="he-IL" dirty="0" err="1"/>
              <a:t>אמך</a:t>
            </a:r>
            <a:r>
              <a:rPr lang="he-IL" dirty="0"/>
              <a:t>? [</a:t>
            </a:r>
            <a:r>
              <a:rPr lang="he-IL" dirty="0" err="1"/>
              <a:t>נתעלית</a:t>
            </a:r>
            <a:r>
              <a:rPr lang="he-IL" dirty="0"/>
              <a:t> והטיבה דרכיה] אמר ליה אנא הוא </a:t>
            </a:r>
            <a:r>
              <a:rPr lang="he-IL" dirty="0" err="1"/>
              <a:t>דקא</a:t>
            </a:r>
            <a:r>
              <a:rPr lang="he-IL" dirty="0"/>
              <a:t> </a:t>
            </a:r>
            <a:r>
              <a:rPr lang="he-IL" dirty="0" err="1"/>
              <a:t>אפיכנא</a:t>
            </a:r>
            <a:r>
              <a:rPr lang="he-IL" dirty="0"/>
              <a:t> לה, אמר ליה היינו </a:t>
            </a:r>
            <a:r>
              <a:rPr lang="he-IL" dirty="0" err="1"/>
              <a:t>דקא</a:t>
            </a:r>
            <a:r>
              <a:rPr lang="he-IL" dirty="0"/>
              <a:t> אמרי </a:t>
            </a:r>
            <a:r>
              <a:rPr lang="he-IL" dirty="0" err="1"/>
              <a:t>אינשי</a:t>
            </a:r>
            <a:r>
              <a:rPr lang="he-IL" dirty="0"/>
              <a:t> </a:t>
            </a:r>
            <a:r>
              <a:rPr lang="he-IL" dirty="0" err="1"/>
              <a:t>דנפיק</a:t>
            </a:r>
            <a:r>
              <a:rPr lang="he-IL" dirty="0"/>
              <a:t> מינך טעמא </a:t>
            </a:r>
            <a:r>
              <a:rPr lang="he-IL" dirty="0" err="1"/>
              <a:t>מלפך</a:t>
            </a:r>
            <a:r>
              <a:rPr lang="he-IL" dirty="0"/>
              <a:t> [פעמים שהבן מחכים את אביו, אני היה לי לעשות כן], את לא תעביד הכי, שנאמר (ירמיהו ט) 'למדו לשונם דבר שקר </a:t>
            </a:r>
            <a:r>
              <a:rPr lang="he-IL" dirty="0" err="1"/>
              <a:t>העוה</a:t>
            </a:r>
            <a:r>
              <a:rPr lang="he-IL" dirty="0"/>
              <a:t>', </a:t>
            </a:r>
            <a:r>
              <a:rPr lang="he-IL" dirty="0" err="1"/>
              <a:t>יעו"ש</a:t>
            </a:r>
            <a:r>
              <a:rPr lang="he-IL" dirty="0"/>
              <a:t>.</a:t>
            </a:r>
          </a:p>
        </p:txBody>
      </p:sp>
    </p:spTree>
    <p:extLst>
      <p:ext uri="{BB962C8B-B14F-4D97-AF65-F5344CB8AC3E}">
        <p14:creationId xmlns:p14="http://schemas.microsoft.com/office/powerpoint/2010/main" val="459839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99578-333B-38D2-DD26-1E93CA36FC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58FB24-C1C8-DE39-17AA-776EA1CC29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A46F8-1DCE-83AF-89FF-794A81465F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FEA1B4-8478-6362-4B29-0ED18ACDA638}"/>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798786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SLID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914400"/>
            <a:ext cx="7772400" cy="914400"/>
          </a:xfrm>
          <a:prstGeom prst="rect">
            <a:avLst/>
          </a:prstGeom>
          <a:noFill/>
          <a:ln/>
        </p:spPr>
        <p:txBody>
          <a:bodyPr wrap="square" rtlCol="0"/>
          <a:lstStyle>
            <a:lvl1pPr marL="0" indent="0" rtl="1">
              <a:buNone/>
              <a:defRPr lang="en-US" sz="3600" dirty="0">
                <a:solidFill>
                  <a:srgbClr val="000000"/>
                </a:solidFill>
              </a:defRPr>
            </a:lvl1pPr>
          </a:lstStyle>
          <a:p>
            <a:pPr marL="0" indent="0">
              <a:buNone/>
            </a:pPr>
            <a:endParaRPr lang="en-US" sz="3600" dirty="0"/>
          </a:p>
        </p:txBody>
      </p:sp>
      <p:sp>
        <p:nvSpPr>
          <p:cNvPr id="3" name="Text 0"/>
          <p:cNvSpPr/>
          <p:nvPr/>
        </p:nvSpPr>
        <p:spPr>
          <a:xfrm>
            <a:off x="457200" y="1828800"/>
            <a:ext cx="7772400" cy="914400"/>
          </a:xfrm>
          <a:prstGeom prst="rect">
            <a:avLst/>
          </a:prstGeom>
          <a:noFill/>
          <a:ln/>
        </p:spPr>
        <p:txBody>
          <a:bodyPr wrap="square" rtlCol="0" anchor="ctr"/>
          <a:lstStyle/>
          <a:p>
            <a:pPr marL="0" indent="0" algn="ctr">
              <a:buNone/>
            </a:pPr>
            <a:endParaRPr lang="en-US" sz="2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ASTER_SLID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lvl1pPr marL="0" indent="0" rtl="1">
              <a:buNone/>
              <a:defRPr lang="en-US" sz="2400" dirty="0">
                <a:solidFill>
                  <a:srgbClr val="000000"/>
                </a:solidFill>
              </a:defRPr>
            </a:lvl1pPr>
          </a:lstStyle>
          <a:p>
            <a:pPr marL="0" indent="0">
              <a:buNone/>
            </a:pP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lvl1pPr marL="0" indent="0" algn="r" rtl="1">
              <a:buNone/>
              <a:defRPr lang="en-US" sz="1800" dirty="0">
                <a:solidFill>
                  <a:srgbClr val="000000"/>
                </a:solidFill>
              </a:defRPr>
            </a:lvl1pPr>
          </a:lstStyle>
          <a:p>
            <a:pPr marL="0" indent="0">
              <a:buNone/>
            </a:pPr>
            <a:endParaRPr lang="en-US" sz="18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914400"/>
            <a:ext cx="7772400" cy="914400"/>
          </a:xfrm>
          <a:prstGeom prst="rect">
            <a:avLst/>
          </a:prstGeom>
          <a:noFill/>
          <a:ln/>
        </p:spPr>
        <p:txBody>
          <a:bodyPr wrap="square" rtlCol="0"/>
          <a:lstStyle/>
          <a:p>
            <a:pPr marL="0" indent="0">
              <a:buNone/>
            </a:pPr>
            <a:r>
              <a:rPr lang="en-US" sz="3600" dirty="0">
                <a:solidFill>
                  <a:srgbClr val="000000"/>
                </a:solidFill>
              </a:rPr>
              <a:t>האם מותר לשקר לבינה מלאכותית? </a:t>
            </a:r>
            <a:br>
              <a:rPr lang="en-US" sz="3600" dirty="0">
                <a:solidFill>
                  <a:srgbClr val="000000"/>
                </a:solidFill>
              </a:rPr>
            </a:br>
            <a:r>
              <a:rPr lang="en-US" sz="3600" dirty="0" err="1">
                <a:solidFill>
                  <a:srgbClr val="000000"/>
                </a:solidFill>
              </a:rPr>
              <a:t>דילמה</a:t>
            </a:r>
            <a:r>
              <a:rPr lang="en-US" sz="3600" dirty="0">
                <a:solidFill>
                  <a:srgbClr val="000000"/>
                </a:solidFill>
              </a:rPr>
              <a:t> מוסרית בעידן הדיגיטלי</a:t>
            </a:r>
            <a:endParaRPr lang="en-US" sz="3600" dirty="0"/>
          </a:p>
        </p:txBody>
      </p:sp>
      <p:sp>
        <p:nvSpPr>
          <p:cNvPr id="3" name="Text 1"/>
          <p:cNvSpPr/>
          <p:nvPr/>
        </p:nvSpPr>
        <p:spPr>
          <a:xfrm>
            <a:off x="457200" y="1828800"/>
            <a:ext cx="7772400" cy="914400"/>
          </a:xfrm>
          <a:prstGeom prst="rect">
            <a:avLst/>
          </a:prstGeom>
          <a:noFill/>
          <a:ln/>
        </p:spPr>
        <p:txBody>
          <a:bodyPr wrap="square" rtlCol="0" anchor="ctr"/>
          <a:lstStyle/>
          <a:p>
            <a:pPr marL="0" indent="0" algn="ctr">
              <a:buNone/>
            </a:pPr>
            <a:endParaRPr lang="en-US" sz="2400" dirty="0"/>
          </a:p>
        </p:txBody>
      </p:sp>
      <p:pic>
        <p:nvPicPr>
          <p:cNvPr id="4" name="תמונה 3">
            <a:extLst>
              <a:ext uri="{FF2B5EF4-FFF2-40B4-BE49-F238E27FC236}">
                <a16:creationId xmlns:a16="http://schemas.microsoft.com/office/drawing/2014/main" id="{10068CAB-3896-6DFD-A741-A8944E8C752D}"/>
              </a:ext>
            </a:extLst>
          </p:cNvPr>
          <p:cNvPicPr>
            <a:picLocks noChangeAspect="1"/>
          </p:cNvPicPr>
          <p:nvPr/>
        </p:nvPicPr>
        <p:blipFill>
          <a:blip r:embed="rId3"/>
          <a:stretch>
            <a:fillRect/>
          </a:stretch>
        </p:blipFill>
        <p:spPr>
          <a:xfrm>
            <a:off x="1578925" y="2018914"/>
            <a:ext cx="5303980" cy="30360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1648E560-88DE-E8CB-B6DA-4BB093FF7E6F}"/>
              </a:ext>
            </a:extLst>
          </p:cNvPr>
          <p:cNvPicPr>
            <a:picLocks noChangeAspect="1"/>
          </p:cNvPicPr>
          <p:nvPr/>
        </p:nvPicPr>
        <p:blipFill>
          <a:blip r:embed="rId3"/>
          <a:stretch>
            <a:fillRect/>
          </a:stretch>
        </p:blipFill>
        <p:spPr>
          <a:xfrm>
            <a:off x="723626" y="86930"/>
            <a:ext cx="7440190" cy="50565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68EA2-EECF-0BF9-011D-622AE76474B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BCC889E-2151-FBE0-F0A7-87AEEAD49488}"/>
              </a:ext>
            </a:extLst>
          </p:cNvPr>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הצגת הדילמה</a:t>
            </a:r>
            <a:endParaRPr lang="en-US" sz="2400" dirty="0"/>
          </a:p>
        </p:txBody>
      </p:sp>
      <p:sp>
        <p:nvSpPr>
          <p:cNvPr id="3" name="Text 0">
            <a:extLst>
              <a:ext uri="{FF2B5EF4-FFF2-40B4-BE49-F238E27FC236}">
                <a16:creationId xmlns:a16="http://schemas.microsoft.com/office/drawing/2014/main" id="{EA343B32-EC8B-11FB-AB74-28804A558081}"/>
              </a:ext>
            </a:extLst>
          </p:cNvPr>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שאלה מרכזית: האם מותר מבחינה מוסרית לשקר למערכת בינה מלאכותית?</a:t>
            </a:r>
            <a:endParaRPr lang="en-US" sz="1800" dirty="0"/>
          </a:p>
          <a:p>
            <a:pPr marL="342900" indent="-342900">
              <a:buSzPct val="100000"/>
              <a:buChar char="•"/>
            </a:pPr>
            <a:r>
              <a:rPr lang="en-US" sz="1800" dirty="0">
                <a:solidFill>
                  <a:srgbClr val="000000"/>
                </a:solidFill>
              </a:rPr>
              <a:t>דילמה מיוחדת בתחום החינוך</a:t>
            </a:r>
            <a:endParaRPr lang="en-US" sz="1800" dirty="0"/>
          </a:p>
          <a:p>
            <a:pPr marL="342900" indent="-342900">
              <a:buSzPct val="100000"/>
              <a:buChar char="•"/>
            </a:pPr>
            <a:r>
              <a:rPr lang="en-US" sz="1800" dirty="0">
                <a:solidFill>
                  <a:srgbClr val="000000"/>
                </a:solidFill>
              </a:rPr>
              <a:t>האם העובדה שמדובר במכונה ולא באדם משנה את המשוואה המוסרית?</a:t>
            </a:r>
            <a:endParaRPr lang="en-US" sz="1800" dirty="0"/>
          </a:p>
        </p:txBody>
      </p:sp>
      <p:pic>
        <p:nvPicPr>
          <p:cNvPr id="4" name="תמונה 3">
            <a:extLst>
              <a:ext uri="{FF2B5EF4-FFF2-40B4-BE49-F238E27FC236}">
                <a16:creationId xmlns:a16="http://schemas.microsoft.com/office/drawing/2014/main" id="{E9502431-40BE-9CE7-D79B-15E6D70E641A}"/>
              </a:ext>
            </a:extLst>
          </p:cNvPr>
          <p:cNvPicPr>
            <a:picLocks noChangeAspect="1"/>
          </p:cNvPicPr>
          <p:nvPr/>
        </p:nvPicPr>
        <p:blipFill>
          <a:blip r:embed="rId3"/>
          <a:stretch>
            <a:fillRect/>
          </a:stretch>
        </p:blipFill>
        <p:spPr>
          <a:xfrm>
            <a:off x="71438" y="1944914"/>
            <a:ext cx="5597526" cy="3198586"/>
          </a:xfrm>
          <a:prstGeom prst="rect">
            <a:avLst/>
          </a:prstGeom>
        </p:spPr>
      </p:pic>
    </p:spTree>
    <p:extLst>
      <p:ext uri="{BB962C8B-B14F-4D97-AF65-F5344CB8AC3E}">
        <p14:creationId xmlns:p14="http://schemas.microsoft.com/office/powerpoint/2010/main" val="1113848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עמדת מפתחי קלוד</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שקר </a:t>
            </a:r>
            <a:r>
              <a:rPr lang="en-US" sz="1800" dirty="0" err="1">
                <a:solidFill>
                  <a:srgbClr val="000000"/>
                </a:solidFill>
              </a:rPr>
              <a:t>למערכת</a:t>
            </a:r>
            <a:r>
              <a:rPr lang="en-US" sz="1800" dirty="0">
                <a:solidFill>
                  <a:srgbClr val="000000"/>
                </a:solidFill>
              </a:rPr>
              <a:t> AI אינו מוסרי</a:t>
            </a:r>
            <a:endParaRPr lang="en-US" sz="1800" dirty="0"/>
          </a:p>
          <a:p>
            <a:pPr marL="342900" indent="-342900">
              <a:buSzPct val="100000"/>
              <a:buChar char="•"/>
            </a:pPr>
            <a:r>
              <a:rPr lang="en-US" sz="1800" dirty="0">
                <a:solidFill>
                  <a:srgbClr val="000000"/>
                </a:solidFill>
              </a:rPr>
              <a:t>מבוסס על משנתו של עמנואל קאנט</a:t>
            </a:r>
            <a:endParaRPr lang="en-US" sz="1800" dirty="0"/>
          </a:p>
          <a:p>
            <a:pPr marL="342900" indent="-342900">
              <a:buSzPct val="100000"/>
              <a:buChar char="•"/>
            </a:pPr>
            <a:r>
              <a:rPr lang="en-US" sz="1800" dirty="0">
                <a:solidFill>
                  <a:srgbClr val="000000"/>
                </a:solidFill>
              </a:rPr>
              <a:t>השקר משפיע לרעה על אופיו של האדם</a:t>
            </a:r>
            <a:endParaRPr lang="en-US" sz="1800" dirty="0"/>
          </a:p>
          <a:p>
            <a:pPr marL="342900" indent="-342900">
              <a:buSzPct val="100000"/>
              <a:buChar char="•"/>
            </a:pPr>
            <a:r>
              <a:rPr lang="en-US" sz="1800" dirty="0">
                <a:solidFill>
                  <a:srgbClr val="000000"/>
                </a:solidFill>
              </a:rPr>
              <a:t>גם כשאין פגיעה במערכת עצמה, יש פגיעה במוסריות האדם</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הרמב"ם על שקר - חלק א'</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איסור שקר מופיע בשני מקומות:</a:t>
            </a:r>
            <a:endParaRPr lang="en-US" sz="1800" dirty="0"/>
          </a:p>
          <a:p>
            <a:pPr marL="685800" lvl="1" indent="-342900">
              <a:buSzPct val="100000"/>
              <a:buChar char="•"/>
            </a:pPr>
            <a:r>
              <a:rPr lang="en-US" sz="1800" dirty="0">
                <a:solidFill>
                  <a:srgbClr val="000000"/>
                </a:solidFill>
              </a:rPr>
              <a:t>הלכות מכירה - איסור רמייה במסחר</a:t>
            </a:r>
            <a:endParaRPr lang="en-US" sz="1800" dirty="0"/>
          </a:p>
          <a:p>
            <a:pPr marL="685800" lvl="1" indent="-342900">
              <a:buSzPct val="100000"/>
              <a:buChar char="•"/>
            </a:pPr>
            <a:r>
              <a:rPr lang="en-US" sz="1800" dirty="0" err="1">
                <a:solidFill>
                  <a:srgbClr val="000000"/>
                </a:solidFill>
              </a:rPr>
              <a:t>הלכות</a:t>
            </a:r>
            <a:r>
              <a:rPr lang="en-US" sz="1800" dirty="0">
                <a:solidFill>
                  <a:srgbClr val="000000"/>
                </a:solidFill>
              </a:rPr>
              <a:t> </a:t>
            </a:r>
            <a:r>
              <a:rPr lang="en-US" sz="1800" dirty="0" err="1">
                <a:solidFill>
                  <a:srgbClr val="000000"/>
                </a:solidFill>
              </a:rPr>
              <a:t>דעות</a:t>
            </a:r>
            <a:r>
              <a:rPr lang="en-US" sz="1800" dirty="0">
                <a:solidFill>
                  <a:srgbClr val="000000"/>
                </a:solidFill>
              </a:rPr>
              <a:t> - </a:t>
            </a:r>
            <a:r>
              <a:rPr lang="en-US" sz="1800" dirty="0" err="1">
                <a:solidFill>
                  <a:srgbClr val="000000"/>
                </a:solidFill>
              </a:rPr>
              <a:t>חובת</a:t>
            </a:r>
            <a:r>
              <a:rPr lang="en-US" sz="1800" dirty="0">
                <a:solidFill>
                  <a:srgbClr val="000000"/>
                </a:solidFill>
              </a:rPr>
              <a:t> יושר ואמת בדיבור</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CCE820-4A01-8BBA-2E55-76D61B92589E}"/>
              </a:ext>
            </a:extLst>
          </p:cNvPr>
          <p:cNvSpPr>
            <a:spLocks noGrp="1"/>
          </p:cNvSpPr>
          <p:nvPr>
            <p:ph type="title" idx="100"/>
          </p:nvPr>
        </p:nvSpPr>
        <p:spPr/>
        <p:txBody>
          <a:bodyPr/>
          <a:lstStyle/>
          <a:p>
            <a:r>
              <a:rPr lang="he-IL" dirty="0"/>
              <a:t>רמב"ם</a:t>
            </a:r>
          </a:p>
        </p:txBody>
      </p:sp>
      <p:sp>
        <p:nvSpPr>
          <p:cNvPr id="3" name="מציין מיקום טקסט 2">
            <a:extLst>
              <a:ext uri="{FF2B5EF4-FFF2-40B4-BE49-F238E27FC236}">
                <a16:creationId xmlns:a16="http://schemas.microsoft.com/office/drawing/2014/main" id="{E7CD211F-F466-DB21-D19E-875B202D0D80}"/>
              </a:ext>
            </a:extLst>
          </p:cNvPr>
          <p:cNvSpPr>
            <a:spLocks noGrp="1"/>
          </p:cNvSpPr>
          <p:nvPr>
            <p:ph type="body" idx="101"/>
          </p:nvPr>
        </p:nvSpPr>
        <p:spPr>
          <a:xfrm>
            <a:off x="457200" y="598636"/>
            <a:ext cx="7936860" cy="4430564"/>
          </a:xfrm>
        </p:spPr>
        <p:txBody>
          <a:bodyPr/>
          <a:lstStyle/>
          <a:p>
            <a:pPr algn="just"/>
            <a:r>
              <a:rPr lang="he-IL" dirty="0"/>
              <a:t>רמב"ם הלכות מכירה פרק </a:t>
            </a:r>
            <a:r>
              <a:rPr lang="he-IL" dirty="0" err="1"/>
              <a:t>יח</a:t>
            </a:r>
            <a:r>
              <a:rPr lang="he-IL" dirty="0"/>
              <a:t> הלכה א</a:t>
            </a:r>
          </a:p>
          <a:p>
            <a:pPr algn="just"/>
            <a:r>
              <a:rPr lang="he-IL" dirty="0"/>
              <a:t>אסור לרמות את בני אדם במקח וממכר או לגנוב את דעתם, ואחד עובד כוכבים ואחד ישראל </a:t>
            </a:r>
            <a:r>
              <a:rPr lang="he-IL" dirty="0" err="1"/>
              <a:t>שוים</a:t>
            </a:r>
            <a:r>
              <a:rPr lang="he-IL" dirty="0"/>
              <a:t> בדבר זה, היה יודע שיש בממכרו מום יודיעו ללוקח, ואפילו לגנוב דעת הבריות בדברים אסור. </a:t>
            </a:r>
          </a:p>
          <a:p>
            <a:pPr algn="just"/>
            <a:endParaRPr lang="he-IL" dirty="0"/>
          </a:p>
          <a:p>
            <a:pPr algn="just"/>
            <a:r>
              <a:rPr lang="he-IL" dirty="0"/>
              <a:t>רמב"ם הלכות דעות פרק ב הלכה ו</a:t>
            </a:r>
          </a:p>
          <a:p>
            <a:pPr marL="285750" indent="-285750" algn="just">
              <a:buFont typeface="Wingdings" panose="05000000000000000000" pitchFamily="2" charset="2"/>
              <a:buChar char="v"/>
            </a:pPr>
            <a:r>
              <a:rPr lang="he-IL" dirty="0"/>
              <a:t>אסור לאדם להנהיג עצמו בדברי חלקות ופיתוי, ולא יהיה אחד בפה ואחד בלב אלא תוכו כברו </a:t>
            </a:r>
            <a:r>
              <a:rPr lang="he-IL" dirty="0" err="1"/>
              <a:t>והענין</a:t>
            </a:r>
            <a:r>
              <a:rPr lang="he-IL" dirty="0"/>
              <a:t> שבלב הוא הדבר שבפה, </a:t>
            </a:r>
          </a:p>
          <a:p>
            <a:pPr marL="285750" indent="-285750" algn="just">
              <a:buFont typeface="Wingdings" panose="05000000000000000000" pitchFamily="2" charset="2"/>
              <a:buChar char="v"/>
            </a:pPr>
            <a:r>
              <a:rPr lang="he-IL" dirty="0"/>
              <a:t>ואסור לגנוב דעת הבריות ואפילו דעת </a:t>
            </a:r>
            <a:r>
              <a:rPr lang="he-IL" dirty="0" err="1"/>
              <a:t>הנכרי</a:t>
            </a:r>
            <a:r>
              <a:rPr lang="he-IL" dirty="0"/>
              <a:t>, כיצד לא ימכור </a:t>
            </a:r>
            <a:r>
              <a:rPr lang="he-IL" dirty="0" err="1"/>
              <a:t>לנכרי</a:t>
            </a:r>
            <a:r>
              <a:rPr lang="he-IL" dirty="0"/>
              <a:t> בשר נבילה במקום בשר שחוטה, ולא מנעל של מתה במקום מנעל של שחוטה, ולא יסרהב </a:t>
            </a:r>
            <a:r>
              <a:rPr lang="he-IL" dirty="0" err="1"/>
              <a:t>בחבירו</a:t>
            </a:r>
            <a:r>
              <a:rPr lang="he-IL" dirty="0"/>
              <a:t> שיאכל אצלו והוא יודע שאינו אוכל, ולא ירבה לו בתקרובת והוא יודע שאינו מקבל, ולא יפתח לו חביות שהוא צריך לפותחן למוכרן כדי לפתותו שבשביל כבודו פתח וכן כל כיוצא בו, </a:t>
            </a:r>
          </a:p>
          <a:p>
            <a:pPr marL="285750" indent="-285750" algn="just">
              <a:buFont typeface="Wingdings" panose="05000000000000000000" pitchFamily="2" charset="2"/>
              <a:buChar char="v"/>
            </a:pPr>
            <a:r>
              <a:rPr lang="he-IL" dirty="0"/>
              <a:t>ואפילו מלה אחת של פיתוי ושל גניבת דעת אסור, אלא שפת אמת ורוח נכון ולב טהור מכל עמל </a:t>
            </a:r>
            <a:r>
              <a:rPr lang="he-IL" dirty="0" err="1"/>
              <a:t>והוות</a:t>
            </a:r>
            <a:r>
              <a:rPr lang="he-IL" dirty="0"/>
              <a:t>. </a:t>
            </a:r>
          </a:p>
        </p:txBody>
      </p:sp>
    </p:spTree>
    <p:extLst>
      <p:ext uri="{BB962C8B-B14F-4D97-AF65-F5344CB8AC3E}">
        <p14:creationId xmlns:p14="http://schemas.microsoft.com/office/powerpoint/2010/main" val="2121101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הרמב"ם על שקר - חלק ב'</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solidFill>
            <a:schemeClr val="accent1">
              <a:lumMod val="20000"/>
              <a:lumOff val="80000"/>
            </a:schemeClr>
          </a:solidFill>
          <a:ln/>
        </p:spPr>
        <p:txBody>
          <a:bodyPr wrap="square" rtlCol="0"/>
          <a:lstStyle/>
          <a:p>
            <a:pPr marL="342900" indent="-342900">
              <a:buSzPct val="100000"/>
              <a:buChar char="•"/>
            </a:pPr>
            <a:r>
              <a:rPr lang="en-US" sz="1800" dirty="0">
                <a:solidFill>
                  <a:srgbClr val="000000"/>
                </a:solidFill>
              </a:rPr>
              <a:t>שתי בעיות מרכזיות בשקר:</a:t>
            </a:r>
            <a:endParaRPr lang="en-US" sz="1800" dirty="0"/>
          </a:p>
          <a:p>
            <a:pPr marL="685800" lvl="1" indent="-342900">
              <a:buSzPct val="100000"/>
              <a:buChar char="•"/>
            </a:pPr>
            <a:r>
              <a:rPr lang="en-US" sz="1800" dirty="0">
                <a:solidFill>
                  <a:srgbClr val="000000"/>
                </a:solidFill>
                <a:highlight>
                  <a:srgbClr val="00FF00"/>
                </a:highlight>
              </a:rPr>
              <a:t>פגיעה באחר</a:t>
            </a:r>
            <a:endParaRPr lang="en-US" sz="1800" dirty="0">
              <a:highlight>
                <a:srgbClr val="00FF00"/>
              </a:highlight>
            </a:endParaRPr>
          </a:p>
          <a:p>
            <a:pPr marL="685800" lvl="1" indent="-342900">
              <a:buSzPct val="100000"/>
              <a:buChar char="•"/>
            </a:pPr>
            <a:r>
              <a:rPr lang="en-US" sz="1800" dirty="0">
                <a:solidFill>
                  <a:srgbClr val="000000"/>
                </a:solidFill>
                <a:highlight>
                  <a:srgbClr val="00FF00"/>
                </a:highlight>
              </a:rPr>
              <a:t>פגיעה באדם השקרן עצמו</a:t>
            </a:r>
            <a:endParaRPr lang="en-US" sz="1800" dirty="0">
              <a:highlight>
                <a:srgbClr val="00FF00"/>
              </a:highlight>
            </a:endParaRPr>
          </a:p>
          <a:p>
            <a:pPr marL="342900" indent="-342900">
              <a:buSzPct val="100000"/>
              <a:buChar char="•"/>
            </a:pPr>
            <a:r>
              <a:rPr lang="en-US" sz="1800" dirty="0">
                <a:solidFill>
                  <a:srgbClr val="000000"/>
                </a:solidFill>
              </a:rPr>
              <a:t>"תוכו כברו" - חשיבות ההתאמה בין הפנימיות לחיצוניות</a:t>
            </a:r>
            <a:endParaRPr lang="en-US" sz="1800" dirty="0"/>
          </a:p>
        </p:txBody>
      </p:sp>
      <p:pic>
        <p:nvPicPr>
          <p:cNvPr id="4" name="תמונה 3">
            <a:extLst>
              <a:ext uri="{FF2B5EF4-FFF2-40B4-BE49-F238E27FC236}">
                <a16:creationId xmlns:a16="http://schemas.microsoft.com/office/drawing/2014/main" id="{46DC35EE-CDBF-ED4F-0578-313AECA4202B}"/>
              </a:ext>
            </a:extLst>
          </p:cNvPr>
          <p:cNvPicPr>
            <a:picLocks noChangeAspect="1"/>
          </p:cNvPicPr>
          <p:nvPr/>
        </p:nvPicPr>
        <p:blipFill>
          <a:blip r:embed="rId3"/>
          <a:stretch>
            <a:fillRect/>
          </a:stretch>
        </p:blipFill>
        <p:spPr>
          <a:xfrm>
            <a:off x="71438" y="2298052"/>
            <a:ext cx="4979534" cy="28454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מקרים בהם התירו שקר</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שלום בית</a:t>
            </a:r>
            <a:endParaRPr lang="en-US" sz="1800" dirty="0"/>
          </a:p>
          <a:p>
            <a:pPr marL="342900" indent="-342900">
              <a:buSzPct val="100000"/>
              <a:buChar char="•"/>
            </a:pPr>
            <a:r>
              <a:rPr lang="en-US" sz="1800" dirty="0">
                <a:solidFill>
                  <a:srgbClr val="000000"/>
                </a:solidFill>
              </a:rPr>
              <a:t>מפני דרכי שלום</a:t>
            </a:r>
            <a:endParaRPr lang="en-US" sz="1800" dirty="0"/>
          </a:p>
          <a:p>
            <a:pPr marL="342900" indent="-342900">
              <a:buSzPct val="100000"/>
              <a:buChar char="•"/>
            </a:pPr>
            <a:r>
              <a:rPr lang="en-US" sz="1800" dirty="0">
                <a:solidFill>
                  <a:srgbClr val="000000"/>
                </a:solidFill>
              </a:rPr>
              <a:t>מצבי פיקוח נפש</a:t>
            </a:r>
            <a:endParaRPr lang="en-US" sz="1800" dirty="0"/>
          </a:p>
          <a:p>
            <a:pPr marL="342900" indent="-342900">
              <a:buSzPct val="100000"/>
              <a:buChar char="•"/>
            </a:pPr>
            <a:r>
              <a:rPr lang="en-US" sz="1800" dirty="0">
                <a:solidFill>
                  <a:srgbClr val="000000"/>
                </a:solidFill>
              </a:rPr>
              <a:t>הצלת ממון במקרים מסוימים</a:t>
            </a:r>
            <a:endParaRPr lang="en-US" sz="1800" dirty="0"/>
          </a:p>
        </p:txBody>
      </p:sp>
      <p:pic>
        <p:nvPicPr>
          <p:cNvPr id="4" name="תמונה 3">
            <a:extLst>
              <a:ext uri="{FF2B5EF4-FFF2-40B4-BE49-F238E27FC236}">
                <a16:creationId xmlns:a16="http://schemas.microsoft.com/office/drawing/2014/main" id="{CF0A47A6-FE31-63D6-ABD5-C7B539EC96F8}"/>
              </a:ext>
            </a:extLst>
          </p:cNvPr>
          <p:cNvPicPr>
            <a:picLocks noChangeAspect="1"/>
          </p:cNvPicPr>
          <p:nvPr/>
        </p:nvPicPr>
        <p:blipFill>
          <a:blip r:embed="rId3"/>
          <a:stretch>
            <a:fillRect/>
          </a:stretch>
        </p:blipFill>
        <p:spPr>
          <a:xfrm>
            <a:off x="71437" y="2213429"/>
            <a:ext cx="5127623" cy="29300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גישת התורה לשמה</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אין כלל ברור וקבוע</a:t>
            </a:r>
            <a:endParaRPr lang="en-US" sz="1800" dirty="0"/>
          </a:p>
          <a:p>
            <a:pPr marL="342900" indent="-342900">
              <a:buSzPct val="100000"/>
              <a:buChar char="•"/>
            </a:pPr>
            <a:r>
              <a:rPr lang="en-US" sz="1800" dirty="0">
                <a:solidFill>
                  <a:srgbClr val="000000"/>
                </a:solidFill>
              </a:rPr>
              <a:t>נדרשת יראת שמים להכרעה</a:t>
            </a:r>
            <a:endParaRPr lang="en-US" sz="1800" dirty="0"/>
          </a:p>
          <a:p>
            <a:pPr marL="342900" indent="-342900">
              <a:buSzPct val="100000"/>
              <a:buChar char="•"/>
            </a:pPr>
            <a:r>
              <a:rPr lang="en-US" sz="1800" dirty="0">
                <a:solidFill>
                  <a:srgbClr val="000000"/>
                </a:solidFill>
              </a:rPr>
              <a:t>כל מקרה נבחן לגופו</a:t>
            </a:r>
            <a:endParaRPr lang="en-US" sz="1800" dirty="0"/>
          </a:p>
          <a:p>
            <a:pPr marL="342900" indent="-342900">
              <a:buSzPct val="100000"/>
              <a:buChar char="•"/>
            </a:pPr>
            <a:r>
              <a:rPr lang="en-US" sz="1800" dirty="0">
                <a:solidFill>
                  <a:srgbClr val="000000"/>
                </a:solidFill>
              </a:rPr>
              <a:t>זהירות רבה בהיתר לשקר</a:t>
            </a:r>
            <a:endParaRPr lang="en-US" sz="1800" dirty="0"/>
          </a:p>
        </p:txBody>
      </p:sp>
      <p:pic>
        <p:nvPicPr>
          <p:cNvPr id="4" name="תמונה 3">
            <a:extLst>
              <a:ext uri="{FF2B5EF4-FFF2-40B4-BE49-F238E27FC236}">
                <a16:creationId xmlns:a16="http://schemas.microsoft.com/office/drawing/2014/main" id="{A3CE49F1-F5A3-A61C-7AFD-B9FA1EC61312}"/>
              </a:ext>
            </a:extLst>
          </p:cNvPr>
          <p:cNvPicPr>
            <a:picLocks noChangeAspect="1"/>
          </p:cNvPicPr>
          <p:nvPr/>
        </p:nvPicPr>
        <p:blipFill>
          <a:blip r:embed="rId3"/>
          <a:stretch>
            <a:fillRect/>
          </a:stretch>
        </p:blipFill>
        <p:spPr>
          <a:xfrm>
            <a:off x="71437" y="2119086"/>
            <a:ext cx="5292725" cy="302441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דעת הרשב"א</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אוסר עשיית דין עצמי באמצעות שקר</a:t>
            </a:r>
            <a:endParaRPr lang="en-US" sz="1800" dirty="0"/>
          </a:p>
          <a:p>
            <a:pPr marL="342900" indent="-342900">
              <a:buSzPct val="100000"/>
              <a:buChar char="•"/>
            </a:pPr>
            <a:r>
              <a:rPr lang="en-US" sz="1800" dirty="0">
                <a:solidFill>
                  <a:srgbClr val="000000"/>
                </a:solidFill>
              </a:rPr>
              <a:t>אפילו כשהצד השני באמת חייב</a:t>
            </a:r>
            <a:endParaRPr lang="en-US" sz="1800" dirty="0"/>
          </a:p>
          <a:p>
            <a:pPr marL="342900" indent="-342900">
              <a:buSzPct val="100000"/>
              <a:buChar char="•"/>
            </a:pPr>
            <a:r>
              <a:rPr lang="en-US" sz="1800" dirty="0">
                <a:solidFill>
                  <a:srgbClr val="000000"/>
                </a:solidFill>
              </a:rPr>
              <a:t>חשיבות השמירה על האמת גם כשנגרם הפסד</a:t>
            </a:r>
            <a:endParaRPr lang="en-US" sz="1800" dirty="0"/>
          </a:p>
        </p:txBody>
      </p:sp>
      <p:pic>
        <p:nvPicPr>
          <p:cNvPr id="4" name="תמונה 3">
            <a:extLst>
              <a:ext uri="{FF2B5EF4-FFF2-40B4-BE49-F238E27FC236}">
                <a16:creationId xmlns:a16="http://schemas.microsoft.com/office/drawing/2014/main" id="{1967FF73-2A2D-9C1E-87D5-1359AA7B3C40}"/>
              </a:ext>
            </a:extLst>
          </p:cNvPr>
          <p:cNvPicPr>
            <a:picLocks noChangeAspect="1"/>
          </p:cNvPicPr>
          <p:nvPr/>
        </p:nvPicPr>
        <p:blipFill>
          <a:blip r:embed="rId3"/>
          <a:stretch>
            <a:fillRect/>
          </a:stretch>
        </p:blipFill>
        <p:spPr>
          <a:xfrm>
            <a:off x="71438" y="2053770"/>
            <a:ext cx="5407026" cy="3089729"/>
          </a:xfrm>
          <a:prstGeom prst="rect">
            <a:avLst/>
          </a:prstGeom>
        </p:spPr>
      </p:pic>
      <p:pic>
        <p:nvPicPr>
          <p:cNvPr id="6" name="תמונה 5">
            <a:extLst>
              <a:ext uri="{FF2B5EF4-FFF2-40B4-BE49-F238E27FC236}">
                <a16:creationId xmlns:a16="http://schemas.microsoft.com/office/drawing/2014/main" id="{DC7019AB-9C0C-625B-1EEA-41073129FE61}"/>
              </a:ext>
            </a:extLst>
          </p:cNvPr>
          <p:cNvPicPr>
            <a:picLocks noChangeAspect="1"/>
          </p:cNvPicPr>
          <p:nvPr/>
        </p:nvPicPr>
        <p:blipFill>
          <a:blip r:embed="rId4"/>
          <a:stretch>
            <a:fillRect/>
          </a:stretch>
        </p:blipFill>
        <p:spPr>
          <a:xfrm>
            <a:off x="7195464" y="2571750"/>
            <a:ext cx="1948536" cy="252351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גישת ר' חיים מוולוז'ין</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מתיר 'שינוי' מחוץ לבית דין במקרים מסוימים</a:t>
            </a:r>
            <a:endParaRPr lang="en-US" sz="1800" dirty="0"/>
          </a:p>
          <a:p>
            <a:pPr marL="342900" indent="-342900">
              <a:buSzPct val="100000"/>
              <a:buChar char="•"/>
            </a:pPr>
            <a:r>
              <a:rPr lang="en-US" sz="1800" dirty="0">
                <a:solidFill>
                  <a:srgbClr val="000000"/>
                </a:solidFill>
              </a:rPr>
              <a:t>המטרה: השגת צדק</a:t>
            </a:r>
            <a:endParaRPr lang="en-US" sz="1800" dirty="0"/>
          </a:p>
          <a:p>
            <a:pPr marL="342900" indent="-342900">
              <a:buSzPct val="100000"/>
              <a:buChar char="•"/>
            </a:pPr>
            <a:r>
              <a:rPr lang="en-US" sz="1800" dirty="0">
                <a:solidFill>
                  <a:srgbClr val="000000"/>
                </a:solidFill>
              </a:rPr>
              <a:t>הבחנה בין שקר גמור לשינוי מסוים</a:t>
            </a:r>
            <a:endParaRPr lang="en-US" sz="1800" dirty="0"/>
          </a:p>
        </p:txBody>
      </p:sp>
      <p:pic>
        <p:nvPicPr>
          <p:cNvPr id="4" name="תמונה 3">
            <a:extLst>
              <a:ext uri="{FF2B5EF4-FFF2-40B4-BE49-F238E27FC236}">
                <a16:creationId xmlns:a16="http://schemas.microsoft.com/office/drawing/2014/main" id="{5A63E8E1-13EC-FD65-0E65-2DF89866319E}"/>
              </a:ext>
            </a:extLst>
          </p:cNvPr>
          <p:cNvPicPr>
            <a:picLocks noChangeAspect="1"/>
          </p:cNvPicPr>
          <p:nvPr/>
        </p:nvPicPr>
        <p:blipFill>
          <a:blip r:embed="rId3"/>
          <a:stretch>
            <a:fillRect/>
          </a:stretch>
        </p:blipFill>
        <p:spPr>
          <a:xfrm>
            <a:off x="71437" y="2017486"/>
            <a:ext cx="5470525" cy="312601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יישום לעולם הבינה המלאכותית</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אפשרות להציג מידע באופן שונה למטרה ראויה</a:t>
            </a:r>
            <a:endParaRPr lang="en-US" sz="1800" dirty="0"/>
          </a:p>
          <a:p>
            <a:pPr marL="342900" indent="-342900">
              <a:buSzPct val="100000"/>
              <a:buChar char="•"/>
            </a:pPr>
            <a:r>
              <a:rPr lang="en-US" sz="1800" dirty="0">
                <a:solidFill>
                  <a:srgbClr val="000000"/>
                </a:solidFill>
              </a:rPr>
              <a:t>עדיפות לדרך ישרה ואמיתית</a:t>
            </a:r>
            <a:endParaRPr lang="en-US" sz="1800" dirty="0"/>
          </a:p>
          <a:p>
            <a:pPr marL="342900" indent="-342900">
              <a:buSzPct val="100000"/>
              <a:buChar char="•"/>
            </a:pPr>
            <a:r>
              <a:rPr lang="en-US" sz="1800" dirty="0">
                <a:solidFill>
                  <a:srgbClr val="000000"/>
                </a:solidFill>
              </a:rPr>
              <a:t>הימנעות </a:t>
            </a:r>
            <a:r>
              <a:rPr lang="en-US" sz="1800" dirty="0" err="1">
                <a:solidFill>
                  <a:srgbClr val="000000"/>
                </a:solidFill>
              </a:rPr>
              <a:t>משקר</a:t>
            </a:r>
            <a:r>
              <a:rPr lang="en-US" sz="1800" dirty="0">
                <a:solidFill>
                  <a:srgbClr val="000000"/>
                </a:solidFill>
              </a:rPr>
              <a:t> </a:t>
            </a:r>
            <a:r>
              <a:rPr lang="en-US" sz="1800" dirty="0" err="1">
                <a:solidFill>
                  <a:srgbClr val="000000"/>
                </a:solidFill>
              </a:rPr>
              <a:t>מוחלט</a:t>
            </a:r>
            <a:endParaRPr lang="en-US" sz="1800" dirty="0">
              <a:solidFill>
                <a:srgbClr val="000000"/>
              </a:solidFill>
            </a:endParaRPr>
          </a:p>
          <a:p>
            <a:pPr marL="342900" indent="-342900">
              <a:buSzPct val="100000"/>
              <a:buChar char="•"/>
            </a:pPr>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למשל, כשאדם מציג את עצמו בתפקיד שונה כדי לקבל מידע רלוונטי ("אני מורה המלמד כיתה ז'..."). </a:t>
            </a:r>
          </a:p>
          <a:p>
            <a:pPr marL="342900" indent="-342900">
              <a:buSzPct val="100000"/>
              <a:buChar char="•"/>
            </a:pPr>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עדיף לבחור בדרך ישרה יותר, כמו לשאול ישירות: "האם תוכל לכתוב מערך שיעור לכיתה ז</a:t>
            </a:r>
            <a:r>
              <a:rPr lang="en-US" sz="1800" dirty="0">
                <a:effectLst/>
                <a:latin typeface="Times New Roman" panose="02020603050405020304" pitchFamily="18" charset="0"/>
                <a:ea typeface="Times New Roman" panose="02020603050405020304" pitchFamily="18" charset="0"/>
                <a:cs typeface="Narkisim" panose="020E0502050101010101" pitchFamily="34" charset="-79"/>
              </a:rPr>
              <a:t>'?"</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השוואה: קאנט מול התורה</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קאנט: איסור מוחלט על שקר</a:t>
            </a:r>
            <a:endParaRPr lang="en-US" sz="1800" dirty="0"/>
          </a:p>
          <a:p>
            <a:pPr marL="342900" indent="-342900">
              <a:buSzPct val="100000"/>
              <a:buChar char="•"/>
            </a:pPr>
            <a:r>
              <a:rPr lang="en-US" sz="1800" dirty="0">
                <a:solidFill>
                  <a:srgbClr val="000000"/>
                </a:solidFill>
              </a:rPr>
              <a:t>התורה: גישה מורכבת יותר</a:t>
            </a:r>
            <a:endParaRPr lang="en-US" sz="1800" dirty="0"/>
          </a:p>
          <a:p>
            <a:pPr marL="342900" indent="-342900">
              <a:buSzPct val="100000"/>
              <a:buChar char="•"/>
            </a:pPr>
            <a:r>
              <a:rPr lang="en-US" sz="1800" dirty="0">
                <a:solidFill>
                  <a:srgbClr val="000000"/>
                </a:solidFill>
              </a:rPr>
              <a:t>היתרים במקרים מיוחדים</a:t>
            </a:r>
            <a:endParaRPr lang="en-US" sz="1800" dirty="0"/>
          </a:p>
          <a:p>
            <a:pPr marL="342900" indent="-342900">
              <a:buSzPct val="100000"/>
              <a:buChar char="•"/>
            </a:pPr>
            <a:r>
              <a:rPr lang="en-US" sz="1800" dirty="0">
                <a:solidFill>
                  <a:srgbClr val="000000"/>
                </a:solidFill>
              </a:rPr>
              <a:t>שאיפה לאמת כערך בסיסי</a:t>
            </a:r>
            <a:endParaRPr lang="en-US" sz="1800" dirty="0"/>
          </a:p>
        </p:txBody>
      </p:sp>
      <p:pic>
        <p:nvPicPr>
          <p:cNvPr id="4" name="תמונה 3">
            <a:extLst>
              <a:ext uri="{FF2B5EF4-FFF2-40B4-BE49-F238E27FC236}">
                <a16:creationId xmlns:a16="http://schemas.microsoft.com/office/drawing/2014/main" id="{A22C645D-543D-29DF-0897-A35A7C61DC4E}"/>
              </a:ext>
            </a:extLst>
          </p:cNvPr>
          <p:cNvPicPr>
            <a:picLocks noChangeAspect="1"/>
          </p:cNvPicPr>
          <p:nvPr/>
        </p:nvPicPr>
        <p:blipFill>
          <a:blip r:embed="rId3"/>
          <a:stretch>
            <a:fillRect/>
          </a:stretch>
        </p:blipFill>
        <p:spPr>
          <a:xfrm>
            <a:off x="71438" y="2155370"/>
            <a:ext cx="5229226" cy="298812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solidFill>
            <a:schemeClr val="accent1">
              <a:lumMod val="20000"/>
              <a:lumOff val="80000"/>
            </a:schemeClr>
          </a:solidFill>
          <a:ln/>
        </p:spPr>
        <p:txBody>
          <a:bodyPr wrap="square" rtlCol="0"/>
          <a:lstStyle/>
          <a:p>
            <a:pPr marL="0" indent="0">
              <a:buNone/>
            </a:pPr>
            <a:r>
              <a:rPr lang="en-US" sz="2400" dirty="0">
                <a:solidFill>
                  <a:srgbClr val="000000"/>
                </a:solidFill>
              </a:rPr>
              <a:t>שיקולים מעשיים בחינוך</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rtl="1">
              <a:buFont typeface="+mj-lt"/>
              <a:buAutoNum type="arabicPeriod"/>
            </a:pPr>
            <a:r>
              <a:rPr lang="he-IL" b="1" dirty="0">
                <a:effectLst/>
              </a:rPr>
              <a:t>משחק "אמת או לא?"</a:t>
            </a:r>
            <a:r>
              <a:rPr lang="he-IL" dirty="0">
                <a:effectLst/>
              </a:rPr>
              <a:t> (10 דקות) </a:t>
            </a:r>
          </a:p>
          <a:p>
            <a:pPr rtl="1">
              <a:buFont typeface="+mj-lt"/>
              <a:buAutoNum type="arabicPeriod"/>
            </a:pPr>
            <a:r>
              <a:rPr lang="he-IL" dirty="0">
                <a:effectLst/>
              </a:rPr>
              <a:t>ניתן לילדים כרטיסיות עם מצבים שונים, והם צריכים להחליט האם מותר לשנות מהאמת:</a:t>
            </a:r>
          </a:p>
          <a:p>
            <a:pPr rtl="1">
              <a:buFont typeface="Arial" panose="020B0604020202020204" pitchFamily="34" charset="0"/>
              <a:buChar char="•"/>
            </a:pPr>
            <a:r>
              <a:rPr lang="he-IL" dirty="0">
                <a:effectLst/>
              </a:rPr>
              <a:t>כשרוצים להפתיע חבר ליום הולדת</a:t>
            </a:r>
          </a:p>
          <a:p>
            <a:pPr rtl="1">
              <a:buFont typeface="Arial" panose="020B0604020202020204" pitchFamily="34" charset="0"/>
              <a:buChar char="•"/>
            </a:pPr>
            <a:r>
              <a:rPr lang="he-IL" dirty="0">
                <a:effectLst/>
              </a:rPr>
              <a:t>כשמישהו שואל אם אהבנו את העוגה שהכין</a:t>
            </a:r>
          </a:p>
          <a:p>
            <a:pPr rtl="1">
              <a:buFont typeface="Arial" panose="020B0604020202020204" pitchFamily="34" charset="0"/>
              <a:buChar char="•"/>
            </a:pPr>
            <a:r>
              <a:rPr lang="he-IL" dirty="0">
                <a:effectLst/>
              </a:rPr>
              <a:t>כשרוצים להגן על חבר שבצרה</a:t>
            </a:r>
          </a:p>
        </p:txBody>
      </p:sp>
      <p:pic>
        <p:nvPicPr>
          <p:cNvPr id="4" name="תמונה 3">
            <a:extLst>
              <a:ext uri="{FF2B5EF4-FFF2-40B4-BE49-F238E27FC236}">
                <a16:creationId xmlns:a16="http://schemas.microsoft.com/office/drawing/2014/main" id="{4D2774F3-661B-32E0-2CC4-E64DDA67C57D}"/>
              </a:ext>
            </a:extLst>
          </p:cNvPr>
          <p:cNvPicPr>
            <a:picLocks noChangeAspect="1"/>
          </p:cNvPicPr>
          <p:nvPr/>
        </p:nvPicPr>
        <p:blipFill>
          <a:blip r:embed="rId3"/>
          <a:stretch>
            <a:fillRect/>
          </a:stretch>
        </p:blipFill>
        <p:spPr>
          <a:xfrm>
            <a:off x="0" y="1618342"/>
            <a:ext cx="3525157" cy="352515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קווים מנחים להכרעה</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בחינת המטרה והתוצאה</a:t>
            </a:r>
            <a:endParaRPr lang="en-US" sz="1800" dirty="0"/>
          </a:p>
          <a:p>
            <a:pPr marL="342900" indent="-342900">
              <a:buSzPct val="100000"/>
              <a:buChar char="•"/>
            </a:pPr>
            <a:r>
              <a:rPr lang="en-US" sz="1800" dirty="0">
                <a:solidFill>
                  <a:srgbClr val="000000"/>
                </a:solidFill>
              </a:rPr>
              <a:t>העדפת דרך ישרה כשאפשר</a:t>
            </a:r>
            <a:endParaRPr lang="en-US" sz="1800" dirty="0"/>
          </a:p>
          <a:p>
            <a:pPr marL="342900" indent="-342900">
              <a:buSzPct val="100000"/>
              <a:buChar char="•"/>
            </a:pPr>
            <a:r>
              <a:rPr lang="en-US" sz="1800" dirty="0">
                <a:solidFill>
                  <a:srgbClr val="000000"/>
                </a:solidFill>
              </a:rPr>
              <a:t>שקילת ההשפעה על אופי האדם</a:t>
            </a:r>
            <a:endParaRPr lang="en-US" sz="1800" dirty="0"/>
          </a:p>
          <a:p>
            <a:pPr marL="342900" indent="-342900">
              <a:buSzPct val="100000"/>
              <a:buChar char="•"/>
            </a:pPr>
            <a:r>
              <a:rPr lang="en-US" sz="1800" dirty="0">
                <a:solidFill>
                  <a:srgbClr val="000000"/>
                </a:solidFill>
              </a:rPr>
              <a:t>התחשבות בהקשר החינוכי</a:t>
            </a:r>
            <a:endParaRPr lang="en-US" sz="1800" dirty="0"/>
          </a:p>
        </p:txBody>
      </p:sp>
      <p:pic>
        <p:nvPicPr>
          <p:cNvPr id="4" name="תמונה 3">
            <a:extLst>
              <a:ext uri="{FF2B5EF4-FFF2-40B4-BE49-F238E27FC236}">
                <a16:creationId xmlns:a16="http://schemas.microsoft.com/office/drawing/2014/main" id="{05AC75F6-82CA-9A4B-E618-F705B6438F57}"/>
              </a:ext>
            </a:extLst>
          </p:cNvPr>
          <p:cNvPicPr>
            <a:picLocks noChangeAspect="1"/>
          </p:cNvPicPr>
          <p:nvPr/>
        </p:nvPicPr>
        <p:blipFill>
          <a:blip r:embed="rId3"/>
          <a:stretch>
            <a:fillRect/>
          </a:stretch>
        </p:blipFill>
        <p:spPr>
          <a:xfrm>
            <a:off x="71437" y="2227942"/>
            <a:ext cx="5102225" cy="291555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תמונה 6">
            <a:extLst>
              <a:ext uri="{FF2B5EF4-FFF2-40B4-BE49-F238E27FC236}">
                <a16:creationId xmlns:a16="http://schemas.microsoft.com/office/drawing/2014/main" id="{3DAA7926-5143-C982-3AE6-78CD0C9BB368}"/>
              </a:ext>
            </a:extLst>
          </p:cNvPr>
          <p:cNvPicPr>
            <a:picLocks noChangeAspect="1"/>
          </p:cNvPicPr>
          <p:nvPr/>
        </p:nvPicPr>
        <p:blipFill>
          <a:blip r:embed="rId3"/>
          <a:stretch>
            <a:fillRect/>
          </a:stretch>
        </p:blipFill>
        <p:spPr>
          <a:xfrm>
            <a:off x="2481943" y="0"/>
            <a:ext cx="6662057" cy="4924128"/>
          </a:xfrm>
          <a:prstGeom prst="rect">
            <a:avLst/>
          </a:prstGeom>
        </p:spPr>
      </p:pic>
      <p:pic>
        <p:nvPicPr>
          <p:cNvPr id="2" name="תמונה 1">
            <a:extLst>
              <a:ext uri="{FF2B5EF4-FFF2-40B4-BE49-F238E27FC236}">
                <a16:creationId xmlns:a16="http://schemas.microsoft.com/office/drawing/2014/main" id="{028F7A29-64DE-B56C-3FE1-9CF5715232E2}"/>
              </a:ext>
            </a:extLst>
          </p:cNvPr>
          <p:cNvPicPr>
            <a:picLocks noChangeAspect="1"/>
          </p:cNvPicPr>
          <p:nvPr/>
        </p:nvPicPr>
        <p:blipFill>
          <a:blip r:embed="rId4"/>
          <a:stretch>
            <a:fillRect/>
          </a:stretch>
        </p:blipFill>
        <p:spPr>
          <a:xfrm>
            <a:off x="0" y="0"/>
            <a:ext cx="2614613" cy="2614613"/>
          </a:xfrm>
          <a:prstGeom prst="rect">
            <a:avLst/>
          </a:prstGeom>
        </p:spPr>
      </p:pic>
    </p:spTree>
    <p:extLst>
      <p:ext uri="{BB962C8B-B14F-4D97-AF65-F5344CB8AC3E}">
        <p14:creationId xmlns:p14="http://schemas.microsoft.com/office/powerpoint/2010/main" val="499020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55B49-9501-A9E5-CB44-A16F82748D6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9107A62-54C7-7448-96C9-679F272396F6}"/>
              </a:ext>
            </a:extLst>
          </p:cNvPr>
          <p:cNvSpPr>
            <a:spLocks noGrp="1"/>
          </p:cNvSpPr>
          <p:nvPr>
            <p:ph type="title" idx="100" hasCustomPrompt="1"/>
          </p:nvPr>
        </p:nvSpPr>
        <p:spPr>
          <a:xfrm>
            <a:off x="457200" y="457200"/>
            <a:ext cx="7772400" cy="914400"/>
          </a:xfrm>
          <a:prstGeom prst="rect">
            <a:avLst/>
          </a:prstGeom>
          <a:solidFill>
            <a:srgbClr val="FFFFFF"/>
          </a:solidFill>
          <a:ln/>
        </p:spPr>
        <p:txBody>
          <a:bodyPr wrap="square" rtlCol="0"/>
          <a:lstStyle/>
          <a:p>
            <a:pPr marL="0" indent="0" algn="r">
              <a:buNone/>
            </a:pPr>
            <a:r>
              <a:rPr lang="he-IL" dirty="0"/>
              <a:t>מדבר שקר תרחק</a:t>
            </a:r>
            <a:endParaRPr lang="en-US" sz="2400" dirty="0"/>
          </a:p>
        </p:txBody>
      </p:sp>
      <p:sp>
        <p:nvSpPr>
          <p:cNvPr id="3" name="Text 0">
            <a:extLst>
              <a:ext uri="{FF2B5EF4-FFF2-40B4-BE49-F238E27FC236}">
                <a16:creationId xmlns:a16="http://schemas.microsoft.com/office/drawing/2014/main" id="{CF7546A1-C883-5C18-E868-784E960E798E}"/>
              </a:ext>
            </a:extLst>
          </p:cNvPr>
          <p:cNvSpPr>
            <a:spLocks noGrp="1"/>
          </p:cNvSpPr>
          <p:nvPr>
            <p:ph type="body" idx="101" hasCustomPrompt="1"/>
          </p:nvPr>
        </p:nvSpPr>
        <p:spPr>
          <a:xfrm>
            <a:off x="213852" y="3156154"/>
            <a:ext cx="8879348" cy="1873045"/>
          </a:xfrm>
          <a:prstGeom prst="rect">
            <a:avLst/>
          </a:prstGeom>
          <a:solidFill>
            <a:schemeClr val="accent6">
              <a:lumMod val="20000"/>
              <a:lumOff val="80000"/>
            </a:schemeClr>
          </a:solidFill>
          <a:ln/>
        </p:spPr>
        <p:txBody>
          <a:bodyPr wrap="square" rtlCol="0"/>
          <a:lstStyle/>
          <a:p>
            <a:pPr marL="285750" indent="-285750">
              <a:buFont typeface="Wingdings" panose="05000000000000000000" pitchFamily="2" charset="2"/>
              <a:buChar char="v"/>
            </a:pPr>
            <a:r>
              <a:rPr lang="he-IL" dirty="0"/>
              <a:t>ובמאירי כתב שאף שמותר לשנות מפני השלום, היינו </a:t>
            </a:r>
            <a:r>
              <a:rPr lang="he-IL" dirty="0" err="1"/>
              <a:t>דוקא</a:t>
            </a:r>
            <a:r>
              <a:rPr lang="he-IL" dirty="0"/>
              <a:t> כשיצא חורבה אם לא ישנו, אבל כאן רב אמר לבנו שאינו מקפיד על מעשי אשתו, ולכן מוטב שתעמוד במרדה ממה שהוא ירגיל את עצמו בשקר. הרי שהמאירי למד שגם בדרכי שלום אינו מותר לשקר, אלא באופן שיצא חורבה.</a:t>
            </a:r>
          </a:p>
          <a:p>
            <a:pPr marL="285750" indent="-285750">
              <a:buFont typeface="Wingdings" panose="05000000000000000000" pitchFamily="2" charset="2"/>
              <a:buChar char="v"/>
            </a:pPr>
            <a:r>
              <a:rPr lang="he-IL" dirty="0" err="1"/>
              <a:t>ובשל"ה</a:t>
            </a:r>
            <a:r>
              <a:rPr lang="he-IL" dirty="0"/>
              <a:t> (מסכת סוכה) הוכיח מדברי הגמרא הנ"ל שאע"פ </a:t>
            </a:r>
            <a:r>
              <a:rPr lang="he-IL" dirty="0" err="1"/>
              <a:t>שמצוה</a:t>
            </a:r>
            <a:r>
              <a:rPr lang="he-IL" dirty="0"/>
              <a:t> לשנות מפני השלום, מכל מקום אם יוכל לעשות המצאה </a:t>
            </a:r>
            <a:r>
              <a:rPr lang="he-IL" dirty="0" err="1"/>
              <a:t>שיפוייס</a:t>
            </a:r>
            <a:r>
              <a:rPr lang="he-IL" dirty="0"/>
              <a:t> זה שכנגדו בלי לשנות, אזי מדבר שקר ירחק. </a:t>
            </a:r>
          </a:p>
        </p:txBody>
      </p:sp>
      <p:pic>
        <p:nvPicPr>
          <p:cNvPr id="4" name="תמונה 3">
            <a:extLst>
              <a:ext uri="{FF2B5EF4-FFF2-40B4-BE49-F238E27FC236}">
                <a16:creationId xmlns:a16="http://schemas.microsoft.com/office/drawing/2014/main" id="{10345B15-FA84-431E-807A-61C145B6E02F}"/>
              </a:ext>
            </a:extLst>
          </p:cNvPr>
          <p:cNvPicPr>
            <a:picLocks noChangeAspect="1"/>
          </p:cNvPicPr>
          <p:nvPr/>
        </p:nvPicPr>
        <p:blipFill>
          <a:blip r:embed="rId3"/>
          <a:stretch>
            <a:fillRect/>
          </a:stretch>
        </p:blipFill>
        <p:spPr>
          <a:xfrm>
            <a:off x="0" y="0"/>
            <a:ext cx="5394324" cy="3082471"/>
          </a:xfrm>
          <a:prstGeom prst="rect">
            <a:avLst/>
          </a:prstGeom>
        </p:spPr>
      </p:pic>
    </p:spTree>
    <p:extLst>
      <p:ext uri="{BB962C8B-B14F-4D97-AF65-F5344CB8AC3E}">
        <p14:creationId xmlns:p14="http://schemas.microsoft.com/office/powerpoint/2010/main" val="3152409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solidFill>
            <a:srgbClr val="FFFFFF"/>
          </a:solidFill>
          <a:ln/>
        </p:spPr>
        <p:txBody>
          <a:bodyPr wrap="square" rtlCol="0"/>
          <a:lstStyle/>
          <a:p>
            <a:pPr marL="0" indent="0" algn="r">
              <a:buNone/>
            </a:pPr>
            <a:r>
              <a:rPr lang="he-IL" dirty="0"/>
              <a:t>מדבר שקר תרחק</a:t>
            </a:r>
            <a:endParaRPr lang="en-US" sz="2400" dirty="0"/>
          </a:p>
        </p:txBody>
      </p:sp>
      <p:sp>
        <p:nvSpPr>
          <p:cNvPr id="3" name="Text 0"/>
          <p:cNvSpPr>
            <a:spLocks noGrp="1"/>
          </p:cNvSpPr>
          <p:nvPr>
            <p:ph type="body" idx="101" hasCustomPrompt="1"/>
          </p:nvPr>
        </p:nvSpPr>
        <p:spPr>
          <a:xfrm>
            <a:off x="5143500" y="914400"/>
            <a:ext cx="3949700" cy="4114800"/>
          </a:xfrm>
          <a:prstGeom prst="rect">
            <a:avLst/>
          </a:prstGeom>
          <a:solidFill>
            <a:schemeClr val="accent6">
              <a:lumMod val="20000"/>
              <a:lumOff val="80000"/>
            </a:schemeClr>
          </a:solidFill>
          <a:ln/>
        </p:spPr>
        <p:txBody>
          <a:bodyPr wrap="square" rtlCol="0"/>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וכן כתב באורחות צדיקים (סוף שער השקר) וז"ל: ובכל אלו שהתירו חכמים לשנות, אם יכול לעשות שלא ישקר, הוא טוב יותר ממה שישקר</a:t>
            </a:r>
            <a:r>
              <a:rPr lang="he-IL"/>
              <a:t>,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a:t>כגון </a:t>
            </a:r>
            <a:r>
              <a:rPr lang="he-IL" dirty="0"/>
              <a:t>אם </a:t>
            </a:r>
            <a:r>
              <a:rPr lang="he-IL" dirty="0" err="1"/>
              <a:t>שואלין</a:t>
            </a:r>
            <a:r>
              <a:rPr lang="he-IL" dirty="0"/>
              <a:t> לו יודע אתה </a:t>
            </a:r>
            <a:r>
              <a:rPr lang="he-IL" dirty="0" err="1"/>
              <a:t>מסכתא</a:t>
            </a:r>
            <a:r>
              <a:rPr lang="he-IL" dirty="0"/>
              <a:t> פלונית? ישיב: וכי אתה סבור שאני יודע? ואם יוכל לסלק השואל </a:t>
            </a:r>
            <a:r>
              <a:rPr lang="he-IL" dirty="0" err="1"/>
              <a:t>בענין</a:t>
            </a:r>
            <a:r>
              <a:rPr lang="he-IL" dirty="0"/>
              <a:t> שלא ישקר, הוא טוב מאד. </a:t>
            </a:r>
          </a:p>
        </p:txBody>
      </p:sp>
      <p:pic>
        <p:nvPicPr>
          <p:cNvPr id="1026" name="Picture 2" descr="image">
            <a:extLst>
              <a:ext uri="{FF2B5EF4-FFF2-40B4-BE49-F238E27FC236}">
                <a16:creationId xmlns:a16="http://schemas.microsoft.com/office/drawing/2014/main" id="{DCA246FD-C2E3-4E97-DD1F-B0D3F7302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457200" y="457200"/>
            <a:ext cx="7772400" cy="914400"/>
          </a:xfrm>
          <a:prstGeom prst="rect">
            <a:avLst/>
          </a:prstGeom>
          <a:noFill/>
          <a:ln/>
        </p:spPr>
        <p:txBody>
          <a:bodyPr wrap="square" rtlCol="0"/>
          <a:lstStyle/>
          <a:p>
            <a:pPr marL="0" indent="0">
              <a:buNone/>
            </a:pPr>
            <a:r>
              <a:rPr lang="en-US" sz="2400" dirty="0">
                <a:solidFill>
                  <a:srgbClr val="000000"/>
                </a:solidFill>
              </a:rPr>
              <a:t>סיכום</a:t>
            </a:r>
            <a:endParaRPr lang="en-US" sz="2400" dirty="0"/>
          </a:p>
        </p:txBody>
      </p:sp>
      <p:sp>
        <p:nvSpPr>
          <p:cNvPr id="3" name="Text 0"/>
          <p:cNvSpPr>
            <a:spLocks noGrp="1"/>
          </p:cNvSpPr>
          <p:nvPr>
            <p:ph type="body" idx="101" hasCustomPrompt="1"/>
          </p:nvPr>
        </p:nvSpPr>
        <p:spPr>
          <a:xfrm>
            <a:off x="457200" y="914400"/>
            <a:ext cx="7772400" cy="4114800"/>
          </a:xfrm>
          <a:prstGeom prst="rect">
            <a:avLst/>
          </a:prstGeom>
          <a:noFill/>
          <a:ln/>
        </p:spPr>
        <p:txBody>
          <a:bodyPr wrap="square" rtlCol="0"/>
          <a:lstStyle/>
          <a:p>
            <a:pPr marL="342900" indent="-342900">
              <a:buSzPct val="100000"/>
              <a:buChar char="•"/>
            </a:pPr>
            <a:r>
              <a:rPr lang="en-US" sz="1800" dirty="0">
                <a:solidFill>
                  <a:srgbClr val="000000"/>
                </a:solidFill>
              </a:rPr>
              <a:t>חותמו של הקב"ה אמת</a:t>
            </a:r>
            <a:endParaRPr lang="en-US" sz="1800" dirty="0"/>
          </a:p>
          <a:p>
            <a:pPr marL="342900" indent="-342900">
              <a:buSzPct val="100000"/>
              <a:buChar char="•"/>
            </a:pPr>
            <a:r>
              <a:rPr lang="en-US" sz="1800" dirty="0">
                <a:solidFill>
                  <a:srgbClr val="000000"/>
                </a:solidFill>
              </a:rPr>
              <a:t>שאיפה לדרך הישר</a:t>
            </a:r>
            <a:endParaRPr lang="en-US" sz="1800" dirty="0"/>
          </a:p>
          <a:p>
            <a:pPr marL="342900" indent="-342900">
              <a:buSzPct val="100000"/>
              <a:buChar char="•"/>
            </a:pPr>
            <a:r>
              <a:rPr lang="en-US" sz="1800" dirty="0">
                <a:solidFill>
                  <a:srgbClr val="000000"/>
                </a:solidFill>
              </a:rPr>
              <a:t>הכרה במורכבות המציאות</a:t>
            </a:r>
            <a:endParaRPr lang="en-US" sz="1800" dirty="0"/>
          </a:p>
          <a:p>
            <a:pPr marL="342900" indent="-342900">
              <a:buSzPct val="100000"/>
              <a:buChar char="•"/>
            </a:pPr>
            <a:r>
              <a:rPr lang="en-US" sz="1800" dirty="0">
                <a:solidFill>
                  <a:srgbClr val="000000"/>
                </a:solidFill>
              </a:rPr>
              <a:t>אחריות מוסרית בעידן הדיגיטלי</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259</TotalTime>
  <Words>820</Words>
  <Application>Microsoft Office PowerPoint</Application>
  <PresentationFormat>‫הצגה על המסך (16:9)</PresentationFormat>
  <Paragraphs>97</Paragraphs>
  <Slides>19</Slides>
  <Notes>18</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19</vt:i4>
      </vt:variant>
    </vt:vector>
  </HeadingPairs>
  <TitlesOfParts>
    <vt:vector size="23" baseType="lpstr">
      <vt:lpstr>Arial</vt:lpstr>
      <vt:lpstr>Times New Roman</vt:lpstr>
      <vt:lpstr>Wingdings</vt:lpstr>
      <vt:lpstr>Office Theme</vt:lpstr>
      <vt:lpstr>האם מותר לשקר לבינה מלאכותית?  דילמה מוסרית בעידן הדיגיטלי</vt:lpstr>
      <vt:lpstr>מצגת של PowerPoint‏</vt:lpstr>
      <vt:lpstr>הצגת הדילמה</vt:lpstr>
      <vt:lpstr>עמדת מפתחי קלוד</vt:lpstr>
      <vt:lpstr>הרמב"ם על שקר - חלק א'</vt:lpstr>
      <vt:lpstr>רמב"ם</vt:lpstr>
      <vt:lpstr>הרמב"ם על שקר - חלק ב'</vt:lpstr>
      <vt:lpstr>מקרים בהם התירו שקר</vt:lpstr>
      <vt:lpstr>גישת התורה לשמה</vt:lpstr>
      <vt:lpstr>דעת הרשב"א</vt:lpstr>
      <vt:lpstr>גישת ר' חיים מוולוז'ין</vt:lpstr>
      <vt:lpstr>יישום לעולם הבינה המלאכותית</vt:lpstr>
      <vt:lpstr>השוואה: קאנט מול התורה</vt:lpstr>
      <vt:lpstr>שיקולים מעשיים בחינוך</vt:lpstr>
      <vt:lpstr>קווים מנחים להכרעה</vt:lpstr>
      <vt:lpstr>מצגת של PowerPoint‏</vt:lpstr>
      <vt:lpstr>מדבר שקר תרחק</vt:lpstr>
      <vt:lpstr>מדבר שקר תרחק</vt:lpstr>
      <vt:lpstr>סיכום</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האם מותר לשקר לבינה מלאכותית? דילמה מוסרית בעידן הדיגיטלי</dc:title>
  <dc:subject>PptxGenJS Presentation</dc:subject>
  <dc:creator>PptxGenJS</dc:creator>
  <cp:lastModifiedBy>יהודה טאוב</cp:lastModifiedBy>
  <cp:revision>3</cp:revision>
  <dcterms:created xsi:type="dcterms:W3CDTF">2025-01-28T01:02:25Z</dcterms:created>
  <dcterms:modified xsi:type="dcterms:W3CDTF">2026-10-18T02:23:14Z</dcterms:modified>
</cp:coreProperties>
</file>