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notesMasterIdLst>
    <p:notesMasterId r:id="rId59"/>
  </p:notesMasterIdLst>
  <p:sldIdLst>
    <p:sldId id="300" r:id="rId3"/>
    <p:sldId id="256" r:id="rId4"/>
    <p:sldId id="257" r:id="rId5"/>
    <p:sldId id="272" r:id="rId6"/>
    <p:sldId id="258" r:id="rId7"/>
    <p:sldId id="304" r:id="rId8"/>
    <p:sldId id="259" r:id="rId9"/>
    <p:sldId id="260" r:id="rId10"/>
    <p:sldId id="306" r:id="rId11"/>
    <p:sldId id="307" r:id="rId12"/>
    <p:sldId id="308" r:id="rId13"/>
    <p:sldId id="310" r:id="rId14"/>
    <p:sldId id="309" r:id="rId15"/>
    <p:sldId id="266" r:id="rId16"/>
    <p:sldId id="267" r:id="rId17"/>
    <p:sldId id="268" r:id="rId18"/>
    <p:sldId id="269" r:id="rId19"/>
    <p:sldId id="270" r:id="rId20"/>
    <p:sldId id="271" r:id="rId21"/>
    <p:sldId id="305" r:id="rId22"/>
    <p:sldId id="261" r:id="rId23"/>
    <p:sldId id="301" r:id="rId24"/>
    <p:sldId id="262" r:id="rId25"/>
    <p:sldId id="263" r:id="rId26"/>
    <p:sldId id="264" r:id="rId27"/>
    <p:sldId id="265" r:id="rId28"/>
    <p:sldId id="311" r:id="rId29"/>
    <p:sldId id="302" r:id="rId30"/>
    <p:sldId id="273" r:id="rId31"/>
    <p:sldId id="275" r:id="rId32"/>
    <p:sldId id="291" r:id="rId33"/>
    <p:sldId id="274" r:id="rId34"/>
    <p:sldId id="277" r:id="rId35"/>
    <p:sldId id="276" r:id="rId36"/>
    <p:sldId id="292" r:id="rId37"/>
    <p:sldId id="278" r:id="rId38"/>
    <p:sldId id="279" r:id="rId39"/>
    <p:sldId id="280" r:id="rId40"/>
    <p:sldId id="293" r:id="rId41"/>
    <p:sldId id="281" r:id="rId42"/>
    <p:sldId id="282" r:id="rId43"/>
    <p:sldId id="283" r:id="rId44"/>
    <p:sldId id="284" r:id="rId45"/>
    <p:sldId id="285" r:id="rId46"/>
    <p:sldId id="286" r:id="rId47"/>
    <p:sldId id="287" r:id="rId48"/>
    <p:sldId id="288" r:id="rId49"/>
    <p:sldId id="289" r:id="rId50"/>
    <p:sldId id="290" r:id="rId51"/>
    <p:sldId id="294" r:id="rId52"/>
    <p:sldId id="295" r:id="rId53"/>
    <p:sldId id="296" r:id="rId54"/>
    <p:sldId id="297" r:id="rId55"/>
    <p:sldId id="298" r:id="rId56"/>
    <p:sldId id="299" r:id="rId57"/>
    <p:sldId id="303" r:id="rId5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ללא כותרת" id="{FBAE5FF5-533C-4EB7-83C3-A77CA8666DC0}">
          <p14:sldIdLst>
            <p14:sldId id="300"/>
            <p14:sldId id="256"/>
            <p14:sldId id="257"/>
            <p14:sldId id="272"/>
            <p14:sldId id="258"/>
            <p14:sldId id="304"/>
            <p14:sldId id="259"/>
            <p14:sldId id="260"/>
            <p14:sldId id="306"/>
            <p14:sldId id="307"/>
            <p14:sldId id="308"/>
            <p14:sldId id="310"/>
            <p14:sldId id="309"/>
            <p14:sldId id="266"/>
            <p14:sldId id="267"/>
            <p14:sldId id="268"/>
            <p14:sldId id="269"/>
            <p14:sldId id="270"/>
            <p14:sldId id="271"/>
            <p14:sldId id="305"/>
            <p14:sldId id="261"/>
            <p14:sldId id="301"/>
            <p14:sldId id="262"/>
            <p14:sldId id="263"/>
            <p14:sldId id="264"/>
            <p14:sldId id="265"/>
            <p14:sldId id="311"/>
            <p14:sldId id="302"/>
            <p14:sldId id="273"/>
            <p14:sldId id="275"/>
            <p14:sldId id="291"/>
            <p14:sldId id="274"/>
            <p14:sldId id="277"/>
            <p14:sldId id="276"/>
            <p14:sldId id="292"/>
            <p14:sldId id="278"/>
            <p14:sldId id="279"/>
            <p14:sldId id="280"/>
            <p14:sldId id="293"/>
            <p14:sldId id="281"/>
            <p14:sldId id="282"/>
            <p14:sldId id="283"/>
            <p14:sldId id="284"/>
            <p14:sldId id="285"/>
            <p14:sldId id="286"/>
            <p14:sldId id="287"/>
            <p14:sldId id="288"/>
            <p14:sldId id="289"/>
            <p14:sldId id="290"/>
            <p14:sldId id="294"/>
            <p14:sldId id="295"/>
            <p14:sldId id="296"/>
            <p14:sldId id="297"/>
            <p14:sldId id="298"/>
            <p14:sldId id="299"/>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5726" autoAdjust="0"/>
  </p:normalViewPr>
  <p:slideViewPr>
    <p:cSldViewPr snapToGrid="0">
      <p:cViewPr varScale="1">
        <p:scale>
          <a:sx n="83" d="100"/>
          <a:sy n="83" d="100"/>
        </p:scale>
        <p:origin x="65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5" Type="http://schemas.openxmlformats.org/officeDocument/2006/relationships/image" Target="../media/image24.sv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5" Type="http://schemas.openxmlformats.org/officeDocument/2006/relationships/image" Target="../media/image24.sv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C4B12-4F90-4A1E-A160-CFFCA9711BB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9A90CD7-0A36-4C05-BE59-155222DF5985}">
      <dgm:prSet/>
      <dgm:spPr/>
      <dgm:t>
        <a:bodyPr/>
        <a:lstStyle/>
        <a:p>
          <a:pPr rtl="1"/>
          <a:r>
            <a:rPr lang="en-US" dirty="0" err="1"/>
            <a:t>הבדל</a:t>
          </a:r>
          <a:r>
            <a:rPr lang="en-US" dirty="0"/>
            <a:t> </a:t>
          </a:r>
          <a:r>
            <a:rPr lang="en-US" dirty="0" err="1"/>
            <a:t>בין</a:t>
          </a:r>
          <a:r>
            <a:rPr lang="en-US" dirty="0"/>
            <a:t> </a:t>
          </a:r>
          <a:r>
            <a:rPr lang="en-US" dirty="0" err="1"/>
            <a:t>ברכה</a:t>
          </a:r>
          <a:r>
            <a:rPr lang="en-US" dirty="0"/>
            <a:t> </a:t>
          </a:r>
          <a:r>
            <a:rPr lang="en-US" dirty="0" err="1"/>
            <a:t>טכנית</a:t>
          </a:r>
          <a:r>
            <a:rPr lang="en-US" dirty="0"/>
            <a:t> </a:t>
          </a:r>
          <a:r>
            <a:rPr lang="en-US" dirty="0" err="1"/>
            <a:t>לחוויה</a:t>
          </a:r>
          <a:r>
            <a:rPr lang="en-US" dirty="0"/>
            <a:t> </a:t>
          </a:r>
          <a:r>
            <a:rPr lang="en-US" dirty="0" err="1"/>
            <a:t>רוחנית</a:t>
          </a:r>
          <a:endParaRPr lang="en-US" dirty="0"/>
        </a:p>
      </dgm:t>
    </dgm:pt>
    <dgm:pt modelId="{72342282-9F6F-41E1-A4AC-6255AA718C86}" type="parTrans" cxnId="{B04CE63D-B335-4255-A800-BA5E5130A9D3}">
      <dgm:prSet/>
      <dgm:spPr/>
      <dgm:t>
        <a:bodyPr/>
        <a:lstStyle/>
        <a:p>
          <a:endParaRPr lang="en-US"/>
        </a:p>
      </dgm:t>
    </dgm:pt>
    <dgm:pt modelId="{8E299D20-CE62-46AB-8CE9-F38E8175A5D0}" type="sibTrans" cxnId="{B04CE63D-B335-4255-A800-BA5E5130A9D3}">
      <dgm:prSet/>
      <dgm:spPr/>
      <dgm:t>
        <a:bodyPr/>
        <a:lstStyle/>
        <a:p>
          <a:endParaRPr lang="en-US"/>
        </a:p>
      </dgm:t>
    </dgm:pt>
    <dgm:pt modelId="{6A80B9A6-DE0B-46A9-9279-DFB46CBB8E18}">
      <dgm:prSet/>
      <dgm:spPr/>
      <dgm:t>
        <a:bodyPr/>
        <a:lstStyle/>
        <a:p>
          <a:pPr rtl="1"/>
          <a:r>
            <a:rPr lang="en-US" dirty="0" err="1"/>
            <a:t>משל</a:t>
          </a:r>
          <a:r>
            <a:rPr lang="en-US" dirty="0"/>
            <a:t> </a:t>
          </a:r>
          <a:r>
            <a:rPr lang="en-US" dirty="0" err="1"/>
            <a:t>לתשלום</a:t>
          </a:r>
          <a:r>
            <a:rPr lang="en-US" dirty="0"/>
            <a:t> </a:t>
          </a:r>
          <a:r>
            <a:rPr lang="en-US" dirty="0" err="1"/>
            <a:t>במכולת</a:t>
          </a:r>
          <a:r>
            <a:rPr lang="en-US" dirty="0"/>
            <a:t> </a:t>
          </a:r>
          <a:r>
            <a:rPr lang="en-US" dirty="0" err="1"/>
            <a:t>לעומת</a:t>
          </a:r>
          <a:r>
            <a:rPr lang="en-US" dirty="0"/>
            <a:t> </a:t>
          </a:r>
          <a:r>
            <a:rPr lang="en-US" dirty="0" err="1"/>
            <a:t>הבעת</a:t>
          </a:r>
          <a:r>
            <a:rPr lang="en-US" dirty="0"/>
            <a:t> </a:t>
          </a:r>
          <a:r>
            <a:rPr lang="en-US" dirty="0" err="1"/>
            <a:t>תודה</a:t>
          </a:r>
          <a:r>
            <a:rPr lang="en-US" dirty="0"/>
            <a:t> </a:t>
          </a:r>
          <a:r>
            <a:rPr lang="en-US" dirty="0" err="1"/>
            <a:t>כנה</a:t>
          </a:r>
          <a:endParaRPr lang="en-US" dirty="0"/>
        </a:p>
      </dgm:t>
    </dgm:pt>
    <dgm:pt modelId="{D1F0B18A-95F9-4E88-ACBC-2C5E250349B5}" type="parTrans" cxnId="{15534C53-D1E1-474F-922D-E3A7E00C30AA}">
      <dgm:prSet/>
      <dgm:spPr/>
      <dgm:t>
        <a:bodyPr/>
        <a:lstStyle/>
        <a:p>
          <a:endParaRPr lang="en-US"/>
        </a:p>
      </dgm:t>
    </dgm:pt>
    <dgm:pt modelId="{37AF2532-6652-4BFB-9011-5C917EED6E65}" type="sibTrans" cxnId="{15534C53-D1E1-474F-922D-E3A7E00C30AA}">
      <dgm:prSet/>
      <dgm:spPr/>
      <dgm:t>
        <a:bodyPr/>
        <a:lstStyle/>
        <a:p>
          <a:endParaRPr lang="en-US"/>
        </a:p>
      </dgm:t>
    </dgm:pt>
    <dgm:pt modelId="{6A74D9BE-EA50-4125-A1DE-E4F3684AE72B}">
      <dgm:prSet/>
      <dgm:spPr/>
      <dgm:t>
        <a:bodyPr/>
        <a:lstStyle/>
        <a:p>
          <a:pPr rtl="1"/>
          <a:r>
            <a:rPr lang="en-US" dirty="0" err="1"/>
            <a:t>חשיבות</a:t>
          </a:r>
          <a:r>
            <a:rPr lang="en-US" dirty="0"/>
            <a:t> </a:t>
          </a:r>
          <a:r>
            <a:rPr lang="en-US" dirty="0" err="1"/>
            <a:t>הכוונה</a:t>
          </a:r>
          <a:r>
            <a:rPr lang="en-US" dirty="0"/>
            <a:t> </a:t>
          </a:r>
          <a:r>
            <a:rPr lang="en-US" dirty="0" err="1"/>
            <a:t>והרגש</a:t>
          </a:r>
          <a:r>
            <a:rPr lang="en-US" dirty="0"/>
            <a:t> </a:t>
          </a:r>
          <a:r>
            <a:rPr lang="en-US" dirty="0" err="1"/>
            <a:t>בזמן</a:t>
          </a:r>
          <a:r>
            <a:rPr lang="en-US" dirty="0"/>
            <a:t> </a:t>
          </a:r>
          <a:r>
            <a:rPr lang="en-US" dirty="0" err="1"/>
            <a:t>הברכה</a:t>
          </a:r>
          <a:endParaRPr lang="en-US" dirty="0"/>
        </a:p>
      </dgm:t>
    </dgm:pt>
    <dgm:pt modelId="{C77593A3-6F59-498E-B3B8-80B899229E08}" type="parTrans" cxnId="{83030D9B-B27A-4628-8869-1E4BE546694A}">
      <dgm:prSet/>
      <dgm:spPr/>
      <dgm:t>
        <a:bodyPr/>
        <a:lstStyle/>
        <a:p>
          <a:endParaRPr lang="en-US"/>
        </a:p>
      </dgm:t>
    </dgm:pt>
    <dgm:pt modelId="{390B7819-0371-4334-A604-7238F9F4C5BE}" type="sibTrans" cxnId="{83030D9B-B27A-4628-8869-1E4BE546694A}">
      <dgm:prSet/>
      <dgm:spPr/>
      <dgm:t>
        <a:bodyPr/>
        <a:lstStyle/>
        <a:p>
          <a:endParaRPr lang="en-US"/>
        </a:p>
      </dgm:t>
    </dgm:pt>
    <dgm:pt modelId="{3F02A26D-2766-4B7A-AAD5-50F1B519F4E7}">
      <dgm:prSet/>
      <dgm:spPr/>
      <dgm:t>
        <a:bodyPr/>
        <a:lstStyle/>
        <a:p>
          <a:pPr rtl="1"/>
          <a:r>
            <a:rPr lang="en-US" dirty="0" err="1"/>
            <a:t>דוגמה</a:t>
          </a:r>
          <a:r>
            <a:rPr lang="en-US" dirty="0"/>
            <a:t>: </a:t>
          </a:r>
          <a:r>
            <a:rPr lang="en-US" dirty="0" err="1"/>
            <a:t>ברכת</a:t>
          </a:r>
          <a:r>
            <a:rPr lang="en-US" dirty="0"/>
            <a:t> "</a:t>
          </a:r>
          <a:r>
            <a:rPr lang="en-US" dirty="0" err="1"/>
            <a:t>שהכל</a:t>
          </a:r>
          <a:r>
            <a:rPr lang="en-US" dirty="0"/>
            <a:t>" </a:t>
          </a:r>
          <a:r>
            <a:rPr lang="en-US" dirty="0" err="1"/>
            <a:t>על</a:t>
          </a:r>
          <a:r>
            <a:rPr lang="en-US" dirty="0"/>
            <a:t> </a:t>
          </a:r>
          <a:r>
            <a:rPr lang="en-US" dirty="0" err="1"/>
            <a:t>כוס</a:t>
          </a:r>
          <a:r>
            <a:rPr lang="en-US" dirty="0"/>
            <a:t> </a:t>
          </a:r>
          <a:r>
            <a:rPr lang="en-US" dirty="0" err="1"/>
            <a:t>מים</a:t>
          </a:r>
          <a:r>
            <a:rPr lang="en-US" dirty="0"/>
            <a:t> - </a:t>
          </a:r>
          <a:r>
            <a:rPr lang="en-US" dirty="0" err="1"/>
            <a:t>הזדמנות</a:t>
          </a:r>
          <a:r>
            <a:rPr lang="en-US" dirty="0"/>
            <a:t> </a:t>
          </a:r>
          <a:r>
            <a:rPr lang="en-US" dirty="0" err="1"/>
            <a:t>להתבוננות</a:t>
          </a:r>
          <a:endParaRPr lang="en-US" dirty="0"/>
        </a:p>
      </dgm:t>
    </dgm:pt>
    <dgm:pt modelId="{3C38971D-ED0A-47C9-8EB9-B36BBD16CDCF}" type="parTrans" cxnId="{2EF2085F-7C33-4361-A24C-03E82B830612}">
      <dgm:prSet/>
      <dgm:spPr/>
      <dgm:t>
        <a:bodyPr/>
        <a:lstStyle/>
        <a:p>
          <a:endParaRPr lang="en-US"/>
        </a:p>
      </dgm:t>
    </dgm:pt>
    <dgm:pt modelId="{D283FDC6-0F3B-4F7A-A033-A387A964B62B}" type="sibTrans" cxnId="{2EF2085F-7C33-4361-A24C-03E82B830612}">
      <dgm:prSet/>
      <dgm:spPr/>
      <dgm:t>
        <a:bodyPr/>
        <a:lstStyle/>
        <a:p>
          <a:endParaRPr lang="en-US"/>
        </a:p>
      </dgm:t>
    </dgm:pt>
    <dgm:pt modelId="{7394BD9C-A8F6-4153-B2FA-865690E805DF}" type="pres">
      <dgm:prSet presAssocID="{F79C4B12-4F90-4A1E-A160-CFFCA9711BB2}" presName="linear" presStyleCnt="0">
        <dgm:presLayoutVars>
          <dgm:animLvl val="lvl"/>
          <dgm:resizeHandles val="exact"/>
        </dgm:presLayoutVars>
      </dgm:prSet>
      <dgm:spPr/>
    </dgm:pt>
    <dgm:pt modelId="{9F064F34-C517-4464-839B-41FAF7F6869C}" type="pres">
      <dgm:prSet presAssocID="{B9A90CD7-0A36-4C05-BE59-155222DF5985}" presName="parentText" presStyleLbl="node1" presStyleIdx="0" presStyleCnt="4">
        <dgm:presLayoutVars>
          <dgm:chMax val="0"/>
          <dgm:bulletEnabled val="1"/>
        </dgm:presLayoutVars>
      </dgm:prSet>
      <dgm:spPr/>
    </dgm:pt>
    <dgm:pt modelId="{6A3FA198-CE45-418C-AE64-BB319937247E}" type="pres">
      <dgm:prSet presAssocID="{8E299D20-CE62-46AB-8CE9-F38E8175A5D0}" presName="spacer" presStyleCnt="0"/>
      <dgm:spPr/>
    </dgm:pt>
    <dgm:pt modelId="{52CB8444-4E58-4AB9-9EA9-E34A9E9E5647}" type="pres">
      <dgm:prSet presAssocID="{6A80B9A6-DE0B-46A9-9279-DFB46CBB8E18}" presName="parentText" presStyleLbl="node1" presStyleIdx="1" presStyleCnt="4">
        <dgm:presLayoutVars>
          <dgm:chMax val="0"/>
          <dgm:bulletEnabled val="1"/>
        </dgm:presLayoutVars>
      </dgm:prSet>
      <dgm:spPr/>
    </dgm:pt>
    <dgm:pt modelId="{8C7CFC7E-5397-4FA2-95B9-EF02C5EF0BA1}" type="pres">
      <dgm:prSet presAssocID="{37AF2532-6652-4BFB-9011-5C917EED6E65}" presName="spacer" presStyleCnt="0"/>
      <dgm:spPr/>
    </dgm:pt>
    <dgm:pt modelId="{0842902F-ADAA-420E-910A-A1A41B0013F2}" type="pres">
      <dgm:prSet presAssocID="{6A74D9BE-EA50-4125-A1DE-E4F3684AE72B}" presName="parentText" presStyleLbl="node1" presStyleIdx="2" presStyleCnt="4">
        <dgm:presLayoutVars>
          <dgm:chMax val="0"/>
          <dgm:bulletEnabled val="1"/>
        </dgm:presLayoutVars>
      </dgm:prSet>
      <dgm:spPr/>
    </dgm:pt>
    <dgm:pt modelId="{6784D512-F068-4EFF-AC74-B352BBF63D93}" type="pres">
      <dgm:prSet presAssocID="{390B7819-0371-4334-A604-7238F9F4C5BE}" presName="spacer" presStyleCnt="0"/>
      <dgm:spPr/>
    </dgm:pt>
    <dgm:pt modelId="{CC870CA1-0F2A-4887-9E67-71F2ECC7AE96}" type="pres">
      <dgm:prSet presAssocID="{3F02A26D-2766-4B7A-AAD5-50F1B519F4E7}" presName="parentText" presStyleLbl="node1" presStyleIdx="3" presStyleCnt="4">
        <dgm:presLayoutVars>
          <dgm:chMax val="0"/>
          <dgm:bulletEnabled val="1"/>
        </dgm:presLayoutVars>
      </dgm:prSet>
      <dgm:spPr/>
    </dgm:pt>
  </dgm:ptLst>
  <dgm:cxnLst>
    <dgm:cxn modelId="{B04CE63D-B335-4255-A800-BA5E5130A9D3}" srcId="{F79C4B12-4F90-4A1E-A160-CFFCA9711BB2}" destId="{B9A90CD7-0A36-4C05-BE59-155222DF5985}" srcOrd="0" destOrd="0" parTransId="{72342282-9F6F-41E1-A4AC-6255AA718C86}" sibTransId="{8E299D20-CE62-46AB-8CE9-F38E8175A5D0}"/>
    <dgm:cxn modelId="{2EF2085F-7C33-4361-A24C-03E82B830612}" srcId="{F79C4B12-4F90-4A1E-A160-CFFCA9711BB2}" destId="{3F02A26D-2766-4B7A-AAD5-50F1B519F4E7}" srcOrd="3" destOrd="0" parTransId="{3C38971D-ED0A-47C9-8EB9-B36BBD16CDCF}" sibTransId="{D283FDC6-0F3B-4F7A-A033-A387A964B62B}"/>
    <dgm:cxn modelId="{4EB2F471-1FB1-4009-8DAC-9E2BDFAAD7DB}" type="presOf" srcId="{3F02A26D-2766-4B7A-AAD5-50F1B519F4E7}" destId="{CC870CA1-0F2A-4887-9E67-71F2ECC7AE96}" srcOrd="0" destOrd="0" presId="urn:microsoft.com/office/officeart/2005/8/layout/vList2"/>
    <dgm:cxn modelId="{15534C53-D1E1-474F-922D-E3A7E00C30AA}" srcId="{F79C4B12-4F90-4A1E-A160-CFFCA9711BB2}" destId="{6A80B9A6-DE0B-46A9-9279-DFB46CBB8E18}" srcOrd="1" destOrd="0" parTransId="{D1F0B18A-95F9-4E88-ACBC-2C5E250349B5}" sibTransId="{37AF2532-6652-4BFB-9011-5C917EED6E65}"/>
    <dgm:cxn modelId="{DA4BED85-3465-4F3A-9800-6556C7A74848}" type="presOf" srcId="{F79C4B12-4F90-4A1E-A160-CFFCA9711BB2}" destId="{7394BD9C-A8F6-4153-B2FA-865690E805DF}" srcOrd="0" destOrd="0" presId="urn:microsoft.com/office/officeart/2005/8/layout/vList2"/>
    <dgm:cxn modelId="{97491E8B-21CA-49BA-A26D-BB2EE8249E0C}" type="presOf" srcId="{6A80B9A6-DE0B-46A9-9279-DFB46CBB8E18}" destId="{52CB8444-4E58-4AB9-9EA9-E34A9E9E5647}" srcOrd="0" destOrd="0" presId="urn:microsoft.com/office/officeart/2005/8/layout/vList2"/>
    <dgm:cxn modelId="{83030D9B-B27A-4628-8869-1E4BE546694A}" srcId="{F79C4B12-4F90-4A1E-A160-CFFCA9711BB2}" destId="{6A74D9BE-EA50-4125-A1DE-E4F3684AE72B}" srcOrd="2" destOrd="0" parTransId="{C77593A3-6F59-498E-B3B8-80B899229E08}" sibTransId="{390B7819-0371-4334-A604-7238F9F4C5BE}"/>
    <dgm:cxn modelId="{DDF59DC1-52DE-4441-B460-AD549C7C2066}" type="presOf" srcId="{B9A90CD7-0A36-4C05-BE59-155222DF5985}" destId="{9F064F34-C517-4464-839B-41FAF7F6869C}" srcOrd="0" destOrd="0" presId="urn:microsoft.com/office/officeart/2005/8/layout/vList2"/>
    <dgm:cxn modelId="{73C28BD8-0D77-4F04-9CFF-8D6D45E83DA5}" type="presOf" srcId="{6A74D9BE-EA50-4125-A1DE-E4F3684AE72B}" destId="{0842902F-ADAA-420E-910A-A1A41B0013F2}" srcOrd="0" destOrd="0" presId="urn:microsoft.com/office/officeart/2005/8/layout/vList2"/>
    <dgm:cxn modelId="{00A6E480-4843-4E26-9741-F36AAF1DF81C}" type="presParOf" srcId="{7394BD9C-A8F6-4153-B2FA-865690E805DF}" destId="{9F064F34-C517-4464-839B-41FAF7F6869C}" srcOrd="0" destOrd="0" presId="urn:microsoft.com/office/officeart/2005/8/layout/vList2"/>
    <dgm:cxn modelId="{E433CBCE-3023-43EE-ABF6-EE74B7D6ED13}" type="presParOf" srcId="{7394BD9C-A8F6-4153-B2FA-865690E805DF}" destId="{6A3FA198-CE45-418C-AE64-BB319937247E}" srcOrd="1" destOrd="0" presId="urn:microsoft.com/office/officeart/2005/8/layout/vList2"/>
    <dgm:cxn modelId="{ABEBD6F2-64C0-430B-9D7C-D6E17E518E64}" type="presParOf" srcId="{7394BD9C-A8F6-4153-B2FA-865690E805DF}" destId="{52CB8444-4E58-4AB9-9EA9-E34A9E9E5647}" srcOrd="2" destOrd="0" presId="urn:microsoft.com/office/officeart/2005/8/layout/vList2"/>
    <dgm:cxn modelId="{718A20C7-621B-4B6B-B5FE-699F646F7CD6}" type="presParOf" srcId="{7394BD9C-A8F6-4153-B2FA-865690E805DF}" destId="{8C7CFC7E-5397-4FA2-95B9-EF02C5EF0BA1}" srcOrd="3" destOrd="0" presId="urn:microsoft.com/office/officeart/2005/8/layout/vList2"/>
    <dgm:cxn modelId="{74A67A20-7CDD-493A-8B32-7711B12B62BE}" type="presParOf" srcId="{7394BD9C-A8F6-4153-B2FA-865690E805DF}" destId="{0842902F-ADAA-420E-910A-A1A41B0013F2}" srcOrd="4" destOrd="0" presId="urn:microsoft.com/office/officeart/2005/8/layout/vList2"/>
    <dgm:cxn modelId="{F6BE5B3C-19C8-4C37-B690-7196799800EE}" type="presParOf" srcId="{7394BD9C-A8F6-4153-B2FA-865690E805DF}" destId="{6784D512-F068-4EFF-AC74-B352BBF63D93}" srcOrd="5" destOrd="0" presId="urn:microsoft.com/office/officeart/2005/8/layout/vList2"/>
    <dgm:cxn modelId="{DF9DD5B7-DAD3-4D42-9B13-E9881F6BAD8B}" type="presParOf" srcId="{7394BD9C-A8F6-4153-B2FA-865690E805DF}" destId="{CC870CA1-0F2A-4887-9E67-71F2ECC7AE9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0A247B-8BA9-4050-A88D-959A955BED0B}"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55F4211B-1E9E-408F-B9C7-8F1137FB9D57}">
      <dgm:prSet/>
      <dgm:spPr/>
      <dgm:t>
        <a:bodyPr/>
        <a:lstStyle/>
        <a:p>
          <a:pPr rtl="1"/>
          <a:r>
            <a:rPr lang="en-US" dirty="0" err="1"/>
            <a:t>רובד</a:t>
          </a:r>
          <a:r>
            <a:rPr lang="en-US" dirty="0"/>
            <a:t> </a:t>
          </a:r>
          <a:r>
            <a:rPr lang="en-US" dirty="0" err="1"/>
            <a:t>ראשון</a:t>
          </a:r>
          <a:r>
            <a:rPr lang="en-US" dirty="0"/>
            <a:t>: </a:t>
          </a:r>
          <a:r>
            <a:rPr lang="en-US" dirty="0" err="1"/>
            <a:t>ברכה</a:t>
          </a:r>
          <a:r>
            <a:rPr lang="en-US" dirty="0"/>
            <a:t> </a:t>
          </a:r>
          <a:r>
            <a:rPr lang="en-US" dirty="0" err="1"/>
            <a:t>כפעולה</a:t>
          </a:r>
          <a:r>
            <a:rPr lang="en-US" dirty="0"/>
            <a:t> </a:t>
          </a:r>
          <a:r>
            <a:rPr lang="en-US" dirty="0" err="1"/>
            <a:t>טכנית</a:t>
          </a:r>
          <a:endParaRPr lang="en-US" dirty="0"/>
        </a:p>
      </dgm:t>
    </dgm:pt>
    <dgm:pt modelId="{985BA611-8949-487D-9BA1-8878F8FA6D73}" type="parTrans" cxnId="{590FFC51-1CB0-4DC0-8757-B92106BD16B5}">
      <dgm:prSet/>
      <dgm:spPr/>
      <dgm:t>
        <a:bodyPr/>
        <a:lstStyle/>
        <a:p>
          <a:endParaRPr lang="en-US"/>
        </a:p>
      </dgm:t>
    </dgm:pt>
    <dgm:pt modelId="{1E158DA2-44C4-4401-BE47-498FA8D39978}" type="sibTrans" cxnId="{590FFC51-1CB0-4DC0-8757-B92106BD16B5}">
      <dgm:prSet/>
      <dgm:spPr/>
      <dgm:t>
        <a:bodyPr/>
        <a:lstStyle/>
        <a:p>
          <a:endParaRPr lang="en-US"/>
        </a:p>
      </dgm:t>
    </dgm:pt>
    <dgm:pt modelId="{404255E3-6DCC-4F71-92D6-78F2A2E7F73C}">
      <dgm:prSet/>
      <dgm:spPr/>
      <dgm:t>
        <a:bodyPr/>
        <a:lstStyle/>
        <a:p>
          <a:r>
            <a:rPr lang="en-US"/>
            <a:t>קיום ההלכה ללא עומק רגשי</a:t>
          </a:r>
        </a:p>
      </dgm:t>
    </dgm:pt>
    <dgm:pt modelId="{CC6C0FF6-C60B-493A-B1AD-7336D3FA6817}" type="parTrans" cxnId="{655FECC1-6FA0-459C-8881-BFB3CE60F5BC}">
      <dgm:prSet/>
      <dgm:spPr/>
      <dgm:t>
        <a:bodyPr/>
        <a:lstStyle/>
        <a:p>
          <a:endParaRPr lang="en-US"/>
        </a:p>
      </dgm:t>
    </dgm:pt>
    <dgm:pt modelId="{841DDDB6-102D-4ACD-B8A6-973911A291F6}" type="sibTrans" cxnId="{655FECC1-6FA0-459C-8881-BFB3CE60F5BC}">
      <dgm:prSet/>
      <dgm:spPr/>
      <dgm:t>
        <a:bodyPr/>
        <a:lstStyle/>
        <a:p>
          <a:endParaRPr lang="en-US"/>
        </a:p>
      </dgm:t>
    </dgm:pt>
    <dgm:pt modelId="{68A01683-1701-4415-8255-F17FB7A69C0C}">
      <dgm:prSet/>
      <dgm:spPr/>
      <dgm:t>
        <a:bodyPr/>
        <a:lstStyle/>
        <a:p>
          <a:pPr rtl="1"/>
          <a:r>
            <a:rPr lang="en-US" dirty="0" err="1"/>
            <a:t>רובד</a:t>
          </a:r>
          <a:r>
            <a:rPr lang="en-US" dirty="0"/>
            <a:t> </a:t>
          </a:r>
          <a:r>
            <a:rPr lang="en-US" dirty="0" err="1"/>
            <a:t>שני</a:t>
          </a:r>
          <a:r>
            <a:rPr lang="en-US" dirty="0"/>
            <a:t>: </a:t>
          </a:r>
          <a:r>
            <a:rPr lang="en-US" dirty="0" err="1"/>
            <a:t>ברכה</a:t>
          </a:r>
          <a:r>
            <a:rPr lang="en-US" dirty="0"/>
            <a:t> </a:t>
          </a:r>
          <a:r>
            <a:rPr lang="en-US" dirty="0" err="1"/>
            <a:t>מתוך</a:t>
          </a:r>
          <a:r>
            <a:rPr lang="en-US" dirty="0"/>
            <a:t> </a:t>
          </a:r>
          <a:r>
            <a:rPr lang="en-US" dirty="0" err="1"/>
            <a:t>התפעלות</a:t>
          </a:r>
          <a:endParaRPr lang="en-US" dirty="0"/>
        </a:p>
      </dgm:t>
    </dgm:pt>
    <dgm:pt modelId="{93518839-0055-46B9-BEE4-EF5E32DA77F9}" type="parTrans" cxnId="{5F6A44C4-7013-4124-A809-AA490420A163}">
      <dgm:prSet/>
      <dgm:spPr/>
      <dgm:t>
        <a:bodyPr/>
        <a:lstStyle/>
        <a:p>
          <a:endParaRPr lang="en-US"/>
        </a:p>
      </dgm:t>
    </dgm:pt>
    <dgm:pt modelId="{6911BD5E-3DAF-4F7B-BCB6-4E220DD81AAA}" type="sibTrans" cxnId="{5F6A44C4-7013-4124-A809-AA490420A163}">
      <dgm:prSet/>
      <dgm:spPr/>
      <dgm:t>
        <a:bodyPr/>
        <a:lstStyle/>
        <a:p>
          <a:endParaRPr lang="en-US"/>
        </a:p>
      </dgm:t>
    </dgm:pt>
    <dgm:pt modelId="{F7E6766D-5E22-4BA3-9BB3-5676D26E5CF8}">
      <dgm:prSet/>
      <dgm:spPr/>
      <dgm:t>
        <a:bodyPr/>
        <a:lstStyle/>
        <a:p>
          <a:r>
            <a:rPr lang="en-US"/>
            <a:t>תגובה טבעית ליופי ופלא</a:t>
          </a:r>
        </a:p>
      </dgm:t>
    </dgm:pt>
    <dgm:pt modelId="{9D8B9AC3-C941-4FBE-96AA-1DD90C1C4429}" type="parTrans" cxnId="{22A240C0-0BDC-4BEE-880E-D028BC1AA3B8}">
      <dgm:prSet/>
      <dgm:spPr/>
      <dgm:t>
        <a:bodyPr/>
        <a:lstStyle/>
        <a:p>
          <a:endParaRPr lang="en-US"/>
        </a:p>
      </dgm:t>
    </dgm:pt>
    <dgm:pt modelId="{FBDB10EE-A5E7-4C17-A3BA-21A510A79E3C}" type="sibTrans" cxnId="{22A240C0-0BDC-4BEE-880E-D028BC1AA3B8}">
      <dgm:prSet/>
      <dgm:spPr/>
      <dgm:t>
        <a:bodyPr/>
        <a:lstStyle/>
        <a:p>
          <a:endParaRPr lang="en-US"/>
        </a:p>
      </dgm:t>
    </dgm:pt>
    <dgm:pt modelId="{0F0CD73D-D219-47CF-A6E4-EFF96231DB36}">
      <dgm:prSet/>
      <dgm:spPr/>
      <dgm:t>
        <a:bodyPr/>
        <a:lstStyle/>
        <a:p>
          <a:pPr rtl="1"/>
          <a:r>
            <a:rPr lang="en-US" dirty="0" err="1"/>
            <a:t>רובד</a:t>
          </a:r>
          <a:r>
            <a:rPr lang="en-US" dirty="0"/>
            <a:t> </a:t>
          </a:r>
          <a:r>
            <a:rPr lang="en-US" dirty="0" err="1"/>
            <a:t>שלישי</a:t>
          </a:r>
          <a:r>
            <a:rPr lang="en-US" dirty="0"/>
            <a:t>: </a:t>
          </a:r>
          <a:r>
            <a:rPr lang="en-US" dirty="0" err="1"/>
            <a:t>הודיה</a:t>
          </a:r>
          <a:r>
            <a:rPr lang="en-US" dirty="0"/>
            <a:t> </a:t>
          </a:r>
          <a:r>
            <a:rPr lang="en-US" dirty="0" err="1"/>
            <a:t>מתוך</a:t>
          </a:r>
          <a:r>
            <a:rPr lang="en-US" dirty="0"/>
            <a:t> </a:t>
          </a:r>
          <a:r>
            <a:rPr lang="en-US" dirty="0" err="1"/>
            <a:t>אהבה</a:t>
          </a:r>
          <a:endParaRPr lang="en-US" dirty="0"/>
        </a:p>
      </dgm:t>
    </dgm:pt>
    <dgm:pt modelId="{C25C0D5A-0D96-43BF-9D39-77924DAB025A}" type="parTrans" cxnId="{BBA0A2E5-16B7-46E6-B7CE-4E8B82303354}">
      <dgm:prSet/>
      <dgm:spPr/>
      <dgm:t>
        <a:bodyPr/>
        <a:lstStyle/>
        <a:p>
          <a:endParaRPr lang="en-US"/>
        </a:p>
      </dgm:t>
    </dgm:pt>
    <dgm:pt modelId="{74DE2BE7-E23B-4BFA-ACC2-84F7BA3FD609}" type="sibTrans" cxnId="{BBA0A2E5-16B7-46E6-B7CE-4E8B82303354}">
      <dgm:prSet/>
      <dgm:spPr/>
      <dgm:t>
        <a:bodyPr/>
        <a:lstStyle/>
        <a:p>
          <a:endParaRPr lang="en-US"/>
        </a:p>
      </dgm:t>
    </dgm:pt>
    <dgm:pt modelId="{9FAF3400-9B26-48E6-BEAB-EDA314F9AFE9}">
      <dgm:prSet/>
      <dgm:spPr/>
      <dgm:t>
        <a:bodyPr/>
        <a:lstStyle/>
        <a:p>
          <a:r>
            <a:rPr lang="en-US"/>
            <a:t>ביטוי לקשר עמוק עם הבורא</a:t>
          </a:r>
        </a:p>
      </dgm:t>
    </dgm:pt>
    <dgm:pt modelId="{F94A54A3-D8B7-42D6-BAA1-81997214DE3E}" type="parTrans" cxnId="{96A98BC1-DA5E-4883-9CEC-B7B25603DB5E}">
      <dgm:prSet/>
      <dgm:spPr/>
      <dgm:t>
        <a:bodyPr/>
        <a:lstStyle/>
        <a:p>
          <a:endParaRPr lang="en-US"/>
        </a:p>
      </dgm:t>
    </dgm:pt>
    <dgm:pt modelId="{6DA0FECB-0E40-472A-8F93-049B02939743}" type="sibTrans" cxnId="{96A98BC1-DA5E-4883-9CEC-B7B25603DB5E}">
      <dgm:prSet/>
      <dgm:spPr/>
      <dgm:t>
        <a:bodyPr/>
        <a:lstStyle/>
        <a:p>
          <a:endParaRPr lang="en-US"/>
        </a:p>
      </dgm:t>
    </dgm:pt>
    <dgm:pt modelId="{01C92EA9-91BD-49DF-8ABE-9146E5AEF522}" type="pres">
      <dgm:prSet presAssocID="{C30A247B-8BA9-4050-A88D-959A955BED0B}" presName="root" presStyleCnt="0">
        <dgm:presLayoutVars>
          <dgm:dir/>
          <dgm:resizeHandles val="exact"/>
        </dgm:presLayoutVars>
      </dgm:prSet>
      <dgm:spPr/>
    </dgm:pt>
    <dgm:pt modelId="{B486C1B9-8652-4944-B7AF-94F31D6DBE5C}" type="pres">
      <dgm:prSet presAssocID="{55F4211B-1E9E-408F-B9C7-8F1137FB9D57}" presName="compNode" presStyleCnt="0"/>
      <dgm:spPr/>
    </dgm:pt>
    <dgm:pt modelId="{F915B3A4-26FC-4C8A-B3A1-4A53ADED9317}" type="pres">
      <dgm:prSet presAssocID="{55F4211B-1E9E-408F-B9C7-8F1137FB9D57}" presName="bgRect" presStyleLbl="bgShp" presStyleIdx="0" presStyleCnt="3"/>
      <dgm:spPr/>
    </dgm:pt>
    <dgm:pt modelId="{620D30E6-6F22-4E2B-ACA5-98EBE33DDD8D}" type="pres">
      <dgm:prSet presAssocID="{55F4211B-1E9E-408F-B9C7-8F1137FB9D5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לשון"/>
        </a:ext>
      </dgm:extLst>
    </dgm:pt>
    <dgm:pt modelId="{198ABDFE-2AF6-4206-8F88-5D4619328472}" type="pres">
      <dgm:prSet presAssocID="{55F4211B-1E9E-408F-B9C7-8F1137FB9D57}" presName="spaceRect" presStyleCnt="0"/>
      <dgm:spPr/>
    </dgm:pt>
    <dgm:pt modelId="{47696940-4C6D-40CE-8478-EEC6FFEDB2A3}" type="pres">
      <dgm:prSet presAssocID="{55F4211B-1E9E-408F-B9C7-8F1137FB9D57}" presName="parTx" presStyleLbl="revTx" presStyleIdx="0" presStyleCnt="6">
        <dgm:presLayoutVars>
          <dgm:chMax val="0"/>
          <dgm:chPref val="0"/>
        </dgm:presLayoutVars>
      </dgm:prSet>
      <dgm:spPr/>
    </dgm:pt>
    <dgm:pt modelId="{FE1E0116-32A8-4223-8268-6FDC261D3275}" type="pres">
      <dgm:prSet presAssocID="{55F4211B-1E9E-408F-B9C7-8F1137FB9D57}" presName="desTx" presStyleLbl="revTx" presStyleIdx="1" presStyleCnt="6">
        <dgm:presLayoutVars/>
      </dgm:prSet>
      <dgm:spPr/>
    </dgm:pt>
    <dgm:pt modelId="{621E093B-9F14-4FF1-8C7B-873DCCF8FE8F}" type="pres">
      <dgm:prSet presAssocID="{1E158DA2-44C4-4401-BE47-498FA8D39978}" presName="sibTrans" presStyleCnt="0"/>
      <dgm:spPr/>
    </dgm:pt>
    <dgm:pt modelId="{7513AA45-BA08-49F0-8800-391B48F95C08}" type="pres">
      <dgm:prSet presAssocID="{68A01683-1701-4415-8255-F17FB7A69C0C}" presName="compNode" presStyleCnt="0"/>
      <dgm:spPr/>
    </dgm:pt>
    <dgm:pt modelId="{A33AEDE1-4925-46E1-977C-24403AEE8CD4}" type="pres">
      <dgm:prSet presAssocID="{68A01683-1701-4415-8255-F17FB7A69C0C}" presName="bgRect" presStyleLbl="bgShp" presStyleIdx="1" presStyleCnt="3"/>
      <dgm:spPr/>
    </dgm:pt>
    <dgm:pt modelId="{9D234F89-A7F7-49AA-AB56-84F738AADCCE}" type="pres">
      <dgm:prSet presAssocID="{68A01683-1701-4415-8255-F17FB7A69C0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nd Chime"/>
        </a:ext>
      </dgm:extLst>
    </dgm:pt>
    <dgm:pt modelId="{BA248EBE-43F8-4BD2-942B-F43A01D4F412}" type="pres">
      <dgm:prSet presAssocID="{68A01683-1701-4415-8255-F17FB7A69C0C}" presName="spaceRect" presStyleCnt="0"/>
      <dgm:spPr/>
    </dgm:pt>
    <dgm:pt modelId="{8688E051-293F-4F4A-A9EA-ED0531114E1C}" type="pres">
      <dgm:prSet presAssocID="{68A01683-1701-4415-8255-F17FB7A69C0C}" presName="parTx" presStyleLbl="revTx" presStyleIdx="2" presStyleCnt="6">
        <dgm:presLayoutVars>
          <dgm:chMax val="0"/>
          <dgm:chPref val="0"/>
        </dgm:presLayoutVars>
      </dgm:prSet>
      <dgm:spPr/>
    </dgm:pt>
    <dgm:pt modelId="{16D1CD53-F4BC-41B5-A572-594ADBA024FE}" type="pres">
      <dgm:prSet presAssocID="{68A01683-1701-4415-8255-F17FB7A69C0C}" presName="desTx" presStyleLbl="revTx" presStyleIdx="3" presStyleCnt="6">
        <dgm:presLayoutVars/>
      </dgm:prSet>
      <dgm:spPr/>
    </dgm:pt>
    <dgm:pt modelId="{DD20EFC5-A007-470C-AF2D-EF6D9A068B01}" type="pres">
      <dgm:prSet presAssocID="{6911BD5E-3DAF-4F7B-BCB6-4E220DD81AAA}" presName="sibTrans" presStyleCnt="0"/>
      <dgm:spPr/>
    </dgm:pt>
    <dgm:pt modelId="{FB8118D6-F49B-4816-BCCC-FA166CB2B9B5}" type="pres">
      <dgm:prSet presAssocID="{0F0CD73D-D219-47CF-A6E4-EFF96231DB36}" presName="compNode" presStyleCnt="0"/>
      <dgm:spPr/>
    </dgm:pt>
    <dgm:pt modelId="{37AB507A-BF64-46B5-B843-C07660422661}" type="pres">
      <dgm:prSet presAssocID="{0F0CD73D-D219-47CF-A6E4-EFF96231DB36}" presName="bgRect" presStyleLbl="bgShp" presStyleIdx="2" presStyleCnt="3"/>
      <dgm:spPr/>
    </dgm:pt>
    <dgm:pt modelId="{12CC03BD-C36C-4A39-B518-B31ED1F59118}" type="pres">
      <dgm:prSet presAssocID="{0F0CD73D-D219-47CF-A6E4-EFF96231DB3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oked Turkey"/>
        </a:ext>
      </dgm:extLst>
    </dgm:pt>
    <dgm:pt modelId="{5698E2D0-0DF2-4CCD-82ED-8B6CB1B1CF2B}" type="pres">
      <dgm:prSet presAssocID="{0F0CD73D-D219-47CF-A6E4-EFF96231DB36}" presName="spaceRect" presStyleCnt="0"/>
      <dgm:spPr/>
    </dgm:pt>
    <dgm:pt modelId="{77D4A361-D29E-49D6-A4CC-947D2C1EBBB5}" type="pres">
      <dgm:prSet presAssocID="{0F0CD73D-D219-47CF-A6E4-EFF96231DB36}" presName="parTx" presStyleLbl="revTx" presStyleIdx="4" presStyleCnt="6">
        <dgm:presLayoutVars>
          <dgm:chMax val="0"/>
          <dgm:chPref val="0"/>
        </dgm:presLayoutVars>
      </dgm:prSet>
      <dgm:spPr/>
    </dgm:pt>
    <dgm:pt modelId="{DC11CB12-8EC4-42BA-91D6-52C91F4D7B68}" type="pres">
      <dgm:prSet presAssocID="{0F0CD73D-D219-47CF-A6E4-EFF96231DB36}" presName="desTx" presStyleLbl="revTx" presStyleIdx="5" presStyleCnt="6">
        <dgm:presLayoutVars/>
      </dgm:prSet>
      <dgm:spPr/>
    </dgm:pt>
  </dgm:ptLst>
  <dgm:cxnLst>
    <dgm:cxn modelId="{590FFC51-1CB0-4DC0-8757-B92106BD16B5}" srcId="{C30A247B-8BA9-4050-A88D-959A955BED0B}" destId="{55F4211B-1E9E-408F-B9C7-8F1137FB9D57}" srcOrd="0" destOrd="0" parTransId="{985BA611-8949-487D-9BA1-8878F8FA6D73}" sibTransId="{1E158DA2-44C4-4401-BE47-498FA8D39978}"/>
    <dgm:cxn modelId="{00E4468A-02CF-4A2A-A1C9-2094ED53B73E}" type="presOf" srcId="{F7E6766D-5E22-4BA3-9BB3-5676D26E5CF8}" destId="{16D1CD53-F4BC-41B5-A572-594ADBA024FE}" srcOrd="0" destOrd="0" presId="urn:microsoft.com/office/officeart/2018/2/layout/IconVerticalSolidList"/>
    <dgm:cxn modelId="{3B18C196-E271-49AC-A9A1-D66B41418E5A}" type="presOf" srcId="{C30A247B-8BA9-4050-A88D-959A955BED0B}" destId="{01C92EA9-91BD-49DF-8ABE-9146E5AEF522}" srcOrd="0" destOrd="0" presId="urn:microsoft.com/office/officeart/2018/2/layout/IconVerticalSolidList"/>
    <dgm:cxn modelId="{0A90FD9A-DE59-41FD-BA39-5FC901F732E1}" type="presOf" srcId="{404255E3-6DCC-4F71-92D6-78F2A2E7F73C}" destId="{FE1E0116-32A8-4223-8268-6FDC261D3275}" srcOrd="0" destOrd="0" presId="urn:microsoft.com/office/officeart/2018/2/layout/IconVerticalSolidList"/>
    <dgm:cxn modelId="{19D9A0AF-9616-4B86-8FDF-659CA626242D}" type="presOf" srcId="{68A01683-1701-4415-8255-F17FB7A69C0C}" destId="{8688E051-293F-4F4A-A9EA-ED0531114E1C}" srcOrd="0" destOrd="0" presId="urn:microsoft.com/office/officeart/2018/2/layout/IconVerticalSolidList"/>
    <dgm:cxn modelId="{0C170BB9-F7EC-4975-837C-08210500708F}" type="presOf" srcId="{9FAF3400-9B26-48E6-BEAB-EDA314F9AFE9}" destId="{DC11CB12-8EC4-42BA-91D6-52C91F4D7B68}" srcOrd="0" destOrd="0" presId="urn:microsoft.com/office/officeart/2018/2/layout/IconVerticalSolidList"/>
    <dgm:cxn modelId="{22A240C0-0BDC-4BEE-880E-D028BC1AA3B8}" srcId="{68A01683-1701-4415-8255-F17FB7A69C0C}" destId="{F7E6766D-5E22-4BA3-9BB3-5676D26E5CF8}" srcOrd="0" destOrd="0" parTransId="{9D8B9AC3-C941-4FBE-96AA-1DD90C1C4429}" sibTransId="{FBDB10EE-A5E7-4C17-A3BA-21A510A79E3C}"/>
    <dgm:cxn modelId="{96A98BC1-DA5E-4883-9CEC-B7B25603DB5E}" srcId="{0F0CD73D-D219-47CF-A6E4-EFF96231DB36}" destId="{9FAF3400-9B26-48E6-BEAB-EDA314F9AFE9}" srcOrd="0" destOrd="0" parTransId="{F94A54A3-D8B7-42D6-BAA1-81997214DE3E}" sibTransId="{6DA0FECB-0E40-472A-8F93-049B02939743}"/>
    <dgm:cxn modelId="{655FECC1-6FA0-459C-8881-BFB3CE60F5BC}" srcId="{55F4211B-1E9E-408F-B9C7-8F1137FB9D57}" destId="{404255E3-6DCC-4F71-92D6-78F2A2E7F73C}" srcOrd="0" destOrd="0" parTransId="{CC6C0FF6-C60B-493A-B1AD-7336D3FA6817}" sibTransId="{841DDDB6-102D-4ACD-B8A6-973911A291F6}"/>
    <dgm:cxn modelId="{5F6A44C4-7013-4124-A809-AA490420A163}" srcId="{C30A247B-8BA9-4050-A88D-959A955BED0B}" destId="{68A01683-1701-4415-8255-F17FB7A69C0C}" srcOrd="1" destOrd="0" parTransId="{93518839-0055-46B9-BEE4-EF5E32DA77F9}" sibTransId="{6911BD5E-3DAF-4F7B-BCB6-4E220DD81AAA}"/>
    <dgm:cxn modelId="{BBA0A2E5-16B7-46E6-B7CE-4E8B82303354}" srcId="{C30A247B-8BA9-4050-A88D-959A955BED0B}" destId="{0F0CD73D-D219-47CF-A6E4-EFF96231DB36}" srcOrd="2" destOrd="0" parTransId="{C25C0D5A-0D96-43BF-9D39-77924DAB025A}" sibTransId="{74DE2BE7-E23B-4BFA-ACC2-84F7BA3FD609}"/>
    <dgm:cxn modelId="{813720F4-D51B-4221-A393-A4FCA1DC51F9}" type="presOf" srcId="{55F4211B-1E9E-408F-B9C7-8F1137FB9D57}" destId="{47696940-4C6D-40CE-8478-EEC6FFEDB2A3}" srcOrd="0" destOrd="0" presId="urn:microsoft.com/office/officeart/2018/2/layout/IconVerticalSolidList"/>
    <dgm:cxn modelId="{A47811F8-8E4F-45C3-9C00-C10008821ECB}" type="presOf" srcId="{0F0CD73D-D219-47CF-A6E4-EFF96231DB36}" destId="{77D4A361-D29E-49D6-A4CC-947D2C1EBBB5}" srcOrd="0" destOrd="0" presId="urn:microsoft.com/office/officeart/2018/2/layout/IconVerticalSolidList"/>
    <dgm:cxn modelId="{F80804F4-FD17-4B46-B032-B53FE796443E}" type="presParOf" srcId="{01C92EA9-91BD-49DF-8ABE-9146E5AEF522}" destId="{B486C1B9-8652-4944-B7AF-94F31D6DBE5C}" srcOrd="0" destOrd="0" presId="urn:microsoft.com/office/officeart/2018/2/layout/IconVerticalSolidList"/>
    <dgm:cxn modelId="{908FAB96-CF6E-4D57-9634-CCBBC20A89AE}" type="presParOf" srcId="{B486C1B9-8652-4944-B7AF-94F31D6DBE5C}" destId="{F915B3A4-26FC-4C8A-B3A1-4A53ADED9317}" srcOrd="0" destOrd="0" presId="urn:microsoft.com/office/officeart/2018/2/layout/IconVerticalSolidList"/>
    <dgm:cxn modelId="{B6A7DEF4-A9E4-44CA-9FAD-C4E662B816AC}" type="presParOf" srcId="{B486C1B9-8652-4944-B7AF-94F31D6DBE5C}" destId="{620D30E6-6F22-4E2B-ACA5-98EBE33DDD8D}" srcOrd="1" destOrd="0" presId="urn:microsoft.com/office/officeart/2018/2/layout/IconVerticalSolidList"/>
    <dgm:cxn modelId="{25B4F71C-1002-411C-9647-C3FD03B50E14}" type="presParOf" srcId="{B486C1B9-8652-4944-B7AF-94F31D6DBE5C}" destId="{198ABDFE-2AF6-4206-8F88-5D4619328472}" srcOrd="2" destOrd="0" presId="urn:microsoft.com/office/officeart/2018/2/layout/IconVerticalSolidList"/>
    <dgm:cxn modelId="{6E8BC1BE-F750-4E9B-B1A0-566BAE3DCC19}" type="presParOf" srcId="{B486C1B9-8652-4944-B7AF-94F31D6DBE5C}" destId="{47696940-4C6D-40CE-8478-EEC6FFEDB2A3}" srcOrd="3" destOrd="0" presId="urn:microsoft.com/office/officeart/2018/2/layout/IconVerticalSolidList"/>
    <dgm:cxn modelId="{BECB12BA-02AE-4E0D-9247-75A8D64A6A6E}" type="presParOf" srcId="{B486C1B9-8652-4944-B7AF-94F31D6DBE5C}" destId="{FE1E0116-32A8-4223-8268-6FDC261D3275}" srcOrd="4" destOrd="0" presId="urn:microsoft.com/office/officeart/2018/2/layout/IconVerticalSolidList"/>
    <dgm:cxn modelId="{19536AEE-29FF-4F1D-A6E4-CE5F458EBDBF}" type="presParOf" srcId="{01C92EA9-91BD-49DF-8ABE-9146E5AEF522}" destId="{621E093B-9F14-4FF1-8C7B-873DCCF8FE8F}" srcOrd="1" destOrd="0" presId="urn:microsoft.com/office/officeart/2018/2/layout/IconVerticalSolidList"/>
    <dgm:cxn modelId="{E759E470-5488-4324-9E3A-728DFC0A412A}" type="presParOf" srcId="{01C92EA9-91BD-49DF-8ABE-9146E5AEF522}" destId="{7513AA45-BA08-49F0-8800-391B48F95C08}" srcOrd="2" destOrd="0" presId="urn:microsoft.com/office/officeart/2018/2/layout/IconVerticalSolidList"/>
    <dgm:cxn modelId="{FC324274-FF6C-40F6-A694-A45EE0FA6A34}" type="presParOf" srcId="{7513AA45-BA08-49F0-8800-391B48F95C08}" destId="{A33AEDE1-4925-46E1-977C-24403AEE8CD4}" srcOrd="0" destOrd="0" presId="urn:microsoft.com/office/officeart/2018/2/layout/IconVerticalSolidList"/>
    <dgm:cxn modelId="{E8C90453-6682-4C80-9C1B-19513EFC40F2}" type="presParOf" srcId="{7513AA45-BA08-49F0-8800-391B48F95C08}" destId="{9D234F89-A7F7-49AA-AB56-84F738AADCCE}" srcOrd="1" destOrd="0" presId="urn:microsoft.com/office/officeart/2018/2/layout/IconVerticalSolidList"/>
    <dgm:cxn modelId="{59D01F7B-AD11-4189-84BA-372C9DAE1D78}" type="presParOf" srcId="{7513AA45-BA08-49F0-8800-391B48F95C08}" destId="{BA248EBE-43F8-4BD2-942B-F43A01D4F412}" srcOrd="2" destOrd="0" presId="urn:microsoft.com/office/officeart/2018/2/layout/IconVerticalSolidList"/>
    <dgm:cxn modelId="{7881FA99-6477-4123-B6FF-70BE5FACE30D}" type="presParOf" srcId="{7513AA45-BA08-49F0-8800-391B48F95C08}" destId="{8688E051-293F-4F4A-A9EA-ED0531114E1C}" srcOrd="3" destOrd="0" presId="urn:microsoft.com/office/officeart/2018/2/layout/IconVerticalSolidList"/>
    <dgm:cxn modelId="{03631484-F9EB-4EF9-973F-E0F24B4C9274}" type="presParOf" srcId="{7513AA45-BA08-49F0-8800-391B48F95C08}" destId="{16D1CD53-F4BC-41B5-A572-594ADBA024FE}" srcOrd="4" destOrd="0" presId="urn:microsoft.com/office/officeart/2018/2/layout/IconVerticalSolidList"/>
    <dgm:cxn modelId="{384CF340-2F24-4E09-9FFE-553FCDAC587D}" type="presParOf" srcId="{01C92EA9-91BD-49DF-8ABE-9146E5AEF522}" destId="{DD20EFC5-A007-470C-AF2D-EF6D9A068B01}" srcOrd="3" destOrd="0" presId="urn:microsoft.com/office/officeart/2018/2/layout/IconVerticalSolidList"/>
    <dgm:cxn modelId="{E09303B2-0AD6-4821-816C-44DE2A13872E}" type="presParOf" srcId="{01C92EA9-91BD-49DF-8ABE-9146E5AEF522}" destId="{FB8118D6-F49B-4816-BCCC-FA166CB2B9B5}" srcOrd="4" destOrd="0" presId="urn:microsoft.com/office/officeart/2018/2/layout/IconVerticalSolidList"/>
    <dgm:cxn modelId="{43D12126-EBBD-41B7-BE30-EE8BAF31CD67}" type="presParOf" srcId="{FB8118D6-F49B-4816-BCCC-FA166CB2B9B5}" destId="{37AB507A-BF64-46B5-B843-C07660422661}" srcOrd="0" destOrd="0" presId="urn:microsoft.com/office/officeart/2018/2/layout/IconVerticalSolidList"/>
    <dgm:cxn modelId="{17C390ED-3AF1-4ED5-8813-390446C6F8BA}" type="presParOf" srcId="{FB8118D6-F49B-4816-BCCC-FA166CB2B9B5}" destId="{12CC03BD-C36C-4A39-B518-B31ED1F59118}" srcOrd="1" destOrd="0" presId="urn:microsoft.com/office/officeart/2018/2/layout/IconVerticalSolidList"/>
    <dgm:cxn modelId="{C58F3486-DDDD-4171-8337-659D49EFAD54}" type="presParOf" srcId="{FB8118D6-F49B-4816-BCCC-FA166CB2B9B5}" destId="{5698E2D0-0DF2-4CCD-82ED-8B6CB1B1CF2B}" srcOrd="2" destOrd="0" presId="urn:microsoft.com/office/officeart/2018/2/layout/IconVerticalSolidList"/>
    <dgm:cxn modelId="{66150FFA-64E3-4423-974A-22944E608060}" type="presParOf" srcId="{FB8118D6-F49B-4816-BCCC-FA166CB2B9B5}" destId="{77D4A361-D29E-49D6-A4CC-947D2C1EBBB5}" srcOrd="3" destOrd="0" presId="urn:microsoft.com/office/officeart/2018/2/layout/IconVerticalSolidList"/>
    <dgm:cxn modelId="{940FC705-A396-4A03-A453-F3EE4CCA4DB1}" type="presParOf" srcId="{FB8118D6-F49B-4816-BCCC-FA166CB2B9B5}" destId="{DC11CB12-8EC4-42BA-91D6-52C91F4D7B68}"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98F041-E1A7-44F0-ABD1-C33FFD76347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03D1337-6AA0-4F36-9015-23C137ED38C8}">
      <dgm:prSet/>
      <dgm:spPr/>
      <dgm:t>
        <a:bodyPr/>
        <a:lstStyle/>
        <a:p>
          <a:pPr rtl="1">
            <a:lnSpc>
              <a:spcPct val="100000"/>
            </a:lnSpc>
            <a:defRPr cap="all"/>
          </a:pPr>
          <a:r>
            <a:rPr lang="en-US"/>
            <a:t>פיתוח מודעות לטוב שבכל דבר</a:t>
          </a:r>
        </a:p>
      </dgm:t>
    </dgm:pt>
    <dgm:pt modelId="{5BA09040-D7AE-4846-8901-3176589C6E29}" type="parTrans" cxnId="{06020D2B-8D7F-4175-81A7-718C093E41F8}">
      <dgm:prSet/>
      <dgm:spPr/>
      <dgm:t>
        <a:bodyPr/>
        <a:lstStyle/>
        <a:p>
          <a:pPr rtl="1"/>
          <a:endParaRPr lang="en-US"/>
        </a:p>
      </dgm:t>
    </dgm:pt>
    <dgm:pt modelId="{C2912636-EFB4-48CF-8FCC-513F280279FF}" type="sibTrans" cxnId="{06020D2B-8D7F-4175-81A7-718C093E41F8}">
      <dgm:prSet/>
      <dgm:spPr/>
      <dgm:t>
        <a:bodyPr/>
        <a:lstStyle/>
        <a:p>
          <a:pPr rtl="1"/>
          <a:endParaRPr lang="en-US"/>
        </a:p>
      </dgm:t>
    </dgm:pt>
    <dgm:pt modelId="{A911877A-56D1-4EBC-9E05-A9F07EF5F206}">
      <dgm:prSet/>
      <dgm:spPr/>
      <dgm:t>
        <a:bodyPr/>
        <a:lstStyle/>
        <a:p>
          <a:pPr rtl="1">
            <a:lnSpc>
              <a:spcPct val="100000"/>
            </a:lnSpc>
            <a:defRPr cap="all"/>
          </a:pPr>
          <a:r>
            <a:rPr lang="en-US"/>
            <a:t>טיפוח יכולת ההתפעלות</a:t>
          </a:r>
        </a:p>
      </dgm:t>
    </dgm:pt>
    <dgm:pt modelId="{F000CD34-302E-42D0-BFBF-FBB046141C5A}" type="parTrans" cxnId="{F3A69541-420E-48B4-A620-70A781150D8E}">
      <dgm:prSet/>
      <dgm:spPr/>
      <dgm:t>
        <a:bodyPr/>
        <a:lstStyle/>
        <a:p>
          <a:pPr rtl="1"/>
          <a:endParaRPr lang="en-US"/>
        </a:p>
      </dgm:t>
    </dgm:pt>
    <dgm:pt modelId="{8F9DDB1A-3745-4B27-B7AB-41D865ED20C0}" type="sibTrans" cxnId="{F3A69541-420E-48B4-A620-70A781150D8E}">
      <dgm:prSet/>
      <dgm:spPr/>
      <dgm:t>
        <a:bodyPr/>
        <a:lstStyle/>
        <a:p>
          <a:pPr rtl="1"/>
          <a:endParaRPr lang="en-US"/>
        </a:p>
      </dgm:t>
    </dgm:pt>
    <dgm:pt modelId="{BB17C86B-CEAB-4E92-879E-A1734738EA34}">
      <dgm:prSet/>
      <dgm:spPr/>
      <dgm:t>
        <a:bodyPr/>
        <a:lstStyle/>
        <a:p>
          <a:pPr rtl="1">
            <a:lnSpc>
              <a:spcPct val="100000"/>
            </a:lnSpc>
            <a:defRPr cap="all"/>
          </a:pPr>
          <a:r>
            <a:rPr lang="en-US"/>
            <a:t>העמקת רגש האהבה וההודיה</a:t>
          </a:r>
        </a:p>
      </dgm:t>
    </dgm:pt>
    <dgm:pt modelId="{141134A8-7B14-4800-B069-731874602466}" type="parTrans" cxnId="{75F9AC35-B5F4-4883-8546-A92BA0B2701E}">
      <dgm:prSet/>
      <dgm:spPr/>
      <dgm:t>
        <a:bodyPr/>
        <a:lstStyle/>
        <a:p>
          <a:pPr rtl="1"/>
          <a:endParaRPr lang="en-US"/>
        </a:p>
      </dgm:t>
    </dgm:pt>
    <dgm:pt modelId="{F434280F-013D-4962-9E69-43990CB5E56F}" type="sibTrans" cxnId="{75F9AC35-B5F4-4883-8546-A92BA0B2701E}">
      <dgm:prSet/>
      <dgm:spPr/>
      <dgm:t>
        <a:bodyPr/>
        <a:lstStyle/>
        <a:p>
          <a:pPr rtl="1"/>
          <a:endParaRPr lang="en-US"/>
        </a:p>
      </dgm:t>
    </dgm:pt>
    <dgm:pt modelId="{9FFFE774-15D7-432A-9F2B-9FFFB309DE68}">
      <dgm:prSet/>
      <dgm:spPr/>
      <dgm:t>
        <a:bodyPr/>
        <a:lstStyle/>
        <a:p>
          <a:pPr rtl="1">
            <a:lnSpc>
              <a:spcPct val="100000"/>
            </a:lnSpc>
            <a:defRPr cap="all"/>
          </a:pPr>
          <a:r>
            <a:rPr lang="en-US"/>
            <a:t>חיבור הלב למילות הברכה</a:t>
          </a:r>
        </a:p>
      </dgm:t>
    </dgm:pt>
    <dgm:pt modelId="{ECAC2618-0C60-4545-BF64-3EE02C7D80FE}" type="parTrans" cxnId="{5555AD56-3B19-420D-AB10-32EA9B86ED2C}">
      <dgm:prSet/>
      <dgm:spPr/>
      <dgm:t>
        <a:bodyPr/>
        <a:lstStyle/>
        <a:p>
          <a:pPr rtl="1"/>
          <a:endParaRPr lang="en-US"/>
        </a:p>
      </dgm:t>
    </dgm:pt>
    <dgm:pt modelId="{F84F5D26-A447-481B-837C-67BF4413E6BE}" type="sibTrans" cxnId="{5555AD56-3B19-420D-AB10-32EA9B86ED2C}">
      <dgm:prSet/>
      <dgm:spPr/>
      <dgm:t>
        <a:bodyPr/>
        <a:lstStyle/>
        <a:p>
          <a:pPr rtl="1"/>
          <a:endParaRPr lang="en-US"/>
        </a:p>
      </dgm:t>
    </dgm:pt>
    <dgm:pt modelId="{004BB261-02A0-40D1-8574-5DFCF163D906}">
      <dgm:prSet/>
      <dgm:spPr/>
      <dgm:t>
        <a:bodyPr/>
        <a:lstStyle/>
        <a:p>
          <a:pPr rtl="1">
            <a:lnSpc>
              <a:spcPct val="100000"/>
            </a:lnSpc>
            <a:defRPr cap="all"/>
          </a:pPr>
          <a:r>
            <a:rPr lang="en-US"/>
            <a:t>הפיכת רגע הברכה להזדמנות רוחנית</a:t>
          </a:r>
        </a:p>
      </dgm:t>
    </dgm:pt>
    <dgm:pt modelId="{C502A106-CFDE-4C0F-A122-3472EC936936}" type="parTrans" cxnId="{06C63F39-AF2F-44EB-98AC-A1CD213116DE}">
      <dgm:prSet/>
      <dgm:spPr/>
      <dgm:t>
        <a:bodyPr/>
        <a:lstStyle/>
        <a:p>
          <a:pPr rtl="1"/>
          <a:endParaRPr lang="en-US"/>
        </a:p>
      </dgm:t>
    </dgm:pt>
    <dgm:pt modelId="{D4E0A8AF-A2CC-4B9B-B7A2-B7899788FA08}" type="sibTrans" cxnId="{06C63F39-AF2F-44EB-98AC-A1CD213116DE}">
      <dgm:prSet/>
      <dgm:spPr/>
      <dgm:t>
        <a:bodyPr/>
        <a:lstStyle/>
        <a:p>
          <a:pPr rtl="1"/>
          <a:endParaRPr lang="en-US"/>
        </a:p>
      </dgm:t>
    </dgm:pt>
    <dgm:pt modelId="{EF560598-0B94-4130-85EB-DCC0612BEE2B}" type="pres">
      <dgm:prSet presAssocID="{B898F041-E1A7-44F0-ABD1-C33FFD763479}" presName="root" presStyleCnt="0">
        <dgm:presLayoutVars>
          <dgm:dir/>
          <dgm:resizeHandles val="exact"/>
        </dgm:presLayoutVars>
      </dgm:prSet>
      <dgm:spPr/>
    </dgm:pt>
    <dgm:pt modelId="{F7AF50B7-B579-4777-AAAD-6AA775230A50}" type="pres">
      <dgm:prSet presAssocID="{303D1337-6AA0-4F36-9015-23C137ED38C8}" presName="compNode" presStyleCnt="0"/>
      <dgm:spPr/>
    </dgm:pt>
    <dgm:pt modelId="{C8D3186D-77A6-4047-A398-2F80A9A4B496}" type="pres">
      <dgm:prSet presAssocID="{303D1337-6AA0-4F36-9015-23C137ED38C8}" presName="iconBgRect" presStyleLbl="bgShp" presStyleIdx="0" presStyleCnt="5"/>
      <dgm:spPr/>
    </dgm:pt>
    <dgm:pt modelId="{1AD5F5B8-F1D2-4DF1-90DE-BE1BE2F3C34C}" type="pres">
      <dgm:prSet presAssocID="{303D1337-6AA0-4F36-9015-23C137ED38C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מגפון"/>
        </a:ext>
      </dgm:extLst>
    </dgm:pt>
    <dgm:pt modelId="{C5CD1A2F-F0A0-49AD-95EF-B14F5F8ED5D0}" type="pres">
      <dgm:prSet presAssocID="{303D1337-6AA0-4F36-9015-23C137ED38C8}" presName="spaceRect" presStyleCnt="0"/>
      <dgm:spPr/>
    </dgm:pt>
    <dgm:pt modelId="{95A578BF-4984-4735-9B3E-7D51E5B16C66}" type="pres">
      <dgm:prSet presAssocID="{303D1337-6AA0-4F36-9015-23C137ED38C8}" presName="textRect" presStyleLbl="revTx" presStyleIdx="0" presStyleCnt="5">
        <dgm:presLayoutVars>
          <dgm:chMax val="1"/>
          <dgm:chPref val="1"/>
        </dgm:presLayoutVars>
      </dgm:prSet>
      <dgm:spPr/>
    </dgm:pt>
    <dgm:pt modelId="{E2542EFB-520E-434D-B915-DEB0CCD674DF}" type="pres">
      <dgm:prSet presAssocID="{C2912636-EFB4-48CF-8FCC-513F280279FF}" presName="sibTrans" presStyleCnt="0"/>
      <dgm:spPr/>
    </dgm:pt>
    <dgm:pt modelId="{CCEF8DD9-EA53-4AA3-8AB5-A65EE1F9D546}" type="pres">
      <dgm:prSet presAssocID="{A911877A-56D1-4EBC-9E05-A9F07EF5F206}" presName="compNode" presStyleCnt="0"/>
      <dgm:spPr/>
    </dgm:pt>
    <dgm:pt modelId="{153A4557-396D-42D9-AADA-7322A6F8203C}" type="pres">
      <dgm:prSet presAssocID="{A911877A-56D1-4EBC-9E05-A9F07EF5F206}" presName="iconBgRect" presStyleLbl="bgShp" presStyleIdx="1" presStyleCnt="5"/>
      <dgm:spPr/>
    </dgm:pt>
    <dgm:pt modelId="{32D9CD4D-A8DF-4334-928A-600866EADD9B}" type="pres">
      <dgm:prSet presAssocID="{A911877A-56D1-4EBC-9E05-A9F07EF5F20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657B4F04-D5E8-4CE2-A036-3277E008609F}" type="pres">
      <dgm:prSet presAssocID="{A911877A-56D1-4EBC-9E05-A9F07EF5F206}" presName="spaceRect" presStyleCnt="0"/>
      <dgm:spPr/>
    </dgm:pt>
    <dgm:pt modelId="{229791C7-3F53-4952-BEEC-446E59D3AC5F}" type="pres">
      <dgm:prSet presAssocID="{A911877A-56D1-4EBC-9E05-A9F07EF5F206}" presName="textRect" presStyleLbl="revTx" presStyleIdx="1" presStyleCnt="5">
        <dgm:presLayoutVars>
          <dgm:chMax val="1"/>
          <dgm:chPref val="1"/>
        </dgm:presLayoutVars>
      </dgm:prSet>
      <dgm:spPr/>
    </dgm:pt>
    <dgm:pt modelId="{61C26AFE-590E-4C6E-883C-ACCD827C92B2}" type="pres">
      <dgm:prSet presAssocID="{8F9DDB1A-3745-4B27-B7AB-41D865ED20C0}" presName="sibTrans" presStyleCnt="0"/>
      <dgm:spPr/>
    </dgm:pt>
    <dgm:pt modelId="{FFC3DC03-6F43-446C-ADA0-C461DB988603}" type="pres">
      <dgm:prSet presAssocID="{BB17C86B-CEAB-4E92-879E-A1734738EA34}" presName="compNode" presStyleCnt="0"/>
      <dgm:spPr/>
    </dgm:pt>
    <dgm:pt modelId="{B25E89C7-9D15-44BE-9B89-EA979DAFBF50}" type="pres">
      <dgm:prSet presAssocID="{BB17C86B-CEAB-4E92-879E-A1734738EA34}" presName="iconBgRect" presStyleLbl="bgShp" presStyleIdx="2" presStyleCnt="5"/>
      <dgm:spPr/>
    </dgm:pt>
    <dgm:pt modelId="{D9682630-330B-47AD-8E7A-2A1963F20BA6}" type="pres">
      <dgm:prSet presAssocID="{BB17C86B-CEAB-4E92-879E-A1734738EA34}"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miling Face with No Fill"/>
        </a:ext>
      </dgm:extLst>
    </dgm:pt>
    <dgm:pt modelId="{8B6E7E4F-74AB-4A8A-B9D8-241CD572FFE2}" type="pres">
      <dgm:prSet presAssocID="{BB17C86B-CEAB-4E92-879E-A1734738EA34}" presName="spaceRect" presStyleCnt="0"/>
      <dgm:spPr/>
    </dgm:pt>
    <dgm:pt modelId="{D906E91F-5110-4398-AB1E-46DD79817B81}" type="pres">
      <dgm:prSet presAssocID="{BB17C86B-CEAB-4E92-879E-A1734738EA34}" presName="textRect" presStyleLbl="revTx" presStyleIdx="2" presStyleCnt="5">
        <dgm:presLayoutVars>
          <dgm:chMax val="1"/>
          <dgm:chPref val="1"/>
        </dgm:presLayoutVars>
      </dgm:prSet>
      <dgm:spPr/>
    </dgm:pt>
    <dgm:pt modelId="{EC7A4A9F-7EFE-4839-8A2D-791EB655A56B}" type="pres">
      <dgm:prSet presAssocID="{F434280F-013D-4962-9E69-43990CB5E56F}" presName="sibTrans" presStyleCnt="0"/>
      <dgm:spPr/>
    </dgm:pt>
    <dgm:pt modelId="{7598983D-CE07-4DF8-9178-55D2BA324F14}" type="pres">
      <dgm:prSet presAssocID="{9FFFE774-15D7-432A-9F2B-9FFFB309DE68}" presName="compNode" presStyleCnt="0"/>
      <dgm:spPr/>
    </dgm:pt>
    <dgm:pt modelId="{717CB1BA-BC0B-4F81-AF23-BA1D5BF34272}" type="pres">
      <dgm:prSet presAssocID="{9FFFE774-15D7-432A-9F2B-9FFFB309DE68}" presName="iconBgRect" presStyleLbl="bgShp" presStyleIdx="3" presStyleCnt="5"/>
      <dgm:spPr/>
    </dgm:pt>
    <dgm:pt modelId="{9502FE98-FA44-4856-B329-DB008638D6AC}" type="pres">
      <dgm:prSet presAssocID="{9FFFE774-15D7-432A-9F2B-9FFFB309DE68}"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לב"/>
        </a:ext>
      </dgm:extLst>
    </dgm:pt>
    <dgm:pt modelId="{8146F49E-7835-42DD-9D97-213CAED42C38}" type="pres">
      <dgm:prSet presAssocID="{9FFFE774-15D7-432A-9F2B-9FFFB309DE68}" presName="spaceRect" presStyleCnt="0"/>
      <dgm:spPr/>
    </dgm:pt>
    <dgm:pt modelId="{2C78734A-2943-4561-8B24-A68175BCC054}" type="pres">
      <dgm:prSet presAssocID="{9FFFE774-15D7-432A-9F2B-9FFFB309DE68}" presName="textRect" presStyleLbl="revTx" presStyleIdx="3" presStyleCnt="5">
        <dgm:presLayoutVars>
          <dgm:chMax val="1"/>
          <dgm:chPref val="1"/>
        </dgm:presLayoutVars>
      </dgm:prSet>
      <dgm:spPr/>
    </dgm:pt>
    <dgm:pt modelId="{1EA2E8EC-08AB-44E1-ACF8-9F35AF8AD982}" type="pres">
      <dgm:prSet presAssocID="{F84F5D26-A447-481B-837C-67BF4413E6BE}" presName="sibTrans" presStyleCnt="0"/>
      <dgm:spPr/>
    </dgm:pt>
    <dgm:pt modelId="{4EE17399-2AAC-4F31-A450-C7CD92A88537}" type="pres">
      <dgm:prSet presAssocID="{004BB261-02A0-40D1-8574-5DFCF163D906}" presName="compNode" presStyleCnt="0"/>
      <dgm:spPr/>
    </dgm:pt>
    <dgm:pt modelId="{4E336CD0-62FC-4D49-95D8-BFEDEB33F3A2}" type="pres">
      <dgm:prSet presAssocID="{004BB261-02A0-40D1-8574-5DFCF163D906}" presName="iconBgRect" presStyleLbl="bgShp" presStyleIdx="4" presStyleCnt="5"/>
      <dgm:spPr/>
    </dgm:pt>
    <dgm:pt modelId="{F5BBDAFD-DDD5-4CDA-BD59-1F3909BF34B4}" type="pres">
      <dgm:prSet presAssocID="{004BB261-02A0-40D1-8574-5DFCF163D90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צמח"/>
        </a:ext>
      </dgm:extLst>
    </dgm:pt>
    <dgm:pt modelId="{31A05E62-309E-47C2-973D-A240CB4F428C}" type="pres">
      <dgm:prSet presAssocID="{004BB261-02A0-40D1-8574-5DFCF163D906}" presName="spaceRect" presStyleCnt="0"/>
      <dgm:spPr/>
    </dgm:pt>
    <dgm:pt modelId="{306EDA56-B7A5-40D3-B824-0ACAA7535458}" type="pres">
      <dgm:prSet presAssocID="{004BB261-02A0-40D1-8574-5DFCF163D906}" presName="textRect" presStyleLbl="revTx" presStyleIdx="4" presStyleCnt="5">
        <dgm:presLayoutVars>
          <dgm:chMax val="1"/>
          <dgm:chPref val="1"/>
        </dgm:presLayoutVars>
      </dgm:prSet>
      <dgm:spPr/>
    </dgm:pt>
  </dgm:ptLst>
  <dgm:cxnLst>
    <dgm:cxn modelId="{06020D2B-8D7F-4175-81A7-718C093E41F8}" srcId="{B898F041-E1A7-44F0-ABD1-C33FFD763479}" destId="{303D1337-6AA0-4F36-9015-23C137ED38C8}" srcOrd="0" destOrd="0" parTransId="{5BA09040-D7AE-4846-8901-3176589C6E29}" sibTransId="{C2912636-EFB4-48CF-8FCC-513F280279FF}"/>
    <dgm:cxn modelId="{75F9AC35-B5F4-4883-8546-A92BA0B2701E}" srcId="{B898F041-E1A7-44F0-ABD1-C33FFD763479}" destId="{BB17C86B-CEAB-4E92-879E-A1734738EA34}" srcOrd="2" destOrd="0" parTransId="{141134A8-7B14-4800-B069-731874602466}" sibTransId="{F434280F-013D-4962-9E69-43990CB5E56F}"/>
    <dgm:cxn modelId="{06C63F39-AF2F-44EB-98AC-A1CD213116DE}" srcId="{B898F041-E1A7-44F0-ABD1-C33FFD763479}" destId="{004BB261-02A0-40D1-8574-5DFCF163D906}" srcOrd="4" destOrd="0" parTransId="{C502A106-CFDE-4C0F-A122-3472EC936936}" sibTransId="{D4E0A8AF-A2CC-4B9B-B7A2-B7899788FA08}"/>
    <dgm:cxn modelId="{1E6F4C3E-76DF-4084-9011-17C73C1C0A00}" type="presOf" srcId="{9FFFE774-15D7-432A-9F2B-9FFFB309DE68}" destId="{2C78734A-2943-4561-8B24-A68175BCC054}" srcOrd="0" destOrd="0" presId="urn:microsoft.com/office/officeart/2018/5/layout/IconCircleLabelList"/>
    <dgm:cxn modelId="{F3A69541-420E-48B4-A620-70A781150D8E}" srcId="{B898F041-E1A7-44F0-ABD1-C33FFD763479}" destId="{A911877A-56D1-4EBC-9E05-A9F07EF5F206}" srcOrd="1" destOrd="0" parTransId="{F000CD34-302E-42D0-BFBF-FBB046141C5A}" sibTransId="{8F9DDB1A-3745-4B27-B7AB-41D865ED20C0}"/>
    <dgm:cxn modelId="{412E1156-5F0F-4905-82EB-D598D22C6950}" type="presOf" srcId="{004BB261-02A0-40D1-8574-5DFCF163D906}" destId="{306EDA56-B7A5-40D3-B824-0ACAA7535458}" srcOrd="0" destOrd="0" presId="urn:microsoft.com/office/officeart/2018/5/layout/IconCircleLabelList"/>
    <dgm:cxn modelId="{5555AD56-3B19-420D-AB10-32EA9B86ED2C}" srcId="{B898F041-E1A7-44F0-ABD1-C33FFD763479}" destId="{9FFFE774-15D7-432A-9F2B-9FFFB309DE68}" srcOrd="3" destOrd="0" parTransId="{ECAC2618-0C60-4545-BF64-3EE02C7D80FE}" sibTransId="{F84F5D26-A447-481B-837C-67BF4413E6BE}"/>
    <dgm:cxn modelId="{E8A9109B-E578-4503-B0DC-3C214EA54CCD}" type="presOf" srcId="{BB17C86B-CEAB-4E92-879E-A1734738EA34}" destId="{D906E91F-5110-4398-AB1E-46DD79817B81}" srcOrd="0" destOrd="0" presId="urn:microsoft.com/office/officeart/2018/5/layout/IconCircleLabelList"/>
    <dgm:cxn modelId="{CDE5CF9C-0546-4D95-B627-6109B47563DE}" type="presOf" srcId="{B898F041-E1A7-44F0-ABD1-C33FFD763479}" destId="{EF560598-0B94-4130-85EB-DCC0612BEE2B}" srcOrd="0" destOrd="0" presId="urn:microsoft.com/office/officeart/2018/5/layout/IconCircleLabelList"/>
    <dgm:cxn modelId="{3AB524DC-B25D-4C7D-BE98-AF430A604A7B}" type="presOf" srcId="{A911877A-56D1-4EBC-9E05-A9F07EF5F206}" destId="{229791C7-3F53-4952-BEEC-446E59D3AC5F}" srcOrd="0" destOrd="0" presId="urn:microsoft.com/office/officeart/2018/5/layout/IconCircleLabelList"/>
    <dgm:cxn modelId="{6714D0FB-F6A2-4AB9-AC9C-CBC1CB8A6FFF}" type="presOf" srcId="{303D1337-6AA0-4F36-9015-23C137ED38C8}" destId="{95A578BF-4984-4735-9B3E-7D51E5B16C66}" srcOrd="0" destOrd="0" presId="urn:microsoft.com/office/officeart/2018/5/layout/IconCircleLabelList"/>
    <dgm:cxn modelId="{FE07FB84-01F4-46BE-8DBA-D73A150B898C}" type="presParOf" srcId="{EF560598-0B94-4130-85EB-DCC0612BEE2B}" destId="{F7AF50B7-B579-4777-AAAD-6AA775230A50}" srcOrd="0" destOrd="0" presId="urn:microsoft.com/office/officeart/2018/5/layout/IconCircleLabelList"/>
    <dgm:cxn modelId="{40665045-5677-44F0-A463-D914E1FDA9EB}" type="presParOf" srcId="{F7AF50B7-B579-4777-AAAD-6AA775230A50}" destId="{C8D3186D-77A6-4047-A398-2F80A9A4B496}" srcOrd="0" destOrd="0" presId="urn:microsoft.com/office/officeart/2018/5/layout/IconCircleLabelList"/>
    <dgm:cxn modelId="{DAE7F0F7-4B3D-471A-8DA8-6548EA837968}" type="presParOf" srcId="{F7AF50B7-B579-4777-AAAD-6AA775230A50}" destId="{1AD5F5B8-F1D2-4DF1-90DE-BE1BE2F3C34C}" srcOrd="1" destOrd="0" presId="urn:microsoft.com/office/officeart/2018/5/layout/IconCircleLabelList"/>
    <dgm:cxn modelId="{A7350469-B306-4A5C-AB1C-C5479F887283}" type="presParOf" srcId="{F7AF50B7-B579-4777-AAAD-6AA775230A50}" destId="{C5CD1A2F-F0A0-49AD-95EF-B14F5F8ED5D0}" srcOrd="2" destOrd="0" presId="urn:microsoft.com/office/officeart/2018/5/layout/IconCircleLabelList"/>
    <dgm:cxn modelId="{56C000BF-24DD-49A1-B034-75AF4DC18664}" type="presParOf" srcId="{F7AF50B7-B579-4777-AAAD-6AA775230A50}" destId="{95A578BF-4984-4735-9B3E-7D51E5B16C66}" srcOrd="3" destOrd="0" presId="urn:microsoft.com/office/officeart/2018/5/layout/IconCircleLabelList"/>
    <dgm:cxn modelId="{F24FEE6D-F89A-4594-9E5E-E0B03C85AF94}" type="presParOf" srcId="{EF560598-0B94-4130-85EB-DCC0612BEE2B}" destId="{E2542EFB-520E-434D-B915-DEB0CCD674DF}" srcOrd="1" destOrd="0" presId="urn:microsoft.com/office/officeart/2018/5/layout/IconCircleLabelList"/>
    <dgm:cxn modelId="{04B1D162-CC86-44E2-80EB-D6EC5067D2DC}" type="presParOf" srcId="{EF560598-0B94-4130-85EB-DCC0612BEE2B}" destId="{CCEF8DD9-EA53-4AA3-8AB5-A65EE1F9D546}" srcOrd="2" destOrd="0" presId="urn:microsoft.com/office/officeart/2018/5/layout/IconCircleLabelList"/>
    <dgm:cxn modelId="{FDAD0C79-3674-4596-A54F-7FCCB50EACE5}" type="presParOf" srcId="{CCEF8DD9-EA53-4AA3-8AB5-A65EE1F9D546}" destId="{153A4557-396D-42D9-AADA-7322A6F8203C}" srcOrd="0" destOrd="0" presId="urn:microsoft.com/office/officeart/2018/5/layout/IconCircleLabelList"/>
    <dgm:cxn modelId="{9E5940C0-3A9A-42D2-AE1A-29193B12A251}" type="presParOf" srcId="{CCEF8DD9-EA53-4AA3-8AB5-A65EE1F9D546}" destId="{32D9CD4D-A8DF-4334-928A-600866EADD9B}" srcOrd="1" destOrd="0" presId="urn:microsoft.com/office/officeart/2018/5/layout/IconCircleLabelList"/>
    <dgm:cxn modelId="{65B1DE3F-0630-4DDD-99CC-BFBD0E7CA686}" type="presParOf" srcId="{CCEF8DD9-EA53-4AA3-8AB5-A65EE1F9D546}" destId="{657B4F04-D5E8-4CE2-A036-3277E008609F}" srcOrd="2" destOrd="0" presId="urn:microsoft.com/office/officeart/2018/5/layout/IconCircleLabelList"/>
    <dgm:cxn modelId="{47D0E975-2C71-43E3-A729-FCA0FB92B717}" type="presParOf" srcId="{CCEF8DD9-EA53-4AA3-8AB5-A65EE1F9D546}" destId="{229791C7-3F53-4952-BEEC-446E59D3AC5F}" srcOrd="3" destOrd="0" presId="urn:microsoft.com/office/officeart/2018/5/layout/IconCircleLabelList"/>
    <dgm:cxn modelId="{8FF544FB-167F-4090-90E1-7CA1EEC85941}" type="presParOf" srcId="{EF560598-0B94-4130-85EB-DCC0612BEE2B}" destId="{61C26AFE-590E-4C6E-883C-ACCD827C92B2}" srcOrd="3" destOrd="0" presId="urn:microsoft.com/office/officeart/2018/5/layout/IconCircleLabelList"/>
    <dgm:cxn modelId="{94D6D48D-7C17-483E-851F-40298512E1E3}" type="presParOf" srcId="{EF560598-0B94-4130-85EB-DCC0612BEE2B}" destId="{FFC3DC03-6F43-446C-ADA0-C461DB988603}" srcOrd="4" destOrd="0" presId="urn:microsoft.com/office/officeart/2018/5/layout/IconCircleLabelList"/>
    <dgm:cxn modelId="{6ED645FF-AB96-4B6F-9CB5-5633148B529A}" type="presParOf" srcId="{FFC3DC03-6F43-446C-ADA0-C461DB988603}" destId="{B25E89C7-9D15-44BE-9B89-EA979DAFBF50}" srcOrd="0" destOrd="0" presId="urn:microsoft.com/office/officeart/2018/5/layout/IconCircleLabelList"/>
    <dgm:cxn modelId="{FFE82DB5-7AF2-4CDA-8E4D-0E14D1B30E21}" type="presParOf" srcId="{FFC3DC03-6F43-446C-ADA0-C461DB988603}" destId="{D9682630-330B-47AD-8E7A-2A1963F20BA6}" srcOrd="1" destOrd="0" presId="urn:microsoft.com/office/officeart/2018/5/layout/IconCircleLabelList"/>
    <dgm:cxn modelId="{7466D2A8-8105-496E-BAB9-34B30D389D55}" type="presParOf" srcId="{FFC3DC03-6F43-446C-ADA0-C461DB988603}" destId="{8B6E7E4F-74AB-4A8A-B9D8-241CD572FFE2}" srcOrd="2" destOrd="0" presId="urn:microsoft.com/office/officeart/2018/5/layout/IconCircleLabelList"/>
    <dgm:cxn modelId="{95CA61CD-8D6C-412F-AF01-B733F8BBF4B0}" type="presParOf" srcId="{FFC3DC03-6F43-446C-ADA0-C461DB988603}" destId="{D906E91F-5110-4398-AB1E-46DD79817B81}" srcOrd="3" destOrd="0" presId="urn:microsoft.com/office/officeart/2018/5/layout/IconCircleLabelList"/>
    <dgm:cxn modelId="{AE029A06-4E53-45C0-A780-5F3D938FC193}" type="presParOf" srcId="{EF560598-0B94-4130-85EB-DCC0612BEE2B}" destId="{EC7A4A9F-7EFE-4839-8A2D-791EB655A56B}" srcOrd="5" destOrd="0" presId="urn:microsoft.com/office/officeart/2018/5/layout/IconCircleLabelList"/>
    <dgm:cxn modelId="{1E3C33A3-322F-472B-8FE1-E920414BB735}" type="presParOf" srcId="{EF560598-0B94-4130-85EB-DCC0612BEE2B}" destId="{7598983D-CE07-4DF8-9178-55D2BA324F14}" srcOrd="6" destOrd="0" presId="urn:microsoft.com/office/officeart/2018/5/layout/IconCircleLabelList"/>
    <dgm:cxn modelId="{0E5A9496-D596-4711-8C0E-516CFB9EA011}" type="presParOf" srcId="{7598983D-CE07-4DF8-9178-55D2BA324F14}" destId="{717CB1BA-BC0B-4F81-AF23-BA1D5BF34272}" srcOrd="0" destOrd="0" presId="urn:microsoft.com/office/officeart/2018/5/layout/IconCircleLabelList"/>
    <dgm:cxn modelId="{F7F09FE2-C00A-4151-A3A5-C5506428721D}" type="presParOf" srcId="{7598983D-CE07-4DF8-9178-55D2BA324F14}" destId="{9502FE98-FA44-4856-B329-DB008638D6AC}" srcOrd="1" destOrd="0" presId="urn:microsoft.com/office/officeart/2018/5/layout/IconCircleLabelList"/>
    <dgm:cxn modelId="{8FDB83D4-F166-4116-928E-F69F6A16DA67}" type="presParOf" srcId="{7598983D-CE07-4DF8-9178-55D2BA324F14}" destId="{8146F49E-7835-42DD-9D97-213CAED42C38}" srcOrd="2" destOrd="0" presId="urn:microsoft.com/office/officeart/2018/5/layout/IconCircleLabelList"/>
    <dgm:cxn modelId="{23DF2F4B-33F6-4D1D-A775-4F141F70AF4B}" type="presParOf" srcId="{7598983D-CE07-4DF8-9178-55D2BA324F14}" destId="{2C78734A-2943-4561-8B24-A68175BCC054}" srcOrd="3" destOrd="0" presId="urn:microsoft.com/office/officeart/2018/5/layout/IconCircleLabelList"/>
    <dgm:cxn modelId="{EFC9C7AC-E94B-481C-9FCD-13C0B01AD435}" type="presParOf" srcId="{EF560598-0B94-4130-85EB-DCC0612BEE2B}" destId="{1EA2E8EC-08AB-44E1-ACF8-9F35AF8AD982}" srcOrd="7" destOrd="0" presId="urn:microsoft.com/office/officeart/2018/5/layout/IconCircleLabelList"/>
    <dgm:cxn modelId="{708C2EB9-3DAE-4C43-8403-A6A76EBC2069}" type="presParOf" srcId="{EF560598-0B94-4130-85EB-DCC0612BEE2B}" destId="{4EE17399-2AAC-4F31-A450-C7CD92A88537}" srcOrd="8" destOrd="0" presId="urn:microsoft.com/office/officeart/2018/5/layout/IconCircleLabelList"/>
    <dgm:cxn modelId="{88E6FE41-8746-400E-8C20-9D20B1E01819}" type="presParOf" srcId="{4EE17399-2AAC-4F31-A450-C7CD92A88537}" destId="{4E336CD0-62FC-4D49-95D8-BFEDEB33F3A2}" srcOrd="0" destOrd="0" presId="urn:microsoft.com/office/officeart/2018/5/layout/IconCircleLabelList"/>
    <dgm:cxn modelId="{CA128FBF-BBB8-44A8-BBED-06EC07FCD9BF}" type="presParOf" srcId="{4EE17399-2AAC-4F31-A450-C7CD92A88537}" destId="{F5BBDAFD-DDD5-4CDA-BD59-1F3909BF34B4}" srcOrd="1" destOrd="0" presId="urn:microsoft.com/office/officeart/2018/5/layout/IconCircleLabelList"/>
    <dgm:cxn modelId="{AB5F29B4-0F93-4A5E-8D34-70E8F751A784}" type="presParOf" srcId="{4EE17399-2AAC-4F31-A450-C7CD92A88537}" destId="{31A05E62-309E-47C2-973D-A240CB4F428C}" srcOrd="2" destOrd="0" presId="urn:microsoft.com/office/officeart/2018/5/layout/IconCircleLabelList"/>
    <dgm:cxn modelId="{69E7CC32-DAAC-43A4-BDD2-5DAD295A4575}" type="presParOf" srcId="{4EE17399-2AAC-4F31-A450-C7CD92A88537}" destId="{306EDA56-B7A5-40D3-B824-0ACAA7535458}"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E9FD9E-560B-415B-98DF-058F98C182BB}"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C7974788-B9F9-4BBA-8385-DC29E969D10D}">
      <dgm:prSet/>
      <dgm:spPr/>
      <dgm:t>
        <a:bodyPr/>
        <a:lstStyle/>
        <a:p>
          <a:r>
            <a:rPr lang="en-US"/>
            <a:t>התבוננות מעמיקה לפני הברכה</a:t>
          </a:r>
        </a:p>
      </dgm:t>
    </dgm:pt>
    <dgm:pt modelId="{0B431599-2325-4449-9A7E-9D3D49E9C1C0}" type="parTrans" cxnId="{3D54FC56-7FAD-43D8-A650-F28ECD4FC93D}">
      <dgm:prSet/>
      <dgm:spPr/>
      <dgm:t>
        <a:bodyPr/>
        <a:lstStyle/>
        <a:p>
          <a:endParaRPr lang="en-US"/>
        </a:p>
      </dgm:t>
    </dgm:pt>
    <dgm:pt modelId="{F14D8E29-5496-4C39-8D36-6816AB099AF1}" type="sibTrans" cxnId="{3D54FC56-7FAD-43D8-A650-F28ECD4FC93D}">
      <dgm:prSet/>
      <dgm:spPr/>
      <dgm:t>
        <a:bodyPr/>
        <a:lstStyle/>
        <a:p>
          <a:endParaRPr lang="en-US"/>
        </a:p>
      </dgm:t>
    </dgm:pt>
    <dgm:pt modelId="{E8857E9D-B796-4412-87A5-EF5783ACA84E}">
      <dgm:prSet/>
      <dgm:spPr/>
      <dgm:t>
        <a:bodyPr/>
        <a:lstStyle/>
        <a:p>
          <a:r>
            <a:rPr lang="en-US"/>
            <a:t>זיהוי הטוב בדברים הפשוטים</a:t>
          </a:r>
        </a:p>
      </dgm:t>
    </dgm:pt>
    <dgm:pt modelId="{61D1D824-0122-4E50-B6AE-AEE7607B21AC}" type="parTrans" cxnId="{1AD81E8D-9382-46AF-BE40-C7E2F693F80F}">
      <dgm:prSet/>
      <dgm:spPr/>
      <dgm:t>
        <a:bodyPr/>
        <a:lstStyle/>
        <a:p>
          <a:endParaRPr lang="en-US"/>
        </a:p>
      </dgm:t>
    </dgm:pt>
    <dgm:pt modelId="{1E104454-C3A1-4C15-A1F6-3109DB09904B}" type="sibTrans" cxnId="{1AD81E8D-9382-46AF-BE40-C7E2F693F80F}">
      <dgm:prSet/>
      <dgm:spPr/>
      <dgm:t>
        <a:bodyPr/>
        <a:lstStyle/>
        <a:p>
          <a:endParaRPr lang="en-US"/>
        </a:p>
      </dgm:t>
    </dgm:pt>
    <dgm:pt modelId="{8529DACC-DA3B-4F8D-A948-91389E4AC55C}">
      <dgm:prSet/>
      <dgm:spPr/>
      <dgm:t>
        <a:bodyPr/>
        <a:lstStyle/>
        <a:p>
          <a:r>
            <a:rPr lang="en-US"/>
            <a:t>חיבור אישי למילות הברכה</a:t>
          </a:r>
        </a:p>
      </dgm:t>
    </dgm:pt>
    <dgm:pt modelId="{A8F40CE3-B00A-48AD-B892-1FB5EEF4E318}" type="parTrans" cxnId="{2554FA1F-6D30-4C0C-A125-89B7836F0E71}">
      <dgm:prSet/>
      <dgm:spPr/>
      <dgm:t>
        <a:bodyPr/>
        <a:lstStyle/>
        <a:p>
          <a:endParaRPr lang="en-US"/>
        </a:p>
      </dgm:t>
    </dgm:pt>
    <dgm:pt modelId="{0B4A7BF4-9A84-47B8-AE3D-FDB524EE1BD8}" type="sibTrans" cxnId="{2554FA1F-6D30-4C0C-A125-89B7836F0E71}">
      <dgm:prSet/>
      <dgm:spPr/>
      <dgm:t>
        <a:bodyPr/>
        <a:lstStyle/>
        <a:p>
          <a:endParaRPr lang="en-US"/>
        </a:p>
      </dgm:t>
    </dgm:pt>
    <dgm:pt modelId="{69E8B082-C8EC-494B-9D6E-85675A208B89}">
      <dgm:prSet/>
      <dgm:spPr/>
      <dgm:t>
        <a:bodyPr/>
        <a:lstStyle/>
        <a:p>
          <a:r>
            <a:rPr lang="en-US"/>
            <a:t>טיפוח הכרת הטוב כדרך חיים</a:t>
          </a:r>
        </a:p>
      </dgm:t>
    </dgm:pt>
    <dgm:pt modelId="{30C5218A-A0F5-4357-B9E5-CBE4322FB6E8}" type="parTrans" cxnId="{12B9FAE8-7280-4737-BAC1-B5B5FC53E8A3}">
      <dgm:prSet/>
      <dgm:spPr/>
      <dgm:t>
        <a:bodyPr/>
        <a:lstStyle/>
        <a:p>
          <a:endParaRPr lang="en-US"/>
        </a:p>
      </dgm:t>
    </dgm:pt>
    <dgm:pt modelId="{A62D0249-956C-498E-9EC1-8CA0FCA4D521}" type="sibTrans" cxnId="{12B9FAE8-7280-4737-BAC1-B5B5FC53E8A3}">
      <dgm:prSet/>
      <dgm:spPr/>
      <dgm:t>
        <a:bodyPr/>
        <a:lstStyle/>
        <a:p>
          <a:endParaRPr lang="en-US"/>
        </a:p>
      </dgm:t>
    </dgm:pt>
    <dgm:pt modelId="{6C6E651C-FB60-4D01-BE63-4DF53B384B0F}">
      <dgm:prSet/>
      <dgm:spPr/>
      <dgm:t>
        <a:bodyPr/>
        <a:lstStyle/>
        <a:p>
          <a:r>
            <a:rPr lang="en-US"/>
            <a:t>הפיכת הברכה ממעשה טכני לחוויה רוחנית משמעותית</a:t>
          </a:r>
        </a:p>
      </dgm:t>
    </dgm:pt>
    <dgm:pt modelId="{92971AFF-9B9A-4E1E-A190-7EFB636305EB}" type="parTrans" cxnId="{AE4F7800-130D-4AC6-8B1C-022ED3F0EA61}">
      <dgm:prSet/>
      <dgm:spPr/>
      <dgm:t>
        <a:bodyPr/>
        <a:lstStyle/>
        <a:p>
          <a:endParaRPr lang="en-US"/>
        </a:p>
      </dgm:t>
    </dgm:pt>
    <dgm:pt modelId="{F888CC2C-C6C5-4B30-85D4-FD3C324A0E02}" type="sibTrans" cxnId="{AE4F7800-130D-4AC6-8B1C-022ED3F0EA61}">
      <dgm:prSet/>
      <dgm:spPr/>
      <dgm:t>
        <a:bodyPr/>
        <a:lstStyle/>
        <a:p>
          <a:endParaRPr lang="en-US"/>
        </a:p>
      </dgm:t>
    </dgm:pt>
    <dgm:pt modelId="{44499874-6A08-42FE-AAA5-FA615037C08A}" type="pres">
      <dgm:prSet presAssocID="{3FE9FD9E-560B-415B-98DF-058F98C182BB}" presName="root" presStyleCnt="0">
        <dgm:presLayoutVars>
          <dgm:dir/>
          <dgm:resizeHandles val="exact"/>
        </dgm:presLayoutVars>
      </dgm:prSet>
      <dgm:spPr/>
    </dgm:pt>
    <dgm:pt modelId="{D532EFE6-D92A-4A76-8348-279DBD37A441}" type="pres">
      <dgm:prSet presAssocID="{C7974788-B9F9-4BBA-8385-DC29E969D10D}" presName="compNode" presStyleCnt="0"/>
      <dgm:spPr/>
    </dgm:pt>
    <dgm:pt modelId="{2E63ED47-2F8D-479F-B77A-0067B3F6EB4F}" type="pres">
      <dgm:prSet presAssocID="{C7974788-B9F9-4BBA-8385-DC29E969D10D}" presName="bgRect" presStyleLbl="bgShp" presStyleIdx="0" presStyleCnt="5"/>
      <dgm:spPr/>
    </dgm:pt>
    <dgm:pt modelId="{DB8BB9C4-A04C-4702-92B5-ECB05045C4CF}" type="pres">
      <dgm:prSet presAssocID="{C7974788-B9F9-4BBA-8385-DC29E969D10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עין"/>
        </a:ext>
      </dgm:extLst>
    </dgm:pt>
    <dgm:pt modelId="{112EC49F-C05B-4BA9-89F5-DC877D6A921F}" type="pres">
      <dgm:prSet presAssocID="{C7974788-B9F9-4BBA-8385-DC29E969D10D}" presName="spaceRect" presStyleCnt="0"/>
      <dgm:spPr/>
    </dgm:pt>
    <dgm:pt modelId="{5127D7A0-D134-4B5F-BC6C-B50455896E90}" type="pres">
      <dgm:prSet presAssocID="{C7974788-B9F9-4BBA-8385-DC29E969D10D}" presName="parTx" presStyleLbl="revTx" presStyleIdx="0" presStyleCnt="5">
        <dgm:presLayoutVars>
          <dgm:chMax val="0"/>
          <dgm:chPref val="0"/>
        </dgm:presLayoutVars>
      </dgm:prSet>
      <dgm:spPr/>
    </dgm:pt>
    <dgm:pt modelId="{D21CBC50-AA08-4FD9-B474-19B2EBD9A36D}" type="pres">
      <dgm:prSet presAssocID="{F14D8E29-5496-4C39-8D36-6816AB099AF1}" presName="sibTrans" presStyleCnt="0"/>
      <dgm:spPr/>
    </dgm:pt>
    <dgm:pt modelId="{E8E2EA15-D975-41A4-BAEB-74818EA16EF3}" type="pres">
      <dgm:prSet presAssocID="{E8857E9D-B796-4412-87A5-EF5783ACA84E}" presName="compNode" presStyleCnt="0"/>
      <dgm:spPr/>
    </dgm:pt>
    <dgm:pt modelId="{75D80D2E-DD81-4B41-87C7-E8F61BCDFD7A}" type="pres">
      <dgm:prSet presAssocID="{E8857E9D-B796-4412-87A5-EF5783ACA84E}" presName="bgRect" presStyleLbl="bgShp" presStyleIdx="1" presStyleCnt="5"/>
      <dgm:spPr/>
    </dgm:pt>
    <dgm:pt modelId="{3A5A46E8-CA77-4A4A-A4F2-C8CCFD20B550}" type="pres">
      <dgm:prSet presAssocID="{E8857E9D-B796-4412-87A5-EF5783ACA84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סימן ביקורת"/>
        </a:ext>
      </dgm:extLst>
    </dgm:pt>
    <dgm:pt modelId="{990C289B-F51C-432D-9312-F50E70335CCA}" type="pres">
      <dgm:prSet presAssocID="{E8857E9D-B796-4412-87A5-EF5783ACA84E}" presName="spaceRect" presStyleCnt="0"/>
      <dgm:spPr/>
    </dgm:pt>
    <dgm:pt modelId="{15569F31-EBE8-4CBC-AFEC-BC873CD0FEB3}" type="pres">
      <dgm:prSet presAssocID="{E8857E9D-B796-4412-87A5-EF5783ACA84E}" presName="parTx" presStyleLbl="revTx" presStyleIdx="1" presStyleCnt="5">
        <dgm:presLayoutVars>
          <dgm:chMax val="0"/>
          <dgm:chPref val="0"/>
        </dgm:presLayoutVars>
      </dgm:prSet>
      <dgm:spPr/>
    </dgm:pt>
    <dgm:pt modelId="{3C8D53A9-8B18-470B-A0D2-32A20DE629C9}" type="pres">
      <dgm:prSet presAssocID="{1E104454-C3A1-4C15-A1F6-3109DB09904B}" presName="sibTrans" presStyleCnt="0"/>
      <dgm:spPr/>
    </dgm:pt>
    <dgm:pt modelId="{D3E30720-C231-484C-B83E-6E287DBC32CC}" type="pres">
      <dgm:prSet presAssocID="{8529DACC-DA3B-4F8D-A948-91389E4AC55C}" presName="compNode" presStyleCnt="0"/>
      <dgm:spPr/>
    </dgm:pt>
    <dgm:pt modelId="{9287B801-BDF9-4D90-9862-B020BA6CEF8C}" type="pres">
      <dgm:prSet presAssocID="{8529DACC-DA3B-4F8D-A948-91389E4AC55C}" presName="bgRect" presStyleLbl="bgShp" presStyleIdx="2" presStyleCnt="5"/>
      <dgm:spPr/>
    </dgm:pt>
    <dgm:pt modelId="{5E660B63-0A0A-48CF-9042-D0805DF276FE}" type="pres">
      <dgm:prSet presAssocID="{8529DACC-DA3B-4F8D-A948-91389E4AC55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לב"/>
        </a:ext>
      </dgm:extLst>
    </dgm:pt>
    <dgm:pt modelId="{65728447-0453-479B-A7AB-BBB237058DB2}" type="pres">
      <dgm:prSet presAssocID="{8529DACC-DA3B-4F8D-A948-91389E4AC55C}" presName="spaceRect" presStyleCnt="0"/>
      <dgm:spPr/>
    </dgm:pt>
    <dgm:pt modelId="{4ED988A3-2636-471E-A606-948F92C724F4}" type="pres">
      <dgm:prSet presAssocID="{8529DACC-DA3B-4F8D-A948-91389E4AC55C}" presName="parTx" presStyleLbl="revTx" presStyleIdx="2" presStyleCnt="5">
        <dgm:presLayoutVars>
          <dgm:chMax val="0"/>
          <dgm:chPref val="0"/>
        </dgm:presLayoutVars>
      </dgm:prSet>
      <dgm:spPr/>
    </dgm:pt>
    <dgm:pt modelId="{358E027D-AEC8-4E4D-8814-5B925075AEB7}" type="pres">
      <dgm:prSet presAssocID="{0B4A7BF4-9A84-47B8-AE3D-FDB524EE1BD8}" presName="sibTrans" presStyleCnt="0"/>
      <dgm:spPr/>
    </dgm:pt>
    <dgm:pt modelId="{83A32DB3-3A3F-4F76-B80F-90C9B7E99004}" type="pres">
      <dgm:prSet presAssocID="{69E8B082-C8EC-494B-9D6E-85675A208B89}" presName="compNode" presStyleCnt="0"/>
      <dgm:spPr/>
    </dgm:pt>
    <dgm:pt modelId="{40139641-C0EC-4B3A-AEF7-FE177A739D8C}" type="pres">
      <dgm:prSet presAssocID="{69E8B082-C8EC-494B-9D6E-85675A208B89}" presName="bgRect" presStyleLbl="bgShp" presStyleIdx="3" presStyleCnt="5"/>
      <dgm:spPr/>
    </dgm:pt>
    <dgm:pt modelId="{F569CFCC-3D43-46B0-B83D-A2DA0CD6509A}" type="pres">
      <dgm:prSet presAssocID="{69E8B082-C8EC-494B-9D6E-85675A208B89}"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ower in pot"/>
        </a:ext>
      </dgm:extLst>
    </dgm:pt>
    <dgm:pt modelId="{460BC374-9DB7-4206-90B4-6C7AC17B5B92}" type="pres">
      <dgm:prSet presAssocID="{69E8B082-C8EC-494B-9D6E-85675A208B89}" presName="spaceRect" presStyleCnt="0"/>
      <dgm:spPr/>
    </dgm:pt>
    <dgm:pt modelId="{BE2D8EA3-0DAA-4978-B3B5-D735FA6677A0}" type="pres">
      <dgm:prSet presAssocID="{69E8B082-C8EC-494B-9D6E-85675A208B89}" presName="parTx" presStyleLbl="revTx" presStyleIdx="3" presStyleCnt="5">
        <dgm:presLayoutVars>
          <dgm:chMax val="0"/>
          <dgm:chPref val="0"/>
        </dgm:presLayoutVars>
      </dgm:prSet>
      <dgm:spPr/>
    </dgm:pt>
    <dgm:pt modelId="{D5365E4E-1DAD-4605-A284-CB05B8D6FA35}" type="pres">
      <dgm:prSet presAssocID="{A62D0249-956C-498E-9EC1-8CA0FCA4D521}" presName="sibTrans" presStyleCnt="0"/>
      <dgm:spPr/>
    </dgm:pt>
    <dgm:pt modelId="{288C5B25-4AF1-493E-89E8-7B9B42ECE920}" type="pres">
      <dgm:prSet presAssocID="{6C6E651C-FB60-4D01-BE63-4DF53B384B0F}" presName="compNode" presStyleCnt="0"/>
      <dgm:spPr/>
    </dgm:pt>
    <dgm:pt modelId="{860F3795-B0A9-4407-9E01-FC2E87B4B515}" type="pres">
      <dgm:prSet presAssocID="{6C6E651C-FB60-4D01-BE63-4DF53B384B0F}" presName="bgRect" presStyleLbl="bgShp" presStyleIdx="4" presStyleCnt="5"/>
      <dgm:spPr/>
    </dgm:pt>
    <dgm:pt modelId="{0DC6E39F-3CB2-4931-A14A-45B6EA02C270}" type="pres">
      <dgm:prSet presAssocID="{6C6E651C-FB60-4D01-BE63-4DF53B384B0F}"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צמח"/>
        </a:ext>
      </dgm:extLst>
    </dgm:pt>
    <dgm:pt modelId="{DDFE4291-A62A-4011-974B-BC9725C10D6C}" type="pres">
      <dgm:prSet presAssocID="{6C6E651C-FB60-4D01-BE63-4DF53B384B0F}" presName="spaceRect" presStyleCnt="0"/>
      <dgm:spPr/>
    </dgm:pt>
    <dgm:pt modelId="{4D23124A-D05F-48BD-828F-35CCDB62DB26}" type="pres">
      <dgm:prSet presAssocID="{6C6E651C-FB60-4D01-BE63-4DF53B384B0F}" presName="parTx" presStyleLbl="revTx" presStyleIdx="4" presStyleCnt="5">
        <dgm:presLayoutVars>
          <dgm:chMax val="0"/>
          <dgm:chPref val="0"/>
        </dgm:presLayoutVars>
      </dgm:prSet>
      <dgm:spPr/>
    </dgm:pt>
  </dgm:ptLst>
  <dgm:cxnLst>
    <dgm:cxn modelId="{AE4F7800-130D-4AC6-8B1C-022ED3F0EA61}" srcId="{3FE9FD9E-560B-415B-98DF-058F98C182BB}" destId="{6C6E651C-FB60-4D01-BE63-4DF53B384B0F}" srcOrd="4" destOrd="0" parTransId="{92971AFF-9B9A-4E1E-A190-7EFB636305EB}" sibTransId="{F888CC2C-C6C5-4B30-85D4-FD3C324A0E02}"/>
    <dgm:cxn modelId="{2554FA1F-6D30-4C0C-A125-89B7836F0E71}" srcId="{3FE9FD9E-560B-415B-98DF-058F98C182BB}" destId="{8529DACC-DA3B-4F8D-A948-91389E4AC55C}" srcOrd="2" destOrd="0" parTransId="{A8F40CE3-B00A-48AD-B892-1FB5EEF4E318}" sibTransId="{0B4A7BF4-9A84-47B8-AE3D-FDB524EE1BD8}"/>
    <dgm:cxn modelId="{64040122-CFF3-4166-A2B0-AE789260DCF8}" type="presOf" srcId="{8529DACC-DA3B-4F8D-A948-91389E4AC55C}" destId="{4ED988A3-2636-471E-A606-948F92C724F4}" srcOrd="0" destOrd="0" presId="urn:microsoft.com/office/officeart/2018/2/layout/IconVerticalSolidList"/>
    <dgm:cxn modelId="{3D54FC56-7FAD-43D8-A650-F28ECD4FC93D}" srcId="{3FE9FD9E-560B-415B-98DF-058F98C182BB}" destId="{C7974788-B9F9-4BBA-8385-DC29E969D10D}" srcOrd="0" destOrd="0" parTransId="{0B431599-2325-4449-9A7E-9D3D49E9C1C0}" sibTransId="{F14D8E29-5496-4C39-8D36-6816AB099AF1}"/>
    <dgm:cxn modelId="{A1003A78-F234-4A24-8F00-36CF7BB326FE}" type="presOf" srcId="{3FE9FD9E-560B-415B-98DF-058F98C182BB}" destId="{44499874-6A08-42FE-AAA5-FA615037C08A}" srcOrd="0" destOrd="0" presId="urn:microsoft.com/office/officeart/2018/2/layout/IconVerticalSolidList"/>
    <dgm:cxn modelId="{5C94DE8A-1A69-410D-B30D-BACC8D111FE4}" type="presOf" srcId="{69E8B082-C8EC-494B-9D6E-85675A208B89}" destId="{BE2D8EA3-0DAA-4978-B3B5-D735FA6677A0}" srcOrd="0" destOrd="0" presId="urn:microsoft.com/office/officeart/2018/2/layout/IconVerticalSolidList"/>
    <dgm:cxn modelId="{1AD81E8D-9382-46AF-BE40-C7E2F693F80F}" srcId="{3FE9FD9E-560B-415B-98DF-058F98C182BB}" destId="{E8857E9D-B796-4412-87A5-EF5783ACA84E}" srcOrd="1" destOrd="0" parTransId="{61D1D824-0122-4E50-B6AE-AEE7607B21AC}" sibTransId="{1E104454-C3A1-4C15-A1F6-3109DB09904B}"/>
    <dgm:cxn modelId="{5F76EF98-5647-4136-8D9A-B8C47342DB2D}" type="presOf" srcId="{E8857E9D-B796-4412-87A5-EF5783ACA84E}" destId="{15569F31-EBE8-4CBC-AFEC-BC873CD0FEB3}" srcOrd="0" destOrd="0" presId="urn:microsoft.com/office/officeart/2018/2/layout/IconVerticalSolidList"/>
    <dgm:cxn modelId="{D49F71AC-9C2B-4328-B50F-966CE3AC448B}" type="presOf" srcId="{6C6E651C-FB60-4D01-BE63-4DF53B384B0F}" destId="{4D23124A-D05F-48BD-828F-35CCDB62DB26}" srcOrd="0" destOrd="0" presId="urn:microsoft.com/office/officeart/2018/2/layout/IconVerticalSolidList"/>
    <dgm:cxn modelId="{9E36CED7-4E09-4EA2-AF91-3654A35AD52A}" type="presOf" srcId="{C7974788-B9F9-4BBA-8385-DC29E969D10D}" destId="{5127D7A0-D134-4B5F-BC6C-B50455896E90}" srcOrd="0" destOrd="0" presId="urn:microsoft.com/office/officeart/2018/2/layout/IconVerticalSolidList"/>
    <dgm:cxn modelId="{12B9FAE8-7280-4737-BAC1-B5B5FC53E8A3}" srcId="{3FE9FD9E-560B-415B-98DF-058F98C182BB}" destId="{69E8B082-C8EC-494B-9D6E-85675A208B89}" srcOrd="3" destOrd="0" parTransId="{30C5218A-A0F5-4357-B9E5-CBE4322FB6E8}" sibTransId="{A62D0249-956C-498E-9EC1-8CA0FCA4D521}"/>
    <dgm:cxn modelId="{B61B7F6B-3B12-410F-8DC2-3E37DB8880F4}" type="presParOf" srcId="{44499874-6A08-42FE-AAA5-FA615037C08A}" destId="{D532EFE6-D92A-4A76-8348-279DBD37A441}" srcOrd="0" destOrd="0" presId="urn:microsoft.com/office/officeart/2018/2/layout/IconVerticalSolidList"/>
    <dgm:cxn modelId="{706D6018-CE92-4F6A-A31A-9E333F8C58AE}" type="presParOf" srcId="{D532EFE6-D92A-4A76-8348-279DBD37A441}" destId="{2E63ED47-2F8D-479F-B77A-0067B3F6EB4F}" srcOrd="0" destOrd="0" presId="urn:microsoft.com/office/officeart/2018/2/layout/IconVerticalSolidList"/>
    <dgm:cxn modelId="{697EEC30-8046-45DE-AF2A-1AAC31711DF0}" type="presParOf" srcId="{D532EFE6-D92A-4A76-8348-279DBD37A441}" destId="{DB8BB9C4-A04C-4702-92B5-ECB05045C4CF}" srcOrd="1" destOrd="0" presId="urn:microsoft.com/office/officeart/2018/2/layout/IconVerticalSolidList"/>
    <dgm:cxn modelId="{13685709-0446-45DB-86F0-0664E7F68B06}" type="presParOf" srcId="{D532EFE6-D92A-4A76-8348-279DBD37A441}" destId="{112EC49F-C05B-4BA9-89F5-DC877D6A921F}" srcOrd="2" destOrd="0" presId="urn:microsoft.com/office/officeart/2018/2/layout/IconVerticalSolidList"/>
    <dgm:cxn modelId="{02DAC7B7-2659-4CF3-B8BF-76C093FA086C}" type="presParOf" srcId="{D532EFE6-D92A-4A76-8348-279DBD37A441}" destId="{5127D7A0-D134-4B5F-BC6C-B50455896E90}" srcOrd="3" destOrd="0" presId="urn:microsoft.com/office/officeart/2018/2/layout/IconVerticalSolidList"/>
    <dgm:cxn modelId="{6B6BC42A-170B-4ABC-B61C-0CA745B5924B}" type="presParOf" srcId="{44499874-6A08-42FE-AAA5-FA615037C08A}" destId="{D21CBC50-AA08-4FD9-B474-19B2EBD9A36D}" srcOrd="1" destOrd="0" presId="urn:microsoft.com/office/officeart/2018/2/layout/IconVerticalSolidList"/>
    <dgm:cxn modelId="{96E980B2-B572-4A2D-8459-4D6320EDB054}" type="presParOf" srcId="{44499874-6A08-42FE-AAA5-FA615037C08A}" destId="{E8E2EA15-D975-41A4-BAEB-74818EA16EF3}" srcOrd="2" destOrd="0" presId="urn:microsoft.com/office/officeart/2018/2/layout/IconVerticalSolidList"/>
    <dgm:cxn modelId="{CCFEF1E9-C3BB-4BEA-B471-5C77737A189B}" type="presParOf" srcId="{E8E2EA15-D975-41A4-BAEB-74818EA16EF3}" destId="{75D80D2E-DD81-4B41-87C7-E8F61BCDFD7A}" srcOrd="0" destOrd="0" presId="urn:microsoft.com/office/officeart/2018/2/layout/IconVerticalSolidList"/>
    <dgm:cxn modelId="{A896165D-D8BE-454D-9B62-1850DD4DF851}" type="presParOf" srcId="{E8E2EA15-D975-41A4-BAEB-74818EA16EF3}" destId="{3A5A46E8-CA77-4A4A-A4F2-C8CCFD20B550}" srcOrd="1" destOrd="0" presId="urn:microsoft.com/office/officeart/2018/2/layout/IconVerticalSolidList"/>
    <dgm:cxn modelId="{85B2519F-8CD0-44A4-9D4B-986194CE6A08}" type="presParOf" srcId="{E8E2EA15-D975-41A4-BAEB-74818EA16EF3}" destId="{990C289B-F51C-432D-9312-F50E70335CCA}" srcOrd="2" destOrd="0" presId="urn:microsoft.com/office/officeart/2018/2/layout/IconVerticalSolidList"/>
    <dgm:cxn modelId="{20D46CC8-5A52-4C45-B7A0-D5B8BD76D541}" type="presParOf" srcId="{E8E2EA15-D975-41A4-BAEB-74818EA16EF3}" destId="{15569F31-EBE8-4CBC-AFEC-BC873CD0FEB3}" srcOrd="3" destOrd="0" presId="urn:microsoft.com/office/officeart/2018/2/layout/IconVerticalSolidList"/>
    <dgm:cxn modelId="{EC2DF634-C0B4-4A20-B0EA-F2EEDF6B97E6}" type="presParOf" srcId="{44499874-6A08-42FE-AAA5-FA615037C08A}" destId="{3C8D53A9-8B18-470B-A0D2-32A20DE629C9}" srcOrd="3" destOrd="0" presId="urn:microsoft.com/office/officeart/2018/2/layout/IconVerticalSolidList"/>
    <dgm:cxn modelId="{ECF6577C-9514-4C35-81D2-739B88F5E6FD}" type="presParOf" srcId="{44499874-6A08-42FE-AAA5-FA615037C08A}" destId="{D3E30720-C231-484C-B83E-6E287DBC32CC}" srcOrd="4" destOrd="0" presId="urn:microsoft.com/office/officeart/2018/2/layout/IconVerticalSolidList"/>
    <dgm:cxn modelId="{B6159949-4547-44A4-959C-41877CE52EF3}" type="presParOf" srcId="{D3E30720-C231-484C-B83E-6E287DBC32CC}" destId="{9287B801-BDF9-4D90-9862-B020BA6CEF8C}" srcOrd="0" destOrd="0" presId="urn:microsoft.com/office/officeart/2018/2/layout/IconVerticalSolidList"/>
    <dgm:cxn modelId="{7E2488B0-CF09-4B7B-82F6-8076DE387DB8}" type="presParOf" srcId="{D3E30720-C231-484C-B83E-6E287DBC32CC}" destId="{5E660B63-0A0A-48CF-9042-D0805DF276FE}" srcOrd="1" destOrd="0" presId="urn:microsoft.com/office/officeart/2018/2/layout/IconVerticalSolidList"/>
    <dgm:cxn modelId="{5CF52A67-4313-44C6-83D2-8CF2862FFD36}" type="presParOf" srcId="{D3E30720-C231-484C-B83E-6E287DBC32CC}" destId="{65728447-0453-479B-A7AB-BBB237058DB2}" srcOrd="2" destOrd="0" presId="urn:microsoft.com/office/officeart/2018/2/layout/IconVerticalSolidList"/>
    <dgm:cxn modelId="{A84F7A9B-568C-477E-8FAC-B2A3100DAF4F}" type="presParOf" srcId="{D3E30720-C231-484C-B83E-6E287DBC32CC}" destId="{4ED988A3-2636-471E-A606-948F92C724F4}" srcOrd="3" destOrd="0" presId="urn:microsoft.com/office/officeart/2018/2/layout/IconVerticalSolidList"/>
    <dgm:cxn modelId="{4244CD21-5FEF-4B34-A95A-5D1B14A40689}" type="presParOf" srcId="{44499874-6A08-42FE-AAA5-FA615037C08A}" destId="{358E027D-AEC8-4E4D-8814-5B925075AEB7}" srcOrd="5" destOrd="0" presId="urn:microsoft.com/office/officeart/2018/2/layout/IconVerticalSolidList"/>
    <dgm:cxn modelId="{B951828B-A460-4684-830F-AD87F652470D}" type="presParOf" srcId="{44499874-6A08-42FE-AAA5-FA615037C08A}" destId="{83A32DB3-3A3F-4F76-B80F-90C9B7E99004}" srcOrd="6" destOrd="0" presId="urn:microsoft.com/office/officeart/2018/2/layout/IconVerticalSolidList"/>
    <dgm:cxn modelId="{AF21F397-4EC9-422A-8DAC-1364DB80B295}" type="presParOf" srcId="{83A32DB3-3A3F-4F76-B80F-90C9B7E99004}" destId="{40139641-C0EC-4B3A-AEF7-FE177A739D8C}" srcOrd="0" destOrd="0" presId="urn:microsoft.com/office/officeart/2018/2/layout/IconVerticalSolidList"/>
    <dgm:cxn modelId="{5F8CF8E2-904C-4F05-A59C-0AA2FE884D3E}" type="presParOf" srcId="{83A32DB3-3A3F-4F76-B80F-90C9B7E99004}" destId="{F569CFCC-3D43-46B0-B83D-A2DA0CD6509A}" srcOrd="1" destOrd="0" presId="urn:microsoft.com/office/officeart/2018/2/layout/IconVerticalSolidList"/>
    <dgm:cxn modelId="{C712A4A6-8BE3-4716-B5B6-7BD52D9C9F67}" type="presParOf" srcId="{83A32DB3-3A3F-4F76-B80F-90C9B7E99004}" destId="{460BC374-9DB7-4206-90B4-6C7AC17B5B92}" srcOrd="2" destOrd="0" presId="urn:microsoft.com/office/officeart/2018/2/layout/IconVerticalSolidList"/>
    <dgm:cxn modelId="{7B936015-46DF-47A6-ADED-C7296AFC5C32}" type="presParOf" srcId="{83A32DB3-3A3F-4F76-B80F-90C9B7E99004}" destId="{BE2D8EA3-0DAA-4978-B3B5-D735FA6677A0}" srcOrd="3" destOrd="0" presId="urn:microsoft.com/office/officeart/2018/2/layout/IconVerticalSolidList"/>
    <dgm:cxn modelId="{454C414D-DF6C-4A8D-80B7-7792C5D54B6F}" type="presParOf" srcId="{44499874-6A08-42FE-AAA5-FA615037C08A}" destId="{D5365E4E-1DAD-4605-A284-CB05B8D6FA35}" srcOrd="7" destOrd="0" presId="urn:microsoft.com/office/officeart/2018/2/layout/IconVerticalSolidList"/>
    <dgm:cxn modelId="{8612D89D-5578-4BA0-820C-E877630A122E}" type="presParOf" srcId="{44499874-6A08-42FE-AAA5-FA615037C08A}" destId="{288C5B25-4AF1-493E-89E8-7B9B42ECE920}" srcOrd="8" destOrd="0" presId="urn:microsoft.com/office/officeart/2018/2/layout/IconVerticalSolidList"/>
    <dgm:cxn modelId="{09DB0DDB-7B86-4B63-86E7-B7CFCBA9EBD4}" type="presParOf" srcId="{288C5B25-4AF1-493E-89E8-7B9B42ECE920}" destId="{860F3795-B0A9-4407-9E01-FC2E87B4B515}" srcOrd="0" destOrd="0" presId="urn:microsoft.com/office/officeart/2018/2/layout/IconVerticalSolidList"/>
    <dgm:cxn modelId="{E5349A6A-9EDA-4358-A8A5-7E4C4E8FCFF3}" type="presParOf" srcId="{288C5B25-4AF1-493E-89E8-7B9B42ECE920}" destId="{0DC6E39F-3CB2-4931-A14A-45B6EA02C270}" srcOrd="1" destOrd="0" presId="urn:microsoft.com/office/officeart/2018/2/layout/IconVerticalSolidList"/>
    <dgm:cxn modelId="{98D63F9C-E080-4018-844E-39284BF54853}" type="presParOf" srcId="{288C5B25-4AF1-493E-89E8-7B9B42ECE920}" destId="{DDFE4291-A62A-4011-974B-BC9725C10D6C}" srcOrd="2" destOrd="0" presId="urn:microsoft.com/office/officeart/2018/2/layout/IconVerticalSolidList"/>
    <dgm:cxn modelId="{C334229A-EE17-4BDB-80B1-76C362140FA2}" type="presParOf" srcId="{288C5B25-4AF1-493E-89E8-7B9B42ECE920}" destId="{4D23124A-D05F-48BD-828F-35CCDB62DB2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64F34-C517-4464-839B-41FAF7F6869C}">
      <dsp:nvSpPr>
        <dsp:cNvPr id="0" name=""/>
        <dsp:cNvSpPr/>
      </dsp:nvSpPr>
      <dsp:spPr>
        <a:xfrm>
          <a:off x="0" y="30253"/>
          <a:ext cx="6245265" cy="13109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הבדל</a:t>
          </a:r>
          <a:r>
            <a:rPr lang="en-US" sz="3300" kern="1200" dirty="0"/>
            <a:t> </a:t>
          </a:r>
          <a:r>
            <a:rPr lang="en-US" sz="3300" kern="1200" dirty="0" err="1"/>
            <a:t>בין</a:t>
          </a:r>
          <a:r>
            <a:rPr lang="en-US" sz="3300" kern="1200" dirty="0"/>
            <a:t> </a:t>
          </a:r>
          <a:r>
            <a:rPr lang="en-US" sz="3300" kern="1200" dirty="0" err="1"/>
            <a:t>ברכה</a:t>
          </a:r>
          <a:r>
            <a:rPr lang="en-US" sz="3300" kern="1200" dirty="0"/>
            <a:t> </a:t>
          </a:r>
          <a:r>
            <a:rPr lang="en-US" sz="3300" kern="1200" dirty="0" err="1"/>
            <a:t>טכנית</a:t>
          </a:r>
          <a:r>
            <a:rPr lang="en-US" sz="3300" kern="1200" dirty="0"/>
            <a:t> </a:t>
          </a:r>
          <a:r>
            <a:rPr lang="en-US" sz="3300" kern="1200" dirty="0" err="1"/>
            <a:t>לחוויה</a:t>
          </a:r>
          <a:r>
            <a:rPr lang="en-US" sz="3300" kern="1200" dirty="0"/>
            <a:t> </a:t>
          </a:r>
          <a:r>
            <a:rPr lang="en-US" sz="3300" kern="1200" dirty="0" err="1"/>
            <a:t>רוחנית</a:t>
          </a:r>
          <a:endParaRPr lang="en-US" sz="3300" kern="1200" dirty="0"/>
        </a:p>
      </dsp:txBody>
      <dsp:txXfrm>
        <a:off x="63994" y="94247"/>
        <a:ext cx="6117277" cy="1182942"/>
      </dsp:txXfrm>
    </dsp:sp>
    <dsp:sp modelId="{52CB8444-4E58-4AB9-9EA9-E34A9E9E5647}">
      <dsp:nvSpPr>
        <dsp:cNvPr id="0" name=""/>
        <dsp:cNvSpPr/>
      </dsp:nvSpPr>
      <dsp:spPr>
        <a:xfrm>
          <a:off x="0" y="1436223"/>
          <a:ext cx="6245265" cy="131093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משל</a:t>
          </a:r>
          <a:r>
            <a:rPr lang="en-US" sz="3300" kern="1200" dirty="0"/>
            <a:t> </a:t>
          </a:r>
          <a:r>
            <a:rPr lang="en-US" sz="3300" kern="1200" dirty="0" err="1"/>
            <a:t>לתשלום</a:t>
          </a:r>
          <a:r>
            <a:rPr lang="en-US" sz="3300" kern="1200" dirty="0"/>
            <a:t> </a:t>
          </a:r>
          <a:r>
            <a:rPr lang="en-US" sz="3300" kern="1200" dirty="0" err="1"/>
            <a:t>במכולת</a:t>
          </a:r>
          <a:r>
            <a:rPr lang="en-US" sz="3300" kern="1200" dirty="0"/>
            <a:t> </a:t>
          </a:r>
          <a:r>
            <a:rPr lang="en-US" sz="3300" kern="1200" dirty="0" err="1"/>
            <a:t>לעומת</a:t>
          </a:r>
          <a:r>
            <a:rPr lang="en-US" sz="3300" kern="1200" dirty="0"/>
            <a:t> </a:t>
          </a:r>
          <a:r>
            <a:rPr lang="en-US" sz="3300" kern="1200" dirty="0" err="1"/>
            <a:t>הבעת</a:t>
          </a:r>
          <a:r>
            <a:rPr lang="en-US" sz="3300" kern="1200" dirty="0"/>
            <a:t> </a:t>
          </a:r>
          <a:r>
            <a:rPr lang="en-US" sz="3300" kern="1200" dirty="0" err="1"/>
            <a:t>תודה</a:t>
          </a:r>
          <a:r>
            <a:rPr lang="en-US" sz="3300" kern="1200" dirty="0"/>
            <a:t> </a:t>
          </a:r>
          <a:r>
            <a:rPr lang="en-US" sz="3300" kern="1200" dirty="0" err="1"/>
            <a:t>כנה</a:t>
          </a:r>
          <a:endParaRPr lang="en-US" sz="3300" kern="1200" dirty="0"/>
        </a:p>
      </dsp:txBody>
      <dsp:txXfrm>
        <a:off x="63994" y="1500217"/>
        <a:ext cx="6117277" cy="1182942"/>
      </dsp:txXfrm>
    </dsp:sp>
    <dsp:sp modelId="{0842902F-ADAA-420E-910A-A1A41B0013F2}">
      <dsp:nvSpPr>
        <dsp:cNvPr id="0" name=""/>
        <dsp:cNvSpPr/>
      </dsp:nvSpPr>
      <dsp:spPr>
        <a:xfrm>
          <a:off x="0" y="2842193"/>
          <a:ext cx="6245265" cy="131093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חשיבות</a:t>
          </a:r>
          <a:r>
            <a:rPr lang="en-US" sz="3300" kern="1200" dirty="0"/>
            <a:t> </a:t>
          </a:r>
          <a:r>
            <a:rPr lang="en-US" sz="3300" kern="1200" dirty="0" err="1"/>
            <a:t>הכוונה</a:t>
          </a:r>
          <a:r>
            <a:rPr lang="en-US" sz="3300" kern="1200" dirty="0"/>
            <a:t> </a:t>
          </a:r>
          <a:r>
            <a:rPr lang="en-US" sz="3300" kern="1200" dirty="0" err="1"/>
            <a:t>והרגש</a:t>
          </a:r>
          <a:r>
            <a:rPr lang="en-US" sz="3300" kern="1200" dirty="0"/>
            <a:t> </a:t>
          </a:r>
          <a:r>
            <a:rPr lang="en-US" sz="3300" kern="1200" dirty="0" err="1"/>
            <a:t>בזמן</a:t>
          </a:r>
          <a:r>
            <a:rPr lang="en-US" sz="3300" kern="1200" dirty="0"/>
            <a:t> </a:t>
          </a:r>
          <a:r>
            <a:rPr lang="en-US" sz="3300" kern="1200" dirty="0" err="1"/>
            <a:t>הברכה</a:t>
          </a:r>
          <a:endParaRPr lang="en-US" sz="3300" kern="1200" dirty="0"/>
        </a:p>
      </dsp:txBody>
      <dsp:txXfrm>
        <a:off x="63994" y="2906187"/>
        <a:ext cx="6117277" cy="1182942"/>
      </dsp:txXfrm>
    </dsp:sp>
    <dsp:sp modelId="{CC870CA1-0F2A-4887-9E67-71F2ECC7AE96}">
      <dsp:nvSpPr>
        <dsp:cNvPr id="0" name=""/>
        <dsp:cNvSpPr/>
      </dsp:nvSpPr>
      <dsp:spPr>
        <a:xfrm>
          <a:off x="0" y="4248163"/>
          <a:ext cx="6245265" cy="13109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r" defTabSz="1466850" rtl="1">
            <a:lnSpc>
              <a:spcPct val="90000"/>
            </a:lnSpc>
            <a:spcBef>
              <a:spcPct val="0"/>
            </a:spcBef>
            <a:spcAft>
              <a:spcPct val="35000"/>
            </a:spcAft>
            <a:buNone/>
          </a:pPr>
          <a:r>
            <a:rPr lang="en-US" sz="3300" kern="1200" dirty="0" err="1"/>
            <a:t>דוגמה</a:t>
          </a:r>
          <a:r>
            <a:rPr lang="en-US" sz="3300" kern="1200" dirty="0"/>
            <a:t>: </a:t>
          </a:r>
          <a:r>
            <a:rPr lang="en-US" sz="3300" kern="1200" dirty="0" err="1"/>
            <a:t>ברכת</a:t>
          </a:r>
          <a:r>
            <a:rPr lang="en-US" sz="3300" kern="1200" dirty="0"/>
            <a:t> "</a:t>
          </a:r>
          <a:r>
            <a:rPr lang="en-US" sz="3300" kern="1200" dirty="0" err="1"/>
            <a:t>שהכל</a:t>
          </a:r>
          <a:r>
            <a:rPr lang="en-US" sz="3300" kern="1200" dirty="0"/>
            <a:t>" </a:t>
          </a:r>
          <a:r>
            <a:rPr lang="en-US" sz="3300" kern="1200" dirty="0" err="1"/>
            <a:t>על</a:t>
          </a:r>
          <a:r>
            <a:rPr lang="en-US" sz="3300" kern="1200" dirty="0"/>
            <a:t> </a:t>
          </a:r>
          <a:r>
            <a:rPr lang="en-US" sz="3300" kern="1200" dirty="0" err="1"/>
            <a:t>כוס</a:t>
          </a:r>
          <a:r>
            <a:rPr lang="en-US" sz="3300" kern="1200" dirty="0"/>
            <a:t> </a:t>
          </a:r>
          <a:r>
            <a:rPr lang="en-US" sz="3300" kern="1200" dirty="0" err="1"/>
            <a:t>מים</a:t>
          </a:r>
          <a:r>
            <a:rPr lang="en-US" sz="3300" kern="1200" dirty="0"/>
            <a:t> - </a:t>
          </a:r>
          <a:r>
            <a:rPr lang="en-US" sz="3300" kern="1200" dirty="0" err="1"/>
            <a:t>הזדמנות</a:t>
          </a:r>
          <a:r>
            <a:rPr lang="en-US" sz="3300" kern="1200" dirty="0"/>
            <a:t> </a:t>
          </a:r>
          <a:r>
            <a:rPr lang="en-US" sz="3300" kern="1200" dirty="0" err="1"/>
            <a:t>להתבוננות</a:t>
          </a:r>
          <a:endParaRPr lang="en-US" sz="3300" kern="1200" dirty="0"/>
        </a:p>
      </dsp:txBody>
      <dsp:txXfrm>
        <a:off x="63994" y="4312157"/>
        <a:ext cx="6117277" cy="1182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5B3A4-26FC-4C8A-B3A1-4A53ADED9317}">
      <dsp:nvSpPr>
        <dsp:cNvPr id="0" name=""/>
        <dsp:cNvSpPr/>
      </dsp:nvSpPr>
      <dsp:spPr>
        <a:xfrm>
          <a:off x="0" y="682"/>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0D30E6-6F22-4E2B-ACA5-98EBE33DDD8D}">
      <dsp:nvSpPr>
        <dsp:cNvPr id="0" name=""/>
        <dsp:cNvSpPr/>
      </dsp:nvSpPr>
      <dsp:spPr>
        <a:xfrm>
          <a:off x="482961" y="359909"/>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696940-4C6D-40CE-8478-EEC6FFEDB2A3}">
      <dsp:nvSpPr>
        <dsp:cNvPr id="0" name=""/>
        <dsp:cNvSpPr/>
      </dsp:nvSpPr>
      <dsp:spPr>
        <a:xfrm>
          <a:off x="1844034" y="682"/>
          <a:ext cx="2810369"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r" defTabSz="1111250" rtl="1">
            <a:lnSpc>
              <a:spcPct val="90000"/>
            </a:lnSpc>
            <a:spcBef>
              <a:spcPct val="0"/>
            </a:spcBef>
            <a:spcAft>
              <a:spcPct val="35000"/>
            </a:spcAft>
            <a:buNone/>
          </a:pPr>
          <a:r>
            <a:rPr lang="en-US" sz="2500" kern="1200" dirty="0" err="1"/>
            <a:t>רובד</a:t>
          </a:r>
          <a:r>
            <a:rPr lang="en-US" sz="2500" kern="1200" dirty="0"/>
            <a:t> </a:t>
          </a:r>
          <a:r>
            <a:rPr lang="en-US" sz="2500" kern="1200" dirty="0" err="1"/>
            <a:t>ראשון</a:t>
          </a:r>
          <a:r>
            <a:rPr lang="en-US" sz="2500" kern="1200" dirty="0"/>
            <a:t>: </a:t>
          </a:r>
          <a:r>
            <a:rPr lang="en-US" sz="2500" kern="1200" dirty="0" err="1"/>
            <a:t>ברכה</a:t>
          </a:r>
          <a:r>
            <a:rPr lang="en-US" sz="2500" kern="1200" dirty="0"/>
            <a:t> </a:t>
          </a:r>
          <a:r>
            <a:rPr lang="en-US" sz="2500" kern="1200" dirty="0" err="1"/>
            <a:t>כפעולה</a:t>
          </a:r>
          <a:r>
            <a:rPr lang="en-US" sz="2500" kern="1200" dirty="0"/>
            <a:t> </a:t>
          </a:r>
          <a:r>
            <a:rPr lang="en-US" sz="2500" kern="1200" dirty="0" err="1"/>
            <a:t>טכנית</a:t>
          </a:r>
          <a:endParaRPr lang="en-US" sz="2500" kern="1200" dirty="0"/>
        </a:p>
      </dsp:txBody>
      <dsp:txXfrm>
        <a:off x="1844034" y="682"/>
        <a:ext cx="2810369" cy="1596566"/>
      </dsp:txXfrm>
    </dsp:sp>
    <dsp:sp modelId="{FE1E0116-32A8-4223-8268-6FDC261D3275}">
      <dsp:nvSpPr>
        <dsp:cNvPr id="0" name=""/>
        <dsp:cNvSpPr/>
      </dsp:nvSpPr>
      <dsp:spPr>
        <a:xfrm>
          <a:off x="4654403" y="682"/>
          <a:ext cx="1590861"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00100">
            <a:lnSpc>
              <a:spcPct val="90000"/>
            </a:lnSpc>
            <a:spcBef>
              <a:spcPct val="0"/>
            </a:spcBef>
            <a:spcAft>
              <a:spcPct val="35000"/>
            </a:spcAft>
            <a:buNone/>
          </a:pPr>
          <a:r>
            <a:rPr lang="en-US" sz="1800" kern="1200"/>
            <a:t>קיום ההלכה ללא עומק רגשי</a:t>
          </a:r>
        </a:p>
      </dsp:txBody>
      <dsp:txXfrm>
        <a:off x="4654403" y="682"/>
        <a:ext cx="1590861" cy="1596566"/>
      </dsp:txXfrm>
    </dsp:sp>
    <dsp:sp modelId="{A33AEDE1-4925-46E1-977C-24403AEE8CD4}">
      <dsp:nvSpPr>
        <dsp:cNvPr id="0" name=""/>
        <dsp:cNvSpPr/>
      </dsp:nvSpPr>
      <dsp:spPr>
        <a:xfrm>
          <a:off x="0" y="1996390"/>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234F89-A7F7-49AA-AB56-84F738AADCCE}">
      <dsp:nvSpPr>
        <dsp:cNvPr id="0" name=""/>
        <dsp:cNvSpPr/>
      </dsp:nvSpPr>
      <dsp:spPr>
        <a:xfrm>
          <a:off x="482961" y="2355617"/>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88E051-293F-4F4A-A9EA-ED0531114E1C}">
      <dsp:nvSpPr>
        <dsp:cNvPr id="0" name=""/>
        <dsp:cNvSpPr/>
      </dsp:nvSpPr>
      <dsp:spPr>
        <a:xfrm>
          <a:off x="1844034" y="1996390"/>
          <a:ext cx="2810369"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r" defTabSz="1111250" rtl="1">
            <a:lnSpc>
              <a:spcPct val="90000"/>
            </a:lnSpc>
            <a:spcBef>
              <a:spcPct val="0"/>
            </a:spcBef>
            <a:spcAft>
              <a:spcPct val="35000"/>
            </a:spcAft>
            <a:buNone/>
          </a:pPr>
          <a:r>
            <a:rPr lang="en-US" sz="2500" kern="1200" dirty="0" err="1"/>
            <a:t>רובד</a:t>
          </a:r>
          <a:r>
            <a:rPr lang="en-US" sz="2500" kern="1200" dirty="0"/>
            <a:t> </a:t>
          </a:r>
          <a:r>
            <a:rPr lang="en-US" sz="2500" kern="1200" dirty="0" err="1"/>
            <a:t>שני</a:t>
          </a:r>
          <a:r>
            <a:rPr lang="en-US" sz="2500" kern="1200" dirty="0"/>
            <a:t>: </a:t>
          </a:r>
          <a:r>
            <a:rPr lang="en-US" sz="2500" kern="1200" dirty="0" err="1"/>
            <a:t>ברכה</a:t>
          </a:r>
          <a:r>
            <a:rPr lang="en-US" sz="2500" kern="1200" dirty="0"/>
            <a:t> </a:t>
          </a:r>
          <a:r>
            <a:rPr lang="en-US" sz="2500" kern="1200" dirty="0" err="1"/>
            <a:t>מתוך</a:t>
          </a:r>
          <a:r>
            <a:rPr lang="en-US" sz="2500" kern="1200" dirty="0"/>
            <a:t> </a:t>
          </a:r>
          <a:r>
            <a:rPr lang="en-US" sz="2500" kern="1200" dirty="0" err="1"/>
            <a:t>התפעלות</a:t>
          </a:r>
          <a:endParaRPr lang="en-US" sz="2500" kern="1200" dirty="0"/>
        </a:p>
      </dsp:txBody>
      <dsp:txXfrm>
        <a:off x="1844034" y="1996390"/>
        <a:ext cx="2810369" cy="1596566"/>
      </dsp:txXfrm>
    </dsp:sp>
    <dsp:sp modelId="{16D1CD53-F4BC-41B5-A572-594ADBA024FE}">
      <dsp:nvSpPr>
        <dsp:cNvPr id="0" name=""/>
        <dsp:cNvSpPr/>
      </dsp:nvSpPr>
      <dsp:spPr>
        <a:xfrm>
          <a:off x="4654403" y="1996390"/>
          <a:ext cx="1590861"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00100">
            <a:lnSpc>
              <a:spcPct val="90000"/>
            </a:lnSpc>
            <a:spcBef>
              <a:spcPct val="0"/>
            </a:spcBef>
            <a:spcAft>
              <a:spcPct val="35000"/>
            </a:spcAft>
            <a:buNone/>
          </a:pPr>
          <a:r>
            <a:rPr lang="en-US" sz="1800" kern="1200"/>
            <a:t>תגובה טבעית ליופי ופלא</a:t>
          </a:r>
        </a:p>
      </dsp:txBody>
      <dsp:txXfrm>
        <a:off x="4654403" y="1996390"/>
        <a:ext cx="1590861" cy="1596566"/>
      </dsp:txXfrm>
    </dsp:sp>
    <dsp:sp modelId="{37AB507A-BF64-46B5-B843-C07660422661}">
      <dsp:nvSpPr>
        <dsp:cNvPr id="0" name=""/>
        <dsp:cNvSpPr/>
      </dsp:nvSpPr>
      <dsp:spPr>
        <a:xfrm>
          <a:off x="0" y="3992098"/>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C03BD-C36C-4A39-B518-B31ED1F59118}">
      <dsp:nvSpPr>
        <dsp:cNvPr id="0" name=""/>
        <dsp:cNvSpPr/>
      </dsp:nvSpPr>
      <dsp:spPr>
        <a:xfrm>
          <a:off x="482961" y="4351325"/>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D4A361-D29E-49D6-A4CC-947D2C1EBBB5}">
      <dsp:nvSpPr>
        <dsp:cNvPr id="0" name=""/>
        <dsp:cNvSpPr/>
      </dsp:nvSpPr>
      <dsp:spPr>
        <a:xfrm>
          <a:off x="1844034" y="3992098"/>
          <a:ext cx="2810369"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r" defTabSz="1111250" rtl="1">
            <a:lnSpc>
              <a:spcPct val="90000"/>
            </a:lnSpc>
            <a:spcBef>
              <a:spcPct val="0"/>
            </a:spcBef>
            <a:spcAft>
              <a:spcPct val="35000"/>
            </a:spcAft>
            <a:buNone/>
          </a:pPr>
          <a:r>
            <a:rPr lang="en-US" sz="2500" kern="1200" dirty="0" err="1"/>
            <a:t>רובד</a:t>
          </a:r>
          <a:r>
            <a:rPr lang="en-US" sz="2500" kern="1200" dirty="0"/>
            <a:t> </a:t>
          </a:r>
          <a:r>
            <a:rPr lang="en-US" sz="2500" kern="1200" dirty="0" err="1"/>
            <a:t>שלישי</a:t>
          </a:r>
          <a:r>
            <a:rPr lang="en-US" sz="2500" kern="1200" dirty="0"/>
            <a:t>: </a:t>
          </a:r>
          <a:r>
            <a:rPr lang="en-US" sz="2500" kern="1200" dirty="0" err="1"/>
            <a:t>הודיה</a:t>
          </a:r>
          <a:r>
            <a:rPr lang="en-US" sz="2500" kern="1200" dirty="0"/>
            <a:t> </a:t>
          </a:r>
          <a:r>
            <a:rPr lang="en-US" sz="2500" kern="1200" dirty="0" err="1"/>
            <a:t>מתוך</a:t>
          </a:r>
          <a:r>
            <a:rPr lang="en-US" sz="2500" kern="1200" dirty="0"/>
            <a:t> </a:t>
          </a:r>
          <a:r>
            <a:rPr lang="en-US" sz="2500" kern="1200" dirty="0" err="1"/>
            <a:t>אהבה</a:t>
          </a:r>
          <a:endParaRPr lang="en-US" sz="2500" kern="1200" dirty="0"/>
        </a:p>
      </dsp:txBody>
      <dsp:txXfrm>
        <a:off x="1844034" y="3992098"/>
        <a:ext cx="2810369" cy="1596566"/>
      </dsp:txXfrm>
    </dsp:sp>
    <dsp:sp modelId="{DC11CB12-8EC4-42BA-91D6-52C91F4D7B68}">
      <dsp:nvSpPr>
        <dsp:cNvPr id="0" name=""/>
        <dsp:cNvSpPr/>
      </dsp:nvSpPr>
      <dsp:spPr>
        <a:xfrm>
          <a:off x="4654403" y="3992098"/>
          <a:ext cx="1590861"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00100">
            <a:lnSpc>
              <a:spcPct val="90000"/>
            </a:lnSpc>
            <a:spcBef>
              <a:spcPct val="0"/>
            </a:spcBef>
            <a:spcAft>
              <a:spcPct val="35000"/>
            </a:spcAft>
            <a:buNone/>
          </a:pPr>
          <a:r>
            <a:rPr lang="en-US" sz="1800" kern="1200"/>
            <a:t>ביטוי לקשר עמוק עם הבורא</a:t>
          </a:r>
        </a:p>
      </dsp:txBody>
      <dsp:txXfrm>
        <a:off x="4654403" y="3992098"/>
        <a:ext cx="1590861" cy="15965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3186D-77A6-4047-A398-2F80A9A4B496}">
      <dsp:nvSpPr>
        <dsp:cNvPr id="0" name=""/>
        <dsp:cNvSpPr/>
      </dsp:nvSpPr>
      <dsp:spPr>
        <a:xfrm>
          <a:off x="684914" y="1016402"/>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5F5B8-F1D2-4DF1-90DE-BE1BE2F3C34C}">
      <dsp:nvSpPr>
        <dsp:cNvPr id="0" name=""/>
        <dsp:cNvSpPr/>
      </dsp:nvSpPr>
      <dsp:spPr>
        <a:xfrm>
          <a:off x="91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A578BF-4984-4735-9B3E-7D51E5B16C66}">
      <dsp:nvSpPr>
        <dsp:cNvPr id="0" name=""/>
        <dsp:cNvSpPr/>
      </dsp:nvSpPr>
      <dsp:spPr>
        <a:xfrm>
          <a:off x="33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פיתוח מודעות לטוב שבכל דבר</a:t>
          </a:r>
        </a:p>
      </dsp:txBody>
      <dsp:txXfrm>
        <a:off x="333914" y="2456402"/>
        <a:ext cx="1800000" cy="720000"/>
      </dsp:txXfrm>
    </dsp:sp>
    <dsp:sp modelId="{153A4557-396D-42D9-AADA-7322A6F8203C}">
      <dsp:nvSpPr>
        <dsp:cNvPr id="0" name=""/>
        <dsp:cNvSpPr/>
      </dsp:nvSpPr>
      <dsp:spPr>
        <a:xfrm>
          <a:off x="2799914" y="1016402"/>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D9CD4D-A8DF-4334-928A-600866EADD9B}">
      <dsp:nvSpPr>
        <dsp:cNvPr id="0" name=""/>
        <dsp:cNvSpPr/>
      </dsp:nvSpPr>
      <dsp:spPr>
        <a:xfrm>
          <a:off x="3033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9791C7-3F53-4952-BEEC-446E59D3AC5F}">
      <dsp:nvSpPr>
        <dsp:cNvPr id="0" name=""/>
        <dsp:cNvSpPr/>
      </dsp:nvSpPr>
      <dsp:spPr>
        <a:xfrm>
          <a:off x="2448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טיפוח יכולת ההתפעלות</a:t>
          </a:r>
        </a:p>
      </dsp:txBody>
      <dsp:txXfrm>
        <a:off x="2448914" y="2456402"/>
        <a:ext cx="1800000" cy="720000"/>
      </dsp:txXfrm>
    </dsp:sp>
    <dsp:sp modelId="{B25E89C7-9D15-44BE-9B89-EA979DAFBF50}">
      <dsp:nvSpPr>
        <dsp:cNvPr id="0" name=""/>
        <dsp:cNvSpPr/>
      </dsp:nvSpPr>
      <dsp:spPr>
        <a:xfrm>
          <a:off x="4914914" y="1016402"/>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682630-330B-47AD-8E7A-2A1963F20BA6}">
      <dsp:nvSpPr>
        <dsp:cNvPr id="0" name=""/>
        <dsp:cNvSpPr/>
      </dsp:nvSpPr>
      <dsp:spPr>
        <a:xfrm>
          <a:off x="514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06E91F-5110-4398-AB1E-46DD79817B81}">
      <dsp:nvSpPr>
        <dsp:cNvPr id="0" name=""/>
        <dsp:cNvSpPr/>
      </dsp:nvSpPr>
      <dsp:spPr>
        <a:xfrm>
          <a:off x="456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העמקת רגש האהבה וההודיה</a:t>
          </a:r>
        </a:p>
      </dsp:txBody>
      <dsp:txXfrm>
        <a:off x="4563914" y="2456402"/>
        <a:ext cx="1800000" cy="720000"/>
      </dsp:txXfrm>
    </dsp:sp>
    <dsp:sp modelId="{717CB1BA-BC0B-4F81-AF23-BA1D5BF34272}">
      <dsp:nvSpPr>
        <dsp:cNvPr id="0" name=""/>
        <dsp:cNvSpPr/>
      </dsp:nvSpPr>
      <dsp:spPr>
        <a:xfrm>
          <a:off x="7029914" y="1016402"/>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2FE98-FA44-4856-B329-DB008638D6AC}">
      <dsp:nvSpPr>
        <dsp:cNvPr id="0" name=""/>
        <dsp:cNvSpPr/>
      </dsp:nvSpPr>
      <dsp:spPr>
        <a:xfrm>
          <a:off x="7263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78734A-2943-4561-8B24-A68175BCC054}">
      <dsp:nvSpPr>
        <dsp:cNvPr id="0" name=""/>
        <dsp:cNvSpPr/>
      </dsp:nvSpPr>
      <dsp:spPr>
        <a:xfrm>
          <a:off x="6678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חיבור הלב למילות הברכה</a:t>
          </a:r>
        </a:p>
      </dsp:txBody>
      <dsp:txXfrm>
        <a:off x="6678914" y="2456402"/>
        <a:ext cx="1800000" cy="720000"/>
      </dsp:txXfrm>
    </dsp:sp>
    <dsp:sp modelId="{4E336CD0-62FC-4D49-95D8-BFEDEB33F3A2}">
      <dsp:nvSpPr>
        <dsp:cNvPr id="0" name=""/>
        <dsp:cNvSpPr/>
      </dsp:nvSpPr>
      <dsp:spPr>
        <a:xfrm>
          <a:off x="9144914" y="1016402"/>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BBDAFD-DDD5-4CDA-BD59-1F3909BF34B4}">
      <dsp:nvSpPr>
        <dsp:cNvPr id="0" name=""/>
        <dsp:cNvSpPr/>
      </dsp:nvSpPr>
      <dsp:spPr>
        <a:xfrm>
          <a:off x="9378914" y="125040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6EDA56-B7A5-40D3-B824-0ACAA7535458}">
      <dsp:nvSpPr>
        <dsp:cNvPr id="0" name=""/>
        <dsp:cNvSpPr/>
      </dsp:nvSpPr>
      <dsp:spPr>
        <a:xfrm>
          <a:off x="8793914" y="245640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rtl="1">
            <a:lnSpc>
              <a:spcPct val="100000"/>
            </a:lnSpc>
            <a:spcBef>
              <a:spcPct val="0"/>
            </a:spcBef>
            <a:spcAft>
              <a:spcPct val="35000"/>
            </a:spcAft>
            <a:buNone/>
            <a:defRPr cap="all"/>
          </a:pPr>
          <a:r>
            <a:rPr lang="en-US" sz="1900" kern="1200"/>
            <a:t>הפיכת רגע הברכה להזדמנות רוחנית</a:t>
          </a:r>
        </a:p>
      </dsp:txBody>
      <dsp:txXfrm>
        <a:off x="8793914" y="2456402"/>
        <a:ext cx="180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3ED47-2F8D-479F-B77A-0067B3F6EB4F}">
      <dsp:nvSpPr>
        <dsp:cNvPr id="0" name=""/>
        <dsp:cNvSpPr/>
      </dsp:nvSpPr>
      <dsp:spPr>
        <a:xfrm>
          <a:off x="0" y="4366"/>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BB9C4-A04C-4702-92B5-ECB05045C4CF}">
      <dsp:nvSpPr>
        <dsp:cNvPr id="0" name=""/>
        <dsp:cNvSpPr/>
      </dsp:nvSpPr>
      <dsp:spPr>
        <a:xfrm>
          <a:off x="281355" y="213639"/>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27D7A0-D134-4B5F-BC6C-B50455896E90}">
      <dsp:nvSpPr>
        <dsp:cNvPr id="0" name=""/>
        <dsp:cNvSpPr/>
      </dsp:nvSpPr>
      <dsp:spPr>
        <a:xfrm>
          <a:off x="1074268" y="4366"/>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התבוננות מעמיקה לפני הברכה</a:t>
          </a:r>
        </a:p>
      </dsp:txBody>
      <dsp:txXfrm>
        <a:off x="1074268" y="4366"/>
        <a:ext cx="5170996" cy="930102"/>
      </dsp:txXfrm>
    </dsp:sp>
    <dsp:sp modelId="{75D80D2E-DD81-4B41-87C7-E8F61BCDFD7A}">
      <dsp:nvSpPr>
        <dsp:cNvPr id="0" name=""/>
        <dsp:cNvSpPr/>
      </dsp:nvSpPr>
      <dsp:spPr>
        <a:xfrm>
          <a:off x="0" y="1166994"/>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5A46E8-CA77-4A4A-A4F2-C8CCFD20B550}">
      <dsp:nvSpPr>
        <dsp:cNvPr id="0" name=""/>
        <dsp:cNvSpPr/>
      </dsp:nvSpPr>
      <dsp:spPr>
        <a:xfrm>
          <a:off x="281355" y="1376267"/>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569F31-EBE8-4CBC-AFEC-BC873CD0FEB3}">
      <dsp:nvSpPr>
        <dsp:cNvPr id="0" name=""/>
        <dsp:cNvSpPr/>
      </dsp:nvSpPr>
      <dsp:spPr>
        <a:xfrm>
          <a:off x="1074268" y="1166994"/>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זיהוי הטוב בדברים הפשוטים</a:t>
          </a:r>
        </a:p>
      </dsp:txBody>
      <dsp:txXfrm>
        <a:off x="1074268" y="1166994"/>
        <a:ext cx="5170996" cy="930102"/>
      </dsp:txXfrm>
    </dsp:sp>
    <dsp:sp modelId="{9287B801-BDF9-4D90-9862-B020BA6CEF8C}">
      <dsp:nvSpPr>
        <dsp:cNvPr id="0" name=""/>
        <dsp:cNvSpPr/>
      </dsp:nvSpPr>
      <dsp:spPr>
        <a:xfrm>
          <a:off x="0" y="2329622"/>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660B63-0A0A-48CF-9042-D0805DF276FE}">
      <dsp:nvSpPr>
        <dsp:cNvPr id="0" name=""/>
        <dsp:cNvSpPr/>
      </dsp:nvSpPr>
      <dsp:spPr>
        <a:xfrm>
          <a:off x="281355" y="2538895"/>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D988A3-2636-471E-A606-948F92C724F4}">
      <dsp:nvSpPr>
        <dsp:cNvPr id="0" name=""/>
        <dsp:cNvSpPr/>
      </dsp:nvSpPr>
      <dsp:spPr>
        <a:xfrm>
          <a:off x="1074268" y="2329622"/>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חיבור אישי למילות הברכה</a:t>
          </a:r>
        </a:p>
      </dsp:txBody>
      <dsp:txXfrm>
        <a:off x="1074268" y="2329622"/>
        <a:ext cx="5170996" cy="930102"/>
      </dsp:txXfrm>
    </dsp:sp>
    <dsp:sp modelId="{40139641-C0EC-4B3A-AEF7-FE177A739D8C}">
      <dsp:nvSpPr>
        <dsp:cNvPr id="0" name=""/>
        <dsp:cNvSpPr/>
      </dsp:nvSpPr>
      <dsp:spPr>
        <a:xfrm>
          <a:off x="0" y="3492250"/>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69CFCC-3D43-46B0-B83D-A2DA0CD6509A}">
      <dsp:nvSpPr>
        <dsp:cNvPr id="0" name=""/>
        <dsp:cNvSpPr/>
      </dsp:nvSpPr>
      <dsp:spPr>
        <a:xfrm>
          <a:off x="281355" y="3701523"/>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2D8EA3-0DAA-4978-B3B5-D735FA6677A0}">
      <dsp:nvSpPr>
        <dsp:cNvPr id="0" name=""/>
        <dsp:cNvSpPr/>
      </dsp:nvSpPr>
      <dsp:spPr>
        <a:xfrm>
          <a:off x="1074268" y="3492250"/>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טיפוח הכרת הטוב כדרך חיים</a:t>
          </a:r>
        </a:p>
      </dsp:txBody>
      <dsp:txXfrm>
        <a:off x="1074268" y="3492250"/>
        <a:ext cx="5170996" cy="930102"/>
      </dsp:txXfrm>
    </dsp:sp>
    <dsp:sp modelId="{860F3795-B0A9-4407-9E01-FC2E87B4B515}">
      <dsp:nvSpPr>
        <dsp:cNvPr id="0" name=""/>
        <dsp:cNvSpPr/>
      </dsp:nvSpPr>
      <dsp:spPr>
        <a:xfrm>
          <a:off x="0" y="4654878"/>
          <a:ext cx="6245265" cy="93010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6E39F-3CB2-4931-A14A-45B6EA02C270}">
      <dsp:nvSpPr>
        <dsp:cNvPr id="0" name=""/>
        <dsp:cNvSpPr/>
      </dsp:nvSpPr>
      <dsp:spPr>
        <a:xfrm>
          <a:off x="281355" y="4864151"/>
          <a:ext cx="511556" cy="5115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23124A-D05F-48BD-828F-35CCDB62DB26}">
      <dsp:nvSpPr>
        <dsp:cNvPr id="0" name=""/>
        <dsp:cNvSpPr/>
      </dsp:nvSpPr>
      <dsp:spPr>
        <a:xfrm>
          <a:off x="1074268" y="4654878"/>
          <a:ext cx="5170996" cy="930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36" tIns="98436" rIns="98436" bIns="98436" numCol="1" spcCol="1270" anchor="ctr" anchorCtr="0">
          <a:noAutofit/>
        </a:bodyPr>
        <a:lstStyle/>
        <a:p>
          <a:pPr marL="0" lvl="0" indent="0" algn="l" defTabSz="844550">
            <a:lnSpc>
              <a:spcPct val="90000"/>
            </a:lnSpc>
            <a:spcBef>
              <a:spcPct val="0"/>
            </a:spcBef>
            <a:spcAft>
              <a:spcPct val="35000"/>
            </a:spcAft>
            <a:buNone/>
          </a:pPr>
          <a:r>
            <a:rPr lang="en-US" sz="1900" kern="1200"/>
            <a:t>הפיכת הברכה ממעשה טכני לחוויה רוחנית משמעותית</a:t>
          </a:r>
        </a:p>
      </dsp:txBody>
      <dsp:txXfrm>
        <a:off x="1074268" y="4654878"/>
        <a:ext cx="5170996" cy="9301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6C5EA8C-456C-4666-BFDD-878E790DB0BC}"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97C0210-E09B-4F63-B935-1BB353D11388}" type="slidenum">
              <a:rPr lang="he-IL" smtClean="0"/>
              <a:t>‹#›</a:t>
            </a:fld>
            <a:endParaRPr lang="he-IL"/>
          </a:p>
        </p:txBody>
      </p:sp>
    </p:spTree>
    <p:extLst>
      <p:ext uri="{BB962C8B-B14F-4D97-AF65-F5344CB8AC3E}">
        <p14:creationId xmlns:p14="http://schemas.microsoft.com/office/powerpoint/2010/main" val="23103707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יצרתי תמונה המתארת את הרגע המכונן בסיפור המשל של </a:t>
            </a:r>
            <a:r>
              <a:rPr lang="he-IL" dirty="0" err="1"/>
              <a:t>הבעש"ט</a:t>
            </a:r>
            <a:r>
              <a:rPr lang="he-IL" dirty="0"/>
              <a:t>. התמונה מכילה את המרכיבים הבאים:</a:t>
            </a:r>
          </a:p>
          <a:p>
            <a:endParaRPr lang="he-IL" dirty="0"/>
          </a:p>
          <a:p>
            <a:r>
              <a:rPr lang="he-IL" dirty="0" err="1"/>
              <a:t>הבעש"ט</a:t>
            </a:r>
            <a:r>
              <a:rPr lang="he-IL" dirty="0"/>
              <a:t> במרכז:</a:t>
            </a:r>
          </a:p>
          <a:p>
            <a:r>
              <a:rPr lang="he-IL" dirty="0"/>
              <a:t>לבוש בקפוטה שחורה מסורתית</a:t>
            </a:r>
          </a:p>
          <a:p>
            <a:r>
              <a:rPr lang="he-IL" dirty="0"/>
              <a:t>זקן לבן וכובע חסידי</a:t>
            </a:r>
          </a:p>
          <a:p>
            <a:r>
              <a:rPr lang="he-IL" dirty="0"/>
              <a:t>ידיים מורמות בתנועת התפעלות והודיה</a:t>
            </a:r>
          </a:p>
          <a:p>
            <a:r>
              <a:rPr lang="he-IL" dirty="0"/>
              <a:t>חיוך של הארת פנים</a:t>
            </a:r>
          </a:p>
          <a:p>
            <a:r>
              <a:rPr lang="he-IL" dirty="0"/>
              <a:t>הגן המלכותי:</a:t>
            </a:r>
          </a:p>
          <a:p>
            <a:r>
              <a:rPr lang="he-IL" dirty="0"/>
              <a:t>עצים ירוקים ופורחים</a:t>
            </a:r>
          </a:p>
          <a:p>
            <a:r>
              <a:rPr lang="he-IL" dirty="0"/>
              <a:t>פרחים בצבעים שונים המסמלים את מגוון הברכות</a:t>
            </a:r>
          </a:p>
          <a:p>
            <a:r>
              <a:rPr lang="he-IL" dirty="0"/>
              <a:t>דשא ירוק המסמל את החיות והרעננות</a:t>
            </a:r>
          </a:p>
          <a:p>
            <a:r>
              <a:rPr lang="he-IL" dirty="0"/>
              <a:t>אלמנטים רוחניים:</a:t>
            </a:r>
          </a:p>
          <a:p>
            <a:r>
              <a:rPr lang="he-IL" dirty="0"/>
              <a:t>קרני אור יורדות מהשמיים</a:t>
            </a:r>
          </a:p>
          <a:p>
            <a:r>
              <a:rPr lang="he-IL" dirty="0"/>
              <a:t>פרפרים המסמלים את התעלות הנשמה</a:t>
            </a:r>
          </a:p>
          <a:p>
            <a:r>
              <a:rPr lang="he-IL" dirty="0"/>
              <a:t>גווני השמיים המשתנים מתכלת לסגול</a:t>
            </a:r>
          </a:p>
          <a:p>
            <a:r>
              <a:rPr lang="he-IL" dirty="0"/>
              <a:t>סמליות הצבעים:</a:t>
            </a:r>
          </a:p>
          <a:p>
            <a:r>
              <a:rPr lang="he-IL" dirty="0"/>
              <a:t>ירוק - צמיחה רוחנית</a:t>
            </a:r>
          </a:p>
          <a:p>
            <a:r>
              <a:rPr lang="he-IL" dirty="0"/>
              <a:t>זהב (בקרני האור) - אור אלוקי</a:t>
            </a:r>
          </a:p>
          <a:p>
            <a:r>
              <a:rPr lang="he-IL" dirty="0"/>
              <a:t>צבעי הפרחים המגוונים - ריבוי הברכות והטוב</a:t>
            </a:r>
          </a:p>
          <a:p>
            <a:r>
              <a:rPr lang="he-IL" dirty="0"/>
              <a:t>התמונה מתוכננת לשדר אווירה של התעלות רוחנית והתפעלות, תוך שמירה על צניעות וכבוד המסורת. היא מתאימה לפתיחת השיעור ומעבירה את המסר המרכזי של גילוי האור האלוקי בכל פרט בבריאה.</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97C0210-E09B-4F63-B935-1BB353D11388}" type="slidenum">
              <a:rPr kumimoji="0" lang="he-IL"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4456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חלק א' - התבוננות (10 דקות)</a:t>
            </a:r>
          </a:p>
          <a:p>
            <a:r>
              <a:rPr lang="he-IL" b="1" dirty="0"/>
              <a:t>פעילות קבוצתית - "מסע הברכה"</a:t>
            </a:r>
          </a:p>
          <a:p>
            <a:pPr algn="r" rtl="1"/>
            <a:r>
              <a:rPr lang="he-IL" dirty="0">
                <a:effectLst/>
              </a:rPr>
              <a:t>התלמידים מתחלקים לקבוצות של 4-5 תלמידים כל קבוצה מקבלת כרטיסיה עם אחת הברכות הנפוצות:</a:t>
            </a:r>
          </a:p>
          <a:p>
            <a:pPr rtl="1">
              <a:buFont typeface="+mj-lt"/>
              <a:buAutoNum type="arabicPeriod"/>
            </a:pPr>
            <a:r>
              <a:rPr lang="he-IL" dirty="0">
                <a:effectLst/>
              </a:rPr>
              <a:t>"המוציא לחם"</a:t>
            </a:r>
          </a:p>
          <a:p>
            <a:pPr rtl="1">
              <a:buFont typeface="+mj-lt"/>
              <a:buAutoNum type="arabicPeriod"/>
            </a:pPr>
            <a:r>
              <a:rPr lang="he-IL" dirty="0">
                <a:effectLst/>
              </a:rPr>
              <a:t>"</a:t>
            </a:r>
            <a:r>
              <a:rPr lang="he-IL" dirty="0" err="1">
                <a:effectLst/>
              </a:rPr>
              <a:t>שהכל</a:t>
            </a:r>
            <a:r>
              <a:rPr lang="he-IL" dirty="0">
                <a:effectLst/>
              </a:rPr>
              <a:t> נהיה בדברו"</a:t>
            </a:r>
          </a:p>
          <a:p>
            <a:pPr rtl="1">
              <a:buFont typeface="+mj-lt"/>
              <a:buAutoNum type="arabicPeriod"/>
            </a:pPr>
            <a:r>
              <a:rPr lang="he-IL" dirty="0">
                <a:effectLst/>
              </a:rPr>
              <a:t>"בורא פרי העץ"</a:t>
            </a:r>
          </a:p>
          <a:p>
            <a:pPr rtl="1">
              <a:buFont typeface="+mj-lt"/>
              <a:buAutoNum type="arabicPeriod"/>
            </a:pPr>
            <a:r>
              <a:rPr lang="he-IL" dirty="0">
                <a:effectLst/>
              </a:rPr>
              <a:t>"אשר יצר"</a:t>
            </a:r>
          </a:p>
          <a:p>
            <a:r>
              <a:rPr lang="he-IL" b="1" dirty="0"/>
              <a:t>משימה קבוצתית:</a:t>
            </a:r>
          </a:p>
          <a:p>
            <a:pPr rtl="1">
              <a:buFont typeface="Arial" panose="020B0604020202020204" pitchFamily="34" charset="0"/>
              <a:buChar char="•"/>
            </a:pPr>
            <a:r>
              <a:rPr lang="he-IL" dirty="0">
                <a:effectLst/>
              </a:rPr>
              <a:t>לפרק את הברכה למילים</a:t>
            </a:r>
          </a:p>
          <a:p>
            <a:pPr rtl="1">
              <a:buFont typeface="Arial" panose="020B0604020202020204" pitchFamily="34" charset="0"/>
              <a:buChar char="•"/>
            </a:pPr>
            <a:r>
              <a:rPr lang="he-IL" dirty="0">
                <a:effectLst/>
              </a:rPr>
              <a:t>לחשוב על המשמעות של כל מילה</a:t>
            </a:r>
          </a:p>
          <a:p>
            <a:pPr rtl="1">
              <a:buFont typeface="Arial" panose="020B0604020202020204" pitchFamily="34" charset="0"/>
              <a:buChar char="•"/>
            </a:pPr>
            <a:r>
              <a:rPr lang="he-IL" dirty="0">
                <a:effectLst/>
              </a:rPr>
              <a:t>לכתוב את התהליך שמתרחש עד שמגיעים למוצר הסופי</a:t>
            </a:r>
          </a:p>
          <a:p>
            <a:r>
              <a:rPr lang="he-IL" b="1" dirty="0"/>
              <a:t>חלק ב' - העמקה (15 דקות)</a:t>
            </a:r>
          </a:p>
          <a:p>
            <a:r>
              <a:rPr lang="he-IL" b="1" dirty="0"/>
              <a:t>פעילות "המסע שלי עם הברכות"</a:t>
            </a:r>
          </a:p>
          <a:p>
            <a:pPr algn="r" rtl="1"/>
            <a:r>
              <a:rPr lang="he-IL" dirty="0">
                <a:effectLst/>
              </a:rPr>
              <a:t>כל תלמיד מקבל דף עם השאלות הבאות:</a:t>
            </a:r>
          </a:p>
          <a:p>
            <a:pPr rtl="1">
              <a:buFont typeface="+mj-lt"/>
              <a:buAutoNum type="arabicPeriod"/>
            </a:pPr>
            <a:r>
              <a:rPr lang="he-IL" dirty="0">
                <a:effectLst/>
              </a:rPr>
              <a:t>איזו ברכה אתה הכי אוהב לברך? למה?</a:t>
            </a:r>
          </a:p>
          <a:p>
            <a:pPr rtl="1">
              <a:buFont typeface="+mj-lt"/>
              <a:buAutoNum type="arabicPeriod"/>
            </a:pPr>
            <a:r>
              <a:rPr lang="he-IL" dirty="0">
                <a:effectLst/>
              </a:rPr>
              <a:t>מתי הרגשת הכי מחובר לברכה?</a:t>
            </a:r>
          </a:p>
          <a:p>
            <a:pPr rtl="1">
              <a:buFont typeface="+mj-lt"/>
              <a:buAutoNum type="arabicPeriod"/>
            </a:pPr>
            <a:r>
              <a:rPr lang="he-IL" dirty="0">
                <a:effectLst/>
              </a:rPr>
              <a:t>מה מפריע לך להתחבר לברכות?</a:t>
            </a:r>
          </a:p>
          <a:p>
            <a:r>
              <a:rPr lang="he-IL" b="1" dirty="0"/>
              <a:t>דיון כיתתי:</a:t>
            </a:r>
          </a:p>
          <a:p>
            <a:pPr rtl="1">
              <a:buFont typeface="Arial" panose="020B0604020202020204" pitchFamily="34" charset="0"/>
              <a:buChar char="•"/>
            </a:pPr>
            <a:r>
              <a:rPr lang="he-IL" dirty="0">
                <a:effectLst/>
              </a:rPr>
              <a:t>שיתוף בתשובות</a:t>
            </a:r>
          </a:p>
          <a:p>
            <a:pPr rtl="1">
              <a:buFont typeface="Arial" panose="020B0604020202020204" pitchFamily="34" charset="0"/>
              <a:buChar char="•"/>
            </a:pPr>
            <a:r>
              <a:rPr lang="he-IL" dirty="0">
                <a:effectLst/>
              </a:rPr>
              <a:t>איסוף קשיים נפוצים</a:t>
            </a:r>
          </a:p>
          <a:p>
            <a:pPr rtl="1">
              <a:buFont typeface="Arial" panose="020B0604020202020204" pitchFamily="34" charset="0"/>
              <a:buChar char="•"/>
            </a:pPr>
            <a:r>
              <a:rPr lang="he-IL" dirty="0">
                <a:effectLst/>
              </a:rPr>
              <a:t>העלאת פתרונות משותפים</a:t>
            </a:r>
          </a:p>
          <a:p>
            <a:r>
              <a:rPr lang="he-IL" b="1" dirty="0"/>
              <a:t>חלק ג' - יישום (10 דקות)</a:t>
            </a:r>
          </a:p>
          <a:p>
            <a:r>
              <a:rPr lang="he-IL" b="1" dirty="0"/>
              <a:t>משימה: "הברכה שלי"</a:t>
            </a:r>
          </a:p>
          <a:p>
            <a:pPr algn="r" rtl="1"/>
            <a:r>
              <a:rPr lang="he-IL" dirty="0">
                <a:effectLst/>
              </a:rPr>
              <a:t>כל תלמיד בוחר ברכה אחת ומתכנן:</a:t>
            </a:r>
          </a:p>
          <a:p>
            <a:pPr rtl="1">
              <a:buFont typeface="+mj-lt"/>
              <a:buAutoNum type="arabicPeriod"/>
            </a:pPr>
            <a:r>
              <a:rPr lang="he-IL" dirty="0">
                <a:effectLst/>
              </a:rPr>
              <a:t>איך הוא יכול להפוך אותה למשמעותית יותר</a:t>
            </a:r>
          </a:p>
          <a:p>
            <a:pPr rtl="1">
              <a:buFont typeface="+mj-lt"/>
              <a:buAutoNum type="arabicPeriod"/>
            </a:pPr>
            <a:r>
              <a:rPr lang="he-IL" dirty="0">
                <a:effectLst/>
              </a:rPr>
              <a:t>טריגר שיזכיר לו להתכוונן לפני הברכה</a:t>
            </a:r>
          </a:p>
          <a:p>
            <a:pPr rtl="1">
              <a:buFont typeface="+mj-lt"/>
              <a:buAutoNum type="arabicPeriod"/>
            </a:pPr>
            <a:r>
              <a:rPr lang="he-IL" dirty="0">
                <a:effectLst/>
              </a:rPr>
              <a:t>דרך יצירתית לחבר אחרים לברכה זו</a:t>
            </a:r>
          </a:p>
          <a:p>
            <a:r>
              <a:rPr lang="he-IL" b="1" dirty="0"/>
              <a:t>סיכום (3 דקות)</a:t>
            </a:r>
          </a:p>
          <a:p>
            <a:r>
              <a:rPr lang="he-IL" b="1" dirty="0"/>
              <a:t>אתגר שבועי לכיתה:</a:t>
            </a:r>
          </a:p>
          <a:p>
            <a:pPr rtl="1">
              <a:buFont typeface="Arial" panose="020B0604020202020204" pitchFamily="34" charset="0"/>
              <a:buChar char="•"/>
            </a:pPr>
            <a:r>
              <a:rPr lang="he-IL" dirty="0">
                <a:effectLst/>
              </a:rPr>
              <a:t>כל תלמיד מקבל "יומן ברכות" קטן</a:t>
            </a:r>
          </a:p>
          <a:p>
            <a:pPr rtl="1">
              <a:buFont typeface="Arial" panose="020B0604020202020204" pitchFamily="34" charset="0"/>
              <a:buChar char="•"/>
            </a:pPr>
            <a:r>
              <a:rPr lang="he-IL" dirty="0">
                <a:effectLst/>
              </a:rPr>
              <a:t>משימה: לבחור ברכה אחת ביום ולכתוב עליה רפלקציה קצרה</a:t>
            </a:r>
          </a:p>
          <a:p>
            <a:pPr rtl="1">
              <a:buFont typeface="Arial" panose="020B0604020202020204" pitchFamily="34" charset="0"/>
              <a:buChar char="•"/>
            </a:pPr>
            <a:r>
              <a:rPr lang="he-IL" dirty="0">
                <a:effectLst/>
              </a:rPr>
              <a:t>שיתוף בחוויות בשיעור הבא</a:t>
            </a:r>
          </a:p>
          <a:p>
            <a:r>
              <a:rPr lang="he-IL" b="1" dirty="0"/>
              <a:t>שאלות מנחות לדיון:</a:t>
            </a:r>
          </a:p>
          <a:p>
            <a:pPr rtl="1">
              <a:buFont typeface="+mj-lt"/>
              <a:buAutoNum type="arabicPeriod"/>
            </a:pPr>
            <a:r>
              <a:rPr lang="he-IL" dirty="0">
                <a:effectLst/>
              </a:rPr>
              <a:t>מה ההבדל בין ברכה "טכנית" לברכה "חווייתית"?</a:t>
            </a:r>
          </a:p>
          <a:p>
            <a:pPr rtl="1">
              <a:buFont typeface="+mj-lt"/>
              <a:buAutoNum type="arabicPeriod"/>
            </a:pPr>
            <a:r>
              <a:rPr lang="he-IL" dirty="0">
                <a:effectLst/>
              </a:rPr>
              <a:t>איך אפשר להתחבר לברכה שנאמרת כל יום?</a:t>
            </a:r>
          </a:p>
          <a:p>
            <a:pPr rtl="1">
              <a:buFont typeface="+mj-lt"/>
              <a:buAutoNum type="arabicPeriod"/>
            </a:pPr>
            <a:r>
              <a:rPr lang="he-IL" dirty="0">
                <a:effectLst/>
              </a:rPr>
              <a:t>מה הקשר בין הכרת הטוב לברכות?</a:t>
            </a:r>
          </a:p>
          <a:p>
            <a:pPr rtl="1">
              <a:buFont typeface="+mj-lt"/>
              <a:buAutoNum type="arabicPeriod"/>
            </a:pPr>
            <a:r>
              <a:rPr lang="he-IL" dirty="0">
                <a:effectLst/>
              </a:rPr>
              <a:t>למה חז"ל תיקנו כל כך הרבה ברכות?</a:t>
            </a:r>
          </a:p>
          <a:p>
            <a:pPr rtl="1">
              <a:buFont typeface="+mj-lt"/>
              <a:buAutoNum type="arabicPeriod"/>
            </a:pPr>
            <a:r>
              <a:rPr lang="he-IL" dirty="0">
                <a:effectLst/>
              </a:rPr>
              <a:t>איך אפשר לשמור על טריות בברכות?</a:t>
            </a:r>
          </a:p>
          <a:p>
            <a:r>
              <a:rPr lang="he-IL" b="1" dirty="0"/>
              <a:t>חומרים נדרשים:</a:t>
            </a:r>
          </a:p>
          <a:p>
            <a:pPr rtl="1">
              <a:buFont typeface="+mj-lt"/>
              <a:buAutoNum type="arabicPeriod"/>
            </a:pPr>
            <a:r>
              <a:rPr lang="he-IL" dirty="0">
                <a:effectLst/>
              </a:rPr>
              <a:t>תפוז (או פרי אחר)</a:t>
            </a:r>
          </a:p>
          <a:p>
            <a:pPr rtl="1">
              <a:buFont typeface="+mj-lt"/>
              <a:buAutoNum type="arabicPeriod"/>
            </a:pPr>
            <a:r>
              <a:rPr lang="he-IL" dirty="0">
                <a:effectLst/>
              </a:rPr>
              <a:t>דפי משימה</a:t>
            </a:r>
          </a:p>
          <a:p>
            <a:pPr rtl="1">
              <a:buFont typeface="+mj-lt"/>
              <a:buAutoNum type="arabicPeriod"/>
            </a:pPr>
            <a:r>
              <a:rPr lang="he-IL" dirty="0">
                <a:effectLst/>
              </a:rPr>
              <a:t>כרטיסיות ברכות</a:t>
            </a:r>
          </a:p>
          <a:p>
            <a:pPr rtl="1">
              <a:buFont typeface="+mj-lt"/>
              <a:buAutoNum type="arabicPeriod"/>
            </a:pPr>
            <a:r>
              <a:rPr lang="he-IL" dirty="0">
                <a:effectLst/>
              </a:rPr>
              <a:t>יומני ברכות קטנים</a:t>
            </a:r>
          </a:p>
          <a:p>
            <a:pPr rtl="1">
              <a:buFont typeface="+mj-lt"/>
              <a:buAutoNum type="arabicPeriod"/>
            </a:pPr>
            <a:r>
              <a:rPr lang="he-IL" dirty="0">
                <a:effectLst/>
              </a:rPr>
              <a:t>כלי כתיבה</a:t>
            </a:r>
          </a:p>
          <a:p>
            <a:endParaRPr lang="he-IL" dirty="0"/>
          </a:p>
        </p:txBody>
      </p:sp>
      <p:sp>
        <p:nvSpPr>
          <p:cNvPr id="4" name="מציין מיקום של מספר שקופית 3"/>
          <p:cNvSpPr>
            <a:spLocks noGrp="1"/>
          </p:cNvSpPr>
          <p:nvPr>
            <p:ph type="sldNum" sz="quarter" idx="5"/>
          </p:nvPr>
        </p:nvSpPr>
        <p:spPr/>
        <p:txBody>
          <a:bodyPr/>
          <a:lstStyle/>
          <a:p>
            <a:fld id="{397C0210-E09B-4F63-B935-1BB353D11388}" type="slidenum">
              <a:rPr lang="he-IL" smtClean="0"/>
              <a:t>50</a:t>
            </a:fld>
            <a:endParaRPr lang="he-IL"/>
          </a:p>
        </p:txBody>
      </p:sp>
    </p:spTree>
    <p:extLst>
      <p:ext uri="{BB962C8B-B14F-4D97-AF65-F5344CB8AC3E}">
        <p14:creationId xmlns:p14="http://schemas.microsoft.com/office/powerpoint/2010/main" val="3495301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B175AB-1FF4-CA11-B4A8-9802550D3F0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179EAD3-15DC-053A-5816-CE7039E511A8}"/>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C3FC258-B605-8F81-45C4-CFC70ADD937A}"/>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B8DD2C9A-C82C-A891-3D5A-BDFA05552AC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732F8B6-728F-3501-FB87-49DF0D0FB190}"/>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80077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D921F9-CCDB-B90D-BAC0-348A0DC60F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0B3614-1757-6C5F-6182-49990E44250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CBB033-1165-E265-9459-A00A0640CEB2}"/>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D52358-0597-E816-A57A-FE0A17E231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240337-E656-87DE-2381-D2E3193AD2E8}"/>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19302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14A723-63E4-E26B-3DD0-2C760EE0D8F4}"/>
              </a:ext>
            </a:extLst>
          </p:cNvPr>
          <p:cNvSpPr>
            <a:spLocks noGrp="1"/>
          </p:cNvSpPr>
          <p:nvPr>
            <p:ph type="title"/>
          </p:nvPr>
        </p:nvSpPr>
        <p:spPr>
          <a:xfrm>
            <a:off x="831852"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D2933AB-EC4E-C068-D650-57ADDAF83E51}"/>
              </a:ext>
            </a:extLst>
          </p:cNvPr>
          <p:cNvSpPr>
            <a:spLocks noGrp="1"/>
          </p:cNvSpPr>
          <p:nvPr>
            <p:ph type="body" idx="1"/>
          </p:nvPr>
        </p:nvSpPr>
        <p:spPr>
          <a:xfrm>
            <a:off x="831852" y="4589464"/>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1">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0F0F72A-3A55-3999-A470-DAF292661059}"/>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8D9394-E627-19DC-8D76-EAC88129074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A1042EA-B8FA-C76B-D988-85F8D2EE3FC2}"/>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11878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3D72E7-C401-ACAD-F947-E6ECEF4A4AD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1064869-B0C6-F51D-7449-721B6ACA3083}"/>
              </a:ext>
            </a:extLst>
          </p:cNvPr>
          <p:cNvSpPr>
            <a:spLocks noGrp="1"/>
          </p:cNvSpPr>
          <p:nvPr>
            <p:ph sz="half" idx="1"/>
          </p:nvPr>
        </p:nvSpPr>
        <p:spPr>
          <a:xfrm>
            <a:off x="838201"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5BC4DC9-8A00-DDC3-577C-460E7DF1D6AB}"/>
              </a:ext>
            </a:extLst>
          </p:cNvPr>
          <p:cNvSpPr>
            <a:spLocks noGrp="1"/>
          </p:cNvSpPr>
          <p:nvPr>
            <p:ph sz="half" idx="2"/>
          </p:nvPr>
        </p:nvSpPr>
        <p:spPr>
          <a:xfrm>
            <a:off x="6172201"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A1D71FA-2F50-185B-D4A7-4AA10FCE5C1F}"/>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9C2AD5D0-4BF8-75A4-A8C0-C154C6F78AE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9065936-85ED-F33A-F370-7E4D057DC6C1}"/>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505873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EFF0DC-9EF3-1E8A-55F7-B35768877147}"/>
              </a:ext>
            </a:extLst>
          </p:cNvPr>
          <p:cNvSpPr>
            <a:spLocks noGrp="1"/>
          </p:cNvSpPr>
          <p:nvPr>
            <p:ph type="title"/>
          </p:nvPr>
        </p:nvSpPr>
        <p:spPr>
          <a:xfrm>
            <a:off x="839789"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9F48793-4B30-7BFF-9C43-F726707FBA61}"/>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D6971B1-D6A1-5BC5-7A34-400BA543BB13}"/>
              </a:ext>
            </a:extLst>
          </p:cNvPr>
          <p:cNvSpPr>
            <a:spLocks noGrp="1"/>
          </p:cNvSpPr>
          <p:nvPr>
            <p:ph sz="half" idx="2"/>
          </p:nvPr>
        </p:nvSpPr>
        <p:spPr>
          <a:xfrm>
            <a:off x="839789" y="2505076"/>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D6DDB41-45E8-15D1-B56D-D9A54196517F}"/>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625591B-6DF9-830C-7A62-76FD804AC178}"/>
              </a:ext>
            </a:extLst>
          </p:cNvPr>
          <p:cNvSpPr>
            <a:spLocks noGrp="1"/>
          </p:cNvSpPr>
          <p:nvPr>
            <p:ph sz="quarter" idx="4"/>
          </p:nvPr>
        </p:nvSpPr>
        <p:spPr>
          <a:xfrm>
            <a:off x="6172202" y="2505076"/>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A6DDF51B-6906-8758-5EC8-E9CD8D50D45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7C5BEF22-CEE1-24A3-3624-B9B708997F3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0F3255-80E7-FEB0-30A5-56169D2E2C29}"/>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4823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5E472B-6EB2-EBE8-48BF-462CFF7254E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EC06BC6-6DE5-420E-53C1-2C44AF719E60}"/>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06759DBF-AE06-2D66-F7CF-E0145AF2A96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588C2B2-451D-5B38-AA15-37D6A56EEE14}"/>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39086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FDE9118-B8A7-9EE9-4356-C2D177C2ACF4}"/>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52348D31-F83B-6A89-38B0-9BFA687CED0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A63A301-3A9E-049F-3706-BBAB57A4087F}"/>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061870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C32152-337A-E27B-D972-76FA264A7DFC}"/>
              </a:ext>
            </a:extLst>
          </p:cNvPr>
          <p:cNvSpPr>
            <a:spLocks noGrp="1"/>
          </p:cNvSpPr>
          <p:nvPr>
            <p:ph type="title"/>
          </p:nvPr>
        </p:nvSpPr>
        <p:spPr>
          <a:xfrm>
            <a:off x="839790" y="457200"/>
            <a:ext cx="3932236"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DB45F1-3DA3-D3CF-2913-E5ED021DEE1E}"/>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CB6C1087-11FA-68F3-F49A-1D9F47A8A98C}"/>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1B6957-3A3B-359C-AD57-336454E9EE8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66B4C28-E113-6356-E135-ABF5FFBB872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2C300E7-495A-B292-2C46-DA53D58C2C0E}"/>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970331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1BA351-2B42-75D9-AD8B-9378A12E3C90}"/>
              </a:ext>
            </a:extLst>
          </p:cNvPr>
          <p:cNvSpPr>
            <a:spLocks noGrp="1"/>
          </p:cNvSpPr>
          <p:nvPr>
            <p:ph type="title"/>
          </p:nvPr>
        </p:nvSpPr>
        <p:spPr>
          <a:xfrm>
            <a:off x="839790" y="457200"/>
            <a:ext cx="3932236"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D2AF2AC-C577-7948-8A23-0561F0915ED5}"/>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he-IL"/>
          </a:p>
        </p:txBody>
      </p:sp>
      <p:sp>
        <p:nvSpPr>
          <p:cNvPr id="4" name="מציין מיקום טקסט 3">
            <a:extLst>
              <a:ext uri="{FF2B5EF4-FFF2-40B4-BE49-F238E27FC236}">
                <a16:creationId xmlns:a16="http://schemas.microsoft.com/office/drawing/2014/main" id="{A43E1F85-4E26-F055-F2BF-8322324A34BD}"/>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4455D38-EBF7-C9D7-A4D9-C27C76FDC486}"/>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5AF97FD-BEE4-D923-08DE-8F3D69587E3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C79036A-4DE5-50D6-BE4C-994E7112D1B7}"/>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27063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140493-0812-613F-6CD2-1C7BE13949D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E49A8A8-7217-B398-4AA0-CDEFC9F46F85}"/>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8D7A9A1-EB61-937B-5F50-98587E41F5A5}"/>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F0A8E2D-892C-FC10-C664-9311E3F6854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CE9A186-EC5C-6499-A928-12EAFBAD8CBB}"/>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43475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1F9F810-92CC-17B4-77D2-A9B178D511B8}"/>
              </a:ext>
            </a:extLst>
          </p:cNvPr>
          <p:cNvSpPr>
            <a:spLocks noGrp="1"/>
          </p:cNvSpPr>
          <p:nvPr>
            <p:ph type="title" orient="vert"/>
          </p:nvPr>
        </p:nvSpPr>
        <p:spPr>
          <a:xfrm>
            <a:off x="8724899"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FFFCBDA-B6DA-60C5-383D-1591DD0BCC10}"/>
              </a:ext>
            </a:extLst>
          </p:cNvPr>
          <p:cNvSpPr>
            <a:spLocks noGrp="1"/>
          </p:cNvSpPr>
          <p:nvPr>
            <p:ph type="body" orient="vert" idx="1"/>
          </p:nvPr>
        </p:nvSpPr>
        <p:spPr>
          <a:xfrm>
            <a:off x="838199"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F2EC677-50D5-D66D-4EA8-A47A4100FA8B}"/>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8DE4320-ABAC-BC9D-866E-3F2B700DF1B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F3E5F11-CC5A-3BE7-7125-24FFA877075B}"/>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700211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3D619B-1628-CA16-BFF0-49835D1305C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D10537C-94C8-3AE7-8373-8B0E5703C978}"/>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2DDF66E-65A5-19CF-011F-C6CF22595BB4}"/>
              </a:ext>
            </a:extLst>
          </p:cNvPr>
          <p:cNvSpPr>
            <a:spLocks noGrp="1"/>
          </p:cNvSpPr>
          <p:nvPr>
            <p:ph type="dt" sz="half" idx="10"/>
          </p:nvPr>
        </p:nvSpPr>
        <p:spPr/>
        <p:txBody>
          <a:body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0D7B8B8-B867-9396-8C64-9FB9F8DD5EF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C54773-9E3A-EC0F-D9BA-D34391295F3A}"/>
              </a:ext>
            </a:extLst>
          </p:cNvPr>
          <p:cNvSpPr>
            <a:spLocks noGrp="1"/>
          </p:cNvSpPr>
          <p:nvPr>
            <p:ph type="sldNum" sz="quarter" idx="12"/>
          </p:nvPr>
        </p:nvSpPr>
        <p:spPr/>
        <p:txBody>
          <a:bodyPr/>
          <a:lstStyle/>
          <a:p>
            <a:fld id="{0CCB7EE0-42CF-4032-9150-71C6B7897CCD}" type="slidenum">
              <a:rPr lang="he-IL" smtClean="0"/>
              <a:t>‹#›</a:t>
            </a:fld>
            <a:endParaRPr lang="he-IL"/>
          </a:p>
        </p:txBody>
      </p:sp>
    </p:spTree>
    <p:extLst>
      <p:ext uri="{BB962C8B-B14F-4D97-AF65-F5344CB8AC3E}">
        <p14:creationId xmlns:p14="http://schemas.microsoft.com/office/powerpoint/2010/main" val="3946792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321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1219200"/>
            <a:ext cx="10363200" cy="1219200"/>
          </a:xfrm>
          <a:prstGeom prst="rect">
            <a:avLst/>
          </a:prstGeom>
          <a:noFill/>
          <a:ln/>
        </p:spPr>
        <p:txBody>
          <a:bodyPr wrap="square" rtlCol="0"/>
          <a:lstStyle>
            <a:lvl1pPr marL="0" indent="0">
              <a:buNone/>
              <a:defRPr lang="en-US" sz="4800" dirty="0">
                <a:solidFill>
                  <a:srgbClr val="000000"/>
                </a:solidFill>
              </a:defRPr>
            </a:lvl1pPr>
          </a:lstStyle>
          <a:p>
            <a:pPr marL="0" indent="0">
              <a:buNone/>
            </a:pPr>
            <a:endParaRPr lang="en-US" sz="4800" dirty="0"/>
          </a:p>
        </p:txBody>
      </p:sp>
      <p:sp>
        <p:nvSpPr>
          <p:cNvPr id="3" name="Text 0"/>
          <p:cNvSpPr/>
          <p:nvPr/>
        </p:nvSpPr>
        <p:spPr>
          <a:xfrm>
            <a:off x="609600" y="2438400"/>
            <a:ext cx="10363200" cy="1219200"/>
          </a:xfrm>
          <a:prstGeom prst="rect">
            <a:avLst/>
          </a:prstGeom>
          <a:noFill/>
          <a:ln/>
        </p:spPr>
        <p:txBody>
          <a:bodyPr wrap="square" rtlCol="0" anchor="ctr"/>
          <a:lstStyle/>
          <a:p>
            <a:pPr marL="0" indent="0" algn="ctr">
              <a:buNone/>
            </a:pPr>
            <a:endParaRPr lang="en-US" sz="3200" dirty="0"/>
          </a:p>
        </p:txBody>
      </p:sp>
    </p:spTree>
    <p:extLst>
      <p:ext uri="{BB962C8B-B14F-4D97-AF65-F5344CB8AC3E}">
        <p14:creationId xmlns:p14="http://schemas.microsoft.com/office/powerpoint/2010/main" val="58556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609600"/>
            <a:ext cx="10363200" cy="1219200"/>
          </a:xfrm>
          <a:prstGeom prst="rect">
            <a:avLst/>
          </a:prstGeom>
          <a:noFill/>
          <a:ln/>
        </p:spPr>
        <p:txBody>
          <a:bodyPr wrap="square" rtlCol="0"/>
          <a:lstStyle>
            <a:lvl1pPr marL="0" indent="0" rtl="1">
              <a:buNone/>
              <a:defRPr lang="en-US" sz="3200" dirty="0">
                <a:solidFill>
                  <a:srgbClr val="000000"/>
                </a:solidFill>
              </a:defRPr>
            </a:lvl1pPr>
          </a:lstStyle>
          <a:p>
            <a:pPr marL="0" indent="0">
              <a:buNone/>
            </a:pPr>
            <a:endParaRPr lang="en-US" sz="3200" dirty="0"/>
          </a:p>
        </p:txBody>
      </p:sp>
      <p:sp>
        <p:nvSpPr>
          <p:cNvPr id="3" name="Text 0"/>
          <p:cNvSpPr>
            <a:spLocks noGrp="1"/>
          </p:cNvSpPr>
          <p:nvPr>
            <p:ph type="body" idx="101" hasCustomPrompt="1"/>
          </p:nvPr>
        </p:nvSpPr>
        <p:spPr>
          <a:xfrm>
            <a:off x="609600" y="1219200"/>
            <a:ext cx="10363200" cy="5486400"/>
          </a:xfrm>
          <a:prstGeom prst="rect">
            <a:avLst/>
          </a:prstGeom>
          <a:noFill/>
          <a:ln/>
        </p:spPr>
        <p:txBody>
          <a:bodyPr wrap="square" rtlCol="0"/>
          <a:lstStyle>
            <a:lvl1pPr marL="0" indent="0" algn="r" rtl="1">
              <a:buNone/>
              <a:defRPr lang="en-US" sz="2400" dirty="0">
                <a:solidFill>
                  <a:srgbClr val="000000"/>
                </a:solidFill>
              </a:defRPr>
            </a:lvl1pPr>
          </a:lstStyle>
          <a:p>
            <a:pPr marL="0" indent="0">
              <a:buNone/>
            </a:pPr>
            <a:endParaRPr lang="en-US" sz="2400" dirty="0"/>
          </a:p>
        </p:txBody>
      </p:sp>
    </p:spTree>
    <p:extLst>
      <p:ext uri="{BB962C8B-B14F-4D97-AF65-F5344CB8AC3E}">
        <p14:creationId xmlns:p14="http://schemas.microsoft.com/office/powerpoint/2010/main" val="2154585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23C85F4B-5C5F-D700-677C-ECAE2ECF8F9E}"/>
              </a:ext>
            </a:extLst>
          </p:cNvPr>
          <p:cNvSpPr>
            <a:spLocks noGrp="1"/>
          </p:cNvSpPr>
          <p:nvPr>
            <p:ph type="title"/>
          </p:nvPr>
        </p:nvSpPr>
        <p:spPr>
          <a:xfrm>
            <a:off x="838202"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8D29A4B-F103-C220-0FB3-98ED51B6AB95}"/>
              </a:ext>
            </a:extLst>
          </p:cNvPr>
          <p:cNvSpPr>
            <a:spLocks noGrp="1"/>
          </p:cNvSpPr>
          <p:nvPr>
            <p:ph type="body" idx="1"/>
          </p:nvPr>
        </p:nvSpPr>
        <p:spPr>
          <a:xfrm>
            <a:off x="838202"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020DC52-5442-729E-0ED2-3F3A67086055}"/>
              </a:ext>
            </a:extLst>
          </p:cNvPr>
          <p:cNvSpPr>
            <a:spLocks noGrp="1"/>
          </p:cNvSpPr>
          <p:nvPr>
            <p:ph type="dt" sz="half" idx="2"/>
          </p:nvPr>
        </p:nvSpPr>
        <p:spPr>
          <a:xfrm>
            <a:off x="8610601" y="6356351"/>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7042BFB2-10FB-4C90-907C-34A5F41FA7B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6E70AA8-81F0-6154-6647-87B679301D3C}"/>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4253F7E-C315-0DD2-ED31-CBF9A17D4DE5}"/>
              </a:ext>
            </a:extLst>
          </p:cNvPr>
          <p:cNvSpPr>
            <a:spLocks noGrp="1"/>
          </p:cNvSpPr>
          <p:nvPr>
            <p:ph type="sldNum" sz="quarter" idx="4"/>
          </p:nvPr>
        </p:nvSpPr>
        <p:spPr>
          <a:xfrm>
            <a:off x="838201" y="6356351"/>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0CCB7EE0-42CF-4032-9150-71C6B7897CCD}" type="slidenum">
              <a:rPr lang="he-IL" smtClean="0"/>
              <a:t>‹#›</a:t>
            </a:fld>
            <a:endParaRPr lang="he-IL"/>
          </a:p>
        </p:txBody>
      </p:sp>
    </p:spTree>
    <p:extLst>
      <p:ext uri="{BB962C8B-B14F-4D97-AF65-F5344CB8AC3E}">
        <p14:creationId xmlns:p14="http://schemas.microsoft.com/office/powerpoint/2010/main" val="4125217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11"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r" defTabSz="914411" rtl="1"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r" defTabSz="914411"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r" defTabSz="914411"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r" defTabSz="914411"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he-IL"/>
      </a:defPPr>
      <a:lvl1pPr marL="0" algn="r" defTabSz="914411" rtl="1" eaLnBrk="1" latinLnBrk="0" hangingPunct="1">
        <a:defRPr sz="1801" kern="1200">
          <a:solidFill>
            <a:schemeClr val="tx1"/>
          </a:solidFill>
          <a:latin typeface="+mn-lt"/>
          <a:ea typeface="+mn-ea"/>
          <a:cs typeface="+mn-cs"/>
        </a:defRPr>
      </a:lvl1pPr>
      <a:lvl2pPr marL="457206" algn="r" defTabSz="914411" rtl="1" eaLnBrk="1" latinLnBrk="0" hangingPunct="1">
        <a:defRPr sz="1801" kern="1200">
          <a:solidFill>
            <a:schemeClr val="tx1"/>
          </a:solidFill>
          <a:latin typeface="+mn-lt"/>
          <a:ea typeface="+mn-ea"/>
          <a:cs typeface="+mn-cs"/>
        </a:defRPr>
      </a:lvl2pPr>
      <a:lvl3pPr marL="914411" algn="r" defTabSz="914411" rtl="1" eaLnBrk="1" latinLnBrk="0" hangingPunct="1">
        <a:defRPr sz="1801" kern="1200">
          <a:solidFill>
            <a:schemeClr val="tx1"/>
          </a:solidFill>
          <a:latin typeface="+mn-lt"/>
          <a:ea typeface="+mn-ea"/>
          <a:cs typeface="+mn-cs"/>
        </a:defRPr>
      </a:lvl3pPr>
      <a:lvl4pPr marL="1371617" algn="r" defTabSz="914411" rtl="1" eaLnBrk="1" latinLnBrk="0" hangingPunct="1">
        <a:defRPr sz="1801" kern="1200">
          <a:solidFill>
            <a:schemeClr val="tx1"/>
          </a:solidFill>
          <a:latin typeface="+mn-lt"/>
          <a:ea typeface="+mn-ea"/>
          <a:cs typeface="+mn-cs"/>
        </a:defRPr>
      </a:lvl4pPr>
      <a:lvl5pPr marL="1828823" algn="r" defTabSz="914411" rtl="1" eaLnBrk="1" latinLnBrk="0" hangingPunct="1">
        <a:defRPr sz="1801" kern="1200">
          <a:solidFill>
            <a:schemeClr val="tx1"/>
          </a:solidFill>
          <a:latin typeface="+mn-lt"/>
          <a:ea typeface="+mn-ea"/>
          <a:cs typeface="+mn-cs"/>
        </a:defRPr>
      </a:lvl5pPr>
      <a:lvl6pPr marL="2286029" algn="r" defTabSz="914411" rtl="1" eaLnBrk="1" latinLnBrk="0" hangingPunct="1">
        <a:defRPr sz="1801" kern="1200">
          <a:solidFill>
            <a:schemeClr val="tx1"/>
          </a:solidFill>
          <a:latin typeface="+mn-lt"/>
          <a:ea typeface="+mn-ea"/>
          <a:cs typeface="+mn-cs"/>
        </a:defRPr>
      </a:lvl6pPr>
      <a:lvl7pPr marL="2743234" algn="r" defTabSz="914411" rtl="1" eaLnBrk="1" latinLnBrk="0" hangingPunct="1">
        <a:defRPr sz="1801" kern="1200">
          <a:solidFill>
            <a:schemeClr val="tx1"/>
          </a:solidFill>
          <a:latin typeface="+mn-lt"/>
          <a:ea typeface="+mn-ea"/>
          <a:cs typeface="+mn-cs"/>
        </a:defRPr>
      </a:lvl7pPr>
      <a:lvl8pPr marL="3200440" algn="r" defTabSz="914411" rtl="1" eaLnBrk="1" latinLnBrk="0" hangingPunct="1">
        <a:defRPr sz="1801" kern="1200">
          <a:solidFill>
            <a:schemeClr val="tx1"/>
          </a:solidFill>
          <a:latin typeface="+mn-lt"/>
          <a:ea typeface="+mn-ea"/>
          <a:cs typeface="+mn-cs"/>
        </a:defRPr>
      </a:lvl8pPr>
      <a:lvl9pPr marL="3657646" algn="r" defTabSz="914411" rtl="1"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78679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624E84-E5C6-5BC6-022F-BACBD5554EFD}"/>
              </a:ext>
            </a:extLst>
          </p:cNvPr>
          <p:cNvSpPr>
            <a:spLocks noGrp="1"/>
          </p:cNvSpPr>
          <p:nvPr>
            <p:ph type="title"/>
          </p:nvPr>
        </p:nvSpPr>
        <p:spPr>
          <a:xfrm>
            <a:off x="838202" y="365125"/>
            <a:ext cx="10515600" cy="3588039"/>
          </a:xfrm>
        </p:spPr>
        <p:txBody>
          <a:bodyPr>
            <a:normAutofit/>
          </a:bodyPr>
          <a:lstStyle/>
          <a:p>
            <a:r>
              <a:rPr lang="he-IL" b="1" dirty="0"/>
              <a:t>"מהפכת ההוראה החכמה:</a:t>
            </a:r>
            <a:br>
              <a:rPr lang="he-IL" b="1" dirty="0"/>
            </a:br>
            <a:r>
              <a:rPr lang="he-IL" b="1" dirty="0"/>
              <a:t>כשבינה מלאכותית פוגשת את עולם החינוך היהודי" </a:t>
            </a:r>
            <a:br>
              <a:rPr lang="he-IL" b="1" dirty="0"/>
            </a:br>
            <a:r>
              <a:rPr lang="he-IL" sz="3200" b="1" dirty="0"/>
              <a:t>"מרבי עקיבא ועד </a:t>
            </a:r>
            <a:r>
              <a:rPr lang="en-US" sz="3200" b="1" dirty="0"/>
              <a:t>GPT: </a:t>
            </a:r>
            <a:r>
              <a:rPr lang="he-IL" sz="3200" b="1" dirty="0"/>
              <a:t> מהפכת ההוראה החדשה בעולם היהודי"</a:t>
            </a:r>
            <a:br>
              <a:rPr lang="he-IL" b="1" dirty="0"/>
            </a:br>
            <a:endParaRPr lang="he-IL" dirty="0"/>
          </a:p>
        </p:txBody>
      </p:sp>
      <p:pic>
        <p:nvPicPr>
          <p:cNvPr id="3" name="תמונה 2">
            <a:extLst>
              <a:ext uri="{FF2B5EF4-FFF2-40B4-BE49-F238E27FC236}">
                <a16:creationId xmlns:a16="http://schemas.microsoft.com/office/drawing/2014/main" id="{7DEEE93E-964C-8BB9-C622-D5FEC6928AEA}"/>
              </a:ext>
            </a:extLst>
          </p:cNvPr>
          <p:cNvPicPr>
            <a:picLocks noChangeAspect="1"/>
          </p:cNvPicPr>
          <p:nvPr/>
        </p:nvPicPr>
        <p:blipFill>
          <a:blip r:embed="rId2"/>
          <a:stretch>
            <a:fillRect/>
          </a:stretch>
        </p:blipFill>
        <p:spPr>
          <a:xfrm>
            <a:off x="95250" y="2743200"/>
            <a:ext cx="7200900" cy="4114800"/>
          </a:xfrm>
          <a:prstGeom prst="rect">
            <a:avLst/>
          </a:prstGeom>
        </p:spPr>
      </p:pic>
      <p:sp>
        <p:nvSpPr>
          <p:cNvPr id="4" name="תיבת טקסט 3">
            <a:extLst>
              <a:ext uri="{FF2B5EF4-FFF2-40B4-BE49-F238E27FC236}">
                <a16:creationId xmlns:a16="http://schemas.microsoft.com/office/drawing/2014/main" id="{ACBD7DA9-59A0-FB59-BE80-0490884DFC82}"/>
              </a:ext>
            </a:extLst>
          </p:cNvPr>
          <p:cNvSpPr txBox="1"/>
          <p:nvPr/>
        </p:nvSpPr>
        <p:spPr>
          <a:xfrm>
            <a:off x="7453745" y="2909455"/>
            <a:ext cx="4525819" cy="3970318"/>
          </a:xfrm>
          <a:prstGeom prst="rect">
            <a:avLst/>
          </a:prstGeom>
          <a:noFill/>
        </p:spPr>
        <p:txBody>
          <a:bodyPr wrap="square" rtlCol="1">
            <a:spAutoFit/>
          </a:bodyPr>
          <a:lstStyle/>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מרעיון – לשיעור ומאמר תורני</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מצגת – הפיכת שיעור למצגת</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שירה – סיכום השיעור בשיר</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תפילה – חיבור תפילה מהלב</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מבחן אמריקאי</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חקירות </a:t>
            </a:r>
            <a:r>
              <a:rPr kumimoji="0" lang="he-IL" sz="1800" b="0" i="0" u="none" strike="noStrike" kern="1200" cap="none" spc="0" normalizeH="0" baseline="0" noProof="0" dirty="0" err="1">
                <a:ln>
                  <a:noFill/>
                </a:ln>
                <a:solidFill>
                  <a:prstClr val="black"/>
                </a:solidFill>
                <a:effectLst/>
                <a:uLnTx/>
                <a:uFillTx/>
                <a:latin typeface="Aptos" panose="02110004020202020204"/>
                <a:ea typeface="+mn-ea"/>
                <a:cs typeface="Arial" panose="020B0604020202020204" pitchFamily="34" charset="0"/>
              </a:rPr>
              <a:t>ישבתיות</a:t>
            </a: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תשובות וגדרים</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קצת שמחה – סמיילי</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עבודות לתלמידים</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בצורה של דיון</a:t>
            </a: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400050" marR="0" lvl="0" indent="-400050" algn="r" defTabSz="914400" rtl="1" eaLnBrk="1" fontAlgn="auto" latinLnBrk="0" hangingPunct="1">
              <a:lnSpc>
                <a:spcPct val="100000"/>
              </a:lnSpc>
              <a:spcBef>
                <a:spcPts val="0"/>
              </a:spcBef>
              <a:spcAft>
                <a:spcPts val="0"/>
              </a:spcAft>
              <a:buClrTx/>
              <a:buSzTx/>
              <a:buFont typeface="+mj-lt"/>
              <a:buAutoNum type="romanUcPeriod"/>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984168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F0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792162-FDB9-E17E-2794-574054F45AB3}"/>
              </a:ext>
            </a:extLst>
          </p:cNvPr>
          <p:cNvSpPr>
            <a:spLocks noGrp="1"/>
          </p:cNvSpPr>
          <p:nvPr>
            <p:ph type="title"/>
          </p:nvPr>
        </p:nvSpPr>
        <p:spPr>
          <a:ln w="9525">
            <a:solidFill>
              <a:srgbClr val="C8C8C8"/>
            </a:solidFill>
          </a:ln>
        </p:spPr>
        <p:txBody>
          <a:bodyPr>
            <a:normAutofit/>
          </a:bodyPr>
          <a:lstStyle/>
          <a:p>
            <a:r>
              <a:rPr lang="he-IL" sz="4000" dirty="0">
                <a:solidFill>
                  <a:srgbClr val="003399"/>
                </a:solidFill>
                <a:latin typeface="David" panose="020E0502060401010101" pitchFamily="34" charset="-79"/>
              </a:rPr>
              <a:t>ממשפט מבולבל – למאמר מרתק</a:t>
            </a:r>
          </a:p>
        </p:txBody>
      </p:sp>
      <p:sp>
        <p:nvSpPr>
          <p:cNvPr id="3" name="מציין מיקום טקסט 2">
            <a:extLst>
              <a:ext uri="{FF2B5EF4-FFF2-40B4-BE49-F238E27FC236}">
                <a16:creationId xmlns:a16="http://schemas.microsoft.com/office/drawing/2014/main" id="{3AE54D0D-0102-3947-553C-94D599FB9695}"/>
              </a:ext>
            </a:extLst>
          </p:cNvPr>
          <p:cNvSpPr>
            <a:spLocks noGrp="1"/>
          </p:cNvSpPr>
          <p:nvPr>
            <p:ph type="body" idx="1"/>
          </p:nvPr>
        </p:nvSpPr>
        <p:spPr>
          <a:ln w="9525">
            <a:solidFill>
              <a:srgbClr val="C8C8C8"/>
            </a:solidFill>
          </a:ln>
        </p:spPr>
        <p:txBody>
          <a:bodyPr>
            <a:normAutofit/>
          </a:bodyPr>
          <a:lstStyle/>
          <a:p>
            <a:r>
              <a:rPr lang="he-IL" dirty="0">
                <a:solidFill>
                  <a:srgbClr val="333399"/>
                </a:solidFill>
                <a:latin typeface="David" panose="020E0502060401010101" pitchFamily="34" charset="-79"/>
              </a:rPr>
              <a:t>שיחה בכיתה</a:t>
            </a:r>
          </a:p>
          <a:p>
            <a:r>
              <a:rPr lang="he-IL" dirty="0">
                <a:solidFill>
                  <a:srgbClr val="333399"/>
                </a:solidFill>
                <a:latin typeface="David" panose="020E0502060401010101" pitchFamily="34" charset="-79"/>
              </a:rPr>
              <a:t>הערת מוסר</a:t>
            </a:r>
          </a:p>
          <a:p>
            <a:r>
              <a:rPr lang="he-IL" dirty="0">
                <a:solidFill>
                  <a:srgbClr val="333399"/>
                </a:solidFill>
                <a:latin typeface="David" panose="020E0502060401010101" pitchFamily="34" charset="-79"/>
              </a:rPr>
              <a:t>רישום לעצמך לא מסודר</a:t>
            </a:r>
          </a:p>
        </p:txBody>
      </p:sp>
    </p:spTree>
    <p:extLst>
      <p:ext uri="{BB962C8B-B14F-4D97-AF65-F5344CB8AC3E}">
        <p14:creationId xmlns:p14="http://schemas.microsoft.com/office/powerpoint/2010/main" val="475097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0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7E3472-085C-C931-A1F6-286D5324A67C}"/>
              </a:ext>
            </a:extLst>
          </p:cNvPr>
          <p:cNvSpPr>
            <a:spLocks noGrp="1"/>
          </p:cNvSpPr>
          <p:nvPr>
            <p:ph type="title"/>
          </p:nvPr>
        </p:nvSpPr>
        <p:spPr>
          <a:ln w="9525">
            <a:solidFill>
              <a:srgbClr val="C8C8C8"/>
            </a:solidFill>
          </a:ln>
        </p:spPr>
        <p:txBody>
          <a:bodyPr>
            <a:normAutofit/>
          </a:bodyPr>
          <a:lstStyle/>
          <a:p>
            <a:r>
              <a:rPr lang="he-IL" sz="4000" dirty="0">
                <a:solidFill>
                  <a:srgbClr val="993300"/>
                </a:solidFill>
                <a:latin typeface="David" panose="020E0502060401010101" pitchFamily="34" charset="-79"/>
              </a:rPr>
              <a:t>שיחה בכיתה</a:t>
            </a:r>
          </a:p>
        </p:txBody>
      </p:sp>
      <p:sp>
        <p:nvSpPr>
          <p:cNvPr id="3" name="מציין מיקום טקסט 2">
            <a:extLst>
              <a:ext uri="{FF2B5EF4-FFF2-40B4-BE49-F238E27FC236}">
                <a16:creationId xmlns:a16="http://schemas.microsoft.com/office/drawing/2014/main" id="{7339AAC2-D407-4056-40FB-F6AFFABE34A0}"/>
              </a:ext>
            </a:extLst>
          </p:cNvPr>
          <p:cNvSpPr>
            <a:spLocks noGrp="1"/>
          </p:cNvSpPr>
          <p:nvPr>
            <p:ph type="body" idx="1"/>
          </p:nvPr>
        </p:nvSpPr>
        <p:spPr>
          <a:ln w="9525">
            <a:solidFill>
              <a:srgbClr val="C8C8C8"/>
            </a:solidFill>
          </a:ln>
        </p:spPr>
        <p:txBody>
          <a:bodyPr>
            <a:normAutofit fontScale="55000" lnSpcReduction="20000"/>
          </a:bodyPr>
          <a:lstStyle/>
          <a:p>
            <a:pPr algn="just">
              <a:lnSpc>
                <a:spcPct val="107000"/>
              </a:lnSpc>
              <a:spcAft>
                <a:spcPts val="800"/>
              </a:spcAft>
            </a:pPr>
            <a:r>
              <a:rPr lang="he-IL" dirty="0">
                <a:solidFill>
                  <a:srgbClr val="006633"/>
                </a:solidFill>
                <a:latin typeface="David" panose="020E0502060401010101" pitchFamily="34" charset="-79"/>
              </a:rPr>
              <a:t>• </a:t>
            </a:r>
            <a:r>
              <a:rPr lang="he-IL" sz="1801" kern="100" dirty="0">
                <a:latin typeface="Aptos" panose="020B0004020202020204" pitchFamily="34" charset="0"/>
                <a:ea typeface="Aptos" panose="020B0004020202020204" pitchFamily="34" charset="0"/>
                <a:cs typeface="Arial" panose="020B0604020202020204" pitchFamily="34" charset="0"/>
              </a:rPr>
              <a:t>טוב טוב מה נעשה כל מה שיישאר לנו לבטא לגלות משהו מה תודה רגילה מוזר לא בגלל שמה שאמרה היה מוגבר שנה שעברה לא היה מוגבר את רואה אומר לך </a:t>
            </a:r>
            <a:r>
              <a:rPr lang="he-IL" sz="1801" kern="100" dirty="0" err="1">
                <a:latin typeface="Aptos" panose="020B0004020202020204" pitchFamily="34" charset="0"/>
                <a:ea typeface="Aptos" panose="020B0004020202020204" pitchFamily="34" charset="0"/>
                <a:cs typeface="Arial" panose="020B0604020202020204" pitchFamily="34" charset="0"/>
              </a:rPr>
              <a:t>שהכל</a:t>
            </a:r>
            <a:r>
              <a:rPr lang="he-IL" sz="1801" kern="100" dirty="0">
                <a:latin typeface="Aptos" panose="020B0004020202020204" pitchFamily="34" charset="0"/>
                <a:ea typeface="Aptos" panose="020B0004020202020204" pitchFamily="34" charset="0"/>
                <a:cs typeface="Arial" panose="020B0604020202020204" pitchFamily="34" charset="0"/>
              </a:rPr>
              <a:t> נהיה בדברו רוצה לתמוך וטו בשבט העונה זה בשביל לא יודעת אבל רק קצת אולי יצטרכו עוד כי זה רק מתחיל אז כן מוזר זה התחיל עכשיו כבר אחרי יכול להיות והאם זה השתבש יכול להיות שהייתי אתמול זה בשביל לאחד 10 מה יש לך לעשות כן אמרת שזה כבר לא טוב לא רק סימנים פיצוי למי שלא שהרוויח- ביחד בחודשים 7 אסירים ה זהו בשביל לאחד אבל באמת אז הוא הגיע האיש בפני הבעיה אתה אומר יפים אנחנו הגענו או בסדנו למה אם האיש הזה הגיע עדיין יש לך- הכנסות אם האיש הזה היה משלם בחודש קודם אומר רגע אומר הזוהר כמו דיור מקרר בחדר ואין הטבה החייב בחדווה ואינה טבע פירוש חוק המילואים כפי מה שאתה מדבר עליו בשמחה בעין טובה כך בשמחה או בעין טובה מה ר"ל פז סביבה שבה בהחלט שמחה אז תנו לו כוחות ושמחה האמת עם רגש אני מרגיש שקיבל לא </a:t>
            </a:r>
            <a:r>
              <a:rPr lang="he-IL" sz="1801" kern="100" dirty="0" err="1">
                <a:latin typeface="Aptos" panose="020B0004020202020204" pitchFamily="34" charset="0"/>
                <a:ea typeface="Aptos" panose="020B0004020202020204" pitchFamily="34" charset="0"/>
                <a:cs typeface="Arial" panose="020B0604020202020204" pitchFamily="34" charset="0"/>
              </a:rPr>
              <a:t>לא</a:t>
            </a:r>
            <a:r>
              <a:rPr lang="he-IL" sz="1801" kern="100" dirty="0">
                <a:latin typeface="Aptos" panose="020B0004020202020204" pitchFamily="34" charset="0"/>
                <a:ea typeface="Aptos" panose="020B0004020202020204" pitchFamily="34" charset="0"/>
                <a:cs typeface="Arial" panose="020B0604020202020204" pitchFamily="34" charset="0"/>
              </a:rPr>
              <a:t> שאפה לא מובן מאליו תתנו לו שאלת לדעת זה לא מחייב ראש אנשים חושבים שהוא יהיה יותר עשיר וחשבון הבנק הקדוש ברוך הוא הרבה יכול לדעת הרבה פעמים בצורה כזאת שמה אושר למשל כן למשל הפעמים הוא לא לו כביכול לא צריך לתת לו תוצאה טבעית של זה שהוא מברך בשמחה וטוב לבב הוא נהיה שמח אבל יש גם מקרים למשל בוא ניקח דוגמה תוצאה טבעית של זה שהוא כל הזמן ביחד ישמח ברור מה זה לברך בשמחה גם להיות שמח אבל גרוש הוא יהיה יפה מה אך לא נענה לו ממה שיש הרבה פעמים כדי להתרגל אלא מי פתאום איזה משהו ככה לא צפוי שנחת עליו זיכרון אדם מאוד שנגיד דוד כיום המדינה כן אני מקווה פיצוי 6000 ש"ח אני מקווה שיתנו הנה שמחה מזה הרבה יותר לא </a:t>
            </a:r>
            <a:r>
              <a:rPr lang="he-IL" sz="1801" kern="100" dirty="0" err="1">
                <a:latin typeface="Aptos" panose="020B0004020202020204" pitchFamily="34" charset="0"/>
                <a:ea typeface="Aptos" panose="020B0004020202020204" pitchFamily="34" charset="0"/>
                <a:cs typeface="Arial" panose="020B0604020202020204" pitchFamily="34" charset="0"/>
              </a:rPr>
              <a:t>לא</a:t>
            </a:r>
            <a:r>
              <a:rPr lang="he-IL" sz="1801" kern="100" dirty="0">
                <a:latin typeface="Aptos" panose="020B0004020202020204" pitchFamily="34" charset="0"/>
                <a:ea typeface="Aptos" panose="020B0004020202020204" pitchFamily="34" charset="0"/>
                <a:cs typeface="Arial" panose="020B0604020202020204" pitchFamily="34" charset="0"/>
              </a:rPr>
              <a:t> שתי חודשים שיווה 10 ביחד זה 22 הערכתי שיש לכם יותר אז זה אז תספר לך מזה הרבה יותר מאשר 6 עצמי שכן שלא שמגיע כשגרה בסדר אני עובד מעוניין פתאום נחת עלי למה הגיעו לי שסבתא אבל שיש איזה שיעורים שמישהו עזר לי להשיג את זה בכלל את הרעיון וכל </a:t>
            </a:r>
            <a:r>
              <a:rPr lang="he-IL" sz="1801" kern="100" dirty="0" err="1">
                <a:latin typeface="Aptos" panose="020B0004020202020204" pitchFamily="34" charset="0"/>
                <a:ea typeface="Aptos" panose="020B0004020202020204" pitchFamily="34" charset="0"/>
                <a:cs typeface="Arial" panose="020B0604020202020204" pitchFamily="34" charset="0"/>
              </a:rPr>
              <a:t>טנאנה</a:t>
            </a:r>
            <a:r>
              <a:rPr lang="he-IL" sz="1801" kern="100" dirty="0">
                <a:latin typeface="Aptos" panose="020B0004020202020204" pitchFamily="34" charset="0"/>
                <a:ea typeface="Aptos" panose="020B0004020202020204" pitchFamily="34" charset="0"/>
                <a:cs typeface="Arial" panose="020B0604020202020204" pitchFamily="34" charset="0"/>
              </a:rPr>
              <a:t> הרבה יותר אז או שמגיע לנו כל מיני דברים שיש בו יוצר בצורה מעניינת כאילו דבר אינו צפו היא דברים מעניינים אז אתה יכול ליצור לאדם אושר במקום לצרוך מעניינות שהוא יוצר מברך בשמחה דברים נפלאים שגם זוכה מישהו נגיד ניקח אותך כל יום מכאן למרות שאני לא בטוחה שהוא לא יראו אותו כאילו כמו אוטובוס אבל בסדר לא בטוחה שזה יהיה יותר מהר רוצה בשבילי בשביל וחצי נגיד עצום צעיר חצי שעה לפני 7 אבל גם לא עושים ברכסים קומתו</a:t>
            </a:r>
            <a:r>
              <a:rPr lang="en-US" sz="1801" kern="100" dirty="0">
                <a:latin typeface="Aptos" panose="020B0004020202020204" pitchFamily="34" charset="0"/>
                <a:ea typeface="Aptos" panose="020B0004020202020204" pitchFamily="34" charset="0"/>
                <a:cs typeface="Arial" panose="020B0604020202020204" pitchFamily="34" charset="0"/>
              </a:rPr>
              <a:t> 4 </a:t>
            </a:r>
            <a:r>
              <a:rPr lang="he-IL" sz="1801" kern="100" dirty="0">
                <a:latin typeface="Aptos" panose="020B0004020202020204" pitchFamily="34" charset="0"/>
                <a:ea typeface="Aptos" panose="020B0004020202020204" pitchFamily="34" charset="0"/>
                <a:cs typeface="Arial" panose="020B0604020202020204" pitchFamily="34" charset="0"/>
              </a:rPr>
              <a:t>בבוקר פתאום כל הדברים בבוקר 9 5 4 בגלל הזמן אם יש דברים נפלאים אז זה כל העניין שיבינו בחדר ואין הטבה זה יכול בהרבה צורות יפה מספיק לחיפה פתאום רואה מישהו מכיר את אחותי בא אותו מספיק המיוחד אני לא צריכה שזה זה דוגמה יפה המצעד היה אומר איפה היה אומר איפה שבשטח יודע שנמצאת כוחות </a:t>
            </a:r>
            <a:r>
              <a:rPr lang="he-IL" sz="1801" kern="100" dirty="0" err="1">
                <a:latin typeface="Aptos" panose="020B0004020202020204" pitchFamily="34" charset="0"/>
                <a:ea typeface="Aptos" panose="020B0004020202020204" pitchFamily="34" charset="0"/>
                <a:cs typeface="Arial" panose="020B0604020202020204" pitchFamily="34" charset="0"/>
              </a:rPr>
              <a:t>הסיטרא</a:t>
            </a:r>
            <a:r>
              <a:rPr lang="he-IL" sz="1801" kern="100" dirty="0">
                <a:latin typeface="Aptos" panose="020B0004020202020204" pitchFamily="34" charset="0"/>
                <a:ea typeface="Aptos" panose="020B0004020202020204" pitchFamily="34" charset="0"/>
                <a:cs typeface="Arial" panose="020B0604020202020204" pitchFamily="34" charset="0"/>
              </a:rPr>
              <a:t> אחרא בורחים ופגיעתם רעה נעלמת זאת הדרך בכל מצב קשה להמתיק דינים ולהביא את רוע הגזירה כמו שרואים לערך תיקי מזנון ו'אה ברכות בכל יום כדי להבין לזירת המגף תשמע אני מעביר זהות בטל את הגדרות ביום מצהירים אז מה מותר אומר שממשלת ההודיה יש לה כוח אם זה בצורה שעוד היה אומר את זה אפשר להגיד את זה בתור מצווה זה ודאי תלוי בן אדם מה ברכות זה בדרך משבחת את השם שהוא בורא פרי האדמה כן אבל אתה יכול לומר את זה בתור כמו תשלום לבעל המכולת לשבח את השם אז אפשר שנקרא הודיה תלוי איך אומרים את זה כן כבר את כל התאים לו לאיזה מוגדר כשבעלי את העצים בחנות הוא לא אמרתי שעוד היה אפשר לברר בתור תשלום פחד ראשון אני אוכל משלם מטבעות של מילים פשוט אחת הודע לי שאתה מרגיש שפתאום מישהו אומר לך בצורה מיוחדת לא ברור שזה יגיע כשאתה מרגיש רגשות האהבה בקיצור זה גם דומה ביחד הוא בדרך כלל קומודה עם משאבי הטבע עצים נפלאים וזה כבר מודה לאנשים שברא לא כאלו יוצאים נפלאים וקרוב זה באמת ממש ביחד הוא יכול גם להודות לא יהיו אמר עכשיו איזה עצים מיוחדים כל כך בורא פרי העץ ין איזה פרי מיוחד לשם ברא אז אם הוא כל כך משעמם שיש ברכה זה לא שהוא קרא את זה שזה טעים לו תראי אני משיגה את הכוח פורטרט שזה פרי איזה פרי הכי אשם ברא משו </a:t>
            </a:r>
            <a:r>
              <a:rPr lang="he-IL" sz="1801" kern="100" dirty="0" err="1">
                <a:latin typeface="Aptos" panose="020B0004020202020204" pitchFamily="34" charset="0"/>
                <a:ea typeface="Aptos" panose="020B0004020202020204" pitchFamily="34" charset="0"/>
                <a:cs typeface="Arial" panose="020B0604020202020204" pitchFamily="34" charset="0"/>
              </a:rPr>
              <a:t>משו</a:t>
            </a:r>
            <a:r>
              <a:rPr lang="he-IL" sz="1801" kern="100" dirty="0">
                <a:latin typeface="Aptos" panose="020B0004020202020204" pitchFamily="34" charset="0"/>
                <a:ea typeface="Aptos" panose="020B0004020202020204" pitchFamily="34" charset="0"/>
                <a:cs typeface="Arial" panose="020B0604020202020204" pitchFamily="34" charset="0"/>
              </a:rPr>
              <a:t> אז אני גם עמדה לשם שזה </a:t>
            </a:r>
            <a:r>
              <a:rPr lang="he-IL" sz="1801" kern="100" dirty="0" err="1">
                <a:latin typeface="Aptos" panose="020B0004020202020204" pitchFamily="34" charset="0"/>
                <a:ea typeface="Aptos" panose="020B0004020202020204" pitchFamily="34" charset="0"/>
                <a:cs typeface="Arial" panose="020B0604020202020204" pitchFamily="34" charset="0"/>
              </a:rPr>
              <a:t>שזה</a:t>
            </a:r>
            <a:r>
              <a:rPr lang="he-IL" sz="1801" kern="100" dirty="0">
                <a:latin typeface="Aptos" panose="020B0004020202020204" pitchFamily="34" charset="0"/>
                <a:ea typeface="Aptos" panose="020B0004020202020204" pitchFamily="34" charset="0"/>
                <a:cs typeface="Arial" panose="020B0604020202020204" pitchFamily="34" charset="0"/>
              </a:rPr>
              <a:t> בשביל לגדל פרי זה חלק מהשבח לא עוד כמה שנים עם כמה שירים כמה זמן זה אני אוכל לצלם בידיו ואם כבר איך אני אשאל את המכשירים איזה מראה שאתה מרגיש היום הוא מרגיש רגשות האם מרגיש רגשות טוב אני יכולה לראות או רגשות תשלום זה שמבין אלה שמשלמים בתור תשלום הבנתי שאנשים מברכים בתור לשבח את השם אם זה לשבח את השם הזה גם הודיה קצת משבחת את השם שיש כזה תפוח יפה ואני גם מודה יש לי את זה שני דברים שבב זה אתה מתפלל הדבר בלי שאתה קיבלת מזה משהו למה אתה משפח כי האדם בטבעו אוהב </a:t>
            </a:r>
            <a:r>
              <a:rPr lang="he-IL" sz="1801" kern="100" dirty="0" err="1">
                <a:latin typeface="Aptos" panose="020B0004020202020204" pitchFamily="34" charset="0"/>
                <a:ea typeface="Aptos" panose="020B0004020202020204" pitchFamily="34" charset="0"/>
                <a:cs typeface="Arial" panose="020B0604020202020204" pitchFamily="34" charset="0"/>
              </a:rPr>
              <a:t>אוהב</a:t>
            </a:r>
            <a:r>
              <a:rPr lang="he-IL" sz="1801" kern="100" dirty="0">
                <a:latin typeface="Aptos" panose="020B0004020202020204" pitchFamily="34" charset="0"/>
                <a:ea typeface="Aptos" panose="020B0004020202020204" pitchFamily="34" charset="0"/>
                <a:cs typeface="Arial" panose="020B0604020202020204" pitchFamily="34" charset="0"/>
              </a:rPr>
              <a:t> אנשים או דברים ערכיים ונהלים לדוגמא שאתה תראי אדם שעזר אם מישהו שאתם הודו אז כן אנו שמישהו יצר תגרי רגישות אהבה את יכולה לשבח אותו לא קיבלת מזה כלום אז למה אתה עושה את זה נדמה לי שאדם מטבעו ואויב גם אדם ערכי שלום </a:t>
            </a:r>
            <a:r>
              <a:rPr lang="he-IL" sz="1801" kern="100" dirty="0" err="1">
                <a:latin typeface="Aptos" panose="020B0004020202020204" pitchFamily="34" charset="0"/>
                <a:ea typeface="Aptos" panose="020B0004020202020204" pitchFamily="34" charset="0"/>
                <a:cs typeface="Arial" panose="020B0604020202020204" pitchFamily="34" charset="0"/>
              </a:rPr>
              <a:t>שלום</a:t>
            </a:r>
            <a:r>
              <a:rPr lang="he-IL" sz="1801" kern="100" dirty="0">
                <a:latin typeface="Aptos" panose="020B0004020202020204" pitchFamily="34" charset="0"/>
                <a:ea typeface="Aptos" panose="020B0004020202020204" pitchFamily="34" charset="0"/>
                <a:cs typeface="Arial" panose="020B0604020202020204" pitchFamily="34" charset="0"/>
              </a:rPr>
              <a:t> התפעל מעזה עצים יפים והוא התפעל אז אני לא בכלל לא בעיה המטרה היא אהבת השם בוודאי הוא יכול להודות תודה שבחרת כזה רק וגם יכולה להגיד תודה שיש כדורגל איפה הלימודים משווקים אנחנו קוראים אנחנו קוראים שלום אורח לא </a:t>
            </a:r>
            <a:r>
              <a:rPr lang="he-IL" sz="1801" kern="100" dirty="0" err="1">
                <a:latin typeface="Aptos" panose="020B0004020202020204" pitchFamily="34" charset="0"/>
                <a:ea typeface="Aptos" panose="020B0004020202020204" pitchFamily="34" charset="0"/>
                <a:cs typeface="Arial" panose="020B0604020202020204" pitchFamily="34" charset="0"/>
              </a:rPr>
              <a:t>לא</a:t>
            </a:r>
            <a:r>
              <a:rPr lang="he-IL" sz="1801" kern="100" dirty="0">
                <a:latin typeface="Aptos" panose="020B0004020202020204" pitchFamily="34" charset="0"/>
                <a:ea typeface="Aptos" panose="020B0004020202020204" pitchFamily="34" charset="0"/>
                <a:cs typeface="Arial" panose="020B0604020202020204" pitchFamily="34" charset="0"/>
              </a:rPr>
              <a:t> התפתחה את זה בהתחלה שעוד היה זה לי ושף זה באופן כללי בלי קשר אליי אמרתי בהתחלה אשכרה ישועה למישהו אחר לא דווקא לי אפשרות או איזה חזה יש לאחר שהאח של החברה יכולה להגיד תודה שעה לאיזה שבח בו אומרים נפשות לא לכל מה השידור יש רואים ברוך יפה מאוד </a:t>
            </a:r>
            <a:r>
              <a:rPr lang="he-IL" sz="1801" kern="100" dirty="0" err="1">
                <a:latin typeface="Aptos" panose="020B0004020202020204" pitchFamily="34" charset="0"/>
                <a:ea typeface="Aptos" panose="020B0004020202020204" pitchFamily="34" charset="0"/>
                <a:cs typeface="Arial" panose="020B0604020202020204" pitchFamily="34" charset="0"/>
              </a:rPr>
              <a:t>שהיזכרת</a:t>
            </a:r>
            <a:r>
              <a:rPr lang="he-IL" sz="1801" kern="100" dirty="0">
                <a:latin typeface="Aptos" panose="020B0004020202020204" pitchFamily="34" charset="0"/>
                <a:ea typeface="Aptos" panose="020B0004020202020204" pitchFamily="34" charset="0"/>
                <a:cs typeface="Arial" panose="020B0604020202020204" pitchFamily="34" charset="0"/>
              </a:rPr>
              <a:t> אמרתי שאולי זה משהו שאני אבוא לבני אמרה כי ככה</a:t>
            </a:r>
            <a:endParaRPr lang="en-US" sz="1801" kern="100" dirty="0">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07988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48E4D8-B920-BF96-6841-EE5C6604E82B}"/>
              </a:ext>
            </a:extLst>
          </p:cNvPr>
          <p:cNvSpPr>
            <a:spLocks noGrp="1"/>
          </p:cNvSpPr>
          <p:nvPr>
            <p:ph type="title"/>
          </p:nvPr>
        </p:nvSpPr>
        <p:spPr/>
        <p:txBody>
          <a:bodyPr/>
          <a:lstStyle/>
          <a:p>
            <a:pPr algn="ctr"/>
            <a:r>
              <a:rPr lang="he-IL" dirty="0">
                <a:highlight>
                  <a:srgbClr val="00FFFF"/>
                </a:highlight>
              </a:rPr>
              <a:t>המהפך מחובה להתפעלות</a:t>
            </a:r>
            <a:br>
              <a:rPr lang="he-IL" dirty="0">
                <a:highlight>
                  <a:srgbClr val="00FFFF"/>
                </a:highlight>
              </a:rPr>
            </a:br>
            <a:endParaRPr lang="he-IL" dirty="0">
              <a:highlight>
                <a:srgbClr val="00FFFF"/>
              </a:highlight>
            </a:endParaRPr>
          </a:p>
        </p:txBody>
      </p:sp>
      <p:sp>
        <p:nvSpPr>
          <p:cNvPr id="3" name="תיבת טקסט 2">
            <a:extLst>
              <a:ext uri="{FF2B5EF4-FFF2-40B4-BE49-F238E27FC236}">
                <a16:creationId xmlns:a16="http://schemas.microsoft.com/office/drawing/2014/main" id="{7A4D1479-07E8-DF08-7F90-BF6A82FA3801}"/>
              </a:ext>
            </a:extLst>
          </p:cNvPr>
          <p:cNvSpPr txBox="1"/>
          <p:nvPr/>
        </p:nvSpPr>
        <p:spPr>
          <a:xfrm>
            <a:off x="7052553" y="2821021"/>
            <a:ext cx="4893013" cy="3416320"/>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היום נדבר על המהפך העצום שיכול להתרחש בחיינו כשאנחנו מגלים את הסוד העמוק של הברכות.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כיצד כל ברכה, אפילו הפשוטה ביותר על כוס מים, יכולה להפוך לרגע של התגלות והתעלות?</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בשיעור נעסוק בשלושה רבדים:</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מברכה כחובה לברכה כהזדמנות - המהפך התודעתי</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מראיית פרטים לראיית השלם - גילוי האור האלוקי בכל פרט</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ממילים להתפעלות - הדרך המעשית להחיות את הברכות</a:t>
            </a:r>
          </a:p>
        </p:txBody>
      </p:sp>
      <p:pic>
        <p:nvPicPr>
          <p:cNvPr id="5" name="גרפיקה 4">
            <a:extLst>
              <a:ext uri="{FF2B5EF4-FFF2-40B4-BE49-F238E27FC236}">
                <a16:creationId xmlns:a16="http://schemas.microsoft.com/office/drawing/2014/main" id="{0D017B80-CB26-6AAF-37FE-A82D430417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2062264"/>
            <a:ext cx="6394315" cy="4795736"/>
          </a:xfrm>
          <a:prstGeom prst="rect">
            <a:avLst/>
          </a:prstGeom>
        </p:spPr>
      </p:pic>
    </p:spTree>
    <p:extLst>
      <p:ext uri="{BB962C8B-B14F-4D97-AF65-F5344CB8AC3E}">
        <p14:creationId xmlns:p14="http://schemas.microsoft.com/office/powerpoint/2010/main" val="1519038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FF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4DB249-75EB-637E-80A7-9FA9EC121C02}"/>
              </a:ext>
            </a:extLst>
          </p:cNvPr>
          <p:cNvSpPr>
            <a:spLocks noGrp="1"/>
          </p:cNvSpPr>
          <p:nvPr>
            <p:ph type="title"/>
          </p:nvPr>
        </p:nvSpPr>
        <p:spPr>
          <a:ln w="9525">
            <a:solidFill>
              <a:srgbClr val="C8C8C8"/>
            </a:solidFill>
          </a:ln>
        </p:spPr>
        <p:txBody>
          <a:bodyPr>
            <a:normAutofit/>
          </a:bodyPr>
          <a:lstStyle/>
          <a:p>
            <a:r>
              <a:rPr lang="he-IL" sz="4000" dirty="0">
                <a:solidFill>
                  <a:srgbClr val="006600"/>
                </a:solidFill>
                <a:latin typeface="David" panose="020E0502060401010101" pitchFamily="34" charset="-79"/>
              </a:rPr>
              <a:t>הרעיונות המרכזיים</a:t>
            </a:r>
          </a:p>
        </p:txBody>
      </p:sp>
      <p:sp>
        <p:nvSpPr>
          <p:cNvPr id="3" name="מציין מיקום טקסט 2">
            <a:extLst>
              <a:ext uri="{FF2B5EF4-FFF2-40B4-BE49-F238E27FC236}">
                <a16:creationId xmlns:a16="http://schemas.microsoft.com/office/drawing/2014/main" id="{9400CFB3-A45B-34EF-F858-BF94E9AF2B3D}"/>
              </a:ext>
            </a:extLst>
          </p:cNvPr>
          <p:cNvSpPr>
            <a:spLocks noGrp="1"/>
          </p:cNvSpPr>
          <p:nvPr>
            <p:ph type="body" idx="1"/>
          </p:nvPr>
        </p:nvSpPr>
        <p:spPr>
          <a:ln w="9525">
            <a:solidFill>
              <a:srgbClr val="C8C8C8"/>
            </a:solidFill>
          </a:ln>
        </p:spPr>
        <p:txBody>
          <a:bodyPr>
            <a:normAutofit fontScale="77500" lnSpcReduction="20000"/>
          </a:bodyPr>
          <a:lstStyle/>
          <a:p>
            <a:pPr algn="r" rtl="1"/>
            <a:r>
              <a:rPr lang="he-IL" dirty="0">
                <a:effectLst/>
              </a:rPr>
              <a:t>אני אנתח את הטקסט בהתאם למסגרת שיצרנו. מכיוון שהטקסט נראה כמו תמלול של שיחה או דיון בנושא ברכות והודיה, אני אעזור לארגן ולהבהיר את הרעיונות המרכזיים.</a:t>
            </a:r>
          </a:p>
          <a:p>
            <a:r>
              <a:rPr lang="he-IL" b="1" dirty="0"/>
              <a:t>שלב 1: ניתוח ראשוני</a:t>
            </a:r>
          </a:p>
          <a:p>
            <a:pPr algn="r" rtl="1"/>
            <a:r>
              <a:rPr lang="he-IL" b="1" dirty="0">
                <a:effectLst/>
              </a:rPr>
              <a:t>רעיונות מרכזיים מהטקסט:</a:t>
            </a:r>
            <a:endParaRPr lang="he-IL" dirty="0">
              <a:effectLst/>
            </a:endParaRPr>
          </a:p>
          <a:p>
            <a:pPr rtl="1">
              <a:buFont typeface="+mj-lt"/>
              <a:buAutoNum type="arabicPeriod"/>
            </a:pPr>
            <a:r>
              <a:rPr lang="he-IL" dirty="0">
                <a:effectLst/>
              </a:rPr>
              <a:t>הבדל בין ברכה רגילה להודיה מיוחדת</a:t>
            </a:r>
          </a:p>
          <a:p>
            <a:pPr rtl="1">
              <a:buFont typeface="+mj-lt"/>
              <a:buAutoNum type="arabicPeriod"/>
            </a:pPr>
            <a:r>
              <a:rPr lang="he-IL" dirty="0">
                <a:effectLst/>
              </a:rPr>
              <a:t>משמעות השמחה בברכות</a:t>
            </a:r>
          </a:p>
          <a:p>
            <a:pPr rtl="1">
              <a:buFont typeface="+mj-lt"/>
              <a:buAutoNum type="arabicPeriod"/>
            </a:pPr>
            <a:r>
              <a:rPr lang="he-IL" dirty="0">
                <a:effectLst/>
              </a:rPr>
              <a:t>הקשר בין ברכה, הודיה ואהבת ה'</a:t>
            </a:r>
          </a:p>
          <a:p>
            <a:pPr rtl="1">
              <a:buFont typeface="+mj-lt"/>
              <a:buAutoNum type="arabicPeriod"/>
            </a:pPr>
            <a:r>
              <a:rPr lang="he-IL" dirty="0">
                <a:effectLst/>
              </a:rPr>
              <a:t>ההבדל בין ברכה כ"תשלום" לבין ברכה מתוך התפעלות אמיתית</a:t>
            </a:r>
          </a:p>
          <a:p>
            <a:pPr algn="r" rtl="1"/>
            <a:r>
              <a:rPr lang="he-IL" b="1" dirty="0">
                <a:effectLst/>
              </a:rPr>
              <a:t>נקודות מפתח:</a:t>
            </a:r>
            <a:endParaRPr lang="he-IL" dirty="0">
              <a:effectLst/>
            </a:endParaRPr>
          </a:p>
          <a:p>
            <a:pPr rtl="1">
              <a:buFont typeface="Arial" panose="020B0604020202020204" pitchFamily="34" charset="0"/>
              <a:buChar char="•"/>
            </a:pPr>
            <a:r>
              <a:rPr lang="he-IL" dirty="0">
                <a:effectLst/>
              </a:rPr>
              <a:t>"אומר לך </a:t>
            </a:r>
            <a:r>
              <a:rPr lang="he-IL" dirty="0" err="1">
                <a:effectLst/>
              </a:rPr>
              <a:t>שהכל</a:t>
            </a:r>
            <a:r>
              <a:rPr lang="he-IL" dirty="0">
                <a:effectLst/>
              </a:rPr>
              <a:t> נהיה בדברו" - התייחסות לברכות הנהנין</a:t>
            </a:r>
          </a:p>
          <a:p>
            <a:pPr rtl="1">
              <a:buFont typeface="Arial" panose="020B0604020202020204" pitchFamily="34" charset="0"/>
              <a:buChar char="•"/>
            </a:pPr>
            <a:r>
              <a:rPr lang="he-IL" dirty="0">
                <a:effectLst/>
              </a:rPr>
              <a:t>"ברכות זה בדרך משבחת את השם" - הגדרת מהות הברכה</a:t>
            </a:r>
          </a:p>
          <a:p>
            <a:pPr rtl="1">
              <a:buFont typeface="Arial" panose="020B0604020202020204" pitchFamily="34" charset="0"/>
              <a:buChar char="•"/>
            </a:pPr>
            <a:r>
              <a:rPr lang="he-IL" dirty="0">
                <a:effectLst/>
              </a:rPr>
              <a:t>"האדם בטבעו אוהב... דברים ערכיים" - הסבר פסיכולוגי למהות ההודיה</a:t>
            </a:r>
          </a:p>
        </p:txBody>
      </p:sp>
    </p:spTree>
    <p:extLst>
      <p:ext uri="{BB962C8B-B14F-4D97-AF65-F5344CB8AC3E}">
        <p14:creationId xmlns:p14="http://schemas.microsoft.com/office/powerpoint/2010/main" val="2546807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6FF"/>
        </a:solidFill>
        <a:effectLst/>
      </p:bgPr>
    </p:bg>
    <p:spTree>
      <p:nvGrpSpPr>
        <p:cNvPr id="1" name="">
          <a:extLst>
            <a:ext uri="{FF2B5EF4-FFF2-40B4-BE49-F238E27FC236}">
              <a16:creationId xmlns:a16="http://schemas.microsoft.com/office/drawing/2014/main" id="{4F19A1C1-8E9B-2A7E-6B44-FDB4A3E516D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379F258-5170-7006-B93D-BCEBAF046DB5}"/>
              </a:ext>
            </a:extLst>
          </p:cNvPr>
          <p:cNvSpPr>
            <a:spLocks noGrp="1"/>
          </p:cNvSpPr>
          <p:nvPr>
            <p:ph type="title"/>
          </p:nvPr>
        </p:nvSpPr>
        <p:spPr>
          <a:xfrm>
            <a:off x="838202" y="365126"/>
            <a:ext cx="10790380" cy="567748"/>
          </a:xfrm>
          <a:ln w="9525">
            <a:solidFill>
              <a:srgbClr val="C8C8C8"/>
            </a:solidFill>
          </a:ln>
        </p:spPr>
        <p:txBody>
          <a:bodyPr>
            <a:normAutofit fontScale="90000"/>
          </a:bodyPr>
          <a:lstStyle/>
          <a:p>
            <a:r>
              <a:rPr lang="he-IL" sz="4000" dirty="0">
                <a:solidFill>
                  <a:srgbClr val="660066"/>
                </a:solidFill>
                <a:latin typeface="David" panose="020E0502060401010101" pitchFamily="34" charset="-79"/>
              </a:rPr>
              <a:t>מאמר מסודר – מעבר למילים</a:t>
            </a:r>
          </a:p>
        </p:txBody>
      </p:sp>
      <p:sp>
        <p:nvSpPr>
          <p:cNvPr id="3" name="מציין מיקום טקסט 2">
            <a:extLst>
              <a:ext uri="{FF2B5EF4-FFF2-40B4-BE49-F238E27FC236}">
                <a16:creationId xmlns:a16="http://schemas.microsoft.com/office/drawing/2014/main" id="{BBBDF0B5-9EAA-E2CE-576D-F5A8A72A1BF6}"/>
              </a:ext>
            </a:extLst>
          </p:cNvPr>
          <p:cNvSpPr>
            <a:spLocks noGrp="1"/>
          </p:cNvSpPr>
          <p:nvPr>
            <p:ph type="body" idx="1"/>
          </p:nvPr>
        </p:nvSpPr>
        <p:spPr>
          <a:xfrm>
            <a:off x="7102764" y="942109"/>
            <a:ext cx="4516580" cy="5763492"/>
          </a:xfrm>
          <a:ln w="9525">
            <a:solidFill>
              <a:srgbClr val="C8C8C8"/>
            </a:solidFill>
          </a:ln>
        </p:spPr>
        <p:txBody>
          <a:bodyPr>
            <a:normAutofit/>
          </a:bodyPr>
          <a:lstStyle/>
          <a:p>
            <a:r>
              <a:rPr lang="he-IL" b="1" dirty="0"/>
              <a:t>ברכה והודיה: מעבר למילים</a:t>
            </a:r>
          </a:p>
          <a:p>
            <a:r>
              <a:rPr lang="he-IL" b="1" dirty="0"/>
              <a:t>פתיחה</a:t>
            </a:r>
          </a:p>
          <a:p>
            <a:pPr algn="r" rtl="1"/>
            <a:r>
              <a:rPr lang="he-IL" dirty="0">
                <a:effectLst/>
              </a:rPr>
              <a:t>האם פעם שמתם לב להבדל בין אמירת ברכה כמצוות אנשים מלומדה, לבין רגע של הודיה אמיתית? </a:t>
            </a:r>
          </a:p>
          <a:p>
            <a:pPr algn="r" rtl="1"/>
            <a:r>
              <a:rPr lang="he-IL" dirty="0">
                <a:effectLst/>
              </a:rPr>
              <a:t>כשאנחנו מברכים "</a:t>
            </a:r>
            <a:r>
              <a:rPr lang="he-IL" dirty="0" err="1">
                <a:effectLst/>
              </a:rPr>
              <a:t>שהכל</a:t>
            </a:r>
            <a:r>
              <a:rPr lang="he-IL" dirty="0">
                <a:effectLst/>
              </a:rPr>
              <a:t> נהיה בדברו" על כוס מים, האם אנחנו באמת מרגישים את המשמעות, או שזה הפך למעין "תשלום" רוחני אוטומטי?</a:t>
            </a:r>
          </a:p>
        </p:txBody>
      </p:sp>
      <p:pic>
        <p:nvPicPr>
          <p:cNvPr id="5" name="תמונה 4">
            <a:extLst>
              <a:ext uri="{FF2B5EF4-FFF2-40B4-BE49-F238E27FC236}">
                <a16:creationId xmlns:a16="http://schemas.microsoft.com/office/drawing/2014/main" id="{BA51556A-1223-CBD5-87F8-741D20BBA1E5}"/>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59689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6FF"/>
        </a:solidFill>
        <a:effectLst/>
      </p:bgPr>
    </p:bg>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DDAFC773-BCC5-6425-6CDB-F1F4B4B8828D}"/>
              </a:ext>
            </a:extLst>
          </p:cNvPr>
          <p:cNvSpPr>
            <a:spLocks noGrp="1"/>
          </p:cNvSpPr>
          <p:nvPr>
            <p:ph type="body" idx="1"/>
          </p:nvPr>
        </p:nvSpPr>
        <p:spPr>
          <a:xfrm>
            <a:off x="6761018" y="249381"/>
            <a:ext cx="5144654" cy="7084291"/>
          </a:xfrm>
          <a:ln w="9525">
            <a:solidFill>
              <a:srgbClr val="C8C8C8"/>
            </a:solidFill>
          </a:ln>
        </p:spPr>
        <p:txBody>
          <a:bodyPr>
            <a:normAutofit fontScale="92500" lnSpcReduction="20000"/>
          </a:bodyPr>
          <a:lstStyle/>
          <a:p>
            <a:pPr algn="ctr"/>
            <a:r>
              <a:rPr lang="he-IL" b="1" dirty="0"/>
              <a:t>שלושה סוגי ברכות</a:t>
            </a:r>
          </a:p>
          <a:p>
            <a:r>
              <a:rPr lang="he-IL" b="1" dirty="0"/>
              <a:t>1. ברכה כ"תשלום"</a:t>
            </a:r>
          </a:p>
          <a:p>
            <a:pPr algn="r" rtl="1"/>
            <a:r>
              <a:rPr lang="he-IL" dirty="0">
                <a:effectLst/>
              </a:rPr>
              <a:t>לפעמים אנחנו מברכים כמו אדם המשלם בקופת המכולת - זו פעולה טכנית, נכונה הלכתית, אך חסרה את העומק הרגשי.</a:t>
            </a:r>
          </a:p>
          <a:p>
            <a:pPr marL="0" indent="0" algn="r" rtl="1">
              <a:buNone/>
            </a:pPr>
            <a:endParaRPr lang="he-IL" dirty="0">
              <a:effectLst/>
            </a:endParaRPr>
          </a:p>
          <a:p>
            <a:r>
              <a:rPr lang="he-IL" b="1" dirty="0"/>
              <a:t>2. ברכה מתוך התפעלות</a:t>
            </a:r>
          </a:p>
          <a:p>
            <a:pPr algn="r" rtl="1"/>
            <a:r>
              <a:rPr lang="he-IL" dirty="0">
                <a:effectLst/>
              </a:rPr>
              <a:t>כשאדם רואה עץ פורח או פרי מיוחד, ההתפעלות הטבעית מובילה לברכה שונה לגמרי - זו ברכה הנובעת מהתרגשות אמיתית ותחושת פליאה.</a:t>
            </a:r>
          </a:p>
          <a:p>
            <a:pPr marL="0" indent="0" algn="r" rtl="1">
              <a:buNone/>
            </a:pPr>
            <a:endParaRPr lang="he-IL" dirty="0">
              <a:effectLst/>
            </a:endParaRPr>
          </a:p>
          <a:p>
            <a:r>
              <a:rPr lang="he-IL" b="1" dirty="0"/>
              <a:t>3. הודיה מתוך אהבה</a:t>
            </a:r>
          </a:p>
          <a:p>
            <a:pPr algn="r" rtl="1"/>
            <a:r>
              <a:rPr lang="he-IL" dirty="0">
                <a:effectLst/>
              </a:rPr>
              <a:t>הרובד העמוק ביותר הוא כשהברכה נובעת מתוך אהבת ה'. כמו אדם המתפעל ממעשה טוב של חברו, גם </a:t>
            </a:r>
            <a:r>
              <a:rPr lang="he-IL" dirty="0" err="1">
                <a:effectLst/>
              </a:rPr>
              <a:t>כשלא</a:t>
            </a:r>
            <a:r>
              <a:rPr lang="he-IL" dirty="0">
                <a:effectLst/>
              </a:rPr>
              <a:t> קיבל ממנו דבר, כך אנחנו יכולים להודות לה' מתוך אהבה טהורה.</a:t>
            </a:r>
          </a:p>
        </p:txBody>
      </p:sp>
      <p:pic>
        <p:nvPicPr>
          <p:cNvPr id="4" name="תמונה 3">
            <a:extLst>
              <a:ext uri="{FF2B5EF4-FFF2-40B4-BE49-F238E27FC236}">
                <a16:creationId xmlns:a16="http://schemas.microsoft.com/office/drawing/2014/main" id="{4A84B87C-056C-7D7F-BAA2-4BDD39D9D4C6}"/>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11173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6C23BB-168A-729B-A0CE-1B765DA855D5}"/>
              </a:ext>
            </a:extLst>
          </p:cNvPr>
          <p:cNvSpPr>
            <a:spLocks noGrp="1"/>
          </p:cNvSpPr>
          <p:nvPr>
            <p:ph type="title"/>
          </p:nvPr>
        </p:nvSpPr>
        <p:spPr>
          <a:xfrm>
            <a:off x="838201" y="365125"/>
            <a:ext cx="11067471" cy="1325563"/>
          </a:xfrm>
          <a:ln w="9525">
            <a:solidFill>
              <a:srgbClr val="C8C8C8"/>
            </a:solidFill>
          </a:ln>
        </p:spPr>
        <p:txBody>
          <a:bodyPr>
            <a:normAutofit/>
          </a:bodyPr>
          <a:lstStyle/>
          <a:p>
            <a:r>
              <a:rPr lang="he-IL" sz="4000" dirty="0">
                <a:solidFill>
                  <a:srgbClr val="996600"/>
                </a:solidFill>
                <a:latin typeface="David" panose="020E0502060401010101" pitchFamily="34" charset="-79"/>
              </a:rPr>
              <a:t>• המעבר מחובה לשמחה</a:t>
            </a:r>
          </a:p>
        </p:txBody>
      </p:sp>
      <p:sp>
        <p:nvSpPr>
          <p:cNvPr id="3" name="מציין מיקום טקסט 2">
            <a:extLst>
              <a:ext uri="{FF2B5EF4-FFF2-40B4-BE49-F238E27FC236}">
                <a16:creationId xmlns:a16="http://schemas.microsoft.com/office/drawing/2014/main" id="{86095EE8-875C-5578-EC8B-6874F45599ED}"/>
              </a:ext>
            </a:extLst>
          </p:cNvPr>
          <p:cNvSpPr>
            <a:spLocks noGrp="1"/>
          </p:cNvSpPr>
          <p:nvPr>
            <p:ph type="body" idx="1"/>
          </p:nvPr>
        </p:nvSpPr>
        <p:spPr>
          <a:xfrm>
            <a:off x="7001164" y="1825625"/>
            <a:ext cx="4996872" cy="4351338"/>
          </a:xfrm>
          <a:ln w="9525">
            <a:solidFill>
              <a:srgbClr val="C8C8C8"/>
            </a:solidFill>
          </a:ln>
        </p:spPr>
        <p:txBody>
          <a:bodyPr>
            <a:normAutofit fontScale="77500" lnSpcReduction="20000"/>
          </a:bodyPr>
          <a:lstStyle/>
          <a:p>
            <a:pPr algn="r" rtl="1"/>
            <a:r>
              <a:rPr lang="he-IL" dirty="0">
                <a:effectLst/>
              </a:rPr>
              <a:t>הדרך להפוך את הברכות מחובה לשמחה היא דרך שינוי הגישה הפנימית:</a:t>
            </a:r>
          </a:p>
          <a:p>
            <a:pPr rtl="1">
              <a:buFont typeface="+mj-lt"/>
              <a:buAutoNum type="arabicPeriod"/>
            </a:pPr>
            <a:r>
              <a:rPr lang="he-IL" dirty="0">
                <a:effectLst/>
              </a:rPr>
              <a:t>זיהוי הטוב בכל דבר</a:t>
            </a:r>
          </a:p>
          <a:p>
            <a:pPr rtl="1">
              <a:buFont typeface="+mj-lt"/>
              <a:buAutoNum type="arabicPeriod"/>
            </a:pPr>
            <a:r>
              <a:rPr lang="he-IL" dirty="0">
                <a:effectLst/>
              </a:rPr>
              <a:t>פיתוח מבט של התפעלות</a:t>
            </a:r>
          </a:p>
          <a:p>
            <a:pPr rtl="1">
              <a:buFont typeface="+mj-lt"/>
              <a:buAutoNum type="arabicPeriod"/>
            </a:pPr>
            <a:r>
              <a:rPr lang="he-IL" dirty="0">
                <a:effectLst/>
              </a:rPr>
              <a:t>טיפוח רגש של אהבה והכרת הטוב</a:t>
            </a:r>
          </a:p>
          <a:p>
            <a:pPr marL="0" indent="0">
              <a:buNone/>
            </a:pPr>
            <a:endParaRPr lang="he-IL" dirty="0">
              <a:effectLst/>
            </a:endParaRPr>
          </a:p>
          <a:p>
            <a:r>
              <a:rPr lang="he-IL" b="1" dirty="0"/>
              <a:t>סיכום</a:t>
            </a:r>
          </a:p>
          <a:p>
            <a:pPr algn="r" rtl="1"/>
            <a:r>
              <a:rPr lang="he-IL" dirty="0">
                <a:effectLst/>
              </a:rPr>
              <a:t>הברכה האמיתית היא לא רק המילים שאנחנו אומרים, אלא בעיקר הרגש שמאחוריהן. </a:t>
            </a:r>
          </a:p>
          <a:p>
            <a:pPr algn="r" rtl="1"/>
            <a:r>
              <a:rPr lang="he-IL" dirty="0">
                <a:effectLst/>
              </a:rPr>
              <a:t>כשאנחנו מצליחים לחבר את הלב למילים, הברכה הופכת מ"תשלום" להזדמנות של התעלות רוחנית וקרבת ה'.</a:t>
            </a:r>
          </a:p>
        </p:txBody>
      </p:sp>
      <p:pic>
        <p:nvPicPr>
          <p:cNvPr id="4" name="תמונה 3">
            <a:extLst>
              <a:ext uri="{FF2B5EF4-FFF2-40B4-BE49-F238E27FC236}">
                <a16:creationId xmlns:a16="http://schemas.microsoft.com/office/drawing/2014/main" id="{BFC99D95-CEFE-D439-75A2-36BBF0299316}"/>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908742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FCAB2D-7928-8E34-FA1B-0C958E081FFF}"/>
              </a:ext>
            </a:extLst>
          </p:cNvPr>
          <p:cNvSpPr>
            <a:spLocks noGrp="1"/>
          </p:cNvSpPr>
          <p:nvPr>
            <p:ph type="title"/>
          </p:nvPr>
        </p:nvSpPr>
        <p:spPr>
          <a:xfrm>
            <a:off x="0" y="365125"/>
            <a:ext cx="11353802" cy="1325563"/>
          </a:xfrm>
        </p:spPr>
        <p:txBody>
          <a:bodyPr>
            <a:noAutofit/>
          </a:bodyPr>
          <a:lstStyle/>
          <a:p>
            <a:r>
              <a:rPr lang="he-IL" sz="2400" dirty="0">
                <a:latin typeface="Guttman Stam" panose="02010401010101010101" pitchFamily="2" charset="-79"/>
                <a:cs typeface="Guttman Stam" panose="02010401010101010101" pitchFamily="2" charset="-79"/>
              </a:rPr>
              <a:t>(ז) וַיֹּאמְרוּ עַבְדֵי פַרְעֹה אֵלָיו </a:t>
            </a:r>
            <a:r>
              <a:rPr lang="he-IL" sz="2400" dirty="0" err="1">
                <a:latin typeface="Guttman Stam" panose="02010401010101010101" pitchFamily="2" charset="-79"/>
                <a:cs typeface="Guttman Stam" panose="02010401010101010101" pitchFamily="2" charset="-79"/>
              </a:rPr>
              <a:t>עַד־מָתַי</a:t>
            </a:r>
            <a:r>
              <a:rPr lang="he-IL" sz="2400" dirty="0">
                <a:latin typeface="Guttman Stam" panose="02010401010101010101" pitchFamily="2" charset="-79"/>
                <a:cs typeface="Guttman Stam" panose="02010401010101010101" pitchFamily="2" charset="-79"/>
              </a:rPr>
              <a:t> יִהְיֶה זֶה לָנוּ לְמוֹקֵשׁ שַׁלַּח </a:t>
            </a:r>
            <a:r>
              <a:rPr lang="he-IL" sz="2400" dirty="0" err="1">
                <a:latin typeface="Guttman Stam" panose="02010401010101010101" pitchFamily="2" charset="-79"/>
                <a:cs typeface="Guttman Stam" panose="02010401010101010101" pitchFamily="2" charset="-79"/>
              </a:rPr>
              <a:t>אֶת־הָאֲנָשִׁים</a:t>
            </a:r>
            <a:r>
              <a:rPr lang="he-IL" sz="2400" dirty="0">
                <a:latin typeface="Guttman Stam" panose="02010401010101010101" pitchFamily="2" charset="-79"/>
                <a:cs typeface="Guttman Stam" panose="02010401010101010101" pitchFamily="2" charset="-79"/>
              </a:rPr>
              <a:t> וְיַעַבְדוּ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אֱלֹהֵיהֶם</a:t>
            </a:r>
            <a:r>
              <a:rPr lang="he-IL" sz="2400" dirty="0">
                <a:latin typeface="Guttman Stam" panose="02010401010101010101" pitchFamily="2" charset="-79"/>
                <a:cs typeface="Guttman Stam" panose="02010401010101010101" pitchFamily="2" charset="-79"/>
              </a:rPr>
              <a:t> הֲטֶרֶם תֵּדַע כִּי אָבְדָה מִצְרָיִם: (ח) וַיּוּשַׁב </a:t>
            </a:r>
            <a:r>
              <a:rPr lang="he-IL" sz="2400" dirty="0" err="1">
                <a:latin typeface="Guttman Stam" panose="02010401010101010101" pitchFamily="2" charset="-79"/>
                <a:cs typeface="Guttman Stam" panose="02010401010101010101" pitchFamily="2" charset="-79"/>
              </a:rPr>
              <a:t>אֶת־מֹשֶׁה</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וְאֶת־אַהֲרֹן</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אֶל־פַּרְעֹה</a:t>
            </a:r>
            <a:r>
              <a:rPr lang="he-IL" sz="2400" dirty="0">
                <a:latin typeface="Guttman Stam" panose="02010401010101010101" pitchFamily="2" charset="-79"/>
                <a:cs typeface="Guttman Stam" panose="02010401010101010101" pitchFamily="2" charset="-79"/>
              </a:rPr>
              <a:t> וַיֹּאמֶר </a:t>
            </a:r>
            <a:r>
              <a:rPr lang="he-IL" sz="2400" dirty="0" err="1">
                <a:latin typeface="Guttman Stam" panose="02010401010101010101" pitchFamily="2" charset="-79"/>
                <a:cs typeface="Guttman Stam" panose="02010401010101010101" pitchFamily="2" charset="-79"/>
              </a:rPr>
              <a:t>אֲלֵהֶם</a:t>
            </a:r>
            <a:r>
              <a:rPr lang="he-IL" sz="2400" dirty="0">
                <a:latin typeface="Guttman Stam" panose="02010401010101010101" pitchFamily="2" charset="-79"/>
                <a:cs typeface="Guttman Stam" panose="02010401010101010101" pitchFamily="2" charset="-79"/>
              </a:rPr>
              <a:t> לְכוּ 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אֱלֹהֵיכֶם</a:t>
            </a:r>
            <a:r>
              <a:rPr lang="he-IL" sz="2400" dirty="0">
                <a:latin typeface="Guttman Stam" panose="02010401010101010101" pitchFamily="2" charset="-79"/>
                <a:cs typeface="Guttman Stam" panose="02010401010101010101" pitchFamily="2" charset="-79"/>
              </a:rPr>
              <a:t> מִי וָמִי הַהֹלְכִים:(ט) וַיֹּאמֶר מֹשֶׁה בִּנְעָרֵינוּ וּבִזְקֵנֵינוּ נֵלֵךְ בְּבָנֵינוּ וּבִבְנוֹתֵנוּ בְּצֹאנֵנוּ וּבִבְקָרֵנוּ נֵלֵךְ כִּי </a:t>
            </a:r>
            <a:r>
              <a:rPr lang="he-IL" sz="2400" dirty="0" err="1">
                <a:latin typeface="Guttman Stam" panose="02010401010101010101" pitchFamily="2" charset="-79"/>
                <a:cs typeface="Guttman Stam" panose="02010401010101010101" pitchFamily="2" charset="-79"/>
              </a:rPr>
              <a:t>חַג־יְקֹוָק</a:t>
            </a:r>
            <a:r>
              <a:rPr lang="he-IL" sz="2400" dirty="0">
                <a:latin typeface="Guttman Stam" panose="02010401010101010101" pitchFamily="2" charset="-79"/>
                <a:cs typeface="Guttman Stam" panose="02010401010101010101" pitchFamily="2" charset="-79"/>
              </a:rPr>
              <a:t> לָנוּ:</a:t>
            </a:r>
          </a:p>
        </p:txBody>
      </p:sp>
      <p:sp>
        <p:nvSpPr>
          <p:cNvPr id="3" name="מציין מיקום טקסט 2">
            <a:extLst>
              <a:ext uri="{FF2B5EF4-FFF2-40B4-BE49-F238E27FC236}">
                <a16:creationId xmlns:a16="http://schemas.microsoft.com/office/drawing/2014/main" id="{ADDBC39C-0C1A-8950-5295-7D2221DAA51C}"/>
              </a:ext>
            </a:extLst>
          </p:cNvPr>
          <p:cNvSpPr>
            <a:spLocks noGrp="1"/>
          </p:cNvSpPr>
          <p:nvPr>
            <p:ph type="body" idx="1"/>
          </p:nvPr>
        </p:nvSpPr>
        <p:spPr>
          <a:xfrm>
            <a:off x="83127" y="1825625"/>
            <a:ext cx="11270675" cy="4351338"/>
          </a:xfrm>
        </p:spPr>
        <p:txBody>
          <a:bodyPr>
            <a:normAutofit fontScale="77500" lnSpcReduction="20000"/>
          </a:bodyPr>
          <a:lstStyle/>
          <a:p>
            <a:pPr algn="r" rtl="1"/>
            <a:r>
              <a:rPr lang="he-IL" dirty="0">
                <a:effectLst/>
              </a:rPr>
              <a:t>🕯️ חקירה: גדר עבודת ה' - חובה או שמחה</a:t>
            </a:r>
          </a:p>
          <a:p>
            <a:pPr algn="r" rtl="1"/>
            <a:r>
              <a:rPr lang="he-IL" dirty="0">
                <a:effectLst/>
              </a:rPr>
              <a:t>נקודת החקירה המרכזית: מהי מהות עבודת ה' - האם היא בגדר חובת עבודה או בגדר שמחה וחגיגה?</a:t>
            </a:r>
          </a:p>
          <a:p>
            <a:pPr algn="r" rtl="1"/>
            <a:r>
              <a:rPr lang="he-IL" dirty="0">
                <a:effectLst/>
                <a:highlight>
                  <a:srgbClr val="FFFF00"/>
                </a:highlight>
              </a:rPr>
              <a:t>נתיב א': הגדרת המהות</a:t>
            </a:r>
          </a:p>
          <a:p>
            <a:pPr rtl="1">
              <a:buFont typeface="Arial" panose="020B0604020202020204" pitchFamily="34" charset="0"/>
              <a:buChar char="•"/>
            </a:pPr>
            <a:r>
              <a:rPr lang="he-IL" dirty="0">
                <a:effectLst/>
              </a:rPr>
              <a:t>צד א' (פרעה): עבודת ה' היא חובה ועול - כמו עבודה</a:t>
            </a:r>
          </a:p>
          <a:p>
            <a:pPr rtl="1">
              <a:buFont typeface="Arial" panose="020B0604020202020204" pitchFamily="34" charset="0"/>
              <a:buChar char="•"/>
            </a:pPr>
            <a:r>
              <a:rPr lang="he-IL" dirty="0">
                <a:effectLst/>
              </a:rPr>
              <a:t>צד ב' (משה): עבודת ה' היא שמחה והתעלות - כמו חגיגה</a:t>
            </a:r>
          </a:p>
          <a:p>
            <a:pPr algn="r" rtl="1"/>
            <a:r>
              <a:rPr lang="he-IL" dirty="0">
                <a:effectLst/>
                <a:highlight>
                  <a:srgbClr val="FFFF00"/>
                </a:highlight>
              </a:rPr>
              <a:t>נתיב ב': מי המשתתף</a:t>
            </a:r>
          </a:p>
          <a:p>
            <a:pPr rtl="1">
              <a:buFont typeface="Arial" panose="020B0604020202020204" pitchFamily="34" charset="0"/>
              <a:buChar char="•"/>
            </a:pPr>
            <a:r>
              <a:rPr lang="he-IL" dirty="0">
                <a:effectLst/>
              </a:rPr>
              <a:t>צד א': רק מי שמחויב בפועל (הגברים)</a:t>
            </a:r>
          </a:p>
          <a:p>
            <a:pPr rtl="1">
              <a:buFont typeface="Arial" panose="020B0604020202020204" pitchFamily="34" charset="0"/>
              <a:buChar char="•"/>
            </a:pPr>
            <a:r>
              <a:rPr lang="he-IL" dirty="0">
                <a:effectLst/>
              </a:rPr>
              <a:t>צד ב': כל המשפחה והקהילה</a:t>
            </a:r>
          </a:p>
          <a:p>
            <a:pPr algn="r" rtl="1"/>
            <a:r>
              <a:rPr lang="he-IL" dirty="0">
                <a:effectLst/>
                <a:highlight>
                  <a:srgbClr val="FFFF00"/>
                </a:highlight>
              </a:rPr>
              <a:t>נתיב ג': תכלית העבודה</a:t>
            </a:r>
          </a:p>
          <a:p>
            <a:pPr rtl="1">
              <a:buFont typeface="Arial" panose="020B0604020202020204" pitchFamily="34" charset="0"/>
              <a:buChar char="•"/>
            </a:pPr>
            <a:r>
              <a:rPr lang="he-IL" dirty="0">
                <a:effectLst/>
              </a:rPr>
              <a:t>צד א': קיום החובה הטכנית</a:t>
            </a:r>
          </a:p>
          <a:p>
            <a:pPr rtl="1">
              <a:buFont typeface="Arial" panose="020B0604020202020204" pitchFamily="34" charset="0"/>
              <a:buChar char="•"/>
            </a:pPr>
            <a:r>
              <a:rPr lang="he-IL" dirty="0">
                <a:effectLst/>
              </a:rPr>
              <a:t>צד ב': חיבור כללי לקדושה</a:t>
            </a:r>
          </a:p>
          <a:p>
            <a:endParaRPr lang="he-IL" dirty="0"/>
          </a:p>
        </p:txBody>
      </p:sp>
      <p:pic>
        <p:nvPicPr>
          <p:cNvPr id="4" name="תמונה 3">
            <a:extLst>
              <a:ext uri="{FF2B5EF4-FFF2-40B4-BE49-F238E27FC236}">
                <a16:creationId xmlns:a16="http://schemas.microsoft.com/office/drawing/2014/main" id="{A72F9C78-FD98-520F-842F-0556E02FE6CD}"/>
              </a:ext>
            </a:extLst>
          </p:cNvPr>
          <p:cNvPicPr>
            <a:picLocks noChangeAspect="1"/>
          </p:cNvPicPr>
          <p:nvPr/>
        </p:nvPicPr>
        <p:blipFill>
          <a:blip r:embed="rId2"/>
          <a:stretch>
            <a:fillRect/>
          </a:stretch>
        </p:blipFill>
        <p:spPr>
          <a:xfrm>
            <a:off x="95250" y="3722254"/>
            <a:ext cx="5487554" cy="3135745"/>
          </a:xfrm>
          <a:prstGeom prst="rect">
            <a:avLst/>
          </a:prstGeom>
        </p:spPr>
      </p:pic>
    </p:spTree>
    <p:extLst>
      <p:ext uri="{BB962C8B-B14F-4D97-AF65-F5344CB8AC3E}">
        <p14:creationId xmlns:p14="http://schemas.microsoft.com/office/powerpoint/2010/main" val="3064431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779342B-51B4-1540-A314-EA2D2618612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BDB3A4B-BC41-51FF-B77B-7FE5160890CC}"/>
              </a:ext>
            </a:extLst>
          </p:cNvPr>
          <p:cNvSpPr>
            <a:spLocks noGrp="1"/>
          </p:cNvSpPr>
          <p:nvPr>
            <p:ph type="title"/>
          </p:nvPr>
        </p:nvSpPr>
        <p:spPr>
          <a:xfrm>
            <a:off x="0" y="365125"/>
            <a:ext cx="11353802" cy="1325563"/>
          </a:xfrm>
        </p:spPr>
        <p:txBody>
          <a:bodyPr>
            <a:noAutofit/>
          </a:bodyPr>
          <a:lstStyle/>
          <a:p>
            <a:r>
              <a:rPr lang="he-IL" sz="2400" dirty="0">
                <a:latin typeface="Guttman Stam" panose="02010401010101010101" pitchFamily="2" charset="-79"/>
                <a:cs typeface="Guttman Stam" panose="02010401010101010101" pitchFamily="2" charset="-79"/>
              </a:rPr>
              <a:t>(ז) וַיֹּאמְרוּ עַבְדֵי פַרְעֹה אֵלָיו </a:t>
            </a:r>
            <a:r>
              <a:rPr lang="he-IL" sz="2400" dirty="0" err="1">
                <a:latin typeface="Guttman Stam" panose="02010401010101010101" pitchFamily="2" charset="-79"/>
                <a:cs typeface="Guttman Stam" panose="02010401010101010101" pitchFamily="2" charset="-79"/>
              </a:rPr>
              <a:t>עַד־מָתַי</a:t>
            </a:r>
            <a:r>
              <a:rPr lang="he-IL" sz="2400" dirty="0">
                <a:latin typeface="Guttman Stam" panose="02010401010101010101" pitchFamily="2" charset="-79"/>
                <a:cs typeface="Guttman Stam" panose="02010401010101010101" pitchFamily="2" charset="-79"/>
              </a:rPr>
              <a:t> יִהְיֶה זֶה לָנוּ לְמוֹקֵשׁ שַׁלַּח </a:t>
            </a:r>
            <a:r>
              <a:rPr lang="he-IL" sz="2400" dirty="0" err="1">
                <a:latin typeface="Guttman Stam" panose="02010401010101010101" pitchFamily="2" charset="-79"/>
                <a:cs typeface="Guttman Stam" panose="02010401010101010101" pitchFamily="2" charset="-79"/>
              </a:rPr>
              <a:t>אֶת־הָאֲנָשִׁים</a:t>
            </a:r>
            <a:r>
              <a:rPr lang="he-IL" sz="2400" dirty="0">
                <a:latin typeface="Guttman Stam" panose="02010401010101010101" pitchFamily="2" charset="-79"/>
                <a:cs typeface="Guttman Stam" panose="02010401010101010101" pitchFamily="2" charset="-79"/>
              </a:rPr>
              <a:t> וְיַעַבְדוּ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אֱלֹהֵיהֶם</a:t>
            </a:r>
            <a:r>
              <a:rPr lang="he-IL" sz="2400" dirty="0">
                <a:latin typeface="Guttman Stam" panose="02010401010101010101" pitchFamily="2" charset="-79"/>
                <a:cs typeface="Guttman Stam" panose="02010401010101010101" pitchFamily="2" charset="-79"/>
              </a:rPr>
              <a:t> הֲטֶרֶם תֵּדַע כִּי אָבְדָה מִצְרָיִם: (ח) וַיּוּשַׁב </a:t>
            </a:r>
            <a:r>
              <a:rPr lang="he-IL" sz="2400" dirty="0" err="1">
                <a:latin typeface="Guttman Stam" panose="02010401010101010101" pitchFamily="2" charset="-79"/>
                <a:cs typeface="Guttman Stam" panose="02010401010101010101" pitchFamily="2" charset="-79"/>
              </a:rPr>
              <a:t>אֶת־מֹשֶׁה</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וְאֶת־אַהֲרֹן</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אֶל־פַּרְעֹה</a:t>
            </a:r>
            <a:r>
              <a:rPr lang="he-IL" sz="2400" dirty="0">
                <a:latin typeface="Guttman Stam" panose="02010401010101010101" pitchFamily="2" charset="-79"/>
                <a:cs typeface="Guttman Stam" panose="02010401010101010101" pitchFamily="2" charset="-79"/>
              </a:rPr>
              <a:t> וַיֹּאמֶר </a:t>
            </a:r>
            <a:r>
              <a:rPr lang="he-IL" sz="2400" dirty="0" err="1">
                <a:latin typeface="Guttman Stam" panose="02010401010101010101" pitchFamily="2" charset="-79"/>
                <a:cs typeface="Guttman Stam" panose="02010401010101010101" pitchFamily="2" charset="-79"/>
              </a:rPr>
              <a:t>אֲלֵהֶם</a:t>
            </a:r>
            <a:r>
              <a:rPr lang="he-IL" sz="2400" dirty="0">
                <a:latin typeface="Guttman Stam" panose="02010401010101010101" pitchFamily="2" charset="-79"/>
                <a:cs typeface="Guttman Stam" panose="02010401010101010101" pitchFamily="2" charset="-79"/>
              </a:rPr>
              <a:t> לְכוּ 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אֱלֹהֵיכֶם</a:t>
            </a:r>
            <a:r>
              <a:rPr lang="he-IL" sz="2400" dirty="0">
                <a:latin typeface="Guttman Stam" panose="02010401010101010101" pitchFamily="2" charset="-79"/>
                <a:cs typeface="Guttman Stam" panose="02010401010101010101" pitchFamily="2" charset="-79"/>
              </a:rPr>
              <a:t> מִי וָמִי הַהֹלְכִים:(ט) וַיֹּאמֶר מֹשֶׁה בִּנְעָרֵינוּ וּבִזְקֵנֵינוּ נֵלֵךְ בְּבָנֵינוּ וּבִבְנוֹתֵנוּ בְּצֹאנֵנוּ וּבִבְקָרֵנוּ נֵלֵךְ כִּי </a:t>
            </a:r>
            <a:r>
              <a:rPr lang="he-IL" sz="2400" dirty="0" err="1">
                <a:latin typeface="Guttman Stam" panose="02010401010101010101" pitchFamily="2" charset="-79"/>
                <a:cs typeface="Guttman Stam" panose="02010401010101010101" pitchFamily="2" charset="-79"/>
              </a:rPr>
              <a:t>חַג־יְקֹוָק</a:t>
            </a:r>
            <a:r>
              <a:rPr lang="he-IL" sz="2400" dirty="0">
                <a:latin typeface="Guttman Stam" panose="02010401010101010101" pitchFamily="2" charset="-79"/>
                <a:cs typeface="Guttman Stam" panose="02010401010101010101" pitchFamily="2" charset="-79"/>
              </a:rPr>
              <a:t> לָנוּ:</a:t>
            </a:r>
          </a:p>
        </p:txBody>
      </p:sp>
      <p:sp>
        <p:nvSpPr>
          <p:cNvPr id="3" name="מציין מיקום טקסט 2">
            <a:extLst>
              <a:ext uri="{FF2B5EF4-FFF2-40B4-BE49-F238E27FC236}">
                <a16:creationId xmlns:a16="http://schemas.microsoft.com/office/drawing/2014/main" id="{0D39E396-B81F-7890-DD00-1459E818C64D}"/>
              </a:ext>
            </a:extLst>
          </p:cNvPr>
          <p:cNvSpPr>
            <a:spLocks noGrp="1"/>
          </p:cNvSpPr>
          <p:nvPr>
            <p:ph type="body" idx="1"/>
          </p:nvPr>
        </p:nvSpPr>
        <p:spPr>
          <a:xfrm>
            <a:off x="83127" y="1825625"/>
            <a:ext cx="11270675" cy="4351338"/>
          </a:xfrm>
        </p:spPr>
        <p:txBody>
          <a:bodyPr>
            <a:normAutofit lnSpcReduction="10000"/>
          </a:bodyPr>
          <a:lstStyle/>
          <a:p>
            <a:pPr algn="r" rtl="1"/>
            <a:r>
              <a:rPr lang="he-IL" dirty="0">
                <a:effectLst/>
              </a:rPr>
              <a:t>מאי נפקא מינה:</a:t>
            </a:r>
          </a:p>
          <a:p>
            <a:pPr rtl="1">
              <a:buFont typeface="+mj-lt"/>
              <a:buAutoNum type="arabicPeriod"/>
            </a:pPr>
            <a:r>
              <a:rPr lang="he-IL" dirty="0">
                <a:effectLst/>
              </a:rPr>
              <a:t>לעניין השתתפות המשפחה: </a:t>
            </a:r>
          </a:p>
          <a:p>
            <a:pPr marL="742950" lvl="1" indent="-285750" rtl="1">
              <a:buFont typeface="+mj-lt"/>
              <a:buAutoNum type="arabicPeriod"/>
            </a:pPr>
            <a:r>
              <a:rPr lang="he-IL" dirty="0">
                <a:effectLst/>
              </a:rPr>
              <a:t>אם זו עבודה - רק המחויבים</a:t>
            </a:r>
          </a:p>
          <a:p>
            <a:pPr marL="742950" lvl="1" indent="-285750" rtl="1">
              <a:buFont typeface="+mj-lt"/>
              <a:buAutoNum type="arabicPeriod"/>
            </a:pPr>
            <a:r>
              <a:rPr lang="he-IL" dirty="0">
                <a:effectLst/>
              </a:rPr>
              <a:t>אם זו חגיגה - כולם שותפים</a:t>
            </a:r>
          </a:p>
          <a:p>
            <a:pPr rtl="1">
              <a:buFont typeface="+mj-lt"/>
              <a:buAutoNum type="arabicPeriod"/>
            </a:pPr>
            <a:r>
              <a:rPr lang="he-IL" dirty="0">
                <a:effectLst/>
              </a:rPr>
              <a:t>לעניין אופי העבודה: </a:t>
            </a:r>
          </a:p>
          <a:p>
            <a:pPr marL="742950" lvl="1" indent="-285750" rtl="1">
              <a:buFont typeface="+mj-lt"/>
              <a:buAutoNum type="arabicPeriod"/>
            </a:pPr>
            <a:r>
              <a:rPr lang="he-IL" dirty="0">
                <a:effectLst/>
              </a:rPr>
              <a:t>אם זו עבודה - דגש על החובות</a:t>
            </a:r>
          </a:p>
          <a:p>
            <a:pPr marL="742950" lvl="1" indent="-285750" rtl="1">
              <a:buFont typeface="+mj-lt"/>
              <a:buAutoNum type="arabicPeriod"/>
            </a:pPr>
            <a:r>
              <a:rPr lang="he-IL" dirty="0">
                <a:effectLst/>
              </a:rPr>
              <a:t>אם זו חגיגה - דגש על השמחה</a:t>
            </a:r>
          </a:p>
          <a:p>
            <a:pPr rtl="1">
              <a:buFont typeface="+mj-lt"/>
              <a:buAutoNum type="arabicPeriod"/>
            </a:pPr>
            <a:r>
              <a:rPr lang="he-IL" dirty="0">
                <a:effectLst/>
              </a:rPr>
              <a:t>לעניין חינוך הילדים: </a:t>
            </a:r>
          </a:p>
          <a:p>
            <a:pPr marL="742950" lvl="1" indent="-285750" rtl="1">
              <a:buFont typeface="+mj-lt"/>
              <a:buAutoNum type="arabicPeriod"/>
            </a:pPr>
            <a:r>
              <a:rPr lang="he-IL" dirty="0">
                <a:effectLst/>
              </a:rPr>
              <a:t>אם זו עבודה - אין מקום לילדים</a:t>
            </a:r>
          </a:p>
          <a:p>
            <a:pPr marL="742950" lvl="1" indent="-285750" rtl="1">
              <a:buFont typeface="+mj-lt"/>
              <a:buAutoNum type="arabicPeriod"/>
            </a:pPr>
            <a:r>
              <a:rPr lang="he-IL" dirty="0">
                <a:effectLst/>
              </a:rPr>
              <a:t>אם זו חגיגה - חשוב לשתף את הילדים</a:t>
            </a:r>
          </a:p>
          <a:p>
            <a:endParaRPr lang="he-IL" dirty="0"/>
          </a:p>
        </p:txBody>
      </p:sp>
      <p:pic>
        <p:nvPicPr>
          <p:cNvPr id="4" name="תמונה 3">
            <a:extLst>
              <a:ext uri="{FF2B5EF4-FFF2-40B4-BE49-F238E27FC236}">
                <a16:creationId xmlns:a16="http://schemas.microsoft.com/office/drawing/2014/main" id="{903A1C4A-7639-A0E7-6168-E9E89EA27AF5}"/>
              </a:ext>
            </a:extLst>
          </p:cNvPr>
          <p:cNvPicPr>
            <a:picLocks noChangeAspect="1"/>
          </p:cNvPicPr>
          <p:nvPr/>
        </p:nvPicPr>
        <p:blipFill>
          <a:blip r:embed="rId2"/>
          <a:stretch>
            <a:fillRect/>
          </a:stretch>
        </p:blipFill>
        <p:spPr>
          <a:xfrm>
            <a:off x="0" y="2576945"/>
            <a:ext cx="4281055" cy="4281055"/>
          </a:xfrm>
          <a:prstGeom prst="rect">
            <a:avLst/>
          </a:prstGeom>
        </p:spPr>
      </p:pic>
    </p:spTree>
    <p:extLst>
      <p:ext uri="{BB962C8B-B14F-4D97-AF65-F5344CB8AC3E}">
        <p14:creationId xmlns:p14="http://schemas.microsoft.com/office/powerpoint/2010/main" val="229264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8C8E05C-6579-3DD5-9A3B-D9EF917E982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5A2C2B-A90F-01CC-BC17-B77D60C9ADFD}"/>
              </a:ext>
            </a:extLst>
          </p:cNvPr>
          <p:cNvSpPr>
            <a:spLocks noGrp="1"/>
          </p:cNvSpPr>
          <p:nvPr>
            <p:ph type="title"/>
          </p:nvPr>
        </p:nvSpPr>
        <p:spPr>
          <a:xfrm>
            <a:off x="0" y="365125"/>
            <a:ext cx="11353802" cy="1325563"/>
          </a:xfrm>
        </p:spPr>
        <p:txBody>
          <a:bodyPr>
            <a:noAutofit/>
          </a:bodyPr>
          <a:lstStyle/>
          <a:p>
            <a:r>
              <a:rPr lang="he-IL" sz="2400" dirty="0">
                <a:latin typeface="Guttman Stam" panose="02010401010101010101" pitchFamily="2" charset="-79"/>
                <a:cs typeface="Guttman Stam" panose="02010401010101010101" pitchFamily="2" charset="-79"/>
              </a:rPr>
              <a:t>(ז) וַיֹּאמְרוּ עַבְדֵי פַרְעֹה אֵלָיו </a:t>
            </a:r>
            <a:r>
              <a:rPr lang="he-IL" sz="2400" dirty="0" err="1">
                <a:latin typeface="Guttman Stam" panose="02010401010101010101" pitchFamily="2" charset="-79"/>
                <a:cs typeface="Guttman Stam" panose="02010401010101010101" pitchFamily="2" charset="-79"/>
              </a:rPr>
              <a:t>עַד־מָתַי</a:t>
            </a:r>
            <a:r>
              <a:rPr lang="he-IL" sz="2400" dirty="0">
                <a:latin typeface="Guttman Stam" panose="02010401010101010101" pitchFamily="2" charset="-79"/>
                <a:cs typeface="Guttman Stam" panose="02010401010101010101" pitchFamily="2" charset="-79"/>
              </a:rPr>
              <a:t> יִהְיֶה זֶה לָנוּ לְמוֹקֵשׁ שַׁלַּח </a:t>
            </a:r>
            <a:r>
              <a:rPr lang="he-IL" sz="2400" dirty="0" err="1">
                <a:latin typeface="Guttman Stam" panose="02010401010101010101" pitchFamily="2" charset="-79"/>
                <a:cs typeface="Guttman Stam" panose="02010401010101010101" pitchFamily="2" charset="-79"/>
              </a:rPr>
              <a:t>אֶת־הָאֲנָשִׁים</a:t>
            </a:r>
            <a:r>
              <a:rPr lang="he-IL" sz="2400" dirty="0">
                <a:latin typeface="Guttman Stam" panose="02010401010101010101" pitchFamily="2" charset="-79"/>
                <a:cs typeface="Guttman Stam" panose="02010401010101010101" pitchFamily="2" charset="-79"/>
              </a:rPr>
              <a:t> וְיַעַבְדוּ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אֱלֹהֵיהֶם</a:t>
            </a:r>
            <a:r>
              <a:rPr lang="he-IL" sz="2400" dirty="0">
                <a:latin typeface="Guttman Stam" panose="02010401010101010101" pitchFamily="2" charset="-79"/>
                <a:cs typeface="Guttman Stam" panose="02010401010101010101" pitchFamily="2" charset="-79"/>
              </a:rPr>
              <a:t> הֲטֶרֶם תֵּדַע כִּי אָבְדָה מִצְרָיִם: (ח) וַיּוּשַׁב </a:t>
            </a:r>
            <a:r>
              <a:rPr lang="he-IL" sz="2400" dirty="0" err="1">
                <a:latin typeface="Guttman Stam" panose="02010401010101010101" pitchFamily="2" charset="-79"/>
                <a:cs typeface="Guttman Stam" panose="02010401010101010101" pitchFamily="2" charset="-79"/>
              </a:rPr>
              <a:t>אֶת־מֹשֶׁה</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וְאֶת־אַהֲרֹן</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אֶל־פַּרְעֹה</a:t>
            </a:r>
            <a:r>
              <a:rPr lang="he-IL" sz="2400" dirty="0">
                <a:latin typeface="Guttman Stam" panose="02010401010101010101" pitchFamily="2" charset="-79"/>
                <a:cs typeface="Guttman Stam" panose="02010401010101010101" pitchFamily="2" charset="-79"/>
              </a:rPr>
              <a:t> וַיֹּאמֶר </a:t>
            </a:r>
            <a:r>
              <a:rPr lang="he-IL" sz="2400" dirty="0" err="1">
                <a:latin typeface="Guttman Stam" panose="02010401010101010101" pitchFamily="2" charset="-79"/>
                <a:cs typeface="Guttman Stam" panose="02010401010101010101" pitchFamily="2" charset="-79"/>
              </a:rPr>
              <a:t>אֲלֵהֶם</a:t>
            </a:r>
            <a:r>
              <a:rPr lang="he-IL" sz="2400" dirty="0">
                <a:latin typeface="Guttman Stam" panose="02010401010101010101" pitchFamily="2" charset="-79"/>
                <a:cs typeface="Guttman Stam" panose="02010401010101010101" pitchFamily="2" charset="-79"/>
              </a:rPr>
              <a:t> לְכוּ עִבְדוּ </a:t>
            </a:r>
            <a:r>
              <a:rPr lang="he-IL" sz="2400" dirty="0" err="1">
                <a:latin typeface="Guttman Stam" panose="02010401010101010101" pitchFamily="2" charset="-79"/>
                <a:cs typeface="Guttman Stam" panose="02010401010101010101" pitchFamily="2" charset="-79"/>
              </a:rPr>
              <a:t>אֶת־יְקֹוָק</a:t>
            </a:r>
            <a:r>
              <a:rPr lang="he-IL" sz="2400" dirty="0">
                <a:latin typeface="Guttman Stam" panose="02010401010101010101" pitchFamily="2" charset="-79"/>
                <a:cs typeface="Guttman Stam" panose="02010401010101010101" pitchFamily="2" charset="-79"/>
              </a:rPr>
              <a:t> </a:t>
            </a:r>
            <a:r>
              <a:rPr lang="he-IL" sz="2400" dirty="0" err="1">
                <a:latin typeface="Guttman Stam" panose="02010401010101010101" pitchFamily="2" charset="-79"/>
                <a:cs typeface="Guttman Stam" panose="02010401010101010101" pitchFamily="2" charset="-79"/>
              </a:rPr>
              <a:t>אֱלֹהֵיכֶם</a:t>
            </a:r>
            <a:r>
              <a:rPr lang="he-IL" sz="2400" dirty="0">
                <a:latin typeface="Guttman Stam" panose="02010401010101010101" pitchFamily="2" charset="-79"/>
                <a:cs typeface="Guttman Stam" panose="02010401010101010101" pitchFamily="2" charset="-79"/>
              </a:rPr>
              <a:t> מִי וָמִי הַהֹלְכִים:(ט) וַיֹּאמֶר מֹשֶׁה בִּנְעָרֵינוּ וּבִזְקֵנֵינוּ נֵלֵךְ בְּבָנֵינוּ וּבִבְנוֹתֵנוּ בְּצֹאנֵנוּ וּבִבְקָרֵנוּ נֵלֵךְ </a:t>
            </a:r>
            <a:r>
              <a:rPr lang="he-IL" sz="2400" dirty="0">
                <a:highlight>
                  <a:srgbClr val="FFFF00"/>
                </a:highlight>
                <a:latin typeface="Guttman Stam" panose="02010401010101010101" pitchFamily="2" charset="-79"/>
                <a:cs typeface="Guttman Stam" panose="02010401010101010101" pitchFamily="2" charset="-79"/>
              </a:rPr>
              <a:t>כִּי </a:t>
            </a:r>
            <a:r>
              <a:rPr lang="he-IL" sz="2400" dirty="0" err="1">
                <a:highlight>
                  <a:srgbClr val="FFFF00"/>
                </a:highlight>
                <a:latin typeface="Guttman Stam" panose="02010401010101010101" pitchFamily="2" charset="-79"/>
                <a:cs typeface="Guttman Stam" panose="02010401010101010101" pitchFamily="2" charset="-79"/>
              </a:rPr>
              <a:t>חַג־יְקֹוָק</a:t>
            </a:r>
            <a:r>
              <a:rPr lang="he-IL" sz="2400" dirty="0">
                <a:highlight>
                  <a:srgbClr val="FFFF00"/>
                </a:highlight>
                <a:latin typeface="Guttman Stam" panose="02010401010101010101" pitchFamily="2" charset="-79"/>
                <a:cs typeface="Guttman Stam" panose="02010401010101010101" pitchFamily="2" charset="-79"/>
              </a:rPr>
              <a:t> לָנוּ:</a:t>
            </a:r>
          </a:p>
        </p:txBody>
      </p:sp>
      <p:sp>
        <p:nvSpPr>
          <p:cNvPr id="3" name="מציין מיקום טקסט 2">
            <a:extLst>
              <a:ext uri="{FF2B5EF4-FFF2-40B4-BE49-F238E27FC236}">
                <a16:creationId xmlns:a16="http://schemas.microsoft.com/office/drawing/2014/main" id="{3148E938-77B4-18A4-3DD9-B80B608EBA63}"/>
              </a:ext>
            </a:extLst>
          </p:cNvPr>
          <p:cNvSpPr>
            <a:spLocks noGrp="1"/>
          </p:cNvSpPr>
          <p:nvPr>
            <p:ph type="body" idx="1"/>
          </p:nvPr>
        </p:nvSpPr>
        <p:spPr>
          <a:xfrm>
            <a:off x="83127" y="1825625"/>
            <a:ext cx="11270675" cy="4351338"/>
          </a:xfrm>
        </p:spPr>
        <p:txBody>
          <a:bodyPr>
            <a:normAutofit/>
          </a:bodyPr>
          <a:lstStyle/>
          <a:p>
            <a:pPr algn="r" rtl="1"/>
            <a:r>
              <a:rPr lang="he-IL" dirty="0">
                <a:effectLst/>
              </a:rPr>
              <a:t>סיכום והכרעה: משה רבינו מלמד שעבודת ה' האמיתית היא בבחינת "חג ה' לנו":</a:t>
            </a:r>
          </a:p>
          <a:p>
            <a:pPr rtl="1">
              <a:buFont typeface="Arial" panose="020B0604020202020204" pitchFamily="34" charset="0"/>
              <a:buChar char="•"/>
            </a:pPr>
            <a:r>
              <a:rPr lang="he-IL" dirty="0">
                <a:solidFill>
                  <a:schemeClr val="accent2">
                    <a:lumMod val="75000"/>
                  </a:schemeClr>
                </a:solidFill>
                <a:effectLst/>
              </a:rPr>
              <a:t>מקיפה את כל המשפחה</a:t>
            </a:r>
          </a:p>
          <a:p>
            <a:pPr rtl="1">
              <a:buFont typeface="Arial" panose="020B0604020202020204" pitchFamily="34" charset="0"/>
              <a:buChar char="•"/>
            </a:pPr>
            <a:r>
              <a:rPr lang="he-IL" dirty="0">
                <a:solidFill>
                  <a:schemeClr val="accent2">
                    <a:lumMod val="75000"/>
                  </a:schemeClr>
                </a:solidFill>
                <a:effectLst/>
              </a:rPr>
              <a:t>נעשית מתוך שמחה</a:t>
            </a:r>
          </a:p>
          <a:p>
            <a:pPr rtl="1">
              <a:buFont typeface="Arial" panose="020B0604020202020204" pitchFamily="34" charset="0"/>
              <a:buChar char="•"/>
            </a:pPr>
            <a:r>
              <a:rPr lang="he-IL" dirty="0">
                <a:solidFill>
                  <a:schemeClr val="accent2">
                    <a:lumMod val="75000"/>
                  </a:schemeClr>
                </a:solidFill>
                <a:effectLst/>
              </a:rPr>
              <a:t>מחברת בין הדורות</a:t>
            </a:r>
          </a:p>
          <a:p>
            <a:pPr algn="r" rtl="1"/>
            <a:r>
              <a:rPr lang="he-IL" dirty="0">
                <a:effectLst/>
              </a:rPr>
              <a:t>הערה למעשה: יש לראות את קיום המצוות </a:t>
            </a:r>
          </a:p>
          <a:p>
            <a:pPr algn="r" rtl="1"/>
            <a:r>
              <a:rPr lang="he-IL" dirty="0">
                <a:effectLst/>
              </a:rPr>
              <a:t>כהזדמנות לשמחה והתעלות משפחתית, </a:t>
            </a:r>
          </a:p>
          <a:p>
            <a:pPr algn="r" rtl="1"/>
            <a:r>
              <a:rPr lang="he-IL" dirty="0">
                <a:effectLst/>
              </a:rPr>
              <a:t>ולא כעול וחובה בלבד. </a:t>
            </a:r>
          </a:p>
          <a:p>
            <a:pPr algn="r" rtl="1"/>
            <a:r>
              <a:rPr lang="he-IL" dirty="0">
                <a:effectLst/>
              </a:rPr>
              <a:t>זו הדרך להעביר את המסורת לדורות הבאים.</a:t>
            </a:r>
          </a:p>
          <a:p>
            <a:endParaRPr lang="he-IL" dirty="0"/>
          </a:p>
        </p:txBody>
      </p:sp>
      <p:pic>
        <p:nvPicPr>
          <p:cNvPr id="7" name="תמונה 6">
            <a:extLst>
              <a:ext uri="{FF2B5EF4-FFF2-40B4-BE49-F238E27FC236}">
                <a16:creationId xmlns:a16="http://schemas.microsoft.com/office/drawing/2014/main" id="{2BE4D200-1ABE-8208-76BB-61458FC0A608}"/>
              </a:ext>
            </a:extLst>
          </p:cNvPr>
          <p:cNvPicPr>
            <a:picLocks noChangeAspect="1"/>
          </p:cNvPicPr>
          <p:nvPr/>
        </p:nvPicPr>
        <p:blipFill>
          <a:blip r:embed="rId2"/>
          <a:stretch>
            <a:fillRect/>
          </a:stretch>
        </p:blipFill>
        <p:spPr>
          <a:xfrm>
            <a:off x="0" y="2401454"/>
            <a:ext cx="4456545" cy="4456545"/>
          </a:xfrm>
          <a:prstGeom prst="rect">
            <a:avLst/>
          </a:prstGeom>
        </p:spPr>
      </p:pic>
    </p:spTree>
    <p:extLst>
      <p:ext uri="{BB962C8B-B14F-4D97-AF65-F5344CB8AC3E}">
        <p14:creationId xmlns:p14="http://schemas.microsoft.com/office/powerpoint/2010/main" val="803611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8490A-F4F2-1A38-CB42-90C61E91BA80}"/>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061112EE-D29E-4CC3-3BFA-5B8F3DCCEB92}"/>
              </a:ext>
            </a:extLst>
          </p:cNvPr>
          <p:cNvPicPr>
            <a:picLocks noChangeAspect="1"/>
          </p:cNvPicPr>
          <p:nvPr/>
        </p:nvPicPr>
        <p:blipFill>
          <a:blip r:embed="rId2"/>
          <a:stretch>
            <a:fillRect/>
          </a:stretch>
        </p:blipFill>
        <p:spPr>
          <a:xfrm>
            <a:off x="0" y="0"/>
            <a:ext cx="6858000" cy="6858000"/>
          </a:xfrm>
          <a:prstGeom prst="rect">
            <a:avLst/>
          </a:prstGeom>
        </p:spPr>
      </p:pic>
      <p:sp>
        <p:nvSpPr>
          <p:cNvPr id="6" name="תיבת טקסט 5">
            <a:extLst>
              <a:ext uri="{FF2B5EF4-FFF2-40B4-BE49-F238E27FC236}">
                <a16:creationId xmlns:a16="http://schemas.microsoft.com/office/drawing/2014/main" id="{9D78ADB2-7B60-7536-F298-D352455F4FCE}"/>
              </a:ext>
            </a:extLst>
          </p:cNvPr>
          <p:cNvSpPr txBox="1"/>
          <p:nvPr/>
        </p:nvSpPr>
        <p:spPr>
          <a:xfrm>
            <a:off x="6918036" y="92364"/>
            <a:ext cx="5190837" cy="7017306"/>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מעמד הר סיני: חתונה משפחתית של עם שלם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האם שמתם לב פעם לתופעה המעניינת בחתונות משפחתיות? בעוד שלחתונה של חברים או מכרים רחוקים נוהגים להגיע רק המבוגרים, </a:t>
            </a:r>
            <a:r>
              <a:rPr kumimoji="0" lang="he-IL" sz="1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Arial" panose="020B0604020202020204" pitchFamily="34" charset="0"/>
              </a:rPr>
              <a:t>כשמדובר בחתונה של קרובי משפחה - כולם מגיעים, מקטן ועד גדול.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מסתבר שתובנה יומיומית זו טומנת בחובה מפתח להבנת אחד מהדיאלוגים המרתקים בהיסטוריה - השיחה בין משה רבנו לפרעה.</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המשא ומתן המכריע</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כאשר משה רבנו עומד מול פרעה ודורש את שחרור העם, הוא משתמש בביטוי מעניין במיוחד: "כי חג ה' לנו". פרעה, בתגובה, מוכן לשחרר את הגברים הבוגרים בלבד. אך משה עומד על כך שכולם חייבים לצאת - כולל הילדים והזקנים. מדוע?</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התובנה העמוקה</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הגאון רבי אייזיק </a:t>
            </a:r>
            <a:r>
              <a:rPr kumimoji="0" lang="he-IL" sz="1800" b="0" i="0" u="none" strike="noStrike" kern="1200" cap="none" spc="0" normalizeH="0" baseline="0" noProof="0" dirty="0" err="1">
                <a:ln>
                  <a:noFill/>
                </a:ln>
                <a:solidFill>
                  <a:prstClr val="black"/>
                </a:solidFill>
                <a:effectLst/>
                <a:uLnTx/>
                <a:uFillTx/>
                <a:latin typeface="Aptos" panose="02110004020202020204"/>
                <a:ea typeface="+mn-ea"/>
                <a:cs typeface="Arial" panose="020B0604020202020204" pitchFamily="34" charset="0"/>
              </a:rPr>
              <a:t>אוזבאנד</a:t>
            </a: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 זצ"ל, בספרו 'לקח דעת', חושף בפנינו הבנה מעמיקה. המילה "לנו" בדברי משה אינה מילה מקרית. היא מבטאת את מהותו של המאורע המתקרב - מעמד הר סיני - כאירוע משפחתי מכונן.</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חתונה לאומית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חז"ל מלמדים אותנו שמעמד הר סיני היה בבחינת חתונה - "יום חתונתו - זה מתן תורה". אך לא הייתה זו סתם חתונה. הייתה זו החתונה המשפחתית הגדולה ביותר בהיסטוריה - הברית הנצחית בין הקב"ה לעם ישראל.</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3937293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9A7124AF-3808-C368-1A1E-E7C99DE13902}"/>
              </a:ext>
            </a:extLst>
          </p:cNvPr>
          <p:cNvPicPr>
            <a:picLocks noChangeAspect="1"/>
          </p:cNvPicPr>
          <p:nvPr/>
        </p:nvPicPr>
        <p:blipFill>
          <a:blip r:embed="rId2"/>
          <a:stretch>
            <a:fillRect/>
          </a:stretch>
        </p:blipFill>
        <p:spPr>
          <a:xfrm>
            <a:off x="5334000" y="0"/>
            <a:ext cx="6858000" cy="6858000"/>
          </a:xfrm>
          <a:prstGeom prst="rect">
            <a:avLst/>
          </a:prstGeom>
        </p:spPr>
      </p:pic>
      <p:sp>
        <p:nvSpPr>
          <p:cNvPr id="6" name="תיבת טקסט 5">
            <a:extLst>
              <a:ext uri="{FF2B5EF4-FFF2-40B4-BE49-F238E27FC236}">
                <a16:creationId xmlns:a16="http://schemas.microsoft.com/office/drawing/2014/main" id="{552D3899-E948-1583-0451-C8B20E8E3509}"/>
              </a:ext>
            </a:extLst>
          </p:cNvPr>
          <p:cNvSpPr txBox="1"/>
          <p:nvPr/>
        </p:nvSpPr>
        <p:spPr>
          <a:xfrm>
            <a:off x="0" y="110836"/>
            <a:ext cx="5329382" cy="6186309"/>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המסר לדורות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מכאן נובעת תובנה עמוקה לגבי מהות הקשר שלנו לתורה: זהו קשר משפחתי, אינטימי ועמוק. כשם שלחתונה משפחתית לוקחים את כל בני המשפחה, כך גם במעמד קבלת התורה - כל יהודי, מקטן ועד גדול, הוא חלק בלתי נפרד מהברית הזו.</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השלכות לימינו</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מסר זה רלוונטי במיוחד לימינו:</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בחינוך ילדינו - עלינו לזכור שהם שותפים מלאים למורשת התורה</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בקהילה - חשיבות שילוב כל הגילאים בפעילויות תורניות</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במשפחה - הדגשת הקשר האישי והמשפחתי לתורה ומצוות</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סיכום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הדיאלוג בין משה לפרעה מלמד אותנו שיעור נצחי: התורה אינה נחלתם של המבוגרים או החכמים בלבד. היא מורשת משפחתית המאחדת את כולנו - צעירים וזקנים, חכמים ופשוטי עם - כמשפחה אחת גדולה סביב שולחן החתונה הנצחי של מתן תורה.</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2909641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1219200"/>
            <a:ext cx="10363200" cy="1219200"/>
          </a:xfrm>
          <a:prstGeom prst="rect">
            <a:avLst/>
          </a:prstGeom>
          <a:noFill/>
          <a:ln/>
        </p:spPr>
        <p:txBody>
          <a:bodyPr wrap="square" rtlCol="0"/>
          <a:lstStyle/>
          <a:p>
            <a:pPr rtl="1"/>
            <a:r>
              <a:rPr lang="en-US" dirty="0"/>
              <a:t>ברכה והודיה: מעבר </a:t>
            </a:r>
            <a:r>
              <a:rPr lang="en-US" dirty="0" err="1"/>
              <a:t>למילים</a:t>
            </a:r>
            <a:r>
              <a:rPr lang="en-US" dirty="0"/>
              <a:t> </a:t>
            </a:r>
            <a:br>
              <a:rPr lang="en-US" dirty="0"/>
            </a:br>
            <a:r>
              <a:rPr lang="en-US" dirty="0"/>
              <a:t>- מסע אל </a:t>
            </a:r>
            <a:r>
              <a:rPr lang="en-US" dirty="0" err="1"/>
              <a:t>עומק</a:t>
            </a:r>
            <a:r>
              <a:rPr lang="en-US" dirty="0"/>
              <a:t> </a:t>
            </a:r>
            <a:r>
              <a:rPr lang="en-US" dirty="0" err="1"/>
              <a:t>המשמעות</a:t>
            </a:r>
            <a:br>
              <a:rPr lang="en-US" dirty="0"/>
            </a:br>
            <a:r>
              <a:rPr lang="he-IL" dirty="0"/>
              <a:t>מצגת</a:t>
            </a:r>
            <a:endParaRPr lang="en-US" dirty="0"/>
          </a:p>
        </p:txBody>
      </p:sp>
      <p:sp>
        <p:nvSpPr>
          <p:cNvPr id="3" name="Text 1"/>
          <p:cNvSpPr/>
          <p:nvPr/>
        </p:nvSpPr>
        <p:spPr>
          <a:xfrm>
            <a:off x="609600" y="2438400"/>
            <a:ext cx="10363200" cy="1219200"/>
          </a:xfrm>
          <a:prstGeom prst="rect">
            <a:avLst/>
          </a:prstGeom>
          <a:noFill/>
          <a:ln/>
        </p:spPr>
        <p:txBody>
          <a:bodyPr wrap="square"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תמונה 3">
            <a:extLst>
              <a:ext uri="{FF2B5EF4-FFF2-40B4-BE49-F238E27FC236}">
                <a16:creationId xmlns:a16="http://schemas.microsoft.com/office/drawing/2014/main" id="{8E1CD399-40B1-5A81-EF6D-76F0A55FD7B9}"/>
              </a:ext>
            </a:extLst>
          </p:cNvPr>
          <p:cNvPicPr>
            <a:picLocks noChangeAspect="1"/>
          </p:cNvPicPr>
          <p:nvPr/>
        </p:nvPicPr>
        <p:blipFill>
          <a:blip r:embed="rId3"/>
          <a:stretch>
            <a:fillRect/>
          </a:stretch>
        </p:blipFill>
        <p:spPr>
          <a:xfrm>
            <a:off x="0" y="2780145"/>
            <a:ext cx="4077855" cy="407785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0"/>
          <p:cNvSpPr>
            <a:spLocks noGrp="1"/>
          </p:cNvSpPr>
          <p:nvPr>
            <p:ph type="title" idx="100" hasCustomPrompt="1"/>
          </p:nvPr>
        </p:nvSpPr>
        <p:spPr>
          <a:xfrm>
            <a:off x="479393" y="1070800"/>
            <a:ext cx="3939688" cy="5583125"/>
          </a:xfrm>
          <a:prstGeom prst="rect">
            <a:avLst/>
          </a:prstGeom>
        </p:spPr>
        <p:txBody>
          <a:bodyPr vert="horz" wrap="square" lIns="121920" tIns="60960" rIns="121920" bIns="60960" rtlCol="0" anchor="ctr">
            <a:normAutofit/>
          </a:bodyPr>
          <a:lstStyle/>
          <a:p>
            <a:pPr algn="l">
              <a:lnSpc>
                <a:spcPct val="90000"/>
              </a:lnSpc>
            </a:pPr>
            <a:r>
              <a:rPr lang="en-US" sz="8000" dirty="0" err="1">
                <a:solidFill>
                  <a:schemeClr val="tx1"/>
                </a:solidFill>
              </a:rPr>
              <a:t>מהי</a:t>
            </a:r>
            <a:r>
              <a:rPr lang="en-US" sz="8000" dirty="0">
                <a:solidFill>
                  <a:schemeClr val="tx1"/>
                </a:solidFill>
              </a:rPr>
              <a:t> </a:t>
            </a:r>
            <a:r>
              <a:rPr lang="en-US" sz="8000" dirty="0" err="1">
                <a:solidFill>
                  <a:schemeClr val="tx1"/>
                </a:solidFill>
              </a:rPr>
              <a:t>ברכה</a:t>
            </a:r>
            <a:r>
              <a:rPr lang="en-US" sz="8000" dirty="0">
                <a:solidFill>
                  <a:schemeClr val="tx1"/>
                </a:solidFill>
              </a:rPr>
              <a:t> </a:t>
            </a:r>
            <a:r>
              <a:rPr lang="en-US" sz="8000" dirty="0" err="1">
                <a:solidFill>
                  <a:schemeClr val="tx1"/>
                </a:solidFill>
              </a:rPr>
              <a:t>אמיתית</a:t>
            </a:r>
            <a:r>
              <a:rPr lang="en-US" sz="8000" dirty="0">
                <a:solidFill>
                  <a:schemeClr val="tx1"/>
                </a:solidFill>
              </a:rPr>
              <a:t>?</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2"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 0">
            <a:extLst>
              <a:ext uri="{FF2B5EF4-FFF2-40B4-BE49-F238E27FC236}">
                <a16:creationId xmlns:a16="http://schemas.microsoft.com/office/drawing/2014/main" id="{4C718BD5-BD1D-8470-ED5C-FF105E7D85BE}"/>
              </a:ext>
            </a:extLst>
          </p:cNvPr>
          <p:cNvGraphicFramePr/>
          <p:nvPr/>
        </p:nvGraphicFramePr>
        <p:xfrm>
          <a:off x="5108536"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0"/>
          <p:cNvSpPr>
            <a:spLocks noGrp="1"/>
          </p:cNvSpPr>
          <p:nvPr>
            <p:ph type="title" idx="100" hasCustomPrompt="1"/>
          </p:nvPr>
        </p:nvSpPr>
        <p:spPr>
          <a:xfrm>
            <a:off x="479393" y="1070800"/>
            <a:ext cx="3939688" cy="5583125"/>
          </a:xfrm>
          <a:prstGeom prst="rect">
            <a:avLst/>
          </a:prstGeom>
        </p:spPr>
        <p:txBody>
          <a:bodyPr vert="horz" wrap="square" lIns="121920" tIns="60960" rIns="121920" bIns="60960" rtlCol="0" anchor="ctr">
            <a:normAutofit/>
          </a:bodyPr>
          <a:lstStyle/>
          <a:p>
            <a:pPr algn="r" rtl="0">
              <a:lnSpc>
                <a:spcPct val="90000"/>
              </a:lnSpc>
            </a:pPr>
            <a:r>
              <a:rPr lang="en-US" sz="8000">
                <a:solidFill>
                  <a:schemeClr val="tx1"/>
                </a:solidFill>
              </a:rPr>
              <a:t>שלושה רבדים של ברכה</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2"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 0">
            <a:extLst>
              <a:ext uri="{FF2B5EF4-FFF2-40B4-BE49-F238E27FC236}">
                <a16:creationId xmlns:a16="http://schemas.microsoft.com/office/drawing/2014/main" id="{2FD4BF1E-574A-4857-A8EF-62A86B3728AA}"/>
              </a:ext>
            </a:extLst>
          </p:cNvPr>
          <p:cNvGraphicFramePr/>
          <p:nvPr/>
        </p:nvGraphicFramePr>
        <p:xfrm>
          <a:off x="5108536"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6" y="1"/>
            <a:ext cx="4063144"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9"/>
            <a:ext cx="1576447" cy="12192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 0"/>
          <p:cNvSpPr>
            <a:spLocks noGrp="1"/>
          </p:cNvSpPr>
          <p:nvPr>
            <p:ph type="title" idx="100" hasCustomPrompt="1"/>
          </p:nvPr>
        </p:nvSpPr>
        <p:spPr>
          <a:xfrm>
            <a:off x="1371596" y="348865"/>
            <a:ext cx="10044024" cy="877729"/>
          </a:xfrm>
          <a:prstGeom prst="rect">
            <a:avLst/>
          </a:prstGeom>
        </p:spPr>
        <p:txBody>
          <a:bodyPr vert="horz" wrap="square" lIns="121920" tIns="60960" rIns="121920" bIns="60960" rtlCol="0" anchor="ctr">
            <a:normAutofit/>
          </a:bodyPr>
          <a:lstStyle/>
          <a:p>
            <a:pPr algn="l" rtl="0">
              <a:lnSpc>
                <a:spcPct val="90000"/>
              </a:lnSpc>
            </a:pPr>
            <a:r>
              <a:rPr lang="en-US" sz="4000" dirty="0" err="1">
                <a:solidFill>
                  <a:srgbClr val="FFFFFF"/>
                </a:solidFill>
              </a:rPr>
              <a:t>מחובה</a:t>
            </a:r>
            <a:r>
              <a:rPr lang="en-US" sz="4000" dirty="0">
                <a:solidFill>
                  <a:srgbClr val="FFFFFF"/>
                </a:solidFill>
              </a:rPr>
              <a:t> </a:t>
            </a:r>
            <a:r>
              <a:rPr lang="en-US" sz="4000" dirty="0" err="1">
                <a:solidFill>
                  <a:srgbClr val="FFFFFF"/>
                </a:solidFill>
              </a:rPr>
              <a:t>לשמחה</a:t>
            </a:r>
            <a:r>
              <a:rPr lang="en-US" sz="4000" dirty="0">
                <a:solidFill>
                  <a:srgbClr val="FFFFFF"/>
                </a:solidFill>
              </a:rPr>
              <a:t> - </a:t>
            </a:r>
            <a:r>
              <a:rPr lang="en-US" sz="4000" dirty="0" err="1">
                <a:solidFill>
                  <a:srgbClr val="FFFFFF"/>
                </a:solidFill>
              </a:rPr>
              <a:t>הדרך</a:t>
            </a:r>
            <a:r>
              <a:rPr lang="en-US" sz="4000" dirty="0">
                <a:solidFill>
                  <a:srgbClr val="FFFFFF"/>
                </a:solidFill>
              </a:rPr>
              <a:t> </a:t>
            </a:r>
            <a:r>
              <a:rPr lang="en-US" sz="4000" dirty="0" err="1">
                <a:solidFill>
                  <a:srgbClr val="FFFFFF"/>
                </a:solidFill>
              </a:rPr>
              <a:t>להתעלות</a:t>
            </a:r>
            <a:endParaRPr lang="en-US" sz="4000" dirty="0">
              <a:solidFill>
                <a:srgbClr val="FFFFFF"/>
              </a:solidFill>
            </a:endParaRPr>
          </a:p>
        </p:txBody>
      </p:sp>
      <p:graphicFrame>
        <p:nvGraphicFramePr>
          <p:cNvPr id="5" name="Text 0">
            <a:extLst>
              <a:ext uri="{FF2B5EF4-FFF2-40B4-BE49-F238E27FC236}">
                <a16:creationId xmlns:a16="http://schemas.microsoft.com/office/drawing/2014/main" id="{DCC722D8-C3F0-36EB-4BA0-E010F29C37E3}"/>
              </a:ext>
            </a:extLst>
          </p:cNvPr>
          <p:cNvGraphicFramePr/>
          <p:nvPr/>
        </p:nvGraphicFramePr>
        <p:xfrm>
          <a:off x="644057" y="2112579"/>
          <a:ext cx="10927828"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2"/>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0"/>
          <p:cNvSpPr>
            <a:spLocks noGrp="1"/>
          </p:cNvSpPr>
          <p:nvPr>
            <p:ph type="title" idx="100" hasCustomPrompt="1"/>
          </p:nvPr>
        </p:nvSpPr>
        <p:spPr>
          <a:xfrm>
            <a:off x="479393" y="1070800"/>
            <a:ext cx="3939688" cy="5583125"/>
          </a:xfrm>
          <a:prstGeom prst="rect">
            <a:avLst/>
          </a:prstGeom>
        </p:spPr>
        <p:txBody>
          <a:bodyPr vert="horz" wrap="square" lIns="121920" tIns="60960" rIns="121920" bIns="60960" rtlCol="0" anchor="ctr">
            <a:normAutofit/>
          </a:bodyPr>
          <a:lstStyle/>
          <a:p>
            <a:pPr algn="r" rtl="0">
              <a:lnSpc>
                <a:spcPct val="90000"/>
              </a:lnSpc>
            </a:pPr>
            <a:r>
              <a:rPr lang="en-US" sz="8000">
                <a:solidFill>
                  <a:schemeClr val="tx1"/>
                </a:solidFill>
              </a:rPr>
              <a:t>יישום בחיי היומיום</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2"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Text 0">
            <a:extLst>
              <a:ext uri="{FF2B5EF4-FFF2-40B4-BE49-F238E27FC236}">
                <a16:creationId xmlns:a16="http://schemas.microsoft.com/office/drawing/2014/main" id="{A268905D-F6E1-4BA7-3967-B79B2C463D9E}"/>
              </a:ext>
            </a:extLst>
          </p:cNvPr>
          <p:cNvGraphicFramePr/>
          <p:nvPr/>
        </p:nvGraphicFramePr>
        <p:xfrm>
          <a:off x="5108536"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67272"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0"/>
          <p:cNvSpPr>
            <a:spLocks noGrp="1"/>
          </p:cNvSpPr>
          <p:nvPr>
            <p:ph type="title" idx="100" hasCustomPrompt="1"/>
          </p:nvPr>
        </p:nvSpPr>
        <p:spPr>
          <a:xfrm>
            <a:off x="686833" y="1153572"/>
            <a:ext cx="3200400" cy="4461163"/>
          </a:xfrm>
          <a:prstGeom prst="rect">
            <a:avLst/>
          </a:prstGeom>
        </p:spPr>
        <p:txBody>
          <a:bodyPr vert="horz" wrap="square" lIns="121920" tIns="60960" rIns="121920" bIns="60960" rtlCol="0" anchor="ctr">
            <a:normAutofit/>
          </a:bodyPr>
          <a:lstStyle/>
          <a:p>
            <a:pPr algn="l" rtl="0">
              <a:lnSpc>
                <a:spcPct val="90000"/>
              </a:lnSpc>
            </a:pPr>
            <a:r>
              <a:rPr lang="en-US" sz="5867">
                <a:solidFill>
                  <a:srgbClr val="FFFFFF"/>
                </a:solidFill>
              </a:rPr>
              <a:t>סיכום ומחשבה</a:t>
            </a:r>
          </a:p>
        </p:txBody>
      </p:sp>
      <p:sp>
        <p:nvSpPr>
          <p:cNvPr id="2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80"/>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0"/>
          <p:cNvSpPr>
            <a:spLocks noGrp="1"/>
          </p:cNvSpPr>
          <p:nvPr>
            <p:ph type="body" idx="101" hasCustomPrompt="1"/>
          </p:nvPr>
        </p:nvSpPr>
        <p:spPr>
          <a:xfrm>
            <a:off x="4447308" y="591344"/>
            <a:ext cx="6906491" cy="5585619"/>
          </a:xfrm>
          <a:prstGeom prst="rect">
            <a:avLst/>
          </a:prstGeom>
        </p:spPr>
        <p:txBody>
          <a:bodyPr vert="horz" wrap="square" lIns="121920" tIns="60960" rIns="121920" bIns="60960" rtlCol="0" anchor="ctr">
            <a:normAutofit/>
          </a:bodyPr>
          <a:lstStyle/>
          <a:p>
            <a:pPr marL="457189" indent="-304792" algn="l" rtl="0">
              <a:lnSpc>
                <a:spcPct val="90000"/>
              </a:lnSpc>
              <a:buSzPct val="100000"/>
              <a:buFont typeface="Arial" panose="020B0604020202020204" pitchFamily="34" charset="0"/>
              <a:buChar char="•"/>
            </a:pPr>
            <a:r>
              <a:rPr lang="en-US">
                <a:solidFill>
                  <a:schemeClr val="tx1"/>
                </a:solidFill>
              </a:rPr>
              <a:t>הברכה כהזדמנות להתעלות רוחנית</a:t>
            </a:r>
          </a:p>
          <a:p>
            <a:pPr marL="457189" indent="-304792" algn="l" rtl="0">
              <a:lnSpc>
                <a:spcPct val="90000"/>
              </a:lnSpc>
              <a:buSzPct val="100000"/>
              <a:buFont typeface="Arial" panose="020B0604020202020204" pitchFamily="34" charset="0"/>
              <a:buChar char="•"/>
            </a:pPr>
            <a:r>
              <a:rPr lang="en-US">
                <a:solidFill>
                  <a:schemeClr val="tx1"/>
                </a:solidFill>
              </a:rPr>
              <a:t>חשיבות החיבור בין הלב למילים</a:t>
            </a:r>
          </a:p>
          <a:p>
            <a:pPr marL="457189" indent="-304792" algn="l" rtl="0">
              <a:lnSpc>
                <a:spcPct val="90000"/>
              </a:lnSpc>
              <a:buSzPct val="100000"/>
              <a:buFont typeface="Arial" panose="020B0604020202020204" pitchFamily="34" charset="0"/>
              <a:buChar char="•"/>
            </a:pPr>
            <a:r>
              <a:rPr lang="en-US">
                <a:solidFill>
                  <a:schemeClr val="tx1"/>
                </a:solidFill>
              </a:rPr>
              <a:t>מעבר מ"תשלום" לחוויה משמעותית</a:t>
            </a:r>
          </a:p>
          <a:p>
            <a:pPr marL="457189" indent="-304792" algn="l" rtl="0">
              <a:lnSpc>
                <a:spcPct val="90000"/>
              </a:lnSpc>
              <a:buSzPct val="100000"/>
              <a:buFont typeface="Arial" panose="020B0604020202020204" pitchFamily="34" charset="0"/>
              <a:buChar char="•"/>
            </a:pPr>
            <a:r>
              <a:rPr lang="en-US">
                <a:solidFill>
                  <a:schemeClr val="tx1"/>
                </a:solidFill>
              </a:rPr>
              <a:t>דרך להעמקת הקשר עם הבורא</a:t>
            </a:r>
          </a:p>
          <a:p>
            <a:pPr marL="457189" indent="-304792" algn="l" rtl="0">
              <a:lnSpc>
                <a:spcPct val="90000"/>
              </a:lnSpc>
              <a:buSzPct val="100000"/>
              <a:buFont typeface="Arial" panose="020B0604020202020204" pitchFamily="34" charset="0"/>
              <a:buChar char="•"/>
            </a:pPr>
            <a:r>
              <a:rPr lang="en-US">
                <a:solidFill>
                  <a:schemeClr val="tx1"/>
                </a:solidFill>
              </a:rPr>
              <a:t>הזמנה להתבוננות אישית בחיי היומיום</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DCAEE5-E343-2108-7D72-408A308E392D}"/>
              </a:ext>
            </a:extLst>
          </p:cNvPr>
          <p:cNvSpPr>
            <a:spLocks noGrp="1"/>
          </p:cNvSpPr>
          <p:nvPr>
            <p:ph type="title" idx="100"/>
          </p:nvPr>
        </p:nvSpPr>
        <p:spPr/>
        <p:txBody>
          <a:bodyPr/>
          <a:lstStyle/>
          <a:p>
            <a:endParaRPr lang="he-IL"/>
          </a:p>
        </p:txBody>
      </p:sp>
      <p:pic>
        <p:nvPicPr>
          <p:cNvPr id="4" name="תמונה 3">
            <a:extLst>
              <a:ext uri="{FF2B5EF4-FFF2-40B4-BE49-F238E27FC236}">
                <a16:creationId xmlns:a16="http://schemas.microsoft.com/office/drawing/2014/main" id="{1E4F142D-F520-4C25-5D6B-5FFBAF4332D7}"/>
              </a:ext>
            </a:extLst>
          </p:cNvPr>
          <p:cNvPicPr>
            <a:picLocks noChangeAspect="1"/>
          </p:cNvPicPr>
          <p:nvPr/>
        </p:nvPicPr>
        <p:blipFill>
          <a:blip r:embed="rId2"/>
          <a:stretch>
            <a:fillRect/>
          </a:stretch>
        </p:blipFill>
        <p:spPr>
          <a:xfrm>
            <a:off x="95250" y="0"/>
            <a:ext cx="12001500" cy="6858000"/>
          </a:xfrm>
          <a:prstGeom prst="rect">
            <a:avLst/>
          </a:prstGeom>
        </p:spPr>
      </p:pic>
      <p:sp>
        <p:nvSpPr>
          <p:cNvPr id="3" name="מציין מיקום טקסט 2">
            <a:extLst>
              <a:ext uri="{FF2B5EF4-FFF2-40B4-BE49-F238E27FC236}">
                <a16:creationId xmlns:a16="http://schemas.microsoft.com/office/drawing/2014/main" id="{3ECDC98D-C72A-2226-C504-1E1AD12EA0E5}"/>
              </a:ext>
            </a:extLst>
          </p:cNvPr>
          <p:cNvSpPr>
            <a:spLocks noGrp="1"/>
          </p:cNvSpPr>
          <p:nvPr>
            <p:ph type="body" idx="101"/>
          </p:nvPr>
        </p:nvSpPr>
        <p:spPr/>
        <p:txBody>
          <a:bodyPr/>
          <a:lstStyle/>
          <a:p>
            <a:endParaRPr lang="he-IL" dirty="0"/>
          </a:p>
        </p:txBody>
      </p:sp>
    </p:spTree>
    <p:extLst>
      <p:ext uri="{BB962C8B-B14F-4D97-AF65-F5344CB8AC3E}">
        <p14:creationId xmlns:p14="http://schemas.microsoft.com/office/powerpoint/2010/main" val="2859386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FFF5"/>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E1251E-3E8E-A30D-4598-118AC8355709}"/>
              </a:ext>
            </a:extLst>
          </p:cNvPr>
          <p:cNvSpPr>
            <a:spLocks noGrp="1"/>
          </p:cNvSpPr>
          <p:nvPr>
            <p:ph type="title"/>
          </p:nvPr>
        </p:nvSpPr>
        <p:spPr>
          <a:ln w="9525">
            <a:solidFill>
              <a:srgbClr val="C8C8C8"/>
            </a:solidFill>
          </a:ln>
        </p:spPr>
        <p:txBody>
          <a:bodyPr>
            <a:normAutofit/>
          </a:bodyPr>
          <a:lstStyle/>
          <a:p>
            <a:r>
              <a:rPr lang="he-IL" sz="4000" dirty="0">
                <a:solidFill>
                  <a:srgbClr val="336652"/>
                </a:solidFill>
                <a:latin typeface="David" panose="020E0502060401010101" pitchFamily="34" charset="-79"/>
              </a:rPr>
              <a:t>בִּרְכַּת הַלֵּב</a:t>
            </a:r>
          </a:p>
        </p:txBody>
      </p:sp>
      <p:sp>
        <p:nvSpPr>
          <p:cNvPr id="3" name="מציין מיקום טקסט 2">
            <a:extLst>
              <a:ext uri="{FF2B5EF4-FFF2-40B4-BE49-F238E27FC236}">
                <a16:creationId xmlns:a16="http://schemas.microsoft.com/office/drawing/2014/main" id="{7F652874-E8DF-516C-E0D8-9FA2EE441E2C}"/>
              </a:ext>
            </a:extLst>
          </p:cNvPr>
          <p:cNvSpPr>
            <a:spLocks noGrp="1"/>
          </p:cNvSpPr>
          <p:nvPr>
            <p:ph type="body" idx="1"/>
          </p:nvPr>
        </p:nvSpPr>
        <p:spPr>
          <a:xfrm>
            <a:off x="129309" y="1825623"/>
            <a:ext cx="11480800" cy="5120121"/>
          </a:xfrm>
          <a:ln w="9525">
            <a:solidFill>
              <a:srgbClr val="C8C8C8"/>
            </a:solidFill>
          </a:ln>
        </p:spPr>
        <p:txBody>
          <a:bodyPr numCol="2">
            <a:normAutofit fontScale="85000" lnSpcReduction="20000"/>
          </a:bodyPr>
          <a:lstStyle/>
          <a:p>
            <a:r>
              <a:rPr lang="he-IL" dirty="0">
                <a:solidFill>
                  <a:srgbClr val="336652"/>
                </a:solidFill>
                <a:latin typeface="David" panose="020E0502060401010101" pitchFamily="34" charset="-79"/>
              </a:rPr>
              <a:t>בַּבֹּקֶר בְּקוּמִי, בְּלֵב מִתְעוֹרֵר  </a:t>
            </a:r>
          </a:p>
          <a:p>
            <a:r>
              <a:rPr lang="he-IL" dirty="0">
                <a:solidFill>
                  <a:srgbClr val="336652"/>
                </a:solidFill>
                <a:latin typeface="David" panose="020E0502060401010101" pitchFamily="34" charset="-79"/>
              </a:rPr>
              <a:t>אֶשָּׂא בְרָכָה, כְּצִפּוֹר מְזַמֵּר  </a:t>
            </a:r>
          </a:p>
          <a:p>
            <a:r>
              <a:rPr lang="he-IL" dirty="0">
                <a:solidFill>
                  <a:srgbClr val="336652"/>
                </a:solidFill>
                <a:latin typeface="David" panose="020E0502060401010101" pitchFamily="34" charset="-79"/>
              </a:rPr>
              <a:t>לֹא עוֹד כְּחוֹבָה, כְּתַשְׁלוּם מְמַהֵר  </a:t>
            </a:r>
          </a:p>
          <a:p>
            <a:r>
              <a:rPr lang="he-IL" dirty="0">
                <a:solidFill>
                  <a:srgbClr val="336652"/>
                </a:solidFill>
                <a:latin typeface="David" panose="020E0502060401010101" pitchFamily="34" charset="-79"/>
              </a:rPr>
              <a:t>אֶלָּא בְּאַהֲבָה, כְּלֵב מִתְנַעֵר</a:t>
            </a:r>
          </a:p>
          <a:p>
            <a:endParaRPr lang="he-IL"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בְּכָל פְּרִי וָעֵץ, בְּכָל </a:t>
            </a:r>
            <a:r>
              <a:rPr lang="he-IL" dirty="0" err="1">
                <a:solidFill>
                  <a:srgbClr val="336652"/>
                </a:solidFill>
                <a:latin typeface="David" panose="020E0502060401010101" pitchFamily="34" charset="-79"/>
              </a:rPr>
              <a:t>טִפַּת</a:t>
            </a:r>
            <a:r>
              <a:rPr lang="he-IL" dirty="0">
                <a:solidFill>
                  <a:srgbClr val="336652"/>
                </a:solidFill>
                <a:latin typeface="David" panose="020E0502060401010101" pitchFamily="34" charset="-79"/>
              </a:rPr>
              <a:t> מַיִם  </a:t>
            </a:r>
          </a:p>
          <a:p>
            <a:r>
              <a:rPr lang="he-IL" dirty="0">
                <a:solidFill>
                  <a:srgbClr val="336652"/>
                </a:solidFill>
                <a:latin typeface="David" panose="020E0502060401010101" pitchFamily="34" charset="-79"/>
              </a:rPr>
              <a:t>אֶרְאֶה פִּלְאֵי בּוֹרֵא עוֹלָמִים  </a:t>
            </a:r>
          </a:p>
          <a:p>
            <a:r>
              <a:rPr lang="he-IL" dirty="0">
                <a:solidFill>
                  <a:srgbClr val="336652"/>
                </a:solidFill>
                <a:latin typeface="David" panose="020E0502060401010101" pitchFamily="34" charset="-79"/>
              </a:rPr>
              <a:t>לֹא רַק בַּמִּלִּים, </a:t>
            </a:r>
            <a:r>
              <a:rPr lang="he-IL" dirty="0" err="1">
                <a:solidFill>
                  <a:srgbClr val="336652"/>
                </a:solidFill>
                <a:latin typeface="David" panose="020E0502060401010101" pitchFamily="34" charset="-79"/>
              </a:rPr>
              <a:t>בַּשְּׂפָתַיִם</a:t>
            </a:r>
            <a:r>
              <a:rPr lang="he-IL" dirty="0">
                <a:solidFill>
                  <a:srgbClr val="336652"/>
                </a:solidFill>
                <a:latin typeface="David" panose="020E0502060401010101" pitchFamily="34" charset="-79"/>
              </a:rPr>
              <a:t>  </a:t>
            </a:r>
          </a:p>
          <a:p>
            <a:r>
              <a:rPr lang="he-IL" dirty="0">
                <a:solidFill>
                  <a:srgbClr val="336652"/>
                </a:solidFill>
                <a:latin typeface="David" panose="020E0502060401010101" pitchFamily="34" charset="-79"/>
              </a:rPr>
              <a:t>כִּי בְּעֹמֶק הַלֵּב, בְּרָכוֹת כִּנְחָלִים</a:t>
            </a:r>
          </a:p>
          <a:p>
            <a:endParaRPr lang="he-IL" sz="400"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הַהוֹדָיָה פּוֹרַחַת כְּפֶרַח בַּגָּן  </a:t>
            </a:r>
          </a:p>
          <a:p>
            <a:r>
              <a:rPr lang="he-IL" dirty="0">
                <a:solidFill>
                  <a:srgbClr val="336652"/>
                </a:solidFill>
                <a:latin typeface="David" panose="020E0502060401010101" pitchFamily="34" charset="-79"/>
              </a:rPr>
              <a:t>בְּכָל רֶגַע חָדָשׁ, בְּכָל מַתָּן  </a:t>
            </a:r>
          </a:p>
          <a:p>
            <a:r>
              <a:rPr lang="he-IL" dirty="0">
                <a:solidFill>
                  <a:srgbClr val="336652"/>
                </a:solidFill>
                <a:latin typeface="David" panose="020E0502060401010101" pitchFamily="34" charset="-79"/>
              </a:rPr>
              <a:t>לֹא כְּחוֹבַת תַּשְׁלוּם לְשֻׁלְחָן  </a:t>
            </a:r>
          </a:p>
          <a:p>
            <a:r>
              <a:rPr lang="he-IL" dirty="0">
                <a:solidFill>
                  <a:srgbClr val="336652"/>
                </a:solidFill>
                <a:latin typeface="David" panose="020E0502060401010101" pitchFamily="34" charset="-79"/>
              </a:rPr>
              <a:t>אֶלָּא כְּשִׁירַת אַהֲבָה, </a:t>
            </a:r>
            <a:r>
              <a:rPr lang="he-IL" dirty="0" err="1">
                <a:solidFill>
                  <a:srgbClr val="336652"/>
                </a:solidFill>
                <a:latin typeface="David" panose="020E0502060401010101" pitchFamily="34" charset="-79"/>
              </a:rPr>
              <a:t>כְּנִגּוּן</a:t>
            </a:r>
            <a:r>
              <a:rPr lang="he-IL" dirty="0">
                <a:solidFill>
                  <a:srgbClr val="336652"/>
                </a:solidFill>
                <a:latin typeface="David" panose="020E0502060401010101" pitchFamily="34" charset="-79"/>
              </a:rPr>
              <a:t> מְכֻוָּן</a:t>
            </a:r>
          </a:p>
          <a:p>
            <a:endParaRPr lang="he-IL" dirty="0">
              <a:solidFill>
                <a:srgbClr val="336652"/>
              </a:solidFill>
              <a:latin typeface="David" panose="020E0502060401010101" pitchFamily="34" charset="-79"/>
            </a:endParaRPr>
          </a:p>
          <a:p>
            <a:endParaRPr lang="he-IL"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וּכְשֶׁאֲבָרֵךְ "</a:t>
            </a:r>
            <a:r>
              <a:rPr lang="he-IL" dirty="0" err="1">
                <a:solidFill>
                  <a:srgbClr val="336652"/>
                </a:solidFill>
                <a:latin typeface="David" panose="020E0502060401010101" pitchFamily="34" charset="-79"/>
              </a:rPr>
              <a:t>שֶׁהַכֹּל</a:t>
            </a:r>
            <a:r>
              <a:rPr lang="he-IL" dirty="0">
                <a:solidFill>
                  <a:srgbClr val="336652"/>
                </a:solidFill>
                <a:latin typeface="David" panose="020E0502060401010101" pitchFamily="34" charset="-79"/>
              </a:rPr>
              <a:t> נִהְיָה בִּדְבָרוֹ"  </a:t>
            </a:r>
          </a:p>
          <a:p>
            <a:r>
              <a:rPr lang="he-IL" dirty="0">
                <a:solidFill>
                  <a:srgbClr val="336652"/>
                </a:solidFill>
                <a:latin typeface="David" panose="020E0502060401010101" pitchFamily="34" charset="-79"/>
              </a:rPr>
              <a:t>אֶרְאֶה אוֹר חָדָשׁ בְּכָל יְצִירָתוֹ  </a:t>
            </a:r>
          </a:p>
          <a:p>
            <a:r>
              <a:rPr lang="he-IL" dirty="0">
                <a:solidFill>
                  <a:srgbClr val="336652"/>
                </a:solidFill>
                <a:latin typeface="David" panose="020E0502060401010101" pitchFamily="34" charset="-79"/>
              </a:rPr>
              <a:t>הַלֵּב יִתְרַחֵב בְּהַכָּרַת טוּבוֹ  </a:t>
            </a:r>
          </a:p>
          <a:p>
            <a:r>
              <a:rPr lang="he-IL" dirty="0">
                <a:solidFill>
                  <a:srgbClr val="336652"/>
                </a:solidFill>
                <a:latin typeface="David" panose="020E0502060401010101" pitchFamily="34" charset="-79"/>
              </a:rPr>
              <a:t>וְהַבְּרָכָה תַּעֲלֶה עַד </a:t>
            </a:r>
            <a:r>
              <a:rPr lang="he-IL" dirty="0" err="1">
                <a:solidFill>
                  <a:srgbClr val="336652"/>
                </a:solidFill>
                <a:latin typeface="David" panose="020E0502060401010101" pitchFamily="34" charset="-79"/>
              </a:rPr>
              <a:t>כִּסֵּא</a:t>
            </a:r>
            <a:r>
              <a:rPr lang="he-IL" dirty="0">
                <a:solidFill>
                  <a:srgbClr val="336652"/>
                </a:solidFill>
                <a:latin typeface="David" panose="020E0502060401010101" pitchFamily="34" charset="-79"/>
              </a:rPr>
              <a:t> כְבוֹדוֹ</a:t>
            </a:r>
          </a:p>
          <a:p>
            <a:endParaRPr lang="he-IL" dirty="0">
              <a:solidFill>
                <a:srgbClr val="336652"/>
              </a:solidFill>
              <a:latin typeface="David" panose="020E0502060401010101" pitchFamily="34" charset="-79"/>
            </a:endParaRPr>
          </a:p>
          <a:p>
            <a:r>
              <a:rPr lang="he-IL" dirty="0">
                <a:solidFill>
                  <a:srgbClr val="336652"/>
                </a:solidFill>
                <a:latin typeface="David" panose="020E0502060401010101" pitchFamily="34" charset="-79"/>
              </a:rPr>
              <a:t>כִּי בְּרָכָה </a:t>
            </a:r>
            <a:r>
              <a:rPr lang="he-IL" dirty="0" err="1">
                <a:solidFill>
                  <a:srgbClr val="336652"/>
                </a:solidFill>
                <a:latin typeface="David" panose="020E0502060401010101" pitchFamily="34" charset="-79"/>
              </a:rPr>
              <a:t>אֲמִתִּית</a:t>
            </a:r>
            <a:r>
              <a:rPr lang="he-IL" dirty="0">
                <a:solidFill>
                  <a:srgbClr val="336652"/>
                </a:solidFill>
                <a:latin typeface="David" panose="020E0502060401010101" pitchFamily="34" charset="-79"/>
              </a:rPr>
              <a:t> נוֹבַעַת מֵהַלֵּב  </a:t>
            </a:r>
          </a:p>
          <a:p>
            <a:r>
              <a:rPr lang="he-IL" dirty="0">
                <a:solidFill>
                  <a:srgbClr val="336652"/>
                </a:solidFill>
                <a:latin typeface="David" panose="020E0502060401010101" pitchFamily="34" charset="-79"/>
              </a:rPr>
              <a:t>כְּמַעְיָן הַמְּחַדֵּשׁ בְּכָל רֶגַע שֶׁקָּרֵב  </a:t>
            </a:r>
          </a:p>
          <a:p>
            <a:r>
              <a:rPr lang="he-IL" dirty="0">
                <a:solidFill>
                  <a:srgbClr val="336652"/>
                </a:solidFill>
                <a:latin typeface="David" panose="020E0502060401010101" pitchFamily="34" charset="-79"/>
              </a:rPr>
              <a:t>וּכְשֶׁנִּפְתָּח אֶת הַלֵּב לְהוֹדוֹת וְלָתֵת  </a:t>
            </a:r>
          </a:p>
          <a:p>
            <a:r>
              <a:rPr lang="he-IL" dirty="0">
                <a:solidFill>
                  <a:srgbClr val="336652"/>
                </a:solidFill>
                <a:latin typeface="David" panose="020E0502060401010101" pitchFamily="34" charset="-79"/>
              </a:rPr>
              <a:t>נִרְאֶה אֶת הָאוֹר בְּכָל פִּנָּה זוֹרֵחַ</a:t>
            </a:r>
          </a:p>
          <a:p>
            <a:endParaRPr lang="he-IL" dirty="0">
              <a:solidFill>
                <a:srgbClr val="336652"/>
              </a:solidFill>
              <a:latin typeface="David" panose="020E0502060401010101" pitchFamily="34" charset="-79"/>
            </a:endParaRPr>
          </a:p>
        </p:txBody>
      </p:sp>
      <p:pic>
        <p:nvPicPr>
          <p:cNvPr id="5" name="תמונה 4">
            <a:extLst>
              <a:ext uri="{FF2B5EF4-FFF2-40B4-BE49-F238E27FC236}">
                <a16:creationId xmlns:a16="http://schemas.microsoft.com/office/drawing/2014/main" id="{A8AE6B42-A084-3E6A-EEAB-F5F01FCA7111}"/>
              </a:ext>
            </a:extLst>
          </p:cNvPr>
          <p:cNvPicPr>
            <a:picLocks noChangeAspect="1"/>
          </p:cNvPicPr>
          <p:nvPr/>
        </p:nvPicPr>
        <p:blipFill>
          <a:blip r:embed="rId2"/>
          <a:stretch>
            <a:fillRect/>
          </a:stretch>
        </p:blipFill>
        <p:spPr>
          <a:xfrm>
            <a:off x="95251" y="0"/>
            <a:ext cx="4328968" cy="2473696"/>
          </a:xfrm>
          <a:prstGeom prst="rect">
            <a:avLst/>
          </a:prstGeom>
        </p:spPr>
      </p:pic>
      <p:pic>
        <p:nvPicPr>
          <p:cNvPr id="6" name="תמונה 5">
            <a:extLst>
              <a:ext uri="{FF2B5EF4-FFF2-40B4-BE49-F238E27FC236}">
                <a16:creationId xmlns:a16="http://schemas.microsoft.com/office/drawing/2014/main" id="{399BD283-58D5-9A51-5943-07D7E1503ECE}"/>
              </a:ext>
            </a:extLst>
          </p:cNvPr>
          <p:cNvPicPr>
            <a:picLocks noChangeAspect="1"/>
          </p:cNvPicPr>
          <p:nvPr/>
        </p:nvPicPr>
        <p:blipFill>
          <a:blip r:embed="rId3"/>
          <a:stretch>
            <a:fillRect/>
          </a:stretch>
        </p:blipFill>
        <p:spPr>
          <a:xfrm>
            <a:off x="95250" y="0"/>
            <a:ext cx="4331854" cy="2475345"/>
          </a:xfrm>
          <a:prstGeom prst="rect">
            <a:avLst/>
          </a:prstGeom>
        </p:spPr>
      </p:pic>
    </p:spTree>
    <p:extLst>
      <p:ext uri="{BB962C8B-B14F-4D97-AF65-F5344CB8AC3E}">
        <p14:creationId xmlns:p14="http://schemas.microsoft.com/office/powerpoint/2010/main" val="3507484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9CE3B9E8-F5C2-A62A-4584-A09D9DF7C98A}"/>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922474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E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0F339C-2A28-D556-160E-EAE483FC1156}"/>
              </a:ext>
            </a:extLst>
          </p:cNvPr>
          <p:cNvSpPr>
            <a:spLocks noGrp="1"/>
          </p:cNvSpPr>
          <p:nvPr>
            <p:ph type="title"/>
          </p:nvPr>
        </p:nvSpPr>
        <p:spPr>
          <a:ln w="9525">
            <a:solidFill>
              <a:srgbClr val="C8C8C8"/>
            </a:solidFill>
          </a:ln>
        </p:spPr>
        <p:txBody>
          <a:bodyPr>
            <a:normAutofit/>
          </a:bodyPr>
          <a:lstStyle/>
          <a:p>
            <a:r>
              <a:rPr lang="he-IL" sz="4000" dirty="0">
                <a:solidFill>
                  <a:srgbClr val="663399"/>
                </a:solidFill>
                <a:latin typeface="David" panose="020E0502060401010101" pitchFamily="34" charset="-79"/>
              </a:rPr>
              <a:t>תְּפִלַּת הַהוֹדָיָה</a:t>
            </a:r>
          </a:p>
        </p:txBody>
      </p:sp>
      <p:sp>
        <p:nvSpPr>
          <p:cNvPr id="3" name="מציין מיקום טקסט 2">
            <a:extLst>
              <a:ext uri="{FF2B5EF4-FFF2-40B4-BE49-F238E27FC236}">
                <a16:creationId xmlns:a16="http://schemas.microsoft.com/office/drawing/2014/main" id="{1A245197-78AB-41E9-9B04-D50A49E8E587}"/>
              </a:ext>
            </a:extLst>
          </p:cNvPr>
          <p:cNvSpPr>
            <a:spLocks noGrp="1"/>
          </p:cNvSpPr>
          <p:nvPr>
            <p:ph type="body" idx="1"/>
          </p:nvPr>
        </p:nvSpPr>
        <p:spPr>
          <a:xfrm>
            <a:off x="-157018" y="1825624"/>
            <a:ext cx="11510820" cy="5032375"/>
          </a:xfrm>
          <a:ln w="9525">
            <a:solidFill>
              <a:srgbClr val="C8C8C8"/>
            </a:solidFill>
          </a:ln>
        </p:spPr>
        <p:txBody>
          <a:bodyPr numCol="3">
            <a:normAutofit fontScale="77500" lnSpcReduction="20000"/>
          </a:bodyPr>
          <a:lstStyle/>
          <a:p>
            <a:r>
              <a:rPr lang="he-IL" dirty="0" err="1">
                <a:solidFill>
                  <a:srgbClr val="52337A"/>
                </a:solidFill>
                <a:latin typeface="David" panose="020E0502060401010101" pitchFamily="34" charset="-79"/>
              </a:rPr>
              <a:t>רִבּוֹן</a:t>
            </a:r>
            <a:r>
              <a:rPr lang="he-IL" dirty="0">
                <a:solidFill>
                  <a:srgbClr val="52337A"/>
                </a:solidFill>
                <a:latin typeface="David" panose="020E0502060401010101" pitchFamily="34" charset="-79"/>
              </a:rPr>
              <a:t> הָעוֹלָמִים, אָבִי שֶׁבַּשָּׁמַיִם,</a:t>
            </a:r>
          </a:p>
          <a:p>
            <a:r>
              <a:rPr lang="he-IL" dirty="0">
                <a:solidFill>
                  <a:srgbClr val="52337A"/>
                </a:solidFill>
                <a:latin typeface="David" panose="020E0502060401010101" pitchFamily="34" charset="-79"/>
              </a:rPr>
              <a:t>פּוֹתֵחַ אֶת לִבִּי לְפָנֶיךָ כְּסֵפֶר,</a:t>
            </a:r>
          </a:p>
          <a:p>
            <a:r>
              <a:rPr lang="he-IL" dirty="0" err="1">
                <a:solidFill>
                  <a:srgbClr val="52337A"/>
                </a:solidFill>
                <a:latin typeface="David" panose="020E0502060401010101" pitchFamily="34" charset="-79"/>
              </a:rPr>
              <a:t>בְּיָדַיִם</a:t>
            </a:r>
            <a:r>
              <a:rPr lang="he-IL" dirty="0">
                <a:solidFill>
                  <a:srgbClr val="52337A"/>
                </a:solidFill>
                <a:latin typeface="David" panose="020E0502060401010101" pitchFamily="34" charset="-79"/>
              </a:rPr>
              <a:t> רוֹעֲדוֹת </a:t>
            </a:r>
            <a:r>
              <a:rPr lang="he-IL" dirty="0" err="1">
                <a:solidFill>
                  <a:srgbClr val="52337A"/>
                </a:solidFill>
                <a:latin typeface="David" panose="020E0502060401010101" pitchFamily="34" charset="-79"/>
              </a:rPr>
              <a:t>וְעֵינַיִם</a:t>
            </a:r>
            <a:r>
              <a:rPr lang="he-IL" dirty="0">
                <a:solidFill>
                  <a:srgbClr val="52337A"/>
                </a:solidFill>
                <a:latin typeface="David" panose="020E0502060401010101" pitchFamily="34" charset="-79"/>
              </a:rPr>
              <a:t> דּוֹמְעוֹת,</a:t>
            </a:r>
          </a:p>
          <a:p>
            <a:r>
              <a:rPr lang="he-IL" dirty="0">
                <a:solidFill>
                  <a:srgbClr val="52337A"/>
                </a:solidFill>
                <a:latin typeface="David" panose="020E0502060401010101" pitchFamily="34" charset="-79"/>
              </a:rPr>
              <a:t>מְבַקֵּשׁ לָגַעַת בְּאוֹר פָּנֶיךָ.</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מוֹדֶה אֲנִי לְפָנֶיךָ, אָבִי הָרַחֲמָן,</a:t>
            </a:r>
          </a:p>
          <a:p>
            <a:r>
              <a:rPr lang="he-IL" dirty="0">
                <a:solidFill>
                  <a:srgbClr val="52337A"/>
                </a:solidFill>
                <a:latin typeface="David" panose="020E0502060401010101" pitchFamily="34" charset="-79"/>
              </a:rPr>
              <a:t>עַל כָּל נְשִׁימָה וּנְשִׁימָה,</a:t>
            </a:r>
          </a:p>
          <a:p>
            <a:r>
              <a:rPr lang="he-IL" dirty="0">
                <a:solidFill>
                  <a:srgbClr val="52337A"/>
                </a:solidFill>
                <a:latin typeface="David" panose="020E0502060401010101" pitchFamily="34" charset="-79"/>
              </a:rPr>
              <a:t>עַל כָּל </a:t>
            </a:r>
            <a:r>
              <a:rPr lang="he-IL" dirty="0" err="1">
                <a:solidFill>
                  <a:srgbClr val="52337A"/>
                </a:solidFill>
                <a:latin typeface="David" panose="020E0502060401010101" pitchFamily="34" charset="-79"/>
              </a:rPr>
              <a:t>טִפַּת</a:t>
            </a:r>
            <a:r>
              <a:rPr lang="he-IL" dirty="0">
                <a:solidFill>
                  <a:srgbClr val="52337A"/>
                </a:solidFill>
                <a:latin typeface="David" panose="020E0502060401010101" pitchFamily="34" charset="-79"/>
              </a:rPr>
              <a:t> חֶסֶד שֶׁהִרְעַפְתָּ עָלַי,</a:t>
            </a:r>
          </a:p>
          <a:p>
            <a:r>
              <a:rPr lang="he-IL" dirty="0">
                <a:solidFill>
                  <a:srgbClr val="52337A"/>
                </a:solidFill>
                <a:latin typeface="David" panose="020E0502060401010101" pitchFamily="34" charset="-79"/>
              </a:rPr>
              <a:t>גַּם </a:t>
            </a:r>
            <a:r>
              <a:rPr lang="he-IL" dirty="0" err="1">
                <a:solidFill>
                  <a:srgbClr val="52337A"/>
                </a:solidFill>
                <a:latin typeface="David" panose="020E0502060401010101" pitchFamily="34" charset="-79"/>
              </a:rPr>
              <a:t>כְּשֶׁלֹּא</a:t>
            </a:r>
            <a:r>
              <a:rPr lang="he-IL" dirty="0">
                <a:solidFill>
                  <a:srgbClr val="52337A"/>
                </a:solidFill>
                <a:latin typeface="David" panose="020E0502060401010101" pitchFamily="34" charset="-79"/>
              </a:rPr>
              <a:t> יָדַעְתִּי לְהוֹדוֹת.</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אָנָּא, פְּתַח אֶת לִבִּי לִרְאוֹת</a:t>
            </a:r>
          </a:p>
          <a:p>
            <a:r>
              <a:rPr lang="he-IL" dirty="0">
                <a:solidFill>
                  <a:srgbClr val="52337A"/>
                </a:solidFill>
                <a:latin typeface="David" panose="020E0502060401010101" pitchFamily="34" charset="-79"/>
              </a:rPr>
              <a:t>אֶת נִפְלְאוֹתֶיךָ בְּכָל רֶגַע וָרֶגַע,</a:t>
            </a:r>
          </a:p>
          <a:p>
            <a:r>
              <a:rPr lang="he-IL" dirty="0">
                <a:solidFill>
                  <a:srgbClr val="52337A"/>
                </a:solidFill>
                <a:latin typeface="David" panose="020E0502060401010101" pitchFamily="34" charset="-79"/>
              </a:rPr>
              <a:t>בְּכָל פֶּרַח פּוֹרֵחַ, בְּכָל עָלֶה נוֹשֵׁר,</a:t>
            </a:r>
          </a:p>
          <a:p>
            <a:r>
              <a:rPr lang="he-IL" dirty="0">
                <a:solidFill>
                  <a:srgbClr val="52337A"/>
                </a:solidFill>
                <a:latin typeface="David" panose="020E0502060401010101" pitchFamily="34" charset="-79"/>
              </a:rPr>
              <a:t>בְּכָל </a:t>
            </a:r>
            <a:r>
              <a:rPr lang="he-IL" dirty="0" err="1">
                <a:solidFill>
                  <a:srgbClr val="52337A"/>
                </a:solidFill>
                <a:latin typeface="David" panose="020E0502060401010101" pitchFamily="34" charset="-79"/>
              </a:rPr>
              <a:t>טִפַּת</a:t>
            </a:r>
            <a:r>
              <a:rPr lang="he-IL" dirty="0">
                <a:solidFill>
                  <a:srgbClr val="52337A"/>
                </a:solidFill>
                <a:latin typeface="David" panose="020E0502060401010101" pitchFamily="34" charset="-79"/>
              </a:rPr>
              <a:t> גֶּשֶׁם, בְּכָל קַרְנֵי שֶׁמֶשׁ.</a:t>
            </a:r>
          </a:p>
          <a:p>
            <a:r>
              <a:rPr lang="he-IL" dirty="0">
                <a:solidFill>
                  <a:srgbClr val="52337A"/>
                </a:solidFill>
                <a:latin typeface="David" panose="020E0502060401010101" pitchFamily="34" charset="-79"/>
              </a:rPr>
              <a:t>לַמְּדֵנִי, אָבִי, לְבָרֵךְ בֶּאֱמֶת,</a:t>
            </a:r>
          </a:p>
          <a:p>
            <a:r>
              <a:rPr lang="he-IL" dirty="0">
                <a:solidFill>
                  <a:srgbClr val="52337A"/>
                </a:solidFill>
                <a:latin typeface="David" panose="020E0502060401010101" pitchFamily="34" charset="-79"/>
              </a:rPr>
              <a:t>לֹא כְּמַטְבְּעוֹת שֶׁל מִלִּים קְבוּעוֹת,</a:t>
            </a:r>
          </a:p>
          <a:p>
            <a:r>
              <a:rPr lang="he-IL" dirty="0">
                <a:solidFill>
                  <a:srgbClr val="52337A"/>
                </a:solidFill>
                <a:latin typeface="David" panose="020E0502060401010101" pitchFamily="34" charset="-79"/>
              </a:rPr>
              <a:t>אֶלָּא כִּבְרָכָה הַנּוֹבַעַת מִמַּעְיַן הַלֵּב,</a:t>
            </a:r>
          </a:p>
          <a:p>
            <a:r>
              <a:rPr lang="he-IL" dirty="0">
                <a:solidFill>
                  <a:srgbClr val="52337A"/>
                </a:solidFill>
                <a:latin typeface="David" panose="020E0502060401010101" pitchFamily="34" charset="-79"/>
              </a:rPr>
              <a:t>טְהוֹרָה וּזַכָּה כְּטַל בֹּקֶר.</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עָזְרֵנִי לִרְאוֹת בְּכָל בְּרָכָה</a:t>
            </a:r>
          </a:p>
          <a:p>
            <a:r>
              <a:rPr lang="he-IL" dirty="0">
                <a:solidFill>
                  <a:srgbClr val="52337A"/>
                </a:solidFill>
                <a:latin typeface="David" panose="020E0502060401010101" pitchFamily="34" charset="-79"/>
              </a:rPr>
              <a:t>הִזְדַּמְּנוּת לְהִתְקָרֵב אֵלֶיךָ,</a:t>
            </a:r>
          </a:p>
          <a:p>
            <a:r>
              <a:rPr lang="he-IL" dirty="0">
                <a:solidFill>
                  <a:srgbClr val="52337A"/>
                </a:solidFill>
                <a:latin typeface="David" panose="020E0502060401010101" pitchFamily="34" charset="-79"/>
              </a:rPr>
              <a:t>לְהַרְגִּישׁ אֶת נוֹכְחוּתְךָ הַקְּדוֹשָׁה</a:t>
            </a:r>
          </a:p>
          <a:p>
            <a:r>
              <a:rPr lang="he-IL" dirty="0">
                <a:solidFill>
                  <a:srgbClr val="52337A"/>
                </a:solidFill>
                <a:latin typeface="David" panose="020E0502060401010101" pitchFamily="34" charset="-79"/>
              </a:rPr>
              <a:t>בְּכָל מַאֲכָל, בְּכָל שְׁתִיָּה, בְּכָל נְשִׁימָה.</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וּכְשֶׁאֲנִי אוֹמֵר "בָּרוּךְ אַתָּה ה'",</a:t>
            </a:r>
          </a:p>
          <a:p>
            <a:r>
              <a:rPr lang="he-IL" dirty="0">
                <a:solidFill>
                  <a:srgbClr val="52337A"/>
                </a:solidFill>
                <a:latin typeface="David" panose="020E0502060401010101" pitchFamily="34" charset="-79"/>
              </a:rPr>
              <a:t>תֵּן שֶׁיִּהְיוּ הַמִּלִּים חַיּוֹת וּבוֹעֲרוֹת,</a:t>
            </a:r>
          </a:p>
          <a:p>
            <a:r>
              <a:rPr lang="he-IL" dirty="0">
                <a:solidFill>
                  <a:srgbClr val="52337A"/>
                </a:solidFill>
                <a:latin typeface="David" panose="020E0502060401010101" pitchFamily="34" charset="-79"/>
              </a:rPr>
              <a:t>מְלֵאוֹת אַהֲבָה, מְלֵאוֹת כִּסּוּפִים,</a:t>
            </a:r>
          </a:p>
          <a:p>
            <a:r>
              <a:rPr lang="he-IL" dirty="0">
                <a:solidFill>
                  <a:srgbClr val="52337A"/>
                </a:solidFill>
                <a:latin typeface="David" panose="020E0502060401010101" pitchFamily="34" charset="-79"/>
              </a:rPr>
              <a:t>כְּמוֹ תְּפִלָּה רִאשׁוֹנָה שֶׁל תִּינוֹק.</a:t>
            </a:r>
          </a:p>
          <a:p>
            <a:endParaRPr lang="he-IL" dirty="0">
              <a:solidFill>
                <a:srgbClr val="52337A"/>
              </a:solidFill>
              <a:latin typeface="David" panose="020E0502060401010101" pitchFamily="34" charset="-79"/>
            </a:endParaRPr>
          </a:p>
          <a:p>
            <a:r>
              <a:rPr lang="he-IL" dirty="0" err="1">
                <a:solidFill>
                  <a:srgbClr val="52337A"/>
                </a:solidFill>
                <a:latin typeface="David" panose="020E0502060401010101" pitchFamily="34" charset="-79"/>
              </a:rPr>
              <a:t>רִבּוֹנו</a:t>
            </a:r>
            <a:r>
              <a:rPr lang="he-IL" dirty="0">
                <a:solidFill>
                  <a:srgbClr val="52337A"/>
                </a:solidFill>
                <a:latin typeface="David" panose="020E0502060401010101" pitchFamily="34" charset="-79"/>
              </a:rPr>
              <a:t>ֹ שֶׁל עוֹלָם,</a:t>
            </a:r>
          </a:p>
          <a:p>
            <a:r>
              <a:rPr lang="he-IL" dirty="0">
                <a:solidFill>
                  <a:srgbClr val="52337A"/>
                </a:solidFill>
                <a:latin typeface="David" panose="020E0502060401010101" pitchFamily="34" charset="-79"/>
              </a:rPr>
              <a:t>עָזְרֵנִי לִהְיוֹת כְּלִי לְאוֹרְךָ,</a:t>
            </a:r>
          </a:p>
          <a:p>
            <a:r>
              <a:rPr lang="he-IL" dirty="0">
                <a:solidFill>
                  <a:srgbClr val="52337A"/>
                </a:solidFill>
                <a:latin typeface="David" panose="020E0502060401010101" pitchFamily="34" charset="-79"/>
              </a:rPr>
              <a:t>לְהָאִיר אֶת הָעוֹלָם בְּאוֹר הַהוֹדָיָה,</a:t>
            </a:r>
          </a:p>
          <a:p>
            <a:r>
              <a:rPr lang="he-IL" dirty="0">
                <a:solidFill>
                  <a:srgbClr val="52337A"/>
                </a:solidFill>
                <a:latin typeface="David" panose="020E0502060401010101" pitchFamily="34" charset="-79"/>
              </a:rPr>
              <a:t>לְהַכִּיר בְּכָל רֶגַע בְּנִסֶּיךָ הַנִּצְחִיִּים.</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וְכַאֲשֶׁר אֲבָרֵךְ, יִהְיֶה לִבִּי פָּתוּחַ</a:t>
            </a:r>
          </a:p>
          <a:p>
            <a:r>
              <a:rPr lang="he-IL" dirty="0">
                <a:solidFill>
                  <a:srgbClr val="52337A"/>
                </a:solidFill>
                <a:latin typeface="David" panose="020E0502060401010101" pitchFamily="34" charset="-79"/>
              </a:rPr>
              <a:t>לְקַבֵּל אֶת שֶׁפַע בִּרְכוֹתֶיךָ,</a:t>
            </a:r>
          </a:p>
          <a:p>
            <a:r>
              <a:rPr lang="he-IL" dirty="0">
                <a:solidFill>
                  <a:srgbClr val="52337A"/>
                </a:solidFill>
                <a:latin typeface="David" panose="020E0502060401010101" pitchFamily="34" charset="-79"/>
              </a:rPr>
              <a:t>וּלְהַעֲבִיר אֶת אוֹר חַסְדְּךָ</a:t>
            </a:r>
          </a:p>
          <a:p>
            <a:r>
              <a:rPr lang="he-IL" dirty="0">
                <a:solidFill>
                  <a:srgbClr val="52337A"/>
                </a:solidFill>
                <a:latin typeface="David" panose="020E0502060401010101" pitchFamily="34" charset="-79"/>
              </a:rPr>
              <a:t>לְכָל אֲשֶׁר סְבִיבִי.</a:t>
            </a:r>
          </a:p>
          <a:p>
            <a:endParaRPr lang="he-IL" dirty="0">
              <a:solidFill>
                <a:srgbClr val="52337A"/>
              </a:solidFill>
              <a:latin typeface="David" panose="020E0502060401010101" pitchFamily="34" charset="-79"/>
            </a:endParaRPr>
          </a:p>
          <a:p>
            <a:r>
              <a:rPr lang="he-IL" dirty="0">
                <a:solidFill>
                  <a:srgbClr val="52337A"/>
                </a:solidFill>
                <a:latin typeface="David" panose="020E0502060401010101" pitchFamily="34" charset="-79"/>
              </a:rPr>
              <a:t>אָמֵן, כֵּן יְהִי רָצוֹן.</a:t>
            </a:r>
          </a:p>
        </p:txBody>
      </p:sp>
    </p:spTree>
    <p:extLst>
      <p:ext uri="{BB962C8B-B14F-4D97-AF65-F5344CB8AC3E}">
        <p14:creationId xmlns:p14="http://schemas.microsoft.com/office/powerpoint/2010/main" val="3978136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6F5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00BAFB-92B0-0564-2231-72C0E60603E8}"/>
              </a:ext>
            </a:extLst>
          </p:cNvPr>
          <p:cNvSpPr>
            <a:spLocks noGrp="1"/>
          </p:cNvSpPr>
          <p:nvPr>
            <p:ph type="title"/>
          </p:nvPr>
        </p:nvSpPr>
        <p:spPr>
          <a:ln w="9525">
            <a:solidFill>
              <a:srgbClr val="C8C8C8"/>
            </a:solidFill>
          </a:ln>
        </p:spPr>
        <p:txBody>
          <a:bodyPr numCol="3">
            <a:noAutofit/>
          </a:bodyPr>
          <a:lstStyle/>
          <a:p>
            <a:r>
              <a:rPr lang="he-IL" sz="2400" dirty="0" err="1">
                <a:solidFill>
                  <a:srgbClr val="52337A"/>
                </a:solidFill>
                <a:latin typeface="David" panose="020E0502060401010101" pitchFamily="34" charset="-79"/>
              </a:rPr>
              <a:t>רִבּוֹן</a:t>
            </a:r>
            <a:r>
              <a:rPr lang="he-IL" sz="2400" dirty="0">
                <a:solidFill>
                  <a:srgbClr val="52337A"/>
                </a:solidFill>
                <a:latin typeface="David" panose="020E0502060401010101" pitchFamily="34" charset="-79"/>
              </a:rPr>
              <a:t> הָעוֹלָמִים, אָבִי שֶׁבַּשָּׁמַיִם,</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פּוֹתֵחַ אֶת לִבִּי לְפָנֶיךָ כְּסֵפֶר,</a:t>
            </a:r>
            <a:br>
              <a:rPr lang="he-IL" sz="2400" dirty="0">
                <a:solidFill>
                  <a:srgbClr val="52337A"/>
                </a:solidFill>
                <a:latin typeface="David" panose="020E0502060401010101" pitchFamily="34" charset="-79"/>
              </a:rPr>
            </a:br>
            <a:r>
              <a:rPr lang="he-IL" sz="2400" dirty="0" err="1">
                <a:solidFill>
                  <a:srgbClr val="52337A"/>
                </a:solidFill>
                <a:latin typeface="David" panose="020E0502060401010101" pitchFamily="34" charset="-79"/>
              </a:rPr>
              <a:t>בְּיָדַיִם</a:t>
            </a:r>
            <a:r>
              <a:rPr lang="he-IL" sz="2400" dirty="0">
                <a:solidFill>
                  <a:srgbClr val="52337A"/>
                </a:solidFill>
                <a:latin typeface="David" panose="020E0502060401010101" pitchFamily="34" charset="-79"/>
              </a:rPr>
              <a:t> רוֹעֲדוֹת </a:t>
            </a:r>
            <a:r>
              <a:rPr lang="he-IL" sz="2400" dirty="0" err="1">
                <a:solidFill>
                  <a:srgbClr val="52337A"/>
                </a:solidFill>
                <a:latin typeface="David" panose="020E0502060401010101" pitchFamily="34" charset="-79"/>
              </a:rPr>
              <a:t>וְעֵינַיִם</a:t>
            </a:r>
            <a:r>
              <a:rPr lang="he-IL" sz="2400" dirty="0">
                <a:solidFill>
                  <a:srgbClr val="52337A"/>
                </a:solidFill>
                <a:latin typeface="David" panose="020E0502060401010101" pitchFamily="34" charset="-79"/>
              </a:rPr>
              <a:t> דּוֹמְעוֹת,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מְבַקֵּשׁ לָגַעַת בְּאוֹר פָּנֶיךָ.</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מוֹדֶה אֲנִי לְפָנֶיךָ, אָבִי הָרַחֲמָן,</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עַל כָּל נְשִׁימָה וּנְשִׁימָה,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עַל כָּל </a:t>
            </a:r>
            <a:r>
              <a:rPr lang="he-IL" sz="2400" dirty="0" err="1">
                <a:solidFill>
                  <a:srgbClr val="52337A"/>
                </a:solidFill>
                <a:latin typeface="David" panose="020E0502060401010101" pitchFamily="34" charset="-79"/>
              </a:rPr>
              <a:t>טִפַּת</a:t>
            </a:r>
            <a:r>
              <a:rPr lang="he-IL" sz="2400" dirty="0">
                <a:solidFill>
                  <a:srgbClr val="52337A"/>
                </a:solidFill>
                <a:latin typeface="David" panose="020E0502060401010101" pitchFamily="34" charset="-79"/>
              </a:rPr>
              <a:t> חֶסֶד שֶׁהִרְעַפְתָּ עָלַי,</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גַּם </a:t>
            </a:r>
            <a:r>
              <a:rPr lang="he-IL" sz="2400" dirty="0" err="1">
                <a:solidFill>
                  <a:srgbClr val="52337A"/>
                </a:solidFill>
                <a:latin typeface="David" panose="020E0502060401010101" pitchFamily="34" charset="-79"/>
              </a:rPr>
              <a:t>כְּשֶׁלֹּא</a:t>
            </a:r>
            <a:r>
              <a:rPr lang="he-IL" sz="2400" dirty="0">
                <a:solidFill>
                  <a:srgbClr val="52337A"/>
                </a:solidFill>
                <a:latin typeface="David" panose="020E0502060401010101" pitchFamily="34" charset="-79"/>
              </a:rPr>
              <a:t> יָדַעְתִּי לְהוֹדוֹת.</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אָנָּא, פְּתַח אֶת לִבִּי לִרְאוֹת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אֶת נִפְלְאוֹתֶיךָ בְּכָל רֶגַע וָרֶגַע,</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בְּכָל פֶּרַח פּוֹרֵחַ, בְּכָל עָלֶה נוֹשֵׁר,</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בְּכָל </a:t>
            </a:r>
            <a:r>
              <a:rPr lang="he-IL" sz="2400" dirty="0" err="1">
                <a:solidFill>
                  <a:srgbClr val="52337A"/>
                </a:solidFill>
                <a:latin typeface="David" panose="020E0502060401010101" pitchFamily="34" charset="-79"/>
              </a:rPr>
              <a:t>טִפַּת</a:t>
            </a:r>
            <a:r>
              <a:rPr lang="he-IL" sz="2400" dirty="0">
                <a:solidFill>
                  <a:srgbClr val="52337A"/>
                </a:solidFill>
                <a:latin typeface="David" panose="020E0502060401010101" pitchFamily="34" charset="-79"/>
              </a:rPr>
              <a:t> גֶּשֶׁם, בְּכָל קַרְנֵי שֶׁמֶשׁ.</a:t>
            </a:r>
            <a:br>
              <a:rPr lang="he-IL" sz="2400" dirty="0">
                <a:solidFill>
                  <a:srgbClr val="52337A"/>
                </a:solidFill>
                <a:latin typeface="David" panose="020E0502060401010101" pitchFamily="34" charset="-79"/>
              </a:rPr>
            </a:br>
            <a:endParaRPr lang="he-IL" sz="2400" dirty="0">
              <a:solidFill>
                <a:srgbClr val="005299"/>
              </a:solidFill>
              <a:latin typeface="David" panose="020E0502060401010101" pitchFamily="34" charset="-79"/>
            </a:endParaRPr>
          </a:p>
        </p:txBody>
      </p:sp>
      <p:sp>
        <p:nvSpPr>
          <p:cNvPr id="3" name="מציין מיקום טקסט 2">
            <a:extLst>
              <a:ext uri="{FF2B5EF4-FFF2-40B4-BE49-F238E27FC236}">
                <a16:creationId xmlns:a16="http://schemas.microsoft.com/office/drawing/2014/main" id="{E9812238-C75D-310A-43D2-873CD7061766}"/>
              </a:ext>
            </a:extLst>
          </p:cNvPr>
          <p:cNvSpPr>
            <a:spLocks noGrp="1"/>
          </p:cNvSpPr>
          <p:nvPr>
            <p:ph type="body" idx="1"/>
          </p:nvPr>
        </p:nvSpPr>
        <p:spPr>
          <a:ln w="9525">
            <a:solidFill>
              <a:srgbClr val="C8C8C8"/>
            </a:solidFill>
          </a:ln>
        </p:spPr>
        <p:txBody>
          <a:bodyPr>
            <a:normAutofit fontScale="85000" lnSpcReduction="10000"/>
          </a:bodyPr>
          <a:lstStyle/>
          <a:p>
            <a:pPr algn="r" rtl="1"/>
            <a:r>
              <a:rPr lang="he-IL" sz="2400" dirty="0">
                <a:effectLst/>
              </a:rPr>
              <a:t>בואו נצלול לעומק המשמעות הרוחנית של התפילה, פסקה אחר פסקה, בענווה ובהתבוננות פנימית:</a:t>
            </a:r>
          </a:p>
          <a:p>
            <a:pPr algn="r" rtl="1"/>
            <a:r>
              <a:rPr lang="he-IL" b="1" dirty="0">
                <a:effectLst/>
              </a:rPr>
              <a:t>"</a:t>
            </a:r>
            <a:r>
              <a:rPr lang="he-IL" b="1" dirty="0" err="1">
                <a:effectLst/>
              </a:rPr>
              <a:t>רִבּוֹן</a:t>
            </a:r>
            <a:r>
              <a:rPr lang="he-IL" b="1" dirty="0">
                <a:effectLst/>
              </a:rPr>
              <a:t> הָעוֹלָמִים, אָבִי שֶׁבַּשָּׁמַיִם"</a:t>
            </a:r>
            <a:r>
              <a:rPr lang="he-IL" dirty="0">
                <a:effectLst/>
              </a:rPr>
              <a:t> בפתיחה זו אנו עומדים בין שני </a:t>
            </a:r>
            <a:r>
              <a:rPr lang="he-IL" dirty="0" err="1">
                <a:effectLst/>
              </a:rPr>
              <a:t>מימדים</a:t>
            </a:r>
            <a:r>
              <a:rPr lang="he-IL" dirty="0">
                <a:effectLst/>
              </a:rPr>
              <a:t> - הכרה בגדלות הבורא כ"ריבון העולמים", ובו-זמנית תחושת הקרבה האינטימית של "אבי". זהו המתח המופלא של הקשר שלנו עם הקב"ה - רחוק וקרוב בעת ובעונה אחת. כשאנו פותחים את ליבנו "כספר", אנו מודים בפגיעותנו, בחולשתנו האנושית, אך גם באמון המוחלט שלנו באהבת האב.</a:t>
            </a:r>
          </a:p>
          <a:p>
            <a:pPr algn="r" rtl="1"/>
            <a:r>
              <a:rPr lang="he-IL" b="1" dirty="0">
                <a:effectLst/>
              </a:rPr>
              <a:t>"מוֹדֶה אֲנִי לְפָנֶיךָ, אָבִי הָרַחֲמָן"</a:t>
            </a:r>
            <a:r>
              <a:rPr lang="he-IL" dirty="0">
                <a:effectLst/>
              </a:rPr>
              <a:t> כאן אנו מתחילים להכיר בחסד שבכל נשימה. כמה פעמים אנחנו נושמים בלי לשים לב? כמה טיפות של חסד נופלות עלינו בלי שנרגיש? ההודיה הזו היא התעוררות - מהאוטומטיות של החיים אל ההכרה המודעת בנס שבכל רגע.</a:t>
            </a:r>
          </a:p>
          <a:p>
            <a:pPr algn="r" rtl="1"/>
            <a:r>
              <a:rPr lang="he-IL" b="1" dirty="0">
                <a:effectLst/>
              </a:rPr>
              <a:t>"אָנָּא, פְּתַח אֶת לִבִּי לִרְאוֹת"</a:t>
            </a:r>
            <a:r>
              <a:rPr lang="he-IL" dirty="0">
                <a:effectLst/>
              </a:rPr>
              <a:t> זוהי תפילה על התפילה עצמה. אנחנו מכירים בכך שאפילו היכולת לראות את הניסים, להרגיש את החסד - גם היא מתנה שצריך להתפלל עליה. כל פרח, כל עלה, הם לא רק תופעות טבע, אלא אותיות בספר האהבה האלוקית.</a:t>
            </a:r>
          </a:p>
          <a:p>
            <a:endParaRPr lang="he-IL" dirty="0">
              <a:solidFill>
                <a:srgbClr val="29527A"/>
              </a:solidFill>
              <a:latin typeface="David" panose="020E0502060401010101" pitchFamily="34" charset="-79"/>
            </a:endParaRPr>
          </a:p>
        </p:txBody>
      </p:sp>
    </p:spTree>
    <p:extLst>
      <p:ext uri="{BB962C8B-B14F-4D97-AF65-F5344CB8AC3E}">
        <p14:creationId xmlns:p14="http://schemas.microsoft.com/office/powerpoint/2010/main" val="4147067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E5C89D9-CCC6-0847-1A00-30CEE349D06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2F4A083-D79B-1CBB-07DF-64192DC07039}"/>
              </a:ext>
            </a:extLst>
          </p:cNvPr>
          <p:cNvSpPr>
            <a:spLocks noGrp="1"/>
          </p:cNvSpPr>
          <p:nvPr>
            <p:ph type="title"/>
          </p:nvPr>
        </p:nvSpPr>
        <p:spPr>
          <a:ln w="9525">
            <a:solidFill>
              <a:srgbClr val="C8C8C8"/>
            </a:solidFill>
          </a:ln>
        </p:spPr>
        <p:txBody>
          <a:bodyPr numCol="3">
            <a:noAutofit/>
          </a:bodyPr>
          <a:lstStyle/>
          <a:p>
            <a:r>
              <a:rPr lang="he-IL" sz="2400" dirty="0">
                <a:solidFill>
                  <a:srgbClr val="52337A"/>
                </a:solidFill>
                <a:latin typeface="David" panose="020E0502060401010101" pitchFamily="34" charset="-79"/>
              </a:rPr>
              <a:t>לַמְּדֵנִי, אָבִי, לְבָרֵךְ בֶּאֱמֶת,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לֹא כְּמַטְבְּעוֹת שֶׁל מִלִּים קְבוּעוֹת,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אֶלָּא כִּבְרָכָה הַנּוֹבַעַת מִמַּעְיַן הַלֵּב,</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טְהוֹרָה וּזַכָּה כְּטַל בֹּקֶר.</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עָזְרֵנִי לִרְאוֹת בְּכָל בְּרָכָה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הִזְדַּמְּנוּת לְהִתְקָרֵב אֵלֶיךָ,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לְהַרְגִּישׁ אֶת נוֹכְחוּתְךָ הַקְּדוֹשָׁה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בְ</a:t>
            </a:r>
            <a:r>
              <a:rPr lang="he-IL" sz="2000" dirty="0">
                <a:solidFill>
                  <a:srgbClr val="52337A"/>
                </a:solidFill>
                <a:latin typeface="David" panose="020E0502060401010101" pitchFamily="34" charset="-79"/>
              </a:rPr>
              <a:t>ּכָל מַאֲכָל, בְּכָל שְׁתִיָּה, בְּכָל נְשִׁימָה.</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וּכְשֶׁאֲנִי אוֹמֵר "בָּרוּךְ אַתָּה 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תֵּן שֶׁיִּהְיוּ הַמִּלִּים חַיּוֹת וּבוֹעֲרוֹת,</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מְלֵאוֹת אַהֲבָה, מְלֵאוֹת כִּסּוּפִים,</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כְּמוֹ תְּפִלָּה רִאשׁוֹנָה שֶׁל תִּינוֹק.</a:t>
            </a:r>
            <a:br>
              <a:rPr lang="he-IL" sz="2400" dirty="0">
                <a:solidFill>
                  <a:srgbClr val="52337A"/>
                </a:solidFill>
                <a:latin typeface="David" panose="020E0502060401010101" pitchFamily="34" charset="-79"/>
              </a:rPr>
            </a:br>
            <a:endParaRPr lang="he-IL" sz="2400" dirty="0">
              <a:solidFill>
                <a:srgbClr val="005299"/>
              </a:solidFill>
              <a:latin typeface="David" panose="020E0502060401010101" pitchFamily="34" charset="-79"/>
            </a:endParaRPr>
          </a:p>
        </p:txBody>
      </p:sp>
      <p:sp>
        <p:nvSpPr>
          <p:cNvPr id="3" name="מציין מיקום טקסט 2">
            <a:extLst>
              <a:ext uri="{FF2B5EF4-FFF2-40B4-BE49-F238E27FC236}">
                <a16:creationId xmlns:a16="http://schemas.microsoft.com/office/drawing/2014/main" id="{CA86FE53-5A9E-97CD-D15B-BBF703AD80A6}"/>
              </a:ext>
            </a:extLst>
          </p:cNvPr>
          <p:cNvSpPr>
            <a:spLocks noGrp="1"/>
          </p:cNvSpPr>
          <p:nvPr>
            <p:ph type="body" idx="1"/>
          </p:nvPr>
        </p:nvSpPr>
        <p:spPr>
          <a:ln w="9525">
            <a:solidFill>
              <a:srgbClr val="C8C8C8"/>
            </a:solidFill>
          </a:ln>
        </p:spPr>
        <p:txBody>
          <a:bodyPr>
            <a:normAutofit fontScale="92500"/>
          </a:bodyPr>
          <a:lstStyle/>
          <a:p>
            <a:pPr algn="r" rtl="1"/>
            <a:r>
              <a:rPr lang="he-IL" sz="2400" dirty="0">
                <a:effectLst/>
              </a:rPr>
              <a:t>בואו נצלול לעומק המשמעות הרוחנית של התפילה, פסקה אחר פסקה, בענווה ובהתבוננות פנימית:</a:t>
            </a:r>
          </a:p>
          <a:p>
            <a:pPr algn="r" rtl="1"/>
            <a:r>
              <a:rPr lang="he-IL" b="1" dirty="0">
                <a:effectLst/>
              </a:rPr>
              <a:t>"לַמְּדֵנִי, אָבִי, לְבָרֵךְ בֶּאֱמֶת"</a:t>
            </a:r>
            <a:r>
              <a:rPr lang="he-IL" dirty="0">
                <a:effectLst/>
              </a:rPr>
              <a:t> כאן מגיע </a:t>
            </a:r>
            <a:r>
              <a:rPr lang="he-IL" dirty="0" err="1">
                <a:effectLst/>
              </a:rPr>
              <a:t>הוידוי</a:t>
            </a:r>
            <a:r>
              <a:rPr lang="he-IL" dirty="0">
                <a:effectLst/>
              </a:rPr>
              <a:t> העמוק - ההכרה שלפעמים הברכות שלנו הן כמו מטבעות שחוקים. אנחנו מתחננים ללמוד מחדש את שפת הלב, את היכולת להתפעל כמו ילד שרואה את העולם בפעם הראשונה.</a:t>
            </a:r>
          </a:p>
          <a:p>
            <a:pPr algn="r" rtl="1"/>
            <a:r>
              <a:rPr lang="he-IL" b="1" dirty="0">
                <a:effectLst/>
              </a:rPr>
              <a:t>"עָזְרֵנִי לִרְאוֹת בְּכָל בְּרָכָה"</a:t>
            </a:r>
            <a:r>
              <a:rPr lang="he-IL" dirty="0">
                <a:effectLst/>
              </a:rPr>
              <a:t> זוהי בקשה להתעוררות מתמדת. כל ברכה היא הזדמנות לקרבת אלוקים, כל רגע הוא שער שנפתח. אנחנו מבקשים לראות מעבר למילים, אל הנוכחות האלוקית שמחיה כל דבר.</a:t>
            </a:r>
          </a:p>
          <a:p>
            <a:pPr algn="r" rtl="1"/>
            <a:r>
              <a:rPr lang="he-IL" b="1" dirty="0">
                <a:effectLst/>
              </a:rPr>
              <a:t>"וּכְשֶׁאֲנִי אוֹמֵר 'בָּרוּךְ אַתָּה ה''"</a:t>
            </a:r>
            <a:r>
              <a:rPr lang="he-IL" dirty="0">
                <a:effectLst/>
              </a:rPr>
              <a:t> כאן אנו מבקשים שהמילים העתיקות יתחדשו בפינו כטל בוקר. שכל "ברוך אתה" יהיה כמו הפעם הראשונה, מלא התרגשות והתפעמות כמו תפילת תינוק שרק לומד לדבר.</a:t>
            </a:r>
          </a:p>
          <a:p>
            <a:endParaRPr lang="he-IL" dirty="0">
              <a:solidFill>
                <a:srgbClr val="29527A"/>
              </a:solidFill>
              <a:latin typeface="David" panose="020E0502060401010101" pitchFamily="34" charset="-79"/>
            </a:endParaRPr>
          </a:p>
        </p:txBody>
      </p:sp>
    </p:spTree>
    <p:extLst>
      <p:ext uri="{BB962C8B-B14F-4D97-AF65-F5344CB8AC3E}">
        <p14:creationId xmlns:p14="http://schemas.microsoft.com/office/powerpoint/2010/main" val="283143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0F12AC51-8C3D-4A6F-1AD8-A295790DDB7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85FE26A-A479-96E1-84D8-B52133678CA6}"/>
              </a:ext>
            </a:extLst>
          </p:cNvPr>
          <p:cNvSpPr>
            <a:spLocks noGrp="1"/>
          </p:cNvSpPr>
          <p:nvPr>
            <p:ph type="title"/>
          </p:nvPr>
        </p:nvSpPr>
        <p:spPr>
          <a:ln w="9525">
            <a:solidFill>
              <a:srgbClr val="C8C8C8"/>
            </a:solidFill>
          </a:ln>
        </p:spPr>
        <p:txBody>
          <a:bodyPr numCol="3">
            <a:noAutofit/>
          </a:bodyPr>
          <a:lstStyle/>
          <a:p>
            <a:r>
              <a:rPr lang="he-IL" sz="2400" dirty="0" err="1">
                <a:solidFill>
                  <a:srgbClr val="52337A"/>
                </a:solidFill>
                <a:latin typeface="David" panose="020E0502060401010101" pitchFamily="34" charset="-79"/>
              </a:rPr>
              <a:t>רִבּוֹנו</a:t>
            </a:r>
            <a:r>
              <a:rPr lang="he-IL" sz="2400" dirty="0">
                <a:solidFill>
                  <a:srgbClr val="52337A"/>
                </a:solidFill>
                <a:latin typeface="David" panose="020E0502060401010101" pitchFamily="34" charset="-79"/>
              </a:rPr>
              <a:t>ֹ שֶׁל עוֹלָם,</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עָזְרֵנִי לִהְיוֹת כְּלִי לְאוֹרְךָ,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לְהָאִיר אֶת הָעוֹלָם בְּאוֹר הַהוֹדָיָה,</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לְהַכִּיר בְּכָל רֶגַע בְּנִסֶּיךָ הַנִּצְחִיִּים.</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וְכַאֲשֶׁר אֲבָרֵךְ, יִהְיֶה לִבִּי פָּתוּחַ</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לְקַבֵּל אֶת שֶׁפַע בִּרְכוֹתֶיךָ,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וּלְהַעֲבִיר אֶת אוֹר חַסְדְּךָ</a:t>
            </a: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לְכָל אֲשֶׁר סְבִיבִי.</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r>
              <a:rPr lang="he-IL" sz="2400" dirty="0">
                <a:solidFill>
                  <a:srgbClr val="52337A"/>
                </a:solidFill>
                <a:latin typeface="David" panose="020E0502060401010101" pitchFamily="34" charset="-79"/>
              </a:rPr>
              <a:t>אָמֵן, כֵּן יְהִי רָצוֹן.</a:t>
            </a:r>
            <a:br>
              <a:rPr lang="he-IL" sz="2400" dirty="0">
                <a:solidFill>
                  <a:srgbClr val="52337A"/>
                </a:solidFill>
                <a:latin typeface="David" panose="020E0502060401010101" pitchFamily="34" charset="-79"/>
              </a:rPr>
            </a:br>
            <a:br>
              <a:rPr lang="he-IL" sz="2400" dirty="0">
                <a:solidFill>
                  <a:srgbClr val="52337A"/>
                </a:solidFill>
                <a:latin typeface="David" panose="020E0502060401010101" pitchFamily="34" charset="-79"/>
              </a:rPr>
            </a:br>
            <a:endParaRPr lang="he-IL" sz="2400" dirty="0">
              <a:solidFill>
                <a:srgbClr val="005299"/>
              </a:solidFill>
              <a:latin typeface="David" panose="020E0502060401010101" pitchFamily="34" charset="-79"/>
            </a:endParaRPr>
          </a:p>
        </p:txBody>
      </p:sp>
      <p:sp>
        <p:nvSpPr>
          <p:cNvPr id="3" name="מציין מיקום טקסט 2">
            <a:extLst>
              <a:ext uri="{FF2B5EF4-FFF2-40B4-BE49-F238E27FC236}">
                <a16:creationId xmlns:a16="http://schemas.microsoft.com/office/drawing/2014/main" id="{FA90D6A9-1E94-F5AD-44FF-874603DE6061}"/>
              </a:ext>
            </a:extLst>
          </p:cNvPr>
          <p:cNvSpPr>
            <a:spLocks noGrp="1"/>
          </p:cNvSpPr>
          <p:nvPr>
            <p:ph type="body" idx="1"/>
          </p:nvPr>
        </p:nvSpPr>
        <p:spPr>
          <a:ln w="9525">
            <a:solidFill>
              <a:srgbClr val="C8C8C8"/>
            </a:solidFill>
          </a:ln>
        </p:spPr>
        <p:txBody>
          <a:bodyPr>
            <a:normAutofit fontScale="92500" lnSpcReduction="10000"/>
          </a:bodyPr>
          <a:lstStyle/>
          <a:p>
            <a:pPr algn="r" rtl="1"/>
            <a:r>
              <a:rPr lang="he-IL" sz="2400" dirty="0">
                <a:effectLst/>
              </a:rPr>
              <a:t>בואו נצלול לעומק המשמעות הרוחנית של התפילה, פסקה אחר פסקה, בענווה ובהתבוננות פנימית:</a:t>
            </a:r>
          </a:p>
          <a:p>
            <a:pPr algn="r" rtl="1"/>
            <a:r>
              <a:rPr lang="he-IL" b="1" dirty="0">
                <a:effectLst/>
              </a:rPr>
              <a:t>"</a:t>
            </a:r>
            <a:r>
              <a:rPr lang="he-IL" b="1" dirty="0" err="1">
                <a:effectLst/>
              </a:rPr>
              <a:t>רִבּוֹנו</a:t>
            </a:r>
            <a:r>
              <a:rPr lang="he-IL" b="1" dirty="0">
                <a:effectLst/>
              </a:rPr>
              <a:t>ֹ שֶׁל עוֹלָם, עָזְרֵנִי לִהְיוֹת כְּלִי לְאוֹרְךָ"</a:t>
            </a:r>
            <a:r>
              <a:rPr lang="he-IL" dirty="0">
                <a:effectLst/>
              </a:rPr>
              <a:t> בקשה זו מבטאת את השאיפה העמוקה ביותר - לא רק לקבל אור, אלא להיות כלי להעברתו. להפוך את ההודיה מחוויה פרטית למשהו שמאיר את העולם כולו.</a:t>
            </a:r>
          </a:p>
          <a:p>
            <a:pPr algn="r" rtl="1"/>
            <a:r>
              <a:rPr lang="he-IL" b="1" dirty="0">
                <a:effectLst/>
              </a:rPr>
              <a:t>"וְכַאֲשֶׁר אֲבָרֵךְ, יִהְיֶה לִבִּי פָּתוּחַ"</a:t>
            </a:r>
            <a:r>
              <a:rPr lang="he-IL" dirty="0">
                <a:effectLst/>
              </a:rPr>
              <a:t> הסיום מחבר את המעגל - מהלב הפתוח שביקשנו בהתחלה, עד ללב שלא רק מקבל אלא גם מעביר הלאה. זוהי תנועה מתמדת של קבלה ונתינה, של התמלאות והשפעה.</a:t>
            </a:r>
          </a:p>
          <a:p>
            <a:pPr algn="r" rtl="1"/>
            <a:r>
              <a:rPr lang="he-IL" dirty="0">
                <a:effectLst/>
              </a:rPr>
              <a:t>בסופו של דבר, תפילה זו היא מסע של התעוררות - מברכות של שגרה לברכות של התחדשות, מהודיה של מילים להודיה של חיים. היא מזמינה אותנו להתבונן מחדש בכל רגע, בכל ברכה, ולגלות בהם את המתנה האינסופית של הקשר עם הבורא.</a:t>
            </a:r>
          </a:p>
          <a:p>
            <a:endParaRPr lang="he-IL" dirty="0">
              <a:solidFill>
                <a:srgbClr val="29527A"/>
              </a:solidFill>
              <a:latin typeface="David" panose="020E0502060401010101" pitchFamily="34" charset="-79"/>
            </a:endParaRPr>
          </a:p>
        </p:txBody>
      </p:sp>
    </p:spTree>
    <p:extLst>
      <p:ext uri="{BB962C8B-B14F-4D97-AF65-F5344CB8AC3E}">
        <p14:creationId xmlns:p14="http://schemas.microsoft.com/office/powerpoint/2010/main" val="2780932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AB8F29-D254-058E-A344-D364CE914AE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D393CDBC-A88C-9006-ED12-36FE47ECB0B0}"/>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E5FEE6E3-798C-79B6-EE59-BA51CEB10B62}"/>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1543602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AB8F29-D254-058E-A344-D364CE914AE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D393CDBC-A88C-9006-ED12-36FE47ECB0B0}"/>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E5FEE6E3-798C-79B6-EE59-BA51CEB10B62}"/>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67954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C9B19DE2-4FB4-8A30-EEC6-30633F799BE7}"/>
              </a:ext>
            </a:extLst>
          </p:cNvPr>
          <p:cNvSpPr txBox="1"/>
          <p:nvPr/>
        </p:nvSpPr>
        <p:spPr>
          <a:xfrm>
            <a:off x="110836" y="138545"/>
            <a:ext cx="11979564" cy="16158270"/>
          </a:xfrm>
          <a:prstGeom prst="rect">
            <a:avLst/>
          </a:prstGeom>
          <a:solidFill>
            <a:schemeClr val="accent5">
              <a:lumMod val="20000"/>
              <a:lumOff val="80000"/>
            </a:schemeClr>
          </a:solidFill>
        </p:spPr>
        <p:txBody>
          <a:bodyPr wrap="square" rtlCol="1">
            <a:spAutoFit/>
          </a:bodyPr>
          <a:lstStyle/>
          <a:p>
            <a:r>
              <a:rPr lang="he-IL" dirty="0"/>
              <a:t># מבחן בנושא: "ברכות וברקים: המהפך מחובה להתפעלות"</a:t>
            </a:r>
          </a:p>
          <a:p>
            <a:endParaRPr lang="he-IL" dirty="0"/>
          </a:p>
          <a:p>
            <a:r>
              <a:rPr lang="he-IL" dirty="0"/>
              <a:t>### הוראות:</a:t>
            </a:r>
          </a:p>
          <a:p>
            <a:r>
              <a:rPr lang="he-IL" dirty="0"/>
              <a:t>- יש לבחור תשובה אחת נכונה לכל שאלה</a:t>
            </a:r>
          </a:p>
          <a:p>
            <a:r>
              <a:rPr lang="he-IL" dirty="0"/>
              <a:t>#### 1. מהי המטרה העיקרית של ברכה על פי תורת </a:t>
            </a:r>
            <a:r>
              <a:rPr lang="he-IL" dirty="0" err="1"/>
              <a:t>הבעש"ט</a:t>
            </a:r>
            <a:r>
              <a:rPr lang="he-IL" dirty="0"/>
              <a:t>?</a:t>
            </a:r>
          </a:p>
          <a:p>
            <a:r>
              <a:rPr lang="he-IL" dirty="0"/>
              <a:t>א. לצאת ידי חובה הלכתית  </a:t>
            </a:r>
          </a:p>
          <a:p>
            <a:r>
              <a:rPr lang="he-IL" dirty="0"/>
              <a:t>ב. להגיע למכסת מאה ברכות ביום  </a:t>
            </a:r>
          </a:p>
          <a:p>
            <a:r>
              <a:rPr lang="he-IL" dirty="0"/>
              <a:t>**ג. ליצור התחברות והתפעלות מהבורא**  </a:t>
            </a:r>
          </a:p>
          <a:p>
            <a:r>
              <a:rPr lang="he-IL" dirty="0"/>
              <a:t>ד. לזכות בברכה מהשמיים  </a:t>
            </a:r>
          </a:p>
          <a:p>
            <a:endParaRPr lang="he-IL" dirty="0"/>
          </a:p>
          <a:p>
            <a:r>
              <a:rPr lang="he-IL" dirty="0"/>
              <a:t>#### 3. מהו ההבדל המהותי בין "ברכה כחובה" ל"ברכה כהזדמנות"?</a:t>
            </a:r>
          </a:p>
          <a:p>
            <a:r>
              <a:rPr lang="he-IL" dirty="0"/>
              <a:t>א. משך זמן אמירת הברכה  </a:t>
            </a:r>
          </a:p>
          <a:p>
            <a:r>
              <a:rPr lang="he-IL" dirty="0"/>
              <a:t>**ב. רמת המודעות והכוונה בעת הברכה**  </a:t>
            </a:r>
          </a:p>
          <a:p>
            <a:r>
              <a:rPr lang="he-IL" dirty="0"/>
              <a:t>ג. נוסח הברכה  </a:t>
            </a:r>
          </a:p>
          <a:p>
            <a:r>
              <a:rPr lang="he-IL" dirty="0"/>
              <a:t>ד. מספר המילים בברכה  </a:t>
            </a:r>
          </a:p>
          <a:p>
            <a:endParaRPr lang="he-IL" dirty="0"/>
          </a:p>
          <a:p>
            <a:r>
              <a:rPr lang="he-IL" dirty="0"/>
              <a:t>#### 5. איזו תכונה נדרשת כדי להפוך ברכה רגילה לחוויה רוחנית?</a:t>
            </a:r>
          </a:p>
          <a:p>
            <a:r>
              <a:rPr lang="he-IL" dirty="0"/>
              <a:t>א. ידע נרחב בהלכה  </a:t>
            </a:r>
          </a:p>
          <a:p>
            <a:r>
              <a:rPr lang="he-IL" dirty="0"/>
              <a:t>ב. יכולת שירה  </a:t>
            </a:r>
          </a:p>
          <a:p>
            <a:r>
              <a:rPr lang="he-IL" dirty="0"/>
              <a:t>**ג. התבוננות והתעוררות פנימית**  </a:t>
            </a:r>
          </a:p>
          <a:p>
            <a:r>
              <a:rPr lang="he-IL" dirty="0"/>
              <a:t>ד. זיכרון טוב  </a:t>
            </a:r>
          </a:p>
          <a:p>
            <a:endParaRPr lang="he-IL" dirty="0"/>
          </a:p>
          <a:p>
            <a:r>
              <a:rPr lang="he-IL" dirty="0"/>
              <a:t>#### 6. למה הכוונה ב"מטבעות שחוקים" בהקשר של ברכות?</a:t>
            </a:r>
          </a:p>
          <a:p>
            <a:r>
              <a:rPr lang="he-IL" dirty="0"/>
              <a:t>**א. ברכות הנאמרות מתוך הרגל ללא כוונה**  </a:t>
            </a:r>
          </a:p>
          <a:p>
            <a:r>
              <a:rPr lang="he-IL" dirty="0"/>
              <a:t>ב. ברכות שאבד עליהן הכלח  </a:t>
            </a:r>
          </a:p>
          <a:p>
            <a:r>
              <a:rPr lang="he-IL" dirty="0"/>
              <a:t>ג. ברכות קצרות מדי  </a:t>
            </a:r>
          </a:p>
          <a:p>
            <a:r>
              <a:rPr lang="he-IL" dirty="0"/>
              <a:t>ד. ברכות שאינן מובנות  </a:t>
            </a:r>
          </a:p>
          <a:p>
            <a:endParaRPr lang="he-IL" dirty="0"/>
          </a:p>
          <a:p>
            <a:r>
              <a:rPr lang="he-IL" dirty="0"/>
              <a:t>#### 7. מהי "הודיה אמיתית" על פי המאמר?</a:t>
            </a:r>
          </a:p>
          <a:p>
            <a:r>
              <a:rPr lang="he-IL" dirty="0"/>
              <a:t>א. הודיה הנאמרת בקול רם  </a:t>
            </a:r>
          </a:p>
          <a:p>
            <a:r>
              <a:rPr lang="he-IL" dirty="0"/>
              <a:t>ב. הודיה הנאמרת בציבור  </a:t>
            </a:r>
          </a:p>
          <a:p>
            <a:r>
              <a:rPr lang="he-IL" dirty="0"/>
              <a:t>**ג. הודיה הנובעת מהכרה פנימית והתפעלות**  </a:t>
            </a:r>
          </a:p>
          <a:p>
            <a:r>
              <a:rPr lang="he-IL" dirty="0"/>
              <a:t>ד. הודיה הנאמרת בשפה העברית  </a:t>
            </a:r>
          </a:p>
          <a:p>
            <a:endParaRPr lang="he-IL" dirty="0"/>
          </a:p>
          <a:p>
            <a:r>
              <a:rPr lang="he-IL" dirty="0"/>
              <a:t>#### 8. מדוע חשוב לראות את "הניסים שבכל רגע"?</a:t>
            </a:r>
          </a:p>
          <a:p>
            <a:r>
              <a:rPr lang="he-IL" dirty="0"/>
              <a:t>א. כדי לזכור לברך  </a:t>
            </a:r>
          </a:p>
          <a:p>
            <a:r>
              <a:rPr lang="he-IL" dirty="0"/>
              <a:t>**ב. כדי לפתח מודעות והכרת הטוב מתמדת**  </a:t>
            </a:r>
          </a:p>
          <a:p>
            <a:r>
              <a:rPr lang="he-IL" dirty="0"/>
              <a:t>ג. כדי להרשים אחרים  </a:t>
            </a:r>
          </a:p>
          <a:p>
            <a:r>
              <a:rPr lang="he-IL" dirty="0"/>
              <a:t>ד. כדי לקיים מנהג חסידי  </a:t>
            </a:r>
          </a:p>
          <a:p>
            <a:endParaRPr lang="he-IL" dirty="0"/>
          </a:p>
          <a:p>
            <a:r>
              <a:rPr lang="he-IL" dirty="0"/>
              <a:t>#### 9. מהו תפקיד ה"התפעלות" בברכה?</a:t>
            </a:r>
          </a:p>
          <a:p>
            <a:r>
              <a:rPr lang="he-IL" dirty="0"/>
              <a:t>א. להאריך את משך הברכה  </a:t>
            </a:r>
          </a:p>
          <a:p>
            <a:r>
              <a:rPr lang="he-IL" dirty="0"/>
              <a:t>ב. להרשים את הסובבים  </a:t>
            </a:r>
          </a:p>
          <a:p>
            <a:r>
              <a:rPr lang="he-IL" dirty="0"/>
              <a:t>**ג. ליצור חיבור רגשי עם משמעות הברכה**  </a:t>
            </a:r>
          </a:p>
          <a:p>
            <a:r>
              <a:rPr lang="he-IL" dirty="0"/>
              <a:t>ד. לקיים מנהג עתיק  </a:t>
            </a:r>
          </a:p>
          <a:p>
            <a:endParaRPr lang="he-IL" dirty="0"/>
          </a:p>
          <a:p>
            <a:r>
              <a:rPr lang="he-IL" dirty="0"/>
              <a:t>#### 10. איך מתקשרת "אהבת השם" לנושא הברכות?</a:t>
            </a:r>
          </a:p>
          <a:p>
            <a:r>
              <a:rPr lang="he-IL" dirty="0"/>
              <a:t>א. זו מצווה נפרדת  </a:t>
            </a:r>
          </a:p>
          <a:p>
            <a:r>
              <a:rPr lang="he-IL" dirty="0"/>
              <a:t>ב. זה עניין לצדיקים בלבד  </a:t>
            </a:r>
          </a:p>
          <a:p>
            <a:r>
              <a:rPr lang="he-IL" dirty="0"/>
              <a:t>**ג. היא המניע הפנימי לברכה אמיתית**  </a:t>
            </a:r>
          </a:p>
          <a:p>
            <a:r>
              <a:rPr lang="he-IL" dirty="0"/>
              <a:t>ד. זה רק עניין תיאורטי  </a:t>
            </a:r>
          </a:p>
          <a:p>
            <a:endParaRPr lang="he-IL" dirty="0"/>
          </a:p>
          <a:p>
            <a:r>
              <a:rPr lang="he-IL" dirty="0"/>
              <a:t>---</a:t>
            </a:r>
          </a:p>
          <a:p>
            <a:endParaRPr lang="he-IL" dirty="0"/>
          </a:p>
          <a:p>
            <a:r>
              <a:rPr lang="he-IL" dirty="0"/>
              <a:t>התשובות הנכונות מסומנות בכוכבית (**).</a:t>
            </a:r>
          </a:p>
          <a:p>
            <a:endParaRPr lang="he-IL" dirty="0"/>
          </a:p>
          <a:p>
            <a:r>
              <a:rPr lang="he-IL" dirty="0"/>
              <a:t>האם תרצה לקבל הסבר מפורט לאחת מהשאלות?</a:t>
            </a:r>
          </a:p>
        </p:txBody>
      </p:sp>
    </p:spTree>
    <p:extLst>
      <p:ext uri="{BB962C8B-B14F-4D97-AF65-F5344CB8AC3E}">
        <p14:creationId xmlns:p14="http://schemas.microsoft.com/office/powerpoint/2010/main" val="2445038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D625D-0322-15A5-109E-BD2644FF1ABB}"/>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031E4A06-56BA-77C7-E4FA-41B769665863}"/>
              </a:ext>
            </a:extLst>
          </p:cNvPr>
          <p:cNvSpPr txBox="1"/>
          <p:nvPr/>
        </p:nvSpPr>
        <p:spPr>
          <a:xfrm>
            <a:off x="110836" y="138545"/>
            <a:ext cx="11979564" cy="6555641"/>
          </a:xfrm>
          <a:prstGeom prst="rect">
            <a:avLst/>
          </a:prstGeom>
          <a:solidFill>
            <a:schemeClr val="accent5">
              <a:lumMod val="20000"/>
              <a:lumOff val="80000"/>
            </a:schemeClr>
          </a:solidFill>
        </p:spPr>
        <p:txBody>
          <a:bodyPr wrap="square" numCol="2" rtlCol="1">
            <a:spAutoFit/>
          </a:bodyPr>
          <a:lstStyle/>
          <a:p>
            <a:r>
              <a:rPr lang="he-IL" sz="1400" dirty="0"/>
              <a:t>#### 6. למה הכוונה ב"מטבעות שחוקים" בהקשר של ברכות?</a:t>
            </a:r>
          </a:p>
          <a:p>
            <a:r>
              <a:rPr lang="he-IL" sz="1400" dirty="0"/>
              <a:t>**א. ברכות הנאמרות מתוך הרגל ללא כוונה**  </a:t>
            </a:r>
          </a:p>
          <a:p>
            <a:r>
              <a:rPr lang="he-IL" sz="1400" dirty="0"/>
              <a:t>ב. ברכות שאבד עליהן הכלח  </a:t>
            </a:r>
          </a:p>
          <a:p>
            <a:r>
              <a:rPr lang="he-IL" sz="1400" dirty="0"/>
              <a:t>ג. ברכות קצרות מדי  </a:t>
            </a:r>
          </a:p>
          <a:p>
            <a:r>
              <a:rPr lang="he-IL" sz="1400" dirty="0"/>
              <a:t>ד. ברכות שאינן מובנות  </a:t>
            </a:r>
          </a:p>
          <a:p>
            <a:endParaRPr lang="he-IL" sz="1400" dirty="0"/>
          </a:p>
          <a:p>
            <a:r>
              <a:rPr lang="he-IL" sz="1400" dirty="0"/>
              <a:t>#### 7. מהי "הודיה אמיתית" על פי המאמר?</a:t>
            </a:r>
          </a:p>
          <a:p>
            <a:r>
              <a:rPr lang="he-IL" sz="1400" dirty="0"/>
              <a:t>א. הודיה הנאמרת בקול רם  </a:t>
            </a:r>
          </a:p>
          <a:p>
            <a:r>
              <a:rPr lang="he-IL" sz="1400" dirty="0"/>
              <a:t>ב. הודיה הנאמרת בציבור  </a:t>
            </a:r>
          </a:p>
          <a:p>
            <a:r>
              <a:rPr lang="he-IL" sz="1400" dirty="0"/>
              <a:t>**ג. הודיה הנובעת מהכרה פנימית והתפעלות**  </a:t>
            </a:r>
          </a:p>
          <a:p>
            <a:r>
              <a:rPr lang="he-IL" sz="1400" dirty="0"/>
              <a:t>ד. הודיה הנאמרת בשפה העברית  </a:t>
            </a:r>
          </a:p>
          <a:p>
            <a:endParaRPr lang="he-IL" sz="1400" dirty="0"/>
          </a:p>
          <a:p>
            <a:r>
              <a:rPr lang="he-IL" sz="1400" dirty="0"/>
              <a:t>#### 8. מדוע חשוב לראות את "הניסים שבכל רגע"?</a:t>
            </a:r>
          </a:p>
          <a:p>
            <a:r>
              <a:rPr lang="he-IL" sz="1400" dirty="0"/>
              <a:t>א. כדי לזכור לברך  </a:t>
            </a:r>
          </a:p>
          <a:p>
            <a:r>
              <a:rPr lang="he-IL" sz="1400" dirty="0"/>
              <a:t>**ב. כדי לפתח מודעות והכרת הטוב מתמדת**  </a:t>
            </a:r>
          </a:p>
          <a:p>
            <a:r>
              <a:rPr lang="he-IL" sz="1400" dirty="0"/>
              <a:t>ג. כדי להרשים אחרים  </a:t>
            </a:r>
          </a:p>
          <a:p>
            <a:r>
              <a:rPr lang="he-IL" sz="1400" dirty="0"/>
              <a:t>ד. כדי לקיים מנהג חסידי  </a:t>
            </a:r>
          </a:p>
          <a:p>
            <a:endParaRPr lang="he-IL" sz="1400" dirty="0"/>
          </a:p>
          <a:p>
            <a:r>
              <a:rPr lang="he-IL" sz="1400" dirty="0"/>
              <a:t>#### 9. מהו תפקיד ה"התפעלות" בברכה?</a:t>
            </a:r>
          </a:p>
          <a:p>
            <a:r>
              <a:rPr lang="he-IL" sz="1400" dirty="0"/>
              <a:t>א. להאריך את משך הברכה  </a:t>
            </a:r>
          </a:p>
          <a:p>
            <a:r>
              <a:rPr lang="he-IL" sz="1400" dirty="0"/>
              <a:t>ב. להרשים את הסובבים  </a:t>
            </a:r>
          </a:p>
          <a:p>
            <a:r>
              <a:rPr lang="he-IL" sz="1400" dirty="0"/>
              <a:t>**ג. ליצור חיבור רגשי עם משמעות הברכה**  </a:t>
            </a:r>
          </a:p>
          <a:p>
            <a:r>
              <a:rPr lang="he-IL" sz="1400" dirty="0"/>
              <a:t>ד. לקיים מנהג עתיק  </a:t>
            </a:r>
          </a:p>
          <a:p>
            <a:endParaRPr lang="he-IL" sz="1400" dirty="0"/>
          </a:p>
          <a:p>
            <a:r>
              <a:rPr lang="he-IL" sz="1400" dirty="0"/>
              <a:t>#### 10. איך מתקשרת "אהבת השם" לנושא הברכות?</a:t>
            </a:r>
          </a:p>
          <a:p>
            <a:r>
              <a:rPr lang="he-IL" sz="1400" dirty="0"/>
              <a:t>א. זו מצווה נפרדת  </a:t>
            </a:r>
          </a:p>
          <a:p>
            <a:r>
              <a:rPr lang="he-IL" sz="1400" dirty="0"/>
              <a:t>ב. זה עניין לצדיקים בלבד  </a:t>
            </a:r>
          </a:p>
          <a:p>
            <a:r>
              <a:rPr lang="he-IL" sz="1400" dirty="0"/>
              <a:t>**ג. היא המניע הפנימי לברכה אמיתית**  </a:t>
            </a:r>
          </a:p>
          <a:p>
            <a:r>
              <a:rPr lang="he-IL" sz="1400" dirty="0"/>
              <a:t>ד. זה רק עניין תיאורטי  </a:t>
            </a:r>
          </a:p>
          <a:p>
            <a:endParaRPr lang="he-IL" sz="1400" dirty="0"/>
          </a:p>
        </p:txBody>
      </p:sp>
    </p:spTree>
    <p:extLst>
      <p:ext uri="{BB962C8B-B14F-4D97-AF65-F5344CB8AC3E}">
        <p14:creationId xmlns:p14="http://schemas.microsoft.com/office/powerpoint/2010/main" val="3706822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7548061B-C4D6-A272-593C-82A8B38CFA9F}"/>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1720311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E4D33B-B51E-5309-94F8-B2AC3172901F}"/>
              </a:ext>
            </a:extLst>
          </p:cNvPr>
          <p:cNvSpPr>
            <a:spLocks noGrp="1"/>
          </p:cNvSpPr>
          <p:nvPr>
            <p:ph type="title"/>
          </p:nvPr>
        </p:nvSpPr>
        <p:spPr/>
        <p:txBody>
          <a:bodyPr>
            <a:normAutofit fontScale="90000"/>
          </a:bodyPr>
          <a:lstStyle/>
          <a:p>
            <a:pPr algn="ctr"/>
            <a:r>
              <a:rPr lang="he-IL" dirty="0">
                <a:effectLst/>
              </a:rPr>
              <a:t>🕯️ </a:t>
            </a:r>
            <a:r>
              <a:rPr lang="he-IL" dirty="0">
                <a:solidFill>
                  <a:schemeClr val="accent3">
                    <a:lumMod val="75000"/>
                  </a:schemeClr>
                </a:solidFill>
                <a:effectLst/>
              </a:rPr>
              <a:t>נושא השיעור: גדר ברכות והודאה </a:t>
            </a:r>
            <a:br>
              <a:rPr lang="he-IL" dirty="0">
                <a:solidFill>
                  <a:schemeClr val="accent3">
                    <a:lumMod val="75000"/>
                  </a:schemeClr>
                </a:solidFill>
                <a:effectLst/>
              </a:rPr>
            </a:br>
            <a:r>
              <a:rPr lang="he-IL" dirty="0">
                <a:solidFill>
                  <a:schemeClr val="accent3">
                    <a:lumMod val="75000"/>
                  </a:schemeClr>
                </a:solidFill>
                <a:effectLst/>
              </a:rPr>
              <a:t>חקירה בהבנת מהות הברכה</a:t>
            </a:r>
            <a:br>
              <a:rPr lang="he-IL" dirty="0">
                <a:effectLst/>
              </a:rPr>
            </a:br>
            <a:endParaRPr lang="he-IL" dirty="0"/>
          </a:p>
        </p:txBody>
      </p:sp>
      <p:sp>
        <p:nvSpPr>
          <p:cNvPr id="3" name="מציין מיקום טקסט 2">
            <a:extLst>
              <a:ext uri="{FF2B5EF4-FFF2-40B4-BE49-F238E27FC236}">
                <a16:creationId xmlns:a16="http://schemas.microsoft.com/office/drawing/2014/main" id="{9B2B0515-541D-F076-4724-8862B51E2CB1}"/>
              </a:ext>
            </a:extLst>
          </p:cNvPr>
          <p:cNvSpPr>
            <a:spLocks noGrp="1"/>
          </p:cNvSpPr>
          <p:nvPr>
            <p:ph type="body" idx="1"/>
          </p:nvPr>
        </p:nvSpPr>
        <p:spPr/>
        <p:txBody>
          <a:bodyPr>
            <a:normAutofit fontScale="92500" lnSpcReduction="20000"/>
          </a:bodyPr>
          <a:lstStyle/>
          <a:p>
            <a:pPr algn="r" rtl="1"/>
            <a:r>
              <a:rPr lang="he-IL" b="1" dirty="0">
                <a:effectLst/>
              </a:rPr>
              <a:t>שורש החקירה: </a:t>
            </a:r>
            <a:r>
              <a:rPr lang="he-IL" dirty="0">
                <a:effectLst/>
              </a:rPr>
              <a:t>לאיזה סוג חיוב משתייכת מצוות הברכה - האם היא חיוב טכני-הלכתי או ביטוי של רגש והכרה.</a:t>
            </a:r>
          </a:p>
          <a:p>
            <a:pPr algn="r" rtl="1"/>
            <a:endParaRPr lang="he-IL" dirty="0">
              <a:effectLst/>
            </a:endParaRPr>
          </a:p>
          <a:p>
            <a:pPr algn="r" rtl="1"/>
            <a:r>
              <a:rPr lang="he-IL" dirty="0">
                <a:effectLst/>
                <a:highlight>
                  <a:srgbClr val="00FFFF"/>
                </a:highlight>
              </a:rPr>
              <a:t>נתיב א': </a:t>
            </a:r>
            <a:r>
              <a:rPr lang="he-IL" dirty="0" err="1">
                <a:effectLst/>
              </a:rPr>
              <a:t>שיכות</a:t>
            </a:r>
            <a:r>
              <a:rPr lang="he-IL" dirty="0">
                <a:effectLst/>
              </a:rPr>
              <a:t> כללית לאיזו מסגרת הלכתית שייכת מצוות הברכה:</a:t>
            </a:r>
          </a:p>
          <a:p>
            <a:pPr rtl="1">
              <a:buFont typeface="Arial" panose="020B0604020202020204" pitchFamily="34" charset="0"/>
              <a:buChar char="•"/>
            </a:pPr>
            <a:r>
              <a:rPr lang="he-IL" dirty="0">
                <a:effectLst/>
              </a:rPr>
              <a:t>האם היא חלק ממערכת החיובים ההלכתיים (כמו תפילה)</a:t>
            </a:r>
          </a:p>
          <a:p>
            <a:pPr rtl="1">
              <a:buFont typeface="Arial" panose="020B0604020202020204" pitchFamily="34" charset="0"/>
              <a:buChar char="•"/>
            </a:pPr>
            <a:r>
              <a:rPr lang="he-IL" dirty="0">
                <a:effectLst/>
              </a:rPr>
              <a:t>או שהיא ביטוי של הכרת הטוב והתפעלות (כמו שירה)</a:t>
            </a:r>
          </a:p>
          <a:p>
            <a:pPr rtl="1">
              <a:buFont typeface="Arial" panose="020B0604020202020204" pitchFamily="34" charset="0"/>
              <a:buChar char="•"/>
            </a:pPr>
            <a:endParaRPr lang="he-IL" dirty="0">
              <a:effectLst/>
            </a:endParaRPr>
          </a:p>
          <a:p>
            <a:pPr algn="r" rtl="1"/>
            <a:r>
              <a:rPr lang="he-IL" dirty="0">
                <a:effectLst/>
                <a:highlight>
                  <a:srgbClr val="00FFFF"/>
                </a:highlight>
              </a:rPr>
              <a:t>נתיב ב': </a:t>
            </a:r>
            <a:r>
              <a:rPr lang="he-IL" dirty="0">
                <a:effectLst/>
              </a:rPr>
              <a:t>הגדרת מהות הברכה חקירה בשלושה מישורים:</a:t>
            </a:r>
          </a:p>
          <a:p>
            <a:pPr rtl="1">
              <a:buFont typeface="+mj-lt"/>
              <a:buAutoNum type="arabicPeriod"/>
            </a:pPr>
            <a:r>
              <a:rPr lang="he-IL" dirty="0">
                <a:effectLst/>
              </a:rPr>
              <a:t>ברכה כחיוב הלכתי - "</a:t>
            </a:r>
            <a:r>
              <a:rPr lang="he-IL" dirty="0">
                <a:effectLst/>
                <a:highlight>
                  <a:srgbClr val="FF00FF"/>
                </a:highlight>
              </a:rPr>
              <a:t>היתר אכילה</a:t>
            </a:r>
            <a:r>
              <a:rPr lang="he-IL" dirty="0">
                <a:effectLst/>
              </a:rPr>
              <a:t>"</a:t>
            </a:r>
          </a:p>
          <a:p>
            <a:pPr rtl="1">
              <a:buFont typeface="+mj-lt"/>
              <a:buAutoNum type="arabicPeriod"/>
            </a:pPr>
            <a:r>
              <a:rPr lang="he-IL" dirty="0">
                <a:effectLst/>
              </a:rPr>
              <a:t>ברכה כביטוי התפעלות - </a:t>
            </a:r>
            <a:r>
              <a:rPr lang="he-IL" dirty="0">
                <a:effectLst/>
                <a:highlight>
                  <a:srgbClr val="FF00FF"/>
                </a:highlight>
              </a:rPr>
              <a:t>"שבח והודאה"</a:t>
            </a:r>
          </a:p>
          <a:p>
            <a:pPr rtl="1">
              <a:buFont typeface="+mj-lt"/>
              <a:buAutoNum type="arabicPeriod"/>
            </a:pPr>
            <a:r>
              <a:rPr lang="he-IL" dirty="0">
                <a:effectLst/>
              </a:rPr>
              <a:t>ברכה כקשר של אהבה - </a:t>
            </a:r>
            <a:r>
              <a:rPr lang="he-IL" dirty="0">
                <a:effectLst/>
                <a:highlight>
                  <a:srgbClr val="FF00FF"/>
                </a:highlight>
              </a:rPr>
              <a:t>"דבקות"</a:t>
            </a:r>
          </a:p>
          <a:p>
            <a:endParaRPr lang="he-IL" dirty="0"/>
          </a:p>
        </p:txBody>
      </p:sp>
    </p:spTree>
    <p:extLst>
      <p:ext uri="{BB962C8B-B14F-4D97-AF65-F5344CB8AC3E}">
        <p14:creationId xmlns:p14="http://schemas.microsoft.com/office/powerpoint/2010/main" val="4082658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A13868-25BB-3A13-1D29-7867C258EB86}"/>
              </a:ext>
            </a:extLst>
          </p:cNvPr>
          <p:cNvSpPr>
            <a:spLocks noGrp="1"/>
          </p:cNvSpPr>
          <p:nvPr>
            <p:ph type="title"/>
          </p:nvPr>
        </p:nvSpPr>
        <p:spPr/>
        <p:txBody>
          <a:bodyPr/>
          <a:lstStyle/>
          <a:p>
            <a:r>
              <a:rPr lang="he-IL" dirty="0"/>
              <a:t>נפקא מינה למעשה:</a:t>
            </a:r>
            <a:br>
              <a:rPr lang="he-IL" dirty="0"/>
            </a:br>
            <a:endParaRPr lang="he-IL" dirty="0"/>
          </a:p>
        </p:txBody>
      </p:sp>
      <p:sp>
        <p:nvSpPr>
          <p:cNvPr id="3" name="מציין מיקום טקסט 2">
            <a:extLst>
              <a:ext uri="{FF2B5EF4-FFF2-40B4-BE49-F238E27FC236}">
                <a16:creationId xmlns:a16="http://schemas.microsoft.com/office/drawing/2014/main" id="{3B6A1D91-9AAF-0F1F-D582-76164F55DA64}"/>
              </a:ext>
            </a:extLst>
          </p:cNvPr>
          <p:cNvSpPr>
            <a:spLocks noGrp="1"/>
          </p:cNvSpPr>
          <p:nvPr>
            <p:ph type="body" idx="1"/>
          </p:nvPr>
        </p:nvSpPr>
        <p:spPr/>
        <p:txBody>
          <a:bodyPr/>
          <a:lstStyle/>
          <a:p>
            <a:pPr rtl="1">
              <a:buFont typeface="+mj-lt"/>
              <a:buAutoNum type="arabicPeriod"/>
            </a:pPr>
            <a:r>
              <a:rPr lang="he-IL" dirty="0">
                <a:effectLst/>
              </a:rPr>
              <a:t>חינוך לברכות - האם להדגיש את החיוב או הרגש</a:t>
            </a:r>
          </a:p>
          <a:p>
            <a:pPr rtl="1">
              <a:buFont typeface="+mj-lt"/>
              <a:buAutoNum type="arabicPeriod"/>
            </a:pPr>
            <a:r>
              <a:rPr lang="he-IL" dirty="0">
                <a:effectLst/>
              </a:rPr>
              <a:t>דין ברכה בספק - מתי מברכים ומתי נמנעים</a:t>
            </a:r>
          </a:p>
          <a:p>
            <a:pPr rtl="1">
              <a:buFont typeface="+mj-lt"/>
              <a:buAutoNum type="arabicPeriod"/>
            </a:pPr>
            <a:r>
              <a:rPr lang="he-IL" dirty="0">
                <a:effectLst/>
              </a:rPr>
              <a:t>היחס בין הלכות ברכות לעבודת המידות</a:t>
            </a:r>
          </a:p>
          <a:p>
            <a:pPr marL="0" indent="0" rtl="1">
              <a:buNone/>
            </a:pPr>
            <a:endParaRPr lang="he-IL" dirty="0">
              <a:effectLst/>
            </a:endParaRPr>
          </a:p>
          <a:p>
            <a:pPr algn="r" rtl="1"/>
            <a:r>
              <a:rPr lang="he-IL" dirty="0">
                <a:effectLst/>
              </a:rPr>
              <a:t>סיכום: הבנת יסוד זה משפיעה על כל תפיסת עבודת הברכות, והדרך להתעלות בה מחיוב טכני לעבודת ה' אמיתית.</a:t>
            </a:r>
          </a:p>
          <a:p>
            <a:endParaRPr lang="he-IL" dirty="0"/>
          </a:p>
        </p:txBody>
      </p:sp>
    </p:spTree>
    <p:extLst>
      <p:ext uri="{BB962C8B-B14F-4D97-AF65-F5344CB8AC3E}">
        <p14:creationId xmlns:p14="http://schemas.microsoft.com/office/powerpoint/2010/main" val="871065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1F14F9-47E4-093A-F4DE-60C2761AA61B}"/>
              </a:ext>
            </a:extLst>
          </p:cNvPr>
          <p:cNvSpPr>
            <a:spLocks noGrp="1"/>
          </p:cNvSpPr>
          <p:nvPr>
            <p:ph type="title"/>
          </p:nvPr>
        </p:nvSpPr>
        <p:spPr/>
        <p:txBody>
          <a:bodyPr/>
          <a:lstStyle/>
          <a:p>
            <a:r>
              <a:rPr lang="he-IL" b="1" dirty="0">
                <a:solidFill>
                  <a:srgbClr val="92D050"/>
                </a:solidFill>
              </a:rPr>
              <a:t>מאי נפקא מינה:</a:t>
            </a:r>
            <a:br>
              <a:rPr lang="he-IL" dirty="0"/>
            </a:br>
            <a:endParaRPr lang="he-IL" dirty="0"/>
          </a:p>
        </p:txBody>
      </p:sp>
      <p:sp>
        <p:nvSpPr>
          <p:cNvPr id="3" name="מציין מיקום טקסט 2">
            <a:extLst>
              <a:ext uri="{FF2B5EF4-FFF2-40B4-BE49-F238E27FC236}">
                <a16:creationId xmlns:a16="http://schemas.microsoft.com/office/drawing/2014/main" id="{1C03419B-15D2-A67D-8FAD-2E95335F7C13}"/>
              </a:ext>
            </a:extLst>
          </p:cNvPr>
          <p:cNvSpPr>
            <a:spLocks noGrp="1"/>
          </p:cNvSpPr>
          <p:nvPr>
            <p:ph type="body" idx="1"/>
          </p:nvPr>
        </p:nvSpPr>
        <p:spPr/>
        <p:txBody>
          <a:bodyPr/>
          <a:lstStyle/>
          <a:p>
            <a:pPr rtl="1">
              <a:buFont typeface="+mj-lt"/>
              <a:buAutoNum type="arabicPeriod"/>
            </a:pPr>
            <a:r>
              <a:rPr lang="he-IL" dirty="0">
                <a:effectLst/>
              </a:rPr>
              <a:t>האם יוצא ידי חובה בברכה בלי כוונת הלב</a:t>
            </a:r>
          </a:p>
          <a:p>
            <a:pPr rtl="1">
              <a:buFont typeface="+mj-lt"/>
              <a:buAutoNum type="arabicPeriod"/>
            </a:pPr>
            <a:r>
              <a:rPr lang="he-IL" dirty="0">
                <a:effectLst/>
              </a:rPr>
              <a:t>האם אפשר לברך מתוך התפעלות בלי חיוב</a:t>
            </a:r>
          </a:p>
          <a:p>
            <a:pPr rtl="1">
              <a:buFont typeface="+mj-lt"/>
              <a:buAutoNum type="arabicPeriod"/>
            </a:pPr>
            <a:r>
              <a:rPr lang="he-IL" dirty="0">
                <a:effectLst/>
              </a:rPr>
              <a:t>היחס בין כוונת המילים לכוונת הלב</a:t>
            </a:r>
          </a:p>
          <a:p>
            <a:pPr marL="0" indent="0" rtl="1">
              <a:buNone/>
            </a:pPr>
            <a:endParaRPr lang="he-IL" dirty="0">
              <a:effectLst/>
            </a:endParaRPr>
          </a:p>
          <a:p>
            <a:pPr algn="r" rtl="1"/>
            <a:r>
              <a:rPr lang="he-IL" dirty="0">
                <a:effectLst/>
              </a:rPr>
              <a:t>ראיות מהמקורות:</a:t>
            </a:r>
          </a:p>
          <a:p>
            <a:pPr rtl="1">
              <a:buFont typeface="Arial" panose="020B0604020202020204" pitchFamily="34" charset="0"/>
              <a:buChar char="•"/>
            </a:pPr>
            <a:r>
              <a:rPr lang="he-IL" dirty="0">
                <a:effectLst/>
              </a:rPr>
              <a:t>"כל הנהנה מהעולם הזה בלא ברכה כאילו מעל" (ברכות לה.)</a:t>
            </a:r>
          </a:p>
          <a:p>
            <a:pPr rtl="1">
              <a:buFont typeface="Arial" panose="020B0604020202020204" pitchFamily="34" charset="0"/>
              <a:buChar char="•"/>
            </a:pPr>
            <a:r>
              <a:rPr lang="he-IL" dirty="0">
                <a:effectLst/>
              </a:rPr>
              <a:t>"אסור לו לאדם </a:t>
            </a:r>
            <a:r>
              <a:rPr lang="he-IL" dirty="0" err="1">
                <a:effectLst/>
              </a:rPr>
              <a:t>שיהנה</a:t>
            </a:r>
            <a:r>
              <a:rPr lang="he-IL" dirty="0">
                <a:effectLst/>
              </a:rPr>
              <a:t> מן העולם הזה בלא ברכה" (רמב"ם ברכות </a:t>
            </a:r>
            <a:r>
              <a:rPr lang="he-IL" dirty="0" err="1">
                <a:effectLst/>
              </a:rPr>
              <a:t>א,ב</a:t>
            </a:r>
            <a:r>
              <a:rPr lang="he-IL" dirty="0">
                <a:effectLst/>
              </a:rPr>
              <a:t>)</a:t>
            </a:r>
          </a:p>
          <a:p>
            <a:pPr rtl="1">
              <a:buFont typeface="Arial" panose="020B0604020202020204" pitchFamily="34" charset="0"/>
              <a:buChar char="•"/>
            </a:pPr>
            <a:r>
              <a:rPr lang="he-IL" dirty="0">
                <a:effectLst/>
              </a:rPr>
              <a:t>"מצוות צריכות כוונה" (ר"ה </a:t>
            </a:r>
            <a:r>
              <a:rPr lang="he-IL" dirty="0" err="1">
                <a:effectLst/>
              </a:rPr>
              <a:t>כח</a:t>
            </a:r>
            <a:r>
              <a:rPr lang="he-IL" dirty="0">
                <a:effectLst/>
              </a:rPr>
              <a:t>:) - היחס לכוונה בברכות</a:t>
            </a:r>
          </a:p>
          <a:p>
            <a:endParaRPr lang="he-IL" dirty="0"/>
          </a:p>
        </p:txBody>
      </p:sp>
    </p:spTree>
    <p:extLst>
      <p:ext uri="{BB962C8B-B14F-4D97-AF65-F5344CB8AC3E}">
        <p14:creationId xmlns:p14="http://schemas.microsoft.com/office/powerpoint/2010/main" val="1884206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64D595-5542-8859-7E1E-2C7A3BB6834C}"/>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63B0FE52-7FFD-02C7-D821-7D05E65D8166}"/>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920FB72A-6DDE-0158-BA0E-D7474267939E}"/>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3806380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B3990B-B388-2286-1330-D2F50D2F3CE0}"/>
              </a:ext>
            </a:extLst>
          </p:cNvPr>
          <p:cNvSpPr>
            <a:spLocks noGrp="1"/>
          </p:cNvSpPr>
          <p:nvPr>
            <p:ph type="title"/>
          </p:nvPr>
        </p:nvSpPr>
        <p:spPr>
          <a:xfrm>
            <a:off x="838202" y="365125"/>
            <a:ext cx="9331034" cy="558511"/>
          </a:xfrm>
        </p:spPr>
        <p:txBody>
          <a:bodyPr>
            <a:normAutofit fontScale="90000"/>
          </a:bodyPr>
          <a:lstStyle/>
          <a:p>
            <a:r>
              <a:rPr lang="he-IL" dirty="0"/>
              <a:t>מצוות הברכה משלבת שני מרכיבים:</a:t>
            </a:r>
            <a:br>
              <a:rPr lang="he-IL" dirty="0"/>
            </a:br>
            <a:endParaRPr lang="he-IL" dirty="0"/>
          </a:p>
        </p:txBody>
      </p:sp>
      <p:sp>
        <p:nvSpPr>
          <p:cNvPr id="3" name="מציין מיקום טקסט 2">
            <a:extLst>
              <a:ext uri="{FF2B5EF4-FFF2-40B4-BE49-F238E27FC236}">
                <a16:creationId xmlns:a16="http://schemas.microsoft.com/office/drawing/2014/main" id="{C7513B97-F624-4268-D397-21D013948174}"/>
              </a:ext>
            </a:extLst>
          </p:cNvPr>
          <p:cNvSpPr>
            <a:spLocks noGrp="1"/>
          </p:cNvSpPr>
          <p:nvPr>
            <p:ph type="body" idx="1"/>
          </p:nvPr>
        </p:nvSpPr>
        <p:spPr>
          <a:xfrm>
            <a:off x="249382" y="785091"/>
            <a:ext cx="11104420" cy="5391872"/>
          </a:xfrm>
        </p:spPr>
        <p:txBody>
          <a:bodyPr>
            <a:normAutofit fontScale="62500" lnSpcReduction="20000"/>
          </a:bodyPr>
          <a:lstStyle/>
          <a:p>
            <a:pPr rtl="1">
              <a:buFont typeface="+mj-lt"/>
              <a:buAutoNum type="arabicPeriod"/>
            </a:pPr>
            <a:r>
              <a:rPr lang="he-IL" dirty="0">
                <a:effectLst/>
              </a:rPr>
              <a:t>יסוד הלכתי - כחלק ממערכת המצוות והחיובים, כפי שעולה מלשון הרמב"ם "מצות עשה מן התורה לברך אחר אכילת מזון"</a:t>
            </a:r>
          </a:p>
          <a:p>
            <a:pPr rtl="1">
              <a:buFont typeface="+mj-lt"/>
              <a:buAutoNum type="arabicPeriod"/>
            </a:pPr>
            <a:r>
              <a:rPr lang="he-IL" dirty="0">
                <a:effectLst/>
              </a:rPr>
              <a:t>יסוד עבודה שבלב - כביטוי להכרת הטוב, כפי </a:t>
            </a:r>
            <a:r>
              <a:rPr lang="he-IL" dirty="0" err="1">
                <a:effectLst/>
              </a:rPr>
              <a:t>שמצינו</a:t>
            </a:r>
            <a:r>
              <a:rPr lang="he-IL" dirty="0">
                <a:effectLst/>
              </a:rPr>
              <a:t> בגמרא "מאה ברכות בכל יום" שתיקן דוד המלך כתקנה המחברת בין החיוב לרגש</a:t>
            </a:r>
          </a:p>
          <a:p>
            <a:pPr marL="0" indent="0" rtl="1">
              <a:buNone/>
            </a:pPr>
            <a:endParaRPr lang="he-IL" dirty="0">
              <a:effectLst/>
            </a:endParaRPr>
          </a:p>
          <a:p>
            <a:pPr algn="r" rtl="1"/>
            <a:r>
              <a:rPr lang="he-IL" dirty="0">
                <a:effectLst/>
                <a:highlight>
                  <a:srgbClr val="FF00FF"/>
                </a:highlight>
              </a:rPr>
              <a:t>נתיב ב': הגדרת מהות הברכה</a:t>
            </a:r>
          </a:p>
          <a:p>
            <a:pPr rtl="1">
              <a:buFont typeface="+mj-lt"/>
              <a:buAutoNum type="arabicPeriod"/>
            </a:pPr>
            <a:r>
              <a:rPr lang="he-IL" dirty="0">
                <a:solidFill>
                  <a:srgbClr val="0070C0"/>
                </a:solidFill>
                <a:effectLst/>
              </a:rPr>
              <a:t>ברכה כחיוב הלכתי:</a:t>
            </a:r>
          </a:p>
          <a:p>
            <a:pPr rtl="1">
              <a:buFont typeface="Arial" panose="020B0604020202020204" pitchFamily="34" charset="0"/>
              <a:buChar char="•"/>
            </a:pPr>
            <a:r>
              <a:rPr lang="he-IL" dirty="0">
                <a:effectLst/>
              </a:rPr>
              <a:t>מקור: "אסור ליהנות מן העולם הזה בלא ברכה"</a:t>
            </a:r>
          </a:p>
          <a:p>
            <a:pPr rtl="1">
              <a:buFont typeface="Arial" panose="020B0604020202020204" pitchFamily="34" charset="0"/>
              <a:buChar char="•"/>
            </a:pPr>
            <a:r>
              <a:rPr lang="he-IL" dirty="0">
                <a:effectLst/>
              </a:rPr>
              <a:t>משמעות: הברכה היא תנאי הלכתי להיתר ההנאה</a:t>
            </a:r>
          </a:p>
          <a:p>
            <a:pPr rtl="1">
              <a:buFont typeface="Arial" panose="020B0604020202020204" pitchFamily="34" charset="0"/>
              <a:buChar char="•"/>
            </a:pPr>
            <a:r>
              <a:rPr lang="he-IL" dirty="0" err="1">
                <a:effectLst/>
              </a:rPr>
              <a:t>נפק"מ</a:t>
            </a:r>
            <a:r>
              <a:rPr lang="he-IL" dirty="0">
                <a:effectLst/>
              </a:rPr>
              <a:t>: יצא ידי חובה גם בברכה ללא רגש</a:t>
            </a:r>
          </a:p>
          <a:p>
            <a:pPr rtl="1">
              <a:buFont typeface="+mj-lt"/>
              <a:buAutoNum type="arabicPeriod" startAt="2"/>
            </a:pPr>
            <a:r>
              <a:rPr lang="he-IL" dirty="0">
                <a:solidFill>
                  <a:srgbClr val="0070C0"/>
                </a:solidFill>
                <a:effectLst/>
              </a:rPr>
              <a:t>ברכה כביטוי התפעלות:</a:t>
            </a:r>
          </a:p>
          <a:p>
            <a:pPr rtl="1">
              <a:buFont typeface="Arial" panose="020B0604020202020204" pitchFamily="34" charset="0"/>
              <a:buChar char="•"/>
            </a:pPr>
            <a:r>
              <a:rPr lang="he-IL" dirty="0">
                <a:effectLst/>
              </a:rPr>
              <a:t>מקור: "ברוך שככה לו בעולמו"</a:t>
            </a:r>
          </a:p>
          <a:p>
            <a:pPr rtl="1">
              <a:buFont typeface="Arial" panose="020B0604020202020204" pitchFamily="34" charset="0"/>
              <a:buChar char="•"/>
            </a:pPr>
            <a:r>
              <a:rPr lang="he-IL" dirty="0">
                <a:effectLst/>
              </a:rPr>
              <a:t>משמעות: הברכה היא תגובה טבעית להתפעלות</a:t>
            </a:r>
          </a:p>
          <a:p>
            <a:pPr rtl="1">
              <a:buFont typeface="Arial" panose="020B0604020202020204" pitchFamily="34" charset="0"/>
              <a:buChar char="•"/>
            </a:pPr>
            <a:r>
              <a:rPr lang="he-IL" dirty="0" err="1">
                <a:effectLst/>
              </a:rPr>
              <a:t>נפק"מ</a:t>
            </a:r>
            <a:r>
              <a:rPr lang="he-IL" dirty="0">
                <a:effectLst/>
              </a:rPr>
              <a:t>: אפשר לברך גם כשאין חיוב הלכתי</a:t>
            </a:r>
          </a:p>
          <a:p>
            <a:pPr rtl="1">
              <a:buFont typeface="+mj-lt"/>
              <a:buAutoNum type="arabicPeriod" startAt="3"/>
            </a:pPr>
            <a:r>
              <a:rPr lang="he-IL" dirty="0">
                <a:solidFill>
                  <a:srgbClr val="0070C0"/>
                </a:solidFill>
                <a:effectLst/>
              </a:rPr>
              <a:t>ברכה כקשר של אהבה:</a:t>
            </a:r>
          </a:p>
          <a:p>
            <a:pPr rtl="1">
              <a:buFont typeface="Arial" panose="020B0604020202020204" pitchFamily="34" charset="0"/>
              <a:buChar char="•"/>
            </a:pPr>
            <a:r>
              <a:rPr lang="he-IL" dirty="0">
                <a:effectLst/>
              </a:rPr>
              <a:t>מקור: "ואהבת את ה' אלוקיך"</a:t>
            </a:r>
          </a:p>
          <a:p>
            <a:pPr rtl="1">
              <a:buFont typeface="Arial" panose="020B0604020202020204" pitchFamily="34" charset="0"/>
              <a:buChar char="•"/>
            </a:pPr>
            <a:r>
              <a:rPr lang="he-IL" dirty="0">
                <a:effectLst/>
              </a:rPr>
              <a:t>משמעות: הברכה היא ביטוי לקשר אישי עם הקב"ה</a:t>
            </a:r>
          </a:p>
          <a:p>
            <a:pPr rtl="1">
              <a:buFont typeface="Arial" panose="020B0604020202020204" pitchFamily="34" charset="0"/>
              <a:buChar char="•"/>
            </a:pPr>
            <a:r>
              <a:rPr lang="he-IL" dirty="0" err="1">
                <a:effectLst/>
              </a:rPr>
              <a:t>נפק"מ</a:t>
            </a:r>
            <a:r>
              <a:rPr lang="he-IL" dirty="0">
                <a:effectLst/>
              </a:rPr>
              <a:t>: העבודה הפנימית חשובה יותר מהדיוק הטכני</a:t>
            </a:r>
          </a:p>
          <a:p>
            <a:endParaRPr lang="he-IL" dirty="0"/>
          </a:p>
        </p:txBody>
      </p:sp>
      <p:pic>
        <p:nvPicPr>
          <p:cNvPr id="4" name="תמונה 3">
            <a:extLst>
              <a:ext uri="{FF2B5EF4-FFF2-40B4-BE49-F238E27FC236}">
                <a16:creationId xmlns:a16="http://schemas.microsoft.com/office/drawing/2014/main" id="{150EB1F9-583D-65FD-E7C0-440ED48F5CE5}"/>
              </a:ext>
            </a:extLst>
          </p:cNvPr>
          <p:cNvPicPr>
            <a:picLocks noChangeAspect="1"/>
          </p:cNvPicPr>
          <p:nvPr/>
        </p:nvPicPr>
        <p:blipFill>
          <a:blip r:embed="rId2"/>
          <a:stretch>
            <a:fillRect/>
          </a:stretch>
        </p:blipFill>
        <p:spPr>
          <a:xfrm>
            <a:off x="-1" y="1514763"/>
            <a:ext cx="6562437" cy="3749964"/>
          </a:xfrm>
          <a:prstGeom prst="rect">
            <a:avLst/>
          </a:prstGeom>
        </p:spPr>
      </p:pic>
    </p:spTree>
    <p:extLst>
      <p:ext uri="{BB962C8B-B14F-4D97-AF65-F5344CB8AC3E}">
        <p14:creationId xmlns:p14="http://schemas.microsoft.com/office/powerpoint/2010/main" val="70443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BD60898A-BA62-8F62-7324-B2FA1DD76D1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D181231-02AD-7028-961F-CFDBF7B29DA4}"/>
              </a:ext>
            </a:extLst>
          </p:cNvPr>
          <p:cNvSpPr>
            <a:spLocks noGrp="1"/>
          </p:cNvSpPr>
          <p:nvPr>
            <p:ph type="title"/>
          </p:nvPr>
        </p:nvSpPr>
        <p:spPr>
          <a:xfrm>
            <a:off x="838202" y="365126"/>
            <a:ext cx="8388925" cy="105930"/>
          </a:xfrm>
        </p:spPr>
        <p:txBody>
          <a:bodyPr>
            <a:normAutofit fontScale="90000"/>
          </a:bodyPr>
          <a:lstStyle/>
          <a:p>
            <a:pPr marL="228604" marR="0" lvl="0" indent="-228604" algn="r" defTabSz="914411" rtl="1" eaLnBrk="1" fontAlgn="auto" latinLnBrk="0" hangingPunct="1">
              <a:lnSpc>
                <a:spcPct val="90000"/>
              </a:lnSpc>
              <a:spcBef>
                <a:spcPts val="1001"/>
              </a:spcBef>
              <a:spcAft>
                <a:spcPts val="0"/>
              </a:spcAft>
              <a:buClrTx/>
              <a:buSzTx/>
              <a:buFont typeface="Arial" panose="020B0604020202020204" pitchFamily="34" charset="0"/>
              <a:buChar char="•"/>
              <a:tabLst/>
              <a:defRPr/>
            </a:pPr>
            <a:r>
              <a:rPr kumimoji="0" lang="he-IL" sz="27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Arial" panose="020B0604020202020204" pitchFamily="34" charset="0"/>
              </a:rPr>
              <a:t>נפקא מינה למעשה:</a:t>
            </a:r>
          </a:p>
        </p:txBody>
      </p:sp>
      <p:sp>
        <p:nvSpPr>
          <p:cNvPr id="3" name="מציין מיקום טקסט 2">
            <a:extLst>
              <a:ext uri="{FF2B5EF4-FFF2-40B4-BE49-F238E27FC236}">
                <a16:creationId xmlns:a16="http://schemas.microsoft.com/office/drawing/2014/main" id="{85C3C551-1200-19C5-3E15-D64A64264824}"/>
              </a:ext>
            </a:extLst>
          </p:cNvPr>
          <p:cNvSpPr>
            <a:spLocks noGrp="1"/>
          </p:cNvSpPr>
          <p:nvPr>
            <p:ph type="body" idx="1"/>
          </p:nvPr>
        </p:nvSpPr>
        <p:spPr>
          <a:xfrm>
            <a:off x="249382" y="785091"/>
            <a:ext cx="11104420" cy="5391872"/>
          </a:xfrm>
        </p:spPr>
        <p:txBody>
          <a:bodyPr>
            <a:normAutofit fontScale="85000" lnSpcReduction="20000"/>
          </a:bodyPr>
          <a:lstStyle/>
          <a:p>
            <a:pPr rtl="1">
              <a:buFont typeface="+mj-lt"/>
              <a:buAutoNum type="arabicPeriod"/>
            </a:pPr>
            <a:r>
              <a:rPr lang="he-IL" dirty="0">
                <a:solidFill>
                  <a:srgbClr val="0070C0"/>
                </a:solidFill>
                <a:effectLst/>
              </a:rPr>
              <a:t>חינוך לברכות:</a:t>
            </a:r>
          </a:p>
          <a:p>
            <a:pPr rtl="1">
              <a:buFont typeface="Arial" panose="020B0604020202020204" pitchFamily="34" charset="0"/>
              <a:buChar char="•"/>
            </a:pPr>
            <a:r>
              <a:rPr lang="he-IL" dirty="0">
                <a:effectLst/>
              </a:rPr>
              <a:t>יש להתחיל בהקפדה על החיוב ההלכתי</a:t>
            </a:r>
          </a:p>
          <a:p>
            <a:pPr rtl="1">
              <a:buFont typeface="Arial" panose="020B0604020202020204" pitchFamily="34" charset="0"/>
              <a:buChar char="•"/>
            </a:pPr>
            <a:r>
              <a:rPr lang="he-IL" dirty="0">
                <a:effectLst/>
              </a:rPr>
              <a:t>בהדרגה לפתח את ההתפעלות והרגש</a:t>
            </a:r>
          </a:p>
          <a:p>
            <a:pPr rtl="1">
              <a:buFont typeface="Arial" panose="020B0604020202020204" pitchFamily="34" charset="0"/>
              <a:buChar char="•"/>
            </a:pPr>
            <a:r>
              <a:rPr lang="he-IL" dirty="0">
                <a:effectLst/>
              </a:rPr>
              <a:t>לשאוף להגיע לדרגת האהבה</a:t>
            </a:r>
          </a:p>
          <a:p>
            <a:pPr marL="0" indent="0" rtl="1">
              <a:buNone/>
            </a:pPr>
            <a:endParaRPr lang="he-IL" dirty="0">
              <a:effectLst/>
            </a:endParaRPr>
          </a:p>
          <a:p>
            <a:pPr rtl="1">
              <a:buFont typeface="+mj-lt"/>
              <a:buAutoNum type="arabicPeriod" startAt="2"/>
            </a:pPr>
            <a:r>
              <a:rPr lang="he-IL" dirty="0">
                <a:solidFill>
                  <a:srgbClr val="0070C0"/>
                </a:solidFill>
                <a:effectLst/>
              </a:rPr>
              <a:t>דין ברכה בספק:</a:t>
            </a:r>
          </a:p>
          <a:p>
            <a:pPr rtl="1">
              <a:buFont typeface="Arial" panose="020B0604020202020204" pitchFamily="34" charset="0"/>
              <a:buChar char="•"/>
            </a:pPr>
            <a:r>
              <a:rPr lang="he-IL" dirty="0">
                <a:effectLst/>
              </a:rPr>
              <a:t>מצד החיוב ההלכתי - ספק ברכות להקל</a:t>
            </a:r>
          </a:p>
          <a:p>
            <a:pPr rtl="1">
              <a:buFont typeface="Arial" panose="020B0604020202020204" pitchFamily="34" charset="0"/>
              <a:buChar char="•"/>
            </a:pPr>
            <a:r>
              <a:rPr lang="he-IL" sz="2400" dirty="0">
                <a:effectLst/>
              </a:rPr>
              <a:t>מצד ההתפעלות - אפשר לשבח גם בלי נוסח ברכה</a:t>
            </a:r>
          </a:p>
          <a:p>
            <a:pPr rtl="1">
              <a:buFont typeface="Arial" panose="020B0604020202020204" pitchFamily="34" charset="0"/>
              <a:buChar char="•"/>
            </a:pPr>
            <a:r>
              <a:rPr lang="he-IL" dirty="0">
                <a:effectLst/>
              </a:rPr>
              <a:t>מצד האהבה - למצוא דרכים חלופיות להודות</a:t>
            </a:r>
          </a:p>
          <a:p>
            <a:pPr marL="0" indent="0" rtl="1">
              <a:buNone/>
            </a:pPr>
            <a:endParaRPr lang="he-IL" dirty="0">
              <a:effectLst/>
            </a:endParaRPr>
          </a:p>
          <a:p>
            <a:pPr rtl="1">
              <a:buFont typeface="+mj-lt"/>
              <a:buAutoNum type="arabicPeriod" startAt="3"/>
            </a:pPr>
            <a:r>
              <a:rPr lang="he-IL" dirty="0">
                <a:solidFill>
                  <a:srgbClr val="0070C0"/>
                </a:solidFill>
                <a:effectLst/>
              </a:rPr>
              <a:t>היחס בין הלכות ברכות לעבודת המידות:</a:t>
            </a:r>
          </a:p>
          <a:p>
            <a:pPr rtl="1">
              <a:buFont typeface="Arial" panose="020B0604020202020204" pitchFamily="34" charset="0"/>
              <a:buChar char="•"/>
            </a:pPr>
            <a:r>
              <a:rPr lang="he-IL" dirty="0">
                <a:effectLst/>
              </a:rPr>
              <a:t>ההקפדה ההלכתית מחנכת למודעות</a:t>
            </a:r>
          </a:p>
          <a:p>
            <a:pPr rtl="1">
              <a:buFont typeface="Arial" panose="020B0604020202020204" pitchFamily="34" charset="0"/>
              <a:buChar char="•"/>
            </a:pPr>
            <a:r>
              <a:rPr lang="he-IL" dirty="0">
                <a:effectLst/>
              </a:rPr>
              <a:t>ההתפעלות מפתחת רגישות לטוב</a:t>
            </a:r>
          </a:p>
          <a:p>
            <a:pPr rtl="1">
              <a:buFont typeface="Arial" panose="020B0604020202020204" pitchFamily="34" charset="0"/>
              <a:buChar char="•"/>
            </a:pPr>
            <a:r>
              <a:rPr lang="he-IL" dirty="0">
                <a:effectLst/>
              </a:rPr>
              <a:t>האהבה מעמיקה את הקשר עם הבורא</a:t>
            </a:r>
          </a:p>
          <a:p>
            <a:endParaRPr lang="he-IL" dirty="0"/>
          </a:p>
        </p:txBody>
      </p:sp>
      <p:pic>
        <p:nvPicPr>
          <p:cNvPr id="4" name="תמונה 3">
            <a:extLst>
              <a:ext uri="{FF2B5EF4-FFF2-40B4-BE49-F238E27FC236}">
                <a16:creationId xmlns:a16="http://schemas.microsoft.com/office/drawing/2014/main" id="{616BF274-6EE8-0415-FC25-70010F4C90D3}"/>
              </a:ext>
            </a:extLst>
          </p:cNvPr>
          <p:cNvPicPr>
            <a:picLocks noChangeAspect="1"/>
          </p:cNvPicPr>
          <p:nvPr/>
        </p:nvPicPr>
        <p:blipFill>
          <a:blip r:embed="rId2"/>
          <a:stretch>
            <a:fillRect/>
          </a:stretch>
        </p:blipFill>
        <p:spPr>
          <a:xfrm>
            <a:off x="0" y="0"/>
            <a:ext cx="5837382" cy="5837382"/>
          </a:xfrm>
          <a:prstGeom prst="rect">
            <a:avLst/>
          </a:prstGeom>
        </p:spPr>
      </p:pic>
    </p:spTree>
    <p:extLst>
      <p:ext uri="{BB962C8B-B14F-4D97-AF65-F5344CB8AC3E}">
        <p14:creationId xmlns:p14="http://schemas.microsoft.com/office/powerpoint/2010/main" val="3426753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649D11C-9848-81A9-C65B-9EDCDD8A4B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E4CCB2-6766-0D53-6734-DF7F6A8857F3}"/>
              </a:ext>
            </a:extLst>
          </p:cNvPr>
          <p:cNvSpPr>
            <a:spLocks noGrp="1"/>
          </p:cNvSpPr>
          <p:nvPr>
            <p:ph type="title"/>
          </p:nvPr>
        </p:nvSpPr>
        <p:spPr>
          <a:xfrm>
            <a:off x="838202" y="365126"/>
            <a:ext cx="8592125" cy="290656"/>
          </a:xfrm>
        </p:spPr>
        <p:txBody>
          <a:bodyPr>
            <a:normAutofit fontScale="90000"/>
          </a:bodyPr>
          <a:lstStyle/>
          <a:p>
            <a:pPr marR="0" lvl="0" algn="r" defTabSz="914411" rtl="1" eaLnBrk="1" fontAlgn="auto" latinLnBrk="0" hangingPunct="1">
              <a:lnSpc>
                <a:spcPct val="90000"/>
              </a:lnSpc>
              <a:spcBef>
                <a:spcPts val="1001"/>
              </a:spcBef>
              <a:spcAft>
                <a:spcPts val="0"/>
              </a:spcAft>
              <a:buClrTx/>
              <a:buSzTx/>
              <a:tabLst/>
              <a:defRPr/>
            </a:pPr>
            <a:r>
              <a:rPr kumimoji="0" lang="he-IL" sz="2700" b="0" i="0" u="none" strike="noStrike" kern="1200" cap="none" spc="0" normalizeH="0" baseline="0" noProof="0" dirty="0">
                <a:ln>
                  <a:noFill/>
                </a:ln>
                <a:solidFill>
                  <a:prstClr val="black"/>
                </a:solidFill>
                <a:effectLst/>
                <a:highlight>
                  <a:srgbClr val="FF00FF"/>
                </a:highlight>
                <a:uLnTx/>
                <a:uFillTx/>
                <a:latin typeface="Aptos" panose="02110004020202020204"/>
                <a:ea typeface="+mn-ea"/>
                <a:cs typeface="Arial" panose="020B0604020202020204" pitchFamily="34" charset="0"/>
              </a:rPr>
              <a:t>מסקנה מעשית: </a:t>
            </a:r>
          </a:p>
        </p:txBody>
      </p:sp>
      <p:sp>
        <p:nvSpPr>
          <p:cNvPr id="3" name="מציין מיקום טקסט 2">
            <a:extLst>
              <a:ext uri="{FF2B5EF4-FFF2-40B4-BE49-F238E27FC236}">
                <a16:creationId xmlns:a16="http://schemas.microsoft.com/office/drawing/2014/main" id="{5C8B6E81-4EB4-DCF5-990C-E295F1F4C575}"/>
              </a:ext>
            </a:extLst>
          </p:cNvPr>
          <p:cNvSpPr>
            <a:spLocks noGrp="1"/>
          </p:cNvSpPr>
          <p:nvPr>
            <p:ph type="body" idx="1"/>
          </p:nvPr>
        </p:nvSpPr>
        <p:spPr>
          <a:xfrm>
            <a:off x="249382" y="785091"/>
            <a:ext cx="11104420" cy="5391872"/>
          </a:xfrm>
        </p:spPr>
        <p:txBody>
          <a:bodyPr>
            <a:normAutofit/>
          </a:bodyPr>
          <a:lstStyle/>
          <a:p>
            <a:pPr algn="r" rtl="1"/>
            <a:r>
              <a:rPr lang="he-IL" dirty="0">
                <a:effectLst/>
              </a:rPr>
              <a:t>העבודה השלמה בברכות צריכה לכלול את כל שלושת הרבדים:</a:t>
            </a:r>
          </a:p>
          <a:p>
            <a:pPr algn="r" rtl="1"/>
            <a:endParaRPr lang="he-IL" dirty="0">
              <a:effectLst/>
            </a:endParaRPr>
          </a:p>
          <a:p>
            <a:pPr rtl="1">
              <a:buFont typeface="Arial" panose="020B0604020202020204" pitchFamily="34" charset="0"/>
              <a:buChar char="•"/>
            </a:pPr>
            <a:r>
              <a:rPr lang="he-IL" dirty="0">
                <a:effectLst/>
              </a:rPr>
              <a:t>דיוק הלכתי</a:t>
            </a:r>
          </a:p>
          <a:p>
            <a:pPr rtl="1">
              <a:buFont typeface="Arial" panose="020B0604020202020204" pitchFamily="34" charset="0"/>
              <a:buChar char="•"/>
            </a:pPr>
            <a:r>
              <a:rPr lang="he-IL" dirty="0">
                <a:effectLst/>
              </a:rPr>
              <a:t>פיתוח רגש ההתפעלות</a:t>
            </a:r>
          </a:p>
          <a:p>
            <a:pPr rtl="1">
              <a:buFont typeface="Arial" panose="020B0604020202020204" pitchFamily="34" charset="0"/>
              <a:buChar char="•"/>
            </a:pPr>
            <a:r>
              <a:rPr lang="he-IL" dirty="0">
                <a:effectLst/>
              </a:rPr>
              <a:t>העמקת האהבה</a:t>
            </a:r>
          </a:p>
          <a:p>
            <a:endParaRPr lang="he-IL" dirty="0"/>
          </a:p>
        </p:txBody>
      </p:sp>
      <p:pic>
        <p:nvPicPr>
          <p:cNvPr id="6" name="תמונה 5">
            <a:extLst>
              <a:ext uri="{FF2B5EF4-FFF2-40B4-BE49-F238E27FC236}">
                <a16:creationId xmlns:a16="http://schemas.microsoft.com/office/drawing/2014/main" id="{0E9004A7-0AE9-CABE-324E-4FFD07C45DF2}"/>
              </a:ext>
            </a:extLst>
          </p:cNvPr>
          <p:cNvPicPr>
            <a:picLocks noChangeAspect="1"/>
          </p:cNvPicPr>
          <p:nvPr/>
        </p:nvPicPr>
        <p:blipFill>
          <a:blip r:embed="rId2"/>
          <a:stretch>
            <a:fillRect/>
          </a:stretch>
        </p:blipFill>
        <p:spPr>
          <a:xfrm>
            <a:off x="95250" y="2586182"/>
            <a:ext cx="7475682" cy="4271818"/>
          </a:xfrm>
          <a:prstGeom prst="rect">
            <a:avLst/>
          </a:prstGeom>
        </p:spPr>
      </p:pic>
    </p:spTree>
    <p:extLst>
      <p:ext uri="{BB962C8B-B14F-4D97-AF65-F5344CB8AC3E}">
        <p14:creationId xmlns:p14="http://schemas.microsoft.com/office/powerpoint/2010/main" val="15180625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6B5C65-4E14-BCF0-993D-5BEA0EF42B82}"/>
              </a:ext>
            </a:extLst>
          </p:cNvPr>
          <p:cNvSpPr>
            <a:spLocks noGrp="1"/>
          </p:cNvSpPr>
          <p:nvPr>
            <p:ph type="title"/>
          </p:nvPr>
        </p:nvSpPr>
        <p:spPr/>
        <p:txBody>
          <a:bodyPr/>
          <a:lstStyle/>
          <a:p>
            <a:endParaRPr lang="he-IL"/>
          </a:p>
        </p:txBody>
      </p:sp>
      <p:pic>
        <p:nvPicPr>
          <p:cNvPr id="4" name="תמונה 3">
            <a:extLst>
              <a:ext uri="{FF2B5EF4-FFF2-40B4-BE49-F238E27FC236}">
                <a16:creationId xmlns:a16="http://schemas.microsoft.com/office/drawing/2014/main" id="{417A85BA-D537-80E3-46D3-1F3EB7EE5841}"/>
              </a:ext>
            </a:extLst>
          </p:cNvPr>
          <p:cNvPicPr>
            <a:picLocks noChangeAspect="1"/>
          </p:cNvPicPr>
          <p:nvPr/>
        </p:nvPicPr>
        <p:blipFill>
          <a:blip r:embed="rId2"/>
          <a:stretch>
            <a:fillRect/>
          </a:stretch>
        </p:blipFill>
        <p:spPr>
          <a:xfrm>
            <a:off x="95250" y="0"/>
            <a:ext cx="12001500" cy="6858000"/>
          </a:xfrm>
          <a:prstGeom prst="rect">
            <a:avLst/>
          </a:prstGeom>
        </p:spPr>
      </p:pic>
      <p:sp>
        <p:nvSpPr>
          <p:cNvPr id="3" name="מציין מיקום טקסט 2">
            <a:extLst>
              <a:ext uri="{FF2B5EF4-FFF2-40B4-BE49-F238E27FC236}">
                <a16:creationId xmlns:a16="http://schemas.microsoft.com/office/drawing/2014/main" id="{3A9B06B2-B5EA-9830-4A75-9B52B0059383}"/>
              </a:ext>
            </a:extLst>
          </p:cNvPr>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153664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BDDC97CB-C6E0-7956-227A-EFABB9F4687C}"/>
              </a:ext>
            </a:extLst>
          </p:cNvPr>
          <p:cNvSpPr txBox="1"/>
          <p:nvPr/>
        </p:nvSpPr>
        <p:spPr>
          <a:xfrm>
            <a:off x="1" y="0"/>
            <a:ext cx="12192000" cy="6924073"/>
          </a:xfrm>
          <a:prstGeom prst="rect">
            <a:avLst/>
          </a:prstGeom>
          <a:solidFill>
            <a:schemeClr val="accent4">
              <a:lumMod val="60000"/>
              <a:lumOff val="40000"/>
            </a:schemeClr>
          </a:solidFill>
        </p:spPr>
        <p:txBody>
          <a:bodyPr wrap="square" numCol="2" rtlCol="1">
            <a:spAutoFit/>
          </a:bodyPr>
          <a:lstStyle/>
          <a:p>
            <a:r>
              <a:rPr lang="he-IL" dirty="0"/>
              <a:t>🕯️ חקירה: סיבת הישארות היהודים במצרים</a:t>
            </a:r>
          </a:p>
          <a:p>
            <a:endParaRPr lang="he-IL" dirty="0"/>
          </a:p>
          <a:p>
            <a:r>
              <a:rPr lang="he-IL" dirty="0"/>
              <a:t>נקודת החקירה המרכזית:</a:t>
            </a:r>
          </a:p>
          <a:p>
            <a:r>
              <a:rPr lang="he-IL" dirty="0"/>
              <a:t>מדוע נשארו חלק מבני ישראל במצרים למרות הסבל והשעבוד, עד שמתו במכת חושך?</a:t>
            </a:r>
          </a:p>
          <a:p>
            <a:endParaRPr lang="he-IL" dirty="0"/>
          </a:p>
          <a:p>
            <a:r>
              <a:rPr lang="he-IL" dirty="0"/>
              <a:t>נתיב א': יסוד ההתנגדות לשינוי</a:t>
            </a:r>
          </a:p>
          <a:p>
            <a:r>
              <a:rPr lang="he-IL" dirty="0"/>
              <a:t>- האם ההישארות במצרים נבעה מחיבור חיובי למקום</a:t>
            </a:r>
          </a:p>
          <a:p>
            <a:r>
              <a:rPr lang="he-IL" dirty="0"/>
              <a:t>- או מהתנגדות טבעית לשינוי ולחוסר ודאות</a:t>
            </a:r>
          </a:p>
          <a:p>
            <a:endParaRPr lang="he-IL" dirty="0"/>
          </a:p>
          <a:p>
            <a:r>
              <a:rPr lang="he-IL" dirty="0"/>
              <a:t>נתיב ב': מהות הקושי</a:t>
            </a:r>
          </a:p>
          <a:p>
            <a:r>
              <a:rPr lang="he-IL" dirty="0"/>
              <a:t>- האם הקושי היה בעזיבת המוכר</a:t>
            </a:r>
          </a:p>
          <a:p>
            <a:r>
              <a:rPr lang="he-IL" dirty="0"/>
              <a:t>- או בהליכה אל הבלתי נודע</a:t>
            </a:r>
          </a:p>
          <a:p>
            <a:endParaRPr lang="he-IL" dirty="0"/>
          </a:p>
          <a:p>
            <a:r>
              <a:rPr lang="he-IL" dirty="0"/>
              <a:t>נתיב ג': שורש ההתנגדות</a:t>
            </a:r>
          </a:p>
          <a:p>
            <a:r>
              <a:rPr lang="he-IL" dirty="0"/>
              <a:t>- האם זה נבע מטבע האדם הבסיסי</a:t>
            </a:r>
          </a:p>
          <a:p>
            <a:r>
              <a:rPr lang="he-IL" dirty="0"/>
              <a:t>- או מהשפעת השעבוד על נפשם</a:t>
            </a:r>
          </a:p>
          <a:p>
            <a:endParaRPr lang="he-IL" dirty="0"/>
          </a:p>
          <a:p>
            <a:r>
              <a:rPr lang="he-IL" dirty="0"/>
              <a:t>מאי נפקא מינה:</a:t>
            </a:r>
          </a:p>
          <a:p>
            <a:r>
              <a:rPr lang="he-IL" dirty="0"/>
              <a:t>1. לעניין עבודת המידות:</a:t>
            </a:r>
          </a:p>
          <a:p>
            <a:r>
              <a:rPr lang="he-IL" dirty="0"/>
              <a:t>- אם זה טבע בסיסי - צריך עבודה שורשית לשינוי הטבע</a:t>
            </a:r>
          </a:p>
          <a:p>
            <a:r>
              <a:rPr lang="he-IL" dirty="0"/>
              <a:t>- אם זו השפעה חיצונית - צריך חיזוק האמונה והביטחון</a:t>
            </a:r>
          </a:p>
          <a:p>
            <a:endParaRPr lang="he-IL" dirty="0"/>
          </a:p>
          <a:p>
            <a:endParaRPr lang="he-IL" dirty="0"/>
          </a:p>
          <a:p>
            <a:r>
              <a:rPr lang="he-IL" dirty="0"/>
              <a:t>2. לעניין דרכי התיקון:</a:t>
            </a:r>
          </a:p>
          <a:p>
            <a:r>
              <a:rPr lang="he-IL" dirty="0"/>
              <a:t>- אם העיקר הוא פחד השינוי - צריך לחזק את הביטחון בה'</a:t>
            </a:r>
          </a:p>
          <a:p>
            <a:r>
              <a:rPr lang="he-IL" dirty="0"/>
              <a:t>- אם העיקר הוא ההרגל - צריך לעבוד על שבירת הרגלים רעים</a:t>
            </a:r>
          </a:p>
          <a:p>
            <a:endParaRPr lang="he-IL" dirty="0"/>
          </a:p>
          <a:p>
            <a:r>
              <a:rPr lang="he-IL" dirty="0"/>
              <a:t>נפקותא למעשה:</a:t>
            </a:r>
          </a:p>
          <a:p>
            <a:r>
              <a:rPr lang="he-IL" dirty="0"/>
              <a:t>א. בעבודת המידות - להבין שהתנגדות לשינוי היא טבעית וצריך תפילה מיוחדת לשנותה</a:t>
            </a:r>
          </a:p>
          <a:p>
            <a:r>
              <a:rPr lang="he-IL" dirty="0"/>
              <a:t>ב. בחינוך - להבין את הקושי הטבעי בשינוי ולהתאים את דרכי החינוך בהתאם</a:t>
            </a:r>
          </a:p>
          <a:p>
            <a:r>
              <a:rPr lang="he-IL" dirty="0"/>
              <a:t>ג. בתשובה - להכיר בצורך בסיוע שמיים מיוחד לשינוי הרגלים</a:t>
            </a:r>
          </a:p>
          <a:p>
            <a:endParaRPr lang="he-IL" dirty="0"/>
          </a:p>
          <a:p>
            <a:r>
              <a:rPr lang="he-IL" dirty="0"/>
              <a:t>סיכום והכרעה:</a:t>
            </a:r>
          </a:p>
          <a:p>
            <a:r>
              <a:rPr lang="he-IL" dirty="0"/>
              <a:t>שורש הקושי נעוץ בטבע האדם הבסיסי להיצמד למוכר ולחשוש משינוי, ולכן:</a:t>
            </a:r>
          </a:p>
          <a:p>
            <a:r>
              <a:rPr lang="he-IL" dirty="0"/>
              <a:t>1. יש להכיר בקושי הטבעי</a:t>
            </a:r>
          </a:p>
          <a:p>
            <a:r>
              <a:rPr lang="he-IL" dirty="0"/>
              <a:t>2. להרבות בתפילה על שינוי המידות</a:t>
            </a:r>
          </a:p>
          <a:p>
            <a:r>
              <a:rPr lang="he-IL" dirty="0"/>
              <a:t>3. לבנות תהליך הדרגתי של שינוי</a:t>
            </a:r>
          </a:p>
          <a:p>
            <a:endParaRPr lang="he-IL" dirty="0"/>
          </a:p>
          <a:p>
            <a:r>
              <a:rPr lang="he-IL" dirty="0"/>
              <a:t>הערה למעשה:</a:t>
            </a:r>
          </a:p>
          <a:p>
            <a:r>
              <a:rPr lang="he-IL" dirty="0"/>
              <a:t>מכאן נלמד שבכל שינוי מידות או הרגלים:</a:t>
            </a:r>
          </a:p>
          <a:p>
            <a:r>
              <a:rPr lang="he-IL" dirty="0"/>
              <a:t>- יש להקדים תפילה</a:t>
            </a:r>
          </a:p>
          <a:p>
            <a:r>
              <a:rPr lang="he-IL" dirty="0"/>
              <a:t>- לבנות תכנית הדרגתית</a:t>
            </a:r>
          </a:p>
          <a:p>
            <a:r>
              <a:rPr lang="he-IL" dirty="0"/>
              <a:t>- להבין שההתנגדות טבעית ולא להתייאש ממנה</a:t>
            </a:r>
          </a:p>
        </p:txBody>
      </p:sp>
    </p:spTree>
    <p:extLst>
      <p:ext uri="{BB962C8B-B14F-4D97-AF65-F5344CB8AC3E}">
        <p14:creationId xmlns:p14="http://schemas.microsoft.com/office/powerpoint/2010/main" val="1699365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09926836-3EE3-B60E-04B6-157193459E26}"/>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2796766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67AA19-5B7D-C076-4A0A-B220AE4A8905}"/>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728095CC-37EE-2071-75A2-450DF7F1C4DD}"/>
              </a:ext>
            </a:extLst>
          </p:cNvPr>
          <p:cNvSpPr>
            <a:spLocks noGrp="1"/>
          </p:cNvSpPr>
          <p:nvPr>
            <p:ph idx="1"/>
          </p:nvPr>
        </p:nvSpPr>
        <p:spPr/>
        <p:txBody>
          <a:bodyPr/>
          <a:lstStyle/>
          <a:p>
            <a:r>
              <a:rPr lang="he-IL" b="1" dirty="0"/>
              <a:t>פרק א': איך הפכתי ממברך אוטומטי למודע-על</a:t>
            </a:r>
          </a:p>
          <a:p>
            <a:r>
              <a:rPr lang="he-IL" dirty="0"/>
              <a:t>בואו נודה על האמת - כולנו היינו שם. אתה יושב בארוחת הבוקר, ממלמל "...</a:t>
            </a:r>
            <a:r>
              <a:rPr lang="he-IL" dirty="0" err="1"/>
              <a:t>שהכל</a:t>
            </a:r>
            <a:r>
              <a:rPr lang="he-IL" dirty="0"/>
              <a:t> נהיה בדברו" על הקפה, ופתאום אתה תופס את עצמך חושב על הפגישה בעבודה, התור לרופא שיניים, והאם שכחת להוציא כביסה מהמכונה.</a:t>
            </a:r>
          </a:p>
          <a:p>
            <a:endParaRPr lang="he-IL" dirty="0"/>
          </a:p>
          <a:p>
            <a:r>
              <a:rPr lang="he-IL" dirty="0"/>
              <a:t>או כמו שאמר לי פעם חבר: "אני כל כך אוטומטי בברכות, שפעם מצאתי את עצמי מברך 'המוציא' על קולה..." 🥤</a:t>
            </a:r>
          </a:p>
        </p:txBody>
      </p:sp>
    </p:spTree>
    <p:extLst>
      <p:ext uri="{BB962C8B-B14F-4D97-AF65-F5344CB8AC3E}">
        <p14:creationId xmlns:p14="http://schemas.microsoft.com/office/powerpoint/2010/main" val="27729704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a:extLst>
            <a:ext uri="{FF2B5EF4-FFF2-40B4-BE49-F238E27FC236}">
              <a16:creationId xmlns:a16="http://schemas.microsoft.com/office/drawing/2014/main" id="{23127753-BF16-2133-3AEF-FB120794250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5EE43DE-09A8-AE69-1B84-5898F6CB02A2}"/>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A7FFF288-B20C-4885-7FE9-5E96E2AC3AB2}"/>
              </a:ext>
            </a:extLst>
          </p:cNvPr>
          <p:cNvSpPr>
            <a:spLocks noGrp="1"/>
          </p:cNvSpPr>
          <p:nvPr>
            <p:ph idx="1"/>
          </p:nvPr>
        </p:nvSpPr>
        <p:spPr/>
        <p:txBody>
          <a:bodyPr/>
          <a:lstStyle/>
          <a:p>
            <a:r>
              <a:rPr lang="he-IL" b="1" dirty="0"/>
              <a:t>פרק ב': המדריך המעשי לברכה מודעת</a:t>
            </a:r>
          </a:p>
          <a:p>
            <a:r>
              <a:rPr lang="he-IL" b="1" dirty="0"/>
              <a:t>שיטה ראשונה: טכניקת ה"רגע, מה אני עושה?"</a:t>
            </a:r>
          </a:p>
          <a:p>
            <a:pPr rtl="1">
              <a:buFont typeface="Arial" panose="020B0604020202020204" pitchFamily="34" charset="0"/>
              <a:buChar char="•"/>
            </a:pPr>
            <a:r>
              <a:rPr lang="he-IL" dirty="0">
                <a:effectLst/>
              </a:rPr>
              <a:t>עצור לפני הברכה</a:t>
            </a:r>
          </a:p>
          <a:p>
            <a:pPr rtl="1">
              <a:buFont typeface="Arial" panose="020B0604020202020204" pitchFamily="34" charset="0"/>
              <a:buChar char="•"/>
            </a:pPr>
            <a:r>
              <a:rPr lang="he-IL" dirty="0">
                <a:effectLst/>
              </a:rPr>
              <a:t>הסתכל על האוכל</a:t>
            </a:r>
          </a:p>
          <a:p>
            <a:pPr rtl="1">
              <a:buFont typeface="Arial" panose="020B0604020202020204" pitchFamily="34" charset="0"/>
              <a:buChar char="•"/>
            </a:pPr>
            <a:r>
              <a:rPr lang="he-IL" dirty="0">
                <a:effectLst/>
              </a:rPr>
              <a:t>שאל את עצמך: "מה הסיכוי שזה נוצר במקרה?"</a:t>
            </a:r>
          </a:p>
          <a:p>
            <a:pPr rtl="1">
              <a:buFont typeface="Arial" panose="020B0604020202020204" pitchFamily="34" charset="0"/>
              <a:buChar char="•"/>
            </a:pPr>
            <a:r>
              <a:rPr lang="he-IL" dirty="0">
                <a:effectLst/>
              </a:rPr>
              <a:t>אם התשובה היא "אפסי", אתה בכיוון הנכון!</a:t>
            </a:r>
          </a:p>
        </p:txBody>
      </p:sp>
    </p:spTree>
    <p:extLst>
      <p:ext uri="{BB962C8B-B14F-4D97-AF65-F5344CB8AC3E}">
        <p14:creationId xmlns:p14="http://schemas.microsoft.com/office/powerpoint/2010/main" val="908695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00">
            <a:alpha val="21000"/>
          </a:srgbClr>
        </a:solidFill>
        <a:effectLst/>
      </p:bgPr>
    </p:bg>
    <p:spTree>
      <p:nvGrpSpPr>
        <p:cNvPr id="1" name="">
          <a:extLst>
            <a:ext uri="{FF2B5EF4-FFF2-40B4-BE49-F238E27FC236}">
              <a16:creationId xmlns:a16="http://schemas.microsoft.com/office/drawing/2014/main" id="{E32DC91D-3EFF-1643-D31B-7C1EC5642C7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196866E-765D-33EA-DB18-9EE4C8036865}"/>
              </a:ext>
            </a:extLst>
          </p:cNvPr>
          <p:cNvSpPr>
            <a:spLocks noGrp="1"/>
          </p:cNvSpPr>
          <p:nvPr>
            <p:ph type="title"/>
          </p:nvPr>
        </p:nvSpPr>
        <p:spPr/>
        <p:txBody>
          <a:bodyPr>
            <a:normAutofit fontScale="90000"/>
          </a:bodyPr>
          <a:lstStyle/>
          <a:p>
            <a:r>
              <a:rPr lang="he-IL" b="1" dirty="0"/>
              <a:t>ברכות עם חיוך: מדריך למתחילים (ולמתקדמים) בעבודת ה' 😇</a:t>
            </a:r>
            <a:br>
              <a:rPr lang="he-IL" b="1" dirty="0"/>
            </a:br>
            <a:endParaRPr lang="he-IL" dirty="0"/>
          </a:p>
        </p:txBody>
      </p:sp>
      <p:sp>
        <p:nvSpPr>
          <p:cNvPr id="3" name="מציין מיקום תוכן 2">
            <a:extLst>
              <a:ext uri="{FF2B5EF4-FFF2-40B4-BE49-F238E27FC236}">
                <a16:creationId xmlns:a16="http://schemas.microsoft.com/office/drawing/2014/main" id="{C0E0257E-4DE6-20AD-8CA2-B5EB01061347}"/>
              </a:ext>
            </a:extLst>
          </p:cNvPr>
          <p:cNvSpPr>
            <a:spLocks noGrp="1"/>
          </p:cNvSpPr>
          <p:nvPr>
            <p:ph idx="1"/>
          </p:nvPr>
        </p:nvSpPr>
        <p:spPr/>
        <p:txBody>
          <a:bodyPr/>
          <a:lstStyle/>
          <a:p>
            <a:r>
              <a:rPr lang="he-IL" b="1" dirty="0"/>
              <a:t>שיטה שנייה: משחק ה"מה היה קורה אם..."</a:t>
            </a:r>
          </a:p>
          <a:p>
            <a:r>
              <a:rPr lang="he-IL" b="1" dirty="0"/>
              <a:t>למשל, כשאתה מברך על תפוח:</a:t>
            </a:r>
          </a:p>
          <a:p>
            <a:endParaRPr lang="he-IL" b="1" dirty="0"/>
          </a:p>
          <a:p>
            <a:r>
              <a:rPr lang="he-IL" b="1" dirty="0"/>
              <a:t>מה היה קורה אם תפוחים היו גדלים בצבע שחור?</a:t>
            </a:r>
          </a:p>
          <a:p>
            <a:r>
              <a:rPr lang="he-IL" b="1" dirty="0"/>
              <a:t>מה אם היו מגיעים בטעם של גבינה צהובה?</a:t>
            </a:r>
          </a:p>
          <a:p>
            <a:r>
              <a:rPr lang="he-IL" b="1" dirty="0"/>
              <a:t>מה אם היו צריכים להרתיח אותם שעתיים לפני האכילה?</a:t>
            </a:r>
          </a:p>
          <a:p>
            <a:r>
              <a:rPr lang="he-IL" b="1" dirty="0"/>
              <a:t>פתאום הברכה על התפוח המושלם הזה נראית קצת אחרת, הא? 🍎</a:t>
            </a:r>
            <a:endParaRPr lang="he-IL" dirty="0">
              <a:effectLst/>
            </a:endParaRPr>
          </a:p>
        </p:txBody>
      </p:sp>
    </p:spTree>
    <p:extLst>
      <p:ext uri="{BB962C8B-B14F-4D97-AF65-F5344CB8AC3E}">
        <p14:creationId xmlns:p14="http://schemas.microsoft.com/office/powerpoint/2010/main" val="3856651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00">
            <a:alpha val="4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CCBD06-7FEC-A0A7-0911-C30781A0C62D}"/>
              </a:ext>
            </a:extLst>
          </p:cNvPr>
          <p:cNvSpPr>
            <a:spLocks noGrp="1"/>
          </p:cNvSpPr>
          <p:nvPr>
            <p:ph type="title"/>
          </p:nvPr>
        </p:nvSpPr>
        <p:spPr/>
        <p:txBody>
          <a:bodyPr/>
          <a:lstStyle/>
          <a:p>
            <a:r>
              <a:rPr lang="he-IL" b="1" dirty="0"/>
              <a:t>פרק ג': סיפורים מהחיים</a:t>
            </a:r>
            <a:br>
              <a:rPr lang="he-IL" b="1" dirty="0"/>
            </a:br>
            <a:endParaRPr lang="he-IL" dirty="0"/>
          </a:p>
        </p:txBody>
      </p:sp>
      <p:sp>
        <p:nvSpPr>
          <p:cNvPr id="3" name="מציין מיקום תוכן 2">
            <a:extLst>
              <a:ext uri="{FF2B5EF4-FFF2-40B4-BE49-F238E27FC236}">
                <a16:creationId xmlns:a16="http://schemas.microsoft.com/office/drawing/2014/main" id="{8FE6B72F-5E9A-531A-1BE9-6FEB867FC7EC}"/>
              </a:ext>
            </a:extLst>
          </p:cNvPr>
          <p:cNvSpPr>
            <a:spLocks noGrp="1"/>
          </p:cNvSpPr>
          <p:nvPr>
            <p:ph idx="1"/>
          </p:nvPr>
        </p:nvSpPr>
        <p:spPr/>
        <p:txBody>
          <a:bodyPr/>
          <a:lstStyle/>
          <a:p>
            <a:r>
              <a:rPr lang="he-IL" b="1" dirty="0"/>
              <a:t>הסיפור על החסיד והסנדוויץ'</a:t>
            </a:r>
          </a:p>
          <a:p>
            <a:pPr algn="r" rtl="1"/>
            <a:r>
              <a:rPr lang="he-IL" dirty="0">
                <a:effectLst/>
              </a:rPr>
              <a:t>חסיד אחד החליט להתחזק בכוונה בברכות. בפעם הראשונה שבירך על סנדוויץ' בכוונה אמיתית, הוא התרגש כל כך עד שהתחיל לרקוד. הבעיה? זה קרה באמצע פגישת עבודה... 🕺</a:t>
            </a:r>
          </a:p>
          <a:p>
            <a:r>
              <a:rPr lang="he-IL" b="1" dirty="0"/>
              <a:t>המקרה של הברכה המהירה</a:t>
            </a:r>
          </a:p>
          <a:p>
            <a:pPr algn="r" rtl="1"/>
            <a:r>
              <a:rPr lang="he-IL" dirty="0">
                <a:effectLst/>
              </a:rPr>
              <a:t>יהודי אחד התגאה שהוא מסוגל לברך ברכת המזון ב-30 שניות. שאל אותו הרב: "ומה אתה עושה עם כל הזמן שחסכת?" תשובתו המבולבלת: "אה... גולל </a:t>
            </a:r>
            <a:r>
              <a:rPr lang="he-IL" dirty="0" err="1">
                <a:effectLst/>
              </a:rPr>
              <a:t>בטיקטוק</a:t>
            </a:r>
            <a:r>
              <a:rPr lang="he-IL" dirty="0">
                <a:effectLst/>
              </a:rPr>
              <a:t>?" 📱</a:t>
            </a:r>
          </a:p>
          <a:p>
            <a:endParaRPr lang="he-IL" dirty="0"/>
          </a:p>
        </p:txBody>
      </p:sp>
    </p:spTree>
    <p:extLst>
      <p:ext uri="{BB962C8B-B14F-4D97-AF65-F5344CB8AC3E}">
        <p14:creationId xmlns:p14="http://schemas.microsoft.com/office/powerpoint/2010/main" val="3226282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00">
            <a:alpha val="44000"/>
          </a:srgbClr>
        </a:solidFill>
        <a:effectLst/>
      </p:bgPr>
    </p:bg>
    <p:spTree>
      <p:nvGrpSpPr>
        <p:cNvPr id="1" name="">
          <a:extLst>
            <a:ext uri="{FF2B5EF4-FFF2-40B4-BE49-F238E27FC236}">
              <a16:creationId xmlns:a16="http://schemas.microsoft.com/office/drawing/2014/main" id="{2417596E-18CB-7FB3-B929-0C18205D7A4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35756DE-3560-8DAC-B096-F124D71D9B38}"/>
              </a:ext>
            </a:extLst>
          </p:cNvPr>
          <p:cNvSpPr>
            <a:spLocks noGrp="1"/>
          </p:cNvSpPr>
          <p:nvPr>
            <p:ph type="title"/>
          </p:nvPr>
        </p:nvSpPr>
        <p:spPr/>
        <p:txBody>
          <a:bodyPr/>
          <a:lstStyle/>
          <a:p>
            <a:r>
              <a:rPr lang="he-IL" b="1" dirty="0"/>
              <a:t>פרק ד': טיפים לחיים המודרניים</a:t>
            </a:r>
          </a:p>
        </p:txBody>
      </p:sp>
      <p:sp>
        <p:nvSpPr>
          <p:cNvPr id="3" name="מציין מיקום תוכן 2">
            <a:extLst>
              <a:ext uri="{FF2B5EF4-FFF2-40B4-BE49-F238E27FC236}">
                <a16:creationId xmlns:a16="http://schemas.microsoft.com/office/drawing/2014/main" id="{A113F3B6-FA00-FF0D-4A28-CFE9006109EF}"/>
              </a:ext>
            </a:extLst>
          </p:cNvPr>
          <p:cNvSpPr>
            <a:spLocks noGrp="1"/>
          </p:cNvSpPr>
          <p:nvPr>
            <p:ph idx="1"/>
          </p:nvPr>
        </p:nvSpPr>
        <p:spPr/>
        <p:txBody>
          <a:bodyPr/>
          <a:lstStyle/>
          <a:p>
            <a:r>
              <a:rPr lang="he-IL" b="1" dirty="0"/>
              <a:t>הברכה בעידן </a:t>
            </a:r>
            <a:r>
              <a:rPr lang="he-IL" b="1" dirty="0" err="1"/>
              <a:t>הסמארטפון</a:t>
            </a:r>
            <a:r>
              <a:rPr lang="he-IL" b="1" dirty="0"/>
              <a:t>:</a:t>
            </a:r>
          </a:p>
          <a:p>
            <a:r>
              <a:rPr lang="he-IL" b="1" dirty="0"/>
              <a:t>לא, אי אפשר לברך דרך </a:t>
            </a:r>
            <a:r>
              <a:rPr lang="he-IL" b="1" dirty="0" err="1"/>
              <a:t>וואטסאפ</a:t>
            </a:r>
            <a:endParaRPr lang="he-IL" b="1" dirty="0"/>
          </a:p>
          <a:p>
            <a:r>
              <a:rPr lang="he-IL" b="1" dirty="0"/>
              <a:t>כן, מותר להפסיק לייק </a:t>
            </a:r>
            <a:r>
              <a:rPr lang="he-IL" b="1" dirty="0" err="1"/>
              <a:t>באינסטגרם</a:t>
            </a:r>
            <a:r>
              <a:rPr lang="he-IL" b="1" dirty="0"/>
              <a:t> בשביל ברכה</a:t>
            </a:r>
          </a:p>
          <a:p>
            <a:r>
              <a:rPr lang="he-IL" b="1" dirty="0"/>
              <a:t>לא, אין אפליקציה שתברך במקומך</a:t>
            </a:r>
          </a:p>
          <a:p>
            <a:pPr marL="0" indent="0">
              <a:buNone/>
            </a:pPr>
            <a:endParaRPr lang="he-IL" b="1" dirty="0"/>
          </a:p>
          <a:p>
            <a:r>
              <a:rPr lang="he-IL" b="1" dirty="0"/>
              <a:t>ברכות בזום:</a:t>
            </a:r>
          </a:p>
          <a:p>
            <a:r>
              <a:rPr lang="he-IL" b="1" dirty="0"/>
              <a:t>אם אתה על </a:t>
            </a:r>
            <a:r>
              <a:rPr lang="he-IL" b="1" dirty="0" err="1"/>
              <a:t>מיוט</a:t>
            </a:r>
            <a:r>
              <a:rPr lang="he-IL" b="1" dirty="0"/>
              <a:t>, אף אחד לא שומע את הברכה שלך</a:t>
            </a:r>
          </a:p>
          <a:p>
            <a:r>
              <a:rPr lang="he-IL" b="1" dirty="0"/>
              <a:t>אבל הקב"ה כן... 🎤</a:t>
            </a:r>
            <a:endParaRPr lang="he-IL" dirty="0"/>
          </a:p>
        </p:txBody>
      </p:sp>
    </p:spTree>
    <p:extLst>
      <p:ext uri="{BB962C8B-B14F-4D97-AF65-F5344CB8AC3E}">
        <p14:creationId xmlns:p14="http://schemas.microsoft.com/office/powerpoint/2010/main" val="13548637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4DC556-85F8-1F44-A233-F1ECB9E6F06C}"/>
              </a:ext>
            </a:extLst>
          </p:cNvPr>
          <p:cNvSpPr>
            <a:spLocks noGrp="1"/>
          </p:cNvSpPr>
          <p:nvPr>
            <p:ph type="title"/>
          </p:nvPr>
        </p:nvSpPr>
        <p:spPr/>
        <p:txBody>
          <a:bodyPr/>
          <a:lstStyle/>
          <a:p>
            <a:r>
              <a:rPr lang="he-IL" b="1" dirty="0"/>
              <a:t>פרק סיום: איך תדע שהצלחת?</a:t>
            </a:r>
            <a:br>
              <a:rPr lang="he-IL" b="1" dirty="0"/>
            </a:br>
            <a:endParaRPr lang="he-IL" dirty="0"/>
          </a:p>
        </p:txBody>
      </p:sp>
      <p:sp>
        <p:nvSpPr>
          <p:cNvPr id="3" name="מציין מיקום תוכן 2">
            <a:extLst>
              <a:ext uri="{FF2B5EF4-FFF2-40B4-BE49-F238E27FC236}">
                <a16:creationId xmlns:a16="http://schemas.microsoft.com/office/drawing/2014/main" id="{0C396F2D-1B99-DA06-B232-3764709BDB5C}"/>
              </a:ext>
            </a:extLst>
          </p:cNvPr>
          <p:cNvSpPr>
            <a:spLocks noGrp="1"/>
          </p:cNvSpPr>
          <p:nvPr>
            <p:ph idx="1"/>
          </p:nvPr>
        </p:nvSpPr>
        <p:spPr/>
        <p:txBody>
          <a:bodyPr/>
          <a:lstStyle/>
          <a:p>
            <a:pPr algn="r" rtl="1"/>
            <a:r>
              <a:rPr lang="he-IL" dirty="0">
                <a:effectLst/>
              </a:rPr>
              <a:t>אתה יודע שהגעת לרמה גבוהה בברכות כאשר:</a:t>
            </a:r>
          </a:p>
          <a:p>
            <a:pPr rtl="1">
              <a:buFont typeface="Arial" panose="020B0604020202020204" pitchFamily="34" charset="0"/>
              <a:buChar char="•"/>
            </a:pPr>
            <a:r>
              <a:rPr lang="he-IL" dirty="0">
                <a:effectLst/>
              </a:rPr>
              <a:t>אתה מוצא את עצמך מחייך בזמן הברכה</a:t>
            </a:r>
          </a:p>
          <a:p>
            <a:pPr rtl="1">
              <a:buFont typeface="Arial" panose="020B0604020202020204" pitchFamily="34" charset="0"/>
              <a:buChar char="•"/>
            </a:pPr>
            <a:r>
              <a:rPr lang="he-IL" dirty="0">
                <a:effectLst/>
              </a:rPr>
              <a:t>הילדים שואלים למה אתה מדבר לעוגייה</a:t>
            </a:r>
          </a:p>
          <a:p>
            <a:pPr rtl="1">
              <a:buFont typeface="Arial" panose="020B0604020202020204" pitchFamily="34" charset="0"/>
              <a:buChar char="•"/>
            </a:pPr>
            <a:r>
              <a:rPr lang="he-IL" dirty="0">
                <a:effectLst/>
              </a:rPr>
              <a:t>השכנים חושבים שהתחלת לתקשר עם הצמחים בגינה</a:t>
            </a:r>
          </a:p>
          <a:p>
            <a:pPr rtl="1">
              <a:buFont typeface="Arial" panose="020B0604020202020204" pitchFamily="34" charset="0"/>
              <a:buChar char="•"/>
            </a:pPr>
            <a:r>
              <a:rPr lang="he-IL" dirty="0">
                <a:effectLst/>
              </a:rPr>
              <a:t>אשתך תופסת אותך מסתכל בהתפעלות על כוס מים 🌿</a:t>
            </a:r>
          </a:p>
          <a:p>
            <a:endParaRPr lang="he-IL" dirty="0"/>
          </a:p>
          <a:p>
            <a:r>
              <a:rPr lang="he-IL" dirty="0"/>
              <a:t>אז קדימה, צאו לדרך! והפעם הבאה שתברכו, תזכרו - זו לא סתם עוד ברכה, זו הזדמנות להופעה חיה מול הקהל הכי חשוב בעולם! ✨</a:t>
            </a:r>
          </a:p>
        </p:txBody>
      </p:sp>
    </p:spTree>
    <p:extLst>
      <p:ext uri="{BB962C8B-B14F-4D97-AF65-F5344CB8AC3E}">
        <p14:creationId xmlns:p14="http://schemas.microsoft.com/office/powerpoint/2010/main" val="1038189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8BAC79-A9B7-CF8D-0211-5FAFD6565B62}"/>
              </a:ext>
            </a:extLst>
          </p:cNvPr>
          <p:cNvSpPr>
            <a:spLocks noGrp="1"/>
          </p:cNvSpPr>
          <p:nvPr>
            <p:ph type="title"/>
          </p:nvPr>
        </p:nvSpPr>
        <p:spPr/>
        <p:txBody>
          <a:bodyPr/>
          <a:lstStyle/>
          <a:p>
            <a:r>
              <a:rPr lang="he-IL" b="1" dirty="0"/>
              <a:t>פרק ג': מדריך הברכות המתקדם</a:t>
            </a:r>
            <a:br>
              <a:rPr lang="he-IL" b="1" dirty="0"/>
            </a:br>
            <a:endParaRPr lang="he-IL" dirty="0"/>
          </a:p>
        </p:txBody>
      </p:sp>
      <p:sp>
        <p:nvSpPr>
          <p:cNvPr id="3" name="מציין מיקום תוכן 2">
            <a:extLst>
              <a:ext uri="{FF2B5EF4-FFF2-40B4-BE49-F238E27FC236}">
                <a16:creationId xmlns:a16="http://schemas.microsoft.com/office/drawing/2014/main" id="{B503731E-C9C5-22B1-B576-B6F20295DF19}"/>
              </a:ext>
            </a:extLst>
          </p:cNvPr>
          <p:cNvSpPr>
            <a:spLocks noGrp="1"/>
          </p:cNvSpPr>
          <p:nvPr>
            <p:ph idx="1"/>
          </p:nvPr>
        </p:nvSpPr>
        <p:spPr/>
        <p:txBody>
          <a:bodyPr>
            <a:normAutofit/>
          </a:bodyPr>
          <a:lstStyle/>
          <a:p>
            <a:r>
              <a:rPr lang="he-IL" b="1" dirty="0"/>
              <a:t>איך להפוך ברכה רגילה לחוויה רוחנית:</a:t>
            </a:r>
          </a:p>
          <a:p>
            <a:pPr rtl="1">
              <a:buFont typeface="+mj-lt"/>
              <a:buAutoNum type="arabicPeriod"/>
            </a:pPr>
            <a:r>
              <a:rPr lang="he-IL" b="1" dirty="0">
                <a:effectLst/>
              </a:rPr>
              <a:t>שיטת ה"וואו"</a:t>
            </a:r>
            <a:r>
              <a:rPr lang="he-IL" dirty="0">
                <a:effectLst/>
              </a:rPr>
              <a:t> </a:t>
            </a:r>
          </a:p>
          <a:p>
            <a:pPr marL="742950" lvl="1" indent="-285750" rtl="1">
              <a:buFont typeface="+mj-lt"/>
              <a:buAutoNum type="arabicPeriod"/>
            </a:pPr>
            <a:r>
              <a:rPr lang="he-IL" dirty="0">
                <a:effectLst/>
              </a:rPr>
              <a:t>הסתכל על האוכל כאילו נחת מהחלל</a:t>
            </a:r>
          </a:p>
          <a:p>
            <a:pPr marL="742950" lvl="1" indent="-285750" rtl="1">
              <a:buFont typeface="+mj-lt"/>
              <a:buAutoNum type="arabicPeriod"/>
            </a:pPr>
            <a:r>
              <a:rPr lang="he-IL" dirty="0">
                <a:effectLst/>
              </a:rPr>
              <a:t>התפעל כאילו זו הפעם הראשונה שראית תפוח</a:t>
            </a:r>
          </a:p>
          <a:p>
            <a:pPr marL="742950" lvl="1" indent="-285750" rtl="1">
              <a:buFont typeface="+mj-lt"/>
              <a:buAutoNum type="arabicPeriod"/>
            </a:pPr>
            <a:r>
              <a:rPr lang="he-IL" dirty="0">
                <a:effectLst/>
              </a:rPr>
              <a:t>אם מישהו חושב שאתה מוזר, אתה בכיוון הנכון! 🚀</a:t>
            </a:r>
          </a:p>
          <a:p>
            <a:pPr rtl="1">
              <a:buFont typeface="+mj-lt"/>
              <a:buAutoNum type="arabicPeriod"/>
            </a:pPr>
            <a:r>
              <a:rPr lang="he-IL" b="1" dirty="0">
                <a:effectLst/>
              </a:rPr>
              <a:t>טכניקת ההתפעלות המדורגת:</a:t>
            </a:r>
            <a:r>
              <a:rPr lang="he-IL" dirty="0">
                <a:effectLst/>
              </a:rPr>
              <a:t> </a:t>
            </a:r>
          </a:p>
          <a:p>
            <a:pPr marL="742950" lvl="1" indent="-285750" rtl="1">
              <a:buFont typeface="+mj-lt"/>
              <a:buAutoNum type="arabicPeriod"/>
            </a:pPr>
            <a:r>
              <a:rPr lang="he-IL" dirty="0">
                <a:effectLst/>
              </a:rPr>
              <a:t>רמה 1: "וואו, איזה יופי של תפוח"</a:t>
            </a:r>
          </a:p>
          <a:p>
            <a:pPr marL="742950" lvl="1" indent="-285750" rtl="1">
              <a:buFont typeface="+mj-lt"/>
              <a:buAutoNum type="arabicPeriod"/>
            </a:pPr>
            <a:r>
              <a:rPr lang="he-IL" dirty="0">
                <a:effectLst/>
              </a:rPr>
              <a:t>רמה 2: "מדהים איך הוא צמח על העץ"</a:t>
            </a:r>
          </a:p>
          <a:p>
            <a:pPr marL="742950" lvl="1" indent="-285750" rtl="1">
              <a:buFont typeface="+mj-lt"/>
              <a:buAutoNum type="arabicPeriod"/>
            </a:pPr>
            <a:r>
              <a:rPr lang="he-IL" dirty="0">
                <a:effectLst/>
              </a:rPr>
              <a:t>רמה 3: "לא ייאמן שיש מערכת שלמה בטבע שיודעת ליצור דבר כזה"</a:t>
            </a:r>
          </a:p>
          <a:p>
            <a:pPr marL="742950" lvl="1" indent="-285750" rtl="1">
              <a:buFont typeface="+mj-lt"/>
              <a:buAutoNum type="arabicPeriod"/>
            </a:pPr>
            <a:r>
              <a:rPr lang="he-IL" dirty="0">
                <a:effectLst/>
              </a:rPr>
              <a:t>רמה 4: מתחיל להסביר לתפוח את תורת היחסות 🍎</a:t>
            </a:r>
          </a:p>
          <a:p>
            <a:endParaRPr lang="he-IL" dirty="0"/>
          </a:p>
        </p:txBody>
      </p:sp>
    </p:spTree>
    <p:extLst>
      <p:ext uri="{BB962C8B-B14F-4D97-AF65-F5344CB8AC3E}">
        <p14:creationId xmlns:p14="http://schemas.microsoft.com/office/powerpoint/2010/main" val="8939669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E3DD2A50-76C5-AFC0-FD3A-5F04D07210B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30DB7B-BA0A-6846-8E86-DF93A81487FB}"/>
              </a:ext>
            </a:extLst>
          </p:cNvPr>
          <p:cNvSpPr>
            <a:spLocks noGrp="1"/>
          </p:cNvSpPr>
          <p:nvPr>
            <p:ph type="title"/>
          </p:nvPr>
        </p:nvSpPr>
        <p:spPr/>
        <p:txBody>
          <a:bodyPr/>
          <a:lstStyle/>
          <a:p>
            <a:r>
              <a:rPr lang="he-IL" b="1" dirty="0"/>
              <a:t>פרק ד': טיפים לחיים המודרניים - חלק ב'</a:t>
            </a:r>
          </a:p>
        </p:txBody>
      </p:sp>
      <p:sp>
        <p:nvSpPr>
          <p:cNvPr id="3" name="מציין מיקום תוכן 2">
            <a:extLst>
              <a:ext uri="{FF2B5EF4-FFF2-40B4-BE49-F238E27FC236}">
                <a16:creationId xmlns:a16="http://schemas.microsoft.com/office/drawing/2014/main" id="{CA7486C9-CA54-087D-7300-BEB0C7B691D6}"/>
              </a:ext>
            </a:extLst>
          </p:cNvPr>
          <p:cNvSpPr>
            <a:spLocks noGrp="1"/>
          </p:cNvSpPr>
          <p:nvPr>
            <p:ph idx="1"/>
          </p:nvPr>
        </p:nvSpPr>
        <p:spPr/>
        <p:txBody>
          <a:bodyPr>
            <a:normAutofit lnSpcReduction="10000"/>
          </a:bodyPr>
          <a:lstStyle/>
          <a:p>
            <a:pPr rtl="1">
              <a:buFont typeface="+mj-lt"/>
              <a:buAutoNum type="arabicPeriod"/>
            </a:pPr>
            <a:r>
              <a:rPr lang="he-IL" b="1" dirty="0">
                <a:effectLst/>
              </a:rPr>
              <a:t>ברכות בעידן הרשתות החברתיות:</a:t>
            </a:r>
            <a:r>
              <a:rPr lang="he-IL" dirty="0">
                <a:effectLst/>
              </a:rPr>
              <a:t> </a:t>
            </a:r>
          </a:p>
          <a:p>
            <a:pPr marL="742950" lvl="1" indent="-285750" rtl="1">
              <a:buFont typeface="+mj-lt"/>
              <a:buAutoNum type="arabicPeriod"/>
            </a:pPr>
            <a:r>
              <a:rPr lang="he-IL" dirty="0">
                <a:effectLst/>
              </a:rPr>
              <a:t>אין צורך לתייג את הקב"ה בברכות שלך</a:t>
            </a:r>
          </a:p>
          <a:p>
            <a:pPr marL="742950" lvl="1" indent="-285750" rtl="1">
              <a:buFont typeface="+mj-lt"/>
              <a:buAutoNum type="arabicPeriod"/>
            </a:pPr>
            <a:r>
              <a:rPr lang="he-IL" dirty="0">
                <a:effectLst/>
              </a:rPr>
              <a:t>לא חייבים </a:t>
            </a:r>
            <a:r>
              <a:rPr lang="he-IL" dirty="0" err="1">
                <a:effectLst/>
              </a:rPr>
              <a:t>סטורי</a:t>
            </a:r>
            <a:r>
              <a:rPr lang="he-IL" dirty="0">
                <a:effectLst/>
              </a:rPr>
              <a:t> על כל ברכה</a:t>
            </a:r>
          </a:p>
          <a:p>
            <a:pPr marL="742950" lvl="1" indent="-285750" rtl="1">
              <a:buFont typeface="+mj-lt"/>
              <a:buAutoNum type="arabicPeriod"/>
            </a:pPr>
            <a:r>
              <a:rPr lang="he-IL" dirty="0">
                <a:effectLst/>
              </a:rPr>
              <a:t>אבל אם כבר, לפחות תשים פילטר יפה 📸</a:t>
            </a:r>
          </a:p>
          <a:p>
            <a:pPr marL="457200" lvl="1" indent="0" rtl="1">
              <a:buNone/>
            </a:pPr>
            <a:endParaRPr lang="he-IL" dirty="0">
              <a:effectLst/>
            </a:endParaRPr>
          </a:p>
          <a:p>
            <a:r>
              <a:rPr lang="he-IL" b="1" dirty="0"/>
              <a:t>תקלות נפוצות ופתרונן</a:t>
            </a:r>
          </a:p>
          <a:p>
            <a:pPr rtl="1">
              <a:buFont typeface="+mj-lt"/>
              <a:buAutoNum type="arabicPeriod"/>
            </a:pPr>
            <a:r>
              <a:rPr lang="he-IL" b="1" dirty="0">
                <a:effectLst/>
              </a:rPr>
              <a:t>בעיית ה"רגע, על מה בירכתי?"</a:t>
            </a:r>
            <a:r>
              <a:rPr lang="he-IL" dirty="0">
                <a:effectLst/>
              </a:rPr>
              <a:t> </a:t>
            </a:r>
          </a:p>
          <a:p>
            <a:pPr marL="742950" lvl="1" indent="-285750" rtl="1">
              <a:buFont typeface="+mj-lt"/>
              <a:buAutoNum type="arabicPeriod"/>
            </a:pPr>
            <a:r>
              <a:rPr lang="he-IL" dirty="0">
                <a:effectLst/>
              </a:rPr>
              <a:t>פתרון בסיסי: להסתכל על האוכל לפני הברכה</a:t>
            </a:r>
          </a:p>
          <a:p>
            <a:pPr marL="742950" lvl="1" indent="-285750" rtl="1">
              <a:buFont typeface="+mj-lt"/>
              <a:buAutoNum type="arabicPeriod"/>
            </a:pPr>
            <a:r>
              <a:rPr lang="he-IL" dirty="0">
                <a:effectLst/>
              </a:rPr>
              <a:t>פתרון מתקדם: לצלם את האוכל לפני (לא, לא בשביל </a:t>
            </a:r>
            <a:r>
              <a:rPr lang="he-IL" dirty="0" err="1">
                <a:effectLst/>
              </a:rPr>
              <a:t>אינסטגרם</a:t>
            </a:r>
            <a:r>
              <a:rPr lang="he-IL" dirty="0">
                <a:effectLst/>
              </a:rPr>
              <a:t>) 📸</a:t>
            </a:r>
          </a:p>
          <a:p>
            <a:r>
              <a:rPr lang="he-IL" dirty="0">
                <a:effectLst/>
              </a:rPr>
              <a:t>זכרו - גם בעולם של מציאות מדומה, הברכה היא המציאות האמיתית היחידה שאתה צריך!</a:t>
            </a:r>
          </a:p>
          <a:p>
            <a:endParaRPr lang="he-IL" dirty="0"/>
          </a:p>
        </p:txBody>
      </p:sp>
    </p:spTree>
    <p:extLst>
      <p:ext uri="{BB962C8B-B14F-4D97-AF65-F5344CB8AC3E}">
        <p14:creationId xmlns:p14="http://schemas.microsoft.com/office/powerpoint/2010/main" val="1451989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8000"/>
            <a:lum/>
          </a:blip>
          <a:srcRect/>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11A15B-3FED-EDE2-0033-B1E35C4188D8}"/>
              </a:ext>
            </a:extLst>
          </p:cNvPr>
          <p:cNvSpPr>
            <a:spLocks noGrp="1"/>
          </p:cNvSpPr>
          <p:nvPr>
            <p:ph type="title"/>
          </p:nvPr>
        </p:nvSpPr>
        <p:spPr/>
        <p:txBody>
          <a:bodyPr/>
          <a:lstStyle/>
          <a:p>
            <a:r>
              <a:rPr lang="he-IL" b="1" dirty="0"/>
              <a:t>שיעור חוויתי: "ברכות - מסע אל עומק ההודיה"</a:t>
            </a:r>
            <a:br>
              <a:rPr lang="he-IL" b="1" dirty="0"/>
            </a:br>
            <a:endParaRPr lang="he-IL" dirty="0"/>
          </a:p>
        </p:txBody>
      </p:sp>
      <p:sp>
        <p:nvSpPr>
          <p:cNvPr id="3" name="מציין מיקום תוכן 2">
            <a:extLst>
              <a:ext uri="{FF2B5EF4-FFF2-40B4-BE49-F238E27FC236}">
                <a16:creationId xmlns:a16="http://schemas.microsoft.com/office/drawing/2014/main" id="{5568C0DF-CAA4-4A6D-66A8-6F5620A0013C}"/>
              </a:ext>
            </a:extLst>
          </p:cNvPr>
          <p:cNvSpPr>
            <a:spLocks noGrp="1"/>
          </p:cNvSpPr>
          <p:nvPr>
            <p:ph idx="1"/>
          </p:nvPr>
        </p:nvSpPr>
        <p:spPr/>
        <p:txBody>
          <a:bodyPr>
            <a:normAutofit fontScale="70000" lnSpcReduction="20000"/>
          </a:bodyPr>
          <a:lstStyle/>
          <a:p>
            <a:pPr algn="r" rtl="1"/>
            <a:r>
              <a:rPr lang="he-IL" b="1" dirty="0">
                <a:effectLst/>
              </a:rPr>
              <a:t>משך השיעור</a:t>
            </a:r>
            <a:r>
              <a:rPr lang="he-IL" dirty="0">
                <a:effectLst/>
              </a:rPr>
              <a:t>: 45 דקות </a:t>
            </a:r>
            <a:r>
              <a:rPr lang="he-IL" b="1" dirty="0">
                <a:effectLst/>
              </a:rPr>
              <a:t>קהל יעד</a:t>
            </a:r>
            <a:r>
              <a:rPr lang="he-IL" dirty="0">
                <a:effectLst/>
              </a:rPr>
              <a:t>: תלמידי תיכון/מדרשה </a:t>
            </a:r>
            <a:r>
              <a:rPr lang="he-IL" b="1" dirty="0">
                <a:effectLst/>
              </a:rPr>
              <a:t>מטרת השיעור</a:t>
            </a:r>
            <a:r>
              <a:rPr lang="he-IL" dirty="0">
                <a:effectLst/>
              </a:rPr>
              <a:t>: הבנת עומק משמעות הברכות והפיכתן מפעולה טכנית לחוויה משמעותית</a:t>
            </a:r>
          </a:p>
          <a:p>
            <a:pPr marL="0" indent="0" algn="r" rtl="1">
              <a:buNone/>
            </a:pPr>
            <a:endParaRPr lang="he-IL" dirty="0">
              <a:effectLst/>
            </a:endParaRPr>
          </a:p>
          <a:p>
            <a:r>
              <a:rPr lang="he-IL" b="1" dirty="0"/>
              <a:t>פתיחה (7 דקות)</a:t>
            </a:r>
          </a:p>
          <a:p>
            <a:r>
              <a:rPr lang="he-IL" b="1" dirty="0"/>
              <a:t>פעילות פתיחה - "משחק התפוז"</a:t>
            </a:r>
          </a:p>
          <a:p>
            <a:pPr rtl="1">
              <a:buFont typeface="+mj-lt"/>
              <a:buAutoNum type="arabicPeriod"/>
            </a:pPr>
            <a:r>
              <a:rPr lang="he-IL" dirty="0">
                <a:effectLst/>
              </a:rPr>
              <a:t>המורה מציג תפוז לכיתה</a:t>
            </a:r>
          </a:p>
          <a:p>
            <a:pPr rtl="1">
              <a:buFont typeface="+mj-lt"/>
              <a:buAutoNum type="arabicPeriod"/>
            </a:pPr>
            <a:r>
              <a:rPr lang="he-IL" dirty="0">
                <a:effectLst/>
              </a:rPr>
              <a:t>כל תלמיד מתבקש לכתוב במשך דקה: </a:t>
            </a:r>
          </a:p>
          <a:p>
            <a:pPr marL="742950" lvl="1" indent="-285750" rtl="1">
              <a:buFont typeface="+mj-lt"/>
              <a:buAutoNum type="arabicPeriod"/>
            </a:pPr>
            <a:r>
              <a:rPr lang="he-IL" dirty="0">
                <a:effectLst/>
              </a:rPr>
              <a:t>מה הוא רואה בתפוז</a:t>
            </a:r>
          </a:p>
          <a:p>
            <a:pPr marL="742950" lvl="1" indent="-285750" rtl="1">
              <a:buFont typeface="+mj-lt"/>
              <a:buAutoNum type="arabicPeriod"/>
            </a:pPr>
            <a:r>
              <a:rPr lang="he-IL" dirty="0">
                <a:effectLst/>
              </a:rPr>
              <a:t>מה מיוחד בו</a:t>
            </a:r>
          </a:p>
          <a:p>
            <a:pPr marL="742950" lvl="1" indent="-285750" rtl="1">
              <a:buFont typeface="+mj-lt"/>
              <a:buAutoNum type="arabicPeriod"/>
            </a:pPr>
            <a:r>
              <a:rPr lang="he-IL" dirty="0">
                <a:effectLst/>
              </a:rPr>
              <a:t>כמה פרטים הוא מצליח לגלות</a:t>
            </a:r>
          </a:p>
          <a:p>
            <a:r>
              <a:rPr lang="he-IL" b="1" dirty="0"/>
              <a:t>דיון פותח:</a:t>
            </a:r>
          </a:p>
          <a:p>
            <a:pPr rtl="1">
              <a:buFont typeface="Arial" panose="020B0604020202020204" pitchFamily="34" charset="0"/>
              <a:buChar char="•"/>
            </a:pPr>
            <a:r>
              <a:rPr lang="he-IL" dirty="0">
                <a:effectLst/>
              </a:rPr>
              <a:t>מי מצא הכי הרבה פרטים?</a:t>
            </a:r>
          </a:p>
          <a:p>
            <a:pPr rtl="1">
              <a:buFont typeface="Arial" panose="020B0604020202020204" pitchFamily="34" charset="0"/>
              <a:buChar char="•"/>
            </a:pPr>
            <a:r>
              <a:rPr lang="he-IL" dirty="0">
                <a:effectLst/>
              </a:rPr>
              <a:t>האם גיליתם דברים שלא שמתם לב אליהם קודם?</a:t>
            </a:r>
          </a:p>
          <a:p>
            <a:pPr rtl="1">
              <a:buFont typeface="Arial" panose="020B0604020202020204" pitchFamily="34" charset="0"/>
              <a:buChar char="•"/>
            </a:pPr>
            <a:r>
              <a:rPr lang="he-IL" dirty="0">
                <a:effectLst/>
              </a:rPr>
              <a:t>מה זה אומר על איך אנחנו מסתכלים על דברים ביומיום?</a:t>
            </a:r>
          </a:p>
          <a:p>
            <a:endParaRPr lang="he-IL" dirty="0"/>
          </a:p>
        </p:txBody>
      </p:sp>
    </p:spTree>
    <p:extLst>
      <p:ext uri="{BB962C8B-B14F-4D97-AF65-F5344CB8AC3E}">
        <p14:creationId xmlns:p14="http://schemas.microsoft.com/office/powerpoint/2010/main" val="2756090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787D32-E82E-C791-5DA5-42F51EDA1A3E}"/>
              </a:ext>
            </a:extLst>
          </p:cNvPr>
          <p:cNvSpPr>
            <a:spLocks noGrp="1"/>
          </p:cNvSpPr>
          <p:nvPr>
            <p:ph type="title"/>
          </p:nvPr>
        </p:nvSpPr>
        <p:spPr/>
        <p:txBody>
          <a:bodyPr>
            <a:normAutofit fontScale="90000"/>
          </a:bodyPr>
          <a:lstStyle/>
          <a:p>
            <a:r>
              <a:rPr lang="he-IL" b="1" dirty="0" err="1"/>
              <a:t>הדיבייט</a:t>
            </a:r>
            <a:r>
              <a:rPr lang="he-IL" b="1" dirty="0"/>
              <a:t> הגדול: האם ברכות צריכות להיות חוויה רגשית?</a:t>
            </a:r>
            <a:br>
              <a:rPr lang="he-IL" b="1" dirty="0"/>
            </a:br>
            <a:endParaRPr lang="he-IL" dirty="0"/>
          </a:p>
        </p:txBody>
      </p:sp>
      <p:sp>
        <p:nvSpPr>
          <p:cNvPr id="3" name="מציין מיקום תוכן 2">
            <a:extLst>
              <a:ext uri="{FF2B5EF4-FFF2-40B4-BE49-F238E27FC236}">
                <a16:creationId xmlns:a16="http://schemas.microsoft.com/office/drawing/2014/main" id="{750957F0-2F8D-13E3-9F96-644F55A09D1D}"/>
              </a:ext>
            </a:extLst>
          </p:cNvPr>
          <p:cNvSpPr>
            <a:spLocks noGrp="1"/>
          </p:cNvSpPr>
          <p:nvPr>
            <p:ph idx="1"/>
          </p:nvPr>
        </p:nvSpPr>
        <p:spPr>
          <a:xfrm>
            <a:off x="7980218" y="1265382"/>
            <a:ext cx="3906982" cy="4911581"/>
          </a:xfrm>
        </p:spPr>
        <p:txBody>
          <a:bodyPr>
            <a:normAutofit lnSpcReduction="10000"/>
          </a:bodyPr>
          <a:lstStyle/>
          <a:p>
            <a:pPr algn="r" rtl="1"/>
            <a:r>
              <a:rPr lang="he-IL" b="1" dirty="0">
                <a:effectLst/>
              </a:rPr>
              <a:t>מנחה</a:t>
            </a:r>
            <a:r>
              <a:rPr lang="he-IL" dirty="0">
                <a:effectLst/>
              </a:rPr>
              <a:t>: ערב טוב וברוכים הבאים </a:t>
            </a:r>
            <a:r>
              <a:rPr lang="he-IL" dirty="0" err="1">
                <a:effectLst/>
              </a:rPr>
              <a:t>לדיבייט</a:t>
            </a:r>
            <a:r>
              <a:rPr lang="he-IL" dirty="0">
                <a:effectLst/>
              </a:rPr>
              <a:t> המרכזי בנושא: "ברכות - חובה הלכתית או חוויה רגשית?" איתנו הערב שני מתדיינים מכובדים.</a:t>
            </a:r>
          </a:p>
          <a:p>
            <a:pPr algn="r" rtl="1"/>
            <a:r>
              <a:rPr lang="he-IL" b="1" dirty="0">
                <a:effectLst/>
              </a:rPr>
              <a:t>המתדיין הראשון - הרב יצחק לוי</a:t>
            </a:r>
            <a:r>
              <a:rPr lang="he-IL" dirty="0">
                <a:effectLst/>
              </a:rPr>
              <a:t>, ראש כולל "דרך ההלכה" </a:t>
            </a:r>
          </a:p>
          <a:p>
            <a:pPr algn="r" rtl="1"/>
            <a:r>
              <a:rPr lang="he-IL" b="1" dirty="0">
                <a:effectLst/>
              </a:rPr>
              <a:t>המתדיין השני - הרב חיים ברקוביץ'</a:t>
            </a:r>
            <a:r>
              <a:rPr lang="he-IL" dirty="0">
                <a:effectLst/>
              </a:rPr>
              <a:t>, משפיע חסידי בישיבת "אור החסידות"</a:t>
            </a:r>
          </a:p>
          <a:p>
            <a:endParaRPr lang="he-IL" dirty="0"/>
          </a:p>
        </p:txBody>
      </p:sp>
      <p:pic>
        <p:nvPicPr>
          <p:cNvPr id="4" name="תמונה 3">
            <a:extLst>
              <a:ext uri="{FF2B5EF4-FFF2-40B4-BE49-F238E27FC236}">
                <a16:creationId xmlns:a16="http://schemas.microsoft.com/office/drawing/2014/main" id="{5E578596-6074-DF1D-AC06-8B2225A9F48C}"/>
              </a:ext>
            </a:extLst>
          </p:cNvPr>
          <p:cNvPicPr>
            <a:picLocks noChangeAspect="1"/>
          </p:cNvPicPr>
          <p:nvPr/>
        </p:nvPicPr>
        <p:blipFill>
          <a:blip r:embed="rId3"/>
          <a:stretch>
            <a:fillRect/>
          </a:stretch>
        </p:blipFill>
        <p:spPr>
          <a:xfrm>
            <a:off x="73891" y="1283853"/>
            <a:ext cx="7863609" cy="4493491"/>
          </a:xfrm>
          <a:prstGeom prst="rect">
            <a:avLst/>
          </a:prstGeom>
        </p:spPr>
      </p:pic>
    </p:spTree>
    <p:extLst>
      <p:ext uri="{BB962C8B-B14F-4D97-AF65-F5344CB8AC3E}">
        <p14:creationId xmlns:p14="http://schemas.microsoft.com/office/powerpoint/2010/main" val="3952632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5B2D32-0372-9382-B679-F2774CAA5EA7}"/>
              </a:ext>
            </a:extLst>
          </p:cNvPr>
          <p:cNvSpPr>
            <a:spLocks noGrp="1"/>
          </p:cNvSpPr>
          <p:nvPr>
            <p:ph type="title"/>
          </p:nvPr>
        </p:nvSpPr>
        <p:spPr/>
        <p:txBody>
          <a:bodyPr/>
          <a:lstStyle/>
          <a:p>
            <a:r>
              <a:rPr lang="he-IL" b="1" dirty="0"/>
              <a:t>סיבוב ראשון</a:t>
            </a:r>
            <a:br>
              <a:rPr lang="he-IL" b="1" dirty="0"/>
            </a:br>
            <a:endParaRPr lang="he-IL" dirty="0"/>
          </a:p>
        </p:txBody>
      </p:sp>
      <p:sp>
        <p:nvSpPr>
          <p:cNvPr id="3" name="מציין מיקום תוכן 2">
            <a:extLst>
              <a:ext uri="{FF2B5EF4-FFF2-40B4-BE49-F238E27FC236}">
                <a16:creationId xmlns:a16="http://schemas.microsoft.com/office/drawing/2014/main" id="{B3557689-FECA-6575-A16E-26210F715D66}"/>
              </a:ext>
            </a:extLst>
          </p:cNvPr>
          <p:cNvSpPr>
            <a:spLocks noGrp="1"/>
          </p:cNvSpPr>
          <p:nvPr>
            <p:ph idx="1"/>
          </p:nvPr>
        </p:nvSpPr>
        <p:spPr>
          <a:xfrm>
            <a:off x="997527" y="1948873"/>
            <a:ext cx="11120581" cy="5190836"/>
          </a:xfrm>
        </p:spPr>
        <p:txBody>
          <a:bodyPr>
            <a:normAutofit lnSpcReduction="10000"/>
          </a:bodyPr>
          <a:lstStyle/>
          <a:p>
            <a:pPr algn="r" rtl="1"/>
            <a:r>
              <a:rPr lang="he-IL" b="1" dirty="0">
                <a:effectLst/>
              </a:rPr>
              <a:t>מנחה</a:t>
            </a:r>
            <a:r>
              <a:rPr lang="he-IL" dirty="0">
                <a:effectLst/>
              </a:rPr>
              <a:t>: הרב לוי, נפתח בך. מדוע אתה מתנגד להדגשת הפן הרגשי בברכות?</a:t>
            </a:r>
          </a:p>
          <a:p>
            <a:pPr algn="r" rtl="1"/>
            <a:r>
              <a:rPr lang="he-IL" b="1" dirty="0">
                <a:effectLst/>
              </a:rPr>
              <a:t>הרב לוי</a:t>
            </a:r>
            <a:r>
              <a:rPr lang="he-IL" dirty="0">
                <a:effectLst/>
              </a:rPr>
              <a:t>: "ראשית, חשוב להבהיר - ברכה היא חובה הלכתית מוגדרת. כשאנחנו הופכים אותה ל'חוויה רגשית', אנחנו מסכנים את עצם מהותה ההלכתית. מה יקרה כשאדם לא 'מרגיש' את הברכה? האם זה אומר שהברכה פחות תקפה?</a:t>
            </a:r>
          </a:p>
          <a:p>
            <a:pPr algn="r" rtl="1"/>
            <a:r>
              <a:rPr lang="he-IL" dirty="0">
                <a:effectLst/>
              </a:rPr>
              <a:t>יתרה מזאת, הדגש על הרגש עלול להוביל לזלזול בדקדוקי ההלכה - בנוסח המדויק, בזמני הברכה, בסדר הנכון. הרגש לא יכול לבוא על חשבון ההלכה."</a:t>
            </a:r>
          </a:p>
          <a:p>
            <a:pPr algn="r" rtl="1"/>
            <a:r>
              <a:rPr lang="he-IL" b="1" dirty="0">
                <a:effectLst/>
              </a:rPr>
              <a:t>מנחה</a:t>
            </a:r>
            <a:r>
              <a:rPr lang="he-IL" dirty="0">
                <a:effectLst/>
              </a:rPr>
              <a:t>: הרב ברקוביץ', תגובתך?</a:t>
            </a:r>
          </a:p>
          <a:p>
            <a:pPr algn="r" rtl="1"/>
            <a:r>
              <a:rPr lang="he-IL" b="1" dirty="0">
                <a:effectLst/>
              </a:rPr>
              <a:t>הרב ברקוביץ'</a:t>
            </a:r>
            <a:r>
              <a:rPr lang="he-IL" dirty="0">
                <a:effectLst/>
              </a:rPr>
              <a:t>: "דווקא הבעל שם טוב הקדוש לימד אותנו שהברכה בלי רגש היא כגוף בלי נשמה. כשאדם מברך מתוך הרגל, בלי התעוררות הלב, זו אמנם ברכה כשרה הלכתית, אבל האם זו באמת ברכה שלמה?</a:t>
            </a:r>
          </a:p>
          <a:p>
            <a:pPr algn="r" rtl="1"/>
            <a:r>
              <a:rPr lang="he-IL" dirty="0">
                <a:effectLst/>
              </a:rPr>
              <a:t>הרי מה המטרה של ברכה? להודות, להכיר בטוב ה'. איך אפשר להודות בלי רגש? זה כמו לומר 'תודה' בלי להרגיש הכרת הטוב - האם זו באמת תודה?"</a:t>
            </a:r>
          </a:p>
          <a:p>
            <a:endParaRPr lang="he-IL" dirty="0"/>
          </a:p>
        </p:txBody>
      </p:sp>
      <p:pic>
        <p:nvPicPr>
          <p:cNvPr id="4" name="תמונה 3">
            <a:extLst>
              <a:ext uri="{FF2B5EF4-FFF2-40B4-BE49-F238E27FC236}">
                <a16:creationId xmlns:a16="http://schemas.microsoft.com/office/drawing/2014/main" id="{8D31D60E-5AB9-1B7C-708E-AC0A306F7719}"/>
              </a:ext>
            </a:extLst>
          </p:cNvPr>
          <p:cNvPicPr>
            <a:picLocks noChangeAspect="1"/>
          </p:cNvPicPr>
          <p:nvPr/>
        </p:nvPicPr>
        <p:blipFill>
          <a:blip r:embed="rId3"/>
          <a:stretch>
            <a:fillRect/>
          </a:stretch>
        </p:blipFill>
        <p:spPr>
          <a:xfrm>
            <a:off x="95251" y="0"/>
            <a:ext cx="3553114" cy="2030351"/>
          </a:xfrm>
          <a:prstGeom prst="rect">
            <a:avLst/>
          </a:prstGeom>
        </p:spPr>
      </p:pic>
    </p:spTree>
    <p:extLst>
      <p:ext uri="{BB962C8B-B14F-4D97-AF65-F5344CB8AC3E}">
        <p14:creationId xmlns:p14="http://schemas.microsoft.com/office/powerpoint/2010/main" val="1982232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02E688-5548-0CC3-1777-DA424DC95C0F}"/>
              </a:ext>
            </a:extLst>
          </p:cNvPr>
          <p:cNvSpPr>
            <a:spLocks noGrp="1"/>
          </p:cNvSpPr>
          <p:nvPr>
            <p:ph type="title"/>
          </p:nvPr>
        </p:nvSpPr>
        <p:spPr/>
        <p:txBody>
          <a:bodyPr/>
          <a:lstStyle/>
          <a:p>
            <a:r>
              <a:rPr lang="he-IL" b="1" dirty="0"/>
              <a:t>סיבוב שני</a:t>
            </a:r>
            <a:br>
              <a:rPr lang="he-IL" b="1" dirty="0"/>
            </a:br>
            <a:endParaRPr lang="he-IL" dirty="0"/>
          </a:p>
        </p:txBody>
      </p:sp>
      <p:sp>
        <p:nvSpPr>
          <p:cNvPr id="3" name="מציין מיקום תוכן 2">
            <a:extLst>
              <a:ext uri="{FF2B5EF4-FFF2-40B4-BE49-F238E27FC236}">
                <a16:creationId xmlns:a16="http://schemas.microsoft.com/office/drawing/2014/main" id="{D2921312-6E51-2504-4D0B-7F6B33EB5680}"/>
              </a:ext>
            </a:extLst>
          </p:cNvPr>
          <p:cNvSpPr>
            <a:spLocks noGrp="1"/>
          </p:cNvSpPr>
          <p:nvPr>
            <p:ph idx="1"/>
          </p:nvPr>
        </p:nvSpPr>
        <p:spPr/>
        <p:txBody>
          <a:bodyPr>
            <a:normAutofit fontScale="92500" lnSpcReduction="20000"/>
          </a:bodyPr>
          <a:lstStyle/>
          <a:p>
            <a:pPr algn="r" rtl="1"/>
            <a:r>
              <a:rPr lang="he-IL" b="1" dirty="0">
                <a:effectLst/>
              </a:rPr>
              <a:t>מנחה</a:t>
            </a:r>
            <a:r>
              <a:rPr lang="he-IL" dirty="0">
                <a:effectLst/>
              </a:rPr>
              <a:t>: הרב לוי, כיצד אתה מתמודד עם הטענה שברכה בלי רגש היא חסרה?</a:t>
            </a:r>
          </a:p>
          <a:p>
            <a:pPr algn="r" rtl="1"/>
            <a:r>
              <a:rPr lang="he-IL" b="1" dirty="0">
                <a:effectLst/>
              </a:rPr>
              <a:t>הרב לוי</a:t>
            </a:r>
            <a:r>
              <a:rPr lang="he-IL" dirty="0">
                <a:effectLst/>
              </a:rPr>
              <a:t>: "ההלכה מלמדת אותנו שיש מושג של 'מצוות צריכות כוונה', אבל הכוונה הנדרשת היא לצאת ידי חובת המצווה, לא רגשות מיוחדים. כשאדם מתמקד ברגשות, הוא עלול לפספס את העיקר - הקיום ההלכתי המדויק.</a:t>
            </a:r>
          </a:p>
          <a:p>
            <a:pPr algn="r" rtl="1"/>
            <a:r>
              <a:rPr lang="he-IL" dirty="0">
                <a:effectLst/>
              </a:rPr>
              <a:t>יתר על כן, דווקא הקפדה על ההלכה מובילה לרגש אמיתי. כשאדם מברך כראוי, מתוך הבנת המילים והלכות הברכות, הרגש מגיע מאליו."</a:t>
            </a:r>
          </a:p>
          <a:p>
            <a:pPr algn="r" rtl="1"/>
            <a:r>
              <a:rPr lang="he-IL" b="1" dirty="0">
                <a:effectLst/>
              </a:rPr>
              <a:t>מנחה</a:t>
            </a:r>
            <a:r>
              <a:rPr lang="he-IL" dirty="0">
                <a:effectLst/>
              </a:rPr>
              <a:t>: הרב ברקוביץ'?</a:t>
            </a:r>
          </a:p>
          <a:p>
            <a:pPr algn="r" rtl="1"/>
            <a:r>
              <a:rPr lang="he-IL" b="1" dirty="0">
                <a:effectLst/>
              </a:rPr>
              <a:t>הרב ברקוביץ'</a:t>
            </a:r>
            <a:r>
              <a:rPr lang="he-IL" dirty="0">
                <a:effectLst/>
              </a:rPr>
              <a:t>: "אבל הרי הרמב"ם עצמו כותב שצריך לברך בכוונה ולא כמצוות אנשים מלומדה! </a:t>
            </a:r>
            <a:r>
              <a:rPr lang="he-IL" dirty="0" err="1">
                <a:effectLst/>
              </a:rPr>
              <a:t>והמסילת</a:t>
            </a:r>
            <a:r>
              <a:rPr lang="he-IL" dirty="0">
                <a:effectLst/>
              </a:rPr>
              <a:t> ישרים מדגיש שהעבודה שבלב היא עיקר העבודה.</a:t>
            </a:r>
          </a:p>
          <a:p>
            <a:pPr algn="r" rtl="1"/>
            <a:r>
              <a:rPr lang="he-IL" dirty="0">
                <a:effectLst/>
              </a:rPr>
              <a:t>כשאנחנו מלמדים אנשים להתבונן לפני הברכה, להרגיש את חסדי ה', אנחנו לא מחלישים את ההלכה - אנחנו מחזקים אותה! אדם שמרגיש את הברכה ידקדק יותר בהלכותיה."</a:t>
            </a:r>
          </a:p>
          <a:p>
            <a:endParaRPr lang="he-IL" dirty="0"/>
          </a:p>
        </p:txBody>
      </p:sp>
      <p:pic>
        <p:nvPicPr>
          <p:cNvPr id="4" name="תמונה 3">
            <a:extLst>
              <a:ext uri="{FF2B5EF4-FFF2-40B4-BE49-F238E27FC236}">
                <a16:creationId xmlns:a16="http://schemas.microsoft.com/office/drawing/2014/main" id="{6ECD60D0-195A-B35B-5721-FF3F63B26F1A}"/>
              </a:ext>
            </a:extLst>
          </p:cNvPr>
          <p:cNvPicPr>
            <a:picLocks noChangeAspect="1"/>
          </p:cNvPicPr>
          <p:nvPr/>
        </p:nvPicPr>
        <p:blipFill>
          <a:blip r:embed="rId3"/>
          <a:stretch>
            <a:fillRect/>
          </a:stretch>
        </p:blipFill>
        <p:spPr>
          <a:xfrm>
            <a:off x="0" y="0"/>
            <a:ext cx="3184548" cy="1819389"/>
          </a:xfrm>
          <a:prstGeom prst="rect">
            <a:avLst/>
          </a:prstGeom>
        </p:spPr>
      </p:pic>
    </p:spTree>
    <p:extLst>
      <p:ext uri="{BB962C8B-B14F-4D97-AF65-F5344CB8AC3E}">
        <p14:creationId xmlns:p14="http://schemas.microsoft.com/office/powerpoint/2010/main" val="16527927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F6994C63-3FCF-EBFA-387F-327BEC7C870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3136455-5B49-975A-6BFC-9C53D7F203F6}"/>
              </a:ext>
            </a:extLst>
          </p:cNvPr>
          <p:cNvSpPr>
            <a:spLocks noGrp="1"/>
          </p:cNvSpPr>
          <p:nvPr>
            <p:ph type="title"/>
          </p:nvPr>
        </p:nvSpPr>
        <p:spPr/>
        <p:txBody>
          <a:bodyPr/>
          <a:lstStyle/>
          <a:p>
            <a:r>
              <a:rPr lang="he-IL" b="1" dirty="0"/>
              <a:t>סיבוב אחרון</a:t>
            </a:r>
          </a:p>
        </p:txBody>
      </p:sp>
      <p:sp>
        <p:nvSpPr>
          <p:cNvPr id="3" name="מציין מיקום תוכן 2">
            <a:extLst>
              <a:ext uri="{FF2B5EF4-FFF2-40B4-BE49-F238E27FC236}">
                <a16:creationId xmlns:a16="http://schemas.microsoft.com/office/drawing/2014/main" id="{297A0BB8-9D19-CE05-C12B-4E7CCEC6353B}"/>
              </a:ext>
            </a:extLst>
          </p:cNvPr>
          <p:cNvSpPr>
            <a:spLocks noGrp="1"/>
          </p:cNvSpPr>
          <p:nvPr>
            <p:ph idx="1"/>
          </p:nvPr>
        </p:nvSpPr>
        <p:spPr/>
        <p:txBody>
          <a:bodyPr>
            <a:normAutofit/>
          </a:bodyPr>
          <a:lstStyle/>
          <a:p>
            <a:pPr algn="r" rtl="1"/>
            <a:r>
              <a:rPr lang="he-IL" b="1" dirty="0">
                <a:effectLst/>
              </a:rPr>
              <a:t>מנחה</a:t>
            </a:r>
            <a:r>
              <a:rPr lang="he-IL" dirty="0">
                <a:effectLst/>
              </a:rPr>
              <a:t>: כיצד אתם מציעים ליישב את המתח הזה בין הלכה לרגש?</a:t>
            </a:r>
          </a:p>
          <a:p>
            <a:pPr algn="r" rtl="1"/>
            <a:r>
              <a:rPr lang="he-IL" b="1" dirty="0">
                <a:effectLst/>
              </a:rPr>
              <a:t>הרב לוי</a:t>
            </a:r>
            <a:r>
              <a:rPr lang="he-IL" dirty="0">
                <a:effectLst/>
              </a:rPr>
              <a:t>: "הפתרון הוא סדר נכון - קודם כל ללמוד ולקיים את כל הלכות הברכות בדקדוק, ורק אחר כך להוסיף את ממד ההתעוררות הרגשית. אבל תמיד - ההלכה קודמת."</a:t>
            </a:r>
          </a:p>
          <a:p>
            <a:pPr algn="r" rtl="1"/>
            <a:r>
              <a:rPr lang="he-IL" b="1" dirty="0">
                <a:effectLst/>
              </a:rPr>
              <a:t>הרב ברקוביץ'</a:t>
            </a:r>
            <a:r>
              <a:rPr lang="he-IL" dirty="0">
                <a:effectLst/>
              </a:rPr>
              <a:t>: "אני מציע לראות את שני הצדדים כמשלימים - ההלכה היא הכלי, והרגש הוא האור שממלא אותו. בלי כלי אין מה שיכיל את האור, אבל כלי בלי אור הוא חשוך. צריך את שניהם יחד."</a:t>
            </a:r>
          </a:p>
          <a:p>
            <a:pPr algn="r" rtl="1"/>
            <a:r>
              <a:rPr lang="he-IL" b="1" dirty="0">
                <a:effectLst/>
              </a:rPr>
              <a:t>מנחה</a:t>
            </a:r>
            <a:r>
              <a:rPr lang="he-IL" dirty="0">
                <a:effectLst/>
              </a:rPr>
              <a:t>: תודה רבה לשני המתדיינים. נראה שהאמת, כדרכה, נמצאת בשילוב הנכון בין הדברים.</a:t>
            </a:r>
          </a:p>
          <a:p>
            <a:endParaRPr lang="he-IL" dirty="0"/>
          </a:p>
        </p:txBody>
      </p:sp>
      <p:pic>
        <p:nvPicPr>
          <p:cNvPr id="4" name="תמונה 3">
            <a:extLst>
              <a:ext uri="{FF2B5EF4-FFF2-40B4-BE49-F238E27FC236}">
                <a16:creationId xmlns:a16="http://schemas.microsoft.com/office/drawing/2014/main" id="{AF754E3C-7C19-77FE-0707-673CA897AEBD}"/>
              </a:ext>
            </a:extLst>
          </p:cNvPr>
          <p:cNvPicPr>
            <a:picLocks noChangeAspect="1"/>
          </p:cNvPicPr>
          <p:nvPr/>
        </p:nvPicPr>
        <p:blipFill>
          <a:blip r:embed="rId3"/>
          <a:stretch>
            <a:fillRect/>
          </a:stretch>
        </p:blipFill>
        <p:spPr>
          <a:xfrm>
            <a:off x="0" y="0"/>
            <a:ext cx="3184548" cy="1819389"/>
          </a:xfrm>
          <a:prstGeom prst="rect">
            <a:avLst/>
          </a:prstGeom>
        </p:spPr>
      </p:pic>
    </p:spTree>
    <p:extLst>
      <p:ext uri="{BB962C8B-B14F-4D97-AF65-F5344CB8AC3E}">
        <p14:creationId xmlns:p14="http://schemas.microsoft.com/office/powerpoint/2010/main" val="4493801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13CB2EE1-1691-574B-D80E-5D6A00F6A8F7}"/>
              </a:ext>
            </a:extLst>
          </p:cNvPr>
          <p:cNvPicPr>
            <a:picLocks noChangeAspect="1"/>
          </p:cNvPicPr>
          <p:nvPr/>
        </p:nvPicPr>
        <p:blipFill>
          <a:blip r:embed="rId2"/>
          <a:stretch>
            <a:fillRect/>
          </a:stretch>
        </p:blipFill>
        <p:spPr>
          <a:xfrm>
            <a:off x="95250" y="0"/>
            <a:ext cx="12001500" cy="6858000"/>
          </a:xfrm>
          <a:prstGeom prst="rect">
            <a:avLst/>
          </a:prstGeom>
        </p:spPr>
      </p:pic>
    </p:spTree>
    <p:extLst>
      <p:ext uri="{BB962C8B-B14F-4D97-AF65-F5344CB8AC3E}">
        <p14:creationId xmlns:p14="http://schemas.microsoft.com/office/powerpoint/2010/main" val="8532205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EE3946FD-D44C-0915-7052-B3EDB60DD104}"/>
              </a:ext>
            </a:extLst>
          </p:cNvPr>
          <p:cNvPicPr>
            <a:picLocks noChangeAspect="1"/>
          </p:cNvPicPr>
          <p:nvPr/>
        </p:nvPicPr>
        <p:blipFill>
          <a:blip r:embed="rId2"/>
          <a:stretch>
            <a:fillRect/>
          </a:stretch>
        </p:blipFill>
        <p:spPr>
          <a:xfrm>
            <a:off x="95250" y="0"/>
            <a:ext cx="12001500" cy="6858000"/>
          </a:xfrm>
          <a:prstGeom prst="rect">
            <a:avLst/>
          </a:prstGeom>
        </p:spPr>
      </p:pic>
      <p:pic>
        <p:nvPicPr>
          <p:cNvPr id="3" name="מצלמה 2">
            <a:extLst>
              <a:ext uri="{FF2B5EF4-FFF2-40B4-BE49-F238E27FC236}">
                <a16:creationId xmlns:a16="http://schemas.microsoft.com/office/drawing/2014/main" id="{52631DAB-17C6-5235-7000-7A2E2EBC8D5F}"/>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0" y="5504041"/>
            <a:ext cx="1353959" cy="1353959"/>
          </a:xfrm>
          <a:prstGeom prst="ellipse">
            <a:avLst/>
          </a:prstGeom>
        </p:spPr>
      </p:pic>
    </p:spTree>
    <p:extLst>
      <p:ext uri="{BB962C8B-B14F-4D97-AF65-F5344CB8AC3E}">
        <p14:creationId xmlns:p14="http://schemas.microsoft.com/office/powerpoint/2010/main" val="1093397334"/>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1200</TotalTime>
  <Words>6188</Words>
  <Application>Microsoft Office PowerPoint</Application>
  <PresentationFormat>מסך רחב</PresentationFormat>
  <Paragraphs>594</Paragraphs>
  <Slides>56</Slides>
  <Notes>8</Notes>
  <HiddenSlides>0</HiddenSlides>
  <MMClips>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56</vt:i4>
      </vt:variant>
    </vt:vector>
  </HeadingPairs>
  <TitlesOfParts>
    <vt:vector size="64" baseType="lpstr">
      <vt:lpstr>Aptos</vt:lpstr>
      <vt:lpstr>Aptos Display</vt:lpstr>
      <vt:lpstr>Arial</vt:lpstr>
      <vt:lpstr>Calibri</vt:lpstr>
      <vt:lpstr>David</vt:lpstr>
      <vt:lpstr>Guttman Stam</vt:lpstr>
      <vt:lpstr>ערכת נושא Office</vt:lpstr>
      <vt:lpstr>Office Theme</vt:lpstr>
      <vt:lpstr>"מהפכת ההוראה החכמה: כשבינה מלאכותית פוגשת את עולם החינוך היהודי"  "מרבי עקיבא ועד GPT:  מהפכת ההוראה החדשה בעולם היהודי" </vt:lpstr>
      <vt:lpstr>ממשפט מבולבל – למאמר מרתק</vt:lpstr>
      <vt:lpstr>שיחה בכיתה</vt:lpstr>
      <vt:lpstr>המהפך מחובה להתפעלות </vt:lpstr>
      <vt:lpstr>הרעיונות המרכזיים</vt:lpstr>
      <vt:lpstr>מאמר מסודר – מעבר למילים</vt:lpstr>
      <vt:lpstr>מצגת של PowerPoint‏</vt:lpstr>
      <vt:lpstr>• המעבר מחובה לשמחה</vt:lpstr>
      <vt:lpstr>(ז) וַיֹּאמְרוּ עַבְדֵי פַרְעֹה אֵלָיו עַד־מָתַי יִהְיֶה זֶה לָנוּ לְמוֹקֵשׁ שַׁלַּח אֶת־הָאֲנָשִׁים וְיַעַבְדוּ אֶת־יְקֹוָק אֱלֹהֵיהֶם הֲטֶרֶם תֵּדַע כִּי אָבְדָה מִצְרָיִם: (ח) וַיּוּשַׁב אֶת־מֹשֶׁה וְאֶת־אַהֲרֹן אֶל־פַּרְעֹה וַיֹּאמֶר אֲלֵהֶם לְכוּ עִבְדוּ אֶת־יְקֹוָק אֱלֹהֵיכֶם מִי וָמִי הַהֹלְכִים:(ט) וַיֹּאמֶר מֹשֶׁה בִּנְעָרֵינוּ וּבִזְקֵנֵינוּ נֵלֵךְ בְּבָנֵינוּ וּבִבְנוֹתֵנוּ בְּצֹאנֵנוּ וּבִבְקָרֵנוּ נֵלֵךְ כִּי חַג־יְקֹוָק לָנוּ:</vt:lpstr>
      <vt:lpstr>(ז) וַיֹּאמְרוּ עַבְדֵי פַרְעֹה אֵלָיו עַד־מָתַי יִהְיֶה זֶה לָנוּ לְמוֹקֵשׁ שַׁלַּח אֶת־הָאֲנָשִׁים וְיַעַבְדוּ אֶת־יְקֹוָק אֱלֹהֵיהֶם הֲטֶרֶם תֵּדַע כִּי אָבְדָה מִצְרָיִם: (ח) וַיּוּשַׁב אֶת־מֹשֶׁה וְאֶת־אַהֲרֹן אֶל־פַּרְעֹה וַיֹּאמֶר אֲלֵהֶם לְכוּ עִבְדוּ אֶת־יְקֹוָק אֱלֹהֵיכֶם מִי וָמִי הַהֹלְכִים:(ט) וַיֹּאמֶר מֹשֶׁה בִּנְעָרֵינוּ וּבִזְקֵנֵינוּ נֵלֵךְ בְּבָנֵינוּ וּבִבְנוֹתֵנוּ בְּצֹאנֵנוּ וּבִבְקָרֵנוּ נֵלֵךְ כִּי חַג־יְקֹוָק לָנוּ:</vt:lpstr>
      <vt:lpstr>(ז) וַיֹּאמְרוּ עַבְדֵי פַרְעֹה אֵלָיו עַד־מָתַי יִהְיֶה זֶה לָנוּ לְמוֹקֵשׁ שַׁלַּח אֶת־הָאֲנָשִׁים וְיַעַבְדוּ אֶת־יְקֹוָק אֱלֹהֵיהֶם הֲטֶרֶם תֵּדַע כִּי אָבְדָה מִצְרָיִם: (ח) וַיּוּשַׁב אֶת־מֹשֶׁה וְאֶת־אַהֲרֹן אֶל־פַּרְעֹה וַיֹּאמֶר אֲלֵהֶם לְכוּ עִבְדוּ אֶת־יְקֹוָק אֱלֹהֵיכֶם מִי וָמִי הַהֹלְכִים:(ט) וַיֹּאמֶר מֹשֶׁה בִּנְעָרֵינוּ וּבִזְקֵנֵינוּ נֵלֵךְ בְּבָנֵינוּ וּבִבְנוֹתֵנוּ בְּצֹאנֵנוּ וּבִבְקָרֵנוּ נֵלֵךְ כִּי חַג־יְקֹוָק לָנוּ:</vt:lpstr>
      <vt:lpstr>מצגת של PowerPoint‏</vt:lpstr>
      <vt:lpstr>מצגת של PowerPoint‏</vt:lpstr>
      <vt:lpstr>ברכה והודיה: מעבר למילים  - מסע אל עומק המשמעות מצגת</vt:lpstr>
      <vt:lpstr>מהי ברכה אמיתית?</vt:lpstr>
      <vt:lpstr>שלושה רבדים של ברכה</vt:lpstr>
      <vt:lpstr>מחובה לשמחה - הדרך להתעלות</vt:lpstr>
      <vt:lpstr>יישום בחיי היומיום</vt:lpstr>
      <vt:lpstr>סיכום ומחשבה</vt:lpstr>
      <vt:lpstr>מצגת של PowerPoint‏</vt:lpstr>
      <vt:lpstr>בִּרְכַּת הַלֵּב</vt:lpstr>
      <vt:lpstr>מצגת של PowerPoint‏</vt:lpstr>
      <vt:lpstr>תְּפִלַּת הַהוֹדָיָה</vt:lpstr>
      <vt:lpstr>רִבּוֹן הָעוֹלָמִים, אָבִי שֶׁבַּשָּׁמַיִם, פּוֹתֵחַ אֶת לִבִּי לְפָנֶיךָ כְּסֵפֶר, בְּיָדַיִם רוֹעֲדוֹת וְעֵינַיִם דּוֹמְעוֹת, מְבַקֵּשׁ לָגַעַת בְּאוֹר פָּנֶיךָ.  מוֹדֶה אֲנִי לְפָנֶיךָ, אָבִי הָרַחֲמָן, עַל כָּל נְשִׁימָה וּנְשִׁימָה, עַל כָּל טִפַּת חֶסֶד שֶׁהִרְעַפְתָּ עָלַי, גַּם כְּשֶׁלֹּא יָדַעְתִּי לְהוֹדוֹת.  אָנָּא, פְּתַח אֶת לִבִּי לִרְאוֹת אֶת נִפְלְאוֹתֶיךָ בְּכָל רֶגַע וָרֶגַע, בְּכָל פֶּרַח פּוֹרֵחַ, בְּכָל עָלֶה נוֹשֵׁר, בְּכָל טִפַּת גֶּשֶׁם, בְּכָל קַרְנֵי שֶׁמֶשׁ. </vt:lpstr>
      <vt:lpstr>לַמְּדֵנִי, אָבִי, לְבָרֵךְ בֶּאֱמֶת, לֹא כְּמַטְבְּעוֹת שֶׁל מִלִּים קְבוּעוֹת, אֶלָּא כִּבְרָכָה הַנּוֹבַעַת מִמַּעְיַן הַלֵּב, טְהוֹרָה וּזַכָּה כְּטַל בֹּקֶר.   עָזְרֵנִי לִרְאוֹת בְּכָל בְּרָכָה הִזְדַּמְּנוּת לְהִתְקָרֵב אֵלֶיךָ, לְהַרְגִּישׁ אֶת נוֹכְחוּתְךָ הַקְּדוֹשָׁה בְּכָל מַאֲכָל, בְּכָל שְׁתִיָּה, בְּכָל נְשִׁימָה.   וּכְשֶׁאֲנִי אוֹמֵר "בָּרוּךְ אַתָּה ה'", תֵּן שֶׁיִּהְיוּ הַמִּלִּים חַיּוֹת וּבוֹעֲרוֹת, מְלֵאוֹת אַהֲבָה, מְלֵאוֹת כִּסּוּפִים, כְּמוֹ תְּפִלָּה רִאשׁוֹנָה שֶׁל תִּינוֹק. </vt:lpstr>
      <vt:lpstr>רִבּוֹנוֹ שֶׁל עוֹלָם, עָזְרֵנִי לִהְיוֹת כְּלִי לְאוֹרְךָ, לְהָאִיר אֶת הָעוֹלָם בְּאוֹר הַהוֹדָיָה, לְהַכִּיר בְּכָל רֶגַע בְּנִסֶּיךָ הַנִּצְחִיִּים.  וְכַאֲשֶׁר אֲבָרֵךְ, יִהְיֶה לִבִּי פָּתוּחַ לְקַבֵּל אֶת שֶׁפַע בִּרְכוֹתֶיךָ, וּלְהַעֲבִיר אֶת אוֹר חַסְדְּךָ לְכָל אֲשֶׁר סְבִיבִי.  אָמֵן, כֵּן יְהִי רָצוֹן.  </vt:lpstr>
      <vt:lpstr>מצגת של PowerPoint‏</vt:lpstr>
      <vt:lpstr>מצגת של PowerPoint‏</vt:lpstr>
      <vt:lpstr>מצגת של PowerPoint‏</vt:lpstr>
      <vt:lpstr>מצגת של PowerPoint‏</vt:lpstr>
      <vt:lpstr>מצגת של PowerPoint‏</vt:lpstr>
      <vt:lpstr>🕯️ נושא השיעור: גדר ברכות והודאה  חקירה בהבנת מהות הברכה </vt:lpstr>
      <vt:lpstr>נפקא מינה למעשה: </vt:lpstr>
      <vt:lpstr>מאי נפקא מינה: </vt:lpstr>
      <vt:lpstr>מצגת של PowerPoint‏</vt:lpstr>
      <vt:lpstr>מצוות הברכה משלבת שני מרכיבים: </vt:lpstr>
      <vt:lpstr>נפקא מינה למעשה:</vt:lpstr>
      <vt:lpstr>מסקנה מעשית: </vt:lpstr>
      <vt:lpstr>מצגת של PowerPoint‏</vt:lpstr>
      <vt:lpstr>מצגת של PowerPoint‏</vt:lpstr>
      <vt:lpstr>מצגת של PowerPoint‏</vt:lpstr>
      <vt:lpstr>ברכות עם חיוך: מדריך למתחילים (ולמתקדמים) בעבודת ה' 😇 </vt:lpstr>
      <vt:lpstr>ברכות עם חיוך: מדריך למתחילים (ולמתקדמים) בעבודת ה' 😇 </vt:lpstr>
      <vt:lpstr>ברכות עם חיוך: מדריך למתחילים (ולמתקדמים) בעבודת ה' 😇 </vt:lpstr>
      <vt:lpstr>פרק ג': סיפורים מהחיים </vt:lpstr>
      <vt:lpstr>פרק ד': טיפים לחיים המודרניים</vt:lpstr>
      <vt:lpstr>פרק סיום: איך תדע שהצלחת? </vt:lpstr>
      <vt:lpstr>פרק ג': מדריך הברכות המתקדם </vt:lpstr>
      <vt:lpstr>פרק ד': טיפים לחיים המודרניים - חלק ב'</vt:lpstr>
      <vt:lpstr>שיעור חוויתי: "ברכות - מסע אל עומק ההודיה" </vt:lpstr>
      <vt:lpstr>הדיבייט הגדול: האם ברכות צריכות להיות חוויה רגשית? </vt:lpstr>
      <vt:lpstr>סיבוב ראשון </vt:lpstr>
      <vt:lpstr>סיבוב שני </vt:lpstr>
      <vt:lpstr>סיבוב אחרון</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47</cp:revision>
  <dcterms:created xsi:type="dcterms:W3CDTF">2025-01-21T17:03:29Z</dcterms:created>
  <dcterms:modified xsi:type="dcterms:W3CDTF">2026-10-18T02:23:09Z</dcterms:modified>
</cp:coreProperties>
</file>