
<file path=[Content_Types].xml><?xml version="1.0" encoding="utf-8"?>
<Types xmlns="http://schemas.openxmlformats.org/package/2006/content-types">
  <Default Extension="jpeg" ContentType="image/jpeg"/>
  <Default Extension="jpg" ContentType="image/pn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4.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comments/modernComment_28B_D4A543C6.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2">
  <p:sldMasterIdLst>
    <p:sldMasterId id="2147483728" r:id="rId1"/>
    <p:sldMasterId id="2147483648" r:id="rId2"/>
    <p:sldMasterId id="2147483660" r:id="rId3"/>
    <p:sldMasterId id="2147483711" r:id="rId4"/>
    <p:sldMasterId id="2147483745" r:id="rId5"/>
  </p:sldMasterIdLst>
  <p:notesMasterIdLst>
    <p:notesMasterId r:id="rId128"/>
  </p:notesMasterIdLst>
  <p:sldIdLst>
    <p:sldId id="256" r:id="rId6"/>
    <p:sldId id="595" r:id="rId7"/>
    <p:sldId id="674" r:id="rId8"/>
    <p:sldId id="675" r:id="rId9"/>
    <p:sldId id="670" r:id="rId10"/>
    <p:sldId id="689" r:id="rId11"/>
    <p:sldId id="690" r:id="rId12"/>
    <p:sldId id="691" r:id="rId13"/>
    <p:sldId id="688" r:id="rId14"/>
    <p:sldId id="566" r:id="rId15"/>
    <p:sldId id="565" r:id="rId16"/>
    <p:sldId id="658" r:id="rId17"/>
    <p:sldId id="664" r:id="rId18"/>
    <p:sldId id="666" r:id="rId19"/>
    <p:sldId id="668" r:id="rId20"/>
    <p:sldId id="677" r:id="rId21"/>
    <p:sldId id="678" r:id="rId22"/>
    <p:sldId id="663" r:id="rId23"/>
    <p:sldId id="665" r:id="rId24"/>
    <p:sldId id="669" r:id="rId25"/>
    <p:sldId id="667" r:id="rId26"/>
    <p:sldId id="671" r:id="rId27"/>
    <p:sldId id="684" r:id="rId28"/>
    <p:sldId id="686" r:id="rId29"/>
    <p:sldId id="687" r:id="rId30"/>
    <p:sldId id="673" r:id="rId31"/>
    <p:sldId id="672" r:id="rId32"/>
    <p:sldId id="676" r:id="rId33"/>
    <p:sldId id="679" r:id="rId34"/>
    <p:sldId id="680" r:id="rId35"/>
    <p:sldId id="681" r:id="rId36"/>
    <p:sldId id="682" r:id="rId37"/>
    <p:sldId id="683" r:id="rId38"/>
    <p:sldId id="685" r:id="rId39"/>
    <p:sldId id="536" r:id="rId40"/>
    <p:sldId id="452" r:id="rId41"/>
    <p:sldId id="454" r:id="rId42"/>
    <p:sldId id="537" r:id="rId43"/>
    <p:sldId id="538" r:id="rId44"/>
    <p:sldId id="599" r:id="rId45"/>
    <p:sldId id="600" r:id="rId46"/>
    <p:sldId id="601" r:id="rId47"/>
    <p:sldId id="596" r:id="rId48"/>
    <p:sldId id="539" r:id="rId49"/>
    <p:sldId id="615" r:id="rId50"/>
    <p:sldId id="602" r:id="rId51"/>
    <p:sldId id="542" r:id="rId52"/>
    <p:sldId id="603" r:id="rId53"/>
    <p:sldId id="540" r:id="rId54"/>
    <p:sldId id="541" r:id="rId55"/>
    <p:sldId id="550" r:id="rId56"/>
    <p:sldId id="586" r:id="rId57"/>
    <p:sldId id="568" r:id="rId58"/>
    <p:sldId id="569" r:id="rId59"/>
    <p:sldId id="570" r:id="rId60"/>
    <p:sldId id="544" r:id="rId61"/>
    <p:sldId id="656" r:id="rId62"/>
    <p:sldId id="571" r:id="rId63"/>
    <p:sldId id="604" r:id="rId64"/>
    <p:sldId id="572" r:id="rId65"/>
    <p:sldId id="651" r:id="rId66"/>
    <p:sldId id="652" r:id="rId67"/>
    <p:sldId id="551" r:id="rId68"/>
    <p:sldId id="653" r:id="rId69"/>
    <p:sldId id="545" r:id="rId70"/>
    <p:sldId id="546" r:id="rId71"/>
    <p:sldId id="573" r:id="rId72"/>
    <p:sldId id="659" r:id="rId73"/>
    <p:sldId id="660" r:id="rId74"/>
    <p:sldId id="661" r:id="rId75"/>
    <p:sldId id="605" r:id="rId76"/>
    <p:sldId id="607" r:id="rId77"/>
    <p:sldId id="606" r:id="rId78"/>
    <p:sldId id="610" r:id="rId79"/>
    <p:sldId id="611" r:id="rId80"/>
    <p:sldId id="608" r:id="rId81"/>
    <p:sldId id="609" r:id="rId82"/>
    <p:sldId id="575" r:id="rId83"/>
    <p:sldId id="576" r:id="rId84"/>
    <p:sldId id="577" r:id="rId85"/>
    <p:sldId id="594" r:id="rId86"/>
    <p:sldId id="548" r:id="rId87"/>
    <p:sldId id="578" r:id="rId88"/>
    <p:sldId id="549" r:id="rId89"/>
    <p:sldId id="552" r:id="rId90"/>
    <p:sldId id="547" r:id="rId91"/>
    <p:sldId id="613" r:id="rId92"/>
    <p:sldId id="614" r:id="rId93"/>
    <p:sldId id="650" r:id="rId94"/>
    <p:sldId id="654" r:id="rId95"/>
    <p:sldId id="655" r:id="rId96"/>
    <p:sldId id="612" r:id="rId97"/>
    <p:sldId id="543" r:id="rId98"/>
    <p:sldId id="574" r:id="rId99"/>
    <p:sldId id="553" r:id="rId100"/>
    <p:sldId id="579" r:id="rId101"/>
    <p:sldId id="657" r:id="rId102"/>
    <p:sldId id="580" r:id="rId103"/>
    <p:sldId id="581" r:id="rId104"/>
    <p:sldId id="582" r:id="rId105"/>
    <p:sldId id="583" r:id="rId106"/>
    <p:sldId id="584" r:id="rId107"/>
    <p:sldId id="585" r:id="rId108"/>
    <p:sldId id="567" r:id="rId109"/>
    <p:sldId id="554" r:id="rId110"/>
    <p:sldId id="555" r:id="rId111"/>
    <p:sldId id="556" r:id="rId112"/>
    <p:sldId id="557" r:id="rId113"/>
    <p:sldId id="558" r:id="rId114"/>
    <p:sldId id="559" r:id="rId115"/>
    <p:sldId id="562" r:id="rId116"/>
    <p:sldId id="563" r:id="rId117"/>
    <p:sldId id="564" r:id="rId118"/>
    <p:sldId id="560" r:id="rId119"/>
    <p:sldId id="616" r:id="rId120"/>
    <p:sldId id="587" r:id="rId121"/>
    <p:sldId id="588" r:id="rId122"/>
    <p:sldId id="589" r:id="rId123"/>
    <p:sldId id="590" r:id="rId124"/>
    <p:sldId id="591" r:id="rId125"/>
    <p:sldId id="592" r:id="rId126"/>
    <p:sldId id="593" r:id="rId127"/>
  </p:sldIdLst>
  <p:sldSz cx="12192000" cy="6858000"/>
  <p:notesSz cx="7104063" cy="10234613"/>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מקטע ברירת מחדל" id="{5FCE5477-A272-4AE2-B873-D2B62B27CBD2}">
          <p14:sldIdLst>
            <p14:sldId id="256"/>
            <p14:sldId id="595"/>
            <p14:sldId id="674"/>
            <p14:sldId id="675"/>
            <p14:sldId id="670"/>
            <p14:sldId id="689"/>
            <p14:sldId id="690"/>
            <p14:sldId id="691"/>
            <p14:sldId id="688"/>
            <p14:sldId id="566"/>
            <p14:sldId id="565"/>
            <p14:sldId id="658"/>
            <p14:sldId id="664"/>
            <p14:sldId id="666"/>
            <p14:sldId id="668"/>
            <p14:sldId id="677"/>
            <p14:sldId id="678"/>
            <p14:sldId id="663"/>
            <p14:sldId id="665"/>
            <p14:sldId id="669"/>
            <p14:sldId id="667"/>
          </p14:sldIdLst>
        </p14:section>
        <p14:section name="חיבור נפש והגוף" id="{21FF5FD5-058F-4504-8D89-D650DA77D9CF}">
          <p14:sldIdLst>
            <p14:sldId id="671"/>
            <p14:sldId id="684"/>
            <p14:sldId id="686"/>
            <p14:sldId id="687"/>
            <p14:sldId id="673"/>
            <p14:sldId id="672"/>
            <p14:sldId id="676"/>
            <p14:sldId id="679"/>
            <p14:sldId id="680"/>
            <p14:sldId id="681"/>
            <p14:sldId id="682"/>
            <p14:sldId id="683"/>
            <p14:sldId id="685"/>
          </p14:sldIdLst>
        </p14:section>
        <p14:section name="הזקן המאושר" id="{B44D0FF4-235E-427C-A900-1EA77F1448F3}">
          <p14:sldIdLst>
            <p14:sldId id="536"/>
            <p14:sldId id="452"/>
            <p14:sldId id="454"/>
            <p14:sldId id="537"/>
            <p14:sldId id="538"/>
            <p14:sldId id="599"/>
            <p14:sldId id="600"/>
            <p14:sldId id="601"/>
          </p14:sldIdLst>
        </p14:section>
        <p14:section name="בישישים חכמה" id="{791B1712-0942-44FC-B501-48A4282947A1}">
          <p14:sldIdLst>
            <p14:sldId id="596"/>
            <p14:sldId id="539"/>
            <p14:sldId id="615"/>
            <p14:sldId id="602"/>
            <p14:sldId id="542"/>
            <p14:sldId id="603"/>
            <p14:sldId id="540"/>
            <p14:sldId id="541"/>
          </p14:sldIdLst>
        </p14:section>
        <p14:section name="אופטימיות יהודית" id="{906B9B58-571D-419A-96BB-23F88B7F1892}">
          <p14:sldIdLst>
            <p14:sldId id="550"/>
            <p14:sldId id="586"/>
          </p14:sldIdLst>
        </p14:section>
        <p14:section name="וטוב לב משתה תמיד" id="{B867CF6F-3227-429B-AA24-A77268E8D33D}">
          <p14:sldIdLst>
            <p14:sldId id="568"/>
            <p14:sldId id="569"/>
            <p14:sldId id="570"/>
          </p14:sldIdLst>
        </p14:section>
        <p14:section name="שויתי" id="{1AE1EC29-6351-4545-A5CF-603E24EE94D7}">
          <p14:sldIdLst>
            <p14:sldId id="544"/>
            <p14:sldId id="656"/>
            <p14:sldId id="571"/>
            <p14:sldId id="604"/>
            <p14:sldId id="572"/>
            <p14:sldId id="651"/>
            <p14:sldId id="652"/>
          </p14:sldIdLst>
        </p14:section>
        <p14:section name="עצת האותיות והקושי" id="{84E681C6-23E8-436C-9F7F-DE0F8B8CE4B4}">
          <p14:sldIdLst>
            <p14:sldId id="551"/>
            <p14:sldId id="653"/>
            <p14:sldId id="545"/>
            <p14:sldId id="546"/>
            <p14:sldId id="573"/>
            <p14:sldId id="659"/>
            <p14:sldId id="660"/>
            <p14:sldId id="661"/>
          </p14:sldIdLst>
        </p14:section>
        <p14:section name="בנק אהבה" id="{B087C811-DBFB-4DB7-9CA1-2C77A81FE270}">
          <p14:sldIdLst>
            <p14:sldId id="605"/>
            <p14:sldId id="607"/>
            <p14:sldId id="606"/>
            <p14:sldId id="610"/>
            <p14:sldId id="611"/>
          </p14:sldIdLst>
        </p14:section>
        <p14:section name="וישמור אלה" id="{AC620C22-3283-4EC4-9D70-56833E8E6EA0}">
          <p14:sldIdLst>
            <p14:sldId id="608"/>
            <p14:sldId id="609"/>
          </p14:sldIdLst>
        </p14:section>
        <p14:section name="ידיעת השם" id="{9EE67684-FAE9-4184-B914-080290065ED9}">
          <p14:sldIdLst>
            <p14:sldId id="575"/>
            <p14:sldId id="576"/>
            <p14:sldId id="577"/>
            <p14:sldId id="594"/>
            <p14:sldId id="548"/>
            <p14:sldId id="578"/>
            <p14:sldId id="549"/>
            <p14:sldId id="552"/>
            <p14:sldId id="547"/>
          </p14:sldIdLst>
        </p14:section>
        <p14:section name="ומה למעשה" id="{95594160-309F-40E6-8374-B308337C02ED}">
          <p14:sldIdLst>
            <p14:sldId id="613"/>
            <p14:sldId id="614"/>
            <p14:sldId id="650"/>
            <p14:sldId id="654"/>
            <p14:sldId id="655"/>
          </p14:sldIdLst>
        </p14:section>
        <p14:section name="אופטימיות מהתורה" id="{5BB96D3B-B900-46C9-AC7F-E88BBE949E45}">
          <p14:sldIdLst>
            <p14:sldId id="612"/>
            <p14:sldId id="543"/>
            <p14:sldId id="574"/>
          </p14:sldIdLst>
        </p14:section>
        <p14:section name="שמחה או יראה" id="{A30E5A6D-9438-43EC-AF86-37E0971E854B}">
          <p14:sldIdLst>
            <p14:sldId id="553"/>
            <p14:sldId id="579"/>
            <p14:sldId id="657"/>
            <p14:sldId id="580"/>
            <p14:sldId id="581"/>
          </p14:sldIdLst>
        </p14:section>
        <p14:section name="לב טוב" id="{F6D4D731-AB80-4C0C-B184-B3A193783F12}">
          <p14:sldIdLst>
            <p14:sldId id="582"/>
            <p14:sldId id="583"/>
            <p14:sldId id="584"/>
            <p14:sldId id="585"/>
          </p14:sldIdLst>
        </p14:section>
        <p14:section name="חדשות?" id="{2669C83C-6EFD-43F3-9E33-8C0891E361D7}">
          <p14:sldIdLst>
            <p14:sldId id="567"/>
            <p14:sldId id="554"/>
            <p14:sldId id="555"/>
            <p14:sldId id="556"/>
            <p14:sldId id="557"/>
          </p14:sldIdLst>
        </p14:section>
        <p14:section name="חוויה יהודית" id="{3656831E-4EC5-4099-8669-7D67E011F259}">
          <p14:sldIdLst>
            <p14:sldId id="558"/>
            <p14:sldId id="559"/>
            <p14:sldId id="562"/>
            <p14:sldId id="563"/>
          </p14:sldIdLst>
        </p14:section>
        <p14:section name="התניה" id="{2388AA5C-DDAA-4FAF-B9FC-6F0C378DC380}">
          <p14:sldIdLst>
            <p14:sldId id="564"/>
            <p14:sldId id="560"/>
          </p14:sldIdLst>
        </p14:section>
        <p14:section name="חשיבה חיובית" id="{637306C2-FD99-4181-845A-2C39FD999EDD}">
          <p14:sldIdLst>
            <p14:sldId id="616"/>
            <p14:sldId id="587"/>
            <p14:sldId id="588"/>
            <p14:sldId id="589"/>
            <p14:sldId id="590"/>
            <p14:sldId id="591"/>
            <p14:sldId id="592"/>
          </p14:sldIdLst>
        </p14:section>
        <p14:section name="נספכים" id="{BD0E2C8E-7AC7-4BD5-BA98-8D250F30E645}">
          <p14:sldIdLst>
            <p14:sldId id="59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4013" autoAdjust="0"/>
    <p:restoredTop sz="95726" autoAdjust="0"/>
  </p:normalViewPr>
  <p:slideViewPr>
    <p:cSldViewPr snapToGrid="0">
      <p:cViewPr varScale="1">
        <p:scale>
          <a:sx n="67" d="100"/>
          <a:sy n="67" d="100"/>
        </p:scale>
        <p:origin x="96" y="510"/>
      </p:cViewPr>
      <p:guideLst/>
    </p:cSldViewPr>
  </p:slideViewPr>
  <p:outlineViewPr>
    <p:cViewPr>
      <p:scale>
        <a:sx n="33" d="100"/>
        <a:sy n="33" d="100"/>
      </p:scale>
      <p:origin x="0" y="-24475"/>
    </p:cViewPr>
  </p:outlineViewPr>
  <p:notesTextViewPr>
    <p:cViewPr>
      <p:scale>
        <a:sx n="1" d="1"/>
        <a:sy n="1" d="1"/>
      </p:scale>
      <p:origin x="0" y="0"/>
    </p:cViewPr>
  </p:notesTextViewPr>
  <p:sorterViewPr>
    <p:cViewPr>
      <p:scale>
        <a:sx n="100" d="100"/>
        <a:sy n="100" d="100"/>
      </p:scale>
      <p:origin x="0" y="-1536"/>
    </p:cViewPr>
  </p:sorter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2.xml"/><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6" Type="http://schemas.openxmlformats.org/officeDocument/2006/relationships/slide" Target="slides/slide11.xml"/><Relationship Id="rId107" Type="http://schemas.openxmlformats.org/officeDocument/2006/relationships/slide" Target="slides/slide102.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slide" Target="slides/slide118.xml"/><Relationship Id="rId128" Type="http://schemas.openxmlformats.org/officeDocument/2006/relationships/notesMaster" Target="notesMasters/notesMaster1.xml"/><Relationship Id="rId5" Type="http://schemas.openxmlformats.org/officeDocument/2006/relationships/slideMaster" Target="slideMasters/slideMaster5.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slide" Target="slides/slide108.xml"/><Relationship Id="rId118" Type="http://schemas.openxmlformats.org/officeDocument/2006/relationships/slide" Target="slides/slide113.xml"/><Relationship Id="rId134" Type="http://schemas.microsoft.com/office/2018/10/relationships/authors" Target="authors.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slide" Target="slides/slide103.xml"/><Relationship Id="rId124" Type="http://schemas.openxmlformats.org/officeDocument/2006/relationships/slide" Target="slides/slide119.xml"/><Relationship Id="rId129" Type="http://schemas.openxmlformats.org/officeDocument/2006/relationships/presProps" Target="presProps.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slideMaster" Target="slideMasters/slideMaster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slide" Target="slides/slide109.xml"/><Relationship Id="rId119" Type="http://schemas.openxmlformats.org/officeDocument/2006/relationships/slide" Target="slides/slide114.xml"/><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0" Type="http://schemas.openxmlformats.org/officeDocument/2006/relationships/viewProps" Target="viewProps.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slide" Target="slides/slide10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slide" Target="slides/slide115.xml"/><Relationship Id="rId125" Type="http://schemas.openxmlformats.org/officeDocument/2006/relationships/slide" Target="slides/slide120.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slide" Target="slides/slide105.xml"/><Relationship Id="rId115" Type="http://schemas.openxmlformats.org/officeDocument/2006/relationships/slide" Target="slides/slide110.xml"/><Relationship Id="rId131" Type="http://schemas.openxmlformats.org/officeDocument/2006/relationships/theme" Target="theme/theme1.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slide" Target="slides/slide121.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slide" Target="slides/slide116.xml"/><Relationship Id="rId3" Type="http://schemas.openxmlformats.org/officeDocument/2006/relationships/slideMaster" Target="slideMasters/slideMaster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slide" Target="slides/slide111.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slide" Target="slides/slide106.xml"/><Relationship Id="rId132" Type="http://schemas.openxmlformats.org/officeDocument/2006/relationships/tableStyles" Target="tableStyles.xml"/><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slide" Target="slides/slide122.xml"/><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slide" Target="slides/slide117.xml"/><Relationship Id="rId4" Type="http://schemas.openxmlformats.org/officeDocument/2006/relationships/slideMaster" Target="slideMasters/slideMaster4.xml"/><Relationship Id="rId9" Type="http://schemas.openxmlformats.org/officeDocument/2006/relationships/slide" Target="slides/slide4.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slide" Target="slides/slide107.xml"/><Relationship Id="rId133"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יהודה טאוב" userId="80c2dbd02819b45c" providerId="LiveId" clId="{A62FE9ED-18A0-4364-8C64-EFDB3149A813}"/>
    <pc:docChg chg="modSld sldOrd">
      <pc:chgData name="יהודה טאוב" userId="80c2dbd02819b45c" providerId="LiveId" clId="{A62FE9ED-18A0-4364-8C64-EFDB3149A813}" dt="2025-07-01T00:17:35.456" v="1"/>
      <pc:docMkLst>
        <pc:docMk/>
      </pc:docMkLst>
      <pc:sldChg chg="ord">
        <pc:chgData name="יהודה טאוב" userId="80c2dbd02819b45c" providerId="LiveId" clId="{A62FE9ED-18A0-4364-8C64-EFDB3149A813}" dt="2025-07-01T00:17:35.456" v="1"/>
        <pc:sldMkLst>
          <pc:docMk/>
          <pc:sldMk cId="1605511879" sldId="679"/>
        </pc:sldMkLst>
      </pc:sldChg>
    </pc:docChg>
  </pc:docChgLst>
  <pc:docChgLst>
    <pc:chgData name="יהודה טאוב" userId="80c2dbd02819b45c" providerId="LiveId" clId="{9C42E4DE-A4EE-4899-912D-CC2AC8F5DB5D}"/>
    <pc:docChg chg="custSel modSld">
      <pc:chgData name="יהודה טאוב" userId="80c2dbd02819b45c" providerId="LiveId" clId="{9C42E4DE-A4EE-4899-912D-CC2AC8F5DB5D}" dt="2026-10-18T02:03:43.337" v="11"/>
      <pc:docMkLst>
        <pc:docMk/>
      </pc:docMkLst>
      <pc:sldChg chg="delSp mod delAnim modAnim">
        <pc:chgData name="יהודה טאוב" userId="80c2dbd02819b45c" providerId="LiveId" clId="{9C42E4DE-A4EE-4899-912D-CC2AC8F5DB5D}" dt="2026-10-18T02:03:38.903" v="1"/>
        <pc:sldMkLst>
          <pc:docMk/>
          <pc:sldMk cId="3966232532" sldId="595"/>
        </pc:sldMkLst>
        <pc:picChg chg="del">
          <ac:chgData name="יהודה טאוב" userId="80c2dbd02819b45c" providerId="LiveId" clId="{9C42E4DE-A4EE-4899-912D-CC2AC8F5DB5D}" dt="2026-10-18T02:03:38.903" v="1"/>
          <ac:picMkLst>
            <pc:docMk/>
            <pc:sldMk cId="3966232532" sldId="595"/>
            <ac:picMk id="5" creationId="{4F8C87B2-459C-6954-B7C2-0897DF03010C}"/>
          </ac:picMkLst>
        </pc:picChg>
      </pc:sldChg>
      <pc:sldChg chg="delSp mod delAnim modAnim">
        <pc:chgData name="יהודה טאוב" userId="80c2dbd02819b45c" providerId="LiveId" clId="{9C42E4DE-A4EE-4899-912D-CC2AC8F5DB5D}" dt="2026-10-18T02:03:40.240" v="9"/>
        <pc:sldMkLst>
          <pc:docMk/>
          <pc:sldMk cId="2228064936" sldId="658"/>
        </pc:sldMkLst>
        <pc:picChg chg="del">
          <ac:chgData name="יהודה טאוב" userId="80c2dbd02819b45c" providerId="LiveId" clId="{9C42E4DE-A4EE-4899-912D-CC2AC8F5DB5D}" dt="2026-10-18T02:03:40.240" v="9"/>
          <ac:picMkLst>
            <pc:docMk/>
            <pc:sldMk cId="2228064936" sldId="658"/>
            <ac:picMk id="5" creationId="{DC7ABA0B-F7C4-B1B4-BEB3-00B59E91ED7F}"/>
          </ac:picMkLst>
        </pc:picChg>
      </pc:sldChg>
      <pc:sldChg chg="delSp mod delAnim modAnim">
        <pc:chgData name="יהודה טאוב" userId="80c2dbd02819b45c" providerId="LiveId" clId="{9C42E4DE-A4EE-4899-912D-CC2AC8F5DB5D}" dt="2026-10-18T02:03:43.337" v="11"/>
        <pc:sldMkLst>
          <pc:docMk/>
          <pc:sldMk cId="3680978261" sldId="659"/>
        </pc:sldMkLst>
        <pc:picChg chg="del">
          <ac:chgData name="יהודה טאוב" userId="80c2dbd02819b45c" providerId="LiveId" clId="{9C42E4DE-A4EE-4899-912D-CC2AC8F5DB5D}" dt="2026-10-18T02:03:43.337" v="11"/>
          <ac:picMkLst>
            <pc:docMk/>
            <pc:sldMk cId="3680978261" sldId="659"/>
            <ac:picMk id="5" creationId="{8F9D4778-F03D-4DBC-EDCD-1B6C9B8A865A}"/>
          </ac:picMkLst>
        </pc:picChg>
      </pc:sldChg>
      <pc:sldChg chg="delSp mod delAnim modAnim">
        <pc:chgData name="יהודה טאוב" userId="80c2dbd02819b45c" providerId="LiveId" clId="{9C42E4DE-A4EE-4899-912D-CC2AC8F5DB5D}" dt="2026-10-18T02:03:39.941" v="7"/>
        <pc:sldMkLst>
          <pc:docMk/>
          <pc:sldMk cId="2714989118" sldId="688"/>
        </pc:sldMkLst>
        <pc:picChg chg="del">
          <ac:chgData name="יהודה טאוב" userId="80c2dbd02819b45c" providerId="LiveId" clId="{9C42E4DE-A4EE-4899-912D-CC2AC8F5DB5D}" dt="2026-10-18T02:03:39.941" v="7"/>
          <ac:picMkLst>
            <pc:docMk/>
            <pc:sldMk cId="2714989118" sldId="688"/>
            <ac:picMk id="5" creationId="{4F8C87B2-459C-6954-B7C2-0897DF03010C}"/>
          </ac:picMkLst>
        </pc:picChg>
      </pc:sldChg>
      <pc:sldChg chg="delSp mod delAnim modAnim">
        <pc:chgData name="יהודה טאוב" userId="80c2dbd02819b45c" providerId="LiveId" clId="{9C42E4DE-A4EE-4899-912D-CC2AC8F5DB5D}" dt="2026-10-18T02:03:39.702" v="3"/>
        <pc:sldMkLst>
          <pc:docMk/>
          <pc:sldMk cId="393588231" sldId="690"/>
        </pc:sldMkLst>
        <pc:picChg chg="del">
          <ac:chgData name="יהודה טאוב" userId="80c2dbd02819b45c" providerId="LiveId" clId="{9C42E4DE-A4EE-4899-912D-CC2AC8F5DB5D}" dt="2026-10-18T02:03:39.702" v="3"/>
          <ac:picMkLst>
            <pc:docMk/>
            <pc:sldMk cId="393588231" sldId="690"/>
            <ac:picMk id="6" creationId="{C8192D99-B18E-B538-B0CA-71073616A422}"/>
          </ac:picMkLst>
        </pc:picChg>
      </pc:sldChg>
      <pc:sldChg chg="delSp mod delAnim modAnim">
        <pc:chgData name="יהודה טאוב" userId="80c2dbd02819b45c" providerId="LiveId" clId="{9C42E4DE-A4EE-4899-912D-CC2AC8F5DB5D}" dt="2026-10-18T02:03:39.857" v="5"/>
        <pc:sldMkLst>
          <pc:docMk/>
          <pc:sldMk cId="3390222147" sldId="691"/>
        </pc:sldMkLst>
        <pc:picChg chg="del">
          <ac:chgData name="יהודה טאוב" userId="80c2dbd02819b45c" providerId="LiveId" clId="{9C42E4DE-A4EE-4899-912D-CC2AC8F5DB5D}" dt="2026-10-18T02:03:39.857" v="5"/>
          <ac:picMkLst>
            <pc:docMk/>
            <pc:sldMk cId="3390222147" sldId="691"/>
            <ac:picMk id="2" creationId="{77D2AE05-E740-84A4-AC28-5749273E6F5B}"/>
          </ac:picMkLst>
        </pc:picChg>
      </pc:sldChg>
    </pc:docChg>
  </pc:docChgLst>
</pc:chgInfo>
</file>

<file path=ppt/comments/modernComment_28B_D4A543C6.xml><?xml version="1.0" encoding="utf-8"?>
<p188:cmLst xmlns:a="http://schemas.openxmlformats.org/drawingml/2006/main" xmlns:r="http://schemas.openxmlformats.org/officeDocument/2006/relationships" xmlns:p188="http://schemas.microsoft.com/office/powerpoint/2018/8/main">
  <p188:cm id="{74816B4D-9397-475A-856B-B890AA7BE29A}" authorId="{01C5EAE2-088F-BE02-015C-D9BDFC147D23}" created="2024-02-29T09:20:00.125">
    <ac:deMkLst xmlns:ac="http://schemas.microsoft.com/office/drawing/2013/main/command">
      <pc:docMk xmlns:pc="http://schemas.microsoft.com/office/powerpoint/2013/main/command"/>
      <pc:sldMk xmlns:pc="http://schemas.microsoft.com/office/powerpoint/2013/main/command" cId="3567600582" sldId="651"/>
      <ac:spMk id="3" creationId="{32C39CD9-751F-199D-FCE7-627DEC1CD666}"/>
    </ac:deMkLst>
    <p188:txBody>
      <a:bodyPr/>
      <a:lstStyle/>
      <a:p>
        <a:r>
          <a:rPr lang="he-IL"/>
          <a:t>דרשות הר"ן דרוש ח
ראוי שנאמין, שכמו שבזמן שבית המקדש קיים, היה המעון ההוא המקודש, מקום מוכן לחול שפע הנבואה והחכמה, עד שבאמצעות המקום ההוא, היה שופע על כל ישראל, כן ראוי שיהיו הנביאים והחכמים מוכנים לקבל החכמה והנבואה, עד שבאמצעותם יושפע השפע ההוא על המוכנים מבני דורם גם אם לא ישתתפו עמם, אבל מצד המצאם בדורם, שהם עצמם כמו המקדש המקודש. </a:t>
        </a:r>
      </a:p>
    </p188:txBody>
  </p188:cm>
</p188: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8150539-729E-42AB-BBEA-5A134282751E}" type="doc">
      <dgm:prSet loTypeId="urn:microsoft.com/office/officeart/2005/8/layout/target3" loCatId="relationship" qsTypeId="urn:microsoft.com/office/officeart/2005/8/quickstyle/simple1" qsCatId="simple" csTypeId="urn:microsoft.com/office/officeart/2005/8/colors/accent1_2" csCatId="accent1" phldr="1"/>
      <dgm:spPr/>
      <dgm:t>
        <a:bodyPr/>
        <a:lstStyle/>
        <a:p>
          <a:pPr rtl="1"/>
          <a:endParaRPr lang="he-IL"/>
        </a:p>
      </dgm:t>
    </dgm:pt>
    <dgm:pt modelId="{ED4FBCF6-0DA8-4596-8963-5F4FA30BE2CC}">
      <dgm:prSet custT="1"/>
      <dgm:spPr/>
      <dgm:t>
        <a:bodyPr/>
        <a:lstStyle/>
        <a:p>
          <a:pPr rtl="1"/>
          <a:r>
            <a:rPr lang="he-IL" sz="1600" b="1" dirty="0">
              <a:solidFill>
                <a:schemeClr val="accent6">
                  <a:lumMod val="75000"/>
                </a:schemeClr>
              </a:solidFill>
            </a:rPr>
            <a:t>ונראה שהכוונה במצות "</a:t>
          </a:r>
          <a:r>
            <a:rPr lang="he-IL" sz="1600" b="1" dirty="0" err="1">
              <a:solidFill>
                <a:schemeClr val="accent6">
                  <a:lumMod val="75000"/>
                </a:schemeClr>
              </a:solidFill>
            </a:rPr>
            <a:t>שויתי</a:t>
          </a:r>
          <a:r>
            <a:rPr lang="he-IL" sz="1600" b="1" dirty="0">
              <a:solidFill>
                <a:schemeClr val="accent6">
                  <a:lumMod val="75000"/>
                </a:schemeClr>
              </a:solidFill>
            </a:rPr>
            <a:t> ה' לנגדי תמיד" אינה לסוג מחשבה המפריע לחשוב ולהתרכז על דברים אחרים; אלא הכוונה להסתכלות על העולם, בדומה ללבישת משקפיים, המשנים לגמרי את מבטו של האדם על העולם.</a:t>
          </a:r>
        </a:p>
      </dgm:t>
    </dgm:pt>
    <dgm:pt modelId="{120C59FA-D739-4AED-B17F-C2B4E371C146}" type="parTrans" cxnId="{0C467F53-0E2F-458A-A6A3-AF92130A72B9}">
      <dgm:prSet/>
      <dgm:spPr/>
      <dgm:t>
        <a:bodyPr/>
        <a:lstStyle/>
        <a:p>
          <a:pPr rtl="1"/>
          <a:endParaRPr lang="he-IL"/>
        </a:p>
      </dgm:t>
    </dgm:pt>
    <dgm:pt modelId="{9DDC3642-67A1-4675-ABF6-01831D0B6EF8}" type="sibTrans" cxnId="{0C467F53-0E2F-458A-A6A3-AF92130A72B9}">
      <dgm:prSet/>
      <dgm:spPr/>
      <dgm:t>
        <a:bodyPr/>
        <a:lstStyle/>
        <a:p>
          <a:pPr rtl="1"/>
          <a:endParaRPr lang="he-IL"/>
        </a:p>
      </dgm:t>
    </dgm:pt>
    <dgm:pt modelId="{7CDCBFBA-0665-48A8-802E-EC51C5228412}">
      <dgm:prSet custT="1"/>
      <dgm:spPr/>
      <dgm:t>
        <a:bodyPr/>
        <a:lstStyle/>
        <a:p>
          <a:pPr rtl="1"/>
          <a:r>
            <a:rPr lang="he-IL" sz="1600" b="1" dirty="0">
              <a:solidFill>
                <a:schemeClr val="accent6">
                  <a:lumMod val="75000"/>
                </a:schemeClr>
              </a:solidFill>
            </a:rPr>
            <a:t>מבט מואר זה על העולם של "</a:t>
          </a:r>
          <a:r>
            <a:rPr lang="he-IL" sz="1600" b="1" dirty="0" err="1">
              <a:solidFill>
                <a:schemeClr val="accent6">
                  <a:lumMod val="75000"/>
                </a:schemeClr>
              </a:solidFill>
            </a:rPr>
            <a:t>שויתי</a:t>
          </a:r>
          <a:r>
            <a:rPr lang="he-IL" sz="1600" b="1" dirty="0">
              <a:solidFill>
                <a:schemeClr val="accent6">
                  <a:lumMod val="75000"/>
                </a:schemeClr>
              </a:solidFill>
            </a:rPr>
            <a:t> ה'", קיים גם כאשר מחשבת האדם מרוכזת לגמרי על דבר המצריך את כל כוחות ריכוזו. </a:t>
          </a:r>
          <a:endParaRPr lang="he-IL" sz="1600" dirty="0">
            <a:solidFill>
              <a:schemeClr val="accent6">
                <a:lumMod val="75000"/>
              </a:schemeClr>
            </a:solidFill>
          </a:endParaRPr>
        </a:p>
      </dgm:t>
    </dgm:pt>
    <dgm:pt modelId="{304DB269-8580-41B5-B440-04B924C85DAA}" type="parTrans" cxnId="{6077827D-27E2-4B02-A7D2-6DBC6544C5AC}">
      <dgm:prSet/>
      <dgm:spPr/>
      <dgm:t>
        <a:bodyPr/>
        <a:lstStyle/>
        <a:p>
          <a:pPr rtl="1"/>
          <a:endParaRPr lang="he-IL"/>
        </a:p>
      </dgm:t>
    </dgm:pt>
    <dgm:pt modelId="{0B3C5B4D-D102-43E1-B68F-7E576106ED05}" type="sibTrans" cxnId="{6077827D-27E2-4B02-A7D2-6DBC6544C5AC}">
      <dgm:prSet/>
      <dgm:spPr/>
      <dgm:t>
        <a:bodyPr/>
        <a:lstStyle/>
        <a:p>
          <a:pPr rtl="1"/>
          <a:endParaRPr lang="he-IL"/>
        </a:p>
      </dgm:t>
    </dgm:pt>
    <dgm:pt modelId="{9AFC5573-E0EC-455D-B329-7FB9976BF619}">
      <dgm:prSet custT="1"/>
      <dgm:spPr/>
      <dgm:t>
        <a:bodyPr/>
        <a:lstStyle/>
        <a:p>
          <a:pPr rtl="1"/>
          <a:r>
            <a:rPr lang="he-IL" sz="1400" b="1" dirty="0"/>
            <a:t>קושיא זו מופיעה בספר דברי סופרים </a:t>
          </a:r>
          <a:r>
            <a:rPr lang="he-IL" sz="800" b="1" dirty="0"/>
            <a:t>(קונטרס </a:t>
          </a:r>
          <a:r>
            <a:rPr lang="he-IL" sz="800" b="1" dirty="0" err="1"/>
            <a:t>הזכרונות</a:t>
          </a:r>
          <a:r>
            <a:rPr lang="he-IL" sz="800" b="1" dirty="0"/>
            <a:t> מצוה א') </a:t>
          </a:r>
          <a:r>
            <a:rPr lang="he-IL" sz="1400" b="1" dirty="0" err="1"/>
            <a:t>להרב</a:t>
          </a:r>
          <a:r>
            <a:rPr lang="he-IL" sz="1400" b="1" dirty="0"/>
            <a:t> צדוק הכהן מלובלין זצ"ל.</a:t>
          </a:r>
          <a:endParaRPr lang="he-IL" sz="1400" dirty="0"/>
        </a:p>
      </dgm:t>
    </dgm:pt>
    <dgm:pt modelId="{CFFABBF6-3D4D-4CB6-B587-F5D425356BC1}" type="sibTrans" cxnId="{CF0797ED-D8BC-4A66-AF9C-A3219F85EB74}">
      <dgm:prSet/>
      <dgm:spPr/>
      <dgm:t>
        <a:bodyPr/>
        <a:lstStyle/>
        <a:p>
          <a:pPr rtl="1"/>
          <a:endParaRPr lang="he-IL"/>
        </a:p>
      </dgm:t>
    </dgm:pt>
    <dgm:pt modelId="{932E698C-5988-4E5C-B644-0AD0D28FB246}" type="parTrans" cxnId="{CF0797ED-D8BC-4A66-AF9C-A3219F85EB74}">
      <dgm:prSet/>
      <dgm:spPr/>
      <dgm:t>
        <a:bodyPr/>
        <a:lstStyle/>
        <a:p>
          <a:pPr rtl="1"/>
          <a:endParaRPr lang="he-IL"/>
        </a:p>
      </dgm:t>
    </dgm:pt>
    <dgm:pt modelId="{3CDA36FC-6248-4533-9036-4CA68E15D66D}">
      <dgm:prSet/>
      <dgm:spPr/>
      <dgm:t>
        <a:bodyPr/>
        <a:lstStyle/>
        <a:p>
          <a:pPr rtl="1"/>
          <a:r>
            <a:rPr lang="he-IL" b="1" dirty="0"/>
            <a:t>כאשר רואים את העולם מתוך הכרה שיש רבש"ע שהוא טוב ומטיב, ושכל מה שקיים ושקורה בעולם מגיע ממנו, רואים עולם מואר, מלא בטחון ושמחה, מתוך הידיעה שכל בעיות העולם נמצאות בידיו הטובות </a:t>
          </a:r>
          <a:r>
            <a:rPr lang="he-IL" b="1" dirty="0" err="1"/>
            <a:t>ית</a:t>
          </a:r>
          <a:r>
            <a:rPr lang="he-IL" b="1" dirty="0"/>
            <a:t>', ושכל מה שהוא </a:t>
          </a:r>
          <a:r>
            <a:rPr lang="he-IL" b="1" dirty="0" err="1"/>
            <a:t>ית</a:t>
          </a:r>
          <a:r>
            <a:rPr lang="he-IL" b="1" dirty="0"/>
            <a:t>' יחליט לעשות יהיה לטובתנו הגדולה ביותר. </a:t>
          </a:r>
          <a:endParaRPr lang="he-IL" dirty="0"/>
        </a:p>
      </dgm:t>
    </dgm:pt>
    <dgm:pt modelId="{FF37DD4A-418A-4FB8-AC4F-52151DD1AF27}" type="sibTrans" cxnId="{D3807F8F-FBA7-42E5-BB99-9A76D31EF8A3}">
      <dgm:prSet/>
      <dgm:spPr/>
      <dgm:t>
        <a:bodyPr/>
        <a:lstStyle/>
        <a:p>
          <a:pPr rtl="1"/>
          <a:endParaRPr lang="he-IL"/>
        </a:p>
      </dgm:t>
    </dgm:pt>
    <dgm:pt modelId="{DA04DE23-29DA-4D86-BD86-7FE937B74E41}" type="parTrans" cxnId="{D3807F8F-FBA7-42E5-BB99-9A76D31EF8A3}">
      <dgm:prSet/>
      <dgm:spPr/>
      <dgm:t>
        <a:bodyPr/>
        <a:lstStyle/>
        <a:p>
          <a:pPr rtl="1"/>
          <a:endParaRPr lang="he-IL"/>
        </a:p>
      </dgm:t>
    </dgm:pt>
    <dgm:pt modelId="{6D9FC2B2-10FE-435F-B7B6-8DD8C1633D85}">
      <dgm:prSet/>
      <dgm:spPr/>
      <dgm:t>
        <a:bodyPr/>
        <a:lstStyle/>
        <a:p>
          <a:pPr rtl="1"/>
          <a:r>
            <a:rPr lang="he-IL" b="1" dirty="0"/>
            <a:t>והנה דרישה זו של התורה במצוות </a:t>
          </a:r>
          <a:r>
            <a:rPr lang="he-IL" b="1" dirty="0" err="1"/>
            <a:t>שויתי</a:t>
          </a:r>
          <a:r>
            <a:rPr lang="he-IL" b="1" dirty="0"/>
            <a:t> צריכה ביאור גדול: </a:t>
          </a:r>
          <a:endParaRPr lang="he-IL" dirty="0"/>
        </a:p>
      </dgm:t>
    </dgm:pt>
    <dgm:pt modelId="{8604C366-F3B9-4BE8-A526-653EEB619A8A}" type="sibTrans" cxnId="{52DB7E51-A25F-441F-8B7A-BE129794D552}">
      <dgm:prSet/>
      <dgm:spPr/>
      <dgm:t>
        <a:bodyPr/>
        <a:lstStyle/>
        <a:p>
          <a:pPr rtl="1"/>
          <a:endParaRPr lang="he-IL"/>
        </a:p>
      </dgm:t>
    </dgm:pt>
    <dgm:pt modelId="{B435281A-7DC0-48BE-B6AB-B701B637ADD2}" type="parTrans" cxnId="{52DB7E51-A25F-441F-8B7A-BE129794D552}">
      <dgm:prSet/>
      <dgm:spPr/>
      <dgm:t>
        <a:bodyPr/>
        <a:lstStyle/>
        <a:p>
          <a:pPr rtl="1"/>
          <a:endParaRPr lang="he-IL"/>
        </a:p>
      </dgm:t>
    </dgm:pt>
    <dgm:pt modelId="{821FC8FB-1AF8-4966-BC07-C45D0F72EE74}">
      <dgm:prSet/>
      <dgm:spPr/>
      <dgm:t>
        <a:bodyPr/>
        <a:lstStyle/>
        <a:p>
          <a:pPr rtl="1"/>
          <a:r>
            <a:rPr lang="he-IL" b="1" dirty="0"/>
            <a:t>   שהרי כל אחד צריך להתעסק בעסקים רבים (כולל גם לימוד התורה), שדורשים את כל כוחות ריכוז שכלו ומחשבתו, ואיך אפשר לדרוש מהאדם לא להסיח דעת מנוכחותו </a:t>
          </a:r>
          <a:r>
            <a:rPr lang="he-IL" b="1" dirty="0" err="1"/>
            <a:t>ית</a:t>
          </a:r>
          <a:r>
            <a:rPr lang="he-IL" b="1" dirty="0"/>
            <a:t>' – אף לא לרגע?! </a:t>
          </a:r>
          <a:endParaRPr lang="he-IL" dirty="0"/>
        </a:p>
      </dgm:t>
    </dgm:pt>
    <dgm:pt modelId="{4425CB5E-775C-4C7E-80EB-2ED66AA91063}" type="sibTrans" cxnId="{F5A07076-F18C-435A-B32E-7F59A3BDCCBA}">
      <dgm:prSet/>
      <dgm:spPr/>
      <dgm:t>
        <a:bodyPr/>
        <a:lstStyle/>
        <a:p>
          <a:pPr rtl="1"/>
          <a:endParaRPr lang="he-IL"/>
        </a:p>
      </dgm:t>
    </dgm:pt>
    <dgm:pt modelId="{D9270AE8-932A-4C25-9510-9A83259E7CBD}" type="parTrans" cxnId="{F5A07076-F18C-435A-B32E-7F59A3BDCCBA}">
      <dgm:prSet/>
      <dgm:spPr/>
      <dgm:t>
        <a:bodyPr/>
        <a:lstStyle/>
        <a:p>
          <a:pPr rtl="1"/>
          <a:endParaRPr lang="he-IL"/>
        </a:p>
      </dgm:t>
    </dgm:pt>
    <dgm:pt modelId="{D808DBBA-232C-41A0-AB46-56C7AA9E88FC}" type="pres">
      <dgm:prSet presAssocID="{28150539-729E-42AB-BBEA-5A134282751E}" presName="Name0" presStyleCnt="0">
        <dgm:presLayoutVars>
          <dgm:chMax val="7"/>
          <dgm:dir/>
          <dgm:animLvl val="lvl"/>
          <dgm:resizeHandles val="exact"/>
        </dgm:presLayoutVars>
      </dgm:prSet>
      <dgm:spPr/>
    </dgm:pt>
    <dgm:pt modelId="{6F24201A-23BB-4E92-84AB-4D295D943E01}" type="pres">
      <dgm:prSet presAssocID="{6D9FC2B2-10FE-435F-B7B6-8DD8C1633D85}" presName="circle1" presStyleLbl="node1" presStyleIdx="0" presStyleCnt="6"/>
      <dgm:spPr/>
    </dgm:pt>
    <dgm:pt modelId="{C82AC345-6C90-4252-BF23-0EDCA1A6A0B2}" type="pres">
      <dgm:prSet presAssocID="{6D9FC2B2-10FE-435F-B7B6-8DD8C1633D85}" presName="space" presStyleCnt="0"/>
      <dgm:spPr/>
    </dgm:pt>
    <dgm:pt modelId="{FB2AD841-D133-493E-96A0-6E31882234EA}" type="pres">
      <dgm:prSet presAssocID="{6D9FC2B2-10FE-435F-B7B6-8DD8C1633D85}" presName="rect1" presStyleLbl="alignAcc1" presStyleIdx="0" presStyleCnt="6"/>
      <dgm:spPr/>
    </dgm:pt>
    <dgm:pt modelId="{4A73479F-0F50-405F-BBC6-3342C709388B}" type="pres">
      <dgm:prSet presAssocID="{821FC8FB-1AF8-4966-BC07-C45D0F72EE74}" presName="vertSpace2" presStyleLbl="node1" presStyleIdx="0" presStyleCnt="6"/>
      <dgm:spPr/>
    </dgm:pt>
    <dgm:pt modelId="{AE0F1571-119F-47C9-84D7-86D4B4591E2C}" type="pres">
      <dgm:prSet presAssocID="{821FC8FB-1AF8-4966-BC07-C45D0F72EE74}" presName="circle2" presStyleLbl="node1" presStyleIdx="1" presStyleCnt="6"/>
      <dgm:spPr/>
    </dgm:pt>
    <dgm:pt modelId="{8715D251-987D-40F7-A5D7-FB0E3319E527}" type="pres">
      <dgm:prSet presAssocID="{821FC8FB-1AF8-4966-BC07-C45D0F72EE74}" presName="rect2" presStyleLbl="alignAcc1" presStyleIdx="1" presStyleCnt="6"/>
      <dgm:spPr/>
    </dgm:pt>
    <dgm:pt modelId="{6ED497EE-7F4E-4FA1-B880-A1380F5718A7}" type="pres">
      <dgm:prSet presAssocID="{9AFC5573-E0EC-455D-B329-7FB9976BF619}" presName="vertSpace3" presStyleLbl="node1" presStyleIdx="1" presStyleCnt="6"/>
      <dgm:spPr/>
    </dgm:pt>
    <dgm:pt modelId="{4AC3ACDD-514D-48C1-B69B-B7FCE1D99DF4}" type="pres">
      <dgm:prSet presAssocID="{9AFC5573-E0EC-455D-B329-7FB9976BF619}" presName="circle3" presStyleLbl="node1" presStyleIdx="2" presStyleCnt="6"/>
      <dgm:spPr/>
    </dgm:pt>
    <dgm:pt modelId="{7E2049E3-0967-482B-A60E-339B49163A50}" type="pres">
      <dgm:prSet presAssocID="{9AFC5573-E0EC-455D-B329-7FB9976BF619}" presName="rect3" presStyleLbl="alignAcc1" presStyleIdx="2" presStyleCnt="6"/>
      <dgm:spPr/>
    </dgm:pt>
    <dgm:pt modelId="{AFDA2036-AD84-4C2C-95E2-0E53F830A8EC}" type="pres">
      <dgm:prSet presAssocID="{ED4FBCF6-0DA8-4596-8963-5F4FA30BE2CC}" presName="vertSpace4" presStyleLbl="node1" presStyleIdx="2" presStyleCnt="6"/>
      <dgm:spPr/>
    </dgm:pt>
    <dgm:pt modelId="{3A0F4C3B-A5AF-490C-A836-C9CCE9135FD8}" type="pres">
      <dgm:prSet presAssocID="{ED4FBCF6-0DA8-4596-8963-5F4FA30BE2CC}" presName="circle4" presStyleLbl="node1" presStyleIdx="3" presStyleCnt="6"/>
      <dgm:spPr/>
    </dgm:pt>
    <dgm:pt modelId="{66D7C0C6-DCF5-4F85-9815-E892EB6381C1}" type="pres">
      <dgm:prSet presAssocID="{ED4FBCF6-0DA8-4596-8963-5F4FA30BE2CC}" presName="rect4" presStyleLbl="alignAcc1" presStyleIdx="3" presStyleCnt="6"/>
      <dgm:spPr/>
    </dgm:pt>
    <dgm:pt modelId="{02BE9BB1-E8C5-497D-8FBD-AA6AAD0C704B}" type="pres">
      <dgm:prSet presAssocID="{3CDA36FC-6248-4533-9036-4CA68E15D66D}" presName="vertSpace5" presStyleLbl="node1" presStyleIdx="3" presStyleCnt="6"/>
      <dgm:spPr/>
    </dgm:pt>
    <dgm:pt modelId="{D3B81FDA-672F-42A3-8336-025939251AD5}" type="pres">
      <dgm:prSet presAssocID="{3CDA36FC-6248-4533-9036-4CA68E15D66D}" presName="circle5" presStyleLbl="node1" presStyleIdx="4" presStyleCnt="6"/>
      <dgm:spPr/>
    </dgm:pt>
    <dgm:pt modelId="{BBAE1DA3-C03A-49FE-8A5C-7A83C1289FD1}" type="pres">
      <dgm:prSet presAssocID="{3CDA36FC-6248-4533-9036-4CA68E15D66D}" presName="rect5" presStyleLbl="alignAcc1" presStyleIdx="4" presStyleCnt="6"/>
      <dgm:spPr/>
    </dgm:pt>
    <dgm:pt modelId="{E546D162-5584-461E-A57D-82887F2A901F}" type="pres">
      <dgm:prSet presAssocID="{7CDCBFBA-0665-48A8-802E-EC51C5228412}" presName="vertSpace6" presStyleLbl="node1" presStyleIdx="4" presStyleCnt="6"/>
      <dgm:spPr/>
    </dgm:pt>
    <dgm:pt modelId="{5B0CAA24-C326-42E7-B9E5-6A3B3102B0BC}" type="pres">
      <dgm:prSet presAssocID="{7CDCBFBA-0665-48A8-802E-EC51C5228412}" presName="circle6" presStyleLbl="node1" presStyleIdx="5" presStyleCnt="6"/>
      <dgm:spPr/>
    </dgm:pt>
    <dgm:pt modelId="{69E7F6B1-6BB1-47C6-8820-EB3C554825CF}" type="pres">
      <dgm:prSet presAssocID="{7CDCBFBA-0665-48A8-802E-EC51C5228412}" presName="rect6" presStyleLbl="alignAcc1" presStyleIdx="5" presStyleCnt="6"/>
      <dgm:spPr/>
    </dgm:pt>
    <dgm:pt modelId="{6475C452-A28F-4DC0-88BA-28B9745738C7}" type="pres">
      <dgm:prSet presAssocID="{6D9FC2B2-10FE-435F-B7B6-8DD8C1633D85}" presName="rect1ParTxNoCh" presStyleLbl="alignAcc1" presStyleIdx="5" presStyleCnt="6">
        <dgm:presLayoutVars>
          <dgm:chMax val="1"/>
          <dgm:bulletEnabled val="1"/>
        </dgm:presLayoutVars>
      </dgm:prSet>
      <dgm:spPr/>
    </dgm:pt>
    <dgm:pt modelId="{B58EB8EC-D830-4DD9-904A-7E8A2F759675}" type="pres">
      <dgm:prSet presAssocID="{821FC8FB-1AF8-4966-BC07-C45D0F72EE74}" presName="rect2ParTxNoCh" presStyleLbl="alignAcc1" presStyleIdx="5" presStyleCnt="6">
        <dgm:presLayoutVars>
          <dgm:chMax val="1"/>
          <dgm:bulletEnabled val="1"/>
        </dgm:presLayoutVars>
      </dgm:prSet>
      <dgm:spPr/>
    </dgm:pt>
    <dgm:pt modelId="{981577F7-06D1-4635-96B3-79B0937D255C}" type="pres">
      <dgm:prSet presAssocID="{9AFC5573-E0EC-455D-B329-7FB9976BF619}" presName="rect3ParTxNoCh" presStyleLbl="alignAcc1" presStyleIdx="5" presStyleCnt="6">
        <dgm:presLayoutVars>
          <dgm:chMax val="1"/>
          <dgm:bulletEnabled val="1"/>
        </dgm:presLayoutVars>
      </dgm:prSet>
      <dgm:spPr/>
    </dgm:pt>
    <dgm:pt modelId="{A9E32132-1AC2-480C-B996-9E8A18C8E224}" type="pres">
      <dgm:prSet presAssocID="{ED4FBCF6-0DA8-4596-8963-5F4FA30BE2CC}" presName="rect4ParTxNoCh" presStyleLbl="alignAcc1" presStyleIdx="5" presStyleCnt="6">
        <dgm:presLayoutVars>
          <dgm:chMax val="1"/>
          <dgm:bulletEnabled val="1"/>
        </dgm:presLayoutVars>
      </dgm:prSet>
      <dgm:spPr/>
    </dgm:pt>
    <dgm:pt modelId="{97DED63B-716D-4910-8533-9D840E5DAD84}" type="pres">
      <dgm:prSet presAssocID="{3CDA36FC-6248-4533-9036-4CA68E15D66D}" presName="rect5ParTxNoCh" presStyleLbl="alignAcc1" presStyleIdx="5" presStyleCnt="6">
        <dgm:presLayoutVars>
          <dgm:chMax val="1"/>
          <dgm:bulletEnabled val="1"/>
        </dgm:presLayoutVars>
      </dgm:prSet>
      <dgm:spPr/>
    </dgm:pt>
    <dgm:pt modelId="{0E0A15BA-1CF0-4199-918A-015F0D419702}" type="pres">
      <dgm:prSet presAssocID="{7CDCBFBA-0665-48A8-802E-EC51C5228412}" presName="rect6ParTxNoCh" presStyleLbl="alignAcc1" presStyleIdx="5" presStyleCnt="6">
        <dgm:presLayoutVars>
          <dgm:chMax val="1"/>
          <dgm:bulletEnabled val="1"/>
        </dgm:presLayoutVars>
      </dgm:prSet>
      <dgm:spPr/>
    </dgm:pt>
  </dgm:ptLst>
  <dgm:cxnLst>
    <dgm:cxn modelId="{50AD430D-6491-4997-9B17-FCC59846D5CA}" type="presOf" srcId="{3CDA36FC-6248-4533-9036-4CA68E15D66D}" destId="{BBAE1DA3-C03A-49FE-8A5C-7A83C1289FD1}" srcOrd="0" destOrd="0" presId="urn:microsoft.com/office/officeart/2005/8/layout/target3"/>
    <dgm:cxn modelId="{61D0641F-5E08-4241-94AB-E4059F8DFE25}" type="presOf" srcId="{ED4FBCF6-0DA8-4596-8963-5F4FA30BE2CC}" destId="{A9E32132-1AC2-480C-B996-9E8A18C8E224}" srcOrd="1" destOrd="0" presId="urn:microsoft.com/office/officeart/2005/8/layout/target3"/>
    <dgm:cxn modelId="{B721DE22-EBC4-499A-A593-F19317D20973}" type="presOf" srcId="{7CDCBFBA-0665-48A8-802E-EC51C5228412}" destId="{0E0A15BA-1CF0-4199-918A-015F0D419702}" srcOrd="1" destOrd="0" presId="urn:microsoft.com/office/officeart/2005/8/layout/target3"/>
    <dgm:cxn modelId="{52CDFC29-A4DF-4272-8CE4-F3DA69B43413}" type="presOf" srcId="{9AFC5573-E0EC-455D-B329-7FB9976BF619}" destId="{981577F7-06D1-4635-96B3-79B0937D255C}" srcOrd="1" destOrd="0" presId="urn:microsoft.com/office/officeart/2005/8/layout/target3"/>
    <dgm:cxn modelId="{A1B2232A-3D86-4BB9-AC14-BC5C7CE41D16}" type="presOf" srcId="{3CDA36FC-6248-4533-9036-4CA68E15D66D}" destId="{97DED63B-716D-4910-8533-9D840E5DAD84}" srcOrd="1" destOrd="0" presId="urn:microsoft.com/office/officeart/2005/8/layout/target3"/>
    <dgm:cxn modelId="{CA24263E-AE2E-41D8-9B7D-E9978796C289}" type="presOf" srcId="{9AFC5573-E0EC-455D-B329-7FB9976BF619}" destId="{7E2049E3-0967-482B-A60E-339B49163A50}" srcOrd="0" destOrd="0" presId="urn:microsoft.com/office/officeart/2005/8/layout/target3"/>
    <dgm:cxn modelId="{3B76AB41-E1E4-4EF7-964E-65D79EC0DF8F}" type="presOf" srcId="{6D9FC2B2-10FE-435F-B7B6-8DD8C1633D85}" destId="{FB2AD841-D133-493E-96A0-6E31882234EA}" srcOrd="0" destOrd="0" presId="urn:microsoft.com/office/officeart/2005/8/layout/target3"/>
    <dgm:cxn modelId="{52DB7E51-A25F-441F-8B7A-BE129794D552}" srcId="{28150539-729E-42AB-BBEA-5A134282751E}" destId="{6D9FC2B2-10FE-435F-B7B6-8DD8C1633D85}" srcOrd="0" destOrd="0" parTransId="{B435281A-7DC0-48BE-B6AB-B701B637ADD2}" sibTransId="{8604C366-F3B9-4BE8-A526-653EEB619A8A}"/>
    <dgm:cxn modelId="{0C467F53-0E2F-458A-A6A3-AF92130A72B9}" srcId="{28150539-729E-42AB-BBEA-5A134282751E}" destId="{ED4FBCF6-0DA8-4596-8963-5F4FA30BE2CC}" srcOrd="3" destOrd="0" parTransId="{120C59FA-D739-4AED-B17F-C2B4E371C146}" sibTransId="{9DDC3642-67A1-4675-ABF6-01831D0B6EF8}"/>
    <dgm:cxn modelId="{6170B975-B80D-45F5-A82B-793A7741B258}" type="presOf" srcId="{821FC8FB-1AF8-4966-BC07-C45D0F72EE74}" destId="{8715D251-987D-40F7-A5D7-FB0E3319E527}" srcOrd="0" destOrd="0" presId="urn:microsoft.com/office/officeart/2005/8/layout/target3"/>
    <dgm:cxn modelId="{F5A07076-F18C-435A-B32E-7F59A3BDCCBA}" srcId="{28150539-729E-42AB-BBEA-5A134282751E}" destId="{821FC8FB-1AF8-4966-BC07-C45D0F72EE74}" srcOrd="1" destOrd="0" parTransId="{D9270AE8-932A-4C25-9510-9A83259E7CBD}" sibTransId="{4425CB5E-775C-4C7E-80EB-2ED66AA91063}"/>
    <dgm:cxn modelId="{1E2DF578-EEB2-4974-B6E4-CBE614B90FF9}" type="presOf" srcId="{28150539-729E-42AB-BBEA-5A134282751E}" destId="{D808DBBA-232C-41A0-AB46-56C7AA9E88FC}" srcOrd="0" destOrd="0" presId="urn:microsoft.com/office/officeart/2005/8/layout/target3"/>
    <dgm:cxn modelId="{C4F3657C-E62C-4F75-BF00-C954C32D561B}" type="presOf" srcId="{7CDCBFBA-0665-48A8-802E-EC51C5228412}" destId="{69E7F6B1-6BB1-47C6-8820-EB3C554825CF}" srcOrd="0" destOrd="0" presId="urn:microsoft.com/office/officeart/2005/8/layout/target3"/>
    <dgm:cxn modelId="{6077827D-27E2-4B02-A7D2-6DBC6544C5AC}" srcId="{28150539-729E-42AB-BBEA-5A134282751E}" destId="{7CDCBFBA-0665-48A8-802E-EC51C5228412}" srcOrd="5" destOrd="0" parTransId="{304DB269-8580-41B5-B440-04B924C85DAA}" sibTransId="{0B3C5B4D-D102-43E1-B68F-7E576106ED05}"/>
    <dgm:cxn modelId="{9BF4C57E-ADF5-49CE-B9E6-7FCBCF6F1C34}" type="presOf" srcId="{ED4FBCF6-0DA8-4596-8963-5F4FA30BE2CC}" destId="{66D7C0C6-DCF5-4F85-9815-E892EB6381C1}" srcOrd="0" destOrd="0" presId="urn:microsoft.com/office/officeart/2005/8/layout/target3"/>
    <dgm:cxn modelId="{D3807F8F-FBA7-42E5-BB99-9A76D31EF8A3}" srcId="{28150539-729E-42AB-BBEA-5A134282751E}" destId="{3CDA36FC-6248-4533-9036-4CA68E15D66D}" srcOrd="4" destOrd="0" parTransId="{DA04DE23-29DA-4D86-BD86-7FE937B74E41}" sibTransId="{FF37DD4A-418A-4FB8-AC4F-52151DD1AF27}"/>
    <dgm:cxn modelId="{DC69D290-59D3-4EFC-BD2D-E046F333B197}" type="presOf" srcId="{6D9FC2B2-10FE-435F-B7B6-8DD8C1633D85}" destId="{6475C452-A28F-4DC0-88BA-28B9745738C7}" srcOrd="1" destOrd="0" presId="urn:microsoft.com/office/officeart/2005/8/layout/target3"/>
    <dgm:cxn modelId="{D6ED92C4-D9C7-492B-ADAD-2DC183B9A13F}" type="presOf" srcId="{821FC8FB-1AF8-4966-BC07-C45D0F72EE74}" destId="{B58EB8EC-D830-4DD9-904A-7E8A2F759675}" srcOrd="1" destOrd="0" presId="urn:microsoft.com/office/officeart/2005/8/layout/target3"/>
    <dgm:cxn modelId="{CF0797ED-D8BC-4A66-AF9C-A3219F85EB74}" srcId="{28150539-729E-42AB-BBEA-5A134282751E}" destId="{9AFC5573-E0EC-455D-B329-7FB9976BF619}" srcOrd="2" destOrd="0" parTransId="{932E698C-5988-4E5C-B644-0AD0D28FB246}" sibTransId="{CFFABBF6-3D4D-4CB6-B587-F5D425356BC1}"/>
    <dgm:cxn modelId="{70F8FDAA-DE03-40A0-98CA-6831CABBCF57}" type="presParOf" srcId="{D808DBBA-232C-41A0-AB46-56C7AA9E88FC}" destId="{6F24201A-23BB-4E92-84AB-4D295D943E01}" srcOrd="0" destOrd="0" presId="urn:microsoft.com/office/officeart/2005/8/layout/target3"/>
    <dgm:cxn modelId="{1B4091E3-3159-429F-8290-3C3AFFA1D148}" type="presParOf" srcId="{D808DBBA-232C-41A0-AB46-56C7AA9E88FC}" destId="{C82AC345-6C90-4252-BF23-0EDCA1A6A0B2}" srcOrd="1" destOrd="0" presId="urn:microsoft.com/office/officeart/2005/8/layout/target3"/>
    <dgm:cxn modelId="{48E3DD32-4AA4-457C-8644-A3E7BC55CAAF}" type="presParOf" srcId="{D808DBBA-232C-41A0-AB46-56C7AA9E88FC}" destId="{FB2AD841-D133-493E-96A0-6E31882234EA}" srcOrd="2" destOrd="0" presId="urn:microsoft.com/office/officeart/2005/8/layout/target3"/>
    <dgm:cxn modelId="{7F77F5B1-AD28-47CF-8D9A-E6846959FDA0}" type="presParOf" srcId="{D808DBBA-232C-41A0-AB46-56C7AA9E88FC}" destId="{4A73479F-0F50-405F-BBC6-3342C709388B}" srcOrd="3" destOrd="0" presId="urn:microsoft.com/office/officeart/2005/8/layout/target3"/>
    <dgm:cxn modelId="{92CC334F-3E1C-419B-93CD-62625553DD6E}" type="presParOf" srcId="{D808DBBA-232C-41A0-AB46-56C7AA9E88FC}" destId="{AE0F1571-119F-47C9-84D7-86D4B4591E2C}" srcOrd="4" destOrd="0" presId="urn:microsoft.com/office/officeart/2005/8/layout/target3"/>
    <dgm:cxn modelId="{E922B1A3-E47B-49E8-A3DC-29C16DEA65C3}" type="presParOf" srcId="{D808DBBA-232C-41A0-AB46-56C7AA9E88FC}" destId="{8715D251-987D-40F7-A5D7-FB0E3319E527}" srcOrd="5" destOrd="0" presId="urn:microsoft.com/office/officeart/2005/8/layout/target3"/>
    <dgm:cxn modelId="{1CEB3E24-9C85-4187-B1F7-E3E9A79A0F0B}" type="presParOf" srcId="{D808DBBA-232C-41A0-AB46-56C7AA9E88FC}" destId="{6ED497EE-7F4E-4FA1-B880-A1380F5718A7}" srcOrd="6" destOrd="0" presId="urn:microsoft.com/office/officeart/2005/8/layout/target3"/>
    <dgm:cxn modelId="{58DAFA09-F887-49BF-A312-9CCB43BA2705}" type="presParOf" srcId="{D808DBBA-232C-41A0-AB46-56C7AA9E88FC}" destId="{4AC3ACDD-514D-48C1-B69B-B7FCE1D99DF4}" srcOrd="7" destOrd="0" presId="urn:microsoft.com/office/officeart/2005/8/layout/target3"/>
    <dgm:cxn modelId="{2E19E276-9878-440D-A86E-F0BE272B670D}" type="presParOf" srcId="{D808DBBA-232C-41A0-AB46-56C7AA9E88FC}" destId="{7E2049E3-0967-482B-A60E-339B49163A50}" srcOrd="8" destOrd="0" presId="urn:microsoft.com/office/officeart/2005/8/layout/target3"/>
    <dgm:cxn modelId="{69AA4009-73C3-473D-9D18-C9E819EDDD7F}" type="presParOf" srcId="{D808DBBA-232C-41A0-AB46-56C7AA9E88FC}" destId="{AFDA2036-AD84-4C2C-95E2-0E53F830A8EC}" srcOrd="9" destOrd="0" presId="urn:microsoft.com/office/officeart/2005/8/layout/target3"/>
    <dgm:cxn modelId="{A325CE66-8140-463F-B1FE-EB24B303395A}" type="presParOf" srcId="{D808DBBA-232C-41A0-AB46-56C7AA9E88FC}" destId="{3A0F4C3B-A5AF-490C-A836-C9CCE9135FD8}" srcOrd="10" destOrd="0" presId="urn:microsoft.com/office/officeart/2005/8/layout/target3"/>
    <dgm:cxn modelId="{15D06640-AFEF-4BE8-9CEC-E56481D5C0CF}" type="presParOf" srcId="{D808DBBA-232C-41A0-AB46-56C7AA9E88FC}" destId="{66D7C0C6-DCF5-4F85-9815-E892EB6381C1}" srcOrd="11" destOrd="0" presId="urn:microsoft.com/office/officeart/2005/8/layout/target3"/>
    <dgm:cxn modelId="{37846AE5-DA59-4759-A442-A2C9CA25A130}" type="presParOf" srcId="{D808DBBA-232C-41A0-AB46-56C7AA9E88FC}" destId="{02BE9BB1-E8C5-497D-8FBD-AA6AAD0C704B}" srcOrd="12" destOrd="0" presId="urn:microsoft.com/office/officeart/2005/8/layout/target3"/>
    <dgm:cxn modelId="{4B8DA862-2335-49C0-9562-A3101D824EEC}" type="presParOf" srcId="{D808DBBA-232C-41A0-AB46-56C7AA9E88FC}" destId="{D3B81FDA-672F-42A3-8336-025939251AD5}" srcOrd="13" destOrd="0" presId="urn:microsoft.com/office/officeart/2005/8/layout/target3"/>
    <dgm:cxn modelId="{452124A3-DE03-4D5E-AED8-478844C77A49}" type="presParOf" srcId="{D808DBBA-232C-41A0-AB46-56C7AA9E88FC}" destId="{BBAE1DA3-C03A-49FE-8A5C-7A83C1289FD1}" srcOrd="14" destOrd="0" presId="urn:microsoft.com/office/officeart/2005/8/layout/target3"/>
    <dgm:cxn modelId="{F5222734-CD17-42C1-94DE-8FDBA9032075}" type="presParOf" srcId="{D808DBBA-232C-41A0-AB46-56C7AA9E88FC}" destId="{E546D162-5584-461E-A57D-82887F2A901F}" srcOrd="15" destOrd="0" presId="urn:microsoft.com/office/officeart/2005/8/layout/target3"/>
    <dgm:cxn modelId="{906236E4-0AF9-4E97-88E9-7F3D93334A46}" type="presParOf" srcId="{D808DBBA-232C-41A0-AB46-56C7AA9E88FC}" destId="{5B0CAA24-C326-42E7-B9E5-6A3B3102B0BC}" srcOrd="16" destOrd="0" presId="urn:microsoft.com/office/officeart/2005/8/layout/target3"/>
    <dgm:cxn modelId="{059C3549-D0A0-46D2-9FBD-CA3A00D07D9E}" type="presParOf" srcId="{D808DBBA-232C-41A0-AB46-56C7AA9E88FC}" destId="{69E7F6B1-6BB1-47C6-8820-EB3C554825CF}" srcOrd="17" destOrd="0" presId="urn:microsoft.com/office/officeart/2005/8/layout/target3"/>
    <dgm:cxn modelId="{276066EC-661F-4197-8EFA-4E47A704A3D4}" type="presParOf" srcId="{D808DBBA-232C-41A0-AB46-56C7AA9E88FC}" destId="{6475C452-A28F-4DC0-88BA-28B9745738C7}" srcOrd="18" destOrd="0" presId="urn:microsoft.com/office/officeart/2005/8/layout/target3"/>
    <dgm:cxn modelId="{44B4EE77-1F63-44B7-B3C0-0BCB19AA14BB}" type="presParOf" srcId="{D808DBBA-232C-41A0-AB46-56C7AA9E88FC}" destId="{B58EB8EC-D830-4DD9-904A-7E8A2F759675}" srcOrd="19" destOrd="0" presId="urn:microsoft.com/office/officeart/2005/8/layout/target3"/>
    <dgm:cxn modelId="{942FF08E-A8F9-4259-8603-B0EDB4ABA5F2}" type="presParOf" srcId="{D808DBBA-232C-41A0-AB46-56C7AA9E88FC}" destId="{981577F7-06D1-4635-96B3-79B0937D255C}" srcOrd="20" destOrd="0" presId="urn:microsoft.com/office/officeart/2005/8/layout/target3"/>
    <dgm:cxn modelId="{CE7F778A-74CF-462B-9DAC-082EC7739D3A}" type="presParOf" srcId="{D808DBBA-232C-41A0-AB46-56C7AA9E88FC}" destId="{A9E32132-1AC2-480C-B996-9E8A18C8E224}" srcOrd="21" destOrd="0" presId="urn:microsoft.com/office/officeart/2005/8/layout/target3"/>
    <dgm:cxn modelId="{946A5ABF-5386-406A-B6E6-A843B60F32F4}" type="presParOf" srcId="{D808DBBA-232C-41A0-AB46-56C7AA9E88FC}" destId="{97DED63B-716D-4910-8533-9D840E5DAD84}" srcOrd="22" destOrd="0" presId="urn:microsoft.com/office/officeart/2005/8/layout/target3"/>
    <dgm:cxn modelId="{5FE6ED94-3DC9-4A63-9D77-0526EDC0160A}" type="presParOf" srcId="{D808DBBA-232C-41A0-AB46-56C7AA9E88FC}" destId="{0E0A15BA-1CF0-4199-918A-015F0D419702}" srcOrd="23"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24201A-23BB-4E92-84AB-4D295D943E01}">
      <dsp:nvSpPr>
        <dsp:cNvPr id="0" name=""/>
        <dsp:cNvSpPr/>
      </dsp:nvSpPr>
      <dsp:spPr>
        <a:xfrm>
          <a:off x="0" y="0"/>
          <a:ext cx="5915891" cy="5915891"/>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B2AD841-D133-493E-96A0-6E31882234EA}">
      <dsp:nvSpPr>
        <dsp:cNvPr id="0" name=""/>
        <dsp:cNvSpPr/>
      </dsp:nvSpPr>
      <dsp:spPr>
        <a:xfrm>
          <a:off x="2957945" y="0"/>
          <a:ext cx="7174345" cy="5915891"/>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kern="1200" dirty="0"/>
            <a:t>והנה דרישה זו של התורה במצוות </a:t>
          </a:r>
          <a:r>
            <a:rPr lang="he-IL" sz="1400" b="1" kern="1200" dirty="0" err="1"/>
            <a:t>שויתי</a:t>
          </a:r>
          <a:r>
            <a:rPr lang="he-IL" sz="1400" b="1" kern="1200" dirty="0"/>
            <a:t> צריכה ביאור גדול: </a:t>
          </a:r>
          <a:endParaRPr lang="he-IL" sz="1400" kern="1200" dirty="0"/>
        </a:p>
      </dsp:txBody>
      <dsp:txXfrm>
        <a:off x="2957945" y="0"/>
        <a:ext cx="7174345" cy="739488"/>
      </dsp:txXfrm>
    </dsp:sp>
    <dsp:sp modelId="{AE0F1571-119F-47C9-84D7-86D4B4591E2C}">
      <dsp:nvSpPr>
        <dsp:cNvPr id="0" name=""/>
        <dsp:cNvSpPr/>
      </dsp:nvSpPr>
      <dsp:spPr>
        <a:xfrm>
          <a:off x="517641" y="739488"/>
          <a:ext cx="4880608" cy="4880608"/>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15D251-987D-40F7-A5D7-FB0E3319E527}">
      <dsp:nvSpPr>
        <dsp:cNvPr id="0" name=""/>
        <dsp:cNvSpPr/>
      </dsp:nvSpPr>
      <dsp:spPr>
        <a:xfrm>
          <a:off x="2957945" y="739488"/>
          <a:ext cx="7174345" cy="4880608"/>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kern="1200" dirty="0"/>
            <a:t>   שהרי כל אחד צריך להתעסק בעסקים רבים (כולל גם לימוד התורה), שדורשים את כל כוחות ריכוז שכלו ומחשבתו, ואיך אפשר לדרוש מהאדם לא להסיח דעת מנוכחותו </a:t>
          </a:r>
          <a:r>
            <a:rPr lang="he-IL" sz="1400" b="1" kern="1200" dirty="0" err="1"/>
            <a:t>ית</a:t>
          </a:r>
          <a:r>
            <a:rPr lang="he-IL" sz="1400" b="1" kern="1200" dirty="0"/>
            <a:t>' – אף לא לרגע?! </a:t>
          </a:r>
          <a:endParaRPr lang="he-IL" sz="1400" kern="1200" dirty="0"/>
        </a:p>
      </dsp:txBody>
      <dsp:txXfrm>
        <a:off x="2957945" y="739488"/>
        <a:ext cx="7174345" cy="739488"/>
      </dsp:txXfrm>
    </dsp:sp>
    <dsp:sp modelId="{4AC3ACDD-514D-48C1-B69B-B7FCE1D99DF4}">
      <dsp:nvSpPr>
        <dsp:cNvPr id="0" name=""/>
        <dsp:cNvSpPr/>
      </dsp:nvSpPr>
      <dsp:spPr>
        <a:xfrm>
          <a:off x="1035282" y="1478976"/>
          <a:ext cx="3845325" cy="3845325"/>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2049E3-0967-482B-A60E-339B49163A50}">
      <dsp:nvSpPr>
        <dsp:cNvPr id="0" name=""/>
        <dsp:cNvSpPr/>
      </dsp:nvSpPr>
      <dsp:spPr>
        <a:xfrm>
          <a:off x="2957945" y="1478976"/>
          <a:ext cx="7174345" cy="3845325"/>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kern="1200" dirty="0"/>
            <a:t>קושיא זו מופיעה בספר דברי סופרים </a:t>
          </a:r>
          <a:r>
            <a:rPr lang="he-IL" sz="800" b="1" kern="1200" dirty="0"/>
            <a:t>(קונטרס </a:t>
          </a:r>
          <a:r>
            <a:rPr lang="he-IL" sz="800" b="1" kern="1200" dirty="0" err="1"/>
            <a:t>הזכרונות</a:t>
          </a:r>
          <a:r>
            <a:rPr lang="he-IL" sz="800" b="1" kern="1200" dirty="0"/>
            <a:t> מצוה א') </a:t>
          </a:r>
          <a:r>
            <a:rPr lang="he-IL" sz="1400" b="1" kern="1200" dirty="0" err="1"/>
            <a:t>להרב</a:t>
          </a:r>
          <a:r>
            <a:rPr lang="he-IL" sz="1400" b="1" kern="1200" dirty="0"/>
            <a:t> צדוק הכהן מלובלין זצ"ל.</a:t>
          </a:r>
          <a:endParaRPr lang="he-IL" sz="1400" kern="1200" dirty="0"/>
        </a:p>
      </dsp:txBody>
      <dsp:txXfrm>
        <a:off x="2957945" y="1478976"/>
        <a:ext cx="7174345" cy="739482"/>
      </dsp:txXfrm>
    </dsp:sp>
    <dsp:sp modelId="{3A0F4C3B-A5AF-490C-A836-C9CCE9135FD8}">
      <dsp:nvSpPr>
        <dsp:cNvPr id="0" name=""/>
        <dsp:cNvSpPr/>
      </dsp:nvSpPr>
      <dsp:spPr>
        <a:xfrm>
          <a:off x="1552921" y="2218459"/>
          <a:ext cx="2810048" cy="2810048"/>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6D7C0C6-DCF5-4F85-9815-E892EB6381C1}">
      <dsp:nvSpPr>
        <dsp:cNvPr id="0" name=""/>
        <dsp:cNvSpPr/>
      </dsp:nvSpPr>
      <dsp:spPr>
        <a:xfrm>
          <a:off x="2957945" y="2218459"/>
          <a:ext cx="7174345" cy="2810048"/>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b="1" kern="1200" dirty="0">
              <a:solidFill>
                <a:schemeClr val="accent6">
                  <a:lumMod val="75000"/>
                </a:schemeClr>
              </a:solidFill>
            </a:rPr>
            <a:t>ונראה שהכוונה במצות "</a:t>
          </a:r>
          <a:r>
            <a:rPr lang="he-IL" sz="1600" b="1" kern="1200" dirty="0" err="1">
              <a:solidFill>
                <a:schemeClr val="accent6">
                  <a:lumMod val="75000"/>
                </a:schemeClr>
              </a:solidFill>
            </a:rPr>
            <a:t>שויתי</a:t>
          </a:r>
          <a:r>
            <a:rPr lang="he-IL" sz="1600" b="1" kern="1200" dirty="0">
              <a:solidFill>
                <a:schemeClr val="accent6">
                  <a:lumMod val="75000"/>
                </a:schemeClr>
              </a:solidFill>
            </a:rPr>
            <a:t> ה' לנגדי תמיד" אינה לסוג מחשבה המפריע לחשוב ולהתרכז על דברים אחרים; אלא הכוונה להסתכלות על העולם, בדומה ללבישת משקפיים, המשנים לגמרי את מבטו של האדם על העולם.</a:t>
          </a:r>
        </a:p>
      </dsp:txBody>
      <dsp:txXfrm>
        <a:off x="2957945" y="2218459"/>
        <a:ext cx="7174345" cy="739488"/>
      </dsp:txXfrm>
    </dsp:sp>
    <dsp:sp modelId="{D3B81FDA-672F-42A3-8336-025939251AD5}">
      <dsp:nvSpPr>
        <dsp:cNvPr id="0" name=""/>
        <dsp:cNvSpPr/>
      </dsp:nvSpPr>
      <dsp:spPr>
        <a:xfrm>
          <a:off x="2070562" y="2957947"/>
          <a:ext cx="1774765" cy="1774765"/>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AE1DA3-C03A-49FE-8A5C-7A83C1289FD1}">
      <dsp:nvSpPr>
        <dsp:cNvPr id="0" name=""/>
        <dsp:cNvSpPr/>
      </dsp:nvSpPr>
      <dsp:spPr>
        <a:xfrm>
          <a:off x="2957945" y="2957947"/>
          <a:ext cx="7174345" cy="1774765"/>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kern="1200" dirty="0"/>
            <a:t>כאשר רואים את העולם מתוך הכרה שיש רבש"ע שהוא טוב ומטיב, ושכל מה שקיים ושקורה בעולם מגיע ממנו, רואים עולם מואר, מלא בטחון ושמחה, מתוך הידיעה שכל בעיות העולם נמצאות בידיו הטובות </a:t>
          </a:r>
          <a:r>
            <a:rPr lang="he-IL" sz="1400" b="1" kern="1200" dirty="0" err="1"/>
            <a:t>ית</a:t>
          </a:r>
          <a:r>
            <a:rPr lang="he-IL" sz="1400" b="1" kern="1200" dirty="0"/>
            <a:t>', ושכל מה שהוא </a:t>
          </a:r>
          <a:r>
            <a:rPr lang="he-IL" sz="1400" b="1" kern="1200" dirty="0" err="1"/>
            <a:t>ית</a:t>
          </a:r>
          <a:r>
            <a:rPr lang="he-IL" sz="1400" b="1" kern="1200" dirty="0"/>
            <a:t>' יחליט לעשות יהיה לטובתנו הגדולה ביותר. </a:t>
          </a:r>
          <a:endParaRPr lang="he-IL" sz="1400" kern="1200" dirty="0"/>
        </a:p>
      </dsp:txBody>
      <dsp:txXfrm>
        <a:off x="2957945" y="2957947"/>
        <a:ext cx="7174345" cy="739488"/>
      </dsp:txXfrm>
    </dsp:sp>
    <dsp:sp modelId="{5B0CAA24-C326-42E7-B9E5-6A3B3102B0BC}">
      <dsp:nvSpPr>
        <dsp:cNvPr id="0" name=""/>
        <dsp:cNvSpPr/>
      </dsp:nvSpPr>
      <dsp:spPr>
        <a:xfrm>
          <a:off x="2588204" y="3697435"/>
          <a:ext cx="739482" cy="739482"/>
        </a:xfrm>
        <a:prstGeom prst="pie">
          <a:avLst>
            <a:gd name="adj1" fmla="val 5400000"/>
            <a:gd name="adj2" fmla="val 1620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9E7F6B1-6BB1-47C6-8820-EB3C554825CF}">
      <dsp:nvSpPr>
        <dsp:cNvPr id="0" name=""/>
        <dsp:cNvSpPr/>
      </dsp:nvSpPr>
      <dsp:spPr>
        <a:xfrm>
          <a:off x="2957945" y="3697435"/>
          <a:ext cx="7174345" cy="739482"/>
        </a:xfrm>
        <a:prstGeom prst="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b="1" kern="1200" dirty="0">
              <a:solidFill>
                <a:schemeClr val="accent6">
                  <a:lumMod val="75000"/>
                </a:schemeClr>
              </a:solidFill>
            </a:rPr>
            <a:t>מבט מואר זה על העולם של "</a:t>
          </a:r>
          <a:r>
            <a:rPr lang="he-IL" sz="1600" b="1" kern="1200" dirty="0" err="1">
              <a:solidFill>
                <a:schemeClr val="accent6">
                  <a:lumMod val="75000"/>
                </a:schemeClr>
              </a:solidFill>
            </a:rPr>
            <a:t>שויתי</a:t>
          </a:r>
          <a:r>
            <a:rPr lang="he-IL" sz="1600" b="1" kern="1200" dirty="0">
              <a:solidFill>
                <a:schemeClr val="accent6">
                  <a:lumMod val="75000"/>
                </a:schemeClr>
              </a:solidFill>
            </a:rPr>
            <a:t> ה'", קיים גם כאשר מחשבת האדם מרוכזת לגמרי על דבר המצריך את כל כוחות ריכוזו. </a:t>
          </a:r>
          <a:endParaRPr lang="he-IL" sz="1600" kern="1200" dirty="0">
            <a:solidFill>
              <a:schemeClr val="accent6">
                <a:lumMod val="75000"/>
              </a:schemeClr>
            </a:solidFill>
          </a:endParaRPr>
        </a:p>
      </dsp:txBody>
      <dsp:txXfrm>
        <a:off x="2957945" y="3697435"/>
        <a:ext cx="7174345" cy="739482"/>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4025636" y="0"/>
            <a:ext cx="3078427" cy="513508"/>
          </a:xfrm>
          <a:prstGeom prst="rect">
            <a:avLst/>
          </a:prstGeom>
        </p:spPr>
        <p:txBody>
          <a:bodyPr vert="horz" lIns="99075" tIns="49538" rIns="99075" bIns="49538" rtlCol="1"/>
          <a:lstStyle>
            <a:lvl1pPr algn="r">
              <a:defRPr sz="1300"/>
            </a:lvl1pPr>
          </a:lstStyle>
          <a:p>
            <a:endParaRPr lang="he-IL"/>
          </a:p>
        </p:txBody>
      </p:sp>
      <p:sp>
        <p:nvSpPr>
          <p:cNvPr id="3" name="מציין מיקום של תאריך 2"/>
          <p:cNvSpPr>
            <a:spLocks noGrp="1"/>
          </p:cNvSpPr>
          <p:nvPr>
            <p:ph type="dt" idx="1"/>
          </p:nvPr>
        </p:nvSpPr>
        <p:spPr>
          <a:xfrm>
            <a:off x="1645" y="0"/>
            <a:ext cx="3078427" cy="513508"/>
          </a:xfrm>
          <a:prstGeom prst="rect">
            <a:avLst/>
          </a:prstGeom>
        </p:spPr>
        <p:txBody>
          <a:bodyPr vert="horz" lIns="99075" tIns="49538" rIns="99075" bIns="49538" rtlCol="1"/>
          <a:lstStyle>
            <a:lvl1pPr algn="l">
              <a:defRPr sz="1300"/>
            </a:lvl1pPr>
          </a:lstStyle>
          <a:p>
            <a:fld id="{53696908-CC0D-4DBE-98DC-FF28DB2C93FD}" type="datetimeFigureOut">
              <a:rPr lang="he-IL" smtClean="0"/>
              <a:t>ז'/חשון/תשפ"ז</a:t>
            </a:fld>
            <a:endParaRPr lang="he-IL"/>
          </a:p>
        </p:txBody>
      </p:sp>
      <p:sp>
        <p:nvSpPr>
          <p:cNvPr id="4" name="מציין מיקום של תמונת שקופית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9075" tIns="49538" rIns="99075" bIns="49538" rtlCol="1" anchor="ctr"/>
          <a:lstStyle/>
          <a:p>
            <a:endParaRPr lang="he-IL"/>
          </a:p>
        </p:txBody>
      </p:sp>
      <p:sp>
        <p:nvSpPr>
          <p:cNvPr id="5" name="מציין מיקום של הערות 4"/>
          <p:cNvSpPr>
            <a:spLocks noGrp="1"/>
          </p:cNvSpPr>
          <p:nvPr>
            <p:ph type="body" sz="quarter" idx="3"/>
          </p:nvPr>
        </p:nvSpPr>
        <p:spPr>
          <a:xfrm>
            <a:off x="710407" y="4925407"/>
            <a:ext cx="5683250" cy="4029879"/>
          </a:xfrm>
          <a:prstGeom prst="rect">
            <a:avLst/>
          </a:prstGeom>
        </p:spPr>
        <p:txBody>
          <a:bodyPr vert="horz" lIns="99075" tIns="49538" rIns="99075" bIns="49538"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4025636" y="9721107"/>
            <a:ext cx="3078427" cy="513507"/>
          </a:xfrm>
          <a:prstGeom prst="rect">
            <a:avLst/>
          </a:prstGeom>
        </p:spPr>
        <p:txBody>
          <a:bodyPr vert="horz" lIns="99075" tIns="49538" rIns="99075" bIns="49538" rtlCol="1" anchor="b"/>
          <a:lstStyle>
            <a:lvl1pPr algn="r">
              <a:defRPr sz="1300"/>
            </a:lvl1pPr>
          </a:lstStyle>
          <a:p>
            <a:endParaRPr lang="he-IL"/>
          </a:p>
        </p:txBody>
      </p:sp>
      <p:sp>
        <p:nvSpPr>
          <p:cNvPr id="7" name="מציין מיקום של מספר שקופית 6"/>
          <p:cNvSpPr>
            <a:spLocks noGrp="1"/>
          </p:cNvSpPr>
          <p:nvPr>
            <p:ph type="sldNum" sz="quarter" idx="5"/>
          </p:nvPr>
        </p:nvSpPr>
        <p:spPr>
          <a:xfrm>
            <a:off x="1645" y="9721107"/>
            <a:ext cx="3078427" cy="513507"/>
          </a:xfrm>
          <a:prstGeom prst="rect">
            <a:avLst/>
          </a:prstGeom>
        </p:spPr>
        <p:txBody>
          <a:bodyPr vert="horz" lIns="99075" tIns="49538" rIns="99075" bIns="49538" rtlCol="1" anchor="b"/>
          <a:lstStyle>
            <a:lvl1pPr algn="l">
              <a:defRPr sz="1300"/>
            </a:lvl1pPr>
          </a:lstStyle>
          <a:p>
            <a:fld id="{B716F668-B98A-4618-9AE0-3AE55521A9B1}" type="slidenum">
              <a:rPr lang="he-IL" smtClean="0"/>
              <a:t>‹#›</a:t>
            </a:fld>
            <a:endParaRPr lang="he-IL"/>
          </a:p>
        </p:txBody>
      </p:sp>
    </p:spTree>
    <p:extLst>
      <p:ext uri="{BB962C8B-B14F-4D97-AF65-F5344CB8AC3E}">
        <p14:creationId xmlns:p14="http://schemas.microsoft.com/office/powerpoint/2010/main" val="3481634013"/>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6090BC6A-861F-4B5D-BFB8-1A71BA18012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434784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F9206947-3488-462B-8BC3-09206CB5324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84224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294EB35-B236-4E3F-8928-C6A475C463F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9778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E13AD25-B023-48C2-BD78-0D010D23FAF8}"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063664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AE90A92-5E58-4155-B391-780D35713D2C}"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66382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DF56A87-6039-42BD-A5F0-F5A391031D1F}"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49059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B6C25A-985E-414E-ACA5-924DEBB395A2}"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233044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06B1B3F1-066E-4662-9E3C-EDCE9654367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8644474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D5F192F-68AE-4E32-86A2-1747E239F49F}"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5710499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E624B26-F355-4974-9B23-F94DF3B81B21}"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473108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A293A31-C52F-432F-A7B9-5BDC5EF66FD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5007697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6560F6B-7A19-46EF-BD97-BD28A89006E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5808529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4091F12-1533-42CB-B6C4-6B97A8523DA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876080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48F79D34-FE56-4DD4-A8F3-04F534943CB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032082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86E8368-43B4-4B91-B111-961839FA92A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13104586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84D6F57D-2B75-4FB0-9F5A-8114A78F654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831096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11469E-0B9D-C391-ADC5-356D93215C47}"/>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61D283A-C03E-91E8-E3A2-0D7492DA188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1A70FA75-B182-702E-CF2C-C55BB7D96807}"/>
              </a:ext>
            </a:extLst>
          </p:cNvPr>
          <p:cNvSpPr>
            <a:spLocks noGrp="1"/>
          </p:cNvSpPr>
          <p:nvPr>
            <p:ph type="dt" sz="half" idx="10"/>
          </p:nvPr>
        </p:nvSpPr>
        <p:spPr/>
        <p:txBody>
          <a:bodyPr/>
          <a:lstStyle/>
          <a:p>
            <a:fld id="{3B247C1C-2021-4B23-806C-985B3F84559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3718E05D-272D-006F-10B4-8B5EAA97B52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16927E22-0B3F-F169-596E-68063D0B86E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2678728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432164B-D9D3-6ECD-1961-3C3A57CF385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1B8E19C-089C-6E4D-C920-A94DC77B129E}"/>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96C6DD6-F22C-A3E7-6242-F5A6BA632C1B}"/>
              </a:ext>
            </a:extLst>
          </p:cNvPr>
          <p:cNvSpPr>
            <a:spLocks noGrp="1"/>
          </p:cNvSpPr>
          <p:nvPr>
            <p:ph type="dt" sz="half" idx="10"/>
          </p:nvPr>
        </p:nvSpPr>
        <p:spPr/>
        <p:txBody>
          <a:bodyPr/>
          <a:lstStyle/>
          <a:p>
            <a:fld id="{D0FDEFD5-F20E-495B-B5E3-5B81377C6BA2}"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8C69302A-05F8-A953-B962-3D67FCE8891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D4C6354-816D-E58C-9A79-F21431AA9F84}"/>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1959683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E868606-5848-0F81-B52E-AB66D7612FB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F36061B4-1713-D0A1-5D10-FCD5922378A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4B7CC049-49F6-EB0D-9959-18EC25C87C96}"/>
              </a:ext>
            </a:extLst>
          </p:cNvPr>
          <p:cNvSpPr>
            <a:spLocks noGrp="1"/>
          </p:cNvSpPr>
          <p:nvPr>
            <p:ph type="dt" sz="half" idx="10"/>
          </p:nvPr>
        </p:nvSpPr>
        <p:spPr/>
        <p:txBody>
          <a:bodyPr/>
          <a:lstStyle/>
          <a:p>
            <a:fld id="{F8CC5053-0EA9-4CC7-BD15-41B06FA6B11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A0C39FE3-4017-CE27-9FF6-AB378333402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A4A8C3D-7499-EBEF-5CD2-4979FCEF5953}"/>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481293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AFA5F8-4379-5FD4-FAE8-FB0E15C3B006}"/>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C61B3B4-C0CB-1F6E-2546-4294420EF106}"/>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EC3CD186-5C93-49CF-4804-C8F1DEFD2C0F}"/>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11B4BE78-4C1C-9685-08A3-B2180BEDF1AA}"/>
              </a:ext>
            </a:extLst>
          </p:cNvPr>
          <p:cNvSpPr>
            <a:spLocks noGrp="1"/>
          </p:cNvSpPr>
          <p:nvPr>
            <p:ph type="dt" sz="half" idx="10"/>
          </p:nvPr>
        </p:nvSpPr>
        <p:spPr/>
        <p:txBody>
          <a:bodyPr/>
          <a:lstStyle/>
          <a:p>
            <a:fld id="{894899B6-D91B-4EC9-B0AD-3E3B69D5A335}"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0B87F7FC-9F7F-B9FC-0255-10720DE28E77}"/>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24EB1F99-4514-1A82-0952-9712FD3B0160}"/>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09719071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0D7C88F-0547-5527-8536-A5500E58BCC8}"/>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CF84230A-02F5-1D34-C374-39B8FB09E4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8B51B194-4A57-97F7-C657-AA6D4729E3C6}"/>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17B71B69-A666-B1DA-98BF-32FFD03E6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543D2BB1-D892-B4A9-735D-A2E425E47368}"/>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E6E079B2-A8A0-F3CB-61FC-E43A7805715B}"/>
              </a:ext>
            </a:extLst>
          </p:cNvPr>
          <p:cNvSpPr>
            <a:spLocks noGrp="1"/>
          </p:cNvSpPr>
          <p:nvPr>
            <p:ph type="dt" sz="half" idx="10"/>
          </p:nvPr>
        </p:nvSpPr>
        <p:spPr/>
        <p:txBody>
          <a:bodyPr/>
          <a:lstStyle/>
          <a:p>
            <a:fld id="{2F13C009-0E8D-468F-97B5-7F7B5156EC9E}" type="datetime1">
              <a:rPr lang="en-US" smtClean="0"/>
              <a:t>10/18/2026</a:t>
            </a:fld>
            <a:endParaRPr lang="he-IL"/>
          </a:p>
        </p:txBody>
      </p:sp>
      <p:sp>
        <p:nvSpPr>
          <p:cNvPr id="8" name="מציין מיקום של כותרת תחתונה 7">
            <a:extLst>
              <a:ext uri="{FF2B5EF4-FFF2-40B4-BE49-F238E27FC236}">
                <a16:creationId xmlns:a16="http://schemas.microsoft.com/office/drawing/2014/main" id="{03EE9D25-DF77-3B12-68BB-2D795B9FBD6C}"/>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792983B7-54B1-5A54-DF9E-DF87FF5F8538}"/>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6745377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D3000BB-F139-34AD-A9AC-A3A84CBC9A9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6336238-D7B9-D3A7-5BAE-BBB8AC97B4DE}"/>
              </a:ext>
            </a:extLst>
          </p:cNvPr>
          <p:cNvSpPr>
            <a:spLocks noGrp="1"/>
          </p:cNvSpPr>
          <p:nvPr>
            <p:ph type="dt" sz="half" idx="10"/>
          </p:nvPr>
        </p:nvSpPr>
        <p:spPr/>
        <p:txBody>
          <a:bodyPr/>
          <a:lstStyle/>
          <a:p>
            <a:fld id="{206CF42C-DC9D-4D08-873F-60B66C2E0BA6}" type="datetime1">
              <a:rPr lang="en-US" smtClean="0"/>
              <a:t>10/18/2026</a:t>
            </a:fld>
            <a:endParaRPr lang="he-IL"/>
          </a:p>
        </p:txBody>
      </p:sp>
      <p:sp>
        <p:nvSpPr>
          <p:cNvPr id="4" name="מציין מיקום של כותרת תחתונה 3">
            <a:extLst>
              <a:ext uri="{FF2B5EF4-FFF2-40B4-BE49-F238E27FC236}">
                <a16:creationId xmlns:a16="http://schemas.microsoft.com/office/drawing/2014/main" id="{7694EBBA-1905-117C-4FFB-1B86F61C4F02}"/>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2F78732-1767-F2D9-66E1-C0008BE1A0C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80214919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927657B-403E-4F3F-D5A2-1ACB1729B41E}"/>
              </a:ext>
            </a:extLst>
          </p:cNvPr>
          <p:cNvSpPr>
            <a:spLocks noGrp="1"/>
          </p:cNvSpPr>
          <p:nvPr>
            <p:ph type="dt" sz="half" idx="10"/>
          </p:nvPr>
        </p:nvSpPr>
        <p:spPr/>
        <p:txBody>
          <a:bodyPr/>
          <a:lstStyle/>
          <a:p>
            <a:fld id="{1F554B54-34DA-4981-B1DB-5A744A0FAF55}" type="datetime1">
              <a:rPr lang="en-US" smtClean="0"/>
              <a:t>10/18/2026</a:t>
            </a:fld>
            <a:endParaRPr lang="he-IL"/>
          </a:p>
        </p:txBody>
      </p:sp>
      <p:sp>
        <p:nvSpPr>
          <p:cNvPr id="3" name="מציין מיקום של כותרת תחתונה 2">
            <a:extLst>
              <a:ext uri="{FF2B5EF4-FFF2-40B4-BE49-F238E27FC236}">
                <a16:creationId xmlns:a16="http://schemas.microsoft.com/office/drawing/2014/main" id="{5E2B8DDB-FC2E-AF18-6FA5-29B75D96974E}"/>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12832E7-1A21-BB3A-BCC7-98D43B8E445D}"/>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303389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A8C728A-F05A-DDD1-D146-DD98ADCCE9B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48DCAE8B-7895-E007-086D-D61C27886A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4E9E5849-385A-7D02-F562-64C77796565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1A022BCE-8614-CEBC-595C-927346920718}"/>
              </a:ext>
            </a:extLst>
          </p:cNvPr>
          <p:cNvSpPr>
            <a:spLocks noGrp="1"/>
          </p:cNvSpPr>
          <p:nvPr>
            <p:ph type="dt" sz="half" idx="10"/>
          </p:nvPr>
        </p:nvSpPr>
        <p:spPr/>
        <p:txBody>
          <a:bodyPr/>
          <a:lstStyle/>
          <a:p>
            <a:fld id="{848D723C-1D2B-4D9A-B420-F6F8F5B7E6B3}"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40031E75-56CD-0C45-1262-E80BF5241520}"/>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E8E9F45-1864-4D90-C7ED-AD0AF5C6EAA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39356258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CEE51-CB55-DEAA-1E26-6C956B56307E}"/>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6D96F67C-1368-CCBB-A1C0-60894F503C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BA525592-4871-6090-CD78-E6B3827A6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060C4293-93B8-F7FC-EE0A-4CFE825400CE}"/>
              </a:ext>
            </a:extLst>
          </p:cNvPr>
          <p:cNvSpPr>
            <a:spLocks noGrp="1"/>
          </p:cNvSpPr>
          <p:nvPr>
            <p:ph type="dt" sz="half" idx="10"/>
          </p:nvPr>
        </p:nvSpPr>
        <p:spPr/>
        <p:txBody>
          <a:bodyPr/>
          <a:lstStyle/>
          <a:p>
            <a:fld id="{32C433D2-24E7-4E92-BF29-EA2CD3585625}" type="datetime1">
              <a:rPr lang="en-US" smtClean="0"/>
              <a:t>10/18/2026</a:t>
            </a:fld>
            <a:endParaRPr lang="he-IL"/>
          </a:p>
        </p:txBody>
      </p:sp>
      <p:sp>
        <p:nvSpPr>
          <p:cNvPr id="6" name="מציין מיקום של כותרת תחתונה 5">
            <a:extLst>
              <a:ext uri="{FF2B5EF4-FFF2-40B4-BE49-F238E27FC236}">
                <a16:creationId xmlns:a16="http://schemas.microsoft.com/office/drawing/2014/main" id="{873B907F-AB41-EA1A-67FB-72353088975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AFDC2BEF-4C03-518D-6B58-6B74917FFFFC}"/>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42869486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9F8437E-A8C0-7DA6-C01F-5FC8C176774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D90125D7-9739-0D3D-0B9D-F5E27E69372A}"/>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6634518-6836-6478-4142-B7D73BD5DE72}"/>
              </a:ext>
            </a:extLst>
          </p:cNvPr>
          <p:cNvSpPr>
            <a:spLocks noGrp="1"/>
          </p:cNvSpPr>
          <p:nvPr>
            <p:ph type="dt" sz="half" idx="10"/>
          </p:nvPr>
        </p:nvSpPr>
        <p:spPr/>
        <p:txBody>
          <a:bodyPr/>
          <a:lstStyle/>
          <a:p>
            <a:fld id="{B2139634-CAF6-454B-A5F6-0A3E0C2C14ED}"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6EA62F5A-48F4-80BA-1E4D-2FAC9E1B63CA}"/>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697646FC-5195-FA13-2F5C-15DFAFA043A9}"/>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9164738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3EF45CAB-F659-EF49-307F-09EF5867664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AB4C199D-4D72-7099-86FA-FE8DABBA6ED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E048242-683A-FC31-644B-01702B58CACE}"/>
              </a:ext>
            </a:extLst>
          </p:cNvPr>
          <p:cNvSpPr>
            <a:spLocks noGrp="1"/>
          </p:cNvSpPr>
          <p:nvPr>
            <p:ph type="dt" sz="half" idx="10"/>
          </p:nvPr>
        </p:nvSpPr>
        <p:spPr/>
        <p:txBody>
          <a:bodyPr/>
          <a:lstStyle/>
          <a:p>
            <a:fld id="{55BAC3A5-A0E5-419C-A709-726CE2975690}"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EE2B53F6-98A0-73E6-6EAA-5919A8D108A9}"/>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4D11059-A898-694C-D876-81757C72BC76}"/>
              </a:ext>
            </a:extLst>
          </p:cNvPr>
          <p:cNvSpPr>
            <a:spLocks noGrp="1"/>
          </p:cNvSpPr>
          <p:nvPr>
            <p:ph type="sldNum" sz="quarter" idx="12"/>
          </p:nvPr>
        </p:nvSpPr>
        <p:spPr/>
        <p:txBody>
          <a:bodyPr/>
          <a:lstStyle/>
          <a:p>
            <a:fld id="{70CA20A1-E7C3-450A-A92A-ECBF97E20AEA}" type="slidenum">
              <a:rPr lang="he-IL" smtClean="0"/>
              <a:t>‹#›</a:t>
            </a:fld>
            <a:endParaRPr lang="he-IL"/>
          </a:p>
        </p:txBody>
      </p:sp>
    </p:spTree>
    <p:extLst>
      <p:ext uri="{BB962C8B-B14F-4D97-AF65-F5344CB8AC3E}">
        <p14:creationId xmlns:p14="http://schemas.microsoft.com/office/powerpoint/2010/main" val="19261338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5E478C5F-7D85-43B2-8321-40D812FCEF3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511890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677333" y="0"/>
            <a:ext cx="9556557" cy="905164"/>
          </a:xfrm>
        </p:spPr>
        <p:txBody>
          <a:bodyPr/>
          <a:lstStyle>
            <a:lvl1pPr algn="ctr">
              <a:defRPr/>
            </a:lvl1pPr>
          </a:lstStyle>
          <a:p>
            <a:r>
              <a:rPr lang="he-IL" dirty="0"/>
              <a:t>לחץ כדי לערוך סגנון כותרת של תבנית בסיס</a:t>
            </a:r>
            <a:endParaRPr lang="en-US" dirty="0"/>
          </a:p>
        </p:txBody>
      </p:sp>
      <p:sp>
        <p:nvSpPr>
          <p:cNvPr id="3" name="Content Placeholder 2"/>
          <p:cNvSpPr>
            <a:spLocks noGrp="1"/>
          </p:cNvSpPr>
          <p:nvPr>
            <p:ph idx="1"/>
          </p:nvPr>
        </p:nvSpPr>
        <p:spPr>
          <a:xfrm>
            <a:off x="157017" y="942109"/>
            <a:ext cx="10132291" cy="5915891"/>
          </a:xfrm>
        </p:spPr>
        <p:txBody>
          <a:bodyPr/>
          <a:lstStyle>
            <a:lvl1pPr>
              <a:defRPr b="1"/>
            </a:lvl1p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10"/>
          </p:nvPr>
        </p:nvSpPr>
        <p:spPr/>
        <p:txBody>
          <a:bodyPr/>
          <a:lstStyle/>
          <a:p>
            <a:fld id="{DB174E98-50DB-43A2-BDC1-3CF1DD81D0D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2689694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BC67544-A500-4E8F-BAAC-51BB6AA2F7E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0066308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39605C-9FB7-42F7-96E3-3AA76B6C3CB5}"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1999620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C28E2F49-6304-4A8D-831E-47B1F5044111}"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802604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C86DC07E-B2BD-4ABB-8388-CA8E2C324679}"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805113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F9B581-265B-4A18-9254-B39E06641D14}"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76213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7C4951A1-B50C-4CDA-872A-DBC6A655C511}"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36205038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BF4D09D4-FFAD-4E0F-983D-5BB5A87D1932}"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996183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B27506B-30E3-4E2C-8FE1-54DECA2B264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71674793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2D1347E-1077-4C9C-B2E1-D37513F5642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5006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8EC1C6F-BC3D-46BA-9FE6-C6C68A845FF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692351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E56198-434F-4CE4-A28F-F2A7562FC1C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76768294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CA75F20F-65BD-40D3-B4D6-D682CBCD2C4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00506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76C097C7-7809-4CF9-AD3C-FD803FCF180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22703236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66159A5-2041-4DD9-BE69-D1C719121036}"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15102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C6FE4DCE-FC9E-4F39-B09B-5503023D771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046340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9A0A7B5-9872-4D8A-8EA6-F6DEB07F2A1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218374274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D123FCB-38C6-4AB2-AB45-18D003BF618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5257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C115E851-C0FC-42AB-8560-CB37E5A4CDD5}"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4739683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ED8898F9-0F45-4DA8-800A-BB495D76C635}"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492165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F540072-44B1-4868-8B14-79275345688D}"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5037533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8F1D7B-0052-46A6-88CA-9C0D4EBD3DEA}"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3446873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E7E542FA-95DE-48A2-9D6B-C4E0B8D7AD04}"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64337024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CB4F6799-0909-46C7-A6E1-70E24C8DD0D8}"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6973224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FDD55B2-F5F9-413A-8547-7E578903A91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1255417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09268DF9-79AF-4F77-BDF2-C1389A780D92}"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83953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5D43A3CA-E95C-4500-95E4-46900DBA5C93}"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0546053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A4FA1F3C-7A90-4C8A-B4CF-3C1F06B4C015}"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9894210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7CD27C96-CA02-4EAD-9E29-6E6AFCBE8A40}"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662873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8AD9499-B8CD-42EF-84AE-18776F6680F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0614872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B9D1F458-0B7E-47EF-B8C1-98F94E4C5E8B}"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2137046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9EFF41A3-0E2D-4CD6-8E23-DC7D1E3CFB4A}"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2586832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308CC76B-104F-4F1B-9A2A-574AE815012D}"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19695759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85557C10-E354-4CB5-9311-BD03FD409E3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29582027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B4987A84-36A1-4FCB-ADA0-482FF81C021A}"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2035025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246118EA-D3CA-4345-B468-FA805A9E561E}" type="datetime1">
              <a:rPr lang="en-US" smtClean="0"/>
              <a:t>10/18/2026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57452210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normAutofit/>
          </a:bodyPr>
          <a:lstStyle>
            <a:lvl1pPr>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stStyle>
          <a:p>
            <a:r>
              <a:rPr lang="he-IL" dirty="0"/>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F6839170-29AB-415C-BE13-B7AB843A89F0}" type="datetime1">
              <a:rPr lang="en-US" smtClean="0"/>
              <a:t>10/18/2026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9180602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9E1433-1996-4339-AFE6-B69ADDFB5EA4}" type="datetime1">
              <a:rPr lang="en-US" smtClean="0"/>
              <a:t>10/18/2026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536802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63288928-0079-45C0-847A-EEF3844AF910}"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183757251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לחץ כדי לערוך סגנונות טקסט של תבנית בסיס</a:t>
            </a:r>
          </a:p>
        </p:txBody>
      </p:sp>
      <p:sp>
        <p:nvSpPr>
          <p:cNvPr id="5" name="Date Placeholder 4"/>
          <p:cNvSpPr>
            <a:spLocks noGrp="1"/>
          </p:cNvSpPr>
          <p:nvPr>
            <p:ph type="dt" sz="half" idx="10"/>
          </p:nvPr>
        </p:nvSpPr>
        <p:spPr/>
        <p:txBody>
          <a:bodyPr/>
          <a:lstStyle/>
          <a:p>
            <a:fld id="{38811B82-1A52-4421-8DF4-446B029B92A4}" type="datetime1">
              <a:rPr lang="en-US" smtClean="0"/>
              <a:t>10/18/2026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6760892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9D800245-66DB-4CB0-9817-36F86B09D37C}"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62423799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258BA937-A850-47B8-AD66-B10FAF2362D8}"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37653864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6F5F909B-FC2B-4ED3-82BA-494DD894A90F}"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97675311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312616D0-866E-4355-98F8-6EC47C52763A}"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96762079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נכון או לא נכון">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he-IL"/>
              <a:t>לחץ כדי לערוך סגנון כותרת של תבנית בסיס</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לחץ כדי לערוך סגנונות טקסט של תבנית בסיס</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לחץ כדי לערוך סגנונות טקסט של תבנית בסיס</a:t>
            </a:r>
          </a:p>
        </p:txBody>
      </p:sp>
      <p:sp>
        <p:nvSpPr>
          <p:cNvPr id="4" name="Date Placeholder 3"/>
          <p:cNvSpPr>
            <a:spLocks noGrp="1"/>
          </p:cNvSpPr>
          <p:nvPr>
            <p:ph type="dt" sz="half" idx="10"/>
          </p:nvPr>
        </p:nvSpPr>
        <p:spPr/>
        <p:txBody>
          <a:bodyPr/>
          <a:lstStyle/>
          <a:p>
            <a:fld id="{DCFFD0D0-0FED-4463-AA5C-5E9828B0CA57}"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15422071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951759AE-5670-401C-8BC1-0127CB354289}"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412416252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2FE3BD98-18A6-449F-BB5E-A9B4B4F2F6D4}" type="datetime1">
              <a:rPr lang="en-US" smtClean="0"/>
              <a:t>10/18/2026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500311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theme" Target="../theme/theme4.xml"/><Relationship Id="rId2" Type="http://schemas.openxmlformats.org/officeDocument/2006/relationships/slideLayout" Target="../slideLayouts/slideLayout45.xml"/><Relationship Id="rId16" Type="http://schemas.openxmlformats.org/officeDocument/2006/relationships/slideLayout" Target="../slideLayouts/slideLayout59.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slideLayout" Target="../slideLayouts/slideLayout5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theme" Target="../theme/theme5.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459119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0852846-2DA2-430D-8B42-D5B64B5B9273}"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1200" b="1">
                <a:solidFill>
                  <a:schemeClr val="bg2">
                    <a:lumMod val="10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5152201"/>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 id="2147483740" r:id="rId12"/>
    <p:sldLayoutId id="2147483741" r:id="rId13"/>
    <p:sldLayoutId id="2147483742" r:id="rId14"/>
    <p:sldLayoutId id="2147483743" r:id="rId15"/>
    <p:sldLayoutId id="2147483744"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just"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1CC2AE80-DFEF-DB98-FA3E-132330AFEFB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33CB0195-2F07-6649-06A1-3A99AC88275E}"/>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131B0303-251B-6F35-0FB5-49D54564BD8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6E6B7DB-A25B-465D-8C62-3D18A19D811B}" type="datetime1">
              <a:rPr lang="en-US" smtClean="0"/>
              <a:t>10/18/2026</a:t>
            </a:fld>
            <a:endParaRPr lang="he-IL"/>
          </a:p>
        </p:txBody>
      </p:sp>
      <p:sp>
        <p:nvSpPr>
          <p:cNvPr id="5" name="מציין מיקום של כותרת תחתונה 4">
            <a:extLst>
              <a:ext uri="{FF2B5EF4-FFF2-40B4-BE49-F238E27FC236}">
                <a16:creationId xmlns:a16="http://schemas.microsoft.com/office/drawing/2014/main" id="{77386175-1E1B-209F-C777-D1A248AAF3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75CBFE87-5A03-B1FB-44B0-285E071BDB82}"/>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70CA20A1-E7C3-450A-A92A-ECBF97E20AEA}" type="slidenum">
              <a:rPr lang="he-IL" smtClean="0"/>
              <a:t>‹#›</a:t>
            </a:fld>
            <a:endParaRPr lang="he-IL"/>
          </a:p>
        </p:txBody>
      </p:sp>
    </p:spTree>
    <p:extLst>
      <p:ext uri="{BB962C8B-B14F-4D97-AF65-F5344CB8AC3E}">
        <p14:creationId xmlns:p14="http://schemas.microsoft.com/office/powerpoint/2010/main" val="30621702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3" y="609600"/>
            <a:ext cx="9556557"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7" y="2160589"/>
            <a:ext cx="10132291"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C0C9BE4-C446-4D67-8BC2-48AE757AE8B2}"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4313933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157018" y="2160589"/>
            <a:ext cx="9134764" cy="3880773"/>
          </a:xfrm>
          <a:prstGeom prst="rect">
            <a:avLst/>
          </a:prstGeom>
        </p:spPr>
        <p:txBody>
          <a:bodyPr vert="horz" lIns="91440" tIns="45720" rIns="91440" bIns="45720" rtlCol="0">
            <a:normAutofit/>
          </a:bodyPr>
          <a:lstStyle/>
          <a:p>
            <a:pPr lvl="0"/>
            <a:r>
              <a:rPr lang="he-IL" dirty="0"/>
              <a:t>לחץ כדי לערוך סגנונות טקסט של תבנית בסיס</a:t>
            </a:r>
          </a:p>
          <a:p>
            <a:pPr lvl="1"/>
            <a:r>
              <a:rPr lang="he-IL" dirty="0"/>
              <a:t>רמה שנייה</a:t>
            </a:r>
          </a:p>
          <a:p>
            <a:pPr lvl="2"/>
            <a:r>
              <a:rPr lang="he-IL" dirty="0"/>
              <a:t>רמה שלישית</a:t>
            </a:r>
          </a:p>
          <a:p>
            <a:pPr lvl="3"/>
            <a:r>
              <a:rPr lang="he-IL" dirty="0"/>
              <a:t>רמה רביעית</a:t>
            </a:r>
          </a:p>
          <a:p>
            <a:pPr lvl="4"/>
            <a:r>
              <a:rPr lang="he-IL" dirty="0"/>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C70AEED-583C-4DAF-906F-A0777C51F511}"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270661207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he-IL" dirty="0"/>
              <a:t>לחץ כדי לערוך סגנון כותרת של תבנית בסיס</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9C66679-4220-4572-9570-95DED615D442}" type="datetime1">
              <a:rPr lang="en-US" smtClean="0"/>
              <a:t>10/18/2026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379583" y="636140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86913217"/>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Lst>
  <p:hf hdr="0" ftr="0" dt="0"/>
  <p:txStyles>
    <p:titleStyle>
      <a:lvl1pPr algn="l" defTabSz="457200" rtl="1" eaLnBrk="1" latinLnBrk="0" hangingPunct="1">
        <a:spcBef>
          <a:spcPct val="0"/>
        </a:spcBef>
        <a:buNone/>
        <a:defRPr lang="en-US" sz="4000" b="1" kern="1200" dirty="0">
          <a:solidFill>
            <a:schemeClr val="accent1">
              <a:lumMod val="75000"/>
            </a:schemeClr>
          </a:solidFill>
          <a:effectLst>
            <a:glow rad="520700">
              <a:schemeClr val="accent6">
                <a:satMod val="175000"/>
                <a:alpha val="40000"/>
              </a:schemeClr>
            </a:glow>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7.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hyperlink" Target="https://he.wikipedia.org/wiki/%D7%A0%D7%A4%D7%A9" TargetMode="External"/><Relationship Id="rId2" Type="http://schemas.openxmlformats.org/officeDocument/2006/relationships/hyperlink" Target="https://he.wikipedia.org/wiki/%D7%92%D7%95%D7%A3" TargetMode="External"/><Relationship Id="rId1" Type="http://schemas.openxmlformats.org/officeDocument/2006/relationships/slideLayout" Target="../slideLayouts/slideLayout2.xml"/><Relationship Id="rId6" Type="http://schemas.openxmlformats.org/officeDocument/2006/relationships/hyperlink" Target="https://he.wikipedia.org/wiki/%D7%AA%D7%A8%D7%95%D7%A4%D7%94" TargetMode="External"/><Relationship Id="rId5" Type="http://schemas.openxmlformats.org/officeDocument/2006/relationships/hyperlink" Target="https://he.wikipedia.org/wiki/%D7%90%D7%A4%D7%A7%D7%98_%D7%A4%D7%9C%D7%A6%D7%91%D7%95" TargetMode="External"/><Relationship Id="rId4" Type="http://schemas.openxmlformats.org/officeDocument/2006/relationships/hyperlink" Target="https://he.wikipedia.org/wiki/%D7%93%D7%97%D7%A7"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9.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9.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1.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1.xml"/></Relationships>
</file>

<file path=ppt/slides/_rels/slide3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6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4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1.xml"/></Relationships>
</file>

<file path=ppt/slides/_rels/slide4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5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2.xml.rels><?xml version="1.0" encoding="UTF-8" standalone="yes"?>
<Relationships xmlns="http://schemas.openxmlformats.org/package/2006/relationships"><Relationship Id="rId2" Type="http://schemas.openxmlformats.org/officeDocument/2006/relationships/hyperlink" Target="https://www.nsf.org/" TargetMode="External"/><Relationship Id="rId1" Type="http://schemas.openxmlformats.org/officeDocument/2006/relationships/slideLayout" Target="../slideLayouts/slideLayout29.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9.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1.xml.rels><?xml version="1.0" encoding="UTF-8" standalone="yes"?>
<Relationships xmlns="http://schemas.openxmlformats.org/package/2006/relationships"><Relationship Id="rId3" Type="http://schemas.openxmlformats.org/officeDocument/2006/relationships/slide" Target="slide122.xml"/><Relationship Id="rId2" Type="http://schemas.microsoft.com/office/2018/10/relationships/comments" Target="../comments/modernComment_28B_D4A543C6.xml"/><Relationship Id="rId1" Type="http://schemas.openxmlformats.org/officeDocument/2006/relationships/slideLayout" Target="../slideLayouts/slideLayout29.xml"/></Relationships>
</file>

<file path=ppt/slides/_rels/slide62.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9.xml"/></Relationships>
</file>

<file path=ppt/slides/_rels/slide63.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31.jpeg"/><Relationship Id="rId1" Type="http://schemas.openxmlformats.org/officeDocument/2006/relationships/slideLayout" Target="../slideLayouts/slideLayout29.xml"/></Relationships>
</file>

<file path=ppt/slides/_rels/slide64.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9.xml"/></Relationships>
</file>

<file path=ppt/slides/_rels/slide6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9.xml"/></Relationships>
</file>

<file path=ppt/slides/_rels/slide6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9.xml"/></Relationships>
</file>

<file path=ppt/slides/_rels/slide6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9.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9.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7.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5.png"/><Relationship Id="rId2" Type="http://schemas.openxmlformats.org/officeDocument/2006/relationships/diagramData" Target="../diagrams/data1.xml"/><Relationship Id="rId1" Type="http://schemas.openxmlformats.org/officeDocument/2006/relationships/slideLayout" Target="../slideLayouts/slideLayout2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0.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9.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1.xml"/></Relationships>
</file>

<file path=ppt/slides/_rels/slide9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9.xml"/></Relationships>
</file>

<file path=ppt/slides/_rels/slide9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9.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7.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9.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0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29.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9.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6.xml.rels><?xml version="1.0" encoding="UTF-8" standalone="yes"?>
<Relationships xmlns="http://schemas.openxmlformats.org/package/2006/relationships"><Relationship Id="rId2" Type="http://schemas.openxmlformats.org/officeDocument/2006/relationships/hyperlink" Target="https://www.hidabroot.org/#_ftn1" TargetMode="External"/><Relationship Id="rId1" Type="http://schemas.openxmlformats.org/officeDocument/2006/relationships/slideLayout" Target="../slideLayouts/slideLayout29.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21.xml.rels><?xml version="1.0" encoding="UTF-8" standalone="yes"?>
<Relationships xmlns="http://schemas.openxmlformats.org/package/2006/relationships"><Relationship Id="rId3" Type="http://schemas.openxmlformats.org/officeDocument/2006/relationships/hyperlink" Target="https://www.hidabroot.org/search?q=%D7%97%D7%9C%D7%95%D7%9D" TargetMode="External"/><Relationship Id="rId2" Type="http://schemas.openxmlformats.org/officeDocument/2006/relationships/hyperlink" Target="https://www.hidabroot.org/#_ftn3" TargetMode="External"/><Relationship Id="rId1" Type="http://schemas.openxmlformats.org/officeDocument/2006/relationships/slideLayout" Target="../slideLayouts/slideLayout29.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66FF">
            <a:alpha val="43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2AA11D-C26A-F3CE-D362-D80DA4F55F6F}"/>
              </a:ext>
            </a:extLst>
          </p:cNvPr>
          <p:cNvSpPr>
            <a:spLocks noGrp="1"/>
          </p:cNvSpPr>
          <p:nvPr>
            <p:ph type="ctrTitle"/>
          </p:nvPr>
        </p:nvSpPr>
        <p:spPr/>
        <p:txBody>
          <a:bodyPr/>
          <a:lstStyle/>
          <a:p>
            <a:r>
              <a:rPr lang="he-IL" b="1" dirty="0">
                <a:solidFill>
                  <a:srgbClr val="FF66FF"/>
                </a:solidFill>
                <a:highlight>
                  <a:srgbClr val="FFFF00"/>
                </a:highlight>
              </a:rPr>
              <a:t>השפעת השמחה על הבריאות</a:t>
            </a:r>
          </a:p>
        </p:txBody>
      </p:sp>
      <p:sp>
        <p:nvSpPr>
          <p:cNvPr id="3" name="כותרת משנה 2">
            <a:extLst>
              <a:ext uri="{FF2B5EF4-FFF2-40B4-BE49-F238E27FC236}">
                <a16:creationId xmlns:a16="http://schemas.microsoft.com/office/drawing/2014/main" id="{5857CA82-8A9D-728E-ED78-AC34D32E7ECE}"/>
              </a:ext>
            </a:extLst>
          </p:cNvPr>
          <p:cNvSpPr>
            <a:spLocks noGrp="1"/>
          </p:cNvSpPr>
          <p:nvPr>
            <p:ph type="subTitle" idx="1"/>
          </p:nvPr>
        </p:nvSpPr>
        <p:spPr/>
        <p:txBody>
          <a:bodyPr>
            <a:normAutofit/>
          </a:bodyPr>
          <a:lstStyle/>
          <a:p>
            <a:r>
              <a:rPr lang="he-IL" sz="3600" dirty="0">
                <a:solidFill>
                  <a:srgbClr val="FF66FF"/>
                </a:solidFill>
                <a:highlight>
                  <a:srgbClr val="FFFF00"/>
                </a:highlight>
                <a:latin typeface="Aharoni" panose="02010803020104030203" pitchFamily="2" charset="-79"/>
                <a:cs typeface="Aharoni" panose="02010803020104030203" pitchFamily="2" charset="-79"/>
              </a:rPr>
              <a:t>החיים הנפלאים - של אהבה</a:t>
            </a:r>
          </a:p>
          <a:p>
            <a:r>
              <a:rPr lang="he-IL" sz="3600" dirty="0">
                <a:solidFill>
                  <a:srgbClr val="FF66FF"/>
                </a:solidFill>
                <a:highlight>
                  <a:srgbClr val="FFFF00"/>
                </a:highlight>
                <a:latin typeface="Aharoni" panose="02010803020104030203" pitchFamily="2" charset="-79"/>
                <a:cs typeface="Aharoni" panose="02010803020104030203" pitchFamily="2" charset="-79"/>
              </a:rPr>
              <a:t>השפעת נפש גוף</a:t>
            </a:r>
          </a:p>
        </p:txBody>
      </p:sp>
      <p:pic>
        <p:nvPicPr>
          <p:cNvPr id="4" name="תמונה 3">
            <a:extLst>
              <a:ext uri="{FF2B5EF4-FFF2-40B4-BE49-F238E27FC236}">
                <a16:creationId xmlns:a16="http://schemas.microsoft.com/office/drawing/2014/main" id="{2B5795FC-761D-EDC5-7BA0-6F111658EDB0}"/>
              </a:ext>
            </a:extLst>
          </p:cNvPr>
          <p:cNvPicPr>
            <a:picLocks noChangeAspect="1"/>
          </p:cNvPicPr>
          <p:nvPr/>
        </p:nvPicPr>
        <p:blipFill>
          <a:blip r:embed="rId2"/>
          <a:stretch>
            <a:fillRect/>
          </a:stretch>
        </p:blipFill>
        <p:spPr>
          <a:xfrm>
            <a:off x="0" y="0"/>
            <a:ext cx="2790825" cy="1638300"/>
          </a:xfrm>
          <a:prstGeom prst="rect">
            <a:avLst/>
          </a:prstGeom>
        </p:spPr>
      </p:pic>
      <p:pic>
        <p:nvPicPr>
          <p:cNvPr id="3074" name="Picture 2" descr="פוקס ורוד / ריבת שושנים קסומה - מיכל וקסמן">
            <a:extLst>
              <a:ext uri="{FF2B5EF4-FFF2-40B4-BE49-F238E27FC236}">
                <a16:creationId xmlns:a16="http://schemas.microsoft.com/office/drawing/2014/main" id="{52C8397F-CD62-BADE-A514-D32554BEF42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238625"/>
            <a:ext cx="1743075" cy="261937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משקפיים ורודים » אודות">
            <a:extLst>
              <a:ext uri="{FF2B5EF4-FFF2-40B4-BE49-F238E27FC236}">
                <a16:creationId xmlns:a16="http://schemas.microsoft.com/office/drawing/2014/main" id="{6A9D0CFD-FDFE-75D3-B386-CA5F5113E1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10878" y="87464"/>
            <a:ext cx="2505075" cy="1819275"/>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באיזה משקפיים אתם בוחרים לראות את העולם? • נטיעת האור">
            <a:extLst>
              <a:ext uri="{FF2B5EF4-FFF2-40B4-BE49-F238E27FC236}">
                <a16:creationId xmlns:a16="http://schemas.microsoft.com/office/drawing/2014/main" id="{158A91C7-06D2-6838-601A-908EF4AF83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77450" y="4695825"/>
            <a:ext cx="2114550" cy="2162175"/>
          </a:xfrm>
          <a:prstGeom prst="rect">
            <a:avLst/>
          </a:prstGeom>
          <a:noFill/>
          <a:extLst>
            <a:ext uri="{909E8E84-426E-40DD-AFC4-6F175D3DCCD1}">
              <a14:hiddenFill xmlns:a14="http://schemas.microsoft.com/office/drawing/2010/main">
                <a:solidFill>
                  <a:srgbClr val="FFFFFF"/>
                </a:solidFill>
              </a14:hiddenFill>
            </a:ext>
          </a:extLst>
        </p:spPr>
      </p:pic>
      <p:sp>
        <p:nvSpPr>
          <p:cNvPr id="7" name="מציין מיקום של מספר שקופית 6">
            <a:extLst>
              <a:ext uri="{FF2B5EF4-FFF2-40B4-BE49-F238E27FC236}">
                <a16:creationId xmlns:a16="http://schemas.microsoft.com/office/drawing/2014/main" id="{E466F31F-CFA9-03ED-158E-2827C9BF3D6D}"/>
              </a:ext>
            </a:extLst>
          </p:cNvPr>
          <p:cNvSpPr>
            <a:spLocks noGrp="1"/>
          </p:cNvSpPr>
          <p:nvPr>
            <p:ph type="sldNum" sz="quarter" idx="12"/>
          </p:nvPr>
        </p:nvSpPr>
        <p:spPr/>
        <p:txBody>
          <a:bodyPr/>
          <a:lstStyle/>
          <a:p>
            <a:fld id="{70CA20A1-E7C3-450A-A92A-ECBF97E20AEA}" type="slidenum">
              <a:rPr lang="he-IL" smtClean="0"/>
              <a:t>1</a:t>
            </a:fld>
            <a:endParaRPr lang="he-IL"/>
          </a:p>
        </p:txBody>
      </p:sp>
    </p:spTree>
    <p:extLst>
      <p:ext uri="{BB962C8B-B14F-4D97-AF65-F5344CB8AC3E}">
        <p14:creationId xmlns:p14="http://schemas.microsoft.com/office/powerpoint/2010/main" val="6854441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ציין מיקום של מספר שקופית 3">
            <a:extLst>
              <a:ext uri="{FF2B5EF4-FFF2-40B4-BE49-F238E27FC236}">
                <a16:creationId xmlns:a16="http://schemas.microsoft.com/office/drawing/2014/main" id="{B07EE442-E732-2816-F0B2-9696EBE111FD}"/>
              </a:ext>
            </a:extLst>
          </p:cNvPr>
          <p:cNvSpPr>
            <a:spLocks noGrp="1"/>
          </p:cNvSpPr>
          <p:nvPr>
            <p:ph type="sldNum" sz="quarter" idx="12"/>
          </p:nvPr>
        </p:nvSpPr>
        <p:spPr/>
        <p:txBody>
          <a:bodyPr/>
          <a:lstStyle/>
          <a:p>
            <a:fld id="{70CA20A1-E7C3-450A-A92A-ECBF97E20AEA}" type="slidenum">
              <a:rPr lang="he-IL" smtClean="0"/>
              <a:t>2</a:t>
            </a:fld>
            <a:endParaRPr lang="he-IL"/>
          </a:p>
        </p:txBody>
      </p:sp>
    </p:spTree>
    <p:extLst>
      <p:ext uri="{BB962C8B-B14F-4D97-AF65-F5344CB8AC3E}">
        <p14:creationId xmlns:p14="http://schemas.microsoft.com/office/powerpoint/2010/main" val="3966232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31B738F-E4DE-2876-20B5-AE62169085B7}"/>
              </a:ext>
            </a:extLst>
          </p:cNvPr>
          <p:cNvSpPr>
            <a:spLocks noGrp="1"/>
          </p:cNvSpPr>
          <p:nvPr>
            <p:ph type="title"/>
          </p:nvPr>
        </p:nvSpPr>
        <p:spPr/>
        <p:txBody>
          <a:bodyPr/>
          <a:lstStyle/>
          <a:p>
            <a:r>
              <a:rPr lang="he-IL" dirty="0"/>
              <a:t>אנחה שוברת חצי גופו</a:t>
            </a:r>
          </a:p>
        </p:txBody>
      </p:sp>
      <p:sp>
        <p:nvSpPr>
          <p:cNvPr id="3" name="מציין מיקום תוכן 2">
            <a:extLst>
              <a:ext uri="{FF2B5EF4-FFF2-40B4-BE49-F238E27FC236}">
                <a16:creationId xmlns:a16="http://schemas.microsoft.com/office/drawing/2014/main" id="{514EC49C-18FB-5C4D-0187-6E0ED5B45A82}"/>
              </a:ext>
            </a:extLst>
          </p:cNvPr>
          <p:cNvSpPr>
            <a:spLocks noGrp="1"/>
          </p:cNvSpPr>
          <p:nvPr>
            <p:ph idx="1"/>
          </p:nvPr>
        </p:nvSpPr>
        <p:spPr/>
        <p:txBody>
          <a:bodyPr/>
          <a:lstStyle/>
          <a:p>
            <a:r>
              <a:rPr lang="he-IL" dirty="0"/>
              <a:t>תלמוד בבלי מסכת ברכות דף נח עמוד ב</a:t>
            </a:r>
          </a:p>
          <a:p>
            <a:r>
              <a:rPr lang="he-IL" dirty="0" err="1"/>
              <a:t>עולא</a:t>
            </a:r>
            <a:r>
              <a:rPr lang="he-IL" dirty="0"/>
              <a:t> ורב </a:t>
            </a:r>
            <a:r>
              <a:rPr lang="he-IL" dirty="0" err="1"/>
              <a:t>חסדא</a:t>
            </a:r>
            <a:r>
              <a:rPr lang="he-IL" dirty="0"/>
              <a:t> הוו </a:t>
            </a:r>
            <a:r>
              <a:rPr lang="he-IL" dirty="0" err="1"/>
              <a:t>קא</a:t>
            </a:r>
            <a:r>
              <a:rPr lang="he-IL" dirty="0"/>
              <a:t> אזלי </a:t>
            </a:r>
            <a:r>
              <a:rPr lang="he-IL" dirty="0" err="1"/>
              <a:t>באורחא</a:t>
            </a:r>
            <a:r>
              <a:rPr lang="he-IL" dirty="0"/>
              <a:t>, כי מטו </a:t>
            </a:r>
            <a:r>
              <a:rPr lang="he-IL" dirty="0" err="1"/>
              <a:t>אפתחא</a:t>
            </a:r>
            <a:r>
              <a:rPr lang="he-IL" dirty="0"/>
              <a:t> דבי רב </a:t>
            </a:r>
            <a:r>
              <a:rPr lang="he-IL" dirty="0" err="1"/>
              <a:t>חנא</a:t>
            </a:r>
            <a:r>
              <a:rPr lang="he-IL" dirty="0"/>
              <a:t> בר </a:t>
            </a:r>
            <a:r>
              <a:rPr lang="he-IL" dirty="0" err="1"/>
              <a:t>חנילאי</a:t>
            </a:r>
            <a:r>
              <a:rPr lang="he-IL" dirty="0"/>
              <a:t>, נגד רב </a:t>
            </a:r>
            <a:r>
              <a:rPr lang="he-IL" dirty="0" err="1"/>
              <a:t>חסדא</a:t>
            </a:r>
            <a:r>
              <a:rPr lang="he-IL" dirty="0"/>
              <a:t> ואתנח. </a:t>
            </a:r>
          </a:p>
          <a:p>
            <a:r>
              <a:rPr lang="he-IL" dirty="0"/>
              <a:t>אמר ליה </a:t>
            </a:r>
            <a:r>
              <a:rPr lang="he-IL" dirty="0" err="1"/>
              <a:t>עולא</a:t>
            </a:r>
            <a:r>
              <a:rPr lang="he-IL" dirty="0"/>
              <a:t>: </a:t>
            </a:r>
            <a:r>
              <a:rPr lang="he-IL" dirty="0" err="1"/>
              <a:t>אמאי</a:t>
            </a:r>
            <a:r>
              <a:rPr lang="he-IL" dirty="0"/>
              <a:t> </a:t>
            </a:r>
            <a:r>
              <a:rPr lang="he-IL" dirty="0" err="1"/>
              <a:t>קא</a:t>
            </a:r>
            <a:r>
              <a:rPr lang="he-IL" dirty="0"/>
              <a:t> </a:t>
            </a:r>
            <a:r>
              <a:rPr lang="he-IL" dirty="0" err="1"/>
              <a:t>מתנחת</a:t>
            </a:r>
            <a:r>
              <a:rPr lang="he-IL" dirty="0"/>
              <a:t>? והאמר רב: </a:t>
            </a:r>
            <a:r>
              <a:rPr lang="he-IL" dirty="0">
                <a:highlight>
                  <a:srgbClr val="FFFF00"/>
                </a:highlight>
              </a:rPr>
              <a:t>אנחה שוברת חצי גופו של אדם</a:t>
            </a:r>
            <a:r>
              <a:rPr lang="he-IL" dirty="0"/>
              <a:t>, שנאמר ואתה בן אדם </a:t>
            </a:r>
            <a:r>
              <a:rPr lang="he-IL" dirty="0" err="1"/>
              <a:t>האנח</a:t>
            </a:r>
            <a:r>
              <a:rPr lang="he-IL" dirty="0"/>
              <a:t> </a:t>
            </a:r>
            <a:r>
              <a:rPr lang="he-IL" dirty="0" err="1"/>
              <a:t>בשברון</a:t>
            </a:r>
            <a:r>
              <a:rPr lang="he-IL" dirty="0"/>
              <a:t> מתנים וגו', </a:t>
            </a:r>
          </a:p>
          <a:p>
            <a:r>
              <a:rPr lang="he-IL" dirty="0"/>
              <a:t>ורבי יוחנן אמר: </a:t>
            </a:r>
            <a:r>
              <a:rPr lang="he-IL" dirty="0">
                <a:highlight>
                  <a:srgbClr val="FFFF00"/>
                </a:highlight>
              </a:rPr>
              <a:t>אף כל גופו של אדם</a:t>
            </a:r>
            <a:r>
              <a:rPr lang="he-IL" dirty="0"/>
              <a:t>, שנאמר והיה כי יאמרו אליך על מה אתה נאנח ואמרת אל שמועה [כי באה] ונמס כל לב וגו'!</a:t>
            </a:r>
          </a:p>
          <a:p>
            <a:endParaRPr lang="he-IL" dirty="0"/>
          </a:p>
        </p:txBody>
      </p:sp>
      <p:sp>
        <p:nvSpPr>
          <p:cNvPr id="4" name="מציין מיקום של מספר שקופית 3">
            <a:extLst>
              <a:ext uri="{FF2B5EF4-FFF2-40B4-BE49-F238E27FC236}">
                <a16:creationId xmlns:a16="http://schemas.microsoft.com/office/drawing/2014/main" id="{6B89556D-B837-5719-E96E-B48050A8F30A}"/>
              </a:ext>
            </a:extLst>
          </p:cNvPr>
          <p:cNvSpPr>
            <a:spLocks noGrp="1"/>
          </p:cNvSpPr>
          <p:nvPr>
            <p:ph type="sldNum" sz="quarter" idx="12"/>
          </p:nvPr>
        </p:nvSpPr>
        <p:spPr/>
        <p:txBody>
          <a:bodyPr/>
          <a:lstStyle/>
          <a:p>
            <a:fld id="{519954A3-9DFD-4C44-94BA-B95130A3BA1C}" type="slidenum">
              <a:rPr lang="en-US" smtClean="0"/>
              <a:t>3</a:t>
            </a:fld>
            <a:endParaRPr lang="en-US" dirty="0"/>
          </a:p>
        </p:txBody>
      </p:sp>
      <p:pic>
        <p:nvPicPr>
          <p:cNvPr id="6" name="תמונה 5">
            <a:extLst>
              <a:ext uri="{FF2B5EF4-FFF2-40B4-BE49-F238E27FC236}">
                <a16:creationId xmlns:a16="http://schemas.microsoft.com/office/drawing/2014/main" id="{01D4F43A-52FB-DA33-1253-952ECBD9E528}"/>
              </a:ext>
            </a:extLst>
          </p:cNvPr>
          <p:cNvPicPr>
            <a:picLocks noChangeAspect="1"/>
          </p:cNvPicPr>
          <p:nvPr/>
        </p:nvPicPr>
        <p:blipFill>
          <a:blip r:embed="rId2"/>
          <a:stretch>
            <a:fillRect/>
          </a:stretch>
        </p:blipFill>
        <p:spPr>
          <a:xfrm>
            <a:off x="0" y="0"/>
            <a:ext cx="5455227" cy="6858000"/>
          </a:xfrm>
          <a:prstGeom prst="rect">
            <a:avLst/>
          </a:prstGeom>
        </p:spPr>
      </p:pic>
    </p:spTree>
    <p:extLst>
      <p:ext uri="{BB962C8B-B14F-4D97-AF65-F5344CB8AC3E}">
        <p14:creationId xmlns:p14="http://schemas.microsoft.com/office/powerpoint/2010/main" val="3576730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B0036DA-21D9-1DA9-0CB1-F359B0596666}"/>
              </a:ext>
            </a:extLst>
          </p:cNvPr>
          <p:cNvSpPr>
            <a:spLocks noGrp="1"/>
          </p:cNvSpPr>
          <p:nvPr>
            <p:ph type="title"/>
          </p:nvPr>
        </p:nvSpPr>
        <p:spPr/>
        <p:txBody>
          <a:bodyPr/>
          <a:lstStyle/>
          <a:p>
            <a:r>
              <a:rPr lang="he-IL" dirty="0"/>
              <a:t>להשמין מנחת</a:t>
            </a:r>
          </a:p>
        </p:txBody>
      </p:sp>
      <p:sp>
        <p:nvSpPr>
          <p:cNvPr id="3" name="מציין מיקום תוכן 2">
            <a:extLst>
              <a:ext uri="{FF2B5EF4-FFF2-40B4-BE49-F238E27FC236}">
                <a16:creationId xmlns:a16="http://schemas.microsoft.com/office/drawing/2014/main" id="{C94E56B8-35E8-765A-A6CF-9B308ED5AF50}"/>
              </a:ext>
            </a:extLst>
          </p:cNvPr>
          <p:cNvSpPr>
            <a:spLocks noGrp="1"/>
          </p:cNvSpPr>
          <p:nvPr>
            <p:ph idx="1"/>
          </p:nvPr>
        </p:nvSpPr>
        <p:spPr/>
        <p:txBody>
          <a:bodyPr>
            <a:normAutofit/>
          </a:bodyPr>
          <a:lstStyle/>
          <a:p>
            <a:r>
              <a:rPr lang="he-IL" dirty="0"/>
              <a:t>תלמוד בבלי מסכת גיטין דף נו עמוד א</a:t>
            </a:r>
          </a:p>
          <a:p>
            <a:r>
              <a:rPr lang="he-IL" dirty="0"/>
              <a:t>כי מטא להתם, אמר: שלמא עלך </a:t>
            </a:r>
            <a:r>
              <a:rPr lang="he-IL" dirty="0" err="1"/>
              <a:t>מלכא</a:t>
            </a:r>
            <a:r>
              <a:rPr lang="he-IL" dirty="0"/>
              <a:t>, שלמא עלך </a:t>
            </a:r>
            <a:r>
              <a:rPr lang="he-IL" dirty="0" err="1"/>
              <a:t>מלכא</a:t>
            </a:r>
            <a:r>
              <a:rPr lang="he-IL" dirty="0"/>
              <a:t>! א"ל: </a:t>
            </a:r>
            <a:r>
              <a:rPr lang="he-IL" dirty="0" err="1"/>
              <a:t>מיחייבת</a:t>
            </a:r>
            <a:r>
              <a:rPr lang="he-IL" dirty="0"/>
              <a:t> תרי קטלא, </a:t>
            </a:r>
            <a:r>
              <a:rPr lang="he-IL" dirty="0" err="1"/>
              <a:t>חדא</a:t>
            </a:r>
            <a:r>
              <a:rPr lang="he-IL" dirty="0"/>
              <a:t>, </a:t>
            </a:r>
            <a:r>
              <a:rPr lang="he-IL" dirty="0" err="1"/>
              <a:t>דלאו</a:t>
            </a:r>
            <a:r>
              <a:rPr lang="he-IL" dirty="0"/>
              <a:t> </a:t>
            </a:r>
            <a:r>
              <a:rPr lang="he-IL" dirty="0" err="1"/>
              <a:t>מלכא</a:t>
            </a:r>
            <a:r>
              <a:rPr lang="he-IL" dirty="0"/>
              <a:t> אנא </a:t>
            </a:r>
            <a:r>
              <a:rPr lang="he-IL" dirty="0" err="1"/>
              <a:t>וקא</a:t>
            </a:r>
            <a:r>
              <a:rPr lang="he-IL" dirty="0"/>
              <a:t> </a:t>
            </a:r>
            <a:r>
              <a:rPr lang="he-IL" dirty="0" err="1"/>
              <a:t>קרית</a:t>
            </a:r>
            <a:r>
              <a:rPr lang="he-IL" dirty="0"/>
              <a:t> לי </a:t>
            </a:r>
            <a:r>
              <a:rPr lang="he-IL" dirty="0" err="1"/>
              <a:t>מלכא</a:t>
            </a:r>
            <a:r>
              <a:rPr lang="he-IL" dirty="0"/>
              <a:t>! ותו, אי </a:t>
            </a:r>
            <a:r>
              <a:rPr lang="he-IL" dirty="0" err="1"/>
              <a:t>מלכא</a:t>
            </a:r>
            <a:r>
              <a:rPr lang="he-IL" dirty="0"/>
              <a:t> אנא, עד </a:t>
            </a:r>
            <a:r>
              <a:rPr lang="he-IL" dirty="0" err="1"/>
              <a:t>האידנא</a:t>
            </a:r>
            <a:r>
              <a:rPr lang="he-IL" dirty="0"/>
              <a:t> </a:t>
            </a:r>
            <a:r>
              <a:rPr lang="he-IL" dirty="0" err="1"/>
              <a:t>אמאי</a:t>
            </a:r>
            <a:r>
              <a:rPr lang="he-IL" dirty="0"/>
              <a:t> לא אתית לגבאי? </a:t>
            </a:r>
          </a:p>
          <a:p>
            <a:pPr algn="just"/>
            <a:r>
              <a:rPr lang="he-IL" dirty="0"/>
              <a:t>א"ל: </a:t>
            </a:r>
            <a:r>
              <a:rPr lang="he-IL" dirty="0" err="1"/>
              <a:t>דקאמרת</a:t>
            </a:r>
            <a:r>
              <a:rPr lang="he-IL" dirty="0"/>
              <a:t> לאו </a:t>
            </a:r>
            <a:r>
              <a:rPr lang="he-IL" dirty="0" err="1"/>
              <a:t>מלכא</a:t>
            </a:r>
            <a:r>
              <a:rPr lang="he-IL" dirty="0"/>
              <a:t> אנא, איברא </a:t>
            </a:r>
            <a:r>
              <a:rPr lang="he-IL" dirty="0" err="1"/>
              <a:t>מלכא</a:t>
            </a:r>
            <a:r>
              <a:rPr lang="he-IL" dirty="0"/>
              <a:t> את, דאי לאו </a:t>
            </a:r>
            <a:r>
              <a:rPr lang="he-IL" dirty="0" err="1"/>
              <a:t>מלכא</a:t>
            </a:r>
            <a:r>
              <a:rPr lang="he-IL" dirty="0"/>
              <a:t> את לא </a:t>
            </a:r>
            <a:r>
              <a:rPr lang="he-IL" dirty="0" err="1"/>
              <a:t>מימסרא</a:t>
            </a:r>
            <a:r>
              <a:rPr lang="he-IL" dirty="0"/>
              <a:t> ירושלים בידך, </a:t>
            </a:r>
            <a:r>
              <a:rPr lang="he-IL" dirty="0" err="1"/>
              <a:t>דכתיב</a:t>
            </a:r>
            <a:r>
              <a:rPr lang="he-IL" dirty="0"/>
              <a:t>: והלבנון באדיר </a:t>
            </a:r>
            <a:r>
              <a:rPr lang="he-IL" dirty="0" err="1"/>
              <a:t>יפול</a:t>
            </a:r>
            <a:r>
              <a:rPr lang="he-IL" dirty="0"/>
              <a:t>, ואין אדיר אלא מלך, </a:t>
            </a:r>
            <a:r>
              <a:rPr lang="he-IL" dirty="0" err="1"/>
              <a:t>דכתי</a:t>
            </a:r>
            <a:r>
              <a:rPr lang="he-IL" dirty="0"/>
              <a:t>': והיה </a:t>
            </a:r>
            <a:r>
              <a:rPr lang="he-IL" dirty="0" err="1"/>
              <a:t>אדירו</a:t>
            </a:r>
            <a:r>
              <a:rPr lang="he-IL" dirty="0"/>
              <a:t> ממנו וגו', ואין לבנון אלא </a:t>
            </a:r>
            <a:r>
              <a:rPr lang="he-IL" dirty="0" err="1"/>
              <a:t>ביהמ"ק</a:t>
            </a:r>
            <a:r>
              <a:rPr lang="he-IL" dirty="0"/>
              <a:t>, שנאמר: ההר הטוב הזה והלבנון; </a:t>
            </a:r>
          </a:p>
          <a:p>
            <a:pPr algn="just"/>
            <a:r>
              <a:rPr lang="he-IL" dirty="0" err="1"/>
              <a:t>ודקאמרת</a:t>
            </a:r>
            <a:r>
              <a:rPr lang="he-IL" dirty="0"/>
              <a:t> אי </a:t>
            </a:r>
            <a:r>
              <a:rPr lang="he-IL" dirty="0" err="1"/>
              <a:t>מלכא</a:t>
            </a:r>
            <a:r>
              <a:rPr lang="he-IL" dirty="0"/>
              <a:t> אנא </a:t>
            </a:r>
            <a:r>
              <a:rPr lang="he-IL" dirty="0" err="1"/>
              <a:t>אמאי</a:t>
            </a:r>
            <a:r>
              <a:rPr lang="he-IL" dirty="0"/>
              <a:t> לא </a:t>
            </a:r>
            <a:r>
              <a:rPr lang="he-IL" dirty="0" err="1"/>
              <a:t>קאתית</a:t>
            </a:r>
            <a:r>
              <a:rPr lang="he-IL" dirty="0"/>
              <a:t> לגבאי עד </a:t>
            </a:r>
            <a:r>
              <a:rPr lang="he-IL" dirty="0" err="1"/>
              <a:t>האידנא</a:t>
            </a:r>
            <a:r>
              <a:rPr lang="he-IL" dirty="0"/>
              <a:t>? בריוני דאית בן לא שבקינן. </a:t>
            </a:r>
          </a:p>
          <a:p>
            <a:pPr algn="just"/>
            <a:r>
              <a:rPr lang="he-IL" dirty="0" err="1"/>
              <a:t>אדהכי</a:t>
            </a:r>
            <a:r>
              <a:rPr lang="he-IL" dirty="0"/>
              <a:t> אתי </a:t>
            </a:r>
            <a:r>
              <a:rPr lang="he-IL" dirty="0" err="1"/>
              <a:t>פריסתקא</a:t>
            </a:r>
            <a:r>
              <a:rPr lang="he-IL" dirty="0"/>
              <a:t> עליה מרומי, אמר ליה: קום, דמית ליה קיסר, ואמרי הנהו </a:t>
            </a:r>
            <a:r>
              <a:rPr lang="he-IL" dirty="0" err="1"/>
              <a:t>חשיבי</a:t>
            </a:r>
            <a:r>
              <a:rPr lang="he-IL" dirty="0"/>
              <a:t> דרומי </a:t>
            </a:r>
            <a:r>
              <a:rPr lang="he-IL" dirty="0" err="1"/>
              <a:t>לאותיבך</a:t>
            </a:r>
            <a:r>
              <a:rPr lang="he-IL" dirty="0"/>
              <a:t> ברישא. </a:t>
            </a:r>
          </a:p>
          <a:p>
            <a:pPr algn="just"/>
            <a:r>
              <a:rPr lang="he-IL" dirty="0" err="1"/>
              <a:t>הוה</a:t>
            </a:r>
            <a:r>
              <a:rPr lang="he-IL" dirty="0"/>
              <a:t> סיים חד </a:t>
            </a:r>
            <a:r>
              <a:rPr lang="he-IL" dirty="0" err="1"/>
              <a:t>מסאני</a:t>
            </a:r>
            <a:r>
              <a:rPr lang="he-IL" dirty="0"/>
              <a:t>, </a:t>
            </a:r>
            <a:r>
              <a:rPr lang="he-IL" dirty="0" err="1"/>
              <a:t>בעא</a:t>
            </a:r>
            <a:r>
              <a:rPr lang="he-IL" dirty="0"/>
              <a:t> </a:t>
            </a:r>
            <a:r>
              <a:rPr lang="he-IL" dirty="0" err="1"/>
              <a:t>למסיימא</a:t>
            </a:r>
            <a:r>
              <a:rPr lang="he-IL" dirty="0"/>
              <a:t> </a:t>
            </a:r>
            <a:r>
              <a:rPr lang="he-IL" dirty="0" err="1"/>
              <a:t>לאחרינא</a:t>
            </a:r>
            <a:r>
              <a:rPr lang="he-IL" dirty="0"/>
              <a:t> לא עייל, </a:t>
            </a:r>
            <a:r>
              <a:rPr lang="he-IL" dirty="0" err="1"/>
              <a:t>בעא</a:t>
            </a:r>
            <a:r>
              <a:rPr lang="he-IL" dirty="0"/>
              <a:t> </a:t>
            </a:r>
            <a:r>
              <a:rPr lang="he-IL" dirty="0" err="1"/>
              <a:t>למשלפא</a:t>
            </a:r>
            <a:r>
              <a:rPr lang="he-IL" dirty="0"/>
              <a:t> </a:t>
            </a:r>
            <a:r>
              <a:rPr lang="he-IL" dirty="0" err="1"/>
              <a:t>לאידך</a:t>
            </a:r>
            <a:r>
              <a:rPr lang="he-IL" dirty="0"/>
              <a:t> לא נפק, אמר: מאי האי? אמר ליה: לא תצטער, שמועה טובה </a:t>
            </a:r>
            <a:r>
              <a:rPr lang="he-IL" dirty="0" err="1"/>
              <a:t>אתיא</a:t>
            </a:r>
            <a:r>
              <a:rPr lang="he-IL" dirty="0"/>
              <a:t> לך, </a:t>
            </a:r>
            <a:r>
              <a:rPr lang="he-IL" dirty="0" err="1"/>
              <a:t>דכתיב</a:t>
            </a:r>
            <a:r>
              <a:rPr lang="he-IL" dirty="0"/>
              <a:t>: </a:t>
            </a:r>
            <a:r>
              <a:rPr lang="he-IL" dirty="0">
                <a:highlight>
                  <a:srgbClr val="FFFF00"/>
                </a:highlight>
              </a:rPr>
              <a:t>שמועה טובה תדשן עצם. </a:t>
            </a:r>
          </a:p>
          <a:p>
            <a:pPr algn="just"/>
            <a:r>
              <a:rPr lang="he-IL" dirty="0"/>
              <a:t>אלא מאי </a:t>
            </a:r>
            <a:r>
              <a:rPr lang="he-IL" dirty="0" err="1"/>
              <a:t>תקנתיה</a:t>
            </a:r>
            <a:r>
              <a:rPr lang="he-IL" dirty="0"/>
              <a:t>? </a:t>
            </a:r>
            <a:r>
              <a:rPr lang="he-IL" dirty="0" err="1"/>
              <a:t>ליתי</a:t>
            </a:r>
            <a:r>
              <a:rPr lang="he-IL" dirty="0"/>
              <a:t> </a:t>
            </a:r>
            <a:r>
              <a:rPr lang="he-IL" dirty="0" err="1"/>
              <a:t>איניש</a:t>
            </a:r>
            <a:r>
              <a:rPr lang="he-IL" dirty="0"/>
              <a:t> דלא </a:t>
            </a:r>
            <a:r>
              <a:rPr lang="he-IL" dirty="0" err="1"/>
              <a:t>מיתבא</a:t>
            </a:r>
            <a:r>
              <a:rPr lang="he-IL" dirty="0"/>
              <a:t> דעתך מיניה ולחליף </a:t>
            </a:r>
            <a:r>
              <a:rPr lang="he-IL" dirty="0" err="1"/>
              <a:t>קמך</a:t>
            </a:r>
            <a:r>
              <a:rPr lang="he-IL" dirty="0"/>
              <a:t>, </a:t>
            </a:r>
            <a:r>
              <a:rPr lang="he-IL" dirty="0" err="1"/>
              <a:t>דכתיב</a:t>
            </a:r>
            <a:r>
              <a:rPr lang="he-IL" dirty="0"/>
              <a:t>: ורוח נכאה תיבש גרם, עבד הכי עייל.</a:t>
            </a:r>
          </a:p>
          <a:p>
            <a:pPr algn="just"/>
            <a:endParaRPr lang="he-IL" dirty="0"/>
          </a:p>
          <a:p>
            <a:endParaRPr lang="he-IL" sz="2400" dirty="0">
              <a:solidFill>
                <a:schemeClr val="bg2">
                  <a:lumMod val="10000"/>
                </a:schemeClr>
              </a:solidFill>
            </a:endParaRPr>
          </a:p>
        </p:txBody>
      </p:sp>
      <p:sp>
        <p:nvSpPr>
          <p:cNvPr id="4" name="מציין מיקום של מספר שקופית 3">
            <a:extLst>
              <a:ext uri="{FF2B5EF4-FFF2-40B4-BE49-F238E27FC236}">
                <a16:creationId xmlns:a16="http://schemas.microsoft.com/office/drawing/2014/main" id="{01DDD2F2-D8DE-517A-32FE-B9BC78A26BF5}"/>
              </a:ext>
            </a:extLst>
          </p:cNvPr>
          <p:cNvSpPr>
            <a:spLocks noGrp="1"/>
          </p:cNvSpPr>
          <p:nvPr>
            <p:ph type="sldNum" sz="quarter" idx="12"/>
          </p:nvPr>
        </p:nvSpPr>
        <p:spPr/>
        <p:txBody>
          <a:bodyPr/>
          <a:lstStyle/>
          <a:p>
            <a:fld id="{519954A3-9DFD-4C44-94BA-B95130A3BA1C}" type="slidenum">
              <a:rPr lang="en-US" smtClean="0"/>
              <a:t>4</a:t>
            </a:fld>
            <a:endParaRPr lang="en-US" dirty="0"/>
          </a:p>
        </p:txBody>
      </p:sp>
      <p:sp>
        <p:nvSpPr>
          <p:cNvPr id="5" name="מלבן: פינות מעוגלות 4">
            <a:extLst>
              <a:ext uri="{FF2B5EF4-FFF2-40B4-BE49-F238E27FC236}">
                <a16:creationId xmlns:a16="http://schemas.microsoft.com/office/drawing/2014/main" id="{B1AD72FC-2330-96AE-9DD6-E94D2493F25A}"/>
              </a:ext>
            </a:extLst>
          </p:cNvPr>
          <p:cNvSpPr/>
          <p:nvPr/>
        </p:nvSpPr>
        <p:spPr>
          <a:xfrm>
            <a:off x="294640" y="5577840"/>
            <a:ext cx="9540240" cy="128016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1" anchor="ctr"/>
          <a:lstStyle/>
          <a:p>
            <a:r>
              <a:rPr lang="he-IL" sz="2400" b="1" dirty="0">
                <a:solidFill>
                  <a:schemeClr val="bg2">
                    <a:lumMod val="10000"/>
                  </a:schemeClr>
                </a:solidFill>
              </a:rPr>
              <a:t>מדוע שמועה רעה משפיעה כל כך חזק?</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אהבה מחזיקה – 6 דקות. פחד מחזיק 20 דקות </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388505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5">
                                            <p:bg/>
                                          </p:spTgt>
                                        </p:tgtEl>
                                        <p:attrNameLst>
                                          <p:attrName>style.visibility</p:attrName>
                                        </p:attrNameLst>
                                      </p:cBhvr>
                                      <p:to>
                                        <p:strVal val="visible"/>
                                      </p:to>
                                    </p:set>
                                    <p:anim calcmode="lin" valueType="num">
                                      <p:cBhvr additive="base">
                                        <p:cTn id="23" dur="500" fill="hold"/>
                                        <p:tgtEl>
                                          <p:spTgt spid="5">
                                            <p:bg/>
                                          </p:spTgt>
                                        </p:tgtEl>
                                        <p:attrNameLst>
                                          <p:attrName>ppt_x</p:attrName>
                                        </p:attrNameLst>
                                      </p:cBhvr>
                                      <p:tavLst>
                                        <p:tav tm="0">
                                          <p:val>
                                            <p:strVal val="#ppt_x"/>
                                          </p:val>
                                        </p:tav>
                                        <p:tav tm="100000">
                                          <p:val>
                                            <p:strVal val="#ppt_x"/>
                                          </p:val>
                                        </p:tav>
                                      </p:tavLst>
                                    </p:anim>
                                    <p:anim calcmode="lin" valueType="num">
                                      <p:cBhvr additive="base">
                                        <p:cTn id="24" dur="500" fill="hold"/>
                                        <p:tgtEl>
                                          <p:spTgt spid="5">
                                            <p:bg/>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5">
                                            <p:txEl>
                                              <p:pRg st="0" end="0"/>
                                            </p:txEl>
                                          </p:spTgt>
                                        </p:tgtEl>
                                        <p:attrNameLst>
                                          <p:attrName>style.visibility</p:attrName>
                                        </p:attrNameLst>
                                      </p:cBhvr>
                                      <p:to>
                                        <p:strVal val="visible"/>
                                      </p:to>
                                    </p:set>
                                    <p:anim calcmode="lin" valueType="num">
                                      <p:cBhvr additive="base">
                                        <p:cTn id="29"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5">
                                            <p:txEl>
                                              <p:pRg st="1" end="1"/>
                                            </p:txEl>
                                          </p:spTgt>
                                        </p:tgtEl>
                                        <p:attrNameLst>
                                          <p:attrName>style.visibility</p:attrName>
                                        </p:attrNameLst>
                                      </p:cBhvr>
                                      <p:to>
                                        <p:strVal val="visible"/>
                                      </p:to>
                                    </p:set>
                                    <p:anim calcmode="lin" valueType="num">
                                      <p:cBhvr additive="base">
                                        <p:cTn id="35"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1" presetClass="entr" presetSubtype="1" fill="hold" grpId="1" nodeType="clickEffect">
                                  <p:stCondLst>
                                    <p:cond delay="0"/>
                                  </p:stCondLst>
                                  <p:childTnLst>
                                    <p:set>
                                      <p:cBhvr>
                                        <p:cTn id="40" dur="1" fill="hold">
                                          <p:stCondLst>
                                            <p:cond delay="0"/>
                                          </p:stCondLst>
                                        </p:cTn>
                                        <p:tgtEl>
                                          <p:spTgt spid="5">
                                            <p:bg/>
                                          </p:spTgt>
                                        </p:tgtEl>
                                        <p:attrNameLst>
                                          <p:attrName>style.visibility</p:attrName>
                                        </p:attrNameLst>
                                      </p:cBhvr>
                                      <p:to>
                                        <p:strVal val="visible"/>
                                      </p:to>
                                    </p:set>
                                    <p:animEffect transition="in" filter="wheel(1)">
                                      <p:cBhvr>
                                        <p:cTn id="41" dur="2000"/>
                                        <p:tgtEl>
                                          <p:spTgt spid="5">
                                            <p:bg/>
                                          </p:spTgt>
                                        </p:tgtEl>
                                      </p:cBhvr>
                                    </p:animEffect>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grpId="1" nodeType="clickEffect">
                                  <p:stCondLst>
                                    <p:cond delay="0"/>
                                  </p:stCondLst>
                                  <p:childTnLst>
                                    <p:set>
                                      <p:cBhvr>
                                        <p:cTn id="45" dur="1" fill="hold">
                                          <p:stCondLst>
                                            <p:cond delay="0"/>
                                          </p:stCondLst>
                                        </p:cTn>
                                        <p:tgtEl>
                                          <p:spTgt spid="5">
                                            <p:txEl>
                                              <p:pRg st="0" end="0"/>
                                            </p:txEl>
                                          </p:spTgt>
                                        </p:tgtEl>
                                        <p:attrNameLst>
                                          <p:attrName>style.visibility</p:attrName>
                                        </p:attrNameLst>
                                      </p:cBhvr>
                                      <p:to>
                                        <p:strVal val="visible"/>
                                      </p:to>
                                    </p:set>
                                    <p:animEffect transition="in" filter="wheel(1)">
                                      <p:cBhvr>
                                        <p:cTn id="46" dur="2000"/>
                                        <p:tgtEl>
                                          <p:spTgt spid="5">
                                            <p:txEl>
                                              <p:pRg st="0" end="0"/>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1" presetClass="entr" presetSubtype="1" fill="hold" grpId="1" nodeType="clickEffect">
                                  <p:stCondLst>
                                    <p:cond delay="0"/>
                                  </p:stCondLst>
                                  <p:childTnLst>
                                    <p:set>
                                      <p:cBhvr>
                                        <p:cTn id="50" dur="1" fill="hold">
                                          <p:stCondLst>
                                            <p:cond delay="0"/>
                                          </p:stCondLst>
                                        </p:cTn>
                                        <p:tgtEl>
                                          <p:spTgt spid="5">
                                            <p:txEl>
                                              <p:pRg st="1" end="1"/>
                                            </p:txEl>
                                          </p:spTgt>
                                        </p:tgtEl>
                                        <p:attrNameLst>
                                          <p:attrName>style.visibility</p:attrName>
                                        </p:attrNameLst>
                                      </p:cBhvr>
                                      <p:to>
                                        <p:strVal val="visible"/>
                                      </p:to>
                                    </p:set>
                                    <p:animEffect transition="in" filter="wheel(1)">
                                      <p:cBhvr>
                                        <p:cTn id="51" dur="2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p:bldP spid="5" grpId="0" uiExpand="1" build="p" animBg="1"/>
      <p:bldP spid="5" grpId="1" uiExpand="1"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E5E004A-7240-C534-9710-CC2159C6095A}"/>
              </a:ext>
            </a:extLst>
          </p:cNvPr>
          <p:cNvSpPr>
            <a:spLocks noGrp="1"/>
          </p:cNvSpPr>
          <p:nvPr>
            <p:ph type="title"/>
          </p:nvPr>
        </p:nvSpPr>
        <p:spPr/>
        <p:txBody>
          <a:bodyPr/>
          <a:lstStyle/>
          <a:p>
            <a:pPr algn="ctr"/>
            <a:r>
              <a:rPr lang="he-IL" dirty="0" err="1"/>
              <a:t>פסיכוסומטיה</a:t>
            </a:r>
            <a:endParaRPr lang="he-IL" dirty="0"/>
          </a:p>
        </p:txBody>
      </p:sp>
      <p:sp>
        <p:nvSpPr>
          <p:cNvPr id="3" name="מציין מיקום תוכן 2">
            <a:extLst>
              <a:ext uri="{FF2B5EF4-FFF2-40B4-BE49-F238E27FC236}">
                <a16:creationId xmlns:a16="http://schemas.microsoft.com/office/drawing/2014/main" id="{CFBCB363-E023-ECFA-91B1-FC6E0E7B2F9A}"/>
              </a:ext>
            </a:extLst>
          </p:cNvPr>
          <p:cNvSpPr>
            <a:spLocks noGrp="1"/>
          </p:cNvSpPr>
          <p:nvPr>
            <p:ph idx="1"/>
          </p:nvPr>
        </p:nvSpPr>
        <p:spPr/>
        <p:txBody>
          <a:bodyPr/>
          <a:lstStyle/>
          <a:p>
            <a:r>
              <a:rPr lang="he-IL" b="0" i="0" dirty="0" err="1">
                <a:solidFill>
                  <a:srgbClr val="202122"/>
                </a:solidFill>
                <a:effectLst/>
                <a:latin typeface="Arial" panose="020B0604020202020204" pitchFamily="34" charset="0"/>
              </a:rPr>
              <a:t>פסיכוסומטיה</a:t>
            </a:r>
            <a:r>
              <a:rPr lang="he-IL" b="0" i="0" dirty="0">
                <a:solidFill>
                  <a:srgbClr val="202122"/>
                </a:solidFill>
                <a:effectLst/>
                <a:latin typeface="Arial" panose="020B0604020202020204" pitchFamily="34" charset="0"/>
              </a:rPr>
              <a:t> מבוססת על ההנחה כי ישנה השפעת גומלין בין ה</a:t>
            </a:r>
            <a:r>
              <a:rPr lang="he-IL" b="0" i="0" u="none" strike="noStrike" dirty="0">
                <a:solidFill>
                  <a:srgbClr val="3366CC"/>
                </a:solidFill>
                <a:effectLst/>
                <a:latin typeface="Arial" panose="020B0604020202020204" pitchFamily="34" charset="0"/>
                <a:hlinkClick r:id="rId2" tooltip="גוף"/>
              </a:rPr>
              <a:t>גוף</a:t>
            </a:r>
            <a:r>
              <a:rPr lang="he-IL" b="0" i="0" dirty="0">
                <a:solidFill>
                  <a:srgbClr val="202122"/>
                </a:solidFill>
                <a:effectLst/>
                <a:latin typeface="Arial" panose="020B0604020202020204" pitchFamily="34" charset="0"/>
              </a:rPr>
              <a:t> ל</a:t>
            </a:r>
            <a:r>
              <a:rPr lang="he-IL" b="0" i="0" u="none" strike="noStrike" dirty="0">
                <a:solidFill>
                  <a:srgbClr val="3366CC"/>
                </a:solidFill>
                <a:effectLst/>
                <a:latin typeface="Arial" panose="020B0604020202020204" pitchFamily="34" charset="0"/>
                <a:hlinkClick r:id="rId3" tooltip="נפש"/>
              </a:rPr>
              <a:t>נפש</a:t>
            </a:r>
            <a:r>
              <a:rPr lang="he-IL" b="0" i="0" dirty="0">
                <a:solidFill>
                  <a:srgbClr val="202122"/>
                </a:solidFill>
                <a:effectLst/>
                <a:latin typeface="Arial" panose="020B0604020202020204" pitchFamily="34" charset="0"/>
              </a:rPr>
              <a:t>. </a:t>
            </a:r>
          </a:p>
          <a:p>
            <a:r>
              <a:rPr lang="he-IL" b="0" i="0" dirty="0">
                <a:solidFill>
                  <a:srgbClr val="202122"/>
                </a:solidFill>
                <a:effectLst/>
                <a:latin typeface="Arial" panose="020B0604020202020204" pitchFamily="34" charset="0"/>
              </a:rPr>
              <a:t>מחלות הפורצות בעקבות מצבי </a:t>
            </a:r>
            <a:r>
              <a:rPr lang="he-IL" b="0" i="0" u="none" strike="noStrike" dirty="0">
                <a:solidFill>
                  <a:srgbClr val="3366CC"/>
                </a:solidFill>
                <a:effectLst/>
                <a:latin typeface="Arial" panose="020B0604020202020204" pitchFamily="34" charset="0"/>
                <a:hlinkClick r:id="rId4" tooltip="דחק"/>
              </a:rPr>
              <a:t>דחק</a:t>
            </a:r>
            <a:r>
              <a:rPr lang="he-IL" b="0" i="0" dirty="0">
                <a:solidFill>
                  <a:srgbClr val="202122"/>
                </a:solidFill>
                <a:effectLst/>
                <a:latin typeface="Arial" panose="020B0604020202020204" pitchFamily="34" charset="0"/>
              </a:rPr>
              <a:t> (לחץ) או שהסימפטומים שלהן מחמירים בעקבות מצבים אלו, הן מחלות פסיכוסומטיות. </a:t>
            </a:r>
          </a:p>
          <a:p>
            <a:r>
              <a:rPr lang="he-IL" b="0" i="0" dirty="0">
                <a:solidFill>
                  <a:srgbClr val="202122"/>
                </a:solidFill>
                <a:effectLst/>
                <a:latin typeface="Arial" panose="020B0604020202020204" pitchFamily="34" charset="0"/>
              </a:rPr>
              <a:t>ההשפעה יכולה להיות גם לכיוון המיטיב, ועם הגעת אהבה ושלווה לחייו של אדם, מצבו הבריאותי ישתפר ומחלות כרוניות עשויות </a:t>
            </a:r>
            <a:r>
              <a:rPr lang="he-IL" b="0" i="0" dirty="0" err="1">
                <a:solidFill>
                  <a:srgbClr val="202122"/>
                </a:solidFill>
                <a:effectLst/>
                <a:latin typeface="Arial" panose="020B0604020202020204" pitchFamily="34" charset="0"/>
              </a:rPr>
              <a:t>להרפא</a:t>
            </a:r>
            <a:r>
              <a:rPr lang="he-IL" b="0" i="0" dirty="0">
                <a:solidFill>
                  <a:srgbClr val="202122"/>
                </a:solidFill>
                <a:effectLst/>
                <a:latin typeface="Arial" panose="020B0604020202020204" pitchFamily="34" charset="0"/>
              </a:rPr>
              <a:t> או להיחלש.</a:t>
            </a:r>
          </a:p>
          <a:p>
            <a:r>
              <a:rPr lang="he-IL" b="0" i="0" dirty="0">
                <a:solidFill>
                  <a:srgbClr val="202122"/>
                </a:solidFill>
                <a:effectLst/>
                <a:latin typeface="Arial" panose="020B0604020202020204" pitchFamily="34" charset="0"/>
              </a:rPr>
              <a:t>יש הרואים ב</a:t>
            </a:r>
            <a:r>
              <a:rPr lang="he-IL" b="0" i="0" u="none" strike="noStrike" dirty="0">
                <a:solidFill>
                  <a:srgbClr val="3366CC"/>
                </a:solidFill>
                <a:effectLst/>
                <a:latin typeface="Arial" panose="020B0604020202020204" pitchFamily="34" charset="0"/>
                <a:hlinkClick r:id="rId5" tooltip="אפקט פלצבו"/>
              </a:rPr>
              <a:t>אפקט הפלצבו</a:t>
            </a:r>
            <a:r>
              <a:rPr lang="he-IL" b="0" i="0" dirty="0">
                <a:solidFill>
                  <a:srgbClr val="202122"/>
                </a:solidFill>
                <a:effectLst/>
                <a:latin typeface="Arial" panose="020B0604020202020204" pitchFamily="34" charset="0"/>
              </a:rPr>
              <a:t> הוכחה לכך כי כל המחלות והסימפטומים מושפעים ממצבו הנפשי, אמונותיו ומחשבותיו של האדם. האפקט מראה כי נטילת </a:t>
            </a:r>
            <a:r>
              <a:rPr lang="he-IL" b="0" i="0" u="none" strike="noStrike" dirty="0">
                <a:solidFill>
                  <a:srgbClr val="3366CC"/>
                </a:solidFill>
                <a:effectLst/>
                <a:latin typeface="Arial" panose="020B0604020202020204" pitchFamily="34" charset="0"/>
                <a:hlinkClick r:id="rId6" tooltip="תרופה"/>
              </a:rPr>
              <a:t>תרופת</a:t>
            </a:r>
            <a:r>
              <a:rPr lang="he-IL" b="0" i="0" dirty="0">
                <a:solidFill>
                  <a:srgbClr val="202122"/>
                </a:solidFill>
                <a:effectLst/>
                <a:latin typeface="Arial" panose="020B0604020202020204" pitchFamily="34" charset="0"/>
              </a:rPr>
              <a:t> דמה משפיעה לטובה על מצבו הגופני של האדם ומשפרת את המדדים הפיזיולוגיים, למרות שאינה מכילה חומר כימי פעיל. אפקט זה נמצא כבעל השפעה על כל מגוון המחלות.</a:t>
            </a:r>
            <a:endParaRPr lang="he-IL" dirty="0"/>
          </a:p>
        </p:txBody>
      </p:sp>
      <p:sp>
        <p:nvSpPr>
          <p:cNvPr id="4" name="מציין מיקום של מספר שקופית 3">
            <a:extLst>
              <a:ext uri="{FF2B5EF4-FFF2-40B4-BE49-F238E27FC236}">
                <a16:creationId xmlns:a16="http://schemas.microsoft.com/office/drawing/2014/main" id="{B3DFE505-113E-9DA4-DACA-60D5DBE22B38}"/>
              </a:ext>
            </a:extLst>
          </p:cNvPr>
          <p:cNvSpPr>
            <a:spLocks noGrp="1"/>
          </p:cNvSpPr>
          <p:nvPr>
            <p:ph type="sldNum" sz="quarter" idx="12"/>
          </p:nvPr>
        </p:nvSpPr>
        <p:spPr/>
        <p:txBody>
          <a:bodyPr/>
          <a:lstStyle/>
          <a:p>
            <a:fld id="{519954A3-9DFD-4C44-94BA-B95130A3BA1C}" type="slidenum">
              <a:rPr lang="en-US" smtClean="0"/>
              <a:t>5</a:t>
            </a:fld>
            <a:endParaRPr lang="en-US" dirty="0"/>
          </a:p>
        </p:txBody>
      </p:sp>
    </p:spTree>
    <p:extLst>
      <p:ext uri="{BB962C8B-B14F-4D97-AF65-F5344CB8AC3E}">
        <p14:creationId xmlns:p14="http://schemas.microsoft.com/office/powerpoint/2010/main" val="14298964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4F23879-5EA5-D5C9-D71A-AF8A46A4E7B3}"/>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A84AD64B-EF6E-3D2F-9A90-6C03E8E29E5A}"/>
              </a:ext>
            </a:extLst>
          </p:cNvPr>
          <p:cNvSpPr>
            <a:spLocks noGrp="1"/>
          </p:cNvSpPr>
          <p:nvPr>
            <p:ph idx="1"/>
          </p:nvPr>
        </p:nvSpPr>
        <p:spPr/>
        <p:txBody>
          <a:bodyPr/>
          <a:lstStyle/>
          <a:p>
            <a:pPr algn="r" rtl="1"/>
            <a:r>
              <a:rPr lang="he-IL" dirty="0"/>
              <a:t>סַבְרִי מָרָנָן:</a:t>
            </a:r>
            <a:br>
              <a:rPr lang="he-IL" dirty="0"/>
            </a:br>
            <a:r>
              <a:rPr lang="he-IL" dirty="0"/>
              <a:t>בָּרוּךְ אַתָּה ה' </a:t>
            </a:r>
            <a:r>
              <a:rPr lang="he-IL" dirty="0" err="1"/>
              <a:t>אֱלהֵינו</a:t>
            </a:r>
            <a:r>
              <a:rPr lang="he-IL" dirty="0"/>
              <a:t>ּ מֶלֶךְ הָעולָם. בּורֵא פְּרִי הַגָּפֶן:</a:t>
            </a:r>
            <a:br>
              <a:rPr lang="he-IL" dirty="0"/>
            </a:br>
            <a:r>
              <a:rPr lang="he-IL" dirty="0"/>
              <a:t>בָּרוּךְ אַתָּה ה' </a:t>
            </a:r>
            <a:r>
              <a:rPr lang="he-IL" dirty="0" err="1"/>
              <a:t>אֱלהֵינו</a:t>
            </a:r>
            <a:r>
              <a:rPr lang="he-IL" dirty="0"/>
              <a:t>ּ מֶלֶךְ הָעולָם. בּורֵא מִינֵי בְשָׂמִים:</a:t>
            </a:r>
            <a:br>
              <a:rPr lang="he-IL" dirty="0"/>
            </a:br>
            <a:r>
              <a:rPr lang="he-IL" dirty="0"/>
              <a:t>בָּרוּךְ אַתָּה ה' </a:t>
            </a:r>
            <a:r>
              <a:rPr lang="he-IL" dirty="0" err="1"/>
              <a:t>אֱלהֵינו</a:t>
            </a:r>
            <a:r>
              <a:rPr lang="he-IL" dirty="0"/>
              <a:t>ּ מֶלֶךְ הָעולָם. בּורֵא מְאורֵי הָאֵשׁ:</a:t>
            </a:r>
            <a:br>
              <a:rPr lang="he-IL" dirty="0"/>
            </a:br>
            <a:r>
              <a:rPr lang="he-IL" dirty="0"/>
              <a:t>בָּרוּךְ אַתָּה ה' </a:t>
            </a:r>
            <a:r>
              <a:rPr lang="he-IL" dirty="0" err="1"/>
              <a:t>אֱלהֵינו</a:t>
            </a:r>
            <a:r>
              <a:rPr lang="he-IL" dirty="0"/>
              <a:t>ּ מֶלֶךְ הָעולָם. הַמַּבְדִּיל בֵּין קדֶשׁ לְחל. בֵּין אור לְחשֶׁךְ. בֵּין יִשְׂרָאֵל לָעַמִּים. בֵּין יום הַשְּׁבִיעִי לְשֵׁשֶׁת יְמֵי הַמַּעֲשֶׂה: בָּרוּךְ אַתָּה ה'. הַמַבְדִּיל בֵּין קדֶשׁ לְחל</a:t>
            </a:r>
          </a:p>
          <a:p>
            <a:pPr algn="r"/>
            <a:endParaRPr lang="he-IL" dirty="0"/>
          </a:p>
        </p:txBody>
      </p:sp>
      <p:sp>
        <p:nvSpPr>
          <p:cNvPr id="4" name="מציין מיקום של מספר שקופית 3">
            <a:extLst>
              <a:ext uri="{FF2B5EF4-FFF2-40B4-BE49-F238E27FC236}">
                <a16:creationId xmlns:a16="http://schemas.microsoft.com/office/drawing/2014/main" id="{3DCD8C76-F707-62F6-8A0E-FDA79F89A9FD}"/>
              </a:ext>
            </a:extLst>
          </p:cNvPr>
          <p:cNvSpPr>
            <a:spLocks noGrp="1"/>
          </p:cNvSpPr>
          <p:nvPr>
            <p:ph type="sldNum" sz="quarter" idx="12"/>
          </p:nvPr>
        </p:nvSpPr>
        <p:spPr/>
        <p:txBody>
          <a:bodyPr/>
          <a:lstStyle/>
          <a:p>
            <a:fld id="{519954A3-9DFD-4C44-94BA-B95130A3BA1C}" type="slidenum">
              <a:rPr lang="en-US" smtClean="0"/>
              <a:t>6</a:t>
            </a:fld>
            <a:endParaRPr lang="en-US" dirty="0"/>
          </a:p>
        </p:txBody>
      </p:sp>
    </p:spTree>
    <p:extLst>
      <p:ext uri="{BB962C8B-B14F-4D97-AF65-F5344CB8AC3E}">
        <p14:creationId xmlns:p14="http://schemas.microsoft.com/office/powerpoint/2010/main" val="10057123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ציין מיקום של מספר שקופית 3">
            <a:extLst>
              <a:ext uri="{FF2B5EF4-FFF2-40B4-BE49-F238E27FC236}">
                <a16:creationId xmlns:a16="http://schemas.microsoft.com/office/drawing/2014/main" id="{996E78FC-AE48-C056-1BE6-A25C72C9F83E}"/>
              </a:ext>
            </a:extLst>
          </p:cNvPr>
          <p:cNvSpPr>
            <a:spLocks noGrp="1"/>
          </p:cNvSpPr>
          <p:nvPr>
            <p:ph type="sldNum" sz="quarter" idx="12"/>
          </p:nvPr>
        </p:nvSpPr>
        <p:spPr/>
        <p:txBody>
          <a:bodyPr/>
          <a:lstStyle/>
          <a:p>
            <a:fld id="{519954A3-9DFD-4C44-94BA-B95130A3BA1C}" type="slidenum">
              <a:rPr lang="en-US" smtClean="0"/>
              <a:t>7</a:t>
            </a:fld>
            <a:endParaRPr lang="en-US" dirty="0"/>
          </a:p>
        </p:txBody>
      </p:sp>
      <p:sp>
        <p:nvSpPr>
          <p:cNvPr id="5" name="תיבת טקסט 4">
            <a:extLst>
              <a:ext uri="{FF2B5EF4-FFF2-40B4-BE49-F238E27FC236}">
                <a16:creationId xmlns:a16="http://schemas.microsoft.com/office/drawing/2014/main" id="{30E8C1D1-4A1D-85E3-5AAA-AF153021F533}"/>
              </a:ext>
            </a:extLst>
          </p:cNvPr>
          <p:cNvSpPr txBox="1"/>
          <p:nvPr/>
        </p:nvSpPr>
        <p:spPr>
          <a:xfrm>
            <a:off x="119270" y="151075"/>
            <a:ext cx="11092069" cy="6463308"/>
          </a:xfrm>
          <a:prstGeom prst="rect">
            <a:avLst/>
          </a:prstGeom>
          <a:noFill/>
        </p:spPr>
        <p:txBody>
          <a:bodyPr wrap="square" rtlCol="1">
            <a:spAutoFit/>
          </a:bodyPr>
          <a:lstStyle/>
          <a:p>
            <a:pPr marL="285750" indent="-285750">
              <a:buFont typeface="Arial" panose="020B0604020202020204" pitchFamily="34" charset="0"/>
              <a:buChar char="•"/>
            </a:pPr>
            <a:r>
              <a:rPr lang="he-IL" b="1" i="0" dirty="0">
                <a:solidFill>
                  <a:srgbClr val="444444"/>
                </a:solidFill>
                <a:effectLst/>
                <a:latin typeface="Taamey Frank CLM"/>
              </a:rPr>
              <a:t>• הַמַּבְדִּיל בֵּין קֹדֶשׁ לְחוֹל -</a:t>
            </a:r>
            <a:r>
              <a:rPr lang="he-IL" b="0" i="0" dirty="0">
                <a:solidFill>
                  <a:srgbClr val="444444"/>
                </a:solidFill>
                <a:effectLst/>
                <a:latin typeface="Taamey Frank CLM"/>
              </a:rPr>
              <a:t> ה', שמבדיל בין השבת שהיא קודש, לימות השבוע שהם חול. על פי נוסח ברכת ההבדלה: בָּרוּךְ אַתָּה ה' </a:t>
            </a:r>
            <a:r>
              <a:rPr lang="he-IL" b="0" i="0" dirty="0" err="1">
                <a:solidFill>
                  <a:srgbClr val="444444"/>
                </a:solidFill>
                <a:effectLst/>
                <a:latin typeface="Taamey Frank CLM"/>
              </a:rPr>
              <a:t>אֱלהֵינו</a:t>
            </a:r>
            <a:r>
              <a:rPr lang="he-IL" b="0" i="0" dirty="0">
                <a:solidFill>
                  <a:srgbClr val="444444"/>
                </a:solidFill>
                <a:effectLst/>
                <a:latin typeface="Taamey Frank CLM"/>
              </a:rPr>
              <a:t>ּ מֶלֶךְ הָעוֹלָם הַמַּבְדִּיל בֵּין קדֶשׁ לְחֹל, בֵּין אוֹר לְחשֶׁךְ, בֵּין יִשְׂרָאֵל לָעַמִּים, בֵּין יוֹם הַשְּׁבִיעִי לְשֵׁשֶׁת יְמֵי הַמַּעֲשֶׂה. </a:t>
            </a:r>
          </a:p>
          <a:p>
            <a:pPr marL="285750" indent="-285750">
              <a:buFont typeface="Arial" panose="020B0604020202020204" pitchFamily="34" charset="0"/>
              <a:buChar char="•"/>
            </a:pPr>
            <a:r>
              <a:rPr lang="he-IL" dirty="0">
                <a:solidFill>
                  <a:srgbClr val="444444"/>
                </a:solidFill>
                <a:latin typeface="Taamey Frank CLM"/>
              </a:rPr>
              <a:t> </a:t>
            </a:r>
            <a:r>
              <a:rPr lang="he-IL" b="1" i="0" dirty="0">
                <a:solidFill>
                  <a:srgbClr val="444444"/>
                </a:solidFill>
                <a:effectLst/>
                <a:latin typeface="Taamey Frank CLM"/>
              </a:rPr>
              <a:t>• זַרְעֵנוּ וְכַסְפֵּנוּ יַרְבֶּה כַּחוֹל וְכַכּוֹכָבִים בַּלָּיְלָה -</a:t>
            </a:r>
            <a:r>
              <a:rPr lang="he-IL" b="0" i="0" dirty="0">
                <a:solidFill>
                  <a:srgbClr val="444444"/>
                </a:solidFill>
                <a:effectLst/>
                <a:latin typeface="Taamey Frank CLM"/>
              </a:rPr>
              <a:t> על פי הברכות שניתנו לאברהם אבינו ולזרעו אחריו בבראשית </a:t>
            </a:r>
            <a:r>
              <a:rPr lang="he-IL" b="0" i="0" dirty="0" err="1">
                <a:solidFill>
                  <a:srgbClr val="444444"/>
                </a:solidFill>
                <a:effectLst/>
                <a:latin typeface="Taamey Frank CLM"/>
              </a:rPr>
              <a:t>כב</a:t>
            </a:r>
            <a:r>
              <a:rPr lang="he-IL" b="0" i="0" dirty="0">
                <a:solidFill>
                  <a:srgbClr val="444444"/>
                </a:solidFill>
                <a:effectLst/>
                <a:latin typeface="Taamey Frank CLM"/>
              </a:rPr>
              <a:t>, </a:t>
            </a:r>
            <a:r>
              <a:rPr lang="he-IL" b="0" i="0" dirty="0" err="1">
                <a:solidFill>
                  <a:srgbClr val="444444"/>
                </a:solidFill>
                <a:effectLst/>
                <a:latin typeface="Taamey Frank CLM"/>
              </a:rPr>
              <a:t>יז</a:t>
            </a:r>
            <a:r>
              <a:rPr lang="he-IL" b="0" i="0" dirty="0">
                <a:solidFill>
                  <a:srgbClr val="444444"/>
                </a:solidFill>
                <a:effectLst/>
                <a:latin typeface="Taamey Frank CLM"/>
              </a:rPr>
              <a:t>: כִּי בָרֵךְ אֲבָרֶכְךָ וְהַרְבָּה אַרְבֶּה אֶת זַרְעֲךָ כְּכוֹכְבֵי הַשָּׁמַיִם וְכַחוֹל אֲשֶׁר עַל שְׂפַת הַיָּם. </a:t>
            </a:r>
          </a:p>
          <a:p>
            <a:pPr marL="285750" indent="-285750">
              <a:buFont typeface="Arial" panose="020B0604020202020204" pitchFamily="34" charset="0"/>
              <a:buChar char="•"/>
            </a:pPr>
            <a:r>
              <a:rPr lang="he-IL" b="1" i="0" dirty="0">
                <a:solidFill>
                  <a:srgbClr val="444444"/>
                </a:solidFill>
                <a:effectLst/>
                <a:latin typeface="Taamey Frank CLM"/>
              </a:rPr>
              <a:t>• יוֹם פָּנָה כְּצֵל תֹּמֶר -</a:t>
            </a:r>
            <a:r>
              <a:rPr lang="he-IL" b="0" i="0" dirty="0">
                <a:solidFill>
                  <a:srgbClr val="444444"/>
                </a:solidFill>
                <a:effectLst/>
                <a:latin typeface="Taamey Frank CLM"/>
              </a:rPr>
              <a:t> ימיו של האדם חולפים מהר, כצל, כפי שמופיע במקרא במספר מקומות למשל בתהלים (</a:t>
            </a:r>
            <a:r>
              <a:rPr lang="he-IL" b="0" i="0" dirty="0" err="1">
                <a:solidFill>
                  <a:srgbClr val="444444"/>
                </a:solidFill>
                <a:effectLst/>
                <a:latin typeface="Taamey Frank CLM"/>
              </a:rPr>
              <a:t>קמד</a:t>
            </a:r>
            <a:r>
              <a:rPr lang="he-IL" b="0" i="0" dirty="0">
                <a:solidFill>
                  <a:srgbClr val="444444"/>
                </a:solidFill>
                <a:effectLst/>
                <a:latin typeface="Taamey Frank CLM"/>
              </a:rPr>
              <a:t>, ד): אָדָם לַהֶבֶל דָּמָה יָמָיו כְּצֵל עוֹבֵר. </a:t>
            </a:r>
          </a:p>
          <a:p>
            <a:pPr marL="285750" indent="-285750">
              <a:buFont typeface="Arial" panose="020B0604020202020204" pitchFamily="34" charset="0"/>
              <a:buChar char="•"/>
            </a:pPr>
            <a:r>
              <a:rPr lang="he-IL" b="1" i="0" dirty="0">
                <a:solidFill>
                  <a:srgbClr val="444444"/>
                </a:solidFill>
                <a:effectLst/>
                <a:latin typeface="Taamey Frank CLM"/>
              </a:rPr>
              <a:t>• אֶקְרָא לָאֵל עָלַי גּוֹמֵר -</a:t>
            </a:r>
            <a:r>
              <a:rPr lang="he-IL" b="0" i="0" dirty="0">
                <a:solidFill>
                  <a:srgbClr val="444444"/>
                </a:solidFill>
                <a:effectLst/>
                <a:latin typeface="Taamey Frank CLM"/>
              </a:rPr>
              <a:t> אתפלל לאל שעל פיו נקבע כל דבר, על פי הפסוק בתהלים </a:t>
            </a:r>
            <a:r>
              <a:rPr lang="he-IL" b="0" i="0" dirty="0" err="1">
                <a:solidFill>
                  <a:srgbClr val="444444"/>
                </a:solidFill>
                <a:effectLst/>
                <a:latin typeface="Taamey Frank CLM"/>
              </a:rPr>
              <a:t>נז</a:t>
            </a:r>
            <a:r>
              <a:rPr lang="he-IL" b="0" i="0" dirty="0">
                <a:solidFill>
                  <a:srgbClr val="444444"/>
                </a:solidFill>
                <a:effectLst/>
                <a:latin typeface="Taamey Frank CLM"/>
              </a:rPr>
              <a:t>, ג: אֶקְרָא </a:t>
            </a:r>
            <a:r>
              <a:rPr lang="he-IL" b="0" i="0" dirty="0" err="1">
                <a:solidFill>
                  <a:srgbClr val="444444"/>
                </a:solidFill>
                <a:effectLst/>
                <a:latin typeface="Taamey Frank CLM"/>
              </a:rPr>
              <a:t>לֵאלֹהִים</a:t>
            </a:r>
            <a:r>
              <a:rPr lang="he-IL" b="0" i="0" dirty="0">
                <a:solidFill>
                  <a:srgbClr val="444444"/>
                </a:solidFill>
                <a:effectLst/>
                <a:latin typeface="Taamey Frank CLM"/>
              </a:rPr>
              <a:t> עֶלְיוֹן לָאֵל גֹּמֵר עָלָי. </a:t>
            </a:r>
          </a:p>
          <a:p>
            <a:pPr marL="285750" indent="-285750">
              <a:buFont typeface="Arial" panose="020B0604020202020204" pitchFamily="34" charset="0"/>
              <a:buChar char="•"/>
            </a:pPr>
            <a:r>
              <a:rPr lang="he-IL" b="1" i="0" dirty="0">
                <a:solidFill>
                  <a:srgbClr val="444444"/>
                </a:solidFill>
                <a:effectLst/>
                <a:latin typeface="Taamey Frank CLM"/>
              </a:rPr>
              <a:t>• שׁוֹמֵר -</a:t>
            </a:r>
            <a:r>
              <a:rPr lang="he-IL" b="0" i="0" dirty="0">
                <a:solidFill>
                  <a:srgbClr val="444444"/>
                </a:solidFill>
                <a:effectLst/>
                <a:latin typeface="Taamey Frank CLM"/>
              </a:rPr>
              <a:t> כינוי לאל, על פי תהלים </a:t>
            </a:r>
            <a:r>
              <a:rPr lang="he-IL" b="0" i="0" dirty="0" err="1">
                <a:solidFill>
                  <a:srgbClr val="444444"/>
                </a:solidFill>
                <a:effectLst/>
                <a:latin typeface="Taamey Frank CLM"/>
              </a:rPr>
              <a:t>קכא</a:t>
            </a:r>
            <a:r>
              <a:rPr lang="he-IL" b="0" i="0" dirty="0">
                <a:solidFill>
                  <a:srgbClr val="444444"/>
                </a:solidFill>
                <a:effectLst/>
                <a:latin typeface="Taamey Frank CLM"/>
              </a:rPr>
              <a:t>, ד: הִנֵּה לֹא יָנוּם וְלֹא יִישָׁן שׁוֹמֵר יִשְׂרָאֵל. שומר הן במובן של שמירה והגנה והן במובן של זכירה - שומר את בריתו עם ישראל. </a:t>
            </a:r>
          </a:p>
          <a:p>
            <a:pPr marL="285750" indent="-285750">
              <a:buFont typeface="Arial" panose="020B0604020202020204" pitchFamily="34" charset="0"/>
              <a:buChar char="•"/>
            </a:pPr>
            <a:r>
              <a:rPr lang="he-IL" b="1" i="0" dirty="0">
                <a:solidFill>
                  <a:srgbClr val="444444"/>
                </a:solidFill>
                <a:effectLst/>
                <a:latin typeface="Taamey Frank CLM"/>
              </a:rPr>
              <a:t>• יוֹם אֲשֶׁר אָמַר שׁוֹמֵר אָתָא בֹקֶר וְגַם לָיְלָה -</a:t>
            </a:r>
            <a:r>
              <a:rPr lang="he-IL" b="0" i="0" dirty="0">
                <a:solidFill>
                  <a:srgbClr val="444444"/>
                </a:solidFill>
                <a:effectLst/>
                <a:latin typeface="Taamey Frank CLM"/>
              </a:rPr>
              <a:t> מתפלל לאותו יום אשר האל אמר שיגיע. הבוקר בא וגם הלילה עתיד לבוא. והכוונה לגאולה הראשונה שכבר </a:t>
            </a:r>
            <a:r>
              <a:rPr lang="he-IL" b="0" i="0" dirty="0" err="1">
                <a:solidFill>
                  <a:srgbClr val="444444"/>
                </a:solidFill>
                <a:effectLst/>
                <a:latin typeface="Taamey Frank CLM"/>
              </a:rPr>
              <a:t>היתה</a:t>
            </a:r>
            <a:r>
              <a:rPr lang="he-IL" b="0" i="0" dirty="0">
                <a:solidFill>
                  <a:srgbClr val="444444"/>
                </a:solidFill>
                <a:effectLst/>
                <a:latin typeface="Taamey Frank CLM"/>
              </a:rPr>
              <a:t> ולגאולה האחרונה העתידה להגיע. השיבוץ מישעיהו </a:t>
            </a:r>
            <a:r>
              <a:rPr lang="he-IL" b="0" i="0" dirty="0" err="1">
                <a:solidFill>
                  <a:srgbClr val="444444"/>
                </a:solidFill>
                <a:effectLst/>
                <a:latin typeface="Taamey Frank CLM"/>
              </a:rPr>
              <a:t>כא</a:t>
            </a:r>
            <a:r>
              <a:rPr lang="he-IL" b="0" i="0" dirty="0">
                <a:solidFill>
                  <a:srgbClr val="444444"/>
                </a:solidFill>
                <a:effectLst/>
                <a:latin typeface="Taamey Frank CLM"/>
              </a:rPr>
              <a:t>, </a:t>
            </a:r>
            <a:r>
              <a:rPr lang="he-IL" b="0" i="0" dirty="0" err="1">
                <a:solidFill>
                  <a:srgbClr val="444444"/>
                </a:solidFill>
                <a:effectLst/>
                <a:latin typeface="Taamey Frank CLM"/>
              </a:rPr>
              <a:t>יב</a:t>
            </a:r>
            <a:r>
              <a:rPr lang="he-IL" b="0" i="0" dirty="0">
                <a:solidFill>
                  <a:srgbClr val="444444"/>
                </a:solidFill>
                <a:effectLst/>
                <a:latin typeface="Taamey Frank CLM"/>
              </a:rPr>
              <a:t>: אָמַר שׁמֵר אָתָא בֹקֶר וְגַם לָיְלָה אִם </a:t>
            </a:r>
            <a:r>
              <a:rPr lang="he-IL" b="0" i="0" dirty="0" err="1">
                <a:solidFill>
                  <a:srgbClr val="444444"/>
                </a:solidFill>
                <a:effectLst/>
                <a:latin typeface="Taamey Frank CLM"/>
              </a:rPr>
              <a:t>תִּבְעָיוּן</a:t>
            </a:r>
            <a:r>
              <a:rPr lang="he-IL" b="0" i="0" dirty="0">
                <a:solidFill>
                  <a:srgbClr val="444444"/>
                </a:solidFill>
                <a:effectLst/>
                <a:latin typeface="Taamey Frank CLM"/>
              </a:rPr>
              <a:t> </a:t>
            </a:r>
            <a:r>
              <a:rPr lang="he-IL" b="0" i="0" dirty="0" err="1">
                <a:solidFill>
                  <a:srgbClr val="444444"/>
                </a:solidFill>
                <a:effectLst/>
                <a:latin typeface="Taamey Frank CLM"/>
              </a:rPr>
              <a:t>בְּעָיו</a:t>
            </a:r>
            <a:r>
              <a:rPr lang="he-IL" b="0" i="0" dirty="0">
                <a:solidFill>
                  <a:srgbClr val="444444"/>
                </a:solidFill>
                <a:effectLst/>
                <a:latin typeface="Taamey Frank CLM"/>
              </a:rPr>
              <a:t>ּ שֻׁבוּ אֵתָיוּ. </a:t>
            </a:r>
          </a:p>
          <a:p>
            <a:pPr marL="285750" indent="-285750">
              <a:buFont typeface="Arial" panose="020B0604020202020204" pitchFamily="34" charset="0"/>
              <a:buChar char="•"/>
            </a:pPr>
            <a:r>
              <a:rPr lang="he-IL" b="1" i="0" dirty="0">
                <a:solidFill>
                  <a:srgbClr val="444444"/>
                </a:solidFill>
                <a:effectLst/>
                <a:latin typeface="Taamey Frank CLM"/>
              </a:rPr>
              <a:t>• צִדְקָתְךָ כְּהַר תָּבוֹר עֲלֵי פְשָׁעַי עָבֹר תַּעֲבוֹר -</a:t>
            </a:r>
            <a:r>
              <a:rPr lang="he-IL" b="0" i="0" dirty="0">
                <a:solidFill>
                  <a:srgbClr val="444444"/>
                </a:solidFill>
                <a:effectLst/>
                <a:latin typeface="Taamey Frank CLM"/>
              </a:rPr>
              <a:t> צדקת ה' עצומה כהרים, ולכן תמחל לחטאי. </a:t>
            </a:r>
          </a:p>
          <a:p>
            <a:pPr marL="285750" indent="-285750">
              <a:buFont typeface="Arial" panose="020B0604020202020204" pitchFamily="34" charset="0"/>
              <a:buChar char="•"/>
            </a:pPr>
            <a:r>
              <a:rPr lang="he-IL" b="1" i="0" dirty="0">
                <a:solidFill>
                  <a:srgbClr val="444444"/>
                </a:solidFill>
                <a:effectLst/>
                <a:latin typeface="Taamey Frank CLM"/>
              </a:rPr>
              <a:t>• כְּיוֹם אֶתְמוֹל כִּי יַעֲבוֹר וְאַשְׁמוּרָה בַּלָּיְלָה -</a:t>
            </a:r>
            <a:r>
              <a:rPr lang="he-IL" b="0" i="0" dirty="0">
                <a:solidFill>
                  <a:srgbClr val="444444"/>
                </a:solidFill>
                <a:effectLst/>
                <a:latin typeface="Taamey Frank CLM"/>
              </a:rPr>
              <a:t> בקשה שה' יעביר את חטאי במהירות כפי שעבר יום האתמול וכפי שחולפות אשמורות הלילה (הלילה מחולק ל-3 חלקים, 3 אשמורות). השיבוץ מתהלים צ, ד: כִּי אֶלֶף שָׁנִים בְּעֵינֶיךָ כְּיוֹם אֶתְמוֹל כִּי יַעֲבֹר וְאַשְׁמוּרָה בַלָּיְלָה. </a:t>
            </a:r>
          </a:p>
          <a:p>
            <a:pPr marL="285750" indent="-285750">
              <a:buFont typeface="Arial" panose="020B0604020202020204" pitchFamily="34" charset="0"/>
              <a:buChar char="•"/>
            </a:pPr>
            <a:r>
              <a:rPr lang="he-IL" b="1" i="0" dirty="0">
                <a:solidFill>
                  <a:srgbClr val="444444"/>
                </a:solidFill>
                <a:effectLst/>
                <a:latin typeface="Taamey Frank CLM"/>
              </a:rPr>
              <a:t>• חָלְפָה עוֹנַת מִנְחָתִי -</a:t>
            </a:r>
            <a:r>
              <a:rPr lang="he-IL" b="0" i="0" dirty="0">
                <a:solidFill>
                  <a:srgbClr val="444444"/>
                </a:solidFill>
                <a:effectLst/>
                <a:latin typeface="Taamey Frank CLM"/>
              </a:rPr>
              <a:t> עברה כמעט מחצית </a:t>
            </a:r>
            <a:r>
              <a:rPr lang="he-IL" b="0" i="0" dirty="0" err="1">
                <a:solidFill>
                  <a:srgbClr val="444444"/>
                </a:solidFill>
                <a:effectLst/>
                <a:latin typeface="Taamey Frank CLM"/>
              </a:rPr>
              <a:t>מחיי</a:t>
            </a:r>
            <a:r>
              <a:rPr lang="he-IL" b="0" i="0" dirty="0">
                <a:solidFill>
                  <a:srgbClr val="444444"/>
                </a:solidFill>
                <a:effectLst/>
                <a:latin typeface="Taamey Frank CLM"/>
              </a:rPr>
              <a:t> או אף יותר. שעת המנחה היא מצהרי היום ומעלה, עד קרוב לשקיעה. ואולי גם מנחה מלשון מתנה, קרבן. כאילו החמצתי את ההזדמנות להגיש מנחה לה'. </a:t>
            </a:r>
          </a:p>
          <a:p>
            <a:pPr marL="285750" indent="-285750">
              <a:buFont typeface="Arial" panose="020B0604020202020204" pitchFamily="34" charset="0"/>
              <a:buChar char="•"/>
            </a:pPr>
            <a:r>
              <a:rPr lang="he-IL" b="1" i="0" dirty="0">
                <a:solidFill>
                  <a:srgbClr val="444444"/>
                </a:solidFill>
                <a:effectLst/>
                <a:latin typeface="Taamey Frank CLM"/>
              </a:rPr>
              <a:t>• מִי </a:t>
            </a:r>
            <a:r>
              <a:rPr lang="he-IL" b="1" i="0" dirty="0" err="1">
                <a:solidFill>
                  <a:srgbClr val="444444"/>
                </a:solidFill>
                <a:effectLst/>
                <a:latin typeface="Taamey Frank CLM"/>
              </a:rPr>
              <a:t>יִתֵּן</a:t>
            </a:r>
            <a:r>
              <a:rPr lang="he-IL" b="1" i="0" dirty="0">
                <a:solidFill>
                  <a:srgbClr val="444444"/>
                </a:solidFill>
                <a:effectLst/>
                <a:latin typeface="Taamey Frank CLM"/>
              </a:rPr>
              <a:t> מְנוּחָתִי -</a:t>
            </a:r>
            <a:r>
              <a:rPr lang="he-IL" b="0" i="0" dirty="0">
                <a:solidFill>
                  <a:srgbClr val="444444"/>
                </a:solidFill>
                <a:effectLst/>
                <a:latin typeface="Taamey Frank CLM"/>
              </a:rPr>
              <a:t> מקשיי העולם הזה, מחטאי. </a:t>
            </a:r>
          </a:p>
          <a:p>
            <a:pPr marL="285750" indent="-285750">
              <a:buFont typeface="Arial" panose="020B0604020202020204" pitchFamily="34" charset="0"/>
              <a:buChar char="•"/>
            </a:pPr>
            <a:r>
              <a:rPr lang="he-IL" b="1" i="0" dirty="0">
                <a:solidFill>
                  <a:srgbClr val="444444"/>
                </a:solidFill>
                <a:effectLst/>
                <a:latin typeface="Taamey Frank CLM"/>
              </a:rPr>
              <a:t>• אַשְׂחֶה -</a:t>
            </a:r>
            <a:r>
              <a:rPr lang="he-IL" b="0" i="0" dirty="0">
                <a:solidFill>
                  <a:srgbClr val="444444"/>
                </a:solidFill>
                <a:effectLst/>
                <a:latin typeface="Taamey Frank CLM"/>
              </a:rPr>
              <a:t> אציף בדמעות, ואולי גם במשמעות של שיחה, דיבור. </a:t>
            </a:r>
          </a:p>
          <a:p>
            <a:pPr marL="285750" indent="-285750">
              <a:buFont typeface="Arial" panose="020B0604020202020204" pitchFamily="34" charset="0"/>
              <a:buChar char="•"/>
            </a:pPr>
            <a:r>
              <a:rPr lang="he-IL" b="1" i="0" dirty="0">
                <a:solidFill>
                  <a:srgbClr val="444444"/>
                </a:solidFill>
                <a:effectLst/>
                <a:latin typeface="Taamey Frank CLM"/>
              </a:rPr>
              <a:t>• </a:t>
            </a:r>
            <a:r>
              <a:rPr lang="he-IL" b="1" i="0" dirty="0" err="1">
                <a:solidFill>
                  <a:srgbClr val="444444"/>
                </a:solidFill>
                <a:effectLst/>
                <a:latin typeface="Taamey Frank CLM"/>
              </a:rPr>
              <a:t>יָגַעְתִּי</a:t>
            </a:r>
            <a:r>
              <a:rPr lang="he-IL" b="1" i="0" dirty="0">
                <a:solidFill>
                  <a:srgbClr val="444444"/>
                </a:solidFill>
                <a:effectLst/>
                <a:latin typeface="Taamey Frank CLM"/>
              </a:rPr>
              <a:t> בְּאַנְחָתִי אַשְׂחֶה בְּכָל לָיְלָה -</a:t>
            </a:r>
            <a:r>
              <a:rPr lang="he-IL" b="0" i="0" dirty="0">
                <a:solidFill>
                  <a:srgbClr val="444444"/>
                </a:solidFill>
                <a:effectLst/>
                <a:latin typeface="Taamey Frank CLM"/>
              </a:rPr>
              <a:t> שיבוץ מתהלים ו, ז: </a:t>
            </a:r>
            <a:r>
              <a:rPr lang="he-IL" b="0" i="0" dirty="0" err="1">
                <a:solidFill>
                  <a:srgbClr val="444444"/>
                </a:solidFill>
                <a:effectLst/>
                <a:latin typeface="Taamey Frank CLM"/>
              </a:rPr>
              <a:t>יָגַעְתִּי</a:t>
            </a:r>
            <a:r>
              <a:rPr lang="he-IL" b="0" i="0" dirty="0">
                <a:solidFill>
                  <a:srgbClr val="444444"/>
                </a:solidFill>
                <a:effectLst/>
                <a:latin typeface="Taamey Frank CLM"/>
              </a:rPr>
              <a:t> בְאַנְחָתִי אַשְׂחֶה בְכָל לַיְלָה </a:t>
            </a:r>
            <a:r>
              <a:rPr lang="he-IL" b="0" i="0" dirty="0" err="1">
                <a:solidFill>
                  <a:srgbClr val="444444"/>
                </a:solidFill>
                <a:effectLst/>
                <a:latin typeface="Taamey Frank CLM"/>
              </a:rPr>
              <a:t>מִטָּתִי</a:t>
            </a:r>
            <a:r>
              <a:rPr lang="he-IL" b="0" i="0" dirty="0">
                <a:solidFill>
                  <a:srgbClr val="444444"/>
                </a:solidFill>
                <a:effectLst/>
                <a:latin typeface="Taamey Frank CLM"/>
              </a:rPr>
              <a:t> בְּדִמְעָתִי </a:t>
            </a:r>
            <a:r>
              <a:rPr lang="he-IL" b="0" i="0" dirty="0" err="1">
                <a:solidFill>
                  <a:srgbClr val="444444"/>
                </a:solidFill>
                <a:effectLst/>
                <a:latin typeface="Taamey Frank CLM"/>
              </a:rPr>
              <a:t>עַרְשִׂי</a:t>
            </a:r>
            <a:r>
              <a:rPr lang="he-IL" b="0" i="0" dirty="0">
                <a:solidFill>
                  <a:srgbClr val="444444"/>
                </a:solidFill>
                <a:effectLst/>
                <a:latin typeface="Taamey Frank CLM"/>
              </a:rPr>
              <a:t> </a:t>
            </a:r>
            <a:r>
              <a:rPr lang="he-IL" b="0" i="0" dirty="0" err="1">
                <a:solidFill>
                  <a:srgbClr val="444444"/>
                </a:solidFill>
                <a:effectLst/>
                <a:latin typeface="Taamey Frank CLM"/>
              </a:rPr>
              <a:t>אַמְסֶה</a:t>
            </a:r>
            <a:r>
              <a:rPr lang="he-IL" b="0" i="0" dirty="0">
                <a:solidFill>
                  <a:srgbClr val="444444"/>
                </a:solidFill>
                <a:effectLst/>
                <a:latin typeface="Taamey Frank CLM"/>
              </a:rPr>
              <a:t>. </a:t>
            </a:r>
            <a:endParaRPr lang="he-IL" dirty="0"/>
          </a:p>
        </p:txBody>
      </p:sp>
    </p:spTree>
    <p:extLst>
      <p:ext uri="{BB962C8B-B14F-4D97-AF65-F5344CB8AC3E}">
        <p14:creationId xmlns:p14="http://schemas.microsoft.com/office/powerpoint/2010/main" val="393588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ציין מיקום של מספר שקופית 3">
            <a:extLst>
              <a:ext uri="{FF2B5EF4-FFF2-40B4-BE49-F238E27FC236}">
                <a16:creationId xmlns:a16="http://schemas.microsoft.com/office/drawing/2014/main" id="{996E78FC-AE48-C056-1BE6-A25C72C9F83E}"/>
              </a:ext>
            </a:extLst>
          </p:cNvPr>
          <p:cNvSpPr>
            <a:spLocks noGrp="1"/>
          </p:cNvSpPr>
          <p:nvPr>
            <p:ph type="sldNum" sz="quarter" idx="12"/>
          </p:nvPr>
        </p:nvSpPr>
        <p:spPr/>
        <p:txBody>
          <a:bodyPr/>
          <a:lstStyle/>
          <a:p>
            <a:fld id="{519954A3-9DFD-4C44-94BA-B95130A3BA1C}" type="slidenum">
              <a:rPr lang="en-US" smtClean="0"/>
              <a:t>8</a:t>
            </a:fld>
            <a:endParaRPr lang="en-US" dirty="0"/>
          </a:p>
        </p:txBody>
      </p:sp>
      <p:sp>
        <p:nvSpPr>
          <p:cNvPr id="5" name="תיבת טקסט 4">
            <a:extLst>
              <a:ext uri="{FF2B5EF4-FFF2-40B4-BE49-F238E27FC236}">
                <a16:creationId xmlns:a16="http://schemas.microsoft.com/office/drawing/2014/main" id="{30E8C1D1-4A1D-85E3-5AAA-AF153021F533}"/>
              </a:ext>
            </a:extLst>
          </p:cNvPr>
          <p:cNvSpPr txBox="1"/>
          <p:nvPr/>
        </p:nvSpPr>
        <p:spPr>
          <a:xfrm>
            <a:off x="119270" y="151075"/>
            <a:ext cx="11092069" cy="2862322"/>
          </a:xfrm>
          <a:prstGeom prst="rect">
            <a:avLst/>
          </a:prstGeom>
          <a:noFill/>
        </p:spPr>
        <p:txBody>
          <a:bodyPr wrap="square" rtlCol="1">
            <a:spAutoFit/>
          </a:bodyPr>
          <a:lstStyle/>
          <a:p>
            <a:pPr marL="285750" indent="-285750">
              <a:buFont typeface="Arial" panose="020B0604020202020204" pitchFamily="34" charset="0"/>
              <a:buChar char="•"/>
            </a:pPr>
            <a:r>
              <a:rPr lang="he-IL" b="1" i="0" dirty="0">
                <a:solidFill>
                  <a:srgbClr val="444444"/>
                </a:solidFill>
                <a:effectLst/>
                <a:latin typeface="Taamey Frank CLM"/>
              </a:rPr>
              <a:t>• הֵעָתֵר -</a:t>
            </a:r>
            <a:r>
              <a:rPr lang="he-IL" b="0" i="0" dirty="0">
                <a:solidFill>
                  <a:srgbClr val="444444"/>
                </a:solidFill>
                <a:effectLst/>
                <a:latin typeface="Taamey Frank CLM"/>
              </a:rPr>
              <a:t> קבל, שמע, התרצה. </a:t>
            </a:r>
            <a:r>
              <a:rPr lang="he-IL" b="1" i="0" dirty="0">
                <a:solidFill>
                  <a:srgbClr val="444444"/>
                </a:solidFill>
                <a:effectLst/>
                <a:latin typeface="Taamey Frank CLM"/>
              </a:rPr>
              <a:t>• נוֹרָא וְאָיוֹם -</a:t>
            </a:r>
            <a:r>
              <a:rPr lang="he-IL" b="0" i="0" dirty="0">
                <a:solidFill>
                  <a:srgbClr val="444444"/>
                </a:solidFill>
                <a:effectLst/>
                <a:latin typeface="Taamey Frank CLM"/>
              </a:rPr>
              <a:t> כינויים לאל. </a:t>
            </a:r>
          </a:p>
          <a:p>
            <a:pPr marL="285750" indent="-285750">
              <a:buFont typeface="Arial" panose="020B0604020202020204" pitchFamily="34" charset="0"/>
              <a:buChar char="•"/>
            </a:pPr>
            <a:r>
              <a:rPr lang="he-IL" b="1" i="0" dirty="0">
                <a:solidFill>
                  <a:srgbClr val="444444"/>
                </a:solidFill>
                <a:effectLst/>
                <a:latin typeface="Taamey Frank CLM"/>
              </a:rPr>
              <a:t>• </a:t>
            </a:r>
            <a:r>
              <a:rPr lang="he-IL" b="1" i="0" dirty="0" err="1">
                <a:solidFill>
                  <a:srgbClr val="444444"/>
                </a:solidFill>
                <a:effectLst/>
                <a:latin typeface="Taamey Frank CLM"/>
              </a:rPr>
              <a:t>אֲשַׁוֵּע</a:t>
            </a:r>
            <a:r>
              <a:rPr lang="he-IL" b="1" i="0" dirty="0">
                <a:solidFill>
                  <a:srgbClr val="444444"/>
                </a:solidFill>
                <a:effectLst/>
                <a:latin typeface="Taamey Frank CLM"/>
              </a:rPr>
              <a:t>ַ -</a:t>
            </a:r>
            <a:r>
              <a:rPr lang="he-IL" b="0" i="0" dirty="0">
                <a:solidFill>
                  <a:srgbClr val="444444"/>
                </a:solidFill>
                <a:effectLst/>
                <a:latin typeface="Taamey Frank CLM"/>
              </a:rPr>
              <a:t> אתחנן, אייחל. </a:t>
            </a:r>
            <a:r>
              <a:rPr lang="he-IL" b="1" i="0" dirty="0">
                <a:solidFill>
                  <a:srgbClr val="444444"/>
                </a:solidFill>
                <a:effectLst/>
                <a:latin typeface="Taamey Frank CLM"/>
              </a:rPr>
              <a:t>• תְּנָה פִדְיוֹם -</a:t>
            </a:r>
            <a:r>
              <a:rPr lang="he-IL" b="0" i="0" dirty="0">
                <a:solidFill>
                  <a:srgbClr val="444444"/>
                </a:solidFill>
                <a:effectLst/>
                <a:latin typeface="Taamey Frank CLM"/>
              </a:rPr>
              <a:t> גאל אותי. </a:t>
            </a:r>
            <a:r>
              <a:rPr lang="he-IL" b="1" i="0" dirty="0">
                <a:solidFill>
                  <a:srgbClr val="444444"/>
                </a:solidFill>
                <a:effectLst/>
                <a:latin typeface="Taamey Frank CLM"/>
              </a:rPr>
              <a:t>• בְּנֶשֶׁף -</a:t>
            </a:r>
            <a:r>
              <a:rPr lang="he-IL" b="0" i="0" dirty="0">
                <a:solidFill>
                  <a:srgbClr val="444444"/>
                </a:solidFill>
                <a:effectLst/>
                <a:latin typeface="Taamey Frank CLM"/>
              </a:rPr>
              <a:t> בערב. </a:t>
            </a:r>
            <a:r>
              <a:rPr lang="he-IL" b="1" i="0" dirty="0">
                <a:solidFill>
                  <a:srgbClr val="444444"/>
                </a:solidFill>
                <a:effectLst/>
                <a:latin typeface="Taamey Frank CLM"/>
              </a:rPr>
              <a:t>• בְּאִישׁוֹן לָיְלָה -</a:t>
            </a:r>
            <a:r>
              <a:rPr lang="he-IL" b="0" i="0" dirty="0">
                <a:solidFill>
                  <a:srgbClr val="444444"/>
                </a:solidFill>
                <a:effectLst/>
                <a:latin typeface="Taamey Frank CLM"/>
              </a:rPr>
              <a:t> באמצע הלילה. </a:t>
            </a:r>
            <a:r>
              <a:rPr lang="he-IL" b="1" i="0" dirty="0">
                <a:solidFill>
                  <a:srgbClr val="444444"/>
                </a:solidFill>
                <a:effectLst/>
                <a:latin typeface="Taamey Frank CLM"/>
              </a:rPr>
              <a:t>• בְּנֶשֶׁף בְּעֶרֶב יוֹם בְּאִישׁוֹן לָיְלָה -</a:t>
            </a:r>
            <a:r>
              <a:rPr lang="he-IL" b="0" i="0" dirty="0">
                <a:solidFill>
                  <a:srgbClr val="444444"/>
                </a:solidFill>
                <a:effectLst/>
                <a:latin typeface="Taamey Frank CLM"/>
              </a:rPr>
              <a:t> דימוי לגלות. המשורר מבקש הצלה בגלות, המדומה ללילה. על פי משלי ז, ט: בְּנֶשֶׁף בְּעֶרֶב יוֹם בְּאִישׁוֹן לַיְלָה וַאֲפֵלָה. המילה 'אפלה' בפסוק מרכזת לתוכה את הרעיון של תיאורי הערב ובפיוט היא מושמטת. כך המשורר מרמז אליה בעדינות. </a:t>
            </a:r>
          </a:p>
          <a:p>
            <a:pPr marL="285750" indent="-285750">
              <a:buFont typeface="Arial" panose="020B0604020202020204" pitchFamily="34" charset="0"/>
              <a:buChar char="•"/>
            </a:pPr>
            <a:r>
              <a:rPr lang="he-IL" b="1" i="0" dirty="0">
                <a:solidFill>
                  <a:srgbClr val="444444"/>
                </a:solidFill>
                <a:effectLst/>
                <a:latin typeface="Taamey Frank CLM"/>
              </a:rPr>
              <a:t>• אֹרַח חַיִּים תּוֹדִיעֵנִי -</a:t>
            </a:r>
            <a:r>
              <a:rPr lang="he-IL" b="0" i="0" dirty="0">
                <a:solidFill>
                  <a:srgbClr val="444444"/>
                </a:solidFill>
                <a:effectLst/>
                <a:latin typeface="Taamey Frank CLM"/>
              </a:rPr>
              <a:t> למדני את דרך החיים. על פי תהלים </a:t>
            </a:r>
            <a:r>
              <a:rPr lang="he-IL" b="0" i="0" dirty="0" err="1">
                <a:solidFill>
                  <a:srgbClr val="444444"/>
                </a:solidFill>
                <a:effectLst/>
                <a:latin typeface="Taamey Frank CLM"/>
              </a:rPr>
              <a:t>טז</a:t>
            </a:r>
            <a:r>
              <a:rPr lang="he-IL" b="0" i="0" dirty="0">
                <a:solidFill>
                  <a:srgbClr val="444444"/>
                </a:solidFill>
                <a:effectLst/>
                <a:latin typeface="Taamey Frank CLM"/>
              </a:rPr>
              <a:t>, יא: תּוֹדִיעֵנִי אֹרַח חַיִּים שׂבַע שְׂמָחוֹת אֶת פָּנֶיךָ </a:t>
            </a:r>
            <a:r>
              <a:rPr lang="he-IL" b="0" i="0" dirty="0" err="1">
                <a:solidFill>
                  <a:srgbClr val="444444"/>
                </a:solidFill>
                <a:effectLst/>
                <a:latin typeface="Taamey Frank CLM"/>
              </a:rPr>
              <a:t>נְעִמוֹת</a:t>
            </a:r>
            <a:r>
              <a:rPr lang="he-IL" b="0" i="0" dirty="0">
                <a:solidFill>
                  <a:srgbClr val="444444"/>
                </a:solidFill>
                <a:effectLst/>
                <a:latin typeface="Taamey Frank CLM"/>
              </a:rPr>
              <a:t> בִּימִינְךָ נֶצַח. </a:t>
            </a:r>
            <a:r>
              <a:rPr lang="he-IL" b="1" i="0" dirty="0">
                <a:solidFill>
                  <a:srgbClr val="444444"/>
                </a:solidFill>
                <a:effectLst/>
                <a:latin typeface="Taamey Frank CLM"/>
              </a:rPr>
              <a:t>• מִדַּלּוּת תְּבַצְּעֵנִי -</a:t>
            </a:r>
            <a:r>
              <a:rPr lang="he-IL" b="0" i="0" dirty="0">
                <a:solidFill>
                  <a:srgbClr val="444444"/>
                </a:solidFill>
                <a:effectLst/>
                <a:latin typeface="Taamey Frank CLM"/>
              </a:rPr>
              <a:t> מדלות, מהגלות, הוציאני. </a:t>
            </a:r>
          </a:p>
          <a:p>
            <a:pPr marL="285750" indent="-285750">
              <a:buFont typeface="Arial" panose="020B0604020202020204" pitchFamily="34" charset="0"/>
              <a:buChar char="•"/>
            </a:pPr>
            <a:r>
              <a:rPr lang="he-IL" b="1" i="0" dirty="0">
                <a:solidFill>
                  <a:srgbClr val="444444"/>
                </a:solidFill>
                <a:effectLst/>
                <a:latin typeface="Taamey Frank CLM"/>
              </a:rPr>
              <a:t>• טַהֵר </a:t>
            </a:r>
            <a:r>
              <a:rPr lang="he-IL" b="1" i="0" dirty="0" err="1">
                <a:solidFill>
                  <a:srgbClr val="444444"/>
                </a:solidFill>
                <a:effectLst/>
                <a:latin typeface="Taamey Frank CLM"/>
              </a:rPr>
              <a:t>טִנּוּף</a:t>
            </a:r>
            <a:r>
              <a:rPr lang="he-IL" b="1" i="0" dirty="0">
                <a:solidFill>
                  <a:srgbClr val="444444"/>
                </a:solidFill>
                <a:effectLst/>
                <a:latin typeface="Taamey Frank CLM"/>
              </a:rPr>
              <a:t> מַעֲשַׂי -</a:t>
            </a:r>
            <a:r>
              <a:rPr lang="he-IL" b="0" i="0" dirty="0">
                <a:solidFill>
                  <a:srgbClr val="444444"/>
                </a:solidFill>
                <a:effectLst/>
                <a:latin typeface="Taamey Frank CLM"/>
              </a:rPr>
              <a:t> טהר, מחל על מעשי הרעים. </a:t>
            </a:r>
            <a:r>
              <a:rPr lang="he-IL" b="1" i="0" dirty="0">
                <a:solidFill>
                  <a:srgbClr val="444444"/>
                </a:solidFill>
                <a:effectLst/>
                <a:latin typeface="Taamey Frank CLM"/>
              </a:rPr>
              <a:t>• פֶּן יֹאמְרוּ מַכְעִיסַי אַיֵּה אֱלוֹהַּ עוֹשָׂי -</a:t>
            </a:r>
            <a:r>
              <a:rPr lang="he-IL" b="0" i="0" dirty="0">
                <a:solidFill>
                  <a:srgbClr val="444444"/>
                </a:solidFill>
                <a:effectLst/>
                <a:latin typeface="Taamey Frank CLM"/>
              </a:rPr>
              <a:t> כאשר עם ישראל במצב ירוד אומות העולם מקטרגות כאילו זנח האל את עמו. </a:t>
            </a:r>
            <a:r>
              <a:rPr lang="he-IL" b="1" i="0" dirty="0">
                <a:solidFill>
                  <a:srgbClr val="444444"/>
                </a:solidFill>
                <a:effectLst/>
                <a:latin typeface="Taamey Frank CLM"/>
              </a:rPr>
              <a:t>• אַיֵּה אֱלוֹהַּ עוֹשָׂי נוֹתֵן זְמִירוֹת בַּלָּיְלָה-</a:t>
            </a:r>
            <a:r>
              <a:rPr lang="he-IL" b="0" i="0" dirty="0">
                <a:solidFill>
                  <a:srgbClr val="444444"/>
                </a:solidFill>
                <a:effectLst/>
                <a:latin typeface="Taamey Frank CLM"/>
              </a:rPr>
              <a:t> על פי איוב לה, י: וְלֹא אָמַר אַיֵּה אֱלוֹהַּ עשָׂי נתֵן זְמִרוֹת בַּלָּיְלָה. זמירות בלילה- הכוונה שהאל מאפשר לרשעים המדומים ללילה לזמר. </a:t>
            </a:r>
          </a:p>
        </p:txBody>
      </p:sp>
    </p:spTree>
    <p:extLst>
      <p:ext uri="{BB962C8B-B14F-4D97-AF65-F5344CB8AC3E}">
        <p14:creationId xmlns:p14="http://schemas.microsoft.com/office/powerpoint/2010/main" val="33902221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down)">
                                      <p:cBhvr>
                                        <p:cTn id="7" dur="580">
                                          <p:stCondLst>
                                            <p:cond delay="0"/>
                                          </p:stCondLst>
                                        </p:cTn>
                                        <p:tgtEl>
                                          <p:spTgt spid="5">
                                            <p:txEl>
                                              <p:pRg st="0" end="0"/>
                                            </p:txEl>
                                          </p:spTgt>
                                        </p:tgtEl>
                                      </p:cBhvr>
                                    </p:animEffect>
                                    <p:anim calcmode="lin" valueType="num">
                                      <p:cBhvr>
                                        <p:cTn id="8" dur="1822" tmFilter="0,0; 0.14,0.36; 0.43,0.73; 0.71,0.91; 1.0,1.0">
                                          <p:stCondLst>
                                            <p:cond delay="0"/>
                                          </p:stCondLst>
                                        </p:cTn>
                                        <p:tgtEl>
                                          <p:spTgt spid="5">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xEl>
                                              <p:pRg st="0" end="0"/>
                                            </p:txEl>
                                          </p:spTgt>
                                        </p:tgtEl>
                                      </p:cBhvr>
                                      <p:to x="100000" y="60000"/>
                                    </p:animScale>
                                    <p:animScale>
                                      <p:cBhvr>
                                        <p:cTn id="14" dur="166" decel="50000">
                                          <p:stCondLst>
                                            <p:cond delay="676"/>
                                          </p:stCondLst>
                                        </p:cTn>
                                        <p:tgtEl>
                                          <p:spTgt spid="5">
                                            <p:txEl>
                                              <p:pRg st="0" end="0"/>
                                            </p:txEl>
                                          </p:spTgt>
                                        </p:tgtEl>
                                      </p:cBhvr>
                                      <p:to x="100000" y="100000"/>
                                    </p:animScale>
                                    <p:animScale>
                                      <p:cBhvr>
                                        <p:cTn id="15" dur="26">
                                          <p:stCondLst>
                                            <p:cond delay="1312"/>
                                          </p:stCondLst>
                                        </p:cTn>
                                        <p:tgtEl>
                                          <p:spTgt spid="5">
                                            <p:txEl>
                                              <p:pRg st="0" end="0"/>
                                            </p:txEl>
                                          </p:spTgt>
                                        </p:tgtEl>
                                      </p:cBhvr>
                                      <p:to x="100000" y="80000"/>
                                    </p:animScale>
                                    <p:animScale>
                                      <p:cBhvr>
                                        <p:cTn id="16" dur="166" decel="50000">
                                          <p:stCondLst>
                                            <p:cond delay="1338"/>
                                          </p:stCondLst>
                                        </p:cTn>
                                        <p:tgtEl>
                                          <p:spTgt spid="5">
                                            <p:txEl>
                                              <p:pRg st="0" end="0"/>
                                            </p:txEl>
                                          </p:spTgt>
                                        </p:tgtEl>
                                      </p:cBhvr>
                                      <p:to x="100000" y="100000"/>
                                    </p:animScale>
                                    <p:animScale>
                                      <p:cBhvr>
                                        <p:cTn id="17" dur="26">
                                          <p:stCondLst>
                                            <p:cond delay="1642"/>
                                          </p:stCondLst>
                                        </p:cTn>
                                        <p:tgtEl>
                                          <p:spTgt spid="5">
                                            <p:txEl>
                                              <p:pRg st="0" end="0"/>
                                            </p:txEl>
                                          </p:spTgt>
                                        </p:tgtEl>
                                      </p:cBhvr>
                                      <p:to x="100000" y="90000"/>
                                    </p:animScale>
                                    <p:animScale>
                                      <p:cBhvr>
                                        <p:cTn id="18" dur="166" decel="50000">
                                          <p:stCondLst>
                                            <p:cond delay="1668"/>
                                          </p:stCondLst>
                                        </p:cTn>
                                        <p:tgtEl>
                                          <p:spTgt spid="5">
                                            <p:txEl>
                                              <p:pRg st="0" end="0"/>
                                            </p:txEl>
                                          </p:spTgt>
                                        </p:tgtEl>
                                      </p:cBhvr>
                                      <p:to x="100000" y="100000"/>
                                    </p:animScale>
                                    <p:animScale>
                                      <p:cBhvr>
                                        <p:cTn id="19" dur="26">
                                          <p:stCondLst>
                                            <p:cond delay="1808"/>
                                          </p:stCondLst>
                                        </p:cTn>
                                        <p:tgtEl>
                                          <p:spTgt spid="5">
                                            <p:txEl>
                                              <p:pRg st="0" end="0"/>
                                            </p:txEl>
                                          </p:spTgt>
                                        </p:tgtEl>
                                      </p:cBhvr>
                                      <p:to x="100000" y="95000"/>
                                    </p:animScale>
                                    <p:animScale>
                                      <p:cBhvr>
                                        <p:cTn id="20" dur="166" decel="50000">
                                          <p:stCondLst>
                                            <p:cond delay="1834"/>
                                          </p:stCondLst>
                                        </p:cTn>
                                        <p:tgtEl>
                                          <p:spTgt spid="5">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5">
                                            <p:txEl>
                                              <p:pRg st="1" end="1"/>
                                            </p:txEl>
                                          </p:spTgt>
                                        </p:tgtEl>
                                        <p:attrNameLst>
                                          <p:attrName>style.visibility</p:attrName>
                                        </p:attrNameLst>
                                      </p:cBhvr>
                                      <p:to>
                                        <p:strVal val="visible"/>
                                      </p:to>
                                    </p:set>
                                    <p:animEffect transition="in" filter="wipe(down)">
                                      <p:cBhvr>
                                        <p:cTn id="25" dur="580">
                                          <p:stCondLst>
                                            <p:cond delay="0"/>
                                          </p:stCondLst>
                                        </p:cTn>
                                        <p:tgtEl>
                                          <p:spTgt spid="5">
                                            <p:txEl>
                                              <p:pRg st="1" end="1"/>
                                            </p:txEl>
                                          </p:spTgt>
                                        </p:tgtEl>
                                      </p:cBhvr>
                                    </p:animEffect>
                                    <p:anim calcmode="lin" valueType="num">
                                      <p:cBhvr>
                                        <p:cTn id="26" dur="1822" tmFilter="0,0; 0.14,0.36; 0.43,0.73; 0.71,0.91; 1.0,1.0">
                                          <p:stCondLst>
                                            <p:cond delay="0"/>
                                          </p:stCondLst>
                                        </p:cTn>
                                        <p:tgtEl>
                                          <p:spTgt spid="5">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5">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5">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5">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5">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5">
                                            <p:txEl>
                                              <p:pRg st="1" end="1"/>
                                            </p:txEl>
                                          </p:spTgt>
                                        </p:tgtEl>
                                      </p:cBhvr>
                                      <p:to x="100000" y="60000"/>
                                    </p:animScale>
                                    <p:animScale>
                                      <p:cBhvr>
                                        <p:cTn id="32" dur="166" decel="50000">
                                          <p:stCondLst>
                                            <p:cond delay="676"/>
                                          </p:stCondLst>
                                        </p:cTn>
                                        <p:tgtEl>
                                          <p:spTgt spid="5">
                                            <p:txEl>
                                              <p:pRg st="1" end="1"/>
                                            </p:txEl>
                                          </p:spTgt>
                                        </p:tgtEl>
                                      </p:cBhvr>
                                      <p:to x="100000" y="100000"/>
                                    </p:animScale>
                                    <p:animScale>
                                      <p:cBhvr>
                                        <p:cTn id="33" dur="26">
                                          <p:stCondLst>
                                            <p:cond delay="1312"/>
                                          </p:stCondLst>
                                        </p:cTn>
                                        <p:tgtEl>
                                          <p:spTgt spid="5">
                                            <p:txEl>
                                              <p:pRg st="1" end="1"/>
                                            </p:txEl>
                                          </p:spTgt>
                                        </p:tgtEl>
                                      </p:cBhvr>
                                      <p:to x="100000" y="80000"/>
                                    </p:animScale>
                                    <p:animScale>
                                      <p:cBhvr>
                                        <p:cTn id="34" dur="166" decel="50000">
                                          <p:stCondLst>
                                            <p:cond delay="1338"/>
                                          </p:stCondLst>
                                        </p:cTn>
                                        <p:tgtEl>
                                          <p:spTgt spid="5">
                                            <p:txEl>
                                              <p:pRg st="1" end="1"/>
                                            </p:txEl>
                                          </p:spTgt>
                                        </p:tgtEl>
                                      </p:cBhvr>
                                      <p:to x="100000" y="100000"/>
                                    </p:animScale>
                                    <p:animScale>
                                      <p:cBhvr>
                                        <p:cTn id="35" dur="26">
                                          <p:stCondLst>
                                            <p:cond delay="1642"/>
                                          </p:stCondLst>
                                        </p:cTn>
                                        <p:tgtEl>
                                          <p:spTgt spid="5">
                                            <p:txEl>
                                              <p:pRg st="1" end="1"/>
                                            </p:txEl>
                                          </p:spTgt>
                                        </p:tgtEl>
                                      </p:cBhvr>
                                      <p:to x="100000" y="90000"/>
                                    </p:animScale>
                                    <p:animScale>
                                      <p:cBhvr>
                                        <p:cTn id="36" dur="166" decel="50000">
                                          <p:stCondLst>
                                            <p:cond delay="1668"/>
                                          </p:stCondLst>
                                        </p:cTn>
                                        <p:tgtEl>
                                          <p:spTgt spid="5">
                                            <p:txEl>
                                              <p:pRg st="1" end="1"/>
                                            </p:txEl>
                                          </p:spTgt>
                                        </p:tgtEl>
                                      </p:cBhvr>
                                      <p:to x="100000" y="100000"/>
                                    </p:animScale>
                                    <p:animScale>
                                      <p:cBhvr>
                                        <p:cTn id="37" dur="26">
                                          <p:stCondLst>
                                            <p:cond delay="1808"/>
                                          </p:stCondLst>
                                        </p:cTn>
                                        <p:tgtEl>
                                          <p:spTgt spid="5">
                                            <p:txEl>
                                              <p:pRg st="1" end="1"/>
                                            </p:txEl>
                                          </p:spTgt>
                                        </p:tgtEl>
                                      </p:cBhvr>
                                      <p:to x="100000" y="95000"/>
                                    </p:animScale>
                                    <p:animScale>
                                      <p:cBhvr>
                                        <p:cTn id="38" dur="166" decel="50000">
                                          <p:stCondLst>
                                            <p:cond delay="1834"/>
                                          </p:stCondLst>
                                        </p:cTn>
                                        <p:tgtEl>
                                          <p:spTgt spid="5">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5">
                                            <p:txEl>
                                              <p:pRg st="2" end="2"/>
                                            </p:txEl>
                                          </p:spTgt>
                                        </p:tgtEl>
                                        <p:attrNameLst>
                                          <p:attrName>style.visibility</p:attrName>
                                        </p:attrNameLst>
                                      </p:cBhvr>
                                      <p:to>
                                        <p:strVal val="visible"/>
                                      </p:to>
                                    </p:set>
                                    <p:animEffect transition="in" filter="wipe(down)">
                                      <p:cBhvr>
                                        <p:cTn id="43" dur="580">
                                          <p:stCondLst>
                                            <p:cond delay="0"/>
                                          </p:stCondLst>
                                        </p:cTn>
                                        <p:tgtEl>
                                          <p:spTgt spid="5">
                                            <p:txEl>
                                              <p:pRg st="2" end="2"/>
                                            </p:txEl>
                                          </p:spTgt>
                                        </p:tgtEl>
                                      </p:cBhvr>
                                    </p:animEffect>
                                    <p:anim calcmode="lin" valueType="num">
                                      <p:cBhvr>
                                        <p:cTn id="44" dur="1822" tmFilter="0,0; 0.14,0.36; 0.43,0.73; 0.71,0.91; 1.0,1.0">
                                          <p:stCondLst>
                                            <p:cond delay="0"/>
                                          </p:stCondLst>
                                        </p:cTn>
                                        <p:tgtEl>
                                          <p:spTgt spid="5">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5">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5">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5">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5">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5">
                                            <p:txEl>
                                              <p:pRg st="2" end="2"/>
                                            </p:txEl>
                                          </p:spTgt>
                                        </p:tgtEl>
                                      </p:cBhvr>
                                      <p:to x="100000" y="60000"/>
                                    </p:animScale>
                                    <p:animScale>
                                      <p:cBhvr>
                                        <p:cTn id="50" dur="166" decel="50000">
                                          <p:stCondLst>
                                            <p:cond delay="676"/>
                                          </p:stCondLst>
                                        </p:cTn>
                                        <p:tgtEl>
                                          <p:spTgt spid="5">
                                            <p:txEl>
                                              <p:pRg st="2" end="2"/>
                                            </p:txEl>
                                          </p:spTgt>
                                        </p:tgtEl>
                                      </p:cBhvr>
                                      <p:to x="100000" y="100000"/>
                                    </p:animScale>
                                    <p:animScale>
                                      <p:cBhvr>
                                        <p:cTn id="51" dur="26">
                                          <p:stCondLst>
                                            <p:cond delay="1312"/>
                                          </p:stCondLst>
                                        </p:cTn>
                                        <p:tgtEl>
                                          <p:spTgt spid="5">
                                            <p:txEl>
                                              <p:pRg st="2" end="2"/>
                                            </p:txEl>
                                          </p:spTgt>
                                        </p:tgtEl>
                                      </p:cBhvr>
                                      <p:to x="100000" y="80000"/>
                                    </p:animScale>
                                    <p:animScale>
                                      <p:cBhvr>
                                        <p:cTn id="52" dur="166" decel="50000">
                                          <p:stCondLst>
                                            <p:cond delay="1338"/>
                                          </p:stCondLst>
                                        </p:cTn>
                                        <p:tgtEl>
                                          <p:spTgt spid="5">
                                            <p:txEl>
                                              <p:pRg st="2" end="2"/>
                                            </p:txEl>
                                          </p:spTgt>
                                        </p:tgtEl>
                                      </p:cBhvr>
                                      <p:to x="100000" y="100000"/>
                                    </p:animScale>
                                    <p:animScale>
                                      <p:cBhvr>
                                        <p:cTn id="53" dur="26">
                                          <p:stCondLst>
                                            <p:cond delay="1642"/>
                                          </p:stCondLst>
                                        </p:cTn>
                                        <p:tgtEl>
                                          <p:spTgt spid="5">
                                            <p:txEl>
                                              <p:pRg st="2" end="2"/>
                                            </p:txEl>
                                          </p:spTgt>
                                        </p:tgtEl>
                                      </p:cBhvr>
                                      <p:to x="100000" y="90000"/>
                                    </p:animScale>
                                    <p:animScale>
                                      <p:cBhvr>
                                        <p:cTn id="54" dur="166" decel="50000">
                                          <p:stCondLst>
                                            <p:cond delay="1668"/>
                                          </p:stCondLst>
                                        </p:cTn>
                                        <p:tgtEl>
                                          <p:spTgt spid="5">
                                            <p:txEl>
                                              <p:pRg st="2" end="2"/>
                                            </p:txEl>
                                          </p:spTgt>
                                        </p:tgtEl>
                                      </p:cBhvr>
                                      <p:to x="100000" y="100000"/>
                                    </p:animScale>
                                    <p:animScale>
                                      <p:cBhvr>
                                        <p:cTn id="55" dur="26">
                                          <p:stCondLst>
                                            <p:cond delay="1808"/>
                                          </p:stCondLst>
                                        </p:cTn>
                                        <p:tgtEl>
                                          <p:spTgt spid="5">
                                            <p:txEl>
                                              <p:pRg st="2" end="2"/>
                                            </p:txEl>
                                          </p:spTgt>
                                        </p:tgtEl>
                                      </p:cBhvr>
                                      <p:to x="100000" y="95000"/>
                                    </p:animScale>
                                    <p:animScale>
                                      <p:cBhvr>
                                        <p:cTn id="56" dur="166" decel="50000">
                                          <p:stCondLst>
                                            <p:cond delay="1834"/>
                                          </p:stCondLst>
                                        </p:cTn>
                                        <p:tgtEl>
                                          <p:spTgt spid="5">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5">
                                            <p:txEl>
                                              <p:pRg st="3" end="3"/>
                                            </p:txEl>
                                          </p:spTgt>
                                        </p:tgtEl>
                                        <p:attrNameLst>
                                          <p:attrName>style.visibility</p:attrName>
                                        </p:attrNameLst>
                                      </p:cBhvr>
                                      <p:to>
                                        <p:strVal val="visible"/>
                                      </p:to>
                                    </p:set>
                                    <p:animEffect transition="in" filter="wipe(down)">
                                      <p:cBhvr>
                                        <p:cTn id="61" dur="580">
                                          <p:stCondLst>
                                            <p:cond delay="0"/>
                                          </p:stCondLst>
                                        </p:cTn>
                                        <p:tgtEl>
                                          <p:spTgt spid="5">
                                            <p:txEl>
                                              <p:pRg st="3" end="3"/>
                                            </p:txEl>
                                          </p:spTgt>
                                        </p:tgtEl>
                                      </p:cBhvr>
                                    </p:animEffect>
                                    <p:anim calcmode="lin" valueType="num">
                                      <p:cBhvr>
                                        <p:cTn id="62" dur="1822" tmFilter="0,0; 0.14,0.36; 0.43,0.73; 0.71,0.91; 1.0,1.0">
                                          <p:stCondLst>
                                            <p:cond delay="0"/>
                                          </p:stCondLst>
                                        </p:cTn>
                                        <p:tgtEl>
                                          <p:spTgt spid="5">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5">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5">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5">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5">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5">
                                            <p:txEl>
                                              <p:pRg st="3" end="3"/>
                                            </p:txEl>
                                          </p:spTgt>
                                        </p:tgtEl>
                                      </p:cBhvr>
                                      <p:to x="100000" y="60000"/>
                                    </p:animScale>
                                    <p:animScale>
                                      <p:cBhvr>
                                        <p:cTn id="68" dur="166" decel="50000">
                                          <p:stCondLst>
                                            <p:cond delay="676"/>
                                          </p:stCondLst>
                                        </p:cTn>
                                        <p:tgtEl>
                                          <p:spTgt spid="5">
                                            <p:txEl>
                                              <p:pRg st="3" end="3"/>
                                            </p:txEl>
                                          </p:spTgt>
                                        </p:tgtEl>
                                      </p:cBhvr>
                                      <p:to x="100000" y="100000"/>
                                    </p:animScale>
                                    <p:animScale>
                                      <p:cBhvr>
                                        <p:cTn id="69" dur="26">
                                          <p:stCondLst>
                                            <p:cond delay="1312"/>
                                          </p:stCondLst>
                                        </p:cTn>
                                        <p:tgtEl>
                                          <p:spTgt spid="5">
                                            <p:txEl>
                                              <p:pRg st="3" end="3"/>
                                            </p:txEl>
                                          </p:spTgt>
                                        </p:tgtEl>
                                      </p:cBhvr>
                                      <p:to x="100000" y="80000"/>
                                    </p:animScale>
                                    <p:animScale>
                                      <p:cBhvr>
                                        <p:cTn id="70" dur="166" decel="50000">
                                          <p:stCondLst>
                                            <p:cond delay="1338"/>
                                          </p:stCondLst>
                                        </p:cTn>
                                        <p:tgtEl>
                                          <p:spTgt spid="5">
                                            <p:txEl>
                                              <p:pRg st="3" end="3"/>
                                            </p:txEl>
                                          </p:spTgt>
                                        </p:tgtEl>
                                      </p:cBhvr>
                                      <p:to x="100000" y="100000"/>
                                    </p:animScale>
                                    <p:animScale>
                                      <p:cBhvr>
                                        <p:cTn id="71" dur="26">
                                          <p:stCondLst>
                                            <p:cond delay="1642"/>
                                          </p:stCondLst>
                                        </p:cTn>
                                        <p:tgtEl>
                                          <p:spTgt spid="5">
                                            <p:txEl>
                                              <p:pRg st="3" end="3"/>
                                            </p:txEl>
                                          </p:spTgt>
                                        </p:tgtEl>
                                      </p:cBhvr>
                                      <p:to x="100000" y="90000"/>
                                    </p:animScale>
                                    <p:animScale>
                                      <p:cBhvr>
                                        <p:cTn id="72" dur="166" decel="50000">
                                          <p:stCondLst>
                                            <p:cond delay="1668"/>
                                          </p:stCondLst>
                                        </p:cTn>
                                        <p:tgtEl>
                                          <p:spTgt spid="5">
                                            <p:txEl>
                                              <p:pRg st="3" end="3"/>
                                            </p:txEl>
                                          </p:spTgt>
                                        </p:tgtEl>
                                      </p:cBhvr>
                                      <p:to x="100000" y="100000"/>
                                    </p:animScale>
                                    <p:animScale>
                                      <p:cBhvr>
                                        <p:cTn id="73" dur="26">
                                          <p:stCondLst>
                                            <p:cond delay="1808"/>
                                          </p:stCondLst>
                                        </p:cTn>
                                        <p:tgtEl>
                                          <p:spTgt spid="5">
                                            <p:txEl>
                                              <p:pRg st="3" end="3"/>
                                            </p:txEl>
                                          </p:spTgt>
                                        </p:tgtEl>
                                      </p:cBhvr>
                                      <p:to x="100000" y="95000"/>
                                    </p:animScale>
                                    <p:animScale>
                                      <p:cBhvr>
                                        <p:cTn id="74" dur="166" decel="50000">
                                          <p:stCondLst>
                                            <p:cond delay="1834"/>
                                          </p:stCondLst>
                                        </p:cTn>
                                        <p:tgtEl>
                                          <p:spTgt spid="5">
                                            <p:txEl>
                                              <p:pRg st="3" end="3"/>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מציין מיקום של מספר שקופית 3">
            <a:extLst>
              <a:ext uri="{FF2B5EF4-FFF2-40B4-BE49-F238E27FC236}">
                <a16:creationId xmlns:a16="http://schemas.microsoft.com/office/drawing/2014/main" id="{B07EE442-E732-2816-F0B2-9696EBE111FD}"/>
              </a:ext>
            </a:extLst>
          </p:cNvPr>
          <p:cNvSpPr>
            <a:spLocks noGrp="1"/>
          </p:cNvSpPr>
          <p:nvPr>
            <p:ph type="sldNum" sz="quarter" idx="12"/>
          </p:nvPr>
        </p:nvSpPr>
        <p:spPr/>
        <p:txBody>
          <a:bodyPr/>
          <a:lstStyle/>
          <a:p>
            <a:fld id="{70CA20A1-E7C3-450A-A92A-ECBF97E20AEA}" type="slidenum">
              <a:rPr lang="he-IL" smtClean="0"/>
              <a:t>9</a:t>
            </a:fld>
            <a:endParaRPr lang="he-IL"/>
          </a:p>
        </p:txBody>
      </p:sp>
    </p:spTree>
    <p:extLst>
      <p:ext uri="{BB962C8B-B14F-4D97-AF65-F5344CB8AC3E}">
        <p14:creationId xmlns:p14="http://schemas.microsoft.com/office/powerpoint/2010/main" val="27149891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A27AEC-59E7-C430-0F8A-92E92FD8CFF5}"/>
              </a:ext>
            </a:extLst>
          </p:cNvPr>
          <p:cNvSpPr>
            <a:spLocks noGrp="1"/>
          </p:cNvSpPr>
          <p:nvPr>
            <p:ph type="title"/>
          </p:nvPr>
        </p:nvSpPr>
        <p:spPr/>
        <p:txBody>
          <a:bodyPr/>
          <a:lstStyle/>
          <a:p>
            <a:r>
              <a:rPr lang="he-IL" dirty="0"/>
              <a:t>פורים שמח?</a:t>
            </a:r>
          </a:p>
        </p:txBody>
      </p:sp>
      <p:sp>
        <p:nvSpPr>
          <p:cNvPr id="3" name="מציין מיקום תוכן 2">
            <a:extLst>
              <a:ext uri="{FF2B5EF4-FFF2-40B4-BE49-F238E27FC236}">
                <a16:creationId xmlns:a16="http://schemas.microsoft.com/office/drawing/2014/main" id="{4DAB0A14-028F-981E-51DF-062EE3E6FE8A}"/>
              </a:ext>
            </a:extLst>
          </p:cNvPr>
          <p:cNvSpPr>
            <a:spLocks noGrp="1"/>
          </p:cNvSpPr>
          <p:nvPr>
            <p:ph idx="1"/>
          </p:nvPr>
        </p:nvSpPr>
        <p:spPr/>
        <p:txBody>
          <a:bodyPr>
            <a:normAutofit lnSpcReduction="10000"/>
          </a:bodyPr>
          <a:lstStyle/>
          <a:p>
            <a:pPr algn="just" rtl="1">
              <a:lnSpc>
                <a:spcPct val="106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בספר מעדני שלמה מסופר: פעם </a:t>
            </a:r>
            <a:r>
              <a:rPr lang="he-IL" sz="1800" b="1" dirty="0" err="1">
                <a:effectLst/>
                <a:latin typeface="Calibri" panose="020F0502020204030204" pitchFamily="34" charset="0"/>
                <a:ea typeface="Calibri" panose="020F0502020204030204" pitchFamily="34" charset="0"/>
                <a:cs typeface="Arial" panose="020B0604020202020204" pitchFamily="34" charset="0"/>
              </a:rPr>
              <a:t>הרגש''ז</a:t>
            </a:r>
            <a:r>
              <a:rPr lang="he-IL" sz="1800" b="1" dirty="0">
                <a:effectLst/>
                <a:latin typeface="Calibri" panose="020F0502020204030204" pitchFamily="34" charset="0"/>
                <a:ea typeface="Calibri" panose="020F0502020204030204" pitchFamily="34" charset="0"/>
                <a:cs typeface="Arial" panose="020B0604020202020204" pitchFamily="34" charset="0"/>
              </a:rPr>
              <a:t> </a:t>
            </a:r>
            <a:r>
              <a:rPr lang="he-IL" sz="1800" b="1" dirty="0" err="1">
                <a:effectLst/>
                <a:latin typeface="Calibri" panose="020F0502020204030204" pitchFamily="34" charset="0"/>
                <a:ea typeface="Calibri" panose="020F0502020204030204" pitchFamily="34" charset="0"/>
                <a:cs typeface="Arial" panose="020B0604020202020204" pitchFamily="34" charset="0"/>
              </a:rPr>
              <a:t>אויערבך</a:t>
            </a:r>
            <a:r>
              <a:rPr lang="he-IL" sz="1800" b="1" dirty="0">
                <a:effectLst/>
                <a:latin typeface="Calibri" panose="020F0502020204030204" pitchFamily="34" charset="0"/>
                <a:ea typeface="Calibri" panose="020F0502020204030204" pitchFamily="34" charset="0"/>
                <a:cs typeface="Arial" panose="020B0604020202020204" pitchFamily="34" charset="0"/>
              </a:rPr>
              <a:t> </a:t>
            </a:r>
            <a:r>
              <a:rPr lang="he-IL" sz="1800" b="1" dirty="0" err="1">
                <a:effectLst/>
                <a:latin typeface="Calibri" panose="020F0502020204030204" pitchFamily="34" charset="0"/>
                <a:ea typeface="Calibri" panose="020F0502020204030204" pitchFamily="34" charset="0"/>
                <a:cs typeface="Arial" panose="020B0604020202020204" pitchFamily="34" charset="0"/>
              </a:rPr>
              <a:t>זצ</a:t>
            </a:r>
            <a:r>
              <a:rPr lang="he-IL" sz="1800" b="1" dirty="0">
                <a:effectLst/>
                <a:latin typeface="Calibri" panose="020F0502020204030204" pitchFamily="34" charset="0"/>
                <a:ea typeface="Calibri" panose="020F0502020204030204" pitchFamily="34" charset="0"/>
                <a:cs typeface="Arial" panose="020B0604020202020204" pitchFamily="34" charset="0"/>
              </a:rPr>
              <a:t>''ל הלך בפורים ברחוב ועבר לידו אדם שאיחל לו 'פורים שמח'. אחרי שהאיש הלך, אמר </a:t>
            </a:r>
            <a:r>
              <a:rPr lang="he-IL" sz="1800" b="1" dirty="0" err="1">
                <a:effectLst/>
                <a:latin typeface="Calibri" panose="020F0502020204030204" pitchFamily="34" charset="0"/>
                <a:ea typeface="Calibri" panose="020F0502020204030204" pitchFamily="34" charset="0"/>
                <a:cs typeface="Arial" panose="020B0604020202020204" pitchFamily="34" charset="0"/>
              </a:rPr>
              <a:t>הגרש"ז</a:t>
            </a:r>
            <a:r>
              <a:rPr lang="he-IL" sz="1800" b="1" dirty="0">
                <a:effectLst/>
                <a:latin typeface="Calibri" panose="020F0502020204030204" pitchFamily="34" charset="0"/>
                <a:ea typeface="Calibri" panose="020F0502020204030204" pitchFamily="34" charset="0"/>
                <a:cs typeface="Arial" panose="020B0604020202020204" pitchFamily="34" charset="0"/>
              </a:rPr>
              <a:t> ליהודי שלווה אותו: "</a:t>
            </a:r>
            <a:r>
              <a:rPr lang="he-IL"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t>זה לא טוב שחושבים שרק בפורים צריך להיות שמח, האדם באמת צריך להיות לעולם בשמחה". </a:t>
            </a:r>
            <a:endParaRPr lang="en-US"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p>
            <a:pPr algn="just" rtl="1">
              <a:lnSpc>
                <a:spcPct val="106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והוסיף והביא מקור לכך. בשערי תשובה (על </a:t>
            </a:r>
            <a:r>
              <a:rPr lang="he-IL" sz="1800" b="1" dirty="0" err="1">
                <a:effectLst/>
                <a:latin typeface="Calibri" panose="020F0502020204030204" pitchFamily="34" charset="0"/>
                <a:ea typeface="Calibri" panose="020F0502020204030204" pitchFamily="34" charset="0"/>
                <a:cs typeface="Arial" panose="020B0604020202020204" pitchFamily="34" charset="0"/>
              </a:rPr>
              <a:t>השו"ע</a:t>
            </a:r>
            <a:r>
              <a:rPr lang="he-IL" sz="1800" b="1" dirty="0">
                <a:effectLst/>
                <a:latin typeface="Calibri" panose="020F0502020204030204" pitchFamily="34" charset="0"/>
                <a:ea typeface="Calibri" panose="020F0502020204030204" pitchFamily="34" charset="0"/>
                <a:cs typeface="Arial" panose="020B0604020202020204" pitchFamily="34" charset="0"/>
              </a:rPr>
              <a:t>) שואל על המילים האחרונות של </a:t>
            </a:r>
            <a:r>
              <a:rPr lang="he-IL" sz="1800" b="1" dirty="0" err="1">
                <a:effectLst/>
                <a:latin typeface="Calibri" panose="020F0502020204030204" pitchFamily="34" charset="0"/>
                <a:ea typeface="Calibri" panose="020F0502020204030204" pitchFamily="34" charset="0"/>
                <a:cs typeface="Arial" panose="020B0604020202020204" pitchFamily="34" charset="0"/>
              </a:rPr>
              <a:t>הרמ</a:t>
            </a:r>
            <a:r>
              <a:rPr lang="he-IL" sz="1800" b="1" dirty="0">
                <a:effectLst/>
                <a:latin typeface="Calibri" panose="020F0502020204030204" pitchFamily="34" charset="0"/>
                <a:ea typeface="Calibri" panose="020F0502020204030204" pitchFamily="34" charset="0"/>
                <a:cs typeface="Arial" panose="020B0604020202020204" pitchFamily="34" charset="0"/>
              </a:rPr>
              <a:t>''א בשולחן ערוך אורח חיים, מדוע סיים </a:t>
            </a:r>
            <a:r>
              <a:rPr lang="he-IL" sz="1800" b="1" dirty="0" err="1">
                <a:effectLst/>
                <a:latin typeface="Calibri" panose="020F0502020204030204" pitchFamily="34" charset="0"/>
                <a:ea typeface="Calibri" panose="020F0502020204030204" pitchFamily="34" charset="0"/>
                <a:cs typeface="Arial" panose="020B0604020202020204" pitchFamily="34" charset="0"/>
              </a:rPr>
              <a:t>הרמ"א</a:t>
            </a:r>
            <a:r>
              <a:rPr lang="he-IL" sz="1800" b="1" dirty="0">
                <a:effectLst/>
                <a:latin typeface="Calibri" panose="020F0502020204030204" pitchFamily="34" charset="0"/>
                <a:ea typeface="Calibri" panose="020F0502020204030204" pitchFamily="34" charset="0"/>
                <a:cs typeface="Arial" panose="020B0604020202020204" pitchFamily="34" charset="0"/>
              </a:rPr>
              <a:t> את הגהותיו דווקא עם המילים "וטוב לב משתה תמיד"? </a:t>
            </a:r>
          </a:p>
          <a:p>
            <a:pPr algn="just" rtl="1">
              <a:lnSpc>
                <a:spcPct val="106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ומתרץ בשם </a:t>
            </a:r>
            <a:r>
              <a:rPr lang="he-IL" sz="1800" b="1" dirty="0" err="1">
                <a:effectLst/>
                <a:latin typeface="Calibri" panose="020F0502020204030204" pitchFamily="34" charset="0"/>
                <a:ea typeface="Calibri" panose="020F0502020204030204" pitchFamily="34" charset="0"/>
                <a:cs typeface="Arial" panose="020B0604020202020204" pitchFamily="34" charset="0"/>
              </a:rPr>
              <a:t>החיד"א</a:t>
            </a:r>
            <a:r>
              <a:rPr lang="he-IL" sz="1800" b="1" dirty="0">
                <a:effectLst/>
                <a:latin typeface="Calibri" panose="020F0502020204030204" pitchFamily="34" charset="0"/>
                <a:ea typeface="Calibri" panose="020F0502020204030204" pitchFamily="34" charset="0"/>
                <a:cs typeface="Arial" panose="020B0604020202020204" pitchFamily="34" charset="0"/>
              </a:rPr>
              <a:t>: ישנם שני פסוקים המתארים מצוות המוטלות על האדם תמיד: '</a:t>
            </a:r>
            <a:r>
              <a:rPr lang="he-IL" sz="1800" b="1" dirty="0" err="1">
                <a:effectLst/>
                <a:latin typeface="Calibri" panose="020F0502020204030204" pitchFamily="34" charset="0"/>
                <a:ea typeface="Calibri" panose="020F0502020204030204" pitchFamily="34" charset="0"/>
                <a:cs typeface="Arial" panose="020B0604020202020204" pitchFamily="34" charset="0"/>
              </a:rPr>
              <a:t>שויתי</a:t>
            </a:r>
            <a:r>
              <a:rPr lang="he-IL" sz="1800" b="1" dirty="0">
                <a:effectLst/>
                <a:latin typeface="Calibri" panose="020F0502020204030204" pitchFamily="34" charset="0"/>
                <a:ea typeface="Calibri" panose="020F0502020204030204" pitchFamily="34" charset="0"/>
                <a:cs typeface="Arial" panose="020B0604020202020204" pitchFamily="34" charset="0"/>
              </a:rPr>
              <a:t> ה' לנגדי תמיד' (תהלים ט"ז) בו התחיל </a:t>
            </a:r>
            <a:r>
              <a:rPr lang="he-IL" sz="1800" b="1" dirty="0" err="1">
                <a:effectLst/>
                <a:latin typeface="Calibri" panose="020F0502020204030204" pitchFamily="34" charset="0"/>
                <a:ea typeface="Calibri" panose="020F0502020204030204" pitchFamily="34" charset="0"/>
                <a:cs typeface="Arial" panose="020B0604020202020204" pitchFamily="34" charset="0"/>
              </a:rPr>
              <a:t>הרמ"א</a:t>
            </a:r>
            <a:r>
              <a:rPr lang="he-IL" sz="1800" b="1" dirty="0">
                <a:effectLst/>
                <a:latin typeface="Calibri" panose="020F0502020204030204" pitchFamily="34" charset="0"/>
                <a:ea typeface="Calibri" panose="020F0502020204030204" pitchFamily="34" charset="0"/>
                <a:cs typeface="Arial" panose="020B0604020202020204" pitchFamily="34" charset="0"/>
              </a:rPr>
              <a:t> את סעיף הראשון של שולחן ערוך, והפסוק 'וטוב לב משתה תמיד' (משלי ט"ו, ט"ו) בו סיים. שכן כך היא דרך עלייתו של האדם, בתחילה עליו לקיים '</a:t>
            </a:r>
            <a:r>
              <a:rPr lang="he-IL" sz="1800" b="1" dirty="0" err="1">
                <a:effectLst/>
                <a:latin typeface="Calibri" panose="020F0502020204030204" pitchFamily="34" charset="0"/>
                <a:ea typeface="Calibri" panose="020F0502020204030204" pitchFamily="34" charset="0"/>
                <a:cs typeface="Arial" panose="020B0604020202020204" pitchFamily="34" charset="0"/>
              </a:rPr>
              <a:t>שויתי</a:t>
            </a:r>
            <a:r>
              <a:rPr lang="he-IL" sz="1800" b="1" dirty="0">
                <a:effectLst/>
                <a:latin typeface="Calibri" panose="020F0502020204030204" pitchFamily="34" charset="0"/>
                <a:ea typeface="Calibri" panose="020F0502020204030204" pitchFamily="34" charset="0"/>
                <a:cs typeface="Arial" panose="020B0604020202020204" pitchFamily="34" charset="0"/>
              </a:rPr>
              <a:t> ה' לנגדי תמיד' ומתוך כך יגיע 'לטוב לב משתה תמיד'. </a:t>
            </a:r>
          </a:p>
          <a:p>
            <a:pPr algn="just" rtl="1">
              <a:lnSpc>
                <a:spcPct val="106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והעיר הרב שלמה זלמן, האמת היא שעל האדם לקיים את שני התמידים הללו יחד, לשמוח עם הרגשת "</a:t>
            </a:r>
            <a:r>
              <a:rPr lang="he-IL" sz="1800" b="1" dirty="0" err="1">
                <a:effectLst/>
                <a:latin typeface="Calibri" panose="020F0502020204030204" pitchFamily="34" charset="0"/>
                <a:ea typeface="Calibri" panose="020F0502020204030204" pitchFamily="34" charset="0"/>
                <a:cs typeface="Arial" panose="020B0604020202020204" pitchFamily="34" charset="0"/>
              </a:rPr>
              <a:t>שויתי</a:t>
            </a:r>
            <a:r>
              <a:rPr lang="he-IL" sz="1800" b="1" dirty="0">
                <a:effectLst/>
                <a:latin typeface="Calibri" panose="020F0502020204030204" pitchFamily="34" charset="0"/>
                <a:ea typeface="Calibri" panose="020F0502020204030204" pitchFamily="34" charset="0"/>
                <a:cs typeface="Arial" panose="020B0604020202020204" pitchFamily="34" charset="0"/>
              </a:rPr>
              <a:t> ה' לנגדי תמיד".  </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6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ונראה שכוון בזה לדבר עמוק ונפלא מאד. </a:t>
            </a:r>
          </a:p>
          <a:p>
            <a:pPr algn="just" rtl="1">
              <a:lnSpc>
                <a:spcPct val="106000"/>
              </a:lnSpc>
              <a:spcAft>
                <a:spcPts val="800"/>
              </a:spcAft>
            </a:pPr>
            <a:r>
              <a:rPr lang="he-IL"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t>אדם החי עם בורא העולם כפי הוראת הפסוק '</a:t>
            </a:r>
            <a:r>
              <a:rPr lang="he-IL" sz="1800" b="1" dirty="0" err="1">
                <a:effectLst/>
                <a:highlight>
                  <a:srgbClr val="FFFF00"/>
                </a:highlight>
                <a:latin typeface="Calibri" panose="020F0502020204030204" pitchFamily="34" charset="0"/>
                <a:ea typeface="Calibri" panose="020F0502020204030204" pitchFamily="34" charset="0"/>
                <a:cs typeface="Arial" panose="020B0604020202020204" pitchFamily="34" charset="0"/>
              </a:rPr>
              <a:t>שויתי</a:t>
            </a:r>
            <a:r>
              <a:rPr lang="he-IL"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t> ה' לנגדי תמיד', כאשר מזדמן לו דבר שהוא אוהב ונהנה ממנו, הוא תמיד יקשר את הנעימות הזו </a:t>
            </a:r>
            <a:r>
              <a:rPr lang="he-IL" sz="1800" b="1" dirty="0" err="1">
                <a:effectLst/>
                <a:highlight>
                  <a:srgbClr val="FFFF00"/>
                </a:highlight>
                <a:latin typeface="Calibri" panose="020F0502020204030204" pitchFamily="34" charset="0"/>
                <a:ea typeface="Calibri" panose="020F0502020204030204" pitchFamily="34" charset="0"/>
                <a:cs typeface="Arial" panose="020B0604020202020204" pitchFamily="34" charset="0"/>
              </a:rPr>
              <a:t>להשי"ת</a:t>
            </a:r>
            <a:r>
              <a:rPr lang="he-IL"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t>. כלומר, בשעת הנאתו יעורר </a:t>
            </a:r>
            <a:r>
              <a:rPr lang="he-IL" sz="1800" b="1" dirty="0" err="1">
                <a:effectLst/>
                <a:highlight>
                  <a:srgbClr val="FFFF00"/>
                </a:highlight>
                <a:latin typeface="Calibri" panose="020F0502020204030204" pitchFamily="34" charset="0"/>
                <a:ea typeface="Calibri" panose="020F0502020204030204" pitchFamily="34" charset="0"/>
                <a:cs typeface="Arial" panose="020B0604020202020204" pitchFamily="34" charset="0"/>
              </a:rPr>
              <a:t>בלבו</a:t>
            </a:r>
            <a:r>
              <a:rPr lang="he-IL"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t> את המחשבה </a:t>
            </a:r>
            <a:r>
              <a:rPr lang="he-IL" sz="1800" b="1" dirty="0" err="1">
                <a:effectLst/>
                <a:highlight>
                  <a:srgbClr val="FFFF00"/>
                </a:highlight>
                <a:latin typeface="Calibri" panose="020F0502020204030204" pitchFamily="34" charset="0"/>
                <a:ea typeface="Calibri" panose="020F0502020204030204" pitchFamily="34" charset="0"/>
                <a:cs typeface="Arial" panose="020B0604020202020204" pitchFamily="34" charset="0"/>
              </a:rPr>
              <a:t>שהשי"ת</a:t>
            </a:r>
            <a:r>
              <a:rPr lang="he-IL"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t> הוא מקור כל הנעימות והטוב שהוא חש עכשיו, </a:t>
            </a:r>
            <a:r>
              <a:rPr lang="he-IL" sz="1800" b="1" dirty="0" err="1">
                <a:effectLst/>
                <a:highlight>
                  <a:srgbClr val="FFFF00"/>
                </a:highlight>
                <a:latin typeface="Calibri" panose="020F0502020204030204" pitchFamily="34" charset="0"/>
                <a:ea typeface="Calibri" panose="020F0502020204030204" pitchFamily="34" charset="0"/>
                <a:cs typeface="Arial" panose="020B0604020202020204" pitchFamily="34" charset="0"/>
              </a:rPr>
              <a:t>ושהכל</a:t>
            </a:r>
            <a:r>
              <a:rPr lang="he-IL"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t> הוא מתנת בורא העולם הניתנת מתוך נדיבות ואהבה גדולה, ויודה אליו בכל ליבו. אדם כזה יזכה להיות 'טוב לב משתה תמיד' – להיות בשמחה תמיד. </a:t>
            </a:r>
            <a:endParaRPr lang="en-US"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p>
            <a:endParaRPr lang="he-IL" b="1" dirty="0"/>
          </a:p>
        </p:txBody>
      </p:sp>
      <p:sp>
        <p:nvSpPr>
          <p:cNvPr id="4" name="מציין מיקום של מספר שקופית 3">
            <a:extLst>
              <a:ext uri="{FF2B5EF4-FFF2-40B4-BE49-F238E27FC236}">
                <a16:creationId xmlns:a16="http://schemas.microsoft.com/office/drawing/2014/main" id="{0CF00582-D718-2271-3E03-200552332B93}"/>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10</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40309849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A49ED-131C-9592-4FB7-7D029BFE2B57}"/>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87A7E310-DC29-5FED-F436-08DC5C650B69}"/>
              </a:ext>
            </a:extLst>
          </p:cNvPr>
          <p:cNvSpPr>
            <a:spLocks noGrp="1"/>
          </p:cNvSpPr>
          <p:nvPr>
            <p:ph type="title"/>
          </p:nvPr>
        </p:nvSpPr>
        <p:spPr>
          <a:xfrm>
            <a:off x="1745674" y="214685"/>
            <a:ext cx="8368386" cy="1690315"/>
          </a:xfrm>
        </p:spPr>
        <p:txBody>
          <a:bodyPr>
            <a:normAutofit/>
          </a:bodyPr>
          <a:lstStyle/>
          <a:p>
            <a:r>
              <a:rPr lang="he-IL" sz="2400" dirty="0"/>
              <a:t>תמיד </a:t>
            </a:r>
            <a:r>
              <a:rPr lang="he-IL" sz="2400" dirty="0" err="1"/>
              <a:t>תמיד</a:t>
            </a:r>
            <a:r>
              <a:rPr lang="he-IL" sz="2400" dirty="0"/>
              <a:t> </a:t>
            </a:r>
            <a:r>
              <a:rPr lang="he-IL" sz="2400" dirty="0" err="1"/>
              <a:t>תמיד</a:t>
            </a:r>
            <a:r>
              <a:rPr lang="he-IL" sz="2400" dirty="0"/>
              <a:t> &gt;&gt; שניים ליום עולה תמיד &gt;&gt; שיוויתי ה' לנגד תמיד &gt;&gt; וטוב לב משתה תמיד</a:t>
            </a:r>
          </a:p>
        </p:txBody>
      </p:sp>
      <p:sp>
        <p:nvSpPr>
          <p:cNvPr id="3" name="מציין מיקום תוכן 2">
            <a:extLst>
              <a:ext uri="{FF2B5EF4-FFF2-40B4-BE49-F238E27FC236}">
                <a16:creationId xmlns:a16="http://schemas.microsoft.com/office/drawing/2014/main" id="{AAA0A22C-8D5C-855E-4022-B5A35E8E9CF4}"/>
              </a:ext>
            </a:extLst>
          </p:cNvPr>
          <p:cNvSpPr>
            <a:spLocks noGrp="1"/>
          </p:cNvSpPr>
          <p:nvPr>
            <p:ph idx="1"/>
          </p:nvPr>
        </p:nvSpPr>
        <p:spPr>
          <a:xfrm>
            <a:off x="254443" y="1264554"/>
            <a:ext cx="10304889" cy="5477439"/>
          </a:xfrm>
        </p:spPr>
        <p:txBody>
          <a:bodyPr>
            <a:normAutofit/>
          </a:bodyPr>
          <a:lstStyle/>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כשנכנס רבי חיים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מוולוז'ין</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אל רבו הגאון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מווילנא</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כדי ליטול ברכת פרידה וביקש את ברכתו, </a:t>
            </a:r>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נענה ר' אליהו ואמר: "יהי רצון שתזכה לשני </a:t>
            </a:r>
            <a:r>
              <a:rPr lang="he-IL" sz="1800" b="1"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תמידים</a:t>
            </a:r>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כהלכתם". כך נפרד ר' חיים מלפני רבו.</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התלמידים שנכחו באותו מעמד לא הבינו את כוונת הרב. וכששאלו מאת ר' חיים לביאור הכוונה הסביר להם: </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הרי זה פשוט.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הרמ"א</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ז"ל בחר לפתוח את "המפה" שלו לשולחן ערוך בפסוק </a:t>
            </a:r>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a:t>
            </a:r>
            <a:r>
              <a:rPr lang="he-IL" sz="1800" b="1"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שויתי</a:t>
            </a:r>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ה' לנגדי תמיד" </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(תהילים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טז</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8) ולסיים את ספרו בחלק 'אורח חיים'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תרצז</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א) בפסוק </a:t>
            </a:r>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"וטוב לב משתה תמיד" </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(משלי טו, 15) ולזה כיוון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הגר"א</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בברכתו, ששני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תמידים</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אלו –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שויתי</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....תמיד וטוב לב..... תמיד יהיו נעשים כהלכתם.</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הבה ונבהיר, אורח החיים של היהודי מן הראוי שיהא מושתת על שני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ה"תמידים</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האמונה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ב'קודשא</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בריך</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הוא' הנובעת מ"שויתי", ומהשמחה (שהיא "טוב לב" – לפי פרושו של האבן-עזרא) אשר היהודי צריך להיות שרוי בה תמיד. </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כי כן ללא ה"תמיד" השני כהלכתו, נמצא חסרון באדם, אין לו את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השויתי</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הראשון, אין לו את הראיה הנכונה על העולם, עיניו עכורות, כושר השיפוט שלו נפגם והוא כבול במצבי לחץ. </a:t>
            </a:r>
          </a:p>
          <a:p>
            <a:pPr algn="just"/>
            <a:endParaRPr lang="he-IL" sz="1800" b="1" kern="1400" dirty="0">
              <a:effectLst/>
              <a:latin typeface="Arial" panose="020B0604020202020204" pitchFamily="34" charset="0"/>
              <a:ea typeface="Times New Roman" panose="02020603050405020304" pitchFamily="18" charset="0"/>
              <a:cs typeface="David" panose="020E0502060401010101" pitchFamily="34" charset="-79"/>
            </a:endParaRP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רבי נחמן מברסלב מחזק את ה"תמיד" השני – "וטוב לב משתה תמיד", באמרו:</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"מצווה גדולה להיות בשמחה תמיד ולהתגבר להרחיק העצבות והמרה השחורה בכל כוחו כי כל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החולאות</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(חוליים)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הבאין</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על האדם כולם באים מקלקול השמחה" (ליקוטי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מוהר"ן</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מהדורא</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תנינא</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סימן כד)</a:t>
            </a:r>
          </a:p>
          <a:p>
            <a:pPr algn="just"/>
            <a:endParaRPr lang="he-IL" sz="1800" b="1" kern="1400" dirty="0">
              <a:effectLst/>
              <a:latin typeface="Arial" panose="020B0604020202020204" pitchFamily="34" charset="0"/>
              <a:ea typeface="Times New Roman" panose="02020603050405020304" pitchFamily="18" charset="0"/>
              <a:cs typeface="David" panose="020E0502060401010101" pitchFamily="34" charset="-79"/>
            </a:endParaRPr>
          </a:p>
        </p:txBody>
      </p:sp>
      <p:sp>
        <p:nvSpPr>
          <p:cNvPr id="5" name="מציין מיקום של מספר שקופית 4">
            <a:extLst>
              <a:ext uri="{FF2B5EF4-FFF2-40B4-BE49-F238E27FC236}">
                <a16:creationId xmlns:a16="http://schemas.microsoft.com/office/drawing/2014/main" id="{4BAB12C9-B4B0-B655-9C09-D32B96258B64}"/>
              </a:ext>
            </a:extLst>
          </p:cNvPr>
          <p:cNvSpPr>
            <a:spLocks noGrp="1"/>
          </p:cNvSpPr>
          <p:nvPr>
            <p:ph type="sldNum" sz="quarter" idx="12"/>
          </p:nvPr>
        </p:nvSpPr>
        <p:spPr/>
        <p:txBody>
          <a:bodyPr/>
          <a:lstStyle/>
          <a:p>
            <a:pPr marL="0" marR="0" lvl="0" indent="0" algn="r" defTabSz="914400" rtl="1" eaLnBrk="1" fontAlgn="auto" latinLnBrk="0" hangingPunct="1">
              <a:lnSpc>
                <a:spcPct val="100000"/>
              </a:lnSpc>
              <a:spcBef>
                <a:spcPts val="0"/>
              </a:spcBef>
              <a:spcAft>
                <a:spcPts val="0"/>
              </a:spcAft>
              <a:buClrTx/>
              <a:buSzTx/>
              <a:buFontTx/>
              <a:buNone/>
              <a:tabLst/>
              <a:defRPr/>
            </a:pPr>
            <a:fld id="{519954A3-9DFD-4C44-94BA-B95130A3BA1C}"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914400" rtl="1" eaLnBrk="1" fontAlgn="auto" latinLnBrk="0" hangingPunct="1">
                <a:lnSpc>
                  <a:spcPct val="100000"/>
                </a:lnSpc>
                <a:spcBef>
                  <a:spcPts val="0"/>
                </a:spcBef>
                <a:spcAft>
                  <a:spcPts val="0"/>
                </a:spcAft>
                <a:buClrTx/>
                <a:buSzTx/>
                <a:buFontTx/>
                <a:buNone/>
                <a:tabLst/>
                <a:defRPr/>
              </a:pPr>
              <a:t>11</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9493750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ACBBAE2-4338-2FDE-39FA-D6269368EB92}"/>
              </a:ext>
            </a:extLst>
          </p:cNvPr>
          <p:cNvSpPr>
            <a:spLocks noGrp="1"/>
          </p:cNvSpPr>
          <p:nvPr>
            <p:ph type="title"/>
          </p:nvPr>
        </p:nvSpPr>
        <p:spPr/>
        <p:txBody>
          <a:bodyPr/>
          <a:lstStyle/>
          <a:p>
            <a:r>
              <a:rPr lang="he-IL" dirty="0" err="1"/>
              <a:t>שויתי</a:t>
            </a:r>
            <a:r>
              <a:rPr lang="he-IL" dirty="0"/>
              <a:t> מביא לשמחה גילה ובריאות</a:t>
            </a:r>
          </a:p>
        </p:txBody>
      </p:sp>
      <p:sp>
        <p:nvSpPr>
          <p:cNvPr id="3" name="מציין מיקום תוכן 2">
            <a:extLst>
              <a:ext uri="{FF2B5EF4-FFF2-40B4-BE49-F238E27FC236}">
                <a16:creationId xmlns:a16="http://schemas.microsoft.com/office/drawing/2014/main" id="{285F9B53-2E32-E4ED-85EA-0F7B532B3E6E}"/>
              </a:ext>
            </a:extLst>
          </p:cNvPr>
          <p:cNvSpPr>
            <a:spLocks noGrp="1"/>
          </p:cNvSpPr>
          <p:nvPr>
            <p:ph idx="1"/>
          </p:nvPr>
        </p:nvSpPr>
        <p:spPr/>
        <p:txBody>
          <a:bodyPr>
            <a:normAutofit lnSpcReduction="10000"/>
          </a:bodyPr>
          <a:lstStyle/>
          <a:p>
            <a:r>
              <a:rPr lang="he-IL" dirty="0"/>
              <a:t>בואו נתבונן ונראה שזה מפורש בפסוק </a:t>
            </a:r>
            <a:r>
              <a:rPr lang="he-IL" dirty="0" err="1"/>
              <a:t>ששויתי</a:t>
            </a:r>
            <a:r>
              <a:rPr lang="he-IL" dirty="0"/>
              <a:t> מביא את האדם לאהבה ושמחה. </a:t>
            </a:r>
          </a:p>
          <a:p>
            <a:r>
              <a:rPr lang="he-IL" dirty="0"/>
              <a:t>דוד המלך עצמו מתאר בהמשך הפסוק את הרגשות שקיום מצוה זו עוררו אצלו, ואומר </a:t>
            </a:r>
          </a:p>
          <a:p>
            <a:r>
              <a:rPr lang="he-IL" dirty="0">
                <a:highlight>
                  <a:srgbClr val="FFFF00"/>
                </a:highlight>
              </a:rPr>
              <a:t>"</a:t>
            </a:r>
            <a:r>
              <a:rPr lang="he-IL" dirty="0" err="1">
                <a:highlight>
                  <a:srgbClr val="FFFF00"/>
                </a:highlight>
              </a:rPr>
              <a:t>שויתי</a:t>
            </a:r>
            <a:r>
              <a:rPr lang="he-IL" dirty="0">
                <a:highlight>
                  <a:srgbClr val="FFFF00"/>
                </a:highlight>
              </a:rPr>
              <a:t> ה' לנגדי תמיד כי מימיני בל </a:t>
            </a:r>
            <a:r>
              <a:rPr lang="he-IL" dirty="0" err="1">
                <a:highlight>
                  <a:srgbClr val="FFFF00"/>
                </a:highlight>
              </a:rPr>
              <a:t>אמוט</a:t>
            </a:r>
            <a:r>
              <a:rPr lang="he-IL" dirty="0">
                <a:highlight>
                  <a:srgbClr val="FFFF00"/>
                </a:highlight>
              </a:rPr>
              <a:t> - לכן - שמח לבי, </a:t>
            </a:r>
            <a:r>
              <a:rPr lang="he-IL" dirty="0" err="1">
                <a:highlight>
                  <a:srgbClr val="FFFF00"/>
                </a:highlight>
              </a:rPr>
              <a:t>ויגל</a:t>
            </a:r>
            <a:r>
              <a:rPr lang="he-IL" dirty="0">
                <a:highlight>
                  <a:srgbClr val="FFFF00"/>
                </a:highlight>
              </a:rPr>
              <a:t> כבודי, אף בשרי ישכון לבטח" </a:t>
            </a:r>
            <a:r>
              <a:rPr lang="he-IL" sz="500" dirty="0"/>
              <a:t>(תהלים ט"ז - ח'). </a:t>
            </a:r>
            <a:r>
              <a:rPr lang="he-IL" dirty="0"/>
              <a:t>תחושת קרבתו </a:t>
            </a:r>
            <a:r>
              <a:rPr lang="he-IL" dirty="0" err="1"/>
              <a:t>ית</a:t>
            </a:r>
            <a:r>
              <a:rPr lang="he-IL" dirty="0"/>
              <a:t>' </a:t>
            </a:r>
            <a:r>
              <a:rPr lang="he-IL" dirty="0" err="1"/>
              <a:t>היתה</a:t>
            </a:r>
            <a:r>
              <a:rPr lang="he-IL" dirty="0"/>
              <a:t> מעוררת בו רגשי שמחה ורוגע בכל חלקי הגוף והנפש</a:t>
            </a:r>
          </a:p>
          <a:p>
            <a:endParaRPr lang="he-IL" dirty="0"/>
          </a:p>
          <a:p>
            <a:endParaRPr lang="he-IL" dirty="0"/>
          </a:p>
          <a:p>
            <a:endParaRPr lang="he-IL" dirty="0"/>
          </a:p>
          <a:p>
            <a:endParaRPr lang="he-IL" dirty="0"/>
          </a:p>
          <a:p>
            <a:endParaRPr lang="he-IL" dirty="0"/>
          </a:p>
          <a:p>
            <a:r>
              <a:rPr lang="he-IL" dirty="0">
                <a:solidFill>
                  <a:srgbClr val="00B050"/>
                </a:solidFill>
              </a:rPr>
              <a:t>רוח</a:t>
            </a:r>
            <a:r>
              <a:rPr lang="he-IL" dirty="0"/>
              <a:t> – לכן שמח ליבי. </a:t>
            </a:r>
          </a:p>
          <a:p>
            <a:r>
              <a:rPr lang="he-IL" dirty="0">
                <a:solidFill>
                  <a:srgbClr val="00B050"/>
                </a:solidFill>
              </a:rPr>
              <a:t>נשמה</a:t>
            </a:r>
            <a:r>
              <a:rPr lang="he-IL" dirty="0"/>
              <a:t> – </a:t>
            </a:r>
            <a:r>
              <a:rPr lang="he-IL" dirty="0" err="1"/>
              <a:t>ויגל</a:t>
            </a:r>
            <a:r>
              <a:rPr lang="he-IL" dirty="0"/>
              <a:t> כבודי.</a:t>
            </a:r>
          </a:p>
          <a:p>
            <a:r>
              <a:rPr lang="he-IL" dirty="0">
                <a:solidFill>
                  <a:srgbClr val="00B050"/>
                </a:solidFill>
              </a:rPr>
              <a:t>גוף נפש </a:t>
            </a:r>
            <a:r>
              <a:rPr lang="he-IL" dirty="0"/>
              <a:t>– אף בשרי ישכון לבטח. </a:t>
            </a:r>
          </a:p>
          <a:p>
            <a:endParaRPr lang="he-IL" dirty="0"/>
          </a:p>
          <a:p>
            <a:r>
              <a:rPr lang="he-IL" sz="1800" dirty="0">
                <a:effectLst/>
                <a:latin typeface="Calibri" panose="020F0502020204030204" pitchFamily="34" charset="0"/>
                <a:ea typeface="Calibri" panose="020F0502020204030204" pitchFamily="34" charset="0"/>
                <a:cs typeface="Narkisim" panose="020E0502050101010101" pitchFamily="34" charset="-79"/>
              </a:rPr>
              <a:t>אבן עזרא: לכן, לבי - הוא שכל הדעת: וכבודי - הנשמה:</a:t>
            </a:r>
          </a:p>
          <a:p>
            <a:r>
              <a:rPr lang="he-IL" sz="1800" dirty="0">
                <a:effectLst/>
                <a:latin typeface="Calibri" panose="020F0502020204030204" pitchFamily="34" charset="0"/>
                <a:ea typeface="Calibri" panose="020F0502020204030204" pitchFamily="34" charset="0"/>
                <a:cs typeface="Narkisim" panose="020E0502050101010101" pitchFamily="34" charset="-79"/>
              </a:rPr>
              <a:t>אף בשרי - הגוף והטעם כי אחר שהוא דבק </a:t>
            </a:r>
            <a:r>
              <a:rPr lang="he-IL" sz="1800" dirty="0" err="1">
                <a:effectLst/>
                <a:latin typeface="Calibri" panose="020F0502020204030204" pitchFamily="34" charset="0"/>
                <a:ea typeface="Calibri" panose="020F0502020204030204" pitchFamily="34" charset="0"/>
                <a:cs typeface="Narkisim" panose="020E0502050101010101" pitchFamily="34" charset="-79"/>
              </a:rPr>
              <a:t>בכח</a:t>
            </a:r>
            <a:r>
              <a:rPr lang="he-IL" sz="1800" dirty="0">
                <a:effectLst/>
                <a:latin typeface="Calibri" panose="020F0502020204030204" pitchFamily="34" charset="0"/>
                <a:ea typeface="Calibri" panose="020F0502020204030204" pitchFamily="34" charset="0"/>
                <a:cs typeface="Narkisim" panose="020E0502050101010101" pitchFamily="34" charset="-79"/>
              </a:rPr>
              <a:t> עליון תעלוז נפשו </a:t>
            </a:r>
            <a:r>
              <a:rPr lang="he-IL" sz="1800" dirty="0" err="1">
                <a:effectLst/>
                <a:latin typeface="Calibri" panose="020F0502020204030204" pitchFamily="34" charset="0"/>
                <a:ea typeface="Calibri" panose="020F0502020204030204" pitchFamily="34" charset="0"/>
                <a:cs typeface="Narkisim" panose="020E0502050101010101" pitchFamily="34" charset="-79"/>
              </a:rPr>
              <a:t>וכח</a:t>
            </a:r>
            <a:r>
              <a:rPr lang="he-IL" sz="1800" dirty="0">
                <a:effectLst/>
                <a:latin typeface="Calibri" panose="020F0502020204030204" pitchFamily="34" charset="0"/>
                <a:ea typeface="Calibri" panose="020F0502020204030204" pitchFamily="34" charset="0"/>
                <a:cs typeface="Narkisim" panose="020E0502050101010101" pitchFamily="34" charset="-79"/>
              </a:rPr>
              <a:t> הדבקו בו ישמרנו מתחלואים בהשתנות </a:t>
            </a:r>
            <a:r>
              <a:rPr lang="he-IL" sz="1800" dirty="0" err="1">
                <a:effectLst/>
                <a:latin typeface="Calibri" panose="020F0502020204030204" pitchFamily="34" charset="0"/>
                <a:ea typeface="Calibri" panose="020F0502020204030204" pitchFamily="34" charset="0"/>
                <a:cs typeface="Narkisim" panose="020E0502050101010101" pitchFamily="34" charset="-79"/>
              </a:rPr>
              <a:t>העתים</a:t>
            </a:r>
            <a:r>
              <a:rPr lang="he-IL" sz="1800" dirty="0">
                <a:effectLst/>
                <a:latin typeface="Calibri" panose="020F0502020204030204" pitchFamily="34" charset="0"/>
                <a:ea typeface="Calibri" panose="020F0502020204030204" pitchFamily="34" charset="0"/>
                <a:cs typeface="Narkisim" panose="020E0502050101010101" pitchFamily="34" charset="-79"/>
              </a:rPr>
              <a:t> על כן ישכון גופו בעולם הזה לבטח: </a:t>
            </a:r>
            <a:endParaRPr lang="he-IL" dirty="0"/>
          </a:p>
        </p:txBody>
      </p:sp>
      <p:sp>
        <p:nvSpPr>
          <p:cNvPr id="4" name="מציין מיקום של מספר שקופית 3">
            <a:extLst>
              <a:ext uri="{FF2B5EF4-FFF2-40B4-BE49-F238E27FC236}">
                <a16:creationId xmlns:a16="http://schemas.microsoft.com/office/drawing/2014/main" id="{6ACCD6EA-007F-0C22-DC16-A4412FAE5418}"/>
              </a:ext>
            </a:extLst>
          </p:cNvPr>
          <p:cNvSpPr>
            <a:spLocks noGrp="1"/>
          </p:cNvSpPr>
          <p:nvPr>
            <p:ph type="sldNum" sz="quarter" idx="12"/>
          </p:nvPr>
        </p:nvSpPr>
        <p:spPr/>
        <p:txBody>
          <a:bodyPr/>
          <a:lstStyle/>
          <a:p>
            <a:fld id="{519954A3-9DFD-4C44-94BA-B95130A3BA1C}" type="slidenum">
              <a:rPr lang="en-US" smtClean="0"/>
              <a:t>12</a:t>
            </a:fld>
            <a:endParaRPr lang="en-US" dirty="0"/>
          </a:p>
        </p:txBody>
      </p:sp>
      <p:pic>
        <p:nvPicPr>
          <p:cNvPr id="3074" name="Picture 2" descr="נפש רוח נשמה - אהרון קופמן | Nefesh Ruach Neshama - Aharon Kofman - YouTube">
            <a:extLst>
              <a:ext uri="{FF2B5EF4-FFF2-40B4-BE49-F238E27FC236}">
                <a16:creationId xmlns:a16="http://schemas.microsoft.com/office/drawing/2014/main" id="{6E6BB6CD-E548-F29F-C07B-5ED7279750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43847" y="2554357"/>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80649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9F0D6EC-E1E5-AF2C-7139-6C5EF4FC1CD4}"/>
              </a:ext>
            </a:extLst>
          </p:cNvPr>
          <p:cNvSpPr>
            <a:spLocks noGrp="1"/>
          </p:cNvSpPr>
          <p:nvPr>
            <p:ph type="title"/>
          </p:nvPr>
        </p:nvSpPr>
        <p:spPr/>
        <p:txBody>
          <a:bodyPr/>
          <a:lstStyle/>
          <a:p>
            <a:pPr algn="ctr"/>
            <a:r>
              <a:rPr lang="he-IL" dirty="0"/>
              <a:t>המחקר שגילה את תגובת הסטרס</a:t>
            </a:r>
          </a:p>
        </p:txBody>
      </p:sp>
      <p:pic>
        <p:nvPicPr>
          <p:cNvPr id="6" name="מציין מיקום תוכן 5">
            <a:extLst>
              <a:ext uri="{FF2B5EF4-FFF2-40B4-BE49-F238E27FC236}">
                <a16:creationId xmlns:a16="http://schemas.microsoft.com/office/drawing/2014/main" id="{C5ADF154-A804-68D9-013C-D30B42476B6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14388" y="2246313"/>
            <a:ext cx="7820025" cy="4419600"/>
          </a:xfrm>
        </p:spPr>
      </p:pic>
      <p:sp>
        <p:nvSpPr>
          <p:cNvPr id="4" name="מציין מיקום של מספר שקופית 3">
            <a:extLst>
              <a:ext uri="{FF2B5EF4-FFF2-40B4-BE49-F238E27FC236}">
                <a16:creationId xmlns:a16="http://schemas.microsoft.com/office/drawing/2014/main" id="{182B03FD-77EE-EACD-854B-E10601EA1781}"/>
              </a:ext>
            </a:extLst>
          </p:cNvPr>
          <p:cNvSpPr>
            <a:spLocks noGrp="1"/>
          </p:cNvSpPr>
          <p:nvPr>
            <p:ph type="sldNum" sz="quarter" idx="12"/>
          </p:nvPr>
        </p:nvSpPr>
        <p:spPr/>
        <p:txBody>
          <a:bodyPr/>
          <a:lstStyle/>
          <a:p>
            <a:fld id="{519954A3-9DFD-4C44-94BA-B95130A3BA1C}" type="slidenum">
              <a:rPr lang="en-US" smtClean="0"/>
              <a:t>13</a:t>
            </a:fld>
            <a:endParaRPr lang="en-US" dirty="0"/>
          </a:p>
        </p:txBody>
      </p:sp>
    </p:spTree>
    <p:extLst>
      <p:ext uri="{BB962C8B-B14F-4D97-AF65-F5344CB8AC3E}">
        <p14:creationId xmlns:p14="http://schemas.microsoft.com/office/powerpoint/2010/main" val="35841095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EF7DEFB-0309-F519-915D-F09B23BC6669}"/>
              </a:ext>
            </a:extLst>
          </p:cNvPr>
          <p:cNvSpPr>
            <a:spLocks noGrp="1"/>
          </p:cNvSpPr>
          <p:nvPr>
            <p:ph type="title"/>
          </p:nvPr>
        </p:nvSpPr>
        <p:spPr/>
        <p:txBody>
          <a:bodyPr/>
          <a:lstStyle/>
          <a:p>
            <a:r>
              <a:rPr lang="he-IL" dirty="0"/>
              <a:t>הגוף מפעיל מנגנון הצלה</a:t>
            </a:r>
          </a:p>
        </p:txBody>
      </p:sp>
      <p:pic>
        <p:nvPicPr>
          <p:cNvPr id="6" name="מציין מיקום תוכן 5">
            <a:extLst>
              <a:ext uri="{FF2B5EF4-FFF2-40B4-BE49-F238E27FC236}">
                <a16:creationId xmlns:a16="http://schemas.microsoft.com/office/drawing/2014/main" id="{954B528C-B165-91A6-1B37-36A9D4CFC706}"/>
              </a:ext>
            </a:extLst>
          </p:cNvPr>
          <p:cNvPicPr>
            <a:picLocks noGrp="1" noChangeAspect="1"/>
          </p:cNvPicPr>
          <p:nvPr>
            <p:ph idx="1"/>
          </p:nvPr>
        </p:nvPicPr>
        <p:blipFill>
          <a:blip r:embed="rId2"/>
          <a:stretch>
            <a:fillRect/>
          </a:stretch>
        </p:blipFill>
        <p:spPr>
          <a:xfrm>
            <a:off x="157163" y="1041069"/>
            <a:ext cx="10131425" cy="5717250"/>
          </a:xfrm>
        </p:spPr>
      </p:pic>
      <p:sp>
        <p:nvSpPr>
          <p:cNvPr id="4" name="מציין מיקום של מספר שקופית 3">
            <a:extLst>
              <a:ext uri="{FF2B5EF4-FFF2-40B4-BE49-F238E27FC236}">
                <a16:creationId xmlns:a16="http://schemas.microsoft.com/office/drawing/2014/main" id="{EE30C3DE-186E-7FA0-5F8C-F2B113FD0ABC}"/>
              </a:ext>
            </a:extLst>
          </p:cNvPr>
          <p:cNvSpPr>
            <a:spLocks noGrp="1"/>
          </p:cNvSpPr>
          <p:nvPr>
            <p:ph type="sldNum" sz="quarter" idx="12"/>
          </p:nvPr>
        </p:nvSpPr>
        <p:spPr/>
        <p:txBody>
          <a:bodyPr/>
          <a:lstStyle/>
          <a:p>
            <a:fld id="{519954A3-9DFD-4C44-94BA-B95130A3BA1C}" type="slidenum">
              <a:rPr lang="en-US" smtClean="0"/>
              <a:t>14</a:t>
            </a:fld>
            <a:endParaRPr lang="en-US" dirty="0"/>
          </a:p>
        </p:txBody>
      </p:sp>
    </p:spTree>
    <p:extLst>
      <p:ext uri="{BB962C8B-B14F-4D97-AF65-F5344CB8AC3E}">
        <p14:creationId xmlns:p14="http://schemas.microsoft.com/office/powerpoint/2010/main" val="28009380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3237C78-D31D-B71D-616F-152B44855C9A}"/>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35A1A497-5864-088B-3255-D879D1EA96BD}"/>
              </a:ext>
            </a:extLst>
          </p:cNvPr>
          <p:cNvSpPr>
            <a:spLocks noGrp="1"/>
          </p:cNvSpPr>
          <p:nvPr>
            <p:ph idx="1"/>
          </p:nvPr>
        </p:nvSpPr>
        <p:spPr/>
        <p:txBody>
          <a:bodyPr/>
          <a:lstStyle/>
          <a:p>
            <a:pPr algn="just"/>
            <a:r>
              <a:rPr lang="he-IL" dirty="0"/>
              <a:t>ההערכה כיום היא שכ90%- מהמחלות הנפוצות כיום בעולם המערבי הן תוצר של סטרס. </a:t>
            </a:r>
          </a:p>
          <a:p>
            <a:pPr algn="just"/>
            <a:r>
              <a:rPr lang="he-IL" dirty="0"/>
              <a:t>סטרס הוא מצב מצוקה נפשית כתוצאה מגירוי חיצוני או פנימי. </a:t>
            </a:r>
          </a:p>
          <a:p>
            <a:pPr algn="just"/>
            <a:r>
              <a:rPr lang="he-IL" dirty="0"/>
              <a:t>תגובת הסטרס היא תגובה פיזיולוגית עתיקת יומין המערבת סדרת תהליכים מהירים במוח ובגוף, שמטרתם להכין את היצור החי לאתגרים העומדים בפניו. התגובה היא תגובה הישרדותית המותאמת לטווח קצר, בעידן הנוכחי רבים מאיתנו חיים בסטרס נפשי כרוני, מסיבות שונות ומגוונות, וגופנו מגיב לכך. </a:t>
            </a:r>
          </a:p>
          <a:p>
            <a:pPr algn="just"/>
            <a:r>
              <a:rPr lang="he-IL" dirty="0"/>
              <a:t>במהלך ההרצאה נבין מהי תגובת הסטרס, מהם הגורמים לתגובה, מה קורה לגופנו בזמן סטרס, מהם ההבדלים בין נשים וגברים בתגובה לסטרס, מה משפיע על תגובת הסטרס אצל אנשים שונים ומה עושים עם זה, כיצד נקטין את הסטרס בחיינו?</a:t>
            </a:r>
          </a:p>
        </p:txBody>
      </p:sp>
      <p:sp>
        <p:nvSpPr>
          <p:cNvPr id="4" name="מציין מיקום של מספר שקופית 3">
            <a:extLst>
              <a:ext uri="{FF2B5EF4-FFF2-40B4-BE49-F238E27FC236}">
                <a16:creationId xmlns:a16="http://schemas.microsoft.com/office/drawing/2014/main" id="{578D877A-2463-C7A6-D3EA-F9D52095C5F3}"/>
              </a:ext>
            </a:extLst>
          </p:cNvPr>
          <p:cNvSpPr>
            <a:spLocks noGrp="1"/>
          </p:cNvSpPr>
          <p:nvPr>
            <p:ph type="sldNum" sz="quarter" idx="12"/>
          </p:nvPr>
        </p:nvSpPr>
        <p:spPr/>
        <p:txBody>
          <a:bodyPr/>
          <a:lstStyle/>
          <a:p>
            <a:fld id="{519954A3-9DFD-4C44-94BA-B95130A3BA1C}" type="slidenum">
              <a:rPr lang="en-US" smtClean="0"/>
              <a:t>15</a:t>
            </a:fld>
            <a:endParaRPr lang="en-US" dirty="0"/>
          </a:p>
        </p:txBody>
      </p:sp>
    </p:spTree>
    <p:extLst>
      <p:ext uri="{BB962C8B-B14F-4D97-AF65-F5344CB8AC3E}">
        <p14:creationId xmlns:p14="http://schemas.microsoft.com/office/powerpoint/2010/main" val="8820968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32E84FC-C4AA-9B57-46C2-889368001946}"/>
              </a:ext>
            </a:extLst>
          </p:cNvPr>
          <p:cNvSpPr>
            <a:spLocks noGrp="1"/>
          </p:cNvSpPr>
          <p:nvPr>
            <p:ph type="title"/>
          </p:nvPr>
        </p:nvSpPr>
        <p:spPr/>
        <p:txBody>
          <a:bodyPr/>
          <a:lstStyle/>
          <a:p>
            <a:r>
              <a:rPr lang="he-IL" dirty="0"/>
              <a:t>מדוע דיכאון ולחץ הורס את חיינו</a:t>
            </a:r>
          </a:p>
        </p:txBody>
      </p:sp>
      <p:sp>
        <p:nvSpPr>
          <p:cNvPr id="3" name="מציין מיקום תוכן 2">
            <a:extLst>
              <a:ext uri="{FF2B5EF4-FFF2-40B4-BE49-F238E27FC236}">
                <a16:creationId xmlns:a16="http://schemas.microsoft.com/office/drawing/2014/main" id="{0496C2C9-28B7-E2DF-AFE8-E146E09DBC29}"/>
              </a:ext>
            </a:extLst>
          </p:cNvPr>
          <p:cNvSpPr>
            <a:spLocks noGrp="1"/>
          </p:cNvSpPr>
          <p:nvPr>
            <p:ph idx="1"/>
          </p:nvPr>
        </p:nvSpPr>
        <p:spPr/>
        <p:txBody>
          <a:bodyPr/>
          <a:lstStyle/>
          <a:p>
            <a:r>
              <a:rPr lang="he-IL" dirty="0"/>
              <a:t>הקב"ה שם בתוך כל בן אדם את תכונת ביקוש השמחה, ואף עשה שבריאותו של האדם הנפשית והגופנית מושפעת מאד מהשגת רגשות אלו והעדרם. </a:t>
            </a:r>
          </a:p>
          <a:p>
            <a:r>
              <a:rPr lang="he-IL" dirty="0"/>
              <a:t>מזה ניכר שיש חשיבות גדולה ביותר </a:t>
            </a:r>
            <a:r>
              <a:rPr lang="he-IL" dirty="0" err="1"/>
              <a:t>לענין</a:t>
            </a:r>
            <a:r>
              <a:rPr lang="he-IL" dirty="0"/>
              <a:t> השמחה בתוכנית הבריאה ומטרתה. </a:t>
            </a:r>
          </a:p>
          <a:p>
            <a:r>
              <a:rPr lang="he-IL" dirty="0"/>
              <a:t>ואכן כאשר יבואר </a:t>
            </a:r>
            <a:r>
              <a:rPr lang="he-IL" dirty="0" err="1"/>
              <a:t>בעה"י</a:t>
            </a:r>
            <a:r>
              <a:rPr lang="he-IL" dirty="0"/>
              <a:t> האדם נוצר לשם מטרת השגת השמחה. </a:t>
            </a:r>
          </a:p>
          <a:p>
            <a:r>
              <a:rPr lang="he-IL" dirty="0"/>
              <a:t>כל בחירתו של האדם היא איזה שמחה יבחר להיות מטרת חייו. </a:t>
            </a:r>
          </a:p>
          <a:p>
            <a:r>
              <a:rPr lang="he-IL" dirty="0"/>
              <a:t>אשרי האדם שזוכה להשיג את השמחה האמיתית שבשבילה נברא, השמחה הנעלה של אהבת ה', ששמחה זו היא הגדולה והמושלמת ביותר שאפשר להשיג בעולם הזה </a:t>
            </a:r>
            <a:br>
              <a:rPr lang="en-US" dirty="0"/>
            </a:br>
            <a:r>
              <a:rPr lang="he-IL" dirty="0"/>
              <a:t>והקרן של השגתה קיימת לעולם הבא. </a:t>
            </a:r>
          </a:p>
          <a:p>
            <a:r>
              <a:rPr lang="he-IL" dirty="0"/>
              <a:t>השגת שמחה זו היא יעדו של הבריאה, ובשביל הזוכים להשיגה נברא העולם.</a:t>
            </a:r>
          </a:p>
        </p:txBody>
      </p:sp>
      <p:sp>
        <p:nvSpPr>
          <p:cNvPr id="4" name="מציין מיקום של מספר שקופית 3">
            <a:extLst>
              <a:ext uri="{FF2B5EF4-FFF2-40B4-BE49-F238E27FC236}">
                <a16:creationId xmlns:a16="http://schemas.microsoft.com/office/drawing/2014/main" id="{075EF262-2540-EB20-2C78-3859CCB4F1B5}"/>
              </a:ext>
            </a:extLst>
          </p:cNvPr>
          <p:cNvSpPr>
            <a:spLocks noGrp="1"/>
          </p:cNvSpPr>
          <p:nvPr>
            <p:ph type="sldNum" sz="quarter" idx="12"/>
          </p:nvPr>
        </p:nvSpPr>
        <p:spPr/>
        <p:txBody>
          <a:bodyPr/>
          <a:lstStyle/>
          <a:p>
            <a:fld id="{519954A3-9DFD-4C44-94BA-B95130A3BA1C}" type="slidenum">
              <a:rPr lang="en-US" smtClean="0"/>
              <a:t>16</a:t>
            </a:fld>
            <a:endParaRPr lang="en-US" dirty="0"/>
          </a:p>
        </p:txBody>
      </p:sp>
      <p:pic>
        <p:nvPicPr>
          <p:cNvPr id="6" name="תמונה 5">
            <a:extLst>
              <a:ext uri="{FF2B5EF4-FFF2-40B4-BE49-F238E27FC236}">
                <a16:creationId xmlns:a16="http://schemas.microsoft.com/office/drawing/2014/main" id="{5BDCA711-4A91-A415-BD4F-BF6F169842C7}"/>
              </a:ext>
            </a:extLst>
          </p:cNvPr>
          <p:cNvPicPr>
            <a:picLocks noChangeAspect="1"/>
          </p:cNvPicPr>
          <p:nvPr/>
        </p:nvPicPr>
        <p:blipFill>
          <a:blip r:embed="rId2"/>
          <a:stretch>
            <a:fillRect/>
          </a:stretch>
        </p:blipFill>
        <p:spPr>
          <a:xfrm>
            <a:off x="0" y="3189922"/>
            <a:ext cx="2093141" cy="3668078"/>
          </a:xfrm>
          <a:prstGeom prst="rect">
            <a:avLst/>
          </a:prstGeom>
        </p:spPr>
      </p:pic>
    </p:spTree>
    <p:extLst>
      <p:ext uri="{BB962C8B-B14F-4D97-AF65-F5344CB8AC3E}">
        <p14:creationId xmlns:p14="http://schemas.microsoft.com/office/powerpoint/2010/main" val="1668124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80">
                                          <p:stCondLst>
                                            <p:cond delay="0"/>
                                          </p:stCondLst>
                                        </p:cTn>
                                        <p:tgtEl>
                                          <p:spTgt spid="3">
                                            <p:txEl>
                                              <p:pRg st="0" end="0"/>
                                            </p:txEl>
                                          </p:spTgt>
                                        </p:tgtEl>
                                      </p:cBhvr>
                                    </p:animEffect>
                                    <p:anim calcmode="lin" valueType="num">
                                      <p:cBhvr>
                                        <p:cTn id="8" dur="1822" tmFilter="0,0; 0.14,0.36; 0.43,0.73; 0.71,0.91; 1.0,1.0">
                                          <p:stCondLst>
                                            <p:cond delay="0"/>
                                          </p:stCondLst>
                                        </p:cTn>
                                        <p:tgtEl>
                                          <p:spTgt spid="3">
                                            <p:txEl>
                                              <p:pRg st="0" end="0"/>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0" end="0"/>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0" end="0"/>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0" end="0"/>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0" end="0"/>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0" end="0"/>
                                            </p:txEl>
                                          </p:spTgt>
                                        </p:tgtEl>
                                      </p:cBhvr>
                                      <p:to x="100000" y="60000"/>
                                    </p:animScale>
                                    <p:animScale>
                                      <p:cBhvr>
                                        <p:cTn id="14" dur="166" decel="50000">
                                          <p:stCondLst>
                                            <p:cond delay="676"/>
                                          </p:stCondLst>
                                        </p:cTn>
                                        <p:tgtEl>
                                          <p:spTgt spid="3">
                                            <p:txEl>
                                              <p:pRg st="0" end="0"/>
                                            </p:txEl>
                                          </p:spTgt>
                                        </p:tgtEl>
                                      </p:cBhvr>
                                      <p:to x="100000" y="100000"/>
                                    </p:animScale>
                                    <p:animScale>
                                      <p:cBhvr>
                                        <p:cTn id="15" dur="26">
                                          <p:stCondLst>
                                            <p:cond delay="1312"/>
                                          </p:stCondLst>
                                        </p:cTn>
                                        <p:tgtEl>
                                          <p:spTgt spid="3">
                                            <p:txEl>
                                              <p:pRg st="0" end="0"/>
                                            </p:txEl>
                                          </p:spTgt>
                                        </p:tgtEl>
                                      </p:cBhvr>
                                      <p:to x="100000" y="80000"/>
                                    </p:animScale>
                                    <p:animScale>
                                      <p:cBhvr>
                                        <p:cTn id="16" dur="166" decel="50000">
                                          <p:stCondLst>
                                            <p:cond delay="1338"/>
                                          </p:stCondLst>
                                        </p:cTn>
                                        <p:tgtEl>
                                          <p:spTgt spid="3">
                                            <p:txEl>
                                              <p:pRg st="0" end="0"/>
                                            </p:txEl>
                                          </p:spTgt>
                                        </p:tgtEl>
                                      </p:cBhvr>
                                      <p:to x="100000" y="100000"/>
                                    </p:animScale>
                                    <p:animScale>
                                      <p:cBhvr>
                                        <p:cTn id="17" dur="26">
                                          <p:stCondLst>
                                            <p:cond delay="1642"/>
                                          </p:stCondLst>
                                        </p:cTn>
                                        <p:tgtEl>
                                          <p:spTgt spid="3">
                                            <p:txEl>
                                              <p:pRg st="0" end="0"/>
                                            </p:txEl>
                                          </p:spTgt>
                                        </p:tgtEl>
                                      </p:cBhvr>
                                      <p:to x="100000" y="90000"/>
                                    </p:animScale>
                                    <p:animScale>
                                      <p:cBhvr>
                                        <p:cTn id="18" dur="166" decel="50000">
                                          <p:stCondLst>
                                            <p:cond delay="1668"/>
                                          </p:stCondLst>
                                        </p:cTn>
                                        <p:tgtEl>
                                          <p:spTgt spid="3">
                                            <p:txEl>
                                              <p:pRg st="0" end="0"/>
                                            </p:txEl>
                                          </p:spTgt>
                                        </p:tgtEl>
                                      </p:cBhvr>
                                      <p:to x="100000" y="100000"/>
                                    </p:animScale>
                                    <p:animScale>
                                      <p:cBhvr>
                                        <p:cTn id="19" dur="26">
                                          <p:stCondLst>
                                            <p:cond delay="1808"/>
                                          </p:stCondLst>
                                        </p:cTn>
                                        <p:tgtEl>
                                          <p:spTgt spid="3">
                                            <p:txEl>
                                              <p:pRg st="0" end="0"/>
                                            </p:txEl>
                                          </p:spTgt>
                                        </p:tgtEl>
                                      </p:cBhvr>
                                      <p:to x="100000" y="95000"/>
                                    </p:animScale>
                                    <p:animScale>
                                      <p:cBhvr>
                                        <p:cTn id="20" dur="166" decel="50000">
                                          <p:stCondLst>
                                            <p:cond delay="1834"/>
                                          </p:stCondLst>
                                        </p:cTn>
                                        <p:tgtEl>
                                          <p:spTgt spid="3">
                                            <p:txEl>
                                              <p:pRg st="0" end="0"/>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Effect transition="in" filter="wipe(down)">
                                      <p:cBhvr>
                                        <p:cTn id="25" dur="580">
                                          <p:stCondLst>
                                            <p:cond delay="0"/>
                                          </p:stCondLst>
                                        </p:cTn>
                                        <p:tgtEl>
                                          <p:spTgt spid="3">
                                            <p:txEl>
                                              <p:pRg st="1" end="1"/>
                                            </p:txEl>
                                          </p:spTgt>
                                        </p:tgtEl>
                                      </p:cBhvr>
                                    </p:animEffect>
                                    <p:anim calcmode="lin" valueType="num">
                                      <p:cBhvr>
                                        <p:cTn id="26" dur="1822" tmFilter="0,0; 0.14,0.36; 0.43,0.73; 0.71,0.91; 1.0,1.0">
                                          <p:stCondLst>
                                            <p:cond delay="0"/>
                                          </p:stCondLst>
                                        </p:cTn>
                                        <p:tgtEl>
                                          <p:spTgt spid="3">
                                            <p:txEl>
                                              <p:pRg st="1" end="1"/>
                                            </p:txEl>
                                          </p:spTgt>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3">
                                            <p:txEl>
                                              <p:pRg st="1" end="1"/>
                                            </p:txEl>
                                          </p:spTgt>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3">
                                            <p:txEl>
                                              <p:pRg st="1" end="1"/>
                                            </p:txEl>
                                          </p:spTgt>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3">
                                            <p:txEl>
                                              <p:pRg st="1" end="1"/>
                                            </p:txEl>
                                          </p:spTgt>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3">
                                            <p:txEl>
                                              <p:pRg st="1" end="1"/>
                                            </p:txEl>
                                          </p:spTgt>
                                        </p:tgtEl>
                                        <p:attrNameLst>
                                          <p:attrName>ppt_y</p:attrName>
                                        </p:attrNameLst>
                                      </p:cBhvr>
                                      <p:tavLst>
                                        <p:tav tm="0" fmla="#ppt_y-sin(pi*$)/81">
                                          <p:val>
                                            <p:fltVal val="0"/>
                                          </p:val>
                                        </p:tav>
                                        <p:tav tm="100000">
                                          <p:val>
                                            <p:fltVal val="1"/>
                                          </p:val>
                                        </p:tav>
                                      </p:tavLst>
                                    </p:anim>
                                    <p:animScale>
                                      <p:cBhvr>
                                        <p:cTn id="31" dur="26">
                                          <p:stCondLst>
                                            <p:cond delay="650"/>
                                          </p:stCondLst>
                                        </p:cTn>
                                        <p:tgtEl>
                                          <p:spTgt spid="3">
                                            <p:txEl>
                                              <p:pRg st="1" end="1"/>
                                            </p:txEl>
                                          </p:spTgt>
                                        </p:tgtEl>
                                      </p:cBhvr>
                                      <p:to x="100000" y="60000"/>
                                    </p:animScale>
                                    <p:animScale>
                                      <p:cBhvr>
                                        <p:cTn id="32" dur="166" decel="50000">
                                          <p:stCondLst>
                                            <p:cond delay="676"/>
                                          </p:stCondLst>
                                        </p:cTn>
                                        <p:tgtEl>
                                          <p:spTgt spid="3">
                                            <p:txEl>
                                              <p:pRg st="1" end="1"/>
                                            </p:txEl>
                                          </p:spTgt>
                                        </p:tgtEl>
                                      </p:cBhvr>
                                      <p:to x="100000" y="100000"/>
                                    </p:animScale>
                                    <p:animScale>
                                      <p:cBhvr>
                                        <p:cTn id="33" dur="26">
                                          <p:stCondLst>
                                            <p:cond delay="1312"/>
                                          </p:stCondLst>
                                        </p:cTn>
                                        <p:tgtEl>
                                          <p:spTgt spid="3">
                                            <p:txEl>
                                              <p:pRg st="1" end="1"/>
                                            </p:txEl>
                                          </p:spTgt>
                                        </p:tgtEl>
                                      </p:cBhvr>
                                      <p:to x="100000" y="80000"/>
                                    </p:animScale>
                                    <p:animScale>
                                      <p:cBhvr>
                                        <p:cTn id="34" dur="166" decel="50000">
                                          <p:stCondLst>
                                            <p:cond delay="1338"/>
                                          </p:stCondLst>
                                        </p:cTn>
                                        <p:tgtEl>
                                          <p:spTgt spid="3">
                                            <p:txEl>
                                              <p:pRg st="1" end="1"/>
                                            </p:txEl>
                                          </p:spTgt>
                                        </p:tgtEl>
                                      </p:cBhvr>
                                      <p:to x="100000" y="100000"/>
                                    </p:animScale>
                                    <p:animScale>
                                      <p:cBhvr>
                                        <p:cTn id="35" dur="26">
                                          <p:stCondLst>
                                            <p:cond delay="1642"/>
                                          </p:stCondLst>
                                        </p:cTn>
                                        <p:tgtEl>
                                          <p:spTgt spid="3">
                                            <p:txEl>
                                              <p:pRg st="1" end="1"/>
                                            </p:txEl>
                                          </p:spTgt>
                                        </p:tgtEl>
                                      </p:cBhvr>
                                      <p:to x="100000" y="90000"/>
                                    </p:animScale>
                                    <p:animScale>
                                      <p:cBhvr>
                                        <p:cTn id="36" dur="166" decel="50000">
                                          <p:stCondLst>
                                            <p:cond delay="1668"/>
                                          </p:stCondLst>
                                        </p:cTn>
                                        <p:tgtEl>
                                          <p:spTgt spid="3">
                                            <p:txEl>
                                              <p:pRg st="1" end="1"/>
                                            </p:txEl>
                                          </p:spTgt>
                                        </p:tgtEl>
                                      </p:cBhvr>
                                      <p:to x="100000" y="100000"/>
                                    </p:animScale>
                                    <p:animScale>
                                      <p:cBhvr>
                                        <p:cTn id="37" dur="26">
                                          <p:stCondLst>
                                            <p:cond delay="1808"/>
                                          </p:stCondLst>
                                        </p:cTn>
                                        <p:tgtEl>
                                          <p:spTgt spid="3">
                                            <p:txEl>
                                              <p:pRg st="1" end="1"/>
                                            </p:txEl>
                                          </p:spTgt>
                                        </p:tgtEl>
                                      </p:cBhvr>
                                      <p:to x="100000" y="95000"/>
                                    </p:animScale>
                                    <p:animScale>
                                      <p:cBhvr>
                                        <p:cTn id="38" dur="166" decel="50000">
                                          <p:stCondLst>
                                            <p:cond delay="1834"/>
                                          </p:stCondLst>
                                        </p:cTn>
                                        <p:tgtEl>
                                          <p:spTgt spid="3">
                                            <p:txEl>
                                              <p:pRg st="1" end="1"/>
                                            </p:txEl>
                                          </p:spTgt>
                                        </p:tgtEl>
                                      </p:cBhvr>
                                      <p:to x="100000" y="100000"/>
                                    </p:animScale>
                                  </p:childTnLst>
                                </p:cTn>
                              </p:par>
                            </p:childTnLst>
                          </p:cTn>
                        </p:par>
                      </p:childTnLst>
                    </p:cTn>
                  </p:par>
                  <p:par>
                    <p:cTn id="39" fill="hold">
                      <p:stCondLst>
                        <p:cond delay="indefinite"/>
                      </p:stCondLst>
                      <p:childTnLst>
                        <p:par>
                          <p:cTn id="40" fill="hold">
                            <p:stCondLst>
                              <p:cond delay="0"/>
                            </p:stCondLst>
                            <p:childTnLst>
                              <p:par>
                                <p:cTn id="41" presetID="26" presetClass="entr" presetSubtype="0" fill="hold" grpId="0" nodeType="clickEffect">
                                  <p:stCondLst>
                                    <p:cond delay="0"/>
                                  </p:stCondLst>
                                  <p:childTnLst>
                                    <p:set>
                                      <p:cBhvr>
                                        <p:cTn id="42" dur="1" fill="hold">
                                          <p:stCondLst>
                                            <p:cond delay="0"/>
                                          </p:stCondLst>
                                        </p:cTn>
                                        <p:tgtEl>
                                          <p:spTgt spid="3">
                                            <p:txEl>
                                              <p:pRg st="2" end="2"/>
                                            </p:txEl>
                                          </p:spTgt>
                                        </p:tgtEl>
                                        <p:attrNameLst>
                                          <p:attrName>style.visibility</p:attrName>
                                        </p:attrNameLst>
                                      </p:cBhvr>
                                      <p:to>
                                        <p:strVal val="visible"/>
                                      </p:to>
                                    </p:set>
                                    <p:animEffect transition="in" filter="wipe(down)">
                                      <p:cBhvr>
                                        <p:cTn id="43" dur="580">
                                          <p:stCondLst>
                                            <p:cond delay="0"/>
                                          </p:stCondLst>
                                        </p:cTn>
                                        <p:tgtEl>
                                          <p:spTgt spid="3">
                                            <p:txEl>
                                              <p:pRg st="2" end="2"/>
                                            </p:txEl>
                                          </p:spTgt>
                                        </p:tgtEl>
                                      </p:cBhvr>
                                    </p:animEffect>
                                    <p:anim calcmode="lin" valueType="num">
                                      <p:cBhvr>
                                        <p:cTn id="44" dur="1822" tmFilter="0,0; 0.14,0.36; 0.43,0.73; 0.71,0.91; 1.0,1.0">
                                          <p:stCondLst>
                                            <p:cond delay="0"/>
                                          </p:stCondLst>
                                        </p:cTn>
                                        <p:tgtEl>
                                          <p:spTgt spid="3">
                                            <p:txEl>
                                              <p:pRg st="2" end="2"/>
                                            </p:txEl>
                                          </p:spTgt>
                                        </p:tgtEl>
                                        <p:attrNameLst>
                                          <p:attrName>ppt_x</p:attrName>
                                        </p:attrNameLst>
                                      </p:cBhvr>
                                      <p:tavLst>
                                        <p:tav tm="0">
                                          <p:val>
                                            <p:strVal val="#ppt_x-0.25"/>
                                          </p:val>
                                        </p:tav>
                                        <p:tav tm="100000">
                                          <p:val>
                                            <p:strVal val="#ppt_x"/>
                                          </p:val>
                                        </p:tav>
                                      </p:tavLst>
                                    </p:anim>
                                    <p:anim calcmode="lin" valueType="num">
                                      <p:cBhvr>
                                        <p:cTn id="45" dur="664" tmFilter="0.0,0.0; 0.25,0.07; 0.50,0.2; 0.75,0.467; 1.0,1.0">
                                          <p:stCondLst>
                                            <p:cond delay="0"/>
                                          </p:stCondLst>
                                        </p:cTn>
                                        <p:tgtEl>
                                          <p:spTgt spid="3">
                                            <p:txEl>
                                              <p:pRg st="2" end="2"/>
                                            </p:txEl>
                                          </p:spTgt>
                                        </p:tgtEl>
                                        <p:attrNameLst>
                                          <p:attrName>ppt_y</p:attrName>
                                        </p:attrNameLst>
                                      </p:cBhvr>
                                      <p:tavLst>
                                        <p:tav tm="0" fmla="#ppt_y-sin(pi*$)/3">
                                          <p:val>
                                            <p:fltVal val="0.5"/>
                                          </p:val>
                                        </p:tav>
                                        <p:tav tm="100000">
                                          <p:val>
                                            <p:fltVal val="1"/>
                                          </p:val>
                                        </p:tav>
                                      </p:tavLst>
                                    </p:anim>
                                    <p:anim calcmode="lin" valueType="num">
                                      <p:cBhvr>
                                        <p:cTn id="46" dur="664" tmFilter="0, 0; 0.125,0.2665; 0.25,0.4; 0.375,0.465; 0.5,0.5;  0.625,0.535; 0.75,0.6; 0.875,0.7335; 1,1">
                                          <p:stCondLst>
                                            <p:cond delay="664"/>
                                          </p:stCondLst>
                                        </p:cTn>
                                        <p:tgtEl>
                                          <p:spTgt spid="3">
                                            <p:txEl>
                                              <p:pRg st="2" end="2"/>
                                            </p:txEl>
                                          </p:spTgt>
                                        </p:tgtEl>
                                        <p:attrNameLst>
                                          <p:attrName>ppt_y</p:attrName>
                                        </p:attrNameLst>
                                      </p:cBhvr>
                                      <p:tavLst>
                                        <p:tav tm="0" fmla="#ppt_y-sin(pi*$)/9">
                                          <p:val>
                                            <p:fltVal val="0"/>
                                          </p:val>
                                        </p:tav>
                                        <p:tav tm="100000">
                                          <p:val>
                                            <p:fltVal val="1"/>
                                          </p:val>
                                        </p:tav>
                                      </p:tavLst>
                                    </p:anim>
                                    <p:anim calcmode="lin" valueType="num">
                                      <p:cBhvr>
                                        <p:cTn id="47" dur="332" tmFilter="0, 0; 0.125,0.2665; 0.25,0.4; 0.375,0.465; 0.5,0.5;  0.625,0.535; 0.75,0.6; 0.875,0.7335; 1,1">
                                          <p:stCondLst>
                                            <p:cond delay="1324"/>
                                          </p:stCondLst>
                                        </p:cTn>
                                        <p:tgtEl>
                                          <p:spTgt spid="3">
                                            <p:txEl>
                                              <p:pRg st="2" end="2"/>
                                            </p:txEl>
                                          </p:spTgt>
                                        </p:tgtEl>
                                        <p:attrNameLst>
                                          <p:attrName>ppt_y</p:attrName>
                                        </p:attrNameLst>
                                      </p:cBhvr>
                                      <p:tavLst>
                                        <p:tav tm="0" fmla="#ppt_y-sin(pi*$)/27">
                                          <p:val>
                                            <p:fltVal val="0"/>
                                          </p:val>
                                        </p:tav>
                                        <p:tav tm="100000">
                                          <p:val>
                                            <p:fltVal val="1"/>
                                          </p:val>
                                        </p:tav>
                                      </p:tavLst>
                                    </p:anim>
                                    <p:anim calcmode="lin" valueType="num">
                                      <p:cBhvr>
                                        <p:cTn id="48" dur="164" tmFilter="0, 0; 0.125,0.2665; 0.25,0.4; 0.375,0.465; 0.5,0.5;  0.625,0.535; 0.75,0.6; 0.875,0.7335; 1,1">
                                          <p:stCondLst>
                                            <p:cond delay="1656"/>
                                          </p:stCondLst>
                                        </p:cTn>
                                        <p:tgtEl>
                                          <p:spTgt spid="3">
                                            <p:txEl>
                                              <p:pRg st="2" end="2"/>
                                            </p:txEl>
                                          </p:spTgt>
                                        </p:tgtEl>
                                        <p:attrNameLst>
                                          <p:attrName>ppt_y</p:attrName>
                                        </p:attrNameLst>
                                      </p:cBhvr>
                                      <p:tavLst>
                                        <p:tav tm="0" fmla="#ppt_y-sin(pi*$)/81">
                                          <p:val>
                                            <p:fltVal val="0"/>
                                          </p:val>
                                        </p:tav>
                                        <p:tav tm="100000">
                                          <p:val>
                                            <p:fltVal val="1"/>
                                          </p:val>
                                        </p:tav>
                                      </p:tavLst>
                                    </p:anim>
                                    <p:animScale>
                                      <p:cBhvr>
                                        <p:cTn id="49" dur="26">
                                          <p:stCondLst>
                                            <p:cond delay="650"/>
                                          </p:stCondLst>
                                        </p:cTn>
                                        <p:tgtEl>
                                          <p:spTgt spid="3">
                                            <p:txEl>
                                              <p:pRg st="2" end="2"/>
                                            </p:txEl>
                                          </p:spTgt>
                                        </p:tgtEl>
                                      </p:cBhvr>
                                      <p:to x="100000" y="60000"/>
                                    </p:animScale>
                                    <p:animScale>
                                      <p:cBhvr>
                                        <p:cTn id="50" dur="166" decel="50000">
                                          <p:stCondLst>
                                            <p:cond delay="676"/>
                                          </p:stCondLst>
                                        </p:cTn>
                                        <p:tgtEl>
                                          <p:spTgt spid="3">
                                            <p:txEl>
                                              <p:pRg st="2" end="2"/>
                                            </p:txEl>
                                          </p:spTgt>
                                        </p:tgtEl>
                                      </p:cBhvr>
                                      <p:to x="100000" y="100000"/>
                                    </p:animScale>
                                    <p:animScale>
                                      <p:cBhvr>
                                        <p:cTn id="51" dur="26">
                                          <p:stCondLst>
                                            <p:cond delay="1312"/>
                                          </p:stCondLst>
                                        </p:cTn>
                                        <p:tgtEl>
                                          <p:spTgt spid="3">
                                            <p:txEl>
                                              <p:pRg st="2" end="2"/>
                                            </p:txEl>
                                          </p:spTgt>
                                        </p:tgtEl>
                                      </p:cBhvr>
                                      <p:to x="100000" y="80000"/>
                                    </p:animScale>
                                    <p:animScale>
                                      <p:cBhvr>
                                        <p:cTn id="52" dur="166" decel="50000">
                                          <p:stCondLst>
                                            <p:cond delay="1338"/>
                                          </p:stCondLst>
                                        </p:cTn>
                                        <p:tgtEl>
                                          <p:spTgt spid="3">
                                            <p:txEl>
                                              <p:pRg st="2" end="2"/>
                                            </p:txEl>
                                          </p:spTgt>
                                        </p:tgtEl>
                                      </p:cBhvr>
                                      <p:to x="100000" y="100000"/>
                                    </p:animScale>
                                    <p:animScale>
                                      <p:cBhvr>
                                        <p:cTn id="53" dur="26">
                                          <p:stCondLst>
                                            <p:cond delay="1642"/>
                                          </p:stCondLst>
                                        </p:cTn>
                                        <p:tgtEl>
                                          <p:spTgt spid="3">
                                            <p:txEl>
                                              <p:pRg st="2" end="2"/>
                                            </p:txEl>
                                          </p:spTgt>
                                        </p:tgtEl>
                                      </p:cBhvr>
                                      <p:to x="100000" y="90000"/>
                                    </p:animScale>
                                    <p:animScale>
                                      <p:cBhvr>
                                        <p:cTn id="54" dur="166" decel="50000">
                                          <p:stCondLst>
                                            <p:cond delay="1668"/>
                                          </p:stCondLst>
                                        </p:cTn>
                                        <p:tgtEl>
                                          <p:spTgt spid="3">
                                            <p:txEl>
                                              <p:pRg st="2" end="2"/>
                                            </p:txEl>
                                          </p:spTgt>
                                        </p:tgtEl>
                                      </p:cBhvr>
                                      <p:to x="100000" y="100000"/>
                                    </p:animScale>
                                    <p:animScale>
                                      <p:cBhvr>
                                        <p:cTn id="55" dur="26">
                                          <p:stCondLst>
                                            <p:cond delay="1808"/>
                                          </p:stCondLst>
                                        </p:cTn>
                                        <p:tgtEl>
                                          <p:spTgt spid="3">
                                            <p:txEl>
                                              <p:pRg st="2" end="2"/>
                                            </p:txEl>
                                          </p:spTgt>
                                        </p:tgtEl>
                                      </p:cBhvr>
                                      <p:to x="100000" y="95000"/>
                                    </p:animScale>
                                    <p:animScale>
                                      <p:cBhvr>
                                        <p:cTn id="56" dur="166" decel="50000">
                                          <p:stCondLst>
                                            <p:cond delay="1834"/>
                                          </p:stCondLst>
                                        </p:cTn>
                                        <p:tgtEl>
                                          <p:spTgt spid="3">
                                            <p:txEl>
                                              <p:pRg st="2" end="2"/>
                                            </p:txEl>
                                          </p:spTgt>
                                        </p:tgtEl>
                                      </p:cBhvr>
                                      <p:to x="100000" y="100000"/>
                                    </p:animScale>
                                  </p:childTnLst>
                                </p:cTn>
                              </p:par>
                            </p:childTnLst>
                          </p:cTn>
                        </p:par>
                      </p:childTnLst>
                    </p:cTn>
                  </p:par>
                  <p:par>
                    <p:cTn id="57" fill="hold">
                      <p:stCondLst>
                        <p:cond delay="indefinite"/>
                      </p:stCondLst>
                      <p:childTnLst>
                        <p:par>
                          <p:cTn id="58" fill="hold">
                            <p:stCondLst>
                              <p:cond delay="0"/>
                            </p:stCondLst>
                            <p:childTnLst>
                              <p:par>
                                <p:cTn id="59" presetID="26" presetClass="entr" presetSubtype="0" fill="hold" grpId="0" nodeType="clickEffect">
                                  <p:stCondLst>
                                    <p:cond delay="0"/>
                                  </p:stCondLst>
                                  <p:childTnLst>
                                    <p:set>
                                      <p:cBhvr>
                                        <p:cTn id="60" dur="1" fill="hold">
                                          <p:stCondLst>
                                            <p:cond delay="0"/>
                                          </p:stCondLst>
                                        </p:cTn>
                                        <p:tgtEl>
                                          <p:spTgt spid="3">
                                            <p:txEl>
                                              <p:pRg st="3" end="3"/>
                                            </p:txEl>
                                          </p:spTgt>
                                        </p:tgtEl>
                                        <p:attrNameLst>
                                          <p:attrName>style.visibility</p:attrName>
                                        </p:attrNameLst>
                                      </p:cBhvr>
                                      <p:to>
                                        <p:strVal val="visible"/>
                                      </p:to>
                                    </p:set>
                                    <p:animEffect transition="in" filter="wipe(down)">
                                      <p:cBhvr>
                                        <p:cTn id="61" dur="580">
                                          <p:stCondLst>
                                            <p:cond delay="0"/>
                                          </p:stCondLst>
                                        </p:cTn>
                                        <p:tgtEl>
                                          <p:spTgt spid="3">
                                            <p:txEl>
                                              <p:pRg st="3" end="3"/>
                                            </p:txEl>
                                          </p:spTgt>
                                        </p:tgtEl>
                                      </p:cBhvr>
                                    </p:animEffect>
                                    <p:anim calcmode="lin" valueType="num">
                                      <p:cBhvr>
                                        <p:cTn id="62" dur="1822" tmFilter="0,0; 0.14,0.36; 0.43,0.73; 0.71,0.91; 1.0,1.0">
                                          <p:stCondLst>
                                            <p:cond delay="0"/>
                                          </p:stCondLst>
                                        </p:cTn>
                                        <p:tgtEl>
                                          <p:spTgt spid="3">
                                            <p:txEl>
                                              <p:pRg st="3" end="3"/>
                                            </p:txEl>
                                          </p:spTgt>
                                        </p:tgtEl>
                                        <p:attrNameLst>
                                          <p:attrName>ppt_x</p:attrName>
                                        </p:attrNameLst>
                                      </p:cBhvr>
                                      <p:tavLst>
                                        <p:tav tm="0">
                                          <p:val>
                                            <p:strVal val="#ppt_x-0.25"/>
                                          </p:val>
                                        </p:tav>
                                        <p:tav tm="100000">
                                          <p:val>
                                            <p:strVal val="#ppt_x"/>
                                          </p:val>
                                        </p:tav>
                                      </p:tavLst>
                                    </p:anim>
                                    <p:anim calcmode="lin" valueType="num">
                                      <p:cBhvr>
                                        <p:cTn id="63" dur="664" tmFilter="0.0,0.0; 0.25,0.07; 0.50,0.2; 0.75,0.467; 1.0,1.0">
                                          <p:stCondLst>
                                            <p:cond delay="0"/>
                                          </p:stCondLst>
                                        </p:cTn>
                                        <p:tgtEl>
                                          <p:spTgt spid="3">
                                            <p:txEl>
                                              <p:pRg st="3" end="3"/>
                                            </p:txEl>
                                          </p:spTgt>
                                        </p:tgtEl>
                                        <p:attrNameLst>
                                          <p:attrName>ppt_y</p:attrName>
                                        </p:attrNameLst>
                                      </p:cBhvr>
                                      <p:tavLst>
                                        <p:tav tm="0" fmla="#ppt_y-sin(pi*$)/3">
                                          <p:val>
                                            <p:fltVal val="0.5"/>
                                          </p:val>
                                        </p:tav>
                                        <p:tav tm="100000">
                                          <p:val>
                                            <p:fltVal val="1"/>
                                          </p:val>
                                        </p:tav>
                                      </p:tavLst>
                                    </p:anim>
                                    <p:anim calcmode="lin" valueType="num">
                                      <p:cBhvr>
                                        <p:cTn id="64" dur="664" tmFilter="0, 0; 0.125,0.2665; 0.25,0.4; 0.375,0.465; 0.5,0.5;  0.625,0.535; 0.75,0.6; 0.875,0.7335; 1,1">
                                          <p:stCondLst>
                                            <p:cond delay="664"/>
                                          </p:stCondLst>
                                        </p:cTn>
                                        <p:tgtEl>
                                          <p:spTgt spid="3">
                                            <p:txEl>
                                              <p:pRg st="3" end="3"/>
                                            </p:txEl>
                                          </p:spTgt>
                                        </p:tgtEl>
                                        <p:attrNameLst>
                                          <p:attrName>ppt_y</p:attrName>
                                        </p:attrNameLst>
                                      </p:cBhvr>
                                      <p:tavLst>
                                        <p:tav tm="0" fmla="#ppt_y-sin(pi*$)/9">
                                          <p:val>
                                            <p:fltVal val="0"/>
                                          </p:val>
                                        </p:tav>
                                        <p:tav tm="100000">
                                          <p:val>
                                            <p:fltVal val="1"/>
                                          </p:val>
                                        </p:tav>
                                      </p:tavLst>
                                    </p:anim>
                                    <p:anim calcmode="lin" valueType="num">
                                      <p:cBhvr>
                                        <p:cTn id="65" dur="332" tmFilter="0, 0; 0.125,0.2665; 0.25,0.4; 0.375,0.465; 0.5,0.5;  0.625,0.535; 0.75,0.6; 0.875,0.7335; 1,1">
                                          <p:stCondLst>
                                            <p:cond delay="1324"/>
                                          </p:stCondLst>
                                        </p:cTn>
                                        <p:tgtEl>
                                          <p:spTgt spid="3">
                                            <p:txEl>
                                              <p:pRg st="3" end="3"/>
                                            </p:txEl>
                                          </p:spTgt>
                                        </p:tgtEl>
                                        <p:attrNameLst>
                                          <p:attrName>ppt_y</p:attrName>
                                        </p:attrNameLst>
                                      </p:cBhvr>
                                      <p:tavLst>
                                        <p:tav tm="0" fmla="#ppt_y-sin(pi*$)/27">
                                          <p:val>
                                            <p:fltVal val="0"/>
                                          </p:val>
                                        </p:tav>
                                        <p:tav tm="100000">
                                          <p:val>
                                            <p:fltVal val="1"/>
                                          </p:val>
                                        </p:tav>
                                      </p:tavLst>
                                    </p:anim>
                                    <p:anim calcmode="lin" valueType="num">
                                      <p:cBhvr>
                                        <p:cTn id="66" dur="164" tmFilter="0, 0; 0.125,0.2665; 0.25,0.4; 0.375,0.465; 0.5,0.5;  0.625,0.535; 0.75,0.6; 0.875,0.7335; 1,1">
                                          <p:stCondLst>
                                            <p:cond delay="1656"/>
                                          </p:stCondLst>
                                        </p:cTn>
                                        <p:tgtEl>
                                          <p:spTgt spid="3">
                                            <p:txEl>
                                              <p:pRg st="3" end="3"/>
                                            </p:txEl>
                                          </p:spTgt>
                                        </p:tgtEl>
                                        <p:attrNameLst>
                                          <p:attrName>ppt_y</p:attrName>
                                        </p:attrNameLst>
                                      </p:cBhvr>
                                      <p:tavLst>
                                        <p:tav tm="0" fmla="#ppt_y-sin(pi*$)/81">
                                          <p:val>
                                            <p:fltVal val="0"/>
                                          </p:val>
                                        </p:tav>
                                        <p:tav tm="100000">
                                          <p:val>
                                            <p:fltVal val="1"/>
                                          </p:val>
                                        </p:tav>
                                      </p:tavLst>
                                    </p:anim>
                                    <p:animScale>
                                      <p:cBhvr>
                                        <p:cTn id="67" dur="26">
                                          <p:stCondLst>
                                            <p:cond delay="650"/>
                                          </p:stCondLst>
                                        </p:cTn>
                                        <p:tgtEl>
                                          <p:spTgt spid="3">
                                            <p:txEl>
                                              <p:pRg st="3" end="3"/>
                                            </p:txEl>
                                          </p:spTgt>
                                        </p:tgtEl>
                                      </p:cBhvr>
                                      <p:to x="100000" y="60000"/>
                                    </p:animScale>
                                    <p:animScale>
                                      <p:cBhvr>
                                        <p:cTn id="68" dur="166" decel="50000">
                                          <p:stCondLst>
                                            <p:cond delay="676"/>
                                          </p:stCondLst>
                                        </p:cTn>
                                        <p:tgtEl>
                                          <p:spTgt spid="3">
                                            <p:txEl>
                                              <p:pRg st="3" end="3"/>
                                            </p:txEl>
                                          </p:spTgt>
                                        </p:tgtEl>
                                      </p:cBhvr>
                                      <p:to x="100000" y="100000"/>
                                    </p:animScale>
                                    <p:animScale>
                                      <p:cBhvr>
                                        <p:cTn id="69" dur="26">
                                          <p:stCondLst>
                                            <p:cond delay="1312"/>
                                          </p:stCondLst>
                                        </p:cTn>
                                        <p:tgtEl>
                                          <p:spTgt spid="3">
                                            <p:txEl>
                                              <p:pRg st="3" end="3"/>
                                            </p:txEl>
                                          </p:spTgt>
                                        </p:tgtEl>
                                      </p:cBhvr>
                                      <p:to x="100000" y="80000"/>
                                    </p:animScale>
                                    <p:animScale>
                                      <p:cBhvr>
                                        <p:cTn id="70" dur="166" decel="50000">
                                          <p:stCondLst>
                                            <p:cond delay="1338"/>
                                          </p:stCondLst>
                                        </p:cTn>
                                        <p:tgtEl>
                                          <p:spTgt spid="3">
                                            <p:txEl>
                                              <p:pRg st="3" end="3"/>
                                            </p:txEl>
                                          </p:spTgt>
                                        </p:tgtEl>
                                      </p:cBhvr>
                                      <p:to x="100000" y="100000"/>
                                    </p:animScale>
                                    <p:animScale>
                                      <p:cBhvr>
                                        <p:cTn id="71" dur="26">
                                          <p:stCondLst>
                                            <p:cond delay="1642"/>
                                          </p:stCondLst>
                                        </p:cTn>
                                        <p:tgtEl>
                                          <p:spTgt spid="3">
                                            <p:txEl>
                                              <p:pRg st="3" end="3"/>
                                            </p:txEl>
                                          </p:spTgt>
                                        </p:tgtEl>
                                      </p:cBhvr>
                                      <p:to x="100000" y="90000"/>
                                    </p:animScale>
                                    <p:animScale>
                                      <p:cBhvr>
                                        <p:cTn id="72" dur="166" decel="50000">
                                          <p:stCondLst>
                                            <p:cond delay="1668"/>
                                          </p:stCondLst>
                                        </p:cTn>
                                        <p:tgtEl>
                                          <p:spTgt spid="3">
                                            <p:txEl>
                                              <p:pRg st="3" end="3"/>
                                            </p:txEl>
                                          </p:spTgt>
                                        </p:tgtEl>
                                      </p:cBhvr>
                                      <p:to x="100000" y="100000"/>
                                    </p:animScale>
                                    <p:animScale>
                                      <p:cBhvr>
                                        <p:cTn id="73" dur="26">
                                          <p:stCondLst>
                                            <p:cond delay="1808"/>
                                          </p:stCondLst>
                                        </p:cTn>
                                        <p:tgtEl>
                                          <p:spTgt spid="3">
                                            <p:txEl>
                                              <p:pRg st="3" end="3"/>
                                            </p:txEl>
                                          </p:spTgt>
                                        </p:tgtEl>
                                      </p:cBhvr>
                                      <p:to x="100000" y="95000"/>
                                    </p:animScale>
                                    <p:animScale>
                                      <p:cBhvr>
                                        <p:cTn id="74" dur="166" decel="50000">
                                          <p:stCondLst>
                                            <p:cond delay="1834"/>
                                          </p:stCondLst>
                                        </p:cTn>
                                        <p:tgtEl>
                                          <p:spTgt spid="3">
                                            <p:txEl>
                                              <p:pRg st="3" end="3"/>
                                            </p:txEl>
                                          </p:spTgt>
                                        </p:tgtEl>
                                      </p:cBhvr>
                                      <p:to x="100000" y="100000"/>
                                    </p:animScale>
                                  </p:childTnLst>
                                </p:cTn>
                              </p:par>
                            </p:childTnLst>
                          </p:cTn>
                        </p:par>
                      </p:childTnLst>
                    </p:cTn>
                  </p:par>
                  <p:par>
                    <p:cTn id="75" fill="hold">
                      <p:stCondLst>
                        <p:cond delay="indefinite"/>
                      </p:stCondLst>
                      <p:childTnLst>
                        <p:par>
                          <p:cTn id="76" fill="hold">
                            <p:stCondLst>
                              <p:cond delay="0"/>
                            </p:stCondLst>
                            <p:childTnLst>
                              <p:par>
                                <p:cTn id="77" presetID="26" presetClass="entr" presetSubtype="0" fill="hold" grpId="0" nodeType="clickEffect">
                                  <p:stCondLst>
                                    <p:cond delay="0"/>
                                  </p:stCondLst>
                                  <p:childTnLst>
                                    <p:set>
                                      <p:cBhvr>
                                        <p:cTn id="78" dur="1" fill="hold">
                                          <p:stCondLst>
                                            <p:cond delay="0"/>
                                          </p:stCondLst>
                                        </p:cTn>
                                        <p:tgtEl>
                                          <p:spTgt spid="3">
                                            <p:txEl>
                                              <p:pRg st="4" end="4"/>
                                            </p:txEl>
                                          </p:spTgt>
                                        </p:tgtEl>
                                        <p:attrNameLst>
                                          <p:attrName>style.visibility</p:attrName>
                                        </p:attrNameLst>
                                      </p:cBhvr>
                                      <p:to>
                                        <p:strVal val="visible"/>
                                      </p:to>
                                    </p:set>
                                    <p:animEffect transition="in" filter="wipe(down)">
                                      <p:cBhvr>
                                        <p:cTn id="79" dur="580">
                                          <p:stCondLst>
                                            <p:cond delay="0"/>
                                          </p:stCondLst>
                                        </p:cTn>
                                        <p:tgtEl>
                                          <p:spTgt spid="3">
                                            <p:txEl>
                                              <p:pRg st="4" end="4"/>
                                            </p:txEl>
                                          </p:spTgt>
                                        </p:tgtEl>
                                      </p:cBhvr>
                                    </p:animEffect>
                                    <p:anim calcmode="lin" valueType="num">
                                      <p:cBhvr>
                                        <p:cTn id="80" dur="1822" tmFilter="0,0; 0.14,0.36; 0.43,0.73; 0.71,0.91; 1.0,1.0">
                                          <p:stCondLst>
                                            <p:cond delay="0"/>
                                          </p:stCondLst>
                                        </p:cTn>
                                        <p:tgtEl>
                                          <p:spTgt spid="3">
                                            <p:txEl>
                                              <p:pRg st="4" end="4"/>
                                            </p:txEl>
                                          </p:spTgt>
                                        </p:tgtEl>
                                        <p:attrNameLst>
                                          <p:attrName>ppt_x</p:attrName>
                                        </p:attrNameLst>
                                      </p:cBhvr>
                                      <p:tavLst>
                                        <p:tav tm="0">
                                          <p:val>
                                            <p:strVal val="#ppt_x-0.25"/>
                                          </p:val>
                                        </p:tav>
                                        <p:tav tm="100000">
                                          <p:val>
                                            <p:strVal val="#ppt_x"/>
                                          </p:val>
                                        </p:tav>
                                      </p:tavLst>
                                    </p:anim>
                                    <p:anim calcmode="lin" valueType="num">
                                      <p:cBhvr>
                                        <p:cTn id="81" dur="664" tmFilter="0.0,0.0; 0.25,0.07; 0.50,0.2; 0.75,0.467; 1.0,1.0">
                                          <p:stCondLst>
                                            <p:cond delay="0"/>
                                          </p:stCondLst>
                                        </p:cTn>
                                        <p:tgtEl>
                                          <p:spTgt spid="3">
                                            <p:txEl>
                                              <p:pRg st="4" end="4"/>
                                            </p:txEl>
                                          </p:spTgt>
                                        </p:tgtEl>
                                        <p:attrNameLst>
                                          <p:attrName>ppt_y</p:attrName>
                                        </p:attrNameLst>
                                      </p:cBhvr>
                                      <p:tavLst>
                                        <p:tav tm="0" fmla="#ppt_y-sin(pi*$)/3">
                                          <p:val>
                                            <p:fltVal val="0.5"/>
                                          </p:val>
                                        </p:tav>
                                        <p:tav tm="100000">
                                          <p:val>
                                            <p:fltVal val="1"/>
                                          </p:val>
                                        </p:tav>
                                      </p:tavLst>
                                    </p:anim>
                                    <p:anim calcmode="lin" valueType="num">
                                      <p:cBhvr>
                                        <p:cTn id="82" dur="664" tmFilter="0, 0; 0.125,0.2665; 0.25,0.4; 0.375,0.465; 0.5,0.5;  0.625,0.535; 0.75,0.6; 0.875,0.7335; 1,1">
                                          <p:stCondLst>
                                            <p:cond delay="664"/>
                                          </p:stCondLst>
                                        </p:cTn>
                                        <p:tgtEl>
                                          <p:spTgt spid="3">
                                            <p:txEl>
                                              <p:pRg st="4" end="4"/>
                                            </p:txEl>
                                          </p:spTgt>
                                        </p:tgtEl>
                                        <p:attrNameLst>
                                          <p:attrName>ppt_y</p:attrName>
                                        </p:attrNameLst>
                                      </p:cBhvr>
                                      <p:tavLst>
                                        <p:tav tm="0" fmla="#ppt_y-sin(pi*$)/9">
                                          <p:val>
                                            <p:fltVal val="0"/>
                                          </p:val>
                                        </p:tav>
                                        <p:tav tm="100000">
                                          <p:val>
                                            <p:fltVal val="1"/>
                                          </p:val>
                                        </p:tav>
                                      </p:tavLst>
                                    </p:anim>
                                    <p:anim calcmode="lin" valueType="num">
                                      <p:cBhvr>
                                        <p:cTn id="83" dur="332" tmFilter="0, 0; 0.125,0.2665; 0.25,0.4; 0.375,0.465; 0.5,0.5;  0.625,0.535; 0.75,0.6; 0.875,0.7335; 1,1">
                                          <p:stCondLst>
                                            <p:cond delay="1324"/>
                                          </p:stCondLst>
                                        </p:cTn>
                                        <p:tgtEl>
                                          <p:spTgt spid="3">
                                            <p:txEl>
                                              <p:pRg st="4" end="4"/>
                                            </p:txEl>
                                          </p:spTgt>
                                        </p:tgtEl>
                                        <p:attrNameLst>
                                          <p:attrName>ppt_y</p:attrName>
                                        </p:attrNameLst>
                                      </p:cBhvr>
                                      <p:tavLst>
                                        <p:tav tm="0" fmla="#ppt_y-sin(pi*$)/27">
                                          <p:val>
                                            <p:fltVal val="0"/>
                                          </p:val>
                                        </p:tav>
                                        <p:tav tm="100000">
                                          <p:val>
                                            <p:fltVal val="1"/>
                                          </p:val>
                                        </p:tav>
                                      </p:tavLst>
                                    </p:anim>
                                    <p:anim calcmode="lin" valueType="num">
                                      <p:cBhvr>
                                        <p:cTn id="84" dur="164" tmFilter="0, 0; 0.125,0.2665; 0.25,0.4; 0.375,0.465; 0.5,0.5;  0.625,0.535; 0.75,0.6; 0.875,0.7335; 1,1">
                                          <p:stCondLst>
                                            <p:cond delay="1656"/>
                                          </p:stCondLst>
                                        </p:cTn>
                                        <p:tgtEl>
                                          <p:spTgt spid="3">
                                            <p:txEl>
                                              <p:pRg st="4" end="4"/>
                                            </p:txEl>
                                          </p:spTgt>
                                        </p:tgtEl>
                                        <p:attrNameLst>
                                          <p:attrName>ppt_y</p:attrName>
                                        </p:attrNameLst>
                                      </p:cBhvr>
                                      <p:tavLst>
                                        <p:tav tm="0" fmla="#ppt_y-sin(pi*$)/81">
                                          <p:val>
                                            <p:fltVal val="0"/>
                                          </p:val>
                                        </p:tav>
                                        <p:tav tm="100000">
                                          <p:val>
                                            <p:fltVal val="1"/>
                                          </p:val>
                                        </p:tav>
                                      </p:tavLst>
                                    </p:anim>
                                    <p:animScale>
                                      <p:cBhvr>
                                        <p:cTn id="85" dur="26">
                                          <p:stCondLst>
                                            <p:cond delay="650"/>
                                          </p:stCondLst>
                                        </p:cTn>
                                        <p:tgtEl>
                                          <p:spTgt spid="3">
                                            <p:txEl>
                                              <p:pRg st="4" end="4"/>
                                            </p:txEl>
                                          </p:spTgt>
                                        </p:tgtEl>
                                      </p:cBhvr>
                                      <p:to x="100000" y="60000"/>
                                    </p:animScale>
                                    <p:animScale>
                                      <p:cBhvr>
                                        <p:cTn id="86" dur="166" decel="50000">
                                          <p:stCondLst>
                                            <p:cond delay="676"/>
                                          </p:stCondLst>
                                        </p:cTn>
                                        <p:tgtEl>
                                          <p:spTgt spid="3">
                                            <p:txEl>
                                              <p:pRg st="4" end="4"/>
                                            </p:txEl>
                                          </p:spTgt>
                                        </p:tgtEl>
                                      </p:cBhvr>
                                      <p:to x="100000" y="100000"/>
                                    </p:animScale>
                                    <p:animScale>
                                      <p:cBhvr>
                                        <p:cTn id="87" dur="26">
                                          <p:stCondLst>
                                            <p:cond delay="1312"/>
                                          </p:stCondLst>
                                        </p:cTn>
                                        <p:tgtEl>
                                          <p:spTgt spid="3">
                                            <p:txEl>
                                              <p:pRg st="4" end="4"/>
                                            </p:txEl>
                                          </p:spTgt>
                                        </p:tgtEl>
                                      </p:cBhvr>
                                      <p:to x="100000" y="80000"/>
                                    </p:animScale>
                                    <p:animScale>
                                      <p:cBhvr>
                                        <p:cTn id="88" dur="166" decel="50000">
                                          <p:stCondLst>
                                            <p:cond delay="1338"/>
                                          </p:stCondLst>
                                        </p:cTn>
                                        <p:tgtEl>
                                          <p:spTgt spid="3">
                                            <p:txEl>
                                              <p:pRg st="4" end="4"/>
                                            </p:txEl>
                                          </p:spTgt>
                                        </p:tgtEl>
                                      </p:cBhvr>
                                      <p:to x="100000" y="100000"/>
                                    </p:animScale>
                                    <p:animScale>
                                      <p:cBhvr>
                                        <p:cTn id="89" dur="26">
                                          <p:stCondLst>
                                            <p:cond delay="1642"/>
                                          </p:stCondLst>
                                        </p:cTn>
                                        <p:tgtEl>
                                          <p:spTgt spid="3">
                                            <p:txEl>
                                              <p:pRg st="4" end="4"/>
                                            </p:txEl>
                                          </p:spTgt>
                                        </p:tgtEl>
                                      </p:cBhvr>
                                      <p:to x="100000" y="90000"/>
                                    </p:animScale>
                                    <p:animScale>
                                      <p:cBhvr>
                                        <p:cTn id="90" dur="166" decel="50000">
                                          <p:stCondLst>
                                            <p:cond delay="1668"/>
                                          </p:stCondLst>
                                        </p:cTn>
                                        <p:tgtEl>
                                          <p:spTgt spid="3">
                                            <p:txEl>
                                              <p:pRg st="4" end="4"/>
                                            </p:txEl>
                                          </p:spTgt>
                                        </p:tgtEl>
                                      </p:cBhvr>
                                      <p:to x="100000" y="100000"/>
                                    </p:animScale>
                                    <p:animScale>
                                      <p:cBhvr>
                                        <p:cTn id="91" dur="26">
                                          <p:stCondLst>
                                            <p:cond delay="1808"/>
                                          </p:stCondLst>
                                        </p:cTn>
                                        <p:tgtEl>
                                          <p:spTgt spid="3">
                                            <p:txEl>
                                              <p:pRg st="4" end="4"/>
                                            </p:txEl>
                                          </p:spTgt>
                                        </p:tgtEl>
                                      </p:cBhvr>
                                      <p:to x="100000" y="95000"/>
                                    </p:animScale>
                                    <p:animScale>
                                      <p:cBhvr>
                                        <p:cTn id="92" dur="166" decel="50000">
                                          <p:stCondLst>
                                            <p:cond delay="1834"/>
                                          </p:stCondLst>
                                        </p:cTn>
                                        <p:tgtEl>
                                          <p:spTgt spid="3">
                                            <p:txEl>
                                              <p:pRg st="4" end="4"/>
                                            </p:txEl>
                                          </p:spTgt>
                                        </p:tgtEl>
                                      </p:cBhvr>
                                      <p:to x="100000" y="100000"/>
                                    </p:animScale>
                                  </p:childTnLst>
                                </p:cTn>
                              </p:par>
                            </p:childTnLst>
                          </p:cTn>
                        </p:par>
                      </p:childTnLst>
                    </p:cTn>
                  </p:par>
                  <p:par>
                    <p:cTn id="93" fill="hold">
                      <p:stCondLst>
                        <p:cond delay="indefinite"/>
                      </p:stCondLst>
                      <p:childTnLst>
                        <p:par>
                          <p:cTn id="94" fill="hold">
                            <p:stCondLst>
                              <p:cond delay="0"/>
                            </p:stCondLst>
                            <p:childTnLst>
                              <p:par>
                                <p:cTn id="95" presetID="26" presetClass="entr" presetSubtype="0" fill="hold" grpId="0" nodeType="clickEffect">
                                  <p:stCondLst>
                                    <p:cond delay="0"/>
                                  </p:stCondLst>
                                  <p:childTnLst>
                                    <p:set>
                                      <p:cBhvr>
                                        <p:cTn id="96" dur="1" fill="hold">
                                          <p:stCondLst>
                                            <p:cond delay="0"/>
                                          </p:stCondLst>
                                        </p:cTn>
                                        <p:tgtEl>
                                          <p:spTgt spid="3">
                                            <p:txEl>
                                              <p:pRg st="5" end="5"/>
                                            </p:txEl>
                                          </p:spTgt>
                                        </p:tgtEl>
                                        <p:attrNameLst>
                                          <p:attrName>style.visibility</p:attrName>
                                        </p:attrNameLst>
                                      </p:cBhvr>
                                      <p:to>
                                        <p:strVal val="visible"/>
                                      </p:to>
                                    </p:set>
                                    <p:animEffect transition="in" filter="wipe(down)">
                                      <p:cBhvr>
                                        <p:cTn id="97" dur="580">
                                          <p:stCondLst>
                                            <p:cond delay="0"/>
                                          </p:stCondLst>
                                        </p:cTn>
                                        <p:tgtEl>
                                          <p:spTgt spid="3">
                                            <p:txEl>
                                              <p:pRg st="5" end="5"/>
                                            </p:txEl>
                                          </p:spTgt>
                                        </p:tgtEl>
                                      </p:cBhvr>
                                    </p:animEffect>
                                    <p:anim calcmode="lin" valueType="num">
                                      <p:cBhvr>
                                        <p:cTn id="98" dur="1822" tmFilter="0,0; 0.14,0.36; 0.43,0.73; 0.71,0.91; 1.0,1.0">
                                          <p:stCondLst>
                                            <p:cond delay="0"/>
                                          </p:stCondLst>
                                        </p:cTn>
                                        <p:tgtEl>
                                          <p:spTgt spid="3">
                                            <p:txEl>
                                              <p:pRg st="5" end="5"/>
                                            </p:txEl>
                                          </p:spTgt>
                                        </p:tgtEl>
                                        <p:attrNameLst>
                                          <p:attrName>ppt_x</p:attrName>
                                        </p:attrNameLst>
                                      </p:cBhvr>
                                      <p:tavLst>
                                        <p:tav tm="0">
                                          <p:val>
                                            <p:strVal val="#ppt_x-0.25"/>
                                          </p:val>
                                        </p:tav>
                                        <p:tav tm="100000">
                                          <p:val>
                                            <p:strVal val="#ppt_x"/>
                                          </p:val>
                                        </p:tav>
                                      </p:tavLst>
                                    </p:anim>
                                    <p:anim calcmode="lin" valueType="num">
                                      <p:cBhvr>
                                        <p:cTn id="99" dur="664" tmFilter="0.0,0.0; 0.25,0.07; 0.50,0.2; 0.75,0.467; 1.0,1.0">
                                          <p:stCondLst>
                                            <p:cond delay="0"/>
                                          </p:stCondLst>
                                        </p:cTn>
                                        <p:tgtEl>
                                          <p:spTgt spid="3">
                                            <p:txEl>
                                              <p:pRg st="5" end="5"/>
                                            </p:txEl>
                                          </p:spTgt>
                                        </p:tgtEl>
                                        <p:attrNameLst>
                                          <p:attrName>ppt_y</p:attrName>
                                        </p:attrNameLst>
                                      </p:cBhvr>
                                      <p:tavLst>
                                        <p:tav tm="0" fmla="#ppt_y-sin(pi*$)/3">
                                          <p:val>
                                            <p:fltVal val="0.5"/>
                                          </p:val>
                                        </p:tav>
                                        <p:tav tm="100000">
                                          <p:val>
                                            <p:fltVal val="1"/>
                                          </p:val>
                                        </p:tav>
                                      </p:tavLst>
                                    </p:anim>
                                    <p:anim calcmode="lin" valueType="num">
                                      <p:cBhvr>
                                        <p:cTn id="100" dur="664" tmFilter="0, 0; 0.125,0.2665; 0.25,0.4; 0.375,0.465; 0.5,0.5;  0.625,0.535; 0.75,0.6; 0.875,0.7335; 1,1">
                                          <p:stCondLst>
                                            <p:cond delay="664"/>
                                          </p:stCondLst>
                                        </p:cTn>
                                        <p:tgtEl>
                                          <p:spTgt spid="3">
                                            <p:txEl>
                                              <p:pRg st="5" end="5"/>
                                            </p:txEl>
                                          </p:spTgt>
                                        </p:tgtEl>
                                        <p:attrNameLst>
                                          <p:attrName>ppt_y</p:attrName>
                                        </p:attrNameLst>
                                      </p:cBhvr>
                                      <p:tavLst>
                                        <p:tav tm="0" fmla="#ppt_y-sin(pi*$)/9">
                                          <p:val>
                                            <p:fltVal val="0"/>
                                          </p:val>
                                        </p:tav>
                                        <p:tav tm="100000">
                                          <p:val>
                                            <p:fltVal val="1"/>
                                          </p:val>
                                        </p:tav>
                                      </p:tavLst>
                                    </p:anim>
                                    <p:anim calcmode="lin" valueType="num">
                                      <p:cBhvr>
                                        <p:cTn id="101" dur="332" tmFilter="0, 0; 0.125,0.2665; 0.25,0.4; 0.375,0.465; 0.5,0.5;  0.625,0.535; 0.75,0.6; 0.875,0.7335; 1,1">
                                          <p:stCondLst>
                                            <p:cond delay="1324"/>
                                          </p:stCondLst>
                                        </p:cTn>
                                        <p:tgtEl>
                                          <p:spTgt spid="3">
                                            <p:txEl>
                                              <p:pRg st="5" end="5"/>
                                            </p:txEl>
                                          </p:spTgt>
                                        </p:tgtEl>
                                        <p:attrNameLst>
                                          <p:attrName>ppt_y</p:attrName>
                                        </p:attrNameLst>
                                      </p:cBhvr>
                                      <p:tavLst>
                                        <p:tav tm="0" fmla="#ppt_y-sin(pi*$)/27">
                                          <p:val>
                                            <p:fltVal val="0"/>
                                          </p:val>
                                        </p:tav>
                                        <p:tav tm="100000">
                                          <p:val>
                                            <p:fltVal val="1"/>
                                          </p:val>
                                        </p:tav>
                                      </p:tavLst>
                                    </p:anim>
                                    <p:anim calcmode="lin" valueType="num">
                                      <p:cBhvr>
                                        <p:cTn id="102" dur="164" tmFilter="0, 0; 0.125,0.2665; 0.25,0.4; 0.375,0.465; 0.5,0.5;  0.625,0.535; 0.75,0.6; 0.875,0.7335; 1,1">
                                          <p:stCondLst>
                                            <p:cond delay="1656"/>
                                          </p:stCondLst>
                                        </p:cTn>
                                        <p:tgtEl>
                                          <p:spTgt spid="3">
                                            <p:txEl>
                                              <p:pRg st="5" end="5"/>
                                            </p:txEl>
                                          </p:spTgt>
                                        </p:tgtEl>
                                        <p:attrNameLst>
                                          <p:attrName>ppt_y</p:attrName>
                                        </p:attrNameLst>
                                      </p:cBhvr>
                                      <p:tavLst>
                                        <p:tav tm="0" fmla="#ppt_y-sin(pi*$)/81">
                                          <p:val>
                                            <p:fltVal val="0"/>
                                          </p:val>
                                        </p:tav>
                                        <p:tav tm="100000">
                                          <p:val>
                                            <p:fltVal val="1"/>
                                          </p:val>
                                        </p:tav>
                                      </p:tavLst>
                                    </p:anim>
                                    <p:animScale>
                                      <p:cBhvr>
                                        <p:cTn id="103" dur="26">
                                          <p:stCondLst>
                                            <p:cond delay="650"/>
                                          </p:stCondLst>
                                        </p:cTn>
                                        <p:tgtEl>
                                          <p:spTgt spid="3">
                                            <p:txEl>
                                              <p:pRg st="5" end="5"/>
                                            </p:txEl>
                                          </p:spTgt>
                                        </p:tgtEl>
                                      </p:cBhvr>
                                      <p:to x="100000" y="60000"/>
                                    </p:animScale>
                                    <p:animScale>
                                      <p:cBhvr>
                                        <p:cTn id="104" dur="166" decel="50000">
                                          <p:stCondLst>
                                            <p:cond delay="676"/>
                                          </p:stCondLst>
                                        </p:cTn>
                                        <p:tgtEl>
                                          <p:spTgt spid="3">
                                            <p:txEl>
                                              <p:pRg st="5" end="5"/>
                                            </p:txEl>
                                          </p:spTgt>
                                        </p:tgtEl>
                                      </p:cBhvr>
                                      <p:to x="100000" y="100000"/>
                                    </p:animScale>
                                    <p:animScale>
                                      <p:cBhvr>
                                        <p:cTn id="105" dur="26">
                                          <p:stCondLst>
                                            <p:cond delay="1312"/>
                                          </p:stCondLst>
                                        </p:cTn>
                                        <p:tgtEl>
                                          <p:spTgt spid="3">
                                            <p:txEl>
                                              <p:pRg st="5" end="5"/>
                                            </p:txEl>
                                          </p:spTgt>
                                        </p:tgtEl>
                                      </p:cBhvr>
                                      <p:to x="100000" y="80000"/>
                                    </p:animScale>
                                    <p:animScale>
                                      <p:cBhvr>
                                        <p:cTn id="106" dur="166" decel="50000">
                                          <p:stCondLst>
                                            <p:cond delay="1338"/>
                                          </p:stCondLst>
                                        </p:cTn>
                                        <p:tgtEl>
                                          <p:spTgt spid="3">
                                            <p:txEl>
                                              <p:pRg st="5" end="5"/>
                                            </p:txEl>
                                          </p:spTgt>
                                        </p:tgtEl>
                                      </p:cBhvr>
                                      <p:to x="100000" y="100000"/>
                                    </p:animScale>
                                    <p:animScale>
                                      <p:cBhvr>
                                        <p:cTn id="107" dur="26">
                                          <p:stCondLst>
                                            <p:cond delay="1642"/>
                                          </p:stCondLst>
                                        </p:cTn>
                                        <p:tgtEl>
                                          <p:spTgt spid="3">
                                            <p:txEl>
                                              <p:pRg st="5" end="5"/>
                                            </p:txEl>
                                          </p:spTgt>
                                        </p:tgtEl>
                                      </p:cBhvr>
                                      <p:to x="100000" y="90000"/>
                                    </p:animScale>
                                    <p:animScale>
                                      <p:cBhvr>
                                        <p:cTn id="108" dur="166" decel="50000">
                                          <p:stCondLst>
                                            <p:cond delay="1668"/>
                                          </p:stCondLst>
                                        </p:cTn>
                                        <p:tgtEl>
                                          <p:spTgt spid="3">
                                            <p:txEl>
                                              <p:pRg st="5" end="5"/>
                                            </p:txEl>
                                          </p:spTgt>
                                        </p:tgtEl>
                                      </p:cBhvr>
                                      <p:to x="100000" y="100000"/>
                                    </p:animScale>
                                    <p:animScale>
                                      <p:cBhvr>
                                        <p:cTn id="109" dur="26">
                                          <p:stCondLst>
                                            <p:cond delay="1808"/>
                                          </p:stCondLst>
                                        </p:cTn>
                                        <p:tgtEl>
                                          <p:spTgt spid="3">
                                            <p:txEl>
                                              <p:pRg st="5" end="5"/>
                                            </p:txEl>
                                          </p:spTgt>
                                        </p:tgtEl>
                                      </p:cBhvr>
                                      <p:to x="100000" y="95000"/>
                                    </p:animScale>
                                    <p:animScale>
                                      <p:cBhvr>
                                        <p:cTn id="110" dur="166" decel="50000">
                                          <p:stCondLst>
                                            <p:cond delay="1834"/>
                                          </p:stCondLst>
                                        </p:cTn>
                                        <p:tgtEl>
                                          <p:spTgt spid="3">
                                            <p:txEl>
                                              <p:pRg st="5" end="5"/>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5A4C24-9210-D407-45AD-5C6921DBB01C}"/>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EF621C31-0D69-5C90-822D-5103BF5A01CE}"/>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460E08CC-89FE-383B-F643-D82AEFE59F7C}"/>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2072B0A8-CC7B-FEF9-38FC-A5DD93C29957}"/>
              </a:ext>
            </a:extLst>
          </p:cNvPr>
          <p:cNvSpPr>
            <a:spLocks noGrp="1"/>
          </p:cNvSpPr>
          <p:nvPr>
            <p:ph type="sldNum" sz="quarter" idx="12"/>
          </p:nvPr>
        </p:nvSpPr>
        <p:spPr/>
        <p:txBody>
          <a:bodyPr/>
          <a:lstStyle/>
          <a:p>
            <a:fld id="{519954A3-9DFD-4C44-94BA-B95130A3BA1C}" type="slidenum">
              <a:rPr lang="en-US" smtClean="0"/>
              <a:t>17</a:t>
            </a:fld>
            <a:endParaRPr lang="en-US" dirty="0"/>
          </a:p>
        </p:txBody>
      </p:sp>
    </p:spTree>
    <p:extLst>
      <p:ext uri="{BB962C8B-B14F-4D97-AF65-F5344CB8AC3E}">
        <p14:creationId xmlns:p14="http://schemas.microsoft.com/office/powerpoint/2010/main" val="22444984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0B55340-AAE5-864C-C1BD-148453B08D4E}"/>
              </a:ext>
            </a:extLst>
          </p:cNvPr>
          <p:cNvSpPr>
            <a:spLocks noGrp="1"/>
          </p:cNvSpPr>
          <p:nvPr>
            <p:ph type="title"/>
          </p:nvPr>
        </p:nvSpPr>
        <p:spPr/>
        <p:txBody>
          <a:bodyPr/>
          <a:lstStyle/>
          <a:p>
            <a:r>
              <a:rPr lang="he-IL" dirty="0"/>
              <a:t>מפליא לעשות - קשר גוף ונפש</a:t>
            </a:r>
          </a:p>
        </p:txBody>
      </p:sp>
      <p:sp>
        <p:nvSpPr>
          <p:cNvPr id="3" name="מציין מיקום תוכן 2">
            <a:extLst>
              <a:ext uri="{FF2B5EF4-FFF2-40B4-BE49-F238E27FC236}">
                <a16:creationId xmlns:a16="http://schemas.microsoft.com/office/drawing/2014/main" id="{D3518C21-E10E-E94D-201B-BA15355FD512}"/>
              </a:ext>
            </a:extLst>
          </p:cNvPr>
          <p:cNvSpPr>
            <a:spLocks noGrp="1"/>
          </p:cNvSpPr>
          <p:nvPr>
            <p:ph idx="1"/>
          </p:nvPr>
        </p:nvSpPr>
        <p:spPr/>
        <p:txBody>
          <a:bodyPr/>
          <a:lstStyle/>
          <a:p>
            <a:r>
              <a:rPr lang="he-IL" sz="1800" dirty="0">
                <a:effectLst/>
                <a:latin typeface="Narkisim" panose="020E0502050101010101" pitchFamily="34" charset="-79"/>
                <a:ea typeface="Times New Roman" panose="02020603050405020304" pitchFamily="18" charset="0"/>
                <a:cs typeface="Narkisim" panose="020E0502050101010101" pitchFamily="34" charset="-79"/>
              </a:rPr>
              <a:t>שולחן ערוך אורח חיים הלכות הנהגת אדם בבוקר סימן ו סעיף א</a:t>
            </a:r>
          </a:p>
          <a:p>
            <a:r>
              <a:rPr lang="he-IL" sz="1800" dirty="0">
                <a:effectLst/>
                <a:latin typeface="Narkisim" panose="020E0502050101010101" pitchFamily="34" charset="-79"/>
                <a:ea typeface="Times New Roman" panose="02020603050405020304" pitchFamily="18" charset="0"/>
                <a:cs typeface="Narkisim" panose="020E0502050101010101" pitchFamily="34" charset="-79"/>
              </a:rPr>
              <a:t>עוד יש לפרש </a:t>
            </a:r>
            <a:r>
              <a:rPr lang="he-IL" sz="1800" dirty="0">
                <a:effectLst/>
                <a:highlight>
                  <a:srgbClr val="FFFF00"/>
                </a:highlight>
                <a:latin typeface="Narkisim" panose="020E0502050101010101" pitchFamily="34" charset="-79"/>
                <a:ea typeface="Times New Roman" panose="02020603050405020304" pitchFamily="18" charset="0"/>
                <a:cs typeface="Narkisim" panose="020E0502050101010101" pitchFamily="34" charset="-79"/>
              </a:rPr>
              <a:t>שמפליא לעשות במה ששומר רוח האדם בקרבו, וקושר דבר רוחני בדבר גשמי</a:t>
            </a:r>
            <a:r>
              <a:rPr lang="he-IL" sz="1800" dirty="0">
                <a:effectLst/>
                <a:latin typeface="Narkisim" panose="020E0502050101010101" pitchFamily="34" charset="-79"/>
                <a:ea typeface="Times New Roman" panose="02020603050405020304" pitchFamily="18" charset="0"/>
                <a:cs typeface="Narkisim" panose="020E0502050101010101" pitchFamily="34" charset="-79"/>
              </a:rPr>
              <a:t>, והכל הוא ע"י שהוא רופא כל בשר, כי אז האדם בקו הבריאות ונשמתו משתמרת בקרבו (דברי עצמו).</a:t>
            </a:r>
          </a:p>
          <a:p>
            <a:r>
              <a:rPr lang="he-IL" sz="1800" dirty="0">
                <a:effectLst/>
                <a:latin typeface="Narkisim" panose="020E0502050101010101" pitchFamily="34" charset="-79"/>
                <a:ea typeface="Times New Roman" panose="02020603050405020304" pitchFamily="18" charset="0"/>
                <a:cs typeface="Narkisim" panose="020E0502050101010101" pitchFamily="34" charset="-79"/>
              </a:rPr>
              <a:t>פירוש </a:t>
            </a:r>
            <a:r>
              <a:rPr lang="he-IL" sz="1800" dirty="0" err="1">
                <a:effectLst/>
                <a:latin typeface="Narkisim" panose="020E0502050101010101" pitchFamily="34" charset="-79"/>
                <a:ea typeface="Times New Roman" panose="02020603050405020304" pitchFamily="18" charset="0"/>
                <a:cs typeface="Narkisim" panose="020E0502050101010101" pitchFamily="34" charset="-79"/>
              </a:rPr>
              <a:t>הגר"א</a:t>
            </a:r>
            <a:r>
              <a:rPr lang="he-IL" sz="1800" dirty="0">
                <a:effectLst/>
                <a:latin typeface="Narkisim" panose="020E0502050101010101" pitchFamily="34" charset="-79"/>
                <a:ea typeface="Times New Roman" panose="02020603050405020304" pitchFamily="18" charset="0"/>
                <a:cs typeface="Narkisim" panose="020E0502050101010101" pitchFamily="34" charset="-79"/>
              </a:rPr>
              <a:t> על משלי (י"ח – י"ד) "רוּחַ אִישׁ יְכַלְכֵּל מַחֲלֵהוּ, וְרוּחַ נְכֵאָה מִי </a:t>
            </a:r>
            <a:r>
              <a:rPr lang="he-IL" sz="1800" dirty="0" err="1">
                <a:effectLst/>
                <a:latin typeface="Narkisim" panose="020E0502050101010101" pitchFamily="34" charset="-79"/>
                <a:ea typeface="Times New Roman" panose="02020603050405020304" pitchFamily="18" charset="0"/>
                <a:cs typeface="Narkisim" panose="020E0502050101010101" pitchFamily="34" charset="-79"/>
              </a:rPr>
              <a:t>יִשָּׂאֶנָּה</a:t>
            </a:r>
            <a:r>
              <a:rPr lang="he-IL" sz="1800" dirty="0">
                <a:effectLst/>
                <a:latin typeface="Narkisim" panose="020E0502050101010101" pitchFamily="34" charset="-79"/>
                <a:ea typeface="Times New Roman" panose="02020603050405020304" pitchFamily="18" charset="0"/>
                <a:cs typeface="Narkisim" panose="020E0502050101010101" pitchFamily="34" charset="-79"/>
              </a:rPr>
              <a:t>":</a:t>
            </a:r>
          </a:p>
          <a:p>
            <a:r>
              <a:rPr lang="he-IL" sz="1800" dirty="0">
                <a:effectLst/>
                <a:latin typeface="Narkisim" panose="020E0502050101010101" pitchFamily="34" charset="-79"/>
                <a:ea typeface="Times New Roman" panose="02020603050405020304" pitchFamily="18" charset="0"/>
                <a:cs typeface="Narkisim" panose="020E0502050101010101" pitchFamily="34" charset="-79"/>
              </a:rPr>
              <a:t>השמחה באה על ידי הרוח, וזהו "רוח איש" כשהאיש תמיד בשמחה הוא "יכלכל מחלהו" בשמחה </a:t>
            </a:r>
            <a:r>
              <a:rPr lang="he-IL" sz="1800" dirty="0" err="1">
                <a:effectLst/>
                <a:latin typeface="Narkisim" panose="020E0502050101010101" pitchFamily="34" charset="-79"/>
                <a:ea typeface="Times New Roman" panose="02020603050405020304" pitchFamily="18" charset="0"/>
                <a:cs typeface="Narkisim" panose="020E0502050101010101" pitchFamily="34" charset="-79"/>
              </a:rPr>
              <a:t>יבטלנה</a:t>
            </a:r>
            <a:r>
              <a:rPr lang="he-IL" sz="1800" dirty="0">
                <a:effectLst/>
                <a:latin typeface="Narkisim" panose="020E0502050101010101" pitchFamily="34" charset="-79"/>
                <a:ea typeface="Times New Roman" panose="02020603050405020304" pitchFamily="18" charset="0"/>
                <a:cs typeface="Narkisim" panose="020E0502050101010101" pitchFamily="34" charset="-79"/>
              </a:rPr>
              <a:t>. </a:t>
            </a:r>
          </a:p>
          <a:p>
            <a:r>
              <a:rPr lang="he-IL" sz="1800" dirty="0">
                <a:effectLst/>
                <a:latin typeface="Narkisim" panose="020E0502050101010101" pitchFamily="34" charset="-79"/>
                <a:ea typeface="Times New Roman" panose="02020603050405020304" pitchFamily="18" charset="0"/>
                <a:cs typeface="Narkisim" panose="020E0502050101010101" pitchFamily="34" charset="-79"/>
              </a:rPr>
              <a:t>אבל מי שיש לו "רוח נכאה" והוא עצבון, "מי </a:t>
            </a:r>
            <a:r>
              <a:rPr lang="he-IL" sz="1800" dirty="0" err="1">
                <a:effectLst/>
                <a:latin typeface="Narkisim" panose="020E0502050101010101" pitchFamily="34" charset="-79"/>
                <a:ea typeface="Times New Roman" panose="02020603050405020304" pitchFamily="18" charset="0"/>
                <a:cs typeface="Narkisim" panose="020E0502050101010101" pitchFamily="34" charset="-79"/>
              </a:rPr>
              <a:t>ישאנה</a:t>
            </a:r>
            <a:r>
              <a:rPr lang="he-IL" sz="1800" dirty="0">
                <a:effectLst/>
                <a:latin typeface="Narkisim" panose="020E0502050101010101" pitchFamily="34" charset="-79"/>
                <a:ea typeface="Times New Roman" panose="02020603050405020304" pitchFamily="18" charset="0"/>
                <a:cs typeface="Narkisim" panose="020E0502050101010101" pitchFamily="34" charset="-79"/>
              </a:rPr>
              <a:t>" מי יכול </a:t>
            </a:r>
            <a:r>
              <a:rPr lang="he-IL" sz="1800" dirty="0" err="1">
                <a:effectLst/>
                <a:latin typeface="Narkisim" panose="020E0502050101010101" pitchFamily="34" charset="-79"/>
                <a:ea typeface="Times New Roman" panose="02020603050405020304" pitchFamily="18" charset="0"/>
                <a:cs typeface="Narkisim" panose="020E0502050101010101" pitchFamily="34" charset="-79"/>
              </a:rPr>
              <a:t>לישא</a:t>
            </a:r>
            <a:r>
              <a:rPr lang="he-IL" sz="1800" dirty="0">
                <a:effectLst/>
                <a:latin typeface="Narkisim" panose="020E0502050101010101" pitchFamily="34" charset="-79"/>
                <a:ea typeface="Times New Roman" panose="02020603050405020304" pitchFamily="18" charset="0"/>
                <a:cs typeface="Narkisim" panose="020E0502050101010101" pitchFamily="34" charset="-79"/>
              </a:rPr>
              <a:t> זאת. </a:t>
            </a:r>
          </a:p>
          <a:p>
            <a:endParaRPr lang="he-IL" dirty="0">
              <a:latin typeface="Narkisim" panose="020E0502050101010101" pitchFamily="34" charset="-79"/>
              <a:ea typeface="Times New Roman" panose="02020603050405020304" pitchFamily="18" charset="0"/>
              <a:cs typeface="Narkisim" panose="020E0502050101010101" pitchFamily="34" charset="-79"/>
            </a:endParaRPr>
          </a:p>
          <a:p>
            <a:r>
              <a:rPr lang="he-IL" sz="1800" dirty="0">
                <a:effectLst/>
                <a:latin typeface="Narkisim" panose="020E0502050101010101" pitchFamily="34" charset="-79"/>
                <a:ea typeface="Times New Roman" panose="02020603050405020304" pitchFamily="18" charset="0"/>
                <a:cs typeface="Narkisim" panose="020E0502050101010101" pitchFamily="34" charset="-79"/>
              </a:rPr>
              <a:t>כיצד השמחה מרפאה את הגוף?</a:t>
            </a:r>
          </a:p>
          <a:p>
            <a:r>
              <a:rPr lang="he-IL" dirty="0">
                <a:highlight>
                  <a:srgbClr val="FFFF00"/>
                </a:highlight>
                <a:latin typeface="Narkisim" panose="020E0502050101010101" pitchFamily="34" charset="-79"/>
                <a:ea typeface="Times New Roman" panose="02020603050405020304" pitchFamily="18" charset="0"/>
                <a:cs typeface="Narkisim" panose="020E0502050101010101" pitchFamily="34" charset="-79"/>
              </a:rPr>
              <a:t>כיצד לחץ ועצבות גורמים לגוף לחלות?</a:t>
            </a:r>
            <a:endParaRPr lang="en-US" sz="1800" dirty="0">
              <a:effectLst/>
              <a:highlight>
                <a:srgbClr val="FFFF00"/>
              </a:highlight>
              <a:latin typeface="Narkisim" panose="020E0502050101010101" pitchFamily="34" charset="-79"/>
              <a:ea typeface="Times New Roman" panose="02020603050405020304" pitchFamily="18" charset="0"/>
              <a:cs typeface="Narkisim" panose="020E0502050101010101" pitchFamily="34" charset="-79"/>
            </a:endParaRPr>
          </a:p>
          <a:p>
            <a:endParaRPr lang="he-IL" dirty="0"/>
          </a:p>
        </p:txBody>
      </p:sp>
      <p:sp>
        <p:nvSpPr>
          <p:cNvPr id="4" name="מציין מיקום של מספר שקופית 3">
            <a:extLst>
              <a:ext uri="{FF2B5EF4-FFF2-40B4-BE49-F238E27FC236}">
                <a16:creationId xmlns:a16="http://schemas.microsoft.com/office/drawing/2014/main" id="{C4AB6C50-E1C2-D35E-3DD6-69E25AAE46D0}"/>
              </a:ext>
            </a:extLst>
          </p:cNvPr>
          <p:cNvSpPr>
            <a:spLocks noGrp="1"/>
          </p:cNvSpPr>
          <p:nvPr>
            <p:ph type="sldNum" sz="quarter" idx="12"/>
          </p:nvPr>
        </p:nvSpPr>
        <p:spPr/>
        <p:txBody>
          <a:bodyPr/>
          <a:lstStyle/>
          <a:p>
            <a:fld id="{519954A3-9DFD-4C44-94BA-B95130A3BA1C}" type="slidenum">
              <a:rPr lang="en-US" smtClean="0"/>
              <a:t>18</a:t>
            </a:fld>
            <a:endParaRPr lang="en-US" dirty="0"/>
          </a:p>
        </p:txBody>
      </p:sp>
      <p:pic>
        <p:nvPicPr>
          <p:cNvPr id="5" name="תמונה 4">
            <a:extLst>
              <a:ext uri="{FF2B5EF4-FFF2-40B4-BE49-F238E27FC236}">
                <a16:creationId xmlns:a16="http://schemas.microsoft.com/office/drawing/2014/main" id="{D3FC038E-A55E-FA63-5B2D-409A5B317467}"/>
              </a:ext>
            </a:extLst>
          </p:cNvPr>
          <p:cNvPicPr>
            <a:picLocks noChangeAspect="1"/>
          </p:cNvPicPr>
          <p:nvPr/>
        </p:nvPicPr>
        <p:blipFill>
          <a:blip r:embed="rId2"/>
          <a:stretch>
            <a:fillRect/>
          </a:stretch>
        </p:blipFill>
        <p:spPr>
          <a:xfrm>
            <a:off x="1690150" y="4263762"/>
            <a:ext cx="2705100" cy="1685925"/>
          </a:xfrm>
          <a:prstGeom prst="rect">
            <a:avLst/>
          </a:prstGeom>
        </p:spPr>
      </p:pic>
    </p:spTree>
    <p:extLst>
      <p:ext uri="{BB962C8B-B14F-4D97-AF65-F5344CB8AC3E}">
        <p14:creationId xmlns:p14="http://schemas.microsoft.com/office/powerpoint/2010/main" val="8539961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A653214-0ACB-42AD-8D6E-D19950D14BC3}"/>
              </a:ext>
            </a:extLst>
          </p:cNvPr>
          <p:cNvSpPr>
            <a:spLocks noGrp="1"/>
          </p:cNvSpPr>
          <p:nvPr>
            <p:ph type="title"/>
          </p:nvPr>
        </p:nvSpPr>
        <p:spPr/>
        <p:txBody>
          <a:bodyPr/>
          <a:lstStyle/>
          <a:p>
            <a:r>
              <a:rPr lang="he-IL" dirty="0"/>
              <a:t>למה לזברות אין אולקוס</a:t>
            </a:r>
          </a:p>
        </p:txBody>
      </p:sp>
      <p:pic>
        <p:nvPicPr>
          <p:cNvPr id="6" name="מציין מיקום תוכן 5">
            <a:extLst>
              <a:ext uri="{FF2B5EF4-FFF2-40B4-BE49-F238E27FC236}">
                <a16:creationId xmlns:a16="http://schemas.microsoft.com/office/drawing/2014/main" id="{C2E40A3D-6E84-5030-505E-CD3CCD1898BE}"/>
              </a:ext>
            </a:extLst>
          </p:cNvPr>
          <p:cNvPicPr>
            <a:picLocks noGrp="1" noChangeAspect="1"/>
          </p:cNvPicPr>
          <p:nvPr>
            <p:ph idx="1"/>
          </p:nvPr>
        </p:nvPicPr>
        <p:blipFill>
          <a:blip r:embed="rId2"/>
          <a:stretch>
            <a:fillRect/>
          </a:stretch>
        </p:blipFill>
        <p:spPr>
          <a:xfrm>
            <a:off x="1365250" y="1670844"/>
            <a:ext cx="7715250" cy="4457700"/>
          </a:xfrm>
        </p:spPr>
      </p:pic>
      <p:sp>
        <p:nvSpPr>
          <p:cNvPr id="4" name="מציין מיקום של מספר שקופית 3">
            <a:extLst>
              <a:ext uri="{FF2B5EF4-FFF2-40B4-BE49-F238E27FC236}">
                <a16:creationId xmlns:a16="http://schemas.microsoft.com/office/drawing/2014/main" id="{1954B74A-4E58-39E5-163F-43B481A06246}"/>
              </a:ext>
            </a:extLst>
          </p:cNvPr>
          <p:cNvSpPr>
            <a:spLocks noGrp="1"/>
          </p:cNvSpPr>
          <p:nvPr>
            <p:ph type="sldNum" sz="quarter" idx="12"/>
          </p:nvPr>
        </p:nvSpPr>
        <p:spPr/>
        <p:txBody>
          <a:bodyPr/>
          <a:lstStyle/>
          <a:p>
            <a:fld id="{519954A3-9DFD-4C44-94BA-B95130A3BA1C}" type="slidenum">
              <a:rPr lang="en-US" smtClean="0"/>
              <a:t>19</a:t>
            </a:fld>
            <a:endParaRPr lang="en-US" dirty="0"/>
          </a:p>
        </p:txBody>
      </p:sp>
    </p:spTree>
    <p:extLst>
      <p:ext uri="{BB962C8B-B14F-4D97-AF65-F5344CB8AC3E}">
        <p14:creationId xmlns:p14="http://schemas.microsoft.com/office/powerpoint/2010/main" val="9551057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0341325-8A13-ADC5-2E27-29D08F7FE2CC}"/>
              </a:ext>
            </a:extLst>
          </p:cNvPr>
          <p:cNvSpPr>
            <a:spLocks noGrp="1"/>
          </p:cNvSpPr>
          <p:nvPr>
            <p:ph type="title"/>
          </p:nvPr>
        </p:nvSpPr>
        <p:spPr>
          <a:xfrm>
            <a:off x="677333" y="0"/>
            <a:ext cx="9556557" cy="1717482"/>
          </a:xfrm>
        </p:spPr>
        <p:txBody>
          <a:bodyPr>
            <a:normAutofit fontScale="90000"/>
          </a:bodyPr>
          <a:lstStyle/>
          <a:p>
            <a:r>
              <a:rPr lang="he-IL" dirty="0"/>
              <a:t>מכונת הרגשות </a:t>
            </a:r>
            <a:br>
              <a:rPr lang="he-IL" dirty="0"/>
            </a:br>
            <a:r>
              <a:rPr lang="he-IL" dirty="0"/>
              <a:t>בהם נקיים מצוות אהבה שמחה</a:t>
            </a:r>
            <a:br>
              <a:rPr lang="he-IL" dirty="0"/>
            </a:br>
            <a:r>
              <a:rPr lang="he-IL" dirty="0"/>
              <a:t>זהו גם הכוח המניע אותנו </a:t>
            </a:r>
          </a:p>
        </p:txBody>
      </p:sp>
      <p:pic>
        <p:nvPicPr>
          <p:cNvPr id="6" name="מציין מיקום תוכן 5">
            <a:extLst>
              <a:ext uri="{FF2B5EF4-FFF2-40B4-BE49-F238E27FC236}">
                <a16:creationId xmlns:a16="http://schemas.microsoft.com/office/drawing/2014/main" id="{F139CF86-0169-4CDD-0954-9599249F2C93}"/>
              </a:ext>
            </a:extLst>
          </p:cNvPr>
          <p:cNvPicPr>
            <a:picLocks noGrp="1" noChangeAspect="1"/>
          </p:cNvPicPr>
          <p:nvPr>
            <p:ph idx="1"/>
          </p:nvPr>
        </p:nvPicPr>
        <p:blipFill>
          <a:blip r:embed="rId2"/>
          <a:stretch>
            <a:fillRect/>
          </a:stretch>
        </p:blipFill>
        <p:spPr>
          <a:xfrm>
            <a:off x="157163" y="2043484"/>
            <a:ext cx="10131425" cy="4647681"/>
          </a:xfrm>
        </p:spPr>
      </p:pic>
      <p:sp>
        <p:nvSpPr>
          <p:cNvPr id="4" name="מציין מיקום של מספר שקופית 3">
            <a:extLst>
              <a:ext uri="{FF2B5EF4-FFF2-40B4-BE49-F238E27FC236}">
                <a16:creationId xmlns:a16="http://schemas.microsoft.com/office/drawing/2014/main" id="{13B3234C-D933-2A22-3265-E474F86D3BEE}"/>
              </a:ext>
            </a:extLst>
          </p:cNvPr>
          <p:cNvSpPr>
            <a:spLocks noGrp="1"/>
          </p:cNvSpPr>
          <p:nvPr>
            <p:ph type="sldNum" sz="quarter" idx="12"/>
          </p:nvPr>
        </p:nvSpPr>
        <p:spPr/>
        <p:txBody>
          <a:bodyPr/>
          <a:lstStyle/>
          <a:p>
            <a:fld id="{519954A3-9DFD-4C44-94BA-B95130A3BA1C}" type="slidenum">
              <a:rPr lang="en-US" smtClean="0"/>
              <a:t>20</a:t>
            </a:fld>
            <a:endParaRPr lang="en-US" dirty="0"/>
          </a:p>
        </p:txBody>
      </p:sp>
    </p:spTree>
    <p:extLst>
      <p:ext uri="{BB962C8B-B14F-4D97-AF65-F5344CB8AC3E}">
        <p14:creationId xmlns:p14="http://schemas.microsoft.com/office/powerpoint/2010/main" val="34556007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4919F1C-0947-F173-4324-E3907D572BC6}"/>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B886C9C1-E98F-C029-061F-20495385ACF5}"/>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BBB193E5-5013-A3C3-B8B8-A5D24B419744}"/>
              </a:ext>
            </a:extLst>
          </p:cNvPr>
          <p:cNvSpPr>
            <a:spLocks noGrp="1"/>
          </p:cNvSpPr>
          <p:nvPr>
            <p:ph type="sldNum" sz="quarter" idx="12"/>
          </p:nvPr>
        </p:nvSpPr>
        <p:spPr/>
        <p:txBody>
          <a:bodyPr/>
          <a:lstStyle/>
          <a:p>
            <a:fld id="{519954A3-9DFD-4C44-94BA-B95130A3BA1C}" type="slidenum">
              <a:rPr lang="en-US" smtClean="0"/>
              <a:t>21</a:t>
            </a:fld>
            <a:endParaRPr lang="en-US" dirty="0"/>
          </a:p>
        </p:txBody>
      </p:sp>
    </p:spTree>
    <p:extLst>
      <p:ext uri="{BB962C8B-B14F-4D97-AF65-F5344CB8AC3E}">
        <p14:creationId xmlns:p14="http://schemas.microsoft.com/office/powerpoint/2010/main" val="36717364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338D3-62B2-1582-7832-7CF161130577}"/>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ADFF9D1D-3116-0854-041B-A1AEAC0062A8}"/>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6C8446DD-DEA6-A747-4E0A-B7AF3E9B5184}"/>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A1A1B1C0-2DB3-9BA5-A5E6-99BFFD967279}"/>
              </a:ext>
            </a:extLst>
          </p:cNvPr>
          <p:cNvSpPr>
            <a:spLocks noGrp="1"/>
          </p:cNvSpPr>
          <p:nvPr>
            <p:ph type="sldNum" sz="quarter" idx="12"/>
          </p:nvPr>
        </p:nvSpPr>
        <p:spPr/>
        <p:txBody>
          <a:bodyPr/>
          <a:lstStyle/>
          <a:p>
            <a:fld id="{519954A3-9DFD-4C44-94BA-B95130A3BA1C}" type="slidenum">
              <a:rPr lang="en-US" smtClean="0"/>
              <a:t>22</a:t>
            </a:fld>
            <a:endParaRPr lang="en-US" dirty="0"/>
          </a:p>
        </p:txBody>
      </p:sp>
    </p:spTree>
    <p:extLst>
      <p:ext uri="{BB962C8B-B14F-4D97-AF65-F5344CB8AC3E}">
        <p14:creationId xmlns:p14="http://schemas.microsoft.com/office/powerpoint/2010/main" val="16199199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338D3-62B2-1582-7832-7CF161130577}"/>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ADFF9D1D-3116-0854-041B-A1AEAC0062A8}"/>
              </a:ext>
            </a:extLst>
          </p:cNvPr>
          <p:cNvSpPr>
            <a:spLocks noGrp="1"/>
          </p:cNvSpPr>
          <p:nvPr>
            <p:ph type="title"/>
          </p:nvPr>
        </p:nvSpPr>
        <p:spPr/>
        <p:txBody>
          <a:bodyPr>
            <a:normAutofit fontScale="90000"/>
          </a:bodyPr>
          <a:lstStyle/>
          <a:p>
            <a:r>
              <a:rPr lang="he-IL" b="1" i="0" dirty="0">
                <a:solidFill>
                  <a:srgbClr val="800000"/>
                </a:solidFill>
                <a:effectLst/>
                <a:latin typeface="Arial" panose="020B0604020202020204" pitchFamily="34" charset="0"/>
              </a:rPr>
              <a:t>שמחה ובריאות- מה הקשר?</a:t>
            </a:r>
            <a:br>
              <a:rPr lang="he-IL" b="1" i="0" dirty="0">
                <a:solidFill>
                  <a:srgbClr val="000000"/>
                </a:solidFill>
                <a:effectLst/>
                <a:latin typeface="RavMesser Assistant"/>
              </a:rPr>
            </a:br>
            <a:endParaRPr lang="he-IL" dirty="0"/>
          </a:p>
        </p:txBody>
      </p:sp>
      <p:sp>
        <p:nvSpPr>
          <p:cNvPr id="3" name="מציין מיקום תוכן 2">
            <a:extLst>
              <a:ext uri="{FF2B5EF4-FFF2-40B4-BE49-F238E27FC236}">
                <a16:creationId xmlns:a16="http://schemas.microsoft.com/office/drawing/2014/main" id="{6C8446DD-DEA6-A747-4E0A-B7AF3E9B5184}"/>
              </a:ext>
            </a:extLst>
          </p:cNvPr>
          <p:cNvSpPr>
            <a:spLocks noGrp="1"/>
          </p:cNvSpPr>
          <p:nvPr>
            <p:ph idx="1"/>
          </p:nvPr>
        </p:nvSpPr>
        <p:spPr/>
        <p:txBody>
          <a:bodyPr/>
          <a:lstStyle/>
          <a:p>
            <a:pPr algn="ctr"/>
            <a:r>
              <a:rPr lang="he-IL" b="1" i="0" dirty="0">
                <a:solidFill>
                  <a:srgbClr val="000000"/>
                </a:solidFill>
                <a:effectLst/>
                <a:latin typeface="RavMesser Assistant"/>
              </a:rPr>
              <a:t>(נתי רגב)</a:t>
            </a:r>
          </a:p>
          <a:p>
            <a:pPr algn="r"/>
            <a:r>
              <a:rPr lang="he-IL" b="1" i="0" dirty="0">
                <a:solidFill>
                  <a:srgbClr val="808080"/>
                </a:solidFill>
                <a:effectLst/>
                <a:latin typeface="Arial" panose="020B0604020202020204" pitchFamily="34" charset="0"/>
              </a:rPr>
              <a:t>אומרים שעצבות היא הגורם לכל המחלות, מנזלת ועד סרטן... גם אומרים ששמחה היא התרופה לכל המחלות, מנזלת ועד סרטן... עוד אומרים ש"ריקוד </a:t>
            </a:r>
            <a:r>
              <a:rPr lang="he-IL" b="1" i="0" dirty="0" err="1">
                <a:solidFill>
                  <a:srgbClr val="808080"/>
                </a:solidFill>
                <a:effectLst/>
                <a:latin typeface="Arial" panose="020B0604020202020204" pitchFamily="34" charset="0"/>
              </a:rPr>
              <a:t>הברסלבים</a:t>
            </a:r>
            <a:r>
              <a:rPr lang="he-IL" b="1" i="0" dirty="0">
                <a:solidFill>
                  <a:srgbClr val="808080"/>
                </a:solidFill>
                <a:effectLst/>
                <a:latin typeface="Arial" panose="020B0604020202020204" pitchFamily="34" charset="0"/>
              </a:rPr>
              <a:t>" באמצע הצומת הפקוק, יש בו כעין שחרור פקק של בקבוק סגור, מלא במתחים ועצבנות, ואני שואל, האמנם? האמנם יש קשר בין שמחה לבריאות?</a:t>
            </a:r>
            <a:endParaRPr lang="he-IL" b="0" i="0" dirty="0">
              <a:solidFill>
                <a:srgbClr val="777777"/>
              </a:solidFill>
              <a:effectLst/>
              <a:latin typeface="RavMesser Assistant"/>
            </a:endParaRPr>
          </a:p>
          <a:p>
            <a:pPr algn="just"/>
            <a:r>
              <a:rPr lang="he-IL" b="0" i="0" dirty="0">
                <a:solidFill>
                  <a:srgbClr val="000000"/>
                </a:solidFill>
                <a:effectLst/>
                <a:latin typeface="Arial" panose="020B0604020202020204" pitchFamily="34" charset="0"/>
              </a:rPr>
              <a:t>חוקרים באוניברסיטת </a:t>
            </a:r>
            <a:r>
              <a:rPr lang="he-IL" b="0" i="0" dirty="0" err="1">
                <a:solidFill>
                  <a:srgbClr val="000000"/>
                </a:solidFill>
                <a:effectLst/>
                <a:latin typeface="Arial" panose="020B0604020202020204" pitchFamily="34" charset="0"/>
              </a:rPr>
              <a:t>קרנגי</a:t>
            </a:r>
            <a:r>
              <a:rPr lang="he-IL" b="0" i="0" dirty="0">
                <a:solidFill>
                  <a:srgbClr val="000000"/>
                </a:solidFill>
                <a:effectLst/>
                <a:latin typeface="Arial" panose="020B0604020202020204" pitchFamily="34" charset="0"/>
              </a:rPr>
              <a:t> מלון בפנסילבניה גילו שהסיכון של אנשים מאושרים ללקות בהצטננות נמוך בשליש בהשוואה לכלל האוכלוסייה. החוקרים ראיינו כ-300 מתנדבים בריאים כדי להתרשם ממצבם הרגשי. בהמשך הם התיזו לאפם חיידקי </a:t>
            </a:r>
            <a:r>
              <a:rPr lang="he-IL" b="0" i="0" dirty="0" err="1">
                <a:solidFill>
                  <a:srgbClr val="000000"/>
                </a:solidFill>
                <a:effectLst/>
                <a:latin typeface="Arial" panose="020B0604020202020204" pitchFamily="34" charset="0"/>
              </a:rPr>
              <a:t>רינַווירוס</a:t>
            </a:r>
            <a:r>
              <a:rPr lang="he-IL" b="0" i="0" dirty="0">
                <a:solidFill>
                  <a:srgbClr val="000000"/>
                </a:solidFill>
                <a:effectLst/>
                <a:latin typeface="Arial" panose="020B0604020202020204" pitchFamily="34" charset="0"/>
              </a:rPr>
              <a:t>, החיידק ש'אשם' בהצטננות. נמצא ששיעור ההצטננות בחמשת הימים הבאים בקרב מי שהוגדרו כטיפוסים הפסימיים שבחבורה היה פי 3 לעומת הטיפוסים השמחים וטובי הלב.</a:t>
            </a:r>
            <a:endParaRPr lang="he-IL" b="0" i="0" dirty="0">
              <a:solidFill>
                <a:srgbClr val="000000"/>
              </a:solidFill>
              <a:effectLst/>
              <a:latin typeface="RavMesser Alef"/>
            </a:endParaRPr>
          </a:p>
          <a:p>
            <a:pPr algn="r"/>
            <a:r>
              <a:rPr lang="he-IL" b="0" i="0" dirty="0">
                <a:solidFill>
                  <a:srgbClr val="000000"/>
                </a:solidFill>
                <a:effectLst/>
                <a:latin typeface="RavMesser Alef"/>
              </a:rPr>
              <a:t> </a:t>
            </a:r>
          </a:p>
          <a:p>
            <a:pPr algn="r"/>
            <a:r>
              <a:rPr lang="he-IL" b="0" i="0" dirty="0">
                <a:solidFill>
                  <a:srgbClr val="000000"/>
                </a:solidFill>
                <a:effectLst/>
                <a:latin typeface="Arial" panose="020B0604020202020204" pitchFamily="34" charset="0"/>
              </a:rPr>
              <a:t>מהו ההסבר לממצא מדהים זה?!</a:t>
            </a:r>
            <a:endParaRPr lang="he-IL" b="0" i="0" dirty="0">
              <a:solidFill>
                <a:srgbClr val="000000"/>
              </a:solidFill>
              <a:effectLst/>
              <a:latin typeface="RavMesser Alef"/>
            </a:endParaRPr>
          </a:p>
          <a:p>
            <a:pPr algn="r"/>
            <a:r>
              <a:rPr lang="he-IL" b="0" i="0" dirty="0">
                <a:solidFill>
                  <a:srgbClr val="000000"/>
                </a:solidFill>
                <a:effectLst/>
                <a:latin typeface="Arial" panose="020B0604020202020204" pitchFamily="34" charset="0"/>
              </a:rPr>
              <a:t>אחד ההסברים האפשריים, כך אומרים אותם חוקרים, טמון בעובדה שאנשים מאושרים נוטים לנהל אורח חיים בריא יותר. בדמם של המתנדבים המאושרים נמצאו רמות נמוכות יחסית של הורמונים שקשורים למצבי לחץ (כגון </a:t>
            </a:r>
            <a:r>
              <a:rPr lang="he-IL" b="0" i="0" dirty="0" err="1">
                <a:solidFill>
                  <a:srgbClr val="000000"/>
                </a:solidFill>
                <a:effectLst/>
                <a:latin typeface="Arial" panose="020B0604020202020204" pitchFamily="34" charset="0"/>
              </a:rPr>
              <a:t>קורטיזול</a:t>
            </a:r>
            <a:r>
              <a:rPr lang="he-IL" b="0" i="0" dirty="0">
                <a:solidFill>
                  <a:srgbClr val="000000"/>
                </a:solidFill>
                <a:effectLst/>
                <a:latin typeface="Arial" panose="020B0604020202020204" pitchFamily="34" charset="0"/>
              </a:rPr>
              <a:t>) ושמשפיעים על לחץ דם גבוה. מצבי לחץ, כבר הראו מחקרים קודמים, נוטים לפגוע במערכת החיסונית.</a:t>
            </a:r>
            <a:endParaRPr lang="he-IL" b="0" i="0" dirty="0">
              <a:solidFill>
                <a:srgbClr val="000000"/>
              </a:solidFill>
              <a:effectLst/>
              <a:latin typeface="RavMesser Alef"/>
            </a:endParaRPr>
          </a:p>
          <a:p>
            <a:endParaRPr lang="he-IL" dirty="0"/>
          </a:p>
        </p:txBody>
      </p:sp>
      <p:sp>
        <p:nvSpPr>
          <p:cNvPr id="4" name="מציין מיקום של מספר שקופית 3">
            <a:extLst>
              <a:ext uri="{FF2B5EF4-FFF2-40B4-BE49-F238E27FC236}">
                <a16:creationId xmlns:a16="http://schemas.microsoft.com/office/drawing/2014/main" id="{A1A1B1C0-2DB3-9BA5-A5E6-99BFFD967279}"/>
              </a:ext>
            </a:extLst>
          </p:cNvPr>
          <p:cNvSpPr>
            <a:spLocks noGrp="1"/>
          </p:cNvSpPr>
          <p:nvPr>
            <p:ph type="sldNum" sz="quarter" idx="12"/>
          </p:nvPr>
        </p:nvSpPr>
        <p:spPr/>
        <p:txBody>
          <a:bodyPr/>
          <a:lstStyle/>
          <a:p>
            <a:fld id="{519954A3-9DFD-4C44-94BA-B95130A3BA1C}" type="slidenum">
              <a:rPr lang="en-US" smtClean="0"/>
              <a:t>23</a:t>
            </a:fld>
            <a:endParaRPr lang="en-US" dirty="0"/>
          </a:p>
        </p:txBody>
      </p:sp>
    </p:spTree>
    <p:extLst>
      <p:ext uri="{BB962C8B-B14F-4D97-AF65-F5344CB8AC3E}">
        <p14:creationId xmlns:p14="http://schemas.microsoft.com/office/powerpoint/2010/main" val="28197906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0199601-E3D3-CC22-0EFC-E1545C2325F4}"/>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4D400580-1E7B-A67E-D5CA-9DF16E9FE009}"/>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66587418-CB0E-7EF3-8BA3-7C50AE7AE45A}"/>
              </a:ext>
            </a:extLst>
          </p:cNvPr>
          <p:cNvSpPr>
            <a:spLocks noGrp="1"/>
          </p:cNvSpPr>
          <p:nvPr>
            <p:ph type="sldNum" sz="quarter" idx="12"/>
          </p:nvPr>
        </p:nvSpPr>
        <p:spPr/>
        <p:txBody>
          <a:bodyPr/>
          <a:lstStyle/>
          <a:p>
            <a:fld id="{519954A3-9DFD-4C44-94BA-B95130A3BA1C}" type="slidenum">
              <a:rPr lang="en-US" smtClean="0"/>
              <a:t>24</a:t>
            </a:fld>
            <a:endParaRPr lang="en-US" dirty="0"/>
          </a:p>
        </p:txBody>
      </p:sp>
      <p:pic>
        <p:nvPicPr>
          <p:cNvPr id="6" name="תמונה 5">
            <a:extLst>
              <a:ext uri="{FF2B5EF4-FFF2-40B4-BE49-F238E27FC236}">
                <a16:creationId xmlns:a16="http://schemas.microsoft.com/office/drawing/2014/main" id="{2AC7E251-640B-B340-5E11-1CEBDE699774}"/>
              </a:ext>
            </a:extLst>
          </p:cNvPr>
          <p:cNvPicPr>
            <a:picLocks noChangeAspect="1"/>
          </p:cNvPicPr>
          <p:nvPr/>
        </p:nvPicPr>
        <p:blipFill>
          <a:blip r:embed="rId2"/>
          <a:stretch>
            <a:fillRect/>
          </a:stretch>
        </p:blipFill>
        <p:spPr>
          <a:xfrm>
            <a:off x="212272" y="901448"/>
            <a:ext cx="10240804" cy="5182323"/>
          </a:xfrm>
          <a:prstGeom prst="rect">
            <a:avLst/>
          </a:prstGeom>
        </p:spPr>
      </p:pic>
    </p:spTree>
    <p:extLst>
      <p:ext uri="{BB962C8B-B14F-4D97-AF65-F5344CB8AC3E}">
        <p14:creationId xmlns:p14="http://schemas.microsoft.com/office/powerpoint/2010/main" val="30206920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C3D41BF-49D7-C40F-56FB-D297B3CF32C9}"/>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FF762DB4-676D-434B-BCC4-CC7962009295}"/>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49CDE94B-DF9B-F634-EC01-73F4ED22A804}"/>
              </a:ext>
            </a:extLst>
          </p:cNvPr>
          <p:cNvSpPr>
            <a:spLocks noGrp="1"/>
          </p:cNvSpPr>
          <p:nvPr>
            <p:ph type="sldNum" sz="quarter" idx="12"/>
          </p:nvPr>
        </p:nvSpPr>
        <p:spPr/>
        <p:txBody>
          <a:bodyPr/>
          <a:lstStyle/>
          <a:p>
            <a:fld id="{519954A3-9DFD-4C44-94BA-B95130A3BA1C}" type="slidenum">
              <a:rPr lang="en-US" smtClean="0"/>
              <a:t>25</a:t>
            </a:fld>
            <a:endParaRPr lang="en-US" dirty="0"/>
          </a:p>
        </p:txBody>
      </p:sp>
      <p:pic>
        <p:nvPicPr>
          <p:cNvPr id="8" name="תמונה 7">
            <a:extLst>
              <a:ext uri="{FF2B5EF4-FFF2-40B4-BE49-F238E27FC236}">
                <a16:creationId xmlns:a16="http://schemas.microsoft.com/office/drawing/2014/main" id="{222E082C-376C-3DED-B3B6-B8B5772E8103}"/>
              </a:ext>
            </a:extLst>
          </p:cNvPr>
          <p:cNvPicPr>
            <a:picLocks noChangeAspect="1"/>
          </p:cNvPicPr>
          <p:nvPr/>
        </p:nvPicPr>
        <p:blipFill>
          <a:blip r:embed="rId2"/>
          <a:stretch>
            <a:fillRect/>
          </a:stretch>
        </p:blipFill>
        <p:spPr>
          <a:xfrm>
            <a:off x="1075624" y="2947920"/>
            <a:ext cx="10040751" cy="962159"/>
          </a:xfrm>
          <a:prstGeom prst="rect">
            <a:avLst/>
          </a:prstGeom>
        </p:spPr>
      </p:pic>
    </p:spTree>
    <p:extLst>
      <p:ext uri="{BB962C8B-B14F-4D97-AF65-F5344CB8AC3E}">
        <p14:creationId xmlns:p14="http://schemas.microsoft.com/office/powerpoint/2010/main" val="42108824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BB427-05B9-F77C-CC6B-CCDE6524F1E4}"/>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2A1E97AD-8304-3BCB-C985-3A3FAFED45A2}"/>
              </a:ext>
            </a:extLst>
          </p:cNvPr>
          <p:cNvSpPr>
            <a:spLocks noGrp="1"/>
          </p:cNvSpPr>
          <p:nvPr>
            <p:ph type="title"/>
          </p:nvPr>
        </p:nvSpPr>
        <p:spPr/>
        <p:txBody>
          <a:bodyPr/>
          <a:lstStyle/>
          <a:p>
            <a:r>
              <a:rPr lang="he-IL" dirty="0" err="1"/>
              <a:t>לישב</a:t>
            </a:r>
            <a:r>
              <a:rPr lang="he-IL" dirty="0"/>
              <a:t> דעתו ולחזק לבו</a:t>
            </a:r>
          </a:p>
        </p:txBody>
      </p:sp>
      <p:pic>
        <p:nvPicPr>
          <p:cNvPr id="6" name="מציין מיקום תוכן 5">
            <a:extLst>
              <a:ext uri="{FF2B5EF4-FFF2-40B4-BE49-F238E27FC236}">
                <a16:creationId xmlns:a16="http://schemas.microsoft.com/office/drawing/2014/main" id="{A407AE9F-BAC4-F6B9-30C4-9A23E889A741}"/>
              </a:ext>
            </a:extLst>
          </p:cNvPr>
          <p:cNvPicPr>
            <a:picLocks noGrp="1" noChangeAspect="1"/>
          </p:cNvPicPr>
          <p:nvPr>
            <p:ph idx="1"/>
          </p:nvPr>
        </p:nvPicPr>
        <p:blipFill>
          <a:blip r:embed="rId2"/>
          <a:stretch>
            <a:fillRect/>
          </a:stretch>
        </p:blipFill>
        <p:spPr>
          <a:xfrm>
            <a:off x="157163" y="1535399"/>
            <a:ext cx="10131425" cy="4728590"/>
          </a:xfrm>
        </p:spPr>
      </p:pic>
      <p:sp>
        <p:nvSpPr>
          <p:cNvPr id="4" name="מציין מיקום של מספר שקופית 3">
            <a:extLst>
              <a:ext uri="{FF2B5EF4-FFF2-40B4-BE49-F238E27FC236}">
                <a16:creationId xmlns:a16="http://schemas.microsoft.com/office/drawing/2014/main" id="{098D6061-7C81-B057-E924-946DB3FB609E}"/>
              </a:ext>
            </a:extLst>
          </p:cNvPr>
          <p:cNvSpPr>
            <a:spLocks noGrp="1"/>
          </p:cNvSpPr>
          <p:nvPr>
            <p:ph type="sldNum" sz="quarter" idx="12"/>
          </p:nvPr>
        </p:nvSpPr>
        <p:spPr/>
        <p:txBody>
          <a:bodyPr/>
          <a:lstStyle/>
          <a:p>
            <a:fld id="{519954A3-9DFD-4C44-94BA-B95130A3BA1C}" type="slidenum">
              <a:rPr lang="en-US" smtClean="0"/>
              <a:t>26</a:t>
            </a:fld>
            <a:endParaRPr lang="en-US" dirty="0"/>
          </a:p>
        </p:txBody>
      </p:sp>
    </p:spTree>
    <p:extLst>
      <p:ext uri="{BB962C8B-B14F-4D97-AF65-F5344CB8AC3E}">
        <p14:creationId xmlns:p14="http://schemas.microsoft.com/office/powerpoint/2010/main" val="31022264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2F10B0-6EA5-F499-CD28-185E9404D590}"/>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485E3AB0-E95E-7B2A-D519-8C1218E55899}"/>
              </a:ext>
            </a:extLst>
          </p:cNvPr>
          <p:cNvSpPr>
            <a:spLocks noGrp="1"/>
          </p:cNvSpPr>
          <p:nvPr>
            <p:ph type="title"/>
          </p:nvPr>
        </p:nvSpPr>
        <p:spPr/>
        <p:txBody>
          <a:bodyPr/>
          <a:lstStyle/>
          <a:p>
            <a:r>
              <a:rPr lang="he-IL" dirty="0"/>
              <a:t>כי הדם הוא בנפש</a:t>
            </a:r>
          </a:p>
        </p:txBody>
      </p:sp>
      <p:sp>
        <p:nvSpPr>
          <p:cNvPr id="3" name="מציין מיקום תוכן 2">
            <a:extLst>
              <a:ext uri="{FF2B5EF4-FFF2-40B4-BE49-F238E27FC236}">
                <a16:creationId xmlns:a16="http://schemas.microsoft.com/office/drawing/2014/main" id="{F5CA536D-9E5A-3AA3-4EE2-691757C9D078}"/>
              </a:ext>
            </a:extLst>
          </p:cNvPr>
          <p:cNvSpPr>
            <a:spLocks noGrp="1"/>
          </p:cNvSpPr>
          <p:nvPr>
            <p:ph idx="1"/>
          </p:nvPr>
        </p:nvSpPr>
        <p:spPr/>
        <p:txBody>
          <a:bodyPr/>
          <a:lstStyle/>
          <a:p>
            <a:r>
              <a:rPr lang="he-IL" dirty="0"/>
              <a:t>בנפשנו וזאת עבודה חיבור נפש בגוף וגוף בנפש רוחניות בגשמיות וגשמיות ברוחניות זוהי כל </a:t>
            </a:r>
            <a:r>
              <a:rPr lang="he-IL" dirty="0" err="1"/>
              <a:t>עבודתינו</a:t>
            </a:r>
            <a:r>
              <a:rPr lang="he-IL" dirty="0"/>
              <a:t> ועלינו לעשות את העבודה הזאת על דרך האמת היינו רק דרך מצוות התורה הקדושה ובזה נזכה גם לבירור שלנו והוא יהיה תיקון נפשנו וכפרחינו וכל זה </a:t>
            </a:r>
            <a:r>
              <a:rPr lang="he-IL" dirty="0" err="1"/>
              <a:t>בסיעתא</a:t>
            </a:r>
            <a:r>
              <a:rPr lang="he-IL" dirty="0"/>
              <a:t> דשמיא רמוז ומגולה בפסוק שלנו בתחילה אומרת התורה הקדושה כי נפש הבשר בדם הוא לומר לד בן אדם תן דעתך לכלול את נפשך בתוך הגשמיות שהוא הדם שלצורך זה אתה מחובר בעולם הזה מנשמה וגוף.</a:t>
            </a:r>
          </a:p>
          <a:p>
            <a:r>
              <a:rPr lang="he-IL" dirty="0" err="1"/>
              <a:t>ובסייפא</a:t>
            </a:r>
            <a:r>
              <a:rPr lang="he-IL" dirty="0"/>
              <a:t> אומרת התורה הקדושה כי הדם הוא בנפש יכפר לומר דע בן אדם לחבר גם הגשמיות ברוחניות היינו לראות את מציאות ה' בכל גשמיות העולם שהוא יתברך מהווה ומחיה את כל המציאות </a:t>
            </a:r>
          </a:p>
        </p:txBody>
      </p:sp>
      <p:sp>
        <p:nvSpPr>
          <p:cNvPr id="4" name="מציין מיקום של מספר שקופית 3">
            <a:extLst>
              <a:ext uri="{FF2B5EF4-FFF2-40B4-BE49-F238E27FC236}">
                <a16:creationId xmlns:a16="http://schemas.microsoft.com/office/drawing/2014/main" id="{A60AA5DD-6ED8-A496-396C-AADAD25EC1EC}"/>
              </a:ext>
            </a:extLst>
          </p:cNvPr>
          <p:cNvSpPr>
            <a:spLocks noGrp="1"/>
          </p:cNvSpPr>
          <p:nvPr>
            <p:ph type="sldNum" sz="quarter" idx="12"/>
          </p:nvPr>
        </p:nvSpPr>
        <p:spPr/>
        <p:txBody>
          <a:bodyPr/>
          <a:lstStyle/>
          <a:p>
            <a:fld id="{519954A3-9DFD-4C44-94BA-B95130A3BA1C}" type="slidenum">
              <a:rPr lang="en-US" smtClean="0"/>
              <a:t>27</a:t>
            </a:fld>
            <a:endParaRPr lang="en-US" dirty="0"/>
          </a:p>
        </p:txBody>
      </p:sp>
    </p:spTree>
    <p:extLst>
      <p:ext uri="{BB962C8B-B14F-4D97-AF65-F5344CB8AC3E}">
        <p14:creationId xmlns:p14="http://schemas.microsoft.com/office/powerpoint/2010/main" val="25807643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C320C9C-27F4-65CE-9C01-2FA00663A092}"/>
              </a:ext>
            </a:extLst>
          </p:cNvPr>
          <p:cNvSpPr>
            <a:spLocks noGrp="1"/>
          </p:cNvSpPr>
          <p:nvPr>
            <p:ph type="title"/>
          </p:nvPr>
        </p:nvSpPr>
        <p:spPr/>
        <p:txBody>
          <a:bodyPr/>
          <a:lstStyle/>
          <a:p>
            <a:endParaRPr lang="he-IL"/>
          </a:p>
        </p:txBody>
      </p:sp>
      <p:pic>
        <p:nvPicPr>
          <p:cNvPr id="6" name="מציין מיקום תוכן 5">
            <a:extLst>
              <a:ext uri="{FF2B5EF4-FFF2-40B4-BE49-F238E27FC236}">
                <a16:creationId xmlns:a16="http://schemas.microsoft.com/office/drawing/2014/main" id="{C94CEE68-6CA7-7BEC-C28A-D5E2DA2EA05D}"/>
              </a:ext>
            </a:extLst>
          </p:cNvPr>
          <p:cNvPicPr>
            <a:picLocks noGrp="1" noChangeAspect="1"/>
          </p:cNvPicPr>
          <p:nvPr>
            <p:ph idx="1"/>
          </p:nvPr>
        </p:nvPicPr>
        <p:blipFill>
          <a:blip r:embed="rId2"/>
          <a:stretch>
            <a:fillRect/>
          </a:stretch>
        </p:blipFill>
        <p:spPr>
          <a:xfrm>
            <a:off x="574026" y="2170665"/>
            <a:ext cx="9297698" cy="3458058"/>
          </a:xfrm>
        </p:spPr>
      </p:pic>
      <p:sp>
        <p:nvSpPr>
          <p:cNvPr id="4" name="מציין מיקום של מספר שקופית 3">
            <a:extLst>
              <a:ext uri="{FF2B5EF4-FFF2-40B4-BE49-F238E27FC236}">
                <a16:creationId xmlns:a16="http://schemas.microsoft.com/office/drawing/2014/main" id="{A3DD95A8-CD2C-8521-E916-E2B1F5BA28CF}"/>
              </a:ext>
            </a:extLst>
          </p:cNvPr>
          <p:cNvSpPr>
            <a:spLocks noGrp="1"/>
          </p:cNvSpPr>
          <p:nvPr>
            <p:ph type="sldNum" sz="quarter" idx="12"/>
          </p:nvPr>
        </p:nvSpPr>
        <p:spPr/>
        <p:txBody>
          <a:bodyPr/>
          <a:lstStyle/>
          <a:p>
            <a:fld id="{519954A3-9DFD-4C44-94BA-B95130A3BA1C}" type="slidenum">
              <a:rPr lang="en-US" smtClean="0"/>
              <a:t>28</a:t>
            </a:fld>
            <a:endParaRPr lang="en-US" dirty="0"/>
          </a:p>
        </p:txBody>
      </p:sp>
    </p:spTree>
    <p:extLst>
      <p:ext uri="{BB962C8B-B14F-4D97-AF65-F5344CB8AC3E}">
        <p14:creationId xmlns:p14="http://schemas.microsoft.com/office/powerpoint/2010/main" val="30335926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338D3-62B2-1582-7832-7CF161130577}"/>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ADFF9D1D-3116-0854-041B-A1AEAC0062A8}"/>
              </a:ext>
            </a:extLst>
          </p:cNvPr>
          <p:cNvSpPr>
            <a:spLocks noGrp="1"/>
          </p:cNvSpPr>
          <p:nvPr>
            <p:ph type="title"/>
          </p:nvPr>
        </p:nvSpPr>
        <p:spPr/>
        <p:txBody>
          <a:bodyPr/>
          <a:lstStyle/>
          <a:p>
            <a:r>
              <a:rPr lang="he-IL" dirty="0"/>
              <a:t>מטרת הלחץ</a:t>
            </a:r>
          </a:p>
        </p:txBody>
      </p:sp>
      <p:pic>
        <p:nvPicPr>
          <p:cNvPr id="6" name="מציין מיקום תוכן 5">
            <a:extLst>
              <a:ext uri="{FF2B5EF4-FFF2-40B4-BE49-F238E27FC236}">
                <a16:creationId xmlns:a16="http://schemas.microsoft.com/office/drawing/2014/main" id="{EE180F0A-0FD5-2328-404D-84406FE05F28}"/>
              </a:ext>
            </a:extLst>
          </p:cNvPr>
          <p:cNvPicPr>
            <a:picLocks noGrp="1" noChangeAspect="1"/>
          </p:cNvPicPr>
          <p:nvPr>
            <p:ph idx="1"/>
          </p:nvPr>
        </p:nvPicPr>
        <p:blipFill rotWithShape="1">
          <a:blip r:embed="rId2"/>
          <a:srcRect b="31067"/>
          <a:stretch/>
        </p:blipFill>
        <p:spPr>
          <a:xfrm>
            <a:off x="1370443" y="1180095"/>
            <a:ext cx="7566738" cy="4528942"/>
          </a:xfrm>
        </p:spPr>
      </p:pic>
      <p:sp>
        <p:nvSpPr>
          <p:cNvPr id="4" name="מציין מיקום של מספר שקופית 3">
            <a:extLst>
              <a:ext uri="{FF2B5EF4-FFF2-40B4-BE49-F238E27FC236}">
                <a16:creationId xmlns:a16="http://schemas.microsoft.com/office/drawing/2014/main" id="{A1A1B1C0-2DB3-9BA5-A5E6-99BFFD967279}"/>
              </a:ext>
            </a:extLst>
          </p:cNvPr>
          <p:cNvSpPr>
            <a:spLocks noGrp="1"/>
          </p:cNvSpPr>
          <p:nvPr>
            <p:ph type="sldNum" sz="quarter" idx="12"/>
          </p:nvPr>
        </p:nvSpPr>
        <p:spPr/>
        <p:txBody>
          <a:bodyPr/>
          <a:lstStyle/>
          <a:p>
            <a:fld id="{519954A3-9DFD-4C44-94BA-B95130A3BA1C}" type="slidenum">
              <a:rPr lang="en-US" smtClean="0"/>
              <a:t>29</a:t>
            </a:fld>
            <a:endParaRPr lang="en-US" dirty="0"/>
          </a:p>
        </p:txBody>
      </p:sp>
    </p:spTree>
    <p:extLst>
      <p:ext uri="{BB962C8B-B14F-4D97-AF65-F5344CB8AC3E}">
        <p14:creationId xmlns:p14="http://schemas.microsoft.com/office/powerpoint/2010/main" val="16055118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FF44EC9-2543-C8E8-5A3D-BCDB0D886C6A}"/>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615A61D9-D431-7A22-CE94-AE42370060D0}"/>
              </a:ext>
            </a:extLst>
          </p:cNvPr>
          <p:cNvSpPr>
            <a:spLocks noGrp="1"/>
          </p:cNvSpPr>
          <p:nvPr>
            <p:ph idx="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9048850F-719A-6397-57D5-5EF3BD4C6853}"/>
              </a:ext>
            </a:extLst>
          </p:cNvPr>
          <p:cNvSpPr>
            <a:spLocks noGrp="1"/>
          </p:cNvSpPr>
          <p:nvPr>
            <p:ph type="sldNum" sz="quarter" idx="12"/>
          </p:nvPr>
        </p:nvSpPr>
        <p:spPr/>
        <p:txBody>
          <a:bodyPr/>
          <a:lstStyle/>
          <a:p>
            <a:fld id="{519954A3-9DFD-4C44-94BA-B95130A3BA1C}" type="slidenum">
              <a:rPr lang="en-US" smtClean="0"/>
              <a:t>30</a:t>
            </a:fld>
            <a:endParaRPr lang="en-US" dirty="0"/>
          </a:p>
        </p:txBody>
      </p:sp>
      <p:pic>
        <p:nvPicPr>
          <p:cNvPr id="6" name="תמונה 5">
            <a:extLst>
              <a:ext uri="{FF2B5EF4-FFF2-40B4-BE49-F238E27FC236}">
                <a16:creationId xmlns:a16="http://schemas.microsoft.com/office/drawing/2014/main" id="{90CE5670-B8CA-7374-D69F-3BDA66049FD2}"/>
              </a:ext>
            </a:extLst>
          </p:cNvPr>
          <p:cNvPicPr>
            <a:picLocks noChangeAspect="1"/>
          </p:cNvPicPr>
          <p:nvPr/>
        </p:nvPicPr>
        <p:blipFill>
          <a:blip r:embed="rId2"/>
          <a:stretch>
            <a:fillRect/>
          </a:stretch>
        </p:blipFill>
        <p:spPr>
          <a:xfrm>
            <a:off x="3326284" y="1174923"/>
            <a:ext cx="4092295" cy="1104996"/>
          </a:xfrm>
          <a:prstGeom prst="rect">
            <a:avLst/>
          </a:prstGeom>
        </p:spPr>
      </p:pic>
      <p:pic>
        <p:nvPicPr>
          <p:cNvPr id="8" name="תמונה 7">
            <a:extLst>
              <a:ext uri="{FF2B5EF4-FFF2-40B4-BE49-F238E27FC236}">
                <a16:creationId xmlns:a16="http://schemas.microsoft.com/office/drawing/2014/main" id="{6BD41F9D-E62A-0A6D-B81B-2FC1BAD740FF}"/>
              </a:ext>
            </a:extLst>
          </p:cNvPr>
          <p:cNvPicPr>
            <a:picLocks noChangeAspect="1"/>
          </p:cNvPicPr>
          <p:nvPr/>
        </p:nvPicPr>
        <p:blipFill>
          <a:blip r:embed="rId3"/>
          <a:stretch>
            <a:fillRect/>
          </a:stretch>
        </p:blipFill>
        <p:spPr>
          <a:xfrm>
            <a:off x="3318994" y="2289113"/>
            <a:ext cx="4122777" cy="784928"/>
          </a:xfrm>
          <a:prstGeom prst="rect">
            <a:avLst/>
          </a:prstGeom>
        </p:spPr>
      </p:pic>
    </p:spTree>
    <p:extLst>
      <p:ext uri="{BB962C8B-B14F-4D97-AF65-F5344CB8AC3E}">
        <p14:creationId xmlns:p14="http://schemas.microsoft.com/office/powerpoint/2010/main" val="30463737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1BA1D44-9B2C-9EE1-EC2D-9A983CDD3717}"/>
              </a:ext>
            </a:extLst>
          </p:cNvPr>
          <p:cNvSpPr>
            <a:spLocks noGrp="1"/>
          </p:cNvSpPr>
          <p:nvPr>
            <p:ph type="title"/>
          </p:nvPr>
        </p:nvSpPr>
        <p:spPr/>
        <p:txBody>
          <a:bodyPr/>
          <a:lstStyle/>
          <a:p>
            <a:endParaRPr lang="he-IL"/>
          </a:p>
        </p:txBody>
      </p:sp>
      <p:pic>
        <p:nvPicPr>
          <p:cNvPr id="6" name="מציין מיקום תוכן 5">
            <a:extLst>
              <a:ext uri="{FF2B5EF4-FFF2-40B4-BE49-F238E27FC236}">
                <a16:creationId xmlns:a16="http://schemas.microsoft.com/office/drawing/2014/main" id="{C520F94A-1479-DA3D-4CFA-703696C3C0CC}"/>
              </a:ext>
            </a:extLst>
          </p:cNvPr>
          <p:cNvPicPr>
            <a:picLocks noGrp="1" noChangeAspect="1"/>
          </p:cNvPicPr>
          <p:nvPr>
            <p:ph idx="1"/>
          </p:nvPr>
        </p:nvPicPr>
        <p:blipFill>
          <a:blip r:embed="rId2"/>
          <a:stretch>
            <a:fillRect/>
          </a:stretch>
        </p:blipFill>
        <p:spPr>
          <a:xfrm>
            <a:off x="3123383" y="1590634"/>
            <a:ext cx="4198984" cy="4618120"/>
          </a:xfrm>
        </p:spPr>
      </p:pic>
      <p:sp>
        <p:nvSpPr>
          <p:cNvPr id="4" name="מציין מיקום של מספר שקופית 3">
            <a:extLst>
              <a:ext uri="{FF2B5EF4-FFF2-40B4-BE49-F238E27FC236}">
                <a16:creationId xmlns:a16="http://schemas.microsoft.com/office/drawing/2014/main" id="{1A6F8EEC-0A2E-015E-0C60-2FB42AC2CFBC}"/>
              </a:ext>
            </a:extLst>
          </p:cNvPr>
          <p:cNvSpPr>
            <a:spLocks noGrp="1"/>
          </p:cNvSpPr>
          <p:nvPr>
            <p:ph type="sldNum" sz="quarter" idx="12"/>
          </p:nvPr>
        </p:nvSpPr>
        <p:spPr/>
        <p:txBody>
          <a:bodyPr/>
          <a:lstStyle/>
          <a:p>
            <a:fld id="{519954A3-9DFD-4C44-94BA-B95130A3BA1C}" type="slidenum">
              <a:rPr lang="en-US" smtClean="0"/>
              <a:t>31</a:t>
            </a:fld>
            <a:endParaRPr lang="en-US" dirty="0"/>
          </a:p>
        </p:txBody>
      </p:sp>
    </p:spTree>
    <p:extLst>
      <p:ext uri="{BB962C8B-B14F-4D97-AF65-F5344CB8AC3E}">
        <p14:creationId xmlns:p14="http://schemas.microsoft.com/office/powerpoint/2010/main" val="15716953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EF00D7E-588C-608F-4E03-702CBAEBB16B}"/>
              </a:ext>
            </a:extLst>
          </p:cNvPr>
          <p:cNvSpPr>
            <a:spLocks noGrp="1"/>
          </p:cNvSpPr>
          <p:nvPr>
            <p:ph type="title"/>
          </p:nvPr>
        </p:nvSpPr>
        <p:spPr/>
        <p:txBody>
          <a:bodyPr/>
          <a:lstStyle/>
          <a:p>
            <a:endParaRPr lang="he-IL"/>
          </a:p>
        </p:txBody>
      </p:sp>
      <p:pic>
        <p:nvPicPr>
          <p:cNvPr id="6" name="מציין מיקום תוכן 5">
            <a:extLst>
              <a:ext uri="{FF2B5EF4-FFF2-40B4-BE49-F238E27FC236}">
                <a16:creationId xmlns:a16="http://schemas.microsoft.com/office/drawing/2014/main" id="{C8A050D3-A1E5-BC42-4AF0-FAB47A9D5C72}"/>
              </a:ext>
            </a:extLst>
          </p:cNvPr>
          <p:cNvPicPr>
            <a:picLocks noGrp="1" noChangeAspect="1"/>
          </p:cNvPicPr>
          <p:nvPr>
            <p:ph idx="1"/>
          </p:nvPr>
        </p:nvPicPr>
        <p:blipFill>
          <a:blip r:embed="rId2"/>
          <a:stretch>
            <a:fillRect/>
          </a:stretch>
        </p:blipFill>
        <p:spPr>
          <a:xfrm>
            <a:off x="3071612" y="1692554"/>
            <a:ext cx="4302526" cy="4414280"/>
          </a:xfrm>
        </p:spPr>
      </p:pic>
      <p:sp>
        <p:nvSpPr>
          <p:cNvPr id="4" name="מציין מיקום של מספר שקופית 3">
            <a:extLst>
              <a:ext uri="{FF2B5EF4-FFF2-40B4-BE49-F238E27FC236}">
                <a16:creationId xmlns:a16="http://schemas.microsoft.com/office/drawing/2014/main" id="{ECF18D89-03B1-9824-AFB8-ACC33BA9A1AE}"/>
              </a:ext>
            </a:extLst>
          </p:cNvPr>
          <p:cNvSpPr>
            <a:spLocks noGrp="1"/>
          </p:cNvSpPr>
          <p:nvPr>
            <p:ph type="sldNum" sz="quarter" idx="12"/>
          </p:nvPr>
        </p:nvSpPr>
        <p:spPr/>
        <p:txBody>
          <a:bodyPr/>
          <a:lstStyle/>
          <a:p>
            <a:fld id="{519954A3-9DFD-4C44-94BA-B95130A3BA1C}" type="slidenum">
              <a:rPr lang="en-US" smtClean="0"/>
              <a:t>32</a:t>
            </a:fld>
            <a:endParaRPr lang="en-US" dirty="0"/>
          </a:p>
        </p:txBody>
      </p:sp>
    </p:spTree>
    <p:extLst>
      <p:ext uri="{BB962C8B-B14F-4D97-AF65-F5344CB8AC3E}">
        <p14:creationId xmlns:p14="http://schemas.microsoft.com/office/powerpoint/2010/main" val="19535924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B3B3368-5CBB-B206-B2EB-EEF6CEE35AF2}"/>
              </a:ext>
            </a:extLst>
          </p:cNvPr>
          <p:cNvSpPr>
            <a:spLocks noGrp="1"/>
          </p:cNvSpPr>
          <p:nvPr>
            <p:ph type="title"/>
          </p:nvPr>
        </p:nvSpPr>
        <p:spPr/>
        <p:txBody>
          <a:bodyPr/>
          <a:lstStyle/>
          <a:p>
            <a:endParaRPr lang="he-IL"/>
          </a:p>
        </p:txBody>
      </p:sp>
      <p:pic>
        <p:nvPicPr>
          <p:cNvPr id="6" name="מציין מיקום תוכן 5">
            <a:extLst>
              <a:ext uri="{FF2B5EF4-FFF2-40B4-BE49-F238E27FC236}">
                <a16:creationId xmlns:a16="http://schemas.microsoft.com/office/drawing/2014/main" id="{B9D15225-2B18-A5E1-F522-ADCFFBD7400B}"/>
              </a:ext>
            </a:extLst>
          </p:cNvPr>
          <p:cNvPicPr>
            <a:picLocks noGrp="1" noChangeAspect="1"/>
          </p:cNvPicPr>
          <p:nvPr>
            <p:ph idx="1"/>
          </p:nvPr>
        </p:nvPicPr>
        <p:blipFill>
          <a:blip r:embed="rId2"/>
          <a:stretch>
            <a:fillRect/>
          </a:stretch>
        </p:blipFill>
        <p:spPr>
          <a:xfrm>
            <a:off x="3185906" y="1992258"/>
            <a:ext cx="4073938" cy="3814872"/>
          </a:xfrm>
        </p:spPr>
      </p:pic>
      <p:sp>
        <p:nvSpPr>
          <p:cNvPr id="4" name="מציין מיקום של מספר שקופית 3">
            <a:extLst>
              <a:ext uri="{FF2B5EF4-FFF2-40B4-BE49-F238E27FC236}">
                <a16:creationId xmlns:a16="http://schemas.microsoft.com/office/drawing/2014/main" id="{8D314A45-6535-8C49-C8CD-A983A34618D2}"/>
              </a:ext>
            </a:extLst>
          </p:cNvPr>
          <p:cNvSpPr>
            <a:spLocks noGrp="1"/>
          </p:cNvSpPr>
          <p:nvPr>
            <p:ph type="sldNum" sz="quarter" idx="12"/>
          </p:nvPr>
        </p:nvSpPr>
        <p:spPr/>
        <p:txBody>
          <a:bodyPr/>
          <a:lstStyle/>
          <a:p>
            <a:fld id="{519954A3-9DFD-4C44-94BA-B95130A3BA1C}" type="slidenum">
              <a:rPr lang="en-US" smtClean="0"/>
              <a:t>33</a:t>
            </a:fld>
            <a:endParaRPr lang="en-US" dirty="0"/>
          </a:p>
        </p:txBody>
      </p:sp>
    </p:spTree>
    <p:extLst>
      <p:ext uri="{BB962C8B-B14F-4D97-AF65-F5344CB8AC3E}">
        <p14:creationId xmlns:p14="http://schemas.microsoft.com/office/powerpoint/2010/main" val="1836750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4A1EA4E-C553-08AE-22A7-CF10DCF48FAB}"/>
              </a:ext>
            </a:extLst>
          </p:cNvPr>
          <p:cNvSpPr>
            <a:spLocks noGrp="1"/>
          </p:cNvSpPr>
          <p:nvPr>
            <p:ph type="title"/>
          </p:nvPr>
        </p:nvSpPr>
        <p:spPr/>
        <p:txBody>
          <a:bodyPr>
            <a:normAutofit fontScale="90000"/>
          </a:bodyPr>
          <a:lstStyle/>
          <a:p>
            <a:r>
              <a:rPr lang="he-IL" b="1" i="0" dirty="0">
                <a:solidFill>
                  <a:srgbClr val="000000"/>
                </a:solidFill>
                <a:effectLst/>
                <a:latin typeface="arial" panose="020B0604020202020204" pitchFamily="34" charset="0"/>
              </a:rPr>
              <a:t>דיכאון: גורם להזדקנות מואצת ומחלות קשות</a:t>
            </a:r>
            <a:br>
              <a:rPr lang="he-IL" b="1" i="0" dirty="0">
                <a:solidFill>
                  <a:srgbClr val="000000"/>
                </a:solidFill>
                <a:effectLst/>
                <a:latin typeface="arial" panose="020B0604020202020204" pitchFamily="34" charset="0"/>
              </a:rPr>
            </a:br>
            <a:endParaRPr lang="he-IL" dirty="0"/>
          </a:p>
        </p:txBody>
      </p:sp>
      <p:sp>
        <p:nvSpPr>
          <p:cNvPr id="3" name="מציין מיקום תוכן 2">
            <a:extLst>
              <a:ext uri="{FF2B5EF4-FFF2-40B4-BE49-F238E27FC236}">
                <a16:creationId xmlns:a16="http://schemas.microsoft.com/office/drawing/2014/main" id="{1CD6F582-0919-4606-1A7B-D15AB9E4CD68}"/>
              </a:ext>
            </a:extLst>
          </p:cNvPr>
          <p:cNvSpPr>
            <a:spLocks noGrp="1"/>
          </p:cNvSpPr>
          <p:nvPr>
            <p:ph idx="1"/>
          </p:nvPr>
        </p:nvSpPr>
        <p:spPr/>
        <p:txBody>
          <a:bodyPr>
            <a:noAutofit/>
          </a:bodyPr>
          <a:lstStyle/>
          <a:p>
            <a:pPr marL="0" indent="0" algn="r" rtl="1" fontAlgn="base">
              <a:lnSpc>
                <a:spcPct val="120000"/>
              </a:lnSpc>
              <a:spcBef>
                <a:spcPts val="0"/>
              </a:spcBef>
              <a:buNone/>
            </a:pPr>
            <a:r>
              <a:rPr lang="he-IL" sz="1050" b="1" i="0" dirty="0">
                <a:solidFill>
                  <a:srgbClr val="666666"/>
                </a:solidFill>
                <a:effectLst/>
                <a:latin typeface="arial" panose="020B0604020202020204" pitchFamily="34" charset="0"/>
              </a:rPr>
              <a:t>מחקרים שנערכו בשנים האחרונות הוכיחו כי יש קשר הדוק בין מצבים של דיכאון, חרדה וסטרס לבין מחלות קשות והזדקנות מואצת. ד"ר אודי בר מסביר כיצד משפיעים המצבים הללו על הגוף ומה ניתן לעשות כדי למנוע זאת</a:t>
            </a:r>
          </a:p>
          <a:p>
            <a:pPr marL="0" indent="0" algn="l" rtl="1" fontAlgn="base">
              <a:lnSpc>
                <a:spcPct val="120000"/>
              </a:lnSpc>
              <a:spcBef>
                <a:spcPts val="0"/>
              </a:spcBef>
              <a:buNone/>
            </a:pPr>
            <a:r>
              <a:rPr lang="he-IL" sz="1050" b="1" i="0" dirty="0">
                <a:solidFill>
                  <a:srgbClr val="8A8A8A"/>
                </a:solidFill>
                <a:effectLst/>
                <a:latin typeface="arial" panose="020B0604020202020204" pitchFamily="34" charset="0"/>
              </a:rPr>
              <a:t>ד"ר אודי </a:t>
            </a:r>
            <a:r>
              <a:rPr lang="he-IL" sz="1050" b="1" i="0" dirty="0" err="1">
                <a:solidFill>
                  <a:srgbClr val="8A8A8A"/>
                </a:solidFill>
                <a:effectLst/>
                <a:latin typeface="arial" panose="020B0604020202020204" pitchFamily="34" charset="0"/>
              </a:rPr>
              <a:t>בר</a:t>
            </a:r>
            <a:r>
              <a:rPr lang="he-IL" sz="1050" b="0" i="0" dirty="0" err="1">
                <a:solidFill>
                  <a:srgbClr val="8C8C8C"/>
                </a:solidFill>
                <a:effectLst/>
                <a:latin typeface="arial" panose="020B0604020202020204" pitchFamily="34" charset="0"/>
              </a:rPr>
              <a:t>פורסם</a:t>
            </a:r>
            <a:r>
              <a:rPr lang="he-IL" sz="1050" b="0" i="0" dirty="0">
                <a:solidFill>
                  <a:srgbClr val="8C8C8C"/>
                </a:solidFill>
                <a:effectLst/>
                <a:latin typeface="arial" panose="020B0604020202020204" pitchFamily="34" charset="0"/>
              </a:rPr>
              <a:t>:  02.01.11 , 13:30</a:t>
            </a:r>
            <a:endParaRPr lang="he-IL" sz="1050" b="0" i="0" dirty="0">
              <a:solidFill>
                <a:srgbClr val="8E8E8E"/>
              </a:solidFill>
              <a:effectLst/>
              <a:latin typeface="arial" panose="020B0604020202020204" pitchFamily="34" charset="0"/>
            </a:endParaRPr>
          </a:p>
          <a:p>
            <a:pPr marL="0" indent="0" algn="r" rtl="1" fontAlgn="base">
              <a:lnSpc>
                <a:spcPct val="120000"/>
              </a:lnSpc>
              <a:spcBef>
                <a:spcPts val="0"/>
              </a:spcBef>
              <a:buNone/>
            </a:pPr>
            <a:r>
              <a:rPr lang="he-IL" sz="1050" b="0" i="0" dirty="0">
                <a:solidFill>
                  <a:srgbClr val="000000"/>
                </a:solidFill>
                <a:effectLst/>
                <a:latin typeface="arial" panose="020B0604020202020204" pitchFamily="34" charset="0"/>
              </a:rPr>
              <a:t>בשנים האחרונות גוברת המודעות למצבים רגשיים שונים, כגון דחק (סטרס), תחושות תסכול ודיכאון, ומשתקפת היטב גם במחקר הרפואי העולמי. מאז </a:t>
            </a:r>
            <a:r>
              <a:rPr lang="he-IL" sz="1050" b="0" i="0" dirty="0" err="1">
                <a:solidFill>
                  <a:srgbClr val="000000"/>
                </a:solidFill>
                <a:effectLst/>
                <a:latin typeface="arial" panose="020B0604020202020204" pitchFamily="34" charset="0"/>
              </a:rPr>
              <a:t>הוכרז,הדיכאון</a:t>
            </a:r>
            <a:r>
              <a:rPr lang="he-IL" sz="1050" b="0" i="0" dirty="0">
                <a:solidFill>
                  <a:srgbClr val="000000"/>
                </a:solidFill>
                <a:effectLst/>
                <a:latin typeface="arial" panose="020B0604020202020204" pitchFamily="34" charset="0"/>
              </a:rPr>
              <a:t> לפני כעשור כ"מגיפה של שנות האלפיים" על ידי התאחדות הפסיכיאטרים העולמית, החלו השלכותיו להיחקר במרץ על ידי אנשי מקצוע רבים ברחבי העולם, כאשר הממצאים היו מדהימים. תוצאותיהם של מחקרים אלו החלו לסמן את ההשפעה וקשר הגומלין המובהק והדרמטי בין מצבים רגשיים לתחלואה ותוחלת חיים, קשר שהיה עד אז דמיוני לגמרי בקהילה המדעית.</a:t>
            </a:r>
          </a:p>
          <a:p>
            <a:pPr marL="0" indent="0" algn="r" rtl="1" fontAlgn="base">
              <a:lnSpc>
                <a:spcPct val="120000"/>
              </a:lnSpc>
              <a:spcBef>
                <a:spcPts val="0"/>
              </a:spcBef>
              <a:buNone/>
            </a:pPr>
            <a:r>
              <a:rPr lang="he-IL" sz="1050" b="0" i="0" dirty="0">
                <a:solidFill>
                  <a:srgbClr val="000000"/>
                </a:solidFill>
                <a:effectLst/>
                <a:latin typeface="arial" panose="020B0604020202020204" pitchFamily="34" charset="0"/>
              </a:rPr>
              <a:t> </a:t>
            </a:r>
            <a:r>
              <a:rPr lang="he-IL" sz="1050" b="1" i="0" dirty="0">
                <a:solidFill>
                  <a:srgbClr val="192862"/>
                </a:solidFill>
                <a:effectLst/>
                <a:latin typeface="arial" panose="020B0604020202020204" pitchFamily="34" charset="0"/>
              </a:rPr>
              <a:t>המחקרים: הקיפו אוכלוסיות ענק</a:t>
            </a:r>
          </a:p>
          <a:p>
            <a:pPr marL="0" indent="0" algn="r" rtl="1" fontAlgn="base">
              <a:lnSpc>
                <a:spcPct val="120000"/>
              </a:lnSpc>
              <a:spcBef>
                <a:spcPts val="0"/>
              </a:spcBef>
              <a:buNone/>
            </a:pPr>
            <a:r>
              <a:rPr lang="he-IL" sz="1050" b="0" i="0" dirty="0">
                <a:solidFill>
                  <a:srgbClr val="000000"/>
                </a:solidFill>
                <a:effectLst/>
                <a:latin typeface="arial" panose="020B0604020202020204" pitchFamily="34" charset="0"/>
              </a:rPr>
              <a:t>בשנים הראשונות עסקו מרבית המחקרים בזיהוי ובטיפול תרופתי במצבי דיכאון וחרדה, ומרביתם אף בוצעו על ידי פסיכיאטרים, אולם בהמשך בוצעו גם מחקרים לאומיים, אשר נעזרו בנתונים שנאספו על ידי משרדי הבריאות במדינות מערביות וכללו אוכלוסיות ענק של נבדקים. אותם מחקרי ענק עקבו אחר ההשלכות הגופניות של מתח, דיכאון וחרדה ממושכים. בהמשך בוצעו גם מחקרים פרוספקטיביים (עתידיים) שבדקו את הקשר </a:t>
            </a:r>
            <a:r>
              <a:rPr lang="he-IL" sz="1050" b="0" i="0" dirty="0" err="1">
                <a:solidFill>
                  <a:srgbClr val="000000"/>
                </a:solidFill>
                <a:effectLst/>
                <a:latin typeface="arial" panose="020B0604020202020204" pitchFamily="34" charset="0"/>
              </a:rPr>
              <a:t>המדוייק</a:t>
            </a:r>
            <a:r>
              <a:rPr lang="he-IL" sz="1050" b="0" i="0" dirty="0">
                <a:solidFill>
                  <a:srgbClr val="000000"/>
                </a:solidFill>
                <a:effectLst/>
                <a:latin typeface="arial" panose="020B0604020202020204" pitchFamily="34" charset="0"/>
              </a:rPr>
              <a:t> בין מצבים רגשיים להופעתה בעתיד של תחלואה, וכן נבדק כיצד ניתן לזהות ולאבחן באופן ספציפי את גורמי הסיכון הרגשיים העשויים להוביל למחלות גופניות מגוונות.</a:t>
            </a:r>
          </a:p>
          <a:p>
            <a:pPr marL="0" indent="0" algn="r" rtl="1" fontAlgn="base">
              <a:lnSpc>
                <a:spcPct val="120000"/>
              </a:lnSpc>
              <a:spcBef>
                <a:spcPts val="0"/>
              </a:spcBef>
              <a:buNone/>
            </a:pPr>
            <a:r>
              <a:rPr lang="he-IL" sz="1050" b="0" i="0" dirty="0">
                <a:solidFill>
                  <a:srgbClr val="000000"/>
                </a:solidFill>
                <a:effectLst/>
                <a:latin typeface="arial" panose="020B0604020202020204" pitchFamily="34" charset="0"/>
              </a:rPr>
              <a:t> אגב, הסמיכות הרבה בה נהוג לדון בתחושות של דיכאון, דחק ותסכול נובעת מקשרי הגומלין החזקים הקיימים ברצף תחושות אלו. דחק ממושך מביא לירידה בכוחות הנפש והרצייה ומוביל לעיתים קרובות לדיכאון. מאידך, דיכאון שאינו מטופל ומאובחן מביא לעליה בדריכות ובתחושות ניכרות של מתח וחרדה גם במהלך חיי יומיום שגרתיים. </a:t>
            </a:r>
          </a:p>
          <a:p>
            <a:pPr marL="0" indent="0" algn="r" rtl="1" fontAlgn="base">
              <a:lnSpc>
                <a:spcPct val="120000"/>
              </a:lnSpc>
              <a:spcBef>
                <a:spcPts val="0"/>
              </a:spcBef>
              <a:buNone/>
            </a:pPr>
            <a:r>
              <a:rPr lang="he-IL" sz="1050" b="0" i="0" dirty="0">
                <a:solidFill>
                  <a:srgbClr val="000000"/>
                </a:solidFill>
                <a:effectLst/>
                <a:latin typeface="arial" panose="020B0604020202020204" pitchFamily="34" charset="0"/>
              </a:rPr>
              <a:t> </a:t>
            </a:r>
          </a:p>
          <a:p>
            <a:pPr marL="0" indent="0" algn="r" rtl="1" fontAlgn="base">
              <a:lnSpc>
                <a:spcPct val="120000"/>
              </a:lnSpc>
              <a:spcBef>
                <a:spcPts val="0"/>
              </a:spcBef>
              <a:buNone/>
            </a:pPr>
            <a:r>
              <a:rPr lang="he-IL" sz="1050" b="0" i="0" dirty="0">
                <a:solidFill>
                  <a:srgbClr val="000000"/>
                </a:solidFill>
                <a:effectLst/>
                <a:latin typeface="arial" panose="020B0604020202020204" pitchFamily="34" charset="0"/>
              </a:rPr>
              <a:t>הדיכאון, כך התברר מאותם מחקרים, משפיע לא רק על הביצועים בעבודה או על שמחת החיים שלנו, אלא מהווה גורם סיכון ידוע ומוכר למחלות גופניות של ממש. הוא אף עלול, על פי אותם מחקרים, לקצר את חיינו ולהאיץ את קצב ההזדקנות שלנו. בנוסף מהווה הדיכאון סמן מנבא אודות תוחלת חייהם של הלוקים במחלות לב, ולכן ההמלצה כיום לקרדיולוגים היא לתשאל בקביעות את המטופלים אודות מצב הרוח שלהם, כחלק מהמעקב השגרתי. הוכח גם כי הדיכאון מקצר את חייהם של חולי סרטן.</a:t>
            </a:r>
          </a:p>
          <a:p>
            <a:pPr marL="0" indent="0" algn="r" rtl="1" fontAlgn="base">
              <a:lnSpc>
                <a:spcPct val="120000"/>
              </a:lnSpc>
              <a:spcBef>
                <a:spcPts val="0"/>
              </a:spcBef>
              <a:buNone/>
            </a:pPr>
            <a:r>
              <a:rPr lang="he-IL" sz="1050" b="0" i="0" dirty="0">
                <a:solidFill>
                  <a:srgbClr val="000000"/>
                </a:solidFill>
                <a:effectLst/>
                <a:latin typeface="arial" panose="020B0604020202020204" pitchFamily="34" charset="0"/>
              </a:rPr>
              <a:t> </a:t>
            </a:r>
          </a:p>
          <a:p>
            <a:pPr marL="0" indent="0" algn="r" rtl="1" fontAlgn="base">
              <a:lnSpc>
                <a:spcPct val="120000"/>
              </a:lnSpc>
              <a:spcBef>
                <a:spcPts val="0"/>
              </a:spcBef>
              <a:buNone/>
            </a:pPr>
            <a:r>
              <a:rPr lang="he-IL" sz="1050" b="0" i="0" dirty="0">
                <a:solidFill>
                  <a:srgbClr val="000000"/>
                </a:solidFill>
                <a:effectLst/>
                <a:latin typeface="arial" panose="020B0604020202020204" pitchFamily="34" charset="0"/>
              </a:rPr>
              <a:t>עוד מצאו אותם מחקרים כי מצבי דחק וחרדה ממושכים מהווים גורם סיכון למחלות לב וכלי דם, ואף נחשבים לגורם לאירועים לבביים בקרב קבוצות חולים ללא כל גורמי סיכון מוכרים, כגון עישון או הפרעה בפרופיל השומנים. גם תחושות ממושכות של תסכול אובחנו וזוהו במחקרים ככאלו שמעלים במובהק את הסיכון לסוגי סרטן שונים, וביניהם סרטן המעי הגס, אשר הפיל את מספר החללים הרב ביותר בעולם המערבי.</a:t>
            </a:r>
          </a:p>
          <a:p>
            <a:pPr marL="0" indent="0" algn="r" rtl="1" fontAlgn="base">
              <a:lnSpc>
                <a:spcPct val="120000"/>
              </a:lnSpc>
              <a:spcBef>
                <a:spcPts val="0"/>
              </a:spcBef>
              <a:buNone/>
            </a:pPr>
            <a:r>
              <a:rPr lang="he-IL" sz="1050" b="0" i="0" dirty="0">
                <a:solidFill>
                  <a:srgbClr val="000000"/>
                </a:solidFill>
                <a:effectLst/>
                <a:latin typeface="arial" panose="020B0604020202020204" pitchFamily="34" charset="0"/>
              </a:rPr>
              <a:t> במחקרים שנעשו לאחרונה נמצא כי דיכאון הוא גורם סיכון להופעתה של מחלת האוסטיאופורוזיס, המהווה את הסיבה המרכזית למוגבלות בקרב קשישים. נמצא גם כי הוא מכפיל את הסיכון לשיטיון ולמחלת האלצהיימר.  </a:t>
            </a:r>
          </a:p>
          <a:p>
            <a:pPr marL="0" indent="0" algn="r" rtl="1" fontAlgn="base">
              <a:lnSpc>
                <a:spcPct val="120000"/>
              </a:lnSpc>
              <a:spcBef>
                <a:spcPts val="0"/>
              </a:spcBef>
              <a:buNone/>
            </a:pPr>
            <a:r>
              <a:rPr lang="he-IL" sz="1050" b="0" i="0" dirty="0">
                <a:solidFill>
                  <a:srgbClr val="000000"/>
                </a:solidFill>
                <a:effectLst/>
                <a:latin typeface="arial" panose="020B0604020202020204" pitchFamily="34" charset="0"/>
              </a:rPr>
              <a:t> </a:t>
            </a:r>
          </a:p>
          <a:p>
            <a:pPr marL="0" indent="0" algn="r" rtl="1" fontAlgn="base">
              <a:lnSpc>
                <a:spcPct val="120000"/>
              </a:lnSpc>
              <a:spcBef>
                <a:spcPts val="0"/>
              </a:spcBef>
              <a:buNone/>
            </a:pPr>
            <a:r>
              <a:rPr lang="he-IL" sz="1050" b="0" i="0" dirty="0">
                <a:solidFill>
                  <a:srgbClr val="000000"/>
                </a:solidFill>
                <a:effectLst/>
                <a:latin typeface="arial" panose="020B0604020202020204" pitchFamily="34" charset="0"/>
              </a:rPr>
              <a:t>מחקר אחר שנעשה בתחום מצא קשר בין דיכאון לבין מחלת הסוכרת במבוגרים. על פי המחקר לתחושות קשות של דיכאון ישנה השפעה מרחיקת לכת על משק הסוכר בגופנו, והן מעלות את הסיכון ללקות בסוכרת מבוגרים.</a:t>
            </a:r>
          </a:p>
          <a:p>
            <a:pPr marL="0" indent="0" algn="r" rtl="1" fontAlgn="base">
              <a:lnSpc>
                <a:spcPct val="120000"/>
              </a:lnSpc>
              <a:spcBef>
                <a:spcPts val="0"/>
              </a:spcBef>
              <a:buNone/>
            </a:pPr>
            <a:r>
              <a:rPr lang="he-IL" sz="1050" b="0" i="0" dirty="0">
                <a:solidFill>
                  <a:srgbClr val="000000"/>
                </a:solidFill>
                <a:effectLst/>
                <a:latin typeface="arial" panose="020B0604020202020204" pitchFamily="34" charset="0"/>
              </a:rPr>
              <a:t> </a:t>
            </a:r>
          </a:p>
          <a:p>
            <a:pPr marL="0" indent="0" algn="r" rtl="1" fontAlgn="base">
              <a:lnSpc>
                <a:spcPct val="120000"/>
              </a:lnSpc>
              <a:spcBef>
                <a:spcPts val="0"/>
              </a:spcBef>
              <a:buNone/>
            </a:pPr>
            <a:r>
              <a:rPr lang="he-IL" sz="1050" b="0" i="0" dirty="0">
                <a:solidFill>
                  <a:srgbClr val="000000"/>
                </a:solidFill>
                <a:effectLst/>
                <a:latin typeface="arial" panose="020B0604020202020204" pitchFamily="34" charset="0"/>
              </a:rPr>
              <a:t>עוד התברר מהמחקרים שנעשו בשנים האחרונות כי מחלות קשות הן לא הסיכון היחיד בדיכאון. מחקר שנעשה לאחרונה מצא כי מצב של דיכאון גורם לקיצור </a:t>
            </a:r>
            <a:r>
              <a:rPr lang="he-IL" sz="1050" b="0" i="0" dirty="0" err="1">
                <a:solidFill>
                  <a:srgbClr val="000000"/>
                </a:solidFill>
                <a:effectLst/>
                <a:latin typeface="arial" panose="020B0604020202020204" pitchFamily="34" charset="0"/>
              </a:rPr>
              <a:t>הטלומרים</a:t>
            </a:r>
            <a:r>
              <a:rPr lang="he-IL" sz="1050" b="0" i="0" dirty="0">
                <a:solidFill>
                  <a:srgbClr val="000000"/>
                </a:solidFill>
                <a:effectLst/>
                <a:latin typeface="arial" panose="020B0604020202020204" pitchFamily="34" charset="0"/>
              </a:rPr>
              <a:t> שלנו. </a:t>
            </a:r>
            <a:r>
              <a:rPr lang="he-IL" sz="1050" b="0" i="0" dirty="0" err="1">
                <a:solidFill>
                  <a:srgbClr val="000000"/>
                </a:solidFill>
                <a:effectLst/>
                <a:latin typeface="arial" panose="020B0604020202020204" pitchFamily="34" charset="0"/>
              </a:rPr>
              <a:t>הטלומרים</a:t>
            </a:r>
            <a:r>
              <a:rPr lang="he-IL" sz="1050" b="0" i="0" dirty="0">
                <a:solidFill>
                  <a:srgbClr val="000000"/>
                </a:solidFill>
                <a:effectLst/>
                <a:latin typeface="arial" panose="020B0604020202020204" pitchFamily="34" charset="0"/>
              </a:rPr>
              <a:t> אלו אותם חלקים מהמטען הגנטי שלנו, המצוי בכל תאי גופנו, והתקצרותם היא מדד מקובל לזיהוי הזדקנות. מכאן ניתן להבין כי האצת התקצרותם משקפת את האצת הזדקנותנו. עם קיצורם של </a:t>
            </a:r>
            <a:r>
              <a:rPr lang="he-IL" sz="1050" b="0" i="0" dirty="0" err="1">
                <a:solidFill>
                  <a:srgbClr val="000000"/>
                </a:solidFill>
                <a:effectLst/>
                <a:latin typeface="arial" panose="020B0604020202020204" pitchFamily="34" charset="0"/>
              </a:rPr>
              <a:t>הטלומרים</a:t>
            </a:r>
            <a:r>
              <a:rPr lang="he-IL" sz="1050" b="0" i="0" dirty="0">
                <a:solidFill>
                  <a:srgbClr val="000000"/>
                </a:solidFill>
                <a:effectLst/>
                <a:latin typeface="arial" panose="020B0604020202020204" pitchFamily="34" charset="0"/>
              </a:rPr>
              <a:t>, אנו למעשה מאבדים את סך ההתחלקויות הנותרות לתא בטרם לא יתחלק עוד כלל. </a:t>
            </a:r>
          </a:p>
          <a:p>
            <a:pPr marL="0" indent="0" algn="r" rtl="1" fontAlgn="base">
              <a:lnSpc>
                <a:spcPct val="120000"/>
              </a:lnSpc>
              <a:spcBef>
                <a:spcPts val="0"/>
              </a:spcBef>
              <a:buNone/>
            </a:pPr>
            <a:r>
              <a:rPr lang="he-IL" sz="1050" b="1" i="0" dirty="0">
                <a:solidFill>
                  <a:srgbClr val="192862"/>
                </a:solidFill>
                <a:effectLst/>
                <a:latin typeface="arial" panose="020B0604020202020204" pitchFamily="34" charset="0"/>
              </a:rPr>
              <a:t>למרות המודעות: רוב החולים אינם מאובחנים</a:t>
            </a:r>
          </a:p>
          <a:p>
            <a:pPr marL="0" indent="0" algn="r" rtl="1" fontAlgn="base">
              <a:lnSpc>
                <a:spcPct val="120000"/>
              </a:lnSpc>
              <a:spcBef>
                <a:spcPts val="0"/>
              </a:spcBef>
              <a:buNone/>
            </a:pPr>
            <a:r>
              <a:rPr lang="he-IL" sz="1050" b="0" i="0" dirty="0">
                <a:solidFill>
                  <a:srgbClr val="000000"/>
                </a:solidFill>
                <a:effectLst/>
                <a:latin typeface="arial" panose="020B0604020202020204" pitchFamily="34" charset="0"/>
              </a:rPr>
              <a:t>אך למרות המודעות הרבה של החוקרים והמלצותיהם החוזרות ונשנות לביצוע זיהוי מוקדם של דחק ודיכאון בקרב האוכלוסייה הבריאה, פעמים רבות נדחית האבחנה </a:t>
            </a:r>
            <a:r>
              <a:rPr lang="he-IL" sz="1050" b="0" i="0" dirty="0" err="1">
                <a:solidFill>
                  <a:srgbClr val="000000"/>
                </a:solidFill>
                <a:effectLst/>
                <a:latin typeface="arial" panose="020B0604020202020204" pitchFamily="34" charset="0"/>
              </a:rPr>
              <a:t>המדוייקת</a:t>
            </a:r>
            <a:r>
              <a:rPr lang="he-IL" sz="1050" b="0" i="0" dirty="0">
                <a:solidFill>
                  <a:srgbClr val="000000"/>
                </a:solidFill>
                <a:effectLst/>
                <a:latin typeface="arial" panose="020B0604020202020204" pitchFamily="34" charset="0"/>
              </a:rPr>
              <a:t> של הדיכאון, כמו גם הטיפול בו, לשלבים מאוחרים למדי, אם בכלל. הסיבה לאיחור באבחנה של דיכאון או דחק ממושך נעוצה בין היתר בשל היותו סמוי. בנוסף, גורמי הלחץ נתפסים פעמים רבות כחלק משגרה נורמטיבית על ידי הסובלים מהם, והם כלל אינם מעלים על דעתם כי הם סובלים מדיכאון. </a:t>
            </a:r>
          </a:p>
          <a:p>
            <a:pPr marL="0" indent="0" algn="r" rtl="1" fontAlgn="base">
              <a:lnSpc>
                <a:spcPct val="120000"/>
              </a:lnSpc>
              <a:spcBef>
                <a:spcPts val="0"/>
              </a:spcBef>
              <a:buNone/>
            </a:pPr>
            <a:r>
              <a:rPr lang="he-IL" sz="1050" b="0" i="0" dirty="0">
                <a:solidFill>
                  <a:srgbClr val="000000"/>
                </a:solidFill>
                <a:effectLst/>
                <a:latin typeface="arial" panose="020B0604020202020204" pitchFamily="34" charset="0"/>
              </a:rPr>
              <a:t>סיבה נוספת לכך היא שגם ברפואת המשפחה, המתבססת ברובה על ביקורים קצרים של המטופל אצל הרופא, וגם במרפאות המומחים השונות, הנותנות מענה ספציפי לבעייתו הרפואית של החולה, טרם הוחל בתשאול ספציפי ומקיף אודות מצבו הרגשי של כל נבדק, למעט מקרים בהם מופנה החולה לבירור פסיכיאטרי. אך מרבית המקרים של דיכאון קל עד בינוני, כמו גם מטופלים הסובלים מתחושות ממושכות של חרדה ותסכול, כלל אינם פונים לפסיכיאטר ולכן הם נותרים ללא כל אבחנה או פתרון. פלח זה מהווה, לצערי, את מרבית האוכלוסייה. יש לציין כי החוקרים מנסים בתקופה האחרונה להעלות את המודעות לנושא בקרב רופאי הקהילה, על מנת להגביר את מספר המאובחנים. </a:t>
            </a:r>
          </a:p>
          <a:p>
            <a:pPr marL="0" indent="0" algn="r" rtl="1" fontAlgn="base">
              <a:lnSpc>
                <a:spcPct val="120000"/>
              </a:lnSpc>
              <a:spcBef>
                <a:spcPts val="0"/>
              </a:spcBef>
              <a:buNone/>
            </a:pPr>
            <a:r>
              <a:rPr lang="he-IL" sz="1050" b="0" i="0" dirty="0">
                <a:solidFill>
                  <a:srgbClr val="000000"/>
                </a:solidFill>
                <a:effectLst/>
                <a:latin typeface="arial" panose="020B0604020202020204" pitchFamily="34" charset="0"/>
              </a:rPr>
              <a:t>סיבה נוספת לקושי </a:t>
            </a:r>
            <a:r>
              <a:rPr lang="he-IL" sz="1050" b="0" i="0" dirty="0" err="1">
                <a:solidFill>
                  <a:srgbClr val="000000"/>
                </a:solidFill>
                <a:effectLst/>
                <a:latin typeface="arial" panose="020B0604020202020204" pitchFamily="34" charset="0"/>
              </a:rPr>
              <a:t>באיבחון</a:t>
            </a:r>
            <a:r>
              <a:rPr lang="he-IL" sz="1050" b="0" i="0" dirty="0">
                <a:solidFill>
                  <a:srgbClr val="000000"/>
                </a:solidFill>
                <a:effectLst/>
                <a:latin typeface="arial" panose="020B0604020202020204" pitchFamily="34" charset="0"/>
              </a:rPr>
              <a:t> נובעת מכך שרבים חושבים שדיכאון ותחושות של חוסר תקווה ואופטימיות לעתיד הם חלק משגרת חיים תקינה, או ש"זה יעבור עם הזמן". אך כמובן שמדובר בטעות. דיכאון ותחושות ממושכות של תסכול, אפילו אם הן נראות מאוד מבוססות או מוצדקות, עלולות להעלות את הסיכון האישי שלנו למגוון רחב של מחלות ויש להיות ערים להימצאותם בחיינו. </a:t>
            </a:r>
          </a:p>
          <a:p>
            <a:pPr marL="0" indent="0" algn="r" rtl="1" fontAlgn="base">
              <a:lnSpc>
                <a:spcPct val="120000"/>
              </a:lnSpc>
              <a:spcBef>
                <a:spcPts val="0"/>
              </a:spcBef>
              <a:buNone/>
            </a:pPr>
            <a:r>
              <a:rPr lang="he-IL" sz="1050" b="0" i="0" dirty="0">
                <a:solidFill>
                  <a:srgbClr val="000000"/>
                </a:solidFill>
                <a:effectLst/>
                <a:latin typeface="arial" panose="020B0604020202020204" pitchFamily="34" charset="0"/>
              </a:rPr>
              <a:t>אך ההערכות הן כי כבר בעתיד הקרוב המודעות הגוברת בקרב הרפואה המתקדמת אודות הזיקה הישירה בין מצבים רגשיים לתחלואה תחלחל גם לתחומי הרפואה השונים </a:t>
            </a:r>
            <a:r>
              <a:rPr lang="he-IL" sz="1050" b="0" i="0" dirty="0" err="1">
                <a:solidFill>
                  <a:srgbClr val="000000"/>
                </a:solidFill>
                <a:effectLst/>
                <a:latin typeface="arial" panose="020B0604020202020204" pitchFamily="34" charset="0"/>
              </a:rPr>
              <a:t>והאיבחון</a:t>
            </a:r>
            <a:r>
              <a:rPr lang="he-IL" sz="1050" b="0" i="0" dirty="0">
                <a:solidFill>
                  <a:srgbClr val="000000"/>
                </a:solidFill>
                <a:effectLst/>
                <a:latin typeface="arial" panose="020B0604020202020204" pitchFamily="34" charset="0"/>
              </a:rPr>
              <a:t> של מצבי דחק, חרדה ודיכאון יהווה חלק מהאנמנזה הרפואית השגרתית.  </a:t>
            </a:r>
          </a:p>
          <a:p>
            <a:pPr marL="0" indent="0" algn="r" rtl="1" fontAlgn="base">
              <a:lnSpc>
                <a:spcPct val="120000"/>
              </a:lnSpc>
              <a:spcBef>
                <a:spcPts val="0"/>
              </a:spcBef>
              <a:buNone/>
            </a:pPr>
            <a:r>
              <a:rPr lang="he-IL" sz="1050" b="0" i="0" dirty="0">
                <a:solidFill>
                  <a:srgbClr val="000000"/>
                </a:solidFill>
                <a:effectLst/>
                <a:latin typeface="arial" panose="020B0604020202020204" pitchFamily="34" charset="0"/>
              </a:rPr>
              <a:t> </a:t>
            </a:r>
          </a:p>
          <a:p>
            <a:pPr marL="0" indent="0" algn="r" rtl="1" fontAlgn="base">
              <a:lnSpc>
                <a:spcPct val="120000"/>
              </a:lnSpc>
              <a:spcBef>
                <a:spcPts val="0"/>
              </a:spcBef>
              <a:buNone/>
            </a:pPr>
            <a:r>
              <a:rPr lang="he-IL" sz="1050" b="1" i="0" dirty="0">
                <a:solidFill>
                  <a:srgbClr val="192862"/>
                </a:solidFill>
                <a:effectLst/>
                <a:latin typeface="arial" panose="020B0604020202020204" pitchFamily="34" charset="0"/>
              </a:rPr>
              <a:t>הטיפול: שיחה, פעילות גופנית ותרופות</a:t>
            </a:r>
          </a:p>
          <a:p>
            <a:pPr marL="0" indent="0" algn="r" rtl="1" fontAlgn="base">
              <a:lnSpc>
                <a:spcPct val="120000"/>
              </a:lnSpc>
              <a:spcBef>
                <a:spcPts val="0"/>
              </a:spcBef>
              <a:buNone/>
            </a:pPr>
            <a:r>
              <a:rPr lang="he-IL" sz="1050" b="0" i="0" dirty="0">
                <a:solidFill>
                  <a:srgbClr val="000000"/>
                </a:solidFill>
                <a:effectLst/>
                <a:latin typeface="arial" panose="020B0604020202020204" pitchFamily="34" charset="0"/>
              </a:rPr>
              <a:t>חלק מהסימנים והתסמינים לדיכאון, חרדה וסטרס הינם קלים לזיהוי וכוללים תלונות אופייניות של חוסר עניין, ירידה במוטיבציה, פסימיות ותחושות של ייאוש וחידלון. תלונות נוספות נוגעות לאיכות השינה, התפקוד המיני התיאבון והמשקל. הפרעות אופייניות בשינה כוללות קשיים בהירדמות או יקיצה פתאומית באמצע הלילה, המלווה בתחושה של "ערנות מלאה" ומתאפיינת במחשבות אודות "הבעיות הרגילות". בתחום התפקוד המיני התלונה המרכזית המתלווה לדיכאון או דחק היא פגיעה קשה בליבידו, כלומר ברצון לקיים יחסי מין, לעיתים עד כדי הימנעות מהם כליל. כמובן שגם אכילה כפייתית או פגיעה קשה בתיאבון, המתבטאות בהשמנה ניכרת לעין או באיבוד משקל קיצוני, אמורים להעלות חשד להפרעה רגשית בקרב הסובבים.</a:t>
            </a:r>
          </a:p>
          <a:p>
            <a:pPr marL="0" indent="0" algn="r" rtl="1" fontAlgn="base">
              <a:lnSpc>
                <a:spcPct val="120000"/>
              </a:lnSpc>
              <a:spcBef>
                <a:spcPts val="0"/>
              </a:spcBef>
              <a:buNone/>
            </a:pPr>
            <a:r>
              <a:rPr lang="he-IL" sz="1050" b="0" i="0" dirty="0">
                <a:solidFill>
                  <a:srgbClr val="000000"/>
                </a:solidFill>
                <a:effectLst/>
                <a:latin typeface="arial" panose="020B0604020202020204" pitchFamily="34" charset="0"/>
              </a:rPr>
              <a:t> </a:t>
            </a:r>
          </a:p>
          <a:p>
            <a:pPr marL="0" indent="0" algn="r" rtl="1" fontAlgn="base">
              <a:lnSpc>
                <a:spcPct val="120000"/>
              </a:lnSpc>
              <a:spcBef>
                <a:spcPts val="0"/>
              </a:spcBef>
              <a:buNone/>
            </a:pPr>
            <a:r>
              <a:rPr lang="he-IL" sz="1050" b="0" i="0" dirty="0">
                <a:solidFill>
                  <a:srgbClr val="000000"/>
                </a:solidFill>
                <a:effectLst/>
                <a:latin typeface="arial" panose="020B0604020202020204" pitchFamily="34" charset="0"/>
              </a:rPr>
              <a:t>תלונות ובעיות אלו הן פעמים רבות סיבת הפניה הישירה לרפואת הקהילה, בבקשה לקבל מרשם לכדורי שינה, לתכשירים המשפיעים על הזקפה או לתפריט דיאטטי. אך כמובן שתרופות מסוג זה, כמו גם כל סוג של דיאטה או תפריט, כלל לא יועילו למצבם של הסובלים מהפרעות חרדה, ולא ייושמו לאורך זמן על ידי אלה הסובלים מדיכאון, הבא לידי ביטוי, בין היתר, בירידה בכוחות הרצייה.</a:t>
            </a:r>
          </a:p>
          <a:p>
            <a:pPr marL="0" indent="0" algn="r" rtl="1" fontAlgn="base">
              <a:lnSpc>
                <a:spcPct val="120000"/>
              </a:lnSpc>
              <a:spcBef>
                <a:spcPts val="0"/>
              </a:spcBef>
              <a:buNone/>
            </a:pPr>
            <a:r>
              <a:rPr lang="he-IL" sz="1050" b="0" i="0" dirty="0">
                <a:solidFill>
                  <a:srgbClr val="000000"/>
                </a:solidFill>
                <a:effectLst/>
                <a:latin typeface="arial" panose="020B0604020202020204" pitchFamily="34" charset="0"/>
              </a:rPr>
              <a:t> </a:t>
            </a:r>
          </a:p>
          <a:p>
            <a:pPr marL="0" indent="0" algn="r" rtl="1" fontAlgn="base">
              <a:lnSpc>
                <a:spcPct val="120000"/>
              </a:lnSpc>
              <a:spcBef>
                <a:spcPts val="0"/>
              </a:spcBef>
              <a:buNone/>
            </a:pPr>
            <a:r>
              <a:rPr lang="he-IL" sz="1050" b="0" i="0" dirty="0">
                <a:solidFill>
                  <a:srgbClr val="000000"/>
                </a:solidFill>
                <a:effectLst/>
                <a:latin typeface="arial" panose="020B0604020202020204" pitchFamily="34" charset="0"/>
              </a:rPr>
              <a:t>הטיפול היסודי בהפרעות חרדה ודיכאון מתבסס כיום על שילוב מספר גישות וכולל טיפול בשיחה, פעילות גופנית סדירה ושילוב של תוספים ותרופות, במידת הצורך. כמו כן רצוי לאמץ דפוסי חשיבה חדשים, אשר מועילים בהמשך להתמודדות עם גורמי הדחק השונים. </a:t>
            </a:r>
          </a:p>
          <a:p>
            <a:pPr marL="0" indent="0">
              <a:lnSpc>
                <a:spcPct val="120000"/>
              </a:lnSpc>
              <a:spcBef>
                <a:spcPts val="0"/>
              </a:spcBef>
              <a:buNone/>
            </a:pPr>
            <a:endParaRPr lang="he-IL" sz="1050" dirty="0"/>
          </a:p>
        </p:txBody>
      </p:sp>
      <p:sp>
        <p:nvSpPr>
          <p:cNvPr id="4" name="מציין מיקום של מספר שקופית 3">
            <a:extLst>
              <a:ext uri="{FF2B5EF4-FFF2-40B4-BE49-F238E27FC236}">
                <a16:creationId xmlns:a16="http://schemas.microsoft.com/office/drawing/2014/main" id="{590BF83C-BBB5-0A18-FD80-A4DCECBAFBF4}"/>
              </a:ext>
            </a:extLst>
          </p:cNvPr>
          <p:cNvSpPr>
            <a:spLocks noGrp="1"/>
          </p:cNvSpPr>
          <p:nvPr>
            <p:ph type="sldNum" sz="quarter" idx="12"/>
          </p:nvPr>
        </p:nvSpPr>
        <p:spPr/>
        <p:txBody>
          <a:bodyPr/>
          <a:lstStyle/>
          <a:p>
            <a:fld id="{519954A3-9DFD-4C44-94BA-B95130A3BA1C}" type="slidenum">
              <a:rPr lang="en-US" smtClean="0"/>
              <a:t>34</a:t>
            </a:fld>
            <a:endParaRPr lang="en-US" dirty="0"/>
          </a:p>
        </p:txBody>
      </p:sp>
    </p:spTree>
    <p:extLst>
      <p:ext uri="{BB962C8B-B14F-4D97-AF65-F5344CB8AC3E}">
        <p14:creationId xmlns:p14="http://schemas.microsoft.com/office/powerpoint/2010/main" val="36473034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A4C12F-3AC1-18EF-E74B-8B8C8241BC8E}"/>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C9C94419-DF04-3BBB-DEF5-7A5A68355717}"/>
              </a:ext>
            </a:extLst>
          </p:cNvPr>
          <p:cNvSpPr>
            <a:spLocks noGrp="1"/>
          </p:cNvSpPr>
          <p:nvPr>
            <p:ph type="title"/>
          </p:nvPr>
        </p:nvSpPr>
        <p:spPr>
          <a:xfrm>
            <a:off x="1745673" y="624110"/>
            <a:ext cx="9758939" cy="1280890"/>
          </a:xfrm>
        </p:spPr>
        <p:txBody>
          <a:bodyPr>
            <a:normAutofit/>
          </a:bodyPr>
          <a:lstStyle/>
          <a:p>
            <a:pPr algn="ctr"/>
            <a:r>
              <a:rPr lang="he-IL" sz="3200" b="1" dirty="0"/>
              <a:t>"פרדוקס הזקנה"</a:t>
            </a:r>
          </a:p>
        </p:txBody>
      </p:sp>
      <p:sp>
        <p:nvSpPr>
          <p:cNvPr id="3" name="מציין מיקום תוכן 2">
            <a:extLst>
              <a:ext uri="{FF2B5EF4-FFF2-40B4-BE49-F238E27FC236}">
                <a16:creationId xmlns:a16="http://schemas.microsoft.com/office/drawing/2014/main" id="{0C8EBD2A-B03B-435B-9A18-C6E30E79DB55}"/>
              </a:ext>
            </a:extLst>
          </p:cNvPr>
          <p:cNvSpPr>
            <a:spLocks noGrp="1"/>
          </p:cNvSpPr>
          <p:nvPr>
            <p:ph idx="1"/>
          </p:nvPr>
        </p:nvSpPr>
        <p:spPr>
          <a:xfrm>
            <a:off x="955343" y="1264554"/>
            <a:ext cx="10549269" cy="5477439"/>
          </a:xfrm>
        </p:spPr>
        <p:txBody>
          <a:bodyPr>
            <a:normAutofit/>
          </a:bodyPr>
          <a:lstStyle/>
          <a:p>
            <a:endParaRPr lang="he-IL" sz="2000" b="0" i="0" dirty="0">
              <a:solidFill>
                <a:srgbClr val="3B3B3B"/>
              </a:solidFill>
              <a:effectLst/>
              <a:latin typeface="almoni"/>
            </a:endParaRPr>
          </a:p>
        </p:txBody>
      </p:sp>
      <p:pic>
        <p:nvPicPr>
          <p:cNvPr id="4" name="תמונה 3">
            <a:extLst>
              <a:ext uri="{FF2B5EF4-FFF2-40B4-BE49-F238E27FC236}">
                <a16:creationId xmlns:a16="http://schemas.microsoft.com/office/drawing/2014/main" id="{E9F00DB5-5BA6-8182-4906-AE84625AD277}"/>
              </a:ext>
            </a:extLst>
          </p:cNvPr>
          <p:cNvPicPr>
            <a:picLocks noChangeAspect="1"/>
          </p:cNvPicPr>
          <p:nvPr/>
        </p:nvPicPr>
        <p:blipFill>
          <a:blip r:embed="rId2"/>
          <a:stretch>
            <a:fillRect/>
          </a:stretch>
        </p:blipFill>
        <p:spPr>
          <a:xfrm>
            <a:off x="2756536" y="1969686"/>
            <a:ext cx="7201910" cy="3650378"/>
          </a:xfrm>
          <a:prstGeom prst="rect">
            <a:avLst/>
          </a:prstGeom>
        </p:spPr>
      </p:pic>
    </p:spTree>
    <p:extLst>
      <p:ext uri="{BB962C8B-B14F-4D97-AF65-F5344CB8AC3E}">
        <p14:creationId xmlns:p14="http://schemas.microsoft.com/office/powerpoint/2010/main" val="32308227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2FE5C00-7E19-C4E3-01B8-A12EC33C1E5A}"/>
              </a:ext>
            </a:extLst>
          </p:cNvPr>
          <p:cNvSpPr>
            <a:spLocks noGrp="1"/>
          </p:cNvSpPr>
          <p:nvPr>
            <p:ph type="title"/>
          </p:nvPr>
        </p:nvSpPr>
        <p:spPr/>
        <p:txBody>
          <a:bodyPr/>
          <a:lstStyle/>
          <a:p>
            <a:pPr algn="ctr"/>
            <a:r>
              <a:rPr lang="he-IL" dirty="0"/>
              <a:t>הזקנים הרבה פחות מדוכאים</a:t>
            </a:r>
          </a:p>
        </p:txBody>
      </p:sp>
      <p:pic>
        <p:nvPicPr>
          <p:cNvPr id="7" name="מציין מיקום תוכן 6">
            <a:extLst>
              <a:ext uri="{FF2B5EF4-FFF2-40B4-BE49-F238E27FC236}">
                <a16:creationId xmlns:a16="http://schemas.microsoft.com/office/drawing/2014/main" id="{F956D97E-54D0-1C19-E567-6CEBE8982F7B}"/>
              </a:ext>
            </a:extLst>
          </p:cNvPr>
          <p:cNvPicPr>
            <a:picLocks noGrp="1" noChangeAspect="1"/>
          </p:cNvPicPr>
          <p:nvPr>
            <p:ph idx="1"/>
          </p:nvPr>
        </p:nvPicPr>
        <p:blipFill>
          <a:blip r:embed="rId2"/>
          <a:stretch>
            <a:fillRect/>
          </a:stretch>
        </p:blipFill>
        <p:spPr>
          <a:xfrm>
            <a:off x="5171403" y="1894703"/>
            <a:ext cx="6814651" cy="3778250"/>
          </a:xfrm>
        </p:spPr>
      </p:pic>
      <p:pic>
        <p:nvPicPr>
          <p:cNvPr id="9" name="תמונה 8">
            <a:extLst>
              <a:ext uri="{FF2B5EF4-FFF2-40B4-BE49-F238E27FC236}">
                <a16:creationId xmlns:a16="http://schemas.microsoft.com/office/drawing/2014/main" id="{0F596214-DB18-A2F5-8CE9-2BE462197D9C}"/>
              </a:ext>
            </a:extLst>
          </p:cNvPr>
          <p:cNvPicPr>
            <a:picLocks noChangeAspect="1"/>
          </p:cNvPicPr>
          <p:nvPr/>
        </p:nvPicPr>
        <p:blipFill>
          <a:blip r:embed="rId3"/>
          <a:stretch>
            <a:fillRect/>
          </a:stretch>
        </p:blipFill>
        <p:spPr>
          <a:xfrm>
            <a:off x="821712" y="1668022"/>
            <a:ext cx="4194963" cy="4103910"/>
          </a:xfrm>
          <a:prstGeom prst="rect">
            <a:avLst/>
          </a:prstGeom>
        </p:spPr>
      </p:pic>
    </p:spTree>
    <p:extLst>
      <p:ext uri="{BB962C8B-B14F-4D97-AF65-F5344CB8AC3E}">
        <p14:creationId xmlns:p14="http://schemas.microsoft.com/office/powerpoint/2010/main" val="13733655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EB3E125-0C4A-7DA4-DE34-79DD159C82F8}"/>
              </a:ext>
            </a:extLst>
          </p:cNvPr>
          <p:cNvSpPr>
            <a:spLocks noGrp="1"/>
          </p:cNvSpPr>
          <p:nvPr>
            <p:ph type="title"/>
          </p:nvPr>
        </p:nvSpPr>
        <p:spPr/>
        <p:txBody>
          <a:bodyPr/>
          <a:lstStyle/>
          <a:p>
            <a:pPr algn="ctr"/>
            <a:r>
              <a:rPr lang="he-IL" dirty="0"/>
              <a:t>הזקנים הם </a:t>
            </a:r>
            <a:r>
              <a:rPr lang="he-IL" dirty="0" err="1"/>
              <a:t>האוכלסיה</a:t>
            </a:r>
            <a:r>
              <a:rPr lang="he-IL" dirty="0"/>
              <a:t> המאושרת ביותר</a:t>
            </a:r>
          </a:p>
        </p:txBody>
      </p:sp>
      <p:pic>
        <p:nvPicPr>
          <p:cNvPr id="5" name="מציין מיקום תוכן 4">
            <a:extLst>
              <a:ext uri="{FF2B5EF4-FFF2-40B4-BE49-F238E27FC236}">
                <a16:creationId xmlns:a16="http://schemas.microsoft.com/office/drawing/2014/main" id="{DDE515D7-80D3-2E82-3859-1D733FB37D5C}"/>
              </a:ext>
            </a:extLst>
          </p:cNvPr>
          <p:cNvPicPr>
            <a:picLocks noGrp="1" noChangeAspect="1"/>
          </p:cNvPicPr>
          <p:nvPr>
            <p:ph idx="1"/>
          </p:nvPr>
        </p:nvPicPr>
        <p:blipFill>
          <a:blip r:embed="rId2"/>
          <a:stretch>
            <a:fillRect/>
          </a:stretch>
        </p:blipFill>
        <p:spPr>
          <a:xfrm>
            <a:off x="4521079" y="1577008"/>
            <a:ext cx="4781325" cy="3778250"/>
          </a:xfrm>
        </p:spPr>
      </p:pic>
      <p:sp>
        <p:nvSpPr>
          <p:cNvPr id="6" name="תיבת טקסט 5">
            <a:extLst>
              <a:ext uri="{FF2B5EF4-FFF2-40B4-BE49-F238E27FC236}">
                <a16:creationId xmlns:a16="http://schemas.microsoft.com/office/drawing/2014/main" id="{04BE848A-2C2D-46DE-7204-1447737AF6A0}"/>
              </a:ext>
            </a:extLst>
          </p:cNvPr>
          <p:cNvSpPr txBox="1"/>
          <p:nvPr/>
        </p:nvSpPr>
        <p:spPr>
          <a:xfrm>
            <a:off x="2027582" y="5542059"/>
            <a:ext cx="9700592" cy="923330"/>
          </a:xfrm>
          <a:prstGeom prst="rect">
            <a:avLst/>
          </a:prstGeom>
          <a:noFill/>
        </p:spPr>
        <p:txBody>
          <a:bodyPr wrap="square" rtlCol="1">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he-IL" sz="1800" b="0" i="0" u="none" strike="noStrike" kern="1200" cap="none" spc="-5" normalizeH="0" baseline="0" noProof="0" dirty="0">
              <a:ln>
                <a:noFill/>
              </a:ln>
              <a:solidFill>
                <a:srgbClr val="000000"/>
              </a:solidFill>
              <a:effectLst/>
              <a:uLnTx/>
              <a:uFillTx/>
              <a:latin typeface="Calibri" panose="020F0502020204030204" pitchFamily="34" charset="0"/>
              <a:ea typeface="Calibri" panose="020F0502020204030204" pitchFamily="34" charset="0"/>
              <a:cs typeface="Arial" panose="020B0604020202020204" pitchFamily="34" charset="0"/>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he-IL" sz="1800" b="0" i="0" u="none" strike="noStrike" kern="1200" cap="none" spc="-5" normalizeH="0" baseline="0" noProof="0" dirty="0">
                <a:ln>
                  <a:noFill/>
                </a:ln>
                <a:solidFill>
                  <a:srgbClr val="000000"/>
                </a:solidFill>
                <a:effectLst/>
                <a:uLnTx/>
                <a:uFillTx/>
                <a:latin typeface="Trebuchet MS" panose="020B0603020202020204"/>
                <a:ea typeface="Times New Roman" panose="02020603050405020304" pitchFamily="18" charset="0"/>
                <a:cs typeface="Arial" panose="020B0604020202020204" pitchFamily="34" charset="0"/>
              </a:rPr>
              <a:t>הפסיכולוגית לורה </a:t>
            </a:r>
            <a:r>
              <a:rPr kumimoji="0" lang="he-IL" sz="1800" b="0" i="0" u="none" strike="noStrike" kern="1200" cap="none" spc="-5" normalizeH="0" baseline="0" noProof="0" dirty="0" err="1">
                <a:ln>
                  <a:noFill/>
                </a:ln>
                <a:solidFill>
                  <a:srgbClr val="000000"/>
                </a:solidFill>
                <a:effectLst/>
                <a:uLnTx/>
                <a:uFillTx/>
                <a:latin typeface="Trebuchet MS" panose="020B0603020202020204"/>
                <a:ea typeface="Times New Roman" panose="02020603050405020304" pitchFamily="18" charset="0"/>
                <a:cs typeface="Arial" panose="020B0604020202020204" pitchFamily="34" charset="0"/>
              </a:rPr>
              <a:t>קרסטנסן</a:t>
            </a:r>
            <a:r>
              <a:rPr kumimoji="0" lang="he-IL" sz="1800" b="0" i="0" u="none" strike="noStrike" kern="1200" cap="none" spc="-5" normalizeH="0" baseline="0" noProof="0" dirty="0">
                <a:ln>
                  <a:noFill/>
                </a:ln>
                <a:solidFill>
                  <a:srgbClr val="000000"/>
                </a:solidFill>
                <a:effectLst/>
                <a:uLnTx/>
                <a:uFillTx/>
                <a:latin typeface="Trebuchet MS" panose="020B0603020202020204"/>
                <a:ea typeface="Times New Roman" panose="02020603050405020304" pitchFamily="18" charset="0"/>
                <a:cs typeface="Arial" panose="020B0604020202020204" pitchFamily="34" charset="0"/>
              </a:rPr>
              <a:t> מציגה מחקר המוכיח שככל שבני האדם מזדקנים הם נעשים מאושרים יותר, מרוצים יותר ובעלי השקפה חיובית יותר על העולם</a:t>
            </a:r>
            <a:endPar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2689359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18432-4198-57D5-0FA6-5096C1511E39}"/>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F7CFFC93-4382-87C1-396A-2CA7BB94BAB0}"/>
              </a:ext>
            </a:extLst>
          </p:cNvPr>
          <p:cNvSpPr>
            <a:spLocks noGrp="1"/>
          </p:cNvSpPr>
          <p:nvPr>
            <p:ph type="title"/>
          </p:nvPr>
        </p:nvSpPr>
        <p:spPr>
          <a:xfrm>
            <a:off x="1745673" y="624110"/>
            <a:ext cx="9758939" cy="1280890"/>
          </a:xfrm>
        </p:spPr>
        <p:txBody>
          <a:bodyPr>
            <a:normAutofit/>
          </a:bodyPr>
          <a:lstStyle/>
          <a:p>
            <a:pPr algn="ctr"/>
            <a:r>
              <a:rPr lang="he-IL" sz="3200" b="1" dirty="0"/>
              <a:t>מדוע זקנים יותר מאושרים?</a:t>
            </a:r>
          </a:p>
        </p:txBody>
      </p:sp>
      <p:sp>
        <p:nvSpPr>
          <p:cNvPr id="3" name="מציין מיקום תוכן 2">
            <a:extLst>
              <a:ext uri="{FF2B5EF4-FFF2-40B4-BE49-F238E27FC236}">
                <a16:creationId xmlns:a16="http://schemas.microsoft.com/office/drawing/2014/main" id="{E3413F59-BB29-35B1-4E89-7FCC5A0BE68F}"/>
              </a:ext>
            </a:extLst>
          </p:cNvPr>
          <p:cNvSpPr>
            <a:spLocks noGrp="1"/>
          </p:cNvSpPr>
          <p:nvPr>
            <p:ph idx="1"/>
          </p:nvPr>
        </p:nvSpPr>
        <p:spPr>
          <a:xfrm>
            <a:off x="955343" y="1264554"/>
            <a:ext cx="10549269" cy="5477439"/>
          </a:xfrm>
        </p:spPr>
        <p:txBody>
          <a:bodyPr>
            <a:normAutofit fontScale="92500" lnSpcReduction="20000"/>
          </a:bodyPr>
          <a:lstStyle/>
          <a:p>
            <a:pPr algn="just" rtl="1">
              <a:lnSpc>
                <a:spcPct val="107000"/>
              </a:lnSpc>
              <a:spcAft>
                <a:spcPts val="800"/>
              </a:spcAft>
            </a:pPr>
            <a:r>
              <a:rPr lang="he-IL" sz="1900" dirty="0">
                <a:effectLst/>
                <a:latin typeface="Calibri" panose="020F0502020204030204" pitchFamily="34" charset="0"/>
                <a:ea typeface="Calibri" panose="020F0502020204030204" pitchFamily="34" charset="0"/>
                <a:cs typeface="Arial" panose="020B0604020202020204" pitchFamily="34" charset="0"/>
              </a:rPr>
              <a:t>נכון מאד, אנשים מבוגרים יותר הם מאושרים. מאושרים יותר מבני גיל העמידה, ובוודאי שיותר מהצעירים. מחקר אחרי מחקר מגיע לאותה המסקנה. </a:t>
            </a:r>
            <a:endParaRPr lang="en-US" sz="19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900" dirty="0">
                <a:effectLst/>
                <a:latin typeface="Calibri" panose="020F0502020204030204" pitchFamily="34" charset="0"/>
                <a:ea typeface="Calibri" panose="020F0502020204030204" pitchFamily="34" charset="0"/>
                <a:cs typeface="Arial" panose="020B0604020202020204" pitchFamily="34" charset="0"/>
              </a:rPr>
              <a:t>המרכז לבקרת מחלות ערך לאחרונה סקר ובו ביקשו מהנשאלים שפשוט יאמרו להם האם חוו מצוקה פסיכולוגית ניכרת בשבוע הקודם. ופחות קשישים ענו בחיוב לשאלה זו מאשר בני גיל העמידה, וגם מאשר הצעירים יותר. </a:t>
            </a:r>
            <a:endParaRPr lang="en-US" sz="19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900" dirty="0">
                <a:effectLst/>
                <a:latin typeface="Calibri" panose="020F0502020204030204" pitchFamily="34" charset="0"/>
                <a:ea typeface="Calibri" panose="020F0502020204030204" pitchFamily="34" charset="0"/>
                <a:cs typeface="Arial" panose="020B0604020202020204" pitchFamily="34" charset="0"/>
              </a:rPr>
              <a:t>וסקר "</a:t>
            </a:r>
            <a:r>
              <a:rPr lang="he-IL" sz="1900" dirty="0" err="1">
                <a:effectLst/>
                <a:latin typeface="Calibri" panose="020F0502020204030204" pitchFamily="34" charset="0"/>
                <a:ea typeface="Calibri" panose="020F0502020204030204" pitchFamily="34" charset="0"/>
                <a:cs typeface="Arial" panose="020B0604020202020204" pitchFamily="34" charset="0"/>
              </a:rPr>
              <a:t>גאלופ</a:t>
            </a:r>
            <a:r>
              <a:rPr lang="he-IL" sz="1900" dirty="0">
                <a:effectLst/>
                <a:latin typeface="Calibri" panose="020F0502020204030204" pitchFamily="34" charset="0"/>
                <a:ea typeface="Calibri" panose="020F0502020204030204" pitchFamily="34" charset="0"/>
                <a:cs typeface="Arial" panose="020B0604020202020204" pitchFamily="34" charset="0"/>
              </a:rPr>
              <a:t>" שנערך לאחרונה שאל את המשתתפים בו כמה מצוקה ודאגה וכעס הם חוו ביום הקודם. והמצוקה, הדאגה והכעס פוחתים כולם עם הגיל. </a:t>
            </a:r>
            <a:endParaRPr lang="en-US" sz="19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900" dirty="0">
                <a:effectLst/>
                <a:latin typeface="Calibri" panose="020F0502020204030204" pitchFamily="34" charset="0"/>
                <a:ea typeface="Calibri" panose="020F0502020204030204" pitchFamily="34" charset="0"/>
                <a:cs typeface="Arial" panose="020B0604020202020204" pitchFamily="34" charset="0"/>
              </a:rPr>
              <a:t>אנשי מדעי החברה מכנים זאת "פרדוקס ההזדקנות". אחרי </a:t>
            </a:r>
            <a:r>
              <a:rPr lang="he-IL" sz="1900" dirty="0" err="1">
                <a:effectLst/>
                <a:latin typeface="Calibri" panose="020F0502020204030204" pitchFamily="34" charset="0"/>
                <a:ea typeface="Calibri" panose="020F0502020204030204" pitchFamily="34" charset="0"/>
                <a:cs typeface="Arial" panose="020B0604020202020204" pitchFamily="34" charset="0"/>
              </a:rPr>
              <a:t>הכל</a:t>
            </a:r>
            <a:r>
              <a:rPr lang="he-IL" sz="1900" dirty="0">
                <a:effectLst/>
                <a:latin typeface="Calibri" panose="020F0502020204030204" pitchFamily="34" charset="0"/>
                <a:ea typeface="Calibri" panose="020F0502020204030204" pitchFamily="34" charset="0"/>
                <a:cs typeface="Arial" panose="020B0604020202020204" pitchFamily="34" charset="0"/>
              </a:rPr>
              <a:t>, ההזדקנות אינה עניין פשוט. לכן העלינו כל מיני שאלות </a:t>
            </a:r>
            <a:r>
              <a:rPr lang="he-IL" sz="1900" dirty="0" err="1">
                <a:effectLst/>
                <a:latin typeface="Calibri" panose="020F0502020204030204" pitchFamily="34" charset="0"/>
                <a:ea typeface="Calibri" panose="020F0502020204030204" pitchFamily="34" charset="0"/>
                <a:cs typeface="Arial" panose="020B0604020202020204" pitchFamily="34" charset="0"/>
              </a:rPr>
              <a:t>בנסיון</a:t>
            </a:r>
            <a:r>
              <a:rPr lang="he-IL" sz="1900" dirty="0">
                <a:effectLst/>
                <a:latin typeface="Calibri" panose="020F0502020204030204" pitchFamily="34" charset="0"/>
                <a:ea typeface="Calibri" panose="020F0502020204030204" pitchFamily="34" charset="0"/>
                <a:cs typeface="Arial" panose="020B0604020202020204" pitchFamily="34" charset="0"/>
              </a:rPr>
              <a:t> לסתור את הממצא הזה. </a:t>
            </a:r>
            <a:endParaRPr lang="en-US" sz="19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900" dirty="0">
                <a:effectLst/>
                <a:latin typeface="Calibri" panose="020F0502020204030204" pitchFamily="34" charset="0"/>
                <a:ea typeface="Calibri" panose="020F0502020204030204" pitchFamily="34" charset="0"/>
                <a:cs typeface="Arial" panose="020B0604020202020204" pitchFamily="34" charset="0"/>
              </a:rPr>
              <a:t>שאלנו האם ייתכן שדורות הקשישים הנוכחיים הם - ותמיד היו - הדורות הגדולים ביותר. כלומר, אולי הצעירים של היום לא יחוו באופן טיפוסי את השיפורים הללו לכשיזדקנו. </a:t>
            </a:r>
            <a:endParaRPr lang="en-US" sz="19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900" dirty="0">
                <a:effectLst/>
                <a:latin typeface="Calibri" panose="020F0502020204030204" pitchFamily="34" charset="0"/>
                <a:ea typeface="Calibri" panose="020F0502020204030204" pitchFamily="34" charset="0"/>
                <a:cs typeface="Arial" panose="020B0604020202020204" pitchFamily="34" charset="0"/>
              </a:rPr>
              <a:t>שאלנו אולי הקשישים פשוט מנסים להציג באור חיובי את קיומם המדכא מכל בחינה אחרת. [צחוק] </a:t>
            </a:r>
            <a:endParaRPr lang="en-US" sz="1900" dirty="0">
              <a:effectLst/>
              <a:latin typeface="Calibri" panose="020F0502020204030204" pitchFamily="34" charset="0"/>
              <a:ea typeface="Calibri" panose="020F0502020204030204" pitchFamily="34" charset="0"/>
              <a:cs typeface="Arial" panose="020B0604020202020204" pitchFamily="34" charset="0"/>
            </a:endParaRPr>
          </a:p>
          <a:p>
            <a:r>
              <a:rPr lang="he-IL" sz="1500" dirty="0">
                <a:effectLst/>
                <a:latin typeface="Calibri" panose="020F0502020204030204" pitchFamily="34" charset="0"/>
                <a:ea typeface="Calibri" panose="020F0502020204030204" pitchFamily="34" charset="0"/>
                <a:cs typeface="Arial" panose="020B0604020202020204" pitchFamily="34" charset="0"/>
              </a:rPr>
              <a:t>לפני שנים, עמיתי ואני פתחנו במחקר שבו עקבנו אחרי אותה קבוצת אנשים במשך 10 שנים. במקור, המדגם היה בין הגילים 18-94. חקרנו האם ואיך חוויותיהם הרגשיות השתנו ככל שהזדקנו. הנבדקים שלנו נשאו איתוריות אלקטרוניות למשך שבוע רצוף בכל פעם, התקשרנו אליהם במשך היום ובערבים במועדים אקראיים, ובכל פעם שהתקשרנו אליהם ביקשנו מהם לענות על מספר שאלות: "בסולם של 1 עד 7, כמה מאושר אתה כרגע?" "כמה עצוב אתה כרגע?" "כמה מתוסכל אתה כרגע?" וכך יכולנו לקבל מושג אילו רגשות ותחושות הם חווים בחיי היומיום שלהם. </a:t>
            </a:r>
            <a:r>
              <a:rPr lang="he-IL" dirty="0">
                <a:effectLst/>
                <a:latin typeface="Calibri" panose="020F0502020204030204" pitchFamily="34" charset="0"/>
                <a:ea typeface="Calibri" panose="020F0502020204030204" pitchFamily="34" charset="0"/>
                <a:cs typeface="Arial" panose="020B0604020202020204" pitchFamily="34" charset="0"/>
              </a:rPr>
              <a:t>ובעזרת המחקר האינטנסיבי הזה שנערך על בני-אדם רבים, מצאנו שלא דור מסוים אחד הוא שמצליח יותר מהאחרים, אלא שאותם אנשים, במרוצת הזמן, דיווחו יחסית יותר ויותר על חוויות חיוביות. </a:t>
            </a:r>
            <a:endParaRPr lang="en-US" dirty="0">
              <a:effectLst/>
              <a:latin typeface="Calibri" panose="020F0502020204030204" pitchFamily="34" charset="0"/>
              <a:ea typeface="Calibri" panose="020F0502020204030204" pitchFamily="34" charset="0"/>
              <a:cs typeface="Arial" panose="020B0604020202020204" pitchFamily="34" charset="0"/>
            </a:endParaRPr>
          </a:p>
          <a:p>
            <a:endParaRPr lang="he-IL" sz="2000" b="1" dirty="0">
              <a:solidFill>
                <a:schemeClr val="accent3">
                  <a:lumMod val="75000"/>
                </a:schemeClr>
              </a:solidFill>
            </a:endParaRPr>
          </a:p>
        </p:txBody>
      </p:sp>
    </p:spTree>
    <p:extLst>
      <p:ext uri="{BB962C8B-B14F-4D97-AF65-F5344CB8AC3E}">
        <p14:creationId xmlns:p14="http://schemas.microsoft.com/office/powerpoint/2010/main" val="31257926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861A4C-EE1E-7B7B-D838-B16F89967028}"/>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86BD2247-0C08-E31D-AE00-1C4DAD6A21DD}"/>
              </a:ext>
            </a:extLst>
          </p:cNvPr>
          <p:cNvSpPr>
            <a:spLocks noGrp="1"/>
          </p:cNvSpPr>
          <p:nvPr>
            <p:ph type="title"/>
          </p:nvPr>
        </p:nvSpPr>
        <p:spPr>
          <a:xfrm>
            <a:off x="1745673" y="624110"/>
            <a:ext cx="9758939" cy="1280890"/>
          </a:xfrm>
        </p:spPr>
        <p:txBody>
          <a:bodyPr>
            <a:normAutofit/>
          </a:bodyPr>
          <a:lstStyle/>
          <a:p>
            <a:pPr algn="ctr"/>
            <a:r>
              <a:rPr lang="he-IL" sz="1800" b="1" dirty="0"/>
              <a:t>מדוע זקנים יותר מאושרים? – </a:t>
            </a:r>
            <a:r>
              <a:rPr lang="he-IL" sz="3200" b="1" dirty="0"/>
              <a:t>יכולת הקבלה</a:t>
            </a:r>
          </a:p>
        </p:txBody>
      </p:sp>
      <p:sp>
        <p:nvSpPr>
          <p:cNvPr id="3" name="מציין מיקום תוכן 2">
            <a:extLst>
              <a:ext uri="{FF2B5EF4-FFF2-40B4-BE49-F238E27FC236}">
                <a16:creationId xmlns:a16="http://schemas.microsoft.com/office/drawing/2014/main" id="{5D0FEE9A-7426-B03B-32AB-0DDDD1848EA1}"/>
              </a:ext>
            </a:extLst>
          </p:cNvPr>
          <p:cNvSpPr>
            <a:spLocks noGrp="1"/>
          </p:cNvSpPr>
          <p:nvPr>
            <p:ph idx="1"/>
          </p:nvPr>
        </p:nvSpPr>
        <p:spPr>
          <a:xfrm>
            <a:off x="955343" y="1264554"/>
            <a:ext cx="10549269" cy="5477439"/>
          </a:xfrm>
        </p:spPr>
        <p:txBody>
          <a:bodyPr>
            <a:normAutofit/>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לפי המחקר שלנו הם יותר חיוביים, אך גם סביר יותר שהם יחוו רגשות מעורבים יותר מהצעירים -- עצב יחד עם אושר; אותה דמעה בקצה העין כשמחייכים אל חבר.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ומחקרים אחרים הראו שהמבוגרים יותר מתמודדים עם עצב בנוחות רבה יותר. </a:t>
            </a:r>
          </a:p>
          <a:p>
            <a:pPr algn="just"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יש בהם יותר קבלה של העצב מאשר הצעירים מהם. </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אנו חושדים שיש בכך כדי להסביר מדוע המבוגרים יותר טובים מהצעירים בפתרון סכסוכים ו-ויכוחים טעונים.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המבוגרים יותר מסוגלים להתייחס לאי-צדק בחמלה, אך לא בייאוש. </a:t>
            </a:r>
          </a:p>
          <a:p>
            <a:pPr algn="just" rtl="1">
              <a:lnSpc>
                <a:spcPct val="107000"/>
              </a:lnSpc>
              <a:spcAft>
                <a:spcPts val="800"/>
              </a:spcAft>
            </a:pPr>
            <a:endParaRPr lang="en-US" sz="1800" b="1"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721248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D9DD9CE-8050-79E5-A708-4CDFD6FAFA50}"/>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20B8FA5D-3A6D-6678-741C-302C2B64AD0E}"/>
              </a:ext>
            </a:extLst>
          </p:cNvPr>
          <p:cNvSpPr>
            <a:spLocks noGrp="1"/>
          </p:cNvSpPr>
          <p:nvPr>
            <p:ph idx="1"/>
          </p:nvPr>
        </p:nvSpPr>
        <p:spPr/>
        <p:txBody>
          <a:bodyPr>
            <a:normAutofit/>
          </a:bodyPr>
          <a:lstStyle/>
          <a:p>
            <a:pPr algn="just"/>
            <a:r>
              <a:rPr lang="he-IL" dirty="0"/>
              <a:t>חברי הכנסת, אורחים נכבדים, ידידי שר הבריאות, שרים שאינם, אני מודה על כך שאפשרה לנו לציין את יום הקשיש הבין-לאומי, ואני מברך את אורחינו הנכבדים שמבקרים היום בכנסת ויושבים ביציע. בשבילנו, סיעת הגמלאים, זה כבוד גדול לארח אותם כאן, שהרי אלה אותם גמלאים שעבורם ולמענם אנו, סיעת הגמלאים, שרי הגמלאים, עושים כל שביכולתנו להיטיב את מצבם בישראל.</a:t>
            </a:r>
          </a:p>
          <a:p>
            <a:r>
              <a:rPr lang="he-IL" dirty="0"/>
              <a:t>אני, כבן לעם היהודי, מרגיש חובה באירוע של יום הזקן לבדוק במקורות, במסורת היהודית, איך נהגנו אנחנו בעבר הרחוק להתייחס לזקן. </a:t>
            </a:r>
          </a:p>
          <a:p>
            <a:r>
              <a:rPr lang="he-IL" dirty="0"/>
              <a:t>בדקתי, והאדם הזקן נזכר בתנ"ך בלא פחות מ-‎200 מקומות. מעניינת הגדרת הזקן והשיבה המובאת על-ידי חז"ל, ואמרו: זקן מה זה אומר? זה קנה חוכמה. </a:t>
            </a:r>
          </a:p>
          <a:p>
            <a:r>
              <a:rPr lang="he-IL" dirty="0"/>
              <a:t>אבל מצאתי במדרשים נוספים: זקן - זה קנה ניסיון.</a:t>
            </a:r>
          </a:p>
          <a:p>
            <a:r>
              <a:rPr lang="he-IL" dirty="0"/>
              <a:t>כדי להדגיש שיש חוכמה לזקנים, אקריא ואספר את סיפורו של רחבעם בן שלמה, מלך ישראל, שבזמנו התפרקה מלכות ישראל לשני חלקים, ויש לו מוסר השכל לימינו אלה. </a:t>
            </a:r>
          </a:p>
          <a:p>
            <a:endParaRPr lang="he-IL" dirty="0"/>
          </a:p>
        </p:txBody>
      </p:sp>
      <p:sp>
        <p:nvSpPr>
          <p:cNvPr id="4" name="מציין מיקום של מספר שקופית 3">
            <a:extLst>
              <a:ext uri="{FF2B5EF4-FFF2-40B4-BE49-F238E27FC236}">
                <a16:creationId xmlns:a16="http://schemas.microsoft.com/office/drawing/2014/main" id="{4F090CDD-99E5-0EDA-C82E-60CE94E5C0CB}"/>
              </a:ext>
            </a:extLst>
          </p:cNvPr>
          <p:cNvSpPr>
            <a:spLocks noGrp="1"/>
          </p:cNvSpPr>
          <p:nvPr>
            <p:ph type="sldNum" sz="quarter" idx="12"/>
          </p:nvPr>
        </p:nvSpPr>
        <p:spPr/>
        <p:txBody>
          <a:bodyPr/>
          <a:lstStyle/>
          <a:p>
            <a:fld id="{519954A3-9DFD-4C44-94BA-B95130A3BA1C}" type="slidenum">
              <a:rPr lang="en-US" smtClean="0"/>
              <a:t>40</a:t>
            </a:fld>
            <a:endParaRPr lang="en-US" dirty="0"/>
          </a:p>
        </p:txBody>
      </p:sp>
    </p:spTree>
    <p:extLst>
      <p:ext uri="{BB962C8B-B14F-4D97-AF65-F5344CB8AC3E}">
        <p14:creationId xmlns:p14="http://schemas.microsoft.com/office/powerpoint/2010/main" val="34067729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707EFBD-2AEF-9AF1-9A58-608303CF36E5}"/>
              </a:ext>
            </a:extLst>
          </p:cNvPr>
          <p:cNvSpPr>
            <a:spLocks noGrp="1"/>
          </p:cNvSpPr>
          <p:nvPr>
            <p:ph type="title"/>
          </p:nvPr>
        </p:nvSpPr>
        <p:spPr/>
        <p:txBody>
          <a:bodyPr/>
          <a:lstStyle/>
          <a:p>
            <a:r>
              <a:rPr lang="he-IL" dirty="0"/>
              <a:t>עצת הזקנים</a:t>
            </a:r>
          </a:p>
        </p:txBody>
      </p:sp>
      <p:sp>
        <p:nvSpPr>
          <p:cNvPr id="3" name="מציין מיקום תוכן 2">
            <a:extLst>
              <a:ext uri="{FF2B5EF4-FFF2-40B4-BE49-F238E27FC236}">
                <a16:creationId xmlns:a16="http://schemas.microsoft.com/office/drawing/2014/main" id="{D114A796-FE7C-9551-7465-2EEE71B428D1}"/>
              </a:ext>
            </a:extLst>
          </p:cNvPr>
          <p:cNvSpPr>
            <a:spLocks noGrp="1"/>
          </p:cNvSpPr>
          <p:nvPr>
            <p:ph idx="1"/>
          </p:nvPr>
        </p:nvSpPr>
        <p:spPr>
          <a:xfrm>
            <a:off x="157017" y="942109"/>
            <a:ext cx="10132291" cy="5800597"/>
          </a:xfrm>
        </p:spPr>
        <p:txBody>
          <a:bodyPr>
            <a:normAutofit lnSpcReduction="10000"/>
          </a:bodyPr>
          <a:lstStyle/>
          <a:p>
            <a:pPr rtl="1"/>
            <a:r>
              <a:rPr lang="he-IL" sz="1800" b="0" i="0" dirty="0">
                <a:solidFill>
                  <a:srgbClr val="000000"/>
                </a:solidFill>
                <a:effectLst/>
                <a:latin typeface="Arial" panose="020B0604020202020204" pitchFamily="34" charset="0"/>
              </a:rPr>
              <a:t>רחבעם בן שלמה עולה למלוכה. אנו יודעים בן כמה היה במלכו: בן ארבעים ואחת. גבר במלוא כוחו, במלוא שכלו. הוא מגיע לטכס ההכתרה, בשכם. הוא צריך להחליט מי יהיו היועצים שלו: יועצי הדור הישן, הזקנים שהיו יועצים של שלמה אביו, או יועצים חדשים, מחבריו. </a:t>
            </a:r>
          </a:p>
          <a:p>
            <a:pPr rtl="1"/>
            <a:r>
              <a:rPr lang="he-IL" sz="1800" b="0" i="0" dirty="0">
                <a:solidFill>
                  <a:srgbClr val="000000"/>
                </a:solidFill>
                <a:effectLst/>
                <a:latin typeface="Arial" panose="020B0604020202020204" pitchFamily="34" charset="0"/>
              </a:rPr>
              <a:t>אנו יכולים לתאר לעצמנו את הלחץ שהופעל על רחבעם על ידי חבריו, שהיו נאמנים לו שנים הרבה, ועכשיו, שעה שהוא מגיע סוף סוף </a:t>
            </a:r>
            <a:r>
              <a:rPr lang="he-IL" sz="1800" b="0" i="0" dirty="0" err="1">
                <a:solidFill>
                  <a:srgbClr val="000000"/>
                </a:solidFill>
                <a:effectLst/>
                <a:latin typeface="Arial" panose="020B0604020202020204" pitchFamily="34" charset="0"/>
              </a:rPr>
              <a:t>לכסא</a:t>
            </a:r>
            <a:r>
              <a:rPr lang="he-IL" sz="1800" b="0" i="0" dirty="0">
                <a:solidFill>
                  <a:srgbClr val="000000"/>
                </a:solidFill>
                <a:effectLst/>
                <a:latin typeface="Arial" panose="020B0604020202020204" pitchFamily="34" charset="0"/>
              </a:rPr>
              <a:t> המלכות, רוצים גם הם חלק בשלטון, חלק באחריות. רחבעם נכנע לחבריו מילדות, והוא ממנה אותם ליועצים.</a:t>
            </a:r>
            <a:endParaRPr lang="he-IL" b="0" i="0" dirty="0">
              <a:solidFill>
                <a:srgbClr val="000000"/>
              </a:solidFill>
              <a:effectLst/>
              <a:latin typeface="Arial" panose="020B0604020202020204" pitchFamily="34" charset="0"/>
            </a:endParaRPr>
          </a:p>
          <a:p>
            <a:pPr rtl="1"/>
            <a:r>
              <a:rPr lang="he-IL" sz="1800" b="0" i="0" dirty="0">
                <a:solidFill>
                  <a:srgbClr val="000000"/>
                </a:solidFill>
                <a:effectLst/>
                <a:latin typeface="Arial" panose="020B0604020202020204" pitchFamily="34" charset="0"/>
              </a:rPr>
              <a:t>הגיע יום ההכתרה. רחבעם מגיע לטכס. בפי העם בקשה אחת:</a:t>
            </a:r>
            <a:endParaRPr lang="he-IL" b="0" i="0" dirty="0">
              <a:solidFill>
                <a:srgbClr val="000000"/>
              </a:solidFill>
              <a:effectLst/>
              <a:latin typeface="Arial" panose="020B0604020202020204" pitchFamily="34" charset="0"/>
            </a:endParaRPr>
          </a:p>
          <a:p>
            <a:pPr marL="457200" rtl="1">
              <a:spcAft>
                <a:spcPts val="0"/>
              </a:spcAft>
            </a:pPr>
            <a:r>
              <a:rPr lang="he-IL" sz="1800" b="0" i="0" dirty="0">
                <a:solidFill>
                  <a:srgbClr val="00AAAA"/>
                </a:solidFill>
                <a:effectLst/>
                <a:latin typeface="Arial" panose="020B0604020202020204" pitchFamily="34" charset="0"/>
              </a:rPr>
              <a:t>"אביך הקשה את עולנו, ואתה הקל מעבודת אביך הקשה ומעולו הכבד אשר נתן עלינו, ונעבדך".</a:t>
            </a:r>
            <a:endParaRPr lang="he-IL" b="0" i="0" dirty="0">
              <a:solidFill>
                <a:srgbClr val="000000"/>
              </a:solidFill>
              <a:effectLst/>
              <a:latin typeface="Arial" panose="020B0604020202020204" pitchFamily="34" charset="0"/>
            </a:endParaRPr>
          </a:p>
          <a:p>
            <a:pPr rtl="1"/>
            <a:r>
              <a:rPr lang="he-IL" sz="1800" b="0" i="0" dirty="0">
                <a:solidFill>
                  <a:srgbClr val="000000"/>
                </a:solidFill>
                <a:effectLst/>
                <a:latin typeface="Arial" panose="020B0604020202020204" pitchFamily="34" charset="0"/>
              </a:rPr>
              <a:t>שלמה המלך בנה בניה רבה, מלך בתנופה ובעוז, והעם שילם את מחיר תעוזתו. העם עייף.</a:t>
            </a:r>
            <a:endParaRPr lang="he-IL" b="0" i="0" dirty="0">
              <a:solidFill>
                <a:srgbClr val="000000"/>
              </a:solidFill>
              <a:effectLst/>
              <a:latin typeface="Arial" panose="020B0604020202020204" pitchFamily="34" charset="0"/>
            </a:endParaRPr>
          </a:p>
          <a:p>
            <a:pPr marL="457200" rtl="1">
              <a:spcAft>
                <a:spcPts val="0"/>
              </a:spcAft>
            </a:pPr>
            <a:r>
              <a:rPr lang="he-IL" sz="1800" b="0" i="0" dirty="0">
                <a:solidFill>
                  <a:srgbClr val="00AAAA"/>
                </a:solidFill>
                <a:effectLst/>
                <a:latin typeface="Arial" panose="020B0604020202020204" pitchFamily="34" charset="0"/>
              </a:rPr>
              <a:t>"הקל מעבודת אביך הקשה ומעולו הכבד אשר נתן עלינו, ונעבדך".</a:t>
            </a:r>
            <a:endParaRPr lang="he-IL" b="0" i="0" dirty="0">
              <a:solidFill>
                <a:srgbClr val="000000"/>
              </a:solidFill>
              <a:effectLst/>
              <a:latin typeface="Arial" panose="020B0604020202020204" pitchFamily="34" charset="0"/>
            </a:endParaRPr>
          </a:p>
          <a:p>
            <a:pPr rtl="1"/>
            <a:r>
              <a:rPr lang="he-IL" sz="1800" b="0" i="0" dirty="0">
                <a:solidFill>
                  <a:srgbClr val="000000"/>
                </a:solidFill>
                <a:effectLst/>
                <a:latin typeface="Arial" panose="020B0604020202020204" pitchFamily="34" charset="0"/>
              </a:rPr>
              <a:t>שינוי סדרי </a:t>
            </a:r>
            <a:r>
              <a:rPr lang="he-IL" sz="1800" b="0" i="0" dirty="0" err="1">
                <a:solidFill>
                  <a:srgbClr val="000000"/>
                </a:solidFill>
                <a:effectLst/>
                <a:latin typeface="Arial" panose="020B0604020202020204" pitchFamily="34" charset="0"/>
              </a:rPr>
              <a:t>המסים</a:t>
            </a:r>
            <a:r>
              <a:rPr lang="he-IL" sz="1800" b="0" i="0" dirty="0">
                <a:solidFill>
                  <a:srgbClr val="000000"/>
                </a:solidFill>
                <a:effectLst/>
                <a:latin typeface="Arial" panose="020B0604020202020204" pitchFamily="34" charset="0"/>
              </a:rPr>
              <a:t> הוא עניין בעל חשיבות מכרעת. רחבעם דוחה את מתן ההחלטה בשלשה ימים. הוא רוצה להיוועץ. שתי קבוצות יועצים: </a:t>
            </a:r>
          </a:p>
          <a:p>
            <a:pPr rtl="1"/>
            <a:r>
              <a:rPr lang="he-IL" sz="1800" b="0" i="0" dirty="0">
                <a:solidFill>
                  <a:srgbClr val="000000"/>
                </a:solidFill>
                <a:effectLst/>
                <a:latin typeface="Arial" panose="020B0604020202020204" pitchFamily="34" charset="0"/>
              </a:rPr>
              <a:t>יועצי שלמה אביו, ויועציו הוא, הצעירים, המבטיחים, החברים מנוער.</a:t>
            </a:r>
            <a:endParaRPr lang="he-IL" b="0" i="0" dirty="0">
              <a:solidFill>
                <a:srgbClr val="000000"/>
              </a:solidFill>
              <a:effectLst/>
              <a:latin typeface="Arial" panose="020B0604020202020204" pitchFamily="34" charset="0"/>
            </a:endParaRPr>
          </a:p>
          <a:p>
            <a:pPr rtl="1"/>
            <a:r>
              <a:rPr lang="he-IL" b="0" i="0" dirty="0">
                <a:solidFill>
                  <a:srgbClr val="000000"/>
                </a:solidFill>
                <a:effectLst/>
                <a:latin typeface="Arial" panose="020B0604020202020204" pitchFamily="34" charset="0"/>
              </a:rPr>
              <a:t> </a:t>
            </a:r>
            <a:r>
              <a:rPr lang="he-IL" sz="1800" b="0" i="0" dirty="0">
                <a:solidFill>
                  <a:srgbClr val="000000"/>
                </a:solidFill>
                <a:effectLst/>
                <a:latin typeface="Arial" panose="020B0604020202020204" pitchFamily="34" charset="0"/>
              </a:rPr>
              <a:t>יועציו של שלמה מייעצים לרחבעם ללכת לקראת העם.</a:t>
            </a:r>
            <a:endParaRPr lang="he-IL" b="0" i="0" dirty="0">
              <a:solidFill>
                <a:srgbClr val="000000"/>
              </a:solidFill>
              <a:effectLst/>
              <a:latin typeface="Arial" panose="020B0604020202020204" pitchFamily="34" charset="0"/>
            </a:endParaRPr>
          </a:p>
          <a:p>
            <a:pPr marL="457200" rtl="1">
              <a:spcAft>
                <a:spcPts val="0"/>
              </a:spcAft>
            </a:pPr>
            <a:r>
              <a:rPr lang="he-IL" sz="1800" b="0" i="0" dirty="0">
                <a:solidFill>
                  <a:srgbClr val="00AAAA"/>
                </a:solidFill>
                <a:effectLst/>
                <a:latin typeface="Arial" panose="020B0604020202020204" pitchFamily="34" charset="0"/>
              </a:rPr>
              <a:t>"אם תהיה טוב להעם הזה, ורציתם, ודברת אליהם דברים טובים, והיו לך עבדים כל הימים".</a:t>
            </a:r>
            <a:endParaRPr lang="he-IL" b="0" i="0" dirty="0">
              <a:solidFill>
                <a:srgbClr val="000000"/>
              </a:solidFill>
              <a:effectLst/>
              <a:latin typeface="Arial" panose="020B0604020202020204" pitchFamily="34" charset="0"/>
            </a:endParaRPr>
          </a:p>
          <a:p>
            <a:pPr rtl="1"/>
            <a:r>
              <a:rPr lang="he-IL" sz="1800" b="0" i="0" dirty="0">
                <a:solidFill>
                  <a:srgbClr val="000000"/>
                </a:solidFill>
                <a:effectLst/>
                <a:latin typeface="Arial" panose="020B0604020202020204" pitchFamily="34" charset="0"/>
              </a:rPr>
              <a:t> היועצים הזקנים לא הציעו להיכנע לכל רצון העם. הם הציעו להסביר לעם, לדבר אליו דברים טובים, לרצות אותו. העם מסוגל לעמוד בלחץ, צריך רק להיות טוב אליו, לרצותו.</a:t>
            </a:r>
            <a:endParaRPr lang="he-IL" b="0" i="0" dirty="0">
              <a:solidFill>
                <a:srgbClr val="000000"/>
              </a:solidFill>
              <a:effectLst/>
              <a:latin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8FF80021-A01A-B5E1-E6E1-54DB8B37D18E}"/>
              </a:ext>
            </a:extLst>
          </p:cNvPr>
          <p:cNvSpPr>
            <a:spLocks noGrp="1"/>
          </p:cNvSpPr>
          <p:nvPr>
            <p:ph type="sldNum" sz="quarter" idx="12"/>
          </p:nvPr>
        </p:nvSpPr>
        <p:spPr/>
        <p:txBody>
          <a:bodyPr/>
          <a:lstStyle/>
          <a:p>
            <a:fld id="{519954A3-9DFD-4C44-94BA-B95130A3BA1C}" type="slidenum">
              <a:rPr lang="en-US" smtClean="0"/>
              <a:t>41</a:t>
            </a:fld>
            <a:endParaRPr lang="en-US" dirty="0"/>
          </a:p>
        </p:txBody>
      </p:sp>
    </p:spTree>
    <p:extLst>
      <p:ext uri="{BB962C8B-B14F-4D97-AF65-F5344CB8AC3E}">
        <p14:creationId xmlns:p14="http://schemas.microsoft.com/office/powerpoint/2010/main" val="14745361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271522-90C9-F350-AAA5-489262145786}"/>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AA7EC2F2-A970-AB88-2AC4-D46FC527E828}"/>
              </a:ext>
            </a:extLst>
          </p:cNvPr>
          <p:cNvSpPr>
            <a:spLocks noGrp="1"/>
          </p:cNvSpPr>
          <p:nvPr>
            <p:ph type="title"/>
          </p:nvPr>
        </p:nvSpPr>
        <p:spPr/>
        <p:txBody>
          <a:bodyPr/>
          <a:lstStyle/>
          <a:p>
            <a:r>
              <a:rPr lang="he-IL" dirty="0"/>
              <a:t>עצת הצעירים</a:t>
            </a:r>
          </a:p>
        </p:txBody>
      </p:sp>
      <p:sp>
        <p:nvSpPr>
          <p:cNvPr id="3" name="מציין מיקום תוכן 2">
            <a:extLst>
              <a:ext uri="{FF2B5EF4-FFF2-40B4-BE49-F238E27FC236}">
                <a16:creationId xmlns:a16="http://schemas.microsoft.com/office/drawing/2014/main" id="{BBB9C098-5495-F113-77A3-F5FE88DE1615}"/>
              </a:ext>
            </a:extLst>
          </p:cNvPr>
          <p:cNvSpPr>
            <a:spLocks noGrp="1"/>
          </p:cNvSpPr>
          <p:nvPr>
            <p:ph idx="1"/>
          </p:nvPr>
        </p:nvSpPr>
        <p:spPr>
          <a:xfrm>
            <a:off x="157017" y="942109"/>
            <a:ext cx="10132291" cy="5800597"/>
          </a:xfrm>
        </p:spPr>
        <p:txBody>
          <a:bodyPr>
            <a:normAutofit lnSpcReduction="10000"/>
          </a:bodyPr>
          <a:lstStyle/>
          <a:p>
            <a:pPr rtl="1"/>
            <a:r>
              <a:rPr lang="he-IL" sz="1800" b="0" i="0" dirty="0">
                <a:solidFill>
                  <a:srgbClr val="000000"/>
                </a:solidFill>
                <a:effectLst/>
                <a:latin typeface="Arial" panose="020B0604020202020204" pitchFamily="34" charset="0"/>
              </a:rPr>
              <a:t>הצעירים אגרסיביים יותר. כמעט אמרתי: "צברים קשוחים". הם מאמינים במשמעת ברזל, בשלטון תקיף, בדברים בוטים.</a:t>
            </a:r>
            <a:endParaRPr lang="he-IL" b="0" i="0" dirty="0">
              <a:solidFill>
                <a:srgbClr val="000000"/>
              </a:solidFill>
              <a:effectLst/>
              <a:latin typeface="Arial" panose="020B0604020202020204" pitchFamily="34" charset="0"/>
            </a:endParaRPr>
          </a:p>
          <a:p>
            <a:pPr marL="457200" rtl="1">
              <a:spcAft>
                <a:spcPts val="0"/>
              </a:spcAft>
            </a:pPr>
            <a:r>
              <a:rPr lang="he-IL" sz="1800" b="0" i="0" dirty="0">
                <a:solidFill>
                  <a:srgbClr val="00AAAA"/>
                </a:solidFill>
                <a:effectLst/>
                <a:latin typeface="Arial" panose="020B0604020202020204" pitchFamily="34" charset="0"/>
              </a:rPr>
              <a:t>"כה תאמר אליהם: קטני עבה ממותני אבי. ועתה, אבי העמיס עליהם עול כבד, ואני אוסיף על עולכם. אבי ייסר אתכם בשוטים, ואני בעקרבים".</a:t>
            </a:r>
            <a:endParaRPr lang="he-IL" b="0" i="0" dirty="0">
              <a:solidFill>
                <a:srgbClr val="000000"/>
              </a:solidFill>
              <a:effectLst/>
              <a:latin typeface="Arial" panose="020B0604020202020204" pitchFamily="34" charset="0"/>
            </a:endParaRPr>
          </a:p>
          <a:p>
            <a:pPr rtl="1"/>
            <a:r>
              <a:rPr lang="he-IL" sz="1800" b="0" i="0" dirty="0">
                <a:solidFill>
                  <a:srgbClr val="000000"/>
                </a:solidFill>
                <a:effectLst/>
                <a:latin typeface="Arial" panose="020B0604020202020204" pitchFamily="34" charset="0"/>
              </a:rPr>
              <a:t>מחבר הנאום הזה בוודאי התמוגג מנחת למקרא יצירתו. אילו דימויים עשירים! איזה סגנון מליצי!</a:t>
            </a:r>
            <a:endParaRPr lang="he-IL" b="0" i="0" dirty="0">
              <a:solidFill>
                <a:srgbClr val="000000"/>
              </a:solidFill>
              <a:effectLst/>
              <a:latin typeface="Arial" panose="020B0604020202020204" pitchFamily="34" charset="0"/>
            </a:endParaRPr>
          </a:p>
          <a:p>
            <a:pPr marL="457200" rtl="1">
              <a:spcAft>
                <a:spcPts val="0"/>
              </a:spcAft>
            </a:pPr>
            <a:r>
              <a:rPr lang="he-IL" sz="1800" b="0" i="0" dirty="0">
                <a:solidFill>
                  <a:srgbClr val="00AAAA"/>
                </a:solidFill>
                <a:effectLst/>
                <a:latin typeface="Arial" panose="020B0604020202020204" pitchFamily="34" charset="0"/>
              </a:rPr>
              <a:t>"קטני עבה ממתני אבי".</a:t>
            </a:r>
            <a:endParaRPr lang="he-IL" b="0" i="0" dirty="0">
              <a:solidFill>
                <a:srgbClr val="000000"/>
              </a:solidFill>
              <a:effectLst/>
              <a:latin typeface="Arial" panose="020B0604020202020204" pitchFamily="34" charset="0"/>
            </a:endParaRPr>
          </a:p>
          <a:p>
            <a:pPr rtl="1"/>
            <a:r>
              <a:rPr lang="he-IL" sz="1800" b="0" i="0" dirty="0">
                <a:solidFill>
                  <a:srgbClr val="000000"/>
                </a:solidFill>
                <a:effectLst/>
                <a:latin typeface="Arial" panose="020B0604020202020204" pitchFamily="34" charset="0"/>
              </a:rPr>
              <a:t>אצבעי הקטנה עבה יותר ממתניו של אבי.</a:t>
            </a:r>
            <a:endParaRPr lang="he-IL" b="0" i="0" dirty="0">
              <a:solidFill>
                <a:srgbClr val="000000"/>
              </a:solidFill>
              <a:effectLst/>
              <a:latin typeface="Arial" panose="020B0604020202020204" pitchFamily="34" charset="0"/>
            </a:endParaRPr>
          </a:p>
          <a:p>
            <a:pPr marL="457200" rtl="1">
              <a:spcAft>
                <a:spcPts val="0"/>
              </a:spcAft>
            </a:pPr>
            <a:r>
              <a:rPr lang="he-IL" sz="1800" b="0" i="0" dirty="0">
                <a:solidFill>
                  <a:srgbClr val="00AAAA"/>
                </a:solidFill>
                <a:effectLst/>
                <a:latin typeface="Arial" panose="020B0604020202020204" pitchFamily="34" charset="0"/>
              </a:rPr>
              <a:t>"אבי ייסר אתכם בשוטים, ואני בעקרבים".</a:t>
            </a:r>
            <a:endParaRPr lang="he-IL" b="0" i="0" dirty="0">
              <a:solidFill>
                <a:srgbClr val="000000"/>
              </a:solidFill>
              <a:effectLst/>
              <a:latin typeface="Arial" panose="020B0604020202020204" pitchFamily="34" charset="0"/>
            </a:endParaRPr>
          </a:p>
          <a:p>
            <a:pPr rtl="1"/>
            <a:r>
              <a:rPr lang="he-IL" sz="1800" b="0" i="0" dirty="0">
                <a:solidFill>
                  <a:srgbClr val="000000"/>
                </a:solidFill>
                <a:effectLst/>
                <a:latin typeface="Arial" panose="020B0604020202020204" pitchFamily="34" charset="0"/>
              </a:rPr>
              <a:t>שוב דימוי מרשים, שוב משפט בומבסטי, שאין לו כיסוי בשטח. טקס ההכתרה מסתיים בבושת פנים. העם מכריז:</a:t>
            </a:r>
            <a:endParaRPr lang="he-IL" b="0" i="0" dirty="0">
              <a:solidFill>
                <a:srgbClr val="000000"/>
              </a:solidFill>
              <a:effectLst/>
              <a:latin typeface="Arial" panose="020B0604020202020204" pitchFamily="34" charset="0"/>
            </a:endParaRPr>
          </a:p>
          <a:p>
            <a:pPr indent="457200" rtl="1"/>
            <a:r>
              <a:rPr lang="he-IL" sz="1800" b="0" i="0" dirty="0">
                <a:solidFill>
                  <a:srgbClr val="00AAAA"/>
                </a:solidFill>
                <a:effectLst/>
                <a:latin typeface="Arial" panose="020B0604020202020204" pitchFamily="34" charset="0"/>
              </a:rPr>
              <a:t>"מה לנו חלק בדויד, ולא נחלה בבן ישי, איש </a:t>
            </a:r>
            <a:r>
              <a:rPr lang="he-IL" sz="1800" b="0" i="0" dirty="0" err="1">
                <a:solidFill>
                  <a:srgbClr val="00AAAA"/>
                </a:solidFill>
                <a:effectLst/>
                <a:latin typeface="Arial" panose="020B0604020202020204" pitchFamily="34" charset="0"/>
              </a:rPr>
              <a:t>לאהליך</a:t>
            </a:r>
            <a:r>
              <a:rPr lang="he-IL" sz="1800" b="0" i="0" dirty="0">
                <a:solidFill>
                  <a:srgbClr val="00AAAA"/>
                </a:solidFill>
                <a:effectLst/>
                <a:latin typeface="Arial" panose="020B0604020202020204" pitchFamily="34" charset="0"/>
              </a:rPr>
              <a:t> ישראל, עתה ראה ביתך דוד".</a:t>
            </a:r>
          </a:p>
          <a:p>
            <a:pPr indent="457200" rtl="1"/>
            <a:r>
              <a:rPr lang="he-IL" sz="500" b="0" i="0" dirty="0">
                <a:solidFill>
                  <a:srgbClr val="000000"/>
                </a:solidFill>
                <a:effectLst/>
                <a:latin typeface="Arial" panose="020B0604020202020204" pitchFamily="34" charset="0"/>
              </a:rPr>
              <a:t>תלמוד בבלי מסכת מגילה דף לא עמוד ב  </a:t>
            </a:r>
            <a:r>
              <a:rPr lang="he-IL" b="0" i="0" dirty="0">
                <a:solidFill>
                  <a:srgbClr val="000000"/>
                </a:solidFill>
                <a:effectLst/>
                <a:latin typeface="Arial" panose="020B0604020202020204" pitchFamily="34" charset="0"/>
              </a:rPr>
              <a:t>תניא, רבי שמעון בן אלעזר אומר: אם יאמרו לך זקנים: סתור! וילדים: בנה! - סתור ואל תבנה, מפני שסתירת זקנים - בנין, ובנין נערים - סתירה, וסימן לדבר: רחבעם בן שלמה. </a:t>
            </a:r>
          </a:p>
          <a:p>
            <a:pPr indent="457200" rtl="1"/>
            <a:r>
              <a:rPr lang="he-IL" b="0" i="0" dirty="0" err="1">
                <a:solidFill>
                  <a:srgbClr val="000000"/>
                </a:solidFill>
                <a:effectLst/>
                <a:latin typeface="Arial" panose="020B0604020202020204" pitchFamily="34" charset="0"/>
              </a:rPr>
              <a:t>המהרש"ם</a:t>
            </a:r>
            <a:r>
              <a:rPr lang="he-IL" b="0" i="0" dirty="0">
                <a:solidFill>
                  <a:srgbClr val="000000"/>
                </a:solidFill>
                <a:effectLst/>
                <a:latin typeface="Arial" panose="020B0604020202020204" pitchFamily="34" charset="0"/>
              </a:rPr>
              <a:t> מביא, </a:t>
            </a:r>
            <a:r>
              <a:rPr lang="he-IL" b="0" i="0" dirty="0" err="1">
                <a:solidFill>
                  <a:srgbClr val="000000"/>
                </a:solidFill>
                <a:effectLst/>
                <a:latin typeface="Arial" panose="020B0604020202020204" pitchFamily="34" charset="0"/>
              </a:rPr>
              <a:t>דבתוספתא</a:t>
            </a:r>
            <a:r>
              <a:rPr lang="he-IL" b="0" i="0" dirty="0">
                <a:solidFill>
                  <a:srgbClr val="000000"/>
                </a:solidFill>
                <a:effectLst/>
                <a:latin typeface="Arial" panose="020B0604020202020204" pitchFamily="34" charset="0"/>
              </a:rPr>
              <a:t> </a:t>
            </a:r>
            <a:r>
              <a:rPr lang="he-IL" sz="500" b="0" i="0" dirty="0" err="1">
                <a:solidFill>
                  <a:srgbClr val="000000"/>
                </a:solidFill>
                <a:effectLst/>
                <a:latin typeface="Arial" panose="020B0604020202020204" pitchFamily="34" charset="0"/>
              </a:rPr>
              <a:t>דעבודה</a:t>
            </a:r>
            <a:r>
              <a:rPr lang="he-IL" sz="500" b="0" i="0" dirty="0">
                <a:solidFill>
                  <a:srgbClr val="000000"/>
                </a:solidFill>
                <a:effectLst/>
                <a:latin typeface="Arial" panose="020B0604020202020204" pitchFamily="34" charset="0"/>
              </a:rPr>
              <a:t> זרה [פרק א'] איתא</a:t>
            </a:r>
            <a:r>
              <a:rPr lang="he-IL" b="0" i="0" dirty="0">
                <a:solidFill>
                  <a:srgbClr val="000000"/>
                </a:solidFill>
                <a:effectLst/>
                <a:latin typeface="Arial" panose="020B0604020202020204" pitchFamily="34" charset="0"/>
              </a:rPr>
              <a:t>, דהיינו אפילו גבי בית המקדש. דאם יאמרו לו זקנים: סתור, וילדים - בנה, אפילו הכי - ישמע לזקנים. </a:t>
            </a:r>
            <a:r>
              <a:rPr lang="he-IL" sz="500" b="0" i="0" dirty="0">
                <a:solidFill>
                  <a:srgbClr val="000000"/>
                </a:solidFill>
                <a:effectLst/>
                <a:latin typeface="Arial" panose="020B0604020202020204" pitchFamily="34" charset="0"/>
              </a:rPr>
              <a:t>וכך כתב רש"י בנדרים [מ' ע"א]. ועוד כתב התם</a:t>
            </a:r>
            <a:r>
              <a:rPr lang="he-IL" b="0" i="0" dirty="0">
                <a:solidFill>
                  <a:srgbClr val="000000"/>
                </a:solidFill>
                <a:effectLst/>
                <a:latin typeface="Arial" panose="020B0604020202020204" pitchFamily="34" charset="0"/>
              </a:rPr>
              <a:t>, </a:t>
            </a:r>
            <a:r>
              <a:rPr lang="he-IL" b="0" i="0" dirty="0" err="1">
                <a:solidFill>
                  <a:srgbClr val="000000"/>
                </a:solidFill>
                <a:effectLst/>
                <a:latin typeface="Arial" panose="020B0604020202020204" pitchFamily="34" charset="0"/>
              </a:rPr>
              <a:t>דהכי</a:t>
            </a:r>
            <a:r>
              <a:rPr lang="he-IL" b="0" i="0" dirty="0">
                <a:solidFill>
                  <a:srgbClr val="000000"/>
                </a:solidFill>
                <a:effectLst/>
                <a:latin typeface="Arial" panose="020B0604020202020204" pitchFamily="34" charset="0"/>
              </a:rPr>
              <a:t> </a:t>
            </a:r>
            <a:r>
              <a:rPr lang="he-IL" b="0" i="0" dirty="0" err="1">
                <a:solidFill>
                  <a:srgbClr val="000000"/>
                </a:solidFill>
                <a:effectLst/>
                <a:latin typeface="Arial" panose="020B0604020202020204" pitchFamily="34" charset="0"/>
              </a:rPr>
              <a:t>הוה</a:t>
            </a:r>
            <a:r>
              <a:rPr lang="he-IL" b="0" i="0" dirty="0">
                <a:solidFill>
                  <a:srgbClr val="000000"/>
                </a:solidFill>
                <a:effectLst/>
                <a:latin typeface="Arial" panose="020B0604020202020204" pitchFamily="34" charset="0"/>
              </a:rPr>
              <a:t> גבי רחבעם בן שלמה, </a:t>
            </a:r>
            <a:r>
              <a:rPr lang="he-IL" b="0" i="0" dirty="0" err="1">
                <a:solidFill>
                  <a:srgbClr val="000000"/>
                </a:solidFill>
                <a:effectLst/>
                <a:latin typeface="Arial" panose="020B0604020202020204" pitchFamily="34" charset="0"/>
              </a:rPr>
              <a:t>דכתיב</a:t>
            </a:r>
            <a:r>
              <a:rPr lang="he-IL" b="0" i="0" dirty="0">
                <a:solidFill>
                  <a:srgbClr val="000000"/>
                </a:solidFill>
                <a:effectLst/>
                <a:latin typeface="Arial" panose="020B0604020202020204" pitchFamily="34" charset="0"/>
              </a:rPr>
              <a:t> ביה: "ויעזוב את עצת הזקנים וגו'", ונחרב </a:t>
            </a:r>
            <a:r>
              <a:rPr lang="he-IL" b="0" i="0" dirty="0" err="1">
                <a:solidFill>
                  <a:srgbClr val="000000"/>
                </a:solidFill>
                <a:effectLst/>
                <a:latin typeface="Arial" panose="020B0604020202020204" pitchFamily="34" charset="0"/>
              </a:rPr>
              <a:t>ביהמ"ק</a:t>
            </a:r>
            <a:r>
              <a:rPr lang="he-IL" b="0" i="0" dirty="0">
                <a:solidFill>
                  <a:srgbClr val="000000"/>
                </a:solidFill>
                <a:effectLst/>
                <a:latin typeface="Arial" panose="020B0604020202020204" pitchFamily="34" charset="0"/>
              </a:rPr>
              <a:t> על אותה עצה. </a:t>
            </a:r>
          </a:p>
          <a:p>
            <a:pPr indent="457200" rtl="1"/>
            <a:r>
              <a:rPr lang="he-IL" b="0" dirty="0">
                <a:solidFill>
                  <a:srgbClr val="000000"/>
                </a:solidFill>
                <a:highlight>
                  <a:srgbClr val="FFFF00"/>
                </a:highlight>
                <a:latin typeface="Arial" panose="020B0604020202020204" pitchFamily="34" charset="0"/>
              </a:rPr>
              <a:t>הנה לנו דוגמא על החמלה שיש לזקנים. </a:t>
            </a:r>
            <a:endParaRPr lang="he-IL" b="0" i="0" dirty="0">
              <a:solidFill>
                <a:srgbClr val="000000"/>
              </a:solidFill>
              <a:effectLst/>
              <a:highlight>
                <a:srgbClr val="FFFF00"/>
              </a:highlight>
              <a:latin typeface="Arial" panose="020B0604020202020204" pitchFamily="34" charset="0"/>
            </a:endParaRPr>
          </a:p>
          <a:p>
            <a:pPr indent="457200" rtl="1"/>
            <a:endParaRPr lang="he-IL" b="0" i="0" dirty="0">
              <a:solidFill>
                <a:srgbClr val="000000"/>
              </a:solidFill>
              <a:effectLst/>
              <a:latin typeface="Arial" panose="020B0604020202020204" pitchFamily="34" charset="0"/>
            </a:endParaRPr>
          </a:p>
        </p:txBody>
      </p:sp>
      <p:sp>
        <p:nvSpPr>
          <p:cNvPr id="4" name="מציין מיקום של מספר שקופית 3">
            <a:extLst>
              <a:ext uri="{FF2B5EF4-FFF2-40B4-BE49-F238E27FC236}">
                <a16:creationId xmlns:a16="http://schemas.microsoft.com/office/drawing/2014/main" id="{9089ADEC-AA43-A171-5DA2-39BE0AD4C9A9}"/>
              </a:ext>
            </a:extLst>
          </p:cNvPr>
          <p:cNvSpPr>
            <a:spLocks noGrp="1"/>
          </p:cNvSpPr>
          <p:nvPr>
            <p:ph type="sldNum" sz="quarter" idx="12"/>
          </p:nvPr>
        </p:nvSpPr>
        <p:spPr/>
        <p:txBody>
          <a:bodyPr/>
          <a:lstStyle/>
          <a:p>
            <a:fld id="{519954A3-9DFD-4C44-94BA-B95130A3BA1C}" type="slidenum">
              <a:rPr lang="en-US" smtClean="0"/>
              <a:t>42</a:t>
            </a:fld>
            <a:endParaRPr lang="en-US" dirty="0"/>
          </a:p>
        </p:txBody>
      </p:sp>
    </p:spTree>
    <p:extLst>
      <p:ext uri="{BB962C8B-B14F-4D97-AF65-F5344CB8AC3E}">
        <p14:creationId xmlns:p14="http://schemas.microsoft.com/office/powerpoint/2010/main" val="4697769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C7AC7-3FB2-77EF-3341-466753BF46A7}"/>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0C697AC8-AB8C-4C06-680B-EF474B765642}"/>
              </a:ext>
            </a:extLst>
          </p:cNvPr>
          <p:cNvSpPr>
            <a:spLocks noGrp="1"/>
          </p:cNvSpPr>
          <p:nvPr>
            <p:ph type="title"/>
          </p:nvPr>
        </p:nvSpPr>
        <p:spPr>
          <a:xfrm>
            <a:off x="1745673" y="624110"/>
            <a:ext cx="9758939" cy="1280890"/>
          </a:xfrm>
        </p:spPr>
        <p:txBody>
          <a:bodyPr>
            <a:normAutofit/>
          </a:bodyPr>
          <a:lstStyle/>
          <a:p>
            <a:pPr algn="ctr"/>
            <a:r>
              <a:rPr lang="he-IL" sz="1800" b="1" dirty="0"/>
              <a:t>מדוע זקנים יותר מאושרים? – </a:t>
            </a:r>
            <a:r>
              <a:rPr lang="he-IL" sz="3200" b="1" dirty="0"/>
              <a:t>חיים חיוביים</a:t>
            </a:r>
          </a:p>
        </p:txBody>
      </p:sp>
      <p:sp>
        <p:nvSpPr>
          <p:cNvPr id="3" name="מציין מיקום תוכן 2">
            <a:extLst>
              <a:ext uri="{FF2B5EF4-FFF2-40B4-BE49-F238E27FC236}">
                <a16:creationId xmlns:a16="http://schemas.microsoft.com/office/drawing/2014/main" id="{20A8A2AE-0B80-A345-3E83-3FD00041680D}"/>
              </a:ext>
            </a:extLst>
          </p:cNvPr>
          <p:cNvSpPr>
            <a:spLocks noGrp="1"/>
          </p:cNvSpPr>
          <p:nvPr>
            <p:ph idx="1"/>
          </p:nvPr>
        </p:nvSpPr>
        <p:spPr>
          <a:xfrm>
            <a:off x="955343" y="1264554"/>
            <a:ext cx="10549269" cy="5477439"/>
          </a:xfrm>
        </p:spPr>
        <p:txBody>
          <a:bodyPr>
            <a:normAutofit/>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וכשכל שאר הדברים זהים, המבוגרים יותר מתעלים את משאביהם הקוגניטיביים, כמו תשומת-לב </a:t>
            </a:r>
            <a:r>
              <a:rPr lang="he-IL" sz="1800" dirty="0" err="1">
                <a:effectLst/>
                <a:latin typeface="Calibri" panose="020F0502020204030204" pitchFamily="34" charset="0"/>
                <a:ea typeface="Calibri" panose="020F0502020204030204" pitchFamily="34" charset="0"/>
                <a:cs typeface="Arial" panose="020B0604020202020204" pitchFamily="34" charset="0"/>
              </a:rPr>
              <a:t>וזכרון</a:t>
            </a:r>
            <a:r>
              <a:rPr lang="he-IL" sz="1800" dirty="0">
                <a:effectLst/>
                <a:latin typeface="Calibri" panose="020F0502020204030204" pitchFamily="34" charset="0"/>
                <a:ea typeface="Calibri" panose="020F0502020204030204" pitchFamily="34" charset="0"/>
                <a:cs typeface="Arial" panose="020B0604020202020204" pitchFamily="34" charset="0"/>
              </a:rPr>
              <a:t>, למידע חיובי יותר מאשר למידע שלילי.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אם מראים לקשיש, לאיש בגיל העמידה ולצעיר תמונות כמו אלה שאתם רואים על המסך, ואחר מבקשים מהם להיזכר בהכי הרבה תמונות, המבוגרים יותר, אך לא הצעירים, זוכרים יותר תמונות חיוביות מאשר שליליות. ביקשנו במחקרי מעבדה מאנשים מבוגרים יותר וצעירים יותר להתבונן בפרצופים, חלקם זועפים, חלקם מחייכים. </a:t>
            </a:r>
            <a:r>
              <a:rPr lang="he-IL" sz="1800" b="1" dirty="0">
                <a:effectLst/>
                <a:latin typeface="Calibri" panose="020F0502020204030204" pitchFamily="34" charset="0"/>
                <a:ea typeface="Calibri" panose="020F0502020204030204" pitchFamily="34" charset="0"/>
                <a:cs typeface="Arial" panose="020B0604020202020204" pitchFamily="34" charset="0"/>
              </a:rPr>
              <a:t>המבוגרים יותר הביטו בפרצופים המחייכים והסבו את המבט מהזועפים והכועסים. </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אם כך, איך זה ייתכן? </a:t>
            </a:r>
          </a:p>
        </p:txBody>
      </p:sp>
    </p:spTree>
    <p:extLst>
      <p:ext uri="{BB962C8B-B14F-4D97-AF65-F5344CB8AC3E}">
        <p14:creationId xmlns:p14="http://schemas.microsoft.com/office/powerpoint/2010/main" val="11359011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E327B9-DCDA-E5E6-49C6-023675DBD492}"/>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9F701250-210B-B6E4-C6A1-09A589CE660A}"/>
              </a:ext>
            </a:extLst>
          </p:cNvPr>
          <p:cNvSpPr>
            <a:spLocks noGrp="1"/>
          </p:cNvSpPr>
          <p:nvPr>
            <p:ph type="title"/>
          </p:nvPr>
        </p:nvSpPr>
        <p:spPr>
          <a:xfrm>
            <a:off x="1745673" y="624110"/>
            <a:ext cx="9758939" cy="1280890"/>
          </a:xfrm>
        </p:spPr>
        <p:txBody>
          <a:bodyPr>
            <a:normAutofit/>
          </a:bodyPr>
          <a:lstStyle/>
          <a:p>
            <a:pPr algn="ctr"/>
            <a:r>
              <a:rPr lang="he-IL" sz="1500" b="1" dirty="0"/>
              <a:t>מדוע זקנים יותר מאושרים? – </a:t>
            </a:r>
            <a:r>
              <a:rPr lang="he-IL" sz="3200" b="1" dirty="0"/>
              <a:t>ניצול הזמן לדברים חשובים</a:t>
            </a:r>
          </a:p>
        </p:txBody>
      </p:sp>
      <p:sp>
        <p:nvSpPr>
          <p:cNvPr id="3" name="מציין מיקום תוכן 2">
            <a:extLst>
              <a:ext uri="{FF2B5EF4-FFF2-40B4-BE49-F238E27FC236}">
                <a16:creationId xmlns:a16="http://schemas.microsoft.com/office/drawing/2014/main" id="{E9BFC835-6F56-8205-5671-C16EDED5D2DC}"/>
              </a:ext>
            </a:extLst>
          </p:cNvPr>
          <p:cNvSpPr>
            <a:spLocks noGrp="1"/>
          </p:cNvSpPr>
          <p:nvPr>
            <p:ph idx="1"/>
          </p:nvPr>
        </p:nvSpPr>
        <p:spPr>
          <a:xfrm>
            <a:off x="87465" y="1264554"/>
            <a:ext cx="10869432" cy="5477439"/>
          </a:xfrm>
        </p:spPr>
        <p:txBody>
          <a:bodyPr>
            <a:normAutofit fontScale="92500"/>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במחקר שלנו מצאנו ששינויים אלה מבוססים על היכולת האנושית הייחודית </a:t>
            </a:r>
            <a:r>
              <a:rPr lang="he-IL" sz="1800" dirty="0" err="1">
                <a:effectLst/>
                <a:latin typeface="Calibri" panose="020F0502020204030204" pitchFamily="34" charset="0"/>
                <a:ea typeface="Calibri" panose="020F0502020204030204" pitchFamily="34" charset="0"/>
                <a:cs typeface="Arial" panose="020B0604020202020204" pitchFamily="34" charset="0"/>
              </a:rPr>
              <a:t>לנטר</a:t>
            </a:r>
            <a:r>
              <a:rPr lang="he-IL" sz="1800" dirty="0">
                <a:effectLst/>
                <a:latin typeface="Calibri" panose="020F0502020204030204" pitchFamily="34" charset="0"/>
                <a:ea typeface="Calibri" panose="020F0502020204030204" pitchFamily="34" charset="0"/>
                <a:cs typeface="Arial" panose="020B0604020202020204" pitchFamily="34" charset="0"/>
              </a:rPr>
              <a:t> זמן -- לא רק הזמן בשעון ובלוח השנה אלא גם הזמן של החיים עצמם.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ואם יש פרדוקס של הזדקנות, </a:t>
            </a:r>
            <a:r>
              <a:rPr lang="he-IL" sz="1800" b="1" dirty="0">
                <a:effectLst/>
                <a:latin typeface="Calibri" panose="020F0502020204030204" pitchFamily="34" charset="0"/>
                <a:ea typeface="Calibri" panose="020F0502020204030204" pitchFamily="34" charset="0"/>
                <a:cs typeface="Arial" panose="020B0604020202020204" pitchFamily="34" charset="0"/>
              </a:rPr>
              <a:t>הריהו בכך שההכרה שלא נחיה לנצח משנה את השקפתנו על החיים בדרכים חיוביות</a:t>
            </a:r>
            <a:r>
              <a:rPr lang="he-IL" sz="1800" dirty="0">
                <a:effectLst/>
                <a:latin typeface="Calibri" panose="020F0502020204030204" pitchFamily="34" charset="0"/>
                <a:ea typeface="Calibri" panose="020F0502020204030204" pitchFamily="34" charset="0"/>
                <a:cs typeface="Arial" panose="020B0604020202020204" pitchFamily="34" charset="0"/>
              </a:rPr>
              <a: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כשאופק הזמן ארוך ומעורפל, כפי שזה בדרך כלל בגיל צעיר, אנשים מתכוננים כל העת, מנסים לקלוט מידע רב ככל שיוכלו, לוקחים סיכונים, חוקרים ובודקים. אנו עשויים לבלות עם אנשים שאיננו מחבבים בגלל שזה איכשהו מעניין. אולי נלמד משהו בלתי-צפוי. (צחוק) אנו יוצאים לפגישות עיוורות. (צחוק) כי ככלות </a:t>
            </a:r>
            <a:r>
              <a:rPr lang="he-IL" sz="1800" dirty="0" err="1">
                <a:effectLst/>
                <a:latin typeface="Calibri" panose="020F0502020204030204" pitchFamily="34" charset="0"/>
                <a:ea typeface="Calibri" panose="020F0502020204030204" pitchFamily="34" charset="0"/>
                <a:cs typeface="Arial" panose="020B0604020202020204" pitchFamily="34" charset="0"/>
              </a:rPr>
              <a:t>הכל</a:t>
            </a:r>
            <a:r>
              <a:rPr lang="he-IL" sz="1800" dirty="0">
                <a:effectLst/>
                <a:latin typeface="Calibri" panose="020F0502020204030204" pitchFamily="34" charset="0"/>
                <a:ea typeface="Calibri" panose="020F0502020204030204" pitchFamily="34" charset="0"/>
                <a:cs typeface="Arial" panose="020B0604020202020204" pitchFamily="34" charset="0"/>
              </a:rPr>
              <a:t>, אם זה לא יצליח, תמיד יהיה מחר. אנשים מעל גיל 50 לא יוצאים לפגישות עיוורות. (צחוק) ככל שאנו מזדקנים אופק הזמן שלנו הולך ומתקרב ומטרותינו משתנות.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כשאנו מבינים שאין לנו כל הזמן שבעולם, אנו מזהים הכי טוב את העדיפויות שלנו. </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אנו מתייחסים פחות לדברים שוליים. </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t>אנו מתענגים על החיים. </a:t>
            </a:r>
            <a:endParaRPr lang="en-US"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אנו יודעים יותר להעריך דברים, נכונים יותר להתפייס. </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אנו משקיעים בחלקים החשובים יותר מבחינה רגשית של החיים, והחיים נעשים טובים יותר, כך שאנו מאושרים יותר בחיי היומיום שלנו. </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2578722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F167C-60FB-434A-D297-B83A393F43F8}"/>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D84C6D1B-842C-16BE-1ABE-078759709A9A}"/>
              </a:ext>
            </a:extLst>
          </p:cNvPr>
          <p:cNvSpPr>
            <a:spLocks noGrp="1"/>
          </p:cNvSpPr>
          <p:nvPr>
            <p:ph type="title"/>
          </p:nvPr>
        </p:nvSpPr>
        <p:spPr>
          <a:xfrm>
            <a:off x="1745673" y="624110"/>
            <a:ext cx="9758939" cy="1280890"/>
          </a:xfrm>
        </p:spPr>
        <p:txBody>
          <a:bodyPr>
            <a:normAutofit/>
          </a:bodyPr>
          <a:lstStyle/>
          <a:p>
            <a:pPr algn="ctr"/>
            <a:r>
              <a:rPr lang="he-IL" sz="1500" b="1" dirty="0"/>
              <a:t>מדוע זקנים יותר מאושרים? – </a:t>
            </a:r>
            <a:r>
              <a:rPr lang="he-IL" sz="3200" b="1" dirty="0"/>
              <a:t>ניצול הזמן לדברים חשובים</a:t>
            </a:r>
          </a:p>
        </p:txBody>
      </p:sp>
      <p:sp>
        <p:nvSpPr>
          <p:cNvPr id="3" name="מציין מיקום תוכן 2">
            <a:extLst>
              <a:ext uri="{FF2B5EF4-FFF2-40B4-BE49-F238E27FC236}">
                <a16:creationId xmlns:a16="http://schemas.microsoft.com/office/drawing/2014/main" id="{CA073D0E-4635-E5B9-D298-70460E8A381A}"/>
              </a:ext>
            </a:extLst>
          </p:cNvPr>
          <p:cNvSpPr>
            <a:spLocks noGrp="1"/>
          </p:cNvSpPr>
          <p:nvPr>
            <p:ph idx="1"/>
          </p:nvPr>
        </p:nvSpPr>
        <p:spPr>
          <a:xfrm>
            <a:off x="87465" y="1264554"/>
            <a:ext cx="10869432" cy="5477439"/>
          </a:xfrm>
        </p:spPr>
        <p:txBody>
          <a:bodyPr>
            <a:normAutofit/>
          </a:bodyPr>
          <a:lstStyle/>
          <a:p>
            <a:pPr algn="just" rtl="1">
              <a:lnSpc>
                <a:spcPct val="107000"/>
              </a:lnSpc>
              <a:spcAft>
                <a:spcPts val="800"/>
              </a:spcAft>
            </a:pPr>
            <a:r>
              <a:rPr lang="he-IL" b="0" i="0" dirty="0">
                <a:solidFill>
                  <a:srgbClr val="2D2D2D"/>
                </a:solidFill>
                <a:effectLst/>
                <a:latin typeface="Open Sans Hebrew"/>
              </a:rPr>
              <a:t>לדעת מומחים, מבוגרים וזקנים מנצלים היטב את הזמן שנותר להם, ונראה שרובם למדו להימנע מהיתקלויות באירועים שעלולים לעורר בהם עצב או לחץ. "על הצעירים לנהל את חייהם בצורה דומה"</a:t>
            </a:r>
          </a:p>
          <a:p>
            <a:pPr algn="just" rtl="1">
              <a:lnSpc>
                <a:spcPct val="107000"/>
              </a:lnSpc>
              <a:spcAft>
                <a:spcPts val="800"/>
              </a:spcAft>
            </a:pPr>
            <a:r>
              <a:rPr lang="he-IL" b="0" i="0" dirty="0" err="1">
                <a:solidFill>
                  <a:srgbClr val="2D2D2D"/>
                </a:solidFill>
                <a:effectLst/>
                <a:latin typeface="Open Sans Hebrew"/>
              </a:rPr>
              <a:t>קרסטנסן</a:t>
            </a:r>
            <a:r>
              <a:rPr lang="he-IL" b="0" i="0" dirty="0">
                <a:solidFill>
                  <a:srgbClr val="2D2D2D"/>
                </a:solidFill>
                <a:effectLst/>
                <a:latin typeface="Open Sans Hebrew"/>
              </a:rPr>
              <a:t> גילתה כי המבוגרים הביעו פחות רגשות שליליים, ידעו לקבל בקלות ביקורת אישית שהוטחה בהם והצליחו למצוא את האיזון הנדרש מבחינה רגשית - יכולת שככל הנראה משתפרת עם השנים. לדעת טרק צ'רלס, "הם למדו כיצד להימנע ממצבים שיגרמו להם לחוש עצב".</a:t>
            </a:r>
            <a:endParaRPr lang="he-IL" dirty="0">
              <a:solidFill>
                <a:srgbClr val="2D2D2D"/>
              </a:solidFill>
              <a:latin typeface="Open Sans Hebrew"/>
            </a:endParaRPr>
          </a:p>
          <a:p>
            <a:pPr algn="just" rtl="1">
              <a:lnSpc>
                <a:spcPct val="107000"/>
              </a:lnSpc>
              <a:spcAft>
                <a:spcPts val="800"/>
              </a:spcAft>
            </a:pPr>
            <a:r>
              <a:rPr lang="he-IL" b="0" i="0" dirty="0">
                <a:solidFill>
                  <a:srgbClr val="2D2D2D"/>
                </a:solidFill>
                <a:effectLst/>
                <a:latin typeface="Open Sans Hebrew"/>
              </a:rPr>
              <a:t>מחקר קנדי קבע כי מוח מזדקן מצליח למחוק במהירות רבה יותר </a:t>
            </a:r>
            <a:r>
              <a:rPr lang="he-IL" b="0" i="0" dirty="0" err="1">
                <a:solidFill>
                  <a:srgbClr val="2D2D2D"/>
                </a:solidFill>
                <a:effectLst/>
                <a:latin typeface="Open Sans Hebrew"/>
              </a:rPr>
              <a:t>זכרונות</a:t>
            </a:r>
            <a:r>
              <a:rPr lang="he-IL" b="0" i="0" dirty="0">
                <a:solidFill>
                  <a:srgbClr val="2D2D2D"/>
                </a:solidFill>
                <a:effectLst/>
                <a:latin typeface="Open Sans Hebrew"/>
              </a:rPr>
              <a:t> שליליים, בהשוואה למוח צעיר. </a:t>
            </a:r>
          </a:p>
          <a:p>
            <a:pPr algn="just" rtl="1">
              <a:lnSpc>
                <a:spcPct val="107000"/>
              </a:lnSpc>
              <a:spcAft>
                <a:spcPts val="800"/>
              </a:spcAft>
            </a:pPr>
            <a:r>
              <a:rPr lang="he-IL" b="0" i="0" dirty="0">
                <a:solidFill>
                  <a:srgbClr val="2D2D2D"/>
                </a:solidFill>
                <a:effectLst/>
                <a:latin typeface="Open Sans Hebrew"/>
              </a:rPr>
              <a:t> באחד המחקרים השתתפו 97 "מבוגרים צעירים" בני 18 עד 40, ו-98 "מבוגרים זקנים" בני 63 עד 86. כולם התבקשו לדמיין לעצמם מצבי לחץ קשים, ולתאר את תגובותיהם ותחושותיהם. ברוב המקרים, ככל שעלה גיל המשתתפים, פחת מספר התגובות השליליות.</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6703332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7A2F131-153F-8A4A-7294-701E7380F141}"/>
              </a:ext>
            </a:extLst>
          </p:cNvPr>
          <p:cNvSpPr>
            <a:spLocks noGrp="1"/>
          </p:cNvSpPr>
          <p:nvPr>
            <p:ph type="title"/>
          </p:nvPr>
        </p:nvSpPr>
        <p:spPr/>
        <p:txBody>
          <a:bodyPr>
            <a:normAutofit/>
          </a:bodyPr>
          <a:lstStyle/>
          <a:p>
            <a:r>
              <a:rPr lang="he-IL" sz="600" dirty="0"/>
              <a:t>איוב פרק </a:t>
            </a:r>
            <a:r>
              <a:rPr lang="he-IL" sz="600" dirty="0" err="1"/>
              <a:t>יב</a:t>
            </a:r>
            <a:r>
              <a:rPr lang="he-IL" sz="600" dirty="0"/>
              <a:t> פסוק </a:t>
            </a:r>
            <a:r>
              <a:rPr lang="he-IL" sz="600" dirty="0" err="1"/>
              <a:t>יב</a:t>
            </a:r>
            <a:br>
              <a:rPr lang="he-IL" dirty="0"/>
            </a:br>
            <a:r>
              <a:rPr lang="he-IL" dirty="0"/>
              <a:t>בִּישִׁישִׁים חָכְמָה </a:t>
            </a:r>
          </a:p>
        </p:txBody>
      </p:sp>
      <p:sp>
        <p:nvSpPr>
          <p:cNvPr id="3" name="מציין מיקום תוכן 2">
            <a:extLst>
              <a:ext uri="{FF2B5EF4-FFF2-40B4-BE49-F238E27FC236}">
                <a16:creationId xmlns:a16="http://schemas.microsoft.com/office/drawing/2014/main" id="{40DD2123-C905-2169-FB2E-D31ED0314D41}"/>
              </a:ext>
            </a:extLst>
          </p:cNvPr>
          <p:cNvSpPr>
            <a:spLocks noGrp="1"/>
          </p:cNvSpPr>
          <p:nvPr>
            <p:ph idx="1"/>
          </p:nvPr>
        </p:nvSpPr>
        <p:spPr>
          <a:xfrm>
            <a:off x="157017" y="942109"/>
            <a:ext cx="10132291" cy="5577961"/>
          </a:xfrm>
        </p:spPr>
        <p:txBody>
          <a:bodyPr>
            <a:normAutofit/>
          </a:bodyPr>
          <a:lstStyle/>
          <a:p>
            <a:r>
              <a:rPr lang="he-IL" dirty="0"/>
              <a:t>הנה אין לך אדם שאין לו על מה להודות, וכמאמר העולם שלכל אחד יש 'חצי כוס מלאה', </a:t>
            </a:r>
          </a:p>
          <a:p>
            <a:r>
              <a:rPr lang="he-IL" dirty="0"/>
              <a:t>לעומת זאת תמיד נדמה לאדם שחסר לו ויש לו 'חצי כוס ריקנית'. </a:t>
            </a:r>
          </a:p>
          <a:p>
            <a:r>
              <a:rPr lang="he-IL" dirty="0"/>
              <a:t>ה'חכם' יביט על החצי המלא, </a:t>
            </a:r>
            <a:r>
              <a:rPr lang="he-IL" dirty="0" err="1"/>
              <a:t>ויגל</a:t>
            </a:r>
            <a:r>
              <a:rPr lang="he-IL" dirty="0"/>
              <a:t> וישמח בחלקו, </a:t>
            </a:r>
          </a:p>
          <a:p>
            <a:r>
              <a:rPr lang="he-IL" dirty="0"/>
              <a:t>לעומתו הכסיל תמיד יראה לנגד עיניו את החצי החסר, ועל כן תמיד הוא מתלונן ומתאונן וממורמר.</a:t>
            </a:r>
          </a:p>
          <a:p>
            <a:r>
              <a:rPr lang="he-IL" dirty="0">
                <a:highlight>
                  <a:srgbClr val="FFFF00"/>
                </a:highlight>
              </a:rPr>
              <a:t>ורמז לדבר כי 'חכם' ר"ת חצי כוס מלאה ... </a:t>
            </a:r>
          </a:p>
          <a:p>
            <a:r>
              <a:rPr lang="he-IL" dirty="0"/>
              <a:t>ועל כגון דא נאמר (תהלים </a:t>
            </a:r>
            <a:r>
              <a:rPr lang="he-IL" dirty="0" err="1"/>
              <a:t>קז</a:t>
            </a:r>
            <a:r>
              <a:rPr lang="he-IL" dirty="0"/>
              <a:t> מג) 'מי חכם וישמר אלה ויתבוננו חסדי ה'', </a:t>
            </a:r>
          </a:p>
          <a:p>
            <a:r>
              <a:rPr lang="he-IL" dirty="0" err="1"/>
              <a:t>שה'חכם</a:t>
            </a:r>
            <a:r>
              <a:rPr lang="he-IL" dirty="0"/>
              <a:t>' הרואה חצי כוס מלאה תמיד מתבונן בחסדי ה', </a:t>
            </a:r>
          </a:p>
          <a:p>
            <a:r>
              <a:rPr lang="he-IL" dirty="0"/>
              <a:t>וחילופיהן ב...</a:t>
            </a:r>
          </a:p>
          <a:p>
            <a:endParaRPr lang="he-IL" dirty="0"/>
          </a:p>
          <a:p>
            <a:endParaRPr lang="he-IL" dirty="0"/>
          </a:p>
        </p:txBody>
      </p:sp>
      <p:sp>
        <p:nvSpPr>
          <p:cNvPr id="4" name="מציין מיקום של מספר שקופית 3">
            <a:extLst>
              <a:ext uri="{FF2B5EF4-FFF2-40B4-BE49-F238E27FC236}">
                <a16:creationId xmlns:a16="http://schemas.microsoft.com/office/drawing/2014/main" id="{8880688C-1A4E-2C3A-0997-71EFC65A99BA}"/>
              </a:ext>
            </a:extLst>
          </p:cNvPr>
          <p:cNvSpPr>
            <a:spLocks noGrp="1"/>
          </p:cNvSpPr>
          <p:nvPr>
            <p:ph type="sldNum" sz="quarter" idx="12"/>
          </p:nvPr>
        </p:nvSpPr>
        <p:spPr/>
        <p:txBody>
          <a:bodyPr/>
          <a:lstStyle/>
          <a:p>
            <a:fld id="{519954A3-9DFD-4C44-94BA-B95130A3BA1C}" type="slidenum">
              <a:rPr lang="en-US" smtClean="0"/>
              <a:t>46</a:t>
            </a:fld>
            <a:endParaRPr lang="en-US" dirty="0"/>
          </a:p>
        </p:txBody>
      </p:sp>
    </p:spTree>
    <p:extLst>
      <p:ext uri="{BB962C8B-B14F-4D97-AF65-F5344CB8AC3E}">
        <p14:creationId xmlns:p14="http://schemas.microsoft.com/office/powerpoint/2010/main" val="13775674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C963ED-9C16-200D-20C2-14DFA483BEF4}"/>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56D3FE61-1CC5-BAA5-229B-22AE135C15BC}"/>
              </a:ext>
            </a:extLst>
          </p:cNvPr>
          <p:cNvSpPr>
            <a:spLocks noGrp="1"/>
          </p:cNvSpPr>
          <p:nvPr>
            <p:ph type="title"/>
          </p:nvPr>
        </p:nvSpPr>
        <p:spPr>
          <a:xfrm>
            <a:off x="1745673" y="198783"/>
            <a:ext cx="9758939" cy="580445"/>
          </a:xfrm>
        </p:spPr>
        <p:txBody>
          <a:bodyPr>
            <a:normAutofit/>
          </a:bodyPr>
          <a:lstStyle/>
          <a:p>
            <a:pPr algn="ctr"/>
            <a:r>
              <a:rPr lang="he-IL" sz="2800" b="1" dirty="0"/>
              <a:t>וְאֹרֶךְ יָמִים תְּבוּנָה</a:t>
            </a:r>
          </a:p>
        </p:txBody>
      </p:sp>
      <p:sp>
        <p:nvSpPr>
          <p:cNvPr id="3" name="מציין מיקום תוכן 2">
            <a:extLst>
              <a:ext uri="{FF2B5EF4-FFF2-40B4-BE49-F238E27FC236}">
                <a16:creationId xmlns:a16="http://schemas.microsoft.com/office/drawing/2014/main" id="{70D55ECB-D552-6E66-5137-ECC7D6544D97}"/>
              </a:ext>
            </a:extLst>
          </p:cNvPr>
          <p:cNvSpPr>
            <a:spLocks noGrp="1"/>
          </p:cNvSpPr>
          <p:nvPr>
            <p:ph idx="1"/>
          </p:nvPr>
        </p:nvSpPr>
        <p:spPr>
          <a:xfrm>
            <a:off x="1" y="2035534"/>
            <a:ext cx="11504612" cy="4706459"/>
          </a:xfrm>
        </p:spPr>
        <p:txBody>
          <a:bodyPr>
            <a:normAutofit/>
          </a:bodyPr>
          <a:lstStyle/>
          <a:p>
            <a:pPr algn="just">
              <a:lnSpc>
                <a:spcPct val="107000"/>
              </a:lnSpc>
              <a:spcAft>
                <a:spcPts val="800"/>
              </a:spcAft>
            </a:pPr>
            <a:r>
              <a:rPr lang="he-IL" dirty="0" err="1">
                <a:solidFill>
                  <a:srgbClr val="000000"/>
                </a:solidFill>
                <a:latin typeface="OpenSansHebrew"/>
              </a:rPr>
              <a:t>הנויורוכירורג</a:t>
            </a:r>
            <a:r>
              <a:rPr lang="he-IL" dirty="0">
                <a:solidFill>
                  <a:srgbClr val="000000"/>
                </a:solidFill>
                <a:latin typeface="OpenSansHebrew"/>
              </a:rPr>
              <a:t> וחוקר המוח פרופ' אלחנן גולדברג מאוניברסיטת ניו יורק, יש הסבר מפתיע. </a:t>
            </a:r>
          </a:p>
          <a:p>
            <a:pPr algn="just">
              <a:lnSpc>
                <a:spcPct val="107000"/>
              </a:lnSpc>
              <a:spcAft>
                <a:spcPts val="800"/>
              </a:spcAft>
            </a:pPr>
            <a:r>
              <a:rPr lang="he-IL" dirty="0">
                <a:solidFill>
                  <a:srgbClr val="000000"/>
                </a:solidFill>
                <a:latin typeface="OpenSansHebrew"/>
              </a:rPr>
              <a:t>גולדברג מאבחן בספרו את התבניות העולות וחוזרות במוחו, העוזרות לו להתמצא בקלות כמעט בכל דילמה שהחיים מעמידים מולו, כ"חוכמת ההתבגרות". המנגנון העצבי העומד בבסיס החוכמה מעניק יתרונות קוגניטיביים מרחיקי לכת בתהליך ההזדקנות. כלומר, אם הזרעים המנטליים נזרעים בשלב מוקדם בנעורים בזכות הסקרנות והחקרנות, ואם הניסיון בשלבים הבוגרים יותר של החיים מעבד ומטפח את היבול המנטלי, הרי החוכמה היא הקציר המנטלי, שאפשר ליהנות ממנו רק בגיל מבוגר.</a:t>
            </a:r>
          </a:p>
          <a:p>
            <a:r>
              <a:rPr lang="he-IL" dirty="0"/>
              <a:t>איוב פרק </a:t>
            </a:r>
            <a:r>
              <a:rPr lang="he-IL" dirty="0" err="1"/>
              <a:t>יב</a:t>
            </a:r>
            <a:r>
              <a:rPr lang="he-IL" dirty="0"/>
              <a:t> פסוק </a:t>
            </a:r>
            <a:r>
              <a:rPr lang="he-IL" dirty="0" err="1"/>
              <a:t>יב</a:t>
            </a:r>
            <a:r>
              <a:rPr lang="he-IL" dirty="0"/>
              <a:t>: בִּישִׁישִׁים חָכְמָה וְאֹרֶךְ יָמִים תְּבוּנָה: </a:t>
            </a:r>
          </a:p>
          <a:p>
            <a:r>
              <a:rPr lang="he-IL" dirty="0"/>
              <a:t>מצודת ציון: בישישים - הזקן הרבה יקרא ישיש והוא מלשון יש כי עמדה בו הישות ימים רבים: </a:t>
            </a:r>
          </a:p>
          <a:p>
            <a:r>
              <a:rPr lang="he-IL" sz="1800" dirty="0" err="1"/>
              <a:t>מלבי"ם</a:t>
            </a:r>
            <a:r>
              <a:rPr lang="he-IL" sz="1800" dirty="0"/>
              <a:t> וכן הידיעה המושגת ע"י הבחינה </a:t>
            </a:r>
            <a:r>
              <a:rPr lang="he-IL" sz="1800" dirty="0" err="1"/>
              <a:t>והנסיון</a:t>
            </a:r>
            <a:r>
              <a:rPr lang="he-IL" sz="1800" dirty="0"/>
              <a:t> היא </a:t>
            </a:r>
            <a:r>
              <a:rPr lang="he-IL" sz="1800" dirty="0" err="1"/>
              <a:t>אמתיית</a:t>
            </a:r>
            <a:r>
              <a:rPr lang="he-IL" sz="1800" dirty="0"/>
              <a:t>, באשר ישיג ע"י </a:t>
            </a:r>
            <a:r>
              <a:rPr lang="he-IL" sz="1800" dirty="0" err="1"/>
              <a:t>נסיונות</a:t>
            </a:r>
            <a:r>
              <a:rPr lang="he-IL" sz="1800" dirty="0"/>
              <a:t> רבות ובחינות שונות ויוציא מהם משפטים כוללים </a:t>
            </a:r>
            <a:r>
              <a:rPr lang="he-IL" sz="1800" dirty="0" err="1"/>
              <a:t>אמתיים</a:t>
            </a:r>
            <a:r>
              <a:rPr lang="he-IL" sz="1800" dirty="0"/>
              <a:t> אין בהם שום ספק כלל, וע"כ בישישים חכמה, כי הם ברוב ימיהם קבלו חקי החכמה מזקני קדם שהיה להם מורשה מאבותיהם, ובארך ימים תבונה, שברבות הימים ירבה העיון והבחינה ויוציאו דבר מתוך דבר על ידי היקשים ותולדות השכל, הרי כי יש לאדם </a:t>
            </a:r>
            <a:r>
              <a:rPr lang="he-IL" sz="1800" dirty="0" err="1"/>
              <a:t>כח</a:t>
            </a:r>
            <a:r>
              <a:rPr lang="he-IL" sz="1800" dirty="0"/>
              <a:t> להשיג השגות אמתיות ויוכל לסמוך על ידיעתו:</a:t>
            </a:r>
            <a:endParaRPr lang="he-IL" dirty="0"/>
          </a:p>
          <a:p>
            <a:pPr algn="just">
              <a:lnSpc>
                <a:spcPct val="107000"/>
              </a:lnSpc>
              <a:spcAft>
                <a:spcPts val="800"/>
              </a:spcAft>
            </a:pPr>
            <a:endParaRPr lang="en-US" b="1" dirty="0">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endParaRPr lang="he-IL" sz="1800" b="1" dirty="0">
              <a:solidFill>
                <a:srgbClr val="000000"/>
              </a:solidFill>
              <a:latin typeface="OpenSansHebrew"/>
              <a:ea typeface="Calibri" panose="020F0502020204030204" pitchFamily="34" charset="0"/>
              <a:cs typeface="Arial" panose="020B0604020202020204" pitchFamily="34" charset="0"/>
            </a:endParaRPr>
          </a:p>
        </p:txBody>
      </p:sp>
      <p:pic>
        <p:nvPicPr>
          <p:cNvPr id="1026" name="Picture 2" descr="פרדוקס החוכמה">
            <a:extLst>
              <a:ext uri="{FF2B5EF4-FFF2-40B4-BE49-F238E27FC236}">
                <a16:creationId xmlns:a16="http://schemas.microsoft.com/office/drawing/2014/main" id="{6D207B4C-DBB7-7CA3-CE74-90DB3DE749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653871" cy="2572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185286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FA63A1-DC4B-5984-5846-40DE87B94513}"/>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8BE56A50-9BDE-F3D1-149A-2326607AF8AC}"/>
              </a:ext>
            </a:extLst>
          </p:cNvPr>
          <p:cNvSpPr>
            <a:spLocks noGrp="1"/>
          </p:cNvSpPr>
          <p:nvPr>
            <p:ph type="title"/>
          </p:nvPr>
        </p:nvSpPr>
        <p:spPr>
          <a:xfrm>
            <a:off x="1745673" y="198783"/>
            <a:ext cx="9758939" cy="580445"/>
          </a:xfrm>
        </p:spPr>
        <p:txBody>
          <a:bodyPr>
            <a:normAutofit/>
          </a:bodyPr>
          <a:lstStyle/>
          <a:p>
            <a:pPr algn="ctr"/>
            <a:r>
              <a:rPr lang="he-IL" sz="2800" b="1" dirty="0"/>
              <a:t>מה הסוד שמתגלה בגיל הזה? </a:t>
            </a:r>
          </a:p>
        </p:txBody>
      </p:sp>
      <p:sp>
        <p:nvSpPr>
          <p:cNvPr id="3" name="מציין מיקום תוכן 2">
            <a:extLst>
              <a:ext uri="{FF2B5EF4-FFF2-40B4-BE49-F238E27FC236}">
                <a16:creationId xmlns:a16="http://schemas.microsoft.com/office/drawing/2014/main" id="{174ADBD0-D233-E058-3FD9-71B074996E9E}"/>
              </a:ext>
            </a:extLst>
          </p:cNvPr>
          <p:cNvSpPr>
            <a:spLocks noGrp="1"/>
          </p:cNvSpPr>
          <p:nvPr>
            <p:ph idx="1"/>
          </p:nvPr>
        </p:nvSpPr>
        <p:spPr>
          <a:xfrm>
            <a:off x="1" y="644056"/>
            <a:ext cx="11504612" cy="6097937"/>
          </a:xfrm>
        </p:spPr>
        <p:txBody>
          <a:bodyPr>
            <a:normAutofit/>
          </a:bodyPr>
          <a:lstStyle/>
          <a:p>
            <a:pPr algn="just">
              <a:lnSpc>
                <a:spcPct val="107000"/>
              </a:lnSpc>
              <a:spcAft>
                <a:spcPts val="800"/>
              </a:spcAft>
            </a:pPr>
            <a:r>
              <a:rPr lang="he-IL" dirty="0" err="1">
                <a:solidFill>
                  <a:srgbClr val="000000"/>
                </a:solidFill>
                <a:latin typeface="OpenSansHebrew"/>
              </a:rPr>
              <a:t>הנויורוכירורג</a:t>
            </a:r>
            <a:r>
              <a:rPr lang="he-IL" dirty="0">
                <a:solidFill>
                  <a:srgbClr val="000000"/>
                </a:solidFill>
                <a:latin typeface="OpenSansHebrew"/>
              </a:rPr>
              <a:t> וחוקר המוח פרופ' אלחנן גולדברג מאוניברסיטת ניו יורק, יש הסבר מפתיע. </a:t>
            </a:r>
          </a:p>
          <a:p>
            <a:pPr algn="just" rtl="1">
              <a:lnSpc>
                <a:spcPct val="107000"/>
              </a:lnSpc>
              <a:spcAft>
                <a:spcPts val="800"/>
              </a:spcAft>
            </a:pPr>
            <a:r>
              <a:rPr lang="he-IL" b="0" i="0" dirty="0">
                <a:solidFill>
                  <a:srgbClr val="000000"/>
                </a:solidFill>
                <a:effectLst/>
                <a:latin typeface="OpenSansHebrew"/>
              </a:rPr>
              <a:t>יש משהו עמוק אפילו יותר, גם אם עלול להיווצר הרושם שאני שרוי במאניה קלה (ואני לא, לכן אני מרגיש חופשי לומר זאת), אסתכן ואומר שאני חווה יותר ויותר </a:t>
            </a:r>
            <a:r>
              <a:rPr lang="he-IL" b="1" i="0" dirty="0">
                <a:solidFill>
                  <a:srgbClr val="000000"/>
                </a:solidFill>
                <a:effectLst/>
                <a:latin typeface="OpenSansHebrew"/>
              </a:rPr>
              <a:t>את התחושה שהחיים הם חגיגה</a:t>
            </a:r>
            <a:r>
              <a:rPr lang="he-IL" b="0" i="0" dirty="0">
                <a:solidFill>
                  <a:srgbClr val="000000"/>
                </a:solidFill>
                <a:effectLst/>
                <a:latin typeface="OpenSansHebrew"/>
              </a:rPr>
              <a:t>, </a:t>
            </a:r>
          </a:p>
          <a:p>
            <a:pPr algn="just" rtl="1">
              <a:lnSpc>
                <a:spcPct val="107000"/>
              </a:lnSpc>
              <a:spcAft>
                <a:spcPts val="800"/>
              </a:spcAft>
            </a:pPr>
            <a:r>
              <a:rPr lang="he-IL" b="0" i="0" dirty="0">
                <a:solidFill>
                  <a:srgbClr val="000000"/>
                </a:solidFill>
                <a:effectLst/>
                <a:latin typeface="OpenSansHebrew"/>
              </a:rPr>
              <a:t>ואילו לפנים ההרגשה הייתה שהחיים הם מאבק. </a:t>
            </a:r>
          </a:p>
          <a:p>
            <a:pPr algn="just" rtl="1">
              <a:lnSpc>
                <a:spcPct val="107000"/>
              </a:lnSpc>
              <a:spcAft>
                <a:spcPts val="800"/>
              </a:spcAft>
            </a:pPr>
            <a:r>
              <a:rPr lang="he-IL" b="0" i="0" dirty="0">
                <a:solidFill>
                  <a:srgbClr val="000000"/>
                </a:solidFill>
                <a:effectLst/>
                <a:latin typeface="OpenSansHebrew"/>
              </a:rPr>
              <a:t>למרות ההכרה המלאה שלי בציווי הביולוגי שהחגיגה תבוא לקצה ביום מן הימים, </a:t>
            </a:r>
          </a:p>
          <a:p>
            <a:pPr algn="just" rtl="1">
              <a:lnSpc>
                <a:spcPct val="107000"/>
              </a:lnSpc>
              <a:spcAft>
                <a:spcPts val="800"/>
              </a:spcAft>
            </a:pPr>
            <a:r>
              <a:rPr lang="he-IL" b="0" i="0" dirty="0">
                <a:solidFill>
                  <a:srgbClr val="000000"/>
                </a:solidFill>
                <a:effectLst/>
                <a:latin typeface="OpenSansHebrew"/>
              </a:rPr>
              <a:t>ואולי דווקא בגלל ההכרה הזו,</a:t>
            </a:r>
          </a:p>
          <a:p>
            <a:pPr algn="just" rtl="1">
              <a:lnSpc>
                <a:spcPct val="107000"/>
              </a:lnSpc>
              <a:spcAft>
                <a:spcPts val="800"/>
              </a:spcAft>
            </a:pPr>
            <a:r>
              <a:rPr lang="he-IL" b="1" i="0" dirty="0">
                <a:solidFill>
                  <a:srgbClr val="000000"/>
                </a:solidFill>
                <a:effectLst/>
                <a:latin typeface="OpenSansHebrew"/>
              </a:rPr>
              <a:t> ממלא אותי דחף, שעוצמתו דומה לכוח טבע והיא רק הולכת וגדלה עם השנים".</a:t>
            </a:r>
          </a:p>
          <a:p>
            <a:pPr algn="just" rtl="1">
              <a:lnSpc>
                <a:spcPct val="107000"/>
              </a:lnSpc>
              <a:spcAft>
                <a:spcPts val="800"/>
              </a:spcAft>
            </a:pPr>
            <a:endParaRPr lang="he-IL" sz="1800" b="1" dirty="0">
              <a:solidFill>
                <a:srgbClr val="000000"/>
              </a:solidFill>
              <a:latin typeface="OpenSansHebrew"/>
              <a:ea typeface="Calibri" panose="020F0502020204030204" pitchFamily="34" charset="0"/>
              <a:cs typeface="Arial" panose="020B0604020202020204" pitchFamily="34" charset="0"/>
            </a:endParaRPr>
          </a:p>
        </p:txBody>
      </p:sp>
      <p:pic>
        <p:nvPicPr>
          <p:cNvPr id="1026" name="Picture 2" descr="פרדוקס החוכמה">
            <a:extLst>
              <a:ext uri="{FF2B5EF4-FFF2-40B4-BE49-F238E27FC236}">
                <a16:creationId xmlns:a16="http://schemas.microsoft.com/office/drawing/2014/main" id="{14C4D9A6-C4B0-635E-CB52-ECA3B066CA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524250"/>
            <a:ext cx="2143125" cy="3333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50101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189D0-1DDE-4F4D-9DB5-90A74A2F918A}"/>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7C787655-7108-204E-29CB-B4244F30DC8D}"/>
              </a:ext>
            </a:extLst>
          </p:cNvPr>
          <p:cNvSpPr>
            <a:spLocks noGrp="1"/>
          </p:cNvSpPr>
          <p:nvPr>
            <p:ph type="title"/>
          </p:nvPr>
        </p:nvSpPr>
        <p:spPr>
          <a:xfrm>
            <a:off x="1745673" y="214685"/>
            <a:ext cx="9758939" cy="1690315"/>
          </a:xfrm>
        </p:spPr>
        <p:txBody>
          <a:bodyPr>
            <a:normAutofit/>
          </a:bodyPr>
          <a:lstStyle/>
          <a:p>
            <a:pPr algn="ctr"/>
            <a:r>
              <a:rPr lang="he-IL" sz="4800" b="1" dirty="0"/>
              <a:t>ניצחון הנשמה על הנפש</a:t>
            </a:r>
            <a:endParaRPr lang="he-IL" sz="8800" b="1" dirty="0"/>
          </a:p>
        </p:txBody>
      </p:sp>
      <p:sp>
        <p:nvSpPr>
          <p:cNvPr id="3" name="מציין מיקום תוכן 2">
            <a:extLst>
              <a:ext uri="{FF2B5EF4-FFF2-40B4-BE49-F238E27FC236}">
                <a16:creationId xmlns:a16="http://schemas.microsoft.com/office/drawing/2014/main" id="{9F620124-E2EB-A2F5-F353-8761CDDF6DF9}"/>
              </a:ext>
            </a:extLst>
          </p:cNvPr>
          <p:cNvSpPr>
            <a:spLocks noGrp="1"/>
          </p:cNvSpPr>
          <p:nvPr>
            <p:ph idx="1"/>
          </p:nvPr>
        </p:nvSpPr>
        <p:spPr>
          <a:xfrm>
            <a:off x="270345" y="1264554"/>
            <a:ext cx="10678601" cy="5477439"/>
          </a:xfrm>
        </p:spPr>
        <p:txBody>
          <a:bodyPr>
            <a:normAutofit/>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ננסה להבין מבחינה יהודית ורוחנית מה קורה לאדם המבוגר, שהוא נהיה בקבלה - סבלן, חומל, מכיל?</a:t>
            </a:r>
          </a:p>
          <a:p>
            <a:pPr algn="just" rtl="1">
              <a:lnSpc>
                <a:spcPct val="107000"/>
              </a:lnSpc>
              <a:spcAft>
                <a:spcPts val="800"/>
              </a:spcAft>
            </a:pPr>
            <a:r>
              <a:rPr lang="he-IL" dirty="0">
                <a:latin typeface="Calibri" panose="020F0502020204030204" pitchFamily="34" charset="0"/>
                <a:ea typeface="Calibri" panose="020F0502020204030204" pitchFamily="34" charset="0"/>
                <a:cs typeface="Arial" panose="020B0604020202020204" pitchFamily="34" charset="0"/>
              </a:rPr>
              <a:t>הפסוק אומר במשלי </a:t>
            </a:r>
            <a:r>
              <a:rPr lang="he-IL" sz="400" dirty="0">
                <a:latin typeface="Calibri" panose="020F0502020204030204" pitchFamily="34" charset="0"/>
                <a:ea typeface="Calibri" panose="020F0502020204030204" pitchFamily="34" charset="0"/>
                <a:cs typeface="Arial" panose="020B0604020202020204" pitchFamily="34" charset="0"/>
              </a:rPr>
              <a:t>(פרק </a:t>
            </a:r>
            <a:r>
              <a:rPr lang="he-IL" sz="400" dirty="0" err="1">
                <a:latin typeface="Calibri" panose="020F0502020204030204" pitchFamily="34" charset="0"/>
                <a:ea typeface="Calibri" panose="020F0502020204030204" pitchFamily="34" charset="0"/>
                <a:cs typeface="Arial" panose="020B0604020202020204" pitchFamily="34" charset="0"/>
              </a:rPr>
              <a:t>טז</a:t>
            </a:r>
            <a:r>
              <a:rPr lang="he-IL" sz="400" dirty="0">
                <a:latin typeface="Calibri" panose="020F0502020204030204" pitchFamily="34" charset="0"/>
                <a:ea typeface="Calibri" panose="020F0502020204030204" pitchFamily="34" charset="0"/>
                <a:cs typeface="Arial" panose="020B0604020202020204" pitchFamily="34" charset="0"/>
              </a:rPr>
              <a:t> פסוק לא – לב) </a:t>
            </a:r>
            <a:r>
              <a:rPr lang="he-IL" sz="800" dirty="0">
                <a:latin typeface="Calibri" panose="020F0502020204030204" pitchFamily="34" charset="0"/>
                <a:ea typeface="Calibri" panose="020F0502020204030204" pitchFamily="34" charset="0"/>
                <a:cs typeface="Arial" panose="020B0604020202020204" pitchFamily="34" charset="0"/>
              </a:rPr>
              <a:t>עֲטֶרֶת תִּפְאֶרֶת שֵׂיבָה בְּדֶרֶךְ צְדָקָה תִּמָּצֵא: </a:t>
            </a:r>
            <a:r>
              <a:rPr lang="he-IL" b="1" dirty="0">
                <a:latin typeface="Calibri" panose="020F0502020204030204" pitchFamily="34" charset="0"/>
                <a:ea typeface="Calibri" panose="020F0502020204030204" pitchFamily="34" charset="0"/>
                <a:cs typeface="Arial" panose="020B0604020202020204" pitchFamily="34" charset="0"/>
              </a:rPr>
              <a:t>טוֹב אֶרֶךְ אַפַּיִם מִגִּבּוֹר וּמֹשֵׁל בְּרוּחוֹ מִלֹּכֵד עִיר: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רבינו יונה: טוב ארך אפים מגבור וגו'. שמושל להאריך אפו שלא </a:t>
            </a:r>
            <a:r>
              <a:rPr lang="he-IL" sz="1800" dirty="0" err="1">
                <a:effectLst/>
                <a:latin typeface="Calibri" panose="020F0502020204030204" pitchFamily="34" charset="0"/>
                <a:ea typeface="Calibri" panose="020F0502020204030204" pitchFamily="34" charset="0"/>
                <a:cs typeface="Arial" panose="020B0604020202020204" pitchFamily="34" charset="0"/>
              </a:rPr>
              <a:t>להנקם</a:t>
            </a:r>
            <a:r>
              <a:rPr lang="he-IL" sz="1800" dirty="0">
                <a:effectLst/>
                <a:latin typeface="Calibri" panose="020F0502020204030204" pitchFamily="34" charset="0"/>
                <a:ea typeface="Calibri" panose="020F0502020204030204" pitchFamily="34" charset="0"/>
                <a:cs typeface="Arial" panose="020B0604020202020204" pitchFamily="34" charset="0"/>
              </a:rPr>
              <a:t> נקמתו בעת שיחטאו לו, עד </a:t>
            </a:r>
            <a:r>
              <a:rPr lang="he-IL" sz="1800" dirty="0" err="1">
                <a:effectLst/>
                <a:latin typeface="Calibri" panose="020F0502020204030204" pitchFamily="34" charset="0"/>
                <a:ea typeface="Calibri" panose="020F0502020204030204" pitchFamily="34" charset="0"/>
                <a:cs typeface="Arial" panose="020B0604020202020204" pitchFamily="34" charset="0"/>
              </a:rPr>
              <a:t>שיתישב</a:t>
            </a:r>
            <a:r>
              <a:rPr lang="he-IL" sz="1800" dirty="0">
                <a:effectLst/>
                <a:latin typeface="Calibri" panose="020F0502020204030204" pitchFamily="34" charset="0"/>
                <a:ea typeface="Calibri" panose="020F0502020204030204" pitchFamily="34" charset="0"/>
                <a:cs typeface="Arial" panose="020B0604020202020204" pitchFamily="34" charset="0"/>
              </a:rPr>
              <a:t> בשכלו ויסכים על הראוי וכדת מה לעשות במי שחטא לו. </a:t>
            </a:r>
            <a:r>
              <a:rPr lang="he-IL" sz="1200" dirty="0">
                <a:effectLst/>
                <a:latin typeface="Calibri" panose="020F0502020204030204" pitchFamily="34" charset="0"/>
                <a:ea typeface="Calibri" panose="020F0502020204030204" pitchFamily="34" charset="0"/>
                <a:cs typeface="Arial" panose="020B0604020202020204" pitchFamily="34" charset="0"/>
              </a:rPr>
              <a:t>כי בעת שחטאו וחמתו בערה בו, לא יסכים על הראוי ולא ינצל מן הפשעים, כי כעסו עוצם עיניו ושכלו, כמו שנאמר: "ובעל חמה רב פשע" (להלן </a:t>
            </a:r>
            <a:r>
              <a:rPr lang="he-IL" sz="1200" dirty="0" err="1">
                <a:effectLst/>
                <a:latin typeface="Calibri" panose="020F0502020204030204" pitchFamily="34" charset="0"/>
                <a:ea typeface="Calibri" panose="020F0502020204030204" pitchFamily="34" charset="0"/>
                <a:cs typeface="Arial" panose="020B0604020202020204" pitchFamily="34" charset="0"/>
              </a:rPr>
              <a:t>כט</a:t>
            </a:r>
            <a:r>
              <a:rPr lang="he-IL" sz="1200" dirty="0">
                <a:effectLst/>
                <a:latin typeface="Calibri" panose="020F0502020204030204" pitchFamily="34" charset="0"/>
                <a:ea typeface="Calibri" panose="020F0502020204030204" pitchFamily="34" charset="0"/>
                <a:cs typeface="Arial" panose="020B0604020202020204" pitchFamily="34" charset="0"/>
              </a:rPr>
              <a:t>, </a:t>
            </a:r>
            <a:r>
              <a:rPr lang="he-IL" sz="1200" dirty="0" err="1">
                <a:effectLst/>
                <a:latin typeface="Calibri" panose="020F0502020204030204" pitchFamily="34" charset="0"/>
                <a:ea typeface="Calibri" panose="020F0502020204030204" pitchFamily="34" charset="0"/>
                <a:cs typeface="Arial" panose="020B0604020202020204" pitchFamily="34" charset="0"/>
              </a:rPr>
              <a:t>כב</a:t>
            </a:r>
            <a:r>
              <a:rPr lang="he-IL" sz="1200" dirty="0">
                <a:effectLst/>
                <a:latin typeface="Calibri" panose="020F0502020204030204" pitchFamily="34" charset="0"/>
                <a:ea typeface="Calibri" panose="020F0502020204030204" pitchFamily="34" charset="0"/>
                <a:cs typeface="Arial" panose="020B0604020202020204" pitchFamily="34" charset="0"/>
              </a:rPr>
              <a:t>).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והמושל בעצמו לנהוג כן, טוב מגבור, </a:t>
            </a:r>
            <a:r>
              <a:rPr lang="he-IL" sz="1800" b="1" dirty="0">
                <a:effectLst/>
                <a:latin typeface="Calibri" panose="020F0502020204030204" pitchFamily="34" charset="0"/>
                <a:ea typeface="Calibri" panose="020F0502020204030204" pitchFamily="34" charset="0"/>
                <a:cs typeface="Arial" panose="020B0604020202020204" pitchFamily="34" charset="0"/>
              </a:rPr>
              <a:t>כי טובה גבורת הלב והדעת על </a:t>
            </a:r>
            <a:r>
              <a:rPr lang="he-IL" sz="1800" b="1" dirty="0" err="1">
                <a:effectLst/>
                <a:latin typeface="Calibri" panose="020F0502020204030204" pitchFamily="34" charset="0"/>
                <a:ea typeface="Calibri" panose="020F0502020204030204" pitchFamily="34" charset="0"/>
                <a:cs typeface="Arial" panose="020B0604020202020204" pitchFamily="34" charset="0"/>
              </a:rPr>
              <a:t>התאוה</a:t>
            </a:r>
            <a:r>
              <a:rPr lang="he-IL" sz="1800" b="1" dirty="0">
                <a:effectLst/>
                <a:latin typeface="Calibri" panose="020F0502020204030204" pitchFamily="34" charset="0"/>
                <a:ea typeface="Calibri" panose="020F0502020204030204" pitchFamily="34" charset="0"/>
                <a:cs typeface="Arial" panose="020B0604020202020204" pitchFamily="34" charset="0"/>
              </a:rPr>
              <a:t>, מגבורת האיברים</a:t>
            </a:r>
            <a:r>
              <a:rPr lang="he-IL" sz="1800" dirty="0">
                <a:effectLst/>
                <a:latin typeface="Calibri" panose="020F0502020204030204" pitchFamily="34" charset="0"/>
                <a:ea typeface="Calibri" panose="020F0502020204030204" pitchFamily="34" charset="0"/>
                <a:cs typeface="Arial" panose="020B0604020202020204" pitchFamily="34" charset="0"/>
              </a:rPr>
              <a:t>. </a:t>
            </a:r>
          </a:p>
          <a:p>
            <a:pPr algn="just" rtl="1">
              <a:lnSpc>
                <a:spcPct val="107000"/>
              </a:lnSpc>
              <a:spcAft>
                <a:spcPts val="800"/>
              </a:spcAft>
            </a:pPr>
            <a:r>
              <a:rPr lang="he-IL" sz="800" dirty="0">
                <a:effectLst/>
                <a:latin typeface="Calibri" panose="020F0502020204030204" pitchFamily="34" charset="0"/>
                <a:ea typeface="Calibri" panose="020F0502020204030204" pitchFamily="34" charset="0"/>
                <a:cs typeface="Arial" panose="020B0604020202020204" pitchFamily="34" charset="0"/>
              </a:rPr>
              <a:t>ומושל ברוחו מלוכד עיר. ברוחו - בכעסו. שמושל בכעסו </a:t>
            </a:r>
            <a:r>
              <a:rPr lang="he-IL" sz="800" b="1" dirty="0">
                <a:effectLst/>
                <a:latin typeface="Calibri" panose="020F0502020204030204" pitchFamily="34" charset="0"/>
                <a:ea typeface="Calibri" panose="020F0502020204030204" pitchFamily="34" charset="0"/>
                <a:cs typeface="Arial" panose="020B0604020202020204" pitchFamily="34" charset="0"/>
              </a:rPr>
              <a:t>להעבירו, שלא לנקום כעסו. </a:t>
            </a:r>
            <a:r>
              <a:rPr lang="he-IL" sz="800" dirty="0">
                <a:effectLst/>
                <a:latin typeface="Calibri" panose="020F0502020204030204" pitchFamily="34" charset="0"/>
                <a:ea typeface="Calibri" panose="020F0502020204030204" pitchFamily="34" charset="0"/>
                <a:cs typeface="Arial" panose="020B0604020202020204" pitchFamily="34" charset="0"/>
              </a:rPr>
              <a:t>והוא גדול מארך אפים, על כן אמר ומושל ברוחו מלוכד עיר, שהוא יותר מגבור. </a:t>
            </a:r>
          </a:p>
          <a:p>
            <a:pPr algn="just" rtl="1">
              <a:lnSpc>
                <a:spcPct val="107000"/>
              </a:lnSpc>
              <a:spcAft>
                <a:spcPts val="800"/>
              </a:spcAft>
            </a:pPr>
            <a:r>
              <a:rPr lang="he-IL" dirty="0">
                <a:latin typeface="Calibri" panose="020F0502020204030204" pitchFamily="34" charset="0"/>
                <a:ea typeface="Calibri" panose="020F0502020204030204" pitchFamily="34" charset="0"/>
                <a:cs typeface="Arial" panose="020B0604020202020204" pitchFamily="34" charset="0"/>
              </a:rPr>
              <a:t>למדנו מכאן </a:t>
            </a:r>
            <a:r>
              <a:rPr lang="he-IL" b="1" dirty="0">
                <a:latin typeface="Calibri" panose="020F0502020204030204" pitchFamily="34" charset="0"/>
                <a:ea typeface="Calibri" panose="020F0502020204030204" pitchFamily="34" charset="0"/>
                <a:cs typeface="Arial" panose="020B0604020202020204" pitchFamily="34" charset="0"/>
              </a:rPr>
              <a:t>הנפש מושכת את האדם לכעוס להגיב לנקום</a:t>
            </a:r>
            <a:r>
              <a:rPr lang="he-IL" dirty="0">
                <a:latin typeface="Calibri" panose="020F0502020204030204" pitchFamily="34" charset="0"/>
                <a:ea typeface="Calibri" panose="020F0502020204030204" pitchFamily="34" charset="0"/>
                <a:cs typeface="Arial" panose="020B0604020202020204" pitchFamily="34" charset="0"/>
              </a:rPr>
              <a:t>, </a:t>
            </a:r>
          </a:p>
          <a:p>
            <a:pPr algn="just" rtl="1">
              <a:lnSpc>
                <a:spcPct val="107000"/>
              </a:lnSpc>
              <a:spcAft>
                <a:spcPts val="800"/>
              </a:spcAft>
            </a:pPr>
            <a:r>
              <a:rPr lang="he-IL" dirty="0">
                <a:latin typeface="Calibri" panose="020F0502020204030204" pitchFamily="34" charset="0"/>
                <a:ea typeface="Calibri" panose="020F0502020204030204" pitchFamily="34" charset="0"/>
                <a:cs typeface="Arial" panose="020B0604020202020204" pitchFamily="34" charset="0"/>
              </a:rPr>
              <a:t>וכאשר </a:t>
            </a:r>
            <a:r>
              <a:rPr lang="he-IL" b="1" dirty="0">
                <a:latin typeface="Calibri" panose="020F0502020204030204" pitchFamily="34" charset="0"/>
                <a:ea typeface="Calibri" panose="020F0502020204030204" pitchFamily="34" charset="0"/>
                <a:cs typeface="Arial" panose="020B0604020202020204" pitchFamily="34" charset="0"/>
              </a:rPr>
              <a:t>הנשמה שולטת על הנפש והרוח </a:t>
            </a:r>
            <a:r>
              <a:rPr lang="he-IL" dirty="0">
                <a:latin typeface="Calibri" panose="020F0502020204030204" pitchFamily="34" charset="0"/>
                <a:ea typeface="Calibri" panose="020F0502020204030204" pitchFamily="34" charset="0"/>
                <a:cs typeface="Arial" panose="020B0604020202020204" pitchFamily="34" charset="0"/>
              </a:rPr>
              <a:t>האדם מצליח להיות סבלן, למחול ולהכיל את השונה. </a:t>
            </a:r>
          </a:p>
          <a:p>
            <a:pPr algn="just" rtl="1">
              <a:lnSpc>
                <a:spcPct val="107000"/>
              </a:lnSpc>
              <a:spcAft>
                <a:spcPts val="800"/>
              </a:spcAft>
            </a:pPr>
            <a:r>
              <a:rPr lang="he-IL"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t>האדם המבוגר זוכה ונ</a:t>
            </a:r>
            <a:r>
              <a:rPr lang="he-IL" b="1" dirty="0">
                <a:highlight>
                  <a:srgbClr val="FFFF00"/>
                </a:highlight>
                <a:latin typeface="Calibri" panose="020F0502020204030204" pitchFamily="34" charset="0"/>
                <a:ea typeface="Calibri" panose="020F0502020204030204" pitchFamily="34" charset="0"/>
                <a:cs typeface="Arial" panose="020B0604020202020204" pitchFamily="34" charset="0"/>
              </a:rPr>
              <a:t>שמתו הרבה יותר דומיננטית מנפשו ורוחו ולכן מצליח מאוד. </a:t>
            </a:r>
          </a:p>
          <a:p>
            <a:pPr algn="just" rtl="1">
              <a:lnSpc>
                <a:spcPct val="107000"/>
              </a:lnSpc>
              <a:spcAft>
                <a:spcPts val="800"/>
              </a:spcAft>
            </a:pPr>
            <a:r>
              <a:rPr lang="he-IL" sz="800" dirty="0">
                <a:effectLst/>
                <a:latin typeface="Calibri" panose="020F0502020204030204" pitchFamily="34" charset="0"/>
                <a:ea typeface="Calibri" panose="020F0502020204030204" pitchFamily="34" charset="0"/>
                <a:cs typeface="Arial" panose="020B0604020202020204" pitchFamily="34" charset="0"/>
              </a:rPr>
              <a:t>וכן כאשר </a:t>
            </a:r>
            <a:r>
              <a:rPr lang="he-IL" sz="800" dirty="0">
                <a:latin typeface="Calibri" panose="020F0502020204030204" pitchFamily="34" charset="0"/>
                <a:ea typeface="Calibri" panose="020F0502020204030204" pitchFamily="34" charset="0"/>
                <a:cs typeface="Arial" panose="020B0604020202020204" pitchFamily="34" charset="0"/>
              </a:rPr>
              <a:t>שולטת באדם נשמתו, הוא מחפש בעיקר לעשות דברים בעלי משמעות ולא דברים של ריגושים ומשחקים. </a:t>
            </a:r>
            <a:endParaRPr lang="he-IL" sz="8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3798359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2D16C6-3003-12EA-30F9-7B4085702336}"/>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0CE61663-BCC0-8771-5095-D4D0838756A5}"/>
              </a:ext>
            </a:extLst>
          </p:cNvPr>
          <p:cNvSpPr>
            <a:spLocks noGrp="1"/>
          </p:cNvSpPr>
          <p:nvPr>
            <p:ph type="title"/>
          </p:nvPr>
        </p:nvSpPr>
        <p:spPr>
          <a:xfrm>
            <a:off x="1745673" y="214685"/>
            <a:ext cx="9758939" cy="1690315"/>
          </a:xfrm>
        </p:spPr>
        <p:txBody>
          <a:bodyPr>
            <a:normAutofit/>
          </a:bodyPr>
          <a:lstStyle/>
          <a:p>
            <a:pPr algn="r"/>
            <a:r>
              <a:rPr lang="he-IL" sz="4800" b="1" dirty="0"/>
              <a:t>         אופטימי מול פסימי</a:t>
            </a:r>
            <a:endParaRPr lang="he-IL" sz="8800" b="1" dirty="0"/>
          </a:p>
        </p:txBody>
      </p:sp>
      <p:sp>
        <p:nvSpPr>
          <p:cNvPr id="3" name="מציין מיקום תוכן 2">
            <a:extLst>
              <a:ext uri="{FF2B5EF4-FFF2-40B4-BE49-F238E27FC236}">
                <a16:creationId xmlns:a16="http://schemas.microsoft.com/office/drawing/2014/main" id="{6BF406F5-888E-A8BC-CC1B-84547200E832}"/>
              </a:ext>
            </a:extLst>
          </p:cNvPr>
          <p:cNvSpPr>
            <a:spLocks noGrp="1"/>
          </p:cNvSpPr>
          <p:nvPr>
            <p:ph idx="1"/>
          </p:nvPr>
        </p:nvSpPr>
        <p:spPr>
          <a:xfrm>
            <a:off x="955343" y="1264554"/>
            <a:ext cx="10549269" cy="5477439"/>
          </a:xfrm>
        </p:spPr>
        <p:txBody>
          <a:bodyPr>
            <a:normAutofit/>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להסתכל כלפי מעלה או להסתכל כלפי מטה?</a:t>
            </a:r>
          </a:p>
          <a:p>
            <a:pPr algn="just" rtl="1">
              <a:lnSpc>
                <a:spcPct val="107000"/>
              </a:lnSpc>
              <a:spcAft>
                <a:spcPts val="800"/>
              </a:spcAft>
            </a:pPr>
            <a:r>
              <a:rPr lang="he-IL" dirty="0">
                <a:latin typeface="Calibri" panose="020F0502020204030204" pitchFamily="34" charset="0"/>
                <a:ea typeface="Calibri" panose="020F0502020204030204" pitchFamily="34" charset="0"/>
                <a:cs typeface="Arial" panose="020B0604020202020204" pitchFamily="34" charset="0"/>
              </a:rPr>
              <a:t>מעלה – נשמה חיובי, מטה – נפש שלישי. </a:t>
            </a:r>
          </a:p>
          <a:p>
            <a:pPr algn="just" rtl="1">
              <a:lnSpc>
                <a:spcPct val="107000"/>
              </a:lnSpc>
              <a:spcAft>
                <a:spcPts val="800"/>
              </a:spcAft>
            </a:pP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הנשמה אוהבת לראות "טוב", לראות את מידותיו הטובות של הקב"ה ואת אהבתו לברואיו, משתקפות בבריאה ובברואים. שמחה זו של הנשמה היא מעין שמחתו של אדם שפוגש במרחקים ידיד נעורים, שכמעט נשכח ממנו מחמת אורך הזמן וריבוי התלאות. כך מתרגשת הנשמה כאשר היא פוגשת בעולם הזה גילוי של מידות טובו </a:t>
            </a:r>
            <a:r>
              <a:rPr lang="he-IL" sz="1800" b="1" dirty="0" err="1">
                <a:effectLst/>
                <a:latin typeface="Times New Roman" panose="02020603050405020304" pitchFamily="18" charset="0"/>
                <a:ea typeface="Times New Roman" panose="02020603050405020304" pitchFamily="18" charset="0"/>
                <a:cs typeface="David" panose="020E0502060401010101" pitchFamily="34" charset="-79"/>
              </a:rPr>
              <a:t>ית</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 ואהבתו הגדולה לברואיו מעין זו שהכירה לפני ירידתה לעולם. </a:t>
            </a:r>
          </a:p>
          <a:p>
            <a:pPr algn="just" rtl="1">
              <a:lnSpc>
                <a:spcPct val="107000"/>
              </a:lnSpc>
              <a:spcAft>
                <a:spcPts val="800"/>
              </a:spcAft>
            </a:pP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בראותה את מדות החסד של השי"ת מוקרנות בתוך ההסתר הגדול של העולם על ידי מי שדבוק במידותיו </a:t>
            </a:r>
            <a:r>
              <a:rPr lang="he-IL" sz="1800" b="1" dirty="0" err="1">
                <a:effectLst/>
                <a:latin typeface="Times New Roman" panose="02020603050405020304" pitchFamily="18" charset="0"/>
                <a:ea typeface="Times New Roman" panose="02020603050405020304" pitchFamily="18" charset="0"/>
                <a:cs typeface="David" panose="020E0502060401010101" pitchFamily="34" charset="-79"/>
              </a:rPr>
              <a:t>ית</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 (אף כשהחסד נעשה לאדם אחר), היא חשה שמחה ונעימות נשגבה להביע את הכרתה ולשבח טובה זו, לשחזר לעצמה ולהפיץ לאחרים את מידת הטוב המתגלה בעובדה זו.</a:t>
            </a:r>
          </a:p>
        </p:txBody>
      </p:sp>
      <p:pic>
        <p:nvPicPr>
          <p:cNvPr id="2050" name="Picture 2" descr="סדנת אפוקסי-יצירת עיניים">
            <a:extLst>
              <a:ext uri="{FF2B5EF4-FFF2-40B4-BE49-F238E27FC236}">
                <a16:creationId xmlns:a16="http://schemas.microsoft.com/office/drawing/2014/main" id="{28ECEE16-4064-4483-3506-D1B97AB73F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50" y="101048"/>
            <a:ext cx="3611619" cy="1791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023831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55CF00E-35FA-8545-1C3F-898D0EDB145A}"/>
              </a:ext>
            </a:extLst>
          </p:cNvPr>
          <p:cNvSpPr>
            <a:spLocks noGrp="1"/>
          </p:cNvSpPr>
          <p:nvPr>
            <p:ph type="title"/>
          </p:nvPr>
        </p:nvSpPr>
        <p:spPr/>
        <p:txBody>
          <a:bodyPr>
            <a:normAutofit fontScale="90000"/>
          </a:bodyPr>
          <a:lstStyle/>
          <a:p>
            <a:pPr algn="ctr"/>
            <a:r>
              <a:rPr lang="he-IL" dirty="0"/>
              <a:t>אופטימיות יהודית </a:t>
            </a:r>
            <a:br>
              <a:rPr lang="he-IL" dirty="0"/>
            </a:br>
            <a:r>
              <a:rPr lang="he-IL" dirty="0"/>
              <a:t>האם יש כזה דבר?</a:t>
            </a:r>
          </a:p>
        </p:txBody>
      </p:sp>
      <p:sp>
        <p:nvSpPr>
          <p:cNvPr id="3" name="מציין מיקום תוכן 2">
            <a:extLst>
              <a:ext uri="{FF2B5EF4-FFF2-40B4-BE49-F238E27FC236}">
                <a16:creationId xmlns:a16="http://schemas.microsoft.com/office/drawing/2014/main" id="{6416E56C-F9C8-D467-F52C-AF59F61EBFCC}"/>
              </a:ext>
            </a:extLst>
          </p:cNvPr>
          <p:cNvSpPr>
            <a:spLocks noGrp="1"/>
          </p:cNvSpPr>
          <p:nvPr>
            <p:ph idx="1"/>
          </p:nvPr>
        </p:nvSpPr>
        <p:spPr/>
        <p:txBody>
          <a:bodyPr/>
          <a:lstStyle/>
          <a:p>
            <a:endParaRPr lang="he-IL" dirty="0"/>
          </a:p>
          <a:p>
            <a:r>
              <a:rPr lang="he-IL" dirty="0"/>
              <a:t>האם יש מצווה להיות אופטימי?</a:t>
            </a:r>
          </a:p>
          <a:p>
            <a:r>
              <a:rPr lang="he-IL" dirty="0"/>
              <a:t>האם מצווה לזכור בעיקר דברים חיובים?</a:t>
            </a:r>
          </a:p>
          <a:p>
            <a:r>
              <a:rPr lang="he-IL" dirty="0"/>
              <a:t>האם מצווה להשתדל לראות את היש?</a:t>
            </a:r>
          </a:p>
          <a:p>
            <a:r>
              <a:rPr lang="he-IL" dirty="0"/>
              <a:t>האם צריך להשתדל לא לראות דברים שלילים?</a:t>
            </a:r>
          </a:p>
          <a:p>
            <a:r>
              <a:rPr lang="he-IL" dirty="0"/>
              <a:t>האם יש בעיה להתלונן?</a:t>
            </a:r>
          </a:p>
          <a:p>
            <a:r>
              <a:rPr lang="he-IL" dirty="0"/>
              <a:t>חשיבה חיובית ביהדות. </a:t>
            </a:r>
          </a:p>
          <a:p>
            <a:r>
              <a:rPr lang="he-IL" sz="1800" b="1" dirty="0"/>
              <a:t>אַסוֹצִיאַצְיָה ויהדות. </a:t>
            </a:r>
            <a:endParaRPr lang="he-IL" dirty="0"/>
          </a:p>
          <a:p>
            <a:endParaRPr lang="he-IL" dirty="0"/>
          </a:p>
        </p:txBody>
      </p:sp>
      <p:sp>
        <p:nvSpPr>
          <p:cNvPr id="4" name="מציין מיקום של מספר שקופית 3">
            <a:extLst>
              <a:ext uri="{FF2B5EF4-FFF2-40B4-BE49-F238E27FC236}">
                <a16:creationId xmlns:a16="http://schemas.microsoft.com/office/drawing/2014/main" id="{A1C45C1B-8226-A052-D2F0-826BA7D2D646}"/>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19954A3-9DFD-4C44-94BA-B95130A3BA1C}"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280218289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CA84FDE-9FBF-B515-FB4B-15AF4587A28C}"/>
              </a:ext>
            </a:extLst>
          </p:cNvPr>
          <p:cNvSpPr>
            <a:spLocks noGrp="1"/>
          </p:cNvSpPr>
          <p:nvPr>
            <p:ph type="title"/>
          </p:nvPr>
        </p:nvSpPr>
        <p:spPr/>
        <p:txBody>
          <a:bodyPr>
            <a:normAutofit fontScale="90000"/>
          </a:bodyPr>
          <a:lstStyle/>
          <a:p>
            <a:r>
              <a:rPr lang="he-IL" dirty="0"/>
              <a:t>כמה מחשבות יש לנו ביום?</a:t>
            </a:r>
            <a:br>
              <a:rPr lang="he-IL" dirty="0"/>
            </a:br>
            <a:endParaRPr lang="he-IL" dirty="0"/>
          </a:p>
        </p:txBody>
      </p:sp>
      <p:sp>
        <p:nvSpPr>
          <p:cNvPr id="3" name="מציין מיקום תוכן 2">
            <a:extLst>
              <a:ext uri="{FF2B5EF4-FFF2-40B4-BE49-F238E27FC236}">
                <a16:creationId xmlns:a16="http://schemas.microsoft.com/office/drawing/2014/main" id="{3E12E065-84A4-62DD-CCCF-B988FE350ACF}"/>
              </a:ext>
            </a:extLst>
          </p:cNvPr>
          <p:cNvSpPr>
            <a:spLocks noGrp="1"/>
          </p:cNvSpPr>
          <p:nvPr>
            <p:ph idx="1"/>
          </p:nvPr>
        </p:nvSpPr>
        <p:spPr/>
        <p:txBody>
          <a:bodyPr/>
          <a:lstStyle/>
          <a:p>
            <a:pPr algn="just"/>
            <a:r>
              <a:rPr lang="he-IL" b="0" i="0" dirty="0">
                <a:solidFill>
                  <a:srgbClr val="000000"/>
                </a:solidFill>
                <a:effectLst/>
                <a:latin typeface="Varela Round" panose="00000500000000000000" pitchFamily="2" charset="-79"/>
                <a:cs typeface="Varela Round" panose="00000500000000000000" pitchFamily="2" charset="-79"/>
              </a:rPr>
              <a:t>אנחנו חושבים אלפי מחשבות מדי יום, כמה בדיוק? יש לך ניחוש? 100, 200 או אולי 1,000?</a:t>
            </a:r>
          </a:p>
          <a:p>
            <a:pPr algn="just"/>
            <a:r>
              <a:rPr lang="he-IL" b="0" i="0" dirty="0">
                <a:solidFill>
                  <a:srgbClr val="000000"/>
                </a:solidFill>
                <a:effectLst/>
                <a:latin typeface="Varela Round" panose="00000500000000000000" pitchFamily="2" charset="-79"/>
                <a:cs typeface="Varela Round" panose="00000500000000000000" pitchFamily="2" charset="-79"/>
              </a:rPr>
              <a:t>על פי הקרן הלאומית למדע בארה"ב (ארגון ה </a:t>
            </a:r>
            <a:r>
              <a:rPr lang="en-US" b="1" i="0" u="none" strike="noStrike" dirty="0">
                <a:solidFill>
                  <a:srgbClr val="CC3366"/>
                </a:solidFill>
                <a:effectLst/>
                <a:latin typeface="Varela Round" panose="00000500000000000000" pitchFamily="2" charset="-79"/>
                <a:cs typeface="Varela Round" panose="00000500000000000000" pitchFamily="2" charset="-79"/>
                <a:hlinkClick r:id="rId2"/>
              </a:rPr>
              <a:t>NSF</a:t>
            </a:r>
            <a:r>
              <a:rPr lang="en-US" b="0" i="0" dirty="0">
                <a:solidFill>
                  <a:srgbClr val="000000"/>
                </a:solidFill>
                <a:effectLst/>
                <a:latin typeface="Varela Round" panose="00000500000000000000" pitchFamily="2" charset="-79"/>
                <a:cs typeface="Varela Round" panose="00000500000000000000" pitchFamily="2" charset="-79"/>
              </a:rPr>
              <a:t>), </a:t>
            </a:r>
            <a:r>
              <a:rPr lang="he-IL" b="0" i="0" dirty="0">
                <a:solidFill>
                  <a:srgbClr val="000000"/>
                </a:solidFill>
                <a:effectLst/>
                <a:latin typeface="Varela Round" panose="00000500000000000000" pitchFamily="2" charset="-79"/>
                <a:cs typeface="Varela Round" panose="00000500000000000000" pitchFamily="2" charset="-79"/>
              </a:rPr>
              <a:t>לאדם ממוצע יש בין 12,000 ל 60,000 מחשבות ביום.</a:t>
            </a:r>
          </a:p>
          <a:p>
            <a:pPr algn="just"/>
            <a:r>
              <a:rPr lang="he-IL" b="0" i="0" dirty="0">
                <a:solidFill>
                  <a:srgbClr val="000000"/>
                </a:solidFill>
                <a:effectLst/>
                <a:latin typeface="Varela Round" panose="00000500000000000000" pitchFamily="2" charset="-79"/>
                <a:cs typeface="Varela Round" panose="00000500000000000000" pitchFamily="2" charset="-79"/>
              </a:rPr>
              <a:t>נשמע לא מעט נכון?.</a:t>
            </a:r>
          </a:p>
          <a:p>
            <a:pPr algn="just"/>
            <a:r>
              <a:rPr lang="he-IL" b="0" i="0" dirty="0">
                <a:solidFill>
                  <a:srgbClr val="000000"/>
                </a:solidFill>
                <a:effectLst/>
                <a:latin typeface="Varela Round" panose="00000500000000000000" pitchFamily="2" charset="-79"/>
                <a:cs typeface="Varela Round" panose="00000500000000000000" pitchFamily="2" charset="-79"/>
              </a:rPr>
              <a:t> והינה החדשות הנוספות. על פי המחקר:</a:t>
            </a:r>
          </a:p>
          <a:p>
            <a:pPr algn="just"/>
            <a:r>
              <a:rPr lang="he-IL" b="0" i="0" dirty="0">
                <a:solidFill>
                  <a:srgbClr val="000000"/>
                </a:solidFill>
                <a:effectLst/>
                <a:latin typeface="Varela Round" panose="00000500000000000000" pitchFamily="2" charset="-79"/>
                <a:cs typeface="Varela Round" panose="00000500000000000000" pitchFamily="2" charset="-79"/>
              </a:rPr>
              <a:t>כ 80% מהחשבון שלנו הן </a:t>
            </a:r>
            <a:r>
              <a:rPr lang="he-IL" b="0" i="0" u="sng" dirty="0">
                <a:solidFill>
                  <a:srgbClr val="000000"/>
                </a:solidFill>
                <a:effectLst/>
                <a:latin typeface="Varela Round" panose="00000500000000000000" pitchFamily="2" charset="-79"/>
                <a:cs typeface="Varela Round" panose="00000500000000000000" pitchFamily="2" charset="-79"/>
              </a:rPr>
              <a:t>מחשבות שליליות</a:t>
            </a:r>
            <a:endParaRPr lang="he-IL" b="0" i="0" dirty="0">
              <a:solidFill>
                <a:srgbClr val="000000"/>
              </a:solidFill>
              <a:effectLst/>
              <a:latin typeface="Varela Round" panose="00000500000000000000" pitchFamily="2" charset="-79"/>
              <a:cs typeface="Varela Round" panose="00000500000000000000" pitchFamily="2" charset="-79"/>
            </a:endParaRPr>
          </a:p>
          <a:p>
            <a:pPr algn="just"/>
            <a:r>
              <a:rPr lang="he-IL" b="0" i="0" dirty="0" err="1">
                <a:solidFill>
                  <a:srgbClr val="000000"/>
                </a:solidFill>
                <a:effectLst/>
                <a:latin typeface="Varela Round" panose="00000500000000000000" pitchFamily="2" charset="-79"/>
                <a:cs typeface="Varela Round" panose="00000500000000000000" pitchFamily="2" charset="-79"/>
              </a:rPr>
              <a:t>וכ</a:t>
            </a:r>
            <a:r>
              <a:rPr lang="he-IL" b="0" i="0" dirty="0">
                <a:solidFill>
                  <a:srgbClr val="000000"/>
                </a:solidFill>
                <a:effectLst/>
                <a:latin typeface="Varela Round" panose="00000500000000000000" pitchFamily="2" charset="-79"/>
                <a:cs typeface="Varela Round" panose="00000500000000000000" pitchFamily="2" charset="-79"/>
              </a:rPr>
              <a:t> 95% הן מחשבות חוזרות ונשנות (כלומר מחשבות שכבר חשבנו אותן בעבר)</a:t>
            </a:r>
          </a:p>
          <a:p>
            <a:pPr algn="just"/>
            <a:endParaRPr lang="he-IL" b="0" dirty="0">
              <a:solidFill>
                <a:srgbClr val="000000"/>
              </a:solidFill>
              <a:latin typeface="Varela Round" panose="00000500000000000000" pitchFamily="2" charset="-79"/>
              <a:cs typeface="Varela Round" panose="00000500000000000000" pitchFamily="2" charset="-79"/>
            </a:endParaRPr>
          </a:p>
          <a:p>
            <a:pPr algn="just"/>
            <a:endParaRPr lang="he-IL" b="0" i="0" dirty="0">
              <a:solidFill>
                <a:srgbClr val="000000"/>
              </a:solidFill>
              <a:effectLst/>
              <a:latin typeface="Varela Round" panose="00000500000000000000" pitchFamily="2" charset="-79"/>
              <a:cs typeface="Varela Round" panose="00000500000000000000" pitchFamily="2" charset="-79"/>
            </a:endParaRPr>
          </a:p>
          <a:p>
            <a:pPr algn="just"/>
            <a:r>
              <a:rPr lang="he-IL" b="1" dirty="0">
                <a:highlight>
                  <a:srgbClr val="FFFF00"/>
                </a:highlight>
              </a:rPr>
              <a:t> "החיים הם 10 אחוזים מה שקורה לכם ו-90 אחוז איך אתם מגיבים לכך"</a:t>
            </a:r>
          </a:p>
          <a:p>
            <a:pPr algn="just"/>
            <a:endParaRPr lang="he-IL" b="0" i="0" dirty="0">
              <a:solidFill>
                <a:srgbClr val="000000"/>
              </a:solidFill>
              <a:effectLst/>
              <a:latin typeface="Varela Round" panose="00000500000000000000" pitchFamily="2" charset="-79"/>
              <a:cs typeface="Varela Round" panose="00000500000000000000" pitchFamily="2" charset="-79"/>
            </a:endParaRPr>
          </a:p>
          <a:p>
            <a:endParaRPr lang="he-IL" dirty="0"/>
          </a:p>
        </p:txBody>
      </p:sp>
      <p:sp>
        <p:nvSpPr>
          <p:cNvPr id="4" name="מציין מיקום של מספר שקופית 3">
            <a:extLst>
              <a:ext uri="{FF2B5EF4-FFF2-40B4-BE49-F238E27FC236}">
                <a16:creationId xmlns:a16="http://schemas.microsoft.com/office/drawing/2014/main" id="{7EDAB48F-AAE7-D76E-D35C-619926095292}"/>
              </a:ext>
            </a:extLst>
          </p:cNvPr>
          <p:cNvSpPr>
            <a:spLocks noGrp="1"/>
          </p:cNvSpPr>
          <p:nvPr>
            <p:ph type="sldNum" sz="quarter" idx="12"/>
          </p:nvPr>
        </p:nvSpPr>
        <p:spPr/>
        <p:txBody>
          <a:bodyPr/>
          <a:lstStyle/>
          <a:p>
            <a:fld id="{519954A3-9DFD-4C44-94BA-B95130A3BA1C}" type="slidenum">
              <a:rPr lang="en-US" smtClean="0"/>
              <a:t>52</a:t>
            </a:fld>
            <a:endParaRPr lang="en-US" dirty="0"/>
          </a:p>
        </p:txBody>
      </p:sp>
    </p:spTree>
    <p:extLst>
      <p:ext uri="{BB962C8B-B14F-4D97-AF65-F5344CB8AC3E}">
        <p14:creationId xmlns:p14="http://schemas.microsoft.com/office/powerpoint/2010/main" val="40353844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B681241-923A-C5F0-71B7-22BAA346758D}"/>
              </a:ext>
            </a:extLst>
          </p:cNvPr>
          <p:cNvSpPr>
            <a:spLocks noGrp="1"/>
          </p:cNvSpPr>
          <p:nvPr>
            <p:ph type="title"/>
          </p:nvPr>
        </p:nvSpPr>
        <p:spPr/>
        <p:txBody>
          <a:bodyPr/>
          <a:lstStyle/>
          <a:p>
            <a:r>
              <a:rPr lang="he-IL" dirty="0"/>
              <a:t>פורים קטן</a:t>
            </a:r>
          </a:p>
        </p:txBody>
      </p:sp>
      <p:sp>
        <p:nvSpPr>
          <p:cNvPr id="3" name="מציין מיקום תוכן 2">
            <a:extLst>
              <a:ext uri="{FF2B5EF4-FFF2-40B4-BE49-F238E27FC236}">
                <a16:creationId xmlns:a16="http://schemas.microsoft.com/office/drawing/2014/main" id="{739C26D5-E2DB-B6E1-7490-F0AA6453CD41}"/>
              </a:ext>
            </a:extLst>
          </p:cNvPr>
          <p:cNvSpPr>
            <a:spLocks noGrp="1"/>
          </p:cNvSpPr>
          <p:nvPr>
            <p:ph idx="1"/>
          </p:nvPr>
        </p:nvSpPr>
        <p:spPr/>
        <p:txBody>
          <a:bodyPr>
            <a:normAutofit/>
          </a:bodyPr>
          <a:lstStyle/>
          <a:p>
            <a:r>
              <a:rPr lang="he-IL" dirty="0"/>
              <a:t>כאן הבן שואל: שמחת פורים גדול – ניחא, "ונהפוך הוא, אשר ישלטו היהודים המה בשונאיהם". אבל מהי משמעותו ועבודתו של פורים קטן?</a:t>
            </a:r>
          </a:p>
          <a:p>
            <a:endParaRPr lang="he-IL" dirty="0"/>
          </a:p>
          <a:p>
            <a:r>
              <a:rPr lang="he-IL" dirty="0"/>
              <a:t>זו לא שאלה פשוטה בכלל. הרבי </a:t>
            </a:r>
            <a:r>
              <a:rPr lang="he-IL" dirty="0" err="1"/>
              <a:t>מלובביץ</a:t>
            </a:r>
            <a:r>
              <a:rPr lang="he-IL" dirty="0"/>
              <a:t>' זי"ע הופך בסוגיה זו ומלבן אותה </a:t>
            </a:r>
            <a:r>
              <a:rPr lang="he-IL" sz="800" dirty="0"/>
              <a:t>(</a:t>
            </a:r>
            <a:r>
              <a:rPr lang="he-IL" sz="800" dirty="0" err="1"/>
              <a:t>לקוטי</a:t>
            </a:r>
            <a:r>
              <a:rPr lang="he-IL" sz="800" dirty="0"/>
              <a:t> שיחות חלק כ"ו):</a:t>
            </a:r>
          </a:p>
          <a:p>
            <a:pPr algn="just"/>
            <a:r>
              <a:rPr lang="he-IL" dirty="0"/>
              <a:t>ידוע הנאמר בשם כמה מגדולי ישראל, ביניהם </a:t>
            </a:r>
            <a:r>
              <a:rPr lang="he-IL" dirty="0" err="1"/>
              <a:t>החיד"א</a:t>
            </a:r>
            <a:r>
              <a:rPr lang="he-IL" dirty="0"/>
              <a:t>, שאצל כל יהודי צריכים להיות בכפיפה אחת שני "</a:t>
            </a:r>
            <a:r>
              <a:rPr lang="he-IL" dirty="0" err="1"/>
              <a:t>תמידים</a:t>
            </a:r>
            <a:r>
              <a:rPr lang="he-IL" dirty="0"/>
              <a:t>". וכיוון שאחד מיסודות החסידות הוא הדיוק בכל פרט שבבריאה, וכל שכן וקל וחומר בדברי תורה שכל הקשור אליהם הוא בהשגחה פרטית מכוונת, </a:t>
            </a:r>
            <a:r>
              <a:rPr lang="he-IL" dirty="0">
                <a:highlight>
                  <a:srgbClr val="FFFF00"/>
                </a:highlight>
              </a:rPr>
              <a:t>הרי בוודאי הסיבה לכך שדיני פורים קטן מסיימים את חלק אורח חיים אינה רק מפני שבהם מסתיים מעגל מועדי השנה (החל מניסן וכלה באדר – תחילה דיני פורים הרגיל ולבסוף דיני פורים קטן), אלא מפני שתכלית ופסגת אורח חיים של יהודי היא ההלכה הנכתבת בסוף סימן זה, בדיני פורים קטן</a:t>
            </a:r>
            <a:r>
              <a:rPr lang="he-IL" dirty="0"/>
              <a:t>.</a:t>
            </a:r>
          </a:p>
          <a:p>
            <a:r>
              <a:rPr lang="he-IL" dirty="0"/>
              <a:t>למה ומדוע – שאל הרבי – נבחר פורים קטן ללמדנו עבודה גדולה זו, ולא פורים גדול?</a:t>
            </a:r>
          </a:p>
          <a:p>
            <a:r>
              <a:rPr lang="he-IL" dirty="0"/>
              <a:t>הלא כידוע, כל אחד מהמועדים </a:t>
            </a:r>
            <a:r>
              <a:rPr lang="he-IL" dirty="0" err="1"/>
              <a:t>והימים־טובים</a:t>
            </a:r>
            <a:r>
              <a:rPr lang="he-IL" dirty="0"/>
              <a:t> מדגיש ומאיר באור מיוחד נקודה מסוימת בעבודת ה' שעלינו לאמץ אל לבנו ולעסוק בה כל השנה.</a:t>
            </a:r>
          </a:p>
        </p:txBody>
      </p:sp>
      <p:sp>
        <p:nvSpPr>
          <p:cNvPr id="4" name="מציין מיקום של מספר שקופית 3">
            <a:extLst>
              <a:ext uri="{FF2B5EF4-FFF2-40B4-BE49-F238E27FC236}">
                <a16:creationId xmlns:a16="http://schemas.microsoft.com/office/drawing/2014/main" id="{A9E85248-E8A9-F569-BB5A-33E31F891CE5}"/>
              </a:ext>
            </a:extLst>
          </p:cNvPr>
          <p:cNvSpPr>
            <a:spLocks noGrp="1"/>
          </p:cNvSpPr>
          <p:nvPr>
            <p:ph type="sldNum" sz="quarter" idx="12"/>
          </p:nvPr>
        </p:nvSpPr>
        <p:spPr/>
        <p:txBody>
          <a:bodyPr/>
          <a:lstStyle/>
          <a:p>
            <a:fld id="{519954A3-9DFD-4C44-94BA-B95130A3BA1C}" type="slidenum">
              <a:rPr lang="en-US" smtClean="0"/>
              <a:t>53</a:t>
            </a:fld>
            <a:endParaRPr lang="en-US" dirty="0"/>
          </a:p>
        </p:txBody>
      </p:sp>
    </p:spTree>
    <p:extLst>
      <p:ext uri="{BB962C8B-B14F-4D97-AF65-F5344CB8AC3E}">
        <p14:creationId xmlns:p14="http://schemas.microsoft.com/office/powerpoint/2010/main" val="38453591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47AA190-DEC8-331A-BCE7-0AB9D718C12D}"/>
              </a:ext>
            </a:extLst>
          </p:cNvPr>
          <p:cNvSpPr>
            <a:spLocks noGrp="1"/>
          </p:cNvSpPr>
          <p:nvPr>
            <p:ph type="title"/>
          </p:nvPr>
        </p:nvSpPr>
        <p:spPr/>
        <p:txBody>
          <a:bodyPr/>
          <a:lstStyle/>
          <a:p>
            <a:r>
              <a:rPr lang="he-IL" dirty="0"/>
              <a:t>הלימדו של פורים קטן</a:t>
            </a:r>
          </a:p>
        </p:txBody>
      </p:sp>
      <p:sp>
        <p:nvSpPr>
          <p:cNvPr id="3" name="מציין מיקום תוכן 2">
            <a:extLst>
              <a:ext uri="{FF2B5EF4-FFF2-40B4-BE49-F238E27FC236}">
                <a16:creationId xmlns:a16="http://schemas.microsoft.com/office/drawing/2014/main" id="{274CE5C3-FBCB-5916-D127-BBA6F0134253}"/>
              </a:ext>
            </a:extLst>
          </p:cNvPr>
          <p:cNvSpPr>
            <a:spLocks noGrp="1"/>
          </p:cNvSpPr>
          <p:nvPr>
            <p:ph idx="1"/>
          </p:nvPr>
        </p:nvSpPr>
        <p:spPr>
          <a:xfrm>
            <a:off x="157017" y="942109"/>
            <a:ext cx="10132291" cy="5808548"/>
          </a:xfrm>
        </p:spPr>
        <p:txBody>
          <a:bodyPr>
            <a:normAutofit/>
          </a:bodyPr>
          <a:lstStyle/>
          <a:p>
            <a:pPr algn="just"/>
            <a:r>
              <a:rPr lang="he-IL" dirty="0"/>
              <a:t>נכון, פורים הוא יום גדול המעניק לנו שמחה גם אפילו ליהודים שנמצאים בגלות בפרס ומדי ומהודו ועד כוש, אבל ככלות </a:t>
            </a:r>
            <a:r>
              <a:rPr lang="he-IL" dirty="0" err="1"/>
              <a:t>הכל</a:t>
            </a:r>
            <a:r>
              <a:rPr lang="he-IL" dirty="0"/>
              <a:t> הוא אינו יום רגיל. למרות שהוא לא </a:t>
            </a:r>
            <a:r>
              <a:rPr lang="he-IL" dirty="0" err="1"/>
              <a:t>יום־טוב</a:t>
            </a:r>
            <a:r>
              <a:rPr lang="he-IL" dirty="0"/>
              <a:t> של ממש, אבל הרי יש בו כמה מצוות הממלאות אותו מראשיתו לסופו, ובכלל הוא יום של יציאה מההגבלות, מהרגילות ומהשגרה, ולא לחינם אמרו חז"ל עליו "לא בכל </a:t>
            </a:r>
            <a:r>
              <a:rPr lang="he-IL" dirty="0" err="1"/>
              <a:t>שעתא</a:t>
            </a:r>
            <a:r>
              <a:rPr lang="he-IL" dirty="0"/>
              <a:t> </a:t>
            </a:r>
            <a:r>
              <a:rPr lang="he-IL" dirty="0" err="1"/>
              <a:t>אתרחיש</a:t>
            </a:r>
            <a:r>
              <a:rPr lang="he-IL" dirty="0"/>
              <a:t> </a:t>
            </a:r>
            <a:r>
              <a:rPr lang="he-IL" dirty="0" err="1"/>
              <a:t>ניסא</a:t>
            </a:r>
            <a:r>
              <a:rPr lang="he-IL" dirty="0"/>
              <a:t>", לא כל יום פורים. </a:t>
            </a:r>
          </a:p>
          <a:p>
            <a:pPr algn="just"/>
            <a:r>
              <a:rPr lang="he-IL" dirty="0"/>
              <a:t>כיצד נצליח, אם כן, לספוג שמחה לכל השנה כולה אם מקור השמחה הוא יום מיוחד ושונה מחבריו?!</a:t>
            </a:r>
          </a:p>
          <a:p>
            <a:pPr algn="just"/>
            <a:r>
              <a:rPr lang="he-IL" dirty="0"/>
              <a:t>אי לכך, אין לנו אלא להפנות את מבטנו אל פורים קטן, שהוא יום רגיל לכל דבר כמעט, בו נתמקד וממנו ניקח "טוב לב משתה תמיד".</a:t>
            </a:r>
          </a:p>
          <a:p>
            <a:pPr algn="just"/>
            <a:r>
              <a:rPr lang="he-IL" dirty="0"/>
              <a:t>מהי משמעות הדבר? אם אין כל ציווי בתורה ובדברי חז"ל והפוסקים להיות בשמחה מיוחדת בפורים קטן, מה בדיוק נשאב ממנו?</a:t>
            </a:r>
          </a:p>
          <a:p>
            <a:pPr algn="just"/>
            <a:r>
              <a:rPr lang="he-IL" i="0" dirty="0">
                <a:solidFill>
                  <a:srgbClr val="2D2A28"/>
                </a:solidFill>
                <a:effectLst/>
                <a:latin typeface="Heebo" pitchFamily="2" charset="-79"/>
                <a:cs typeface="Heebo" pitchFamily="2" charset="-79"/>
              </a:rPr>
              <a:t>אם ננסה להגדיר את הדברים, ישנה שמחה המלווה את הפעולות בעת עשייתן. לעומת זה, ישנה גם שמחה עצמאית שאינה מוגדרת בפעולה או מצב מסוים, והיא השמחה של "טוב לב משתה תמיד".</a:t>
            </a:r>
          </a:p>
          <a:p>
            <a:pPr algn="just"/>
            <a:r>
              <a:rPr lang="he-IL" i="0" dirty="0">
                <a:solidFill>
                  <a:srgbClr val="2D2A28"/>
                </a:solidFill>
                <a:effectLst/>
                <a:latin typeface="Heebo" pitchFamily="2" charset="-79"/>
                <a:cs typeface="Heebo" pitchFamily="2" charset="-79"/>
              </a:rPr>
              <a:t>השמחה של </a:t>
            </a:r>
            <a:r>
              <a:rPr lang="he-IL" b="1" i="0" dirty="0">
                <a:solidFill>
                  <a:srgbClr val="2D2A28"/>
                </a:solidFill>
                <a:effectLst/>
                <a:latin typeface="Heebo" pitchFamily="2" charset="-79"/>
                <a:cs typeface="Heebo" pitchFamily="2" charset="-79"/>
              </a:rPr>
              <a:t> "באתי לגני אחותי כלה",</a:t>
            </a:r>
            <a:r>
              <a:rPr lang="he-IL" b="0" i="0" dirty="0">
                <a:solidFill>
                  <a:srgbClr val="2D2A28"/>
                </a:solidFill>
                <a:effectLst/>
                <a:latin typeface="Heebo" pitchFamily="2" charset="-79"/>
                <a:cs typeface="Heebo" pitchFamily="2" charset="-79"/>
              </a:rPr>
              <a:t> לראות שהעולם הזה הוא ביסודו ומהותו גן פורח, </a:t>
            </a:r>
            <a:r>
              <a:rPr lang="he-IL" b="0" i="0" dirty="0" err="1">
                <a:solidFill>
                  <a:srgbClr val="2D2A28"/>
                </a:solidFill>
                <a:effectLst/>
                <a:latin typeface="Heebo" pitchFamily="2" charset="-79"/>
                <a:cs typeface="Heebo" pitchFamily="2" charset="-79"/>
              </a:rPr>
              <a:t>גינוניא</a:t>
            </a:r>
            <a:r>
              <a:rPr lang="he-IL" b="0" i="0" dirty="0">
                <a:solidFill>
                  <a:srgbClr val="2D2A28"/>
                </a:solidFill>
                <a:effectLst/>
                <a:latin typeface="Heebo" pitchFamily="2" charset="-79"/>
                <a:cs typeface="Heebo" pitchFamily="2" charset="-79"/>
              </a:rPr>
              <a:t> של הקב"ה. אמנם עלו בו במשך הזמן קוצים ודרדרים, אך תפקידנו הוא לנקותו ולייפותו עד שסוף-כל-סוף ייראה לעיני כל שהעולם הזה הוא גן מרחיב לב ודעת.</a:t>
            </a:r>
            <a:endParaRPr lang="he-IL" i="0" dirty="0">
              <a:solidFill>
                <a:srgbClr val="2D2A28"/>
              </a:solidFill>
              <a:effectLst/>
              <a:latin typeface="Heebo" pitchFamily="2" charset="-79"/>
              <a:cs typeface="Heebo" pitchFamily="2" charset="-79"/>
            </a:endParaRPr>
          </a:p>
          <a:p>
            <a:pPr algn="just"/>
            <a:r>
              <a:rPr lang="he-IL" dirty="0"/>
              <a:t>לחיים, לחיים ולברכה. אחיי ורעיי, אני מאחל לנו שנאסוף לחיקנו שנה תמימה של פורים קטן – שמחה שאינה תלויה ואינה קשורה בפעולות מסוימות, אלא חיינו יהיו מלאי שמחה ואושר על עצם ההתקשרות והקרבה שלנו אל הקב"ה בכבודו ובעצמו. לחיים!</a:t>
            </a:r>
          </a:p>
          <a:p>
            <a:pPr algn="just"/>
            <a:endParaRPr lang="he-IL" dirty="0"/>
          </a:p>
          <a:p>
            <a:pPr algn="just"/>
            <a:endParaRPr lang="he-IL" dirty="0"/>
          </a:p>
        </p:txBody>
      </p:sp>
      <p:sp>
        <p:nvSpPr>
          <p:cNvPr id="4" name="מציין מיקום של מספר שקופית 3">
            <a:extLst>
              <a:ext uri="{FF2B5EF4-FFF2-40B4-BE49-F238E27FC236}">
                <a16:creationId xmlns:a16="http://schemas.microsoft.com/office/drawing/2014/main" id="{90FD9094-9AA0-D857-5AB6-84DBD2120FC3}"/>
              </a:ext>
            </a:extLst>
          </p:cNvPr>
          <p:cNvSpPr>
            <a:spLocks noGrp="1"/>
          </p:cNvSpPr>
          <p:nvPr>
            <p:ph type="sldNum" sz="quarter" idx="12"/>
          </p:nvPr>
        </p:nvSpPr>
        <p:spPr/>
        <p:txBody>
          <a:bodyPr/>
          <a:lstStyle/>
          <a:p>
            <a:fld id="{519954A3-9DFD-4C44-94BA-B95130A3BA1C}" type="slidenum">
              <a:rPr lang="en-US" smtClean="0"/>
              <a:t>54</a:t>
            </a:fld>
            <a:endParaRPr lang="en-US" dirty="0"/>
          </a:p>
        </p:txBody>
      </p:sp>
    </p:spTree>
    <p:extLst>
      <p:ext uri="{BB962C8B-B14F-4D97-AF65-F5344CB8AC3E}">
        <p14:creationId xmlns:p14="http://schemas.microsoft.com/office/powerpoint/2010/main" val="340408971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CB27104-3321-FEA6-D9E4-8C6B3E2566E9}"/>
              </a:ext>
            </a:extLst>
          </p:cNvPr>
          <p:cNvSpPr>
            <a:spLocks noGrp="1"/>
          </p:cNvSpPr>
          <p:nvPr>
            <p:ph type="title"/>
          </p:nvPr>
        </p:nvSpPr>
        <p:spPr>
          <a:xfrm>
            <a:off x="677333" y="79512"/>
            <a:ext cx="9556557" cy="825651"/>
          </a:xfrm>
        </p:spPr>
        <p:txBody>
          <a:bodyPr/>
          <a:lstStyle/>
          <a:p>
            <a:r>
              <a:rPr lang="he-IL" dirty="0"/>
              <a:t>שמחה </a:t>
            </a:r>
            <a:r>
              <a:rPr lang="he-IL" dirty="0" err="1"/>
              <a:t>בטהרתה</a:t>
            </a:r>
            <a:endParaRPr lang="he-IL" dirty="0"/>
          </a:p>
        </p:txBody>
      </p:sp>
      <p:sp>
        <p:nvSpPr>
          <p:cNvPr id="3" name="מציין מיקום תוכן 2">
            <a:extLst>
              <a:ext uri="{FF2B5EF4-FFF2-40B4-BE49-F238E27FC236}">
                <a16:creationId xmlns:a16="http://schemas.microsoft.com/office/drawing/2014/main" id="{474B7434-9E48-A880-09D7-EC46138F762B}"/>
              </a:ext>
            </a:extLst>
          </p:cNvPr>
          <p:cNvSpPr>
            <a:spLocks noGrp="1"/>
          </p:cNvSpPr>
          <p:nvPr>
            <p:ph idx="1"/>
          </p:nvPr>
        </p:nvSpPr>
        <p:spPr/>
        <p:txBody>
          <a:bodyPr/>
          <a:lstStyle/>
          <a:p>
            <a:r>
              <a:rPr lang="he-IL" dirty="0"/>
              <a:t>יום הפורים קטן שאין בו שום מצווה או מנהג אחר, וכל עניינו מתחילת היום ועד סופו הוא עניין השמחה, הנה שמחה זו היא שמחה </a:t>
            </a:r>
            <a:r>
              <a:rPr lang="he-IL" dirty="0" err="1"/>
              <a:t>בטהרתה</a:t>
            </a:r>
            <a:r>
              <a:rPr lang="he-IL" dirty="0"/>
              <a:t>. </a:t>
            </a:r>
          </a:p>
          <a:p>
            <a:r>
              <a:rPr lang="he-IL" dirty="0"/>
              <a:t>כלומר, </a:t>
            </a:r>
            <a:r>
              <a:rPr lang="he-IL" dirty="0">
                <a:highlight>
                  <a:srgbClr val="FFFF00"/>
                </a:highlight>
              </a:rPr>
              <a:t>שמחה שאינה קשורה </a:t>
            </a:r>
            <a:r>
              <a:rPr lang="he-IL" dirty="0" err="1">
                <a:highlight>
                  <a:srgbClr val="FFFF00"/>
                </a:highlight>
              </a:rPr>
              <a:t>למצוה</a:t>
            </a:r>
            <a:r>
              <a:rPr lang="he-IL" dirty="0">
                <a:highlight>
                  <a:srgbClr val="FFFF00"/>
                </a:highlight>
              </a:rPr>
              <a:t> וחיוב </a:t>
            </a:r>
            <a:r>
              <a:rPr lang="he-IL" dirty="0" err="1">
                <a:highlight>
                  <a:srgbClr val="FFFF00"/>
                </a:highlight>
              </a:rPr>
              <a:t>מסויים</a:t>
            </a:r>
            <a:r>
              <a:rPr lang="he-IL" dirty="0"/>
              <a:t>, אלא אדרבה, הדבר המבדיל בינו לימים אחרים בשנה הוא אך ורק ענין השמחה שבו. </a:t>
            </a:r>
          </a:p>
          <a:p>
            <a:r>
              <a:rPr lang="he-IL" dirty="0"/>
              <a:t>ולכן שמחה זו היא שייכת לאותה שמחה שרומז </a:t>
            </a:r>
            <a:r>
              <a:rPr lang="he-IL" dirty="0" err="1"/>
              <a:t>הרמ"א</a:t>
            </a:r>
            <a:r>
              <a:rPr lang="he-IL" dirty="0"/>
              <a:t> ב"וטוב לב משתה תמיד", </a:t>
            </a:r>
          </a:p>
          <a:p>
            <a:r>
              <a:rPr lang="he-IL" dirty="0"/>
              <a:t>שסיום העבודה של יהודי הוא שמחה מחמת הכרתו את טובו של בורא עולם – שמחה </a:t>
            </a:r>
            <a:r>
              <a:rPr lang="he-IL" dirty="0" err="1"/>
              <a:t>בטהרתה</a:t>
            </a:r>
            <a:r>
              <a:rPr lang="he-IL" dirty="0"/>
              <a:t>. </a:t>
            </a:r>
          </a:p>
        </p:txBody>
      </p:sp>
      <p:sp>
        <p:nvSpPr>
          <p:cNvPr id="4" name="מציין מיקום של מספר שקופית 3">
            <a:extLst>
              <a:ext uri="{FF2B5EF4-FFF2-40B4-BE49-F238E27FC236}">
                <a16:creationId xmlns:a16="http://schemas.microsoft.com/office/drawing/2014/main" id="{303D365D-D5F7-2280-94B8-7E0E303FAB1D}"/>
              </a:ext>
            </a:extLst>
          </p:cNvPr>
          <p:cNvSpPr>
            <a:spLocks noGrp="1"/>
          </p:cNvSpPr>
          <p:nvPr>
            <p:ph type="sldNum" sz="quarter" idx="12"/>
          </p:nvPr>
        </p:nvSpPr>
        <p:spPr/>
        <p:txBody>
          <a:bodyPr/>
          <a:lstStyle/>
          <a:p>
            <a:fld id="{519954A3-9DFD-4C44-94BA-B95130A3BA1C}" type="slidenum">
              <a:rPr lang="en-US" smtClean="0"/>
              <a:t>55</a:t>
            </a:fld>
            <a:endParaRPr lang="en-US" dirty="0"/>
          </a:p>
        </p:txBody>
      </p:sp>
    </p:spTree>
    <p:extLst>
      <p:ext uri="{BB962C8B-B14F-4D97-AF65-F5344CB8AC3E}">
        <p14:creationId xmlns:p14="http://schemas.microsoft.com/office/powerpoint/2010/main" val="39900019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84489-576D-D5FA-2B71-5AEAF0B8CD25}"/>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2EF54FB8-813D-0E8A-59AA-C58CDA4B8E97}"/>
              </a:ext>
            </a:extLst>
          </p:cNvPr>
          <p:cNvSpPr>
            <a:spLocks noGrp="1"/>
          </p:cNvSpPr>
          <p:nvPr>
            <p:ph type="title"/>
          </p:nvPr>
        </p:nvSpPr>
        <p:spPr>
          <a:xfrm>
            <a:off x="1745673" y="214685"/>
            <a:ext cx="9758939" cy="1690315"/>
          </a:xfrm>
        </p:spPr>
        <p:txBody>
          <a:bodyPr>
            <a:normAutofit/>
          </a:bodyPr>
          <a:lstStyle/>
          <a:p>
            <a:pPr algn="ctr"/>
            <a:r>
              <a:rPr lang="he-IL" sz="4800" b="1" dirty="0"/>
              <a:t>כל מעלת הצדיקים</a:t>
            </a:r>
            <a:endParaRPr lang="he-IL" sz="8800" b="1" dirty="0"/>
          </a:p>
        </p:txBody>
      </p:sp>
      <p:sp>
        <p:nvSpPr>
          <p:cNvPr id="3" name="מציין מיקום תוכן 2">
            <a:extLst>
              <a:ext uri="{FF2B5EF4-FFF2-40B4-BE49-F238E27FC236}">
                <a16:creationId xmlns:a16="http://schemas.microsoft.com/office/drawing/2014/main" id="{B001A05A-EABC-8E08-EF2C-94E71434382A}"/>
              </a:ext>
            </a:extLst>
          </p:cNvPr>
          <p:cNvSpPr>
            <a:spLocks noGrp="1"/>
          </p:cNvSpPr>
          <p:nvPr>
            <p:ph idx="1"/>
          </p:nvPr>
        </p:nvSpPr>
        <p:spPr>
          <a:xfrm>
            <a:off x="955343" y="1264554"/>
            <a:ext cx="10549269" cy="5477439"/>
          </a:xfrm>
        </p:spPr>
        <p:txBody>
          <a:bodyPr>
            <a:normAutofit/>
          </a:bodyPr>
          <a:lstStyle/>
          <a:p>
            <a:pPr marL="457200" algn="just" rtl="1">
              <a:lnSpc>
                <a:spcPts val="1400"/>
              </a:lnSpc>
              <a:spcBef>
                <a:spcPts val="1200"/>
              </a:spcBef>
              <a:spcAft>
                <a:spcPts val="300"/>
              </a:spcAft>
              <a:tabLst>
                <a:tab pos="147320" algn="l"/>
              </a:tabLst>
            </a:pPr>
            <a:r>
              <a:rPr lang="he-IL" sz="1800" b="0" kern="1600" dirty="0" err="1">
                <a:effectLst/>
                <a:latin typeface="Arial" panose="020B0604020202020204" pitchFamily="34" charset="0"/>
                <a:cs typeface="David" panose="020E0502060401010101" pitchFamily="34" charset="-79"/>
              </a:rPr>
              <a:t>הרמ"א</a:t>
            </a:r>
            <a:r>
              <a:rPr lang="he-IL" sz="1800" b="0" kern="1600" dirty="0">
                <a:effectLst/>
                <a:latin typeface="Arial" panose="020B0604020202020204" pitchFamily="34" charset="0"/>
                <a:cs typeface="David" panose="020E0502060401010101" pitchFamily="34" charset="-79"/>
              </a:rPr>
              <a:t> בתחילת שולחן ערוך אורח חיים (סימן א' סעיף א') כותב:</a:t>
            </a:r>
            <a:endParaRPr lang="en-US" sz="1800" b="1" kern="1600" dirty="0">
              <a:effectLst/>
              <a:latin typeface="Arial" panose="020B0604020202020204" pitchFamily="34" charset="0"/>
            </a:endParaRPr>
          </a:p>
          <a:p>
            <a:pPr marL="457200" algn="r" rtl="1"/>
            <a:r>
              <a:rPr lang="he-IL" sz="1800" b="1" kern="1600" dirty="0">
                <a:effectLst/>
                <a:highlight>
                  <a:srgbClr val="FFFF00"/>
                </a:highlight>
                <a:latin typeface="Arial" panose="020B0604020202020204" pitchFamily="34" charset="0"/>
                <a:cs typeface="Monotype Hadassah"/>
              </a:rPr>
              <a:t>"</a:t>
            </a:r>
            <a:r>
              <a:rPr lang="he-IL" sz="1800" b="1" kern="1600" dirty="0" err="1">
                <a:effectLst/>
                <a:highlight>
                  <a:srgbClr val="FFFF00"/>
                </a:highlight>
                <a:latin typeface="Arial" panose="020B0604020202020204" pitchFamily="34" charset="0"/>
                <a:cs typeface="Monotype Hadassah"/>
              </a:rPr>
              <a:t>שויתי</a:t>
            </a:r>
            <a:r>
              <a:rPr lang="he-IL" sz="1800" b="1" kern="1600" dirty="0">
                <a:effectLst/>
                <a:highlight>
                  <a:srgbClr val="FFFF00"/>
                </a:highlight>
                <a:latin typeface="Arial" panose="020B0604020202020204" pitchFamily="34" charset="0"/>
                <a:cs typeface="Monotype Hadassah"/>
              </a:rPr>
              <a:t> ה' לנגדי תמיד" הוא כלל גדול בתורה ובמעלות הצדיקים אשר הולכים לפני האלוקים.</a:t>
            </a:r>
            <a:endParaRPr lang="en-US" sz="1800" b="1" kern="1600" dirty="0">
              <a:effectLst/>
              <a:highlight>
                <a:srgbClr val="FFFF00"/>
              </a:highlight>
              <a:latin typeface="Arial" panose="020B0604020202020204" pitchFamily="34" charset="0"/>
            </a:endParaRPr>
          </a:p>
          <a:p>
            <a:pPr marL="252095" marR="252095" algn="just" rtl="1">
              <a:spcBef>
                <a:spcPts val="1200"/>
              </a:spcBef>
              <a:spcAft>
                <a:spcPts val="300"/>
              </a:spcAft>
              <a:tabLst>
                <a:tab pos="147320" algn="l"/>
              </a:tabLst>
            </a:pPr>
            <a:r>
              <a:rPr lang="he-IL" sz="1800" b="1" kern="1600" dirty="0">
                <a:effectLst/>
                <a:latin typeface="Arial" panose="020B0604020202020204" pitchFamily="34" charset="0"/>
                <a:cs typeface="Monotype Hadassah"/>
              </a:rPr>
              <a:t> </a:t>
            </a:r>
            <a:r>
              <a:rPr lang="he-IL" sz="1800" b="0" kern="1600" dirty="0">
                <a:effectLst/>
                <a:latin typeface="Arial" panose="020B0604020202020204" pitchFamily="34" charset="0"/>
                <a:cs typeface="David" panose="020E0502060401010101" pitchFamily="34" charset="-79"/>
              </a:rPr>
              <a:t>וכתב על זה </a:t>
            </a:r>
            <a:r>
              <a:rPr lang="he-IL" sz="1800" b="0" kern="1600" dirty="0" err="1">
                <a:effectLst/>
                <a:latin typeface="Arial" panose="020B0604020202020204" pitchFamily="34" charset="0"/>
                <a:cs typeface="David" panose="020E0502060401010101" pitchFamily="34" charset="-79"/>
              </a:rPr>
              <a:t>הגר"א</a:t>
            </a:r>
            <a:r>
              <a:rPr lang="he-IL" sz="1800" b="0" kern="1600" dirty="0">
                <a:effectLst/>
                <a:latin typeface="Arial" panose="020B0604020202020204" pitchFamily="34" charset="0"/>
                <a:cs typeface="David" panose="020E0502060401010101" pitchFamily="34" charset="-79"/>
              </a:rPr>
              <a:t> בביאורו: </a:t>
            </a:r>
            <a:r>
              <a:rPr lang="he-IL" sz="1800" b="1" kern="1600" dirty="0">
                <a:effectLst/>
                <a:latin typeface="Arial" panose="020B0604020202020204" pitchFamily="34" charset="0"/>
                <a:cs typeface="Monotype Hadassah"/>
              </a:rPr>
              <a:t>כמו שכתוב "איש צדיק תמים ... את האלוקים התהלך נח", וכן בחנוך, וכן באבות "אשר התהלכו </a:t>
            </a:r>
            <a:r>
              <a:rPr lang="he-IL" sz="1800" b="1" kern="1600" dirty="0" err="1">
                <a:effectLst/>
                <a:latin typeface="Arial" panose="020B0604020202020204" pitchFamily="34" charset="0"/>
                <a:cs typeface="Monotype Hadassah"/>
              </a:rPr>
              <a:t>אבותי</a:t>
            </a:r>
            <a:r>
              <a:rPr lang="he-IL" sz="1800" b="1" kern="1600" dirty="0">
                <a:effectLst/>
                <a:latin typeface="Arial" panose="020B0604020202020204" pitchFamily="34" charset="0"/>
                <a:cs typeface="Monotype Hadassah"/>
              </a:rPr>
              <a:t> לפניו",</a:t>
            </a:r>
            <a:r>
              <a:rPr lang="he-IL" sz="1800" b="1" kern="1600" spc="150" dirty="0">
                <a:effectLst/>
                <a:latin typeface="Arial" panose="020B0604020202020204" pitchFamily="34" charset="0"/>
                <a:cs typeface="Monotype Hadassah"/>
              </a:rPr>
              <a:t> </a:t>
            </a:r>
            <a:r>
              <a:rPr lang="he-IL" sz="1800" b="1" u="sng" kern="1600" spc="200" dirty="0">
                <a:effectLst/>
                <a:highlight>
                  <a:srgbClr val="FFFF00"/>
                </a:highlight>
                <a:uFill>
                  <a:solidFill>
                    <a:srgbClr val="C0C0C0"/>
                  </a:solidFill>
                </a:uFill>
                <a:latin typeface="Arial" panose="020B0604020202020204" pitchFamily="34" charset="0"/>
                <a:cs typeface="Monotype Hadassah"/>
              </a:rPr>
              <a:t>וזהו כל מעלת הצדיקים</a:t>
            </a:r>
            <a:r>
              <a:rPr lang="he-IL" sz="1800" b="1" kern="1600" spc="200" dirty="0">
                <a:effectLst/>
                <a:latin typeface="Arial" panose="020B0604020202020204" pitchFamily="34" charset="0"/>
                <a:cs typeface="Monotype Hadassah"/>
              </a:rPr>
              <a:t>.</a:t>
            </a:r>
            <a:endParaRPr lang="en-US" sz="1800" b="1" kern="1600" dirty="0">
              <a:effectLst/>
              <a:latin typeface="Arial" panose="020B0604020202020204" pitchFamily="34" charset="0"/>
            </a:endParaRPr>
          </a:p>
          <a:p>
            <a:pPr algn="r" rtl="1"/>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מדברי רמ"א אלו מתברר,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שהמצוה</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להרגיש את קרבת השי"ת באופן תמידי, אינה רק פרט אחד מתוך הפרטים הרבים של עבודת ה', אלא מצוה מרכזית ביותר בתורה. </a:t>
            </a:r>
          </a:p>
          <a:p>
            <a:pPr algn="r" rtl="1"/>
            <a:r>
              <a:rPr lang="he-IL" sz="1800" dirty="0">
                <a:effectLst/>
                <a:latin typeface="Times New Roman" panose="02020603050405020304" pitchFamily="18" charset="0"/>
                <a:ea typeface="Times New Roman" panose="02020603050405020304" pitchFamily="18" charset="0"/>
                <a:cs typeface="David" panose="020E0502060401010101" pitchFamily="34" charset="-79"/>
              </a:rPr>
              <a:t>ומדברי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הגר"א</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שכתב שהיא '</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כל</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מעלת הצדיקים' רואים שהיא ההצלחה הרוחנית האמיתית היחידה </a:t>
            </a:r>
            <a:br>
              <a:rPr lang="en-US" sz="1800" dirty="0">
                <a:effectLst/>
                <a:latin typeface="Times New Roman" panose="02020603050405020304" pitchFamily="18" charset="0"/>
                <a:ea typeface="Times New Roman" panose="02020603050405020304" pitchFamily="18" charset="0"/>
                <a:cs typeface="David" panose="020E0502060401010101" pitchFamily="34" charset="-79"/>
              </a:rPr>
            </a:b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בעולם הזה – ואם כן, ברור שהיא מטרת כל התורה וקיום מצוותיה והמגמה שהיא ייעוד חיינו.</a:t>
            </a:r>
          </a:p>
          <a:p>
            <a:pPr algn="r" rtl="1"/>
            <a:r>
              <a:rPr lang="he-IL" b="1" dirty="0">
                <a:latin typeface="Times New Roman" panose="02020603050405020304" pitchFamily="18" charset="0"/>
                <a:ea typeface="Times New Roman" panose="02020603050405020304" pitchFamily="18" charset="0"/>
                <a:cs typeface="David" panose="020E0502060401010101" pitchFamily="34" charset="-79"/>
              </a:rPr>
              <a:t>וצריך ברור מדוע זה כל כך דבר חשוב?</a:t>
            </a:r>
          </a:p>
          <a:p>
            <a:pPr algn="r" rtl="1"/>
            <a:r>
              <a:rPr lang="he-IL" sz="1800" b="1" dirty="0">
                <a:effectLst/>
                <a:highlight>
                  <a:srgbClr val="FFFF00"/>
                </a:highlight>
                <a:latin typeface="Times New Roman" panose="02020603050405020304" pitchFamily="18" charset="0"/>
                <a:ea typeface="Times New Roman" panose="02020603050405020304" pitchFamily="18" charset="0"/>
                <a:cs typeface="David" panose="020E0502060401010101" pitchFamily="34" charset="-79"/>
              </a:rPr>
              <a:t>ובכלל איך עושים את זה – כל הזמן לחשוב מי יכול?</a:t>
            </a:r>
          </a:p>
          <a:p>
            <a:pPr algn="r" rtl="1"/>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pPr algn="r" rtl="1"/>
            <a:r>
              <a:rPr lang="he-IL" sz="1800" dirty="0">
                <a:effectLst/>
                <a:latin typeface="Times New Roman" panose="02020603050405020304" pitchFamily="18" charset="0"/>
                <a:ea typeface="Times New Roman" panose="02020603050405020304" pitchFamily="18" charset="0"/>
                <a:cs typeface="David" panose="020E0502060401010101" pitchFamily="34" charset="-79"/>
              </a:rPr>
              <a:t> </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p:txBody>
      </p:sp>
      <p:sp>
        <p:nvSpPr>
          <p:cNvPr id="4" name="מציין מיקום של מספר שקופית 3">
            <a:extLst>
              <a:ext uri="{FF2B5EF4-FFF2-40B4-BE49-F238E27FC236}">
                <a16:creationId xmlns:a16="http://schemas.microsoft.com/office/drawing/2014/main" id="{B0A78A01-B32F-2623-DA64-D7A722AAABEE}"/>
              </a:ext>
            </a:extLst>
          </p:cNvPr>
          <p:cNvSpPr>
            <a:spLocks noGrp="1"/>
          </p:cNvSpPr>
          <p:nvPr>
            <p:ph type="sldNum" sz="quarter" idx="12"/>
          </p:nvPr>
        </p:nvSpPr>
        <p:spPr/>
        <p:txBody>
          <a:bodyPr/>
          <a:lstStyle/>
          <a:p>
            <a:fld id="{519954A3-9DFD-4C44-94BA-B95130A3BA1C}" type="slidenum">
              <a:rPr lang="en-US" smtClean="0"/>
              <a:t>56</a:t>
            </a:fld>
            <a:endParaRPr lang="en-US" dirty="0"/>
          </a:p>
        </p:txBody>
      </p:sp>
      <p:pic>
        <p:nvPicPr>
          <p:cNvPr id="5" name="תמונה 4">
            <a:extLst>
              <a:ext uri="{FF2B5EF4-FFF2-40B4-BE49-F238E27FC236}">
                <a16:creationId xmlns:a16="http://schemas.microsoft.com/office/drawing/2014/main" id="{7818ED25-D274-9160-40DE-7163F185CD31}"/>
              </a:ext>
            </a:extLst>
          </p:cNvPr>
          <p:cNvPicPr>
            <a:picLocks noChangeAspect="1"/>
          </p:cNvPicPr>
          <p:nvPr/>
        </p:nvPicPr>
        <p:blipFill>
          <a:blip r:embed="rId2"/>
          <a:stretch>
            <a:fillRect/>
          </a:stretch>
        </p:blipFill>
        <p:spPr>
          <a:xfrm>
            <a:off x="0" y="3066392"/>
            <a:ext cx="2529987" cy="3791607"/>
          </a:xfrm>
          <a:prstGeom prst="rect">
            <a:avLst/>
          </a:prstGeom>
        </p:spPr>
      </p:pic>
    </p:spTree>
    <p:extLst>
      <p:ext uri="{BB962C8B-B14F-4D97-AF65-F5344CB8AC3E}">
        <p14:creationId xmlns:p14="http://schemas.microsoft.com/office/powerpoint/2010/main" val="2052847414"/>
      </p:ext>
    </p:extLst>
  </p:cSld>
  <p:clrMapOvr>
    <a:masterClrMapping/>
  </p:clrMapOvr>
  <mc:AlternateContent xmlns:mc="http://schemas.openxmlformats.org/markup-compatibility/2006" xmlns:p14="http://schemas.microsoft.com/office/powerpoint/2010/main">
    <mc:Choice Requires="p14">
      <p:transition spd="slow" p14:dur="2000" advTm="51774"/>
    </mc:Choice>
    <mc:Fallback xmlns="">
      <p:transition spd="slow" advTm="51774"/>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F150D79-FE33-A0CC-46E4-8E21819719B6}"/>
              </a:ext>
            </a:extLst>
          </p:cNvPr>
          <p:cNvSpPr>
            <a:spLocks noGrp="1"/>
          </p:cNvSpPr>
          <p:nvPr>
            <p:ph type="title"/>
          </p:nvPr>
        </p:nvSpPr>
        <p:spPr/>
        <p:txBody>
          <a:bodyPr/>
          <a:lstStyle/>
          <a:p>
            <a:r>
              <a:rPr lang="he-IL" dirty="0"/>
              <a:t>היכן זה כתוב</a:t>
            </a:r>
          </a:p>
        </p:txBody>
      </p:sp>
      <p:sp>
        <p:nvSpPr>
          <p:cNvPr id="3" name="מציין מיקום תוכן 2">
            <a:extLst>
              <a:ext uri="{FF2B5EF4-FFF2-40B4-BE49-F238E27FC236}">
                <a16:creationId xmlns:a16="http://schemas.microsoft.com/office/drawing/2014/main" id="{768B1E3A-7307-3A43-FFFF-4C08B0CB29AC}"/>
              </a:ext>
            </a:extLst>
          </p:cNvPr>
          <p:cNvSpPr>
            <a:spLocks noGrp="1"/>
          </p:cNvSpPr>
          <p:nvPr>
            <p:ph idx="1"/>
          </p:nvPr>
        </p:nvSpPr>
        <p:spPr/>
        <p:txBody>
          <a:bodyPr/>
          <a:lstStyle/>
          <a:p>
            <a:r>
              <a:rPr lang="he-IL" sz="1800" b="0" dirty="0">
                <a:effectLst/>
                <a:latin typeface="Calibri" panose="020F0502020204030204" pitchFamily="34" charset="0"/>
                <a:ea typeface="Calibri" panose="020F0502020204030204" pitchFamily="34" charset="0"/>
                <a:cs typeface="Narkisim" panose="020E0502050101010101" pitchFamily="34" charset="-79"/>
              </a:rPr>
              <a:t>איך יתכן שיש מצוה חשובה כל כך עד כדי כך שהיא מטרת כל המצוות, </a:t>
            </a:r>
          </a:p>
          <a:p>
            <a:r>
              <a:rPr lang="he-IL" sz="1800" b="0" dirty="0">
                <a:effectLst/>
                <a:latin typeface="Calibri" panose="020F0502020204030204" pitchFamily="34" charset="0"/>
                <a:ea typeface="Calibri" panose="020F0502020204030204" pitchFamily="34" charset="0"/>
                <a:cs typeface="Narkisim" panose="020E0502050101010101" pitchFamily="34" charset="-79"/>
              </a:rPr>
              <a:t>ולמרות זאת היא אינה מופיעה כמצווה עצמאית בתוך תרי"ג המצוות?</a:t>
            </a:r>
            <a:endParaRPr lang="he-IL" b="0" dirty="0"/>
          </a:p>
        </p:txBody>
      </p:sp>
      <p:sp>
        <p:nvSpPr>
          <p:cNvPr id="4" name="מציין מיקום של מספר שקופית 3">
            <a:extLst>
              <a:ext uri="{FF2B5EF4-FFF2-40B4-BE49-F238E27FC236}">
                <a16:creationId xmlns:a16="http://schemas.microsoft.com/office/drawing/2014/main" id="{4D118D55-8316-EAED-9BC5-604F364AA269}"/>
              </a:ext>
            </a:extLst>
          </p:cNvPr>
          <p:cNvSpPr>
            <a:spLocks noGrp="1"/>
          </p:cNvSpPr>
          <p:nvPr>
            <p:ph type="sldNum" sz="quarter" idx="12"/>
          </p:nvPr>
        </p:nvSpPr>
        <p:spPr/>
        <p:txBody>
          <a:bodyPr/>
          <a:lstStyle/>
          <a:p>
            <a:fld id="{519954A3-9DFD-4C44-94BA-B95130A3BA1C}" type="slidenum">
              <a:rPr lang="en-US" smtClean="0"/>
              <a:t>57</a:t>
            </a:fld>
            <a:endParaRPr lang="en-US" dirty="0"/>
          </a:p>
        </p:txBody>
      </p:sp>
    </p:spTree>
    <p:extLst>
      <p:ext uri="{BB962C8B-B14F-4D97-AF65-F5344CB8AC3E}">
        <p14:creationId xmlns:p14="http://schemas.microsoft.com/office/powerpoint/2010/main" val="42816346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2B77BB3-C2A1-6B4F-1110-0588C7FBD290}"/>
              </a:ext>
            </a:extLst>
          </p:cNvPr>
          <p:cNvSpPr>
            <a:spLocks noGrp="1"/>
          </p:cNvSpPr>
          <p:nvPr>
            <p:ph type="title"/>
          </p:nvPr>
        </p:nvSpPr>
        <p:spPr/>
        <p:txBody>
          <a:bodyPr/>
          <a:lstStyle/>
          <a:p>
            <a:r>
              <a:rPr lang="he-IL" dirty="0"/>
              <a:t>והיו – על לבבך</a:t>
            </a:r>
          </a:p>
        </p:txBody>
      </p:sp>
      <p:sp>
        <p:nvSpPr>
          <p:cNvPr id="3" name="מציין מיקום תוכן 2">
            <a:extLst>
              <a:ext uri="{FF2B5EF4-FFF2-40B4-BE49-F238E27FC236}">
                <a16:creationId xmlns:a16="http://schemas.microsoft.com/office/drawing/2014/main" id="{FFDEE449-0CB4-7A6D-E624-983A57AF87A6}"/>
              </a:ext>
            </a:extLst>
          </p:cNvPr>
          <p:cNvSpPr>
            <a:spLocks noGrp="1"/>
          </p:cNvSpPr>
          <p:nvPr>
            <p:ph idx="1"/>
          </p:nvPr>
        </p:nvSpPr>
        <p:spPr/>
        <p:txBody>
          <a:bodyPr>
            <a:normAutofit/>
          </a:bodyPr>
          <a:lstStyle/>
          <a:p>
            <a:pPr algn="just"/>
            <a:r>
              <a:rPr lang="he-IL" sz="2400" dirty="0">
                <a:effectLst/>
                <a:latin typeface="Guttman Frank" panose="02010401010101010101" pitchFamily="2" charset="-79"/>
                <a:ea typeface="Times New Roman" panose="02020603050405020304" pitchFamily="18" charset="0"/>
                <a:cs typeface="Guttman Frank" panose="02010401010101010101" pitchFamily="2" charset="-79"/>
              </a:rPr>
              <a:t>חובות הלבבות בפתיחה לשער היחוד כתב שמצות "</a:t>
            </a:r>
            <a:r>
              <a:rPr lang="he-IL" sz="2400" dirty="0" err="1">
                <a:effectLst/>
                <a:latin typeface="Guttman Frank" panose="02010401010101010101" pitchFamily="2" charset="-79"/>
                <a:ea typeface="Times New Roman" panose="02020603050405020304" pitchFamily="18" charset="0"/>
                <a:cs typeface="Guttman Frank" panose="02010401010101010101" pitchFamily="2" charset="-79"/>
              </a:rPr>
              <a:t>שויתי</a:t>
            </a:r>
            <a:r>
              <a:rPr lang="he-IL" sz="2400" dirty="0">
                <a:effectLst/>
                <a:latin typeface="Guttman Frank" panose="02010401010101010101" pitchFamily="2" charset="-79"/>
                <a:ea typeface="Times New Roman" panose="02020603050405020304" pitchFamily="18" charset="0"/>
                <a:cs typeface="Guttman Frank" panose="02010401010101010101" pitchFamily="2" charset="-79"/>
              </a:rPr>
              <a:t> ה' לנגדי תמיד" - שלא יחדל הלב </a:t>
            </a:r>
            <a:r>
              <a:rPr lang="he-IL" sz="2400" dirty="0" err="1">
                <a:effectLst/>
                <a:latin typeface="Guttman Frank" panose="02010401010101010101" pitchFamily="2" charset="-79"/>
                <a:ea typeface="Times New Roman" panose="02020603050405020304" pitchFamily="18" charset="0"/>
                <a:cs typeface="Guttman Frank" panose="02010401010101010101" pitchFamily="2" charset="-79"/>
              </a:rPr>
              <a:t>מזכרון</a:t>
            </a:r>
            <a:r>
              <a:rPr lang="he-IL" sz="2400" dirty="0">
                <a:effectLst/>
                <a:latin typeface="Guttman Frank" panose="02010401010101010101" pitchFamily="2" charset="-79"/>
                <a:ea typeface="Times New Roman" panose="02020603050405020304" pitchFamily="18" charset="0"/>
                <a:cs typeface="Guttman Frank" panose="02010401010101010101" pitchFamily="2" charset="-79"/>
              </a:rPr>
              <a:t> ה' תמיד, היא כוונת התורה במה שכתב </a:t>
            </a:r>
            <a:r>
              <a:rPr lang="he-IL" sz="2400" dirty="0">
                <a:effectLst/>
                <a:highlight>
                  <a:srgbClr val="FFFF00"/>
                </a:highlight>
                <a:latin typeface="Guttman Frank" panose="02010401010101010101" pitchFamily="2" charset="-79"/>
                <a:ea typeface="Times New Roman" panose="02020603050405020304" pitchFamily="18" charset="0"/>
                <a:cs typeface="Guttman Frank" panose="02010401010101010101" pitchFamily="2" charset="-79"/>
              </a:rPr>
              <a:t>"והיו הדברים האלה אשר אנכי </a:t>
            </a:r>
            <a:r>
              <a:rPr lang="he-IL" sz="2400" dirty="0" err="1">
                <a:effectLst/>
                <a:highlight>
                  <a:srgbClr val="FFFF00"/>
                </a:highlight>
                <a:latin typeface="Guttman Frank" panose="02010401010101010101" pitchFamily="2" charset="-79"/>
                <a:ea typeface="Times New Roman" panose="02020603050405020304" pitchFamily="18" charset="0"/>
                <a:cs typeface="Guttman Frank" panose="02010401010101010101" pitchFamily="2" charset="-79"/>
              </a:rPr>
              <a:t>מצוך</a:t>
            </a:r>
            <a:r>
              <a:rPr lang="he-IL" sz="2400" dirty="0">
                <a:effectLst/>
                <a:highlight>
                  <a:srgbClr val="FFFF00"/>
                </a:highlight>
                <a:latin typeface="Guttman Frank" panose="02010401010101010101" pitchFamily="2" charset="-79"/>
                <a:ea typeface="Times New Roman" panose="02020603050405020304" pitchFamily="18" charset="0"/>
                <a:cs typeface="Guttman Frank" panose="02010401010101010101" pitchFamily="2" charset="-79"/>
              </a:rPr>
              <a:t> היום על לבבך". </a:t>
            </a:r>
          </a:p>
          <a:p>
            <a:pPr algn="just"/>
            <a:r>
              <a:rPr lang="he-IL" sz="2400" dirty="0">
                <a:effectLst/>
                <a:latin typeface="Guttman Frank" panose="02010401010101010101" pitchFamily="2" charset="-79"/>
                <a:ea typeface="Times New Roman" panose="02020603050405020304" pitchFamily="18" charset="0"/>
                <a:cs typeface="Guttman Frank" panose="02010401010101010101" pitchFamily="2" charset="-79"/>
              </a:rPr>
              <a:t>כוונתו ש"הדברים האלה" היינו אחדות ה' ואהבת ה' המוזכרות קודם, יהיו תמיד "על לבבך". </a:t>
            </a:r>
          </a:p>
          <a:p>
            <a:pPr algn="just"/>
            <a:r>
              <a:rPr lang="he-IL" sz="2400" dirty="0">
                <a:effectLst/>
                <a:latin typeface="Guttman Frank" panose="02010401010101010101" pitchFamily="2" charset="-79"/>
                <a:ea typeface="Times New Roman" panose="02020603050405020304" pitchFamily="18" charset="0"/>
                <a:cs typeface="Guttman Frank" panose="02010401010101010101" pitchFamily="2" charset="-79"/>
              </a:rPr>
              <a:t>כל הדברים המוזכרים אח"כ בפרשה מיועדים להביא לקיום מצוה אהבת ה'; שזו היא מטרת "</a:t>
            </a:r>
            <a:r>
              <a:rPr lang="he-IL" sz="2400" dirty="0" err="1">
                <a:effectLst/>
                <a:latin typeface="Guttman Frank" panose="02010401010101010101" pitchFamily="2" charset="-79"/>
                <a:ea typeface="Times New Roman" panose="02020603050405020304" pitchFamily="18" charset="0"/>
                <a:cs typeface="Guttman Frank" panose="02010401010101010101" pitchFamily="2" charset="-79"/>
              </a:rPr>
              <a:t>ושננתם</a:t>
            </a:r>
            <a:r>
              <a:rPr lang="he-IL" sz="2400" dirty="0">
                <a:effectLst/>
                <a:latin typeface="Guttman Frank" panose="02010401010101010101" pitchFamily="2" charset="-79"/>
                <a:ea typeface="Times New Roman" panose="02020603050405020304" pitchFamily="18" charset="0"/>
                <a:cs typeface="Guttman Frank" panose="02010401010101010101" pitchFamily="2" charset="-79"/>
              </a:rPr>
              <a:t> לבניך ודברת בם בשבתך בביתך ובלכתך בדרך </a:t>
            </a:r>
            <a:r>
              <a:rPr lang="he-IL" sz="2400" dirty="0" err="1">
                <a:effectLst/>
                <a:latin typeface="Guttman Frank" panose="02010401010101010101" pitchFamily="2" charset="-79"/>
                <a:ea typeface="Times New Roman" panose="02020603050405020304" pitchFamily="18" charset="0"/>
                <a:cs typeface="Guttman Frank" panose="02010401010101010101" pitchFamily="2" charset="-79"/>
              </a:rPr>
              <a:t>ובשכבך</a:t>
            </a:r>
            <a:r>
              <a:rPr lang="he-IL" sz="2400" dirty="0">
                <a:effectLst/>
                <a:latin typeface="Guttman Frank" panose="02010401010101010101" pitchFamily="2" charset="-79"/>
                <a:ea typeface="Times New Roman" panose="02020603050405020304" pitchFamily="18" charset="0"/>
                <a:cs typeface="Guttman Frank" panose="02010401010101010101" pitchFamily="2" charset="-79"/>
              </a:rPr>
              <a:t> ובקומך" </a:t>
            </a:r>
          </a:p>
          <a:p>
            <a:pPr algn="just"/>
            <a:r>
              <a:rPr lang="he-IL" sz="2400" dirty="0">
                <a:effectLst/>
                <a:latin typeface="Guttman Frank" panose="02010401010101010101" pitchFamily="2" charset="-79"/>
                <a:ea typeface="Times New Roman" panose="02020603050405020304" pitchFamily="18" charset="0"/>
                <a:cs typeface="Guttman Frank" panose="02010401010101010101" pitchFamily="2" charset="-79"/>
              </a:rPr>
              <a:t>['שתהיה רגילות לשונו בהם תמיד מביאה לידי </a:t>
            </a:r>
            <a:r>
              <a:rPr lang="he-IL" sz="2400" dirty="0" err="1">
                <a:effectLst/>
                <a:latin typeface="Guttman Frank" panose="02010401010101010101" pitchFamily="2" charset="-79"/>
                <a:ea typeface="Times New Roman" panose="02020603050405020304" pitchFamily="18" charset="0"/>
                <a:cs typeface="Guttman Frank" panose="02010401010101010101" pitchFamily="2" charset="-79"/>
              </a:rPr>
              <a:t>זכרון</a:t>
            </a:r>
            <a:r>
              <a:rPr lang="he-IL" sz="2400" dirty="0">
                <a:effectLst/>
                <a:latin typeface="Guttman Frank" panose="02010401010101010101" pitchFamily="2" charset="-79"/>
                <a:ea typeface="Times New Roman" panose="02020603050405020304" pitchFamily="18" charset="0"/>
                <a:cs typeface="Guttman Frank" panose="02010401010101010101" pitchFamily="2" charset="-79"/>
              </a:rPr>
              <a:t> הלב, ולא יפנה לבבו מזכר </a:t>
            </a:r>
            <a:r>
              <a:rPr lang="he-IL" sz="2400" dirty="0" err="1">
                <a:effectLst/>
                <a:latin typeface="Guttman Frank" panose="02010401010101010101" pitchFamily="2" charset="-79"/>
                <a:ea typeface="Times New Roman" panose="02020603050405020304" pitchFamily="18" charset="0"/>
                <a:cs typeface="Guttman Frank" panose="02010401010101010101" pitchFamily="2" charset="-79"/>
              </a:rPr>
              <a:t>האלהים</a:t>
            </a:r>
            <a:r>
              <a:rPr lang="he-IL" sz="2400" dirty="0">
                <a:effectLst/>
                <a:latin typeface="Guttman Frank" panose="02010401010101010101" pitchFamily="2" charset="-79"/>
                <a:ea typeface="Times New Roman" panose="02020603050405020304" pitchFamily="18" charset="0"/>
                <a:cs typeface="Guttman Frank" panose="02010401010101010101" pitchFamily="2" charset="-79"/>
              </a:rPr>
              <a:t> תמיד']</a:t>
            </a:r>
          </a:p>
          <a:p>
            <a:pPr algn="just"/>
            <a:r>
              <a:rPr lang="he-IL" sz="2400" dirty="0">
                <a:latin typeface="Guttman Frank" panose="02010401010101010101" pitchFamily="2" charset="-79"/>
                <a:cs typeface="Guttman Frank" panose="02010401010101010101" pitchFamily="2" charset="-79"/>
              </a:rPr>
              <a:t>דהיינו מצוות </a:t>
            </a:r>
            <a:r>
              <a:rPr lang="he-IL" sz="2400" dirty="0" err="1">
                <a:latin typeface="Guttman Frank" panose="02010401010101010101" pitchFamily="2" charset="-79"/>
                <a:cs typeface="Guttman Frank" panose="02010401010101010101" pitchFamily="2" charset="-79"/>
              </a:rPr>
              <a:t>שויתי</a:t>
            </a:r>
            <a:r>
              <a:rPr lang="he-IL" sz="2400" dirty="0">
                <a:latin typeface="Guttman Frank" panose="02010401010101010101" pitchFamily="2" charset="-79"/>
                <a:cs typeface="Guttman Frank" panose="02010401010101010101" pitchFamily="2" charset="-79"/>
              </a:rPr>
              <a:t> היא חלק ממצוות אהבת ה' שנצטווינו שתהיה תמיד על ליבנו. </a:t>
            </a:r>
          </a:p>
        </p:txBody>
      </p:sp>
      <p:sp>
        <p:nvSpPr>
          <p:cNvPr id="4" name="מציין מיקום של מספר שקופית 3">
            <a:extLst>
              <a:ext uri="{FF2B5EF4-FFF2-40B4-BE49-F238E27FC236}">
                <a16:creationId xmlns:a16="http://schemas.microsoft.com/office/drawing/2014/main" id="{2A4FA61C-FF13-DC28-C8EE-561DD0169D29}"/>
              </a:ext>
            </a:extLst>
          </p:cNvPr>
          <p:cNvSpPr>
            <a:spLocks noGrp="1"/>
          </p:cNvSpPr>
          <p:nvPr>
            <p:ph type="sldNum" sz="quarter" idx="12"/>
          </p:nvPr>
        </p:nvSpPr>
        <p:spPr/>
        <p:txBody>
          <a:bodyPr/>
          <a:lstStyle/>
          <a:p>
            <a:fld id="{519954A3-9DFD-4C44-94BA-B95130A3BA1C}" type="slidenum">
              <a:rPr lang="en-US" smtClean="0"/>
              <a:t>58</a:t>
            </a:fld>
            <a:endParaRPr lang="en-US" dirty="0"/>
          </a:p>
        </p:txBody>
      </p:sp>
    </p:spTree>
    <p:extLst>
      <p:ext uri="{BB962C8B-B14F-4D97-AF65-F5344CB8AC3E}">
        <p14:creationId xmlns:p14="http://schemas.microsoft.com/office/powerpoint/2010/main" val="826316792"/>
      </p:ext>
    </p:extLst>
  </p:cSld>
  <p:clrMapOvr>
    <a:masterClrMapping/>
  </p:clrMapOvr>
  <mc:AlternateContent xmlns:mc="http://schemas.openxmlformats.org/markup-compatibility/2006" xmlns:p14="http://schemas.microsoft.com/office/powerpoint/2010/main">
    <mc:Choice Requires="p14">
      <p:transition spd="slow" p14:dur="2000" advTm="3390"/>
    </mc:Choice>
    <mc:Fallback xmlns="">
      <p:transition spd="slow" advTm="339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כותרת 4">
            <a:extLst>
              <a:ext uri="{FF2B5EF4-FFF2-40B4-BE49-F238E27FC236}">
                <a16:creationId xmlns:a16="http://schemas.microsoft.com/office/drawing/2014/main" id="{391FFE8C-E25B-6092-5A4C-13ED1AE63A4D}"/>
              </a:ext>
            </a:extLst>
          </p:cNvPr>
          <p:cNvSpPr>
            <a:spLocks noGrp="1"/>
          </p:cNvSpPr>
          <p:nvPr>
            <p:ph type="title"/>
          </p:nvPr>
        </p:nvSpPr>
        <p:spPr/>
        <p:txBody>
          <a:bodyPr/>
          <a:lstStyle/>
          <a:p>
            <a:pPr algn="ctr"/>
            <a:r>
              <a:rPr lang="he-IL" dirty="0"/>
              <a:t>קריאת שמע</a:t>
            </a:r>
          </a:p>
        </p:txBody>
      </p:sp>
      <p:sp>
        <p:nvSpPr>
          <p:cNvPr id="3" name="מציין מיקום תוכן 2">
            <a:extLst>
              <a:ext uri="{FF2B5EF4-FFF2-40B4-BE49-F238E27FC236}">
                <a16:creationId xmlns:a16="http://schemas.microsoft.com/office/drawing/2014/main" id="{3E84544C-5E1A-DCAE-2DE3-3C05721CF9BB}"/>
              </a:ext>
            </a:extLst>
          </p:cNvPr>
          <p:cNvSpPr>
            <a:spLocks noGrp="1"/>
          </p:cNvSpPr>
          <p:nvPr>
            <p:ph sz="half" idx="1"/>
          </p:nvPr>
        </p:nvSpPr>
        <p:spPr/>
        <p:txBody>
          <a:bodyPr>
            <a:normAutofit/>
          </a:bodyPr>
          <a:lstStyle/>
          <a:p>
            <a:pPr algn="ctr"/>
            <a:r>
              <a:rPr lang="he-IL" dirty="0"/>
              <a:t> </a:t>
            </a:r>
            <a:r>
              <a:rPr lang="he-IL" dirty="0">
                <a:solidFill>
                  <a:srgbClr val="FF0000"/>
                </a:solidFill>
              </a:rPr>
              <a:t>מחשבה</a:t>
            </a:r>
          </a:p>
          <a:p>
            <a:pPr algn="ctr"/>
            <a:r>
              <a:rPr lang="he-IL" dirty="0"/>
              <a:t>וְהָיוּ הַדְּבָרִים הָאֵלֶּה אֲשֶׁר אָנֹכִי </a:t>
            </a:r>
            <a:r>
              <a:rPr lang="he-IL" dirty="0" err="1"/>
              <a:t>מְצַוְּך</a:t>
            </a:r>
            <a:r>
              <a:rPr lang="he-IL" dirty="0"/>
              <a:t>ָ הַיּוֹם עַל לְבָבֶךָ: </a:t>
            </a:r>
          </a:p>
          <a:p>
            <a:pPr algn="ctr"/>
            <a:r>
              <a:rPr lang="he-IL" dirty="0">
                <a:solidFill>
                  <a:srgbClr val="FF0000"/>
                </a:solidFill>
              </a:rPr>
              <a:t>דיבור</a:t>
            </a:r>
          </a:p>
          <a:p>
            <a:pPr algn="ctr"/>
            <a:r>
              <a:rPr lang="he-IL" dirty="0" err="1"/>
              <a:t>וְשִׁנַּנְתָּם</a:t>
            </a:r>
            <a:r>
              <a:rPr lang="he-IL" dirty="0"/>
              <a:t> לְבָנֶיךָ וְדִבַּרְתָּ בָּם בְּשִׁבְתְּךָ בְּבֵיתֶךָ וּבְלֶכְתְּךָ בַדֶּרֶךְ </a:t>
            </a:r>
            <a:r>
              <a:rPr lang="he-IL" dirty="0" err="1"/>
              <a:t>וּבְשָׁכְבְּך</a:t>
            </a:r>
            <a:r>
              <a:rPr lang="he-IL" dirty="0"/>
              <a:t>ָ וּבְקוּמֶךָ: </a:t>
            </a:r>
          </a:p>
          <a:p>
            <a:pPr algn="ctr"/>
            <a:r>
              <a:rPr lang="he-IL" dirty="0">
                <a:solidFill>
                  <a:srgbClr val="FF0000"/>
                </a:solidFill>
              </a:rPr>
              <a:t>מעשה </a:t>
            </a:r>
          </a:p>
          <a:p>
            <a:pPr algn="ctr"/>
            <a:r>
              <a:rPr lang="he-IL" dirty="0"/>
              <a:t>וּקְשַׁרְתָּם לְאוֹת עַל יָדֶךָ וְהָיוּ </a:t>
            </a:r>
            <a:r>
              <a:rPr lang="he-IL" dirty="0" err="1"/>
              <a:t>לְטֹטָפֹת</a:t>
            </a:r>
            <a:r>
              <a:rPr lang="he-IL" dirty="0"/>
              <a:t> בֵּין עֵינֶיךָ: וּכְתַבְתָּם עַל מְזֻזוֹת בֵּיתֶךָ וּבִשְׁעָרֶיךָ: </a:t>
            </a:r>
          </a:p>
        </p:txBody>
      </p:sp>
      <p:sp>
        <p:nvSpPr>
          <p:cNvPr id="6" name="מציין מיקום תוכן 5">
            <a:extLst>
              <a:ext uri="{FF2B5EF4-FFF2-40B4-BE49-F238E27FC236}">
                <a16:creationId xmlns:a16="http://schemas.microsoft.com/office/drawing/2014/main" id="{73E84A65-4F15-DFD3-56EB-CEE7FC39ED94}"/>
              </a:ext>
            </a:extLst>
          </p:cNvPr>
          <p:cNvSpPr>
            <a:spLocks noGrp="1"/>
          </p:cNvSpPr>
          <p:nvPr>
            <p:ph sz="half" idx="2"/>
          </p:nvPr>
        </p:nvSpPr>
        <p:spPr/>
        <p:txBody>
          <a:bodyPr>
            <a:normAutofit/>
          </a:bodyPr>
          <a:lstStyle/>
          <a:p>
            <a:pPr algn="ctr"/>
            <a:r>
              <a:rPr lang="he-IL" dirty="0">
                <a:highlight>
                  <a:srgbClr val="FFFF00"/>
                </a:highlight>
              </a:rPr>
              <a:t>שְׁמַע יִשְׂרָאֵל יְהֹוָה </a:t>
            </a:r>
            <a:r>
              <a:rPr lang="he-IL" dirty="0" err="1">
                <a:highlight>
                  <a:srgbClr val="FFFF00"/>
                </a:highlight>
              </a:rPr>
              <a:t>אֱלֹהֵינו</a:t>
            </a:r>
            <a:r>
              <a:rPr lang="he-IL" dirty="0">
                <a:highlight>
                  <a:srgbClr val="FFFF00"/>
                </a:highlight>
              </a:rPr>
              <a:t>ּ יְהֹוָה אֶחָד: </a:t>
            </a:r>
          </a:p>
          <a:p>
            <a:pPr algn="ctr"/>
            <a:r>
              <a:rPr lang="he-IL" dirty="0">
                <a:highlight>
                  <a:srgbClr val="FFFF00"/>
                </a:highlight>
              </a:rPr>
              <a:t>וְאָהַבְתָּ אֵת יְהֹוָה </a:t>
            </a:r>
            <a:r>
              <a:rPr lang="he-IL" dirty="0" err="1">
                <a:highlight>
                  <a:srgbClr val="FFFF00"/>
                </a:highlight>
              </a:rPr>
              <a:t>אֱלֹהֶיך</a:t>
            </a:r>
            <a:r>
              <a:rPr lang="he-IL" dirty="0">
                <a:highlight>
                  <a:srgbClr val="FFFF00"/>
                </a:highlight>
              </a:rPr>
              <a:t>ָ בְּכָל לְבָבְךָ וּבְכָל נַפְשְׁךָ וּבְכָל מְאֹדֶךָ:</a:t>
            </a:r>
          </a:p>
          <a:p>
            <a:endParaRPr lang="he-IL" dirty="0"/>
          </a:p>
        </p:txBody>
      </p:sp>
      <p:sp>
        <p:nvSpPr>
          <p:cNvPr id="4" name="מציין מיקום של מספר שקופית 3">
            <a:extLst>
              <a:ext uri="{FF2B5EF4-FFF2-40B4-BE49-F238E27FC236}">
                <a16:creationId xmlns:a16="http://schemas.microsoft.com/office/drawing/2014/main" id="{CF4939A4-8054-520C-5C2B-F0512BDC50BD}"/>
              </a:ext>
            </a:extLst>
          </p:cNvPr>
          <p:cNvSpPr>
            <a:spLocks noGrp="1"/>
          </p:cNvSpPr>
          <p:nvPr>
            <p:ph type="sldNum" sz="quarter" idx="12"/>
          </p:nvPr>
        </p:nvSpPr>
        <p:spPr/>
        <p:txBody>
          <a:bodyPr/>
          <a:lstStyle/>
          <a:p>
            <a:fld id="{519954A3-9DFD-4C44-94BA-B95130A3BA1C}" type="slidenum">
              <a:rPr lang="en-US" smtClean="0"/>
              <a:t>59</a:t>
            </a:fld>
            <a:endParaRPr lang="en-US" dirty="0"/>
          </a:p>
        </p:txBody>
      </p:sp>
    </p:spTree>
    <p:extLst>
      <p:ext uri="{BB962C8B-B14F-4D97-AF65-F5344CB8AC3E}">
        <p14:creationId xmlns:p14="http://schemas.microsoft.com/office/powerpoint/2010/main" val="321276520"/>
      </p:ext>
    </p:extLst>
  </p:cSld>
  <p:clrMapOvr>
    <a:masterClrMapping/>
  </p:clrMapOvr>
  <mc:AlternateContent xmlns:mc="http://schemas.openxmlformats.org/markup-compatibility/2006" xmlns:p14="http://schemas.microsoft.com/office/powerpoint/2010/main">
    <mc:Choice Requires="p14">
      <p:transition spd="slow" p14:dur="2000" advTm="3790"/>
    </mc:Choice>
    <mc:Fallback xmlns="">
      <p:transition spd="slow" advTm="379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19C0A33-7496-A9DA-BE1E-20A3175819EA}"/>
              </a:ext>
            </a:extLst>
          </p:cNvPr>
          <p:cNvSpPr>
            <a:spLocks noGrp="1"/>
          </p:cNvSpPr>
          <p:nvPr>
            <p:ph type="title"/>
          </p:nvPr>
        </p:nvSpPr>
        <p:spPr/>
        <p:txBody>
          <a:bodyPr/>
          <a:lstStyle/>
          <a:p>
            <a:r>
              <a:rPr lang="he-IL" dirty="0"/>
              <a:t>והיו לטוטפות</a:t>
            </a:r>
          </a:p>
        </p:txBody>
      </p:sp>
      <p:sp>
        <p:nvSpPr>
          <p:cNvPr id="3" name="מציין מיקום תוכן 2">
            <a:extLst>
              <a:ext uri="{FF2B5EF4-FFF2-40B4-BE49-F238E27FC236}">
                <a16:creationId xmlns:a16="http://schemas.microsoft.com/office/drawing/2014/main" id="{6104183F-4DC1-DB17-2BD4-69AED913D020}"/>
              </a:ext>
            </a:extLst>
          </p:cNvPr>
          <p:cNvSpPr>
            <a:spLocks noGrp="1"/>
          </p:cNvSpPr>
          <p:nvPr>
            <p:ph idx="1"/>
          </p:nvPr>
        </p:nvSpPr>
        <p:spPr/>
        <p:txBody>
          <a:bodyPr>
            <a:normAutofit/>
          </a:bodyPr>
          <a:lstStyle/>
          <a:p>
            <a:r>
              <a:rPr lang="he-IL" dirty="0"/>
              <a:t>כתב </a:t>
            </a:r>
            <a:r>
              <a:rPr lang="he-IL" dirty="0" err="1"/>
              <a:t>הרשב"א</a:t>
            </a:r>
            <a:r>
              <a:rPr lang="he-IL" dirty="0"/>
              <a:t>: </a:t>
            </a:r>
          </a:p>
          <a:p>
            <a:r>
              <a:rPr lang="he-IL" dirty="0"/>
              <a:t>ולהניח אותם כעדי בין </a:t>
            </a:r>
            <a:r>
              <a:rPr lang="he-IL" dirty="0" err="1"/>
              <a:t>העינים</a:t>
            </a:r>
            <a:r>
              <a:rPr lang="he-IL" dirty="0"/>
              <a:t>, והוא אומרו והיו </a:t>
            </a:r>
            <a:r>
              <a:rPr lang="he-IL" dirty="0" err="1"/>
              <a:t>לטטפות</a:t>
            </a:r>
            <a:r>
              <a:rPr lang="he-IL" dirty="0"/>
              <a:t> בין עיניך</a:t>
            </a:r>
            <a:r>
              <a:rPr lang="he-IL" dirty="0">
                <a:highlight>
                  <a:srgbClr val="FFFF00"/>
                </a:highlight>
              </a:rPr>
              <a:t>,  שיהיה הדבר תמיד בין עיניו, ושלא יעבור אפילו רגע. </a:t>
            </a:r>
          </a:p>
          <a:p>
            <a:r>
              <a:rPr lang="he-IL" dirty="0"/>
              <a:t>טוטפות עדויים (תכשיט). וכמו ששנינו בשבת (</a:t>
            </a:r>
            <a:r>
              <a:rPr lang="he-IL" dirty="0" err="1"/>
              <a:t>נז</a:t>
            </a:r>
            <a:r>
              <a:rPr lang="he-IL" dirty="0"/>
              <a:t>, א) ולא בטוטפת ולא </a:t>
            </a:r>
            <a:r>
              <a:rPr lang="he-IL" dirty="0" err="1"/>
              <a:t>בסרביטין</a:t>
            </a:r>
            <a:r>
              <a:rPr lang="he-IL" dirty="0"/>
              <a:t>. </a:t>
            </a:r>
          </a:p>
          <a:p>
            <a:r>
              <a:rPr lang="he-IL" dirty="0"/>
              <a:t>ולכתוב אותם על פתחי השערים, כדי שיהא הדבר תמיד בין עיניו, ושלא יעבור אפילו רגע </a:t>
            </a:r>
            <a:r>
              <a:rPr lang="he-IL" dirty="0" err="1"/>
              <a:t>מזכרוננו</a:t>
            </a:r>
            <a:r>
              <a:rPr lang="he-IL" dirty="0"/>
              <a:t>, וכדי שנתפאר ונתעדן בו: </a:t>
            </a:r>
          </a:p>
          <a:p>
            <a:r>
              <a:rPr lang="he-IL" sz="1800" dirty="0">
                <a:effectLst/>
                <a:latin typeface="Times New Roman" panose="02020603050405020304" pitchFamily="18" charset="0"/>
                <a:ea typeface="Times New Roman" panose="02020603050405020304" pitchFamily="18" charset="0"/>
                <a:cs typeface="Arial" panose="020B0604020202020204" pitchFamily="34" charset="0"/>
              </a:rPr>
              <a:t>מבואר בדברי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הרשב"א</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חידוש נפלא: שמצוות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שויתי</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ה' לנגדי תמיד" המופיעה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ברמ"א</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בסימן א', וכדברי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הגר"א</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היא כל מעלת הצדיקים, </a:t>
            </a:r>
            <a:r>
              <a:rPr lang="he-IL" sz="1800" dirty="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היא מצווה </a:t>
            </a:r>
            <a:r>
              <a:rPr lang="he-IL" sz="1800" dirty="0" err="1">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דאוריתא</a:t>
            </a:r>
            <a:r>
              <a:rPr lang="he-IL" sz="1800" dirty="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 הכתובה במילים: והיו לטוטפות בין עיניך</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a:t>
            </a:r>
          </a:p>
          <a:p>
            <a:endParaRPr lang="he-IL" dirty="0">
              <a:latin typeface="Times New Roman" panose="02020603050405020304" pitchFamily="18" charset="0"/>
              <a:cs typeface="Arial" panose="020B0604020202020204" pitchFamily="34" charset="0"/>
            </a:endParaRPr>
          </a:p>
          <a:p>
            <a:pPr algn="just"/>
            <a:r>
              <a:rPr lang="he-IL" b="0" dirty="0"/>
              <a:t>וז"ל ספר ראשית חכמה (שער הקדושה - פרק ששי): כתב החסיד בחובות הלבבות (הקדמה לשער היחוד) </a:t>
            </a:r>
            <a:r>
              <a:rPr lang="he-IL" b="0" dirty="0" err="1"/>
              <a:t>בענין</a:t>
            </a:r>
            <a:r>
              <a:rPr lang="he-IL" b="0" dirty="0"/>
              <a:t> פירוש פרשת "ואהבת", שכל הדברים שנזכרו בפרשה </a:t>
            </a:r>
            <a:r>
              <a:rPr lang="he-IL" b="0" dirty="0" err="1"/>
              <a:t>כענין</a:t>
            </a:r>
            <a:r>
              <a:rPr lang="he-IL" b="0" dirty="0"/>
              <a:t> "</a:t>
            </a:r>
            <a:r>
              <a:rPr lang="he-IL" b="0" dirty="0" err="1"/>
              <a:t>ושננתם</a:t>
            </a:r>
            <a:r>
              <a:rPr lang="he-IL" b="0" dirty="0"/>
              <a:t> לבניך ודברת בם" (דברים ו' - ו'), כולם מעוררים האהבה, ואמר אחר כך "וקשרתם לאות וגו'", וכתב [החובות הלבבות] זה לשונו: ואחר כן נעתק מחובת האברים אל תפלה של יד ותפלה של ראש והמזוזה, </a:t>
            </a:r>
            <a:r>
              <a:rPr lang="he-IL" b="0" dirty="0">
                <a:highlight>
                  <a:srgbClr val="FFFF00"/>
                </a:highlight>
              </a:rPr>
              <a:t>וכולם גורמים לזכור את הבורא ולאהבו בלבב שלם ולכסוף לו, </a:t>
            </a:r>
            <a:r>
              <a:rPr lang="he-IL" b="0" dirty="0"/>
              <a:t>וכמו שאמר הכתוב בחוקי </a:t>
            </a:r>
            <a:r>
              <a:rPr lang="he-IL" b="0" dirty="0" err="1"/>
              <a:t>זכרון</a:t>
            </a:r>
            <a:r>
              <a:rPr lang="he-IL" b="0" dirty="0"/>
              <a:t> אהבת האוהבים (שיר השירים ח' - ו') "שמני כחותם על </a:t>
            </a:r>
            <a:r>
              <a:rPr lang="he-IL" b="0" dirty="0" err="1"/>
              <a:t>לבך</a:t>
            </a:r>
            <a:r>
              <a:rPr lang="he-IL" b="0" dirty="0"/>
              <a:t> כחותם על זרועך וגו'", ואמר (שם א' - י"ג) "צרור המור דודי לי בין שדי ילין". עכ"ל. </a:t>
            </a:r>
          </a:p>
        </p:txBody>
      </p:sp>
      <p:sp>
        <p:nvSpPr>
          <p:cNvPr id="4" name="מציין מיקום של מספר שקופית 3">
            <a:extLst>
              <a:ext uri="{FF2B5EF4-FFF2-40B4-BE49-F238E27FC236}">
                <a16:creationId xmlns:a16="http://schemas.microsoft.com/office/drawing/2014/main" id="{3C752FA7-D5BF-1EBB-0E42-31FCB6864D1F}"/>
              </a:ext>
            </a:extLst>
          </p:cNvPr>
          <p:cNvSpPr>
            <a:spLocks noGrp="1"/>
          </p:cNvSpPr>
          <p:nvPr>
            <p:ph type="sldNum" sz="quarter" idx="12"/>
          </p:nvPr>
        </p:nvSpPr>
        <p:spPr/>
        <p:txBody>
          <a:bodyPr/>
          <a:lstStyle/>
          <a:p>
            <a:fld id="{519954A3-9DFD-4C44-94BA-B95130A3BA1C}" type="slidenum">
              <a:rPr lang="en-US" smtClean="0"/>
              <a:t>60</a:t>
            </a:fld>
            <a:endParaRPr lang="en-US" dirty="0"/>
          </a:p>
        </p:txBody>
      </p:sp>
    </p:spTree>
    <p:extLst>
      <p:ext uri="{BB962C8B-B14F-4D97-AF65-F5344CB8AC3E}">
        <p14:creationId xmlns:p14="http://schemas.microsoft.com/office/powerpoint/2010/main" val="2877535933"/>
      </p:ext>
    </p:extLst>
  </p:cSld>
  <p:clrMapOvr>
    <a:masterClrMapping/>
  </p:clrMapOvr>
  <mc:AlternateContent xmlns:mc="http://schemas.openxmlformats.org/markup-compatibility/2006" xmlns:p14="http://schemas.microsoft.com/office/powerpoint/2010/main">
    <mc:Choice Requires="p14">
      <p:transition spd="slow" p14:dur="2000" advTm="1548"/>
    </mc:Choice>
    <mc:Fallback xmlns="">
      <p:transition spd="slow" advTm="1548"/>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4A186C7-6982-8508-DC27-B3F02EBBC644}"/>
              </a:ext>
            </a:extLst>
          </p:cNvPr>
          <p:cNvSpPr>
            <a:spLocks noGrp="1"/>
          </p:cNvSpPr>
          <p:nvPr>
            <p:ph type="title"/>
          </p:nvPr>
        </p:nvSpPr>
        <p:spPr/>
        <p:txBody>
          <a:bodyPr/>
          <a:lstStyle/>
          <a:p>
            <a:r>
              <a:rPr lang="he-IL" dirty="0"/>
              <a:t>ובו תדבק</a:t>
            </a:r>
          </a:p>
        </p:txBody>
      </p:sp>
      <p:sp>
        <p:nvSpPr>
          <p:cNvPr id="3" name="מציין מיקום תוכן 2">
            <a:extLst>
              <a:ext uri="{FF2B5EF4-FFF2-40B4-BE49-F238E27FC236}">
                <a16:creationId xmlns:a16="http://schemas.microsoft.com/office/drawing/2014/main" id="{32C39CD9-751F-199D-FCE7-627DEC1CD666}"/>
              </a:ext>
            </a:extLst>
          </p:cNvPr>
          <p:cNvSpPr>
            <a:spLocks noGrp="1"/>
          </p:cNvSpPr>
          <p:nvPr>
            <p:ph idx="1"/>
          </p:nvPr>
        </p:nvSpPr>
        <p:spPr/>
        <p:txBody>
          <a:bodyPr>
            <a:normAutofit/>
          </a:bodyPr>
          <a:lstStyle/>
          <a:p>
            <a:r>
              <a:rPr lang="he-IL" b="0" dirty="0"/>
              <a:t>חיי אדם חלק א כלל א סעיף א</a:t>
            </a:r>
          </a:p>
          <a:p>
            <a:r>
              <a:rPr lang="he-IL" b="0" dirty="0"/>
              <a:t>מצות עשה מן התורה שיהיה אדם דבוק תמיד במחשבתו בהקב"ה, </a:t>
            </a:r>
            <a:r>
              <a:rPr lang="he-IL" b="0" dirty="0" err="1"/>
              <a:t>כדכתיב</a:t>
            </a:r>
            <a:r>
              <a:rPr lang="he-IL" b="0" dirty="0"/>
              <a:t> [דברים י, כ] את ה' </a:t>
            </a:r>
            <a:r>
              <a:rPr lang="he-IL" b="0" dirty="0" err="1"/>
              <a:t>אלהיך</a:t>
            </a:r>
            <a:r>
              <a:rPr lang="he-IL" b="0" dirty="0"/>
              <a:t> תירא וגו' </a:t>
            </a:r>
            <a:r>
              <a:rPr lang="he-IL" b="0" dirty="0">
                <a:highlight>
                  <a:srgbClr val="FFFF00"/>
                </a:highlight>
              </a:rPr>
              <a:t>ובו תדבק</a:t>
            </a:r>
            <a:r>
              <a:rPr lang="he-IL" b="0" dirty="0"/>
              <a:t>. </a:t>
            </a:r>
          </a:p>
          <a:p>
            <a:r>
              <a:rPr lang="he-IL" b="0" dirty="0"/>
              <a:t>וכי אפשר לאדם שיהיה דבוק בהקב"ה, אלא רצה לומר שידבק תמיד מחשבתו בו, </a:t>
            </a:r>
            <a:r>
              <a:rPr lang="he-IL" b="0" dirty="0" err="1"/>
              <a:t>כדכתיב</a:t>
            </a:r>
            <a:r>
              <a:rPr lang="he-IL" b="0" dirty="0"/>
              <a:t> [תהילים </a:t>
            </a:r>
            <a:r>
              <a:rPr lang="he-IL" b="0" dirty="0" err="1"/>
              <a:t>טז</a:t>
            </a:r>
            <a:r>
              <a:rPr lang="he-IL" b="0" dirty="0"/>
              <a:t>, ח] </a:t>
            </a:r>
            <a:r>
              <a:rPr lang="he-IL" b="0" dirty="0" err="1"/>
              <a:t>שויתי</a:t>
            </a:r>
            <a:r>
              <a:rPr lang="he-IL" b="0" dirty="0"/>
              <a:t> ה' לנגדי תמיד.</a:t>
            </a:r>
          </a:p>
          <a:p>
            <a:r>
              <a:rPr lang="he-IL" dirty="0"/>
              <a:t>לדעת החיי אדם מצוות שוויתי היא מצוות ובו תדבק. </a:t>
            </a:r>
          </a:p>
          <a:p>
            <a:r>
              <a:rPr lang="he-IL" b="0" dirty="0"/>
              <a:t>רמב"ן דברים פרק יא פסוק </a:t>
            </a:r>
            <a:r>
              <a:rPr lang="he-IL" b="0" dirty="0" err="1"/>
              <a:t>כב</a:t>
            </a:r>
            <a:endParaRPr lang="he-IL" b="0" dirty="0"/>
          </a:p>
          <a:p>
            <a:pPr algn="just"/>
            <a:r>
              <a:rPr lang="he-IL" b="0" dirty="0"/>
              <a:t>ויתכן </a:t>
            </a:r>
            <a:r>
              <a:rPr lang="he-IL" b="0" dirty="0">
                <a:highlight>
                  <a:srgbClr val="FFFF00"/>
                </a:highlight>
              </a:rPr>
              <a:t>שתכלול הדביקה </a:t>
            </a:r>
            <a:r>
              <a:rPr lang="he-IL" b="0" dirty="0"/>
              <a:t>לומר </a:t>
            </a:r>
            <a:r>
              <a:rPr lang="he-IL" b="0" dirty="0">
                <a:solidFill>
                  <a:srgbClr val="00B050"/>
                </a:solidFill>
              </a:rPr>
              <a:t>שתהיה זוכר השם ואהבתו תמיד לא </a:t>
            </a:r>
            <a:r>
              <a:rPr lang="he-IL" b="0" dirty="0" err="1">
                <a:solidFill>
                  <a:srgbClr val="00B050"/>
                </a:solidFill>
              </a:rPr>
              <a:t>תפרד</a:t>
            </a:r>
            <a:r>
              <a:rPr lang="he-IL" b="0" dirty="0">
                <a:solidFill>
                  <a:srgbClr val="00B050"/>
                </a:solidFill>
              </a:rPr>
              <a:t> מחשבתך ממנו בלכתך בדרך </a:t>
            </a:r>
            <a:r>
              <a:rPr lang="he-IL" b="0" dirty="0" err="1">
                <a:solidFill>
                  <a:srgbClr val="00B050"/>
                </a:solidFill>
              </a:rPr>
              <a:t>ובשכבך</a:t>
            </a:r>
            <a:r>
              <a:rPr lang="he-IL" b="0" dirty="0">
                <a:solidFill>
                  <a:srgbClr val="00B050"/>
                </a:solidFill>
              </a:rPr>
              <a:t> ובקומך</a:t>
            </a:r>
            <a:r>
              <a:rPr lang="he-IL" b="0" dirty="0"/>
              <a:t>, עד שיהיו דבריו עם בני אדם בפיו ובלשונו, ולבו איננו עמהם, אבל הוא לפני ה'. </a:t>
            </a:r>
          </a:p>
          <a:p>
            <a:pPr algn="just"/>
            <a:r>
              <a:rPr lang="he-IL" b="0" dirty="0"/>
              <a:t>ויתכן באנשי המעלה הזאת שתהיה נפשם גם בחייהם צרורה בצרור החיים, כי הם בעצמם מעון לשכינה, </a:t>
            </a:r>
            <a:r>
              <a:rPr lang="he-IL" b="0" dirty="0">
                <a:hlinkClick r:id="rId3" action="ppaction://hlinksldjump"/>
              </a:rPr>
              <a:t>כאשר רמז בעל ספר הכוזרי</a:t>
            </a:r>
            <a:r>
              <a:rPr lang="he-IL" b="0" dirty="0"/>
              <a:t>. </a:t>
            </a:r>
          </a:p>
          <a:p>
            <a:pPr algn="just"/>
            <a:r>
              <a:rPr lang="he-IL" b="0" dirty="0">
                <a:highlight>
                  <a:srgbClr val="FFFF00"/>
                </a:highlight>
              </a:rPr>
              <a:t>לסיכום: </a:t>
            </a:r>
            <a:r>
              <a:rPr lang="he-IL" dirty="0"/>
              <a:t>מצוות שוויתי היא מצווה מהתורה של – והיו על לבבך, לטוטפות בין עיניך, ובו תדבק.</a:t>
            </a:r>
          </a:p>
          <a:p>
            <a:pPr algn="just"/>
            <a:r>
              <a:rPr lang="he-IL" sz="1100" dirty="0"/>
              <a:t>דעת חכמה ומוסר חלק ב מאמר עז</a:t>
            </a:r>
          </a:p>
          <a:p>
            <a:pPr algn="just"/>
            <a:r>
              <a:rPr lang="he-IL" sz="1100" dirty="0"/>
              <a:t>ולפי דברינו מבואר זה פשוט, שסודה ומהותה של תוה"ק היא </a:t>
            </a:r>
            <a:r>
              <a:rPr lang="he-IL" sz="1100" dirty="0" err="1"/>
              <a:t>דוקא</a:t>
            </a:r>
            <a:r>
              <a:rPr lang="he-IL" sz="1100" dirty="0"/>
              <a:t> "עבודה". ונלמד </a:t>
            </a:r>
            <a:r>
              <a:rPr lang="he-IL" sz="1100" dirty="0" err="1"/>
              <a:t>בק"ו</a:t>
            </a:r>
            <a:r>
              <a:rPr lang="he-IL" sz="1100" dirty="0"/>
              <a:t>, אם שכל מציאותו הוא "עבודה" - שבארנו שזהו ענין עבד </a:t>
            </a:r>
            <a:r>
              <a:rPr lang="he-IL" sz="1100" dirty="0" err="1"/>
              <a:t>להמסר</a:t>
            </a:r>
            <a:r>
              <a:rPr lang="he-IL" sz="1100" dirty="0"/>
              <a:t> כלו לרשות </a:t>
            </a:r>
            <a:r>
              <a:rPr lang="he-IL" sz="1100" dirty="0" err="1"/>
              <a:t>אדניו</a:t>
            </a:r>
            <a:r>
              <a:rPr lang="he-IL" sz="1100" dirty="0"/>
              <a:t>, בדבקות וחיבור ואהבה גמורה בלי סוף, - אם סוד כ"כ גדול של דבקות הוא שכל לבד, ק"ו בן בנו של ק"ו לסוד הדבקות והעבודה שהיא תוה"ק. </a:t>
            </a:r>
            <a:r>
              <a:rPr lang="he-IL" sz="1100" dirty="0">
                <a:solidFill>
                  <a:srgbClr val="00B050"/>
                </a:solidFill>
              </a:rPr>
              <a:t>ויוצאת לנו בזה הערה נוראה עד מאד במהותה של תוה"ק, שמהותה הוא "אין עוד", ומבלי זה אין זה כלל תורה, כי מציאותה היא שיהי' כלו דבוק בה בכל מחשבתו, </a:t>
            </a:r>
            <a:r>
              <a:rPr lang="he-IL" sz="1100" dirty="0" err="1">
                <a:solidFill>
                  <a:srgbClr val="00B050"/>
                </a:solidFill>
              </a:rPr>
              <a:t>וכח</a:t>
            </a:r>
            <a:r>
              <a:rPr lang="he-IL" sz="1100" dirty="0">
                <a:solidFill>
                  <a:srgbClr val="00B050"/>
                </a:solidFill>
              </a:rPr>
              <a:t> עיונו ולבו כלו לפני ה'. כשאדם לומד תורה צריך שלא תהי' לו בשעה ההיא שום טרדה ומחשבה מחוצה לה כ"א אך ורק "ובו תדבק", דבוק בה בכל חושיו עד כדי התפשטות הגשמיות מבלי שום טורד ומפסיד, שלולא זאת ח"ו אין זה תוה"ק</a:t>
            </a:r>
            <a:r>
              <a:rPr lang="he-IL" sz="1100" dirty="0"/>
              <a:t>. מהותה של תורה היא דבקות וחיבור, "חביבים ישראל שניתן להם כלי חמדה" (אבות ג, </a:t>
            </a:r>
            <a:r>
              <a:rPr lang="he-IL" sz="1100" dirty="0" err="1"/>
              <a:t>יח</a:t>
            </a:r>
            <a:r>
              <a:rPr lang="he-IL" sz="1100" dirty="0"/>
              <a:t>), תורה היא מציאות של אהבת השם. </a:t>
            </a:r>
          </a:p>
        </p:txBody>
      </p:sp>
      <p:sp>
        <p:nvSpPr>
          <p:cNvPr id="4" name="מציין מיקום של מספר שקופית 3">
            <a:extLst>
              <a:ext uri="{FF2B5EF4-FFF2-40B4-BE49-F238E27FC236}">
                <a16:creationId xmlns:a16="http://schemas.microsoft.com/office/drawing/2014/main" id="{39714F8C-D8C9-B8C8-1290-260AC0893AF2}"/>
              </a:ext>
            </a:extLst>
          </p:cNvPr>
          <p:cNvSpPr>
            <a:spLocks noGrp="1"/>
          </p:cNvSpPr>
          <p:nvPr>
            <p:ph type="sldNum" sz="quarter" idx="12"/>
          </p:nvPr>
        </p:nvSpPr>
        <p:spPr/>
        <p:txBody>
          <a:bodyPr/>
          <a:lstStyle/>
          <a:p>
            <a:fld id="{519954A3-9DFD-4C44-94BA-B95130A3BA1C}" type="slidenum">
              <a:rPr lang="en-US" smtClean="0"/>
              <a:t>61</a:t>
            </a:fld>
            <a:endParaRPr lang="en-US" dirty="0"/>
          </a:p>
        </p:txBody>
      </p:sp>
    </p:spTree>
    <p:extLst>
      <p:ext uri="{BB962C8B-B14F-4D97-AF65-F5344CB8AC3E}">
        <p14:creationId xmlns:p14="http://schemas.microsoft.com/office/powerpoint/2010/main" val="3567600582"/>
      </p:ext>
    </p:extLst>
  </p:cSld>
  <p:clrMapOvr>
    <a:masterClrMapping/>
  </p:clrMapOvr>
  <p:extLst>
    <p:ext uri="{6950BFC3-D8DA-4A85-94F7-54DA5524770B}">
      <p188:commentRel xmlns:p188="http://schemas.microsoft.com/office/powerpoint/2018/8/main" r:id="rId2"/>
    </p:ext>
  </p:extLs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4D0FE10-9C6F-DA60-50F7-6490AA9D523F}"/>
              </a:ext>
            </a:extLst>
          </p:cNvPr>
          <p:cNvSpPr>
            <a:spLocks noGrp="1"/>
          </p:cNvSpPr>
          <p:nvPr>
            <p:ph type="title"/>
          </p:nvPr>
        </p:nvSpPr>
        <p:spPr/>
        <p:txBody>
          <a:bodyPr/>
          <a:lstStyle/>
          <a:p>
            <a:endParaRPr lang="he-IL"/>
          </a:p>
        </p:txBody>
      </p:sp>
      <p:pic>
        <p:nvPicPr>
          <p:cNvPr id="6" name="מציין מיקום תוכן 5">
            <a:extLst>
              <a:ext uri="{FF2B5EF4-FFF2-40B4-BE49-F238E27FC236}">
                <a16:creationId xmlns:a16="http://schemas.microsoft.com/office/drawing/2014/main" id="{E5CA988B-48C3-F620-5B01-0BFC1313D12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35299" b="35277"/>
          <a:stretch/>
        </p:blipFill>
        <p:spPr>
          <a:xfrm>
            <a:off x="1707667" y="2417197"/>
            <a:ext cx="10131425" cy="1089328"/>
          </a:xfrm>
        </p:spPr>
      </p:pic>
      <p:sp>
        <p:nvSpPr>
          <p:cNvPr id="4" name="מציין מיקום של מספר שקופית 3">
            <a:extLst>
              <a:ext uri="{FF2B5EF4-FFF2-40B4-BE49-F238E27FC236}">
                <a16:creationId xmlns:a16="http://schemas.microsoft.com/office/drawing/2014/main" id="{8CE26CB6-0E6E-0894-66ED-CB33CC01454F}"/>
              </a:ext>
            </a:extLst>
          </p:cNvPr>
          <p:cNvSpPr>
            <a:spLocks noGrp="1"/>
          </p:cNvSpPr>
          <p:nvPr>
            <p:ph type="sldNum" sz="quarter" idx="12"/>
          </p:nvPr>
        </p:nvSpPr>
        <p:spPr/>
        <p:txBody>
          <a:bodyPr/>
          <a:lstStyle/>
          <a:p>
            <a:fld id="{519954A3-9DFD-4C44-94BA-B95130A3BA1C}" type="slidenum">
              <a:rPr lang="en-US" smtClean="0"/>
              <a:t>62</a:t>
            </a:fld>
            <a:endParaRPr lang="en-US" dirty="0"/>
          </a:p>
        </p:txBody>
      </p:sp>
    </p:spTree>
    <p:extLst>
      <p:ext uri="{BB962C8B-B14F-4D97-AF65-F5344CB8AC3E}">
        <p14:creationId xmlns:p14="http://schemas.microsoft.com/office/powerpoint/2010/main" val="192601998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CC19D-4626-9F9F-6BB9-618923415ADF}"/>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39653810-B322-AC03-B481-4FE552466174}"/>
              </a:ext>
            </a:extLst>
          </p:cNvPr>
          <p:cNvSpPr>
            <a:spLocks noGrp="1"/>
          </p:cNvSpPr>
          <p:nvPr>
            <p:ph type="title"/>
          </p:nvPr>
        </p:nvSpPr>
        <p:spPr>
          <a:xfrm>
            <a:off x="1745673" y="214685"/>
            <a:ext cx="9758939" cy="1690315"/>
          </a:xfrm>
        </p:spPr>
        <p:txBody>
          <a:bodyPr>
            <a:normAutofit/>
          </a:bodyPr>
          <a:lstStyle/>
          <a:p>
            <a:pPr algn="ctr"/>
            <a:r>
              <a:rPr lang="he-IL" sz="4800" b="1" dirty="0"/>
              <a:t>עצת האותיות</a:t>
            </a:r>
            <a:endParaRPr lang="he-IL" sz="8800" b="1" dirty="0"/>
          </a:p>
        </p:txBody>
      </p:sp>
      <p:sp>
        <p:nvSpPr>
          <p:cNvPr id="3" name="מציין מיקום תוכן 2">
            <a:extLst>
              <a:ext uri="{FF2B5EF4-FFF2-40B4-BE49-F238E27FC236}">
                <a16:creationId xmlns:a16="http://schemas.microsoft.com/office/drawing/2014/main" id="{691AA728-1A89-FBB5-5C10-4004B9BEE590}"/>
              </a:ext>
            </a:extLst>
          </p:cNvPr>
          <p:cNvSpPr>
            <a:spLocks noGrp="1"/>
          </p:cNvSpPr>
          <p:nvPr>
            <p:ph idx="1"/>
          </p:nvPr>
        </p:nvSpPr>
        <p:spPr>
          <a:xfrm>
            <a:off x="955343" y="1264554"/>
            <a:ext cx="10549269" cy="5477439"/>
          </a:xfrm>
        </p:spPr>
        <p:txBody>
          <a:bodyPr>
            <a:normAutofit/>
          </a:bodyPr>
          <a:lstStyle/>
          <a:p>
            <a:pPr marL="457200" algn="just" rtl="1">
              <a:lnSpc>
                <a:spcPct val="150000"/>
              </a:lnSpc>
              <a:spcBef>
                <a:spcPts val="1200"/>
              </a:spcBef>
              <a:spcAft>
                <a:spcPts val="300"/>
              </a:spcAft>
              <a:tabLst>
                <a:tab pos="147320" algn="l"/>
              </a:tabLst>
            </a:pPr>
            <a:r>
              <a:rPr lang="he-IL" dirty="0">
                <a:latin typeface="Calibri" panose="020F0502020204030204" pitchFamily="34" charset="0"/>
                <a:ea typeface="Calibri" panose="020F0502020204030204" pitchFamily="34" charset="0"/>
                <a:cs typeface="Arial" panose="020B0604020202020204" pitchFamily="34" charset="0"/>
              </a:rPr>
              <a:t>במשנה ברורה מובאת עצה </a:t>
            </a:r>
            <a:r>
              <a:rPr lang="he-IL" sz="800" dirty="0">
                <a:latin typeface="Calibri" panose="020F0502020204030204" pitchFamily="34" charset="0"/>
                <a:ea typeface="Calibri" panose="020F0502020204030204" pitchFamily="34" charset="0"/>
                <a:cs typeface="Arial" panose="020B0604020202020204" pitchFamily="34" charset="0"/>
              </a:rPr>
              <a:t>(</a:t>
            </a:r>
            <a:r>
              <a:rPr lang="he-IL" sz="800" dirty="0" err="1">
                <a:latin typeface="Calibri" panose="020F0502020204030204" pitchFamily="34" charset="0"/>
                <a:ea typeface="Calibri" panose="020F0502020204030204" pitchFamily="34" charset="0"/>
                <a:cs typeface="Arial" panose="020B0604020202020204" pitchFamily="34" charset="0"/>
              </a:rPr>
              <a:t>או"ח</a:t>
            </a:r>
            <a:r>
              <a:rPr lang="he-IL" sz="800" dirty="0">
                <a:latin typeface="Calibri" panose="020F0502020204030204" pitchFamily="34" charset="0"/>
                <a:ea typeface="Calibri" panose="020F0502020204030204" pitchFamily="34" charset="0"/>
                <a:cs typeface="Arial" panose="020B0604020202020204" pitchFamily="34" charset="0"/>
              </a:rPr>
              <a:t> סימן א' </a:t>
            </a:r>
            <a:r>
              <a:rPr lang="he-IL" sz="800" dirty="0" err="1">
                <a:latin typeface="Calibri" panose="020F0502020204030204" pitchFamily="34" charset="0"/>
                <a:ea typeface="Calibri" panose="020F0502020204030204" pitchFamily="34" charset="0"/>
                <a:cs typeface="Arial" panose="020B0604020202020204" pitchFamily="34" charset="0"/>
              </a:rPr>
              <a:t>ס"ק</a:t>
            </a:r>
            <a:r>
              <a:rPr lang="he-IL" sz="800" dirty="0">
                <a:latin typeface="Calibri" panose="020F0502020204030204" pitchFamily="34" charset="0"/>
                <a:ea typeface="Calibri" panose="020F0502020204030204" pitchFamily="34" charset="0"/>
                <a:cs typeface="Arial" panose="020B0604020202020204" pitchFamily="34" charset="0"/>
              </a:rPr>
              <a:t> ד') </a:t>
            </a:r>
            <a:r>
              <a:rPr lang="he-IL" dirty="0">
                <a:latin typeface="Calibri" panose="020F0502020204030204" pitchFamily="34" charset="0"/>
                <a:ea typeface="Calibri" panose="020F0502020204030204" pitchFamily="34" charset="0"/>
                <a:cs typeface="Arial" panose="020B0604020202020204" pitchFamily="34" charset="0"/>
              </a:rPr>
              <a:t>באופן קיומה של מצות '</a:t>
            </a:r>
            <a:r>
              <a:rPr lang="he-IL" dirty="0" err="1">
                <a:latin typeface="Calibri" panose="020F0502020204030204" pitchFamily="34" charset="0"/>
                <a:ea typeface="Calibri" panose="020F0502020204030204" pitchFamily="34" charset="0"/>
                <a:cs typeface="Arial" panose="020B0604020202020204" pitchFamily="34" charset="0"/>
              </a:rPr>
              <a:t>שויתי</a:t>
            </a:r>
            <a:r>
              <a:rPr lang="he-IL" dirty="0">
                <a:latin typeface="Calibri" panose="020F0502020204030204" pitchFamily="34" charset="0"/>
                <a:ea typeface="Calibri" panose="020F0502020204030204" pitchFamily="34" charset="0"/>
                <a:cs typeface="Arial" panose="020B0604020202020204" pitchFamily="34" charset="0"/>
              </a:rPr>
              <a:t> ה' לנגדי תמיד', וזה לשונו:</a:t>
            </a:r>
          </a:p>
          <a:p>
            <a:pPr marL="457200" algn="just" rtl="1">
              <a:lnSpc>
                <a:spcPct val="150000"/>
              </a:lnSpc>
              <a:spcBef>
                <a:spcPts val="1200"/>
              </a:spcBef>
              <a:spcAft>
                <a:spcPts val="300"/>
              </a:spcAft>
              <a:tabLst>
                <a:tab pos="147320" algn="l"/>
              </a:tabLst>
            </a:pPr>
            <a:r>
              <a:rPr lang="he-IL" b="1" dirty="0">
                <a:latin typeface="Calibri" panose="020F0502020204030204" pitchFamily="34" charset="0"/>
                <a:ea typeface="Calibri" panose="020F0502020204030204" pitchFamily="34" charset="0"/>
                <a:cs typeface="Arial" panose="020B0604020202020204" pitchFamily="34" charset="0"/>
              </a:rPr>
              <a:t>"וכתבו בשם האר"י ז"ל שיצייר שם </a:t>
            </a:r>
            <a:r>
              <a:rPr lang="he-IL" b="1" dirty="0" err="1">
                <a:latin typeface="Calibri" panose="020F0502020204030204" pitchFamily="34" charset="0"/>
                <a:ea typeface="Calibri" panose="020F0502020204030204" pitchFamily="34" charset="0"/>
                <a:cs typeface="Arial" panose="020B0604020202020204" pitchFamily="34" charset="0"/>
              </a:rPr>
              <a:t>הוי"ה</a:t>
            </a:r>
            <a:r>
              <a:rPr lang="he-IL" b="1" dirty="0">
                <a:latin typeface="Calibri" panose="020F0502020204030204" pitchFamily="34" charset="0"/>
                <a:ea typeface="Calibri" panose="020F0502020204030204" pitchFamily="34" charset="0"/>
                <a:cs typeface="Arial" panose="020B0604020202020204" pitchFamily="34" charset="0"/>
              </a:rPr>
              <a:t> תמיד נגד עיניו בניקוד יִרְאָה כזה יִ- הְ- וָ- ה וזהו סוד '</a:t>
            </a:r>
            <a:r>
              <a:rPr lang="he-IL" b="1" dirty="0" err="1">
                <a:latin typeface="Calibri" panose="020F0502020204030204" pitchFamily="34" charset="0"/>
                <a:ea typeface="Calibri" panose="020F0502020204030204" pitchFamily="34" charset="0"/>
                <a:cs typeface="Arial" panose="020B0604020202020204" pitchFamily="34" charset="0"/>
              </a:rPr>
              <a:t>שויתי</a:t>
            </a:r>
            <a:r>
              <a:rPr lang="he-IL" b="1" dirty="0">
                <a:latin typeface="Calibri" panose="020F0502020204030204" pitchFamily="34" charset="0"/>
                <a:ea typeface="Calibri" panose="020F0502020204030204" pitchFamily="34" charset="0"/>
                <a:cs typeface="Arial" panose="020B0604020202020204" pitchFamily="34" charset="0"/>
              </a:rPr>
              <a:t> ה' לנגדי תמיד', וזה תועלת גדול </a:t>
            </a:r>
            <a:r>
              <a:rPr lang="he-IL" b="1" dirty="0" err="1">
                <a:latin typeface="Calibri" panose="020F0502020204030204" pitchFamily="34" charset="0"/>
                <a:ea typeface="Calibri" panose="020F0502020204030204" pitchFamily="34" charset="0"/>
                <a:cs typeface="Arial" panose="020B0604020202020204" pitchFamily="34" charset="0"/>
              </a:rPr>
              <a:t>לענין</a:t>
            </a:r>
            <a:r>
              <a:rPr lang="he-IL" b="1" dirty="0">
                <a:latin typeface="Calibri" panose="020F0502020204030204" pitchFamily="34" charset="0"/>
                <a:ea typeface="Calibri" panose="020F0502020204030204" pitchFamily="34" charset="0"/>
                <a:cs typeface="Arial" panose="020B0604020202020204" pitchFamily="34" charset="0"/>
              </a:rPr>
              <a:t> היראה."</a:t>
            </a:r>
          </a:p>
          <a:p>
            <a:pPr marL="457200" algn="just" rtl="1">
              <a:lnSpc>
                <a:spcPct val="150000"/>
              </a:lnSpc>
              <a:spcBef>
                <a:spcPts val="1200"/>
              </a:spcBef>
              <a:spcAft>
                <a:spcPts val="300"/>
              </a:spcAft>
              <a:tabLst>
                <a:tab pos="147320" algn="l"/>
              </a:tabLst>
            </a:pPr>
            <a:endParaRPr lang="he-IL" dirty="0">
              <a:latin typeface="Calibri" panose="020F0502020204030204" pitchFamily="34" charset="0"/>
              <a:ea typeface="Calibri" panose="020F0502020204030204" pitchFamily="34" charset="0"/>
              <a:cs typeface="Arial" panose="020B0604020202020204" pitchFamily="34" charset="0"/>
            </a:endParaRPr>
          </a:p>
          <a:p>
            <a:pPr marL="457200" algn="just" rtl="1">
              <a:lnSpc>
                <a:spcPct val="150000"/>
              </a:lnSpc>
              <a:spcBef>
                <a:spcPts val="1200"/>
              </a:spcBef>
              <a:spcAft>
                <a:spcPts val="300"/>
              </a:spcAft>
              <a:tabLst>
                <a:tab pos="147320" algn="l"/>
              </a:tabLst>
            </a:pPr>
            <a:endParaRPr lang="he-IL" b="1" dirty="0">
              <a:latin typeface="Calibri" panose="020F0502020204030204" pitchFamily="34" charset="0"/>
              <a:ea typeface="Calibri" panose="020F0502020204030204" pitchFamily="34" charset="0"/>
              <a:cs typeface="Arial" panose="020B0604020202020204" pitchFamily="34" charset="0"/>
            </a:endParaRPr>
          </a:p>
          <a:p>
            <a:pPr marL="457200" algn="just" rtl="1">
              <a:lnSpc>
                <a:spcPct val="150000"/>
              </a:lnSpc>
              <a:spcBef>
                <a:spcPts val="1200"/>
              </a:spcBef>
              <a:spcAft>
                <a:spcPts val="300"/>
              </a:spcAft>
              <a:tabLst>
                <a:tab pos="147320" algn="l"/>
              </a:tabLst>
            </a:pPr>
            <a:endParaRPr lang="he-IL" b="1" dirty="0">
              <a:latin typeface="Calibri" panose="020F0502020204030204" pitchFamily="34" charset="0"/>
              <a:ea typeface="Calibri" panose="020F0502020204030204" pitchFamily="34" charset="0"/>
              <a:cs typeface="Arial" panose="020B0604020202020204" pitchFamily="34" charset="0"/>
            </a:endParaRPr>
          </a:p>
          <a:p>
            <a:pPr marL="457200" algn="just" rtl="1">
              <a:lnSpc>
                <a:spcPct val="150000"/>
              </a:lnSpc>
              <a:spcBef>
                <a:spcPts val="1200"/>
              </a:spcBef>
              <a:spcAft>
                <a:spcPts val="300"/>
              </a:spcAft>
              <a:tabLst>
                <a:tab pos="147320" algn="l"/>
              </a:tabLst>
            </a:pPr>
            <a:endParaRPr lang="he-IL" b="1" dirty="0">
              <a:latin typeface="Calibri" panose="020F0502020204030204" pitchFamily="34" charset="0"/>
              <a:ea typeface="Calibri" panose="020F0502020204030204" pitchFamily="34" charset="0"/>
              <a:cs typeface="Arial" panose="020B0604020202020204" pitchFamily="34" charset="0"/>
            </a:endParaRPr>
          </a:p>
          <a:p>
            <a:pPr marL="457200" algn="just" rtl="1">
              <a:lnSpc>
                <a:spcPct val="150000"/>
              </a:lnSpc>
              <a:spcBef>
                <a:spcPts val="1200"/>
              </a:spcBef>
              <a:spcAft>
                <a:spcPts val="300"/>
              </a:spcAft>
              <a:tabLst>
                <a:tab pos="147320" algn="l"/>
              </a:tabLst>
            </a:pPr>
            <a:endParaRPr lang="he-IL" b="1" dirty="0">
              <a:latin typeface="Calibri" panose="020F0502020204030204" pitchFamily="34" charset="0"/>
              <a:ea typeface="Calibri" panose="020F0502020204030204" pitchFamily="34" charset="0"/>
              <a:cs typeface="Arial" panose="020B0604020202020204" pitchFamily="34" charset="0"/>
            </a:endParaRPr>
          </a:p>
          <a:p>
            <a:pPr marL="457200" algn="just" rtl="1">
              <a:lnSpc>
                <a:spcPts val="1400"/>
              </a:lnSpc>
              <a:spcBef>
                <a:spcPts val="1200"/>
              </a:spcBef>
              <a:spcAft>
                <a:spcPts val="300"/>
              </a:spcAft>
              <a:tabLst>
                <a:tab pos="147320" algn="l"/>
              </a:tabLst>
            </a:pPr>
            <a:endParaRPr lang="he-IL" sz="1800" b="0" kern="1600" dirty="0">
              <a:effectLst/>
              <a:latin typeface="Arial" panose="020B0604020202020204" pitchFamily="34" charset="0"/>
              <a:cs typeface="David" panose="020E0502060401010101" pitchFamily="34" charset="-79"/>
            </a:endParaRPr>
          </a:p>
        </p:txBody>
      </p:sp>
      <p:pic>
        <p:nvPicPr>
          <p:cNvPr id="1026" name="Picture 2" descr="יהוה">
            <a:extLst>
              <a:ext uri="{FF2B5EF4-FFF2-40B4-BE49-F238E27FC236}">
                <a16:creationId xmlns:a16="http://schemas.microsoft.com/office/drawing/2014/main" id="{8EB560D2-B718-35EB-39A6-8A6786E42C8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26" y="0"/>
            <a:ext cx="1692536" cy="1685014"/>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73FCC877-912E-F5C0-310E-310559C8FA10}"/>
              </a:ext>
            </a:extLst>
          </p:cNvPr>
          <p:cNvSpPr>
            <a:spLocks noGrp="1"/>
          </p:cNvSpPr>
          <p:nvPr>
            <p:ph type="sldNum" sz="quarter" idx="12"/>
          </p:nvPr>
        </p:nvSpPr>
        <p:spPr/>
        <p:txBody>
          <a:bodyPr/>
          <a:lstStyle/>
          <a:p>
            <a:fld id="{519954A3-9DFD-4C44-94BA-B95130A3BA1C}" type="slidenum">
              <a:rPr lang="en-US" smtClean="0"/>
              <a:t>63</a:t>
            </a:fld>
            <a:endParaRPr lang="en-US" dirty="0"/>
          </a:p>
        </p:txBody>
      </p:sp>
      <p:pic>
        <p:nvPicPr>
          <p:cNvPr id="6" name="תמונה 5">
            <a:extLst>
              <a:ext uri="{FF2B5EF4-FFF2-40B4-BE49-F238E27FC236}">
                <a16:creationId xmlns:a16="http://schemas.microsoft.com/office/drawing/2014/main" id="{E8D10F60-9135-846A-FBB5-895D2A2647F1}"/>
              </a:ext>
            </a:extLst>
          </p:cNvPr>
          <p:cNvPicPr>
            <a:picLocks noChangeAspect="1"/>
          </p:cNvPicPr>
          <p:nvPr/>
        </p:nvPicPr>
        <p:blipFill rotWithShape="1">
          <a:blip r:embed="rId3">
            <a:extLst>
              <a:ext uri="{28A0092B-C50C-407E-A947-70E740481C1C}">
                <a14:useLocalDpi xmlns:a14="http://schemas.microsoft.com/office/drawing/2010/main" val="0"/>
              </a:ext>
            </a:extLst>
          </a:blip>
          <a:srcRect t="8403" b="26838"/>
          <a:stretch/>
        </p:blipFill>
        <p:spPr>
          <a:xfrm>
            <a:off x="606950" y="3023286"/>
            <a:ext cx="11585050" cy="2614192"/>
          </a:xfrm>
          <a:prstGeom prst="rect">
            <a:avLst/>
          </a:prstGeom>
        </p:spPr>
      </p:pic>
    </p:spTree>
    <p:extLst>
      <p:ext uri="{BB962C8B-B14F-4D97-AF65-F5344CB8AC3E}">
        <p14:creationId xmlns:p14="http://schemas.microsoft.com/office/powerpoint/2010/main" val="2471501280"/>
      </p:ext>
    </p:extLst>
  </p:cSld>
  <p:clrMapOvr>
    <a:masterClrMapping/>
  </p:clrMapOvr>
  <mc:AlternateContent xmlns:mc="http://schemas.openxmlformats.org/markup-compatibility/2006" xmlns:p14="http://schemas.microsoft.com/office/powerpoint/2010/main">
    <mc:Choice Requires="p14">
      <p:transition spd="slow" p14:dur="2000" advTm="1033"/>
    </mc:Choice>
    <mc:Fallback xmlns="">
      <p:transition spd="slow" advTm="1033"/>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501CDC1-9716-CEF5-539B-B355A65CDA22}"/>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7D01D483-E37E-F48F-3BEE-B233F92D98EC}"/>
              </a:ext>
            </a:extLst>
          </p:cNvPr>
          <p:cNvSpPr>
            <a:spLocks noGrp="1"/>
          </p:cNvSpPr>
          <p:nvPr>
            <p:ph idx="1"/>
          </p:nvPr>
        </p:nvSpPr>
        <p:spPr/>
        <p:txBody>
          <a:bodyPr/>
          <a:lstStyle/>
          <a:p>
            <a:pPr marL="457200" algn="just" rtl="1">
              <a:lnSpc>
                <a:spcPct val="150000"/>
              </a:lnSpc>
              <a:spcBef>
                <a:spcPts val="1200"/>
              </a:spcBef>
              <a:spcAft>
                <a:spcPts val="300"/>
              </a:spcAft>
              <a:tabLst>
                <a:tab pos="147320" algn="l"/>
              </a:tabLst>
            </a:pPr>
            <a:endParaRPr lang="he-IL" dirty="0">
              <a:latin typeface="Calibri" panose="020F0502020204030204" pitchFamily="34" charset="0"/>
              <a:ea typeface="Calibri" panose="020F0502020204030204" pitchFamily="34" charset="0"/>
              <a:cs typeface="Arial" panose="020B0604020202020204" pitchFamily="34" charset="0"/>
            </a:endParaRPr>
          </a:p>
          <a:p>
            <a:pPr marL="457200" algn="just" rtl="1">
              <a:lnSpc>
                <a:spcPct val="150000"/>
              </a:lnSpc>
              <a:spcBef>
                <a:spcPts val="1200"/>
              </a:spcBef>
              <a:spcAft>
                <a:spcPts val="300"/>
              </a:spcAft>
              <a:tabLst>
                <a:tab pos="147320" algn="l"/>
              </a:tabLst>
            </a:pPr>
            <a:endParaRPr lang="he-IL" dirty="0">
              <a:latin typeface="Calibri" panose="020F0502020204030204" pitchFamily="34" charset="0"/>
              <a:ea typeface="Calibri" panose="020F0502020204030204" pitchFamily="34" charset="0"/>
              <a:cs typeface="Arial" panose="020B0604020202020204" pitchFamily="34" charset="0"/>
            </a:endParaRPr>
          </a:p>
          <a:p>
            <a:pPr marL="457200" algn="just" rtl="1">
              <a:lnSpc>
                <a:spcPct val="150000"/>
              </a:lnSpc>
              <a:spcBef>
                <a:spcPts val="1200"/>
              </a:spcBef>
              <a:spcAft>
                <a:spcPts val="300"/>
              </a:spcAft>
              <a:tabLst>
                <a:tab pos="147320" algn="l"/>
              </a:tabLst>
            </a:pPr>
            <a:endParaRPr lang="he-IL" dirty="0">
              <a:latin typeface="Calibri" panose="020F0502020204030204" pitchFamily="34" charset="0"/>
              <a:ea typeface="Calibri" panose="020F0502020204030204" pitchFamily="34" charset="0"/>
              <a:cs typeface="Arial" panose="020B0604020202020204" pitchFamily="34" charset="0"/>
            </a:endParaRPr>
          </a:p>
          <a:p>
            <a:pPr marL="457200" algn="just" rtl="1">
              <a:lnSpc>
                <a:spcPct val="150000"/>
              </a:lnSpc>
              <a:spcBef>
                <a:spcPts val="1200"/>
              </a:spcBef>
              <a:spcAft>
                <a:spcPts val="300"/>
              </a:spcAft>
              <a:tabLst>
                <a:tab pos="147320" algn="l"/>
              </a:tabLst>
            </a:pPr>
            <a:endParaRPr lang="he-IL" dirty="0">
              <a:latin typeface="Calibri" panose="020F0502020204030204" pitchFamily="34" charset="0"/>
              <a:ea typeface="Calibri" panose="020F0502020204030204" pitchFamily="34" charset="0"/>
              <a:cs typeface="Arial" panose="020B0604020202020204" pitchFamily="34" charset="0"/>
            </a:endParaRPr>
          </a:p>
          <a:p>
            <a:pPr marL="457200" algn="just" rtl="1">
              <a:lnSpc>
                <a:spcPct val="150000"/>
              </a:lnSpc>
              <a:spcBef>
                <a:spcPts val="1200"/>
              </a:spcBef>
              <a:spcAft>
                <a:spcPts val="300"/>
              </a:spcAft>
              <a:tabLst>
                <a:tab pos="147320" algn="l"/>
              </a:tabLst>
            </a:pPr>
            <a:endParaRPr lang="he-IL" dirty="0">
              <a:latin typeface="Calibri" panose="020F0502020204030204" pitchFamily="34" charset="0"/>
              <a:ea typeface="Calibri" panose="020F0502020204030204" pitchFamily="34" charset="0"/>
              <a:cs typeface="Arial" panose="020B0604020202020204" pitchFamily="34" charset="0"/>
            </a:endParaRPr>
          </a:p>
          <a:p>
            <a:pPr marL="457200" algn="just" rtl="1">
              <a:lnSpc>
                <a:spcPct val="150000"/>
              </a:lnSpc>
              <a:spcBef>
                <a:spcPts val="1200"/>
              </a:spcBef>
              <a:spcAft>
                <a:spcPts val="300"/>
              </a:spcAft>
              <a:tabLst>
                <a:tab pos="147320" algn="l"/>
              </a:tabLst>
            </a:pPr>
            <a:endParaRPr lang="he-IL" dirty="0">
              <a:latin typeface="Calibri" panose="020F0502020204030204" pitchFamily="34" charset="0"/>
              <a:ea typeface="Calibri" panose="020F0502020204030204" pitchFamily="34" charset="0"/>
              <a:cs typeface="Arial" panose="020B0604020202020204" pitchFamily="34" charset="0"/>
            </a:endParaRPr>
          </a:p>
          <a:p>
            <a:pPr marL="457200" algn="just" rtl="1">
              <a:lnSpc>
                <a:spcPct val="150000"/>
              </a:lnSpc>
              <a:spcBef>
                <a:spcPts val="1200"/>
              </a:spcBef>
              <a:spcAft>
                <a:spcPts val="300"/>
              </a:spcAft>
              <a:tabLst>
                <a:tab pos="147320" algn="l"/>
              </a:tabLst>
            </a:pPr>
            <a:r>
              <a:rPr lang="he-IL" dirty="0">
                <a:latin typeface="Calibri" panose="020F0502020204030204" pitchFamily="34" charset="0"/>
                <a:ea typeface="Calibri" panose="020F0502020204030204" pitchFamily="34" charset="0"/>
                <a:cs typeface="Arial" panose="020B0604020202020204" pitchFamily="34" charset="0"/>
              </a:rPr>
              <a:t>מי שיבדוק עצה זו, ימצא שרוב בני האדם אינם מסוגלים להשתמש בה באופן מעשי. כאשר הם מנסים להעלות צורות אותיות אלו לפני העיניים, לא יצליחו להחזיק את התמונה ליותר משניות ספורות – הציור תמיד יברח מהם וההשתדלות להחזיקו מול עיניהם תגרום להם רק לסחרחורת ולכאב ראש. </a:t>
            </a:r>
          </a:p>
          <a:p>
            <a:pPr marL="457200" algn="just" rtl="1">
              <a:lnSpc>
                <a:spcPct val="150000"/>
              </a:lnSpc>
              <a:spcBef>
                <a:spcPts val="1200"/>
              </a:spcBef>
              <a:spcAft>
                <a:spcPts val="300"/>
              </a:spcAft>
              <a:tabLst>
                <a:tab pos="147320" algn="l"/>
              </a:tabLst>
            </a:pPr>
            <a:r>
              <a:rPr lang="he-IL" dirty="0">
                <a:highlight>
                  <a:srgbClr val="FFFF00"/>
                </a:highlight>
                <a:latin typeface="Calibri" panose="020F0502020204030204" pitchFamily="34" charset="0"/>
                <a:ea typeface="Calibri" panose="020F0502020204030204" pitchFamily="34" charset="0"/>
                <a:cs typeface="Arial" panose="020B0604020202020204" pitchFamily="34" charset="0"/>
              </a:rPr>
              <a:t>מדוע זה קורה?</a:t>
            </a:r>
          </a:p>
          <a:p>
            <a:endParaRPr lang="he-IL" dirty="0"/>
          </a:p>
        </p:txBody>
      </p:sp>
      <p:sp>
        <p:nvSpPr>
          <p:cNvPr id="4" name="מציין מיקום של מספר שקופית 3">
            <a:extLst>
              <a:ext uri="{FF2B5EF4-FFF2-40B4-BE49-F238E27FC236}">
                <a16:creationId xmlns:a16="http://schemas.microsoft.com/office/drawing/2014/main" id="{B579D0C9-01C7-C6A4-7EE2-3701C3CCD6DF}"/>
              </a:ext>
            </a:extLst>
          </p:cNvPr>
          <p:cNvSpPr>
            <a:spLocks noGrp="1"/>
          </p:cNvSpPr>
          <p:nvPr>
            <p:ph type="sldNum" sz="quarter" idx="12"/>
          </p:nvPr>
        </p:nvSpPr>
        <p:spPr/>
        <p:txBody>
          <a:bodyPr/>
          <a:lstStyle/>
          <a:p>
            <a:fld id="{519954A3-9DFD-4C44-94BA-B95130A3BA1C}" type="slidenum">
              <a:rPr lang="en-US" smtClean="0"/>
              <a:t>64</a:t>
            </a:fld>
            <a:endParaRPr lang="en-US" dirty="0"/>
          </a:p>
        </p:txBody>
      </p:sp>
      <p:pic>
        <p:nvPicPr>
          <p:cNvPr id="6" name="תמונה 5">
            <a:extLst>
              <a:ext uri="{FF2B5EF4-FFF2-40B4-BE49-F238E27FC236}">
                <a16:creationId xmlns:a16="http://schemas.microsoft.com/office/drawing/2014/main" id="{511C345A-D49A-39FC-2693-E1587FA5DFA1}"/>
              </a:ext>
            </a:extLst>
          </p:cNvPr>
          <p:cNvPicPr>
            <a:picLocks noChangeAspect="1"/>
          </p:cNvPicPr>
          <p:nvPr/>
        </p:nvPicPr>
        <p:blipFill rotWithShape="1">
          <a:blip r:embed="rId2">
            <a:extLst>
              <a:ext uri="{28A0092B-C50C-407E-A947-70E740481C1C}">
                <a14:useLocalDpi xmlns:a14="http://schemas.microsoft.com/office/drawing/2010/main" val="0"/>
              </a:ext>
            </a:extLst>
          </a:blip>
          <a:srcRect t="8112" b="9843"/>
          <a:stretch/>
        </p:blipFill>
        <p:spPr>
          <a:xfrm>
            <a:off x="0" y="0"/>
            <a:ext cx="12192000" cy="4333461"/>
          </a:xfrm>
          <a:prstGeom prst="rect">
            <a:avLst/>
          </a:prstGeom>
        </p:spPr>
      </p:pic>
    </p:spTree>
    <p:extLst>
      <p:ext uri="{BB962C8B-B14F-4D97-AF65-F5344CB8AC3E}">
        <p14:creationId xmlns:p14="http://schemas.microsoft.com/office/powerpoint/2010/main" val="57955741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C1D672-7D37-56E9-2774-70387065D12D}"/>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E4716E94-C785-480F-A8D5-9382D2E0133A}"/>
              </a:ext>
            </a:extLst>
          </p:cNvPr>
          <p:cNvSpPr>
            <a:spLocks noGrp="1"/>
          </p:cNvSpPr>
          <p:nvPr>
            <p:ph type="title"/>
          </p:nvPr>
        </p:nvSpPr>
        <p:spPr>
          <a:xfrm>
            <a:off x="1745673" y="214685"/>
            <a:ext cx="9758939" cy="1690315"/>
          </a:xfrm>
        </p:spPr>
        <p:txBody>
          <a:bodyPr>
            <a:normAutofit/>
          </a:bodyPr>
          <a:lstStyle/>
          <a:p>
            <a:pPr algn="ctr"/>
            <a:r>
              <a:rPr lang="he-IL" sz="4800" b="1" dirty="0"/>
              <a:t>תדמית רגשית</a:t>
            </a:r>
            <a:endParaRPr lang="he-IL" sz="8800" b="1" dirty="0"/>
          </a:p>
        </p:txBody>
      </p:sp>
      <p:sp>
        <p:nvSpPr>
          <p:cNvPr id="3" name="מציין מיקום תוכן 2">
            <a:extLst>
              <a:ext uri="{FF2B5EF4-FFF2-40B4-BE49-F238E27FC236}">
                <a16:creationId xmlns:a16="http://schemas.microsoft.com/office/drawing/2014/main" id="{516271D6-DB7B-AA7B-6403-E85C8499A488}"/>
              </a:ext>
            </a:extLst>
          </p:cNvPr>
          <p:cNvSpPr>
            <a:spLocks noGrp="1"/>
          </p:cNvSpPr>
          <p:nvPr>
            <p:ph idx="1"/>
          </p:nvPr>
        </p:nvSpPr>
        <p:spPr>
          <a:xfrm>
            <a:off x="955343" y="1741336"/>
            <a:ext cx="10549269" cy="5000657"/>
          </a:xfrm>
        </p:spPr>
        <p:txBody>
          <a:bodyPr>
            <a:normAutofit/>
          </a:bodyPr>
          <a:lstStyle/>
          <a:p>
            <a:pPr marL="457200" algn="just" rtl="1">
              <a:lnSpc>
                <a:spcPct val="150000"/>
              </a:lnSpc>
              <a:spcBef>
                <a:spcPts val="1200"/>
              </a:spcBef>
              <a:spcAft>
                <a:spcPts val="300"/>
              </a:spcAft>
              <a:tabLst>
                <a:tab pos="147320" algn="l"/>
              </a:tabLst>
            </a:pPr>
            <a:r>
              <a:rPr lang="he-IL" dirty="0">
                <a:latin typeface="Calibri" panose="020F0502020204030204" pitchFamily="34" charset="0"/>
                <a:ea typeface="Calibri" panose="020F0502020204030204" pitchFamily="34" charset="0"/>
                <a:cs typeface="Arial" panose="020B0604020202020204" pitchFamily="34" charset="0"/>
              </a:rPr>
              <a:t>הסיבה לכך שאדם לא יכול לשים מול עיניו הרבה זמן את אותיות </a:t>
            </a:r>
            <a:r>
              <a:rPr lang="he-IL" dirty="0" err="1">
                <a:latin typeface="Calibri" panose="020F0502020204030204" pitchFamily="34" charset="0"/>
                <a:ea typeface="Calibri" panose="020F0502020204030204" pitchFamily="34" charset="0"/>
                <a:cs typeface="Arial" panose="020B0604020202020204" pitchFamily="34" charset="0"/>
              </a:rPr>
              <a:t>יקוק</a:t>
            </a:r>
            <a:r>
              <a:rPr lang="he-IL" dirty="0">
                <a:latin typeface="Calibri" panose="020F0502020204030204" pitchFamily="34" charset="0"/>
                <a:ea typeface="Calibri" panose="020F0502020204030204" pitchFamily="34" charset="0"/>
                <a:cs typeface="Arial" panose="020B0604020202020204" pitchFamily="34" charset="0"/>
              </a:rPr>
              <a:t> ברורה, לכל אדם יש הגנה נפשית נגד רגשות שאינם נעימים. </a:t>
            </a:r>
          </a:p>
          <a:p>
            <a:pPr marL="457200" algn="just" rtl="1">
              <a:lnSpc>
                <a:spcPct val="150000"/>
              </a:lnSpc>
              <a:spcBef>
                <a:spcPts val="1200"/>
              </a:spcBef>
              <a:spcAft>
                <a:spcPts val="300"/>
              </a:spcAft>
              <a:tabLst>
                <a:tab pos="147320" algn="l"/>
              </a:tabLst>
            </a:pPr>
            <a:r>
              <a:rPr lang="he-IL" dirty="0">
                <a:latin typeface="Calibri" panose="020F0502020204030204" pitchFamily="34" charset="0"/>
                <a:ea typeface="Calibri" panose="020F0502020204030204" pitchFamily="34" charset="0"/>
                <a:cs typeface="Arial" panose="020B0604020202020204" pitchFamily="34" charset="0"/>
              </a:rPr>
              <a:t>כאשר תחושת "</a:t>
            </a:r>
            <a:r>
              <a:rPr lang="he-IL" dirty="0" err="1">
                <a:latin typeface="Calibri" panose="020F0502020204030204" pitchFamily="34" charset="0"/>
                <a:ea typeface="Calibri" panose="020F0502020204030204" pitchFamily="34" charset="0"/>
                <a:cs typeface="Arial" panose="020B0604020202020204" pitchFamily="34" charset="0"/>
              </a:rPr>
              <a:t>שויתי</a:t>
            </a:r>
            <a:r>
              <a:rPr lang="he-IL" dirty="0">
                <a:latin typeface="Calibri" panose="020F0502020204030204" pitchFamily="34" charset="0"/>
                <a:ea typeface="Calibri" panose="020F0502020204030204" pitchFamily="34" charset="0"/>
                <a:cs typeface="Arial" panose="020B0604020202020204" pitchFamily="34" charset="0"/>
              </a:rPr>
              <a:t> ה' לנגדי" יוצרת אצל האדם רגש של יראה ופחד בלבד, הנפש מטבעה תדחה את הציורים הגורמים לה רגשות כבדים ובלתי נעימים כאלו.</a:t>
            </a:r>
          </a:p>
          <a:p>
            <a:pPr marL="457200" algn="just" rtl="1">
              <a:lnSpc>
                <a:spcPct val="150000"/>
              </a:lnSpc>
              <a:spcBef>
                <a:spcPts val="1200"/>
              </a:spcBef>
              <a:spcAft>
                <a:spcPts val="300"/>
              </a:spcAft>
              <a:tabLst>
                <a:tab pos="147320" algn="l"/>
              </a:tabLst>
            </a:pPr>
            <a:r>
              <a:rPr lang="he-IL" b="1" dirty="0">
                <a:latin typeface="Calibri" panose="020F0502020204030204" pitchFamily="34" charset="0"/>
                <a:ea typeface="Calibri" panose="020F0502020204030204" pitchFamily="34" charset="0"/>
                <a:cs typeface="Arial" panose="020B0604020202020204" pitchFamily="34" charset="0"/>
              </a:rPr>
              <a:t>התופעה השכיחה הזאת של יחס </a:t>
            </a:r>
            <a:r>
              <a:rPr lang="he-IL" b="1" dirty="0" err="1">
                <a:latin typeface="Calibri" panose="020F0502020204030204" pitchFamily="34" charset="0"/>
                <a:ea typeface="Calibri" panose="020F0502020204030204" pitchFamily="34" charset="0"/>
                <a:cs typeface="Arial" panose="020B0604020202020204" pitchFamily="34" charset="0"/>
              </a:rPr>
              <a:t>להשי"ת</a:t>
            </a:r>
            <a:r>
              <a:rPr lang="he-IL" b="1" dirty="0">
                <a:latin typeface="Calibri" panose="020F0502020204030204" pitchFamily="34" charset="0"/>
                <a:ea typeface="Calibri" panose="020F0502020204030204" pitchFamily="34" charset="0"/>
                <a:cs typeface="Arial" panose="020B0604020202020204" pitchFamily="34" charset="0"/>
              </a:rPr>
              <a:t> המבוסס על יראה ופחד בלבד, היא תוצאה של העובדה שאנשים נוטים לחשוב ברצינות על השי"ת ועל תכונותיו רק כאשר קורה אסון </a:t>
            </a:r>
            <a:r>
              <a:rPr lang="he-IL" b="1" dirty="0" err="1">
                <a:latin typeface="Calibri" panose="020F0502020204030204" pitchFamily="34" charset="0"/>
                <a:ea typeface="Calibri" panose="020F0502020204030204" pitchFamily="34" charset="0"/>
                <a:cs typeface="Arial" panose="020B0604020202020204" pitchFamily="34" charset="0"/>
              </a:rPr>
              <a:t>רח"ל</a:t>
            </a:r>
            <a:r>
              <a:rPr lang="he-IL" b="1" dirty="0">
                <a:latin typeface="Calibri" panose="020F0502020204030204" pitchFamily="34" charset="0"/>
                <a:ea typeface="Calibri" panose="020F0502020204030204" pitchFamily="34" charset="0"/>
                <a:cs typeface="Arial" panose="020B0604020202020204" pitchFamily="34" charset="0"/>
              </a:rPr>
              <a:t>. </a:t>
            </a:r>
          </a:p>
          <a:p>
            <a:pPr marL="457200" algn="just" rtl="1">
              <a:lnSpc>
                <a:spcPct val="150000"/>
              </a:lnSpc>
              <a:spcBef>
                <a:spcPts val="1200"/>
              </a:spcBef>
              <a:spcAft>
                <a:spcPts val="300"/>
              </a:spcAft>
              <a:tabLst>
                <a:tab pos="147320" algn="l"/>
              </a:tabLst>
            </a:pPr>
            <a:r>
              <a:rPr lang="he-IL" b="1" dirty="0">
                <a:latin typeface="Calibri" panose="020F0502020204030204" pitchFamily="34" charset="0"/>
                <a:ea typeface="Calibri" panose="020F0502020204030204" pitchFamily="34" charset="0"/>
                <a:cs typeface="Arial" panose="020B0604020202020204" pitchFamily="34" charset="0"/>
              </a:rPr>
              <a:t>כתוצאה מכך, מבלי לשים לב, נבנית תדמית רגשית עמוקה בלב האדם (שהיא הכרתו הרגשית בבורא העולם – "ידיעת ה'" שלו), </a:t>
            </a:r>
            <a:r>
              <a:rPr lang="he-IL" dirty="0">
                <a:latin typeface="Calibri" panose="020F0502020204030204" pitchFamily="34" charset="0"/>
                <a:ea typeface="Calibri" panose="020F0502020204030204" pitchFamily="34" charset="0"/>
                <a:cs typeface="Arial" panose="020B0604020202020204" pitchFamily="34" charset="0"/>
              </a:rPr>
              <a:t>שלפיה השי"ת הוא זה שחולל  את כל הדברים שקשה לנו לקבלם בחיים ואת כל האסונות האיומים. על כן, אותיות אלו של השם מעוררות אצלו רגשות בלתי נעימים של פחד וסלידה, ומתוך הרתעה נפשית זו קשה לו להתמקד בהן אפילו לזמן קצר. </a:t>
            </a:r>
          </a:p>
          <a:p>
            <a:pPr marL="457200" algn="just" rtl="1">
              <a:lnSpc>
                <a:spcPts val="1400"/>
              </a:lnSpc>
              <a:spcBef>
                <a:spcPts val="1200"/>
              </a:spcBef>
              <a:spcAft>
                <a:spcPts val="300"/>
              </a:spcAft>
              <a:tabLst>
                <a:tab pos="147320" algn="l"/>
              </a:tabLst>
            </a:pPr>
            <a:endParaRPr lang="he-IL" sz="1800" b="0" kern="1600" dirty="0">
              <a:effectLst/>
              <a:latin typeface="Arial" panose="020B0604020202020204" pitchFamily="34" charset="0"/>
              <a:cs typeface="David" panose="020E0502060401010101" pitchFamily="34" charset="-79"/>
            </a:endParaRPr>
          </a:p>
        </p:txBody>
      </p:sp>
      <p:pic>
        <p:nvPicPr>
          <p:cNvPr id="1026" name="Picture 2" descr="יהוה">
            <a:extLst>
              <a:ext uri="{FF2B5EF4-FFF2-40B4-BE49-F238E27FC236}">
                <a16:creationId xmlns:a16="http://schemas.microsoft.com/office/drawing/2014/main" id="{EC167216-6F94-30E8-6B65-FA974D059F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26" y="0"/>
            <a:ext cx="1692536" cy="1685014"/>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5B30E400-E0C5-355C-C1E5-F300E5355BBB}"/>
              </a:ext>
            </a:extLst>
          </p:cNvPr>
          <p:cNvSpPr>
            <a:spLocks noGrp="1"/>
          </p:cNvSpPr>
          <p:nvPr>
            <p:ph type="sldNum" sz="quarter" idx="12"/>
          </p:nvPr>
        </p:nvSpPr>
        <p:spPr/>
        <p:txBody>
          <a:bodyPr/>
          <a:lstStyle/>
          <a:p>
            <a:fld id="{519954A3-9DFD-4C44-94BA-B95130A3BA1C}" type="slidenum">
              <a:rPr lang="en-US" smtClean="0"/>
              <a:t>65</a:t>
            </a:fld>
            <a:endParaRPr lang="en-US" dirty="0"/>
          </a:p>
        </p:txBody>
      </p:sp>
    </p:spTree>
    <p:extLst>
      <p:ext uri="{BB962C8B-B14F-4D97-AF65-F5344CB8AC3E}">
        <p14:creationId xmlns:p14="http://schemas.microsoft.com/office/powerpoint/2010/main" val="2571400846"/>
      </p:ext>
    </p:extLst>
  </p:cSld>
  <p:clrMapOvr>
    <a:masterClrMapping/>
  </p:clrMapOvr>
  <mc:AlternateContent xmlns:mc="http://schemas.openxmlformats.org/markup-compatibility/2006" xmlns:p14="http://schemas.microsoft.com/office/powerpoint/2010/main">
    <mc:Choice Requires="p14">
      <p:transition spd="slow" p14:dur="2000" advTm="1641"/>
    </mc:Choice>
    <mc:Fallback xmlns="">
      <p:transition spd="slow" advTm="1641"/>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8A03AC-35C6-73E4-0C3E-0343367B7F8E}"/>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BF67AB89-EFEB-6717-E1B9-BA70002DC7EC}"/>
              </a:ext>
            </a:extLst>
          </p:cNvPr>
          <p:cNvSpPr>
            <a:spLocks noGrp="1"/>
          </p:cNvSpPr>
          <p:nvPr>
            <p:ph type="title"/>
          </p:nvPr>
        </p:nvSpPr>
        <p:spPr>
          <a:xfrm>
            <a:off x="1745673" y="214685"/>
            <a:ext cx="9758939" cy="1690315"/>
          </a:xfrm>
        </p:spPr>
        <p:txBody>
          <a:bodyPr>
            <a:normAutofit/>
          </a:bodyPr>
          <a:lstStyle/>
          <a:p>
            <a:pPr algn="ctr"/>
            <a:r>
              <a:rPr lang="he-IL" sz="4800" b="1" dirty="0"/>
              <a:t>תדמית רגשית</a:t>
            </a:r>
            <a:endParaRPr lang="he-IL" sz="8800" b="1" dirty="0"/>
          </a:p>
        </p:txBody>
      </p:sp>
      <p:sp>
        <p:nvSpPr>
          <p:cNvPr id="3" name="מציין מיקום תוכן 2">
            <a:extLst>
              <a:ext uri="{FF2B5EF4-FFF2-40B4-BE49-F238E27FC236}">
                <a16:creationId xmlns:a16="http://schemas.microsoft.com/office/drawing/2014/main" id="{06B9D57E-2861-618C-27F0-84E6C1FC409E}"/>
              </a:ext>
            </a:extLst>
          </p:cNvPr>
          <p:cNvSpPr>
            <a:spLocks noGrp="1"/>
          </p:cNvSpPr>
          <p:nvPr>
            <p:ph idx="1"/>
          </p:nvPr>
        </p:nvSpPr>
        <p:spPr>
          <a:xfrm>
            <a:off x="1097280" y="1542553"/>
            <a:ext cx="9360131" cy="5199440"/>
          </a:xfrm>
        </p:spPr>
        <p:txBody>
          <a:bodyPr>
            <a:normAutofit/>
          </a:bodyPr>
          <a:lstStyle/>
          <a:p>
            <a:pPr marL="457200" marR="0" lvl="0" indent="-342900" algn="just" defTabSz="457200" rtl="1" eaLnBrk="1" fontAlgn="auto" latinLnBrk="0" hangingPunct="1">
              <a:lnSpc>
                <a:spcPct val="150000"/>
              </a:lnSpc>
              <a:spcBef>
                <a:spcPts val="1200"/>
              </a:spcBef>
              <a:spcAft>
                <a:spcPts val="300"/>
              </a:spcAft>
              <a:buClr>
                <a:srgbClr val="F496CB">
                  <a:lumMod val="75000"/>
                </a:srgbClr>
              </a:buClr>
              <a:buSzPct val="80000"/>
              <a:buFont typeface="Wingdings 3" charset="2"/>
              <a:buChar char=""/>
              <a:tabLst>
                <a:tab pos="147320" algn="l"/>
              </a:tabLst>
              <a:defRPr/>
            </a:pPr>
            <a:r>
              <a:rPr kumimoji="0" lang="he-IL" b="1"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Arial" panose="020B0604020202020204" pitchFamily="34" charset="0"/>
              </a:rPr>
              <a:t>כך כתב בספר הברית:</a:t>
            </a:r>
            <a:endParaRPr kumimoji="0" lang="he-IL"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Arial" panose="020B0604020202020204" pitchFamily="34" charset="0"/>
            </a:endParaRPr>
          </a:p>
          <a:p>
            <a:pPr marL="457200" algn="just">
              <a:lnSpc>
                <a:spcPct val="150000"/>
              </a:lnSpc>
              <a:spcBef>
                <a:spcPts val="1200"/>
              </a:spcBef>
              <a:spcAft>
                <a:spcPts val="300"/>
              </a:spcAft>
              <a:buClr>
                <a:srgbClr val="F496CB">
                  <a:lumMod val="75000"/>
                </a:srgbClr>
              </a:buClr>
              <a:tabLst>
                <a:tab pos="147320" algn="l"/>
              </a:tabLst>
              <a:defRPr/>
            </a:pPr>
            <a:r>
              <a:rPr lang="he-IL" sz="2000" b="1" kern="1400" dirty="0">
                <a:effectLst/>
                <a:latin typeface="Arial" panose="020B0604020202020204" pitchFamily="34" charset="0"/>
                <a:ea typeface="Times New Roman" panose="02020603050405020304" pitchFamily="18" charset="0"/>
                <a:cs typeface="David" panose="020E0502060401010101" pitchFamily="34" charset="-79"/>
              </a:rPr>
              <a:t>"</a:t>
            </a:r>
            <a:r>
              <a:rPr lang="he-IL" sz="2000" b="1" kern="1400" dirty="0" err="1">
                <a:effectLst/>
                <a:latin typeface="Arial" panose="020B0604020202020204" pitchFamily="34" charset="0"/>
                <a:ea typeface="Times New Roman" panose="02020603050405020304" pitchFamily="18" charset="0"/>
                <a:cs typeface="David" panose="020E0502060401010101" pitchFamily="34" charset="-79"/>
              </a:rPr>
              <a:t>שִׁוִּיתִי</a:t>
            </a:r>
            <a:r>
              <a:rPr lang="he-IL" sz="2000" b="1" kern="1400" dirty="0">
                <a:effectLst/>
                <a:latin typeface="Arial" panose="020B0604020202020204" pitchFamily="34" charset="0"/>
                <a:ea typeface="Times New Roman" panose="02020603050405020304" pitchFamily="18" charset="0"/>
                <a:cs typeface="David" panose="020E0502060401010101" pitchFamily="34" charset="-79"/>
              </a:rPr>
              <a:t> ה' לְנֶגְדִּי תָמִיד" (תְּהִלִּים י"ז) ... שֶׁיְּצַיֵּר הָאָדָם תָּמִיד שָׁם </a:t>
            </a:r>
            <a:r>
              <a:rPr lang="he-IL" sz="2000" b="1" kern="1400" dirty="0" err="1">
                <a:effectLst/>
                <a:latin typeface="Arial" panose="020B0604020202020204" pitchFamily="34" charset="0"/>
                <a:ea typeface="Times New Roman" panose="02020603050405020304" pitchFamily="18" charset="0"/>
                <a:cs typeface="David" panose="020E0502060401010101" pitchFamily="34" charset="-79"/>
              </a:rPr>
              <a:t>הַוָּ"ה</a:t>
            </a:r>
            <a:r>
              <a:rPr lang="he-IL" sz="2000" b="1" kern="1400" dirty="0">
                <a:effectLst/>
                <a:latin typeface="Arial" panose="020B0604020202020204" pitchFamily="34" charset="0"/>
                <a:ea typeface="Times New Roman" panose="02020603050405020304" pitchFamily="18" charset="0"/>
                <a:cs typeface="David" panose="020E0502060401010101" pitchFamily="34" charset="-79"/>
              </a:rPr>
              <a:t> בָּרוּךְ הוּא לְנֶגֶד עֵינָיו ... [מִתּוֹךְ רִגְשֵׁי] אֵימָתָהּ וּפַחַד ... לֹא זוֹ הַדֶּרֶךְ שֶׁאֶפְשָׁר שֶׁיַּרְגִּיל הָאָדָם אֶת מַחֲשַׁבְתּוֹ בּוֹ [הָיִינוּ שֶׁהַדֶּרֶךְ לְהִתְרַגֵּל לְקִיּוּם מִצְוַת "</a:t>
            </a:r>
            <a:r>
              <a:rPr lang="he-IL" sz="2000" b="1" kern="1400" dirty="0" err="1">
                <a:effectLst/>
                <a:latin typeface="Arial" panose="020B0604020202020204" pitchFamily="34" charset="0"/>
                <a:ea typeface="Times New Roman" panose="02020603050405020304" pitchFamily="18" charset="0"/>
                <a:cs typeface="David" panose="020E0502060401010101" pitchFamily="34" charset="-79"/>
              </a:rPr>
              <a:t>שִׁוִּיתִי</a:t>
            </a:r>
            <a:r>
              <a:rPr lang="he-IL" sz="2000" b="1" kern="1400" dirty="0">
                <a:effectLst/>
                <a:latin typeface="Arial" panose="020B0604020202020204" pitchFamily="34" charset="0"/>
                <a:ea typeface="Times New Roman" panose="02020603050405020304" pitchFamily="18" charset="0"/>
                <a:cs typeface="David" panose="020E0502060401010101" pitchFamily="34" charset="-79"/>
              </a:rPr>
              <a:t>" אֵינָהּ עַל יְדֵי שֶׁמְּעוֹרֵר </a:t>
            </a:r>
            <a:r>
              <a:rPr lang="he-IL" sz="2000" b="1" kern="1400" dirty="0" err="1">
                <a:effectLst/>
                <a:latin typeface="Arial" panose="020B0604020202020204" pitchFamily="34" charset="0"/>
                <a:ea typeface="Times New Roman" panose="02020603050405020304" pitchFamily="18" charset="0"/>
                <a:cs typeface="David" panose="020E0502060401010101" pitchFamily="34" charset="-79"/>
              </a:rPr>
              <a:t>בְּלִבּו</a:t>
            </a:r>
            <a:r>
              <a:rPr lang="he-IL" sz="2000" b="1" kern="1400" dirty="0">
                <a:effectLst/>
                <a:latin typeface="Arial" panose="020B0604020202020204" pitchFamily="34" charset="0"/>
                <a:ea typeface="Times New Roman" panose="02020603050405020304" pitchFamily="18" charset="0"/>
                <a:cs typeface="David" panose="020E0502060401010101" pitchFamily="34" charset="-79"/>
              </a:rPr>
              <a:t>ֹ רִגְשֵׁי יִרְאֶה וּפַחַד </a:t>
            </a:r>
            <a:r>
              <a:rPr lang="he-IL" sz="2000" b="1" kern="1400" dirty="0" err="1">
                <a:effectLst/>
                <a:latin typeface="Arial" panose="020B0604020202020204" pitchFamily="34" charset="0"/>
                <a:ea typeface="Times New Roman" panose="02020603050405020304" pitchFamily="18" charset="0"/>
                <a:cs typeface="David" panose="020E0502060401010101" pitchFamily="34" charset="-79"/>
              </a:rPr>
              <a:t>מֵהַשַּׁי"ת</a:t>
            </a:r>
            <a:r>
              <a:rPr lang="he-IL" sz="2000" b="1" kern="1400" dirty="0">
                <a:effectLst/>
                <a:latin typeface="Arial" panose="020B0604020202020204" pitchFamily="34" charset="0"/>
                <a:ea typeface="Times New Roman" panose="02020603050405020304" pitchFamily="18" charset="0"/>
                <a:cs typeface="David" panose="020E0502060401010101" pitchFamily="34" charset="-79"/>
              </a:rPr>
              <a:t> עַל יְדֵי צִיּוּר אוֹתִיּוֹת שֵׁם ה'], מִפְּנֵי כִּי יִקְשֶׁה עָלָיו </a:t>
            </a:r>
            <a:r>
              <a:rPr lang="he-IL" sz="2000" b="1" kern="1400" dirty="0" err="1">
                <a:effectLst/>
                <a:latin typeface="Arial" panose="020B0604020202020204" pitchFamily="34" charset="0"/>
                <a:ea typeface="Times New Roman" panose="02020603050405020304" pitchFamily="18" charset="0"/>
                <a:cs typeface="David" panose="020E0502060401010101" pitchFamily="34" charset="-79"/>
              </a:rPr>
              <a:t>בִּמְאֹד</a:t>
            </a:r>
            <a:r>
              <a:rPr lang="he-IL" sz="2000" b="1" kern="1400" dirty="0">
                <a:effectLst/>
                <a:latin typeface="Arial" panose="020B0604020202020204" pitchFamily="34" charset="0"/>
                <a:ea typeface="Times New Roman" panose="02020603050405020304" pitchFamily="18" charset="0"/>
                <a:cs typeface="David" panose="020E0502060401010101" pitchFamily="34" charset="-79"/>
              </a:rPr>
              <a:t> מְאֹד לְהַתְמִיד בָּהּ. (ספר הברית)</a:t>
            </a:r>
          </a:p>
          <a:p>
            <a:pPr marL="457200" marR="0" lvl="0" indent="-342900" algn="just" defTabSz="457200" rtl="1" eaLnBrk="1" fontAlgn="auto" latinLnBrk="0" hangingPunct="1">
              <a:lnSpc>
                <a:spcPct val="150000"/>
              </a:lnSpc>
              <a:spcBef>
                <a:spcPts val="1200"/>
              </a:spcBef>
              <a:spcAft>
                <a:spcPts val="300"/>
              </a:spcAft>
              <a:buClr>
                <a:srgbClr val="F496CB">
                  <a:lumMod val="75000"/>
                </a:srgbClr>
              </a:buClr>
              <a:buSzPct val="80000"/>
              <a:buFont typeface="Wingdings 3" charset="2"/>
              <a:buChar char=""/>
              <a:tabLst>
                <a:tab pos="147320" algn="l"/>
              </a:tabLst>
              <a:defRPr/>
            </a:pPr>
            <a:endParaRPr kumimoji="0" lang="he-IL"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Arial" panose="020B0604020202020204" pitchFamily="34" charset="0"/>
            </a:endParaRPr>
          </a:p>
          <a:p>
            <a:pPr marL="457200" algn="just" rtl="1">
              <a:lnSpc>
                <a:spcPts val="1400"/>
              </a:lnSpc>
              <a:spcBef>
                <a:spcPts val="1200"/>
              </a:spcBef>
              <a:spcAft>
                <a:spcPts val="300"/>
              </a:spcAft>
              <a:tabLst>
                <a:tab pos="147320" algn="l"/>
              </a:tabLst>
            </a:pPr>
            <a:endParaRPr lang="en-US" sz="2400" dirty="0">
              <a:effectLst/>
              <a:latin typeface="Times New Roman" panose="02020603050405020304" pitchFamily="18" charset="0"/>
              <a:ea typeface="Times New Roman" panose="02020603050405020304" pitchFamily="18" charset="0"/>
              <a:cs typeface="David" panose="020E0502060401010101" pitchFamily="34" charset="-79"/>
            </a:endParaRPr>
          </a:p>
        </p:txBody>
      </p:sp>
      <p:pic>
        <p:nvPicPr>
          <p:cNvPr id="1026" name="Picture 2" descr="יהוה">
            <a:extLst>
              <a:ext uri="{FF2B5EF4-FFF2-40B4-BE49-F238E27FC236}">
                <a16:creationId xmlns:a16="http://schemas.microsoft.com/office/drawing/2014/main" id="{12E6A2A3-5D7C-C58E-9AA3-1CBD2EE956A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26" y="0"/>
            <a:ext cx="1692536" cy="1685014"/>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F5F87FD9-5A63-EAEB-DA42-2E2296D4266F}"/>
              </a:ext>
            </a:extLst>
          </p:cNvPr>
          <p:cNvSpPr>
            <a:spLocks noGrp="1"/>
          </p:cNvSpPr>
          <p:nvPr>
            <p:ph type="sldNum" sz="quarter" idx="12"/>
          </p:nvPr>
        </p:nvSpPr>
        <p:spPr/>
        <p:txBody>
          <a:bodyPr/>
          <a:lstStyle/>
          <a:p>
            <a:fld id="{519954A3-9DFD-4C44-94BA-B95130A3BA1C}" type="slidenum">
              <a:rPr lang="en-US" smtClean="0"/>
              <a:t>66</a:t>
            </a:fld>
            <a:endParaRPr lang="en-US" dirty="0"/>
          </a:p>
        </p:txBody>
      </p:sp>
    </p:spTree>
    <p:extLst>
      <p:ext uri="{BB962C8B-B14F-4D97-AF65-F5344CB8AC3E}">
        <p14:creationId xmlns:p14="http://schemas.microsoft.com/office/powerpoint/2010/main" val="764611514"/>
      </p:ext>
    </p:extLst>
  </p:cSld>
  <p:clrMapOvr>
    <a:masterClrMapping/>
  </p:clrMapOvr>
  <mc:AlternateContent xmlns:mc="http://schemas.openxmlformats.org/markup-compatibility/2006" xmlns:p14="http://schemas.microsoft.com/office/powerpoint/2010/main">
    <mc:Choice Requires="p14">
      <p:transition spd="slow" p14:dur="2000" advTm="31141"/>
    </mc:Choice>
    <mc:Fallback xmlns="">
      <p:transition spd="slow" advTm="31141"/>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806CA-030C-96E5-F0D9-525AC24ABE2E}"/>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461D0A4C-E82F-7942-83E4-6CEB2D9617FC}"/>
              </a:ext>
            </a:extLst>
          </p:cNvPr>
          <p:cNvSpPr>
            <a:spLocks noGrp="1"/>
          </p:cNvSpPr>
          <p:nvPr>
            <p:ph type="title"/>
          </p:nvPr>
        </p:nvSpPr>
        <p:spPr>
          <a:xfrm>
            <a:off x="1745673" y="214685"/>
            <a:ext cx="9758939" cy="1690315"/>
          </a:xfrm>
        </p:spPr>
        <p:txBody>
          <a:bodyPr>
            <a:normAutofit/>
          </a:bodyPr>
          <a:lstStyle/>
          <a:p>
            <a:pPr algn="ctr"/>
            <a:r>
              <a:rPr lang="he-IL" sz="4800" b="1" dirty="0"/>
              <a:t>רגש אהבה</a:t>
            </a:r>
            <a:endParaRPr lang="he-IL" sz="8800" b="1" dirty="0"/>
          </a:p>
        </p:txBody>
      </p:sp>
      <p:sp>
        <p:nvSpPr>
          <p:cNvPr id="3" name="מציין מיקום תוכן 2">
            <a:extLst>
              <a:ext uri="{FF2B5EF4-FFF2-40B4-BE49-F238E27FC236}">
                <a16:creationId xmlns:a16="http://schemas.microsoft.com/office/drawing/2014/main" id="{8132E5E1-2237-336C-5F0D-F1BA5CA82678}"/>
              </a:ext>
            </a:extLst>
          </p:cNvPr>
          <p:cNvSpPr>
            <a:spLocks noGrp="1"/>
          </p:cNvSpPr>
          <p:nvPr>
            <p:ph idx="1"/>
          </p:nvPr>
        </p:nvSpPr>
        <p:spPr>
          <a:xfrm>
            <a:off x="399011" y="1542552"/>
            <a:ext cx="10432473" cy="5315447"/>
          </a:xfrm>
        </p:spPr>
        <p:txBody>
          <a:bodyPr>
            <a:normAutofit/>
          </a:bodyPr>
          <a:lstStyle/>
          <a:p>
            <a:pPr marL="457200" marR="0" lvl="0" indent="-342900" algn="just" defTabSz="457200" rtl="1" eaLnBrk="1" fontAlgn="auto" latinLnBrk="0" hangingPunct="1">
              <a:lnSpc>
                <a:spcPct val="150000"/>
              </a:lnSpc>
              <a:spcBef>
                <a:spcPts val="1200"/>
              </a:spcBef>
              <a:spcAft>
                <a:spcPts val="300"/>
              </a:spcAft>
              <a:buClr>
                <a:srgbClr val="F496CB">
                  <a:lumMod val="75000"/>
                </a:srgbClr>
              </a:buClr>
              <a:buSzPct val="80000"/>
              <a:buFont typeface="Wingdings 3" charset="2"/>
              <a:buChar char=""/>
              <a:tabLst>
                <a:tab pos="147320" algn="l"/>
              </a:tabLst>
              <a:defRPr/>
            </a:pPr>
            <a:r>
              <a:rPr lang="he-IL" kern="1400" dirty="0">
                <a:effectLst/>
                <a:latin typeface="Arial" panose="020B0604020202020204" pitchFamily="34" charset="0"/>
                <a:ea typeface="Times New Roman" panose="02020603050405020304" pitchFamily="18" charset="0"/>
                <a:cs typeface="David" panose="020E0502060401010101" pitchFamily="34" charset="-79"/>
              </a:rPr>
              <a:t>לעומתו, אדם שזכה לייצר בתוך לבו שיהיה מלא אהבה והכרה מוחשית בטובו ובחסדיו המרובים של השי"ת, אותיות אלו של שם </a:t>
            </a:r>
            <a:r>
              <a:rPr lang="he-IL" kern="1400" dirty="0" err="1">
                <a:effectLst/>
                <a:latin typeface="Arial" panose="020B0604020202020204" pitchFamily="34" charset="0"/>
                <a:ea typeface="Times New Roman" panose="02020603050405020304" pitchFamily="18" charset="0"/>
                <a:cs typeface="David" panose="020E0502060401010101" pitchFamily="34" charset="-79"/>
              </a:rPr>
              <a:t>הוי"ה</a:t>
            </a:r>
            <a:r>
              <a:rPr lang="he-IL" kern="1400" dirty="0">
                <a:effectLst/>
                <a:latin typeface="Arial" panose="020B0604020202020204" pitchFamily="34" charset="0"/>
                <a:ea typeface="Times New Roman" panose="02020603050405020304" pitchFamily="18" charset="0"/>
                <a:cs typeface="David" panose="020E0502060401010101" pitchFamily="34" charset="-79"/>
              </a:rPr>
              <a:t> תהפוכנה אצלו לאותיות המעוררות רגשות נעימים ביותר. </a:t>
            </a:r>
          </a:p>
          <a:p>
            <a:pPr marL="457200" algn="just">
              <a:lnSpc>
                <a:spcPct val="150000"/>
              </a:lnSpc>
              <a:spcBef>
                <a:spcPts val="1200"/>
              </a:spcBef>
              <a:spcAft>
                <a:spcPts val="300"/>
              </a:spcAft>
              <a:buClr>
                <a:srgbClr val="F496CB">
                  <a:lumMod val="75000"/>
                </a:srgbClr>
              </a:buClr>
              <a:tabLst>
                <a:tab pos="147320" algn="l"/>
              </a:tabLst>
              <a:defRPr/>
            </a:pPr>
            <a:r>
              <a:rPr lang="he-IL" kern="1400" dirty="0">
                <a:effectLst/>
                <a:latin typeface="Arial" panose="020B0604020202020204" pitchFamily="34" charset="0"/>
                <a:ea typeface="Times New Roman" panose="02020603050405020304" pitchFamily="18" charset="0"/>
                <a:cs typeface="David" panose="020E0502060401010101" pitchFamily="34" charset="-79"/>
              </a:rPr>
              <a:t>אדם כזה ימצא שבאפשרותו לבצע את עצתו של המשנה ברורה הנ"ל. ככל שתגדל מידת הנעימות שחש האדם מהרגשת קרבת ה', יהיה לו קל יותר להחזיק את הרגשת נוכחותו </a:t>
            </a:r>
            <a:r>
              <a:rPr lang="he-IL" kern="1400" dirty="0" err="1">
                <a:effectLst/>
                <a:latin typeface="Arial" panose="020B0604020202020204" pitchFamily="34" charset="0"/>
                <a:ea typeface="Times New Roman" panose="02020603050405020304" pitchFamily="18" charset="0"/>
                <a:cs typeface="David" panose="020E0502060401010101" pitchFamily="34" charset="-79"/>
              </a:rPr>
              <a:t>ית</a:t>
            </a:r>
            <a:r>
              <a:rPr lang="he-IL" kern="1400" dirty="0">
                <a:effectLst/>
                <a:latin typeface="Arial" panose="020B0604020202020204" pitchFamily="34" charset="0"/>
                <a:ea typeface="Times New Roman" panose="02020603050405020304" pitchFamily="18" charset="0"/>
                <a:cs typeface="David" panose="020E0502060401010101" pitchFamily="34" charset="-79"/>
              </a:rPr>
              <a:t>' לפרק זמן ארוך יותר, עד שיגיע לכך שבכל רגע פנוי תחזור אליו באופן טבעי, מכוח משיכת נעימות התחושה.</a:t>
            </a:r>
          </a:p>
          <a:p>
            <a:pPr algn="just"/>
            <a:r>
              <a:rPr lang="he-IL"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אָמְנָם הַנֶּפֶשׁ </a:t>
            </a:r>
            <a:r>
              <a:rPr lang="he-IL" b="1"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כְּשֶׁתְּצַיֵּר</a:t>
            </a:r>
            <a:r>
              <a:rPr lang="he-IL"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אַהֲבַת ה', וְכִי הוּא בּוֹחֵר בָּהּ לִהְיוֹת לוֹ לְמֶרְכָּבָה וְלַכֵּס יָה לְשֵׁם </a:t>
            </a:r>
            <a:r>
              <a:rPr lang="he-IL" b="1"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וְלִתְהִלָּה</a:t>
            </a:r>
            <a:r>
              <a:rPr lang="he-IL"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וּלְתִפְאֶרֶת, וְיוֹדַעַת שֶׁזֶּה לָהּ הַצְלָחָה שֶׁאֵין אַחֲרֶיהָ הַצְלָחָה, וְטוֹבָה שֶׁאֵין אַחֲרֶיהָ טוֹבָה, וְזֶה הַדָּבָר מְרֻצָּה לָהּ וְחָפְצָה בָּהּ, אָז תִּפְנֶה אֵלָיו בְּאַהֲבָה עַזָּה, </a:t>
            </a:r>
            <a:r>
              <a:rPr lang="he-IL" b="1"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תִּכְסֹף</a:t>
            </a:r>
            <a:r>
              <a:rPr lang="he-IL"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לוֹ </a:t>
            </a:r>
            <a:r>
              <a:rPr lang="he-IL" b="1"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בִּמְזִמָּתָה</a:t>
            </a:r>
            <a:r>
              <a:rPr lang="he-IL"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וְתַטֶּה אֵלָיו בְּמַחֲשַׁבְתּוֹ לְדַבְּקָהּ בּוֹ, תָּגִיל </a:t>
            </a:r>
            <a:r>
              <a:rPr lang="he-IL" b="1"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בְּזִכְרוֹן</a:t>
            </a:r>
            <a:r>
              <a:rPr lang="he-IL"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שְׁמוֹ יִתְבָּרֵךְ, וְתִשְׂמַח לְהַרְהֵר בּוֹ, וְתִתְפַּשֵּׁט כּוֹחוֹתֶיהָ, וְתִתְרַחֵב מֵרֹב הַחֵשֶׁק וְהַשִּׂמְחָה שֶׁל אַהֲבָה בְּתַעֲנוּגִים. </a:t>
            </a:r>
          </a:p>
          <a:p>
            <a:pPr algn="just"/>
            <a:r>
              <a:rPr lang="he-IL" b="1" kern="1400" dirty="0">
                <a:effectLst/>
                <a:latin typeface="Arial" panose="020B0604020202020204" pitchFamily="34" charset="0"/>
                <a:ea typeface="Times New Roman" panose="02020603050405020304" pitchFamily="18" charset="0"/>
                <a:cs typeface="David" panose="020E0502060401010101" pitchFamily="34" charset="-79"/>
              </a:rPr>
              <a:t>עַל כֵּן עָמַד טַעְמוֹ בּוֹ בְּאָדָם, וּמַאֲרִיךְ לוֹ בַּמַּחְשָׁבָה הַזֶּה זְמַן רַב, עַד שֶׁאֵינוֹ רוֹצֶה </a:t>
            </a:r>
            <a:r>
              <a:rPr lang="he-IL" b="1" kern="1400" dirty="0" err="1">
                <a:effectLst/>
                <a:latin typeface="Arial" panose="020B0604020202020204" pitchFamily="34" charset="0"/>
                <a:ea typeface="Times New Roman" panose="02020603050405020304" pitchFamily="18" charset="0"/>
                <a:cs typeface="David" panose="020E0502060401010101" pitchFamily="34" charset="-79"/>
              </a:rPr>
              <a:t>לְהִפָּרֵד</a:t>
            </a:r>
            <a:r>
              <a:rPr lang="he-IL" b="1" kern="1400" dirty="0">
                <a:effectLst/>
                <a:latin typeface="Arial" panose="020B0604020202020204" pitchFamily="34" charset="0"/>
                <a:ea typeface="Times New Roman" panose="02020603050405020304" pitchFamily="18" charset="0"/>
                <a:cs typeface="David" panose="020E0502060401010101" pitchFamily="34" charset="-79"/>
              </a:rPr>
              <a:t> מִמַּחֲשָׁבָה טוֹבָה הַזֹּאת, עַל כִּי בּוֹ יַעֲמֹד חַי לִפְנֵי ה', שָׂמֵחַ וְטוֹב לֵב בְּשִׂמְחָה שֶׁל מִצְוָה ... וְהִנֵּה שָׂשׂוֹן וְשִׂמְחָה יִמָּצֵא בָהּ וְחֶדְוָה בִּמְקוֹמוֹ. וְהַנֶּפֶשׁ תִּתְנַדֵּב עַצְמָהּ לָזֶה בְּטִבְעָהּ, מִפְּנֵי שֶׁתִּמְצָא בָּהּ עַרְבוּת וְעֹנֶג בְּשִׂמְחָה וְהָרְחָבָה. כִּי בַּזֹּאת הַמַּחֲשָׁבָה מְשַׂחֶקֶת לְפָנָיו בְּכָל עֵת, וְעַל שֶׁדַּי תִּתְעַנֵּג, וְאֵלָיו </a:t>
            </a:r>
            <a:r>
              <a:rPr lang="he-IL" b="1" kern="1400" dirty="0" err="1">
                <a:effectLst/>
                <a:latin typeface="Arial" panose="020B0604020202020204" pitchFamily="34" charset="0"/>
                <a:ea typeface="Times New Roman" panose="02020603050405020304" pitchFamily="18" charset="0"/>
                <a:cs typeface="David" panose="020E0502060401010101" pitchFamily="34" charset="-79"/>
              </a:rPr>
              <a:t>תִּתְאָוֶה</a:t>
            </a:r>
            <a:r>
              <a:rPr lang="he-IL" b="1" kern="1400" dirty="0">
                <a:effectLst/>
                <a:latin typeface="Arial" panose="020B0604020202020204" pitchFamily="34" charset="0"/>
                <a:ea typeface="Times New Roman" panose="02020603050405020304" pitchFamily="18" charset="0"/>
                <a:cs typeface="David" panose="020E0502060401010101" pitchFamily="34" charset="-79"/>
              </a:rPr>
              <a:t>ָ לַחֲזוֹת </a:t>
            </a:r>
            <a:r>
              <a:rPr lang="he-IL" b="1" kern="1400" dirty="0" err="1">
                <a:effectLst/>
                <a:latin typeface="Arial" panose="020B0604020202020204" pitchFamily="34" charset="0"/>
                <a:ea typeface="Times New Roman" panose="02020603050405020304" pitchFamily="18" charset="0"/>
                <a:cs typeface="David" panose="020E0502060401010101" pitchFamily="34" charset="-79"/>
              </a:rPr>
              <a:t>בְּנֹעַם</a:t>
            </a:r>
            <a:r>
              <a:rPr lang="he-IL" b="1" kern="1400" dirty="0">
                <a:effectLst/>
                <a:latin typeface="Arial" panose="020B0604020202020204" pitchFamily="34" charset="0"/>
                <a:ea typeface="Times New Roman" panose="02020603050405020304" pitchFamily="18" charset="0"/>
                <a:cs typeface="David" panose="020E0502060401010101" pitchFamily="34" charset="-79"/>
              </a:rPr>
              <a:t> ה', כַּנֶּאֱמָר "לְשִׁמְךָ וּלְזִכְרְךָ </a:t>
            </a:r>
            <a:r>
              <a:rPr lang="he-IL" b="1" kern="1400" dirty="0" err="1">
                <a:effectLst/>
                <a:latin typeface="Arial" panose="020B0604020202020204" pitchFamily="34" charset="0"/>
                <a:ea typeface="Times New Roman" panose="02020603050405020304" pitchFamily="18" charset="0"/>
                <a:cs typeface="David" panose="020E0502060401010101" pitchFamily="34" charset="-79"/>
              </a:rPr>
              <a:t>תַּאֲוַת</a:t>
            </a:r>
            <a:r>
              <a:rPr lang="he-IL" b="1" kern="1400" dirty="0">
                <a:effectLst/>
                <a:latin typeface="Arial" panose="020B0604020202020204" pitchFamily="34" charset="0"/>
                <a:ea typeface="Times New Roman" panose="02020603050405020304" pitchFamily="18" charset="0"/>
                <a:cs typeface="David" panose="020E0502060401010101" pitchFamily="34" charset="-79"/>
              </a:rPr>
              <a:t> נָפֶשׁ" (יְשַׁעְיָה כ"ו) וְהִיא אַהֲבָה בְּתַעֲנוּגִים, וְעַרְבָתָהּ כְּגַן ה'. (ספר הברית).</a:t>
            </a:r>
            <a:endParaRPr lang="en-US" b="1" dirty="0">
              <a:effectLst/>
              <a:latin typeface="Times New Roman" panose="02020603050405020304" pitchFamily="18" charset="0"/>
              <a:ea typeface="Calibri" panose="020F0502020204030204" pitchFamily="34" charset="0"/>
              <a:cs typeface="David" panose="020E0502060401010101" pitchFamily="34" charset="-79"/>
            </a:endParaRPr>
          </a:p>
          <a:p>
            <a:pPr marL="457200" algn="just">
              <a:lnSpc>
                <a:spcPct val="150000"/>
              </a:lnSpc>
              <a:spcBef>
                <a:spcPts val="1200"/>
              </a:spcBef>
              <a:spcAft>
                <a:spcPts val="300"/>
              </a:spcAft>
              <a:buClr>
                <a:srgbClr val="F496CB">
                  <a:lumMod val="75000"/>
                </a:srgbClr>
              </a:buClr>
              <a:tabLst>
                <a:tab pos="147320" algn="l"/>
              </a:tabLst>
              <a:defRPr/>
            </a:pPr>
            <a:endParaRPr lang="he-IL" sz="1500" dirty="0">
              <a:solidFill>
                <a:prstClr val="black">
                  <a:lumMod val="75000"/>
                  <a:lumOff val="25000"/>
                </a:prstClr>
              </a:solidFill>
              <a:latin typeface="Calibri" panose="020F0502020204030204" pitchFamily="34" charset="0"/>
              <a:ea typeface="Calibri" panose="020F0502020204030204" pitchFamily="34" charset="0"/>
              <a:cs typeface="Arial" panose="020B0604020202020204" pitchFamily="34" charset="0"/>
            </a:endParaRPr>
          </a:p>
          <a:p>
            <a:pPr marL="457200" marR="0" lvl="0" indent="-342900" algn="just" defTabSz="457200" rtl="1" eaLnBrk="1" fontAlgn="auto" latinLnBrk="0" hangingPunct="1">
              <a:lnSpc>
                <a:spcPct val="150000"/>
              </a:lnSpc>
              <a:spcBef>
                <a:spcPts val="1200"/>
              </a:spcBef>
              <a:spcAft>
                <a:spcPts val="300"/>
              </a:spcAft>
              <a:buClr>
                <a:srgbClr val="F496CB">
                  <a:lumMod val="75000"/>
                </a:srgbClr>
              </a:buClr>
              <a:buSzPct val="80000"/>
              <a:buFont typeface="Wingdings 3" charset="2"/>
              <a:buChar char=""/>
              <a:tabLst>
                <a:tab pos="147320" algn="l"/>
              </a:tabLst>
              <a:defRPr/>
            </a:pPr>
            <a:endParaRPr kumimoji="0" lang="he-IL" sz="1500" b="0" i="0" u="none" strike="noStrike" kern="1200" cap="none" spc="0" normalizeH="0" baseline="0" noProof="0" dirty="0">
              <a:ln>
                <a:noFill/>
              </a:ln>
              <a:solidFill>
                <a:prstClr val="black">
                  <a:lumMod val="75000"/>
                  <a:lumOff val="25000"/>
                </a:prstClr>
              </a:solidFill>
              <a:effectLst/>
              <a:uLnTx/>
              <a:uFillTx/>
              <a:latin typeface="Calibri" panose="020F0502020204030204" pitchFamily="34" charset="0"/>
              <a:ea typeface="Calibri" panose="020F0502020204030204" pitchFamily="34" charset="0"/>
              <a:cs typeface="Arial" panose="020B0604020202020204" pitchFamily="34" charset="0"/>
            </a:endParaRPr>
          </a:p>
          <a:p>
            <a:pPr marL="457200" algn="just" rtl="1">
              <a:lnSpc>
                <a:spcPts val="1400"/>
              </a:lnSpc>
              <a:spcBef>
                <a:spcPts val="1200"/>
              </a:spcBef>
              <a:spcAft>
                <a:spcPts val="300"/>
              </a:spcAft>
              <a:tabLst>
                <a:tab pos="147320" algn="l"/>
              </a:tabLst>
            </a:pP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p:txBody>
      </p:sp>
      <p:pic>
        <p:nvPicPr>
          <p:cNvPr id="1026" name="Picture 2" descr="יהוה">
            <a:extLst>
              <a:ext uri="{FF2B5EF4-FFF2-40B4-BE49-F238E27FC236}">
                <a16:creationId xmlns:a16="http://schemas.microsoft.com/office/drawing/2014/main" id="{1AAC776A-B2C5-0038-06EA-8CE15C7177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26" y="0"/>
            <a:ext cx="1692536" cy="1685014"/>
          </a:xfrm>
          <a:prstGeom prst="rect">
            <a:avLst/>
          </a:prstGeom>
          <a:noFill/>
          <a:extLst>
            <a:ext uri="{909E8E84-426E-40DD-AFC4-6F175D3DCCD1}">
              <a14:hiddenFill xmlns:a14="http://schemas.microsoft.com/office/drawing/2010/main">
                <a:solidFill>
                  <a:srgbClr val="FFFFFF"/>
                </a:solidFill>
              </a14:hiddenFill>
            </a:ext>
          </a:extLst>
        </p:spPr>
      </p:pic>
      <p:sp>
        <p:nvSpPr>
          <p:cNvPr id="4" name="מציין מיקום של מספר שקופית 3">
            <a:extLst>
              <a:ext uri="{FF2B5EF4-FFF2-40B4-BE49-F238E27FC236}">
                <a16:creationId xmlns:a16="http://schemas.microsoft.com/office/drawing/2014/main" id="{33FC323B-2689-F8D2-FFC7-B440184098BA}"/>
              </a:ext>
            </a:extLst>
          </p:cNvPr>
          <p:cNvSpPr>
            <a:spLocks noGrp="1"/>
          </p:cNvSpPr>
          <p:nvPr>
            <p:ph type="sldNum" sz="quarter" idx="12"/>
          </p:nvPr>
        </p:nvSpPr>
        <p:spPr/>
        <p:txBody>
          <a:bodyPr/>
          <a:lstStyle/>
          <a:p>
            <a:fld id="{519954A3-9DFD-4C44-94BA-B95130A3BA1C}" type="slidenum">
              <a:rPr lang="en-US" smtClean="0"/>
              <a:t>67</a:t>
            </a:fld>
            <a:endParaRPr lang="en-US" dirty="0"/>
          </a:p>
        </p:txBody>
      </p:sp>
    </p:spTree>
    <p:extLst>
      <p:ext uri="{BB962C8B-B14F-4D97-AF65-F5344CB8AC3E}">
        <p14:creationId xmlns:p14="http://schemas.microsoft.com/office/powerpoint/2010/main" val="2065902677"/>
      </p:ext>
    </p:extLst>
  </p:cSld>
  <p:clrMapOvr>
    <a:masterClrMapping/>
  </p:clrMapOvr>
  <mc:AlternateContent xmlns:mc="http://schemas.openxmlformats.org/markup-compatibility/2006" xmlns:p14="http://schemas.microsoft.com/office/powerpoint/2010/main">
    <mc:Choice Requires="p14">
      <p:transition spd="slow" p14:dur="2000" advTm="1404"/>
    </mc:Choice>
    <mc:Fallback xmlns="">
      <p:transition spd="slow" advTm="1404"/>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5E1F244-5A27-762C-5D4F-E884FC824899}"/>
              </a:ext>
            </a:extLst>
          </p:cNvPr>
          <p:cNvSpPr>
            <a:spLocks noGrp="1"/>
          </p:cNvSpPr>
          <p:nvPr>
            <p:ph type="title"/>
          </p:nvPr>
        </p:nvSpPr>
        <p:spPr/>
        <p:txBody>
          <a:bodyPr/>
          <a:lstStyle/>
          <a:p>
            <a:r>
              <a:rPr lang="he-IL" dirty="0"/>
              <a:t>תפילת ריבון כל העולמים</a:t>
            </a:r>
          </a:p>
        </p:txBody>
      </p:sp>
      <p:sp>
        <p:nvSpPr>
          <p:cNvPr id="3" name="מציין מיקום תוכן 2">
            <a:extLst>
              <a:ext uri="{FF2B5EF4-FFF2-40B4-BE49-F238E27FC236}">
                <a16:creationId xmlns:a16="http://schemas.microsoft.com/office/drawing/2014/main" id="{E1374DCF-5640-28C8-7BB4-3F939E288599}"/>
              </a:ext>
            </a:extLst>
          </p:cNvPr>
          <p:cNvSpPr>
            <a:spLocks noGrp="1"/>
          </p:cNvSpPr>
          <p:nvPr>
            <p:ph idx="1"/>
          </p:nvPr>
        </p:nvSpPr>
        <p:spPr/>
        <p:txBody>
          <a:bodyPr/>
          <a:lstStyle/>
          <a:p>
            <a:pPr algn="just">
              <a:lnSpc>
                <a:spcPct val="150000"/>
              </a:lnSpc>
            </a:pPr>
            <a:r>
              <a:rPr lang="he-IL" b="0" dirty="0">
                <a:latin typeface="David" panose="020E0502060401010101" pitchFamily="34" charset="-79"/>
                <a:cs typeface="David" panose="020E0502060401010101" pitchFamily="34" charset="-79"/>
              </a:rPr>
              <a:t>סדור תפלה נוסח אשכנז - סדר שולחן שבת בליל שבת : </a:t>
            </a:r>
          </a:p>
          <a:p>
            <a:pPr algn="just">
              <a:lnSpc>
                <a:spcPct val="150000"/>
              </a:lnSpc>
            </a:pPr>
            <a:r>
              <a:rPr lang="he-IL" b="0" dirty="0">
                <a:latin typeface="David" panose="020E0502060401010101" pitchFamily="34" charset="-79"/>
                <a:cs typeface="David" panose="020E0502060401010101" pitchFamily="34" charset="-79"/>
              </a:rPr>
              <a:t>אָנָּא מֶלֶךְ מַלְכֵי הַמְּלָכִים </a:t>
            </a:r>
            <a:r>
              <a:rPr lang="he-IL" b="0" dirty="0" err="1">
                <a:latin typeface="David" panose="020E0502060401010101" pitchFamily="34" charset="-79"/>
                <a:cs typeface="David" panose="020E0502060401010101" pitchFamily="34" charset="-79"/>
              </a:rPr>
              <a:t>צַוֵּה</a:t>
            </a:r>
            <a:r>
              <a:rPr lang="he-IL" b="0" dirty="0">
                <a:latin typeface="David" panose="020E0502060401010101" pitchFamily="34" charset="-79"/>
                <a:cs typeface="David" panose="020E0502060401010101" pitchFamily="34" charset="-79"/>
              </a:rPr>
              <a:t> לְמַלְאָכֶיךָ מַלְאֲכֵי הַשָּׁרֵת מְשָׁרְתֵי עֶלְיוֹן שֶׁיִּפְקְדוּנִי בְּרַחֲמִים וִיבָרְכוּנִי בְּבוֹאָם לְבֵיתִי בְּיוֹם קָדְשֵׁנוּ. כִּי הִדְלַקְתִּי </a:t>
            </a:r>
            <a:r>
              <a:rPr lang="he-IL" b="0" dirty="0" err="1">
                <a:latin typeface="David" panose="020E0502060401010101" pitchFamily="34" charset="-79"/>
                <a:cs typeface="David" panose="020E0502060401010101" pitchFamily="34" charset="-79"/>
              </a:rPr>
              <a:t>נֵרוֹתַי</a:t>
            </a:r>
            <a:r>
              <a:rPr lang="he-IL" b="0" dirty="0">
                <a:latin typeface="David" panose="020E0502060401010101" pitchFamily="34" charset="-79"/>
                <a:cs typeface="David" panose="020E0502060401010101" pitchFamily="34" charset="-79"/>
              </a:rPr>
              <a:t> וְהִצַּעְתִּי </a:t>
            </a:r>
            <a:r>
              <a:rPr lang="he-IL" b="0" dirty="0" err="1">
                <a:latin typeface="David" panose="020E0502060401010101" pitchFamily="34" charset="-79"/>
                <a:cs typeface="David" panose="020E0502060401010101" pitchFamily="34" charset="-79"/>
              </a:rPr>
              <a:t>מִטָּתִי</a:t>
            </a:r>
            <a:r>
              <a:rPr lang="he-IL" b="0" dirty="0">
                <a:latin typeface="David" panose="020E0502060401010101" pitchFamily="34" charset="-79"/>
                <a:cs typeface="David" panose="020E0502060401010101" pitchFamily="34" charset="-79"/>
              </a:rPr>
              <a:t> וְהֶחֱלַפְתִּי </a:t>
            </a:r>
            <a:r>
              <a:rPr lang="he-IL" b="0" dirty="0" err="1">
                <a:latin typeface="David" panose="020E0502060401010101" pitchFamily="34" charset="-79"/>
                <a:cs typeface="David" panose="020E0502060401010101" pitchFamily="34" charset="-79"/>
              </a:rPr>
              <a:t>שִֹמְלוֹתַי</a:t>
            </a:r>
            <a:r>
              <a:rPr lang="he-IL" b="0" dirty="0">
                <a:latin typeface="David" panose="020E0502060401010101" pitchFamily="34" charset="-79"/>
                <a:cs typeface="David" panose="020E0502060401010101" pitchFamily="34" charset="-79"/>
              </a:rPr>
              <a:t> לִכְבוֹד יוֹם הַשַּׁבָּת. וּבָאתִי לְבֵיתְךָ לְהַפִּיל תְּחִנָּתִי לְפָנֶיךָ שֶׁתַּעֲבִיר אַנְחָתִי. וָאָעִיד אֲשֶׁר בָּרָאתָ בְּשִׁשָּׁה יָמִים כָּל הַיְּצוּר וָאֶשְׁנֶה. וָאֲשַׁלֵּשׁ עוֹד לְהָעִיד עַל כּוֹסִי בְּתוֹךְ שִֹמְחָתִי. כַּאֲשֶׁר </a:t>
            </a:r>
            <a:r>
              <a:rPr lang="he-IL" b="0" dirty="0" err="1">
                <a:latin typeface="David" panose="020E0502060401010101" pitchFamily="34" charset="-79"/>
                <a:cs typeface="David" panose="020E0502060401010101" pitchFamily="34" charset="-79"/>
              </a:rPr>
              <a:t>צִוִּיתַנִי</a:t>
            </a:r>
            <a:r>
              <a:rPr lang="he-IL" b="0" dirty="0">
                <a:latin typeface="David" panose="020E0502060401010101" pitchFamily="34" charset="-79"/>
                <a:cs typeface="David" panose="020E0502060401010101" pitchFamily="34" charset="-79"/>
              </a:rPr>
              <a:t> לְזָכְרוֹ וּלְהִתְעַנֵּג בְּיֶתֶר נִשְׁמָתִי אֲשֶׁר נָתַתָּ בִּי:</a:t>
            </a:r>
          </a:p>
          <a:p>
            <a:pPr algn="just">
              <a:lnSpc>
                <a:spcPct val="150000"/>
              </a:lnSpc>
            </a:pPr>
            <a:r>
              <a:rPr lang="he-IL" b="0" dirty="0">
                <a:latin typeface="David" panose="020E0502060401010101" pitchFamily="34" charset="-79"/>
                <a:cs typeface="David" panose="020E0502060401010101" pitchFamily="34" charset="-79"/>
              </a:rPr>
              <a:t> בּוֹ אֶשְׁבּוֹת כַּאֲשֶׁר </a:t>
            </a:r>
            <a:r>
              <a:rPr lang="he-IL" b="0" dirty="0" err="1">
                <a:latin typeface="David" panose="020E0502060401010101" pitchFamily="34" charset="-79"/>
                <a:cs typeface="David" panose="020E0502060401010101" pitchFamily="34" charset="-79"/>
              </a:rPr>
              <a:t>צִוִּיתַנִי</a:t>
            </a:r>
            <a:r>
              <a:rPr lang="he-IL" b="0" dirty="0">
                <a:latin typeface="David" panose="020E0502060401010101" pitchFamily="34" charset="-79"/>
                <a:cs typeface="David" panose="020E0502060401010101" pitchFamily="34" charset="-79"/>
              </a:rPr>
              <a:t> לְשָׁרְתֶךָ וְכֵן אַגִּיד </a:t>
            </a:r>
            <a:r>
              <a:rPr lang="he-IL" b="0" dirty="0" err="1">
                <a:latin typeface="David" panose="020E0502060401010101" pitchFamily="34" charset="-79"/>
                <a:cs typeface="David" panose="020E0502060401010101" pitchFamily="34" charset="-79"/>
              </a:rPr>
              <a:t>גְּדֻלָּתְך</a:t>
            </a:r>
            <a:r>
              <a:rPr lang="he-IL" b="0" dirty="0">
                <a:latin typeface="David" panose="020E0502060401010101" pitchFamily="34" charset="-79"/>
                <a:cs typeface="David" panose="020E0502060401010101" pitchFamily="34" charset="-79"/>
              </a:rPr>
              <a:t>ָ בְּרִנָּה. </a:t>
            </a:r>
          </a:p>
          <a:p>
            <a:pPr algn="just">
              <a:lnSpc>
                <a:spcPct val="150000"/>
              </a:lnSpc>
            </a:pPr>
            <a:r>
              <a:rPr lang="he-IL" b="0" dirty="0" err="1">
                <a:highlight>
                  <a:srgbClr val="FFFF00"/>
                </a:highlight>
                <a:latin typeface="David" panose="020E0502060401010101" pitchFamily="34" charset="-79"/>
                <a:cs typeface="David" panose="020E0502060401010101" pitchFamily="34" charset="-79"/>
              </a:rPr>
              <a:t>וְשִׁוִּיתִי</a:t>
            </a:r>
            <a:r>
              <a:rPr lang="he-IL" b="0" dirty="0">
                <a:highlight>
                  <a:srgbClr val="FFFF00"/>
                </a:highlight>
                <a:latin typeface="David" panose="020E0502060401010101" pitchFamily="34" charset="-79"/>
                <a:cs typeface="David" panose="020E0502060401010101" pitchFamily="34" charset="-79"/>
              </a:rPr>
              <a:t> יְהֹוָה לִקְרָאתִי שֶׁתְּרַחֲמֵנִי עוֹד בְּגָלוּתִי לְגָאֳלֵנִי. וּלְעוֹרֵר לִבִּי לְאַהֲבָתֶךָ. </a:t>
            </a:r>
          </a:p>
          <a:p>
            <a:pPr algn="just">
              <a:lnSpc>
                <a:spcPct val="150000"/>
              </a:lnSpc>
            </a:pPr>
            <a:r>
              <a:rPr lang="he-IL" b="0" dirty="0">
                <a:latin typeface="David" panose="020E0502060401010101" pitchFamily="34" charset="-79"/>
                <a:cs typeface="David" panose="020E0502060401010101" pitchFamily="34" charset="-79"/>
              </a:rPr>
              <a:t>וְאָז אֶשְׁמוֹר פִּקּוּדֶיךָ </a:t>
            </a:r>
            <a:r>
              <a:rPr lang="he-IL" b="0" dirty="0" err="1">
                <a:latin typeface="David" panose="020E0502060401010101" pitchFamily="34" charset="-79"/>
                <a:cs typeface="David" panose="020E0502060401010101" pitchFamily="34" charset="-79"/>
              </a:rPr>
              <a:t>וְחֻקֶּיך</a:t>
            </a:r>
            <a:r>
              <a:rPr lang="he-IL" b="0" dirty="0">
                <a:latin typeface="David" panose="020E0502060401010101" pitchFamily="34" charset="-79"/>
                <a:cs typeface="David" panose="020E0502060401010101" pitchFamily="34" charset="-79"/>
              </a:rPr>
              <a:t>ָ בְּלִי עֶצֶב וְאֶתְפַּלֵּל כַּדָּת כָּרָאוּי וּכְנָכוֹן:</a:t>
            </a:r>
          </a:p>
        </p:txBody>
      </p:sp>
      <p:sp>
        <p:nvSpPr>
          <p:cNvPr id="4" name="מציין מיקום של מספר שקופית 3">
            <a:extLst>
              <a:ext uri="{FF2B5EF4-FFF2-40B4-BE49-F238E27FC236}">
                <a16:creationId xmlns:a16="http://schemas.microsoft.com/office/drawing/2014/main" id="{D158E570-373B-3562-ABD0-04C76F855B86}"/>
              </a:ext>
            </a:extLst>
          </p:cNvPr>
          <p:cNvSpPr>
            <a:spLocks noGrp="1"/>
          </p:cNvSpPr>
          <p:nvPr>
            <p:ph type="sldNum" sz="quarter" idx="12"/>
          </p:nvPr>
        </p:nvSpPr>
        <p:spPr/>
        <p:txBody>
          <a:bodyPr/>
          <a:lstStyle/>
          <a:p>
            <a:fld id="{519954A3-9DFD-4C44-94BA-B95130A3BA1C}" type="slidenum">
              <a:rPr lang="en-US" smtClean="0"/>
              <a:t>68</a:t>
            </a:fld>
            <a:endParaRPr lang="en-US" dirty="0"/>
          </a:p>
        </p:txBody>
      </p:sp>
    </p:spTree>
    <p:extLst>
      <p:ext uri="{BB962C8B-B14F-4D97-AF65-F5344CB8AC3E}">
        <p14:creationId xmlns:p14="http://schemas.microsoft.com/office/powerpoint/2010/main" val="368097826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20D1309-71F8-9C55-5573-D326C00A0BA3}"/>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EE6F47BC-98D7-DB09-E2F3-DD7B2A08D98D}"/>
              </a:ext>
            </a:extLst>
          </p:cNvPr>
          <p:cNvSpPr>
            <a:spLocks noGrp="1"/>
          </p:cNvSpPr>
          <p:nvPr>
            <p:ph idx="1"/>
          </p:nvPr>
        </p:nvSpPr>
        <p:spPr/>
        <p:txBody>
          <a:bodyPr/>
          <a:lstStyle/>
          <a:p>
            <a:r>
              <a:rPr lang="he-IL" dirty="0"/>
              <a:t>וכן מובא בספר חרדים, שקיום מצוות "</a:t>
            </a:r>
            <a:r>
              <a:rPr lang="he-IL" dirty="0" err="1"/>
              <a:t>שויתי</a:t>
            </a:r>
            <a:r>
              <a:rPr lang="he-IL" dirty="0"/>
              <a:t> ה' לנגדי" מלווה ברגשות נעימים של אהבה. וז"ל </a:t>
            </a:r>
            <a:r>
              <a:rPr lang="he-IL" sz="500" dirty="0"/>
              <a:t>בפרק י"ב אות נ"א:</a:t>
            </a:r>
          </a:p>
          <a:p>
            <a:r>
              <a:rPr lang="he-IL" dirty="0"/>
              <a:t>"וזכרת את ה' </a:t>
            </a:r>
            <a:r>
              <a:rPr lang="he-IL" dirty="0" err="1"/>
              <a:t>אלהיך</a:t>
            </a:r>
            <a:r>
              <a:rPr lang="he-IL" dirty="0"/>
              <a:t> כי הוא הנותן לך </a:t>
            </a:r>
            <a:r>
              <a:rPr lang="he-IL" dirty="0" err="1"/>
              <a:t>כח</a:t>
            </a:r>
            <a:r>
              <a:rPr lang="he-IL" dirty="0"/>
              <a:t> לעשות חיל" (דברים ח' - י"ח) הרי זו מצות עשה לזכור את ה' תמיד, על דרך "</a:t>
            </a:r>
            <a:r>
              <a:rPr lang="he-IL" dirty="0" err="1"/>
              <a:t>שויתי</a:t>
            </a:r>
            <a:r>
              <a:rPr lang="he-IL" dirty="0"/>
              <a:t> ה' לנגדי תמיד". </a:t>
            </a:r>
          </a:p>
          <a:p>
            <a:r>
              <a:rPr lang="he-IL" dirty="0"/>
              <a:t>ואמר המשורר "ויערב זכרך על לשוני כמו נופת צוף טעמתי", וכתיב "לשמך ולזכרך </a:t>
            </a:r>
            <a:r>
              <a:rPr lang="he-IL" dirty="0" err="1"/>
              <a:t>תאות</a:t>
            </a:r>
            <a:r>
              <a:rPr lang="he-IL" dirty="0"/>
              <a:t> נפש". </a:t>
            </a:r>
          </a:p>
          <a:p>
            <a:r>
              <a:rPr lang="he-IL" dirty="0"/>
              <a:t>ויש לאדם בכל יום לעתים לעורר האהבה ולומר פסוקים המעוררים דברים אלו. </a:t>
            </a:r>
          </a:p>
          <a:p>
            <a:r>
              <a:rPr lang="he-IL" dirty="0"/>
              <a:t>וכן היה נוהג מורי הרב החסיד </a:t>
            </a:r>
            <a:r>
              <a:rPr lang="he-IL" dirty="0" err="1"/>
              <a:t>כמהר"ר</a:t>
            </a:r>
            <a:r>
              <a:rPr lang="he-IL" dirty="0"/>
              <a:t> יוסף </a:t>
            </a:r>
            <a:r>
              <a:rPr lang="he-IL" dirty="0" err="1"/>
              <a:t>סאגיש</a:t>
            </a:r>
            <a:r>
              <a:rPr lang="he-IL" dirty="0"/>
              <a:t> </a:t>
            </a:r>
            <a:r>
              <a:rPr lang="he-IL" dirty="0" err="1"/>
              <a:t>זלה"ה</a:t>
            </a:r>
            <a:r>
              <a:rPr lang="he-IL" dirty="0"/>
              <a:t>. ובתוקף חיבה לעתים </a:t>
            </a:r>
            <a:r>
              <a:rPr lang="he-IL" dirty="0" err="1"/>
              <a:t>מרגלא</a:t>
            </a:r>
            <a:r>
              <a:rPr lang="he-IL" dirty="0"/>
              <a:t> </a:t>
            </a:r>
            <a:r>
              <a:rPr lang="he-IL" dirty="0" err="1"/>
              <a:t>בפומיה</a:t>
            </a:r>
            <a:r>
              <a:rPr lang="he-IL" dirty="0"/>
              <a:t> לשון נוסח תפלה </a:t>
            </a:r>
            <a:r>
              <a:rPr lang="he-IL" dirty="0" err="1"/>
              <a:t>דראש</a:t>
            </a:r>
            <a:r>
              <a:rPr lang="he-IL" dirty="0"/>
              <a:t> השנה "אשרי איש שלא ישכחך ובן אדם יתאמץ בך". </a:t>
            </a:r>
          </a:p>
        </p:txBody>
      </p:sp>
      <p:sp>
        <p:nvSpPr>
          <p:cNvPr id="4" name="מציין מיקום של מספר שקופית 3">
            <a:extLst>
              <a:ext uri="{FF2B5EF4-FFF2-40B4-BE49-F238E27FC236}">
                <a16:creationId xmlns:a16="http://schemas.microsoft.com/office/drawing/2014/main" id="{9C9A2F57-88EF-2E7B-D93B-62A3F2528B70}"/>
              </a:ext>
            </a:extLst>
          </p:cNvPr>
          <p:cNvSpPr>
            <a:spLocks noGrp="1"/>
          </p:cNvSpPr>
          <p:nvPr>
            <p:ph type="sldNum" sz="quarter" idx="12"/>
          </p:nvPr>
        </p:nvSpPr>
        <p:spPr/>
        <p:txBody>
          <a:bodyPr/>
          <a:lstStyle/>
          <a:p>
            <a:fld id="{519954A3-9DFD-4C44-94BA-B95130A3BA1C}" type="slidenum">
              <a:rPr lang="en-US" smtClean="0"/>
              <a:t>69</a:t>
            </a:fld>
            <a:endParaRPr lang="en-US" dirty="0"/>
          </a:p>
        </p:txBody>
      </p:sp>
    </p:spTree>
    <p:extLst>
      <p:ext uri="{BB962C8B-B14F-4D97-AF65-F5344CB8AC3E}">
        <p14:creationId xmlns:p14="http://schemas.microsoft.com/office/powerpoint/2010/main" val="317894676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42B9B21-EE1C-A88B-ACB6-E219E89210E7}"/>
              </a:ext>
            </a:extLst>
          </p:cNvPr>
          <p:cNvSpPr>
            <a:spLocks noGrp="1"/>
          </p:cNvSpPr>
          <p:nvPr>
            <p:ph type="title"/>
          </p:nvPr>
        </p:nvSpPr>
        <p:spPr/>
        <p:txBody>
          <a:bodyPr/>
          <a:lstStyle/>
          <a:p>
            <a:r>
              <a:rPr lang="he-IL" dirty="0"/>
              <a:t>התהלך לפני</a:t>
            </a:r>
          </a:p>
        </p:txBody>
      </p:sp>
      <p:sp>
        <p:nvSpPr>
          <p:cNvPr id="3" name="מציין מיקום תוכן 2">
            <a:extLst>
              <a:ext uri="{FF2B5EF4-FFF2-40B4-BE49-F238E27FC236}">
                <a16:creationId xmlns:a16="http://schemas.microsoft.com/office/drawing/2014/main" id="{E6F5FB02-9BF0-2626-14E1-46718D0BC9A0}"/>
              </a:ext>
            </a:extLst>
          </p:cNvPr>
          <p:cNvSpPr>
            <a:spLocks noGrp="1"/>
          </p:cNvSpPr>
          <p:nvPr>
            <p:ph idx="1"/>
          </p:nvPr>
        </p:nvSpPr>
        <p:spPr/>
        <p:txBody>
          <a:bodyPr/>
          <a:lstStyle/>
          <a:p>
            <a:r>
              <a:rPr lang="he-IL" dirty="0"/>
              <a:t>אברבנאל פרשת נח</a:t>
            </a:r>
          </a:p>
          <a:p>
            <a:r>
              <a:rPr lang="he-IL" dirty="0"/>
              <a:t>והנה לא אמר הכתוב שהתהלך נח לפני </a:t>
            </a:r>
            <a:r>
              <a:rPr lang="he-IL" dirty="0" err="1"/>
              <a:t>האלהים</a:t>
            </a:r>
            <a:r>
              <a:rPr lang="he-IL" dirty="0"/>
              <a:t> כמו שכתוב באברהם ואמר אשר התהלכו </a:t>
            </a:r>
            <a:r>
              <a:rPr lang="he-IL" dirty="0" err="1"/>
              <a:t>אבותי</a:t>
            </a:r>
            <a:r>
              <a:rPr lang="he-IL" dirty="0"/>
              <a:t> לפניו לפי שאלו אמר לפני </a:t>
            </a:r>
            <a:r>
              <a:rPr lang="he-IL" dirty="0" err="1"/>
              <a:t>האלהים</a:t>
            </a:r>
            <a:r>
              <a:rPr lang="he-IL" dirty="0"/>
              <a:t> היה מורה שהיה עובד את השם מאהבה.</a:t>
            </a:r>
          </a:p>
          <a:p>
            <a:r>
              <a:rPr lang="he-IL" dirty="0"/>
              <a:t>בנוח שהיה </a:t>
            </a:r>
            <a:r>
              <a:rPr lang="he-IL" dirty="0" err="1"/>
              <a:t>שויתי</a:t>
            </a:r>
            <a:r>
              <a:rPr lang="he-IL" dirty="0"/>
              <a:t> מחמת יראה כתוב בהתהלך נח. באברהם שהיה </a:t>
            </a:r>
            <a:r>
              <a:rPr lang="he-IL" dirty="0" err="1"/>
              <a:t>שויתי</a:t>
            </a:r>
            <a:r>
              <a:rPr lang="he-IL" dirty="0"/>
              <a:t> מחמת אהבה כתוב התהלכו </a:t>
            </a:r>
            <a:r>
              <a:rPr lang="he-IL" dirty="0" err="1"/>
              <a:t>אבותי</a:t>
            </a:r>
            <a:r>
              <a:rPr lang="he-IL" dirty="0"/>
              <a:t> לפניו – כביכול האדם לפני ה'. </a:t>
            </a:r>
          </a:p>
        </p:txBody>
      </p:sp>
      <p:sp>
        <p:nvSpPr>
          <p:cNvPr id="4" name="מציין מיקום של מספר שקופית 3">
            <a:extLst>
              <a:ext uri="{FF2B5EF4-FFF2-40B4-BE49-F238E27FC236}">
                <a16:creationId xmlns:a16="http://schemas.microsoft.com/office/drawing/2014/main" id="{72929873-3C17-B630-B199-6874BA7D8872}"/>
              </a:ext>
            </a:extLst>
          </p:cNvPr>
          <p:cNvSpPr>
            <a:spLocks noGrp="1"/>
          </p:cNvSpPr>
          <p:nvPr>
            <p:ph type="sldNum" sz="quarter" idx="12"/>
          </p:nvPr>
        </p:nvSpPr>
        <p:spPr/>
        <p:txBody>
          <a:bodyPr/>
          <a:lstStyle/>
          <a:p>
            <a:fld id="{519954A3-9DFD-4C44-94BA-B95130A3BA1C}" type="slidenum">
              <a:rPr lang="en-US" smtClean="0"/>
              <a:t>70</a:t>
            </a:fld>
            <a:endParaRPr lang="en-US" dirty="0"/>
          </a:p>
        </p:txBody>
      </p:sp>
    </p:spTree>
    <p:extLst>
      <p:ext uri="{BB962C8B-B14F-4D97-AF65-F5344CB8AC3E}">
        <p14:creationId xmlns:p14="http://schemas.microsoft.com/office/powerpoint/2010/main" val="393052713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80ABAE4-80CD-B623-BF82-27A6A1A7E401}"/>
              </a:ext>
            </a:extLst>
          </p:cNvPr>
          <p:cNvSpPr>
            <a:spLocks noGrp="1"/>
          </p:cNvSpPr>
          <p:nvPr>
            <p:ph type="title"/>
          </p:nvPr>
        </p:nvSpPr>
        <p:spPr/>
        <p:txBody>
          <a:bodyPr/>
          <a:lstStyle/>
          <a:p>
            <a:r>
              <a:rPr lang="he-IL" dirty="0"/>
              <a:t>להפקיד בבנק אהבה</a:t>
            </a:r>
          </a:p>
        </p:txBody>
      </p:sp>
      <p:sp>
        <p:nvSpPr>
          <p:cNvPr id="3" name="מציין מיקום תוכן 2">
            <a:extLst>
              <a:ext uri="{FF2B5EF4-FFF2-40B4-BE49-F238E27FC236}">
                <a16:creationId xmlns:a16="http://schemas.microsoft.com/office/drawing/2014/main" id="{AA290CE7-05B8-42DD-7DA9-AD71F1C088E9}"/>
              </a:ext>
            </a:extLst>
          </p:cNvPr>
          <p:cNvSpPr>
            <a:spLocks noGrp="1"/>
          </p:cNvSpPr>
          <p:nvPr>
            <p:ph idx="1"/>
          </p:nvPr>
        </p:nvSpPr>
        <p:spPr/>
        <p:txBody>
          <a:bodyPr>
            <a:normAutofit lnSpcReduction="10000"/>
          </a:bodyPr>
          <a:lstStyle/>
          <a:p>
            <a:pPr>
              <a:lnSpc>
                <a:spcPct val="150000"/>
              </a:lnSpc>
            </a:pPr>
            <a:r>
              <a:rPr lang="he-IL" sz="1800" kern="1400" dirty="0">
                <a:effectLst/>
                <a:latin typeface="Arial" panose="020B0604020202020204" pitchFamily="34" charset="0"/>
                <a:ea typeface="Times New Roman" panose="02020603050405020304" pitchFamily="18" charset="0"/>
                <a:cs typeface="David" panose="020E0502060401010101" pitchFamily="34" charset="-79"/>
              </a:rPr>
              <a:t>יש דרך פשוטה ונוחה לפתח את הנעימות הגדולה של תחושת נוכחות ה': </a:t>
            </a:r>
          </a:p>
          <a:p>
            <a:pPr>
              <a:lnSpc>
                <a:spcPct val="150000"/>
              </a:lnSpc>
            </a:pPr>
            <a:r>
              <a:rPr lang="he-IL" sz="1800" kern="1400" dirty="0">
                <a:effectLst/>
                <a:latin typeface="Arial" panose="020B0604020202020204" pitchFamily="34" charset="0"/>
                <a:ea typeface="Times New Roman" panose="02020603050405020304" pitchFamily="18" charset="0"/>
                <a:cs typeface="David" panose="020E0502060401010101" pitchFamily="34" charset="-79"/>
              </a:rPr>
              <a:t>כאשר מזדמן לאדם דבר נעים שהוא אוהב ונהנה ממנו, </a:t>
            </a:r>
            <a:r>
              <a:rPr lang="he-IL" sz="1800"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יקפיד תמיד לקשר את הנעימות הזו </a:t>
            </a:r>
            <a:r>
              <a:rPr lang="he-IL" sz="1800"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להשי"ת</a:t>
            </a:r>
            <a:r>
              <a:rPr lang="he-IL" sz="1800"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a:t>
            </a:r>
          </a:p>
          <a:p>
            <a:pPr>
              <a:lnSpc>
                <a:spcPct val="150000"/>
              </a:lnSpc>
            </a:pPr>
            <a:r>
              <a:rPr lang="he-IL" sz="1800" kern="1400" dirty="0">
                <a:solidFill>
                  <a:srgbClr val="00B050"/>
                </a:solidFill>
                <a:effectLst/>
                <a:latin typeface="Arial" panose="020B0604020202020204" pitchFamily="34" charset="0"/>
                <a:ea typeface="Times New Roman" panose="02020603050405020304" pitchFamily="18" charset="0"/>
                <a:cs typeface="David" panose="020E0502060401010101" pitchFamily="34" charset="-79"/>
              </a:rPr>
              <a:t>כלומר, בשעת הנאתו יעורר </a:t>
            </a:r>
            <a:r>
              <a:rPr lang="he-IL" sz="1800" kern="1400" dirty="0" err="1">
                <a:solidFill>
                  <a:srgbClr val="00B050"/>
                </a:solidFill>
                <a:effectLst/>
                <a:latin typeface="Arial" panose="020B0604020202020204" pitchFamily="34" charset="0"/>
                <a:ea typeface="Times New Roman" panose="02020603050405020304" pitchFamily="18" charset="0"/>
                <a:cs typeface="David" panose="020E0502060401010101" pitchFamily="34" charset="-79"/>
              </a:rPr>
              <a:t>בלבו</a:t>
            </a:r>
            <a:r>
              <a:rPr lang="he-IL" sz="1800" kern="1400" dirty="0">
                <a:solidFill>
                  <a:srgbClr val="00B050"/>
                </a:solidFill>
                <a:effectLst/>
                <a:latin typeface="Arial" panose="020B0604020202020204" pitchFamily="34" charset="0"/>
                <a:ea typeface="Times New Roman" panose="02020603050405020304" pitchFamily="18" charset="0"/>
                <a:cs typeface="David" panose="020E0502060401010101" pitchFamily="34" charset="-79"/>
              </a:rPr>
              <a:t> את המחשבה </a:t>
            </a:r>
            <a:r>
              <a:rPr lang="he-IL" sz="1800" kern="1400" dirty="0" err="1">
                <a:solidFill>
                  <a:srgbClr val="00B050"/>
                </a:solidFill>
                <a:effectLst/>
                <a:latin typeface="Arial" panose="020B0604020202020204" pitchFamily="34" charset="0"/>
                <a:ea typeface="Times New Roman" panose="02020603050405020304" pitchFamily="18" charset="0"/>
                <a:cs typeface="David" panose="020E0502060401010101" pitchFamily="34" charset="-79"/>
              </a:rPr>
              <a:t>שהשי"ת</a:t>
            </a:r>
            <a:r>
              <a:rPr lang="he-IL" sz="1800" kern="1400" dirty="0">
                <a:solidFill>
                  <a:srgbClr val="00B050"/>
                </a:solidFill>
                <a:effectLst/>
                <a:latin typeface="Arial" panose="020B0604020202020204" pitchFamily="34" charset="0"/>
                <a:ea typeface="Times New Roman" panose="02020603050405020304" pitchFamily="18" charset="0"/>
                <a:cs typeface="David" panose="020E0502060401010101" pitchFamily="34" charset="-79"/>
              </a:rPr>
              <a:t> הוא מקור כל הנעימות והטוב שהוא חש עכשיו, </a:t>
            </a:r>
            <a:r>
              <a:rPr lang="he-IL" sz="1800" kern="1400" dirty="0" err="1">
                <a:solidFill>
                  <a:srgbClr val="00B050"/>
                </a:solidFill>
                <a:effectLst/>
                <a:latin typeface="Arial" panose="020B0604020202020204" pitchFamily="34" charset="0"/>
                <a:ea typeface="Times New Roman" panose="02020603050405020304" pitchFamily="18" charset="0"/>
                <a:cs typeface="David" panose="020E0502060401010101" pitchFamily="34" charset="-79"/>
              </a:rPr>
              <a:t>ושהכל</a:t>
            </a:r>
            <a:r>
              <a:rPr lang="he-IL" sz="1800" kern="1400" dirty="0">
                <a:solidFill>
                  <a:srgbClr val="00B050"/>
                </a:solidFill>
                <a:effectLst/>
                <a:latin typeface="Arial" panose="020B0604020202020204" pitchFamily="34" charset="0"/>
                <a:ea typeface="Times New Roman" panose="02020603050405020304" pitchFamily="18" charset="0"/>
                <a:cs typeface="David" panose="020E0502060401010101" pitchFamily="34" charset="-79"/>
              </a:rPr>
              <a:t> הוא מתנת בורא העולם </a:t>
            </a:r>
            <a:r>
              <a:rPr lang="he-IL" sz="1800" kern="1400" dirty="0" err="1">
                <a:solidFill>
                  <a:srgbClr val="00B050"/>
                </a:solidFill>
                <a:effectLst/>
                <a:latin typeface="Arial" panose="020B0604020202020204" pitchFamily="34" charset="0"/>
                <a:ea typeface="Times New Roman" panose="02020603050405020304" pitchFamily="18" charset="0"/>
                <a:cs typeface="David" panose="020E0502060401010101" pitchFamily="34" charset="-79"/>
              </a:rPr>
              <a:t>ית</a:t>
            </a:r>
            <a:r>
              <a:rPr lang="he-IL" sz="1800" kern="1400" dirty="0">
                <a:solidFill>
                  <a:srgbClr val="00B050"/>
                </a:solidFill>
                <a:effectLst/>
                <a:latin typeface="Arial" panose="020B0604020202020204" pitchFamily="34" charset="0"/>
                <a:ea typeface="Times New Roman" panose="02020603050405020304" pitchFamily="18" charset="0"/>
                <a:cs typeface="David" panose="020E0502060401010101" pitchFamily="34" charset="-79"/>
              </a:rPr>
              <a:t>' הניתנת מתוך נדיבות ואהבה גדולה. </a:t>
            </a:r>
          </a:p>
          <a:p>
            <a:pPr>
              <a:lnSpc>
                <a:spcPct val="150000"/>
              </a:lnSpc>
            </a:pPr>
            <a:r>
              <a:rPr lang="he-IL" sz="1800" kern="1400" dirty="0">
                <a:effectLst/>
                <a:latin typeface="Arial" panose="020B0604020202020204" pitchFamily="34" charset="0"/>
                <a:ea typeface="Times New Roman" panose="02020603050405020304" pitchFamily="18" charset="0"/>
                <a:cs typeface="David" panose="020E0502060401010101" pitchFamily="34" charset="-79"/>
              </a:rPr>
              <a:t>ניתן להמשיל פעולה זו לפעולת "הפקדה" בבנק שיש אחר כך אפשרות "למשוך" ממנה בעת הצורך,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וכדלהלן</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a:t>
            </a:r>
          </a:p>
          <a:p>
            <a:pPr>
              <a:lnSpc>
                <a:spcPct val="150000"/>
              </a:lnSpc>
            </a:pP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a:t>
            </a:r>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"הפקדה":</a:t>
            </a:r>
            <a:r>
              <a:rPr lang="he-IL" sz="1800"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בכל פעם שהאדם מקשר במחשבתו בין השי"ת לנעימות החסד והאהבה של השי"ת הנראית בעולם, מתווספת לתדמית שלו ברבש"ע רגשות חיוביים של נועם טוב ה'. ככל שירבו "הפקדות" מסוג זה תגדל התדמית המוחשית שלו בנעימותו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ית</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a:t>
            </a:r>
          </a:p>
          <a:p>
            <a:pPr algn="just">
              <a:lnSpc>
                <a:spcPct val="150000"/>
              </a:lnSpc>
            </a:pPr>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"משיכה":</a:t>
            </a:r>
            <a:r>
              <a:rPr lang="he-IL" sz="1800"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לפי כמות ה"הפקדות" תגדל האפשרות אחר כך "למשוך" בעת הצורך. שכן בהמשך, כאשר יעלה לפני עיניו את נוכחותו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ית</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יתעוררו יחד עם זה כל הטוב, הנעימות והאהבה שהופקדו בתדמית שלו ברבש"ע. </a:t>
            </a:r>
          </a:p>
          <a:p>
            <a:pPr algn="just">
              <a:lnSpc>
                <a:spcPct val="150000"/>
              </a:lnSpc>
            </a:pPr>
            <a:r>
              <a:rPr lang="he-IL" sz="1800" kern="1400" dirty="0">
                <a:effectLst/>
                <a:latin typeface="Arial" panose="020B0604020202020204" pitchFamily="34" charset="0"/>
                <a:ea typeface="Times New Roman" panose="02020603050405020304" pitchFamily="18" charset="0"/>
                <a:cs typeface="David" panose="020E0502060401010101" pitchFamily="34" charset="-79"/>
              </a:rPr>
              <a:t>ולכן, אף כשהדברים הטובים האלו לא יהיו קיימים עוד, ואפילו כאשר המצב הנוכחי יראה כהפך של הטוב הזה, כאשר יחשוב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שהכל</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מגיע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מהשי"ת</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יחזור להרגיש את טובו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ית</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מעין רגשותיו בשעת ההפקדה. על ידי ההפקדה בזמנים של גילוי חסד ה', תהיה אפשרות אחר כך למשוך אמונה ובטחון בטוב ה' גם במצב של הסתר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רח"ל</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endParaRPr lang="he-IL" dirty="0"/>
          </a:p>
        </p:txBody>
      </p:sp>
      <p:sp>
        <p:nvSpPr>
          <p:cNvPr id="4" name="מציין מיקום של מספר שקופית 3">
            <a:extLst>
              <a:ext uri="{FF2B5EF4-FFF2-40B4-BE49-F238E27FC236}">
                <a16:creationId xmlns:a16="http://schemas.microsoft.com/office/drawing/2014/main" id="{860DCA2A-5E8D-A4D3-0600-3D6AF3559F63}"/>
              </a:ext>
            </a:extLst>
          </p:cNvPr>
          <p:cNvSpPr>
            <a:spLocks noGrp="1"/>
          </p:cNvSpPr>
          <p:nvPr>
            <p:ph type="sldNum" sz="quarter" idx="12"/>
          </p:nvPr>
        </p:nvSpPr>
        <p:spPr/>
        <p:txBody>
          <a:bodyPr/>
          <a:lstStyle/>
          <a:p>
            <a:fld id="{519954A3-9DFD-4C44-94BA-B95130A3BA1C}" type="slidenum">
              <a:rPr lang="en-US" smtClean="0"/>
              <a:t>71</a:t>
            </a:fld>
            <a:endParaRPr lang="en-US" dirty="0"/>
          </a:p>
        </p:txBody>
      </p:sp>
    </p:spTree>
    <p:extLst>
      <p:ext uri="{BB962C8B-B14F-4D97-AF65-F5344CB8AC3E}">
        <p14:creationId xmlns:p14="http://schemas.microsoft.com/office/powerpoint/2010/main" val="2504005864"/>
      </p:ext>
    </p:extLst>
  </p:cSld>
  <p:clrMapOvr>
    <a:masterClrMapping/>
  </p:clrMapOvr>
  <mc:AlternateContent xmlns:mc="http://schemas.openxmlformats.org/markup-compatibility/2006" xmlns:p14="http://schemas.microsoft.com/office/powerpoint/2010/main">
    <mc:Choice Requires="p14">
      <p:transition spd="slow" p14:dur="2000" advTm="6024"/>
    </mc:Choice>
    <mc:Fallback xmlns="">
      <p:transition spd="slow" advTm="6024"/>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95E668-C3A3-0611-E9B3-9D7ABEA7D5E7}"/>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F82CE066-DFB9-76E1-F3BC-97CB93283A33}"/>
              </a:ext>
            </a:extLst>
          </p:cNvPr>
          <p:cNvSpPr>
            <a:spLocks noGrp="1"/>
          </p:cNvSpPr>
          <p:nvPr>
            <p:ph type="title"/>
          </p:nvPr>
        </p:nvSpPr>
        <p:spPr/>
        <p:txBody>
          <a:bodyPr/>
          <a:lstStyle/>
          <a:p>
            <a:r>
              <a:rPr lang="he-IL" dirty="0"/>
              <a:t>להפקיד באותיות</a:t>
            </a:r>
          </a:p>
        </p:txBody>
      </p:sp>
      <p:sp>
        <p:nvSpPr>
          <p:cNvPr id="3" name="מציין מיקום תוכן 2">
            <a:extLst>
              <a:ext uri="{FF2B5EF4-FFF2-40B4-BE49-F238E27FC236}">
                <a16:creationId xmlns:a16="http://schemas.microsoft.com/office/drawing/2014/main" id="{3D479EF8-3B43-6999-C9F7-21850282FE60}"/>
              </a:ext>
            </a:extLst>
          </p:cNvPr>
          <p:cNvSpPr>
            <a:spLocks noGrp="1"/>
          </p:cNvSpPr>
          <p:nvPr>
            <p:ph idx="1"/>
          </p:nvPr>
        </p:nvSpPr>
        <p:spPr>
          <a:xfrm>
            <a:off x="157017" y="942109"/>
            <a:ext cx="10132291" cy="5516880"/>
          </a:xfrm>
        </p:spPr>
        <p:txBody>
          <a:bodyPr>
            <a:normAutofit/>
          </a:bodyPr>
          <a:lstStyle/>
          <a:p>
            <a:pPr marL="44450" algn="just" rtl="1">
              <a:lnSpc>
                <a:spcPct val="150000"/>
              </a:lnSpc>
              <a:tabLst>
                <a:tab pos="-52070" algn="l"/>
              </a:tabLst>
            </a:pPr>
            <a:r>
              <a:rPr lang="he-IL" sz="1800" kern="1400" dirty="0" err="1">
                <a:effectLst/>
                <a:latin typeface="Arial" panose="020B0604020202020204" pitchFamily="34" charset="0"/>
                <a:ea typeface="Times New Roman" panose="02020603050405020304" pitchFamily="18" charset="0"/>
                <a:cs typeface="+mj-cs"/>
              </a:rPr>
              <a:t>האריז"ל</a:t>
            </a:r>
            <a:r>
              <a:rPr lang="he-IL" sz="1800" kern="1400" dirty="0">
                <a:effectLst/>
                <a:latin typeface="Arial" panose="020B0604020202020204" pitchFamily="34" charset="0"/>
                <a:ea typeface="Times New Roman" panose="02020603050405020304" pitchFamily="18" charset="0"/>
                <a:cs typeface="+mj-cs"/>
              </a:rPr>
              <a:t>, בעצתו המובאת במשנה ברורה (סימן א' </a:t>
            </a:r>
            <a:r>
              <a:rPr lang="he-IL" sz="1800" kern="1400" dirty="0" err="1">
                <a:effectLst/>
                <a:latin typeface="Arial" panose="020B0604020202020204" pitchFamily="34" charset="0"/>
                <a:ea typeface="Times New Roman" panose="02020603050405020304" pitchFamily="18" charset="0"/>
                <a:cs typeface="+mj-cs"/>
              </a:rPr>
              <a:t>ס"ק</a:t>
            </a:r>
            <a:r>
              <a:rPr lang="he-IL" sz="1800" kern="1400" dirty="0">
                <a:effectLst/>
                <a:latin typeface="Arial" panose="020B0604020202020204" pitchFamily="34" charset="0"/>
                <a:ea typeface="Times New Roman" panose="02020603050405020304" pitchFamily="18" charset="0"/>
                <a:cs typeface="+mj-cs"/>
              </a:rPr>
              <a:t> ד') הביא את התועלת הגדולה לדמות לפני העניים את אותיות שם </a:t>
            </a:r>
            <a:r>
              <a:rPr lang="he-IL" sz="1800" kern="1400" dirty="0" err="1">
                <a:effectLst/>
                <a:latin typeface="Arial" panose="020B0604020202020204" pitchFamily="34" charset="0"/>
                <a:ea typeface="Times New Roman" panose="02020603050405020304" pitchFamily="18" charset="0"/>
                <a:cs typeface="+mj-cs"/>
              </a:rPr>
              <a:t>ההוי"ה</a:t>
            </a:r>
            <a:r>
              <a:rPr lang="he-IL" sz="1800" kern="1400" dirty="0">
                <a:effectLst/>
                <a:latin typeface="Arial" panose="020B0604020202020204" pitchFamily="34" charset="0"/>
                <a:ea typeface="Times New Roman" panose="02020603050405020304" pitchFamily="18" charset="0"/>
                <a:cs typeface="+mj-cs"/>
              </a:rPr>
              <a:t>, ונראה שיש בזה אמצעי חשוב שיוכל לסייע לאדם בפיתוח רגשות אלו. שכן רואים מדברי </a:t>
            </a:r>
            <a:r>
              <a:rPr lang="he-IL" sz="1800" kern="1400" dirty="0" err="1">
                <a:effectLst/>
                <a:latin typeface="Arial" panose="020B0604020202020204" pitchFamily="34" charset="0"/>
                <a:ea typeface="Times New Roman" panose="02020603050405020304" pitchFamily="18" charset="0"/>
                <a:cs typeface="+mj-cs"/>
              </a:rPr>
              <a:t>האריז"ל</a:t>
            </a:r>
            <a:r>
              <a:rPr lang="he-IL" sz="1800" kern="1400" dirty="0">
                <a:effectLst/>
                <a:latin typeface="Arial" panose="020B0604020202020204" pitchFamily="34" charset="0"/>
                <a:ea typeface="Times New Roman" panose="02020603050405020304" pitchFamily="18" charset="0"/>
                <a:cs typeface="+mj-cs"/>
              </a:rPr>
              <a:t> שאותיות שם </a:t>
            </a:r>
            <a:r>
              <a:rPr lang="he-IL" sz="1800" kern="1400" dirty="0" err="1">
                <a:effectLst/>
                <a:latin typeface="Arial" panose="020B0604020202020204" pitchFamily="34" charset="0"/>
                <a:ea typeface="Times New Roman" panose="02020603050405020304" pitchFamily="18" charset="0"/>
                <a:cs typeface="+mj-cs"/>
              </a:rPr>
              <a:t>הוי"ה</a:t>
            </a:r>
            <a:r>
              <a:rPr lang="he-IL" sz="1800" kern="1400" dirty="0">
                <a:effectLst/>
                <a:latin typeface="Arial" panose="020B0604020202020204" pitchFamily="34" charset="0"/>
                <a:ea typeface="Times New Roman" panose="02020603050405020304" pitchFamily="18" charset="0"/>
                <a:cs typeface="+mj-cs"/>
              </a:rPr>
              <a:t> אינן אותיות שנקבעו רק לסמל בשבילנו את השי"ת, אלא יש בצורתן סגולה לעורר בצורה חזקה את תחושת נוכחותו </a:t>
            </a:r>
            <a:r>
              <a:rPr lang="he-IL" sz="1800" kern="1400" dirty="0" err="1">
                <a:effectLst/>
                <a:latin typeface="Arial" panose="020B0604020202020204" pitchFamily="34" charset="0"/>
                <a:ea typeface="Times New Roman" panose="02020603050405020304" pitchFamily="18" charset="0"/>
                <a:cs typeface="+mj-cs"/>
              </a:rPr>
              <a:t>ית</a:t>
            </a:r>
            <a:r>
              <a:rPr lang="he-IL" sz="1800" kern="1400" dirty="0">
                <a:effectLst/>
                <a:latin typeface="Arial" panose="020B0604020202020204" pitchFamily="34" charset="0"/>
                <a:ea typeface="Times New Roman" panose="02020603050405020304" pitchFamily="18" charset="0"/>
                <a:cs typeface="+mj-cs"/>
              </a:rPr>
              <a:t>' החבויה בעומק הנשמה. </a:t>
            </a:r>
          </a:p>
          <a:p>
            <a:pPr marL="44450" algn="just" rtl="1">
              <a:lnSpc>
                <a:spcPct val="150000"/>
              </a:lnSpc>
              <a:tabLst>
                <a:tab pos="-52070" algn="l"/>
              </a:tabLst>
            </a:pPr>
            <a:r>
              <a:rPr lang="he-IL" sz="1800" kern="1400" dirty="0">
                <a:effectLst/>
                <a:latin typeface="Arial" panose="020B0604020202020204" pitchFamily="34" charset="0"/>
                <a:ea typeface="Times New Roman" panose="02020603050405020304" pitchFamily="18" charset="0"/>
                <a:cs typeface="+mj-cs"/>
              </a:rPr>
              <a:t>על כן, יש אפשרות </a:t>
            </a:r>
            <a:r>
              <a:rPr lang="he-IL" sz="1800" kern="1400" dirty="0">
                <a:effectLst/>
                <a:highlight>
                  <a:srgbClr val="FFFF00"/>
                </a:highlight>
                <a:latin typeface="Arial" panose="020B0604020202020204" pitchFamily="34" charset="0"/>
                <a:ea typeface="Times New Roman" panose="02020603050405020304" pitchFamily="18" charset="0"/>
                <a:cs typeface="+mj-cs"/>
              </a:rPr>
              <a:t>לשכלל את התוכנית </a:t>
            </a:r>
            <a:r>
              <a:rPr lang="he-IL" sz="1800" kern="1400" dirty="0">
                <a:effectLst/>
                <a:latin typeface="Arial" panose="020B0604020202020204" pitchFamily="34" charset="0"/>
                <a:ea typeface="Times New Roman" panose="02020603050405020304" pitchFamily="18" charset="0"/>
                <a:cs typeface="+mj-cs"/>
              </a:rPr>
              <a:t>של "הפקדה ומשיכה" המתוארת למעלה. </a:t>
            </a:r>
          </a:p>
          <a:p>
            <a:pPr marL="44450" algn="just" rtl="1">
              <a:lnSpc>
                <a:spcPct val="150000"/>
              </a:lnSpc>
              <a:tabLst>
                <a:tab pos="-52070" algn="l"/>
              </a:tabLst>
            </a:pPr>
            <a:r>
              <a:rPr lang="he-IL" sz="1800" kern="1400" dirty="0">
                <a:effectLst/>
                <a:latin typeface="Arial" panose="020B0604020202020204" pitchFamily="34" charset="0"/>
                <a:ea typeface="Times New Roman" panose="02020603050405020304" pitchFamily="18" charset="0"/>
                <a:cs typeface="+mj-cs"/>
              </a:rPr>
              <a:t>והיא שכאשר מזדמן לאדם דבר שהוא אוהב, והוא מרגיש </a:t>
            </a:r>
            <a:r>
              <a:rPr lang="he-IL" sz="1800" kern="1400" dirty="0" err="1">
                <a:effectLst/>
                <a:latin typeface="Arial" panose="020B0604020202020204" pitchFamily="34" charset="0"/>
                <a:ea typeface="Times New Roman" panose="02020603050405020304" pitchFamily="18" charset="0"/>
                <a:cs typeface="+mj-cs"/>
              </a:rPr>
              <a:t>שהשי"ת</a:t>
            </a:r>
            <a:r>
              <a:rPr lang="he-IL" sz="1800" kern="1400" dirty="0">
                <a:effectLst/>
                <a:latin typeface="Arial" panose="020B0604020202020204" pitchFamily="34" charset="0"/>
                <a:ea typeface="Times New Roman" panose="02020603050405020304" pitchFamily="18" charset="0"/>
                <a:cs typeface="+mj-cs"/>
              </a:rPr>
              <a:t> הוא מקור כל הנעימות והטוב שהוא חש עכשיו, יעלה לפני עיניו באותה הזדמנות - לרגע קט - את אותיות שם </a:t>
            </a:r>
            <a:r>
              <a:rPr lang="he-IL" sz="1800" kern="1400" dirty="0" err="1">
                <a:effectLst/>
                <a:latin typeface="Arial" panose="020B0604020202020204" pitchFamily="34" charset="0"/>
                <a:ea typeface="Times New Roman" panose="02020603050405020304" pitchFamily="18" charset="0"/>
                <a:cs typeface="+mj-cs"/>
              </a:rPr>
              <a:t>הוי"ה</a:t>
            </a:r>
            <a:r>
              <a:rPr lang="he-IL" sz="1800" kern="1400" dirty="0">
                <a:effectLst/>
                <a:latin typeface="Arial" panose="020B0604020202020204" pitchFamily="34" charset="0"/>
                <a:ea typeface="Times New Roman" panose="02020603050405020304" pitchFamily="18" charset="0"/>
                <a:cs typeface="+mj-cs"/>
              </a:rPr>
              <a:t>. </a:t>
            </a:r>
            <a:r>
              <a:rPr lang="he-IL" sz="1800" kern="1400" dirty="0">
                <a:effectLst/>
                <a:highlight>
                  <a:srgbClr val="FFFF00"/>
                </a:highlight>
                <a:latin typeface="Arial" panose="020B0604020202020204" pitchFamily="34" charset="0"/>
                <a:ea typeface="Times New Roman" panose="02020603050405020304" pitchFamily="18" charset="0"/>
                <a:cs typeface="+mj-cs"/>
              </a:rPr>
              <a:t>על ידי זה ה"הפקדה" שלו תהיה לא רק למושג הכללי של השי"ת אלא לאותיות אלו. </a:t>
            </a:r>
          </a:p>
          <a:p>
            <a:pPr marL="44450" algn="just" rtl="1">
              <a:lnSpc>
                <a:spcPct val="150000"/>
              </a:lnSpc>
              <a:tabLst>
                <a:tab pos="-52070" algn="l"/>
              </a:tabLst>
            </a:pPr>
            <a:r>
              <a:rPr lang="he-IL" sz="1800" kern="1400" dirty="0">
                <a:effectLst/>
                <a:latin typeface="Arial" panose="020B0604020202020204" pitchFamily="34" charset="0"/>
                <a:ea typeface="Times New Roman" panose="02020603050405020304" pitchFamily="18" charset="0"/>
                <a:cs typeface="+mj-cs"/>
              </a:rPr>
              <a:t>בכל פעם שהאדם מקשר בין אותיות שם השם לנעימות של החסד והאהבה של השי"ת הנראית בעולם, מתווספים ליחס האישי שלו לאותיות הללו רגשות חיוביים של נועם וטוב ה'. ככל שירבו "הפקדות" כאלו, האותיות תקבלנה תדמית חיובית ונעימה יותר (ויקל עליו להעלותן לפני עיניו), ורגש חדש זה יתוסף לתדמיתו המוחשית </a:t>
            </a:r>
            <a:r>
              <a:rPr lang="he-IL" sz="1800" kern="1400" dirty="0" err="1">
                <a:effectLst/>
                <a:latin typeface="Arial" panose="020B0604020202020204" pitchFamily="34" charset="0"/>
                <a:ea typeface="Times New Roman" panose="02020603050405020304" pitchFamily="18" charset="0"/>
                <a:cs typeface="+mj-cs"/>
              </a:rPr>
              <a:t>בהשי"ת</a:t>
            </a:r>
            <a:r>
              <a:rPr lang="he-IL" sz="1800" kern="1400" dirty="0">
                <a:effectLst/>
                <a:latin typeface="Arial" panose="020B0604020202020204" pitchFamily="34" charset="0"/>
                <a:ea typeface="Times New Roman" panose="02020603050405020304" pitchFamily="18" charset="0"/>
                <a:cs typeface="+mj-cs"/>
              </a:rPr>
              <a:t>. </a:t>
            </a:r>
          </a:p>
        </p:txBody>
      </p:sp>
      <p:sp>
        <p:nvSpPr>
          <p:cNvPr id="4" name="מציין מיקום של מספר שקופית 3">
            <a:extLst>
              <a:ext uri="{FF2B5EF4-FFF2-40B4-BE49-F238E27FC236}">
                <a16:creationId xmlns:a16="http://schemas.microsoft.com/office/drawing/2014/main" id="{A832B5D4-D0BB-C868-3E53-C8972CA1C0A4}"/>
              </a:ext>
            </a:extLst>
          </p:cNvPr>
          <p:cNvSpPr>
            <a:spLocks noGrp="1"/>
          </p:cNvSpPr>
          <p:nvPr>
            <p:ph type="sldNum" sz="quarter" idx="12"/>
          </p:nvPr>
        </p:nvSpPr>
        <p:spPr/>
        <p:txBody>
          <a:bodyPr/>
          <a:lstStyle/>
          <a:p>
            <a:fld id="{519954A3-9DFD-4C44-94BA-B95130A3BA1C}" type="slidenum">
              <a:rPr lang="en-US" smtClean="0"/>
              <a:t>72</a:t>
            </a:fld>
            <a:endParaRPr lang="en-US" dirty="0"/>
          </a:p>
        </p:txBody>
      </p:sp>
      <p:pic>
        <p:nvPicPr>
          <p:cNvPr id="5" name="תמונה 4">
            <a:extLst>
              <a:ext uri="{FF2B5EF4-FFF2-40B4-BE49-F238E27FC236}">
                <a16:creationId xmlns:a16="http://schemas.microsoft.com/office/drawing/2014/main" id="{71B2D14F-A699-0594-965B-69014C9C694C}"/>
              </a:ext>
            </a:extLst>
          </p:cNvPr>
          <p:cNvPicPr>
            <a:picLocks noChangeAspect="1"/>
          </p:cNvPicPr>
          <p:nvPr/>
        </p:nvPicPr>
        <p:blipFill>
          <a:blip r:embed="rId2"/>
          <a:stretch>
            <a:fillRect/>
          </a:stretch>
        </p:blipFill>
        <p:spPr>
          <a:xfrm>
            <a:off x="10497165" y="0"/>
            <a:ext cx="1694835" cy="1682642"/>
          </a:xfrm>
          <a:prstGeom prst="rect">
            <a:avLst/>
          </a:prstGeom>
        </p:spPr>
      </p:pic>
    </p:spTree>
    <p:extLst>
      <p:ext uri="{BB962C8B-B14F-4D97-AF65-F5344CB8AC3E}">
        <p14:creationId xmlns:p14="http://schemas.microsoft.com/office/powerpoint/2010/main" val="1393856975"/>
      </p:ext>
    </p:extLst>
  </p:cSld>
  <p:clrMapOvr>
    <a:masterClrMapping/>
  </p:clrMapOvr>
  <mc:AlternateContent xmlns:mc="http://schemas.openxmlformats.org/markup-compatibility/2006" xmlns:p14="http://schemas.microsoft.com/office/powerpoint/2010/main">
    <mc:Choice Requires="p14">
      <p:transition spd="slow" p14:dur="2000" advTm="2941"/>
    </mc:Choice>
    <mc:Fallback xmlns="">
      <p:transition spd="slow" advTm="2941"/>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6B64939-5622-E1E9-0885-A4D75C2D09D5}"/>
              </a:ext>
            </a:extLst>
          </p:cNvPr>
          <p:cNvSpPr>
            <a:spLocks noGrp="1"/>
          </p:cNvSpPr>
          <p:nvPr>
            <p:ph type="title"/>
          </p:nvPr>
        </p:nvSpPr>
        <p:spPr/>
        <p:txBody>
          <a:bodyPr/>
          <a:lstStyle/>
          <a:p>
            <a:r>
              <a:rPr lang="he-IL" dirty="0"/>
              <a:t>למשוך מהאותיות</a:t>
            </a:r>
          </a:p>
        </p:txBody>
      </p:sp>
      <p:sp>
        <p:nvSpPr>
          <p:cNvPr id="3" name="מציין מיקום תוכן 2">
            <a:extLst>
              <a:ext uri="{FF2B5EF4-FFF2-40B4-BE49-F238E27FC236}">
                <a16:creationId xmlns:a16="http://schemas.microsoft.com/office/drawing/2014/main" id="{0EF79ACA-4F10-E116-9500-D2AB44EC040A}"/>
              </a:ext>
            </a:extLst>
          </p:cNvPr>
          <p:cNvSpPr>
            <a:spLocks noGrp="1"/>
          </p:cNvSpPr>
          <p:nvPr>
            <p:ph idx="1"/>
          </p:nvPr>
        </p:nvSpPr>
        <p:spPr/>
        <p:txBody>
          <a:bodyPr>
            <a:normAutofit/>
          </a:bodyPr>
          <a:lstStyle/>
          <a:p>
            <a:pPr marL="44450" algn="just" rtl="1">
              <a:lnSpc>
                <a:spcPct val="150000"/>
              </a:lnSpc>
              <a:tabLst>
                <a:tab pos="-52070" algn="l"/>
              </a:tabLst>
            </a:pPr>
            <a:r>
              <a:rPr lang="he-IL" sz="1800" kern="1400" dirty="0">
                <a:effectLst/>
                <a:latin typeface="Arial" panose="020B0604020202020204" pitchFamily="34" charset="0"/>
                <a:ea typeface="Times New Roman" panose="02020603050405020304" pitchFamily="18" charset="0"/>
                <a:cs typeface="+mj-cs"/>
              </a:rPr>
              <a:t>לפי כמות ה"הפקדות", תהיה אפשרות אחר כך "למשוך" מאותיות אלו. שכן בהמשך, כאשר הוא יעלה אותיות אלו לפני עיניו, יתעוררו יחד איתן כל הטוב, הנעימות והאהבה שהופקדו בהם. </a:t>
            </a:r>
          </a:p>
          <a:p>
            <a:pPr marL="44450" algn="just" rtl="1">
              <a:lnSpc>
                <a:spcPct val="150000"/>
              </a:lnSpc>
              <a:tabLst>
                <a:tab pos="-52070" algn="l"/>
              </a:tabLst>
            </a:pPr>
            <a:r>
              <a:rPr lang="he-IL" sz="1800" kern="1400" dirty="0">
                <a:effectLst/>
                <a:latin typeface="Arial" panose="020B0604020202020204" pitchFamily="34" charset="0"/>
                <a:ea typeface="Times New Roman" panose="02020603050405020304" pitchFamily="18" charset="0"/>
                <a:cs typeface="+mj-cs"/>
              </a:rPr>
              <a:t>סגולת אותיות אלו היא העלאת רגשות אלו, לא בצורה שטחית וחופפת בלבד, </a:t>
            </a:r>
            <a:r>
              <a:rPr lang="he-IL" sz="1800" kern="1400" dirty="0">
                <a:effectLst/>
                <a:highlight>
                  <a:srgbClr val="FFFF00"/>
                </a:highlight>
                <a:latin typeface="Arial" panose="020B0604020202020204" pitchFamily="34" charset="0"/>
                <a:ea typeface="Times New Roman" panose="02020603050405020304" pitchFamily="18" charset="0"/>
                <a:cs typeface="+mj-cs"/>
              </a:rPr>
              <a:t>אלא בצורה החודרת עמוק וממלאת את הלב.                                </a:t>
            </a:r>
          </a:p>
          <a:p>
            <a:pPr marL="44450" algn="just" rtl="1">
              <a:lnSpc>
                <a:spcPct val="150000"/>
              </a:lnSpc>
              <a:tabLst>
                <a:tab pos="-52070" algn="l"/>
              </a:tabLst>
            </a:pPr>
            <a:r>
              <a:rPr lang="he-IL" sz="1800" kern="1400" dirty="0">
                <a:effectLst/>
                <a:latin typeface="Arial" panose="020B0604020202020204" pitchFamily="34" charset="0"/>
                <a:ea typeface="Times New Roman" panose="02020603050405020304" pitchFamily="18" charset="0"/>
                <a:cs typeface="+mj-cs"/>
              </a:rPr>
              <a:t>אדם שינהיג עצה זו למעשה, ויתרגל ל"הפקיד" באותיות אלו את הכרתו בטוב ה', יגלה כי עצה זו יעילה ביותר לרומם ולחזק את הקשר לו עם השי"ת. </a:t>
            </a:r>
          </a:p>
          <a:p>
            <a:pPr marL="44450" algn="just" rtl="1">
              <a:lnSpc>
                <a:spcPct val="150000"/>
              </a:lnSpc>
              <a:tabLst>
                <a:tab pos="-52070" algn="l"/>
              </a:tabLst>
            </a:pPr>
            <a:r>
              <a:rPr lang="he-IL" sz="1800" kern="1400" dirty="0">
                <a:effectLst/>
                <a:latin typeface="Arial" panose="020B0604020202020204" pitchFamily="34" charset="0"/>
                <a:ea typeface="Times New Roman" panose="02020603050405020304" pitchFamily="18" charset="0"/>
                <a:cs typeface="+mj-cs"/>
              </a:rPr>
              <a:t>לדוגמה, כאשר יהיה במצב של ניסיון ויתעוררו </a:t>
            </a:r>
            <a:r>
              <a:rPr lang="he-IL" sz="1800" kern="1400" dirty="0" err="1">
                <a:effectLst/>
                <a:latin typeface="Arial" panose="020B0604020202020204" pitchFamily="34" charset="0"/>
                <a:ea typeface="Times New Roman" panose="02020603050405020304" pitchFamily="18" charset="0"/>
                <a:cs typeface="+mj-cs"/>
              </a:rPr>
              <a:t>בלבו</a:t>
            </a:r>
            <a:r>
              <a:rPr lang="he-IL" sz="1800" kern="1400" dirty="0">
                <a:effectLst/>
                <a:latin typeface="Arial" panose="020B0604020202020204" pitchFamily="34" charset="0"/>
                <a:ea typeface="Times New Roman" panose="02020603050405020304" pitchFamily="18" charset="0"/>
                <a:cs typeface="+mj-cs"/>
              </a:rPr>
              <a:t> מחשבות שאינם מצד הקדושה </a:t>
            </a:r>
            <a:r>
              <a:rPr lang="he-IL" sz="1800" kern="1400" dirty="0" err="1">
                <a:effectLst/>
                <a:latin typeface="Arial" panose="020B0604020202020204" pitchFamily="34" charset="0"/>
                <a:ea typeface="Times New Roman" panose="02020603050405020304" pitchFamily="18" charset="0"/>
                <a:cs typeface="+mj-cs"/>
              </a:rPr>
              <a:t>רח"ל</a:t>
            </a:r>
            <a:r>
              <a:rPr lang="he-IL" sz="1800" kern="1400" dirty="0">
                <a:effectLst/>
                <a:latin typeface="Arial" panose="020B0604020202020204" pitchFamily="34" charset="0"/>
                <a:ea typeface="Times New Roman" panose="02020603050405020304" pitchFamily="18" charset="0"/>
                <a:cs typeface="+mj-cs"/>
              </a:rPr>
              <a:t>, יוכל לעורר לפני עיניו אותיות אלו של שם </a:t>
            </a:r>
            <a:r>
              <a:rPr lang="he-IL" sz="1800" kern="1400" dirty="0" err="1">
                <a:effectLst/>
                <a:latin typeface="Arial" panose="020B0604020202020204" pitchFamily="34" charset="0"/>
                <a:ea typeface="Times New Roman" panose="02020603050405020304" pitchFamily="18" charset="0"/>
                <a:cs typeface="+mj-cs"/>
              </a:rPr>
              <a:t>הוי"ה</a:t>
            </a:r>
            <a:r>
              <a:rPr lang="he-IL" sz="1800" kern="1400" dirty="0">
                <a:effectLst/>
                <a:latin typeface="Arial" panose="020B0604020202020204" pitchFamily="34" charset="0"/>
                <a:ea typeface="Times New Roman" panose="02020603050405020304" pitchFamily="18" charset="0"/>
                <a:cs typeface="+mj-cs"/>
              </a:rPr>
              <a:t> ב"ה, ואז - אחרי שהשקיע והפקיד בהם כנ"ל - יורגש נועם הקדושה </a:t>
            </a:r>
            <a:r>
              <a:rPr lang="he-IL" sz="1800" kern="1400" dirty="0" err="1">
                <a:effectLst/>
                <a:latin typeface="Arial" panose="020B0604020202020204" pitchFamily="34" charset="0"/>
                <a:ea typeface="Times New Roman" panose="02020603050405020304" pitchFamily="18" charset="0"/>
                <a:cs typeface="+mj-cs"/>
              </a:rPr>
              <a:t>שהשי"ת</a:t>
            </a:r>
            <a:r>
              <a:rPr lang="he-IL" sz="1800" kern="1400" dirty="0">
                <a:effectLst/>
                <a:latin typeface="Arial" panose="020B0604020202020204" pitchFamily="34" charset="0"/>
                <a:ea typeface="Times New Roman" panose="02020603050405020304" pitchFamily="18" charset="0"/>
                <a:cs typeface="+mj-cs"/>
              </a:rPr>
              <a:t> שם באותיות אלו, ויוכר שיש בהן אמצעי חזק ביותר של קדושה מרוכזת ומרוממת שניתן להשתמש בו להגנה מפני כל סוגי ההתקפות הרוחניות למיניהן. </a:t>
            </a:r>
          </a:p>
        </p:txBody>
      </p:sp>
      <p:sp>
        <p:nvSpPr>
          <p:cNvPr id="4" name="מציין מיקום של מספר שקופית 3">
            <a:extLst>
              <a:ext uri="{FF2B5EF4-FFF2-40B4-BE49-F238E27FC236}">
                <a16:creationId xmlns:a16="http://schemas.microsoft.com/office/drawing/2014/main" id="{7D7483F2-EA68-7794-AF34-961A4A48A7B6}"/>
              </a:ext>
            </a:extLst>
          </p:cNvPr>
          <p:cNvSpPr>
            <a:spLocks noGrp="1"/>
          </p:cNvSpPr>
          <p:nvPr>
            <p:ph type="sldNum" sz="quarter" idx="12"/>
          </p:nvPr>
        </p:nvSpPr>
        <p:spPr/>
        <p:txBody>
          <a:bodyPr/>
          <a:lstStyle/>
          <a:p>
            <a:fld id="{519954A3-9DFD-4C44-94BA-B95130A3BA1C}" type="slidenum">
              <a:rPr lang="en-US" smtClean="0"/>
              <a:t>73</a:t>
            </a:fld>
            <a:endParaRPr lang="en-US" dirty="0"/>
          </a:p>
        </p:txBody>
      </p:sp>
    </p:spTree>
    <p:extLst>
      <p:ext uri="{BB962C8B-B14F-4D97-AF65-F5344CB8AC3E}">
        <p14:creationId xmlns:p14="http://schemas.microsoft.com/office/powerpoint/2010/main" val="1397266254"/>
      </p:ext>
    </p:extLst>
  </p:cSld>
  <p:clrMapOvr>
    <a:masterClrMapping/>
  </p:clrMapOvr>
  <mc:AlternateContent xmlns:mc="http://schemas.openxmlformats.org/markup-compatibility/2006" xmlns:p14="http://schemas.microsoft.com/office/powerpoint/2010/main">
    <mc:Choice Requires="p14">
      <p:transition spd="slow" p14:dur="2000" advTm="9302"/>
    </mc:Choice>
    <mc:Fallback xmlns="">
      <p:transition spd="slow" advTm="9302"/>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C39291A-B355-3D73-21BC-EEAA81F1F902}"/>
              </a:ext>
            </a:extLst>
          </p:cNvPr>
          <p:cNvSpPr>
            <a:spLocks noGrp="1"/>
          </p:cNvSpPr>
          <p:nvPr>
            <p:ph type="title"/>
          </p:nvPr>
        </p:nvSpPr>
        <p:spPr/>
        <p:txBody>
          <a:bodyPr>
            <a:normAutofit fontScale="90000"/>
          </a:bodyPr>
          <a:lstStyle/>
          <a:p>
            <a:r>
              <a:rPr lang="he-IL" sz="4000" b="1"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חגגו את הניצחונות הקטנים שלכם בכל יום</a:t>
            </a:r>
            <a:br>
              <a:rPr lang="en-US" sz="4000" b="1"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br>
            <a:endParaRPr lang="he-IL" dirty="0"/>
          </a:p>
        </p:txBody>
      </p:sp>
      <p:sp>
        <p:nvSpPr>
          <p:cNvPr id="3" name="מציין מיקום תוכן 2">
            <a:extLst>
              <a:ext uri="{FF2B5EF4-FFF2-40B4-BE49-F238E27FC236}">
                <a16:creationId xmlns:a16="http://schemas.microsoft.com/office/drawing/2014/main" id="{0DD12D08-9840-C9B1-6555-A63C07D058BE}"/>
              </a:ext>
            </a:extLst>
          </p:cNvPr>
          <p:cNvSpPr>
            <a:spLocks noGrp="1"/>
          </p:cNvSpPr>
          <p:nvPr>
            <p:ph idx="1"/>
          </p:nvPr>
        </p:nvSpPr>
        <p:spPr/>
        <p:txBody>
          <a:bodyPr/>
          <a:lstStyle/>
          <a:p>
            <a:pPr algn="just" rtl="1">
              <a:lnSpc>
                <a:spcPct val="150000"/>
              </a:lnSpc>
              <a:spcAft>
                <a:spcPts val="750"/>
              </a:spcAft>
            </a:pPr>
            <a:r>
              <a:rPr lang="he-IL" sz="2000" b="0" dirty="0">
                <a:solidFill>
                  <a:srgbClr val="171717"/>
                </a:solidFill>
                <a:effectLst/>
                <a:latin typeface="Open Sans Hebrew"/>
                <a:ea typeface="Times New Roman" panose="02020603050405020304" pitchFamily="18" charset="0"/>
                <a:cs typeface="DBS-Vilna" pitchFamily="2" charset="-79"/>
              </a:rPr>
              <a:t>במהלך החיים אנו מקבלים מסרים מהסביבה שחגיגות נועדו רק למאורעות גדולים ומיוחדים, ושהישגים קטנים הם רק אבני דרך שמובילות אותנו למטרה סופית. </a:t>
            </a:r>
          </a:p>
          <a:p>
            <a:pPr algn="just" rtl="1">
              <a:lnSpc>
                <a:spcPct val="150000"/>
              </a:lnSpc>
              <a:spcAft>
                <a:spcPts val="750"/>
              </a:spcAft>
            </a:pPr>
            <a:r>
              <a:rPr lang="he-IL" sz="2000" b="0" dirty="0">
                <a:solidFill>
                  <a:srgbClr val="171717"/>
                </a:solidFill>
                <a:effectLst/>
                <a:latin typeface="Open Sans Hebrew"/>
                <a:ea typeface="Times New Roman" panose="02020603050405020304" pitchFamily="18" charset="0"/>
                <a:cs typeface="DBS-Vilna" pitchFamily="2" charset="-79"/>
              </a:rPr>
              <a:t>זוהי התניה שקשה להשתחרר ממנה, אך זה בהחלט אפשרי. </a:t>
            </a:r>
          </a:p>
          <a:p>
            <a:pPr algn="just" rtl="1">
              <a:lnSpc>
                <a:spcPct val="150000"/>
              </a:lnSpc>
              <a:spcAft>
                <a:spcPts val="750"/>
              </a:spcAft>
            </a:pPr>
            <a:r>
              <a:rPr lang="he-IL" sz="2000" dirty="0">
                <a:solidFill>
                  <a:schemeClr val="accent1">
                    <a:lumMod val="75000"/>
                  </a:schemeClr>
                </a:solidFill>
                <a:effectLst/>
                <a:latin typeface="Open Sans Hebrew"/>
                <a:ea typeface="Times New Roman" panose="02020603050405020304" pitchFamily="18" charset="0"/>
                <a:cs typeface="DBS-Vilna" pitchFamily="2" charset="-79"/>
              </a:rPr>
              <a:t>אם אתם רוצים להיות חיוביים יותר, אל תשכחו לחגוג ולשמוח את הרגעים הקטנים בחיים שמרכיבים את מרבית הזמן שלנו. </a:t>
            </a:r>
          </a:p>
          <a:p>
            <a:pPr algn="just" rtl="1">
              <a:lnSpc>
                <a:spcPct val="150000"/>
              </a:lnSpc>
              <a:spcAft>
                <a:spcPts val="750"/>
              </a:spcAft>
            </a:pPr>
            <a:r>
              <a:rPr lang="he-IL" sz="2000" b="0" dirty="0">
                <a:solidFill>
                  <a:srgbClr val="171717"/>
                </a:solidFill>
                <a:effectLst/>
                <a:latin typeface="Open Sans Hebrew"/>
                <a:ea typeface="Times New Roman" panose="02020603050405020304" pitchFamily="18" charset="0"/>
                <a:cs typeface="DBS-Vilna" pitchFamily="2" charset="-79"/>
              </a:rPr>
              <a:t>אתם לא חייבים לעשות משהו יוצא מגדר הרגיל לשם כך, אלא לציין בפניי עצמכם מה השגתם בכל יום ולהתגאות בכך. </a:t>
            </a:r>
          </a:p>
          <a:p>
            <a:pPr algn="just" rtl="1">
              <a:lnSpc>
                <a:spcPct val="150000"/>
              </a:lnSpc>
              <a:spcAft>
                <a:spcPts val="750"/>
              </a:spcAft>
            </a:pPr>
            <a:r>
              <a:rPr lang="he-IL" sz="2000" b="0" dirty="0">
                <a:solidFill>
                  <a:srgbClr val="171717"/>
                </a:solidFill>
                <a:effectLst/>
                <a:latin typeface="Open Sans Hebrew"/>
                <a:ea typeface="Times New Roman" panose="02020603050405020304" pitchFamily="18" charset="0"/>
                <a:cs typeface="DBS-Vilna" pitchFamily="2" charset="-79"/>
              </a:rPr>
              <a:t>פרץ הביטחון העצמי שתרגישו יגרום לכם לא רק להרגיש הרבה יותר טוב עם עצמכם, אלא גם לאמץ גישה חיובית שמכירה בחשיבות של כל יום בחיינו ולא רק של מאורעות חריגים.</a:t>
            </a:r>
            <a:endParaRPr lang="en-US" sz="2000" b="0" dirty="0">
              <a:effectLst/>
              <a:latin typeface="Calibri" panose="020F0502020204030204" pitchFamily="34" charset="0"/>
              <a:ea typeface="Calibri" panose="020F0502020204030204" pitchFamily="34" charset="0"/>
              <a:cs typeface="DBS-Vilna" pitchFamily="2" charset="-79"/>
            </a:endParaRPr>
          </a:p>
          <a:p>
            <a:pPr algn="just"/>
            <a:endParaRPr lang="he-IL" b="0" dirty="0"/>
          </a:p>
        </p:txBody>
      </p:sp>
      <p:sp>
        <p:nvSpPr>
          <p:cNvPr id="4" name="מציין מיקום של מספר שקופית 3">
            <a:extLst>
              <a:ext uri="{FF2B5EF4-FFF2-40B4-BE49-F238E27FC236}">
                <a16:creationId xmlns:a16="http://schemas.microsoft.com/office/drawing/2014/main" id="{21363C92-6061-BEF9-DB72-BEB9F9988C72}"/>
              </a:ext>
            </a:extLst>
          </p:cNvPr>
          <p:cNvSpPr>
            <a:spLocks noGrp="1"/>
          </p:cNvSpPr>
          <p:nvPr>
            <p:ph type="sldNum" sz="quarter" idx="12"/>
          </p:nvPr>
        </p:nvSpPr>
        <p:spPr/>
        <p:txBody>
          <a:bodyPr/>
          <a:lstStyle/>
          <a:p>
            <a:fld id="{519954A3-9DFD-4C44-94BA-B95130A3BA1C}" type="slidenum">
              <a:rPr lang="en-US" smtClean="0"/>
              <a:t>74</a:t>
            </a:fld>
            <a:endParaRPr lang="en-US" dirty="0"/>
          </a:p>
        </p:txBody>
      </p:sp>
    </p:spTree>
    <p:extLst>
      <p:ext uri="{BB962C8B-B14F-4D97-AF65-F5344CB8AC3E}">
        <p14:creationId xmlns:p14="http://schemas.microsoft.com/office/powerpoint/2010/main" val="3095664638"/>
      </p:ext>
    </p:extLst>
  </p:cSld>
  <p:clrMapOvr>
    <a:masterClrMapping/>
  </p:clrMapOvr>
  <mc:AlternateContent xmlns:mc="http://schemas.openxmlformats.org/markup-compatibility/2006" xmlns:p14="http://schemas.microsoft.com/office/powerpoint/2010/main">
    <mc:Choice Requires="p14">
      <p:transition spd="slow" p14:dur="2000" advTm="1296"/>
    </mc:Choice>
    <mc:Fallback xmlns="">
      <p:transition spd="slow" advTm="1296"/>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1CA4FFD-332B-118A-A9EA-CD9441C5F117}"/>
              </a:ext>
            </a:extLst>
          </p:cNvPr>
          <p:cNvSpPr>
            <a:spLocks noGrp="1"/>
          </p:cNvSpPr>
          <p:nvPr>
            <p:ph type="title"/>
          </p:nvPr>
        </p:nvSpPr>
        <p:spPr/>
        <p:txBody>
          <a:bodyPr/>
          <a:lstStyle/>
          <a:p>
            <a:r>
              <a:rPr lang="he-IL" dirty="0"/>
              <a:t>כד.	מודעות ליש - </a:t>
            </a:r>
            <a:r>
              <a:rPr lang="en-US" dirty="0"/>
              <a:t>Take in the good</a:t>
            </a:r>
            <a:endParaRPr lang="he-IL" dirty="0"/>
          </a:p>
        </p:txBody>
      </p:sp>
      <p:sp>
        <p:nvSpPr>
          <p:cNvPr id="3" name="מציין מיקום תוכן 2">
            <a:extLst>
              <a:ext uri="{FF2B5EF4-FFF2-40B4-BE49-F238E27FC236}">
                <a16:creationId xmlns:a16="http://schemas.microsoft.com/office/drawing/2014/main" id="{FC278A78-03F1-78AE-B2B9-2BE0DDC56DCF}"/>
              </a:ext>
            </a:extLst>
          </p:cNvPr>
          <p:cNvSpPr>
            <a:spLocks noGrp="1"/>
          </p:cNvSpPr>
          <p:nvPr>
            <p:ph idx="1"/>
          </p:nvPr>
        </p:nvSpPr>
        <p:spPr/>
        <p:txBody>
          <a:bodyPr/>
          <a:lstStyle/>
          <a:p>
            <a:pPr marL="0" lvl="0" indent="0" algn="just" rtl="1">
              <a:lnSpc>
                <a:spcPct val="107000"/>
              </a:lnSpc>
              <a:spcAft>
                <a:spcPts val="800"/>
              </a:spcAft>
              <a:buNone/>
            </a:pPr>
            <a:r>
              <a:rPr lang="he-IL" sz="1800"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rPr>
              <a:t>אחת מהדרכים הנפלאות להנחלת </a:t>
            </a:r>
            <a:r>
              <a:rPr lang="he-IL" sz="1800" dirty="0" err="1">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rPr>
              <a:t>הייש</a:t>
            </a:r>
            <a:r>
              <a:rPr lang="he-IL" sz="1800"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rPr>
              <a:t>, היא מודעות – והיא בנויה מכמה חלקים:</a:t>
            </a:r>
            <a:endParaRPr lang="en-US" sz="1800"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pPr lvl="0" algn="just" rtl="1">
              <a:lnSpc>
                <a:spcPct val="107000"/>
              </a:lnSpc>
              <a:spcAft>
                <a:spcPts val="800"/>
              </a:spcAft>
              <a:buFont typeface="Wingdings" panose="05000000000000000000" pitchFamily="2" charset="2"/>
              <a:buChar char="v"/>
            </a:pPr>
            <a:r>
              <a:rPr lang="he-IL" sz="1800"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rPr>
              <a:t>א.  לשים לב (לחוות) לחוויה החיובית. </a:t>
            </a:r>
          </a:p>
          <a:p>
            <a:pPr lvl="0" algn="just" rtl="1">
              <a:lnSpc>
                <a:spcPct val="107000"/>
              </a:lnSpc>
              <a:spcAft>
                <a:spcPts val="800"/>
              </a:spcAft>
              <a:buFont typeface="Wingdings" panose="05000000000000000000" pitchFamily="2" charset="2"/>
              <a:buChar char="v"/>
            </a:pPr>
            <a:r>
              <a:rPr lang="he-IL" sz="1800"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rPr>
              <a:t>ב. להעשיר את החוויה – להתעמק בה למשך כמה שניות (להנות, לשים לב לפרטים, משך הזמן, העוצמה)</a:t>
            </a:r>
          </a:p>
          <a:p>
            <a:pPr lvl="0" algn="just" rtl="1">
              <a:lnSpc>
                <a:spcPct val="107000"/>
              </a:lnSpc>
              <a:spcAft>
                <a:spcPts val="800"/>
              </a:spcAft>
              <a:buFont typeface="Wingdings" panose="05000000000000000000" pitchFamily="2" charset="2"/>
              <a:buChar char="v"/>
            </a:pPr>
            <a:r>
              <a:rPr lang="he-IL" sz="1800"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rPr>
              <a:t>ג. חדשנות – להסתכל על החוויה בעיניים של אדם שמעולם לא זכה לה. </a:t>
            </a:r>
          </a:p>
          <a:p>
            <a:pPr lvl="0" algn="just" rtl="1">
              <a:lnSpc>
                <a:spcPct val="107000"/>
              </a:lnSpc>
              <a:spcAft>
                <a:spcPts val="800"/>
              </a:spcAft>
              <a:buFont typeface="Wingdings" panose="05000000000000000000" pitchFamily="2" charset="2"/>
              <a:buChar char="v"/>
            </a:pPr>
            <a:r>
              <a:rPr lang="he-IL" sz="1800"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rPr>
              <a:t>ד. לספוג את החוויה לתוכנו – לדמיין כיצד החוויה נכנסה לתוך מהותנו. </a:t>
            </a:r>
          </a:p>
          <a:p>
            <a:pPr lvl="0" algn="just" rtl="1">
              <a:lnSpc>
                <a:spcPct val="107000"/>
              </a:lnSpc>
              <a:spcAft>
                <a:spcPts val="800"/>
              </a:spcAft>
              <a:buFont typeface="Wingdings" panose="05000000000000000000" pitchFamily="2" charset="2"/>
              <a:buChar char="v"/>
            </a:pPr>
            <a:r>
              <a:rPr lang="he-IL" sz="1800"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rPr>
              <a:t>ה. לדמיין – כיצד פעם לא היה לי אותו, כמו בליל הסדר שמדמיינים את המרור שהיה במצרים. </a:t>
            </a:r>
            <a:endParaRPr lang="en-US" sz="1800" dirty="0">
              <a:solidFill>
                <a:schemeClr val="accent6">
                  <a:lumMod val="75000"/>
                </a:schemeClr>
              </a:solidFill>
              <a:effectLst/>
              <a:latin typeface="Calibri" panose="020F0502020204030204" pitchFamily="34" charset="0"/>
              <a:ea typeface="Calibri" panose="020F0502020204030204" pitchFamily="34"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003E97D6-C89B-FD30-6A83-E1B82B667AF6}"/>
              </a:ext>
            </a:extLst>
          </p:cNvPr>
          <p:cNvSpPr>
            <a:spLocks noGrp="1"/>
          </p:cNvSpPr>
          <p:nvPr>
            <p:ph type="sldNum" sz="quarter" idx="12"/>
          </p:nvPr>
        </p:nvSpPr>
        <p:spPr/>
        <p:txBody>
          <a:bodyPr/>
          <a:lstStyle/>
          <a:p>
            <a:fld id="{519954A3-9DFD-4C44-94BA-B95130A3BA1C}" type="slidenum">
              <a:rPr lang="en-US" smtClean="0"/>
              <a:t>75</a:t>
            </a:fld>
            <a:endParaRPr lang="en-US" dirty="0"/>
          </a:p>
        </p:txBody>
      </p:sp>
    </p:spTree>
    <p:extLst>
      <p:ext uri="{BB962C8B-B14F-4D97-AF65-F5344CB8AC3E}">
        <p14:creationId xmlns:p14="http://schemas.microsoft.com/office/powerpoint/2010/main" val="868334670"/>
      </p:ext>
    </p:extLst>
  </p:cSld>
  <p:clrMapOvr>
    <a:masterClrMapping/>
  </p:clrMapOvr>
  <mc:AlternateContent xmlns:mc="http://schemas.openxmlformats.org/markup-compatibility/2006" xmlns:p14="http://schemas.microsoft.com/office/powerpoint/2010/main">
    <mc:Choice Requires="p14">
      <p:transition spd="slow" p14:dur="2000" advTm="4665"/>
    </mc:Choice>
    <mc:Fallback xmlns="">
      <p:transition spd="slow" advTm="4665"/>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6777D10-98DA-B080-C2ED-8065D0AEB0ED}"/>
              </a:ext>
            </a:extLst>
          </p:cNvPr>
          <p:cNvSpPr>
            <a:spLocks noGrp="1"/>
          </p:cNvSpPr>
          <p:nvPr>
            <p:ph type="title"/>
          </p:nvPr>
        </p:nvSpPr>
        <p:spPr/>
        <p:txBody>
          <a:bodyPr/>
          <a:lstStyle/>
          <a:p>
            <a:r>
              <a:rPr lang="he-IL" dirty="0"/>
              <a:t>מי חכם וישמור אלה</a:t>
            </a:r>
          </a:p>
        </p:txBody>
      </p:sp>
      <p:sp>
        <p:nvSpPr>
          <p:cNvPr id="3" name="מציין מיקום תוכן 2">
            <a:extLst>
              <a:ext uri="{FF2B5EF4-FFF2-40B4-BE49-F238E27FC236}">
                <a16:creationId xmlns:a16="http://schemas.microsoft.com/office/drawing/2014/main" id="{333D850F-B93E-268D-944D-CB57711B09A1}"/>
              </a:ext>
            </a:extLst>
          </p:cNvPr>
          <p:cNvSpPr>
            <a:spLocks noGrp="1"/>
          </p:cNvSpPr>
          <p:nvPr>
            <p:ph idx="1"/>
          </p:nvPr>
        </p:nvSpPr>
        <p:spPr/>
        <p:txBody>
          <a:bodyPr>
            <a:normAutofit fontScale="92500"/>
          </a:bodyPr>
          <a:lstStyle/>
          <a:p>
            <a:pPr algn="just" rtl="1">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כתב רבינו יונה (שערי תשובה שער ג אות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יז</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dirty="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דע כי המעלות העליונות נמסרו במצות עשה, כמו...מעלות </a:t>
            </a:r>
            <a:r>
              <a:rPr lang="he-IL" sz="1800" dirty="0" err="1">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זכרון</a:t>
            </a:r>
            <a:r>
              <a:rPr lang="he-IL" sz="1800" dirty="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 חסדיו והתבונן בהם,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p>
          <a:p>
            <a:pPr algn="just" rtl="1">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שנאמר (דברים ח, ב): "וזכרת את כל הדרך", </a:t>
            </a:r>
            <a:r>
              <a:rPr lang="he-IL" sz="1800" b="1" dirty="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ונאמר (שם ח, ה): "וידעת עם לבבך כי כאשר ייסר איש את בנו ה' </a:t>
            </a:r>
            <a:r>
              <a:rPr lang="he-IL" sz="1800" b="1" dirty="0" err="1">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אלקיך</a:t>
            </a:r>
            <a:r>
              <a:rPr lang="he-IL" sz="1800" b="1" dirty="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 </a:t>
            </a:r>
            <a:r>
              <a:rPr lang="he-IL" sz="1800" b="1" dirty="0" err="1">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מיסרך</a:t>
            </a:r>
            <a:r>
              <a:rPr lang="he-IL" sz="1800" b="1" dirty="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a:t>
            </a:r>
            <a:r>
              <a:rPr lang="he-IL" sz="1800" dirty="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 </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ודוד אמר (תהלים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קז</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מג): "ויתבוננו חסדי ה'", ונאמר (שם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כו</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ג): "כי חסדך לנגד עיני".</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דברי רבינו יונה צריכים באור, מדוע הביא את הפסוק "וידעת עם לבבך כי כאשר ייסר איש את בנו ה'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אלקיך</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מיסרך</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לכאורה אין לזה קשר כלל למצוות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זכרון</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b="1" dirty="0">
                <a:effectLst/>
                <a:latin typeface="Times New Roman" panose="02020603050405020304" pitchFamily="18" charset="0"/>
                <a:ea typeface="Times New Roman" panose="02020603050405020304" pitchFamily="18" charset="0"/>
                <a:cs typeface="Arial" panose="020B0604020202020204" pitchFamily="34" charset="0"/>
              </a:rPr>
              <a:t>חסדי</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ה'?</a:t>
            </a:r>
          </a:p>
          <a:p>
            <a:pPr algn="just">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נראה לומר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בבאור</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הדברים: טמונה כאן חכמת חיים גדולה כיצד לעבור את משברי החיים, ולקנות ביטחון חזק בה' בכל מצב. אומר דוד המלך: מי חכם וישמר אלה- יהודי חכם, (איזהו חכם הרואה את הנולד (תמיד לב:)), כאשר קורים לו ניסים וחסדים, שמח ומודה אך יודע שיבוא יום ויגיעו שנות הרעב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והיסורים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ואז יהיה לו קשה לדעת ולהאמין שאבינו אב הרחמן הטוב והמטיב עושה הכול לטובתו, לדעת שכאשר ייסר איש את בנו ה'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אלקיך</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מיסרך</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r>
              <a:rPr lang="he-IL" sz="1800" dirty="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ולכן נוהג בחכמה ובשנות השובע שומר את חסדי ה' בפנקס ההודיה</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p>
          <a:p>
            <a:pPr algn="just">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וכאשר יבואו שנות הרעב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והיסורים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יוציא את הפנקס ויקרא את חסדי ה' יתברך </a:t>
            </a:r>
            <a:r>
              <a:rPr lang="he-IL" sz="1800" b="1" dirty="0">
                <a:effectLst/>
                <a:latin typeface="Times New Roman" panose="02020603050405020304" pitchFamily="18" charset="0"/>
                <a:ea typeface="Times New Roman" panose="02020603050405020304" pitchFamily="18" charset="0"/>
                <a:cs typeface="Arial" panose="020B0604020202020204" pitchFamily="34" charset="0"/>
              </a:rPr>
              <a:t>ויתבונן</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בחסדי ה' ויבין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שחיבים</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לומר שגם הרעות בעצם הם טובות והכול לטובה, ודבר זה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יתן</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לו כוח לעבור גם תקופה קשה זו מתוך אהבת ה'. </a:t>
            </a:r>
            <a:endParaRPr lang="he-IL" dirty="0"/>
          </a:p>
        </p:txBody>
      </p:sp>
      <p:sp>
        <p:nvSpPr>
          <p:cNvPr id="4" name="מציין מיקום של מספר שקופית 3">
            <a:extLst>
              <a:ext uri="{FF2B5EF4-FFF2-40B4-BE49-F238E27FC236}">
                <a16:creationId xmlns:a16="http://schemas.microsoft.com/office/drawing/2014/main" id="{637062C9-46D7-01D3-A367-A94022046CDE}"/>
              </a:ext>
            </a:extLst>
          </p:cNvPr>
          <p:cNvSpPr>
            <a:spLocks noGrp="1"/>
          </p:cNvSpPr>
          <p:nvPr>
            <p:ph type="sldNum" sz="quarter" idx="12"/>
          </p:nvPr>
        </p:nvSpPr>
        <p:spPr/>
        <p:txBody>
          <a:bodyPr/>
          <a:lstStyle/>
          <a:p>
            <a:fld id="{519954A3-9DFD-4C44-94BA-B95130A3BA1C}" type="slidenum">
              <a:rPr lang="en-US" smtClean="0"/>
              <a:t>76</a:t>
            </a:fld>
            <a:endParaRPr lang="en-US" dirty="0"/>
          </a:p>
        </p:txBody>
      </p:sp>
    </p:spTree>
    <p:extLst>
      <p:ext uri="{BB962C8B-B14F-4D97-AF65-F5344CB8AC3E}">
        <p14:creationId xmlns:p14="http://schemas.microsoft.com/office/powerpoint/2010/main" val="27445133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D0854D8-C317-C7B1-E3D4-735CF6A23D64}"/>
              </a:ext>
            </a:extLst>
          </p:cNvPr>
          <p:cNvSpPr>
            <a:spLocks noGrp="1"/>
          </p:cNvSpPr>
          <p:nvPr>
            <p:ph type="title"/>
          </p:nvPr>
        </p:nvSpPr>
        <p:spPr/>
        <p:txBody>
          <a:bodyPr/>
          <a:lstStyle/>
          <a:p>
            <a:r>
              <a:rPr lang="he-IL" dirty="0"/>
              <a:t>ויתבוננו חסדי ה'</a:t>
            </a:r>
          </a:p>
        </p:txBody>
      </p:sp>
      <p:sp>
        <p:nvSpPr>
          <p:cNvPr id="3" name="מציין מיקום תוכן 2">
            <a:extLst>
              <a:ext uri="{FF2B5EF4-FFF2-40B4-BE49-F238E27FC236}">
                <a16:creationId xmlns:a16="http://schemas.microsoft.com/office/drawing/2014/main" id="{B0A2AD60-875D-F9BD-CE94-DC56DC070906}"/>
              </a:ext>
            </a:extLst>
          </p:cNvPr>
          <p:cNvSpPr>
            <a:spLocks noGrp="1"/>
          </p:cNvSpPr>
          <p:nvPr>
            <p:ph idx="1"/>
          </p:nvPr>
        </p:nvSpPr>
        <p:spPr/>
        <p:txBody>
          <a:bodyPr/>
          <a:lstStyle/>
          <a:p>
            <a:pPr algn="just" rtl="1">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זה כוונת רבינו יונה שכתב שיש שתי מצוות: א. לזכור חסדי ה'. </a:t>
            </a:r>
            <a:r>
              <a:rPr lang="he-IL" sz="1800" dirty="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ב. להתבונן בהם ולהבין שכל מצבי החיים הם מאב אוהב</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p>
          <a:p>
            <a:pPr algn="just" rtl="1">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ועל זה הביא את הפסוק וידעת עם לבבך - בפסוק זה נצטווינו להתבונן בחסדים ולהבין מתוכם שגם הצרות והקשיים הם מאב אוהב, וכן אומר דוד </a:t>
            </a:r>
            <a:r>
              <a:rPr lang="he-IL" sz="1800" dirty="0">
                <a:effectLst/>
                <a:highlight>
                  <a:srgbClr val="FFFF00"/>
                </a:highlight>
                <a:latin typeface="Times New Roman" panose="02020603050405020304" pitchFamily="18" charset="0"/>
                <a:ea typeface="Times New Roman" panose="02020603050405020304" pitchFamily="18" charset="0"/>
                <a:cs typeface="Arial" panose="020B0604020202020204" pitchFamily="34" charset="0"/>
              </a:rPr>
              <a:t>ויתבוננו חסדי ה' </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להבין מתוך החסדים שכל מעשי ה' הם לטובה.  </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 </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pPr algn="just" rtl="1">
              <a:lnSpc>
                <a:spcPct val="150000"/>
              </a:lnSpc>
            </a:pPr>
            <a:r>
              <a:rPr lang="he-IL" sz="1800" dirty="0">
                <a:effectLst/>
                <a:latin typeface="Times New Roman" panose="02020603050405020304" pitchFamily="18" charset="0"/>
                <a:ea typeface="Times New Roman" panose="02020603050405020304" pitchFamily="18" charset="0"/>
                <a:cs typeface="Arial" panose="020B0604020202020204" pitchFamily="34" charset="0"/>
              </a:rPr>
              <a:t>נסיים בדברי רבינו יונה שכתב על מצוות אלו "ובעבור המעלות האלה נברא האדם, שנאמר (ישעיה מג, ז): "כל הנקרא בשמי ולכבודי בראתיו". ומהי </a:t>
            </a:r>
            <a:r>
              <a:rPr lang="he-IL" sz="1800" dirty="0" err="1">
                <a:effectLst/>
                <a:latin typeface="Times New Roman" panose="02020603050405020304" pitchFamily="18" charset="0"/>
                <a:ea typeface="Times New Roman" panose="02020603050405020304" pitchFamily="18" charset="0"/>
                <a:cs typeface="Arial" panose="020B0604020202020204" pitchFamily="34" charset="0"/>
              </a:rPr>
              <a:t>תקות</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הנברא - אם לא ישים </a:t>
            </a:r>
            <a:r>
              <a:rPr lang="he-IL" sz="1800" b="1" dirty="0">
                <a:effectLst/>
                <a:latin typeface="Times New Roman" panose="02020603050405020304" pitchFamily="18" charset="0"/>
                <a:ea typeface="Times New Roman" panose="02020603050405020304" pitchFamily="18" charset="0"/>
                <a:cs typeface="Arial" panose="020B0604020202020204" pitchFamily="34" charset="0"/>
              </a:rPr>
              <a:t>עמל נפשו ועיקר עסקו</a:t>
            </a:r>
            <a:r>
              <a:rPr lang="he-IL" sz="1800" dirty="0">
                <a:effectLst/>
                <a:latin typeface="Times New Roman" panose="02020603050405020304" pitchFamily="18" charset="0"/>
                <a:ea typeface="Times New Roman" panose="02020603050405020304" pitchFamily="18" charset="0"/>
                <a:cs typeface="Arial" panose="020B0604020202020204" pitchFamily="34" charset="0"/>
              </a:rPr>
              <a:t> בדברים שנברא בעבורם?!"</a:t>
            </a:r>
            <a:endParaRPr lang="en-US" sz="1800" dirty="0">
              <a:effectLst/>
              <a:latin typeface="Times New Roman" panose="02020603050405020304" pitchFamily="18" charset="0"/>
              <a:ea typeface="Times New Roman" panose="02020603050405020304" pitchFamily="18" charset="0"/>
              <a:cs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D90FA5E2-DBC7-F312-3476-BF47B94F7814}"/>
              </a:ext>
            </a:extLst>
          </p:cNvPr>
          <p:cNvSpPr>
            <a:spLocks noGrp="1"/>
          </p:cNvSpPr>
          <p:nvPr>
            <p:ph type="sldNum" sz="quarter" idx="12"/>
          </p:nvPr>
        </p:nvSpPr>
        <p:spPr/>
        <p:txBody>
          <a:bodyPr/>
          <a:lstStyle/>
          <a:p>
            <a:fld id="{519954A3-9DFD-4C44-94BA-B95130A3BA1C}" type="slidenum">
              <a:rPr lang="en-US" smtClean="0"/>
              <a:t>77</a:t>
            </a:fld>
            <a:endParaRPr lang="en-US" dirty="0"/>
          </a:p>
        </p:txBody>
      </p:sp>
    </p:spTree>
    <p:extLst>
      <p:ext uri="{BB962C8B-B14F-4D97-AF65-F5344CB8AC3E}">
        <p14:creationId xmlns:p14="http://schemas.microsoft.com/office/powerpoint/2010/main" val="70427112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6B43882-C0C6-30E7-86AF-1BB1F2EE6AD4}"/>
              </a:ext>
            </a:extLst>
          </p:cNvPr>
          <p:cNvSpPr>
            <a:spLocks noGrp="1"/>
          </p:cNvSpPr>
          <p:nvPr>
            <p:ph type="title"/>
          </p:nvPr>
        </p:nvSpPr>
        <p:spPr/>
        <p:txBody>
          <a:bodyPr/>
          <a:lstStyle/>
          <a:p>
            <a:r>
              <a:rPr lang="he-IL" dirty="0"/>
              <a:t>למה? ומדוע?</a:t>
            </a:r>
          </a:p>
        </p:txBody>
      </p:sp>
      <p:sp>
        <p:nvSpPr>
          <p:cNvPr id="3" name="מציין מיקום תוכן 2">
            <a:extLst>
              <a:ext uri="{FF2B5EF4-FFF2-40B4-BE49-F238E27FC236}">
                <a16:creationId xmlns:a16="http://schemas.microsoft.com/office/drawing/2014/main" id="{C3E19957-C542-A401-1D65-3AB8A54E2CA1}"/>
              </a:ext>
            </a:extLst>
          </p:cNvPr>
          <p:cNvSpPr>
            <a:spLocks noGrp="1"/>
          </p:cNvSpPr>
          <p:nvPr>
            <p:ph idx="1"/>
          </p:nvPr>
        </p:nvSpPr>
        <p:spPr/>
        <p:txBody>
          <a:bodyPr/>
          <a:lstStyle/>
          <a:p>
            <a:r>
              <a:rPr lang="he-IL" dirty="0"/>
              <a:t>שואל הרבי </a:t>
            </a:r>
            <a:r>
              <a:rPr lang="he-IL" dirty="0" err="1"/>
              <a:t>מלובביץ</a:t>
            </a:r>
            <a:r>
              <a:rPr lang="he-IL" dirty="0"/>
              <a:t> זצ"ל:</a:t>
            </a:r>
          </a:p>
          <a:p>
            <a:r>
              <a:rPr lang="he-IL" dirty="0"/>
              <a:t>מדוע קשישים רבים אומללים כל כך? </a:t>
            </a:r>
          </a:p>
          <a:p>
            <a:r>
              <a:rPr lang="he-IL" dirty="0"/>
              <a:t>הרי היו צריכים ליהנות מן הפירות של חיים ארוכים בעבודה? </a:t>
            </a:r>
          </a:p>
          <a:p>
            <a:r>
              <a:rPr lang="he-IL" dirty="0"/>
              <a:t>מדוע הם מרגישים </a:t>
            </a:r>
            <a:r>
              <a:rPr lang="he-IL" dirty="0" err="1"/>
              <a:t>רקנות</a:t>
            </a:r>
            <a:r>
              <a:rPr lang="he-IL" dirty="0"/>
              <a:t> כזאת גדולה? </a:t>
            </a:r>
          </a:p>
          <a:p>
            <a:endParaRPr lang="he-IL" dirty="0"/>
          </a:p>
          <a:p>
            <a:r>
              <a:rPr lang="he-IL" dirty="0"/>
              <a:t>לפני שעונים על השאלות הללו צריך לשאול מדוע אני נמצא לפני האדמה? </a:t>
            </a:r>
          </a:p>
          <a:p>
            <a:endParaRPr lang="he-IL" dirty="0"/>
          </a:p>
          <a:p>
            <a:r>
              <a:rPr lang="he-IL" dirty="0">
                <a:highlight>
                  <a:srgbClr val="FFFF00"/>
                </a:highlight>
              </a:rPr>
              <a:t>התשובה שאדם נותן על השאלה הזאת קובעת את גישתו לזקנותו.</a:t>
            </a:r>
          </a:p>
        </p:txBody>
      </p:sp>
      <p:sp>
        <p:nvSpPr>
          <p:cNvPr id="4" name="מציין מיקום של מספר שקופית 3">
            <a:extLst>
              <a:ext uri="{FF2B5EF4-FFF2-40B4-BE49-F238E27FC236}">
                <a16:creationId xmlns:a16="http://schemas.microsoft.com/office/drawing/2014/main" id="{72028172-779B-F30C-005E-D603B9F79AB9}"/>
              </a:ext>
            </a:extLst>
          </p:cNvPr>
          <p:cNvSpPr>
            <a:spLocks noGrp="1"/>
          </p:cNvSpPr>
          <p:nvPr>
            <p:ph type="sldNum" sz="quarter" idx="12"/>
          </p:nvPr>
        </p:nvSpPr>
        <p:spPr/>
        <p:txBody>
          <a:bodyPr/>
          <a:lstStyle/>
          <a:p>
            <a:fld id="{519954A3-9DFD-4C44-94BA-B95130A3BA1C}" type="slidenum">
              <a:rPr lang="en-US" smtClean="0"/>
              <a:t>78</a:t>
            </a:fld>
            <a:endParaRPr lang="en-US" dirty="0"/>
          </a:p>
        </p:txBody>
      </p:sp>
    </p:spTree>
    <p:extLst>
      <p:ext uri="{BB962C8B-B14F-4D97-AF65-F5344CB8AC3E}">
        <p14:creationId xmlns:p14="http://schemas.microsoft.com/office/powerpoint/2010/main" val="323642776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E5E37C6-0BD2-241B-77A3-A50DFAB634E8}"/>
              </a:ext>
            </a:extLst>
          </p:cNvPr>
          <p:cNvSpPr>
            <a:spLocks noGrp="1"/>
          </p:cNvSpPr>
          <p:nvPr>
            <p:ph type="title"/>
          </p:nvPr>
        </p:nvSpPr>
        <p:spPr/>
        <p:txBody>
          <a:bodyPr/>
          <a:lstStyle/>
          <a:p>
            <a:r>
              <a:rPr lang="he-IL" dirty="0"/>
              <a:t>עטרותיהן בראשיהן</a:t>
            </a:r>
          </a:p>
        </p:txBody>
      </p:sp>
      <p:sp>
        <p:nvSpPr>
          <p:cNvPr id="3" name="מציין מיקום תוכן 2">
            <a:extLst>
              <a:ext uri="{FF2B5EF4-FFF2-40B4-BE49-F238E27FC236}">
                <a16:creationId xmlns:a16="http://schemas.microsoft.com/office/drawing/2014/main" id="{62843392-A666-3D22-6DEC-2DECDBA192AE}"/>
              </a:ext>
            </a:extLst>
          </p:cNvPr>
          <p:cNvSpPr>
            <a:spLocks noGrp="1"/>
          </p:cNvSpPr>
          <p:nvPr>
            <p:ph idx="1"/>
          </p:nvPr>
        </p:nvSpPr>
        <p:spPr/>
        <p:txBody>
          <a:bodyPr>
            <a:normAutofit/>
          </a:bodyPr>
          <a:lstStyle/>
          <a:p>
            <a:r>
              <a:rPr lang="he-IL" sz="2000" dirty="0">
                <a:effectLst/>
                <a:latin typeface="Times New Roman" panose="02020603050405020304" pitchFamily="18" charset="0"/>
                <a:ea typeface="Times New Roman" panose="02020603050405020304" pitchFamily="18" charset="0"/>
                <a:cs typeface="David" panose="020E0502060401010101" pitchFamily="34" charset="-79"/>
              </a:rPr>
              <a:t>הרמב"ם מביא בכמה מקומות בכתביו </a:t>
            </a:r>
            <a:r>
              <a:rPr lang="he-IL" sz="2000" dirty="0">
                <a:effectLst/>
                <a:highlight>
                  <a:srgbClr val="FFFF00"/>
                </a:highlight>
                <a:latin typeface="Times New Roman" panose="02020603050405020304" pitchFamily="18" charset="0"/>
                <a:ea typeface="Times New Roman" panose="02020603050405020304" pitchFamily="18" charset="0"/>
                <a:cs typeface="David" panose="020E0502060401010101" pitchFamily="34" charset="-79"/>
              </a:rPr>
              <a:t>שמטרת כל חיינו היא "ידיעת ה'". </a:t>
            </a:r>
          </a:p>
          <a:p>
            <a:pPr algn="just"/>
            <a:r>
              <a:rPr lang="he-IL" sz="2000" dirty="0">
                <a:effectLst/>
                <a:latin typeface="Times New Roman" panose="02020603050405020304" pitchFamily="18" charset="0"/>
                <a:ea typeface="Times New Roman" panose="02020603050405020304" pitchFamily="18" charset="0"/>
                <a:cs typeface="David" panose="020E0502060401010101" pitchFamily="34" charset="-79"/>
              </a:rPr>
              <a:t>בהלכות מזוזה (ו' – י"ג) כתב שרק זה נשאר עם האדם לנצח, וז"ל: "חייב אדם </a:t>
            </a:r>
            <a:r>
              <a:rPr lang="he-IL" sz="2000" dirty="0" err="1">
                <a:effectLst/>
                <a:latin typeface="Times New Roman" panose="02020603050405020304" pitchFamily="18" charset="0"/>
                <a:ea typeface="Times New Roman" panose="02020603050405020304" pitchFamily="18" charset="0"/>
                <a:cs typeface="David" panose="020E0502060401010101" pitchFamily="34" charset="-79"/>
              </a:rPr>
              <a:t>להזהר</a:t>
            </a:r>
            <a:r>
              <a:rPr lang="he-IL" sz="2000" dirty="0">
                <a:effectLst/>
                <a:latin typeface="Times New Roman" panose="02020603050405020304" pitchFamily="18" charset="0"/>
                <a:ea typeface="Times New Roman" panose="02020603050405020304" pitchFamily="18" charset="0"/>
                <a:cs typeface="David" panose="020E0502060401010101" pitchFamily="34" charset="-79"/>
              </a:rPr>
              <a:t> במזוזה מפני שהיא חובת </a:t>
            </a:r>
            <a:r>
              <a:rPr lang="he-IL" sz="2000" dirty="0" err="1">
                <a:effectLst/>
                <a:latin typeface="Times New Roman" panose="02020603050405020304" pitchFamily="18" charset="0"/>
                <a:ea typeface="Times New Roman" panose="02020603050405020304" pitchFamily="18" charset="0"/>
                <a:cs typeface="David" panose="020E0502060401010101" pitchFamily="34" charset="-79"/>
              </a:rPr>
              <a:t>הכל</a:t>
            </a:r>
            <a:r>
              <a:rPr lang="he-IL" sz="2000" dirty="0">
                <a:effectLst/>
                <a:latin typeface="Times New Roman" panose="02020603050405020304" pitchFamily="18" charset="0"/>
                <a:ea typeface="Times New Roman" panose="02020603050405020304" pitchFamily="18" charset="0"/>
                <a:cs typeface="David" panose="020E0502060401010101" pitchFamily="34" charset="-79"/>
              </a:rPr>
              <a:t> תמיד, וכל זמן שיכנס ויצא יפגע ביחוד השם שמו של הקדוש ב"ה ויזכור אהבתו </a:t>
            </a:r>
            <a:r>
              <a:rPr lang="he-IL" sz="2000" dirty="0" err="1">
                <a:effectLst/>
                <a:latin typeface="Times New Roman" panose="02020603050405020304" pitchFamily="18" charset="0"/>
                <a:ea typeface="Times New Roman" panose="02020603050405020304" pitchFamily="18" charset="0"/>
                <a:cs typeface="David" panose="020E0502060401010101" pitchFamily="34" charset="-79"/>
              </a:rPr>
              <a:t>ויעור</a:t>
            </a:r>
            <a:r>
              <a:rPr lang="he-IL" sz="2000" dirty="0">
                <a:effectLst/>
                <a:latin typeface="Times New Roman" panose="02020603050405020304" pitchFamily="18" charset="0"/>
                <a:ea typeface="Times New Roman" panose="02020603050405020304" pitchFamily="18" charset="0"/>
                <a:cs typeface="David" panose="020E0502060401010101" pitchFamily="34" charset="-79"/>
              </a:rPr>
              <a:t> משנתו </a:t>
            </a:r>
            <a:r>
              <a:rPr lang="he-IL" sz="2000" dirty="0" err="1">
                <a:effectLst/>
                <a:latin typeface="Times New Roman" panose="02020603050405020304" pitchFamily="18" charset="0"/>
                <a:ea typeface="Times New Roman" panose="02020603050405020304" pitchFamily="18" charset="0"/>
                <a:cs typeface="David" panose="020E0502060401010101" pitchFamily="34" charset="-79"/>
              </a:rPr>
              <a:t>ושגיותיו</a:t>
            </a:r>
            <a:r>
              <a:rPr lang="he-IL" sz="2000" dirty="0">
                <a:effectLst/>
                <a:latin typeface="Times New Roman" panose="02020603050405020304" pitchFamily="18" charset="0"/>
                <a:ea typeface="Times New Roman" panose="02020603050405020304" pitchFamily="18" charset="0"/>
                <a:cs typeface="David" panose="020E0502060401010101" pitchFamily="34" charset="-79"/>
              </a:rPr>
              <a:t> בהבלי הזמן, </a:t>
            </a:r>
            <a:r>
              <a:rPr lang="he-IL" sz="2000" dirty="0">
                <a:effectLst/>
                <a:highlight>
                  <a:srgbClr val="FFFF00"/>
                </a:highlight>
                <a:latin typeface="Times New Roman" panose="02020603050405020304" pitchFamily="18" charset="0"/>
                <a:ea typeface="Times New Roman" panose="02020603050405020304" pitchFamily="18" charset="0"/>
                <a:cs typeface="David" panose="020E0502060401010101" pitchFamily="34" charset="-79"/>
              </a:rPr>
              <a:t>וידע שאין דבר העומד לעולם ולעולמי עולמים אלא ידיעת צור העולם</a:t>
            </a:r>
            <a:r>
              <a:rPr lang="he-IL" sz="2000" dirty="0">
                <a:effectLst/>
                <a:latin typeface="Times New Roman" panose="02020603050405020304" pitchFamily="18" charset="0"/>
                <a:ea typeface="Times New Roman" panose="02020603050405020304" pitchFamily="18" charset="0"/>
                <a:cs typeface="David" panose="020E0502060401010101" pitchFamily="34" charset="-79"/>
              </a:rPr>
              <a:t>". </a:t>
            </a:r>
          </a:p>
          <a:p>
            <a:r>
              <a:rPr lang="he-IL" sz="2000" dirty="0">
                <a:effectLst/>
                <a:latin typeface="Times New Roman" panose="02020603050405020304" pitchFamily="18" charset="0"/>
                <a:ea typeface="Times New Roman" panose="02020603050405020304" pitchFamily="18" charset="0"/>
                <a:cs typeface="David" panose="020E0502060401010101" pitchFamily="34" charset="-79"/>
              </a:rPr>
              <a:t>וכן בהלכות תשובה (ח' – ב'): "העולם הבא אין בו לא אכילה ולא שתיה אלא צדיקים יושבים </a:t>
            </a:r>
            <a:r>
              <a:rPr lang="he-IL" sz="2000" dirty="0">
                <a:effectLst/>
                <a:highlight>
                  <a:srgbClr val="FFFF00"/>
                </a:highlight>
                <a:latin typeface="Times New Roman" panose="02020603050405020304" pitchFamily="18" charset="0"/>
                <a:ea typeface="Times New Roman" panose="02020603050405020304" pitchFamily="18" charset="0"/>
                <a:cs typeface="David" panose="020E0502060401010101" pitchFamily="34" charset="-79"/>
              </a:rPr>
              <a:t>ועטרותיהם בראשיהן </a:t>
            </a:r>
            <a:r>
              <a:rPr lang="he-IL" sz="2000" dirty="0" err="1">
                <a:effectLst/>
                <a:latin typeface="Times New Roman" panose="02020603050405020304" pitchFamily="18" charset="0"/>
                <a:ea typeface="Times New Roman" panose="02020603050405020304" pitchFamily="18" charset="0"/>
                <a:cs typeface="David" panose="020E0502060401010101" pitchFamily="34" charset="-79"/>
              </a:rPr>
              <a:t>ונהנין</a:t>
            </a:r>
            <a:r>
              <a:rPr lang="he-IL" sz="2000" dirty="0">
                <a:effectLst/>
                <a:latin typeface="Times New Roman" panose="02020603050405020304" pitchFamily="18" charset="0"/>
                <a:ea typeface="Times New Roman" panose="02020603050405020304" pitchFamily="18" charset="0"/>
                <a:cs typeface="David" panose="020E0502060401010101" pitchFamily="34" charset="-79"/>
              </a:rPr>
              <a:t> מזיו השכינה ... </a:t>
            </a:r>
            <a:r>
              <a:rPr lang="he-IL" sz="2000" dirty="0">
                <a:effectLst/>
                <a:highlight>
                  <a:srgbClr val="FFFF00"/>
                </a:highlight>
                <a:latin typeface="Times New Roman" panose="02020603050405020304" pitchFamily="18" charset="0"/>
                <a:ea typeface="Times New Roman" panose="02020603050405020304" pitchFamily="18" charset="0"/>
                <a:cs typeface="David" panose="020E0502060401010101" pitchFamily="34" charset="-79"/>
              </a:rPr>
              <a:t>זה שאמרו 'עטרותיהן בראשיהן' כלומר דעת שידעו</a:t>
            </a:r>
            <a:r>
              <a:rPr lang="he-IL" sz="2000" spc="150" dirty="0">
                <a:effectLst/>
                <a:highlight>
                  <a:srgbClr val="FFFF00"/>
                </a:highlight>
                <a:latin typeface="Times New Roman" panose="02020603050405020304" pitchFamily="18" charset="0"/>
                <a:ea typeface="Times New Roman" panose="02020603050405020304" pitchFamily="18" charset="0"/>
                <a:cs typeface="David" panose="020E0502060401010101" pitchFamily="34" charset="-79"/>
              </a:rPr>
              <a:t> שבגללה זכו לחיי העולם הבא</a:t>
            </a:r>
            <a:r>
              <a:rPr lang="he-IL" sz="2000" dirty="0">
                <a:effectLst/>
                <a:highlight>
                  <a:srgbClr val="FFFF00"/>
                </a:highlight>
                <a:latin typeface="Times New Roman" panose="02020603050405020304" pitchFamily="18" charset="0"/>
                <a:ea typeface="Times New Roman" panose="02020603050405020304" pitchFamily="18" charset="0"/>
                <a:cs typeface="David" panose="020E0502060401010101" pitchFamily="34" charset="-79"/>
              </a:rPr>
              <a:t>". </a:t>
            </a:r>
          </a:p>
          <a:p>
            <a:r>
              <a:rPr lang="he-IL" sz="2000" dirty="0">
                <a:effectLst/>
                <a:latin typeface="Times New Roman" panose="02020603050405020304" pitchFamily="18" charset="0"/>
                <a:ea typeface="Times New Roman" panose="02020603050405020304" pitchFamily="18" charset="0"/>
                <a:cs typeface="David" panose="020E0502060401010101" pitchFamily="34" charset="-79"/>
              </a:rPr>
              <a:t>גם בשמונה פרקים (פרק ה') מתאר הרמב"ם בהרחבה שהמצב המתוקן ביותר של האדם בעולם הזה הוא שכל מעשיו, </a:t>
            </a:r>
            <a:r>
              <a:rPr lang="he-IL" sz="2000" dirty="0">
                <a:latin typeface="Times New Roman" panose="02020603050405020304" pitchFamily="18" charset="0"/>
                <a:cs typeface="David" panose="020E0502060401010101" pitchFamily="34" charset="-79"/>
              </a:rPr>
              <a:t>בלי יוצא מן הכלל, יעשו לשם מטרה זו של ידיעת השם. </a:t>
            </a:r>
          </a:p>
          <a:p>
            <a:pPr algn="just"/>
            <a:r>
              <a:rPr lang="he-IL" sz="2000" dirty="0">
                <a:latin typeface="Times New Roman" panose="02020603050405020304" pitchFamily="18" charset="0"/>
                <a:cs typeface="David" panose="020E0502060401010101" pitchFamily="34" charset="-79"/>
              </a:rPr>
              <a:t>וז"ל: "צריך לאדם שישעבד כחות נפשו כולם לפי הדעת, </a:t>
            </a:r>
            <a:r>
              <a:rPr lang="he-IL" sz="2000" dirty="0">
                <a:highlight>
                  <a:srgbClr val="FFFF00"/>
                </a:highlight>
                <a:latin typeface="Times New Roman" panose="02020603050405020304" pitchFamily="18" charset="0"/>
                <a:cs typeface="David" panose="020E0502060401010101" pitchFamily="34" charset="-79"/>
              </a:rPr>
              <a:t>וישים לנגד עיניו תמיד תכלית אחת, והיא השגת השם יתברך כפי יכולת האדם לדעת אותו.</a:t>
            </a:r>
            <a:r>
              <a:rPr lang="he-IL" sz="2000" dirty="0">
                <a:latin typeface="Times New Roman" panose="02020603050405020304" pitchFamily="18" charset="0"/>
                <a:cs typeface="David" panose="020E0502060401010101" pitchFamily="34" charset="-79"/>
              </a:rPr>
              <a:t> וישים פעולותיו כולן, תנועותיו, מנוחותיו וכל דבריו, מביאים לזו התכלית, עד שלא יהיה בפעולותיו דבר שלא יביא אל זאת התכלית ... </a:t>
            </a:r>
          </a:p>
          <a:p>
            <a:pPr algn="just"/>
            <a:r>
              <a:rPr lang="he-IL" sz="2000" dirty="0">
                <a:latin typeface="Times New Roman" panose="02020603050405020304" pitchFamily="18" charset="0"/>
                <a:cs typeface="David" panose="020E0502060401010101" pitchFamily="34" charset="-79"/>
              </a:rPr>
              <a:t>זהו אשר בקש ממנו יתברך </a:t>
            </a:r>
            <a:r>
              <a:rPr lang="he-IL" sz="2000" dirty="0" err="1">
                <a:latin typeface="Times New Roman" panose="02020603050405020304" pitchFamily="18" charset="0"/>
                <a:cs typeface="David" panose="020E0502060401010101" pitchFamily="34" charset="-79"/>
              </a:rPr>
              <a:t>שנכוין</a:t>
            </a:r>
            <a:r>
              <a:rPr lang="he-IL" sz="2000" dirty="0">
                <a:latin typeface="Times New Roman" panose="02020603050405020304" pitchFamily="18" charset="0"/>
                <a:cs typeface="David" panose="020E0502060401010101" pitchFamily="34" charset="-79"/>
              </a:rPr>
              <a:t> אליו באמרו (דברים ו' ה'), "ואהבת את ה' </a:t>
            </a:r>
            <a:r>
              <a:rPr lang="he-IL" sz="2000" dirty="0" err="1">
                <a:latin typeface="Times New Roman" panose="02020603050405020304" pitchFamily="18" charset="0"/>
                <a:cs typeface="David" panose="020E0502060401010101" pitchFamily="34" charset="-79"/>
              </a:rPr>
              <a:t>אלהיך</a:t>
            </a:r>
            <a:r>
              <a:rPr lang="he-IL" sz="2000" dirty="0">
                <a:latin typeface="Times New Roman" panose="02020603050405020304" pitchFamily="18" charset="0"/>
                <a:cs typeface="David" panose="020E0502060401010101" pitchFamily="34" charset="-79"/>
              </a:rPr>
              <a:t> בכל לבבך ובכל נפשך ובכל מאודך", רצונו לומר, בכל חלקי נפשך, שתעשה תכלית כל חלק ממנה תכלית אחת, והיא לאהבת השם יתברך.</a:t>
            </a:r>
          </a:p>
          <a:p>
            <a:pPr algn="just"/>
            <a:r>
              <a:rPr lang="he-IL" dirty="0"/>
              <a:t>מה הפירוש לדעת את ה'?</a:t>
            </a:r>
          </a:p>
          <a:p>
            <a:pPr algn="just"/>
            <a:endParaRPr lang="he-IL" dirty="0">
              <a:latin typeface="Times New Roman" panose="02020603050405020304" pitchFamily="18" charset="0"/>
              <a:cs typeface="David" panose="020E0502060401010101" pitchFamily="34" charset="-79"/>
            </a:endParaRPr>
          </a:p>
          <a:p>
            <a:endParaRPr lang="he-IL" dirty="0"/>
          </a:p>
        </p:txBody>
      </p:sp>
      <p:sp>
        <p:nvSpPr>
          <p:cNvPr id="4" name="מציין מיקום של מספר שקופית 3">
            <a:extLst>
              <a:ext uri="{FF2B5EF4-FFF2-40B4-BE49-F238E27FC236}">
                <a16:creationId xmlns:a16="http://schemas.microsoft.com/office/drawing/2014/main" id="{D1E9BCD8-2078-2EBD-0E22-9AE0A63B1510}"/>
              </a:ext>
            </a:extLst>
          </p:cNvPr>
          <p:cNvSpPr>
            <a:spLocks noGrp="1"/>
          </p:cNvSpPr>
          <p:nvPr>
            <p:ph type="sldNum" sz="quarter" idx="12"/>
          </p:nvPr>
        </p:nvSpPr>
        <p:spPr/>
        <p:txBody>
          <a:bodyPr/>
          <a:lstStyle/>
          <a:p>
            <a:fld id="{519954A3-9DFD-4C44-94BA-B95130A3BA1C}" type="slidenum">
              <a:rPr lang="en-US" smtClean="0"/>
              <a:t>79</a:t>
            </a:fld>
            <a:endParaRPr lang="en-US" dirty="0"/>
          </a:p>
        </p:txBody>
      </p:sp>
    </p:spTree>
    <p:extLst>
      <p:ext uri="{BB962C8B-B14F-4D97-AF65-F5344CB8AC3E}">
        <p14:creationId xmlns:p14="http://schemas.microsoft.com/office/powerpoint/2010/main" val="364537088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B3A87F-D801-082A-BE69-F5DA63EDFD72}"/>
              </a:ext>
            </a:extLst>
          </p:cNvPr>
          <p:cNvSpPr>
            <a:spLocks noGrp="1"/>
          </p:cNvSpPr>
          <p:nvPr>
            <p:ph type="title"/>
          </p:nvPr>
        </p:nvSpPr>
        <p:spPr/>
        <p:txBody>
          <a:bodyPr/>
          <a:lstStyle/>
          <a:p>
            <a:r>
              <a:rPr lang="he-IL" dirty="0"/>
              <a:t>מהי אותה ידיעה?</a:t>
            </a:r>
          </a:p>
        </p:txBody>
      </p:sp>
      <p:sp>
        <p:nvSpPr>
          <p:cNvPr id="3" name="מציין מיקום תוכן 2">
            <a:extLst>
              <a:ext uri="{FF2B5EF4-FFF2-40B4-BE49-F238E27FC236}">
                <a16:creationId xmlns:a16="http://schemas.microsoft.com/office/drawing/2014/main" id="{52410297-C9E3-7618-21AC-CEC712BE30AE}"/>
              </a:ext>
            </a:extLst>
          </p:cNvPr>
          <p:cNvSpPr>
            <a:spLocks noGrp="1"/>
          </p:cNvSpPr>
          <p:nvPr>
            <p:ph idx="1"/>
          </p:nvPr>
        </p:nvSpPr>
        <p:spPr/>
        <p:txBody>
          <a:bodyPr/>
          <a:lstStyle/>
          <a:p>
            <a:r>
              <a:rPr lang="he-IL" dirty="0"/>
              <a:t>מה הפירוש לדעת את ה'?</a:t>
            </a:r>
          </a:p>
          <a:p>
            <a:r>
              <a:rPr lang="he-IL" dirty="0"/>
              <a:t>כותב מחבר הספר שערי אהבה:</a:t>
            </a:r>
          </a:p>
          <a:p>
            <a:r>
              <a:rPr kumimoji="0" lang="he-IL" sz="1800" b="1" i="0" u="none" strike="noStrike" kern="1200" cap="none" spc="0" normalizeH="0" baseline="0" noProof="0" dirty="0">
                <a:ln>
                  <a:noFill/>
                </a:ln>
                <a:solidFill>
                  <a:prstClr val="black">
                    <a:lumMod val="75000"/>
                    <a:lumOff val="25000"/>
                  </a:prstClr>
                </a:solidFill>
                <a:effectLst/>
                <a:highlight>
                  <a:srgbClr val="FFFF00"/>
                </a:highlight>
                <a:uLnTx/>
                <a:uFillTx/>
                <a:latin typeface="Calibri" panose="020F0502020204030204" pitchFamily="34" charset="0"/>
                <a:ea typeface="Calibri" panose="020F0502020204030204" pitchFamily="34" charset="0"/>
                <a:cs typeface="Arial" panose="020B0604020202020204" pitchFamily="34" charset="0"/>
              </a:rPr>
              <a:t>התדמית רגשית העמוקה בלב האדם - שהיא הכרתו הרגשית בבורא העולם – "ידיעת ה'" שלו.</a:t>
            </a:r>
          </a:p>
          <a:p>
            <a:r>
              <a:rPr lang="he-IL" dirty="0">
                <a:solidFill>
                  <a:prstClr val="black">
                    <a:lumMod val="75000"/>
                    <a:lumOff val="25000"/>
                  </a:prstClr>
                </a:solidFill>
                <a:latin typeface="Calibri" panose="020F0502020204030204" pitchFamily="34" charset="0"/>
                <a:ea typeface="Calibri" panose="020F0502020204030204" pitchFamily="34" charset="0"/>
                <a:cs typeface="Arial" panose="020B0604020202020204" pitchFamily="34" charset="0"/>
              </a:rPr>
              <a:t>ההכרה הרגשית העמוקה של האדם כלפי ה' – היא ידיעת ה'. </a:t>
            </a:r>
          </a:p>
          <a:p>
            <a:endParaRPr lang="he-IL" dirty="0">
              <a:solidFill>
                <a:prstClr val="black">
                  <a:lumMod val="75000"/>
                  <a:lumOff val="25000"/>
                </a:prstClr>
              </a:solidFill>
              <a:latin typeface="Calibri" panose="020F0502020204030204" pitchFamily="34" charset="0"/>
              <a:ea typeface="Calibri" panose="020F0502020204030204" pitchFamily="34" charset="0"/>
              <a:cs typeface="Arial" panose="020B0604020202020204" pitchFamily="34" charset="0"/>
            </a:endParaRPr>
          </a:p>
          <a:p>
            <a:endParaRPr lang="he-IL" dirty="0">
              <a:solidFill>
                <a:prstClr val="black">
                  <a:lumMod val="75000"/>
                  <a:lumOff val="25000"/>
                </a:prstClr>
              </a:solidFill>
              <a:latin typeface="Calibri" panose="020F0502020204030204" pitchFamily="34" charset="0"/>
              <a:ea typeface="Calibri" panose="020F0502020204030204" pitchFamily="34" charset="0"/>
              <a:cs typeface="Arial" panose="020B0604020202020204" pitchFamily="34" charset="0"/>
            </a:endParaRPr>
          </a:p>
          <a:p>
            <a:endParaRPr lang="he-IL" dirty="0">
              <a:solidFill>
                <a:prstClr val="black">
                  <a:lumMod val="75000"/>
                  <a:lumOff val="25000"/>
                </a:prstClr>
              </a:solidFill>
              <a:latin typeface="Calibri" panose="020F0502020204030204" pitchFamily="34" charset="0"/>
              <a:ea typeface="Calibri" panose="020F0502020204030204" pitchFamily="34" charset="0"/>
              <a:cs typeface="Arial" panose="020B0604020202020204" pitchFamily="34" charset="0"/>
            </a:endParaRPr>
          </a:p>
          <a:p>
            <a:r>
              <a:rPr lang="he-IL" sz="1800" kern="1400" dirty="0">
                <a:effectLst/>
                <a:latin typeface="Arial" panose="020B0604020202020204" pitchFamily="34" charset="0"/>
                <a:ea typeface="Times New Roman" panose="02020603050405020304" pitchFamily="18" charset="0"/>
                <a:cs typeface="David" panose="020E0502060401010101" pitchFamily="34" charset="-79"/>
              </a:rPr>
              <a:t>תגובת האדם לאותיות שם ה' יכולה לשמש כבדיקה למידת אהבת ה' שזכה אליה. מידת הנעימות שציור אותיות אלו מול העיניים גורמת לו, היא סימן לעומק אהבת ה' האמיתית שרכש. </a:t>
            </a:r>
          </a:p>
          <a:p>
            <a:r>
              <a:rPr lang="he-IL" sz="1800" kern="1400" dirty="0">
                <a:effectLst/>
                <a:latin typeface="Arial" panose="020B0604020202020204" pitchFamily="34" charset="0"/>
                <a:ea typeface="Times New Roman" panose="02020603050405020304" pitchFamily="18" charset="0"/>
                <a:cs typeface="David" panose="020E0502060401010101" pitchFamily="34" charset="-79"/>
              </a:rPr>
              <a:t>ניתן לדמות זאת לדגל של מדינה. כמו שהיחס הרגשי של האדם לדגל מגלה את היחס למדינה כולה, כך – להבדיל – היחס </a:t>
            </a:r>
            <a:r>
              <a:rPr lang="he-IL" kern="1400" dirty="0">
                <a:latin typeface="Arial" panose="020B0604020202020204" pitchFamily="34" charset="0"/>
                <a:cs typeface="David" panose="020E0502060401010101" pitchFamily="34" charset="-79"/>
              </a:rPr>
              <a:t>לאותיות שמסמלות את שמו </a:t>
            </a:r>
            <a:r>
              <a:rPr lang="he-IL" kern="1400" dirty="0" err="1">
                <a:latin typeface="Arial" panose="020B0604020202020204" pitchFamily="34" charset="0"/>
                <a:cs typeface="David" panose="020E0502060401010101" pitchFamily="34" charset="-79"/>
              </a:rPr>
              <a:t>ית</a:t>
            </a:r>
            <a:r>
              <a:rPr lang="he-IL" kern="1400" dirty="0">
                <a:latin typeface="Arial" panose="020B0604020202020204" pitchFamily="34" charset="0"/>
                <a:cs typeface="David" panose="020E0502060401010101" pitchFamily="34" charset="-79"/>
              </a:rPr>
              <a:t>', מגלה את עומק היחס האמיתי שחש האדם כלפי השי"ת בעצמו.</a:t>
            </a:r>
          </a:p>
          <a:p>
            <a:endParaRPr lang="en-US" kern="1400" dirty="0">
              <a:latin typeface="Arial" panose="020B0604020202020204" pitchFamily="34" charset="0"/>
              <a:cs typeface="David" panose="020E0502060401010101" pitchFamily="34" charset="-79"/>
            </a:endParaRPr>
          </a:p>
          <a:p>
            <a:endParaRPr lang="he-IL" dirty="0"/>
          </a:p>
          <a:p>
            <a:endParaRPr lang="he-IL" dirty="0"/>
          </a:p>
        </p:txBody>
      </p:sp>
      <p:sp>
        <p:nvSpPr>
          <p:cNvPr id="4" name="מציין מיקום של מספר שקופית 3">
            <a:extLst>
              <a:ext uri="{FF2B5EF4-FFF2-40B4-BE49-F238E27FC236}">
                <a16:creationId xmlns:a16="http://schemas.microsoft.com/office/drawing/2014/main" id="{D6305A02-787D-71CC-0950-C46D3D4FCB3E}"/>
              </a:ext>
            </a:extLst>
          </p:cNvPr>
          <p:cNvSpPr>
            <a:spLocks noGrp="1"/>
          </p:cNvSpPr>
          <p:nvPr>
            <p:ph type="sldNum" sz="quarter" idx="12"/>
          </p:nvPr>
        </p:nvSpPr>
        <p:spPr/>
        <p:txBody>
          <a:bodyPr/>
          <a:lstStyle/>
          <a:p>
            <a:fld id="{519954A3-9DFD-4C44-94BA-B95130A3BA1C}" type="slidenum">
              <a:rPr lang="en-US" smtClean="0"/>
              <a:t>80</a:t>
            </a:fld>
            <a:endParaRPr lang="en-US" dirty="0"/>
          </a:p>
        </p:txBody>
      </p:sp>
    </p:spTree>
    <p:extLst>
      <p:ext uri="{BB962C8B-B14F-4D97-AF65-F5344CB8AC3E}">
        <p14:creationId xmlns:p14="http://schemas.microsoft.com/office/powerpoint/2010/main" val="271162633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3F4C6D6-BD14-B1E4-5F6E-46BB1F683EBE}"/>
              </a:ext>
            </a:extLst>
          </p:cNvPr>
          <p:cNvSpPr>
            <a:spLocks noGrp="1"/>
          </p:cNvSpPr>
          <p:nvPr>
            <p:ph type="title"/>
          </p:nvPr>
        </p:nvSpPr>
        <p:spPr/>
        <p:txBody>
          <a:bodyPr/>
          <a:lstStyle/>
          <a:p>
            <a:r>
              <a:rPr lang="he-IL" dirty="0"/>
              <a:t>דעת </a:t>
            </a:r>
          </a:p>
        </p:txBody>
      </p:sp>
      <p:sp>
        <p:nvSpPr>
          <p:cNvPr id="3" name="מציין מיקום תוכן 2">
            <a:extLst>
              <a:ext uri="{FF2B5EF4-FFF2-40B4-BE49-F238E27FC236}">
                <a16:creationId xmlns:a16="http://schemas.microsoft.com/office/drawing/2014/main" id="{88591508-B572-D1BB-804A-4A9687ADDC4B}"/>
              </a:ext>
            </a:extLst>
          </p:cNvPr>
          <p:cNvSpPr>
            <a:spLocks noGrp="1"/>
          </p:cNvSpPr>
          <p:nvPr>
            <p:ph idx="1"/>
          </p:nvPr>
        </p:nvSpPr>
        <p:spPr/>
        <p:txBody>
          <a:bodyPr>
            <a:normAutofit/>
          </a:bodyPr>
          <a:lstStyle/>
          <a:p>
            <a:pPr>
              <a:lnSpc>
                <a:spcPct val="150000"/>
              </a:lnSpc>
            </a:pPr>
            <a:r>
              <a:rPr lang="he-IL" sz="800" dirty="0">
                <a:cs typeface="+mj-cs"/>
              </a:rPr>
              <a:t>בראשית פרק </a:t>
            </a:r>
            <a:r>
              <a:rPr lang="he-IL" sz="800" dirty="0" err="1">
                <a:cs typeface="+mj-cs"/>
              </a:rPr>
              <a:t>יח</a:t>
            </a:r>
            <a:r>
              <a:rPr lang="he-IL" sz="800" dirty="0">
                <a:cs typeface="+mj-cs"/>
              </a:rPr>
              <a:t> פסוק </a:t>
            </a:r>
            <a:r>
              <a:rPr lang="he-IL" sz="800" dirty="0" err="1">
                <a:cs typeface="+mj-cs"/>
              </a:rPr>
              <a:t>יט</a:t>
            </a:r>
            <a:r>
              <a:rPr lang="he-IL" sz="800" dirty="0">
                <a:cs typeface="+mj-cs"/>
              </a:rPr>
              <a:t>  </a:t>
            </a:r>
            <a:r>
              <a:rPr lang="he-IL" dirty="0">
                <a:solidFill>
                  <a:schemeClr val="accent6">
                    <a:lumMod val="75000"/>
                  </a:schemeClr>
                </a:solidFill>
                <a:cs typeface="+mj-cs"/>
              </a:rPr>
              <a:t>כִּי יְדַעְתִּיו </a:t>
            </a:r>
            <a:r>
              <a:rPr lang="he-IL" dirty="0">
                <a:cs typeface="+mj-cs"/>
              </a:rPr>
              <a:t>לְמַעַן אֲשֶׁר </a:t>
            </a:r>
            <a:r>
              <a:rPr lang="he-IL" dirty="0" err="1">
                <a:cs typeface="+mj-cs"/>
              </a:rPr>
              <a:t>יְצַוֶּה</a:t>
            </a:r>
            <a:r>
              <a:rPr lang="he-IL" dirty="0">
                <a:cs typeface="+mj-cs"/>
              </a:rPr>
              <a:t> אֶת בָּנָיו וְאֶת בֵּיתוֹ אַחֲרָיו וְשָׁמְרוּ דֶּרֶךְ יְיָ לַעֲשׂוֹת צְדָקָה וּמִשְׁפָּט.</a:t>
            </a:r>
          </a:p>
          <a:p>
            <a:pPr>
              <a:lnSpc>
                <a:spcPct val="150000"/>
              </a:lnSpc>
            </a:pPr>
            <a:r>
              <a:rPr lang="he-IL" dirty="0">
                <a:cs typeface="+mj-cs"/>
              </a:rPr>
              <a:t>רש"י: כי ידעתיו - לשון חיבה, כמו (רות ב א) מודע לאישה, (שם ג ב) הלא בועז מודעתנו, (שמות לג </a:t>
            </a:r>
            <a:r>
              <a:rPr lang="he-IL" dirty="0" err="1">
                <a:cs typeface="+mj-cs"/>
              </a:rPr>
              <a:t>יז</a:t>
            </a:r>
            <a:r>
              <a:rPr lang="he-IL" dirty="0">
                <a:cs typeface="+mj-cs"/>
              </a:rPr>
              <a:t>) ואדעך בשם, ואמנם עיקר לשון כולם אינו אלא לשון ידיעה, </a:t>
            </a:r>
            <a:r>
              <a:rPr lang="he-IL" dirty="0">
                <a:highlight>
                  <a:srgbClr val="FFFF00"/>
                </a:highlight>
                <a:cs typeface="+mj-cs"/>
              </a:rPr>
              <a:t>שהמחבב את האדם מקרבו אצלו ויודעו ומכירו.  </a:t>
            </a:r>
          </a:p>
          <a:p>
            <a:pPr algn="just">
              <a:lnSpc>
                <a:spcPct val="150000"/>
              </a:lnSpc>
            </a:pPr>
            <a:r>
              <a:rPr lang="he-IL" dirty="0">
                <a:cs typeface="+mj-cs"/>
              </a:rPr>
              <a:t>שעורי דעת חלק ד - חכמה ומוסר שעור ג הספרים </a:t>
            </a:r>
            <a:r>
              <a:rPr lang="he-IL" dirty="0" err="1">
                <a:cs typeface="+mj-cs"/>
              </a:rPr>
              <a:t>הק</a:t>
            </a:r>
            <a:r>
              <a:rPr lang="he-IL" dirty="0">
                <a:cs typeface="+mj-cs"/>
              </a:rPr>
              <a:t>' מכנים חכמה בשם "אבא" ובינה בשם "אמא", אבא הוא המשפיע ומוליד, אמא היא הקולטת השפעה זו, </a:t>
            </a:r>
            <a:r>
              <a:rPr lang="he-IL" dirty="0" err="1">
                <a:cs typeface="+mj-cs"/>
              </a:rPr>
              <a:t>מרחיבתה</a:t>
            </a:r>
            <a:r>
              <a:rPr lang="he-IL" dirty="0">
                <a:cs typeface="+mj-cs"/>
              </a:rPr>
              <a:t> בקרבה </a:t>
            </a:r>
            <a:r>
              <a:rPr lang="he-IL" dirty="0" err="1">
                <a:cs typeface="+mj-cs"/>
              </a:rPr>
              <a:t>ומשלימתה</a:t>
            </a:r>
            <a:r>
              <a:rPr lang="he-IL" dirty="0">
                <a:cs typeface="+mj-cs"/>
              </a:rPr>
              <a:t>, "דעת" היא תולדת החכמה והבינה והוא ענין קרוב וקשור לאיזה עצם, </a:t>
            </a:r>
          </a:p>
          <a:p>
            <a:pPr algn="just">
              <a:lnSpc>
                <a:spcPct val="150000"/>
              </a:lnSpc>
            </a:pPr>
            <a:r>
              <a:rPr lang="he-IL" dirty="0">
                <a:cs typeface="+mj-cs"/>
              </a:rPr>
              <a:t>וכמו </a:t>
            </a:r>
            <a:r>
              <a:rPr lang="he-IL" dirty="0" err="1">
                <a:cs typeface="+mj-cs"/>
              </a:rPr>
              <a:t>שמצינו</a:t>
            </a:r>
            <a:r>
              <a:rPr lang="he-IL" dirty="0">
                <a:cs typeface="+mj-cs"/>
              </a:rPr>
              <a:t> בתורה "כי ידעתיו למען אשר </a:t>
            </a:r>
            <a:r>
              <a:rPr lang="he-IL" dirty="0" err="1">
                <a:cs typeface="+mj-cs"/>
              </a:rPr>
              <a:t>יצוה</a:t>
            </a:r>
            <a:r>
              <a:rPr lang="he-IL" dirty="0">
                <a:cs typeface="+mj-cs"/>
              </a:rPr>
              <a:t> את בניו" וגו' </a:t>
            </a:r>
            <a:r>
              <a:rPr lang="he-IL" sz="800" dirty="0" err="1">
                <a:cs typeface="+mj-cs"/>
              </a:rPr>
              <a:t>ופירש"י</a:t>
            </a:r>
            <a:r>
              <a:rPr lang="he-IL" sz="800" dirty="0">
                <a:cs typeface="+mj-cs"/>
              </a:rPr>
              <a:t>: "כי ידעתיו - לשון חיבה, כמו מודע לאישה, ואדעך בשם. ואמנם עיקר לשון כולם אינו אלא לשון ידיעה, שהמחבב את האדם מקרבו אצלו ויודעו ומכירו". וכן מצינו "והאדם ידע את חוה אשתו" - </a:t>
            </a:r>
            <a:r>
              <a:rPr lang="he-IL" sz="800" dirty="0" err="1">
                <a:cs typeface="+mj-cs"/>
              </a:rPr>
              <a:t>מכיון</a:t>
            </a:r>
            <a:r>
              <a:rPr lang="he-IL" sz="800" dirty="0">
                <a:cs typeface="+mj-cs"/>
              </a:rPr>
              <a:t> שנתקרב אליה נקרא "ידע אותה". </a:t>
            </a:r>
          </a:p>
          <a:p>
            <a:pPr algn="just">
              <a:lnSpc>
                <a:spcPct val="150000"/>
              </a:lnSpc>
            </a:pPr>
            <a:r>
              <a:rPr lang="he-IL" dirty="0">
                <a:cs typeface="+mj-cs"/>
              </a:rPr>
              <a:t>וכן ענין דעה, </a:t>
            </a:r>
            <a:r>
              <a:rPr lang="he-IL" dirty="0" err="1">
                <a:cs typeface="+mj-cs"/>
              </a:rPr>
              <a:t>שמצינו</a:t>
            </a:r>
            <a:r>
              <a:rPr lang="he-IL" dirty="0">
                <a:cs typeface="+mj-cs"/>
              </a:rPr>
              <a:t> בספרים </a:t>
            </a:r>
            <a:r>
              <a:rPr lang="he-IL" dirty="0" err="1">
                <a:cs typeface="+mj-cs"/>
              </a:rPr>
              <a:t>הק</a:t>
            </a:r>
            <a:r>
              <a:rPr lang="he-IL" dirty="0">
                <a:cs typeface="+mj-cs"/>
              </a:rPr>
              <a:t>', </a:t>
            </a:r>
            <a:r>
              <a:rPr lang="he-IL" dirty="0">
                <a:highlight>
                  <a:srgbClr val="FFFF00"/>
                </a:highlight>
                <a:cs typeface="+mj-cs"/>
              </a:rPr>
              <a:t>משמעו הוא שמתקרבות ידיעות החכמה אל האדם, וכשאלו הידיעות הנאצרות </a:t>
            </a:r>
            <a:r>
              <a:rPr lang="he-IL" dirty="0" err="1">
                <a:highlight>
                  <a:srgbClr val="FFFF00"/>
                </a:highlight>
                <a:cs typeface="+mj-cs"/>
              </a:rPr>
              <a:t>בלבו</a:t>
            </a:r>
            <a:r>
              <a:rPr lang="he-IL" dirty="0">
                <a:highlight>
                  <a:srgbClr val="FFFF00"/>
                </a:highlight>
                <a:cs typeface="+mj-cs"/>
              </a:rPr>
              <a:t> של האדם, </a:t>
            </a:r>
            <a:r>
              <a:rPr lang="he-IL" dirty="0" err="1">
                <a:highlight>
                  <a:srgbClr val="FFFF00"/>
                </a:highlight>
                <a:cs typeface="+mj-cs"/>
              </a:rPr>
              <a:t>נתאגדו</a:t>
            </a:r>
            <a:r>
              <a:rPr lang="he-IL" dirty="0">
                <a:highlight>
                  <a:srgbClr val="FFFF00"/>
                </a:highlight>
                <a:cs typeface="+mj-cs"/>
              </a:rPr>
              <a:t> </a:t>
            </a:r>
            <a:r>
              <a:rPr lang="he-IL" dirty="0" err="1">
                <a:highlight>
                  <a:srgbClr val="FFFF00"/>
                </a:highlight>
                <a:cs typeface="+mj-cs"/>
              </a:rPr>
              <a:t>ונתאחדו</a:t>
            </a:r>
            <a:r>
              <a:rPr lang="he-IL" dirty="0">
                <a:highlight>
                  <a:srgbClr val="FFFF00"/>
                </a:highlight>
                <a:cs typeface="+mj-cs"/>
              </a:rPr>
              <a:t> בקשר בלתי נפרד ל"אני" הפנימי שלו ורצונו, חפצו ומעשיו הם תוצאה ישרה מהתמזגות ידיעותיו עם שורש נשמתו</a:t>
            </a:r>
            <a:r>
              <a:rPr lang="he-IL" dirty="0">
                <a:cs typeface="+mj-cs"/>
              </a:rPr>
              <a:t>, ידיעות כגון אלו, שלו הן, בעלים הוא עליהן בהטותו את מעשיו עפ"י חפצו ורצונו שבאו מתוך </a:t>
            </a:r>
            <a:r>
              <a:rPr lang="he-IL" dirty="0" err="1">
                <a:cs typeface="+mj-cs"/>
              </a:rPr>
              <a:t>התישבות</a:t>
            </a:r>
            <a:r>
              <a:rPr lang="he-IL" dirty="0">
                <a:cs typeface="+mj-cs"/>
              </a:rPr>
              <a:t> החכמה </a:t>
            </a:r>
            <a:r>
              <a:rPr lang="he-IL" dirty="0" err="1">
                <a:cs typeface="+mj-cs"/>
              </a:rPr>
              <a:t>בלבו</a:t>
            </a:r>
            <a:r>
              <a:rPr lang="he-IL" dirty="0">
                <a:cs typeface="+mj-cs"/>
              </a:rPr>
              <a:t> ונשמתו. </a:t>
            </a:r>
          </a:p>
        </p:txBody>
      </p:sp>
      <p:sp>
        <p:nvSpPr>
          <p:cNvPr id="4" name="מציין מיקום של מספר שקופית 3">
            <a:extLst>
              <a:ext uri="{FF2B5EF4-FFF2-40B4-BE49-F238E27FC236}">
                <a16:creationId xmlns:a16="http://schemas.microsoft.com/office/drawing/2014/main" id="{450AE5F8-4A3A-C868-F363-420E2143D2D6}"/>
              </a:ext>
            </a:extLst>
          </p:cNvPr>
          <p:cNvSpPr>
            <a:spLocks noGrp="1"/>
          </p:cNvSpPr>
          <p:nvPr>
            <p:ph type="sldNum" sz="quarter" idx="12"/>
          </p:nvPr>
        </p:nvSpPr>
        <p:spPr/>
        <p:txBody>
          <a:bodyPr/>
          <a:lstStyle/>
          <a:p>
            <a:fld id="{519954A3-9DFD-4C44-94BA-B95130A3BA1C}" type="slidenum">
              <a:rPr lang="en-US" smtClean="0"/>
              <a:t>81</a:t>
            </a:fld>
            <a:endParaRPr lang="en-US" dirty="0"/>
          </a:p>
        </p:txBody>
      </p:sp>
    </p:spTree>
    <p:extLst>
      <p:ext uri="{BB962C8B-B14F-4D97-AF65-F5344CB8AC3E}">
        <p14:creationId xmlns:p14="http://schemas.microsoft.com/office/powerpoint/2010/main" val="223089179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10E95-A15E-93D0-2CB2-8A91D14437BF}"/>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E068594F-16CC-6D39-366A-5BF383192335}"/>
              </a:ext>
            </a:extLst>
          </p:cNvPr>
          <p:cNvSpPr>
            <a:spLocks noGrp="1"/>
          </p:cNvSpPr>
          <p:nvPr>
            <p:ph type="title"/>
          </p:nvPr>
        </p:nvSpPr>
        <p:spPr>
          <a:xfrm>
            <a:off x="1745673" y="214685"/>
            <a:ext cx="9758939" cy="1690315"/>
          </a:xfrm>
        </p:spPr>
        <p:txBody>
          <a:bodyPr>
            <a:normAutofit/>
          </a:bodyPr>
          <a:lstStyle/>
          <a:p>
            <a:pPr algn="ctr"/>
            <a:r>
              <a:rPr lang="he-IL" sz="4800" b="1" dirty="0"/>
              <a:t>ידיעת ה' – הצטברות החוויות</a:t>
            </a:r>
            <a:endParaRPr lang="he-IL" sz="8800" b="1" dirty="0"/>
          </a:p>
        </p:txBody>
      </p:sp>
      <p:sp>
        <p:nvSpPr>
          <p:cNvPr id="3" name="מציין מיקום תוכן 2">
            <a:extLst>
              <a:ext uri="{FF2B5EF4-FFF2-40B4-BE49-F238E27FC236}">
                <a16:creationId xmlns:a16="http://schemas.microsoft.com/office/drawing/2014/main" id="{9A7D9545-FAB8-6503-2D3E-DD438ACE6D48}"/>
              </a:ext>
            </a:extLst>
          </p:cNvPr>
          <p:cNvSpPr>
            <a:spLocks noGrp="1"/>
          </p:cNvSpPr>
          <p:nvPr>
            <p:ph idx="1"/>
          </p:nvPr>
        </p:nvSpPr>
        <p:spPr>
          <a:xfrm>
            <a:off x="955343" y="1264554"/>
            <a:ext cx="10549269" cy="5477439"/>
          </a:xfrm>
        </p:spPr>
        <p:txBody>
          <a:bodyPr>
            <a:normAutofit/>
          </a:bodyPr>
          <a:lstStyle/>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בכוחן של כל החוויות שאדם חווה במשך חייו להוסיף להכרתו במידת טובו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ית</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שהיא "ידיעת ה'" שלו. </a:t>
            </a:r>
          </a:p>
          <a:p>
            <a:pPr algn="just"/>
            <a:r>
              <a:rPr lang="he-IL" sz="1800"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על ידי הצטברות כל החוויות האלו, ובמידה שהוא השתמש בהן לבנות את הכרתו המוחשית בתכונותיו </a:t>
            </a:r>
            <a:r>
              <a:rPr lang="he-IL" sz="1800"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ית</a:t>
            </a:r>
            <a:r>
              <a:rPr lang="he-IL" sz="1800"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הוא יגיע בסוף חייו להכרה מסוימת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בהשי"ת</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שבה נמדדת כל הצלחת חייו האמיתית. </a:t>
            </a:r>
          </a:p>
          <a:p>
            <a:pPr algn="just"/>
            <a:r>
              <a:rPr lang="he-IL" sz="1800" kern="1400" dirty="0">
                <a:effectLst/>
                <a:latin typeface="Arial" panose="020B0604020202020204" pitchFamily="34" charset="0"/>
                <a:ea typeface="Times New Roman" panose="02020603050405020304" pitchFamily="18" charset="0"/>
                <a:cs typeface="David" panose="020E0502060401010101" pitchFamily="34" charset="-79"/>
              </a:rPr>
              <a:t>וכלשונו של הרמב"ם (הל' מזוזה פ"ו הל' י"ג) </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"אין דבר העומד לעולם ולעולמי עולמים אלא ידיעת צור העולם"</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עכ"ל. </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pPr algn="just" rtl="1"/>
            <a:r>
              <a:rPr lang="he-IL" sz="1800" kern="1400" dirty="0">
                <a:effectLst/>
                <a:latin typeface="Narkisim" panose="020E0502050101010101" pitchFamily="34" charset="-79"/>
                <a:ea typeface="Calibri" panose="020F0502020204030204" pitchFamily="34" charset="0"/>
                <a:cs typeface="David" panose="020E0502060401010101" pitchFamily="34" charset="-79"/>
              </a:rPr>
              <a:t>כמו שכתב בספר חרדים - פרק א', וז"ל: כתוב בדברי הנביאים (ירמיה ב' - ח') "ותופשי התורה לא ידעוני", וכתיב "ישראל לא ידע" (ישעיה א' - ג') וכתיב "כי אם בזאת יתהלל המתהלל השכל וידוע אותי" (ירמיה ט' - כ"ג), והלא ידיעה זו </a:t>
            </a:r>
            <a:r>
              <a:rPr lang="he-IL" sz="1800" kern="1400" dirty="0" err="1">
                <a:effectLst/>
                <a:latin typeface="Narkisim" panose="020E0502050101010101" pitchFamily="34" charset="-79"/>
                <a:ea typeface="Calibri" panose="020F0502020204030204" pitchFamily="34" charset="0"/>
                <a:cs typeface="David" panose="020E0502060401010101" pitchFamily="34" charset="-79"/>
              </a:rPr>
              <a:t>זיל</a:t>
            </a:r>
            <a:r>
              <a:rPr lang="he-IL" sz="1800" kern="1400" dirty="0">
                <a:effectLst/>
                <a:latin typeface="Narkisim" panose="020E0502050101010101" pitchFamily="34" charset="-79"/>
                <a:ea typeface="Calibri" panose="020F0502020204030204" pitchFamily="34" charset="0"/>
                <a:cs typeface="David" panose="020E0502060401010101" pitchFamily="34" charset="-79"/>
              </a:rPr>
              <a:t> קרי בי רב הוא, </a:t>
            </a:r>
            <a:r>
              <a:rPr lang="he-IL" sz="1800" kern="1400" dirty="0">
                <a:effectLst/>
                <a:highlight>
                  <a:srgbClr val="FFFF00"/>
                </a:highlight>
                <a:latin typeface="Narkisim" panose="020E0502050101010101" pitchFamily="34" charset="-79"/>
                <a:ea typeface="Calibri" panose="020F0502020204030204" pitchFamily="34" charset="0"/>
                <a:cs typeface="David" panose="020E0502060401010101" pitchFamily="34" charset="-79"/>
              </a:rPr>
              <a:t>ואפילו עם הארץ שבישראל יודע אותה? </a:t>
            </a:r>
          </a:p>
          <a:p>
            <a:pPr algn="just" rtl="1"/>
            <a:r>
              <a:rPr lang="he-IL" sz="1800" kern="1400" dirty="0">
                <a:effectLst/>
                <a:latin typeface="Narkisim" panose="020E0502050101010101" pitchFamily="34" charset="-79"/>
                <a:ea typeface="Calibri" panose="020F0502020204030204" pitchFamily="34" charset="0"/>
                <a:cs typeface="David" panose="020E0502060401010101" pitchFamily="34" charset="-79"/>
              </a:rPr>
              <a:t>אלא מכאן אתה למד, שפירוש </a:t>
            </a:r>
            <a:r>
              <a:rPr lang="he-IL" sz="1800" b="1" kern="1400" dirty="0">
                <a:effectLst/>
                <a:latin typeface="Narkisim" panose="020E0502050101010101" pitchFamily="34" charset="-79"/>
                <a:ea typeface="Calibri" panose="020F0502020204030204" pitchFamily="34" charset="0"/>
                <a:cs typeface="David" panose="020E0502060401010101" pitchFamily="34" charset="-79"/>
              </a:rPr>
              <a:t>"ידיעה" זו [הוא] כעין ראִיה בתוקף האמונה, </a:t>
            </a:r>
            <a:r>
              <a:rPr lang="he-IL" sz="1800" kern="1400" dirty="0">
                <a:effectLst/>
                <a:latin typeface="Narkisim" panose="020E0502050101010101" pitchFamily="34" charset="-79"/>
                <a:ea typeface="Calibri" panose="020F0502020204030204" pitchFamily="34" charset="0"/>
                <a:cs typeface="David" panose="020E0502060401010101" pitchFamily="34" charset="-79"/>
              </a:rPr>
              <a:t>דומה למשכיל בעיני שכלו כאילו רואהו בעיני בשרו ... וזהו שאמר דוד המלך ע"ה "עיני תמיד אל ה'", ואומר "</a:t>
            </a:r>
            <a:r>
              <a:rPr lang="he-IL" sz="1800" kern="1400" dirty="0" err="1">
                <a:effectLst/>
                <a:latin typeface="Narkisim" panose="020E0502050101010101" pitchFamily="34" charset="-79"/>
                <a:ea typeface="Calibri" panose="020F0502020204030204" pitchFamily="34" charset="0"/>
                <a:cs typeface="David" panose="020E0502060401010101" pitchFamily="34" charset="-79"/>
              </a:rPr>
              <a:t>שויתי</a:t>
            </a:r>
            <a:r>
              <a:rPr lang="he-IL" sz="1800" kern="1400" dirty="0">
                <a:effectLst/>
                <a:latin typeface="Narkisim" panose="020E0502050101010101" pitchFamily="34" charset="-79"/>
                <a:ea typeface="Calibri" panose="020F0502020204030204" pitchFamily="34" charset="0"/>
                <a:cs typeface="David" panose="020E0502060401010101" pitchFamily="34" charset="-79"/>
              </a:rPr>
              <a:t> ה' לנגדי תמיד".</a:t>
            </a:r>
            <a:endParaRPr lang="en-US" sz="1800" dirty="0">
              <a:effectLst/>
              <a:latin typeface="Times New Roman" panose="02020603050405020304" pitchFamily="18" charset="0"/>
              <a:ea typeface="Calibri" panose="020F0502020204030204" pitchFamily="34" charset="0"/>
              <a:cs typeface="David" panose="020E0502060401010101" pitchFamily="34" charset="-79"/>
            </a:endParaRPr>
          </a:p>
        </p:txBody>
      </p:sp>
      <p:sp>
        <p:nvSpPr>
          <p:cNvPr id="4" name="מציין מיקום של מספר שקופית 3">
            <a:extLst>
              <a:ext uri="{FF2B5EF4-FFF2-40B4-BE49-F238E27FC236}">
                <a16:creationId xmlns:a16="http://schemas.microsoft.com/office/drawing/2014/main" id="{504706D8-E79B-EC8B-4D4F-E2E36AAC7400}"/>
              </a:ext>
            </a:extLst>
          </p:cNvPr>
          <p:cNvSpPr>
            <a:spLocks noGrp="1"/>
          </p:cNvSpPr>
          <p:nvPr>
            <p:ph type="sldNum" sz="quarter" idx="12"/>
          </p:nvPr>
        </p:nvSpPr>
        <p:spPr/>
        <p:txBody>
          <a:bodyPr/>
          <a:lstStyle/>
          <a:p>
            <a:fld id="{519954A3-9DFD-4C44-94BA-B95130A3BA1C}" type="slidenum">
              <a:rPr lang="en-US" smtClean="0"/>
              <a:t>82</a:t>
            </a:fld>
            <a:endParaRPr lang="en-US" dirty="0"/>
          </a:p>
        </p:txBody>
      </p:sp>
    </p:spTree>
    <p:extLst>
      <p:ext uri="{BB962C8B-B14F-4D97-AF65-F5344CB8AC3E}">
        <p14:creationId xmlns:p14="http://schemas.microsoft.com/office/powerpoint/2010/main" val="195819544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4FF6093-2848-CDC9-8D01-DA525F06322A}"/>
              </a:ext>
            </a:extLst>
          </p:cNvPr>
          <p:cNvSpPr>
            <a:spLocks noGrp="1"/>
          </p:cNvSpPr>
          <p:nvPr>
            <p:ph type="title"/>
          </p:nvPr>
        </p:nvSpPr>
        <p:spPr/>
        <p:txBody>
          <a:bodyPr/>
          <a:lstStyle/>
          <a:p>
            <a:r>
              <a:rPr lang="he-IL" dirty="0"/>
              <a:t>הודיעני נא את דרכיך</a:t>
            </a:r>
          </a:p>
        </p:txBody>
      </p:sp>
      <p:sp>
        <p:nvSpPr>
          <p:cNvPr id="3" name="מציין מיקום תוכן 2">
            <a:extLst>
              <a:ext uri="{FF2B5EF4-FFF2-40B4-BE49-F238E27FC236}">
                <a16:creationId xmlns:a16="http://schemas.microsoft.com/office/drawing/2014/main" id="{073E2B87-0288-39CC-0003-36D538C30AA1}"/>
              </a:ext>
            </a:extLst>
          </p:cNvPr>
          <p:cNvSpPr>
            <a:spLocks noGrp="1"/>
          </p:cNvSpPr>
          <p:nvPr>
            <p:ph idx="1"/>
          </p:nvPr>
        </p:nvSpPr>
        <p:spPr/>
        <p:txBody>
          <a:bodyPr/>
          <a:lstStyle/>
          <a:p>
            <a:pPr marL="25400" indent="457200" algn="just" rtl="1">
              <a:lnSpc>
                <a:spcPct val="150000"/>
              </a:lnSpc>
              <a:tabLst>
                <a:tab pos="-52070" algn="l"/>
              </a:tabLst>
            </a:pPr>
            <a:r>
              <a:rPr lang="he-IL" dirty="0">
                <a:latin typeface="Narkisim" panose="020E0502050101010101" pitchFamily="34" charset="-79"/>
                <a:ea typeface="Calibri" panose="020F0502020204030204" pitchFamily="34" charset="0"/>
                <a:cs typeface="David" panose="020E0502060401010101" pitchFamily="34" charset="-79"/>
              </a:rPr>
              <a:t>משה רבנו שאל מרבש"ע כשאמר (שמות ל"ג - י"ג) "הודיעני נא את דרכיך ", שביקש ממנו שיגלה לו באיזה אופן ראוי לנו להתייחס אליו. </a:t>
            </a:r>
          </a:p>
          <a:p>
            <a:pPr marL="25400" indent="457200" algn="just" rtl="1">
              <a:lnSpc>
                <a:spcPct val="150000"/>
              </a:lnSpc>
              <a:tabLst>
                <a:tab pos="-52070" algn="l"/>
              </a:tabLst>
            </a:pPr>
            <a:r>
              <a:rPr lang="he-IL" dirty="0">
                <a:latin typeface="Narkisim" panose="020E0502050101010101" pitchFamily="34" charset="-79"/>
                <a:ea typeface="Calibri" panose="020F0502020204030204" pitchFamily="34" charset="0"/>
                <a:cs typeface="David" panose="020E0502060401010101" pitchFamily="34" charset="-79"/>
              </a:rPr>
              <a:t>ונראה שהיה כלול בשאלתו, שכיון שאין לנו אפשרות כלל להכיר את מהותו של הקב"ה, אנו צריכים גילוי נבואי כדי ללמד אותנו את האופן שבו מותר וראוי לנו להתייחס אליו </a:t>
            </a:r>
            <a:r>
              <a:rPr lang="he-IL" dirty="0" err="1">
                <a:latin typeface="Narkisim" panose="020E0502050101010101" pitchFamily="34" charset="-79"/>
                <a:ea typeface="Calibri" panose="020F0502020204030204" pitchFamily="34" charset="0"/>
                <a:cs typeface="David" panose="020E0502060401010101" pitchFamily="34" charset="-79"/>
              </a:rPr>
              <a:t>ית</a:t>
            </a:r>
            <a:r>
              <a:rPr lang="he-IL" dirty="0">
                <a:latin typeface="Narkisim" panose="020E0502050101010101" pitchFamily="34" charset="-79"/>
                <a:ea typeface="Calibri" panose="020F0502020204030204" pitchFamily="34" charset="0"/>
                <a:cs typeface="David" panose="020E0502060401010101" pitchFamily="34" charset="-79"/>
              </a:rPr>
              <a:t>' . </a:t>
            </a:r>
          </a:p>
          <a:p>
            <a:pPr marL="25400" indent="457200" algn="just" rtl="1">
              <a:lnSpc>
                <a:spcPct val="150000"/>
              </a:lnSpc>
              <a:tabLst>
                <a:tab pos="-52070" algn="l"/>
              </a:tabLst>
            </a:pPr>
            <a:r>
              <a:rPr lang="he-IL" dirty="0">
                <a:latin typeface="Narkisim" panose="020E0502050101010101" pitchFamily="34" charset="-79"/>
                <a:ea typeface="Calibri" panose="020F0502020204030204" pitchFamily="34" charset="0"/>
                <a:cs typeface="David" panose="020E0502060401010101" pitchFamily="34" charset="-79"/>
              </a:rPr>
              <a:t>כמו שכתב האבן עזרא (פי' הקצר) שם: וטעם "הודיעני נא את דרכיך", כי יוצר בראשית אין </a:t>
            </a:r>
            <a:r>
              <a:rPr lang="he-IL" dirty="0" err="1">
                <a:latin typeface="Narkisim" panose="020E0502050101010101" pitchFamily="34" charset="-79"/>
                <a:ea typeface="Calibri" panose="020F0502020204030204" pitchFamily="34" charset="0"/>
                <a:cs typeface="David" panose="020E0502060401010101" pitchFamily="34" charset="-79"/>
              </a:rPr>
              <a:t>כח</a:t>
            </a:r>
            <a:r>
              <a:rPr lang="he-IL" dirty="0">
                <a:latin typeface="Narkisim" panose="020E0502050101010101" pitchFamily="34" charset="-79"/>
                <a:ea typeface="Calibri" panose="020F0502020204030204" pitchFamily="34" charset="0"/>
                <a:cs typeface="David" panose="020E0502060401010101" pitchFamily="34" charset="-79"/>
              </a:rPr>
              <a:t> בנברא לדעתו, כי אם בדרכיו, </a:t>
            </a:r>
            <a:r>
              <a:rPr lang="he-IL" dirty="0">
                <a:highlight>
                  <a:srgbClr val="FFFF00"/>
                </a:highlight>
                <a:latin typeface="Narkisim" panose="020E0502050101010101" pitchFamily="34" charset="-79"/>
                <a:ea typeface="Calibri" panose="020F0502020204030204" pitchFamily="34" charset="0"/>
                <a:cs typeface="David" panose="020E0502060401010101" pitchFamily="34" charset="-79"/>
              </a:rPr>
              <a:t>ומי שיודע דרכיו ידענו, כי אז יהיה כמו צורה</a:t>
            </a:r>
            <a:r>
              <a:rPr lang="he-IL" dirty="0">
                <a:latin typeface="Narkisim" panose="020E0502050101010101" pitchFamily="34" charset="-79"/>
                <a:ea typeface="Calibri" panose="020F0502020204030204" pitchFamily="34" charset="0"/>
                <a:cs typeface="David" panose="020E0502060401010101" pitchFamily="34" charset="-79"/>
              </a:rPr>
              <a:t>. </a:t>
            </a:r>
          </a:p>
          <a:p>
            <a:pPr marL="25400" indent="457200" algn="just" rtl="1">
              <a:lnSpc>
                <a:spcPct val="150000"/>
              </a:lnSpc>
              <a:tabLst>
                <a:tab pos="-52070" algn="l"/>
              </a:tabLst>
            </a:pPr>
            <a:r>
              <a:rPr lang="he-IL" dirty="0">
                <a:latin typeface="Narkisim" panose="020E0502050101010101" pitchFamily="34" charset="-79"/>
                <a:ea typeface="Calibri" panose="020F0502020204030204" pitchFamily="34" charset="0"/>
                <a:cs typeface="David" panose="020E0502060401010101" pitchFamily="34" charset="-79"/>
              </a:rPr>
              <a:t>על שאלה זו השיב לו השי"ת: "ה' ה' א- ל רחום וחנון ארך אפיים ורב חסד </a:t>
            </a:r>
            <a:r>
              <a:rPr lang="he-IL" dirty="0" err="1">
                <a:latin typeface="Narkisim" panose="020E0502050101010101" pitchFamily="34" charset="-79"/>
                <a:ea typeface="Calibri" panose="020F0502020204030204" pitchFamily="34" charset="0"/>
                <a:cs typeface="David" panose="020E0502060401010101" pitchFamily="34" charset="-79"/>
              </a:rPr>
              <a:t>וכו</a:t>
            </a:r>
            <a:r>
              <a:rPr lang="he-IL" dirty="0">
                <a:latin typeface="Narkisim" panose="020E0502050101010101" pitchFamily="34" charset="-79"/>
                <a:ea typeface="Calibri" panose="020F0502020204030204" pitchFamily="34" charset="0"/>
                <a:cs typeface="David" panose="020E0502060401010101" pitchFamily="34" charset="-79"/>
              </a:rPr>
              <a:t>'". </a:t>
            </a:r>
          </a:p>
          <a:p>
            <a:pPr marL="25400" indent="457200" algn="just" rtl="1">
              <a:lnSpc>
                <a:spcPct val="150000"/>
              </a:lnSpc>
              <a:tabLst>
                <a:tab pos="-52070" algn="l"/>
              </a:tabLst>
            </a:pPr>
            <a:r>
              <a:rPr lang="he-IL" dirty="0">
                <a:latin typeface="Narkisim" panose="020E0502050101010101" pitchFamily="34" charset="-79"/>
                <a:ea typeface="Calibri" panose="020F0502020204030204" pitchFamily="34" charset="0"/>
                <a:cs typeface="David" panose="020E0502060401010101" pitchFamily="34" charset="-79"/>
              </a:rPr>
              <a:t>במילים אלו תיאר השי"ת את המידות שבהן הוא מנהיג את העולם, וגילה לנו שהיחס הראוי והאמיתי שבו עלינו להתייחס אליו הוא כמי שיש לו "מידות" של נדיבות ורחמים, שמניעות את כל החסדים וכל המתנות הרבות שאנו מסובבים בהם.</a:t>
            </a:r>
          </a:p>
          <a:p>
            <a:pPr marL="25400" indent="457200" algn="just">
              <a:lnSpc>
                <a:spcPct val="150000"/>
              </a:lnSpc>
              <a:tabLst>
                <a:tab pos="-52070" algn="l"/>
              </a:tabLst>
            </a:pPr>
            <a:r>
              <a:rPr lang="he-IL" kern="1400" dirty="0">
                <a:latin typeface="Arial" panose="020B0604020202020204" pitchFamily="34" charset="0"/>
                <a:cs typeface="David" panose="020E0502060401010101" pitchFamily="34" charset="-79"/>
              </a:rPr>
              <a:t>ירמיהו פרק ט פסוק </a:t>
            </a:r>
            <a:r>
              <a:rPr lang="he-IL" kern="1400" dirty="0" err="1">
                <a:latin typeface="Arial" panose="020B0604020202020204" pitchFamily="34" charset="0"/>
                <a:cs typeface="David" panose="020E0502060401010101" pitchFamily="34" charset="-79"/>
              </a:rPr>
              <a:t>כג</a:t>
            </a:r>
            <a:r>
              <a:rPr lang="he-IL" kern="1400" dirty="0">
                <a:latin typeface="Arial" panose="020B0604020202020204" pitchFamily="34" charset="0"/>
                <a:cs typeface="David" panose="020E0502060401010101" pitchFamily="34" charset="-79"/>
              </a:rPr>
              <a:t> - כִּי אִם בְּזֹאת יִתְהַלֵּל הַמִּתְהַלֵּל </a:t>
            </a:r>
            <a:r>
              <a:rPr lang="he-IL" kern="1400" dirty="0">
                <a:highlight>
                  <a:srgbClr val="FFFF00"/>
                </a:highlight>
                <a:latin typeface="Arial" panose="020B0604020202020204" pitchFamily="34" charset="0"/>
                <a:cs typeface="David" panose="020E0502060401010101" pitchFamily="34" charset="-79"/>
              </a:rPr>
              <a:t>הַשְׂכֵּל וְיָדֹעַ אוֹתִי </a:t>
            </a:r>
            <a:r>
              <a:rPr lang="he-IL" kern="1400" dirty="0">
                <a:latin typeface="Arial" panose="020B0604020202020204" pitchFamily="34" charset="0"/>
                <a:cs typeface="David" panose="020E0502060401010101" pitchFamily="34" charset="-79"/>
              </a:rPr>
              <a:t>כִּי אֲנִי יְיָ עֹשֶׂה חֶסֶד מִשְׁפָּט וּצְדָקָה בָּאָרֶץ כִּי בְאֵלֶּה חָפַצְתִּי נְאֻם יְיָ:</a:t>
            </a:r>
          </a:p>
          <a:p>
            <a:pPr marL="25400" indent="457200" algn="just" rtl="1">
              <a:lnSpc>
                <a:spcPct val="150000"/>
              </a:lnSpc>
              <a:tabLst>
                <a:tab pos="-52070" algn="l"/>
              </a:tabLst>
            </a:pPr>
            <a:endParaRPr lang="he-IL" dirty="0"/>
          </a:p>
        </p:txBody>
      </p:sp>
      <p:sp>
        <p:nvSpPr>
          <p:cNvPr id="4" name="מציין מיקום של מספר שקופית 3">
            <a:extLst>
              <a:ext uri="{FF2B5EF4-FFF2-40B4-BE49-F238E27FC236}">
                <a16:creationId xmlns:a16="http://schemas.microsoft.com/office/drawing/2014/main" id="{BC1470DB-B7BE-938E-F025-37435641FB02}"/>
              </a:ext>
            </a:extLst>
          </p:cNvPr>
          <p:cNvSpPr>
            <a:spLocks noGrp="1"/>
          </p:cNvSpPr>
          <p:nvPr>
            <p:ph type="sldNum" sz="quarter" idx="12"/>
          </p:nvPr>
        </p:nvSpPr>
        <p:spPr/>
        <p:txBody>
          <a:bodyPr/>
          <a:lstStyle/>
          <a:p>
            <a:fld id="{519954A3-9DFD-4C44-94BA-B95130A3BA1C}" type="slidenum">
              <a:rPr lang="en-US" smtClean="0"/>
              <a:t>83</a:t>
            </a:fld>
            <a:endParaRPr lang="en-US" dirty="0"/>
          </a:p>
        </p:txBody>
      </p:sp>
    </p:spTree>
    <p:extLst>
      <p:ext uri="{BB962C8B-B14F-4D97-AF65-F5344CB8AC3E}">
        <p14:creationId xmlns:p14="http://schemas.microsoft.com/office/powerpoint/2010/main" val="87099323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DB278-51C2-B68A-DDE0-76B0472ACC64}"/>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091C54DF-3F57-F101-B091-BEED931A40F4}"/>
              </a:ext>
            </a:extLst>
          </p:cNvPr>
          <p:cNvSpPr>
            <a:spLocks noGrp="1"/>
          </p:cNvSpPr>
          <p:nvPr>
            <p:ph type="title"/>
          </p:nvPr>
        </p:nvSpPr>
        <p:spPr>
          <a:xfrm>
            <a:off x="1745673" y="214685"/>
            <a:ext cx="9758939" cy="1690315"/>
          </a:xfrm>
        </p:spPr>
        <p:txBody>
          <a:bodyPr>
            <a:normAutofit/>
          </a:bodyPr>
          <a:lstStyle/>
          <a:p>
            <a:pPr algn="ctr"/>
            <a:r>
              <a:rPr lang="he-IL" sz="4800" b="1" dirty="0"/>
              <a:t>תגובה רגשית</a:t>
            </a:r>
            <a:endParaRPr lang="he-IL" sz="8800" b="1" dirty="0"/>
          </a:p>
        </p:txBody>
      </p:sp>
      <p:sp>
        <p:nvSpPr>
          <p:cNvPr id="3" name="מציין מיקום תוכן 2">
            <a:extLst>
              <a:ext uri="{FF2B5EF4-FFF2-40B4-BE49-F238E27FC236}">
                <a16:creationId xmlns:a16="http://schemas.microsoft.com/office/drawing/2014/main" id="{E1A8889C-C656-7393-93B0-6BEDA2F3C1CF}"/>
              </a:ext>
            </a:extLst>
          </p:cNvPr>
          <p:cNvSpPr>
            <a:spLocks noGrp="1"/>
          </p:cNvSpPr>
          <p:nvPr>
            <p:ph idx="1"/>
          </p:nvPr>
        </p:nvSpPr>
        <p:spPr>
          <a:xfrm>
            <a:off x="338959" y="1264554"/>
            <a:ext cx="10444655" cy="5477439"/>
          </a:xfrm>
        </p:spPr>
        <p:txBody>
          <a:bodyPr>
            <a:normAutofit/>
          </a:bodyPr>
          <a:lstStyle/>
          <a:p>
            <a:pPr algn="just"/>
            <a:r>
              <a:rPr lang="he-IL" sz="1800" kern="1400" dirty="0">
                <a:effectLst/>
                <a:latin typeface="Arial" panose="020B0604020202020204" pitchFamily="34" charset="0"/>
                <a:ea typeface="Times New Roman" panose="02020603050405020304" pitchFamily="18" charset="0"/>
                <a:cs typeface="David" panose="020E0502060401010101" pitchFamily="34" charset="-79"/>
              </a:rPr>
              <a:t>יש לשים לב שכמות ה"הפקדות" אינה תלויה בריבוי הברכות הגשמיות שהאדם מקבל בעולם הזה, אלא ביחס שלו אליהם.</a:t>
            </a:r>
          </a:p>
          <a:p>
            <a:pPr algn="just"/>
            <a:r>
              <a:rPr lang="he-IL" sz="1800" kern="1400" dirty="0">
                <a:effectLst/>
                <a:latin typeface="Arial" panose="020B0604020202020204" pitchFamily="34" charset="0"/>
                <a:ea typeface="Times New Roman" panose="02020603050405020304" pitchFamily="18" charset="0"/>
                <a:cs typeface="David" panose="020E0502060401010101" pitchFamily="34" charset="-79"/>
              </a:rPr>
              <a:t>יש אנשים חסרי כל ומלאי אהבת ה' ושמחה על כל מה שה' העניק להם, ויש שחוננו באין ספור מתנות והם ממורמרים ומרגישים תמיד רק את החסר. </a:t>
            </a:r>
          </a:p>
          <a:p>
            <a:pPr algn="just"/>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לכן, חשוב שהאדם ישים לב לתגובותיו הרגשיות לכל מה שקורה לו ולכל מה שהוא פוגש בחיים. </a:t>
            </a:r>
          </a:p>
          <a:p>
            <a:pPr algn="just"/>
            <a:r>
              <a:rPr lang="he-IL" sz="1800" kern="1400" dirty="0">
                <a:effectLst/>
                <a:latin typeface="Arial" panose="020B0604020202020204" pitchFamily="34" charset="0"/>
                <a:ea typeface="Times New Roman" panose="02020603050405020304" pitchFamily="18" charset="0"/>
                <a:cs typeface="David" panose="020E0502060401010101" pitchFamily="34" charset="-79"/>
              </a:rPr>
              <a:t>בדברים המורגשים לו כמועילים וכנעימים יזהר להשתמש בהם להגדיל את הכרתו בטוב ה', ובדברים המורגשים לו כשליליים יזהר שהם לא יגרעו מהכרה זו, על ידי שהוא מעורר את עצמו לחוש ולקבל בלב שלם שגם הם לטובה. </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כל תגובה, הן לטוב הן למוטב, תשנה את התוצאה הסופית הקובעת את מעמדו הנצחי של האדם. </a:t>
            </a:r>
          </a:p>
          <a:p>
            <a:pPr algn="just"/>
            <a:r>
              <a:rPr lang="he-IL" kern="1400" dirty="0">
                <a:latin typeface="Arial" panose="020B0604020202020204" pitchFamily="34" charset="0"/>
                <a:ea typeface="Calibri" panose="020F0502020204030204" pitchFamily="34" charset="0"/>
                <a:cs typeface="David" panose="020E0502060401010101" pitchFamily="34" charset="-79"/>
              </a:rPr>
              <a:t>ומכאן עלינו ללמוד </a:t>
            </a:r>
            <a:r>
              <a:rPr lang="he-IL" kern="1400" dirty="0">
                <a:solidFill>
                  <a:schemeClr val="accent6">
                    <a:lumMod val="75000"/>
                  </a:schemeClr>
                </a:solidFill>
                <a:latin typeface="Arial" panose="020B0604020202020204" pitchFamily="34" charset="0"/>
                <a:ea typeface="Calibri" panose="020F0502020204030204" pitchFamily="34" charset="0"/>
                <a:cs typeface="David" panose="020E0502060401010101" pitchFamily="34" charset="-79"/>
              </a:rPr>
              <a:t>כמה צריך להיזהר מחוויות שליליות.</a:t>
            </a:r>
            <a:endParaRPr lang="en-US" sz="1800" b="1" dirty="0">
              <a:solidFill>
                <a:schemeClr val="accent6">
                  <a:lumMod val="75000"/>
                </a:schemeClr>
              </a:solidFill>
              <a:effectLst/>
              <a:latin typeface="Times New Roman" panose="02020603050405020304" pitchFamily="18" charset="0"/>
              <a:ea typeface="Calibri" panose="020F0502020204030204" pitchFamily="34" charset="0"/>
              <a:cs typeface="David" panose="020E0502060401010101" pitchFamily="34" charset="-79"/>
            </a:endParaRPr>
          </a:p>
        </p:txBody>
      </p:sp>
      <p:sp>
        <p:nvSpPr>
          <p:cNvPr id="4" name="מציין מיקום של מספר שקופית 3">
            <a:extLst>
              <a:ext uri="{FF2B5EF4-FFF2-40B4-BE49-F238E27FC236}">
                <a16:creationId xmlns:a16="http://schemas.microsoft.com/office/drawing/2014/main" id="{0DBF2956-F5B3-D648-FAD8-501F494A97A4}"/>
              </a:ext>
            </a:extLst>
          </p:cNvPr>
          <p:cNvSpPr>
            <a:spLocks noGrp="1"/>
          </p:cNvSpPr>
          <p:nvPr>
            <p:ph type="sldNum" sz="quarter" idx="12"/>
          </p:nvPr>
        </p:nvSpPr>
        <p:spPr/>
        <p:txBody>
          <a:bodyPr/>
          <a:lstStyle/>
          <a:p>
            <a:fld id="{519954A3-9DFD-4C44-94BA-B95130A3BA1C}" type="slidenum">
              <a:rPr lang="en-US" smtClean="0"/>
              <a:t>84</a:t>
            </a:fld>
            <a:endParaRPr lang="en-US" dirty="0"/>
          </a:p>
        </p:txBody>
      </p:sp>
    </p:spTree>
    <p:extLst>
      <p:ext uri="{BB962C8B-B14F-4D97-AF65-F5344CB8AC3E}">
        <p14:creationId xmlns:p14="http://schemas.microsoft.com/office/powerpoint/2010/main" val="114927615"/>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9D4273-EDC5-B7F7-CF25-F889EC1EEB66}"/>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D17BEF3D-4DCA-B6B7-7BD4-FF4B10925BF6}"/>
              </a:ext>
            </a:extLst>
          </p:cNvPr>
          <p:cNvSpPr>
            <a:spLocks noGrp="1"/>
          </p:cNvSpPr>
          <p:nvPr>
            <p:ph type="title"/>
          </p:nvPr>
        </p:nvSpPr>
        <p:spPr>
          <a:xfrm>
            <a:off x="1745673" y="214685"/>
            <a:ext cx="9758939" cy="1690315"/>
          </a:xfrm>
        </p:spPr>
        <p:txBody>
          <a:bodyPr>
            <a:normAutofit/>
          </a:bodyPr>
          <a:lstStyle/>
          <a:p>
            <a:pPr algn="ctr"/>
            <a:r>
              <a:rPr lang="he-IL" sz="4800" b="1" dirty="0"/>
              <a:t>         ח-ר-ד-י-ם</a:t>
            </a:r>
            <a:endParaRPr lang="he-IL" sz="8800" b="1" dirty="0"/>
          </a:p>
        </p:txBody>
      </p:sp>
      <p:sp>
        <p:nvSpPr>
          <p:cNvPr id="3" name="מציין מיקום תוכן 2">
            <a:extLst>
              <a:ext uri="{FF2B5EF4-FFF2-40B4-BE49-F238E27FC236}">
                <a16:creationId xmlns:a16="http://schemas.microsoft.com/office/drawing/2014/main" id="{A643D644-FD38-79E6-EBBA-61D941A8D5CE}"/>
              </a:ext>
            </a:extLst>
          </p:cNvPr>
          <p:cNvSpPr>
            <a:spLocks noGrp="1"/>
          </p:cNvSpPr>
          <p:nvPr>
            <p:ph idx="1"/>
          </p:nvPr>
        </p:nvSpPr>
        <p:spPr>
          <a:xfrm>
            <a:off x="955343" y="1264554"/>
            <a:ext cx="10549269" cy="5477439"/>
          </a:xfrm>
        </p:spPr>
        <p:txBody>
          <a:bodyPr>
            <a:normAutofit fontScale="77500" lnSpcReduction="20000"/>
          </a:bodyPr>
          <a:lstStyle/>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חרדים. תקראו שוב: ח-ר-ד-י-ם. עכשיו תגידו, מה האסוציאציה הראשונה שחלפה לכם בראש? יאיר שרקי, כתב הדתות של ערוץ 12, נוהג לפתוח בשאלה הזו את הרצאותיו על המגזר החרדי, והקהל לרוב מגיב בשלל כינויי גנאי. וזה לא מפתיע.</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 כינויי גנאי על המגזר החרדי הם תופעה שכיחה, שאף נתפסת כלגיטימית. השדרן לשעבר גבי גזית נתן ביטוי לגישה הזאת כאשר כינה את החרדים בשידור חי "עלוקות, תולעים ופרזיטים מן הסוג הגרוע ביותר".</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 כמו </a:t>
            </a:r>
            <a:r>
              <a:rPr lang="he-IL" sz="1800" dirty="0" err="1">
                <a:effectLst/>
                <a:latin typeface="Calibri" panose="020F0502020204030204" pitchFamily="34" charset="0"/>
                <a:ea typeface="Calibri" panose="020F0502020204030204" pitchFamily="34" charset="0"/>
                <a:cs typeface="Arial" panose="020B0604020202020204" pitchFamily="34" charset="0"/>
              </a:rPr>
              <a:t>תקשורתנים</a:t>
            </a:r>
            <a:r>
              <a:rPr lang="he-IL" sz="1800" dirty="0">
                <a:effectLst/>
                <a:latin typeface="Calibri" panose="020F0502020204030204" pitchFamily="34" charset="0"/>
                <a:ea typeface="Calibri" panose="020F0502020204030204" pitchFamily="34" charset="0"/>
                <a:cs typeface="Arial" panose="020B0604020202020204" pitchFamily="34" charset="0"/>
              </a:rPr>
              <a:t>, גם פוליטיקאים שמאמצים שיח אנטי-חרדי יודעים שהם מבטאים בכך דעות של חלק ניכר מהציבור. עבור חלק מהציבור החשש והרתיעה מהחרדים הפכו עם השנים לבעיה של ממש. ראש המוסד לשעבר אפרים הלוי אמר שהחרדים מהווים "סכנה קיומית" למדינת ישראל, יותר מהאיום האיראני. לשיח הירידה מהארץ, שבעבר היה מוגבל לחוגים מצומצמים, נוספה הסיבה של "התגברות הכוח החרדי".</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 כמה עובדות שחשוב לדעת</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מה גורם לאנשים להתבטא באופן כזה כלפי החרדים, וכיצד זכו החרדים לתדמית כל-כך שלילית? המקור שממנו רובנו שואבים מידע כמעט בכל נושא הוא התקשורת. בהיעדר סיבה שתעורר בנו ספק, אנו מקבלים את מה שהיא מאכילה אותנו כאמת מוחלטת. כך גם בנוגע למגזר החרדי. אלא שביחס של התקשורת לחרדים התגלו כמה עובדות שחשוב לדעת.</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 במחקר שערך המכון הישראלי לדמוקרטיה עבור קרן לאוטמן נמצא כי מספר ההופעות של חרדים בתקשורת הכללית קטן ב-70% ביחס לחלקם באוכלוסייה, כאשר רוב ההופעות של חרדים הן בהקשרים פוליטיים או שליליים. לפי המחקר, התקשורת הישראלית מספקת </a:t>
            </a:r>
            <a:r>
              <a:rPr lang="he-IL" sz="1800" dirty="0" err="1">
                <a:effectLst/>
                <a:latin typeface="Calibri" panose="020F0502020204030204" pitchFamily="34" charset="0"/>
                <a:ea typeface="Calibri" panose="020F0502020204030204" pitchFamily="34" charset="0"/>
                <a:cs typeface="Arial" panose="020B0604020202020204" pitchFamily="34" charset="0"/>
              </a:rPr>
              <a:t>לצרכניה</a:t>
            </a:r>
            <a:r>
              <a:rPr lang="he-IL" sz="1800" dirty="0">
                <a:effectLst/>
                <a:latin typeface="Calibri" panose="020F0502020204030204" pitchFamily="34" charset="0"/>
                <a:ea typeface="Calibri" panose="020F0502020204030204" pitchFamily="34" charset="0"/>
                <a:cs typeface="Arial" panose="020B0604020202020204" pitchFamily="34" charset="0"/>
              </a:rPr>
              <a:t> מידע חלקי בלבד ושלילי ברובו על המגזר החרדי.</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 ד"ר פנינה שוקרון-נגר, בלשנית וחוקרת השיח הפוליטי ושיח התקשורת מהמחלקה ללשון העברית באוניברסיטת בן-גוריון, קבעה בשנת 2011 כי "התקשורת היא הזירה המרכזית בימינו להנצחת סטריאוטיפים נגד המגזר החרדי. היא מייצגת את התפיסה שחרדים הם דבר מאיים ומסוכן". כך, באין גורם מאזן, רבים מצרכני התקשורת הישראלית גיבשו דעה שלילית על המגזר החרדי.</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 אך כל זה משתנה כאשר נפגשים באופן אישי עם העולם החרדי. ללא מחיצות ומסכים, האמת על הציבור החרדי מתגלה. מאז שנת 2012 ערכתי סיורי היכרות במגזר החרדי בהשתתפות מאות אנשים מהציבור הרחב, ונטלתי חלק בעשרות מפגשי חילונים-חרדים. המסר המרכזי שעולה </a:t>
            </a:r>
            <a:r>
              <a:rPr lang="he-IL" sz="1800" dirty="0" err="1">
                <a:effectLst/>
                <a:latin typeface="Calibri" panose="020F0502020204030204" pitchFamily="34" charset="0"/>
                <a:ea typeface="Calibri" panose="020F0502020204030204" pitchFamily="34" charset="0"/>
                <a:cs typeface="Arial" panose="020B0604020202020204" pitchFamily="34" charset="0"/>
              </a:rPr>
              <a:t>במשובי</a:t>
            </a:r>
            <a:r>
              <a:rPr lang="he-IL" sz="1800" dirty="0">
                <a:effectLst/>
                <a:latin typeface="Calibri" panose="020F0502020204030204" pitchFamily="34" charset="0"/>
                <a:ea typeface="Calibri" panose="020F0502020204030204" pitchFamily="34" charset="0"/>
                <a:cs typeface="Arial" panose="020B0604020202020204" pitchFamily="34" charset="0"/>
              </a:rPr>
              <a:t> המשתתפים הוא שקיים פער עצום בין האופן השלילי שהחרדים מוצגים בתקשורת לבין מה שמתגלה בהיכרות ישירה.</a:t>
            </a:r>
            <a:endParaRPr lang="en-US" sz="1800" dirty="0">
              <a:effectLst/>
              <a:latin typeface="Calibri" panose="020F0502020204030204" pitchFamily="34" charset="0"/>
              <a:ea typeface="Calibri" panose="020F0502020204030204" pitchFamily="34" charset="0"/>
              <a:cs typeface="Arial" panose="020B0604020202020204" pitchFamily="34" charset="0"/>
            </a:endParaRPr>
          </a:p>
        </p:txBody>
      </p:sp>
      <p:sp>
        <p:nvSpPr>
          <p:cNvPr id="4" name="מציין מיקום של מספר שקופית 3">
            <a:extLst>
              <a:ext uri="{FF2B5EF4-FFF2-40B4-BE49-F238E27FC236}">
                <a16:creationId xmlns:a16="http://schemas.microsoft.com/office/drawing/2014/main" id="{C0BE99CE-0D3E-ADC0-DD27-E7B840404BBB}"/>
              </a:ext>
            </a:extLst>
          </p:cNvPr>
          <p:cNvSpPr>
            <a:spLocks noGrp="1"/>
          </p:cNvSpPr>
          <p:nvPr>
            <p:ph type="sldNum" sz="quarter" idx="12"/>
          </p:nvPr>
        </p:nvSpPr>
        <p:spPr/>
        <p:txBody>
          <a:bodyPr/>
          <a:lstStyle/>
          <a:p>
            <a:fld id="{519954A3-9DFD-4C44-94BA-B95130A3BA1C}" type="slidenum">
              <a:rPr lang="en-US" smtClean="0"/>
              <a:t>85</a:t>
            </a:fld>
            <a:endParaRPr lang="en-US" dirty="0"/>
          </a:p>
        </p:txBody>
      </p:sp>
    </p:spTree>
    <p:extLst>
      <p:ext uri="{BB962C8B-B14F-4D97-AF65-F5344CB8AC3E}">
        <p14:creationId xmlns:p14="http://schemas.microsoft.com/office/powerpoint/2010/main" val="333354244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792213-A519-69F4-F776-C5F302CE615D}"/>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EF576745-585F-251C-0F36-12FB45EE8BAA}"/>
              </a:ext>
            </a:extLst>
          </p:cNvPr>
          <p:cNvSpPr>
            <a:spLocks noGrp="1"/>
          </p:cNvSpPr>
          <p:nvPr>
            <p:ph type="title"/>
          </p:nvPr>
        </p:nvSpPr>
        <p:spPr>
          <a:xfrm>
            <a:off x="1745673" y="214685"/>
            <a:ext cx="9758939" cy="1690315"/>
          </a:xfrm>
        </p:spPr>
        <p:txBody>
          <a:bodyPr>
            <a:normAutofit/>
          </a:bodyPr>
          <a:lstStyle/>
          <a:p>
            <a:pPr algn="ctr"/>
            <a:r>
              <a:rPr lang="he-IL" sz="4800" b="1" dirty="0"/>
              <a:t>תכלית העונג</a:t>
            </a:r>
            <a:endParaRPr lang="he-IL" sz="8800" b="1" dirty="0"/>
          </a:p>
        </p:txBody>
      </p:sp>
      <p:sp>
        <p:nvSpPr>
          <p:cNvPr id="3" name="מציין מיקום תוכן 2">
            <a:extLst>
              <a:ext uri="{FF2B5EF4-FFF2-40B4-BE49-F238E27FC236}">
                <a16:creationId xmlns:a16="http://schemas.microsoft.com/office/drawing/2014/main" id="{26B2749C-B4A5-8CBA-5EDB-7EFA8ADD22F7}"/>
              </a:ext>
            </a:extLst>
          </p:cNvPr>
          <p:cNvSpPr>
            <a:spLocks noGrp="1"/>
          </p:cNvSpPr>
          <p:nvPr>
            <p:ph idx="1"/>
          </p:nvPr>
        </p:nvSpPr>
        <p:spPr>
          <a:xfrm>
            <a:off x="294199" y="1264554"/>
            <a:ext cx="10821724" cy="5477439"/>
          </a:xfrm>
        </p:spPr>
        <p:txBody>
          <a:bodyPr>
            <a:normAutofit/>
          </a:bodyPr>
          <a:lstStyle/>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תכלית העונג לעתיד הוא מנבא לנו בנבואה (ישעיה </a:t>
            </a:r>
            <a:r>
              <a:rPr lang="he-IL" sz="1800" dirty="0" err="1">
                <a:effectLst/>
                <a:latin typeface="Calibri" panose="020F0502020204030204" pitchFamily="34" charset="0"/>
                <a:ea typeface="Calibri" panose="020F0502020204030204" pitchFamily="34" charset="0"/>
                <a:cs typeface="Arial" panose="020B0604020202020204" pitchFamily="34" charset="0"/>
              </a:rPr>
              <a:t>יא,ט</a:t>
            </a:r>
            <a:r>
              <a:rPr lang="he-IL" sz="1800" dirty="0">
                <a:effectLst/>
                <a:latin typeface="Calibri" panose="020F0502020204030204" pitchFamily="34" charset="0"/>
                <a:ea typeface="Calibri" panose="020F0502020204030204" pitchFamily="34" charset="0"/>
                <a:cs typeface="Arial" panose="020B0604020202020204" pitchFamily="34" charset="0"/>
              </a:rPr>
              <a:t>) "כי מלאה הארץ דעה את ה'"... (ירמיה </a:t>
            </a:r>
            <a:r>
              <a:rPr lang="he-IL" sz="1800" dirty="0" err="1">
                <a:effectLst/>
                <a:latin typeface="Calibri" panose="020F0502020204030204" pitchFamily="34" charset="0"/>
                <a:ea typeface="Calibri" panose="020F0502020204030204" pitchFamily="34" charset="0"/>
                <a:cs typeface="Arial" panose="020B0604020202020204" pitchFamily="34" charset="0"/>
              </a:rPr>
              <a:t>לא,לג</a:t>
            </a:r>
            <a:r>
              <a:rPr lang="he-IL" sz="1800" dirty="0">
                <a:effectLst/>
                <a:latin typeface="Calibri" panose="020F0502020204030204" pitchFamily="34" charset="0"/>
                <a:ea typeface="Calibri" panose="020F0502020204030204" pitchFamily="34" charset="0"/>
                <a:cs typeface="Arial" panose="020B0604020202020204" pitchFamily="34" charset="0"/>
              </a:rPr>
              <a:t>) "כי כולם ידעו אותי </a:t>
            </a:r>
            <a:r>
              <a:rPr lang="he-IL" sz="1800" dirty="0" err="1">
                <a:effectLst/>
                <a:latin typeface="Calibri" panose="020F0502020204030204" pitchFamily="34" charset="0"/>
                <a:ea typeface="Calibri" panose="020F0502020204030204" pitchFamily="34" charset="0"/>
                <a:cs typeface="Arial" panose="020B0604020202020204" pitchFamily="34" charset="0"/>
              </a:rPr>
              <a:t>למקטנם</a:t>
            </a:r>
            <a:r>
              <a:rPr lang="he-IL" sz="1800" dirty="0">
                <a:effectLst/>
                <a:latin typeface="Calibri" panose="020F0502020204030204" pitchFamily="34" charset="0"/>
                <a:ea typeface="Calibri" panose="020F0502020204030204" pitchFamily="34" charset="0"/>
                <a:cs typeface="Arial" panose="020B0604020202020204" pitchFamily="34" charset="0"/>
              </a:rPr>
              <a:t> ועד </a:t>
            </a:r>
            <a:r>
              <a:rPr lang="he-IL" sz="1800" dirty="0" err="1">
                <a:effectLst/>
                <a:latin typeface="Calibri" panose="020F0502020204030204" pitchFamily="34" charset="0"/>
                <a:ea typeface="Calibri" panose="020F0502020204030204" pitchFamily="34" charset="0"/>
                <a:cs typeface="Arial" panose="020B0604020202020204" pitchFamily="34" charset="0"/>
              </a:rPr>
              <a:t>גדולם</a:t>
            </a:r>
            <a:r>
              <a:rPr lang="he-IL" sz="1800" dirty="0">
                <a:effectLst/>
                <a:latin typeface="Calibri" panose="020F0502020204030204" pitchFamily="34" charset="0"/>
                <a:ea typeface="Calibri" panose="020F0502020204030204" pitchFamily="34" charset="0"/>
                <a:cs typeface="Arial" panose="020B0604020202020204" pitchFamily="34" charset="0"/>
              </a:rPr>
              <a:t>".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הרי שתכלית </a:t>
            </a:r>
            <a:r>
              <a:rPr lang="he-IL" sz="1800" dirty="0" err="1">
                <a:effectLst/>
                <a:latin typeface="Calibri" panose="020F0502020204030204" pitchFamily="34" charset="0"/>
                <a:ea typeface="Calibri" panose="020F0502020204030204" pitchFamily="34" charset="0"/>
                <a:cs typeface="Arial" panose="020B0604020202020204" pitchFamily="34" charset="0"/>
              </a:rPr>
              <a:t>הענג</a:t>
            </a:r>
            <a:r>
              <a:rPr lang="he-IL" sz="1800" dirty="0">
                <a:effectLst/>
                <a:latin typeface="Calibri" panose="020F0502020204030204" pitchFamily="34" charset="0"/>
                <a:ea typeface="Calibri" panose="020F0502020204030204" pitchFamily="34" charset="0"/>
                <a:cs typeface="Arial" panose="020B0604020202020204" pitchFamily="34" charset="0"/>
              </a:rPr>
              <a:t> שיהא לעתיד הוא שהדעת תהא מכרת את ה' ויודעת את טובו, ותחושת כל אדם בעולם הבא, תהא מתוך הכרה אמיתית היאך חי הוא בעולם שכולו טוב, ויש רק טוב, והטוב הנו בעצם זועק מכל פינה, והיאך </a:t>
            </a:r>
            <a:r>
              <a:rPr lang="he-IL" sz="1800" dirty="0" err="1">
                <a:effectLst/>
                <a:latin typeface="Calibri" panose="020F0502020204030204" pitchFamily="34" charset="0"/>
                <a:ea typeface="Calibri" panose="020F0502020204030204" pitchFamily="34" charset="0"/>
                <a:cs typeface="Arial" panose="020B0604020202020204" pitchFamily="34" charset="0"/>
              </a:rPr>
              <a:t>הקב''ה</a:t>
            </a:r>
            <a:r>
              <a:rPr lang="he-IL" sz="1800" dirty="0">
                <a:effectLst/>
                <a:latin typeface="Calibri" panose="020F0502020204030204" pitchFamily="34" charset="0"/>
                <a:ea typeface="Calibri" panose="020F0502020204030204" pitchFamily="34" charset="0"/>
                <a:cs typeface="Arial" panose="020B0604020202020204" pitchFamily="34" charset="0"/>
              </a:rPr>
              <a:t> שהוא טוב מחפש רק להטיב ולהיטיב, </a:t>
            </a:r>
          </a:p>
          <a:p>
            <a:pPr algn="just" rtl="1">
              <a:lnSpc>
                <a:spcPct val="107000"/>
              </a:lnSpc>
              <a:spcAft>
                <a:spcPts val="800"/>
              </a:spcAft>
            </a:pPr>
            <a:r>
              <a:rPr lang="he-IL" sz="1800" dirty="0">
                <a:effectLst/>
                <a:latin typeface="Calibri" panose="020F0502020204030204" pitchFamily="34" charset="0"/>
                <a:ea typeface="Calibri" panose="020F0502020204030204" pitchFamily="34" charset="0"/>
                <a:cs typeface="Arial" panose="020B0604020202020204" pitchFamily="34" charset="0"/>
              </a:rPr>
              <a:t>ודבקות הנשמה בשרשה ובמקור מצבתה לעתיד, תביא לתחושה כאילו יושב אדם בתוך ים של טוב, שכל סביבו קורא ומבשר רק טוב וטוב אין רע כלל, אין דין כלל, והכרה זו תהא כל כך אמיתית וברורה עד שתהוה ענג עצום לחיות בה בכל רגע ורגע, וכל רגע בהכרה שכזו יפה מכל ענגי עולם הזה.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7000"/>
              </a:lnSpc>
              <a:spcAft>
                <a:spcPts val="800"/>
              </a:spcAft>
            </a:pPr>
            <a:r>
              <a:rPr lang="he-IL" sz="1800" dirty="0">
                <a:effectLst/>
                <a:highlight>
                  <a:srgbClr val="FFFF00"/>
                </a:highlight>
                <a:latin typeface="Calibri" panose="020F0502020204030204" pitchFamily="34" charset="0"/>
                <a:ea typeface="Calibri" panose="020F0502020204030204" pitchFamily="34" charset="0"/>
                <a:cs typeface="Arial" panose="020B0604020202020204" pitchFamily="34" charset="0"/>
              </a:rPr>
              <a:t>אלא שצריך לדעת כל אדם ידיעה נחוצה שבה בעצם תלוי כל עתידו. </a:t>
            </a:r>
            <a:r>
              <a:rPr lang="he-IL" sz="1800" dirty="0">
                <a:effectLst/>
                <a:latin typeface="Calibri" panose="020F0502020204030204" pitchFamily="34" charset="0"/>
                <a:ea typeface="Calibri" panose="020F0502020204030204" pitchFamily="34" charset="0"/>
                <a:cs typeface="Arial" panose="020B0604020202020204" pitchFamily="34" charset="0"/>
              </a:rPr>
              <a:t>והוא </a:t>
            </a:r>
            <a:r>
              <a:rPr lang="he-IL" sz="1800" b="1" dirty="0">
                <a:effectLst/>
                <a:latin typeface="Calibri" panose="020F0502020204030204" pitchFamily="34" charset="0"/>
                <a:ea typeface="Calibri" panose="020F0502020204030204" pitchFamily="34" charset="0"/>
                <a:cs typeface="Arial" panose="020B0604020202020204" pitchFamily="34" charset="0"/>
              </a:rPr>
              <a:t>שככל שישתייך האדם לידיעה זו עתה כשאנו בגלות והסתר ויכיר </a:t>
            </a:r>
            <a:r>
              <a:rPr lang="he-IL" sz="1800" b="1" dirty="0" err="1">
                <a:effectLst/>
                <a:latin typeface="Calibri" panose="020F0502020204030204" pitchFamily="34" charset="0"/>
                <a:ea typeface="Calibri" panose="020F0502020204030204" pitchFamily="34" charset="0"/>
                <a:cs typeface="Arial" panose="020B0604020202020204" pitchFamily="34" charset="0"/>
              </a:rPr>
              <a:t>שהכל</a:t>
            </a:r>
            <a:r>
              <a:rPr lang="he-IL" sz="1800" b="1" dirty="0">
                <a:effectLst/>
                <a:latin typeface="Calibri" panose="020F0502020204030204" pitchFamily="34" charset="0"/>
                <a:ea typeface="Calibri" panose="020F0502020204030204" pitchFamily="34" charset="0"/>
                <a:cs typeface="Arial" panose="020B0604020202020204" pitchFamily="34" charset="0"/>
              </a:rPr>
              <a:t> טוב כבר כאן בעולם הזה, ויעמל </a:t>
            </a:r>
            <a:r>
              <a:rPr lang="he-IL" sz="1800" b="1" dirty="0" err="1">
                <a:effectLst/>
                <a:latin typeface="Calibri" panose="020F0502020204030204" pitchFamily="34" charset="0"/>
                <a:ea typeface="Calibri" panose="020F0502020204030204" pitchFamily="34" charset="0"/>
                <a:cs typeface="Arial" panose="020B0604020202020204" pitchFamily="34" charset="0"/>
              </a:rPr>
              <a:t>ויתיגע</a:t>
            </a:r>
            <a:r>
              <a:rPr lang="he-IL" sz="1800" b="1" dirty="0">
                <a:effectLst/>
                <a:latin typeface="Calibri" panose="020F0502020204030204" pitchFamily="34" charset="0"/>
                <a:ea typeface="Calibri" panose="020F0502020204030204" pitchFamily="34" charset="0"/>
                <a:cs typeface="Arial" panose="020B0604020202020204" pitchFamily="34" charset="0"/>
              </a:rPr>
              <a:t> להשריש ידיעה זו </a:t>
            </a:r>
            <a:r>
              <a:rPr lang="he-IL" sz="1800" b="1" dirty="0" err="1">
                <a:effectLst/>
                <a:latin typeface="Calibri" panose="020F0502020204030204" pitchFamily="34" charset="0"/>
                <a:ea typeface="Calibri" panose="020F0502020204030204" pitchFamily="34" charset="0"/>
                <a:cs typeface="Arial" panose="020B0604020202020204" pitchFamily="34" charset="0"/>
              </a:rPr>
              <a:t>בלבו</a:t>
            </a:r>
            <a:r>
              <a:rPr lang="he-IL" sz="1800" b="1" dirty="0">
                <a:effectLst/>
                <a:latin typeface="Calibri" panose="020F0502020204030204" pitchFamily="34" charset="0"/>
                <a:ea typeface="Calibri" panose="020F0502020204030204" pitchFamily="34" charset="0"/>
                <a:cs typeface="Arial" panose="020B0604020202020204" pitchFamily="34" charset="0"/>
              </a:rPr>
              <a:t> שבעצם </a:t>
            </a:r>
            <a:r>
              <a:rPr lang="he-IL" sz="1800" b="1" dirty="0" err="1">
                <a:effectLst/>
                <a:latin typeface="Calibri" panose="020F0502020204030204" pitchFamily="34" charset="0"/>
                <a:ea typeface="Calibri" panose="020F0502020204030204" pitchFamily="34" charset="0"/>
                <a:cs typeface="Arial" panose="020B0604020202020204" pitchFamily="34" charset="0"/>
              </a:rPr>
              <a:t>הכל</a:t>
            </a:r>
            <a:r>
              <a:rPr lang="he-IL" sz="1800" b="1" dirty="0">
                <a:effectLst/>
                <a:latin typeface="Calibri" panose="020F0502020204030204" pitchFamily="34" charset="0"/>
                <a:ea typeface="Calibri" panose="020F0502020204030204" pitchFamily="34" charset="0"/>
                <a:cs typeface="Arial" panose="020B0604020202020204" pitchFamily="34" charset="0"/>
              </a:rPr>
              <a:t> לטובה</a:t>
            </a:r>
            <a:r>
              <a:rPr lang="he-IL" sz="1800" dirty="0">
                <a:effectLst/>
                <a:latin typeface="Calibri" panose="020F0502020204030204" pitchFamily="34" charset="0"/>
                <a:ea typeface="Calibri" panose="020F0502020204030204" pitchFamily="34" charset="0"/>
                <a:cs typeface="Arial" panose="020B0604020202020204" pitchFamily="34" charset="0"/>
              </a:rPr>
              <a:t>, </a:t>
            </a:r>
          </a:p>
          <a:p>
            <a:pPr algn="just" rtl="1">
              <a:lnSpc>
                <a:spcPct val="107000"/>
              </a:lnSpc>
              <a:spcAft>
                <a:spcPts val="800"/>
              </a:spcAft>
            </a:pPr>
            <a:r>
              <a:rPr lang="he-IL" sz="1800" dirty="0">
                <a:effectLst/>
                <a:highlight>
                  <a:srgbClr val="FFFF00"/>
                </a:highlight>
                <a:latin typeface="Calibri" panose="020F0502020204030204" pitchFamily="34" charset="0"/>
                <a:ea typeface="Calibri" panose="020F0502020204030204" pitchFamily="34" charset="0"/>
                <a:cs typeface="Arial" panose="020B0604020202020204" pitchFamily="34" charset="0"/>
              </a:rPr>
              <a:t>אזי כפי אשר ישתייך לידיעה זו כאן בעולם הזה כן יזכה לה בבהירות ובהכרה יותר לעולם הבא </a:t>
            </a:r>
            <a:r>
              <a:rPr lang="he-IL" sz="1800" dirty="0" err="1">
                <a:effectLst/>
                <a:highlight>
                  <a:srgbClr val="FFFF00"/>
                </a:highlight>
                <a:latin typeface="Calibri" panose="020F0502020204030204" pitchFamily="34" charset="0"/>
                <a:ea typeface="Calibri" panose="020F0502020204030204" pitchFamily="34" charset="0"/>
                <a:cs typeface="Arial" panose="020B0604020202020204" pitchFamily="34" charset="0"/>
              </a:rPr>
              <a:t>ויהנה</a:t>
            </a:r>
            <a:r>
              <a:rPr lang="he-IL" sz="1800" dirty="0">
                <a:effectLst/>
                <a:highlight>
                  <a:srgbClr val="FFFF00"/>
                </a:highlight>
                <a:latin typeface="Calibri" panose="020F0502020204030204" pitchFamily="34" charset="0"/>
                <a:ea typeface="Calibri" panose="020F0502020204030204" pitchFamily="34" charset="0"/>
                <a:cs typeface="Arial" panose="020B0604020202020204" pitchFamily="34" charset="0"/>
              </a:rPr>
              <a:t> ממנה לנצח. </a:t>
            </a:r>
            <a:endParaRPr lang="en-US" sz="1800"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p>
            <a:pPr marL="457200" algn="just" rtl="1">
              <a:lnSpc>
                <a:spcPts val="1400"/>
              </a:lnSpc>
              <a:spcBef>
                <a:spcPts val="1200"/>
              </a:spcBef>
              <a:spcAft>
                <a:spcPts val="300"/>
              </a:spcAft>
              <a:tabLst>
                <a:tab pos="147320" algn="l"/>
              </a:tabLst>
            </a:pP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p:txBody>
      </p:sp>
      <p:sp>
        <p:nvSpPr>
          <p:cNvPr id="4" name="מציין מיקום של מספר שקופית 3">
            <a:extLst>
              <a:ext uri="{FF2B5EF4-FFF2-40B4-BE49-F238E27FC236}">
                <a16:creationId xmlns:a16="http://schemas.microsoft.com/office/drawing/2014/main" id="{53EE7F0D-E9BC-0AEE-3B34-B9B245A8BBD4}"/>
              </a:ext>
            </a:extLst>
          </p:cNvPr>
          <p:cNvSpPr>
            <a:spLocks noGrp="1"/>
          </p:cNvSpPr>
          <p:nvPr>
            <p:ph type="sldNum" sz="quarter" idx="12"/>
          </p:nvPr>
        </p:nvSpPr>
        <p:spPr/>
        <p:txBody>
          <a:bodyPr/>
          <a:lstStyle/>
          <a:p>
            <a:fld id="{519954A3-9DFD-4C44-94BA-B95130A3BA1C}" type="slidenum">
              <a:rPr lang="en-US" smtClean="0"/>
              <a:t>86</a:t>
            </a:fld>
            <a:endParaRPr lang="en-US" dirty="0"/>
          </a:p>
        </p:txBody>
      </p:sp>
    </p:spTree>
    <p:extLst>
      <p:ext uri="{BB962C8B-B14F-4D97-AF65-F5344CB8AC3E}">
        <p14:creationId xmlns:p14="http://schemas.microsoft.com/office/powerpoint/2010/main" val="211801355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6154D1C-392E-17E3-2760-B169ED08FA7B}"/>
              </a:ext>
            </a:extLst>
          </p:cNvPr>
          <p:cNvSpPr>
            <a:spLocks noGrp="1"/>
          </p:cNvSpPr>
          <p:nvPr>
            <p:ph type="title"/>
          </p:nvPr>
        </p:nvSpPr>
        <p:spPr/>
        <p:txBody>
          <a:bodyPr/>
          <a:lstStyle/>
          <a:p>
            <a:r>
              <a:rPr lang="he-IL" dirty="0" err="1"/>
              <a:t>שויתי</a:t>
            </a:r>
            <a:r>
              <a:rPr lang="he-IL" dirty="0"/>
              <a:t> למעשה - כיצד</a:t>
            </a:r>
          </a:p>
        </p:txBody>
      </p:sp>
      <p:graphicFrame>
        <p:nvGraphicFramePr>
          <p:cNvPr id="6" name="מציין מיקום תוכן 5">
            <a:extLst>
              <a:ext uri="{FF2B5EF4-FFF2-40B4-BE49-F238E27FC236}">
                <a16:creationId xmlns:a16="http://schemas.microsoft.com/office/drawing/2014/main" id="{19B5CDA1-4106-FAE3-432D-100E3DE62311}"/>
              </a:ext>
            </a:extLst>
          </p:cNvPr>
          <p:cNvGraphicFramePr>
            <a:graphicFrameLocks noGrp="1"/>
          </p:cNvGraphicFramePr>
          <p:nvPr>
            <p:ph idx="1"/>
            <p:extLst>
              <p:ext uri="{D42A27DB-BD31-4B8C-83A1-F6EECF244321}">
                <p14:modId xmlns:p14="http://schemas.microsoft.com/office/powerpoint/2010/main" val="2379812359"/>
              </p:ext>
            </p:extLst>
          </p:nvPr>
        </p:nvGraphicFramePr>
        <p:xfrm>
          <a:off x="157017" y="942109"/>
          <a:ext cx="10132291" cy="59158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מציין מיקום של מספר שקופית 3">
            <a:extLst>
              <a:ext uri="{FF2B5EF4-FFF2-40B4-BE49-F238E27FC236}">
                <a16:creationId xmlns:a16="http://schemas.microsoft.com/office/drawing/2014/main" id="{A52F8067-54C5-09E2-EA4F-610CCA31A92A}"/>
              </a:ext>
            </a:extLst>
          </p:cNvPr>
          <p:cNvSpPr>
            <a:spLocks noGrp="1"/>
          </p:cNvSpPr>
          <p:nvPr>
            <p:ph type="sldNum" sz="quarter" idx="12"/>
          </p:nvPr>
        </p:nvSpPr>
        <p:spPr/>
        <p:txBody>
          <a:bodyPr/>
          <a:lstStyle/>
          <a:p>
            <a:fld id="{519954A3-9DFD-4C44-94BA-B95130A3BA1C}" type="slidenum">
              <a:rPr lang="en-US" smtClean="0"/>
              <a:t>87</a:t>
            </a:fld>
            <a:endParaRPr lang="en-US" dirty="0"/>
          </a:p>
        </p:txBody>
      </p:sp>
      <p:pic>
        <p:nvPicPr>
          <p:cNvPr id="5" name="תמונה 4">
            <a:extLst>
              <a:ext uri="{FF2B5EF4-FFF2-40B4-BE49-F238E27FC236}">
                <a16:creationId xmlns:a16="http://schemas.microsoft.com/office/drawing/2014/main" id="{18A58435-92B5-9027-379A-2FB4F27F9660}"/>
              </a:ext>
            </a:extLst>
          </p:cNvPr>
          <p:cNvPicPr>
            <a:picLocks noChangeAspect="1"/>
          </p:cNvPicPr>
          <p:nvPr/>
        </p:nvPicPr>
        <p:blipFill>
          <a:blip r:embed="rId7"/>
          <a:stretch>
            <a:fillRect/>
          </a:stretch>
        </p:blipFill>
        <p:spPr>
          <a:xfrm>
            <a:off x="10058215" y="0"/>
            <a:ext cx="2133785" cy="2133785"/>
          </a:xfrm>
          <a:prstGeom prst="rect">
            <a:avLst/>
          </a:prstGeom>
        </p:spPr>
      </p:pic>
    </p:spTree>
    <p:extLst>
      <p:ext uri="{BB962C8B-B14F-4D97-AF65-F5344CB8AC3E}">
        <p14:creationId xmlns:p14="http://schemas.microsoft.com/office/powerpoint/2010/main" val="298345691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86CF67D-2782-2796-5F63-CAF75134B695}"/>
              </a:ext>
            </a:extLst>
          </p:cNvPr>
          <p:cNvSpPr>
            <a:spLocks noGrp="1"/>
          </p:cNvSpPr>
          <p:nvPr>
            <p:ph type="title"/>
          </p:nvPr>
        </p:nvSpPr>
        <p:spPr/>
        <p:txBody>
          <a:bodyPr/>
          <a:lstStyle/>
          <a:p>
            <a:r>
              <a:rPr lang="he-IL" dirty="0"/>
              <a:t>תמיד בתודעה - תמיד בשמחה</a:t>
            </a:r>
          </a:p>
        </p:txBody>
      </p:sp>
      <p:sp>
        <p:nvSpPr>
          <p:cNvPr id="3" name="מציין מיקום תוכן 2">
            <a:extLst>
              <a:ext uri="{FF2B5EF4-FFF2-40B4-BE49-F238E27FC236}">
                <a16:creationId xmlns:a16="http://schemas.microsoft.com/office/drawing/2014/main" id="{95F8986D-32E1-2E70-982D-AE834B8AF8FA}"/>
              </a:ext>
            </a:extLst>
          </p:cNvPr>
          <p:cNvSpPr>
            <a:spLocks noGrp="1"/>
          </p:cNvSpPr>
          <p:nvPr>
            <p:ph idx="1"/>
          </p:nvPr>
        </p:nvSpPr>
        <p:spPr/>
        <p:txBody>
          <a:bodyPr/>
          <a:lstStyle/>
          <a:p>
            <a:pPr algn="just"/>
            <a:r>
              <a:rPr lang="he-IL" dirty="0"/>
              <a:t>לפי זה, מצות דביקות בה' ו"שויתי ה' לנגדי תמיד" ומצות "השמר לך פן תשכח את ה' אלוקיך" דורשות מהאדם לא להינתק אף לרגע, מהיבט מואר זה על החיים המשקף את נוכחות השי"ת עם כל מידות טובו ואהבתו הגדולה לברואיו. </a:t>
            </a:r>
          </a:p>
          <a:p>
            <a:pPr algn="just"/>
            <a:r>
              <a:rPr lang="he-IL" dirty="0"/>
              <a:t>שיראה תמיד את העולם במבט של ההכרה שיש בורא עולם שהוא טוב ואוהב אותו מאד, היבט הנובע </a:t>
            </a:r>
            <a:r>
              <a:rPr lang="he-IL" dirty="0" err="1"/>
              <a:t>מהכרותו</a:t>
            </a:r>
            <a:r>
              <a:rPr lang="he-IL" dirty="0"/>
              <a:t> בו </a:t>
            </a:r>
            <a:r>
              <a:rPr lang="he-IL" dirty="0" err="1"/>
              <a:t>ית</a:t>
            </a:r>
            <a:r>
              <a:rPr lang="he-IL" dirty="0"/>
              <a:t>' מכל הקורה </a:t>
            </a:r>
            <a:r>
              <a:rPr lang="he-IL" dirty="0" err="1"/>
              <a:t>איתו</a:t>
            </a:r>
            <a:r>
              <a:rPr lang="he-IL" dirty="0"/>
              <a:t> יום יום בחייו האישיים. </a:t>
            </a:r>
          </a:p>
          <a:p>
            <a:pPr algn="just"/>
            <a:r>
              <a:rPr lang="he-IL" dirty="0">
                <a:highlight>
                  <a:srgbClr val="FFFF00"/>
                </a:highlight>
              </a:rPr>
              <a:t>נמצא שפירוש המילה "תמיד" היא כפשוטה, תמיד ממש.</a:t>
            </a:r>
          </a:p>
          <a:p>
            <a:pPr algn="just"/>
            <a:endParaRPr lang="he-IL" dirty="0"/>
          </a:p>
          <a:p>
            <a:pPr algn="just"/>
            <a:r>
              <a:rPr lang="he-IL" dirty="0"/>
              <a:t>בנוסף לכך, האדם שזכה לחוש את הנעימות, השמחה והרוגע של הרגשת נוכחותו </a:t>
            </a:r>
            <a:r>
              <a:rPr lang="he-IL" dirty="0" err="1"/>
              <a:t>ית</a:t>
            </a:r>
            <a:r>
              <a:rPr lang="he-IL" dirty="0"/>
              <a:t>', בכל הזדמנות שאין הרהוריו תפוסים על ידי דברים הכרחיים אחרים, יחזרו מחשבותיו באופן טבעי לרגשות הנעימים לו ביותר, לחוש את טובו </a:t>
            </a:r>
            <a:r>
              <a:rPr lang="he-IL" dirty="0" err="1"/>
              <a:t>ית</a:t>
            </a:r>
            <a:r>
              <a:rPr lang="he-IL" dirty="0"/>
              <a:t>' ואת אהבתו הגדולה אליו.</a:t>
            </a:r>
          </a:p>
          <a:p>
            <a:pPr algn="just"/>
            <a:r>
              <a:rPr lang="he-IL" dirty="0"/>
              <a:t>יש להוסיף </a:t>
            </a:r>
            <a:r>
              <a:rPr lang="he-IL" dirty="0" err="1"/>
              <a:t>שודאי</a:t>
            </a:r>
            <a:r>
              <a:rPr lang="he-IL" dirty="0"/>
              <a:t> הדרך לעבוד על קיום </a:t>
            </a:r>
            <a:r>
              <a:rPr lang="he-IL" dirty="0" err="1"/>
              <a:t>המצוה</a:t>
            </a:r>
            <a:r>
              <a:rPr lang="he-IL" dirty="0"/>
              <a:t> היא אכן לחשוב באופן פעיל - במחשבה מלאה - על נוכחותו וטובו </a:t>
            </a:r>
            <a:r>
              <a:rPr lang="he-IL" dirty="0" err="1"/>
              <a:t>ית</a:t>
            </a:r>
            <a:r>
              <a:rPr lang="he-IL" dirty="0"/>
              <a:t>' ועל ידי זה יקבל את ההיבט הנכון על הבריאה, אמנם לא על זה נאמר החיוב של "תמיד" ו"השמר לך פן תשכח את ה' אלוקיך".</a:t>
            </a:r>
          </a:p>
          <a:p>
            <a:pPr algn="just"/>
            <a:endParaRPr lang="he-IL" dirty="0"/>
          </a:p>
        </p:txBody>
      </p:sp>
      <p:sp>
        <p:nvSpPr>
          <p:cNvPr id="4" name="מציין מיקום של מספר שקופית 3">
            <a:extLst>
              <a:ext uri="{FF2B5EF4-FFF2-40B4-BE49-F238E27FC236}">
                <a16:creationId xmlns:a16="http://schemas.microsoft.com/office/drawing/2014/main" id="{4450487A-8E98-29EC-FB6E-C63D3BDBDDAA}"/>
              </a:ext>
            </a:extLst>
          </p:cNvPr>
          <p:cNvSpPr>
            <a:spLocks noGrp="1"/>
          </p:cNvSpPr>
          <p:nvPr>
            <p:ph type="sldNum" sz="quarter" idx="12"/>
          </p:nvPr>
        </p:nvSpPr>
        <p:spPr/>
        <p:txBody>
          <a:bodyPr/>
          <a:lstStyle/>
          <a:p>
            <a:fld id="{519954A3-9DFD-4C44-94BA-B95130A3BA1C}" type="slidenum">
              <a:rPr lang="en-US" smtClean="0"/>
              <a:t>88</a:t>
            </a:fld>
            <a:endParaRPr lang="en-US" dirty="0"/>
          </a:p>
        </p:txBody>
      </p:sp>
    </p:spTree>
    <p:extLst>
      <p:ext uri="{BB962C8B-B14F-4D97-AF65-F5344CB8AC3E}">
        <p14:creationId xmlns:p14="http://schemas.microsoft.com/office/powerpoint/2010/main" val="228804696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DF3F3BA-BC52-895A-5ACF-8B22AE2FA0B8}"/>
              </a:ext>
            </a:extLst>
          </p:cNvPr>
          <p:cNvSpPr>
            <a:spLocks noGrp="1"/>
          </p:cNvSpPr>
          <p:nvPr>
            <p:ph type="title"/>
          </p:nvPr>
        </p:nvSpPr>
        <p:spPr/>
        <p:txBody>
          <a:bodyPr/>
          <a:lstStyle/>
          <a:p>
            <a:r>
              <a:rPr lang="he-IL" dirty="0"/>
              <a:t>תמיד – הרגשה תמידית</a:t>
            </a:r>
          </a:p>
        </p:txBody>
      </p:sp>
      <p:sp>
        <p:nvSpPr>
          <p:cNvPr id="3" name="מציין מיקום תוכן 2">
            <a:extLst>
              <a:ext uri="{FF2B5EF4-FFF2-40B4-BE49-F238E27FC236}">
                <a16:creationId xmlns:a16="http://schemas.microsoft.com/office/drawing/2014/main" id="{DD7E7CE4-D3D4-2DBF-72FB-DC711CFDAE72}"/>
              </a:ext>
            </a:extLst>
          </p:cNvPr>
          <p:cNvSpPr>
            <a:spLocks noGrp="1"/>
          </p:cNvSpPr>
          <p:nvPr>
            <p:ph idx="1"/>
          </p:nvPr>
        </p:nvSpPr>
        <p:spPr/>
        <p:txBody>
          <a:bodyPr>
            <a:normAutofit lnSpcReduction="10000"/>
          </a:bodyPr>
          <a:lstStyle/>
          <a:p>
            <a:r>
              <a:rPr lang="he-IL" b="0" dirty="0"/>
              <a:t>מצאנו מקומות נוספים שכוונת המצווה היא </a:t>
            </a:r>
            <a:r>
              <a:rPr lang="he-IL" b="0" dirty="0">
                <a:highlight>
                  <a:srgbClr val="FFFF00"/>
                </a:highlight>
              </a:rPr>
              <a:t>לחיות מתחת הרגשה התמידית</a:t>
            </a:r>
            <a:r>
              <a:rPr lang="he-IL" b="0" dirty="0"/>
              <a:t>, ולא שבפועל צריך לחשוב על הדבר. </a:t>
            </a:r>
          </a:p>
          <a:p>
            <a:r>
              <a:rPr lang="he-IL" b="0" dirty="0"/>
              <a:t>לגבי שש מצוות תמידיות כתב החינוך: </a:t>
            </a:r>
            <a:r>
              <a:rPr lang="he-IL" b="0" dirty="0">
                <a:solidFill>
                  <a:srgbClr val="00B050"/>
                </a:solidFill>
              </a:rPr>
              <a:t>"חיובן תמידי לא יפסק מעל האדם אפילו רגע אחד כל ימיו".</a:t>
            </a:r>
          </a:p>
          <a:p>
            <a:r>
              <a:rPr lang="he-IL" b="0" dirty="0"/>
              <a:t>מפרש הפסקי תשובות </a:t>
            </a:r>
            <a:r>
              <a:rPr lang="he-IL" sz="500" b="0" dirty="0"/>
              <a:t>סימן א אות ג </a:t>
            </a:r>
            <a:r>
              <a:rPr lang="he-IL" b="0" dirty="0"/>
              <a:t>ועוד מתפרש </a:t>
            </a:r>
            <a:r>
              <a:rPr lang="he-IL" dirty="0"/>
              <a:t>'חיובן תמידי' על היות כל מעשי האדם תמיד תחת ההרגשה של עול מלכות שמים הנזכר </a:t>
            </a:r>
            <a:r>
              <a:rPr lang="he-IL" dirty="0" err="1"/>
              <a:t>מכח</a:t>
            </a:r>
            <a:r>
              <a:rPr lang="he-IL" dirty="0"/>
              <a:t> האמונה בשש המצוות התמידיות</a:t>
            </a:r>
            <a:r>
              <a:rPr lang="he-IL" b="0" dirty="0"/>
              <a:t>.</a:t>
            </a:r>
          </a:p>
          <a:p>
            <a:pPr algn="just"/>
            <a:r>
              <a:rPr lang="he-IL" b="0" dirty="0"/>
              <a:t>וכן כתב </a:t>
            </a:r>
            <a:r>
              <a:rPr lang="he-IL" b="0" dirty="0" err="1"/>
              <a:t>בשו"ת</a:t>
            </a:r>
            <a:r>
              <a:rPr lang="he-IL" b="0" dirty="0"/>
              <a:t> להורות נתן </a:t>
            </a:r>
            <a:r>
              <a:rPr lang="he-IL" sz="1000" b="0" dirty="0"/>
              <a:t>חלק ט סימן א </a:t>
            </a:r>
            <a:r>
              <a:rPr lang="he-IL" b="0" dirty="0"/>
              <a:t>- נראה דאף בשעה שאינו </a:t>
            </a:r>
            <a:r>
              <a:rPr lang="he-IL" b="0" dirty="0" err="1"/>
              <a:t>מכוין</a:t>
            </a:r>
            <a:r>
              <a:rPr lang="he-IL" b="0" dirty="0"/>
              <a:t> </a:t>
            </a:r>
            <a:r>
              <a:rPr lang="he-IL" b="0" dirty="0" err="1"/>
              <a:t>בהדיא</a:t>
            </a:r>
            <a:r>
              <a:rPr lang="he-IL" b="0" dirty="0"/>
              <a:t> ביחוד השם, </a:t>
            </a:r>
            <a:r>
              <a:rPr lang="he-IL" dirty="0"/>
              <a:t>אלא שיודע ומאמין ביחוד השם והדבר מוסכם בידיעתו, הרי קיים את </a:t>
            </a:r>
            <a:r>
              <a:rPr lang="he-IL" dirty="0" err="1"/>
              <a:t>המצוה</a:t>
            </a:r>
            <a:r>
              <a:rPr lang="he-IL" dirty="0"/>
              <a:t> בכל רגע.</a:t>
            </a:r>
          </a:p>
          <a:p>
            <a:pPr algn="just"/>
            <a:r>
              <a:rPr lang="he-IL" b="0" dirty="0"/>
              <a:t>ועיין </a:t>
            </a:r>
            <a:r>
              <a:rPr lang="he-IL" b="0" dirty="0" err="1"/>
              <a:t>בשו"ת</a:t>
            </a:r>
            <a:r>
              <a:rPr lang="he-IL" b="0" dirty="0"/>
              <a:t> להורות נתן (ח"א סי' א') שכתבנו </a:t>
            </a:r>
            <a:r>
              <a:rPr lang="he-IL" b="0" dirty="0" err="1"/>
              <a:t>דאסור</a:t>
            </a:r>
            <a:r>
              <a:rPr lang="he-IL" b="0" dirty="0"/>
              <a:t> להרהר במציאות השי"ת במקומות שאסור להרהר בדברי תורה. </a:t>
            </a:r>
          </a:p>
          <a:p>
            <a:pPr algn="just"/>
            <a:r>
              <a:rPr lang="he-IL" b="0" dirty="0" err="1"/>
              <a:t>ובשו"ת</a:t>
            </a:r>
            <a:r>
              <a:rPr lang="he-IL" b="0" dirty="0"/>
              <a:t> לב אברהם (ח"א סי' כ"ג) תמה על זה, </a:t>
            </a:r>
            <a:r>
              <a:rPr lang="he-IL" b="0" dirty="0" err="1"/>
              <a:t>ממש"כ</a:t>
            </a:r>
            <a:r>
              <a:rPr lang="he-IL" b="0" dirty="0"/>
              <a:t> החנוך בהקדמתו </a:t>
            </a:r>
            <a:r>
              <a:rPr lang="he-IL" b="0" dirty="0" err="1"/>
              <a:t>דשש</a:t>
            </a:r>
            <a:r>
              <a:rPr lang="he-IL" b="0" dirty="0"/>
              <a:t> מצוות הן שחיובן תמידי לא יפסוק מעל האדם אפילו רגע אחד, </a:t>
            </a:r>
            <a:r>
              <a:rPr lang="he-IL" sz="500" b="0" dirty="0"/>
              <a:t>דהיינו להאמין בה', ושלא להאמין זולתו, לייחדו, לאהבה אותו, ליראה אותו, שלא לתור אחר מחשבת הלב וראיית </a:t>
            </a:r>
            <a:r>
              <a:rPr lang="he-IL" sz="500" b="0" dirty="0" err="1"/>
              <a:t>העינים</a:t>
            </a:r>
            <a:r>
              <a:rPr lang="he-IL" sz="500" b="0" dirty="0"/>
              <a:t>, </a:t>
            </a:r>
            <a:r>
              <a:rPr lang="he-IL" b="0" dirty="0">
                <a:solidFill>
                  <a:srgbClr val="00B050"/>
                </a:solidFill>
              </a:rPr>
              <a:t>וא"כ אין להפטר מהן אף במקום שאסור להרהר בדברי תורה עיין שם. </a:t>
            </a:r>
          </a:p>
          <a:p>
            <a:pPr algn="just"/>
            <a:r>
              <a:rPr lang="he-IL" b="0" dirty="0"/>
              <a:t>ובאמת לק"מ, דאין </a:t>
            </a:r>
            <a:r>
              <a:rPr lang="he-IL" b="0" dirty="0" err="1"/>
              <a:t>כונת</a:t>
            </a:r>
            <a:r>
              <a:rPr lang="he-IL" b="0" dirty="0"/>
              <a:t> החנוך ז"ל שלא יסיח דעתו אף רגע משש מצוות הללו, </a:t>
            </a:r>
            <a:r>
              <a:rPr lang="he-IL" sz="1100" b="0" dirty="0" err="1"/>
              <a:t>דהא</a:t>
            </a:r>
            <a:r>
              <a:rPr lang="he-IL" sz="1100" b="0" dirty="0"/>
              <a:t> כשעוסק במשא ומתן ואף כשעוסק בתורה לא יתכן שלא יסיח דעתו מהן, </a:t>
            </a:r>
            <a:r>
              <a:rPr lang="he-IL" sz="1100" b="0" dirty="0" err="1"/>
              <a:t>וכמש"כ</a:t>
            </a:r>
            <a:r>
              <a:rPr lang="he-IL" sz="1100" b="0" dirty="0"/>
              <a:t> </a:t>
            </a:r>
            <a:r>
              <a:rPr lang="he-IL" sz="1100" b="0" dirty="0" err="1"/>
              <a:t>הראב"ד</a:t>
            </a:r>
            <a:r>
              <a:rPr lang="he-IL" sz="1100" b="0" dirty="0"/>
              <a:t> (פ"ז מפרה אדומה </a:t>
            </a:r>
            <a:r>
              <a:rPr lang="he-IL" sz="1100" b="0" dirty="0" err="1"/>
              <a:t>ה"ג</a:t>
            </a:r>
            <a:r>
              <a:rPr lang="he-IL" sz="1100" b="0" dirty="0"/>
              <a:t>) שאין אדם יכול </a:t>
            </a:r>
            <a:r>
              <a:rPr lang="he-IL" sz="1100" b="0" dirty="0" err="1"/>
              <a:t>לכוין</a:t>
            </a:r>
            <a:r>
              <a:rPr lang="he-IL" sz="1100" b="0" dirty="0"/>
              <a:t> דעתו לב' דברים כאחד עיין שם</a:t>
            </a:r>
            <a:r>
              <a:rPr lang="he-IL" b="0" dirty="0"/>
              <a:t>, </a:t>
            </a:r>
            <a:r>
              <a:rPr lang="he-IL" dirty="0"/>
              <a:t>אלא הכונה </a:t>
            </a:r>
            <a:r>
              <a:rPr lang="he-IL" dirty="0" err="1"/>
              <a:t>דשש</a:t>
            </a:r>
            <a:r>
              <a:rPr lang="he-IL" dirty="0"/>
              <a:t> מצוות הללו </a:t>
            </a:r>
            <a:r>
              <a:rPr lang="he-IL" dirty="0" err="1"/>
              <a:t>צריכין</a:t>
            </a:r>
            <a:r>
              <a:rPr lang="he-IL" dirty="0"/>
              <a:t> שיהיו </a:t>
            </a:r>
            <a:r>
              <a:rPr lang="he-IL" dirty="0" err="1"/>
              <a:t>חקוקין</a:t>
            </a:r>
            <a:r>
              <a:rPr lang="he-IL" dirty="0"/>
              <a:t> </a:t>
            </a:r>
            <a:r>
              <a:rPr lang="he-IL" dirty="0" err="1"/>
              <a:t>בלבו</a:t>
            </a:r>
            <a:r>
              <a:rPr lang="he-IL" dirty="0"/>
              <a:t> בידיעה ברורה ואמונה שלימה, ולא תסור ממנו ידיעה ואמונה זו אף רגע</a:t>
            </a:r>
            <a:r>
              <a:rPr lang="he-IL" b="0" dirty="0"/>
              <a:t>, אבל אין הכונה שיהרהר בהן כל רגע שהוא מן הנמנע. ואף כשאינו מהרהר </a:t>
            </a:r>
            <a:r>
              <a:rPr lang="he-IL" b="0" dirty="0" err="1"/>
              <a:t>בהדיא</a:t>
            </a:r>
            <a:r>
              <a:rPr lang="he-IL" b="0" dirty="0"/>
              <a:t> במחשבת מצוות אלו הרי הוא מקיים אותן, כיון </a:t>
            </a:r>
            <a:r>
              <a:rPr lang="he-IL" b="0" dirty="0" err="1"/>
              <a:t>שענין</a:t>
            </a:r>
            <a:r>
              <a:rPr lang="he-IL" b="0" dirty="0"/>
              <a:t> מצוות אלו חקוקים בלבבו. </a:t>
            </a:r>
          </a:p>
          <a:p>
            <a:pPr algn="just"/>
            <a:r>
              <a:rPr lang="he-IL" b="0" dirty="0"/>
              <a:t>וא"כ שפיר </a:t>
            </a:r>
            <a:r>
              <a:rPr lang="he-IL" b="0" dirty="0" err="1"/>
              <a:t>י"ל</a:t>
            </a:r>
            <a:r>
              <a:rPr lang="he-IL" b="0" dirty="0"/>
              <a:t> </a:t>
            </a:r>
            <a:r>
              <a:rPr lang="he-IL" b="0" dirty="0" err="1"/>
              <a:t>דבמקום</a:t>
            </a:r>
            <a:r>
              <a:rPr lang="he-IL" b="0" dirty="0"/>
              <a:t> שאסור להרהר בדברי תורה אסור להרהר </a:t>
            </a:r>
            <a:r>
              <a:rPr lang="he-IL" b="0" dirty="0" err="1"/>
              <a:t>בהדיא</a:t>
            </a:r>
            <a:r>
              <a:rPr lang="he-IL" b="0" dirty="0"/>
              <a:t> במציאות השי"ת, ואין זה ביטול </a:t>
            </a:r>
            <a:r>
              <a:rPr lang="he-IL" b="0" dirty="0" err="1"/>
              <a:t>המצוה</a:t>
            </a:r>
            <a:r>
              <a:rPr lang="he-IL" b="0" dirty="0"/>
              <a:t> כיון </a:t>
            </a:r>
            <a:r>
              <a:rPr lang="he-IL" b="0" dirty="0" err="1"/>
              <a:t>דעכ"פ</a:t>
            </a:r>
            <a:r>
              <a:rPr lang="he-IL" b="0" dirty="0"/>
              <a:t> חקוק בלבבו ענין מצוה זו. </a:t>
            </a:r>
          </a:p>
        </p:txBody>
      </p:sp>
      <p:sp>
        <p:nvSpPr>
          <p:cNvPr id="4" name="מציין מיקום של מספר שקופית 3">
            <a:extLst>
              <a:ext uri="{FF2B5EF4-FFF2-40B4-BE49-F238E27FC236}">
                <a16:creationId xmlns:a16="http://schemas.microsoft.com/office/drawing/2014/main" id="{46703B7C-3ED4-2B72-A795-59A89096FF63}"/>
              </a:ext>
            </a:extLst>
          </p:cNvPr>
          <p:cNvSpPr>
            <a:spLocks noGrp="1"/>
          </p:cNvSpPr>
          <p:nvPr>
            <p:ph type="sldNum" sz="quarter" idx="12"/>
          </p:nvPr>
        </p:nvSpPr>
        <p:spPr/>
        <p:txBody>
          <a:bodyPr/>
          <a:lstStyle/>
          <a:p>
            <a:fld id="{519954A3-9DFD-4C44-94BA-B95130A3BA1C}" type="slidenum">
              <a:rPr lang="en-US" smtClean="0"/>
              <a:t>89</a:t>
            </a:fld>
            <a:endParaRPr lang="en-US" dirty="0"/>
          </a:p>
        </p:txBody>
      </p:sp>
    </p:spTree>
    <p:extLst>
      <p:ext uri="{BB962C8B-B14F-4D97-AF65-F5344CB8AC3E}">
        <p14:creationId xmlns:p14="http://schemas.microsoft.com/office/powerpoint/2010/main" val="221884724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A313362-FEA2-4B5D-6FC5-18B0EF99D7AF}"/>
              </a:ext>
            </a:extLst>
          </p:cNvPr>
          <p:cNvSpPr>
            <a:spLocks noGrp="1"/>
          </p:cNvSpPr>
          <p:nvPr>
            <p:ph type="title"/>
          </p:nvPr>
        </p:nvSpPr>
        <p:spPr/>
        <p:txBody>
          <a:bodyPr/>
          <a:lstStyle/>
          <a:p>
            <a:r>
              <a:rPr lang="he-IL" dirty="0"/>
              <a:t>שכינה בתפילה או תמיד</a:t>
            </a:r>
          </a:p>
        </p:txBody>
      </p:sp>
      <p:pic>
        <p:nvPicPr>
          <p:cNvPr id="6" name="מציין מיקום תוכן 5">
            <a:extLst>
              <a:ext uri="{FF2B5EF4-FFF2-40B4-BE49-F238E27FC236}">
                <a16:creationId xmlns:a16="http://schemas.microsoft.com/office/drawing/2014/main" id="{EDBD9DC8-3742-4049-30E7-3913666C060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1504" y="878216"/>
            <a:ext cx="10131425" cy="5056993"/>
          </a:xfrm>
        </p:spPr>
      </p:pic>
      <p:sp>
        <p:nvSpPr>
          <p:cNvPr id="4" name="מציין מיקום של מספר שקופית 3">
            <a:extLst>
              <a:ext uri="{FF2B5EF4-FFF2-40B4-BE49-F238E27FC236}">
                <a16:creationId xmlns:a16="http://schemas.microsoft.com/office/drawing/2014/main" id="{3A954066-FBB6-0E00-5927-6DF0C6E1F831}"/>
              </a:ext>
            </a:extLst>
          </p:cNvPr>
          <p:cNvSpPr>
            <a:spLocks noGrp="1"/>
          </p:cNvSpPr>
          <p:nvPr>
            <p:ph type="sldNum" sz="quarter" idx="12"/>
          </p:nvPr>
        </p:nvSpPr>
        <p:spPr/>
        <p:txBody>
          <a:bodyPr/>
          <a:lstStyle/>
          <a:p>
            <a:fld id="{519954A3-9DFD-4C44-94BA-B95130A3BA1C}" type="slidenum">
              <a:rPr lang="en-US" smtClean="0"/>
              <a:t>90</a:t>
            </a:fld>
            <a:endParaRPr lang="en-US" dirty="0"/>
          </a:p>
        </p:txBody>
      </p:sp>
    </p:spTree>
    <p:extLst>
      <p:ext uri="{BB962C8B-B14F-4D97-AF65-F5344CB8AC3E}">
        <p14:creationId xmlns:p14="http://schemas.microsoft.com/office/powerpoint/2010/main" val="339308068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17B941E-62D8-B09E-4AB9-2B112716D9EE}"/>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CAA7E388-2579-C477-ADB2-9D0A01CF551E}"/>
              </a:ext>
            </a:extLst>
          </p:cNvPr>
          <p:cNvSpPr>
            <a:spLocks noGrp="1"/>
          </p:cNvSpPr>
          <p:nvPr>
            <p:ph idx="1"/>
          </p:nvPr>
        </p:nvSpPr>
        <p:spPr/>
        <p:txBody>
          <a:bodyPr/>
          <a:lstStyle/>
          <a:p>
            <a:r>
              <a:rPr lang="he-IL" dirty="0"/>
              <a:t>ונראה לתרץ שבאמת יש כמה דרגות במצווה זו. </a:t>
            </a:r>
          </a:p>
          <a:p>
            <a:r>
              <a:rPr lang="he-IL" dirty="0"/>
              <a:t>בזמן התפילה היה ברור לחז"ל שצריך שממש יהיה במחשבתו כאילו שכינה כנגדו. </a:t>
            </a:r>
          </a:p>
          <a:p>
            <a:r>
              <a:rPr lang="he-IL" dirty="0"/>
              <a:t>ובשאר הזמן מספיק ידיעה כללית – שהקב"ה מנהל את העולם לטובה. </a:t>
            </a:r>
          </a:p>
          <a:p>
            <a:r>
              <a:rPr lang="he-IL" dirty="0"/>
              <a:t>ועיין דברי אור שתירץ מעין כך. </a:t>
            </a:r>
          </a:p>
          <a:p>
            <a:endParaRPr lang="he-IL" dirty="0"/>
          </a:p>
          <a:p>
            <a:r>
              <a:rPr lang="he-IL" dirty="0"/>
              <a:t>פני יהושע מסכת ברכות דף ל עמוד ב</a:t>
            </a:r>
          </a:p>
          <a:p>
            <a:r>
              <a:rPr lang="he-IL" dirty="0"/>
              <a:t>ולכאורה ענין מחשבה וכוונה כזאת אי אפשר לכוון בשעת התפלה ממש שהרי בתפלה צריך לכוון בפירוש המלות ולשאול צרכיו כעבד המבקש פרס מרבו שרובם ככולם הם מעניני העוה"ז וגשמיים. לכן יותר נאות לעשות כזאת קודם התפלה לשעבד המחשבה לעבודת הבורא עד שידע לפני מי הוא עומד.</a:t>
            </a:r>
          </a:p>
          <a:p>
            <a:r>
              <a:rPr lang="he-IL" dirty="0"/>
              <a:t>הרב </a:t>
            </a:r>
            <a:r>
              <a:rPr lang="he-IL" dirty="0" err="1"/>
              <a:t>יעקובזון</a:t>
            </a:r>
            <a:r>
              <a:rPr lang="he-IL" dirty="0"/>
              <a:t> מסביר </a:t>
            </a:r>
            <a:r>
              <a:rPr lang="he-IL" dirty="0" err="1"/>
              <a:t>שכשאשר</a:t>
            </a:r>
            <a:r>
              <a:rPr lang="he-IL" dirty="0"/>
              <a:t> האדם מכוון לפני הדבר, זה נשאר בתודעה שלו וגם אם הוא לא חושב על כך בהמשך. ראה אדון עולם עמוד 36.</a:t>
            </a:r>
          </a:p>
        </p:txBody>
      </p:sp>
      <p:sp>
        <p:nvSpPr>
          <p:cNvPr id="4" name="מציין מיקום של מספר שקופית 3">
            <a:extLst>
              <a:ext uri="{FF2B5EF4-FFF2-40B4-BE49-F238E27FC236}">
                <a16:creationId xmlns:a16="http://schemas.microsoft.com/office/drawing/2014/main" id="{9893B6F1-7BCD-6641-4775-6E7E5D74A775}"/>
              </a:ext>
            </a:extLst>
          </p:cNvPr>
          <p:cNvSpPr>
            <a:spLocks noGrp="1"/>
          </p:cNvSpPr>
          <p:nvPr>
            <p:ph type="sldNum" sz="quarter" idx="12"/>
          </p:nvPr>
        </p:nvSpPr>
        <p:spPr/>
        <p:txBody>
          <a:bodyPr/>
          <a:lstStyle/>
          <a:p>
            <a:fld id="{519954A3-9DFD-4C44-94BA-B95130A3BA1C}" type="slidenum">
              <a:rPr lang="en-US" smtClean="0"/>
              <a:t>91</a:t>
            </a:fld>
            <a:endParaRPr lang="en-US" dirty="0"/>
          </a:p>
        </p:txBody>
      </p:sp>
    </p:spTree>
    <p:extLst>
      <p:ext uri="{BB962C8B-B14F-4D97-AF65-F5344CB8AC3E}">
        <p14:creationId xmlns:p14="http://schemas.microsoft.com/office/powerpoint/2010/main" val="45647962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F4AD1-8CA0-3494-67A2-37FF5EA6C6C9}"/>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CC1A9081-6306-F019-658C-15F98B24AD46}"/>
              </a:ext>
            </a:extLst>
          </p:cNvPr>
          <p:cNvSpPr>
            <a:spLocks noGrp="1"/>
          </p:cNvSpPr>
          <p:nvPr>
            <p:ph type="title"/>
          </p:nvPr>
        </p:nvSpPr>
        <p:spPr/>
        <p:txBody>
          <a:bodyPr>
            <a:normAutofit fontScale="90000"/>
          </a:bodyPr>
          <a:lstStyle/>
          <a:p>
            <a:pPr algn="ctr"/>
            <a:r>
              <a:rPr lang="he-IL" dirty="0"/>
              <a:t>אופטימיות יהודית </a:t>
            </a:r>
            <a:br>
              <a:rPr lang="he-IL" dirty="0"/>
            </a:br>
            <a:r>
              <a:rPr lang="he-IL" dirty="0"/>
              <a:t>מצווה חשובה מאוד</a:t>
            </a:r>
          </a:p>
        </p:txBody>
      </p:sp>
      <p:sp>
        <p:nvSpPr>
          <p:cNvPr id="3" name="מציין מיקום תוכן 2">
            <a:extLst>
              <a:ext uri="{FF2B5EF4-FFF2-40B4-BE49-F238E27FC236}">
                <a16:creationId xmlns:a16="http://schemas.microsoft.com/office/drawing/2014/main" id="{A1D6AA13-9E39-9B9D-B253-4FA4B645D345}"/>
              </a:ext>
            </a:extLst>
          </p:cNvPr>
          <p:cNvSpPr>
            <a:spLocks noGrp="1"/>
          </p:cNvSpPr>
          <p:nvPr>
            <p:ph idx="1"/>
          </p:nvPr>
        </p:nvSpPr>
        <p:spPr/>
        <p:txBody>
          <a:bodyPr/>
          <a:lstStyle/>
          <a:p>
            <a:endParaRPr lang="he-IL" dirty="0"/>
          </a:p>
          <a:p>
            <a:r>
              <a:rPr lang="he-IL" dirty="0"/>
              <a:t>האם יש מצווה להיות אופטימי?</a:t>
            </a:r>
          </a:p>
          <a:p>
            <a:r>
              <a:rPr lang="he-IL" dirty="0"/>
              <a:t>האם מצווה לזכור בעיקר דברים חיובים?</a:t>
            </a:r>
          </a:p>
          <a:p>
            <a:r>
              <a:rPr lang="he-IL" dirty="0"/>
              <a:t>האם מצווה להשתדל לראות את היש?</a:t>
            </a:r>
          </a:p>
          <a:p>
            <a:r>
              <a:rPr lang="he-IL" dirty="0"/>
              <a:t>האם צריך להשתדל לא לראות דברים שלילים?</a:t>
            </a:r>
          </a:p>
          <a:p>
            <a:r>
              <a:rPr lang="he-IL" dirty="0"/>
              <a:t>האם יש בעיה להתלונן?</a:t>
            </a:r>
          </a:p>
          <a:p>
            <a:r>
              <a:rPr lang="he-IL" dirty="0"/>
              <a:t>חשיבה חיובית ביהדות. </a:t>
            </a:r>
          </a:p>
          <a:p>
            <a:r>
              <a:rPr lang="he-IL" sz="1800" b="1" dirty="0"/>
              <a:t>אַסוֹצִיאַצְיָה ויהדות. </a:t>
            </a:r>
            <a:endParaRPr lang="he-IL" dirty="0"/>
          </a:p>
          <a:p>
            <a:endParaRPr lang="he-IL" dirty="0"/>
          </a:p>
        </p:txBody>
      </p:sp>
      <p:sp>
        <p:nvSpPr>
          <p:cNvPr id="4" name="מציין מיקום של מספר שקופית 3">
            <a:extLst>
              <a:ext uri="{FF2B5EF4-FFF2-40B4-BE49-F238E27FC236}">
                <a16:creationId xmlns:a16="http://schemas.microsoft.com/office/drawing/2014/main" id="{85588524-BF96-43AD-B87D-FD0F4E8CB64F}"/>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19954A3-9DFD-4C44-94BA-B95130A3BA1C}" type="slidenum">
              <a:rPr kumimoji="0" lang="en-US" sz="900" b="0" i="0" u="none" strike="noStrike" kern="1200" cap="none" spc="0" normalizeH="0" baseline="0" noProof="0" smtClean="0">
                <a:ln>
                  <a:noFill/>
                </a:ln>
                <a:solidFill>
                  <a:srgbClr val="F496CB">
                    <a:lumMod val="75000"/>
                  </a:srgbClr>
                </a:solidFill>
                <a:effectLst/>
                <a:uLnTx/>
                <a:uFillTx/>
                <a:latin typeface="Trebuchet MS" panose="020B0603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92</a:t>
            </a:fld>
            <a:endParaRPr kumimoji="0" lang="en-US" sz="900" b="0" i="0" u="none" strike="noStrike" kern="1200" cap="none" spc="0" normalizeH="0" baseline="0" noProof="0" dirty="0">
              <a:ln>
                <a:noFill/>
              </a:ln>
              <a:solidFill>
                <a:srgbClr val="F496CB">
                  <a:lumMod val="75000"/>
                </a:srgbClr>
              </a:solidFill>
              <a:effectLst/>
              <a:uLnTx/>
              <a:uFillTx/>
              <a:latin typeface="Trebuchet MS" panose="020B0603020202020204"/>
              <a:ea typeface="+mn-ea"/>
              <a:cs typeface="+mn-cs"/>
            </a:endParaRPr>
          </a:p>
        </p:txBody>
      </p:sp>
    </p:spTree>
    <p:extLst>
      <p:ext uri="{BB962C8B-B14F-4D97-AF65-F5344CB8AC3E}">
        <p14:creationId xmlns:p14="http://schemas.microsoft.com/office/powerpoint/2010/main" val="145689425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0E820-63DA-982B-787F-3311D1A6C396}"/>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B33EF76D-BAA4-09E7-9DA1-905C15FA0C27}"/>
              </a:ext>
            </a:extLst>
          </p:cNvPr>
          <p:cNvSpPr>
            <a:spLocks noGrp="1"/>
          </p:cNvSpPr>
          <p:nvPr>
            <p:ph type="title"/>
          </p:nvPr>
        </p:nvSpPr>
        <p:spPr>
          <a:xfrm>
            <a:off x="1745673" y="214685"/>
            <a:ext cx="9758939" cy="1690315"/>
          </a:xfrm>
        </p:spPr>
        <p:txBody>
          <a:bodyPr>
            <a:normAutofit/>
          </a:bodyPr>
          <a:lstStyle/>
          <a:p>
            <a:pPr algn="r"/>
            <a:r>
              <a:rPr lang="he-IL" sz="4800" b="1" dirty="0"/>
              <a:t>         אופטימי מול פסימי</a:t>
            </a:r>
            <a:endParaRPr lang="he-IL" sz="8800" b="1" dirty="0"/>
          </a:p>
        </p:txBody>
      </p:sp>
      <p:sp>
        <p:nvSpPr>
          <p:cNvPr id="3" name="מציין מיקום תוכן 2">
            <a:extLst>
              <a:ext uri="{FF2B5EF4-FFF2-40B4-BE49-F238E27FC236}">
                <a16:creationId xmlns:a16="http://schemas.microsoft.com/office/drawing/2014/main" id="{7DC4FBFC-3204-F60C-3B9E-92BAE3B650B1}"/>
              </a:ext>
            </a:extLst>
          </p:cNvPr>
          <p:cNvSpPr>
            <a:spLocks noGrp="1"/>
          </p:cNvSpPr>
          <p:nvPr>
            <p:ph idx="1"/>
          </p:nvPr>
        </p:nvSpPr>
        <p:spPr>
          <a:xfrm>
            <a:off x="955343" y="1264554"/>
            <a:ext cx="10549269" cy="5477439"/>
          </a:xfrm>
        </p:spPr>
        <p:txBody>
          <a:bodyPr>
            <a:normAutofit/>
          </a:bodyPr>
          <a:lstStyle/>
          <a:p>
            <a:pPr algn="just" rtl="1">
              <a:lnSpc>
                <a:spcPct val="107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להסתכל כלפי מעלה או להסתכל כלפי מטה?</a:t>
            </a:r>
          </a:p>
          <a:p>
            <a:pPr algn="just" rtl="1">
              <a:lnSpc>
                <a:spcPct val="107000"/>
              </a:lnSpc>
              <a:spcAft>
                <a:spcPts val="800"/>
              </a:spcAft>
            </a:pPr>
            <a:r>
              <a:rPr lang="he-IL" b="1" dirty="0">
                <a:latin typeface="Calibri" panose="020F0502020204030204" pitchFamily="34" charset="0"/>
                <a:ea typeface="Calibri" panose="020F0502020204030204" pitchFamily="34" charset="0"/>
                <a:cs typeface="Arial" panose="020B0604020202020204" pitchFamily="34" charset="0"/>
              </a:rPr>
              <a:t>מעלה – נשמה חיובי, מטה – נפש שלישי. </a:t>
            </a:r>
          </a:p>
          <a:p>
            <a:pPr algn="just" rtl="1">
              <a:lnSpc>
                <a:spcPct val="107000"/>
              </a:lnSpc>
              <a:spcAft>
                <a:spcPts val="800"/>
              </a:spcAft>
            </a:pPr>
            <a:r>
              <a:rPr lang="he-IL" dirty="0">
                <a:highlight>
                  <a:srgbClr val="FFFF00"/>
                </a:highlight>
                <a:latin typeface="Calibri" panose="020F0502020204030204" pitchFamily="34" charset="0"/>
                <a:ea typeface="Calibri" panose="020F0502020204030204" pitchFamily="34" charset="0"/>
                <a:cs typeface="Arial" panose="020B0604020202020204" pitchFamily="34" charset="0"/>
              </a:rPr>
              <a:t>בגיל </a:t>
            </a:r>
            <a:r>
              <a:rPr lang="he-IL" dirty="0" err="1">
                <a:highlight>
                  <a:srgbClr val="FFFF00"/>
                </a:highlight>
                <a:latin typeface="Calibri" panose="020F0502020204030204" pitchFamily="34" charset="0"/>
                <a:ea typeface="Calibri" panose="020F0502020204030204" pitchFamily="34" charset="0"/>
                <a:cs typeface="Arial" panose="020B0604020202020204" pitchFamily="34" charset="0"/>
              </a:rPr>
              <a:t>הזיקנה</a:t>
            </a:r>
            <a:r>
              <a:rPr lang="he-IL" dirty="0">
                <a:highlight>
                  <a:srgbClr val="FFFF00"/>
                </a:highlight>
                <a:latin typeface="Calibri" panose="020F0502020204030204" pitchFamily="34" charset="0"/>
                <a:ea typeface="Calibri" panose="020F0502020204030204" pitchFamily="34" charset="0"/>
                <a:cs typeface="Arial" panose="020B0604020202020204" pitchFamily="34" charset="0"/>
              </a:rPr>
              <a:t> יש לאדם אפשרות לקנות מבט החיים שיקנה לו תענוג נצחי נפלא. </a:t>
            </a:r>
          </a:p>
          <a:p>
            <a:pPr algn="just" rtl="1">
              <a:lnSpc>
                <a:spcPct val="107000"/>
              </a:lnSpc>
              <a:spcAft>
                <a:spcPts val="800"/>
              </a:spcAft>
            </a:pPr>
            <a:r>
              <a:rPr lang="he-IL" dirty="0">
                <a:highlight>
                  <a:srgbClr val="FFFF00"/>
                </a:highlight>
                <a:latin typeface="Calibri" panose="020F0502020204030204" pitchFamily="34" charset="0"/>
                <a:ea typeface="Calibri" panose="020F0502020204030204" pitchFamily="34" charset="0"/>
                <a:cs typeface="Arial" panose="020B0604020202020204" pitchFamily="34" charset="0"/>
              </a:rPr>
              <a:t>שכן התכונות של ראית היש והחיוביות יש בהם עזרה עצומה לקנות את עיקר היהדות.  </a:t>
            </a:r>
          </a:p>
          <a:p>
            <a:pPr algn="just" rtl="1">
              <a:lnSpc>
                <a:spcPct val="107000"/>
              </a:lnSpc>
              <a:spcAft>
                <a:spcPts val="800"/>
              </a:spcAft>
            </a:pPr>
            <a:endParaRPr lang="he-IL" sz="18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he-IL" dirty="0">
                <a:latin typeface="Calibri" panose="020F0502020204030204" pitchFamily="34" charset="0"/>
                <a:ea typeface="Calibri" panose="020F0502020204030204" pitchFamily="34" charset="0"/>
                <a:cs typeface="Arial" panose="020B0604020202020204" pitchFamily="34" charset="0"/>
              </a:rPr>
              <a:t>ההכרה המוחשית של האדם בטובו </a:t>
            </a:r>
            <a:r>
              <a:rPr lang="he-IL" dirty="0" err="1">
                <a:latin typeface="Calibri" panose="020F0502020204030204" pitchFamily="34" charset="0"/>
                <a:ea typeface="Calibri" panose="020F0502020204030204" pitchFamily="34" charset="0"/>
                <a:cs typeface="Arial" panose="020B0604020202020204" pitchFamily="34" charset="0"/>
              </a:rPr>
              <a:t>ית</a:t>
            </a:r>
            <a:r>
              <a:rPr lang="he-IL" dirty="0">
                <a:latin typeface="Calibri" panose="020F0502020204030204" pitchFamily="34" charset="0"/>
                <a:ea typeface="Calibri" panose="020F0502020204030204" pitchFamily="34" charset="0"/>
                <a:cs typeface="Arial" panose="020B0604020202020204" pitchFamily="34" charset="0"/>
              </a:rPr>
              <a:t>' ובהשגחתו על כל אחד ואחד כאב רחמן ואוהב, היא הכרחית לרכישת מידת הביטחון בה'. הישג זה הוא לפי </a:t>
            </a:r>
            <a:r>
              <a:rPr lang="he-IL" dirty="0" err="1">
                <a:latin typeface="Calibri" panose="020F0502020204030204" pitchFamily="34" charset="0"/>
                <a:ea typeface="Calibri" panose="020F0502020204030204" pitchFamily="34" charset="0"/>
                <a:cs typeface="Arial" panose="020B0604020202020204" pitchFamily="34" charset="0"/>
              </a:rPr>
              <a:t>הגר"א</a:t>
            </a:r>
            <a:r>
              <a:rPr lang="he-IL" dirty="0">
                <a:latin typeface="Calibri" panose="020F0502020204030204" pitchFamily="34" charset="0"/>
                <a:ea typeface="Calibri" panose="020F0502020204030204" pitchFamily="34" charset="0"/>
                <a:cs typeface="Arial" panose="020B0604020202020204" pitchFamily="34" charset="0"/>
              </a:rPr>
              <a:t> מטרת כל התורה כולה . </a:t>
            </a:r>
          </a:p>
          <a:p>
            <a:pPr algn="just">
              <a:lnSpc>
                <a:spcPct val="107000"/>
              </a:lnSpc>
              <a:spcAft>
                <a:spcPts val="800"/>
              </a:spcAft>
            </a:pPr>
            <a:r>
              <a:rPr lang="he-IL" b="1" dirty="0">
                <a:latin typeface="Calibri" panose="020F0502020204030204" pitchFamily="34" charset="0"/>
                <a:ea typeface="Calibri" panose="020F0502020204030204" pitchFamily="34" charset="0"/>
                <a:cs typeface="Arial" panose="020B0604020202020204" pitchFamily="34" charset="0"/>
              </a:rPr>
              <a:t>יחד עם זאת, על ידי הכרה זו, הוא גם ירכוש מבט חיובי ושמח על החיים וישיג בזה את התכונות של עין טובה ולב טוב. </a:t>
            </a:r>
            <a:r>
              <a:rPr lang="he-IL" dirty="0">
                <a:latin typeface="Calibri" panose="020F0502020204030204" pitchFamily="34" charset="0"/>
                <a:ea typeface="Calibri" panose="020F0502020204030204" pitchFamily="34" charset="0"/>
                <a:cs typeface="Arial" panose="020B0604020202020204" pitchFamily="34" charset="0"/>
              </a:rPr>
              <a:t>כל אלו הם ענפי מצות אהבת ה', ואמצעים חשובים ביותר - ואף הכרחיים - להשלמת האדם.</a:t>
            </a:r>
          </a:p>
          <a:p>
            <a:pPr algn="just">
              <a:lnSpc>
                <a:spcPct val="107000"/>
              </a:lnSpc>
              <a:spcAft>
                <a:spcPts val="800"/>
              </a:spcAft>
            </a:pPr>
            <a:r>
              <a:rPr lang="he-IL" dirty="0">
                <a:latin typeface="Calibri" panose="020F0502020204030204" pitchFamily="34" charset="0"/>
                <a:ea typeface="Calibri" panose="020F0502020204030204" pitchFamily="34" charset="0"/>
                <a:cs typeface="Arial" panose="020B0604020202020204" pitchFamily="34" charset="0"/>
              </a:rPr>
              <a:t>איש צר ואויב – המן הרע הזה. המן העץ אשר </a:t>
            </a:r>
            <a:r>
              <a:rPr lang="he-IL" dirty="0" err="1">
                <a:latin typeface="Calibri" panose="020F0502020204030204" pitchFamily="34" charset="0"/>
                <a:ea typeface="Calibri" panose="020F0502020204030204" pitchFamily="34" charset="0"/>
                <a:cs typeface="Arial" panose="020B0604020202020204" pitchFamily="34" charset="0"/>
              </a:rPr>
              <a:t>צויתך</a:t>
            </a:r>
            <a:r>
              <a:rPr lang="he-IL" dirty="0">
                <a:latin typeface="Calibri" panose="020F0502020204030204" pitchFamily="34" charset="0"/>
                <a:ea typeface="Calibri" panose="020F0502020204030204" pitchFamily="34" charset="0"/>
                <a:cs typeface="Arial" panose="020B0604020202020204" pitchFamily="34" charset="0"/>
              </a:rPr>
              <a:t> לבלתי אכול ממנו. לשון הרע. </a:t>
            </a:r>
          </a:p>
          <a:p>
            <a:pPr algn="just">
              <a:lnSpc>
                <a:spcPct val="107000"/>
              </a:lnSpc>
              <a:spcAft>
                <a:spcPts val="800"/>
              </a:spcAft>
            </a:pPr>
            <a:r>
              <a:rPr lang="he-IL" dirty="0">
                <a:latin typeface="Calibri" panose="020F0502020204030204" pitchFamily="34" charset="0"/>
                <a:ea typeface="Calibri" panose="020F0502020204030204" pitchFamily="34" charset="0"/>
                <a:cs typeface="Arial" panose="020B0604020202020204" pitchFamily="34" charset="0"/>
              </a:rPr>
              <a:t>עין טובה – השמח בחלקו - אשריך בעולם הזה וטוב לך לעולם הבא. </a:t>
            </a:r>
          </a:p>
          <a:p>
            <a:pPr algn="just" rtl="1">
              <a:lnSpc>
                <a:spcPct val="107000"/>
              </a:lnSpc>
              <a:spcAft>
                <a:spcPts val="800"/>
              </a:spcAft>
            </a:pPr>
            <a:endParaRPr lang="he-IL" sz="18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2050" name="Picture 2" descr="סדנת אפוקסי-יצירת עיניים">
            <a:extLst>
              <a:ext uri="{FF2B5EF4-FFF2-40B4-BE49-F238E27FC236}">
                <a16:creationId xmlns:a16="http://schemas.microsoft.com/office/drawing/2014/main" id="{E368DB94-749A-90FF-83BA-BD6FCA1339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550" y="101048"/>
            <a:ext cx="3611619" cy="1791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04180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89A6A1D-26F4-E5FE-837E-19BAAEF8F162}"/>
              </a:ext>
            </a:extLst>
          </p:cNvPr>
          <p:cNvSpPr>
            <a:spLocks noGrp="1"/>
          </p:cNvSpPr>
          <p:nvPr>
            <p:ph type="title"/>
          </p:nvPr>
        </p:nvSpPr>
        <p:spPr/>
        <p:txBody>
          <a:bodyPr/>
          <a:lstStyle/>
          <a:p>
            <a:r>
              <a:rPr lang="he-IL" dirty="0"/>
              <a:t>כל אדם מכריע</a:t>
            </a:r>
          </a:p>
        </p:txBody>
      </p:sp>
      <p:pic>
        <p:nvPicPr>
          <p:cNvPr id="5" name="מציין מיקום תוכן 4">
            <a:extLst>
              <a:ext uri="{FF2B5EF4-FFF2-40B4-BE49-F238E27FC236}">
                <a16:creationId xmlns:a16="http://schemas.microsoft.com/office/drawing/2014/main" id="{9A8CA4F6-DC00-7505-3485-A1D9EF24E388}"/>
              </a:ext>
            </a:extLst>
          </p:cNvPr>
          <p:cNvPicPr>
            <a:picLocks noGrp="1" noChangeAspect="1"/>
          </p:cNvPicPr>
          <p:nvPr>
            <p:ph idx="1"/>
          </p:nvPr>
        </p:nvPicPr>
        <p:blipFill rotWithShape="1">
          <a:blip r:embed="rId2"/>
          <a:srcRect l="30896" t="38599" r="13948" b="24300"/>
          <a:stretch/>
        </p:blipFill>
        <p:spPr>
          <a:xfrm>
            <a:off x="652007" y="978009"/>
            <a:ext cx="10359972" cy="3919993"/>
          </a:xfrm>
          <a:prstGeom prst="rect">
            <a:avLst/>
          </a:prstGeom>
        </p:spPr>
      </p:pic>
      <p:sp>
        <p:nvSpPr>
          <p:cNvPr id="4" name="מציין מיקום של מספר שקופית 3">
            <a:extLst>
              <a:ext uri="{FF2B5EF4-FFF2-40B4-BE49-F238E27FC236}">
                <a16:creationId xmlns:a16="http://schemas.microsoft.com/office/drawing/2014/main" id="{6CEBC1B8-DEE4-12C2-0A1C-AF18C1394537}"/>
              </a:ext>
            </a:extLst>
          </p:cNvPr>
          <p:cNvSpPr>
            <a:spLocks noGrp="1"/>
          </p:cNvSpPr>
          <p:nvPr>
            <p:ph type="sldNum" sz="quarter" idx="12"/>
          </p:nvPr>
        </p:nvSpPr>
        <p:spPr/>
        <p:txBody>
          <a:bodyPr/>
          <a:lstStyle/>
          <a:p>
            <a:fld id="{519954A3-9DFD-4C44-94BA-B95130A3BA1C}" type="slidenum">
              <a:rPr lang="en-US" smtClean="0"/>
              <a:t>94</a:t>
            </a:fld>
            <a:endParaRPr lang="en-US" dirty="0"/>
          </a:p>
        </p:txBody>
      </p:sp>
    </p:spTree>
    <p:extLst>
      <p:ext uri="{BB962C8B-B14F-4D97-AF65-F5344CB8AC3E}">
        <p14:creationId xmlns:p14="http://schemas.microsoft.com/office/powerpoint/2010/main" val="294344056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21CE8-CE9A-004A-ED70-6E64E8B262F1}"/>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DD3FDDA4-751D-3F87-D847-55BC401707D4}"/>
              </a:ext>
            </a:extLst>
          </p:cNvPr>
          <p:cNvSpPr>
            <a:spLocks noGrp="1"/>
          </p:cNvSpPr>
          <p:nvPr>
            <p:ph type="title"/>
          </p:nvPr>
        </p:nvSpPr>
        <p:spPr>
          <a:xfrm>
            <a:off x="1745673" y="214685"/>
            <a:ext cx="9758939" cy="1690315"/>
          </a:xfrm>
        </p:spPr>
        <p:txBody>
          <a:bodyPr>
            <a:normAutofit/>
          </a:bodyPr>
          <a:lstStyle/>
          <a:p>
            <a:pPr algn="ctr"/>
            <a:r>
              <a:rPr lang="he-IL" sz="4800" b="1" dirty="0"/>
              <a:t>צמצום מול הרחבה</a:t>
            </a:r>
            <a:endParaRPr lang="he-IL" sz="8800" b="1" dirty="0"/>
          </a:p>
        </p:txBody>
      </p:sp>
      <p:sp>
        <p:nvSpPr>
          <p:cNvPr id="3" name="מציין מיקום תוכן 2">
            <a:extLst>
              <a:ext uri="{FF2B5EF4-FFF2-40B4-BE49-F238E27FC236}">
                <a16:creationId xmlns:a16="http://schemas.microsoft.com/office/drawing/2014/main" id="{448F2D93-99A4-7E32-2FB2-D1499BFB67CC}"/>
              </a:ext>
            </a:extLst>
          </p:cNvPr>
          <p:cNvSpPr>
            <a:spLocks noGrp="1"/>
          </p:cNvSpPr>
          <p:nvPr>
            <p:ph idx="1"/>
          </p:nvPr>
        </p:nvSpPr>
        <p:spPr>
          <a:xfrm>
            <a:off x="955343" y="1264554"/>
            <a:ext cx="10549269" cy="5477439"/>
          </a:xfrm>
        </p:spPr>
        <p:txBody>
          <a:bodyPr>
            <a:normAutofit fontScale="92500" lnSpcReduction="10000"/>
          </a:bodyPr>
          <a:lstStyle/>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שִׁוִּיתִי</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ה' לְנֶגְדִּי תָמִיד" (תְּהִלִּים י"ז) ... שֶׁיְּצַיֵּר הָאָדָם תָּמִיד שָׁם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הַוָּ"ה</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בָּרוּךְ הוּא לְנֶגֶד עֵינָיו ... [מִתּוֹךְ רִגְשֵׁי] אֵימָתָהּ וּפַחַד ... לֹא זוֹ הַדֶּרֶךְ שֶׁאֶפְשָׁר שֶׁיַּרְגִּיל הָאָדָם אֶת מַחֲשַׁבְתּוֹ בּוֹ [הָיִינוּ שֶׁהַדֶּרֶךְ לְהִתְרַגֵּל לְקִיּוּם מִצְוַת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שִׁוִּיתִי</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אֵינָהּ עַל יְדֵי שֶׁמְּעוֹרֵר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בְּלִבּו</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רִגְשֵׁי יִרְאֶה וּפַחַד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מֵהַשַּׁי"ת</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עַל יְדֵי צִיּוּר אוֹתִיּוֹת שֵׁם ה'], מִפְּנֵי כִּי יִקְשֶׁה עָלָיו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בִּמְאֹד</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מְאֹד לְהַתְמִיד בָּהּ. </a:t>
            </a:r>
          </a:p>
          <a:p>
            <a:pPr algn="just"/>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מָה שֶׁאֵין כֵּן מַחֲשֶׁבֶת אַהֲבַת ה' וְשִׂמְחָתוֹ בּוֹ, שֶׁבָּהּ יוּכַל הָאָדָם לְהַרְגִּיל אֶת עַצְמוֹ בְּנָקֵל, כִּי בְּטִבְעָהּ הִיא תָּקוּם וְתַעֲמֹד בְּמַחֲשַׁבְתּוֹ עֵדֶן וַעֲדָנִים, וּמַאֲרִיךְ לוֹ בָּהּ, כָּל מֶשֶׁךְ זְמַן שֶׁיִּרְצֶה וְלֹא תִּבְרַח.  </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כִּי הַיִּרְאָה עִנְיָנָהּ הוּא מָה שֶׁהַנֶּפֶשׁ מְקַבֵּץ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כֹּחוֹתֶיה</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אֵלֶיהָ,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וְתָסוּג</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אָחוֹר מִפַּחַד וּמְצַמְצֶמֶת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כֹּחוֹתֶיה</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מֵרֹב הַחֲרָדָה. </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וְנַהֲפֹךְ הוּא עִנְיַן הָאַהֲבָה, שֶׁהִיא הַרְחָבַת הַנֶּפֶשׁ וְשִׂמְחָתָהּ בְּדָבָר הַמְּרֻצֶּה לָהּ וְחָפְצָה בָּהּ, וְהִיא מֵרַחֲבַת כּוֹחוֹתֶיהָ מֵרֹב הַחֵשֶׁק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וּמִתְאַוֶּה</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מֵרֹב הַשִּׂמְחָה. ... </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כִּי מוּדַעַת זֹאת שֶׁהֻטְבַּע בְּטֶבַע כָּל הַבְּרוּאִים לְהִשְׁתַּדֵּל וּלְחַפֵּשׂ אַחַר הַדְּבָרִים הַמּוֹעִילִים לָהֶם וְהָעֶרֶב עֲלֵיהֶם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לְהִתְקַיֵּם</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וּלְהִתְעַנֵּג בָּהֶם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וְלִבְרֹח</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מֵהֶפְכָּם. ... </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כָּכָה הַנֶּפֶשׁ אַף הִיא לֹא תִּתְנַדֵּב בְּטִבְעָהּ אֶלָּא לְמָה שֶׁתֵּדַע בָּהּ עַרְבוּת וְעֹנֶג וְהַרְחָבָה וְשִׂמְחָה יִמְצָא בָּהּ. </a:t>
            </a:r>
          </a:p>
          <a:p>
            <a:pPr algn="just"/>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אָמְנָם הַנֶּפֶשׁ </a:t>
            </a:r>
            <a:r>
              <a:rPr lang="he-IL" sz="1800" b="1"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כְּשֶׁתְּצַיֵּר</a:t>
            </a:r>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אַהֲבַת ה', וְכִי הוּא בּוֹחֵר בָּהּ לִהְיוֹת לוֹ לְמֶרְכָּבָה וְלַכֵּס יָה לְשֵׁם </a:t>
            </a:r>
            <a:r>
              <a:rPr lang="he-IL" sz="1800" b="1"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וְלִתְהִלָּה</a:t>
            </a:r>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וּלְתִפְאֶרֶת, וְיוֹדַעַת שֶׁזֶּה לָהּ הַצְלָחָה שֶׁאֵין אַחֲרֶיהָ הַצְלָחָה, וְטוֹבָה שֶׁאֵין אַחֲרֶיהָ טוֹבָה, וְזֶה הַדָּבָר מְרֻצָּה לָהּ וְחָפְצָה בָּהּ, אָז תִּפְנֶה אֵלָיו בְּאַהֲבָה עַזָּה, </a:t>
            </a:r>
            <a:r>
              <a:rPr lang="he-IL" sz="1800" b="1"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תִּכְסֹף</a:t>
            </a:r>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לוֹ </a:t>
            </a:r>
            <a:r>
              <a:rPr lang="he-IL" sz="1800" b="1"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בִּמְזִמָּתָה</a:t>
            </a:r>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וְתַטֶּה אֵלָיו בְּמַחֲשַׁבְתּוֹ לְדַבְּקָהּ בּוֹ, תָּגִיל </a:t>
            </a:r>
            <a:r>
              <a:rPr lang="he-IL" sz="1800" b="1"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בְּזִכְרוֹן</a:t>
            </a:r>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שְׁמוֹ יִתְבָּרֵךְ, וְתִשְׂמַח לְהַרְהֵר בּוֹ, וְתִתְפַּשֵּׁט כּוֹחוֹתֶיהָ, וְתִתְרַחֵב מֵרֹב הַחֵשֶׁק וְהַשִּׂמְחָה שֶׁל אַהֲבָה בְּתַעֲנוּגִים. </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עַל כֵּן עָמַד טַעְמוֹ בּוֹ בְּאָדָם, וּמַאֲרִיךְ לוֹ בַּמַּחְשָׁבָה הַזֶּה זְמַן רַב, עַד שֶׁאֵינוֹ רוֹצֶה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לְהִפָּרֵד</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מִמַּחֲשָׁבָה טוֹבָה הַזֹּאת, עַל כִּי בּוֹ יַעֲמֹד חַי לִפְנֵי ה', שָׂמֵחַ וְטוֹב לֵב בְּשִׂמְחָה שֶׁל מִצְוָה ... וְהִנֵּה שָׂשׂוֹן וְשִׂמְחָה יִמָּצֵא בָהּ וְחֶדְוָה בִּמְקוֹמוֹ. וְהַנֶּפֶשׁ תִּתְנַדֵּב עַצְמָהּ לָזֶה בְּטִבְעָהּ, מִפְּנֵי שֶׁתִּמְצָא בָּהּ עַרְבוּת וְעֹנֶג בְּשִׂמְחָה וְהָרְחָבָה. כִּי בַּזֹּאת הַמַּחֲשָׁבָה מְשַׂחֶקֶת לְפָנָיו בְּכָל עֵת, וְעַל שֶׁדַּי תִּתְעַנֵּג, וְאֵלָיו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תִּתְאָוֶה</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לַחֲזוֹת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בְּנֹעַם</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ה', כַּנֶּאֱמָר "לְשִׁמְךָ וּלְזִכְרְךָ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תַּאֲוַת</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נָפֶשׁ" (יְשַׁעְיָה כ"ו) וְהִיא אַהֲבָה בְּתַעֲנוּגִים, וְעַרְבָתָהּ כְּגַן ה'. (ספר הברית).</a:t>
            </a:r>
            <a:endParaRPr lang="en-US" sz="1800" b="1" dirty="0">
              <a:effectLst/>
              <a:latin typeface="Times New Roman" panose="02020603050405020304" pitchFamily="18" charset="0"/>
              <a:ea typeface="Calibri" panose="020F0502020204030204" pitchFamily="34" charset="0"/>
              <a:cs typeface="David" panose="020E0502060401010101" pitchFamily="34" charset="-79"/>
            </a:endParaRPr>
          </a:p>
        </p:txBody>
      </p:sp>
      <p:sp>
        <p:nvSpPr>
          <p:cNvPr id="4" name="מציין מיקום של מספר שקופית 3">
            <a:extLst>
              <a:ext uri="{FF2B5EF4-FFF2-40B4-BE49-F238E27FC236}">
                <a16:creationId xmlns:a16="http://schemas.microsoft.com/office/drawing/2014/main" id="{B0ACE835-17F0-DA15-9F0F-29B96389E3D7}"/>
              </a:ext>
            </a:extLst>
          </p:cNvPr>
          <p:cNvSpPr>
            <a:spLocks noGrp="1"/>
          </p:cNvSpPr>
          <p:nvPr>
            <p:ph type="sldNum" sz="quarter" idx="12"/>
          </p:nvPr>
        </p:nvSpPr>
        <p:spPr/>
        <p:txBody>
          <a:bodyPr/>
          <a:lstStyle/>
          <a:p>
            <a:fld id="{519954A3-9DFD-4C44-94BA-B95130A3BA1C}" type="slidenum">
              <a:rPr lang="en-US" smtClean="0"/>
              <a:t>95</a:t>
            </a:fld>
            <a:endParaRPr lang="en-US" dirty="0"/>
          </a:p>
        </p:txBody>
      </p:sp>
      <p:pic>
        <p:nvPicPr>
          <p:cNvPr id="5122" name="Picture 2" descr="‪d3m9l0v76dty0.cloudfront.net/system/photos/1133837...‬‏">
            <a:extLst>
              <a:ext uri="{FF2B5EF4-FFF2-40B4-BE49-F238E27FC236}">
                <a16:creationId xmlns:a16="http://schemas.microsoft.com/office/drawing/2014/main" id="{BAA2B197-2363-D425-FAC3-A6AB8A4FB7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00150" cy="1771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228874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999CC89-B99A-6B8A-9815-73F87F9B6532}"/>
              </a:ext>
            </a:extLst>
          </p:cNvPr>
          <p:cNvSpPr>
            <a:spLocks noGrp="1"/>
          </p:cNvSpPr>
          <p:nvPr>
            <p:ph type="title"/>
          </p:nvPr>
        </p:nvSpPr>
        <p:spPr/>
        <p:txBody>
          <a:bodyPr/>
          <a:lstStyle/>
          <a:p>
            <a:r>
              <a:rPr lang="he-IL" dirty="0"/>
              <a:t>שמחה או יראה</a:t>
            </a:r>
          </a:p>
        </p:txBody>
      </p:sp>
      <p:sp>
        <p:nvSpPr>
          <p:cNvPr id="3" name="מציין מיקום תוכן 2">
            <a:extLst>
              <a:ext uri="{FF2B5EF4-FFF2-40B4-BE49-F238E27FC236}">
                <a16:creationId xmlns:a16="http://schemas.microsoft.com/office/drawing/2014/main" id="{C19AC569-0030-1C22-D698-4005DED492C2}"/>
              </a:ext>
            </a:extLst>
          </p:cNvPr>
          <p:cNvSpPr>
            <a:spLocks noGrp="1"/>
          </p:cNvSpPr>
          <p:nvPr>
            <p:ph idx="1"/>
          </p:nvPr>
        </p:nvSpPr>
        <p:spPr/>
        <p:txBody>
          <a:bodyPr/>
          <a:lstStyle/>
          <a:p>
            <a:r>
              <a:rPr lang="he-IL" sz="1800" b="1" dirty="0" err="1">
                <a:effectLst/>
                <a:latin typeface="Times New Roman" panose="02020603050405020304" pitchFamily="18" charset="0"/>
                <a:ea typeface="Times New Roman" panose="02020603050405020304" pitchFamily="18" charset="0"/>
                <a:cs typeface="David" panose="020E0502060401010101" pitchFamily="34" charset="-79"/>
              </a:rPr>
              <a:t>הרמ"א</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 בהמשך דבריו המובאים לעיל בהתחלת ה"שולחן ערוך", כותב שאדם המקיים מצוה זו ומרגיש את נוכחותו </a:t>
            </a:r>
            <a:r>
              <a:rPr lang="he-IL" sz="1800" b="1" dirty="0" err="1">
                <a:effectLst/>
                <a:latin typeface="Times New Roman" panose="02020603050405020304" pitchFamily="18" charset="0"/>
                <a:ea typeface="Times New Roman" panose="02020603050405020304" pitchFamily="18" charset="0"/>
                <a:cs typeface="David" panose="020E0502060401010101" pitchFamily="34" charset="-79"/>
              </a:rPr>
              <a:t>ית</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 </a:t>
            </a:r>
            <a:r>
              <a:rPr lang="he-IL" sz="1800" b="1" dirty="0">
                <a:effectLst/>
                <a:highlight>
                  <a:srgbClr val="FFFF00"/>
                </a:highlight>
                <a:latin typeface="Times New Roman" panose="02020603050405020304" pitchFamily="18" charset="0"/>
                <a:ea typeface="Times New Roman" panose="02020603050405020304" pitchFamily="18" charset="0"/>
                <a:cs typeface="David" panose="020E0502060401010101" pitchFamily="34" charset="-79"/>
              </a:rPr>
              <a:t>"מיד יגיע אליו היראה וההכנעה בפחד השם יתברך ובושתו ממנו תמיד".</a:t>
            </a:r>
          </a:p>
          <a:p>
            <a:pPr algn="just"/>
            <a:r>
              <a:rPr lang="he-IL" dirty="0">
                <a:latin typeface="Times New Roman" panose="02020603050405020304" pitchFamily="18" charset="0"/>
                <a:cs typeface="David" panose="020E0502060401010101" pitchFamily="34" charset="-79"/>
              </a:rPr>
              <a:t>שולחן ערוך הרב - וזה כלל גדול בתורה ובמעלת הצדיקים ההולכים לפני </a:t>
            </a:r>
            <a:r>
              <a:rPr lang="he-IL" dirty="0" err="1">
                <a:latin typeface="Times New Roman" panose="02020603050405020304" pitchFamily="18" charset="0"/>
                <a:cs typeface="David" panose="020E0502060401010101" pitchFamily="34" charset="-79"/>
              </a:rPr>
              <a:t>האלקים</a:t>
            </a:r>
            <a:r>
              <a:rPr lang="he-IL" dirty="0">
                <a:latin typeface="Times New Roman" panose="02020603050405020304" pitchFamily="18" charset="0"/>
                <a:cs typeface="David" panose="020E0502060401010101" pitchFamily="34" charset="-79"/>
              </a:rPr>
              <a:t> כמ"ש </a:t>
            </a:r>
            <a:r>
              <a:rPr lang="he-IL" dirty="0" err="1">
                <a:latin typeface="Times New Roman" panose="02020603050405020304" pitchFamily="18" charset="0"/>
                <a:cs typeface="David" panose="020E0502060401010101" pitchFamily="34" charset="-79"/>
              </a:rPr>
              <a:t>שויתי</a:t>
            </a:r>
            <a:r>
              <a:rPr lang="he-IL" dirty="0">
                <a:latin typeface="Times New Roman" panose="02020603050405020304" pitchFamily="18" charset="0"/>
                <a:cs typeface="David" panose="020E0502060401010101" pitchFamily="34" charset="-79"/>
              </a:rPr>
              <a:t> ה' לנגדי תמיד כי אין ישיבת האדם ותנועותיו ועסקיו והוא לבדו בביתו כישיבתו ותנועותיו ועסקיו והוא לפני מלך גדול ואין דיבורו והרחבת פיו כרצונו והוא עם אנשי ביתו כדיבורו במושב המלך כל שכן כשישים האדם אל לבו שהמלך הגדול מלך מלכי המלכים הקדוש ברוך הוא עומד עליו ורואה במעשיו כמ"ש אם </a:t>
            </a:r>
            <a:r>
              <a:rPr lang="he-IL" dirty="0" err="1">
                <a:latin typeface="Times New Roman" panose="02020603050405020304" pitchFamily="18" charset="0"/>
                <a:cs typeface="David" panose="020E0502060401010101" pitchFamily="34" charset="-79"/>
              </a:rPr>
              <a:t>יסתר</a:t>
            </a:r>
            <a:r>
              <a:rPr lang="he-IL" dirty="0">
                <a:latin typeface="Times New Roman" panose="02020603050405020304" pitchFamily="18" charset="0"/>
                <a:cs typeface="David" panose="020E0502060401010101" pitchFamily="34" charset="-79"/>
              </a:rPr>
              <a:t> איש במסתרים ואני לא </a:t>
            </a:r>
            <a:r>
              <a:rPr lang="he-IL" dirty="0" err="1">
                <a:latin typeface="Times New Roman" panose="02020603050405020304" pitchFamily="18" charset="0"/>
                <a:cs typeface="David" panose="020E0502060401010101" pitchFamily="34" charset="-79"/>
              </a:rPr>
              <a:t>אראנו</a:t>
            </a:r>
            <a:r>
              <a:rPr lang="he-IL" dirty="0">
                <a:latin typeface="Times New Roman" panose="02020603050405020304" pitchFamily="18" charset="0"/>
                <a:cs typeface="David" panose="020E0502060401010101" pitchFamily="34" charset="-79"/>
              </a:rPr>
              <a:t> נאם ה' הלא את השמים ואת הארץ אני מלא מיד יגיע אליו היראה וההכנעה בפחד ה' ובושתו ממנו תמיד.</a:t>
            </a:r>
          </a:p>
          <a:p>
            <a:r>
              <a:rPr lang="he-IL" dirty="0">
                <a:latin typeface="Times New Roman" panose="02020603050405020304" pitchFamily="18" charset="0"/>
                <a:cs typeface="David" panose="020E0502060401010101" pitchFamily="34" charset="-79"/>
              </a:rPr>
              <a:t>ואם לא יגיע אליו מיד יעמיק הרבה </a:t>
            </a:r>
            <a:r>
              <a:rPr lang="he-IL" dirty="0" err="1">
                <a:latin typeface="Times New Roman" panose="02020603050405020304" pitchFamily="18" charset="0"/>
                <a:cs typeface="David" panose="020E0502060401010101" pitchFamily="34" charset="-79"/>
              </a:rPr>
              <a:t>בענין</a:t>
            </a:r>
            <a:r>
              <a:rPr lang="he-IL" dirty="0">
                <a:latin typeface="Times New Roman" panose="02020603050405020304" pitchFamily="18" charset="0"/>
                <a:cs typeface="David" panose="020E0502060401010101" pitchFamily="34" charset="-79"/>
              </a:rPr>
              <a:t> זה עד שיגיע אליו וגם ישוב בתשובה שלימה על כל עונותיו שהם המונעים מהגיע אליו היראה כמ"ש עונותיכם היו מבדילים וגו': </a:t>
            </a:r>
          </a:p>
          <a:p>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מאידך, יש לשים לב שדוד המלך עצמו מתאר בהמשך הפסוק את הרגשות שקיום מצוה זו עוררו אצלו, ואומר "</a:t>
            </a:r>
            <a:r>
              <a:rPr lang="he-IL" sz="1800" b="1" dirty="0" err="1">
                <a:effectLst/>
                <a:latin typeface="Times New Roman" panose="02020603050405020304" pitchFamily="18" charset="0"/>
                <a:ea typeface="Times New Roman" panose="02020603050405020304" pitchFamily="18" charset="0"/>
                <a:cs typeface="David" panose="020E0502060401010101" pitchFamily="34" charset="-79"/>
              </a:rPr>
              <a:t>שויתי</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 ה' לנגדי תמיד כי מימיני בל </a:t>
            </a:r>
            <a:r>
              <a:rPr lang="he-IL" sz="1800" b="1" dirty="0" err="1">
                <a:effectLst/>
                <a:latin typeface="Times New Roman" panose="02020603050405020304" pitchFamily="18" charset="0"/>
                <a:ea typeface="Times New Roman" panose="02020603050405020304" pitchFamily="18" charset="0"/>
                <a:cs typeface="David" panose="020E0502060401010101" pitchFamily="34" charset="-79"/>
              </a:rPr>
              <a:t>אמוט</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 </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a:t>
            </a:r>
            <a:r>
              <a:rPr lang="he-IL" sz="1800" dirty="0">
                <a:effectLst/>
                <a:highlight>
                  <a:srgbClr val="FFFF00"/>
                </a:highlight>
                <a:latin typeface="Times New Roman" panose="02020603050405020304" pitchFamily="18" charset="0"/>
                <a:ea typeface="Times New Roman" panose="02020603050405020304" pitchFamily="18" charset="0"/>
                <a:cs typeface="David" panose="020E0502060401010101" pitchFamily="34" charset="-79"/>
              </a:rPr>
              <a:t>לכן - שמח לבי, </a:t>
            </a:r>
            <a:r>
              <a:rPr lang="he-IL" sz="1800" dirty="0" err="1">
                <a:effectLst/>
                <a:highlight>
                  <a:srgbClr val="FFFF00"/>
                </a:highlight>
                <a:latin typeface="Times New Roman" panose="02020603050405020304" pitchFamily="18" charset="0"/>
                <a:ea typeface="Times New Roman" panose="02020603050405020304" pitchFamily="18" charset="0"/>
                <a:cs typeface="David" panose="020E0502060401010101" pitchFamily="34" charset="-79"/>
              </a:rPr>
              <a:t>ויגל</a:t>
            </a:r>
            <a:r>
              <a:rPr lang="he-IL" sz="1800" dirty="0">
                <a:effectLst/>
                <a:highlight>
                  <a:srgbClr val="FFFF00"/>
                </a:highlight>
                <a:latin typeface="Times New Roman" panose="02020603050405020304" pitchFamily="18" charset="0"/>
                <a:ea typeface="Times New Roman" panose="02020603050405020304" pitchFamily="18" charset="0"/>
                <a:cs typeface="David" panose="020E0502060401010101" pitchFamily="34" charset="-79"/>
              </a:rPr>
              <a:t> כבודי</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 אף בשרי ישכון לבטח" (תהלים ט"ז - ח'). תחושת קרבתו </a:t>
            </a:r>
            <a:r>
              <a:rPr lang="he-IL" sz="1800" b="1" dirty="0" err="1">
                <a:effectLst/>
                <a:latin typeface="Times New Roman" panose="02020603050405020304" pitchFamily="18" charset="0"/>
                <a:ea typeface="Times New Roman" panose="02020603050405020304" pitchFamily="18" charset="0"/>
                <a:cs typeface="David" panose="020E0502060401010101" pitchFamily="34" charset="-79"/>
              </a:rPr>
              <a:t>ית</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 </a:t>
            </a:r>
            <a:r>
              <a:rPr lang="he-IL" sz="1800" b="1" dirty="0" err="1">
                <a:effectLst/>
                <a:latin typeface="Times New Roman" panose="02020603050405020304" pitchFamily="18" charset="0"/>
                <a:ea typeface="Times New Roman" panose="02020603050405020304" pitchFamily="18" charset="0"/>
                <a:cs typeface="David" panose="020E0502060401010101" pitchFamily="34" charset="-79"/>
              </a:rPr>
              <a:t>היתה</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 מעוררת בו רגשי שמחה ורוגע בכל חלקי הגוף והנפש.</a:t>
            </a:r>
          </a:p>
          <a:p>
            <a:endParaRPr lang="he-IL" dirty="0">
              <a:latin typeface="Times New Roman" panose="02020603050405020304" pitchFamily="18" charset="0"/>
              <a:cs typeface="David" panose="020E0502060401010101" pitchFamily="34" charset="-79"/>
            </a:endParaRPr>
          </a:p>
        </p:txBody>
      </p:sp>
      <p:sp>
        <p:nvSpPr>
          <p:cNvPr id="4" name="מציין מיקום של מספר שקופית 3">
            <a:extLst>
              <a:ext uri="{FF2B5EF4-FFF2-40B4-BE49-F238E27FC236}">
                <a16:creationId xmlns:a16="http://schemas.microsoft.com/office/drawing/2014/main" id="{4665B9E5-D7B3-179E-B0BC-81D0D76A777F}"/>
              </a:ext>
            </a:extLst>
          </p:cNvPr>
          <p:cNvSpPr>
            <a:spLocks noGrp="1"/>
          </p:cNvSpPr>
          <p:nvPr>
            <p:ph type="sldNum" sz="quarter" idx="12"/>
          </p:nvPr>
        </p:nvSpPr>
        <p:spPr/>
        <p:txBody>
          <a:bodyPr/>
          <a:lstStyle/>
          <a:p>
            <a:fld id="{519954A3-9DFD-4C44-94BA-B95130A3BA1C}" type="slidenum">
              <a:rPr lang="en-US" smtClean="0"/>
              <a:t>96</a:t>
            </a:fld>
            <a:endParaRPr lang="en-US" dirty="0"/>
          </a:p>
        </p:txBody>
      </p:sp>
    </p:spTree>
    <p:extLst>
      <p:ext uri="{BB962C8B-B14F-4D97-AF65-F5344CB8AC3E}">
        <p14:creationId xmlns:p14="http://schemas.microsoft.com/office/powerpoint/2010/main" val="491777692"/>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58C7EB1A-0029-DFB4-B439-1F3700E6FD72}"/>
              </a:ext>
            </a:extLst>
          </p:cNvPr>
          <p:cNvSpPr>
            <a:spLocks noGrp="1"/>
          </p:cNvSpPr>
          <p:nvPr>
            <p:ph type="title"/>
          </p:nvPr>
        </p:nvSpPr>
        <p:spPr/>
        <p:txBody>
          <a:bodyPr/>
          <a:lstStyle/>
          <a:p>
            <a:r>
              <a:rPr lang="he-IL" dirty="0"/>
              <a:t>תירוץ בעל ספר הברית</a:t>
            </a:r>
          </a:p>
        </p:txBody>
      </p:sp>
      <p:sp>
        <p:nvSpPr>
          <p:cNvPr id="3" name="מציין מיקום תוכן 2">
            <a:extLst>
              <a:ext uri="{FF2B5EF4-FFF2-40B4-BE49-F238E27FC236}">
                <a16:creationId xmlns:a16="http://schemas.microsoft.com/office/drawing/2014/main" id="{0496892A-9040-7969-7139-8997E1A88FA7}"/>
              </a:ext>
            </a:extLst>
          </p:cNvPr>
          <p:cNvSpPr>
            <a:spLocks noGrp="1"/>
          </p:cNvSpPr>
          <p:nvPr>
            <p:ph idx="1"/>
          </p:nvPr>
        </p:nvSpPr>
        <p:spPr/>
        <p:txBody>
          <a:bodyPr/>
          <a:lstStyle/>
          <a:p>
            <a:endParaRPr lang="he-IL" dirty="0"/>
          </a:p>
        </p:txBody>
      </p:sp>
      <p:sp>
        <p:nvSpPr>
          <p:cNvPr id="4" name="מציין מיקום של מספר שקופית 3">
            <a:extLst>
              <a:ext uri="{FF2B5EF4-FFF2-40B4-BE49-F238E27FC236}">
                <a16:creationId xmlns:a16="http://schemas.microsoft.com/office/drawing/2014/main" id="{8C7779BE-4E8C-05A5-7BFC-203BE65ACC3E}"/>
              </a:ext>
            </a:extLst>
          </p:cNvPr>
          <p:cNvSpPr>
            <a:spLocks noGrp="1"/>
          </p:cNvSpPr>
          <p:nvPr>
            <p:ph type="sldNum" sz="quarter" idx="12"/>
          </p:nvPr>
        </p:nvSpPr>
        <p:spPr/>
        <p:txBody>
          <a:bodyPr/>
          <a:lstStyle/>
          <a:p>
            <a:fld id="{519954A3-9DFD-4C44-94BA-B95130A3BA1C}" type="slidenum">
              <a:rPr lang="en-US" smtClean="0"/>
              <a:t>97</a:t>
            </a:fld>
            <a:endParaRPr lang="en-US" dirty="0"/>
          </a:p>
        </p:txBody>
      </p:sp>
      <p:pic>
        <p:nvPicPr>
          <p:cNvPr id="6" name="תמונה 5">
            <a:extLst>
              <a:ext uri="{FF2B5EF4-FFF2-40B4-BE49-F238E27FC236}">
                <a16:creationId xmlns:a16="http://schemas.microsoft.com/office/drawing/2014/main" id="{8CCB641D-15E5-1611-B593-71932DFDFCF8}"/>
              </a:ext>
            </a:extLst>
          </p:cNvPr>
          <p:cNvPicPr>
            <a:picLocks noChangeAspect="1"/>
          </p:cNvPicPr>
          <p:nvPr/>
        </p:nvPicPr>
        <p:blipFill rotWithShape="1">
          <a:blip r:embed="rId2"/>
          <a:srcRect b="14304"/>
          <a:stretch/>
        </p:blipFill>
        <p:spPr>
          <a:xfrm>
            <a:off x="0" y="936974"/>
            <a:ext cx="12192000" cy="4271130"/>
          </a:xfrm>
          <a:prstGeom prst="rect">
            <a:avLst/>
          </a:prstGeom>
        </p:spPr>
      </p:pic>
    </p:spTree>
    <p:extLst>
      <p:ext uri="{BB962C8B-B14F-4D97-AF65-F5344CB8AC3E}">
        <p14:creationId xmlns:p14="http://schemas.microsoft.com/office/powerpoint/2010/main" val="533258073"/>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2BCA778-6D92-B78E-F2CA-9D609754961C}"/>
              </a:ext>
            </a:extLst>
          </p:cNvPr>
          <p:cNvSpPr>
            <a:spLocks noGrp="1"/>
          </p:cNvSpPr>
          <p:nvPr>
            <p:ph type="title"/>
          </p:nvPr>
        </p:nvSpPr>
        <p:spPr/>
        <p:txBody>
          <a:bodyPr/>
          <a:lstStyle/>
          <a:p>
            <a:r>
              <a:rPr lang="he-IL" dirty="0"/>
              <a:t>יראה שלא לאבד את אהבה</a:t>
            </a:r>
          </a:p>
        </p:txBody>
      </p:sp>
      <p:sp>
        <p:nvSpPr>
          <p:cNvPr id="3" name="מציין מיקום תוכן 2">
            <a:extLst>
              <a:ext uri="{FF2B5EF4-FFF2-40B4-BE49-F238E27FC236}">
                <a16:creationId xmlns:a16="http://schemas.microsoft.com/office/drawing/2014/main" id="{45D38E5F-2CDD-373D-20AF-0BB5A21C601C}"/>
              </a:ext>
            </a:extLst>
          </p:cNvPr>
          <p:cNvSpPr>
            <a:spLocks noGrp="1"/>
          </p:cNvSpPr>
          <p:nvPr>
            <p:ph idx="1"/>
          </p:nvPr>
        </p:nvSpPr>
        <p:spPr/>
        <p:txBody>
          <a:bodyPr/>
          <a:lstStyle/>
          <a:p>
            <a:r>
              <a:rPr lang="he-IL" dirty="0"/>
              <a:t>עיקר היראה הוא דאגת האדם לא לאבד את קשר האהבה עם השי"ת, כמו שכתב בספר חסידים, וז"ל (סימן ש'): "זהו יראת ה', שלא תעבור על מה שכתוב ואהבת", ועוד שם (סי' י"ב): "יראה ... ירא פן לא יהיה תמים באהבת הבורא </a:t>
            </a:r>
            <a:r>
              <a:rPr lang="he-IL" dirty="0" err="1"/>
              <a:t>ית"ש</a:t>
            </a:r>
            <a:r>
              <a:rPr lang="he-IL" dirty="0"/>
              <a:t>". </a:t>
            </a:r>
          </a:p>
          <a:p>
            <a:r>
              <a:rPr lang="he-IL" dirty="0"/>
              <a:t>וכ"כ בספר רזיאל המלאך: "שורש יראת ה', </a:t>
            </a:r>
            <a:r>
              <a:rPr lang="he-IL" dirty="0" err="1"/>
              <a:t>מתאוה</a:t>
            </a:r>
            <a:r>
              <a:rPr lang="he-IL" dirty="0"/>
              <a:t> לדבר ועוזב הנאות יצרו בשביל יראת ה'. ולא שירא מפורעניות העולם או לעתיד, אלא ירא פן לא יהיה תמים לפני הקב"ה באהבתו". </a:t>
            </a:r>
          </a:p>
          <a:p>
            <a:r>
              <a:rPr lang="he-IL" dirty="0" err="1"/>
              <a:t>ארחות</a:t>
            </a:r>
            <a:r>
              <a:rPr lang="he-IL" dirty="0"/>
              <a:t> צדיקים שער האהבה: יירא השם, יתברך, כמו אדם שאוהב את אשתו, והיא </a:t>
            </a:r>
            <a:r>
              <a:rPr lang="he-IL" dirty="0" err="1"/>
              <a:t>אוהבתו</a:t>
            </a:r>
            <a:r>
              <a:rPr lang="he-IL" dirty="0"/>
              <a:t>, והוא ירא לעשות דבר כנגדה פן יאבד אהבתה, כן הדבר הזה, [רשפיה] רשפי אש אהבת הבורא יתעלה, ויירא לעבור על מצוותיו פן יפסיד אהבת הבורא יתברך ... וזאת היראה היא [יראת] האהבה, ועליה נאמר (ישעיה ל"ג - ו') "יראת ה' היא אוצרו". עכ"ל. </a:t>
            </a:r>
          </a:p>
          <a:p>
            <a:r>
              <a:rPr lang="he-IL" dirty="0"/>
              <a:t>וע"ע ספר הישר </a:t>
            </a:r>
            <a:r>
              <a:rPr lang="he-IL" dirty="0" err="1"/>
              <a:t>לר"ת</a:t>
            </a:r>
            <a:r>
              <a:rPr lang="he-IL" dirty="0"/>
              <a:t> השער השני. וז"ל: כי מן האהבה תהיה היראה. וכל מי שיאהב האדם, </a:t>
            </a:r>
            <a:r>
              <a:rPr lang="he-IL" dirty="0" err="1"/>
              <a:t>ייראנו</a:t>
            </a:r>
            <a:r>
              <a:rPr lang="he-IL" dirty="0"/>
              <a:t>. ואפשר שיירא אדם ממי שלא יאהבנו. ועל כן אומר, כי היראה בכלל האהבה, ואין האהבה בכלל היראה. עכ"ל. </a:t>
            </a:r>
          </a:p>
          <a:p>
            <a:r>
              <a:rPr lang="he-IL" dirty="0"/>
              <a:t>וכ"כ רבינו בחיי בספר כד הקמח, ערך שבועות: </a:t>
            </a:r>
            <a:r>
              <a:rPr lang="he-IL" dirty="0" err="1"/>
              <a:t>ממדת</a:t>
            </a:r>
            <a:r>
              <a:rPr lang="he-IL" dirty="0"/>
              <a:t> האהבה הזאת נאצלת מדת היראה כי האוהב אדוניו הוא ירא אותו והירא את אדוניו אפשר שלא יאהבנו, וע"כ אין האהבה בכלל היראה אבל היראה בכלל האהבה שהאוהב את אדוניו </a:t>
            </a:r>
            <a:r>
              <a:rPr lang="he-IL" dirty="0" err="1"/>
              <a:t>ייראנו</a:t>
            </a:r>
            <a:r>
              <a:rPr lang="he-IL" dirty="0"/>
              <a:t> פן יעשה הפך כוונתו. </a:t>
            </a:r>
          </a:p>
        </p:txBody>
      </p:sp>
      <p:sp>
        <p:nvSpPr>
          <p:cNvPr id="4" name="מציין מיקום של מספר שקופית 3">
            <a:extLst>
              <a:ext uri="{FF2B5EF4-FFF2-40B4-BE49-F238E27FC236}">
                <a16:creationId xmlns:a16="http://schemas.microsoft.com/office/drawing/2014/main" id="{9C81A5EF-F40E-3694-C160-DA2001ECDE40}"/>
              </a:ext>
            </a:extLst>
          </p:cNvPr>
          <p:cNvSpPr>
            <a:spLocks noGrp="1"/>
          </p:cNvSpPr>
          <p:nvPr>
            <p:ph type="sldNum" sz="quarter" idx="12"/>
          </p:nvPr>
        </p:nvSpPr>
        <p:spPr/>
        <p:txBody>
          <a:bodyPr/>
          <a:lstStyle/>
          <a:p>
            <a:fld id="{519954A3-9DFD-4C44-94BA-B95130A3BA1C}" type="slidenum">
              <a:rPr lang="en-US" smtClean="0"/>
              <a:t>98</a:t>
            </a:fld>
            <a:endParaRPr lang="en-US" dirty="0"/>
          </a:p>
        </p:txBody>
      </p:sp>
    </p:spTree>
    <p:extLst>
      <p:ext uri="{BB962C8B-B14F-4D97-AF65-F5344CB8AC3E}">
        <p14:creationId xmlns:p14="http://schemas.microsoft.com/office/powerpoint/2010/main" val="131210678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1C47DF6-0DE7-E082-266C-EEC22FA11ED6}"/>
              </a:ext>
            </a:extLst>
          </p:cNvPr>
          <p:cNvSpPr>
            <a:spLocks noGrp="1"/>
          </p:cNvSpPr>
          <p:nvPr>
            <p:ph type="title"/>
          </p:nvPr>
        </p:nvSpPr>
        <p:spPr/>
        <p:txBody>
          <a:bodyPr/>
          <a:lstStyle/>
          <a:p>
            <a:r>
              <a:rPr lang="he-IL" dirty="0"/>
              <a:t>כוונת </a:t>
            </a:r>
            <a:r>
              <a:rPr lang="he-IL" dirty="0" err="1"/>
              <a:t>הרמ"א</a:t>
            </a:r>
            <a:r>
              <a:rPr lang="he-IL" dirty="0"/>
              <a:t> גם יראה</a:t>
            </a:r>
          </a:p>
        </p:txBody>
      </p:sp>
      <p:sp>
        <p:nvSpPr>
          <p:cNvPr id="3" name="מציין מיקום תוכן 2">
            <a:extLst>
              <a:ext uri="{FF2B5EF4-FFF2-40B4-BE49-F238E27FC236}">
                <a16:creationId xmlns:a16="http://schemas.microsoft.com/office/drawing/2014/main" id="{11CE06C5-4801-F8C8-40D1-D95397D0A86C}"/>
              </a:ext>
            </a:extLst>
          </p:cNvPr>
          <p:cNvSpPr>
            <a:spLocks noGrp="1"/>
          </p:cNvSpPr>
          <p:nvPr>
            <p:ph idx="1"/>
          </p:nvPr>
        </p:nvSpPr>
        <p:spPr/>
        <p:txBody>
          <a:bodyPr/>
          <a:lstStyle/>
          <a:p>
            <a:pPr algn="just" rtl="1">
              <a:lnSpc>
                <a:spcPts val="1500"/>
              </a:lnSpc>
              <a:spcBef>
                <a:spcPts val="1200"/>
              </a:spcBef>
              <a:spcAft>
                <a:spcPts val="300"/>
              </a:spcAft>
              <a:tabLst>
                <a:tab pos="-97790" algn="l"/>
              </a:tabLst>
            </a:pPr>
            <a:r>
              <a:rPr lang="he-IL" sz="1800" b="0" dirty="0">
                <a:effectLst/>
                <a:latin typeface="Times New Roman" panose="02020603050405020304" pitchFamily="18" charset="0"/>
                <a:cs typeface="David" panose="020E0502060401010101" pitchFamily="34" charset="-79"/>
              </a:rPr>
              <a:t>ואכן המעיין בספר מורה נבוכים </a:t>
            </a:r>
            <a:r>
              <a:rPr lang="he-IL" sz="1800" b="0" dirty="0" err="1">
                <a:effectLst/>
                <a:latin typeface="Times New Roman" panose="02020603050405020304" pitchFamily="18" charset="0"/>
                <a:cs typeface="David" panose="020E0502060401010101" pitchFamily="34" charset="-79"/>
              </a:rPr>
              <a:t>להרמב"ם</a:t>
            </a:r>
            <a:r>
              <a:rPr lang="he-IL" sz="1800" b="0" dirty="0">
                <a:effectLst/>
                <a:latin typeface="Times New Roman" panose="02020603050405020304" pitchFamily="18" charset="0"/>
                <a:cs typeface="David" panose="020E0502060401010101" pitchFamily="34" charset="-79"/>
              </a:rPr>
              <a:t>, אשר דברי </a:t>
            </a:r>
            <a:r>
              <a:rPr lang="he-IL" sz="1800" b="0" dirty="0" err="1">
                <a:effectLst/>
                <a:latin typeface="Times New Roman" panose="02020603050405020304" pitchFamily="18" charset="0"/>
                <a:cs typeface="David" panose="020E0502060401010101" pitchFamily="34" charset="-79"/>
              </a:rPr>
              <a:t>הרמ"א</a:t>
            </a:r>
            <a:r>
              <a:rPr lang="he-IL" sz="1800" b="0" dirty="0">
                <a:effectLst/>
                <a:latin typeface="Times New Roman" panose="02020603050405020304" pitchFamily="18" charset="0"/>
                <a:cs typeface="David" panose="020E0502060401010101" pitchFamily="34" charset="-79"/>
              </a:rPr>
              <a:t> הנ"ל מבוססים עליהם, יראה שגם הוא פירש את הפסוק "</a:t>
            </a:r>
            <a:r>
              <a:rPr lang="he-IL" sz="1800" b="0" dirty="0" err="1">
                <a:effectLst/>
                <a:latin typeface="Times New Roman" panose="02020603050405020304" pitchFamily="18" charset="0"/>
                <a:cs typeface="David" panose="020E0502060401010101" pitchFamily="34" charset="-79"/>
              </a:rPr>
              <a:t>שויתי</a:t>
            </a:r>
            <a:r>
              <a:rPr lang="he-IL" sz="1800" b="0" dirty="0">
                <a:effectLst/>
                <a:latin typeface="Times New Roman" panose="02020603050405020304" pitchFamily="18" charset="0"/>
                <a:cs typeface="David" panose="020E0502060401010101" pitchFamily="34" charset="-79"/>
              </a:rPr>
              <a:t> ה' </a:t>
            </a:r>
            <a:r>
              <a:rPr lang="he-IL" sz="1800" b="0" dirty="0" err="1">
                <a:effectLst/>
                <a:latin typeface="Times New Roman" panose="02020603050405020304" pitchFamily="18" charset="0"/>
                <a:cs typeface="David" panose="020E0502060401010101" pitchFamily="34" charset="-79"/>
              </a:rPr>
              <a:t>כו</a:t>
            </a:r>
            <a:r>
              <a:rPr lang="he-IL" sz="1800" b="0" dirty="0">
                <a:effectLst/>
                <a:latin typeface="Times New Roman" panose="02020603050405020304" pitchFamily="18" charset="0"/>
                <a:cs typeface="David" panose="020E0502060401010101" pitchFamily="34" charset="-79"/>
              </a:rPr>
              <a:t>'" על רגשות שיסודם מאהבת השי"ת. וז"ל המורה נבוכים (חלק ג' פרק נ"א):</a:t>
            </a:r>
            <a:endParaRPr lang="en-US" sz="1800" b="1" dirty="0">
              <a:effectLst/>
              <a:latin typeface="Times New Roman" panose="02020603050405020304" pitchFamily="18" charset="0"/>
            </a:endParaRPr>
          </a:p>
          <a:p>
            <a:pPr algn="r" rtl="1"/>
            <a:r>
              <a:rPr lang="he-IL" sz="1800" dirty="0">
                <a:effectLst/>
                <a:latin typeface="Times New Roman" panose="02020603050405020304" pitchFamily="18" charset="0"/>
                <a:ea typeface="Times New Roman" panose="02020603050405020304" pitchFamily="18" charset="0"/>
                <a:cs typeface="David" panose="020E0502060401010101" pitchFamily="34" charset="-79"/>
              </a:rPr>
              <a:t> </a:t>
            </a:r>
            <a:r>
              <a:rPr lang="he-IL" sz="1800" b="1" kern="1600" dirty="0">
                <a:effectLst/>
                <a:latin typeface="Arial" panose="020B0604020202020204" pitchFamily="34" charset="0"/>
                <a:cs typeface="Monotype Hadassah"/>
              </a:rPr>
              <a:t>זה השכל אשר שפע עלינו </a:t>
            </a:r>
            <a:r>
              <a:rPr lang="he-IL" sz="1800" b="1" kern="1600" dirty="0" err="1">
                <a:effectLst/>
                <a:latin typeface="Arial" panose="020B0604020202020204" pitchFamily="34" charset="0"/>
                <a:cs typeface="Monotype Hadassah"/>
              </a:rPr>
              <a:t>מהאלוה</a:t>
            </a:r>
            <a:r>
              <a:rPr lang="he-IL" sz="1800" b="1" kern="1600" dirty="0">
                <a:effectLst/>
                <a:latin typeface="Arial" panose="020B0604020202020204" pitchFamily="34" charset="0"/>
                <a:cs typeface="Monotype Hadassah"/>
              </a:rPr>
              <a:t> </a:t>
            </a:r>
            <a:r>
              <a:rPr lang="he-IL" sz="1800" b="1" kern="1600" dirty="0" err="1">
                <a:effectLst/>
                <a:latin typeface="Arial" panose="020B0604020202020204" pitchFamily="34" charset="0"/>
                <a:cs typeface="Monotype Hadassah"/>
              </a:rPr>
              <a:t>ית</a:t>
            </a:r>
            <a:r>
              <a:rPr lang="he-IL" sz="1800" b="1" kern="1600" dirty="0">
                <a:effectLst/>
                <a:latin typeface="Arial" panose="020B0604020202020204" pitchFamily="34" charset="0"/>
                <a:cs typeface="Monotype Hadassah"/>
              </a:rPr>
              <a:t>' הוא הדיבוק אשר בינינו ובינו. והרשות נתונה לך, אם תרצה לחזק הדיבוק הזה - תעשה, ואם תרצה להחלישו מעט מעט עד שתפסקהו - תעשה. </a:t>
            </a:r>
            <a:r>
              <a:rPr lang="he-IL" sz="1800" b="1" u="sng" kern="1600" spc="150" dirty="0">
                <a:effectLst/>
                <a:uFill>
                  <a:solidFill>
                    <a:srgbClr val="C0C0C0"/>
                  </a:solidFill>
                </a:uFill>
                <a:latin typeface="Arial" panose="020B0604020202020204" pitchFamily="34" charset="0"/>
                <a:cs typeface="Monotype Hadassah"/>
              </a:rPr>
              <a:t>ולא יתחזק זה הדיבוק רק בהשתמשך בו באהבת </a:t>
            </a:r>
            <a:r>
              <a:rPr lang="he-IL" sz="1800" b="1" u="sng" kern="1600" spc="150" dirty="0" err="1">
                <a:effectLst/>
                <a:uFill>
                  <a:solidFill>
                    <a:srgbClr val="C0C0C0"/>
                  </a:solidFill>
                </a:uFill>
                <a:latin typeface="Arial" panose="020B0604020202020204" pitchFamily="34" charset="0"/>
                <a:cs typeface="Monotype Hadassah"/>
              </a:rPr>
              <a:t>האלוה</a:t>
            </a:r>
            <a:r>
              <a:rPr lang="he-IL" sz="1800" b="1" i="1" kern="1600" spc="150" dirty="0">
                <a:effectLst/>
                <a:latin typeface="Arial" panose="020B0604020202020204" pitchFamily="34" charset="0"/>
                <a:cs typeface="Monotype Hadassah"/>
              </a:rPr>
              <a:t>,</a:t>
            </a:r>
            <a:r>
              <a:rPr lang="he-IL" sz="1800" b="1" kern="1600" dirty="0">
                <a:effectLst/>
                <a:latin typeface="Arial" panose="020B0604020202020204" pitchFamily="34" charset="0"/>
                <a:cs typeface="Monotype Hadassah"/>
              </a:rPr>
              <a:t> ושתהיה </a:t>
            </a:r>
            <a:r>
              <a:rPr lang="he-IL" sz="1800" b="1" kern="1600" dirty="0" err="1">
                <a:effectLst/>
                <a:latin typeface="Arial" panose="020B0604020202020204" pitchFamily="34" charset="0"/>
                <a:cs typeface="Monotype Hadassah"/>
              </a:rPr>
              <a:t>כונתך</a:t>
            </a:r>
            <a:r>
              <a:rPr lang="he-IL" sz="1800" b="1" kern="1600" dirty="0">
                <a:effectLst/>
                <a:latin typeface="Arial" panose="020B0604020202020204" pitchFamily="34" charset="0"/>
                <a:cs typeface="Monotype Hadassah"/>
              </a:rPr>
              <a:t> אליה, וחולשתו תהיה בשומך מחשבתך בדבר זולתו.</a:t>
            </a:r>
          </a:p>
          <a:p>
            <a:pPr algn="r" rtl="1"/>
            <a:r>
              <a:rPr lang="he-IL" kern="1600" dirty="0">
                <a:solidFill>
                  <a:srgbClr val="00B050"/>
                </a:solidFill>
                <a:latin typeface="Arial" panose="020B0604020202020204" pitchFamily="34" charset="0"/>
              </a:rPr>
              <a:t>לפי זה ניתן לומר שכוונת </a:t>
            </a:r>
            <a:r>
              <a:rPr lang="he-IL" kern="1600" dirty="0" err="1">
                <a:solidFill>
                  <a:srgbClr val="00B050"/>
                </a:solidFill>
                <a:latin typeface="Arial" panose="020B0604020202020204" pitchFamily="34" charset="0"/>
              </a:rPr>
              <a:t>הרמ"א</a:t>
            </a:r>
            <a:r>
              <a:rPr lang="he-IL" kern="1600" dirty="0">
                <a:solidFill>
                  <a:srgbClr val="00B050"/>
                </a:solidFill>
                <a:latin typeface="Arial" panose="020B0604020202020204" pitchFamily="34" charset="0"/>
              </a:rPr>
              <a:t> שהאדם ישיג לא רק אהבה אלא גם יראה. </a:t>
            </a:r>
            <a:endParaRPr lang="en-US" sz="1800" b="1" kern="1600" dirty="0">
              <a:solidFill>
                <a:srgbClr val="00B050"/>
              </a:solidFill>
              <a:effectLst/>
              <a:latin typeface="Arial" panose="020B0604020202020204" pitchFamily="34" charset="0"/>
            </a:endParaRPr>
          </a:p>
          <a:p>
            <a:endParaRPr lang="he-IL" dirty="0"/>
          </a:p>
        </p:txBody>
      </p:sp>
      <p:sp>
        <p:nvSpPr>
          <p:cNvPr id="4" name="מציין מיקום של מספר שקופית 3">
            <a:extLst>
              <a:ext uri="{FF2B5EF4-FFF2-40B4-BE49-F238E27FC236}">
                <a16:creationId xmlns:a16="http://schemas.microsoft.com/office/drawing/2014/main" id="{FCD8B2CB-DE1F-51BC-5B4A-BED62B401C84}"/>
              </a:ext>
            </a:extLst>
          </p:cNvPr>
          <p:cNvSpPr>
            <a:spLocks noGrp="1"/>
          </p:cNvSpPr>
          <p:nvPr>
            <p:ph type="sldNum" sz="quarter" idx="12"/>
          </p:nvPr>
        </p:nvSpPr>
        <p:spPr/>
        <p:txBody>
          <a:bodyPr/>
          <a:lstStyle/>
          <a:p>
            <a:fld id="{519954A3-9DFD-4C44-94BA-B95130A3BA1C}" type="slidenum">
              <a:rPr lang="en-US" smtClean="0"/>
              <a:t>99</a:t>
            </a:fld>
            <a:endParaRPr lang="en-US" dirty="0"/>
          </a:p>
        </p:txBody>
      </p:sp>
    </p:spTree>
    <p:extLst>
      <p:ext uri="{BB962C8B-B14F-4D97-AF65-F5344CB8AC3E}">
        <p14:creationId xmlns:p14="http://schemas.microsoft.com/office/powerpoint/2010/main" val="278383105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52F86AA-B195-B37F-5254-CDE261330B28}"/>
              </a:ext>
            </a:extLst>
          </p:cNvPr>
          <p:cNvSpPr>
            <a:spLocks noGrp="1"/>
          </p:cNvSpPr>
          <p:nvPr>
            <p:ph type="title"/>
          </p:nvPr>
        </p:nvSpPr>
        <p:spPr/>
        <p:txBody>
          <a:bodyPr/>
          <a:lstStyle/>
          <a:p>
            <a:r>
              <a:rPr lang="he-IL" dirty="0"/>
              <a:t>מצב הרוח ישתפר מחר?</a:t>
            </a:r>
          </a:p>
        </p:txBody>
      </p:sp>
      <p:sp>
        <p:nvSpPr>
          <p:cNvPr id="3" name="מציין מיקום תוכן 2">
            <a:extLst>
              <a:ext uri="{FF2B5EF4-FFF2-40B4-BE49-F238E27FC236}">
                <a16:creationId xmlns:a16="http://schemas.microsoft.com/office/drawing/2014/main" id="{B44744FC-892D-FD35-AE0D-68CB898D4A95}"/>
              </a:ext>
            </a:extLst>
          </p:cNvPr>
          <p:cNvSpPr>
            <a:spLocks noGrp="1"/>
          </p:cNvSpPr>
          <p:nvPr>
            <p:ph idx="1"/>
          </p:nvPr>
        </p:nvSpPr>
        <p:spPr/>
        <p:txBody>
          <a:bodyPr/>
          <a:lstStyle/>
          <a:p>
            <a:r>
              <a:rPr lang="he-IL" dirty="0"/>
              <a:t>אפשר לחלק את כל סוגי מצבי הרוח השונים לשני מצבי רוח קוטביים:</a:t>
            </a:r>
          </a:p>
          <a:p>
            <a:pPr algn="just"/>
            <a:r>
              <a:rPr lang="he-IL" dirty="0"/>
              <a:t>1</a:t>
            </a:r>
            <a:r>
              <a:rPr lang="he-IL" dirty="0">
                <a:highlight>
                  <a:srgbClr val="FFFF00"/>
                </a:highlight>
              </a:rPr>
              <a:t>."מצב רוח טוב" </a:t>
            </a:r>
            <a:r>
              <a:rPr lang="he-IL" dirty="0"/>
              <a:t>- כאשר האדם נמצא במצב רוח טוב, הוא מרגיש אופטימי ורואה את הטוב בחיים האישיים ובעולם כולו. לאדם כזה יש נטייה לאהוב לראות את הטוב בכל דבר ומצב שהוא נמצא, שהרי הוא אוהב להרגיש את רגשי אהבה אלו, </a:t>
            </a:r>
            <a:r>
              <a:rPr lang="he-IL" dirty="0">
                <a:highlight>
                  <a:srgbClr val="FFFF00"/>
                </a:highlight>
              </a:rPr>
              <a:t>הוא "אוהב לאהוב" </a:t>
            </a:r>
            <a:r>
              <a:rPr lang="he-IL" dirty="0"/>
              <a:t>ומשתדל למצוא סיבות לאהוב ולא לשנוא. אפילו כאשר קיימים דברים שליליים, כל שיש ביניהם גם דבר חיובי, הוא תמיד יראה וירגיש את הטוב הזה המעורר את הרגשות החיוביים שהוא שואף ורוצה להרגיש . </a:t>
            </a:r>
          </a:p>
          <a:p>
            <a:pPr algn="just"/>
            <a:r>
              <a:rPr lang="he-IL" dirty="0"/>
              <a:t>2</a:t>
            </a:r>
            <a:r>
              <a:rPr lang="he-IL" dirty="0">
                <a:highlight>
                  <a:srgbClr val="FFFF00"/>
                </a:highlight>
              </a:rPr>
              <a:t>."מצב רוח רע" </a:t>
            </a:r>
            <a:r>
              <a:rPr lang="he-IL" dirty="0"/>
              <a:t>- מצב הפוך מזה, הוא כאשר האדם נמצא במצב של נטייה ושאיפה לכיוון רגשות של שנאה, שהוא עכשיו "אוהב לשנוא". במצב רוח כזה האדם רוצה להתלונן, וכל מי שיעיר לו שלפי האמת אין הדברים כל כך גרועים כמו שהוא מתאר, דיבורים כאלו יעצבנו אותו ביותר. אדם כזה יחפש תמיד גיבוי להיבט השלילי שלו, ואף יחפש אדם שסובר כמותו שיסכים ויתמוך בתלונותיו כדי להתחבר עמו, ושביחד איש את רעהו יעזרו להתלונן כאות נפשם. </a:t>
            </a:r>
          </a:p>
          <a:p>
            <a:r>
              <a:rPr lang="he-IL" sz="1800" dirty="0">
                <a:effectLst/>
                <a:latin typeface="Times New Roman" panose="02020603050405020304" pitchFamily="18" charset="0"/>
                <a:ea typeface="Times New Roman" panose="02020603050405020304" pitchFamily="18" charset="0"/>
                <a:cs typeface="David" panose="020E0502060401010101" pitchFamily="34" charset="-79"/>
              </a:rPr>
              <a:t>מהיכן מגיע הרצון "לאהוב לשנוא", הרי הנשמה בטבעה אוהבת לראות טוב ולא לשנוא את החיים. וכן מה הסיבה </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לרצות</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להוסיף רגשות שליליים, דהיינו "</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לאהוב</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את השנאה"?</a:t>
            </a:r>
            <a:endParaRPr lang="he-IL" dirty="0"/>
          </a:p>
        </p:txBody>
      </p:sp>
      <p:sp>
        <p:nvSpPr>
          <p:cNvPr id="4" name="מציין מיקום של מספר שקופית 3">
            <a:extLst>
              <a:ext uri="{FF2B5EF4-FFF2-40B4-BE49-F238E27FC236}">
                <a16:creationId xmlns:a16="http://schemas.microsoft.com/office/drawing/2014/main" id="{10B54F87-C502-1C46-5C82-A59924C0F7F6}"/>
              </a:ext>
            </a:extLst>
          </p:cNvPr>
          <p:cNvSpPr>
            <a:spLocks noGrp="1"/>
          </p:cNvSpPr>
          <p:nvPr>
            <p:ph type="sldNum" sz="quarter" idx="12"/>
          </p:nvPr>
        </p:nvSpPr>
        <p:spPr/>
        <p:txBody>
          <a:bodyPr/>
          <a:lstStyle/>
          <a:p>
            <a:fld id="{519954A3-9DFD-4C44-94BA-B95130A3BA1C}" type="slidenum">
              <a:rPr lang="en-US" smtClean="0"/>
              <a:t>100</a:t>
            </a:fld>
            <a:endParaRPr lang="en-US" dirty="0"/>
          </a:p>
        </p:txBody>
      </p:sp>
    </p:spTree>
    <p:extLst>
      <p:ext uri="{BB962C8B-B14F-4D97-AF65-F5344CB8AC3E}">
        <p14:creationId xmlns:p14="http://schemas.microsoft.com/office/powerpoint/2010/main" val="111692534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4937C52-91EA-9FC0-DD9E-E966D681562F}"/>
              </a:ext>
            </a:extLst>
          </p:cNvPr>
          <p:cNvSpPr>
            <a:spLocks noGrp="1"/>
          </p:cNvSpPr>
          <p:nvPr>
            <p:ph type="title"/>
          </p:nvPr>
        </p:nvSpPr>
        <p:spPr/>
        <p:txBody>
          <a:bodyPr/>
          <a:lstStyle/>
          <a:p>
            <a:r>
              <a:rPr lang="he-IL" dirty="0"/>
              <a:t>לב טוב</a:t>
            </a:r>
          </a:p>
        </p:txBody>
      </p:sp>
      <p:sp>
        <p:nvSpPr>
          <p:cNvPr id="3" name="מציין מיקום תוכן 2">
            <a:extLst>
              <a:ext uri="{FF2B5EF4-FFF2-40B4-BE49-F238E27FC236}">
                <a16:creationId xmlns:a16="http://schemas.microsoft.com/office/drawing/2014/main" id="{2B0D1F93-91BC-FF5D-46C0-A473C5D24AF9}"/>
              </a:ext>
            </a:extLst>
          </p:cNvPr>
          <p:cNvSpPr>
            <a:spLocks noGrp="1"/>
          </p:cNvSpPr>
          <p:nvPr>
            <p:ph idx="1"/>
          </p:nvPr>
        </p:nvSpPr>
        <p:spPr/>
        <p:txBody>
          <a:bodyPr/>
          <a:lstStyle/>
          <a:p>
            <a:r>
              <a:rPr lang="he-IL" dirty="0"/>
              <a:t>העניין של מצב רוח טוב (ראיה חיובית) ולא טוב אינו רק דבר שהאדם נתון בו למקרי העולם ואין בידו להשפיע עליו, אלא שמירה על מצב רוח טוב תמידי הוא קיומה של המידה הנעלה של "לב טוב" שרבי יוחנן בן זכאי כל כך משבח במשנה הנ"ל באבות פרק ב' (משנה ט'). </a:t>
            </a:r>
          </a:p>
          <a:p>
            <a:pPr algn="just"/>
            <a:r>
              <a:rPr lang="he-IL" dirty="0"/>
              <a:t>וזה לשון המשנה שם: "חמשה תלמידים היו לו לרבן יוחנן בן זכאי ... אמר להם, צאו וראו איזוהי דרך טובה שידבק בה האדם [כדי שיכנס בה לעוה"ב (לשון אבות דרבי נתן פ' י"ד מ"ה)]. רבי אליעזר אומר, עין טובה. רבי יהושע אומר, חבר טוב. רבי יוסי אומר, שכן טוב. רבי שמעון אומר, הרואה את הנולד. </a:t>
            </a:r>
            <a:r>
              <a:rPr lang="he-IL" dirty="0">
                <a:highlight>
                  <a:srgbClr val="FFFF00"/>
                </a:highlight>
              </a:rPr>
              <a:t>רבי אלעזר אומר, לב טוב </a:t>
            </a:r>
            <a:r>
              <a:rPr lang="he-IL" dirty="0"/>
              <a:t>. אמר להם, רואה אני את דברי אלעזר בן ערך מדבריכם, שבכלל דבריו דבריכם". </a:t>
            </a:r>
          </a:p>
          <a:p>
            <a:pPr algn="just"/>
            <a:r>
              <a:rPr lang="he-IL" dirty="0"/>
              <a:t>היינו, שראיית הטוב בבריאה ובחיים האישיים, שהיא לב טוב, היא השורש של כל מדות הטובות, והיא הדרך הישרה שידבק בה האדם כדי להשיג את היעד המיוחל של העולם הבא.</a:t>
            </a:r>
          </a:p>
        </p:txBody>
      </p:sp>
      <p:sp>
        <p:nvSpPr>
          <p:cNvPr id="4" name="מציין מיקום של מספר שקופית 3">
            <a:extLst>
              <a:ext uri="{FF2B5EF4-FFF2-40B4-BE49-F238E27FC236}">
                <a16:creationId xmlns:a16="http://schemas.microsoft.com/office/drawing/2014/main" id="{D2C19A54-BBD0-AE12-2542-C8A44A55F2E3}"/>
              </a:ext>
            </a:extLst>
          </p:cNvPr>
          <p:cNvSpPr>
            <a:spLocks noGrp="1"/>
          </p:cNvSpPr>
          <p:nvPr>
            <p:ph type="sldNum" sz="quarter" idx="12"/>
          </p:nvPr>
        </p:nvSpPr>
        <p:spPr/>
        <p:txBody>
          <a:bodyPr/>
          <a:lstStyle/>
          <a:p>
            <a:fld id="{519954A3-9DFD-4C44-94BA-B95130A3BA1C}" type="slidenum">
              <a:rPr lang="en-US" smtClean="0"/>
              <a:t>101</a:t>
            </a:fld>
            <a:endParaRPr lang="en-US" dirty="0"/>
          </a:p>
        </p:txBody>
      </p:sp>
    </p:spTree>
    <p:extLst>
      <p:ext uri="{BB962C8B-B14F-4D97-AF65-F5344CB8AC3E}">
        <p14:creationId xmlns:p14="http://schemas.microsoft.com/office/powerpoint/2010/main" val="188003227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36A49F9-D8EC-3DFA-6059-C1C476CF9634}"/>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92F56E7E-3E25-742C-CAC2-3C06859AC5BF}"/>
              </a:ext>
            </a:extLst>
          </p:cNvPr>
          <p:cNvSpPr>
            <a:spLocks noGrp="1"/>
          </p:cNvSpPr>
          <p:nvPr>
            <p:ph idx="1"/>
          </p:nvPr>
        </p:nvSpPr>
        <p:spPr/>
        <p:txBody>
          <a:bodyPr/>
          <a:lstStyle/>
          <a:p>
            <a:r>
              <a:rPr lang="he-IL" dirty="0"/>
              <a:t>אדם הזוכה להשיג את מדרגת "לב טוב" יהיה תמיד במצב של שמחה גדולה. שכוונת הפסוק "וטוב לב משתה תמיד" היא שהאדם יגיע מכוח היבטו החיובי על העולם, שבו הוא רואה בכל מקום את הטוב הנפלא של ה', להרגשה של שמחה תמידית מעין שמחת מי שנמצא באמצע חגיגה גדולה.</a:t>
            </a:r>
          </a:p>
          <a:p>
            <a:r>
              <a:rPr lang="he-IL" dirty="0"/>
              <a:t> וכמו שתיאר שם </a:t>
            </a:r>
            <a:r>
              <a:rPr lang="he-IL" dirty="0" err="1"/>
              <a:t>הגר"א</a:t>
            </a:r>
            <a:r>
              <a:rPr lang="he-IL" dirty="0"/>
              <a:t> בפירושו למשלי, וז"ל:</a:t>
            </a:r>
          </a:p>
          <a:p>
            <a:r>
              <a:rPr lang="he-IL" dirty="0"/>
              <a:t>"וטוב לב משתה תמיד": מי שמסתפק במה שיש לו, לבו שמח תמיד כמו האיש אשר משתה בביתו, שלבו שמח בעת שהוא שתוי יין, עד שאז אפילו המלך אינו </a:t>
            </a:r>
            <a:r>
              <a:rPr lang="he-IL" dirty="0" err="1"/>
              <a:t>שוה</a:t>
            </a:r>
            <a:r>
              <a:rPr lang="he-IL" dirty="0"/>
              <a:t> לו. אך לאחר שפג יינו אינו בשמחה שהיה תחלה. </a:t>
            </a:r>
            <a:r>
              <a:rPr lang="he-IL" dirty="0">
                <a:highlight>
                  <a:srgbClr val="FFFF00"/>
                </a:highlight>
              </a:rPr>
              <a:t>מה שאין כן ה"טוב לב" הוא תמיד שמח כשמחת השתוי בעת המשתה. </a:t>
            </a:r>
          </a:p>
          <a:p>
            <a:endParaRPr lang="he-IL" dirty="0">
              <a:highlight>
                <a:srgbClr val="FFFF00"/>
              </a:highlight>
            </a:endParaRPr>
          </a:p>
        </p:txBody>
      </p:sp>
      <p:sp>
        <p:nvSpPr>
          <p:cNvPr id="4" name="מציין מיקום של מספר שקופית 3">
            <a:extLst>
              <a:ext uri="{FF2B5EF4-FFF2-40B4-BE49-F238E27FC236}">
                <a16:creationId xmlns:a16="http://schemas.microsoft.com/office/drawing/2014/main" id="{DBED28D5-E6C9-DEAF-88E5-37B366C87DC9}"/>
              </a:ext>
            </a:extLst>
          </p:cNvPr>
          <p:cNvSpPr>
            <a:spLocks noGrp="1"/>
          </p:cNvSpPr>
          <p:nvPr>
            <p:ph type="sldNum" sz="quarter" idx="12"/>
          </p:nvPr>
        </p:nvSpPr>
        <p:spPr/>
        <p:txBody>
          <a:bodyPr/>
          <a:lstStyle/>
          <a:p>
            <a:fld id="{519954A3-9DFD-4C44-94BA-B95130A3BA1C}" type="slidenum">
              <a:rPr lang="en-US" smtClean="0"/>
              <a:t>102</a:t>
            </a:fld>
            <a:endParaRPr lang="en-US" dirty="0"/>
          </a:p>
        </p:txBody>
      </p:sp>
    </p:spTree>
    <p:extLst>
      <p:ext uri="{BB962C8B-B14F-4D97-AF65-F5344CB8AC3E}">
        <p14:creationId xmlns:p14="http://schemas.microsoft.com/office/powerpoint/2010/main" val="2801411592"/>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B05DC8E-4A48-6A94-2DDF-8CC9DAF01649}"/>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5CCE2595-2C36-3822-1019-51582BE7A163}"/>
              </a:ext>
            </a:extLst>
          </p:cNvPr>
          <p:cNvSpPr>
            <a:spLocks noGrp="1"/>
          </p:cNvSpPr>
          <p:nvPr>
            <p:ph idx="1"/>
          </p:nvPr>
        </p:nvSpPr>
        <p:spPr>
          <a:xfrm>
            <a:off x="157017" y="942109"/>
            <a:ext cx="10132291" cy="5617717"/>
          </a:xfrm>
        </p:spPr>
        <p:txBody>
          <a:bodyPr>
            <a:normAutofit/>
          </a:bodyPr>
          <a:lstStyle/>
          <a:p>
            <a:pPr algn="just" rtl="1">
              <a:lnSpc>
                <a:spcPts val="1400"/>
              </a:lnSpc>
            </a:pP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מסופר על האדמו"ר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ממודז'יץ</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זצ"ל (בתקופה שלפני מלחמת העולם השנייה), שניחן בחוש מוזיקלי מיוחד והלחין שירים מרוממים רבים. כאשר היה צריך לעבור ניתוח, אמר שאינו זקוק להרדמה, אלא הוא יתחיל לשיר ולא יפסיק עד שיגמר הניתוח. באופן זה הוא עבר את הניתוח בלי לחוש מאומה. מעין סיפור זה מסופר על כמה מגדולי ישראל שהשקיעו את עצמם בלימוד סוגיה עמוקה בגמרא בשעה שעברו ניתוח ולא שמו לב למתרחש איתם כלל (עד כדי שהיו מהם ששאלו בסוף "מתי מתחילים?"). ואכן מובא מעין זה על רבא בגמרא שבת פ"ח ע"א.</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pPr algn="just" rtl="1"/>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איך הצליחו גדולי ישראל אלו להתעלות מעל תחושת הכאב? </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pPr algn="justLow" rtl="1"/>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ביאור עובדה זו של האדמו"ר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ממודז'יץ</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הוא, </a:t>
            </a:r>
            <a:r>
              <a:rPr lang="he-IL" sz="1800" dirty="0">
                <a:effectLst/>
                <a:highlight>
                  <a:srgbClr val="FFFF00"/>
                </a:highlight>
                <a:latin typeface="Times New Roman" panose="02020603050405020304" pitchFamily="18" charset="0"/>
                <a:ea typeface="Times New Roman" panose="02020603050405020304" pitchFamily="18" charset="0"/>
                <a:cs typeface="David" panose="020E0502060401010101" pitchFamily="34" charset="-79"/>
              </a:rPr>
              <a:t>יש לכל אדם מציאות נפשית הנקראת בתורה ובדברי חז"ל  </a:t>
            </a:r>
            <a:r>
              <a:rPr lang="he-IL" sz="1800" b="1" dirty="0">
                <a:effectLst/>
                <a:highlight>
                  <a:srgbClr val="FFFF00"/>
                </a:highlight>
                <a:latin typeface="Times New Roman" panose="02020603050405020304" pitchFamily="18" charset="0"/>
                <a:ea typeface="Times New Roman" panose="02020603050405020304" pitchFamily="18" charset="0"/>
                <a:cs typeface="David" panose="020E0502060401010101" pitchFamily="34" charset="-79"/>
              </a:rPr>
              <a:t>"לב"</a:t>
            </a:r>
            <a:r>
              <a:rPr lang="he-IL" sz="1800" dirty="0">
                <a:effectLst/>
                <a:highlight>
                  <a:srgbClr val="FFFF00"/>
                </a:highlight>
                <a:latin typeface="Times New Roman" panose="02020603050405020304" pitchFamily="18" charset="0"/>
                <a:ea typeface="Times New Roman" panose="02020603050405020304" pitchFamily="18" charset="0"/>
                <a:cs typeface="David" panose="020E0502060401010101" pitchFamily="34" charset="-79"/>
              </a:rPr>
              <a:t> –  שהוא ה"מסך" של הדמיון שלו, אשר כל חלקי הנפש וגם השכל מעבירים תמונות למסך זה</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לכל אדם יש רק מסך אחד פעיל בכל זמן. </a:t>
            </a:r>
          </a:p>
          <a:p>
            <a:pPr algn="just" rtl="1"/>
            <a:r>
              <a:rPr lang="he-IL" sz="1800" dirty="0">
                <a:effectLst/>
                <a:latin typeface="Times New Roman" panose="02020603050405020304" pitchFamily="18" charset="0"/>
                <a:ea typeface="Times New Roman" panose="02020603050405020304" pitchFamily="18" charset="0"/>
                <a:cs typeface="David" panose="020E0502060401010101" pitchFamily="34" charset="-79"/>
              </a:rPr>
              <a:t>על מסך זה נאמר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מדר"ר</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אסתר י' – ג') "צדיקים ליבם ברשותם", כלומר יש לאדם אפשרות לשלוט על התמונות הנכנסות למסך שלו. הצדיקים במשך כל חייהם מסננים את התמונות לפני שמרשים להם לעלות על המסך, ולא נותנים לתמונות שליליות לא רצויות לעלות. לעומת זאת, רשעים הם לגמרי ברשות ליבם ואין להם שליטה על התמונות שנכנסות למסך שלהם. </a:t>
            </a:r>
          </a:p>
          <a:p>
            <a:pPr algn="just" rtl="1"/>
            <a:r>
              <a:rPr lang="he-IL" sz="1800" dirty="0">
                <a:effectLst/>
                <a:latin typeface="Times New Roman" panose="02020603050405020304" pitchFamily="18" charset="0"/>
                <a:ea typeface="Times New Roman" panose="02020603050405020304" pitchFamily="18" charset="0"/>
                <a:cs typeface="David" panose="020E0502060401010101" pitchFamily="34" charset="-79"/>
              </a:rPr>
              <a:t>האדמו"ר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ממודז'י"ץ</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בשעת הניתוח, באמצעות השירה המרוממת, העלה על המסך שלו נעימות חזקה ביותר של דבקות בה' וקרבת ה', ולא נתן לשום תמונה שלילית שמקורה מהגוף ומכאביו להיכנס למסך. בזה הוא נכנס לעולם של נועם קרבת ה' של הנשמה, עם קשר מזערי בלבד לגוף. הוא נכנס למישור של נעימות חזקה שמקורה מרובד יותר מרומם מהגוף, אשר בו הגוף וכאביו לא היו מורגשים. </a:t>
            </a: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endParaRPr lang="he-IL" dirty="0"/>
          </a:p>
        </p:txBody>
      </p:sp>
      <p:sp>
        <p:nvSpPr>
          <p:cNvPr id="4" name="מציין מיקום של מספר שקופית 3">
            <a:extLst>
              <a:ext uri="{FF2B5EF4-FFF2-40B4-BE49-F238E27FC236}">
                <a16:creationId xmlns:a16="http://schemas.microsoft.com/office/drawing/2014/main" id="{62D3C65E-2FD7-FD86-B111-2CCE48F307DD}"/>
              </a:ext>
            </a:extLst>
          </p:cNvPr>
          <p:cNvSpPr>
            <a:spLocks noGrp="1"/>
          </p:cNvSpPr>
          <p:nvPr>
            <p:ph type="sldNum" sz="quarter" idx="12"/>
          </p:nvPr>
        </p:nvSpPr>
        <p:spPr/>
        <p:txBody>
          <a:bodyPr/>
          <a:lstStyle/>
          <a:p>
            <a:fld id="{519954A3-9DFD-4C44-94BA-B95130A3BA1C}" type="slidenum">
              <a:rPr lang="en-US" smtClean="0"/>
              <a:t>103</a:t>
            </a:fld>
            <a:endParaRPr lang="en-US" dirty="0"/>
          </a:p>
        </p:txBody>
      </p:sp>
    </p:spTree>
    <p:extLst>
      <p:ext uri="{BB962C8B-B14F-4D97-AF65-F5344CB8AC3E}">
        <p14:creationId xmlns:p14="http://schemas.microsoft.com/office/powerpoint/2010/main" val="1846296069"/>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E06EEB0-5FBE-C274-B404-7892A3133B7A}"/>
              </a:ext>
            </a:extLst>
          </p:cNvPr>
          <p:cNvSpPr>
            <a:spLocks noGrp="1"/>
          </p:cNvSpPr>
          <p:nvPr>
            <p:ph type="title"/>
          </p:nvPr>
        </p:nvSpPr>
        <p:spPr/>
        <p:txBody>
          <a:bodyPr>
            <a:normAutofit fontScale="90000"/>
          </a:bodyPr>
          <a:lstStyle/>
          <a:p>
            <a:r>
              <a:rPr lang="he-IL" dirty="0"/>
              <a:t>לשמחה מה זו עושה?</a:t>
            </a:r>
            <a:br>
              <a:rPr lang="he-IL" dirty="0"/>
            </a:br>
            <a:endParaRPr lang="he-IL" dirty="0"/>
          </a:p>
        </p:txBody>
      </p:sp>
      <p:sp>
        <p:nvSpPr>
          <p:cNvPr id="3" name="מציין מיקום תוכן 2">
            <a:extLst>
              <a:ext uri="{FF2B5EF4-FFF2-40B4-BE49-F238E27FC236}">
                <a16:creationId xmlns:a16="http://schemas.microsoft.com/office/drawing/2014/main" id="{D46CEBB8-CD68-828B-90A0-83ED94F0E817}"/>
              </a:ext>
            </a:extLst>
          </p:cNvPr>
          <p:cNvSpPr>
            <a:spLocks noGrp="1"/>
          </p:cNvSpPr>
          <p:nvPr>
            <p:ph idx="1"/>
          </p:nvPr>
        </p:nvSpPr>
        <p:spPr/>
        <p:txBody>
          <a:bodyPr/>
          <a:lstStyle/>
          <a:p>
            <a:pPr algn="just" rtl="1">
              <a:lnSpc>
                <a:spcPct val="106000"/>
              </a:lnSpc>
              <a:spcAft>
                <a:spcPts val="800"/>
              </a:spcAft>
            </a:pPr>
            <a:r>
              <a:rPr lang="he-IL"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t>מדוע יש לאדם להיות שמח? עם מה עליו לשמוח? </a:t>
            </a:r>
            <a:endParaRPr lang="en-US"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endParaRPr>
          </a:p>
          <a:p>
            <a:pPr algn="just" rtl="1">
              <a:lnSpc>
                <a:spcPct val="106000"/>
              </a:lnSpc>
              <a:spcAft>
                <a:spcPts val="800"/>
              </a:spcAft>
            </a:pPr>
            <a:r>
              <a:rPr lang="he-IL" sz="1800" b="1" dirty="0" err="1">
                <a:effectLst/>
                <a:latin typeface="Calibri" panose="020F0502020204030204" pitchFamily="34" charset="0"/>
                <a:ea typeface="Calibri" panose="020F0502020204030204" pitchFamily="34" charset="0"/>
                <a:cs typeface="Arial" panose="020B0604020202020204" pitchFamily="34" charset="0"/>
              </a:rPr>
              <a:t>הרמב</a:t>
            </a:r>
            <a:r>
              <a:rPr lang="he-IL" sz="1800" b="1" dirty="0">
                <a:effectLst/>
                <a:latin typeface="Calibri" panose="020F0502020204030204" pitchFamily="34" charset="0"/>
                <a:ea typeface="Calibri" panose="020F0502020204030204" pitchFamily="34" charset="0"/>
                <a:cs typeface="Arial" panose="020B0604020202020204" pitchFamily="34" charset="0"/>
              </a:rPr>
              <a:t>''ן כתב על הפסוק (במדבר י"א) "וַיְהִי הָעָם </a:t>
            </a:r>
            <a:r>
              <a:rPr lang="he-IL" sz="1800" b="1" dirty="0" err="1">
                <a:effectLst/>
                <a:latin typeface="Calibri" panose="020F0502020204030204" pitchFamily="34" charset="0"/>
                <a:ea typeface="Calibri" panose="020F0502020204030204" pitchFamily="34" charset="0"/>
                <a:cs typeface="Arial" panose="020B0604020202020204" pitchFamily="34" charset="0"/>
              </a:rPr>
              <a:t>כְּמִתְאֹנְנִים</a:t>
            </a:r>
            <a:r>
              <a:rPr lang="he-IL" sz="1800" b="1" dirty="0">
                <a:effectLst/>
                <a:latin typeface="Calibri" panose="020F0502020204030204" pitchFamily="34" charset="0"/>
                <a:ea typeface="Calibri" panose="020F0502020204030204" pitchFamily="34" charset="0"/>
                <a:cs typeface="Arial" panose="020B0604020202020204" pitchFamily="34" charset="0"/>
              </a:rPr>
              <a:t> רַע בְּאָזְנֵי ה'": "כאשר אמר הכתוב כי היו כואבים ומצטערים כבר הזכיר וספר החטא. ואמר "כמתאוננים" כי היו מדברים במר נפשם כאשר יעשו הכואבים, והיה רע בעיני ה', </a:t>
            </a:r>
            <a:r>
              <a:rPr lang="he-IL"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t>שהיה להם ללכת אחריו בשמחה ובטוב לבב מרוב כל טובה אשר נתן להם</a:t>
            </a:r>
            <a:r>
              <a:rPr lang="he-IL" sz="1800" b="1" dirty="0">
                <a:effectLst/>
                <a:latin typeface="Calibri" panose="020F0502020204030204" pitchFamily="34" charset="0"/>
                <a:ea typeface="Calibri" panose="020F0502020204030204" pitchFamily="34" charset="0"/>
                <a:cs typeface="Arial" panose="020B0604020202020204" pitchFamily="34" charset="0"/>
              </a:rPr>
              <a:t>, והם היו כאנוסים </a:t>
            </a:r>
            <a:r>
              <a:rPr lang="he-IL" sz="1800" b="1" dirty="0" err="1">
                <a:effectLst/>
                <a:latin typeface="Calibri" panose="020F0502020204030204" pitchFamily="34" charset="0"/>
                <a:ea typeface="Calibri" panose="020F0502020204030204" pitchFamily="34" charset="0"/>
                <a:cs typeface="Arial" panose="020B0604020202020204" pitchFamily="34" charset="0"/>
              </a:rPr>
              <a:t>ומוכרחין</a:t>
            </a:r>
            <a:r>
              <a:rPr lang="he-IL" sz="1800" b="1" dirty="0">
                <a:effectLst/>
                <a:latin typeface="Calibri" panose="020F0502020204030204" pitchFamily="34" charset="0"/>
                <a:ea typeface="Calibri" panose="020F0502020204030204" pitchFamily="34" charset="0"/>
                <a:cs typeface="Arial" panose="020B0604020202020204" pitchFamily="34" charset="0"/>
              </a:rPr>
              <a:t> מתאוננים ומתרעמים על </a:t>
            </a:r>
            <a:r>
              <a:rPr lang="he-IL" sz="1800" b="1" dirty="0" err="1">
                <a:effectLst/>
                <a:latin typeface="Calibri" panose="020F0502020204030204" pitchFamily="34" charset="0"/>
                <a:ea typeface="Calibri" panose="020F0502020204030204" pitchFamily="34" charset="0"/>
                <a:cs typeface="Arial" panose="020B0604020202020204" pitchFamily="34" charset="0"/>
              </a:rPr>
              <a:t>ענינם</a:t>
            </a:r>
            <a:r>
              <a:rPr lang="he-IL" sz="1800" b="1" dirty="0">
                <a:effectLst/>
                <a:latin typeface="Calibri" panose="020F0502020204030204" pitchFamily="34" charset="0"/>
                <a:ea typeface="Calibri" panose="020F0502020204030204" pitchFamily="34" charset="0"/>
                <a:cs typeface="Arial" panose="020B0604020202020204" pitchFamily="34" charset="0"/>
              </a:rPr>
              <a:t>".  </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6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היינו שיש לאדם לשים לב לכל המתנות הרבות שה' מעניק לו, ולהרגיש את טובו </a:t>
            </a:r>
            <a:r>
              <a:rPr lang="he-IL" sz="1800" b="1" dirty="0" err="1">
                <a:effectLst/>
                <a:latin typeface="Calibri" panose="020F0502020204030204" pitchFamily="34" charset="0"/>
                <a:ea typeface="Calibri" panose="020F0502020204030204" pitchFamily="34" charset="0"/>
                <a:cs typeface="Arial" panose="020B0604020202020204" pitchFamily="34" charset="0"/>
              </a:rPr>
              <a:t>ית</a:t>
            </a:r>
            <a:r>
              <a:rPr lang="he-IL" sz="1800" b="1" dirty="0">
                <a:effectLst/>
                <a:latin typeface="Calibri" panose="020F0502020204030204" pitchFamily="34" charset="0"/>
                <a:ea typeface="Calibri" panose="020F0502020204030204" pitchFamily="34" charset="0"/>
                <a:cs typeface="Arial" panose="020B0604020202020204" pitchFamily="34" charset="0"/>
              </a:rPr>
              <a:t>' וחסדו ולהודות לו עליהם. הודיה כזו תמלא את לבו בשמחה. זוהי השמחה שעלינו לעורר ולחוות כל השנה כולה. </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pPr algn="just" rtl="1">
              <a:lnSpc>
                <a:spcPct val="106000"/>
              </a:lnSpc>
              <a:spcAft>
                <a:spcPts val="800"/>
              </a:spcAft>
            </a:pPr>
            <a:r>
              <a:rPr lang="he-IL"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t>לפי הכוזרי (ג, יא) להשיג שמחה זו היא מצוה מפורשת בתורה, כמו שכתוב (דברים כ"ו, י"א): "וְשָׂמַחְתָּ בְכָל הַטּוֹב אֲשֶׁר נָתַן לְךָ ה' </a:t>
            </a:r>
            <a:r>
              <a:rPr lang="he-IL" sz="1800" b="1" dirty="0" err="1">
                <a:effectLst/>
                <a:highlight>
                  <a:srgbClr val="FFFF00"/>
                </a:highlight>
                <a:latin typeface="Calibri" panose="020F0502020204030204" pitchFamily="34" charset="0"/>
                <a:ea typeface="Calibri" panose="020F0502020204030204" pitchFamily="34" charset="0"/>
                <a:cs typeface="Arial" panose="020B0604020202020204" pitchFamily="34" charset="0"/>
              </a:rPr>
              <a:t>אֱלֹקֶיך</a:t>
            </a:r>
            <a:r>
              <a:rPr lang="he-IL" sz="1800" b="1" dirty="0">
                <a:effectLst/>
                <a:highlight>
                  <a:srgbClr val="FFFF00"/>
                </a:highlight>
                <a:latin typeface="Calibri" panose="020F0502020204030204" pitchFamily="34" charset="0"/>
                <a:ea typeface="Calibri" panose="020F0502020204030204" pitchFamily="34" charset="0"/>
                <a:cs typeface="Arial" panose="020B0604020202020204" pitchFamily="34" charset="0"/>
              </a:rPr>
              <a:t>ָ". </a:t>
            </a:r>
          </a:p>
          <a:p>
            <a:pPr algn="just" rtl="1">
              <a:lnSpc>
                <a:spcPct val="106000"/>
              </a:lnSpc>
              <a:spcAft>
                <a:spcPts val="800"/>
              </a:spcAft>
            </a:pPr>
            <a:r>
              <a:rPr lang="he-IL" sz="1800" b="1" dirty="0">
                <a:effectLst/>
                <a:latin typeface="Calibri" panose="020F0502020204030204" pitchFamily="34" charset="0"/>
                <a:ea typeface="Calibri" panose="020F0502020204030204" pitchFamily="34" charset="0"/>
                <a:cs typeface="Arial" panose="020B0604020202020204" pitchFamily="34" charset="0"/>
              </a:rPr>
              <a:t>פסוק זה מורה לנו לתן דעתנו לשפע של ברכות </a:t>
            </a:r>
            <a:r>
              <a:rPr lang="he-IL" sz="1800" b="1" dirty="0" err="1">
                <a:effectLst/>
                <a:latin typeface="Calibri" panose="020F0502020204030204" pitchFamily="34" charset="0"/>
                <a:ea typeface="Calibri" panose="020F0502020204030204" pitchFamily="34" charset="0"/>
                <a:cs typeface="Arial" panose="020B0604020202020204" pitchFamily="34" charset="0"/>
              </a:rPr>
              <a:t>שהשי"ת</a:t>
            </a:r>
            <a:r>
              <a:rPr lang="he-IL" sz="1800" b="1" dirty="0">
                <a:effectLst/>
                <a:latin typeface="Calibri" panose="020F0502020204030204" pitchFamily="34" charset="0"/>
                <a:ea typeface="Calibri" panose="020F0502020204030204" pitchFamily="34" charset="0"/>
                <a:cs typeface="Arial" panose="020B0604020202020204" pitchFamily="34" charset="0"/>
              </a:rPr>
              <a:t> מרעיף עלינו ולהכיר לו טובה עליהם, ולהיזהר לא למלאות את לבנו בתלונות על ליקויי וחסרונות העולם כאשר אין בדבר הכרח ותועלת.</a:t>
            </a:r>
            <a:endParaRPr lang="en-US" sz="1800" b="1" dirty="0">
              <a:effectLst/>
              <a:latin typeface="Calibri" panose="020F0502020204030204" pitchFamily="34" charset="0"/>
              <a:ea typeface="Calibri" panose="020F0502020204030204" pitchFamily="34" charset="0"/>
              <a:cs typeface="Arial" panose="020B0604020202020204" pitchFamily="34" charset="0"/>
            </a:endParaRPr>
          </a:p>
          <a:p>
            <a:endParaRPr lang="he-IL" b="1" dirty="0"/>
          </a:p>
        </p:txBody>
      </p:sp>
      <p:sp>
        <p:nvSpPr>
          <p:cNvPr id="4" name="מציין מיקום של מספר שקופית 3">
            <a:extLst>
              <a:ext uri="{FF2B5EF4-FFF2-40B4-BE49-F238E27FC236}">
                <a16:creationId xmlns:a16="http://schemas.microsoft.com/office/drawing/2014/main" id="{17406B82-D651-D2D8-2847-500A0F760557}"/>
              </a:ext>
            </a:extLst>
          </p:cNvPr>
          <p:cNvSpPr>
            <a:spLocks noGrp="1"/>
          </p:cNvSpPr>
          <p:nvPr>
            <p:ph type="sldNum" sz="quarter" idx="12"/>
          </p:nvPr>
        </p:nvSpPr>
        <p:spPr/>
        <p:txBody>
          <a:bodyPr/>
          <a:lstStyle/>
          <a:p>
            <a:fld id="{519954A3-9DFD-4C44-94BA-B95130A3BA1C}" type="slidenum">
              <a:rPr lang="en-US" smtClean="0"/>
              <a:t>104</a:t>
            </a:fld>
            <a:endParaRPr lang="en-US" dirty="0"/>
          </a:p>
        </p:txBody>
      </p:sp>
    </p:spTree>
    <p:extLst>
      <p:ext uri="{BB962C8B-B14F-4D97-AF65-F5344CB8AC3E}">
        <p14:creationId xmlns:p14="http://schemas.microsoft.com/office/powerpoint/2010/main" val="358706296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25D32-8E25-559C-157E-93AA75099520}"/>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21185DE3-E9C2-FF3B-61AF-A1D509A84371}"/>
              </a:ext>
            </a:extLst>
          </p:cNvPr>
          <p:cNvSpPr>
            <a:spLocks noGrp="1"/>
          </p:cNvSpPr>
          <p:nvPr>
            <p:ph type="title"/>
          </p:nvPr>
        </p:nvSpPr>
        <p:spPr>
          <a:xfrm>
            <a:off x="1745673" y="214685"/>
            <a:ext cx="9758939" cy="1690315"/>
          </a:xfrm>
        </p:spPr>
        <p:txBody>
          <a:bodyPr>
            <a:normAutofit/>
          </a:bodyPr>
          <a:lstStyle/>
          <a:p>
            <a:pPr algn="ctr"/>
            <a:r>
              <a:rPr lang="he-IL" sz="4800" b="1" dirty="0"/>
              <a:t>שמיעת חדשות</a:t>
            </a:r>
            <a:endParaRPr lang="he-IL" sz="8800" b="1" dirty="0"/>
          </a:p>
        </p:txBody>
      </p:sp>
      <p:sp>
        <p:nvSpPr>
          <p:cNvPr id="3" name="מציין מיקום תוכן 2">
            <a:extLst>
              <a:ext uri="{FF2B5EF4-FFF2-40B4-BE49-F238E27FC236}">
                <a16:creationId xmlns:a16="http://schemas.microsoft.com/office/drawing/2014/main" id="{47BE6F4B-5123-9D07-DE40-9D2765C17110}"/>
              </a:ext>
            </a:extLst>
          </p:cNvPr>
          <p:cNvSpPr>
            <a:spLocks noGrp="1"/>
          </p:cNvSpPr>
          <p:nvPr>
            <p:ph idx="1"/>
          </p:nvPr>
        </p:nvSpPr>
        <p:spPr>
          <a:xfrm>
            <a:off x="955343" y="1264554"/>
            <a:ext cx="10549269" cy="5477439"/>
          </a:xfrm>
        </p:spPr>
        <p:txBody>
          <a:bodyPr>
            <a:normAutofit/>
          </a:bodyPr>
          <a:lstStyle/>
          <a:p>
            <a:pPr algn="just"/>
            <a:r>
              <a:rPr lang="he-IL" sz="1800" b="1" dirty="0">
                <a:effectLst/>
                <a:latin typeface="David" panose="020E0502060401010101" pitchFamily="34" charset="-79"/>
                <a:ea typeface="Times New Roman" panose="02020603050405020304" pitchFamily="18" charset="0"/>
                <a:cs typeface="David" panose="020E0502060401010101" pitchFamily="34" charset="-79"/>
              </a:rPr>
              <a:t>כאשר קורה </a:t>
            </a:r>
            <a:r>
              <a:rPr lang="he-IL" sz="1800" b="1" dirty="0" err="1">
                <a:effectLst/>
                <a:latin typeface="David" panose="020E0502060401010101" pitchFamily="34" charset="-79"/>
                <a:ea typeface="Times New Roman" panose="02020603050405020304" pitchFamily="18" charset="0"/>
                <a:cs typeface="David" panose="020E0502060401010101" pitchFamily="34" charset="-79"/>
              </a:rPr>
              <a:t>רח"ל</a:t>
            </a:r>
            <a:r>
              <a:rPr lang="he-IL" sz="1800" b="1" dirty="0">
                <a:effectLst/>
                <a:latin typeface="David" panose="020E0502060401010101" pitchFamily="34" charset="-79"/>
                <a:ea typeface="Times New Roman" panose="02020603050405020304" pitchFamily="18" charset="0"/>
                <a:cs typeface="David" panose="020E0502060401010101" pitchFamily="34" charset="-79"/>
              </a:rPr>
              <a:t> אירוע קשה בעולם, דבר זה הוא ניסיון לכל מי שקשור למאורע ולכל מי ששומע עליו שהעובדה לא יערער ח"ו את התייחסותו החיובית כלפי השי"ת (היינו שיחליש את רגשי אהבת ה' שלו), ושלא יגיע חלילה אפילו במקצת להתרעם על מידותיו </a:t>
            </a:r>
            <a:r>
              <a:rPr lang="he-IL" sz="1800" b="1" dirty="0" err="1">
                <a:effectLst/>
                <a:latin typeface="David" panose="020E0502060401010101" pitchFamily="34" charset="-79"/>
                <a:ea typeface="Times New Roman" panose="02020603050405020304" pitchFamily="18" charset="0"/>
                <a:cs typeface="David" panose="020E0502060401010101" pitchFamily="34" charset="-79"/>
              </a:rPr>
              <a:t>ית</a:t>
            </a:r>
            <a:r>
              <a:rPr lang="he-IL" sz="1800" b="1" dirty="0">
                <a:effectLst/>
                <a:latin typeface="David" panose="020E0502060401010101" pitchFamily="34" charset="-79"/>
                <a:ea typeface="Times New Roman" panose="02020603050405020304" pitchFamily="18" charset="0"/>
                <a:cs typeface="David" panose="020E0502060401010101" pitchFamily="34" charset="-79"/>
              </a:rPr>
              <a:t>'. </a:t>
            </a:r>
          </a:p>
          <a:p>
            <a:pPr algn="just"/>
            <a:r>
              <a:rPr lang="he-IL" sz="1800" b="1" dirty="0">
                <a:effectLst/>
                <a:highlight>
                  <a:srgbClr val="FFFF00"/>
                </a:highlight>
                <a:latin typeface="David" panose="020E0502060401010101" pitchFamily="34" charset="-79"/>
                <a:ea typeface="Times New Roman" panose="02020603050405020304" pitchFamily="18" charset="0"/>
                <a:cs typeface="David" panose="020E0502060401010101" pitchFamily="34" charset="-79"/>
              </a:rPr>
              <a:t>על כן לפרסם בשורה לא טובה מכניס את השומעים למצב של ניסיון, </a:t>
            </a:r>
            <a:r>
              <a:rPr lang="he-IL" sz="1800" b="1" dirty="0">
                <a:effectLst/>
                <a:latin typeface="David" panose="020E0502060401010101" pitchFamily="34" charset="-79"/>
                <a:ea typeface="Times New Roman" panose="02020603050405020304" pitchFamily="18" charset="0"/>
                <a:cs typeface="David" panose="020E0502060401010101" pitchFamily="34" charset="-79"/>
              </a:rPr>
              <a:t>ואם הדבר נעשה בלא צורך הוא "הוצאת </a:t>
            </a:r>
            <a:r>
              <a:rPr lang="he-IL" sz="1800" b="1" dirty="0" err="1">
                <a:effectLst/>
                <a:latin typeface="David" panose="020E0502060401010101" pitchFamily="34" charset="-79"/>
                <a:ea typeface="Times New Roman" panose="02020603050405020304" pitchFamily="18" charset="0"/>
                <a:cs typeface="David" panose="020E0502060401010101" pitchFamily="34" charset="-79"/>
              </a:rPr>
              <a:t>דבה</a:t>
            </a:r>
            <a:r>
              <a:rPr lang="he-IL" sz="1800" b="1" dirty="0">
                <a:effectLst/>
                <a:latin typeface="David" panose="020E0502060401010101" pitchFamily="34" charset="-79"/>
                <a:ea typeface="Times New Roman" panose="02020603050405020304" pitchFamily="18" charset="0"/>
                <a:cs typeface="David" panose="020E0502060401010101" pitchFamily="34" charset="-79"/>
              </a:rPr>
              <a:t>", כמו בבין אדם לחברו מי שמעורר שנאה של אדם על חברו על ידי שהוא מספר לו מה שחברו עשה לו. </a:t>
            </a:r>
          </a:p>
          <a:p>
            <a:pPr algn="just"/>
            <a:r>
              <a:rPr lang="he-IL" sz="1800" b="1" dirty="0">
                <a:effectLst/>
                <a:latin typeface="David" panose="020E0502060401010101" pitchFamily="34" charset="-79"/>
                <a:ea typeface="Times New Roman" panose="02020603050405020304" pitchFamily="18" charset="0"/>
                <a:cs typeface="David" panose="020E0502060401010101" pitchFamily="34" charset="-79"/>
              </a:rPr>
              <a:t>בנוסף לכך, </a:t>
            </a:r>
            <a:r>
              <a:rPr lang="he-IL" sz="1800" b="1" dirty="0">
                <a:effectLst/>
                <a:highlight>
                  <a:srgbClr val="FFFF00"/>
                </a:highlight>
                <a:latin typeface="David" panose="020E0502060401010101" pitchFamily="34" charset="-79"/>
                <a:ea typeface="Times New Roman" panose="02020603050405020304" pitchFamily="18" charset="0"/>
                <a:cs typeface="David" panose="020E0502060401010101" pitchFamily="34" charset="-79"/>
              </a:rPr>
              <a:t>יש בעיה גם לעורר את רגשותיו של המספר עצמו </a:t>
            </a:r>
            <a:r>
              <a:rPr lang="he-IL" sz="1800" b="1" dirty="0">
                <a:effectLst/>
                <a:latin typeface="David" panose="020E0502060401010101" pitchFamily="34" charset="-79"/>
                <a:ea typeface="Times New Roman" panose="02020603050405020304" pitchFamily="18" charset="0"/>
                <a:cs typeface="David" panose="020E0502060401010101" pitchFamily="34" charset="-79"/>
              </a:rPr>
              <a:t>אם הם לא לגמרי מתוקנים, וגם זה נקרא "מוציא </a:t>
            </a:r>
            <a:r>
              <a:rPr lang="he-IL" sz="1800" b="1" dirty="0" err="1">
                <a:effectLst/>
                <a:latin typeface="David" panose="020E0502060401010101" pitchFamily="34" charset="-79"/>
                <a:ea typeface="Times New Roman" panose="02020603050405020304" pitchFamily="18" charset="0"/>
                <a:cs typeface="David" panose="020E0502060401010101" pitchFamily="34" charset="-79"/>
              </a:rPr>
              <a:t>דבה</a:t>
            </a:r>
            <a:r>
              <a:rPr lang="he-IL" sz="1800" b="1" dirty="0">
                <a:effectLst/>
                <a:latin typeface="David" panose="020E0502060401010101" pitchFamily="34" charset="-79"/>
                <a:ea typeface="Times New Roman" panose="02020603050405020304" pitchFamily="18" charset="0"/>
                <a:cs typeface="David" panose="020E0502060401010101" pitchFamily="34" charset="-79"/>
              </a:rPr>
              <a:t>", שגם נפש האדם מורכב מכמה חלקים אשר חלק מהם עלול להתעורר ולהגיב בצורה לא ראויה לסיפור דברים שמעוררים כאב. </a:t>
            </a:r>
          </a:p>
          <a:p>
            <a:pPr algn="just"/>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אף שלהתרעם ולגנות את העולם אסור, </a:t>
            </a:r>
            <a:r>
              <a:rPr lang="he-IL" sz="1800" b="1" dirty="0">
                <a:effectLst/>
                <a:highlight>
                  <a:srgbClr val="FFFF00"/>
                </a:highlight>
                <a:latin typeface="Times New Roman" panose="02020603050405020304" pitchFamily="18" charset="0"/>
                <a:ea typeface="Times New Roman" panose="02020603050405020304" pitchFamily="18" charset="0"/>
                <a:cs typeface="David" panose="020E0502060401010101" pitchFamily="34" charset="-79"/>
              </a:rPr>
              <a:t>אין איסור לתאר את הבעיות הקיימות בעולם כמידע בעלמא</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 כי אם מצד הנהגה טובה של "מוציא דיבה הוא כסיל" (ע' פסחים ג' ע"ב), שמשום מעלה והידור יש להשתדל למעט בזה. </a:t>
            </a:r>
          </a:p>
          <a:p>
            <a:pPr algn="just"/>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והסיבה לכך, שהעולם מיועד להיות מקום של הסתר וגילוי, ותוכנית הבריאה היא </a:t>
            </a:r>
            <a:r>
              <a:rPr lang="he-IL" sz="1800" b="1" dirty="0">
                <a:effectLst/>
                <a:highlight>
                  <a:srgbClr val="FFFF00"/>
                </a:highlight>
                <a:latin typeface="Times New Roman" panose="02020603050405020304" pitchFamily="18" charset="0"/>
                <a:ea typeface="Times New Roman" panose="02020603050405020304" pitchFamily="18" charset="0"/>
                <a:cs typeface="David" panose="020E0502060401010101" pitchFamily="34" charset="-79"/>
              </a:rPr>
              <a:t>שמטרת האדם היא להכיר בכבוד שמים ובטוב ה' על אף ההסתר</a:t>
            </a:r>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 ומי שמצליח להתייחס להסתר בצורה נכונה מרוויח בכך זכות גדולה. </a:t>
            </a:r>
          </a:p>
          <a:p>
            <a:pPr algn="just"/>
            <a:r>
              <a:rPr lang="he-IL" sz="1800" b="1" dirty="0">
                <a:effectLst/>
                <a:latin typeface="Times New Roman" panose="02020603050405020304" pitchFamily="18" charset="0"/>
                <a:ea typeface="Times New Roman" panose="02020603050405020304" pitchFamily="18" charset="0"/>
                <a:cs typeface="David" panose="020E0502060401010101" pitchFamily="34" charset="-79"/>
              </a:rPr>
              <a:t>על כן כשאין מוכרח שדיבורו יגרום כפיות טובה כלפי מעלה ח"ו, הרי הוא מעמיד את השני במצב או להרוויח או להפסיד, כמו מי שנותן לחברו הזדמנות של עסקה שעל ידה יכול להרוויח הרבה או להפסיד, שאין בנתינה זו איסור.</a:t>
            </a:r>
            <a:endParaRPr lang="en-US" sz="1800" b="1" dirty="0">
              <a:effectLst/>
              <a:latin typeface="Times New Roman" panose="02020603050405020304" pitchFamily="18" charset="0"/>
              <a:ea typeface="Times New Roman" panose="02020603050405020304" pitchFamily="18" charset="0"/>
              <a:cs typeface="David" panose="020E0502060401010101" pitchFamily="34" charset="-79"/>
            </a:endParaRPr>
          </a:p>
          <a:p>
            <a:pPr algn="just"/>
            <a:endParaRPr lang="en-US" sz="1800" b="1" dirty="0">
              <a:effectLst/>
              <a:latin typeface="David" panose="020E0502060401010101" pitchFamily="34" charset="-79"/>
              <a:ea typeface="Calibri" panose="020F0502020204030204" pitchFamily="34" charset="0"/>
              <a:cs typeface="David" panose="020E0502060401010101" pitchFamily="34" charset="-79"/>
            </a:endParaRPr>
          </a:p>
        </p:txBody>
      </p:sp>
      <p:sp>
        <p:nvSpPr>
          <p:cNvPr id="4" name="מציין מיקום של מספר שקופית 3">
            <a:extLst>
              <a:ext uri="{FF2B5EF4-FFF2-40B4-BE49-F238E27FC236}">
                <a16:creationId xmlns:a16="http://schemas.microsoft.com/office/drawing/2014/main" id="{3F4F03B3-9E39-5693-82D6-340E0EFEEC42}"/>
              </a:ext>
            </a:extLst>
          </p:cNvPr>
          <p:cNvSpPr>
            <a:spLocks noGrp="1"/>
          </p:cNvSpPr>
          <p:nvPr>
            <p:ph type="sldNum" sz="quarter" idx="12"/>
          </p:nvPr>
        </p:nvSpPr>
        <p:spPr/>
        <p:txBody>
          <a:bodyPr/>
          <a:lstStyle/>
          <a:p>
            <a:fld id="{519954A3-9DFD-4C44-94BA-B95130A3BA1C}" type="slidenum">
              <a:rPr lang="en-US" smtClean="0"/>
              <a:t>105</a:t>
            </a:fld>
            <a:endParaRPr lang="en-US" dirty="0"/>
          </a:p>
        </p:txBody>
      </p:sp>
    </p:spTree>
    <p:extLst>
      <p:ext uri="{BB962C8B-B14F-4D97-AF65-F5344CB8AC3E}">
        <p14:creationId xmlns:p14="http://schemas.microsoft.com/office/powerpoint/2010/main" val="112922723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BF2589-E84C-1BFD-C72A-4A863C4F2E28}"/>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4F108EEC-553B-8A00-A01B-9F864D02E5B0}"/>
              </a:ext>
            </a:extLst>
          </p:cNvPr>
          <p:cNvSpPr>
            <a:spLocks noGrp="1"/>
          </p:cNvSpPr>
          <p:nvPr>
            <p:ph type="title"/>
          </p:nvPr>
        </p:nvSpPr>
        <p:spPr>
          <a:xfrm>
            <a:off x="1745673" y="214685"/>
            <a:ext cx="9758939" cy="1690315"/>
          </a:xfrm>
        </p:spPr>
        <p:txBody>
          <a:bodyPr>
            <a:normAutofit/>
          </a:bodyPr>
          <a:lstStyle/>
          <a:p>
            <a:pPr algn="ctr"/>
            <a:r>
              <a:rPr lang="he-IL" sz="4800" b="1" dirty="0"/>
              <a:t>האיסור להתלונן</a:t>
            </a:r>
            <a:endParaRPr lang="he-IL" sz="8800" b="1" dirty="0"/>
          </a:p>
        </p:txBody>
      </p:sp>
      <p:sp>
        <p:nvSpPr>
          <p:cNvPr id="3" name="מציין מיקום תוכן 2">
            <a:extLst>
              <a:ext uri="{FF2B5EF4-FFF2-40B4-BE49-F238E27FC236}">
                <a16:creationId xmlns:a16="http://schemas.microsoft.com/office/drawing/2014/main" id="{2A18DEE1-9A2E-1531-88B4-78E8148F93B0}"/>
              </a:ext>
            </a:extLst>
          </p:cNvPr>
          <p:cNvSpPr>
            <a:spLocks noGrp="1"/>
          </p:cNvSpPr>
          <p:nvPr>
            <p:ph idx="1"/>
          </p:nvPr>
        </p:nvSpPr>
        <p:spPr>
          <a:xfrm>
            <a:off x="955343" y="1264554"/>
            <a:ext cx="10549269" cy="5477439"/>
          </a:xfrm>
        </p:spPr>
        <p:txBody>
          <a:bodyPr>
            <a:normAutofit/>
          </a:bodyPr>
          <a:lstStyle/>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וְכָךְ מְסֻפָּר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בְּזֹהַר</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הַק</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(ג', ק"ו, ב): רַבִּי שִׁמְעוֹן הָיָה הוֹלֵךְ בַּדֶּרֶךְ, וְהָיוּ עִמּוֹ רַבִּי אֶלְעָזָר, רַבִּי אַבָּא, רַבִּי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חַיָּא</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רַבִּי יוֹסֵי וְרַבִּי יְהוּדָה. הִגִּיעוּ לְנַחַל מַיִם וְרַבִּי יוֹסִי מָעַד וְנָפַל לְתוֹךְ הַמַּיִם עִם בְּגָדָיו. </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אָמַר רַבִּי יוֹסִי, "הַלְוַאי שֶׁנַּחַל הַמַּיִם הַזֶּה לֹא הָיָה קַיָּם". </a:t>
            </a:r>
          </a:p>
          <a:p>
            <a:pPr algn="just"/>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אָמַר לוֹ רַבִּי שִׁמְעוֹן, "אָסוּר לוֹמַר כָּךְ! שֶׁכֵּן הַנַּחַל מְשַׁמֵּשׁ אֶת הָעוֹלָם, וְאָסוּר לְבַזּוֹת מִשַּׁמָּשׁוֹ שֶׁל הַקָּדוֹשׁ בָּרוּךְ הוּא!" </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פָּתַח רַבִּי שִׁמְעוֹן וְאָמַר, "וַיַּרְא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אֱלֹהִים</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אֶת כָּל אֲשֶׁר עָשָׂה וְהִנֵּה טוֹב מְאֹד" (בְּרֵאשִׁית א). "וַיַּרְא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אֱלֹהִים</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אֶת כָּל אֲשֶׁר עָשָׂה" - סְתָם [הַמִּלָּה "כָּל" כּוֹלֶלֶת כֹּל מָה שֶׁיֵּשׁ בִּבְרִיאָה],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אֲפִלּו</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נְחָשִׁים וְעַקְרַבִּים וְיַתּוּשִׁים,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וַאֲפִלּו</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אוֹתָם שֶׁנִּרְאִים מֵחֶבְלֵי הָעוֹלָם,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בְּכֻלָּם</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כָּתוּב "וְהִנֵּה טוֹב מְאֹד", כֻּלָּם מְשַׁמְּשִׁים אֶת הָעוֹלָם וּמְנַהֲלִים אוֹתוֹ, וּבְנֵי אָדָם אֵין יוֹדְעִים [אֶת הַתּוֹעֶלֶת שֶׁיֵּשׁ בָּהֶם]. ע"כ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מֵהַזּוֹה</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ַ"ק.</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רוֹאִים מִכָּאן שֶׁבַּשָּׁמַיִם מְצַפִּים מֵאִתָּנוּ לִרְאוֹת אֶת כָּל הַטּוֹב שֶׁסּוֹבֵב אוֹתָנוּ עַד שֶׁבְּאֹפֶן טִבְעִי נוֹדֶה לַה' בְּכָל הִזְדַּמְּנוּת, כְּפִי שֶׁאָמַר דָּוִד הַמֶּלֶךְ (תְּהִלִּים ע"א, ח') "יִמָּלֵא פִי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תְּהִלָּתֶך</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כָּל הַיּוֹם תִּפְאַרְתֶּךָ", הַפֶּה שֶׁלִּי כָּל כָּךְ מָלֵא בְּהַלֵּל וּבְהוֹדָאָה וְכָל הַיּוֹם אֲנִי עָסוּק בְּכָךְ, עַד שֶׁלֹּא נִשְׁאָר הִזְדַּמְּנוּת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לְהֶבֵּטִים</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וְדִבּוּרִים שְׁלִילִיִּים. יַעַזְרֶנּוּ ה' לְהַגִּיעַ לְמַבָּט נִפְלָא זֶה.</a:t>
            </a:r>
            <a:endParaRPr lang="en-US" sz="1800" b="1" dirty="0">
              <a:effectLst/>
              <a:latin typeface="Times New Roman" panose="02020603050405020304" pitchFamily="18" charset="0"/>
              <a:ea typeface="Calibri" panose="020F0502020204030204" pitchFamily="34" charset="0"/>
              <a:cs typeface="David" panose="020E0502060401010101" pitchFamily="34" charset="-79"/>
            </a:endParaRPr>
          </a:p>
        </p:txBody>
      </p:sp>
      <p:sp>
        <p:nvSpPr>
          <p:cNvPr id="4" name="מציין מיקום של מספר שקופית 3">
            <a:extLst>
              <a:ext uri="{FF2B5EF4-FFF2-40B4-BE49-F238E27FC236}">
                <a16:creationId xmlns:a16="http://schemas.microsoft.com/office/drawing/2014/main" id="{0301AC2E-3763-7734-183F-00B7D30CEDB6}"/>
              </a:ext>
            </a:extLst>
          </p:cNvPr>
          <p:cNvSpPr>
            <a:spLocks noGrp="1"/>
          </p:cNvSpPr>
          <p:nvPr>
            <p:ph type="sldNum" sz="quarter" idx="12"/>
          </p:nvPr>
        </p:nvSpPr>
        <p:spPr/>
        <p:txBody>
          <a:bodyPr/>
          <a:lstStyle/>
          <a:p>
            <a:fld id="{519954A3-9DFD-4C44-94BA-B95130A3BA1C}" type="slidenum">
              <a:rPr lang="en-US" smtClean="0"/>
              <a:t>106</a:t>
            </a:fld>
            <a:endParaRPr lang="en-US" dirty="0"/>
          </a:p>
        </p:txBody>
      </p:sp>
    </p:spTree>
    <p:extLst>
      <p:ext uri="{BB962C8B-B14F-4D97-AF65-F5344CB8AC3E}">
        <p14:creationId xmlns:p14="http://schemas.microsoft.com/office/powerpoint/2010/main" val="326677011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AFD996-194C-62E9-DB5A-B1A004418E82}"/>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EB910A0B-3251-1FA6-2361-EA6720313DE9}"/>
              </a:ext>
            </a:extLst>
          </p:cNvPr>
          <p:cNvSpPr>
            <a:spLocks noGrp="1"/>
          </p:cNvSpPr>
          <p:nvPr>
            <p:ph type="title"/>
          </p:nvPr>
        </p:nvSpPr>
        <p:spPr>
          <a:xfrm>
            <a:off x="1745673" y="214685"/>
            <a:ext cx="9758939" cy="1690315"/>
          </a:xfrm>
        </p:spPr>
        <p:txBody>
          <a:bodyPr>
            <a:normAutofit/>
          </a:bodyPr>
          <a:lstStyle/>
          <a:p>
            <a:pPr algn="ctr"/>
            <a:r>
              <a:rPr lang="he-IL" sz="4800" b="1" kern="1400" dirty="0">
                <a:effectLst/>
                <a:latin typeface="Arial" panose="020B0604020202020204" pitchFamily="34" charset="0"/>
                <a:ea typeface="Times New Roman" panose="02020603050405020304" pitchFamily="18" charset="0"/>
                <a:cs typeface="David" panose="020E0502060401010101" pitchFamily="34" charset="-79"/>
              </a:rPr>
              <a:t>הַבְּשׂוֹרוֹת הַטּוֹבוֹת</a:t>
            </a:r>
            <a:endParaRPr lang="he-IL" sz="8800" b="1" dirty="0"/>
          </a:p>
        </p:txBody>
      </p:sp>
      <p:sp>
        <p:nvSpPr>
          <p:cNvPr id="3" name="מציין מיקום תוכן 2">
            <a:extLst>
              <a:ext uri="{FF2B5EF4-FFF2-40B4-BE49-F238E27FC236}">
                <a16:creationId xmlns:a16="http://schemas.microsoft.com/office/drawing/2014/main" id="{6D3B04F4-4672-EF5C-0D49-F12403FA3D82}"/>
              </a:ext>
            </a:extLst>
          </p:cNvPr>
          <p:cNvSpPr>
            <a:spLocks noGrp="1"/>
          </p:cNvSpPr>
          <p:nvPr>
            <p:ph idx="1"/>
          </p:nvPr>
        </p:nvSpPr>
        <p:spPr>
          <a:xfrm>
            <a:off x="955343" y="1264554"/>
            <a:ext cx="10549269" cy="5477439"/>
          </a:xfrm>
        </p:spPr>
        <p:txBody>
          <a:bodyPr>
            <a:normAutofit/>
          </a:bodyPr>
          <a:lstStyle/>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כָּךְ גַּם מְבֹאָר בִּגְמָרָא (פְּסָחִים ד)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ובש</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ׁ"ע (יוֹ"ד סִימָן ת"ב סְעִיף י"ב) שֶׁאֵין מְבַשְּׂרִים בְּשׁוּרוֹת רָעוֹת מִשּׁוּם "וּמוֹצִא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דִבָּה</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הוּא כְסִיל" (מִשְׁלֵי פֶּרֶק י פָּסוּק י"ח). </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אוּלָם כְּבָר כָּתַב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בְּשׁו</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ּ"ת שַׂלְמַת חַיִּים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ח"ב</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סִימָן קל"ב) שֶׁאִם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כַּוָּנָתו</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לְעוֹרֵר אֵיזֶה דָּבָר טוֹב כְּגוֹן שֶׁיִּתְפַּלְּלוּ עֲבוּרוֹ אֵין בְּזֶה מִשּׁוּם מוֹצִיא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דִּבָּה</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יעו"ש</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וּבְמִשְׁנָה בְּרוּרָה (סִימָן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רכט</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ס"ק</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א) כָּתַב שֶׁאֵין כְּדַאי לְהַגִּיד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לְחַבירו</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שֶׁיֵּשׁ קֶשֶׁת מִטַּעַם מוֹצִיא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דִּבָּה</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אָמְנָם יֵשׁ חוֹלְקִים בָּזֶה וְסוֹבְרִים שֶׁמֻּתָּר שֶׁאַדְּרַבָּה אָנוּ נוֹתְנִים תּוֹדָה וּבְרָכָה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לְהַשְׁי"ת</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אֲשֶׁר בְּחַסְדּוֹ כָּרַת הַבְּרִית הַזֹּאת שֶׁלֹּא לְהַשְׁחִית אֶת עוֹלָמוֹ.</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כָּתַב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הַחִיד</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ָ"א: "אִם יָדַעְתָּ בְּשׂוֹרָה טוֹבָה לַחֲבֵרְךָ מַהֵר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יְמַהֲרֶנָּה</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לוֹ אֶת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בש</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ׁ"ר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במדב"ר</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וְחָיְתָה נַפְשׁוֹ בִּגְלָלְךָ, כִּי הַמְּבַשֵּׂר טוֹב מֵשִׁיב הָרוּחַ. </a:t>
            </a:r>
          </a:p>
          <a:p>
            <a:pPr algn="just"/>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וְהִזָּהֵר מִלְּבַשֵּׂר בְּשׂוֹרָה רָעָה לֹא יִשָּׁמַע עַל פִּיךָ כִּי אַתָּה גּוֹרֵם נֶזֶק גָּדוֹל שֶׁהַשּׁוֹמֵעַ יִתְעַצֵּב וִימַעֵט בַּעֲבוֹדַת ה' וְהֶעָווֹן תָּלוּי בְּךָ וּכְתִיב מוֹצִיא </a:t>
            </a:r>
            <a:r>
              <a:rPr lang="he-IL" sz="1800" b="1"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דִּבָּה</a:t>
            </a:r>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הוּא כְּסִיל" (</a:t>
            </a:r>
            <a:r>
              <a:rPr lang="he-IL" sz="1800" b="1"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צִפּוֹרָן</a:t>
            </a:r>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שָׁמִיר אוֹת </a:t>
            </a:r>
            <a:r>
              <a:rPr lang="he-IL" sz="1800" b="1" kern="1400" dirty="0" err="1">
                <a:effectLst/>
                <a:highlight>
                  <a:srgbClr val="FFFF00"/>
                </a:highlight>
                <a:latin typeface="Arial" panose="020B0604020202020204" pitchFamily="34" charset="0"/>
                <a:ea typeface="Times New Roman" panose="02020603050405020304" pitchFamily="18" charset="0"/>
                <a:cs typeface="David" panose="020E0502060401010101" pitchFamily="34" charset="-79"/>
              </a:rPr>
              <a:t>קעא</a:t>
            </a:r>
            <a:r>
              <a:rPr lang="he-IL" sz="1800" b="1" kern="1400" dirty="0">
                <a:effectLst/>
                <a:highlight>
                  <a:srgbClr val="FFFF00"/>
                </a:highlight>
                <a:latin typeface="Arial" panose="020B0604020202020204" pitchFamily="34" charset="0"/>
                <a:ea typeface="Times New Roman" panose="02020603050405020304" pitchFamily="18" charset="0"/>
                <a:cs typeface="David" panose="020E0502060401010101" pitchFamily="34" charset="-79"/>
              </a:rPr>
              <a:t>). </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כָּךְ רוֹאִים בַּמִּשְׁנָה (בְּרָכוֹת ט) הָאוֹמֶרֶת: "עַל הַגְּשָׁמִים וְעַל הַבְּשׂוֹרוֹת הַטּוֹבוֹת אוֹמֵר בָּרוּךְ הַטּוֹב וְהַמֵּטִיב וְעַל שְׁמוּעוֹת רָעוֹת אוֹמֵר בָּרוּךְ דַּיַּן הָאֱמֶת". </a:t>
            </a:r>
          </a:p>
          <a:p>
            <a:pPr algn="just"/>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יֵשׁ לְהָבִין מַדּוּעַ בְּדָבָר טוֹב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אַמְרִינָן</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בְּשׂוֹרָה וְאִלּוּ בְּדָבָר רַע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אַמְרִינָן</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לְשׁוֹן שְׁמוּעָה? אֶלָּא בְּדָבָר רַע לֹא רָאוּי לְבַשֵּׂר, דָּהָרִי זֶה מוֹצִיא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דִּבָּה</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הוּא כְּסִיל וְלָכֵן הַדָּבָר הָרַע מִתְגַּלֶּה עַל יְדֵי שְׁמוּעָה (תִּפְאֶרֶת יִשְׂרָאֵל אוֹת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יג</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a:t>
            </a:r>
            <a:endParaRPr lang="en-US" sz="1800" b="1" dirty="0">
              <a:effectLst/>
              <a:latin typeface="Times New Roman" panose="02020603050405020304" pitchFamily="18" charset="0"/>
              <a:ea typeface="Calibri" panose="020F0502020204030204" pitchFamily="34" charset="0"/>
              <a:cs typeface="David" panose="020E0502060401010101" pitchFamily="34" charset="-79"/>
            </a:endParaRPr>
          </a:p>
        </p:txBody>
      </p:sp>
      <p:sp>
        <p:nvSpPr>
          <p:cNvPr id="4" name="מציין מיקום של מספר שקופית 3">
            <a:extLst>
              <a:ext uri="{FF2B5EF4-FFF2-40B4-BE49-F238E27FC236}">
                <a16:creationId xmlns:a16="http://schemas.microsoft.com/office/drawing/2014/main" id="{76D3F527-5F79-62DB-113E-0DE6A45CAF6C}"/>
              </a:ext>
            </a:extLst>
          </p:cNvPr>
          <p:cNvSpPr>
            <a:spLocks noGrp="1"/>
          </p:cNvSpPr>
          <p:nvPr>
            <p:ph type="sldNum" sz="quarter" idx="12"/>
          </p:nvPr>
        </p:nvSpPr>
        <p:spPr/>
        <p:txBody>
          <a:bodyPr/>
          <a:lstStyle/>
          <a:p>
            <a:fld id="{519954A3-9DFD-4C44-94BA-B95130A3BA1C}" type="slidenum">
              <a:rPr lang="en-US" smtClean="0"/>
              <a:t>107</a:t>
            </a:fld>
            <a:endParaRPr lang="en-US" dirty="0"/>
          </a:p>
        </p:txBody>
      </p:sp>
    </p:spTree>
    <p:extLst>
      <p:ext uri="{BB962C8B-B14F-4D97-AF65-F5344CB8AC3E}">
        <p14:creationId xmlns:p14="http://schemas.microsoft.com/office/powerpoint/2010/main" val="3607079107"/>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51E28-F52F-49AD-B73C-C1BE2F84B36C}"/>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C2F6E8A0-9834-A9EC-9FAB-C8861EC48EBE}"/>
              </a:ext>
            </a:extLst>
          </p:cNvPr>
          <p:cNvSpPr>
            <a:spLocks noGrp="1"/>
          </p:cNvSpPr>
          <p:nvPr>
            <p:ph type="title"/>
          </p:nvPr>
        </p:nvSpPr>
        <p:spPr>
          <a:xfrm>
            <a:off x="1745673" y="214685"/>
            <a:ext cx="9758939" cy="1690315"/>
          </a:xfrm>
        </p:spPr>
        <p:txBody>
          <a:bodyPr>
            <a:normAutofit/>
          </a:bodyPr>
          <a:lstStyle/>
          <a:p>
            <a:pPr algn="ctr"/>
            <a:r>
              <a:rPr lang="he-IL" sz="4800" kern="1400" dirty="0">
                <a:effectLst/>
                <a:latin typeface="Arial" panose="020B0604020202020204" pitchFamily="34" charset="0"/>
                <a:ea typeface="Times New Roman" panose="02020603050405020304" pitchFamily="18" charset="0"/>
                <a:cs typeface="David" panose="020E0502060401010101" pitchFamily="34" charset="-79"/>
              </a:rPr>
              <a:t>"פֶּרֶס יְחַלֵּק אֶת יְרוּשָׁלַיִם".</a:t>
            </a:r>
            <a:endParaRPr lang="he-IL" sz="8800" b="1" dirty="0"/>
          </a:p>
        </p:txBody>
      </p:sp>
      <p:sp>
        <p:nvSpPr>
          <p:cNvPr id="3" name="מציין מיקום תוכן 2">
            <a:extLst>
              <a:ext uri="{FF2B5EF4-FFF2-40B4-BE49-F238E27FC236}">
                <a16:creationId xmlns:a16="http://schemas.microsoft.com/office/drawing/2014/main" id="{4636AEEC-FFBB-6129-A511-3E1D5E12CF59}"/>
              </a:ext>
            </a:extLst>
          </p:cNvPr>
          <p:cNvSpPr>
            <a:spLocks noGrp="1"/>
          </p:cNvSpPr>
          <p:nvPr>
            <p:ph idx="1"/>
          </p:nvPr>
        </p:nvSpPr>
        <p:spPr>
          <a:xfrm>
            <a:off x="955343" y="1264554"/>
            <a:ext cx="10549269" cy="5477439"/>
          </a:xfrm>
        </p:spPr>
        <p:txBody>
          <a:bodyPr>
            <a:normAutofit/>
          </a:bodyPr>
          <a:lstStyle/>
          <a:p>
            <a:pPr algn="just"/>
            <a:r>
              <a:rPr lang="he-IL" sz="1800" kern="1400" dirty="0">
                <a:effectLst/>
                <a:latin typeface="Arial" panose="020B0604020202020204" pitchFamily="34" charset="0"/>
                <a:ea typeface="Times New Roman" panose="02020603050405020304" pitchFamily="18" charset="0"/>
                <a:cs typeface="David" panose="020E0502060401010101" pitchFamily="34" charset="-79"/>
              </a:rPr>
              <a:t>עִקָּרוֹן נוֹסָף בּוֹ נַעֲשָׂה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שִׁמּוּש</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כִּמְעַט בְּכָל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קַמְפֵּיְן</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בְּחִירוֹת, הוּא הַהַפְחָדָה. </a:t>
            </a:r>
          </a:p>
          <a:p>
            <a:pPr algn="just"/>
            <a:r>
              <a:rPr lang="he-IL" sz="1800" kern="1400" dirty="0">
                <a:effectLst/>
                <a:latin typeface="Arial" panose="020B0604020202020204" pitchFamily="34" charset="0"/>
                <a:ea typeface="Times New Roman" panose="02020603050405020304" pitchFamily="18" charset="0"/>
                <a:cs typeface="David" panose="020E0502060401010101" pitchFamily="34" charset="-79"/>
              </a:rPr>
              <a:t>ד"ר לְבַל: "הִנֵּה לְמָשָׁל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הַקַּמְפֵּיְן</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הַזָּכוּר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לְכֻלָּנו</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"פֶּרֶס יְחַלֵּק אֶת יְרוּשָׁלַיִם". </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כָּאן נַעֲשָׂה </a:t>
            </a:r>
            <a:r>
              <a:rPr lang="he-IL" sz="1800" b="1" kern="1400" dirty="0" err="1">
                <a:effectLst/>
                <a:latin typeface="Arial" panose="020B0604020202020204" pitchFamily="34" charset="0"/>
                <a:ea typeface="Times New Roman" panose="02020603050405020304" pitchFamily="18" charset="0"/>
                <a:cs typeface="David" panose="020E0502060401010101" pitchFamily="34" charset="-79"/>
              </a:rPr>
              <a:t>שִׁמּוּש</a:t>
            </a:r>
            <a:r>
              <a:rPr lang="he-IL" sz="1800" b="1" kern="1400" dirty="0">
                <a:effectLst/>
                <a:latin typeface="Arial" panose="020B0604020202020204" pitchFamily="34" charset="0"/>
                <a:ea typeface="Times New Roman" panose="02020603050405020304" pitchFamily="18" charset="0"/>
                <a:cs typeface="David" panose="020E0502060401010101" pitchFamily="34" charset="-79"/>
              </a:rPr>
              <a:t>ׁ בַּחֲזָרָה, בְּהַתְנָיָה  וּבְהַפְחָדָה</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נָכוֹן שֶׁכָּל הַבּוֹחֲרִים יָדְעוּ שֶׁמִּישֶׁהוּ מְנַסֶּה לִיצֹר הַתְנָיָה שֶׁל פֶּרֶס מְסֻכָּן לִירוּשָׁלַיִם.  </a:t>
            </a:r>
          </a:p>
          <a:p>
            <a:pPr algn="just"/>
            <a:r>
              <a:rPr lang="he-IL" sz="1800" kern="1400" dirty="0">
                <a:effectLst/>
                <a:latin typeface="Arial" panose="020B0604020202020204" pitchFamily="34" charset="0"/>
                <a:ea typeface="Times New Roman" panose="02020603050405020304" pitchFamily="18" charset="0"/>
                <a:cs typeface="David" panose="020E0502060401010101" pitchFamily="34" charset="-79"/>
              </a:rPr>
              <a:t>הַמִּשְׁפָּט הַזֶּה חָזַר עַל עַצְמוֹ שׁוּב וָשׁוּב,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בְּוַרְיַאצְיוֹת</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שׁוֹנוֹת וְזֶהוּת. הַצִּבּוּר לִגְלֵג, תָּהָה וְטָעַן  שֶׁמְּדֻבָּר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בְּקַמְפֵּיְן</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נָמוּךְ וַחֲסַר תּוֹעֶלֶת. אֲבָל בַּקַּלְפִּי, בְּרֶגַע הָאֱמֶת, צָץ הַסְּלוֹגֶן "פֶּרֶס יְחַלֵּק אֶת  יְרוּשָׁלַיִם", יָצַר זֶהוּת בֵּין פָּרַס לְבֵין בְּגִידָה בָּעִיר שֶׁיִּקְרֶה לְלֵב הָעָם, וְלֹא נָתַן לַבּוֹחֲרִים רַבִּים  לְשַׁלְשֵׁל אֶת הַפֶּתֶק. </a:t>
            </a:r>
          </a:p>
          <a:p>
            <a:pPr algn="just"/>
            <a:r>
              <a:rPr lang="he-IL" sz="1800" kern="1400" dirty="0">
                <a:effectLst/>
                <a:latin typeface="Arial" panose="020B0604020202020204" pitchFamily="34" charset="0"/>
                <a:ea typeface="Times New Roman" panose="02020603050405020304" pitchFamily="18" charset="0"/>
                <a:cs typeface="David" panose="020E0502060401010101" pitchFamily="34" charset="-79"/>
              </a:rPr>
              <a:t>הַהַפְחָדָה יוֹצֶרֶת מַצָּב שֶׁבּוֹ אֵין וִכּוּחַ עִנְיְנֵי, הַאִם בֶּאֱמֶת פֶּרֶס יְחַלֵּק אֶת יְרוּשָׁלַיִם? הַחֲזָרָה  וְהַהַפְחָדָה יָצְרוּ תְּגוּבָה רִגְשִׁית חֲזָקָה </a:t>
            </a:r>
            <a:r>
              <a:rPr lang="he-IL" sz="1800" kern="1400" dirty="0" err="1">
                <a:effectLst/>
                <a:latin typeface="Arial" panose="020B0604020202020204" pitchFamily="34" charset="0"/>
                <a:ea typeface="Times New Roman" panose="02020603050405020304" pitchFamily="18" charset="0"/>
                <a:cs typeface="David" panose="020E0502060401010101" pitchFamily="34" charset="-79"/>
              </a:rPr>
              <a:t>בִּמְיֻחָד</a:t>
            </a:r>
            <a:r>
              <a:rPr lang="he-IL" sz="1800" kern="1400" dirty="0">
                <a:effectLst/>
                <a:latin typeface="Arial" panose="020B0604020202020204" pitchFamily="34" charset="0"/>
                <a:ea typeface="Times New Roman" panose="02020603050405020304" pitchFamily="18" charset="0"/>
                <a:cs typeface="David" panose="020E0502060401010101" pitchFamily="34" charset="-79"/>
              </a:rPr>
              <a:t>. יְרוּשָׁלַיִם, הָעִיר אֵלֶיהָ נִכְסְפוּ יְהוּדִים, עָלֶיהָ  נִלְחֲמוּ, אוֹתָהּ יְחַלֵּק פֶּרֶס. </a:t>
            </a:r>
          </a:p>
          <a:p>
            <a:pPr algn="just"/>
            <a:r>
              <a:rPr lang="he-IL" sz="1800" kern="1400" dirty="0">
                <a:effectLst/>
                <a:latin typeface="Arial" panose="020B0604020202020204" pitchFamily="34" charset="0"/>
                <a:ea typeface="Times New Roman" panose="02020603050405020304" pitchFamily="18" charset="0"/>
                <a:cs typeface="David" panose="020E0502060401010101" pitchFamily="34" charset="-79"/>
              </a:rPr>
              <a:t>מִמֵּילָא לֹא הָיָה מָקוֹם לְדִיּוּן בּוֹגֵר וּמַעֲמִיק.</a:t>
            </a:r>
            <a:endParaRPr lang="en-US" sz="1800" b="1" dirty="0">
              <a:effectLst/>
              <a:latin typeface="Times New Roman" panose="02020603050405020304" pitchFamily="18" charset="0"/>
              <a:ea typeface="Calibri" panose="020F0502020204030204" pitchFamily="34" charset="0"/>
              <a:cs typeface="David" panose="020E0502060401010101" pitchFamily="34" charset="-79"/>
            </a:endParaRPr>
          </a:p>
        </p:txBody>
      </p:sp>
      <p:sp>
        <p:nvSpPr>
          <p:cNvPr id="5" name="מציין מיקום של מספר שקופית 4">
            <a:extLst>
              <a:ext uri="{FF2B5EF4-FFF2-40B4-BE49-F238E27FC236}">
                <a16:creationId xmlns:a16="http://schemas.microsoft.com/office/drawing/2014/main" id="{474320FE-E851-A8C1-5924-7BB9494D82C0}"/>
              </a:ext>
            </a:extLst>
          </p:cNvPr>
          <p:cNvSpPr>
            <a:spLocks noGrp="1"/>
          </p:cNvSpPr>
          <p:nvPr>
            <p:ph type="sldNum" sz="quarter" idx="12"/>
          </p:nvPr>
        </p:nvSpPr>
        <p:spPr/>
        <p:txBody>
          <a:bodyPr/>
          <a:lstStyle/>
          <a:p>
            <a:fld id="{519954A3-9DFD-4C44-94BA-B95130A3BA1C}" type="slidenum">
              <a:rPr lang="en-US" smtClean="0"/>
              <a:t>108</a:t>
            </a:fld>
            <a:endParaRPr lang="en-US" dirty="0"/>
          </a:p>
        </p:txBody>
      </p:sp>
    </p:spTree>
    <p:extLst>
      <p:ext uri="{BB962C8B-B14F-4D97-AF65-F5344CB8AC3E}">
        <p14:creationId xmlns:p14="http://schemas.microsoft.com/office/powerpoint/2010/main" val="22360909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891871-16C3-1F21-2048-854CB134A181}"/>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E933EC2B-8E14-4372-0C45-A0C7EB6DCF14}"/>
              </a:ext>
            </a:extLst>
          </p:cNvPr>
          <p:cNvSpPr>
            <a:spLocks noGrp="1"/>
          </p:cNvSpPr>
          <p:nvPr>
            <p:ph type="title"/>
          </p:nvPr>
        </p:nvSpPr>
        <p:spPr>
          <a:xfrm>
            <a:off x="1745673" y="214685"/>
            <a:ext cx="9758939" cy="1690315"/>
          </a:xfrm>
        </p:spPr>
        <p:txBody>
          <a:bodyPr>
            <a:normAutofit/>
          </a:bodyPr>
          <a:lstStyle/>
          <a:p>
            <a:pPr algn="ctr"/>
            <a:r>
              <a:rPr lang="he-IL" sz="4800" b="1" dirty="0"/>
              <a:t>תגובה רגשית</a:t>
            </a:r>
            <a:endParaRPr lang="he-IL" sz="8800" b="1" dirty="0"/>
          </a:p>
        </p:txBody>
      </p:sp>
      <p:sp>
        <p:nvSpPr>
          <p:cNvPr id="3" name="מציין מיקום תוכן 2">
            <a:extLst>
              <a:ext uri="{FF2B5EF4-FFF2-40B4-BE49-F238E27FC236}">
                <a16:creationId xmlns:a16="http://schemas.microsoft.com/office/drawing/2014/main" id="{F6D2D987-179F-4A54-FA16-6D420B7F5257}"/>
              </a:ext>
            </a:extLst>
          </p:cNvPr>
          <p:cNvSpPr>
            <a:spLocks noGrp="1"/>
          </p:cNvSpPr>
          <p:nvPr>
            <p:ph idx="1"/>
          </p:nvPr>
        </p:nvSpPr>
        <p:spPr>
          <a:xfrm>
            <a:off x="955343" y="1264554"/>
            <a:ext cx="10549269" cy="5477439"/>
          </a:xfrm>
        </p:spPr>
        <p:txBody>
          <a:bodyPr>
            <a:normAutofit/>
          </a:bodyPr>
          <a:lstStyle/>
          <a:p>
            <a:pPr algn="just"/>
            <a:r>
              <a:rPr lang="he-IL" sz="1800" kern="1400" dirty="0">
                <a:effectLst/>
                <a:latin typeface="Arial" panose="020B0604020202020204" pitchFamily="34" charset="0"/>
                <a:ea typeface="Times New Roman" panose="02020603050405020304" pitchFamily="18" charset="0"/>
                <a:cs typeface="David" panose="020E0502060401010101" pitchFamily="34" charset="-79"/>
              </a:rPr>
              <a:t>כ</a:t>
            </a:r>
            <a:endParaRPr lang="en-US" sz="1800" b="1" dirty="0">
              <a:effectLst/>
              <a:latin typeface="Times New Roman" panose="02020603050405020304" pitchFamily="18" charset="0"/>
              <a:ea typeface="Calibri" panose="020F0502020204030204" pitchFamily="34" charset="0"/>
              <a:cs typeface="David" panose="020E0502060401010101" pitchFamily="34" charset="-79"/>
            </a:endParaRPr>
          </a:p>
        </p:txBody>
      </p:sp>
      <p:pic>
        <p:nvPicPr>
          <p:cNvPr id="5" name="תמונה 4">
            <a:extLst>
              <a:ext uri="{FF2B5EF4-FFF2-40B4-BE49-F238E27FC236}">
                <a16:creationId xmlns:a16="http://schemas.microsoft.com/office/drawing/2014/main" id="{B3D56A3A-3161-395A-3580-6E04015D91B8}"/>
              </a:ext>
            </a:extLst>
          </p:cNvPr>
          <p:cNvPicPr>
            <a:picLocks noChangeAspect="1"/>
          </p:cNvPicPr>
          <p:nvPr/>
        </p:nvPicPr>
        <p:blipFill>
          <a:blip r:embed="rId2"/>
          <a:stretch>
            <a:fillRect/>
          </a:stretch>
        </p:blipFill>
        <p:spPr>
          <a:xfrm>
            <a:off x="1622373" y="1787030"/>
            <a:ext cx="8199831" cy="4397121"/>
          </a:xfrm>
          <a:prstGeom prst="rect">
            <a:avLst/>
          </a:prstGeom>
        </p:spPr>
      </p:pic>
      <p:sp>
        <p:nvSpPr>
          <p:cNvPr id="6" name="מציין מיקום של מספר שקופית 5">
            <a:extLst>
              <a:ext uri="{FF2B5EF4-FFF2-40B4-BE49-F238E27FC236}">
                <a16:creationId xmlns:a16="http://schemas.microsoft.com/office/drawing/2014/main" id="{47F6E9C5-CD51-42F5-E90F-265442CA5487}"/>
              </a:ext>
            </a:extLst>
          </p:cNvPr>
          <p:cNvSpPr>
            <a:spLocks noGrp="1"/>
          </p:cNvSpPr>
          <p:nvPr>
            <p:ph type="sldNum" sz="quarter" idx="12"/>
          </p:nvPr>
        </p:nvSpPr>
        <p:spPr/>
        <p:txBody>
          <a:bodyPr/>
          <a:lstStyle/>
          <a:p>
            <a:fld id="{519954A3-9DFD-4C44-94BA-B95130A3BA1C}" type="slidenum">
              <a:rPr lang="en-US" smtClean="0"/>
              <a:t>109</a:t>
            </a:fld>
            <a:endParaRPr lang="en-US" dirty="0"/>
          </a:p>
        </p:txBody>
      </p:sp>
    </p:spTree>
    <p:extLst>
      <p:ext uri="{BB962C8B-B14F-4D97-AF65-F5344CB8AC3E}">
        <p14:creationId xmlns:p14="http://schemas.microsoft.com/office/powerpoint/2010/main" val="362898627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F83246-46D5-8981-6112-3795ACC5CE76}"/>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17D7FAD1-7D28-7D98-B324-75C0E9665F10}"/>
              </a:ext>
            </a:extLst>
          </p:cNvPr>
          <p:cNvSpPr>
            <a:spLocks noGrp="1"/>
          </p:cNvSpPr>
          <p:nvPr>
            <p:ph type="title"/>
          </p:nvPr>
        </p:nvSpPr>
        <p:spPr>
          <a:xfrm>
            <a:off x="1745673" y="214685"/>
            <a:ext cx="9758939" cy="1690315"/>
          </a:xfrm>
        </p:spPr>
        <p:txBody>
          <a:bodyPr>
            <a:normAutofit/>
          </a:bodyPr>
          <a:lstStyle/>
          <a:p>
            <a:pPr algn="ctr"/>
            <a:r>
              <a:rPr lang="he-IL" sz="4800" b="1" dirty="0"/>
              <a:t>שים שלום </a:t>
            </a:r>
            <a:endParaRPr lang="he-IL" sz="8800" b="1" dirty="0"/>
          </a:p>
        </p:txBody>
      </p:sp>
      <p:sp>
        <p:nvSpPr>
          <p:cNvPr id="3" name="מציין מיקום תוכן 2">
            <a:extLst>
              <a:ext uri="{FF2B5EF4-FFF2-40B4-BE49-F238E27FC236}">
                <a16:creationId xmlns:a16="http://schemas.microsoft.com/office/drawing/2014/main" id="{950B9359-F9C7-8A93-6714-3130440376FC}"/>
              </a:ext>
            </a:extLst>
          </p:cNvPr>
          <p:cNvSpPr>
            <a:spLocks noGrp="1"/>
          </p:cNvSpPr>
          <p:nvPr>
            <p:ph idx="1"/>
          </p:nvPr>
        </p:nvSpPr>
        <p:spPr>
          <a:xfrm>
            <a:off x="955343" y="1264554"/>
            <a:ext cx="10549269" cy="5477439"/>
          </a:xfrm>
        </p:spPr>
        <p:txBody>
          <a:bodyPr>
            <a:normAutofit/>
          </a:bodyPr>
          <a:lstStyle/>
          <a:p>
            <a:pPr algn="just"/>
            <a:r>
              <a:rPr lang="he-IL" sz="1800" kern="1400" dirty="0">
                <a:effectLst/>
                <a:latin typeface="Arial" panose="020B0604020202020204" pitchFamily="34" charset="0"/>
                <a:ea typeface="Times New Roman" panose="02020603050405020304" pitchFamily="18" charset="0"/>
                <a:cs typeface="David" panose="020E0502060401010101" pitchFamily="34" charset="-79"/>
              </a:rPr>
              <a:t>כ</a:t>
            </a:r>
            <a:endParaRPr lang="en-US" sz="1800" b="1" dirty="0">
              <a:effectLst/>
              <a:latin typeface="Times New Roman" panose="02020603050405020304" pitchFamily="18" charset="0"/>
              <a:ea typeface="Calibri" panose="020F0502020204030204" pitchFamily="34" charset="0"/>
              <a:cs typeface="David" panose="020E0502060401010101" pitchFamily="34" charset="-79"/>
            </a:endParaRPr>
          </a:p>
        </p:txBody>
      </p:sp>
      <p:sp>
        <p:nvSpPr>
          <p:cNvPr id="4" name="מציין מיקום של מספר שקופית 3">
            <a:extLst>
              <a:ext uri="{FF2B5EF4-FFF2-40B4-BE49-F238E27FC236}">
                <a16:creationId xmlns:a16="http://schemas.microsoft.com/office/drawing/2014/main" id="{C4D1ECDC-AAEA-60DA-99C6-40C2B16D3FDD}"/>
              </a:ext>
            </a:extLst>
          </p:cNvPr>
          <p:cNvSpPr>
            <a:spLocks noGrp="1"/>
          </p:cNvSpPr>
          <p:nvPr>
            <p:ph type="sldNum" sz="quarter" idx="12"/>
          </p:nvPr>
        </p:nvSpPr>
        <p:spPr/>
        <p:txBody>
          <a:bodyPr/>
          <a:lstStyle/>
          <a:p>
            <a:fld id="{519954A3-9DFD-4C44-94BA-B95130A3BA1C}" type="slidenum">
              <a:rPr lang="en-US" smtClean="0"/>
              <a:t>110</a:t>
            </a:fld>
            <a:endParaRPr lang="en-US" dirty="0"/>
          </a:p>
        </p:txBody>
      </p:sp>
    </p:spTree>
    <p:extLst>
      <p:ext uri="{BB962C8B-B14F-4D97-AF65-F5344CB8AC3E}">
        <p14:creationId xmlns:p14="http://schemas.microsoft.com/office/powerpoint/2010/main" val="127795673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760003-8DC6-ACDE-533A-72ED4E3B7916}"/>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ABB83009-7712-C77D-25D6-76567AB0A8C7}"/>
              </a:ext>
            </a:extLst>
          </p:cNvPr>
          <p:cNvSpPr>
            <a:spLocks noGrp="1"/>
          </p:cNvSpPr>
          <p:nvPr>
            <p:ph type="title"/>
          </p:nvPr>
        </p:nvSpPr>
        <p:spPr>
          <a:xfrm>
            <a:off x="1745673" y="214685"/>
            <a:ext cx="9758939" cy="1690315"/>
          </a:xfrm>
        </p:spPr>
        <p:txBody>
          <a:bodyPr>
            <a:normAutofit/>
          </a:bodyPr>
          <a:lstStyle/>
          <a:p>
            <a:pPr algn="ctr"/>
            <a:r>
              <a:rPr lang="he-IL" sz="4800" b="1" dirty="0"/>
              <a:t>תדמית חיובית</a:t>
            </a:r>
            <a:endParaRPr lang="he-IL" sz="8800" b="1" dirty="0"/>
          </a:p>
        </p:txBody>
      </p:sp>
      <p:sp>
        <p:nvSpPr>
          <p:cNvPr id="3" name="מציין מיקום תוכן 2">
            <a:extLst>
              <a:ext uri="{FF2B5EF4-FFF2-40B4-BE49-F238E27FC236}">
                <a16:creationId xmlns:a16="http://schemas.microsoft.com/office/drawing/2014/main" id="{129FCBE8-48C1-0C1E-A362-9F65AFEB91E9}"/>
              </a:ext>
            </a:extLst>
          </p:cNvPr>
          <p:cNvSpPr>
            <a:spLocks noGrp="1"/>
          </p:cNvSpPr>
          <p:nvPr>
            <p:ph idx="1"/>
          </p:nvPr>
        </p:nvSpPr>
        <p:spPr>
          <a:xfrm>
            <a:off x="955343" y="1264554"/>
            <a:ext cx="10549269" cy="5477439"/>
          </a:xfrm>
        </p:spPr>
        <p:txBody>
          <a:bodyPr>
            <a:normAutofit/>
          </a:bodyPr>
          <a:lstStyle/>
          <a:p>
            <a:pPr algn="just"/>
            <a:r>
              <a:rPr lang="he-IL" sz="1800" kern="1400" dirty="0">
                <a:effectLst/>
                <a:latin typeface="Arial" panose="020B0604020202020204" pitchFamily="34" charset="0"/>
                <a:ea typeface="Times New Roman" panose="02020603050405020304" pitchFamily="18" charset="0"/>
                <a:cs typeface="David" panose="020E0502060401010101" pitchFamily="34" charset="-79"/>
              </a:rPr>
              <a:t>כ</a:t>
            </a:r>
            <a:endParaRPr lang="en-US" sz="1800" b="1" dirty="0">
              <a:effectLst/>
              <a:latin typeface="Times New Roman" panose="02020603050405020304" pitchFamily="18" charset="0"/>
              <a:ea typeface="Calibri" panose="020F0502020204030204" pitchFamily="34" charset="0"/>
              <a:cs typeface="David" panose="020E0502060401010101" pitchFamily="34" charset="-79"/>
            </a:endParaRPr>
          </a:p>
        </p:txBody>
      </p:sp>
      <p:pic>
        <p:nvPicPr>
          <p:cNvPr id="5" name="תמונה 4">
            <a:extLst>
              <a:ext uri="{FF2B5EF4-FFF2-40B4-BE49-F238E27FC236}">
                <a16:creationId xmlns:a16="http://schemas.microsoft.com/office/drawing/2014/main" id="{C1FAAB93-3E40-41EC-BF8E-1B9C92A86422}"/>
              </a:ext>
            </a:extLst>
          </p:cNvPr>
          <p:cNvPicPr>
            <a:picLocks noChangeAspect="1"/>
          </p:cNvPicPr>
          <p:nvPr/>
        </p:nvPicPr>
        <p:blipFill>
          <a:blip r:embed="rId2"/>
          <a:stretch>
            <a:fillRect/>
          </a:stretch>
        </p:blipFill>
        <p:spPr>
          <a:xfrm>
            <a:off x="2991552" y="1228722"/>
            <a:ext cx="6558754" cy="2730782"/>
          </a:xfrm>
          <a:prstGeom prst="rect">
            <a:avLst/>
          </a:prstGeom>
        </p:spPr>
      </p:pic>
      <p:pic>
        <p:nvPicPr>
          <p:cNvPr id="7" name="תמונה 6">
            <a:extLst>
              <a:ext uri="{FF2B5EF4-FFF2-40B4-BE49-F238E27FC236}">
                <a16:creationId xmlns:a16="http://schemas.microsoft.com/office/drawing/2014/main" id="{14600F6C-9FD2-772E-E234-124B4B3F6590}"/>
              </a:ext>
            </a:extLst>
          </p:cNvPr>
          <p:cNvPicPr>
            <a:picLocks noChangeAspect="1"/>
          </p:cNvPicPr>
          <p:nvPr/>
        </p:nvPicPr>
        <p:blipFill>
          <a:blip r:embed="rId3"/>
          <a:stretch>
            <a:fillRect/>
          </a:stretch>
        </p:blipFill>
        <p:spPr>
          <a:xfrm>
            <a:off x="3206053" y="3440445"/>
            <a:ext cx="5898192" cy="3513817"/>
          </a:xfrm>
          <a:prstGeom prst="rect">
            <a:avLst/>
          </a:prstGeom>
        </p:spPr>
      </p:pic>
      <p:sp>
        <p:nvSpPr>
          <p:cNvPr id="8" name="מציין מיקום של מספר שקופית 7">
            <a:extLst>
              <a:ext uri="{FF2B5EF4-FFF2-40B4-BE49-F238E27FC236}">
                <a16:creationId xmlns:a16="http://schemas.microsoft.com/office/drawing/2014/main" id="{7A3D2EFB-FA88-71BB-7264-A2F01A7D090B}"/>
              </a:ext>
            </a:extLst>
          </p:cNvPr>
          <p:cNvSpPr>
            <a:spLocks noGrp="1"/>
          </p:cNvSpPr>
          <p:nvPr>
            <p:ph type="sldNum" sz="quarter" idx="12"/>
          </p:nvPr>
        </p:nvSpPr>
        <p:spPr/>
        <p:txBody>
          <a:bodyPr/>
          <a:lstStyle/>
          <a:p>
            <a:fld id="{519954A3-9DFD-4C44-94BA-B95130A3BA1C}" type="slidenum">
              <a:rPr lang="en-US" smtClean="0"/>
              <a:t>111</a:t>
            </a:fld>
            <a:endParaRPr lang="en-US" dirty="0"/>
          </a:p>
        </p:txBody>
      </p:sp>
    </p:spTree>
    <p:extLst>
      <p:ext uri="{BB962C8B-B14F-4D97-AF65-F5344CB8AC3E}">
        <p14:creationId xmlns:p14="http://schemas.microsoft.com/office/powerpoint/2010/main" val="381304271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D6D5D2-CA4E-9000-27BD-6E11D45FF264}"/>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CA24B70D-5E8B-2FCD-C9B0-D8FB0BB7CB9E}"/>
              </a:ext>
            </a:extLst>
          </p:cNvPr>
          <p:cNvSpPr>
            <a:spLocks noGrp="1"/>
          </p:cNvSpPr>
          <p:nvPr>
            <p:ph type="title"/>
          </p:nvPr>
        </p:nvSpPr>
        <p:spPr>
          <a:xfrm>
            <a:off x="1745673" y="214685"/>
            <a:ext cx="9758939" cy="1690315"/>
          </a:xfrm>
        </p:spPr>
        <p:txBody>
          <a:bodyPr>
            <a:normAutofit/>
          </a:bodyPr>
          <a:lstStyle/>
          <a:p>
            <a:pPr algn="ctr"/>
            <a:r>
              <a:rPr lang="he-IL" sz="4800" b="1" dirty="0"/>
              <a:t>תגובה רגשית</a:t>
            </a:r>
            <a:endParaRPr lang="he-IL" sz="8800" b="1" dirty="0"/>
          </a:p>
        </p:txBody>
      </p:sp>
      <p:sp>
        <p:nvSpPr>
          <p:cNvPr id="3" name="מציין מיקום תוכן 2">
            <a:extLst>
              <a:ext uri="{FF2B5EF4-FFF2-40B4-BE49-F238E27FC236}">
                <a16:creationId xmlns:a16="http://schemas.microsoft.com/office/drawing/2014/main" id="{A4B62EF3-C401-4271-3EB4-04F9FBC0FC17}"/>
              </a:ext>
            </a:extLst>
          </p:cNvPr>
          <p:cNvSpPr>
            <a:spLocks noGrp="1"/>
          </p:cNvSpPr>
          <p:nvPr>
            <p:ph idx="1"/>
          </p:nvPr>
        </p:nvSpPr>
        <p:spPr>
          <a:xfrm>
            <a:off x="955343" y="1264554"/>
            <a:ext cx="10549269" cy="5477439"/>
          </a:xfrm>
        </p:spPr>
        <p:txBody>
          <a:bodyPr>
            <a:normAutofit/>
          </a:bodyPr>
          <a:lstStyle/>
          <a:p>
            <a:pPr algn="just"/>
            <a:r>
              <a:rPr lang="he-IL" sz="1800" kern="1400" dirty="0">
                <a:effectLst/>
                <a:latin typeface="Arial" panose="020B0604020202020204" pitchFamily="34" charset="0"/>
                <a:ea typeface="Times New Roman" panose="02020603050405020304" pitchFamily="18" charset="0"/>
                <a:cs typeface="David" panose="020E0502060401010101" pitchFamily="34" charset="-79"/>
              </a:rPr>
              <a:t>כ</a:t>
            </a:r>
            <a:endParaRPr lang="en-US" sz="1800" b="1" dirty="0">
              <a:effectLst/>
              <a:latin typeface="Times New Roman" panose="02020603050405020304" pitchFamily="18" charset="0"/>
              <a:ea typeface="Calibri" panose="020F0502020204030204" pitchFamily="34" charset="0"/>
              <a:cs typeface="David" panose="020E0502060401010101" pitchFamily="34" charset="-79"/>
            </a:endParaRPr>
          </a:p>
        </p:txBody>
      </p:sp>
      <p:sp>
        <p:nvSpPr>
          <p:cNvPr id="4" name="מציין מיקום של מספר שקופית 3">
            <a:extLst>
              <a:ext uri="{FF2B5EF4-FFF2-40B4-BE49-F238E27FC236}">
                <a16:creationId xmlns:a16="http://schemas.microsoft.com/office/drawing/2014/main" id="{79175816-DC14-3167-4E38-5CA80515A462}"/>
              </a:ext>
            </a:extLst>
          </p:cNvPr>
          <p:cNvSpPr>
            <a:spLocks noGrp="1"/>
          </p:cNvSpPr>
          <p:nvPr>
            <p:ph type="sldNum" sz="quarter" idx="12"/>
          </p:nvPr>
        </p:nvSpPr>
        <p:spPr/>
        <p:txBody>
          <a:bodyPr/>
          <a:lstStyle/>
          <a:p>
            <a:fld id="{519954A3-9DFD-4C44-94BA-B95130A3BA1C}" type="slidenum">
              <a:rPr lang="en-US" smtClean="0"/>
              <a:t>112</a:t>
            </a:fld>
            <a:endParaRPr lang="en-US" dirty="0"/>
          </a:p>
        </p:txBody>
      </p:sp>
    </p:spTree>
    <p:extLst>
      <p:ext uri="{BB962C8B-B14F-4D97-AF65-F5344CB8AC3E}">
        <p14:creationId xmlns:p14="http://schemas.microsoft.com/office/powerpoint/2010/main" val="341025489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5A07AB-79C9-5280-C981-630A6C83EE06}"/>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6AE7F293-7261-4EB2-869D-B586268A1F0E}"/>
              </a:ext>
            </a:extLst>
          </p:cNvPr>
          <p:cNvSpPr>
            <a:spLocks noGrp="1"/>
          </p:cNvSpPr>
          <p:nvPr>
            <p:ph type="title"/>
          </p:nvPr>
        </p:nvSpPr>
        <p:spPr>
          <a:xfrm>
            <a:off x="1745673" y="214685"/>
            <a:ext cx="9758939" cy="1690315"/>
          </a:xfrm>
        </p:spPr>
        <p:txBody>
          <a:bodyPr>
            <a:normAutofit/>
          </a:bodyPr>
          <a:lstStyle/>
          <a:p>
            <a:pPr algn="ctr"/>
            <a:r>
              <a:rPr lang="he-IL" sz="4800" b="1" dirty="0"/>
              <a:t>תגובה רגשית</a:t>
            </a:r>
            <a:endParaRPr lang="he-IL" sz="8800" b="1" dirty="0"/>
          </a:p>
        </p:txBody>
      </p:sp>
      <p:sp>
        <p:nvSpPr>
          <p:cNvPr id="3" name="מציין מיקום תוכן 2">
            <a:extLst>
              <a:ext uri="{FF2B5EF4-FFF2-40B4-BE49-F238E27FC236}">
                <a16:creationId xmlns:a16="http://schemas.microsoft.com/office/drawing/2014/main" id="{6FAFCEE3-5968-3C52-F14A-E7EA60027828}"/>
              </a:ext>
            </a:extLst>
          </p:cNvPr>
          <p:cNvSpPr>
            <a:spLocks noGrp="1"/>
          </p:cNvSpPr>
          <p:nvPr>
            <p:ph idx="1"/>
          </p:nvPr>
        </p:nvSpPr>
        <p:spPr>
          <a:xfrm>
            <a:off x="955343" y="1264554"/>
            <a:ext cx="10549269" cy="5477439"/>
          </a:xfrm>
        </p:spPr>
        <p:txBody>
          <a:bodyPr>
            <a:normAutofit/>
          </a:bodyPr>
          <a:lstStyle/>
          <a:p>
            <a:pPr algn="just"/>
            <a:r>
              <a:rPr lang="he-IL" sz="1800" kern="1400" dirty="0">
                <a:effectLst/>
                <a:latin typeface="Arial" panose="020B0604020202020204" pitchFamily="34" charset="0"/>
                <a:ea typeface="Times New Roman" panose="02020603050405020304" pitchFamily="18" charset="0"/>
                <a:cs typeface="David" panose="020E0502060401010101" pitchFamily="34" charset="-79"/>
              </a:rPr>
              <a:t>כ</a:t>
            </a:r>
            <a:endParaRPr lang="en-US" sz="1800" b="1" dirty="0">
              <a:effectLst/>
              <a:latin typeface="Times New Roman" panose="02020603050405020304" pitchFamily="18" charset="0"/>
              <a:ea typeface="Calibri" panose="020F0502020204030204" pitchFamily="34" charset="0"/>
              <a:cs typeface="David" panose="020E0502060401010101" pitchFamily="34" charset="-79"/>
            </a:endParaRPr>
          </a:p>
        </p:txBody>
      </p:sp>
      <p:pic>
        <p:nvPicPr>
          <p:cNvPr id="5" name="תמונה 4">
            <a:extLst>
              <a:ext uri="{FF2B5EF4-FFF2-40B4-BE49-F238E27FC236}">
                <a16:creationId xmlns:a16="http://schemas.microsoft.com/office/drawing/2014/main" id="{C74CB567-55D2-BD70-F73A-F6FD685A0B82}"/>
              </a:ext>
            </a:extLst>
          </p:cNvPr>
          <p:cNvPicPr>
            <a:picLocks noChangeAspect="1"/>
          </p:cNvPicPr>
          <p:nvPr/>
        </p:nvPicPr>
        <p:blipFill>
          <a:blip r:embed="rId2"/>
          <a:stretch>
            <a:fillRect/>
          </a:stretch>
        </p:blipFill>
        <p:spPr>
          <a:xfrm>
            <a:off x="1821543" y="0"/>
            <a:ext cx="8548914" cy="6858000"/>
          </a:xfrm>
          <a:prstGeom prst="rect">
            <a:avLst/>
          </a:prstGeom>
        </p:spPr>
      </p:pic>
      <p:sp>
        <p:nvSpPr>
          <p:cNvPr id="6" name="מציין מיקום של מספר שקופית 5">
            <a:extLst>
              <a:ext uri="{FF2B5EF4-FFF2-40B4-BE49-F238E27FC236}">
                <a16:creationId xmlns:a16="http://schemas.microsoft.com/office/drawing/2014/main" id="{E554DCE8-FEE0-A422-8668-256EBF0E33D5}"/>
              </a:ext>
            </a:extLst>
          </p:cNvPr>
          <p:cNvSpPr>
            <a:spLocks noGrp="1"/>
          </p:cNvSpPr>
          <p:nvPr>
            <p:ph type="sldNum" sz="quarter" idx="12"/>
          </p:nvPr>
        </p:nvSpPr>
        <p:spPr/>
        <p:txBody>
          <a:bodyPr/>
          <a:lstStyle/>
          <a:p>
            <a:fld id="{519954A3-9DFD-4C44-94BA-B95130A3BA1C}" type="slidenum">
              <a:rPr lang="en-US" smtClean="0"/>
              <a:t>113</a:t>
            </a:fld>
            <a:endParaRPr lang="en-US" dirty="0"/>
          </a:p>
        </p:txBody>
      </p:sp>
    </p:spTree>
    <p:extLst>
      <p:ext uri="{BB962C8B-B14F-4D97-AF65-F5344CB8AC3E}">
        <p14:creationId xmlns:p14="http://schemas.microsoft.com/office/powerpoint/2010/main" val="822111828"/>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E6451-302F-A753-98EA-B97E4ACC9F4F}"/>
            </a:ext>
          </a:extLst>
        </p:cNvPr>
        <p:cNvGrpSpPr/>
        <p:nvPr/>
      </p:nvGrpSpPr>
      <p:grpSpPr>
        <a:xfrm>
          <a:off x="0" y="0"/>
          <a:ext cx="0" cy="0"/>
          <a:chOff x="0" y="0"/>
          <a:chExt cx="0" cy="0"/>
        </a:xfrm>
      </p:grpSpPr>
      <p:sp>
        <p:nvSpPr>
          <p:cNvPr id="2" name="כותרת 1">
            <a:extLst>
              <a:ext uri="{FF2B5EF4-FFF2-40B4-BE49-F238E27FC236}">
                <a16:creationId xmlns:a16="http://schemas.microsoft.com/office/drawing/2014/main" id="{A47D2639-3D1D-338A-12FE-987EEF528C63}"/>
              </a:ext>
            </a:extLst>
          </p:cNvPr>
          <p:cNvSpPr>
            <a:spLocks noGrp="1"/>
          </p:cNvSpPr>
          <p:nvPr>
            <p:ph type="title"/>
          </p:nvPr>
        </p:nvSpPr>
        <p:spPr>
          <a:xfrm>
            <a:off x="1745673" y="214685"/>
            <a:ext cx="9758939" cy="1690315"/>
          </a:xfrm>
        </p:spPr>
        <p:txBody>
          <a:bodyPr>
            <a:normAutofit/>
          </a:bodyPr>
          <a:lstStyle/>
          <a:p>
            <a:pPr algn="ctr"/>
            <a:r>
              <a:rPr lang="he-IL" sz="4800" b="1" dirty="0"/>
              <a:t>שאלות</a:t>
            </a:r>
            <a:endParaRPr lang="he-IL" sz="8800" b="1" dirty="0"/>
          </a:p>
        </p:txBody>
      </p:sp>
      <p:sp>
        <p:nvSpPr>
          <p:cNvPr id="3" name="מציין מיקום תוכן 2">
            <a:extLst>
              <a:ext uri="{FF2B5EF4-FFF2-40B4-BE49-F238E27FC236}">
                <a16:creationId xmlns:a16="http://schemas.microsoft.com/office/drawing/2014/main" id="{465E931D-827C-28B7-1BEE-01EE57F6E547}"/>
              </a:ext>
            </a:extLst>
          </p:cNvPr>
          <p:cNvSpPr>
            <a:spLocks noGrp="1"/>
          </p:cNvSpPr>
          <p:nvPr>
            <p:ph idx="1"/>
          </p:nvPr>
        </p:nvSpPr>
        <p:spPr>
          <a:xfrm>
            <a:off x="955343" y="1264554"/>
            <a:ext cx="10549269" cy="5477439"/>
          </a:xfrm>
        </p:spPr>
        <p:txBody>
          <a:bodyPr>
            <a:normAutofit/>
          </a:bodyPr>
          <a:lstStyle/>
          <a:p>
            <a:pPr algn="just"/>
            <a:r>
              <a:rPr lang="he-IL" b="1" kern="1400" dirty="0">
                <a:latin typeface="Arial" panose="020B0604020202020204" pitchFamily="34" charset="0"/>
                <a:ea typeface="Calibri" panose="020F0502020204030204" pitchFamily="34" charset="0"/>
                <a:cs typeface="David" panose="020E0502060401010101" pitchFamily="34" charset="-79"/>
              </a:rPr>
              <a:t>צריכים ללמוד כיצד אנחנו מלמדים את עצמנו ואת הילדים, שיש שכר ועונש ובכל זאת זה לא מביא לרתיעה?</a:t>
            </a:r>
          </a:p>
          <a:p>
            <a:pPr algn="just"/>
            <a:r>
              <a:rPr lang="he-IL" sz="1800" b="1" kern="1400" dirty="0">
                <a:effectLst/>
                <a:latin typeface="Arial" panose="020B0604020202020204" pitchFamily="34" charset="0"/>
                <a:ea typeface="Calibri" panose="020F0502020204030204" pitchFamily="34" charset="0"/>
                <a:cs typeface="David" panose="020E0502060401010101" pitchFamily="34" charset="-79"/>
              </a:rPr>
              <a:t>שאנחנו שומעים אנשים מתלוננים ומצטערים על קשיים שיש להם, כיצד אנחנו מתמודדים עם זה ללא להגיע לריחוק?</a:t>
            </a:r>
          </a:p>
          <a:p>
            <a:pPr algn="just"/>
            <a:r>
              <a:rPr lang="he-IL" b="1" kern="1400" dirty="0">
                <a:latin typeface="Arial" panose="020B0604020202020204" pitchFamily="34" charset="0"/>
                <a:ea typeface="Calibri" panose="020F0502020204030204" pitchFamily="34" charset="0"/>
                <a:cs typeface="David" panose="020E0502060401010101" pitchFamily="34" charset="-79"/>
              </a:rPr>
              <a:t>כיצד לוקחים את חודש אלול באהבה ולא בתור ספטמבר השחור?</a:t>
            </a:r>
            <a:endParaRPr lang="en-US" sz="1800" b="1" dirty="0">
              <a:effectLst/>
              <a:latin typeface="Times New Roman" panose="02020603050405020304" pitchFamily="18" charset="0"/>
              <a:ea typeface="Calibri" panose="020F0502020204030204" pitchFamily="34" charset="0"/>
              <a:cs typeface="David" panose="020E0502060401010101" pitchFamily="34" charset="-79"/>
            </a:endParaRPr>
          </a:p>
        </p:txBody>
      </p:sp>
      <p:sp>
        <p:nvSpPr>
          <p:cNvPr id="4" name="מציין מיקום של מספר שקופית 3">
            <a:extLst>
              <a:ext uri="{FF2B5EF4-FFF2-40B4-BE49-F238E27FC236}">
                <a16:creationId xmlns:a16="http://schemas.microsoft.com/office/drawing/2014/main" id="{D1C736A8-69CA-F1C1-2719-34406B3A798F}"/>
              </a:ext>
            </a:extLst>
          </p:cNvPr>
          <p:cNvSpPr>
            <a:spLocks noGrp="1"/>
          </p:cNvSpPr>
          <p:nvPr>
            <p:ph type="sldNum" sz="quarter" idx="12"/>
          </p:nvPr>
        </p:nvSpPr>
        <p:spPr/>
        <p:txBody>
          <a:bodyPr/>
          <a:lstStyle/>
          <a:p>
            <a:fld id="{519954A3-9DFD-4C44-94BA-B95130A3BA1C}" type="slidenum">
              <a:rPr lang="en-US" smtClean="0"/>
              <a:t>114</a:t>
            </a:fld>
            <a:endParaRPr lang="en-US" dirty="0"/>
          </a:p>
        </p:txBody>
      </p:sp>
    </p:spTree>
    <p:extLst>
      <p:ext uri="{BB962C8B-B14F-4D97-AF65-F5344CB8AC3E}">
        <p14:creationId xmlns:p14="http://schemas.microsoft.com/office/powerpoint/2010/main" val="441471021"/>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34AAD3D-76DE-D6B4-3922-E7294FB2FBE3}"/>
              </a:ext>
            </a:extLst>
          </p:cNvPr>
          <p:cNvSpPr>
            <a:spLocks noGrp="1"/>
          </p:cNvSpPr>
          <p:nvPr>
            <p:ph type="title"/>
          </p:nvPr>
        </p:nvSpPr>
        <p:spPr/>
        <p:txBody>
          <a:bodyPr/>
          <a:lstStyle/>
          <a:p>
            <a:r>
              <a:rPr lang="he-IL" dirty="0"/>
              <a:t>המוח שלנו הוא כמו גוגל</a:t>
            </a:r>
          </a:p>
        </p:txBody>
      </p:sp>
      <p:sp>
        <p:nvSpPr>
          <p:cNvPr id="3" name="מציין מיקום תוכן 2">
            <a:extLst>
              <a:ext uri="{FF2B5EF4-FFF2-40B4-BE49-F238E27FC236}">
                <a16:creationId xmlns:a16="http://schemas.microsoft.com/office/drawing/2014/main" id="{0465E5E7-ADE1-5A6E-7F23-013753F7599A}"/>
              </a:ext>
            </a:extLst>
          </p:cNvPr>
          <p:cNvSpPr>
            <a:spLocks noGrp="1"/>
          </p:cNvSpPr>
          <p:nvPr>
            <p:ph idx="1"/>
          </p:nvPr>
        </p:nvSpPr>
        <p:spPr/>
        <p:txBody>
          <a:bodyPr/>
          <a:lstStyle/>
          <a:p>
            <a:r>
              <a:rPr lang="he-IL" dirty="0"/>
              <a:t>כל אדם הוא כמו גוגל – לאחר שחיפשנו דבר </a:t>
            </a:r>
            <a:r>
              <a:rPr lang="he-IL" dirty="0" err="1"/>
              <a:t>מסויים</a:t>
            </a:r>
            <a:r>
              <a:rPr lang="he-IL" dirty="0"/>
              <a:t> הוא ימשיך להראות לנו אותו. </a:t>
            </a:r>
          </a:p>
          <a:p>
            <a:r>
              <a:rPr lang="he-IL" dirty="0"/>
              <a:t>בכל מקום שנכנס נחפש – </a:t>
            </a:r>
            <a:r>
              <a:rPr lang="he-IL" dirty="0">
                <a:highlight>
                  <a:srgbClr val="FFFF00"/>
                </a:highlight>
              </a:rPr>
              <a:t>מה נחמד כאן?</a:t>
            </a:r>
          </a:p>
          <a:p>
            <a:r>
              <a:rPr lang="he-IL" dirty="0"/>
              <a:t>לאחר שהכנסנו למוח גוגל שלנו את </a:t>
            </a:r>
            <a:r>
              <a:rPr lang="he-IL" dirty="0" err="1"/>
              <a:t>השורת</a:t>
            </a:r>
            <a:r>
              <a:rPr lang="he-IL" dirty="0"/>
              <a:t> חיפוש הזו</a:t>
            </a:r>
          </a:p>
          <a:p>
            <a:r>
              <a:rPr lang="he-IL" dirty="0"/>
              <a:t>נתחיל לראות בכל מקום – </a:t>
            </a:r>
            <a:r>
              <a:rPr lang="he-IL" dirty="0">
                <a:solidFill>
                  <a:srgbClr val="00B050"/>
                </a:solidFill>
              </a:rPr>
              <a:t>מה נחמד כאן. </a:t>
            </a:r>
          </a:p>
          <a:p>
            <a:endParaRPr lang="he-IL" dirty="0">
              <a:solidFill>
                <a:srgbClr val="00B050"/>
              </a:solidFill>
            </a:endParaRPr>
          </a:p>
        </p:txBody>
      </p:sp>
      <p:sp>
        <p:nvSpPr>
          <p:cNvPr id="4" name="מציין מיקום של מספר שקופית 3">
            <a:extLst>
              <a:ext uri="{FF2B5EF4-FFF2-40B4-BE49-F238E27FC236}">
                <a16:creationId xmlns:a16="http://schemas.microsoft.com/office/drawing/2014/main" id="{11938849-0CE3-2584-7AA6-8FD473D93790}"/>
              </a:ext>
            </a:extLst>
          </p:cNvPr>
          <p:cNvSpPr>
            <a:spLocks noGrp="1"/>
          </p:cNvSpPr>
          <p:nvPr>
            <p:ph type="sldNum" sz="quarter" idx="12"/>
          </p:nvPr>
        </p:nvSpPr>
        <p:spPr/>
        <p:txBody>
          <a:bodyPr/>
          <a:lstStyle/>
          <a:p>
            <a:fld id="{519954A3-9DFD-4C44-94BA-B95130A3BA1C}" type="slidenum">
              <a:rPr lang="en-US" smtClean="0"/>
              <a:t>115</a:t>
            </a:fld>
            <a:endParaRPr lang="en-US" dirty="0"/>
          </a:p>
        </p:txBody>
      </p:sp>
    </p:spTree>
    <p:extLst>
      <p:ext uri="{BB962C8B-B14F-4D97-AF65-F5344CB8AC3E}">
        <p14:creationId xmlns:p14="http://schemas.microsoft.com/office/powerpoint/2010/main" val="2665121351"/>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4BE8761-BEDA-336E-ACC3-19C003831A7B}"/>
              </a:ext>
            </a:extLst>
          </p:cNvPr>
          <p:cNvSpPr>
            <a:spLocks noGrp="1"/>
          </p:cNvSpPr>
          <p:nvPr>
            <p:ph type="title"/>
          </p:nvPr>
        </p:nvSpPr>
        <p:spPr/>
        <p:txBody>
          <a:bodyPr/>
          <a:lstStyle/>
          <a:p>
            <a:r>
              <a:rPr lang="he-IL" b="1" i="0" dirty="0">
                <a:solidFill>
                  <a:srgbClr val="081421"/>
                </a:solidFill>
                <a:effectLst/>
                <a:latin typeface="Open Sans Hebrew"/>
              </a:rPr>
              <a:t>כל ימי עני רעים'</a:t>
            </a:r>
            <a:r>
              <a:rPr lang="he-IL" b="0" i="0" dirty="0">
                <a:solidFill>
                  <a:srgbClr val="081421"/>
                </a:solidFill>
                <a:effectLst/>
                <a:latin typeface="Open Sans Hebrew"/>
              </a:rPr>
              <a:t> </a:t>
            </a:r>
            <a:endParaRPr lang="he-IL" dirty="0"/>
          </a:p>
        </p:txBody>
      </p:sp>
      <p:sp>
        <p:nvSpPr>
          <p:cNvPr id="3" name="מציין מיקום תוכן 2">
            <a:extLst>
              <a:ext uri="{FF2B5EF4-FFF2-40B4-BE49-F238E27FC236}">
                <a16:creationId xmlns:a16="http://schemas.microsoft.com/office/drawing/2014/main" id="{FC0BC8DB-F4F2-0890-449A-2843FBBA5143}"/>
              </a:ext>
            </a:extLst>
          </p:cNvPr>
          <p:cNvSpPr>
            <a:spLocks noGrp="1"/>
          </p:cNvSpPr>
          <p:nvPr>
            <p:ph idx="1"/>
          </p:nvPr>
        </p:nvSpPr>
        <p:spPr/>
        <p:txBody>
          <a:bodyPr/>
          <a:lstStyle/>
          <a:p>
            <a:pPr algn="r" rtl="1"/>
            <a:r>
              <a:rPr lang="he-IL" b="1" i="0" dirty="0">
                <a:solidFill>
                  <a:srgbClr val="081421"/>
                </a:solidFill>
                <a:effectLst/>
                <a:latin typeface="Open Sans Hebrew"/>
              </a:rPr>
              <a:t>כל ימי עני רעים'</a:t>
            </a:r>
            <a:r>
              <a:rPr lang="he-IL" b="0" i="0" dirty="0">
                <a:solidFill>
                  <a:srgbClr val="081421"/>
                </a:solidFill>
                <a:effectLst/>
                <a:latin typeface="Open Sans Hebrew"/>
              </a:rPr>
              <a:t> ואין עני אלא בדעת</a:t>
            </a:r>
            <a:r>
              <a:rPr lang="he-IL" b="0" i="0" u="sng" dirty="0">
                <a:solidFill>
                  <a:srgbClr val="2660C5"/>
                </a:solidFill>
                <a:effectLst/>
                <a:latin typeface="Open Sans Hebrew"/>
                <a:hlinkClick r:id="rId2"/>
              </a:rPr>
              <a:t>[1]</a:t>
            </a:r>
            <a:r>
              <a:rPr lang="he-IL" b="0" i="0" dirty="0">
                <a:solidFill>
                  <a:srgbClr val="081421"/>
                </a:solidFill>
                <a:effectLst/>
                <a:latin typeface="Open Sans Hebrew"/>
              </a:rPr>
              <a:t>. שלמה מגלה לנו שאדם שלא רכש את הדעת הנכונה ואת הדרך שבהם יש להשקיף על החיים, אזי כל ימיו יהיו רעים. יהיה לו מאד קשה לשמוח במשך חייו בעולם זה, וגם כאשר ישמח, שמחתו תהיה מוגבלת מאד כפי שנראה לקמן. אבל 'טוב לב' </a:t>
            </a:r>
            <a:r>
              <a:rPr lang="he-IL" b="1" i="0" dirty="0">
                <a:solidFill>
                  <a:srgbClr val="081421"/>
                </a:solidFill>
                <a:effectLst/>
                <a:latin typeface="Open Sans Hebrew"/>
              </a:rPr>
              <a:t>מי שרכש לעצמו את הלב הטוב</a:t>
            </a:r>
            <a:r>
              <a:rPr lang="he-IL" b="0" i="0" dirty="0">
                <a:solidFill>
                  <a:srgbClr val="081421"/>
                </a:solidFill>
                <a:effectLst/>
                <a:latin typeface="Open Sans Hebrew"/>
              </a:rPr>
              <a:t>, ההשקפה והחשיבה הטובה והנכונה דבר זה יגרום לו </a:t>
            </a:r>
            <a:r>
              <a:rPr lang="he-IL" b="0" i="0" dirty="0" err="1">
                <a:solidFill>
                  <a:srgbClr val="081421"/>
                </a:solidFill>
                <a:effectLst/>
                <a:latin typeface="Open Sans Hebrew"/>
              </a:rPr>
              <a:t>להמצא</a:t>
            </a:r>
            <a:r>
              <a:rPr lang="he-IL" b="0" i="0" dirty="0">
                <a:solidFill>
                  <a:srgbClr val="081421"/>
                </a:solidFill>
                <a:effectLst/>
                <a:latin typeface="Open Sans Hebrew"/>
              </a:rPr>
              <a:t> במצב של 'משתה תמיד' – שמחה תמידית.</a:t>
            </a:r>
          </a:p>
          <a:p>
            <a:pPr algn="r" rtl="1"/>
            <a:r>
              <a:rPr lang="he-IL" b="0" i="0" dirty="0">
                <a:solidFill>
                  <a:srgbClr val="081421"/>
                </a:solidFill>
                <a:effectLst/>
                <a:latin typeface="Open Sans Hebrew"/>
              </a:rPr>
              <a:t>על פי זה מתברר  שישנה מציאות של אדם עני, ובכל זאת הוא יהיה שמח תמיד, וזאת באופן שהוא 'טוב לב' כלומר יש לו השקפה טובה ונכונה על החיים. הוא לא רואה את </a:t>
            </a:r>
            <a:r>
              <a:rPr lang="he-IL" b="0" i="0" dirty="0" err="1">
                <a:solidFill>
                  <a:srgbClr val="081421"/>
                </a:solidFill>
                <a:effectLst/>
                <a:latin typeface="Open Sans Hebrew"/>
              </a:rPr>
              <a:t>הכל</a:t>
            </a:r>
            <a:r>
              <a:rPr lang="he-IL" b="0" i="0" dirty="0">
                <a:solidFill>
                  <a:srgbClr val="081421"/>
                </a:solidFill>
                <a:effectLst/>
                <a:latin typeface="Open Sans Hebrew"/>
              </a:rPr>
              <a:t> באופן פסימי ואפרורי, אלא תמיד הוא רואה את הטוב שבדבר ושמח במה שיש. ישנם סוג של אנשים שנולדו עם כזה אופי - אופי שמח. אך רובם של האנשים צריכים לסגל לעצמם אופי זה, באם רצונם להעביר את משך שארית ימי חייהם בשמחה ובטוב לבב.</a:t>
            </a:r>
          </a:p>
          <a:p>
            <a:pPr algn="r" rtl="1"/>
            <a:r>
              <a:rPr lang="he-IL" b="0" i="0" dirty="0">
                <a:solidFill>
                  <a:srgbClr val="081421"/>
                </a:solidFill>
                <a:effectLst/>
                <a:latin typeface="Open Sans Hebrew"/>
              </a:rPr>
              <a:t>דבר זה נתון לבחירתם של האנשים, וצורת החשיבה שהם סיגלו לעצמם, האם להסתכל על חצי הכוס הריקה ולהיות מאוכזבים, או להסתכל על חצי הכוס המלאה, ולשמוח בזה שהכוס אינה ריקה לגמרי. באופן עקרוני שניהם צודקים הכוס הינה גם ריקה וגם מליאה, השאלה היא על מה כדאי להסתכל. החכם בוחר להסתכל ביש, בצד החיובי הנותן סיפוק, ואילו זה שאינו חכם, מעדיף להתמקד בצד השלילי. שאלה זו היא בעצם גורם מכריע המשפיע על איכות חיינו, והאופן שבו נעביר את שהותנו בעולם הזה.</a:t>
            </a:r>
          </a:p>
          <a:p>
            <a:endParaRPr lang="he-IL" dirty="0"/>
          </a:p>
        </p:txBody>
      </p:sp>
      <p:sp>
        <p:nvSpPr>
          <p:cNvPr id="4" name="מציין מיקום של מספר שקופית 3">
            <a:extLst>
              <a:ext uri="{FF2B5EF4-FFF2-40B4-BE49-F238E27FC236}">
                <a16:creationId xmlns:a16="http://schemas.microsoft.com/office/drawing/2014/main" id="{516F3CE6-8FC5-BB06-81F1-4FD18A4D8C69}"/>
              </a:ext>
            </a:extLst>
          </p:cNvPr>
          <p:cNvSpPr>
            <a:spLocks noGrp="1"/>
          </p:cNvSpPr>
          <p:nvPr>
            <p:ph type="sldNum" sz="quarter" idx="12"/>
          </p:nvPr>
        </p:nvSpPr>
        <p:spPr/>
        <p:txBody>
          <a:bodyPr/>
          <a:lstStyle/>
          <a:p>
            <a:fld id="{519954A3-9DFD-4C44-94BA-B95130A3BA1C}" type="slidenum">
              <a:rPr lang="en-US" smtClean="0"/>
              <a:t>116</a:t>
            </a:fld>
            <a:endParaRPr lang="en-US" dirty="0"/>
          </a:p>
        </p:txBody>
      </p:sp>
    </p:spTree>
    <p:extLst>
      <p:ext uri="{BB962C8B-B14F-4D97-AF65-F5344CB8AC3E}">
        <p14:creationId xmlns:p14="http://schemas.microsoft.com/office/powerpoint/2010/main" val="318573106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F82AAD5-A323-AE82-16D3-80FC32F91350}"/>
              </a:ext>
            </a:extLst>
          </p:cNvPr>
          <p:cNvSpPr>
            <a:spLocks noGrp="1"/>
          </p:cNvSpPr>
          <p:nvPr>
            <p:ph type="title"/>
          </p:nvPr>
        </p:nvSpPr>
        <p:spPr/>
        <p:txBody>
          <a:bodyPr/>
          <a:lstStyle/>
          <a:p>
            <a:r>
              <a:rPr lang="he-IL" dirty="0"/>
              <a:t>מזלך שבאת אלי</a:t>
            </a:r>
          </a:p>
        </p:txBody>
      </p:sp>
      <p:sp>
        <p:nvSpPr>
          <p:cNvPr id="3" name="מציין מיקום תוכן 2">
            <a:extLst>
              <a:ext uri="{FF2B5EF4-FFF2-40B4-BE49-F238E27FC236}">
                <a16:creationId xmlns:a16="http://schemas.microsoft.com/office/drawing/2014/main" id="{04ACD9E8-7D08-5DE5-B907-53B6C7D0548B}"/>
              </a:ext>
            </a:extLst>
          </p:cNvPr>
          <p:cNvSpPr>
            <a:spLocks noGrp="1"/>
          </p:cNvSpPr>
          <p:nvPr>
            <p:ph idx="1"/>
          </p:nvPr>
        </p:nvSpPr>
        <p:spPr/>
        <p:txBody>
          <a:bodyPr/>
          <a:lstStyle/>
          <a:p>
            <a:pPr algn="r" rtl="1"/>
            <a:r>
              <a:rPr lang="he-IL" b="0" i="0" dirty="0">
                <a:solidFill>
                  <a:srgbClr val="081421"/>
                </a:solidFill>
                <a:effectLst/>
                <a:latin typeface="Open Sans Hebrew"/>
              </a:rPr>
              <a:t>אדם נתן הלוואה </a:t>
            </a:r>
            <a:r>
              <a:rPr lang="he-IL" b="0" i="0" dirty="0" err="1">
                <a:solidFill>
                  <a:srgbClr val="081421"/>
                </a:solidFill>
                <a:effectLst/>
                <a:latin typeface="Open Sans Hebrew"/>
              </a:rPr>
              <a:t>לחבירו</a:t>
            </a:r>
            <a:r>
              <a:rPr lang="he-IL" b="0" i="0" dirty="0">
                <a:solidFill>
                  <a:srgbClr val="081421"/>
                </a:solidFill>
                <a:effectLst/>
                <a:latin typeface="Open Sans Hebrew"/>
              </a:rPr>
              <a:t>. כאשר הגיע זמן </a:t>
            </a:r>
            <a:r>
              <a:rPr lang="he-IL" b="0" i="0" dirty="0" err="1">
                <a:solidFill>
                  <a:srgbClr val="081421"/>
                </a:solidFill>
                <a:effectLst/>
                <a:latin typeface="Open Sans Hebrew"/>
              </a:rPr>
              <a:t>הפרעון</a:t>
            </a:r>
            <a:r>
              <a:rPr lang="he-IL" b="0" i="0" dirty="0">
                <a:solidFill>
                  <a:srgbClr val="081421"/>
                </a:solidFill>
                <a:effectLst/>
                <a:latin typeface="Open Sans Hebrew"/>
              </a:rPr>
              <a:t>, ראה שהלה בושש לבוא, לכן המלווה החליט להשים פעמיו אליו. כאשר הגיע לבית הלווה אמר לו שהוא יודע שהגיע כבר זמן </a:t>
            </a:r>
            <a:r>
              <a:rPr lang="he-IL" b="0" i="0" dirty="0" err="1">
                <a:solidFill>
                  <a:srgbClr val="081421"/>
                </a:solidFill>
                <a:effectLst/>
                <a:latin typeface="Open Sans Hebrew"/>
              </a:rPr>
              <a:t>הפרעון</a:t>
            </a:r>
            <a:r>
              <a:rPr lang="he-IL" b="0" i="0" dirty="0">
                <a:solidFill>
                  <a:srgbClr val="081421"/>
                </a:solidFill>
                <a:effectLst/>
                <a:latin typeface="Open Sans Hebrew"/>
              </a:rPr>
              <a:t> ושהוא מצטער על האיחור. אבל לצערו, פשוט אין ממה להחזיר את הכסף, מצבו הכלכלי לא שפר עליו כלל והוא גם אינו יודע מתי תהיה לו אפשרות להחזיר את החוב.</a:t>
            </a:r>
          </a:p>
          <a:p>
            <a:pPr algn="r" rtl="1"/>
            <a:r>
              <a:rPr lang="he-IL" b="0" i="0" dirty="0">
                <a:solidFill>
                  <a:srgbClr val="081421"/>
                </a:solidFill>
                <a:effectLst/>
                <a:latin typeface="Open Sans Hebrew"/>
              </a:rPr>
              <a:t>מכיוון שלא מדובר בסכום מועט, אך מצד שני דברי אמת ניכרים – ממש רואים שאין הלווה מתחמק, פשוט אין לו שום אפשרות להחזיר את החוב. ובכל זאת הכסף מה יהא עליו? המחשבות לא נותנות מנוח! הלך הלה לרבו ושאלו מה הוא מייעץ לעשות. השיב לו הרב "עליך להודות לה' שבאת אלי". מיודענו היה שמח הוא היה בטוח שיש לרב פתרון יצירתי בשבילו, פתרון שבעזרתו יראה את הכסף מהרה. "מה הרב מציע" הוא שאל. "אין שום הצעה" ענה הרב.  המשיך הלה לשאול  "אם כן במה עלי להודות לה' שבאתי אליך?". השיב לו הרב, המצב גם יכול היה להיות אחרת, שאתה היית לווה כסף מחברך, ואתה היית זה שפושט את הרגל ולא הייתה לך שום אפשרות להחזיר את החוב. אך כעת שהמצב הפוך - עדיין אתה עומד על תילך ושאר חייך מתנהלים על מי מנוחות, עליך להודות לה' שאתה הוא זה שבאת אלי, על דבר החוב. ולא חברך הוא זה שהגיע אלי לתבוע ממך..</a:t>
            </a:r>
          </a:p>
          <a:p>
            <a:pPr algn="r" rtl="1"/>
            <a:r>
              <a:rPr lang="he-IL" b="0" i="0" dirty="0">
                <a:solidFill>
                  <a:srgbClr val="081421"/>
                </a:solidFill>
                <a:effectLst/>
                <a:latin typeface="Open Sans Hebrew"/>
              </a:rPr>
              <a:t>"בכנות, לא חשבתי על זה" ענה, ובכך נתקררה דעתו. </a:t>
            </a:r>
            <a:r>
              <a:rPr lang="he-IL" b="1" i="0" dirty="0">
                <a:solidFill>
                  <a:srgbClr val="081421"/>
                </a:solidFill>
                <a:effectLst/>
                <a:latin typeface="Open Sans Hebrew"/>
              </a:rPr>
              <a:t>ראיה שונה על המצב ביכולתה לעשות פלאות להפוך את האדם מאיש מוטרד, לאיש עליז ושמח</a:t>
            </a:r>
            <a:r>
              <a:rPr lang="he-IL" b="0" i="0" dirty="0">
                <a:solidFill>
                  <a:srgbClr val="081421"/>
                </a:solidFill>
                <a:effectLst/>
                <a:latin typeface="Open Sans Hebrew"/>
              </a:rPr>
              <a:t> על ששפר עליו גורלו. ולהתנחם בעובדה שלא הוא זה שחייב לאחרים מבלי אפשרות להחזיר את הלוואת ואין הוא צריך לעבור ולחוות על בשרו את אי הנעימות ועוגמת הנפש התלויים בזה.</a:t>
            </a:r>
          </a:p>
          <a:p>
            <a:endParaRPr lang="he-IL" dirty="0"/>
          </a:p>
        </p:txBody>
      </p:sp>
      <p:sp>
        <p:nvSpPr>
          <p:cNvPr id="4" name="מציין מיקום של מספר שקופית 3">
            <a:extLst>
              <a:ext uri="{FF2B5EF4-FFF2-40B4-BE49-F238E27FC236}">
                <a16:creationId xmlns:a16="http://schemas.microsoft.com/office/drawing/2014/main" id="{6A0CB150-F781-9F45-2E87-159A4C7F9D2C}"/>
              </a:ext>
            </a:extLst>
          </p:cNvPr>
          <p:cNvSpPr>
            <a:spLocks noGrp="1"/>
          </p:cNvSpPr>
          <p:nvPr>
            <p:ph type="sldNum" sz="quarter" idx="12"/>
          </p:nvPr>
        </p:nvSpPr>
        <p:spPr/>
        <p:txBody>
          <a:bodyPr/>
          <a:lstStyle/>
          <a:p>
            <a:fld id="{519954A3-9DFD-4C44-94BA-B95130A3BA1C}" type="slidenum">
              <a:rPr lang="en-US" smtClean="0"/>
              <a:t>117</a:t>
            </a:fld>
            <a:endParaRPr lang="en-US" dirty="0"/>
          </a:p>
        </p:txBody>
      </p:sp>
    </p:spTree>
    <p:extLst>
      <p:ext uri="{BB962C8B-B14F-4D97-AF65-F5344CB8AC3E}">
        <p14:creationId xmlns:p14="http://schemas.microsoft.com/office/powerpoint/2010/main" val="122534342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02BE721-7A2C-E51E-77C7-CEA097F85821}"/>
              </a:ext>
            </a:extLst>
          </p:cNvPr>
          <p:cNvSpPr>
            <a:spLocks noGrp="1"/>
          </p:cNvSpPr>
          <p:nvPr>
            <p:ph type="title"/>
          </p:nvPr>
        </p:nvSpPr>
        <p:spPr/>
        <p:txBody>
          <a:bodyPr/>
          <a:lstStyle/>
          <a:p>
            <a:r>
              <a:rPr lang="he-IL" dirty="0"/>
              <a:t>נגנב ושמח?!</a:t>
            </a:r>
          </a:p>
        </p:txBody>
      </p:sp>
      <p:sp>
        <p:nvSpPr>
          <p:cNvPr id="3" name="מציין מיקום תוכן 2">
            <a:extLst>
              <a:ext uri="{FF2B5EF4-FFF2-40B4-BE49-F238E27FC236}">
                <a16:creationId xmlns:a16="http://schemas.microsoft.com/office/drawing/2014/main" id="{4A3D1DE7-FCB3-F3CE-C27E-2DF9C42552E0}"/>
              </a:ext>
            </a:extLst>
          </p:cNvPr>
          <p:cNvSpPr>
            <a:spLocks noGrp="1"/>
          </p:cNvSpPr>
          <p:nvPr>
            <p:ph idx="1"/>
          </p:nvPr>
        </p:nvSpPr>
        <p:spPr/>
        <p:txBody>
          <a:bodyPr/>
          <a:lstStyle/>
          <a:p>
            <a:pPr algn="r" rtl="1"/>
            <a:r>
              <a:rPr lang="he-IL" b="0" i="0" dirty="0">
                <a:solidFill>
                  <a:srgbClr val="081421"/>
                </a:solidFill>
                <a:effectLst/>
                <a:latin typeface="Open Sans Hebrew"/>
              </a:rPr>
              <a:t>אדם אחד רכש לעצמו מצלמה איכותית ומקצועית. לאחר מספר ימים, טרם הספיק ליהנות מהמכשיר החדש שאותו קנה במיטב כספו, פרצו לדירתו ואותה מצלמה נגנבה. סביר להניח שתחושת אנחה ויגון אפפו אותו, ובצדק.</a:t>
            </a:r>
          </a:p>
          <a:p>
            <a:pPr algn="r" rtl="1"/>
            <a:r>
              <a:rPr lang="he-IL" b="0" i="0" dirty="0">
                <a:solidFill>
                  <a:srgbClr val="081421"/>
                </a:solidFill>
                <a:effectLst/>
                <a:latin typeface="Open Sans Hebrew"/>
              </a:rPr>
              <a:t>אך נתאר לעצמנו שאותו אחד הניח סמוך למצלמה תיק ובתוכו עשרות אלפי דולרים, והנה כאשר נכנס לביתו הוא מבחין שהדלת פרוצה, הבית הפוך והמצלמה איננה אך משום מה התיק עדיין עודנו עומד על מקומו. הוא הבין שמישהו 'ביקר' בבית, ביקור לא רצוי. הוא ניגש לתיק תוך שהוא מבכה "אין סיכוי שנשאר משהו בתוך התיק! אך בכל זאת..." הוא מהרהר לעצמו. והנה להפתעתו הוא מגלה שהתיק נשאר שלם על כל תכולתו. למזלו לא הבחינו בתיק. מיד הוא מתמלא בשמחה שאין לתאר "ב"ה שרק את המצלמה גנבו ולא את התיק שהיה סמוך לו".</a:t>
            </a:r>
          </a:p>
          <a:p>
            <a:pPr algn="r" rtl="1"/>
            <a:r>
              <a:rPr lang="he-IL" b="0" i="0" dirty="0">
                <a:solidFill>
                  <a:srgbClr val="081421"/>
                </a:solidFill>
                <a:effectLst/>
                <a:latin typeface="Open Sans Hebrew"/>
              </a:rPr>
              <a:t>הרי לנו שאותו אחד ובאותו בית, יכול להיות עצוב מאד על העובדה שנגנב ממנו חפץ יקר ערך. אך הוא גם יכול להיות שמח ומאושר על שלא נגנב ממנו דבר יקר יותר!</a:t>
            </a:r>
          </a:p>
          <a:p>
            <a:endParaRPr lang="he-IL" dirty="0"/>
          </a:p>
        </p:txBody>
      </p:sp>
      <p:sp>
        <p:nvSpPr>
          <p:cNvPr id="4" name="מציין מיקום של מספר שקופית 3">
            <a:extLst>
              <a:ext uri="{FF2B5EF4-FFF2-40B4-BE49-F238E27FC236}">
                <a16:creationId xmlns:a16="http://schemas.microsoft.com/office/drawing/2014/main" id="{D65F4F0F-59BC-09F4-2200-7B35139B8169}"/>
              </a:ext>
            </a:extLst>
          </p:cNvPr>
          <p:cNvSpPr>
            <a:spLocks noGrp="1"/>
          </p:cNvSpPr>
          <p:nvPr>
            <p:ph type="sldNum" sz="quarter" idx="12"/>
          </p:nvPr>
        </p:nvSpPr>
        <p:spPr/>
        <p:txBody>
          <a:bodyPr/>
          <a:lstStyle/>
          <a:p>
            <a:fld id="{519954A3-9DFD-4C44-94BA-B95130A3BA1C}" type="slidenum">
              <a:rPr lang="en-US" smtClean="0"/>
              <a:t>118</a:t>
            </a:fld>
            <a:endParaRPr lang="en-US" dirty="0"/>
          </a:p>
        </p:txBody>
      </p:sp>
    </p:spTree>
    <p:extLst>
      <p:ext uri="{BB962C8B-B14F-4D97-AF65-F5344CB8AC3E}">
        <p14:creationId xmlns:p14="http://schemas.microsoft.com/office/powerpoint/2010/main" val="2269548543"/>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925C299-AB11-9EBA-41D7-E9372C25627C}"/>
              </a:ext>
            </a:extLst>
          </p:cNvPr>
          <p:cNvSpPr>
            <a:spLocks noGrp="1"/>
          </p:cNvSpPr>
          <p:nvPr>
            <p:ph type="title"/>
          </p:nvPr>
        </p:nvSpPr>
        <p:spPr/>
        <p:txBody>
          <a:bodyPr/>
          <a:lstStyle/>
          <a:p>
            <a:r>
              <a:rPr lang="he-IL" dirty="0" err="1"/>
              <a:t>השינים</a:t>
            </a:r>
            <a:r>
              <a:rPr lang="he-IL" dirty="0"/>
              <a:t> כואבות - ושמח</a:t>
            </a:r>
          </a:p>
        </p:txBody>
      </p:sp>
      <p:sp>
        <p:nvSpPr>
          <p:cNvPr id="3" name="מציין מיקום תוכן 2">
            <a:extLst>
              <a:ext uri="{FF2B5EF4-FFF2-40B4-BE49-F238E27FC236}">
                <a16:creationId xmlns:a16="http://schemas.microsoft.com/office/drawing/2014/main" id="{5B0408CB-8AFC-5142-F2D8-82B9D94BE7F0}"/>
              </a:ext>
            </a:extLst>
          </p:cNvPr>
          <p:cNvSpPr>
            <a:spLocks noGrp="1"/>
          </p:cNvSpPr>
          <p:nvPr>
            <p:ph idx="1"/>
          </p:nvPr>
        </p:nvSpPr>
        <p:spPr/>
        <p:txBody>
          <a:bodyPr>
            <a:normAutofit/>
          </a:bodyPr>
          <a:lstStyle/>
          <a:p>
            <a:r>
              <a:rPr lang="he-IL" dirty="0"/>
              <a:t>כאשר אדם מתייסר מכאבי שיניים הוא מתאונן וכואב – הסבל איום ונורא. בלית ברירה, הכאב מאלץ אותו ללכת לרופא שיניים. </a:t>
            </a:r>
          </a:p>
          <a:p>
            <a:r>
              <a:rPr lang="he-IL" dirty="0"/>
              <a:t>הוא יכול ללכת לרופא ולהיות עצוב על זה שהכאב "החליט" לבוא דווקא עכשיו, על זה שההוצאות מרובות, ועל העובדה שהרופאים מנצלים את סבלם של האנשים כדי לגזור קופון על חשבונם -מחשבה שרק תעכיר את מצב הרוח שלך. </a:t>
            </a:r>
          </a:p>
          <a:p>
            <a:r>
              <a:rPr lang="he-IL" dirty="0"/>
              <a:t>אבל אפשר גם לחשוב, כמה טוב שיש בדורנו רופא שיניים, המסוגל להביא מזור לכאב הבלתי נסבל. ניתן להשתמש בחומרי הרדמה על מנת שהכאב הכרוך בטיפול לא יורגש, מכשירים טכנולוגיים מופלאים זמינים, תוך כדי שימוש בחומרים סטריליים למניעת זיהום – ממש פלא פלאים!! וכל זה נעשה במהירות הראויה לשמה. </a:t>
            </a:r>
          </a:p>
          <a:p>
            <a:r>
              <a:rPr lang="he-IL" dirty="0"/>
              <a:t>הן בעבר הלא רחוק,  עד לפני כמאתיים שנים לא היה שום טיפול לכאבי שיניים, האדם היה נאלץ לסבול ללא סוף, או למפרע להפטר מהשן החולה ולעקור אותה לגמרי על מנת שהכאב ילך לו כך שעד שאדם הגיע למחצית ימיו היה נאלץ להיפרד מרוב שיניו. </a:t>
            </a:r>
          </a:p>
          <a:p>
            <a:pPr algn="ctr"/>
            <a:r>
              <a:rPr lang="he-IL" dirty="0"/>
              <a:t>האופן שבו תסתכל על דברים - תלוי אך ורק בך!</a:t>
            </a:r>
          </a:p>
          <a:p>
            <a:pPr algn="ctr"/>
            <a:endParaRPr lang="he-IL" dirty="0"/>
          </a:p>
          <a:p>
            <a:pPr algn="ctr"/>
            <a:r>
              <a:rPr lang="he-IL" b="1" i="0" dirty="0">
                <a:solidFill>
                  <a:srgbClr val="081421"/>
                </a:solidFill>
                <a:effectLst/>
                <a:latin typeface="Open Sans Hebrew"/>
              </a:rPr>
              <a:t>אם האדם ינסה לשנות את ההסתכלות והגישה לחיים, הוא יהיה מאושר עלי אדמות, ובמקום להתעצב על כל יום שעובר הוא יכול להיות שמח בו ולנצלו עד תומו.</a:t>
            </a:r>
            <a:endParaRPr lang="he-IL" dirty="0"/>
          </a:p>
        </p:txBody>
      </p:sp>
      <p:sp>
        <p:nvSpPr>
          <p:cNvPr id="4" name="מציין מיקום של מספר שקופית 3">
            <a:extLst>
              <a:ext uri="{FF2B5EF4-FFF2-40B4-BE49-F238E27FC236}">
                <a16:creationId xmlns:a16="http://schemas.microsoft.com/office/drawing/2014/main" id="{CE790F94-0074-E54A-AA87-B28BDDB11498}"/>
              </a:ext>
            </a:extLst>
          </p:cNvPr>
          <p:cNvSpPr>
            <a:spLocks noGrp="1"/>
          </p:cNvSpPr>
          <p:nvPr>
            <p:ph type="sldNum" sz="quarter" idx="12"/>
          </p:nvPr>
        </p:nvSpPr>
        <p:spPr/>
        <p:txBody>
          <a:bodyPr/>
          <a:lstStyle/>
          <a:p>
            <a:fld id="{519954A3-9DFD-4C44-94BA-B95130A3BA1C}" type="slidenum">
              <a:rPr lang="en-US" smtClean="0"/>
              <a:t>119</a:t>
            </a:fld>
            <a:endParaRPr lang="en-US" dirty="0"/>
          </a:p>
        </p:txBody>
      </p:sp>
    </p:spTree>
    <p:extLst>
      <p:ext uri="{BB962C8B-B14F-4D97-AF65-F5344CB8AC3E}">
        <p14:creationId xmlns:p14="http://schemas.microsoft.com/office/powerpoint/2010/main" val="3411414988"/>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C5163B6-9896-F86E-8A86-3DA7A5FCB58B}"/>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3033C0F2-6F87-FF64-890D-BCBF31585948}"/>
              </a:ext>
            </a:extLst>
          </p:cNvPr>
          <p:cNvSpPr>
            <a:spLocks noGrp="1"/>
          </p:cNvSpPr>
          <p:nvPr>
            <p:ph idx="1"/>
          </p:nvPr>
        </p:nvSpPr>
        <p:spPr/>
        <p:txBody>
          <a:bodyPr/>
          <a:lstStyle/>
          <a:p>
            <a:r>
              <a:rPr lang="he-IL" b="0" i="0" dirty="0">
                <a:solidFill>
                  <a:srgbClr val="081421"/>
                </a:solidFill>
                <a:effectLst/>
                <a:latin typeface="Open Sans Hebrew"/>
              </a:rPr>
              <a:t>כאשר האדם זכה לרכוש הסתכלות חיובית ואופטימית על החיים, אזי גם כאשר יהיה עליו לעמוד בסוג של קושי אמיתי או </a:t>
            </a:r>
            <a:r>
              <a:rPr lang="he-IL" b="0" i="0" dirty="0" err="1">
                <a:solidFill>
                  <a:srgbClr val="081421"/>
                </a:solidFill>
                <a:effectLst/>
                <a:latin typeface="Open Sans Hebrew"/>
              </a:rPr>
              <a:t>נסיון</a:t>
            </a:r>
            <a:r>
              <a:rPr lang="he-IL" b="0" i="0" dirty="0">
                <a:solidFill>
                  <a:srgbClr val="081421"/>
                </a:solidFill>
                <a:effectLst/>
                <a:latin typeface="Open Sans Hebrew"/>
              </a:rPr>
              <a:t> כואב, יהיה לו קל יותר לקבל את הדברים ולהתמודד עם המצב. אם חלילה הוא נקרא לרופא, ומתבשר שמחלה כרונית פקדה אותו, וכעת הוא יאלץ להיות תלוי בכדורים ותרופות למשך כל ימי חייו. גם אז הוא יכול עדין לשמוח בזה שהחולי הוא לא יותר גרוע שהרי הוא מכיר אנשים שבאמת אצלם החולי קשה יותר. ובנוסף, מזלו שזה רק החולי הזה, כי ישנם אנשים שבנוסף לחולי זה סובלים מעוד רשימה ארוכה של מחלות. וגם אם הוא עצמו חולה  מאד, הוא יכול לשמוח בזה שלפחות יש לו משפחה </a:t>
            </a:r>
            <a:r>
              <a:rPr lang="he-IL" b="0" i="0" dirty="0" err="1">
                <a:solidFill>
                  <a:srgbClr val="081421"/>
                </a:solidFill>
                <a:effectLst/>
                <a:latin typeface="Open Sans Hebrew"/>
              </a:rPr>
              <a:t>אשה</a:t>
            </a:r>
            <a:r>
              <a:rPr lang="he-IL" b="0" i="0" dirty="0">
                <a:solidFill>
                  <a:srgbClr val="081421"/>
                </a:solidFill>
                <a:effectLst/>
                <a:latin typeface="Open Sans Hebrew"/>
              </a:rPr>
              <a:t> וילדים ונכדים התומכים בו בכל עת ובכל רגע. וגם אם אין לו משפחה ומי שיתמוך בו, לפחות הוא חי ונושם. הרי אנשים מוכנים לעשות </a:t>
            </a:r>
            <a:r>
              <a:rPr lang="he-IL" b="0" i="0" dirty="0" err="1">
                <a:solidFill>
                  <a:srgbClr val="081421"/>
                </a:solidFill>
                <a:effectLst/>
                <a:latin typeface="Open Sans Hebrew"/>
              </a:rPr>
              <a:t>הכל</a:t>
            </a:r>
            <a:r>
              <a:rPr lang="he-IL" b="0" i="0" dirty="0">
                <a:solidFill>
                  <a:srgbClr val="081421"/>
                </a:solidFill>
                <a:effectLst/>
                <a:latin typeface="Open Sans Hebrew"/>
              </a:rPr>
              <a:t> ולתת </a:t>
            </a:r>
            <a:r>
              <a:rPr lang="he-IL" b="0" i="0" dirty="0" err="1">
                <a:solidFill>
                  <a:srgbClr val="081421"/>
                </a:solidFill>
                <a:effectLst/>
                <a:latin typeface="Open Sans Hebrew"/>
              </a:rPr>
              <a:t>הכל</a:t>
            </a:r>
            <a:r>
              <a:rPr lang="he-IL" b="0" i="0" dirty="0">
                <a:solidFill>
                  <a:srgbClr val="081421"/>
                </a:solidFill>
                <a:effectLst/>
                <a:latin typeface="Open Sans Hebrew"/>
              </a:rPr>
              <a:t> בשביל להאריך את ימיהם ולו במקצת.</a:t>
            </a:r>
          </a:p>
          <a:p>
            <a:endParaRPr lang="he-IL" dirty="0"/>
          </a:p>
        </p:txBody>
      </p:sp>
      <p:sp>
        <p:nvSpPr>
          <p:cNvPr id="4" name="מציין מיקום של מספר שקופית 3">
            <a:extLst>
              <a:ext uri="{FF2B5EF4-FFF2-40B4-BE49-F238E27FC236}">
                <a16:creationId xmlns:a16="http://schemas.microsoft.com/office/drawing/2014/main" id="{1497A68A-6261-4AE6-6B3C-C540FE484DEA}"/>
              </a:ext>
            </a:extLst>
          </p:cNvPr>
          <p:cNvSpPr>
            <a:spLocks noGrp="1"/>
          </p:cNvSpPr>
          <p:nvPr>
            <p:ph type="sldNum" sz="quarter" idx="12"/>
          </p:nvPr>
        </p:nvSpPr>
        <p:spPr/>
        <p:txBody>
          <a:bodyPr/>
          <a:lstStyle/>
          <a:p>
            <a:fld id="{519954A3-9DFD-4C44-94BA-B95130A3BA1C}" type="slidenum">
              <a:rPr lang="en-US" smtClean="0"/>
              <a:t>120</a:t>
            </a:fld>
            <a:endParaRPr lang="en-US" dirty="0"/>
          </a:p>
        </p:txBody>
      </p:sp>
    </p:spTree>
    <p:extLst>
      <p:ext uri="{BB962C8B-B14F-4D97-AF65-F5344CB8AC3E}">
        <p14:creationId xmlns:p14="http://schemas.microsoft.com/office/powerpoint/2010/main" val="126669345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186747A-EA74-37BF-7C2E-1028339B9873}"/>
              </a:ext>
            </a:extLst>
          </p:cNvPr>
          <p:cNvSpPr>
            <a:spLocks noGrp="1"/>
          </p:cNvSpPr>
          <p:nvPr>
            <p:ph type="title"/>
          </p:nvPr>
        </p:nvSpPr>
        <p:spPr/>
        <p:txBody>
          <a:bodyPr/>
          <a:lstStyle/>
          <a:p>
            <a:endParaRPr lang="he-IL"/>
          </a:p>
        </p:txBody>
      </p:sp>
      <p:sp>
        <p:nvSpPr>
          <p:cNvPr id="3" name="מציין מיקום תוכן 2">
            <a:extLst>
              <a:ext uri="{FF2B5EF4-FFF2-40B4-BE49-F238E27FC236}">
                <a16:creationId xmlns:a16="http://schemas.microsoft.com/office/drawing/2014/main" id="{439C339E-D606-DF56-06D5-0CD6A77D50BA}"/>
              </a:ext>
            </a:extLst>
          </p:cNvPr>
          <p:cNvSpPr>
            <a:spLocks noGrp="1"/>
          </p:cNvSpPr>
          <p:nvPr>
            <p:ph idx="1"/>
          </p:nvPr>
        </p:nvSpPr>
        <p:spPr/>
        <p:txBody>
          <a:bodyPr>
            <a:normAutofit/>
          </a:bodyPr>
          <a:lstStyle/>
          <a:p>
            <a:pPr algn="r" rtl="1"/>
            <a:r>
              <a:rPr lang="he-IL" b="0" i="1" dirty="0" err="1">
                <a:solidFill>
                  <a:srgbClr val="081421"/>
                </a:solidFill>
                <a:effectLst/>
                <a:latin typeface="Open Sans Hebrew"/>
              </a:rPr>
              <a:t>דביתהו</a:t>
            </a:r>
            <a:r>
              <a:rPr lang="he-IL" b="0" i="1" dirty="0">
                <a:solidFill>
                  <a:srgbClr val="081421"/>
                </a:solidFill>
                <a:effectLst/>
                <a:latin typeface="Open Sans Hebrew"/>
              </a:rPr>
              <a:t> דרבי יהודה </a:t>
            </a:r>
            <a:r>
              <a:rPr lang="he-IL" b="0" i="1" dirty="0" err="1">
                <a:solidFill>
                  <a:srgbClr val="081421"/>
                </a:solidFill>
                <a:effectLst/>
                <a:latin typeface="Open Sans Hebrew"/>
              </a:rPr>
              <a:t>נפקת</a:t>
            </a:r>
            <a:r>
              <a:rPr lang="he-IL" b="0" i="1" dirty="0">
                <a:solidFill>
                  <a:srgbClr val="081421"/>
                </a:solidFill>
                <a:effectLst/>
                <a:latin typeface="Open Sans Hebrew"/>
              </a:rPr>
              <a:t>, נקטת </a:t>
            </a:r>
            <a:r>
              <a:rPr lang="he-IL" b="0" i="1" dirty="0" err="1">
                <a:solidFill>
                  <a:srgbClr val="081421"/>
                </a:solidFill>
                <a:effectLst/>
                <a:latin typeface="Open Sans Hebrew"/>
              </a:rPr>
              <a:t>עמרא</a:t>
            </a:r>
            <a:r>
              <a:rPr lang="he-IL" b="0" i="1" dirty="0">
                <a:solidFill>
                  <a:srgbClr val="081421"/>
                </a:solidFill>
                <a:effectLst/>
                <a:latin typeface="Open Sans Hebrew"/>
              </a:rPr>
              <a:t> עבדה </a:t>
            </a:r>
            <a:r>
              <a:rPr lang="he-IL" b="0" i="1" dirty="0" err="1">
                <a:solidFill>
                  <a:srgbClr val="081421"/>
                </a:solidFill>
                <a:effectLst/>
                <a:latin typeface="Open Sans Hebrew"/>
              </a:rPr>
              <a:t>גלימא</a:t>
            </a:r>
            <a:r>
              <a:rPr lang="he-IL" b="0" i="1" dirty="0">
                <a:solidFill>
                  <a:srgbClr val="081421"/>
                </a:solidFill>
                <a:effectLst/>
                <a:latin typeface="Open Sans Hebrew"/>
              </a:rPr>
              <a:t> </a:t>
            </a:r>
            <a:r>
              <a:rPr lang="he-IL" b="0" i="1" dirty="0" err="1">
                <a:solidFill>
                  <a:srgbClr val="081421"/>
                </a:solidFill>
                <a:effectLst/>
                <a:latin typeface="Open Sans Hebrew"/>
              </a:rPr>
              <a:t>דהוטבי</a:t>
            </a:r>
            <a:r>
              <a:rPr lang="he-IL" b="0" i="1" dirty="0">
                <a:solidFill>
                  <a:srgbClr val="081421"/>
                </a:solidFill>
                <a:effectLst/>
                <a:latin typeface="Open Sans Hebrew"/>
              </a:rPr>
              <a:t>, כד </a:t>
            </a:r>
            <a:r>
              <a:rPr lang="he-IL" b="0" i="1" dirty="0" err="1">
                <a:solidFill>
                  <a:srgbClr val="081421"/>
                </a:solidFill>
                <a:effectLst/>
                <a:latin typeface="Open Sans Hebrew"/>
              </a:rPr>
              <a:t>נפקת</a:t>
            </a:r>
            <a:r>
              <a:rPr lang="he-IL" b="0" i="1" dirty="0">
                <a:solidFill>
                  <a:srgbClr val="081421"/>
                </a:solidFill>
                <a:effectLst/>
                <a:latin typeface="Open Sans Hebrew"/>
              </a:rPr>
              <a:t> </a:t>
            </a:r>
            <a:r>
              <a:rPr lang="he-IL" b="0" i="1" dirty="0" err="1">
                <a:solidFill>
                  <a:srgbClr val="081421"/>
                </a:solidFill>
                <a:effectLst/>
                <a:latin typeface="Open Sans Hebrew"/>
              </a:rPr>
              <a:t>לשוקא</a:t>
            </a:r>
            <a:r>
              <a:rPr lang="he-IL" b="0" i="1" dirty="0">
                <a:solidFill>
                  <a:srgbClr val="081421"/>
                </a:solidFill>
                <a:effectLst/>
                <a:latin typeface="Open Sans Hebrew"/>
              </a:rPr>
              <a:t> </a:t>
            </a:r>
            <a:r>
              <a:rPr lang="he-IL" b="0" i="1" dirty="0" err="1">
                <a:solidFill>
                  <a:srgbClr val="081421"/>
                </a:solidFill>
                <a:effectLst/>
                <a:latin typeface="Open Sans Hebrew"/>
              </a:rPr>
              <a:t>מיכסיא</a:t>
            </a:r>
            <a:r>
              <a:rPr lang="he-IL" b="0" i="1" dirty="0">
                <a:solidFill>
                  <a:srgbClr val="081421"/>
                </a:solidFill>
                <a:effectLst/>
                <a:latin typeface="Open Sans Hebrew"/>
              </a:rPr>
              <a:t> ביה, וכד נפיק רבי יהודה לצלויי </a:t>
            </a:r>
            <a:r>
              <a:rPr lang="he-IL" b="0" i="1" dirty="0" err="1">
                <a:solidFill>
                  <a:srgbClr val="081421"/>
                </a:solidFill>
                <a:effectLst/>
                <a:latin typeface="Open Sans Hebrew"/>
              </a:rPr>
              <a:t>הוה</a:t>
            </a:r>
            <a:r>
              <a:rPr lang="he-IL" b="0" i="1" dirty="0">
                <a:solidFill>
                  <a:srgbClr val="081421"/>
                </a:solidFill>
                <a:effectLst/>
                <a:latin typeface="Open Sans Hebrew"/>
              </a:rPr>
              <a:t> </a:t>
            </a:r>
            <a:r>
              <a:rPr lang="he-IL" b="0" i="1" dirty="0" err="1">
                <a:solidFill>
                  <a:srgbClr val="081421"/>
                </a:solidFill>
                <a:effectLst/>
                <a:latin typeface="Open Sans Hebrew"/>
              </a:rPr>
              <a:t>מיכסי</a:t>
            </a:r>
            <a:r>
              <a:rPr lang="he-IL" b="0" i="1" dirty="0">
                <a:solidFill>
                  <a:srgbClr val="081421"/>
                </a:solidFill>
                <a:effectLst/>
                <a:latin typeface="Open Sans Hebrew"/>
              </a:rPr>
              <a:t> ומצלי, וכד </a:t>
            </a:r>
            <a:r>
              <a:rPr lang="he-IL" b="0" i="1" dirty="0" err="1">
                <a:solidFill>
                  <a:srgbClr val="081421"/>
                </a:solidFill>
                <a:effectLst/>
                <a:latin typeface="Open Sans Hebrew"/>
              </a:rPr>
              <a:t>מיכסי</a:t>
            </a:r>
            <a:r>
              <a:rPr lang="he-IL" b="0" i="1" dirty="0">
                <a:solidFill>
                  <a:srgbClr val="081421"/>
                </a:solidFill>
                <a:effectLst/>
                <a:latin typeface="Open Sans Hebrew"/>
              </a:rPr>
              <a:t> ביה </a:t>
            </a:r>
            <a:r>
              <a:rPr lang="he-IL" b="0" i="1" dirty="0" err="1">
                <a:solidFill>
                  <a:srgbClr val="081421"/>
                </a:solidFill>
                <a:effectLst/>
                <a:latin typeface="Open Sans Hebrew"/>
              </a:rPr>
              <a:t>הוה</a:t>
            </a:r>
            <a:r>
              <a:rPr lang="he-IL" b="0" i="1" dirty="0">
                <a:solidFill>
                  <a:srgbClr val="081421"/>
                </a:solidFill>
                <a:effectLst/>
                <a:latin typeface="Open Sans Hebrew"/>
              </a:rPr>
              <a:t> מברך: ברוך שעטני מעיל</a:t>
            </a:r>
            <a:r>
              <a:rPr lang="he-IL" b="0" i="0" dirty="0">
                <a:solidFill>
                  <a:srgbClr val="081421"/>
                </a:solidFill>
                <a:effectLst/>
                <a:latin typeface="Open Sans Hebrew"/>
              </a:rPr>
              <a:t>"</a:t>
            </a:r>
            <a:r>
              <a:rPr lang="he-IL" b="0" i="0" u="sng" dirty="0">
                <a:solidFill>
                  <a:srgbClr val="2660C5"/>
                </a:solidFill>
                <a:effectLst/>
                <a:latin typeface="Open Sans Hebrew"/>
                <a:hlinkClick r:id="rId2"/>
              </a:rPr>
              <a:t>[3]</a:t>
            </a:r>
            <a:r>
              <a:rPr lang="he-IL" b="0" i="0" dirty="0">
                <a:solidFill>
                  <a:srgbClr val="081421"/>
                </a:solidFill>
                <a:effectLst/>
                <a:latin typeface="Open Sans Hebrew"/>
              </a:rPr>
              <a:t> [אשתו של רבי יהודה קנתה צמר ועשתה מממנו בגד קשה. כאשר היא הייתה יוצאת לשוק היא הייתה משתמשת בבגד זה וכאשר ר' יהודה היה יוצא לתפילה הוא היה לוקח בגד זה, וכאשר היה לובשו היה מברך 'ברוך שעטני מעיל'].</a:t>
            </a:r>
          </a:p>
          <a:p>
            <a:pPr algn="r" rtl="1"/>
            <a:r>
              <a:rPr lang="he-IL" b="0" i="0" dirty="0">
                <a:solidFill>
                  <a:srgbClr val="081421"/>
                </a:solidFill>
                <a:effectLst/>
                <a:latin typeface="Open Sans Hebrew"/>
              </a:rPr>
              <a:t>ר' יהודה היה עני מרוד, עובדה שלא היה לו די כסף לרכוש מעיל אחד בשבילו ואחד בשביל אשתו. גם את המעיל היחיד שהיה להם הם לא קנו כשהוא מוכן בגלל מחירו היקר (מבחינתם) אלא אשתו רכשה צמר קשה, כלומר לא מהסוג המשובח אלא מהסוג הירוד וממנו היא תפרה מעיל (ניתן לשער שאפילו רמת הגימור לא הייתה מקצועית..) ובכל זאת מעיל פשוט שכזה הספיק לרבי יהודה, הוא שמח בו שמחה כל כך גדולה עד שכל פעם שהיה מתעטף בו היה מודה לבורא. </a:t>
            </a:r>
            <a:r>
              <a:rPr lang="he-IL" b="0" i="0" dirty="0" err="1">
                <a:solidFill>
                  <a:srgbClr val="081421"/>
                </a:solidFill>
                <a:effectLst/>
                <a:latin typeface="Open Sans Hebrew"/>
              </a:rPr>
              <a:t>כח</a:t>
            </a:r>
            <a:r>
              <a:rPr lang="he-IL" b="0" i="0" dirty="0">
                <a:solidFill>
                  <a:srgbClr val="081421"/>
                </a:solidFill>
                <a:effectLst/>
                <a:latin typeface="Open Sans Hebrew"/>
              </a:rPr>
              <a:t> ההרגל לא סימא את עיניו. אם יש לי בגד ללבוש גם היום, אזי אין מאושר ממני, כך אמר וכך חי.</a:t>
            </a:r>
          </a:p>
          <a:p>
            <a:pPr algn="r" rtl="1"/>
            <a:r>
              <a:rPr lang="he-IL" b="0" i="0" dirty="0">
                <a:solidFill>
                  <a:srgbClr val="081421"/>
                </a:solidFill>
                <a:effectLst/>
                <a:latin typeface="Open Sans Hebrew"/>
              </a:rPr>
              <a:t>רוב בני האדם לא נהנים מהבגדים שלהם, למעט כאשר הם חדשים או כאשר אחרים משבחים אותם על יופיו של הבגד. אך כעבור זמן מה, כאשר האדם כבר התרגל - השמחה מהבגד כבר נמוגה. כמה מאושר יהיה האדם שישמח בכל פעם מחדש על הבגדים שהוא לובש! הן בעבר הלא רחוק לאנשים כמעט ולא הייתה אפשרות לרכוש כ"כ הרבה בגדים כמו שניתן לרכוש היום. המחירים היו הרבה יותר יקרים והבגדים היו עוברים ב'ירושה' מהאח הגדול לאח הקטן. לעיתים הם היו גם במצב בלוי וגם קצת קרועים או חסרי כפתורים ולפעמים גם הרוכסן היה פגום משימוש רב. רכישת בגדים חדשים כל שנה וכל עונה הייתה </a:t>
            </a:r>
            <a:r>
              <a:rPr lang="he-IL" b="0" i="0" u="sng" dirty="0">
                <a:solidFill>
                  <a:srgbClr val="2660C5"/>
                </a:solidFill>
                <a:effectLst/>
                <a:latin typeface="Open Sans Hebrew"/>
                <a:hlinkClick r:id="rId3"/>
              </a:rPr>
              <a:t>חלום</a:t>
            </a:r>
            <a:r>
              <a:rPr lang="he-IL" b="0" i="0" dirty="0">
                <a:solidFill>
                  <a:srgbClr val="081421"/>
                </a:solidFill>
                <a:effectLst/>
                <a:latin typeface="Open Sans Hebrew"/>
              </a:rPr>
              <a:t> נדיר. אם אנשי הדור הקודם היו יכולים לאפשר לעצמם את השפע הגדול שקיים בדורנו הרי שלא היה מאושר מהם. אם כן מדוע אנחנו לא שמחים ממצבנו הנפלא היום?</a:t>
            </a:r>
          </a:p>
          <a:p>
            <a:endParaRPr lang="he-IL" dirty="0"/>
          </a:p>
        </p:txBody>
      </p:sp>
      <p:sp>
        <p:nvSpPr>
          <p:cNvPr id="4" name="מציין מיקום של מספר שקופית 3">
            <a:extLst>
              <a:ext uri="{FF2B5EF4-FFF2-40B4-BE49-F238E27FC236}">
                <a16:creationId xmlns:a16="http://schemas.microsoft.com/office/drawing/2014/main" id="{174E83FA-D78E-6456-62B0-CE4429608177}"/>
              </a:ext>
            </a:extLst>
          </p:cNvPr>
          <p:cNvSpPr>
            <a:spLocks noGrp="1"/>
          </p:cNvSpPr>
          <p:nvPr>
            <p:ph type="sldNum" sz="quarter" idx="12"/>
          </p:nvPr>
        </p:nvSpPr>
        <p:spPr/>
        <p:txBody>
          <a:bodyPr/>
          <a:lstStyle/>
          <a:p>
            <a:fld id="{519954A3-9DFD-4C44-94BA-B95130A3BA1C}" type="slidenum">
              <a:rPr lang="en-US" smtClean="0"/>
              <a:t>121</a:t>
            </a:fld>
            <a:endParaRPr lang="en-US" dirty="0"/>
          </a:p>
        </p:txBody>
      </p:sp>
    </p:spTree>
    <p:extLst>
      <p:ext uri="{BB962C8B-B14F-4D97-AF65-F5344CB8AC3E}">
        <p14:creationId xmlns:p14="http://schemas.microsoft.com/office/powerpoint/2010/main" val="3309954706"/>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6B4900F-C681-785F-B9FC-A18BD8F27DB9}"/>
              </a:ext>
            </a:extLst>
          </p:cNvPr>
          <p:cNvSpPr>
            <a:spLocks noGrp="1"/>
          </p:cNvSpPr>
          <p:nvPr>
            <p:ph type="title"/>
          </p:nvPr>
        </p:nvSpPr>
        <p:spPr/>
        <p:txBody>
          <a:bodyPr/>
          <a:lstStyle/>
          <a:p>
            <a:r>
              <a:rPr lang="he-IL" dirty="0"/>
              <a:t>אדם נהפך להיות מעון לשכינה</a:t>
            </a:r>
          </a:p>
        </p:txBody>
      </p:sp>
      <p:sp>
        <p:nvSpPr>
          <p:cNvPr id="3" name="מציין מיקום תוכן 2">
            <a:extLst>
              <a:ext uri="{FF2B5EF4-FFF2-40B4-BE49-F238E27FC236}">
                <a16:creationId xmlns:a16="http://schemas.microsoft.com/office/drawing/2014/main" id="{1332E4CB-CB24-A6DA-FC70-2373BCC4A2F9}"/>
              </a:ext>
            </a:extLst>
          </p:cNvPr>
          <p:cNvSpPr>
            <a:spLocks noGrp="1"/>
          </p:cNvSpPr>
          <p:nvPr>
            <p:ph idx="1"/>
          </p:nvPr>
        </p:nvSpPr>
        <p:spPr/>
        <p:txBody>
          <a:bodyPr/>
          <a:lstStyle/>
          <a:p>
            <a:r>
              <a:rPr lang="he-IL" dirty="0"/>
              <a:t>דרשות </a:t>
            </a:r>
            <a:r>
              <a:rPr lang="he-IL" dirty="0" err="1"/>
              <a:t>הר"ן</a:t>
            </a:r>
            <a:r>
              <a:rPr lang="he-IL" dirty="0"/>
              <a:t> דרוש ח</a:t>
            </a:r>
          </a:p>
          <a:p>
            <a:r>
              <a:rPr lang="he-IL" dirty="0"/>
              <a:t>ראוי שנאמין, שכמו שבזמן שבית המקדש קיים, היה המעון ההוא המקודש, מקום מוכן לחול שפע הנבואה והחכמה, עד שבאמצעות המקום ההוא, היה שופע על כל ישראל, כן ראוי שיהיו הנביאים והחכמים מוכנים לקבל החכמה והנבואה, עד שבאמצעותם יושפע השפע ההוא על המוכנים מבני דורם גם אם לא ישתתפו עמם, אבל מצד המצאם בדורם, שהם עצמם כמו המקדש המקודש.</a:t>
            </a:r>
          </a:p>
        </p:txBody>
      </p:sp>
      <p:sp>
        <p:nvSpPr>
          <p:cNvPr id="4" name="מציין מיקום של מספר שקופית 3">
            <a:extLst>
              <a:ext uri="{FF2B5EF4-FFF2-40B4-BE49-F238E27FC236}">
                <a16:creationId xmlns:a16="http://schemas.microsoft.com/office/drawing/2014/main" id="{DD0295EE-5090-4340-A5E9-9A5648BF5DC3}"/>
              </a:ext>
            </a:extLst>
          </p:cNvPr>
          <p:cNvSpPr>
            <a:spLocks noGrp="1"/>
          </p:cNvSpPr>
          <p:nvPr>
            <p:ph type="sldNum" sz="quarter" idx="12"/>
          </p:nvPr>
        </p:nvSpPr>
        <p:spPr/>
        <p:txBody>
          <a:bodyPr/>
          <a:lstStyle/>
          <a:p>
            <a:fld id="{519954A3-9DFD-4C44-94BA-B95130A3BA1C}" type="slidenum">
              <a:rPr lang="en-US" smtClean="0"/>
              <a:t>122</a:t>
            </a:fld>
            <a:endParaRPr lang="en-US" dirty="0"/>
          </a:p>
        </p:txBody>
      </p:sp>
    </p:spTree>
    <p:extLst>
      <p:ext uri="{BB962C8B-B14F-4D97-AF65-F5344CB8AC3E}">
        <p14:creationId xmlns:p14="http://schemas.microsoft.com/office/powerpoint/2010/main" val="532371081"/>
      </p:ext>
    </p:extLst>
  </p:cSld>
  <p:clrMapOvr>
    <a:masterClrMapping/>
  </p:clrMapOvr>
</p:sld>
</file>

<file path=ppt/theme/theme1.xml><?xml version="1.0" encoding="utf-8"?>
<a:theme xmlns:a="http://schemas.openxmlformats.org/drawingml/2006/main" name="2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4.xml><?xml version="1.0" encoding="utf-8"?>
<a:theme xmlns:a="http://schemas.openxmlformats.org/drawingml/2006/main" name="3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5.xml><?xml version="1.0" encoding="utf-8"?>
<a:theme xmlns:a="http://schemas.openxmlformats.org/drawingml/2006/main" name="1_פיאה">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6.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17508</TotalTime>
  <Words>17410</Words>
  <Application>Microsoft Office PowerPoint</Application>
  <PresentationFormat>מסך רחב</PresentationFormat>
  <Paragraphs>762</Paragraphs>
  <Slides>122</Slides>
  <Notes>0</Notes>
  <HiddenSlides>0</HiddenSlides>
  <MMClips>0</MMClips>
  <ScaleCrop>false</ScaleCrop>
  <HeadingPairs>
    <vt:vector size="6" baseType="variant">
      <vt:variant>
        <vt:lpstr>גופנים בשימוש</vt:lpstr>
      </vt:variant>
      <vt:variant>
        <vt:i4>20</vt:i4>
      </vt:variant>
      <vt:variant>
        <vt:lpstr>ערכת נושא</vt:lpstr>
      </vt:variant>
      <vt:variant>
        <vt:i4>5</vt:i4>
      </vt:variant>
      <vt:variant>
        <vt:lpstr>כותרות שקופיות</vt:lpstr>
      </vt:variant>
      <vt:variant>
        <vt:i4>122</vt:i4>
      </vt:variant>
    </vt:vector>
  </HeadingPairs>
  <TitlesOfParts>
    <vt:vector size="147" baseType="lpstr">
      <vt:lpstr>Aharoni</vt:lpstr>
      <vt:lpstr>almoni</vt:lpstr>
      <vt:lpstr>arial</vt:lpstr>
      <vt:lpstr>arial</vt:lpstr>
      <vt:lpstr>Calibri</vt:lpstr>
      <vt:lpstr>Calibri Light</vt:lpstr>
      <vt:lpstr>David</vt:lpstr>
      <vt:lpstr>Guttman Frank</vt:lpstr>
      <vt:lpstr>Heebo</vt:lpstr>
      <vt:lpstr>Narkisim</vt:lpstr>
      <vt:lpstr>Open Sans Hebrew</vt:lpstr>
      <vt:lpstr>OpenSansHebrew</vt:lpstr>
      <vt:lpstr>RavMesser Alef</vt:lpstr>
      <vt:lpstr>RavMesser Assistant</vt:lpstr>
      <vt:lpstr>Taamey Frank CLM</vt:lpstr>
      <vt:lpstr>Times New Roman</vt:lpstr>
      <vt:lpstr>Trebuchet MS</vt:lpstr>
      <vt:lpstr>Varela Round</vt:lpstr>
      <vt:lpstr>Wingdings</vt:lpstr>
      <vt:lpstr>Wingdings 3</vt:lpstr>
      <vt:lpstr>2_פיאה</vt:lpstr>
      <vt:lpstr>ערכת נושא Office</vt:lpstr>
      <vt:lpstr>פיאה</vt:lpstr>
      <vt:lpstr>3_פיאה</vt:lpstr>
      <vt:lpstr>1_פיאה</vt:lpstr>
      <vt:lpstr>השפעת השמחה על הבריאות</vt:lpstr>
      <vt:lpstr>מצגת של PowerPoint‏</vt:lpstr>
      <vt:lpstr>אנחה שוברת חצי גופו</vt:lpstr>
      <vt:lpstr>להשמין מנחת</vt:lpstr>
      <vt:lpstr>פסיכוסומטיה</vt:lpstr>
      <vt:lpstr>מצגת של PowerPoint‏</vt:lpstr>
      <vt:lpstr>מצגת של PowerPoint‏</vt:lpstr>
      <vt:lpstr>מצגת של PowerPoint‏</vt:lpstr>
      <vt:lpstr>מצגת של PowerPoint‏</vt:lpstr>
      <vt:lpstr>פורים שמח?</vt:lpstr>
      <vt:lpstr>תמיד תמיד תמיד &gt;&gt; שניים ליום עולה תמיד &gt;&gt; שיוויתי ה' לנגד תמיד &gt;&gt; וטוב לב משתה תמיד</vt:lpstr>
      <vt:lpstr>שויתי מביא לשמחה גילה ובריאות</vt:lpstr>
      <vt:lpstr>המחקר שגילה את תגובת הסטרס</vt:lpstr>
      <vt:lpstr>הגוף מפעיל מנגנון הצלה</vt:lpstr>
      <vt:lpstr>מצגת של PowerPoint‏</vt:lpstr>
      <vt:lpstr>מדוע דיכאון ולחץ הורס את חיינו</vt:lpstr>
      <vt:lpstr>מצגת של PowerPoint‏</vt:lpstr>
      <vt:lpstr>מפליא לעשות - קשר גוף ונפש</vt:lpstr>
      <vt:lpstr>למה לזברות אין אולקוס</vt:lpstr>
      <vt:lpstr>מכונת הרגשות  בהם נקיים מצוות אהבה שמחה זהו גם הכוח המניע אותנו </vt:lpstr>
      <vt:lpstr>מצגת של PowerPoint‏</vt:lpstr>
      <vt:lpstr>מצגת של PowerPoint‏</vt:lpstr>
      <vt:lpstr>שמחה ובריאות- מה הקשר? </vt:lpstr>
      <vt:lpstr>מצגת של PowerPoint‏</vt:lpstr>
      <vt:lpstr>מצגת של PowerPoint‏</vt:lpstr>
      <vt:lpstr>לישב דעתו ולחזק לבו</vt:lpstr>
      <vt:lpstr>כי הדם הוא בנפש</vt:lpstr>
      <vt:lpstr>מצגת של PowerPoint‏</vt:lpstr>
      <vt:lpstr>מטרת הלחץ</vt:lpstr>
      <vt:lpstr>מצגת של PowerPoint‏</vt:lpstr>
      <vt:lpstr>מצגת של PowerPoint‏</vt:lpstr>
      <vt:lpstr>מצגת של PowerPoint‏</vt:lpstr>
      <vt:lpstr>מצגת של PowerPoint‏</vt:lpstr>
      <vt:lpstr>דיכאון: גורם להזדקנות מואצת ומחלות קשות </vt:lpstr>
      <vt:lpstr>"פרדוקס הזקנה"</vt:lpstr>
      <vt:lpstr>הזקנים הרבה פחות מדוכאים</vt:lpstr>
      <vt:lpstr>הזקנים הם האוכלסיה המאושרת ביותר</vt:lpstr>
      <vt:lpstr>מדוע זקנים יותר מאושרים?</vt:lpstr>
      <vt:lpstr>מדוע זקנים יותר מאושרים? – יכולת הקבלה</vt:lpstr>
      <vt:lpstr>מצגת של PowerPoint‏</vt:lpstr>
      <vt:lpstr>עצת הזקנים</vt:lpstr>
      <vt:lpstr>עצת הצעירים</vt:lpstr>
      <vt:lpstr>מדוע זקנים יותר מאושרים? – חיים חיוביים</vt:lpstr>
      <vt:lpstr>מדוע זקנים יותר מאושרים? – ניצול הזמן לדברים חשובים</vt:lpstr>
      <vt:lpstr>מדוע זקנים יותר מאושרים? – ניצול הזמן לדברים חשובים</vt:lpstr>
      <vt:lpstr>איוב פרק יב פסוק יב בִּישִׁישִׁים חָכְמָה </vt:lpstr>
      <vt:lpstr>וְאֹרֶךְ יָמִים תְּבוּנָה</vt:lpstr>
      <vt:lpstr>מה הסוד שמתגלה בגיל הזה? </vt:lpstr>
      <vt:lpstr>ניצחון הנשמה על הנפש</vt:lpstr>
      <vt:lpstr>         אופטימי מול פסימי</vt:lpstr>
      <vt:lpstr>אופטימיות יהודית  האם יש כזה דבר?</vt:lpstr>
      <vt:lpstr>כמה מחשבות יש לנו ביום? </vt:lpstr>
      <vt:lpstr>פורים קטן</vt:lpstr>
      <vt:lpstr>הלימדו של פורים קטן</vt:lpstr>
      <vt:lpstr>שמחה בטהרתה</vt:lpstr>
      <vt:lpstr>כל מעלת הצדיקים</vt:lpstr>
      <vt:lpstr>היכן זה כתוב</vt:lpstr>
      <vt:lpstr>והיו – על לבבך</vt:lpstr>
      <vt:lpstr>קריאת שמע</vt:lpstr>
      <vt:lpstr>והיו לטוטפות</vt:lpstr>
      <vt:lpstr>ובו תדבק</vt:lpstr>
      <vt:lpstr>מצגת של PowerPoint‏</vt:lpstr>
      <vt:lpstr>עצת האותיות</vt:lpstr>
      <vt:lpstr>מצגת של PowerPoint‏</vt:lpstr>
      <vt:lpstr>תדמית רגשית</vt:lpstr>
      <vt:lpstr>תדמית רגשית</vt:lpstr>
      <vt:lpstr>רגש אהבה</vt:lpstr>
      <vt:lpstr>תפילת ריבון כל העולמים</vt:lpstr>
      <vt:lpstr>מצגת של PowerPoint‏</vt:lpstr>
      <vt:lpstr>התהלך לפני</vt:lpstr>
      <vt:lpstr>להפקיד בבנק אהבה</vt:lpstr>
      <vt:lpstr>להפקיד באותיות</vt:lpstr>
      <vt:lpstr>למשוך מהאותיות</vt:lpstr>
      <vt:lpstr>חגגו את הניצחונות הקטנים שלכם בכל יום </vt:lpstr>
      <vt:lpstr>כד. מודעות ליש - Take in the good</vt:lpstr>
      <vt:lpstr>מי חכם וישמור אלה</vt:lpstr>
      <vt:lpstr>ויתבוננו חסדי ה'</vt:lpstr>
      <vt:lpstr>למה? ומדוע?</vt:lpstr>
      <vt:lpstr>עטרותיהן בראשיהן</vt:lpstr>
      <vt:lpstr>מהי אותה ידיעה?</vt:lpstr>
      <vt:lpstr>דעת </vt:lpstr>
      <vt:lpstr>ידיעת ה' – הצטברות החוויות</vt:lpstr>
      <vt:lpstr>הודיעני נא את דרכיך</vt:lpstr>
      <vt:lpstr>תגובה רגשית</vt:lpstr>
      <vt:lpstr>         ח-ר-ד-י-ם</vt:lpstr>
      <vt:lpstr>תכלית העונג</vt:lpstr>
      <vt:lpstr>שויתי למעשה - כיצד</vt:lpstr>
      <vt:lpstr>תמיד בתודעה - תמיד בשמחה</vt:lpstr>
      <vt:lpstr>תמיד – הרגשה תמידית</vt:lpstr>
      <vt:lpstr>שכינה בתפילה או תמיד</vt:lpstr>
      <vt:lpstr>מצגת של PowerPoint‏</vt:lpstr>
      <vt:lpstr>אופטימיות יהודית  מצווה חשובה מאוד</vt:lpstr>
      <vt:lpstr>         אופטימי מול פסימי</vt:lpstr>
      <vt:lpstr>כל אדם מכריע</vt:lpstr>
      <vt:lpstr>צמצום מול הרחבה</vt:lpstr>
      <vt:lpstr>שמחה או יראה</vt:lpstr>
      <vt:lpstr>תירוץ בעל ספר הברית</vt:lpstr>
      <vt:lpstr>יראה שלא לאבד את אהבה</vt:lpstr>
      <vt:lpstr>כוונת הרמ"א גם יראה</vt:lpstr>
      <vt:lpstr>מצב הרוח ישתפר מחר?</vt:lpstr>
      <vt:lpstr>לב טוב</vt:lpstr>
      <vt:lpstr>מצגת של PowerPoint‏</vt:lpstr>
      <vt:lpstr>מצגת של PowerPoint‏</vt:lpstr>
      <vt:lpstr>לשמחה מה זו עושה? </vt:lpstr>
      <vt:lpstr>שמיעת חדשות</vt:lpstr>
      <vt:lpstr>האיסור להתלונן</vt:lpstr>
      <vt:lpstr>הַבְּשׂוֹרוֹת הַטּוֹבוֹת</vt:lpstr>
      <vt:lpstr>"פֶּרֶס יְחַלֵּק אֶת יְרוּשָׁלַיִם".</vt:lpstr>
      <vt:lpstr>תגובה רגשית</vt:lpstr>
      <vt:lpstr>שים שלום </vt:lpstr>
      <vt:lpstr>תדמית חיובית</vt:lpstr>
      <vt:lpstr>תגובה רגשית</vt:lpstr>
      <vt:lpstr>תגובה רגשית</vt:lpstr>
      <vt:lpstr>שאלות</vt:lpstr>
      <vt:lpstr>המוח שלנו הוא כמו גוגל</vt:lpstr>
      <vt:lpstr>כל ימי עני רעים' </vt:lpstr>
      <vt:lpstr>מזלך שבאת אלי</vt:lpstr>
      <vt:lpstr>נגנב ושמח?!</vt:lpstr>
      <vt:lpstr>השינים כואבות - ושמח</vt:lpstr>
      <vt:lpstr>מצגת של PowerPoint‏</vt:lpstr>
      <vt:lpstr>מצגת של PowerPoint‏</vt:lpstr>
      <vt:lpstr>אדם נהפך להיות מעון לשכינה</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יהודה טאוב</dc:creator>
  <cp:lastModifiedBy>יהודה טאוב</cp:lastModifiedBy>
  <cp:revision>11</cp:revision>
  <cp:lastPrinted>2024-02-26T05:45:50Z</cp:lastPrinted>
  <dcterms:created xsi:type="dcterms:W3CDTF">2024-02-23T09:02:47Z</dcterms:created>
  <dcterms:modified xsi:type="dcterms:W3CDTF">2026-10-18T02:03:47Z</dcterms:modified>
</cp:coreProperties>
</file>