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 id="2147483669" r:id="rId2"/>
    <p:sldMasterId id="2147483671" r:id="rId3"/>
    <p:sldMasterId id="2147483673" r:id="rId4"/>
  </p:sldMasterIdLst>
  <p:notesMasterIdLst>
    <p:notesMasterId r:id="rId43"/>
  </p:notesMasterIdLst>
  <p:handoutMasterIdLst>
    <p:handoutMasterId r:id="rId44"/>
  </p:handoutMasterIdLst>
  <p:sldIdLst>
    <p:sldId id="256" r:id="rId5"/>
    <p:sldId id="280" r:id="rId6"/>
    <p:sldId id="560" r:id="rId7"/>
    <p:sldId id="562" r:id="rId8"/>
    <p:sldId id="561" r:id="rId9"/>
    <p:sldId id="563" r:id="rId10"/>
    <p:sldId id="559" r:id="rId11"/>
    <p:sldId id="564" r:id="rId12"/>
    <p:sldId id="291" r:id="rId13"/>
    <p:sldId id="290" r:id="rId14"/>
    <p:sldId id="565" r:id="rId15"/>
    <p:sldId id="257" r:id="rId16"/>
    <p:sldId id="258" r:id="rId17"/>
    <p:sldId id="566" r:id="rId18"/>
    <p:sldId id="557" r:id="rId19"/>
    <p:sldId id="576" r:id="rId20"/>
    <p:sldId id="556" r:id="rId21"/>
    <p:sldId id="568" r:id="rId22"/>
    <p:sldId id="577" r:id="rId23"/>
    <p:sldId id="578" r:id="rId24"/>
    <p:sldId id="579" r:id="rId25"/>
    <p:sldId id="357" r:id="rId26"/>
    <p:sldId id="580" r:id="rId27"/>
    <p:sldId id="581" r:id="rId28"/>
    <p:sldId id="582" r:id="rId29"/>
    <p:sldId id="584" r:id="rId30"/>
    <p:sldId id="583" r:id="rId31"/>
    <p:sldId id="555" r:id="rId32"/>
    <p:sldId id="569" r:id="rId33"/>
    <p:sldId id="570" r:id="rId34"/>
    <p:sldId id="571" r:id="rId35"/>
    <p:sldId id="572" r:id="rId36"/>
    <p:sldId id="574" r:id="rId37"/>
    <p:sldId id="558" r:id="rId38"/>
    <p:sldId id="573" r:id="rId39"/>
    <p:sldId id="575" r:id="rId40"/>
    <p:sldId id="567" r:id="rId41"/>
    <p:sldId id="346" r:id="rId42"/>
  </p:sldIdLst>
  <p:sldSz cx="12192000" cy="6858000"/>
  <p:notesSz cx="6797675"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0FCEBC41-9F80-4E13-9CAE-C2311453888B}">
          <p14:sldIdLst>
            <p14:sldId id="256"/>
            <p14:sldId id="280"/>
          </p14:sldIdLst>
        </p14:section>
        <p14:section name="חדר המיטות" id="{10A4DE4E-3063-4EBA-88DB-03D4DBA7D21B}">
          <p14:sldIdLst>
            <p14:sldId id="560"/>
            <p14:sldId id="562"/>
            <p14:sldId id="561"/>
            <p14:sldId id="563"/>
            <p14:sldId id="559"/>
            <p14:sldId id="564"/>
            <p14:sldId id="291"/>
            <p14:sldId id="290"/>
            <p14:sldId id="565"/>
            <p14:sldId id="257"/>
            <p14:sldId id="258"/>
          </p14:sldIdLst>
        </p14:section>
        <p14:section name="משולש אהבה" id="{C75B8699-C42B-46DD-986F-D187F2C929F5}">
          <p14:sldIdLst>
            <p14:sldId id="566"/>
            <p14:sldId id="557"/>
            <p14:sldId id="576"/>
            <p14:sldId id="556"/>
            <p14:sldId id="568"/>
          </p14:sldIdLst>
        </p14:section>
        <p14:section name="אהבת ההתאחדות" id="{C3561B9D-DAA5-4297-9B5C-7EB89D6F218B}">
          <p14:sldIdLst>
            <p14:sldId id="577"/>
            <p14:sldId id="578"/>
            <p14:sldId id="579"/>
            <p14:sldId id="357"/>
            <p14:sldId id="580"/>
            <p14:sldId id="581"/>
            <p14:sldId id="582"/>
            <p14:sldId id="584"/>
            <p14:sldId id="583"/>
            <p14:sldId id="555"/>
            <p14:sldId id="569"/>
            <p14:sldId id="570"/>
            <p14:sldId id="571"/>
            <p14:sldId id="572"/>
            <p14:sldId id="574"/>
            <p14:sldId id="558"/>
            <p14:sldId id="573"/>
            <p14:sldId id="575"/>
            <p14:sldId id="567"/>
            <p14:sldId id="34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92" d="100"/>
          <a:sy n="92" d="100"/>
        </p:scale>
        <p:origin x="288" y="62"/>
      </p:cViewPr>
      <p:guideLst/>
    </p:cSldViewPr>
  </p:slideViewPr>
  <p:notesTextViewPr>
    <p:cViewPr>
      <p:scale>
        <a:sx n="1" d="1"/>
        <a:sy n="1" d="1"/>
      </p:scale>
      <p:origin x="0" y="0"/>
    </p:cViewPr>
  </p:notesTextViewPr>
  <p:sorterViewPr>
    <p:cViewPr>
      <p:scale>
        <a:sx n="100" d="100"/>
        <a:sy n="100" d="100"/>
      </p:scale>
      <p:origin x="0" y="-7162"/>
    </p:cViewPr>
  </p:sorterViewPr>
  <p:notesViewPr>
    <p:cSldViewPr snapToGrid="0">
      <p:cViewPr varScale="1">
        <p:scale>
          <a:sx n="62" d="100"/>
          <a:sy n="62" d="100"/>
        </p:scale>
        <p:origin x="1834"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04:03.666" v="7"/>
      <pc:docMkLst>
        <pc:docMk/>
      </pc:docMkLst>
      <pc:sldChg chg="delSp mod delAnim modAnim">
        <pc:chgData name="יהודה טאוב" userId="80c2dbd02819b45c" providerId="LiveId" clId="{9C42E4DE-A4EE-4899-912D-CC2AC8F5DB5D}" dt="2026-10-18T02:04:00.281" v="1"/>
        <pc:sldMkLst>
          <pc:docMk/>
          <pc:sldMk cId="580743051" sldId="256"/>
        </pc:sldMkLst>
        <pc:picChg chg="del">
          <ac:chgData name="יהודה טאוב" userId="80c2dbd02819b45c" providerId="LiveId" clId="{9C42E4DE-A4EE-4899-912D-CC2AC8F5DB5D}" dt="2026-10-18T02:04:00.281" v="1"/>
          <ac:picMkLst>
            <pc:docMk/>
            <pc:sldMk cId="580743051" sldId="256"/>
            <ac:picMk id="6" creationId="{40537403-6EF2-4789-F00E-F0667EED8240}"/>
          </ac:picMkLst>
        </pc:picChg>
      </pc:sldChg>
      <pc:sldChg chg="delSp mod delAnim modAnim">
        <pc:chgData name="יהודה טאוב" userId="80c2dbd02819b45c" providerId="LiveId" clId="{9C42E4DE-A4EE-4899-912D-CC2AC8F5DB5D}" dt="2026-10-18T02:04:01.750" v="3"/>
        <pc:sldMkLst>
          <pc:docMk/>
          <pc:sldMk cId="1414150067" sldId="564"/>
        </pc:sldMkLst>
        <pc:picChg chg="del">
          <ac:chgData name="יהודה טאוב" userId="80c2dbd02819b45c" providerId="LiveId" clId="{9C42E4DE-A4EE-4899-912D-CC2AC8F5DB5D}" dt="2026-10-18T02:04:01.750" v="3"/>
          <ac:picMkLst>
            <pc:docMk/>
            <pc:sldMk cId="1414150067" sldId="564"/>
            <ac:picMk id="3" creationId="{668061BA-7FF6-DB26-C73A-9A3FB76D7285}"/>
          </ac:picMkLst>
        </pc:picChg>
      </pc:sldChg>
      <pc:sldChg chg="delSp mod delAnim modAnim">
        <pc:chgData name="יהודה טאוב" userId="80c2dbd02819b45c" providerId="LiveId" clId="{9C42E4DE-A4EE-4899-912D-CC2AC8F5DB5D}" dt="2026-10-18T02:04:03.666" v="7"/>
        <pc:sldMkLst>
          <pc:docMk/>
          <pc:sldMk cId="1918160361" sldId="567"/>
        </pc:sldMkLst>
        <pc:picChg chg="del">
          <ac:chgData name="יהודה טאוב" userId="80c2dbd02819b45c" providerId="LiveId" clId="{9C42E4DE-A4EE-4899-912D-CC2AC8F5DB5D}" dt="2026-10-18T02:04:03.666" v="7"/>
          <ac:picMkLst>
            <pc:docMk/>
            <pc:sldMk cId="1918160361" sldId="567"/>
            <ac:picMk id="3" creationId="{CB5441DD-5569-0B36-A0D4-0FAF7B99A75B}"/>
          </ac:picMkLst>
        </pc:picChg>
      </pc:sldChg>
      <pc:sldChg chg="delSp mod delAnim modAnim">
        <pc:chgData name="יהודה טאוב" userId="80c2dbd02819b45c" providerId="LiveId" clId="{9C42E4DE-A4EE-4899-912D-CC2AC8F5DB5D}" dt="2026-10-18T02:04:02.514" v="5"/>
        <pc:sldMkLst>
          <pc:docMk/>
          <pc:sldMk cId="557748148" sldId="568"/>
        </pc:sldMkLst>
        <pc:picChg chg="del">
          <ac:chgData name="יהודה טאוב" userId="80c2dbd02819b45c" providerId="LiveId" clId="{9C42E4DE-A4EE-4899-912D-CC2AC8F5DB5D}" dt="2026-10-18T02:04:02.514" v="5"/>
          <ac:picMkLst>
            <pc:docMk/>
            <pc:sldMk cId="557748148" sldId="568"/>
            <ac:picMk id="7" creationId="{3DDA0F83-D1AB-B1FB-7F0C-E7B36B4FA175}"/>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ED88C5-18A3-46F6-90C6-9FA7A350C6C7}"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32A3E709-E88F-477C-ABB4-B953ED5397DE}">
      <dgm:prSet phldrT="[טקסט]"/>
      <dgm:spPr/>
      <dgm:t>
        <a:bodyPr/>
        <a:lstStyle/>
        <a:p>
          <a:pPr rtl="1"/>
          <a:r>
            <a:rPr lang="he-IL" dirty="0"/>
            <a:t>אהבה - אינה כמו שטועים אנשים ואומרים שזה רצון לתת. 
</a:t>
          </a:r>
        </a:p>
      </dgm:t>
    </dgm:pt>
    <dgm:pt modelId="{44B722B8-E159-4C4D-9541-E58F5C0B153C}" type="parTrans" cxnId="{E814A14A-A95C-4972-9A4B-2F955433F508}">
      <dgm:prSet/>
      <dgm:spPr/>
      <dgm:t>
        <a:bodyPr/>
        <a:lstStyle/>
        <a:p>
          <a:pPr rtl="1"/>
          <a:endParaRPr lang="he-IL"/>
        </a:p>
      </dgm:t>
    </dgm:pt>
    <dgm:pt modelId="{8CB2A713-3901-4C46-92E3-8B6641F9CD26}" type="sibTrans" cxnId="{E814A14A-A95C-4972-9A4B-2F955433F508}">
      <dgm:prSet/>
      <dgm:spPr/>
      <dgm:t>
        <a:bodyPr/>
        <a:lstStyle/>
        <a:p>
          <a:pPr rtl="1"/>
          <a:endParaRPr lang="he-IL"/>
        </a:p>
      </dgm:t>
    </dgm:pt>
    <dgm:pt modelId="{277C7C57-5F8E-47C1-947D-B25D55B7968B}">
      <dgm:prSet phldrT="[טקסט]"/>
      <dgm:spPr/>
      <dgm:t>
        <a:bodyPr/>
        <a:lstStyle/>
        <a:p>
          <a:pPr rtl="1"/>
          <a:r>
            <a:rPr lang="he-IL" dirty="0"/>
            <a:t>האם כל בני האדם יגדירו אהבה באותו האופן?
</a:t>
          </a:r>
        </a:p>
      </dgm:t>
    </dgm:pt>
    <dgm:pt modelId="{16E33D07-3880-430D-8093-8BB2A67B40DA}" type="parTrans" cxnId="{002BAD89-5821-40DC-A02A-BECB3FBD9EBD}">
      <dgm:prSet/>
      <dgm:spPr/>
      <dgm:t>
        <a:bodyPr/>
        <a:lstStyle/>
        <a:p>
          <a:pPr rtl="1"/>
          <a:endParaRPr lang="he-IL"/>
        </a:p>
      </dgm:t>
    </dgm:pt>
    <dgm:pt modelId="{A6F0E51E-651D-495B-A53E-A36CF36113FB}" type="sibTrans" cxnId="{002BAD89-5821-40DC-A02A-BECB3FBD9EBD}">
      <dgm:prSet/>
      <dgm:spPr/>
      <dgm:t>
        <a:bodyPr/>
        <a:lstStyle/>
        <a:p>
          <a:pPr rtl="1"/>
          <a:endParaRPr lang="he-IL"/>
        </a:p>
      </dgm:t>
    </dgm:pt>
    <dgm:pt modelId="{DE13677E-E71C-438B-9A32-AB01D7071958}">
      <dgm:prSet phldrT="[טקסט]"/>
      <dgm:spPr/>
      <dgm:t>
        <a:bodyPr/>
        <a:lstStyle/>
        <a:p>
          <a:pPr rtl="1"/>
          <a:r>
            <a:rPr lang="he-IL" dirty="0"/>
            <a:t>כבר שאל המשורר 
"אומרים יש בעולם אהבה
מה זאת אהבה?"</a:t>
          </a:r>
        </a:p>
      </dgm:t>
    </dgm:pt>
    <dgm:pt modelId="{E5178396-27B2-4A56-94F2-80704DE34993}" type="parTrans" cxnId="{E6B863CF-A628-4183-9173-F40E2C1A46EE}">
      <dgm:prSet/>
      <dgm:spPr/>
      <dgm:t>
        <a:bodyPr/>
        <a:lstStyle/>
        <a:p>
          <a:pPr rtl="1"/>
          <a:endParaRPr lang="he-IL"/>
        </a:p>
      </dgm:t>
    </dgm:pt>
    <dgm:pt modelId="{B29CA6EA-3F5F-492C-B9BE-1CCE85058101}" type="sibTrans" cxnId="{E6B863CF-A628-4183-9173-F40E2C1A46EE}">
      <dgm:prSet/>
      <dgm:spPr/>
      <dgm:t>
        <a:bodyPr/>
        <a:lstStyle/>
        <a:p>
          <a:pPr rtl="1"/>
          <a:endParaRPr lang="he-IL"/>
        </a:p>
      </dgm:t>
    </dgm:pt>
    <dgm:pt modelId="{AFE09D66-75CD-4638-BA3D-CEC8DD442ABA}">
      <dgm:prSet phldrT="[טקסט]"/>
      <dgm:spPr/>
      <dgm:t>
        <a:bodyPr/>
        <a:lstStyle/>
        <a:p>
          <a:pPr rtl="1"/>
          <a:r>
            <a:rPr lang="he-IL" dirty="0"/>
            <a:t>סימן נוסף לאהבה הוא</a:t>
          </a:r>
        </a:p>
        <a:p>
          <a:pPr rtl="1"/>
          <a:r>
            <a:rPr lang="he-IL" dirty="0"/>
            <a:t>הכאב שאדם מרגיש שהוא מתרחק מהאהוב. </a:t>
          </a:r>
        </a:p>
      </dgm:t>
    </dgm:pt>
    <dgm:pt modelId="{7ABC2EFE-F911-4EFD-9637-4A2615799683}" type="parTrans" cxnId="{B3A45D91-F946-40F3-B955-7A565A259443}">
      <dgm:prSet/>
      <dgm:spPr/>
      <dgm:t>
        <a:bodyPr/>
        <a:lstStyle/>
        <a:p>
          <a:pPr rtl="1"/>
          <a:endParaRPr lang="he-IL"/>
        </a:p>
      </dgm:t>
    </dgm:pt>
    <dgm:pt modelId="{0C551F87-0DCF-4A0A-B921-010E3C7E9AAC}" type="sibTrans" cxnId="{B3A45D91-F946-40F3-B955-7A565A259443}">
      <dgm:prSet/>
      <dgm:spPr/>
      <dgm:t>
        <a:bodyPr/>
        <a:lstStyle/>
        <a:p>
          <a:pPr rtl="1"/>
          <a:endParaRPr lang="he-IL"/>
        </a:p>
      </dgm:t>
    </dgm:pt>
    <dgm:pt modelId="{FCAB19EE-7EC6-4820-A7CA-6DC480F8FDF2}">
      <dgm:prSet phldrT="[טקסט]" custT="1"/>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1800" dirty="0"/>
            <a:t>הסימן לאהבה הוא - אדם שנהנה ומתענג מהקרבה לאהוב לו. 
ככל שהוא יותר מתקרב אליו ונמצא עימו - הוא חש יותר הנאה ותענוג. 
אם לא חשים הנאה - זה לא אהבה.
בדיוק כמו שאם לא חשים הנאת ריח מבושם - אז סליחה זה לא בושם.</a:t>
          </a:r>
        </a:p>
        <a:p>
          <a:pPr marL="0" lvl="0" defTabSz="755650" rtl="1">
            <a:lnSpc>
              <a:spcPct val="90000"/>
            </a:lnSpc>
            <a:spcBef>
              <a:spcPct val="0"/>
            </a:spcBef>
            <a:spcAft>
              <a:spcPct val="35000"/>
            </a:spcAft>
            <a:buNone/>
          </a:pPr>
          <a:endParaRPr lang="he-IL" sz="1400" dirty="0"/>
        </a:p>
      </dgm:t>
    </dgm:pt>
    <dgm:pt modelId="{F93212F7-4FF3-47BC-B3AA-CB90BEE6A226}" type="parTrans" cxnId="{88FA49A4-97CD-4262-B2F5-3F7440B5046F}">
      <dgm:prSet/>
      <dgm:spPr/>
      <dgm:t>
        <a:bodyPr/>
        <a:lstStyle/>
        <a:p>
          <a:pPr rtl="1"/>
          <a:endParaRPr lang="he-IL"/>
        </a:p>
      </dgm:t>
    </dgm:pt>
    <dgm:pt modelId="{CF3EDB69-66B7-4F14-9953-6512AE3CB788}" type="sibTrans" cxnId="{88FA49A4-97CD-4262-B2F5-3F7440B5046F}">
      <dgm:prSet/>
      <dgm:spPr/>
      <dgm:t>
        <a:bodyPr/>
        <a:lstStyle/>
        <a:p>
          <a:pPr rtl="1"/>
          <a:endParaRPr lang="he-IL"/>
        </a:p>
      </dgm:t>
    </dgm:pt>
    <dgm:pt modelId="{420AEFEA-FC38-4554-8085-83B39FBE449D}">
      <dgm:prSet/>
      <dgm:spPr/>
      <dgm:t>
        <a:bodyPr/>
        <a:lstStyle/>
        <a:p>
          <a:pPr rtl="1"/>
          <a:r>
            <a:rPr lang="he-IL" dirty="0"/>
            <a:t>הגדרה היסודית של "אהבה", הכוללת את כל סוגי האהבה הקיימים, היא </a:t>
          </a:r>
          <a:r>
            <a:rPr lang="he-IL" b="1" dirty="0"/>
            <a:t>משיכה נפשית להתקרב</a:t>
          </a:r>
          <a:r>
            <a:rPr lang="he-IL" dirty="0"/>
            <a:t> </a:t>
          </a:r>
          <a:r>
            <a:rPr lang="he-IL" b="1" dirty="0"/>
            <a:t>לדבר מסוים</a:t>
          </a:r>
          <a:r>
            <a:rPr lang="he-IL" dirty="0"/>
            <a:t>. </a:t>
          </a:r>
        </a:p>
      </dgm:t>
    </dgm:pt>
    <dgm:pt modelId="{7041FB9F-E555-43B6-AF52-2D2B65BC5835}" type="parTrans" cxnId="{D603B65C-61D6-47A4-8200-219A529FA3D7}">
      <dgm:prSet/>
      <dgm:spPr/>
      <dgm:t>
        <a:bodyPr/>
        <a:lstStyle/>
        <a:p>
          <a:pPr rtl="1"/>
          <a:endParaRPr lang="he-IL"/>
        </a:p>
      </dgm:t>
    </dgm:pt>
    <dgm:pt modelId="{78A360F4-5B47-4630-A76A-FB387012D988}" type="sibTrans" cxnId="{D603B65C-61D6-47A4-8200-219A529FA3D7}">
      <dgm:prSet/>
      <dgm:spPr/>
      <dgm:t>
        <a:bodyPr/>
        <a:lstStyle/>
        <a:p>
          <a:pPr rtl="1"/>
          <a:endParaRPr lang="he-IL"/>
        </a:p>
      </dgm:t>
    </dgm:pt>
    <dgm:pt modelId="{C928BFA9-5FEA-4C7D-9875-9F6989350131}" type="pres">
      <dgm:prSet presAssocID="{D8ED88C5-18A3-46F6-90C6-9FA7A350C6C7}" presName="diagram" presStyleCnt="0">
        <dgm:presLayoutVars>
          <dgm:dir/>
          <dgm:resizeHandles val="exact"/>
        </dgm:presLayoutVars>
      </dgm:prSet>
      <dgm:spPr/>
    </dgm:pt>
    <dgm:pt modelId="{9F015182-84A3-43EF-96B2-F5BA083B5087}" type="pres">
      <dgm:prSet presAssocID="{32A3E709-E88F-477C-ABB4-B953ED5397DE}" presName="node" presStyleLbl="node1" presStyleIdx="0" presStyleCnt="6" custScaleX="90869">
        <dgm:presLayoutVars>
          <dgm:bulletEnabled val="1"/>
        </dgm:presLayoutVars>
      </dgm:prSet>
      <dgm:spPr/>
    </dgm:pt>
    <dgm:pt modelId="{503BBF46-D2B7-47B9-BB95-B502F1DE5B87}" type="pres">
      <dgm:prSet presAssocID="{8CB2A713-3901-4C46-92E3-8B6641F9CD26}" presName="sibTrans" presStyleCnt="0"/>
      <dgm:spPr/>
    </dgm:pt>
    <dgm:pt modelId="{9B494BB1-739E-40C1-BC9C-721307411BE4}" type="pres">
      <dgm:prSet presAssocID="{277C7C57-5F8E-47C1-947D-B25D55B7968B}" presName="node" presStyleLbl="node1" presStyleIdx="1" presStyleCnt="6">
        <dgm:presLayoutVars>
          <dgm:bulletEnabled val="1"/>
        </dgm:presLayoutVars>
      </dgm:prSet>
      <dgm:spPr/>
    </dgm:pt>
    <dgm:pt modelId="{99458259-22A3-4963-B4B9-049F7AB3A19A}" type="pres">
      <dgm:prSet presAssocID="{A6F0E51E-651D-495B-A53E-A36CF36113FB}" presName="sibTrans" presStyleCnt="0"/>
      <dgm:spPr/>
    </dgm:pt>
    <dgm:pt modelId="{0099FA11-4D86-4697-AC2E-47A91183DF66}" type="pres">
      <dgm:prSet presAssocID="{DE13677E-E71C-438B-9A32-AB01D7071958}" presName="node" presStyleLbl="node1" presStyleIdx="2" presStyleCnt="6">
        <dgm:presLayoutVars>
          <dgm:bulletEnabled val="1"/>
        </dgm:presLayoutVars>
      </dgm:prSet>
      <dgm:spPr/>
    </dgm:pt>
    <dgm:pt modelId="{FA2FC38E-C181-4746-B085-462174FABCB1}" type="pres">
      <dgm:prSet presAssocID="{B29CA6EA-3F5F-492C-B9BE-1CCE85058101}" presName="sibTrans" presStyleCnt="0"/>
      <dgm:spPr/>
    </dgm:pt>
    <dgm:pt modelId="{363E6E0C-73BD-4FE7-9918-7E604F5F8D73}" type="pres">
      <dgm:prSet presAssocID="{AFE09D66-75CD-4638-BA3D-CEC8DD442ABA}" presName="node" presStyleLbl="node1" presStyleIdx="3" presStyleCnt="6" custScaleX="88383">
        <dgm:presLayoutVars>
          <dgm:bulletEnabled val="1"/>
        </dgm:presLayoutVars>
      </dgm:prSet>
      <dgm:spPr/>
    </dgm:pt>
    <dgm:pt modelId="{16DF3445-6501-4E34-A74E-E465879FD4F5}" type="pres">
      <dgm:prSet presAssocID="{0C551F87-0DCF-4A0A-B921-010E3C7E9AAC}" presName="sibTrans" presStyleCnt="0"/>
      <dgm:spPr/>
    </dgm:pt>
    <dgm:pt modelId="{36930407-77F1-494F-A13C-7C5D9836E56E}" type="pres">
      <dgm:prSet presAssocID="{FCAB19EE-7EC6-4820-A7CA-6DC480F8FDF2}" presName="node" presStyleLbl="node1" presStyleIdx="4" presStyleCnt="6">
        <dgm:presLayoutVars>
          <dgm:bulletEnabled val="1"/>
        </dgm:presLayoutVars>
      </dgm:prSet>
      <dgm:spPr/>
    </dgm:pt>
    <dgm:pt modelId="{DCBEE6E1-46E5-40A1-A11F-7BA1BCD55DE1}" type="pres">
      <dgm:prSet presAssocID="{CF3EDB69-66B7-4F14-9953-6512AE3CB788}" presName="sibTrans" presStyleCnt="0"/>
      <dgm:spPr/>
    </dgm:pt>
    <dgm:pt modelId="{43E3A756-B45C-4978-A494-CCDCCA093A49}" type="pres">
      <dgm:prSet presAssocID="{420AEFEA-FC38-4554-8085-83B39FBE449D}" presName="node" presStyleLbl="node1" presStyleIdx="5" presStyleCnt="6">
        <dgm:presLayoutVars>
          <dgm:bulletEnabled val="1"/>
        </dgm:presLayoutVars>
      </dgm:prSet>
      <dgm:spPr/>
    </dgm:pt>
  </dgm:ptLst>
  <dgm:cxnLst>
    <dgm:cxn modelId="{D112880A-4DE8-4FB2-9D6B-B23DC78550DD}" type="presOf" srcId="{DE13677E-E71C-438B-9A32-AB01D7071958}" destId="{0099FA11-4D86-4697-AC2E-47A91183DF66}" srcOrd="0" destOrd="0" presId="urn:microsoft.com/office/officeart/2005/8/layout/default"/>
    <dgm:cxn modelId="{CC98063C-AA6F-4FEC-BD00-2BF06805D16D}" type="presOf" srcId="{420AEFEA-FC38-4554-8085-83B39FBE449D}" destId="{43E3A756-B45C-4978-A494-CCDCCA093A49}" srcOrd="0" destOrd="0" presId="urn:microsoft.com/office/officeart/2005/8/layout/default"/>
    <dgm:cxn modelId="{D603B65C-61D6-47A4-8200-219A529FA3D7}" srcId="{D8ED88C5-18A3-46F6-90C6-9FA7A350C6C7}" destId="{420AEFEA-FC38-4554-8085-83B39FBE449D}" srcOrd="5" destOrd="0" parTransId="{7041FB9F-E555-43B6-AF52-2D2B65BC5835}" sibTransId="{78A360F4-5B47-4630-A76A-FB387012D988}"/>
    <dgm:cxn modelId="{EC7E5B69-E99A-46C2-BE15-5C439EF2BA4B}" type="presOf" srcId="{D8ED88C5-18A3-46F6-90C6-9FA7A350C6C7}" destId="{C928BFA9-5FEA-4C7D-9875-9F6989350131}" srcOrd="0" destOrd="0" presId="urn:microsoft.com/office/officeart/2005/8/layout/default"/>
    <dgm:cxn modelId="{E814A14A-A95C-4972-9A4B-2F955433F508}" srcId="{D8ED88C5-18A3-46F6-90C6-9FA7A350C6C7}" destId="{32A3E709-E88F-477C-ABB4-B953ED5397DE}" srcOrd="0" destOrd="0" parTransId="{44B722B8-E159-4C4D-9541-E58F5C0B153C}" sibTransId="{8CB2A713-3901-4C46-92E3-8B6641F9CD26}"/>
    <dgm:cxn modelId="{002BAD89-5821-40DC-A02A-BECB3FBD9EBD}" srcId="{D8ED88C5-18A3-46F6-90C6-9FA7A350C6C7}" destId="{277C7C57-5F8E-47C1-947D-B25D55B7968B}" srcOrd="1" destOrd="0" parTransId="{16E33D07-3880-430D-8093-8BB2A67B40DA}" sibTransId="{A6F0E51E-651D-495B-A53E-A36CF36113FB}"/>
    <dgm:cxn modelId="{B3A45D91-F946-40F3-B955-7A565A259443}" srcId="{D8ED88C5-18A3-46F6-90C6-9FA7A350C6C7}" destId="{AFE09D66-75CD-4638-BA3D-CEC8DD442ABA}" srcOrd="3" destOrd="0" parTransId="{7ABC2EFE-F911-4EFD-9637-4A2615799683}" sibTransId="{0C551F87-0DCF-4A0A-B921-010E3C7E9AAC}"/>
    <dgm:cxn modelId="{88FA49A4-97CD-4262-B2F5-3F7440B5046F}" srcId="{D8ED88C5-18A3-46F6-90C6-9FA7A350C6C7}" destId="{FCAB19EE-7EC6-4820-A7CA-6DC480F8FDF2}" srcOrd="4" destOrd="0" parTransId="{F93212F7-4FF3-47BC-B3AA-CB90BEE6A226}" sibTransId="{CF3EDB69-66B7-4F14-9953-6512AE3CB788}"/>
    <dgm:cxn modelId="{0C9506B6-E52C-464B-8021-C0A8AC1E52FF}" type="presOf" srcId="{AFE09D66-75CD-4638-BA3D-CEC8DD442ABA}" destId="{363E6E0C-73BD-4FE7-9918-7E604F5F8D73}" srcOrd="0" destOrd="0" presId="urn:microsoft.com/office/officeart/2005/8/layout/default"/>
    <dgm:cxn modelId="{B911C0B7-BE0E-4B9C-928C-789C564E4E82}" type="presOf" srcId="{32A3E709-E88F-477C-ABB4-B953ED5397DE}" destId="{9F015182-84A3-43EF-96B2-F5BA083B5087}" srcOrd="0" destOrd="0" presId="urn:microsoft.com/office/officeart/2005/8/layout/default"/>
    <dgm:cxn modelId="{16CDDAC4-F8E4-4ADB-88DA-BA29B36385AD}" type="presOf" srcId="{277C7C57-5F8E-47C1-947D-B25D55B7968B}" destId="{9B494BB1-739E-40C1-BC9C-721307411BE4}" srcOrd="0" destOrd="0" presId="urn:microsoft.com/office/officeart/2005/8/layout/default"/>
    <dgm:cxn modelId="{E6B863CF-A628-4183-9173-F40E2C1A46EE}" srcId="{D8ED88C5-18A3-46F6-90C6-9FA7A350C6C7}" destId="{DE13677E-E71C-438B-9A32-AB01D7071958}" srcOrd="2" destOrd="0" parTransId="{E5178396-27B2-4A56-94F2-80704DE34993}" sibTransId="{B29CA6EA-3F5F-492C-B9BE-1CCE85058101}"/>
    <dgm:cxn modelId="{152086ED-5F04-4D2F-A82E-A99C5446D1E8}" type="presOf" srcId="{FCAB19EE-7EC6-4820-A7CA-6DC480F8FDF2}" destId="{36930407-77F1-494F-A13C-7C5D9836E56E}" srcOrd="0" destOrd="0" presId="urn:microsoft.com/office/officeart/2005/8/layout/default"/>
    <dgm:cxn modelId="{5FA35DBA-8D90-41D1-A54A-D8522D9F85D8}" type="presParOf" srcId="{C928BFA9-5FEA-4C7D-9875-9F6989350131}" destId="{9F015182-84A3-43EF-96B2-F5BA083B5087}" srcOrd="0" destOrd="0" presId="urn:microsoft.com/office/officeart/2005/8/layout/default"/>
    <dgm:cxn modelId="{EDB48787-CC8C-4B3A-B9BB-9DF5E1DCB3E5}" type="presParOf" srcId="{C928BFA9-5FEA-4C7D-9875-9F6989350131}" destId="{503BBF46-D2B7-47B9-BB95-B502F1DE5B87}" srcOrd="1" destOrd="0" presId="urn:microsoft.com/office/officeart/2005/8/layout/default"/>
    <dgm:cxn modelId="{783EB4F1-AAC6-4FC4-9528-C6C26BD2DA76}" type="presParOf" srcId="{C928BFA9-5FEA-4C7D-9875-9F6989350131}" destId="{9B494BB1-739E-40C1-BC9C-721307411BE4}" srcOrd="2" destOrd="0" presId="urn:microsoft.com/office/officeart/2005/8/layout/default"/>
    <dgm:cxn modelId="{228958DB-BC58-46B8-8407-D9241E410887}" type="presParOf" srcId="{C928BFA9-5FEA-4C7D-9875-9F6989350131}" destId="{99458259-22A3-4963-B4B9-049F7AB3A19A}" srcOrd="3" destOrd="0" presId="urn:microsoft.com/office/officeart/2005/8/layout/default"/>
    <dgm:cxn modelId="{11CC2627-8A39-4150-B5CB-B5A6DE842752}" type="presParOf" srcId="{C928BFA9-5FEA-4C7D-9875-9F6989350131}" destId="{0099FA11-4D86-4697-AC2E-47A91183DF66}" srcOrd="4" destOrd="0" presId="urn:microsoft.com/office/officeart/2005/8/layout/default"/>
    <dgm:cxn modelId="{3B333544-EA46-407A-9D4A-C8BE939FBC86}" type="presParOf" srcId="{C928BFA9-5FEA-4C7D-9875-9F6989350131}" destId="{FA2FC38E-C181-4746-B085-462174FABCB1}" srcOrd="5" destOrd="0" presId="urn:microsoft.com/office/officeart/2005/8/layout/default"/>
    <dgm:cxn modelId="{4F7C366D-9A60-420B-BFAD-830D9118AFF8}" type="presParOf" srcId="{C928BFA9-5FEA-4C7D-9875-9F6989350131}" destId="{363E6E0C-73BD-4FE7-9918-7E604F5F8D73}" srcOrd="6" destOrd="0" presId="urn:microsoft.com/office/officeart/2005/8/layout/default"/>
    <dgm:cxn modelId="{1FA62817-0C0B-41F1-AAAA-8E38E13C54B2}" type="presParOf" srcId="{C928BFA9-5FEA-4C7D-9875-9F6989350131}" destId="{16DF3445-6501-4E34-A74E-E465879FD4F5}" srcOrd="7" destOrd="0" presId="urn:microsoft.com/office/officeart/2005/8/layout/default"/>
    <dgm:cxn modelId="{22F148EB-A0A4-4761-96DE-4FD8536B7290}" type="presParOf" srcId="{C928BFA9-5FEA-4C7D-9875-9F6989350131}" destId="{36930407-77F1-494F-A13C-7C5D9836E56E}" srcOrd="8" destOrd="0" presId="urn:microsoft.com/office/officeart/2005/8/layout/default"/>
    <dgm:cxn modelId="{6C00E5A7-53A6-495F-BAEC-15E972BFD783}" type="presParOf" srcId="{C928BFA9-5FEA-4C7D-9875-9F6989350131}" destId="{DCBEE6E1-46E5-40A1-A11F-7BA1BCD55DE1}" srcOrd="9" destOrd="0" presId="urn:microsoft.com/office/officeart/2005/8/layout/default"/>
    <dgm:cxn modelId="{B51162CB-9D98-4567-85F2-E1423C394C30}" type="presParOf" srcId="{C928BFA9-5FEA-4C7D-9875-9F6989350131}" destId="{43E3A756-B45C-4978-A494-CCDCCA093A4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ED88C5-18A3-46F6-90C6-9FA7A350C6C7}"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32A3E709-E88F-477C-ABB4-B953ED5397DE}">
      <dgm:prSet phldrT="[טקסט]"/>
      <dgm:spPr/>
      <dgm:t>
        <a:bodyPr/>
        <a:lstStyle/>
        <a:p>
          <a:pPr rtl="1"/>
          <a:r>
            <a:rPr lang="he-IL" dirty="0"/>
            <a:t>כך יש הנאה גדולה מכולם, שהאדם נהנה ממציאותו של הדבר האהוב לו.</a:t>
          </a:r>
        </a:p>
        <a:p>
          <a:pPr rtl="1"/>
          <a:r>
            <a:rPr lang="he-IL" dirty="0"/>
            <a:t> </a:t>
          </a:r>
        </a:p>
      </dgm:t>
    </dgm:pt>
    <dgm:pt modelId="{44B722B8-E159-4C4D-9541-E58F5C0B153C}" type="parTrans" cxnId="{E814A14A-A95C-4972-9A4B-2F955433F508}">
      <dgm:prSet/>
      <dgm:spPr/>
      <dgm:t>
        <a:bodyPr/>
        <a:lstStyle/>
        <a:p>
          <a:pPr rtl="1"/>
          <a:endParaRPr lang="he-IL"/>
        </a:p>
      </dgm:t>
    </dgm:pt>
    <dgm:pt modelId="{8CB2A713-3901-4C46-92E3-8B6641F9CD26}" type="sibTrans" cxnId="{E814A14A-A95C-4972-9A4B-2F955433F508}">
      <dgm:prSet/>
      <dgm:spPr/>
      <dgm:t>
        <a:bodyPr/>
        <a:lstStyle/>
        <a:p>
          <a:pPr rtl="1"/>
          <a:endParaRPr lang="he-IL"/>
        </a:p>
      </dgm:t>
    </dgm:pt>
    <dgm:pt modelId="{277C7C57-5F8E-47C1-947D-B25D55B7968B}">
      <dgm:prSet phldrT="[טקסט]"/>
      <dgm:spPr/>
      <dgm:t>
        <a:bodyPr/>
        <a:lstStyle/>
        <a:p>
          <a:pPr rtl="1"/>
          <a:r>
            <a:rPr lang="he-IL" dirty="0"/>
            <a:t>כשם שאדם נהנה הנאת </a:t>
          </a:r>
          <a:r>
            <a:rPr lang="he-IL" dirty="0" err="1"/>
            <a:t>חיך</a:t>
          </a:r>
          <a:r>
            <a:rPr lang="he-IL" dirty="0"/>
            <a:t> באכילת מאכל טעים וערב, והעין נהנית </a:t>
          </a:r>
          <a:r>
            <a:rPr lang="he-IL" dirty="0" err="1"/>
            <a:t>בראית</a:t>
          </a:r>
          <a:r>
            <a:rPr lang="he-IL" dirty="0"/>
            <a:t> מראה יפה, והאוזן בשמיעת שיר נעים.</a:t>
          </a:r>
        </a:p>
      </dgm:t>
    </dgm:pt>
    <dgm:pt modelId="{16E33D07-3880-430D-8093-8BB2A67B40DA}" type="parTrans" cxnId="{002BAD89-5821-40DC-A02A-BECB3FBD9EBD}">
      <dgm:prSet/>
      <dgm:spPr/>
      <dgm:t>
        <a:bodyPr/>
        <a:lstStyle/>
        <a:p>
          <a:pPr rtl="1"/>
          <a:endParaRPr lang="he-IL"/>
        </a:p>
      </dgm:t>
    </dgm:pt>
    <dgm:pt modelId="{A6F0E51E-651D-495B-A53E-A36CF36113FB}" type="sibTrans" cxnId="{002BAD89-5821-40DC-A02A-BECB3FBD9EBD}">
      <dgm:prSet/>
      <dgm:spPr/>
      <dgm:t>
        <a:bodyPr/>
        <a:lstStyle/>
        <a:p>
          <a:pPr rtl="1"/>
          <a:endParaRPr lang="he-IL"/>
        </a:p>
      </dgm:t>
    </dgm:pt>
    <dgm:pt modelId="{DE13677E-E71C-438B-9A32-AB01D7071958}">
      <dgm:prSet phldrT="[טקסט]"/>
      <dgm:spPr/>
      <dgm:t>
        <a:bodyPr/>
        <a:lstStyle/>
        <a:p>
          <a:pPr rtl="1"/>
          <a:r>
            <a:rPr lang="he-IL" dirty="0"/>
            <a:t>אהבה היא מין ממיני ההנאה והעינוגים שברא הקב"ה בעולמו להנות בהן את בריותיו. </a:t>
          </a:r>
        </a:p>
      </dgm:t>
    </dgm:pt>
    <dgm:pt modelId="{E5178396-27B2-4A56-94F2-80704DE34993}" type="parTrans" cxnId="{E6B863CF-A628-4183-9173-F40E2C1A46EE}">
      <dgm:prSet/>
      <dgm:spPr/>
      <dgm:t>
        <a:bodyPr/>
        <a:lstStyle/>
        <a:p>
          <a:pPr rtl="1"/>
          <a:endParaRPr lang="he-IL"/>
        </a:p>
      </dgm:t>
    </dgm:pt>
    <dgm:pt modelId="{B29CA6EA-3F5F-492C-B9BE-1CCE85058101}" type="sibTrans" cxnId="{E6B863CF-A628-4183-9173-F40E2C1A46EE}">
      <dgm:prSet/>
      <dgm:spPr/>
      <dgm:t>
        <a:bodyPr/>
        <a:lstStyle/>
        <a:p>
          <a:pPr rtl="1"/>
          <a:endParaRPr lang="he-IL"/>
        </a:p>
      </dgm:t>
    </dgm:pt>
    <dgm:pt modelId="{AFE09D66-75CD-4638-BA3D-CEC8DD442ABA}">
      <dgm:prSet phldrT="[טקסט]"/>
      <dgm:spPr/>
      <dgm:t>
        <a:bodyPr/>
        <a:lstStyle/>
        <a:p>
          <a:pPr rtl="1"/>
          <a:r>
            <a:rPr lang="he-IL" dirty="0"/>
            <a:t>כך מרגשת האם לילדיה האהובים לה, שאינה מסתפקת בעונג </a:t>
          </a:r>
          <a:r>
            <a:rPr lang="he-IL" dirty="0" err="1"/>
            <a:t>שבראית</a:t>
          </a:r>
          <a:r>
            <a:rPr lang="he-IL" dirty="0"/>
            <a:t> בנה, אלא היא מקרבת אותם אליה ומחברת אותם באהבה ובעונג. </a:t>
          </a:r>
        </a:p>
      </dgm:t>
    </dgm:pt>
    <dgm:pt modelId="{7ABC2EFE-F911-4EFD-9637-4A2615799683}" type="parTrans" cxnId="{B3A45D91-F946-40F3-B955-7A565A259443}">
      <dgm:prSet/>
      <dgm:spPr/>
      <dgm:t>
        <a:bodyPr/>
        <a:lstStyle/>
        <a:p>
          <a:pPr rtl="1"/>
          <a:endParaRPr lang="he-IL"/>
        </a:p>
      </dgm:t>
    </dgm:pt>
    <dgm:pt modelId="{0C551F87-0DCF-4A0A-B921-010E3C7E9AAC}" type="sibTrans" cxnId="{B3A45D91-F946-40F3-B955-7A565A259443}">
      <dgm:prSet/>
      <dgm:spPr/>
      <dgm:t>
        <a:bodyPr/>
        <a:lstStyle/>
        <a:p>
          <a:pPr rtl="1"/>
          <a:endParaRPr lang="he-IL"/>
        </a:p>
      </dgm:t>
    </dgm:pt>
    <dgm:pt modelId="{FCAB19EE-7EC6-4820-A7CA-6DC480F8FDF2}">
      <dgm:prSet phldrT="[טקסט]" custT="1"/>
      <dgm:spPr/>
      <dgm:t>
        <a:bodyPr/>
        <a:lstStyle/>
        <a:p>
          <a:pPr marL="0" lvl="0" defTabSz="755650" rtl="1">
            <a:lnSpc>
              <a:spcPct val="90000"/>
            </a:lnSpc>
            <a:spcBef>
              <a:spcPct val="0"/>
            </a:spcBef>
            <a:spcAft>
              <a:spcPct val="35000"/>
            </a:spcAft>
            <a:buNone/>
          </a:pPr>
          <a:r>
            <a:rPr lang="he-IL" sz="1800" dirty="0"/>
            <a:t>ולכן אנו רואים שהאדם האוהב ביותר איזה שהוא דבר, אינו מסתפק בגילויי אהבה רחוקים, אלא הוא מחבק את אותו הדבר, בחפצו להרגיש בכוח המישוש שלו ובכל חושי גופו שהדבר האהוב לו נמצא אצלו קרוב אליו.</a:t>
          </a:r>
        </a:p>
        <a:p>
          <a:pPr marL="0" lvl="0" defTabSz="755650" rtl="1">
            <a:lnSpc>
              <a:spcPct val="90000"/>
            </a:lnSpc>
            <a:spcBef>
              <a:spcPct val="0"/>
            </a:spcBef>
            <a:spcAft>
              <a:spcPct val="35000"/>
            </a:spcAft>
            <a:buNone/>
          </a:pPr>
          <a:r>
            <a:rPr lang="he-IL" sz="1800" dirty="0"/>
            <a:t>עד שהוא רוצה להתאחד עם הדבר האהוב, שיהיה עמו מאוחד תמיד ויתענג על אהבתו. </a:t>
          </a:r>
        </a:p>
      </dgm:t>
    </dgm:pt>
    <dgm:pt modelId="{F93212F7-4FF3-47BC-B3AA-CB90BEE6A226}" type="parTrans" cxnId="{88FA49A4-97CD-4262-B2F5-3F7440B5046F}">
      <dgm:prSet/>
      <dgm:spPr/>
      <dgm:t>
        <a:bodyPr/>
        <a:lstStyle/>
        <a:p>
          <a:pPr rtl="1"/>
          <a:endParaRPr lang="he-IL"/>
        </a:p>
      </dgm:t>
    </dgm:pt>
    <dgm:pt modelId="{CF3EDB69-66B7-4F14-9953-6512AE3CB788}" type="sibTrans" cxnId="{88FA49A4-97CD-4262-B2F5-3F7440B5046F}">
      <dgm:prSet/>
      <dgm:spPr/>
      <dgm:t>
        <a:bodyPr/>
        <a:lstStyle/>
        <a:p>
          <a:pPr rtl="1"/>
          <a:endParaRPr lang="he-IL"/>
        </a:p>
      </dgm:t>
    </dgm:pt>
    <dgm:pt modelId="{420AEFEA-FC38-4554-8085-83B39FBE449D}">
      <dgm:prSet/>
      <dgm:spPr/>
      <dgm:t>
        <a:bodyPr/>
        <a:lstStyle/>
        <a:p>
          <a:pPr rtl="1"/>
          <a:r>
            <a:rPr lang="he-IL" dirty="0"/>
            <a:t>וכל מה שהוא מתקרב יותר הוא מתענג יותר. ולבו נעשה חפץ עוד ועוד להתקרב לאותה מציאות אהובה. </a:t>
          </a:r>
        </a:p>
      </dgm:t>
    </dgm:pt>
    <dgm:pt modelId="{7041FB9F-E555-43B6-AF52-2D2B65BC5835}" type="parTrans" cxnId="{D603B65C-61D6-47A4-8200-219A529FA3D7}">
      <dgm:prSet/>
      <dgm:spPr/>
      <dgm:t>
        <a:bodyPr/>
        <a:lstStyle/>
        <a:p>
          <a:pPr rtl="1"/>
          <a:endParaRPr lang="he-IL"/>
        </a:p>
      </dgm:t>
    </dgm:pt>
    <dgm:pt modelId="{78A360F4-5B47-4630-A76A-FB387012D988}" type="sibTrans" cxnId="{D603B65C-61D6-47A4-8200-219A529FA3D7}">
      <dgm:prSet/>
      <dgm:spPr/>
      <dgm:t>
        <a:bodyPr/>
        <a:lstStyle/>
        <a:p>
          <a:pPr rtl="1"/>
          <a:endParaRPr lang="he-IL"/>
        </a:p>
      </dgm:t>
    </dgm:pt>
    <dgm:pt modelId="{C928BFA9-5FEA-4C7D-9875-9F6989350131}" type="pres">
      <dgm:prSet presAssocID="{D8ED88C5-18A3-46F6-90C6-9FA7A350C6C7}" presName="diagram" presStyleCnt="0">
        <dgm:presLayoutVars>
          <dgm:dir/>
          <dgm:resizeHandles val="exact"/>
        </dgm:presLayoutVars>
      </dgm:prSet>
      <dgm:spPr/>
    </dgm:pt>
    <dgm:pt modelId="{9F015182-84A3-43EF-96B2-F5BA083B5087}" type="pres">
      <dgm:prSet presAssocID="{32A3E709-E88F-477C-ABB4-B953ED5397DE}" presName="node" presStyleLbl="node1" presStyleIdx="0" presStyleCnt="6" custScaleX="90869">
        <dgm:presLayoutVars>
          <dgm:bulletEnabled val="1"/>
        </dgm:presLayoutVars>
      </dgm:prSet>
      <dgm:spPr/>
    </dgm:pt>
    <dgm:pt modelId="{503BBF46-D2B7-47B9-BB95-B502F1DE5B87}" type="pres">
      <dgm:prSet presAssocID="{8CB2A713-3901-4C46-92E3-8B6641F9CD26}" presName="sibTrans" presStyleCnt="0"/>
      <dgm:spPr/>
    </dgm:pt>
    <dgm:pt modelId="{9B494BB1-739E-40C1-BC9C-721307411BE4}" type="pres">
      <dgm:prSet presAssocID="{277C7C57-5F8E-47C1-947D-B25D55B7968B}" presName="node" presStyleLbl="node1" presStyleIdx="1" presStyleCnt="6">
        <dgm:presLayoutVars>
          <dgm:bulletEnabled val="1"/>
        </dgm:presLayoutVars>
      </dgm:prSet>
      <dgm:spPr/>
    </dgm:pt>
    <dgm:pt modelId="{99458259-22A3-4963-B4B9-049F7AB3A19A}" type="pres">
      <dgm:prSet presAssocID="{A6F0E51E-651D-495B-A53E-A36CF36113FB}" presName="sibTrans" presStyleCnt="0"/>
      <dgm:spPr/>
    </dgm:pt>
    <dgm:pt modelId="{0099FA11-4D86-4697-AC2E-47A91183DF66}" type="pres">
      <dgm:prSet presAssocID="{DE13677E-E71C-438B-9A32-AB01D7071958}" presName="node" presStyleLbl="node1" presStyleIdx="2" presStyleCnt="6">
        <dgm:presLayoutVars>
          <dgm:bulletEnabled val="1"/>
        </dgm:presLayoutVars>
      </dgm:prSet>
      <dgm:spPr/>
    </dgm:pt>
    <dgm:pt modelId="{FA2FC38E-C181-4746-B085-462174FABCB1}" type="pres">
      <dgm:prSet presAssocID="{B29CA6EA-3F5F-492C-B9BE-1CCE85058101}" presName="sibTrans" presStyleCnt="0"/>
      <dgm:spPr/>
    </dgm:pt>
    <dgm:pt modelId="{363E6E0C-73BD-4FE7-9918-7E604F5F8D73}" type="pres">
      <dgm:prSet presAssocID="{AFE09D66-75CD-4638-BA3D-CEC8DD442ABA}" presName="node" presStyleLbl="node1" presStyleIdx="3" presStyleCnt="6" custScaleX="88383">
        <dgm:presLayoutVars>
          <dgm:bulletEnabled val="1"/>
        </dgm:presLayoutVars>
      </dgm:prSet>
      <dgm:spPr/>
    </dgm:pt>
    <dgm:pt modelId="{16DF3445-6501-4E34-A74E-E465879FD4F5}" type="pres">
      <dgm:prSet presAssocID="{0C551F87-0DCF-4A0A-B921-010E3C7E9AAC}" presName="sibTrans" presStyleCnt="0"/>
      <dgm:spPr/>
    </dgm:pt>
    <dgm:pt modelId="{36930407-77F1-494F-A13C-7C5D9836E56E}" type="pres">
      <dgm:prSet presAssocID="{FCAB19EE-7EC6-4820-A7CA-6DC480F8FDF2}" presName="node" presStyleLbl="node1" presStyleIdx="4" presStyleCnt="6">
        <dgm:presLayoutVars>
          <dgm:bulletEnabled val="1"/>
        </dgm:presLayoutVars>
      </dgm:prSet>
      <dgm:spPr/>
    </dgm:pt>
    <dgm:pt modelId="{DCBEE6E1-46E5-40A1-A11F-7BA1BCD55DE1}" type="pres">
      <dgm:prSet presAssocID="{CF3EDB69-66B7-4F14-9953-6512AE3CB788}" presName="sibTrans" presStyleCnt="0"/>
      <dgm:spPr/>
    </dgm:pt>
    <dgm:pt modelId="{43E3A756-B45C-4978-A494-CCDCCA093A49}" type="pres">
      <dgm:prSet presAssocID="{420AEFEA-FC38-4554-8085-83B39FBE449D}" presName="node" presStyleLbl="node1" presStyleIdx="5" presStyleCnt="6">
        <dgm:presLayoutVars>
          <dgm:bulletEnabled val="1"/>
        </dgm:presLayoutVars>
      </dgm:prSet>
      <dgm:spPr/>
    </dgm:pt>
  </dgm:ptLst>
  <dgm:cxnLst>
    <dgm:cxn modelId="{D112880A-4DE8-4FB2-9D6B-B23DC78550DD}" type="presOf" srcId="{DE13677E-E71C-438B-9A32-AB01D7071958}" destId="{0099FA11-4D86-4697-AC2E-47A91183DF66}" srcOrd="0" destOrd="0" presId="urn:microsoft.com/office/officeart/2005/8/layout/default"/>
    <dgm:cxn modelId="{CC98063C-AA6F-4FEC-BD00-2BF06805D16D}" type="presOf" srcId="{420AEFEA-FC38-4554-8085-83B39FBE449D}" destId="{43E3A756-B45C-4978-A494-CCDCCA093A49}" srcOrd="0" destOrd="0" presId="urn:microsoft.com/office/officeart/2005/8/layout/default"/>
    <dgm:cxn modelId="{D603B65C-61D6-47A4-8200-219A529FA3D7}" srcId="{D8ED88C5-18A3-46F6-90C6-9FA7A350C6C7}" destId="{420AEFEA-FC38-4554-8085-83B39FBE449D}" srcOrd="5" destOrd="0" parTransId="{7041FB9F-E555-43B6-AF52-2D2B65BC5835}" sibTransId="{78A360F4-5B47-4630-A76A-FB387012D988}"/>
    <dgm:cxn modelId="{EC7E5B69-E99A-46C2-BE15-5C439EF2BA4B}" type="presOf" srcId="{D8ED88C5-18A3-46F6-90C6-9FA7A350C6C7}" destId="{C928BFA9-5FEA-4C7D-9875-9F6989350131}" srcOrd="0" destOrd="0" presId="urn:microsoft.com/office/officeart/2005/8/layout/default"/>
    <dgm:cxn modelId="{E814A14A-A95C-4972-9A4B-2F955433F508}" srcId="{D8ED88C5-18A3-46F6-90C6-9FA7A350C6C7}" destId="{32A3E709-E88F-477C-ABB4-B953ED5397DE}" srcOrd="0" destOrd="0" parTransId="{44B722B8-E159-4C4D-9541-E58F5C0B153C}" sibTransId="{8CB2A713-3901-4C46-92E3-8B6641F9CD26}"/>
    <dgm:cxn modelId="{002BAD89-5821-40DC-A02A-BECB3FBD9EBD}" srcId="{D8ED88C5-18A3-46F6-90C6-9FA7A350C6C7}" destId="{277C7C57-5F8E-47C1-947D-B25D55B7968B}" srcOrd="1" destOrd="0" parTransId="{16E33D07-3880-430D-8093-8BB2A67B40DA}" sibTransId="{A6F0E51E-651D-495B-A53E-A36CF36113FB}"/>
    <dgm:cxn modelId="{B3A45D91-F946-40F3-B955-7A565A259443}" srcId="{D8ED88C5-18A3-46F6-90C6-9FA7A350C6C7}" destId="{AFE09D66-75CD-4638-BA3D-CEC8DD442ABA}" srcOrd="3" destOrd="0" parTransId="{7ABC2EFE-F911-4EFD-9637-4A2615799683}" sibTransId="{0C551F87-0DCF-4A0A-B921-010E3C7E9AAC}"/>
    <dgm:cxn modelId="{88FA49A4-97CD-4262-B2F5-3F7440B5046F}" srcId="{D8ED88C5-18A3-46F6-90C6-9FA7A350C6C7}" destId="{FCAB19EE-7EC6-4820-A7CA-6DC480F8FDF2}" srcOrd="4" destOrd="0" parTransId="{F93212F7-4FF3-47BC-B3AA-CB90BEE6A226}" sibTransId="{CF3EDB69-66B7-4F14-9953-6512AE3CB788}"/>
    <dgm:cxn modelId="{0C9506B6-E52C-464B-8021-C0A8AC1E52FF}" type="presOf" srcId="{AFE09D66-75CD-4638-BA3D-CEC8DD442ABA}" destId="{363E6E0C-73BD-4FE7-9918-7E604F5F8D73}" srcOrd="0" destOrd="0" presId="urn:microsoft.com/office/officeart/2005/8/layout/default"/>
    <dgm:cxn modelId="{B911C0B7-BE0E-4B9C-928C-789C564E4E82}" type="presOf" srcId="{32A3E709-E88F-477C-ABB4-B953ED5397DE}" destId="{9F015182-84A3-43EF-96B2-F5BA083B5087}" srcOrd="0" destOrd="0" presId="urn:microsoft.com/office/officeart/2005/8/layout/default"/>
    <dgm:cxn modelId="{16CDDAC4-F8E4-4ADB-88DA-BA29B36385AD}" type="presOf" srcId="{277C7C57-5F8E-47C1-947D-B25D55B7968B}" destId="{9B494BB1-739E-40C1-BC9C-721307411BE4}" srcOrd="0" destOrd="0" presId="urn:microsoft.com/office/officeart/2005/8/layout/default"/>
    <dgm:cxn modelId="{E6B863CF-A628-4183-9173-F40E2C1A46EE}" srcId="{D8ED88C5-18A3-46F6-90C6-9FA7A350C6C7}" destId="{DE13677E-E71C-438B-9A32-AB01D7071958}" srcOrd="2" destOrd="0" parTransId="{E5178396-27B2-4A56-94F2-80704DE34993}" sibTransId="{B29CA6EA-3F5F-492C-B9BE-1CCE85058101}"/>
    <dgm:cxn modelId="{152086ED-5F04-4D2F-A82E-A99C5446D1E8}" type="presOf" srcId="{FCAB19EE-7EC6-4820-A7CA-6DC480F8FDF2}" destId="{36930407-77F1-494F-A13C-7C5D9836E56E}" srcOrd="0" destOrd="0" presId="urn:microsoft.com/office/officeart/2005/8/layout/default"/>
    <dgm:cxn modelId="{5FA35DBA-8D90-41D1-A54A-D8522D9F85D8}" type="presParOf" srcId="{C928BFA9-5FEA-4C7D-9875-9F6989350131}" destId="{9F015182-84A3-43EF-96B2-F5BA083B5087}" srcOrd="0" destOrd="0" presId="urn:microsoft.com/office/officeart/2005/8/layout/default"/>
    <dgm:cxn modelId="{EDB48787-CC8C-4B3A-B9BB-9DF5E1DCB3E5}" type="presParOf" srcId="{C928BFA9-5FEA-4C7D-9875-9F6989350131}" destId="{503BBF46-D2B7-47B9-BB95-B502F1DE5B87}" srcOrd="1" destOrd="0" presId="urn:microsoft.com/office/officeart/2005/8/layout/default"/>
    <dgm:cxn modelId="{783EB4F1-AAC6-4FC4-9528-C6C26BD2DA76}" type="presParOf" srcId="{C928BFA9-5FEA-4C7D-9875-9F6989350131}" destId="{9B494BB1-739E-40C1-BC9C-721307411BE4}" srcOrd="2" destOrd="0" presId="urn:microsoft.com/office/officeart/2005/8/layout/default"/>
    <dgm:cxn modelId="{228958DB-BC58-46B8-8407-D9241E410887}" type="presParOf" srcId="{C928BFA9-5FEA-4C7D-9875-9F6989350131}" destId="{99458259-22A3-4963-B4B9-049F7AB3A19A}" srcOrd="3" destOrd="0" presId="urn:microsoft.com/office/officeart/2005/8/layout/default"/>
    <dgm:cxn modelId="{11CC2627-8A39-4150-B5CB-B5A6DE842752}" type="presParOf" srcId="{C928BFA9-5FEA-4C7D-9875-9F6989350131}" destId="{0099FA11-4D86-4697-AC2E-47A91183DF66}" srcOrd="4" destOrd="0" presId="urn:microsoft.com/office/officeart/2005/8/layout/default"/>
    <dgm:cxn modelId="{3B333544-EA46-407A-9D4A-C8BE939FBC86}" type="presParOf" srcId="{C928BFA9-5FEA-4C7D-9875-9F6989350131}" destId="{FA2FC38E-C181-4746-B085-462174FABCB1}" srcOrd="5" destOrd="0" presId="urn:microsoft.com/office/officeart/2005/8/layout/default"/>
    <dgm:cxn modelId="{4F7C366D-9A60-420B-BFAD-830D9118AFF8}" type="presParOf" srcId="{C928BFA9-5FEA-4C7D-9875-9F6989350131}" destId="{363E6E0C-73BD-4FE7-9918-7E604F5F8D73}" srcOrd="6" destOrd="0" presId="urn:microsoft.com/office/officeart/2005/8/layout/default"/>
    <dgm:cxn modelId="{1FA62817-0C0B-41F1-AAAA-8E38E13C54B2}" type="presParOf" srcId="{C928BFA9-5FEA-4C7D-9875-9F6989350131}" destId="{16DF3445-6501-4E34-A74E-E465879FD4F5}" srcOrd="7" destOrd="0" presId="urn:microsoft.com/office/officeart/2005/8/layout/default"/>
    <dgm:cxn modelId="{22F148EB-A0A4-4761-96DE-4FD8536B7290}" type="presParOf" srcId="{C928BFA9-5FEA-4C7D-9875-9F6989350131}" destId="{36930407-77F1-494F-A13C-7C5D9836E56E}" srcOrd="8" destOrd="0" presId="urn:microsoft.com/office/officeart/2005/8/layout/default"/>
    <dgm:cxn modelId="{6C00E5A7-53A6-495F-BAEC-15E972BFD783}" type="presParOf" srcId="{C928BFA9-5FEA-4C7D-9875-9F6989350131}" destId="{DCBEE6E1-46E5-40A1-A11F-7BA1BCD55DE1}" srcOrd="9" destOrd="0" presId="urn:microsoft.com/office/officeart/2005/8/layout/default"/>
    <dgm:cxn modelId="{B51162CB-9D98-4567-85F2-E1423C394C30}" type="presParOf" srcId="{C928BFA9-5FEA-4C7D-9875-9F6989350131}" destId="{43E3A756-B45C-4978-A494-CCDCCA093A4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7EFAEC2-3ABD-4F3E-AD65-C523D131DB8C}" type="doc">
      <dgm:prSet loTypeId="urn:microsoft.com/office/officeart/2005/8/layout/default" loCatId="list" qsTypeId="urn:microsoft.com/office/officeart/2005/8/quickstyle/simple1" qsCatId="simple" csTypeId="urn:microsoft.com/office/officeart/2005/8/colors/colorful1" csCatId="colorful" phldr="1"/>
      <dgm:spPr/>
      <dgm:t>
        <a:bodyPr/>
        <a:lstStyle/>
        <a:p>
          <a:pPr rtl="1"/>
          <a:endParaRPr lang="he-IL"/>
        </a:p>
      </dgm:t>
    </dgm:pt>
    <dgm:pt modelId="{EDDE415A-596D-4E87-9B17-4AC1B2A11F16}">
      <dgm:prSet phldrT="[טקסט]"/>
      <dgm:spPr/>
      <dgm:t>
        <a:bodyPr/>
        <a:lstStyle/>
        <a:p>
          <a:pPr rtl="1"/>
          <a:r>
            <a:rPr lang="he-IL" dirty="0"/>
            <a:t>אמנם יש לחקור באופן שלישי האם הוא מעלה או לא, והוא כאשר פועל למען הזולת מחמת שהוא אוהבו, ומצד אחד הרי הוא משקיע בזולתו, אך מאידך הרי כל מה שהוא פועל למענו הוא משום שהוא אוהבו, ואם כן אינו פועל אלא למען עצמו, ושוב אינו אלא 'אגואיסט'. </a:t>
          </a:r>
        </a:p>
      </dgm:t>
    </dgm:pt>
    <dgm:pt modelId="{5DA29052-BB30-4854-80F6-4F6310C6EF61}" type="parTrans" cxnId="{9AF2AE6D-2ACC-4055-866D-A6D0F4784C98}">
      <dgm:prSet/>
      <dgm:spPr/>
      <dgm:t>
        <a:bodyPr/>
        <a:lstStyle/>
        <a:p>
          <a:pPr rtl="1"/>
          <a:endParaRPr lang="he-IL"/>
        </a:p>
      </dgm:t>
    </dgm:pt>
    <dgm:pt modelId="{E34B7EBB-8E7A-431B-A39F-C2B3E7FA56EA}" type="sibTrans" cxnId="{9AF2AE6D-2ACC-4055-866D-A6D0F4784C98}">
      <dgm:prSet/>
      <dgm:spPr/>
      <dgm:t>
        <a:bodyPr/>
        <a:lstStyle/>
        <a:p>
          <a:pPr rtl="1"/>
          <a:endParaRPr lang="he-IL"/>
        </a:p>
      </dgm:t>
    </dgm:pt>
    <dgm:pt modelId="{DF117B2C-18F5-492A-9702-F4D35453A6E6}">
      <dgm:prSet phldrT="[טקסט]"/>
      <dgm:spPr/>
      <dgm:t>
        <a:bodyPr/>
        <a:lstStyle/>
        <a:p>
          <a:pPr rtl="1"/>
          <a:r>
            <a:rPr lang="he-IL" dirty="0"/>
            <a:t>האופן השני הוא כאשר הוא משתכנע להתנדב ולפעול למען הזולת וכל </a:t>
          </a:r>
          <a:r>
            <a:rPr lang="he-IL" dirty="0" err="1"/>
            <a:t>מאוויו</a:t>
          </a:r>
          <a:r>
            <a:rPr lang="he-IL" dirty="0"/>
            <a:t> להשפיע טוב לזולתו, וזה מעלה נכבדה מאד, שפועל רק מחמת אישיותו המוסרית הגבוהה. </a:t>
          </a:r>
        </a:p>
      </dgm:t>
    </dgm:pt>
    <dgm:pt modelId="{5EB7AF97-68D7-4571-BE05-8C409D846044}" type="parTrans" cxnId="{E1B238E6-F820-461E-906E-D913B563D30C}">
      <dgm:prSet/>
      <dgm:spPr/>
      <dgm:t>
        <a:bodyPr/>
        <a:lstStyle/>
        <a:p>
          <a:pPr rtl="1"/>
          <a:endParaRPr lang="he-IL"/>
        </a:p>
      </dgm:t>
    </dgm:pt>
    <dgm:pt modelId="{7F07FC26-DA5A-492E-AC2F-6BFC2BE06B42}" type="sibTrans" cxnId="{E1B238E6-F820-461E-906E-D913B563D30C}">
      <dgm:prSet/>
      <dgm:spPr/>
      <dgm:t>
        <a:bodyPr/>
        <a:lstStyle/>
        <a:p>
          <a:pPr rtl="1"/>
          <a:endParaRPr lang="he-IL"/>
        </a:p>
      </dgm:t>
    </dgm:pt>
    <dgm:pt modelId="{8037724A-DB9C-44B5-92D5-F7F0BED7BD56}">
      <dgm:prSet phldrT="[טקסט]"/>
      <dgm:spPr/>
      <dgm:t>
        <a:bodyPr/>
        <a:lstStyle/>
        <a:p>
          <a:pPr rtl="1"/>
          <a:r>
            <a:rPr lang="he-IL" dirty="0"/>
            <a:t>הנה בשלשה אופנים ניתן להניע אדם לפעול ולהשקיע. האופן הראשון הוא כאשר מובטח לו גמול ושכר טוב, ובזה אין אנו רואים שום חשיבות, שהרי אינו פועל אלא למען עצמו. </a:t>
          </a:r>
        </a:p>
      </dgm:t>
    </dgm:pt>
    <dgm:pt modelId="{AC81AB57-D1E0-41BE-AE42-1723FD4D3061}" type="parTrans" cxnId="{1FDE5EA4-AD8B-48F1-A8E0-F5EB15D0C1B6}">
      <dgm:prSet/>
      <dgm:spPr/>
      <dgm:t>
        <a:bodyPr/>
        <a:lstStyle/>
        <a:p>
          <a:pPr rtl="1"/>
          <a:endParaRPr lang="he-IL"/>
        </a:p>
      </dgm:t>
    </dgm:pt>
    <dgm:pt modelId="{FCACFF76-EEC3-41CB-9873-67DA96E85AF3}" type="sibTrans" cxnId="{1FDE5EA4-AD8B-48F1-A8E0-F5EB15D0C1B6}">
      <dgm:prSet/>
      <dgm:spPr/>
      <dgm:t>
        <a:bodyPr/>
        <a:lstStyle/>
        <a:p>
          <a:pPr rtl="1"/>
          <a:endParaRPr lang="he-IL"/>
        </a:p>
      </dgm:t>
    </dgm:pt>
    <dgm:pt modelId="{F0237E85-93B7-4A15-85B4-13E258AEE9C1}">
      <dgm:prSet phldrT="[טקסט]"/>
      <dgm:spPr/>
      <dgm:t>
        <a:bodyPr/>
        <a:lstStyle/>
        <a:p>
          <a:pPr rtl="1"/>
          <a:r>
            <a:rPr lang="he-IL" dirty="0"/>
            <a:t>ונראה שבעבודת ה' המעלה האמיתית היא דווקא באופן זה, שכאן מתאחד עצמו והאלוקות לדבר אחד, ובעוד בדרגה </a:t>
          </a:r>
          <a:r>
            <a:rPr lang="he-IL" dirty="0" err="1"/>
            <a:t>השניה</a:t>
          </a:r>
          <a:r>
            <a:rPr lang="he-IL" dirty="0"/>
            <a:t> הרצון לפעול הוא חיצוני לאישיותו, שמתמסר לעשות את הנכון למען דבר נעלה שמחוצה לנפשו, הרי כאשר פועל מתוך אהבת ה' הוא פועל עם עצם נפשו, אין כאן חסרון שפועל למען עצמו, כי הוא משקיע למען </a:t>
          </a:r>
          <a:r>
            <a:rPr lang="he-IL" dirty="0" err="1"/>
            <a:t>הביחד</a:t>
          </a:r>
          <a:r>
            <a:rPr lang="he-IL" dirty="0"/>
            <a:t> שיהיה טוב לשניהם. </a:t>
          </a:r>
        </a:p>
      </dgm:t>
    </dgm:pt>
    <dgm:pt modelId="{007CAADB-BE51-4B17-930A-D095385DA4C1}" type="parTrans" cxnId="{CDA96FA5-3B29-42C8-B1D2-306CD72B365E}">
      <dgm:prSet/>
      <dgm:spPr/>
      <dgm:t>
        <a:bodyPr/>
        <a:lstStyle/>
        <a:p>
          <a:pPr rtl="1"/>
          <a:endParaRPr lang="he-IL"/>
        </a:p>
      </dgm:t>
    </dgm:pt>
    <dgm:pt modelId="{A8937062-CAF4-4A7A-968C-7874F5FB84C5}" type="sibTrans" cxnId="{CDA96FA5-3B29-42C8-B1D2-306CD72B365E}">
      <dgm:prSet/>
      <dgm:spPr/>
      <dgm:t>
        <a:bodyPr/>
        <a:lstStyle/>
        <a:p>
          <a:pPr rtl="1"/>
          <a:endParaRPr lang="he-IL"/>
        </a:p>
      </dgm:t>
    </dgm:pt>
    <dgm:pt modelId="{EDD31D92-E98A-4F29-8080-2E4896B8EA2F}">
      <dgm:prSet phldrT="[טקסט]"/>
      <dgm:spPr/>
      <dgm:t>
        <a:bodyPr/>
        <a:lstStyle/>
        <a:p>
          <a:pPr rtl="1"/>
          <a:r>
            <a:rPr lang="he-IL" dirty="0"/>
            <a:t>אולם האמת היא שאין זה אגואיסט, כי מאחר שהוא פועל למען שניהם, אין כל פגם שגם הוא טוב לו עם זה. כי כאשר נחקור האם פועל למען עצמו או למען הזולת, התשובה תהיה שאין כאן ניגוד בין שני הצדדים, כי שני הרצונות התאחדו, 'אהבה' </a:t>
          </a:r>
          <a:r>
            <a:rPr lang="he-IL" dirty="0" err="1"/>
            <a:t>גימטריא</a:t>
          </a:r>
          <a:r>
            <a:rPr lang="he-IL" dirty="0"/>
            <a:t> 'אחד'. </a:t>
          </a:r>
        </a:p>
      </dgm:t>
    </dgm:pt>
    <dgm:pt modelId="{A60FB10A-6F15-4023-92B0-5EDB0225B0F1}" type="parTrans" cxnId="{FF48CB31-06F8-4BD9-AF5D-CB99E1FD962B}">
      <dgm:prSet/>
      <dgm:spPr/>
      <dgm:t>
        <a:bodyPr/>
        <a:lstStyle/>
        <a:p>
          <a:pPr rtl="1"/>
          <a:endParaRPr lang="he-IL"/>
        </a:p>
      </dgm:t>
    </dgm:pt>
    <dgm:pt modelId="{68572771-7FB7-46A3-9501-8303D8CA9C9E}" type="sibTrans" cxnId="{FF48CB31-06F8-4BD9-AF5D-CB99E1FD962B}">
      <dgm:prSet/>
      <dgm:spPr/>
      <dgm:t>
        <a:bodyPr/>
        <a:lstStyle/>
        <a:p>
          <a:pPr rtl="1"/>
          <a:endParaRPr lang="he-IL"/>
        </a:p>
      </dgm:t>
    </dgm:pt>
    <dgm:pt modelId="{005DCAAC-FFE4-49B4-9B36-7736AEB608EE}">
      <dgm:prSet/>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זה גופא </a:t>
          </a:r>
          <a:r>
            <a:rPr lang="he-IL" dirty="0" err="1"/>
            <a:t>פיסגת</a:t>
          </a:r>
          <a:r>
            <a:rPr lang="he-IL" dirty="0"/>
            <a:t> המוסריות והמצפון שתכלית השלימות הוא שיהיו רצונו ורצון קונו מתאחדים כביכול. וזו התכלית הרצויה והאידיאלית, המניע הרצוי של האדם הוא לאהוב את עצמו, לשאוף שיתאחד רצונו עם רצון ה', ולשם כך הוא פועל בהתאם למציאות המאוחדת.</a:t>
          </a:r>
        </a:p>
        <a:p>
          <a:pPr marL="0" lvl="0" defTabSz="488950" rtl="1">
            <a:lnSpc>
              <a:spcPct val="90000"/>
            </a:lnSpc>
            <a:spcBef>
              <a:spcPct val="0"/>
            </a:spcBef>
            <a:spcAft>
              <a:spcPct val="35000"/>
            </a:spcAft>
            <a:buNone/>
          </a:pPr>
          <a:endParaRPr lang="he-IL" dirty="0"/>
        </a:p>
      </dgm:t>
    </dgm:pt>
    <dgm:pt modelId="{AB8E2978-BC2D-48BF-A9DA-2A8F3E777FEC}" type="parTrans" cxnId="{561452C1-9CC5-4295-8C1E-D19B4D80CAC6}">
      <dgm:prSet/>
      <dgm:spPr/>
      <dgm:t>
        <a:bodyPr/>
        <a:lstStyle/>
        <a:p>
          <a:pPr rtl="1"/>
          <a:endParaRPr lang="he-IL"/>
        </a:p>
      </dgm:t>
    </dgm:pt>
    <dgm:pt modelId="{2E04494A-4189-4E6D-A4C0-D1122B4EEA00}" type="sibTrans" cxnId="{561452C1-9CC5-4295-8C1E-D19B4D80CAC6}">
      <dgm:prSet/>
      <dgm:spPr/>
      <dgm:t>
        <a:bodyPr/>
        <a:lstStyle/>
        <a:p>
          <a:pPr rtl="1"/>
          <a:endParaRPr lang="he-IL"/>
        </a:p>
      </dgm:t>
    </dgm:pt>
    <dgm:pt modelId="{C2583DA5-D0FC-4FE5-90A9-EBBE0FCAFE7A}" type="pres">
      <dgm:prSet presAssocID="{87EFAEC2-3ABD-4F3E-AD65-C523D131DB8C}" presName="diagram" presStyleCnt="0">
        <dgm:presLayoutVars>
          <dgm:dir/>
          <dgm:resizeHandles val="exact"/>
        </dgm:presLayoutVars>
      </dgm:prSet>
      <dgm:spPr/>
    </dgm:pt>
    <dgm:pt modelId="{547C5578-FA32-41E2-A0A2-E5DA0E98359C}" type="pres">
      <dgm:prSet presAssocID="{EDDE415A-596D-4E87-9B17-4AC1B2A11F16}" presName="node" presStyleLbl="node1" presStyleIdx="0" presStyleCnt="6">
        <dgm:presLayoutVars>
          <dgm:bulletEnabled val="1"/>
        </dgm:presLayoutVars>
      </dgm:prSet>
      <dgm:spPr/>
    </dgm:pt>
    <dgm:pt modelId="{BC13F4FB-82C0-4E8C-8589-5B77CBE8EA96}" type="pres">
      <dgm:prSet presAssocID="{E34B7EBB-8E7A-431B-A39F-C2B3E7FA56EA}" presName="sibTrans" presStyleCnt="0"/>
      <dgm:spPr/>
    </dgm:pt>
    <dgm:pt modelId="{89BAA8F1-E49D-4354-8CCF-10C24C6344D3}" type="pres">
      <dgm:prSet presAssocID="{DF117B2C-18F5-492A-9702-F4D35453A6E6}" presName="node" presStyleLbl="node1" presStyleIdx="1" presStyleCnt="6">
        <dgm:presLayoutVars>
          <dgm:bulletEnabled val="1"/>
        </dgm:presLayoutVars>
      </dgm:prSet>
      <dgm:spPr/>
    </dgm:pt>
    <dgm:pt modelId="{98F7393C-B7E4-4106-B062-AE82CA68616A}" type="pres">
      <dgm:prSet presAssocID="{7F07FC26-DA5A-492E-AC2F-6BFC2BE06B42}" presName="sibTrans" presStyleCnt="0"/>
      <dgm:spPr/>
    </dgm:pt>
    <dgm:pt modelId="{0F467D45-5062-412E-B1A1-87601412A0D4}" type="pres">
      <dgm:prSet presAssocID="{8037724A-DB9C-44B5-92D5-F7F0BED7BD56}" presName="node" presStyleLbl="node1" presStyleIdx="2" presStyleCnt="6">
        <dgm:presLayoutVars>
          <dgm:bulletEnabled val="1"/>
        </dgm:presLayoutVars>
      </dgm:prSet>
      <dgm:spPr/>
    </dgm:pt>
    <dgm:pt modelId="{25421CD4-3B79-4CCC-ABFD-72DE273B086B}" type="pres">
      <dgm:prSet presAssocID="{FCACFF76-EEC3-41CB-9873-67DA96E85AF3}" presName="sibTrans" presStyleCnt="0"/>
      <dgm:spPr/>
    </dgm:pt>
    <dgm:pt modelId="{F4AEF84B-CDEC-464A-B8B0-219B895B9A36}" type="pres">
      <dgm:prSet presAssocID="{005DCAAC-FFE4-49B4-9B36-7736AEB608EE}" presName="node" presStyleLbl="node1" presStyleIdx="3" presStyleCnt="6">
        <dgm:presLayoutVars>
          <dgm:bulletEnabled val="1"/>
        </dgm:presLayoutVars>
      </dgm:prSet>
      <dgm:spPr/>
    </dgm:pt>
    <dgm:pt modelId="{BB367A9F-D4C3-42A4-B9DD-2D6FC4B0BF6F}" type="pres">
      <dgm:prSet presAssocID="{2E04494A-4189-4E6D-A4C0-D1122B4EEA00}" presName="sibTrans" presStyleCnt="0"/>
      <dgm:spPr/>
    </dgm:pt>
    <dgm:pt modelId="{62741F30-63B0-46A8-866D-6890CC910498}" type="pres">
      <dgm:prSet presAssocID="{F0237E85-93B7-4A15-85B4-13E258AEE9C1}" presName="node" presStyleLbl="node1" presStyleIdx="4" presStyleCnt="6">
        <dgm:presLayoutVars>
          <dgm:bulletEnabled val="1"/>
        </dgm:presLayoutVars>
      </dgm:prSet>
      <dgm:spPr/>
    </dgm:pt>
    <dgm:pt modelId="{4B66E997-D350-477C-9007-43BDBD19D833}" type="pres">
      <dgm:prSet presAssocID="{A8937062-CAF4-4A7A-968C-7874F5FB84C5}" presName="sibTrans" presStyleCnt="0"/>
      <dgm:spPr/>
    </dgm:pt>
    <dgm:pt modelId="{E7758F4D-B0C3-41E4-A670-597AF8DAC2C3}" type="pres">
      <dgm:prSet presAssocID="{EDD31D92-E98A-4F29-8080-2E4896B8EA2F}" presName="node" presStyleLbl="node1" presStyleIdx="5" presStyleCnt="6">
        <dgm:presLayoutVars>
          <dgm:bulletEnabled val="1"/>
        </dgm:presLayoutVars>
      </dgm:prSet>
      <dgm:spPr/>
    </dgm:pt>
  </dgm:ptLst>
  <dgm:cxnLst>
    <dgm:cxn modelId="{90313312-F3E2-4CE2-9F52-D30D10E43F60}" type="presOf" srcId="{EDDE415A-596D-4E87-9B17-4AC1B2A11F16}" destId="{547C5578-FA32-41E2-A0A2-E5DA0E98359C}" srcOrd="0" destOrd="0" presId="urn:microsoft.com/office/officeart/2005/8/layout/default"/>
    <dgm:cxn modelId="{6B47F31A-A492-435D-9FC7-1CEFB8FB32FC}" type="presOf" srcId="{8037724A-DB9C-44B5-92D5-F7F0BED7BD56}" destId="{0F467D45-5062-412E-B1A1-87601412A0D4}" srcOrd="0" destOrd="0" presId="urn:microsoft.com/office/officeart/2005/8/layout/default"/>
    <dgm:cxn modelId="{FCEDF322-BA20-420F-B3E3-91305421C4CD}" type="presOf" srcId="{DF117B2C-18F5-492A-9702-F4D35453A6E6}" destId="{89BAA8F1-E49D-4354-8CCF-10C24C6344D3}" srcOrd="0" destOrd="0" presId="urn:microsoft.com/office/officeart/2005/8/layout/default"/>
    <dgm:cxn modelId="{FF48CB31-06F8-4BD9-AF5D-CB99E1FD962B}" srcId="{87EFAEC2-3ABD-4F3E-AD65-C523D131DB8C}" destId="{EDD31D92-E98A-4F29-8080-2E4896B8EA2F}" srcOrd="5" destOrd="0" parTransId="{A60FB10A-6F15-4023-92B0-5EDB0225B0F1}" sibTransId="{68572771-7FB7-46A3-9501-8303D8CA9C9E}"/>
    <dgm:cxn modelId="{199B3840-1815-4EF2-B156-77722A402D52}" type="presOf" srcId="{87EFAEC2-3ABD-4F3E-AD65-C523D131DB8C}" destId="{C2583DA5-D0FC-4FE5-90A9-EBBE0FCAFE7A}" srcOrd="0" destOrd="0" presId="urn:microsoft.com/office/officeart/2005/8/layout/default"/>
    <dgm:cxn modelId="{9AF2AE6D-2ACC-4055-866D-A6D0F4784C98}" srcId="{87EFAEC2-3ABD-4F3E-AD65-C523D131DB8C}" destId="{EDDE415A-596D-4E87-9B17-4AC1B2A11F16}" srcOrd="0" destOrd="0" parTransId="{5DA29052-BB30-4854-80F6-4F6310C6EF61}" sibTransId="{E34B7EBB-8E7A-431B-A39F-C2B3E7FA56EA}"/>
    <dgm:cxn modelId="{EEF7BC57-62FF-4C7C-97DA-C7358CF2E3AB}" type="presOf" srcId="{EDD31D92-E98A-4F29-8080-2E4896B8EA2F}" destId="{E7758F4D-B0C3-41E4-A670-597AF8DAC2C3}" srcOrd="0" destOrd="0" presId="urn:microsoft.com/office/officeart/2005/8/layout/default"/>
    <dgm:cxn modelId="{1FDE5EA4-AD8B-48F1-A8E0-F5EB15D0C1B6}" srcId="{87EFAEC2-3ABD-4F3E-AD65-C523D131DB8C}" destId="{8037724A-DB9C-44B5-92D5-F7F0BED7BD56}" srcOrd="2" destOrd="0" parTransId="{AC81AB57-D1E0-41BE-AE42-1723FD4D3061}" sibTransId="{FCACFF76-EEC3-41CB-9873-67DA96E85AF3}"/>
    <dgm:cxn modelId="{CDA96FA5-3B29-42C8-B1D2-306CD72B365E}" srcId="{87EFAEC2-3ABD-4F3E-AD65-C523D131DB8C}" destId="{F0237E85-93B7-4A15-85B4-13E258AEE9C1}" srcOrd="4" destOrd="0" parTransId="{007CAADB-BE51-4B17-930A-D095385DA4C1}" sibTransId="{A8937062-CAF4-4A7A-968C-7874F5FB84C5}"/>
    <dgm:cxn modelId="{635052B1-834B-49B2-97CB-798A81F44BD3}" type="presOf" srcId="{005DCAAC-FFE4-49B4-9B36-7736AEB608EE}" destId="{F4AEF84B-CDEC-464A-B8B0-219B895B9A36}" srcOrd="0" destOrd="0" presId="urn:microsoft.com/office/officeart/2005/8/layout/default"/>
    <dgm:cxn modelId="{BBC133BA-B967-4754-B3EF-BA9E191D092F}" type="presOf" srcId="{F0237E85-93B7-4A15-85B4-13E258AEE9C1}" destId="{62741F30-63B0-46A8-866D-6890CC910498}" srcOrd="0" destOrd="0" presId="urn:microsoft.com/office/officeart/2005/8/layout/default"/>
    <dgm:cxn modelId="{561452C1-9CC5-4295-8C1E-D19B4D80CAC6}" srcId="{87EFAEC2-3ABD-4F3E-AD65-C523D131DB8C}" destId="{005DCAAC-FFE4-49B4-9B36-7736AEB608EE}" srcOrd="3" destOrd="0" parTransId="{AB8E2978-BC2D-48BF-A9DA-2A8F3E777FEC}" sibTransId="{2E04494A-4189-4E6D-A4C0-D1122B4EEA00}"/>
    <dgm:cxn modelId="{E1B238E6-F820-461E-906E-D913B563D30C}" srcId="{87EFAEC2-3ABD-4F3E-AD65-C523D131DB8C}" destId="{DF117B2C-18F5-492A-9702-F4D35453A6E6}" srcOrd="1" destOrd="0" parTransId="{5EB7AF97-68D7-4571-BE05-8C409D846044}" sibTransId="{7F07FC26-DA5A-492E-AC2F-6BFC2BE06B42}"/>
    <dgm:cxn modelId="{6ADE6060-BD51-4673-A94D-B2A9DAA8CABA}" type="presParOf" srcId="{C2583DA5-D0FC-4FE5-90A9-EBBE0FCAFE7A}" destId="{547C5578-FA32-41E2-A0A2-E5DA0E98359C}" srcOrd="0" destOrd="0" presId="urn:microsoft.com/office/officeart/2005/8/layout/default"/>
    <dgm:cxn modelId="{73E7CD99-F9B4-48E1-B4CF-F3AA4BA83189}" type="presParOf" srcId="{C2583DA5-D0FC-4FE5-90A9-EBBE0FCAFE7A}" destId="{BC13F4FB-82C0-4E8C-8589-5B77CBE8EA96}" srcOrd="1" destOrd="0" presId="urn:microsoft.com/office/officeart/2005/8/layout/default"/>
    <dgm:cxn modelId="{D9D6D9D8-AFC5-4325-9B05-3DA69903A563}" type="presParOf" srcId="{C2583DA5-D0FC-4FE5-90A9-EBBE0FCAFE7A}" destId="{89BAA8F1-E49D-4354-8CCF-10C24C6344D3}" srcOrd="2" destOrd="0" presId="urn:microsoft.com/office/officeart/2005/8/layout/default"/>
    <dgm:cxn modelId="{9716748F-B570-49C8-958E-C55129163E6C}" type="presParOf" srcId="{C2583DA5-D0FC-4FE5-90A9-EBBE0FCAFE7A}" destId="{98F7393C-B7E4-4106-B062-AE82CA68616A}" srcOrd="3" destOrd="0" presId="urn:microsoft.com/office/officeart/2005/8/layout/default"/>
    <dgm:cxn modelId="{5C9E495E-990A-4A3A-AB01-F1CF8377B061}" type="presParOf" srcId="{C2583DA5-D0FC-4FE5-90A9-EBBE0FCAFE7A}" destId="{0F467D45-5062-412E-B1A1-87601412A0D4}" srcOrd="4" destOrd="0" presId="urn:microsoft.com/office/officeart/2005/8/layout/default"/>
    <dgm:cxn modelId="{125D0EE0-55AD-4077-BC35-36CF1F3144DF}" type="presParOf" srcId="{C2583DA5-D0FC-4FE5-90A9-EBBE0FCAFE7A}" destId="{25421CD4-3B79-4CCC-ABFD-72DE273B086B}" srcOrd="5" destOrd="0" presId="urn:microsoft.com/office/officeart/2005/8/layout/default"/>
    <dgm:cxn modelId="{150594F7-10AE-44B9-AD86-09717C0F579C}" type="presParOf" srcId="{C2583DA5-D0FC-4FE5-90A9-EBBE0FCAFE7A}" destId="{F4AEF84B-CDEC-464A-B8B0-219B895B9A36}" srcOrd="6" destOrd="0" presId="urn:microsoft.com/office/officeart/2005/8/layout/default"/>
    <dgm:cxn modelId="{9764C0D5-1C20-475D-A120-00D01A19B014}" type="presParOf" srcId="{C2583DA5-D0FC-4FE5-90A9-EBBE0FCAFE7A}" destId="{BB367A9F-D4C3-42A4-B9DD-2D6FC4B0BF6F}" srcOrd="7" destOrd="0" presId="urn:microsoft.com/office/officeart/2005/8/layout/default"/>
    <dgm:cxn modelId="{AD30E9A8-E27E-4392-906B-AF86964BB846}" type="presParOf" srcId="{C2583DA5-D0FC-4FE5-90A9-EBBE0FCAFE7A}" destId="{62741F30-63B0-46A8-866D-6890CC910498}" srcOrd="8" destOrd="0" presId="urn:microsoft.com/office/officeart/2005/8/layout/default"/>
    <dgm:cxn modelId="{D99A39C7-2D9A-485D-A098-1CDB7ACBC6CE}" type="presParOf" srcId="{C2583DA5-D0FC-4FE5-90A9-EBBE0FCAFE7A}" destId="{4B66E997-D350-477C-9007-43BDBD19D833}" srcOrd="9" destOrd="0" presId="urn:microsoft.com/office/officeart/2005/8/layout/default"/>
    <dgm:cxn modelId="{A0E3578C-5606-464C-90C9-F387EA8DC089}" type="presParOf" srcId="{C2583DA5-D0FC-4FE5-90A9-EBBE0FCAFE7A}" destId="{E7758F4D-B0C3-41E4-A670-597AF8DAC2C3}"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15182-84A3-43EF-96B2-F5BA083B5087}">
      <dsp:nvSpPr>
        <dsp:cNvPr id="0" name=""/>
        <dsp:cNvSpPr/>
      </dsp:nvSpPr>
      <dsp:spPr>
        <a:xfrm>
          <a:off x="7207" y="453848"/>
          <a:ext cx="347281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אהבה - אינה כמו שטועים אנשים ואומרים שזה רצון לתת. 
</a:t>
          </a:r>
        </a:p>
      </dsp:txBody>
      <dsp:txXfrm>
        <a:off x="7207" y="453848"/>
        <a:ext cx="3472815" cy="2293069"/>
      </dsp:txXfrm>
    </dsp:sp>
    <dsp:sp modelId="{9B494BB1-739E-40C1-BC9C-721307411BE4}">
      <dsp:nvSpPr>
        <dsp:cNvPr id="0" name=""/>
        <dsp:cNvSpPr/>
      </dsp:nvSpPr>
      <dsp:spPr>
        <a:xfrm>
          <a:off x="386220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האם כל בני האדם יגדירו אהבה באותו האופן?
</a:t>
          </a:r>
        </a:p>
      </dsp:txBody>
      <dsp:txXfrm>
        <a:off x="3862201" y="453848"/>
        <a:ext cx="3821781" cy="2293069"/>
      </dsp:txXfrm>
    </dsp:sp>
    <dsp:sp modelId="{0099FA11-4D86-4697-AC2E-47A91183DF66}">
      <dsp:nvSpPr>
        <dsp:cNvPr id="0" name=""/>
        <dsp:cNvSpPr/>
      </dsp:nvSpPr>
      <dsp:spPr>
        <a:xfrm>
          <a:off x="806616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כבר שאל המשורר 
"אומרים יש בעולם אהבה
מה זאת אהבה?"</a:t>
          </a:r>
        </a:p>
      </dsp:txBody>
      <dsp:txXfrm>
        <a:off x="8066161" y="453848"/>
        <a:ext cx="3821781" cy="2293069"/>
      </dsp:txXfrm>
    </dsp:sp>
    <dsp:sp modelId="{363E6E0C-73BD-4FE7-9918-7E604F5F8D73}">
      <dsp:nvSpPr>
        <dsp:cNvPr id="0" name=""/>
        <dsp:cNvSpPr/>
      </dsp:nvSpPr>
      <dsp:spPr>
        <a:xfrm>
          <a:off x="54712" y="3129096"/>
          <a:ext cx="337780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סימן נוסף לאהבה הוא</a:t>
          </a:r>
        </a:p>
        <a:p>
          <a:pPr marL="0" lvl="0" indent="0" algn="ctr" defTabSz="1289050" rtl="1">
            <a:lnSpc>
              <a:spcPct val="90000"/>
            </a:lnSpc>
            <a:spcBef>
              <a:spcPct val="0"/>
            </a:spcBef>
            <a:spcAft>
              <a:spcPct val="35000"/>
            </a:spcAft>
            <a:buNone/>
          </a:pPr>
          <a:r>
            <a:rPr lang="he-IL" sz="2900" kern="1200" dirty="0"/>
            <a:t>הכאב שאדם מרגיש שהוא מתרחק מהאהוב. </a:t>
          </a:r>
        </a:p>
      </dsp:txBody>
      <dsp:txXfrm>
        <a:off x="54712" y="3129096"/>
        <a:ext cx="3377805" cy="2293069"/>
      </dsp:txXfrm>
    </dsp:sp>
    <dsp:sp modelId="{36930407-77F1-494F-A13C-7C5D9836E56E}">
      <dsp:nvSpPr>
        <dsp:cNvPr id="0" name=""/>
        <dsp:cNvSpPr/>
      </dsp:nvSpPr>
      <dsp:spPr>
        <a:xfrm>
          <a:off x="381469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1800" kern="1200" dirty="0"/>
            <a:t>הסימן לאהבה הוא - אדם שנהנה ומתענג מהקרבה לאהוב לו. 
ככל שהוא יותר מתקרב אליו ונמצא עימו - הוא חש יותר הנאה ותענוג. 
אם לא חשים הנאה - זה לא אהבה.
בדיוק כמו שאם לא חשים הנאת ריח מבושם - אז סליחה זה לא בושם.</a:t>
          </a:r>
        </a:p>
        <a:p>
          <a:pPr marL="0" lvl="0" algn="ctr" defTabSz="755650" rtl="1">
            <a:lnSpc>
              <a:spcPct val="90000"/>
            </a:lnSpc>
            <a:spcBef>
              <a:spcPct val="0"/>
            </a:spcBef>
            <a:spcAft>
              <a:spcPct val="35000"/>
            </a:spcAft>
            <a:buNone/>
          </a:pPr>
          <a:endParaRPr lang="he-IL" sz="1400" kern="1200" dirty="0"/>
        </a:p>
      </dsp:txBody>
      <dsp:txXfrm>
        <a:off x="3814696" y="3129096"/>
        <a:ext cx="3821781" cy="2293069"/>
      </dsp:txXfrm>
    </dsp:sp>
    <dsp:sp modelId="{43E3A756-B45C-4978-A494-CCDCCA093A49}">
      <dsp:nvSpPr>
        <dsp:cNvPr id="0" name=""/>
        <dsp:cNvSpPr/>
      </dsp:nvSpPr>
      <dsp:spPr>
        <a:xfrm>
          <a:off x="801865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הגדרה היסודית של "אהבה", הכוללת את כל סוגי האהבה הקיימים, היא </a:t>
          </a:r>
          <a:r>
            <a:rPr lang="he-IL" sz="2900" b="1" kern="1200" dirty="0"/>
            <a:t>משיכה נפשית להתקרב</a:t>
          </a:r>
          <a:r>
            <a:rPr lang="he-IL" sz="2900" kern="1200" dirty="0"/>
            <a:t> </a:t>
          </a:r>
          <a:r>
            <a:rPr lang="he-IL" sz="2900" b="1" kern="1200" dirty="0"/>
            <a:t>לדבר מסוים</a:t>
          </a:r>
          <a:r>
            <a:rPr lang="he-IL" sz="2900" kern="1200" dirty="0"/>
            <a:t>. </a:t>
          </a:r>
        </a:p>
      </dsp:txBody>
      <dsp:txXfrm>
        <a:off x="8018656" y="3129096"/>
        <a:ext cx="3821781" cy="22930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15182-84A3-43EF-96B2-F5BA083B5087}">
      <dsp:nvSpPr>
        <dsp:cNvPr id="0" name=""/>
        <dsp:cNvSpPr/>
      </dsp:nvSpPr>
      <dsp:spPr>
        <a:xfrm>
          <a:off x="7207" y="453848"/>
          <a:ext cx="347281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כך יש הנאה גדולה מכולם, שהאדם נהנה ממציאותו של הדבר האהוב לו.</a:t>
          </a:r>
        </a:p>
        <a:p>
          <a:pPr marL="0" lvl="0" indent="0" algn="ctr" defTabSz="1155700" rtl="1">
            <a:lnSpc>
              <a:spcPct val="90000"/>
            </a:lnSpc>
            <a:spcBef>
              <a:spcPct val="0"/>
            </a:spcBef>
            <a:spcAft>
              <a:spcPct val="35000"/>
            </a:spcAft>
            <a:buNone/>
          </a:pPr>
          <a:r>
            <a:rPr lang="he-IL" sz="2600" kern="1200" dirty="0"/>
            <a:t> </a:t>
          </a:r>
        </a:p>
      </dsp:txBody>
      <dsp:txXfrm>
        <a:off x="7207" y="453848"/>
        <a:ext cx="3472815" cy="2293069"/>
      </dsp:txXfrm>
    </dsp:sp>
    <dsp:sp modelId="{9B494BB1-739E-40C1-BC9C-721307411BE4}">
      <dsp:nvSpPr>
        <dsp:cNvPr id="0" name=""/>
        <dsp:cNvSpPr/>
      </dsp:nvSpPr>
      <dsp:spPr>
        <a:xfrm>
          <a:off x="386220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כשם שאדם נהנה הנאת </a:t>
          </a:r>
          <a:r>
            <a:rPr lang="he-IL" sz="2600" kern="1200" dirty="0" err="1"/>
            <a:t>חיך</a:t>
          </a:r>
          <a:r>
            <a:rPr lang="he-IL" sz="2600" kern="1200" dirty="0"/>
            <a:t> באכילת מאכל טעים וערב, והעין נהנית </a:t>
          </a:r>
          <a:r>
            <a:rPr lang="he-IL" sz="2600" kern="1200" dirty="0" err="1"/>
            <a:t>בראית</a:t>
          </a:r>
          <a:r>
            <a:rPr lang="he-IL" sz="2600" kern="1200" dirty="0"/>
            <a:t> מראה יפה, והאוזן בשמיעת שיר נעים.</a:t>
          </a:r>
        </a:p>
      </dsp:txBody>
      <dsp:txXfrm>
        <a:off x="3862201" y="453848"/>
        <a:ext cx="3821781" cy="2293069"/>
      </dsp:txXfrm>
    </dsp:sp>
    <dsp:sp modelId="{0099FA11-4D86-4697-AC2E-47A91183DF66}">
      <dsp:nvSpPr>
        <dsp:cNvPr id="0" name=""/>
        <dsp:cNvSpPr/>
      </dsp:nvSpPr>
      <dsp:spPr>
        <a:xfrm>
          <a:off x="806616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אהבה היא מין ממיני ההנאה והעינוגים שברא הקב"ה בעולמו להנות בהן את בריותיו. </a:t>
          </a:r>
        </a:p>
      </dsp:txBody>
      <dsp:txXfrm>
        <a:off x="8066161" y="453848"/>
        <a:ext cx="3821781" cy="2293069"/>
      </dsp:txXfrm>
    </dsp:sp>
    <dsp:sp modelId="{363E6E0C-73BD-4FE7-9918-7E604F5F8D73}">
      <dsp:nvSpPr>
        <dsp:cNvPr id="0" name=""/>
        <dsp:cNvSpPr/>
      </dsp:nvSpPr>
      <dsp:spPr>
        <a:xfrm>
          <a:off x="54712" y="3129096"/>
          <a:ext cx="337780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כך מרגשת האם לילדיה האהובים לה, שאינה מסתפקת בעונג </a:t>
          </a:r>
          <a:r>
            <a:rPr lang="he-IL" sz="2600" kern="1200" dirty="0" err="1"/>
            <a:t>שבראית</a:t>
          </a:r>
          <a:r>
            <a:rPr lang="he-IL" sz="2600" kern="1200" dirty="0"/>
            <a:t> בנה, אלא היא מקרבת אותם אליה ומחברת אותם באהבה ובעונג. </a:t>
          </a:r>
        </a:p>
      </dsp:txBody>
      <dsp:txXfrm>
        <a:off x="54712" y="3129096"/>
        <a:ext cx="3377805" cy="2293069"/>
      </dsp:txXfrm>
    </dsp:sp>
    <dsp:sp modelId="{36930407-77F1-494F-A13C-7C5D9836E56E}">
      <dsp:nvSpPr>
        <dsp:cNvPr id="0" name=""/>
        <dsp:cNvSpPr/>
      </dsp:nvSpPr>
      <dsp:spPr>
        <a:xfrm>
          <a:off x="381469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755650" rtl="1">
            <a:lnSpc>
              <a:spcPct val="90000"/>
            </a:lnSpc>
            <a:spcBef>
              <a:spcPct val="0"/>
            </a:spcBef>
            <a:spcAft>
              <a:spcPct val="35000"/>
            </a:spcAft>
            <a:buNone/>
          </a:pPr>
          <a:r>
            <a:rPr lang="he-IL" sz="1800" kern="1200" dirty="0"/>
            <a:t>ולכן אנו רואים שהאדם האוהב ביותר איזה שהוא דבר, אינו מסתפק בגילויי אהבה רחוקים, אלא הוא מחבק את אותו הדבר, בחפצו להרגיש בכוח המישוש שלו ובכל חושי גופו שהדבר האהוב לו נמצא אצלו קרוב אליו.</a:t>
          </a:r>
        </a:p>
        <a:p>
          <a:pPr marL="0" lvl="0" indent="0" algn="ctr" defTabSz="755650" rtl="1">
            <a:lnSpc>
              <a:spcPct val="90000"/>
            </a:lnSpc>
            <a:spcBef>
              <a:spcPct val="0"/>
            </a:spcBef>
            <a:spcAft>
              <a:spcPct val="35000"/>
            </a:spcAft>
            <a:buNone/>
          </a:pPr>
          <a:r>
            <a:rPr lang="he-IL" sz="1800" kern="1200" dirty="0"/>
            <a:t>עד שהוא רוצה להתאחד עם הדבר האהוב, שיהיה עמו מאוחד תמיד ויתענג על אהבתו. </a:t>
          </a:r>
        </a:p>
      </dsp:txBody>
      <dsp:txXfrm>
        <a:off x="3814696" y="3129096"/>
        <a:ext cx="3821781" cy="2293069"/>
      </dsp:txXfrm>
    </dsp:sp>
    <dsp:sp modelId="{43E3A756-B45C-4978-A494-CCDCCA093A49}">
      <dsp:nvSpPr>
        <dsp:cNvPr id="0" name=""/>
        <dsp:cNvSpPr/>
      </dsp:nvSpPr>
      <dsp:spPr>
        <a:xfrm>
          <a:off x="801865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וכל מה שהוא מתקרב יותר הוא מתענג יותר. ולבו נעשה חפץ עוד ועוד להתקרב לאותה מציאות אהובה. </a:t>
          </a:r>
        </a:p>
      </dsp:txBody>
      <dsp:txXfrm>
        <a:off x="8018656" y="3129096"/>
        <a:ext cx="3821781" cy="22930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7C5578-FA32-41E2-A0A2-E5DA0E98359C}">
      <dsp:nvSpPr>
        <dsp:cNvPr id="0" name=""/>
        <dsp:cNvSpPr/>
      </dsp:nvSpPr>
      <dsp:spPr>
        <a:xfrm>
          <a:off x="0" y="39687"/>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אמנם יש לחקור באופן שלישי האם הוא מעלה או לא, והוא כאשר פועל למען הזולת מחמת שהוא אוהבו, ומצד אחד הרי הוא משקיע בזולתו, אך מאידך הרי כל מה שהוא פועל למענו הוא משום שהוא אוהבו, ואם כן אינו פועל אלא למען עצמו, ושוב אינו אלא 'אגואיסט'. </a:t>
          </a:r>
        </a:p>
      </dsp:txBody>
      <dsp:txXfrm>
        <a:off x="0" y="39687"/>
        <a:ext cx="3286125" cy="1971675"/>
      </dsp:txXfrm>
    </dsp:sp>
    <dsp:sp modelId="{89BAA8F1-E49D-4354-8CCF-10C24C6344D3}">
      <dsp:nvSpPr>
        <dsp:cNvPr id="0" name=""/>
        <dsp:cNvSpPr/>
      </dsp:nvSpPr>
      <dsp:spPr>
        <a:xfrm>
          <a:off x="3614737" y="39687"/>
          <a:ext cx="3286125" cy="19716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האופן השני הוא כאשר הוא משתכנע להתנדב ולפעול למען הזולת וכל </a:t>
          </a:r>
          <a:r>
            <a:rPr lang="he-IL" sz="1500" kern="1200" dirty="0" err="1"/>
            <a:t>מאוויו</a:t>
          </a:r>
          <a:r>
            <a:rPr lang="he-IL" sz="1500" kern="1200" dirty="0"/>
            <a:t> להשפיע טוב לזולתו, וזה מעלה נכבדה מאד, שפועל רק מחמת אישיותו המוסרית הגבוהה. </a:t>
          </a:r>
        </a:p>
      </dsp:txBody>
      <dsp:txXfrm>
        <a:off x="3614737" y="39687"/>
        <a:ext cx="3286125" cy="1971675"/>
      </dsp:txXfrm>
    </dsp:sp>
    <dsp:sp modelId="{0F467D45-5062-412E-B1A1-87601412A0D4}">
      <dsp:nvSpPr>
        <dsp:cNvPr id="0" name=""/>
        <dsp:cNvSpPr/>
      </dsp:nvSpPr>
      <dsp:spPr>
        <a:xfrm>
          <a:off x="7229475" y="39687"/>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הנה בשלשה אופנים ניתן להניע אדם לפעול ולהשקיע. האופן הראשון הוא כאשר מובטח לו גמול ושכר טוב, ובזה אין אנו רואים שום חשיבות, שהרי אינו פועל אלא למען עצמו. </a:t>
          </a:r>
        </a:p>
      </dsp:txBody>
      <dsp:txXfrm>
        <a:off x="7229475" y="39687"/>
        <a:ext cx="3286125" cy="1971675"/>
      </dsp:txXfrm>
    </dsp:sp>
    <dsp:sp modelId="{F4AEF84B-CDEC-464A-B8B0-219B895B9A36}">
      <dsp:nvSpPr>
        <dsp:cNvPr id="0" name=""/>
        <dsp:cNvSpPr/>
      </dsp:nvSpPr>
      <dsp:spPr>
        <a:xfrm>
          <a:off x="0"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1500" kern="1200" dirty="0"/>
            <a:t>זה גופא </a:t>
          </a:r>
          <a:r>
            <a:rPr lang="he-IL" sz="1500" kern="1200" dirty="0" err="1"/>
            <a:t>פיסגת</a:t>
          </a:r>
          <a:r>
            <a:rPr lang="he-IL" sz="1500" kern="1200" dirty="0"/>
            <a:t> המוסריות והמצפון שתכלית השלימות הוא שיהיו רצונו ורצון קונו מתאחדים כביכול. וזו התכלית הרצויה והאידיאלית, המניע הרצוי של האדם הוא לאהוב את עצמו, לשאוף שיתאחד רצונו עם רצון ה', ולשם כך הוא פועל בהתאם למציאות המאוחדת.</a:t>
          </a:r>
        </a:p>
        <a:p>
          <a:pPr marL="0" lvl="0" algn="ctr" defTabSz="488950" rtl="1">
            <a:lnSpc>
              <a:spcPct val="90000"/>
            </a:lnSpc>
            <a:spcBef>
              <a:spcPct val="0"/>
            </a:spcBef>
            <a:spcAft>
              <a:spcPct val="35000"/>
            </a:spcAft>
            <a:buNone/>
          </a:pPr>
          <a:endParaRPr lang="he-IL" sz="1500" kern="1200" dirty="0"/>
        </a:p>
      </dsp:txBody>
      <dsp:txXfrm>
        <a:off x="0" y="2339975"/>
        <a:ext cx="3286125" cy="1971675"/>
      </dsp:txXfrm>
    </dsp:sp>
    <dsp:sp modelId="{62741F30-63B0-46A8-866D-6890CC910498}">
      <dsp:nvSpPr>
        <dsp:cNvPr id="0" name=""/>
        <dsp:cNvSpPr/>
      </dsp:nvSpPr>
      <dsp:spPr>
        <a:xfrm>
          <a:off x="3614737" y="2339975"/>
          <a:ext cx="3286125" cy="19716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ונראה שבעבודת ה' המעלה האמיתית היא דווקא באופן זה, שכאן מתאחד עצמו והאלוקות לדבר אחד, ובעוד בדרגה </a:t>
          </a:r>
          <a:r>
            <a:rPr lang="he-IL" sz="1500" kern="1200" dirty="0" err="1"/>
            <a:t>השניה</a:t>
          </a:r>
          <a:r>
            <a:rPr lang="he-IL" sz="1500" kern="1200" dirty="0"/>
            <a:t> הרצון לפעול הוא חיצוני לאישיותו, שמתמסר לעשות את הנכון למען דבר נעלה שמחוצה לנפשו, הרי כאשר פועל מתוך אהבת ה' הוא פועל עם עצם נפשו, אין כאן חסרון שפועל למען עצמו, כי הוא משקיע למען </a:t>
          </a:r>
          <a:r>
            <a:rPr lang="he-IL" sz="1500" kern="1200" dirty="0" err="1"/>
            <a:t>הביחד</a:t>
          </a:r>
          <a:r>
            <a:rPr lang="he-IL" sz="1500" kern="1200" dirty="0"/>
            <a:t> שיהיה טוב לשניהם. </a:t>
          </a:r>
        </a:p>
      </dsp:txBody>
      <dsp:txXfrm>
        <a:off x="3614737" y="2339975"/>
        <a:ext cx="3286125" cy="1971675"/>
      </dsp:txXfrm>
    </dsp:sp>
    <dsp:sp modelId="{E7758F4D-B0C3-41E4-A670-597AF8DAC2C3}">
      <dsp:nvSpPr>
        <dsp:cNvPr id="0" name=""/>
        <dsp:cNvSpPr/>
      </dsp:nvSpPr>
      <dsp:spPr>
        <a:xfrm>
          <a:off x="7229475" y="2339975"/>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אולם האמת היא שאין זה אגואיסט, כי מאחר שהוא פועל למען שניהם, אין כל פגם שגם הוא טוב לו עם זה. כי כאשר נחקור האם פועל למען עצמו או למען הזולת, התשובה תהיה שאין כאן ניגוד בין שני הצדדים, כי שני הרצונות התאחדו, 'אהבה' </a:t>
          </a:r>
          <a:r>
            <a:rPr lang="he-IL" sz="1500" kern="1200" dirty="0" err="1"/>
            <a:t>גימטריא</a:t>
          </a:r>
          <a:r>
            <a:rPr lang="he-IL" sz="1500" kern="1200" dirty="0"/>
            <a:t> 'אחד'. </a:t>
          </a:r>
        </a:p>
      </dsp:txBody>
      <dsp:txXfrm>
        <a:off x="7229475" y="2339975"/>
        <a:ext cx="3286125" cy="197167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a:extLst>
              <a:ext uri="{FF2B5EF4-FFF2-40B4-BE49-F238E27FC236}">
                <a16:creationId xmlns:a16="http://schemas.microsoft.com/office/drawing/2014/main" id="{145BD1AB-731D-32A6-7432-76F2408EE1CB}"/>
              </a:ext>
            </a:extLst>
          </p:cNvPr>
          <p:cNvSpPr>
            <a:spLocks noGrp="1"/>
          </p:cNvSpPr>
          <p:nvPr>
            <p:ph type="hdr" sz="quarter"/>
          </p:nvPr>
        </p:nvSpPr>
        <p:spPr>
          <a:xfrm>
            <a:off x="3852016" y="0"/>
            <a:ext cx="2945659" cy="49534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a:extLst>
              <a:ext uri="{FF2B5EF4-FFF2-40B4-BE49-F238E27FC236}">
                <a16:creationId xmlns:a16="http://schemas.microsoft.com/office/drawing/2014/main" id="{56218A89-8127-54A0-BE3F-4E59E003B76A}"/>
              </a:ext>
            </a:extLst>
          </p:cNvPr>
          <p:cNvSpPr>
            <a:spLocks noGrp="1"/>
          </p:cNvSpPr>
          <p:nvPr>
            <p:ph type="dt" sz="quarter" idx="1"/>
          </p:nvPr>
        </p:nvSpPr>
        <p:spPr>
          <a:xfrm>
            <a:off x="1574" y="0"/>
            <a:ext cx="2945659" cy="495348"/>
          </a:xfrm>
          <a:prstGeom prst="rect">
            <a:avLst/>
          </a:prstGeom>
        </p:spPr>
        <p:txBody>
          <a:bodyPr vert="horz" lIns="91440" tIns="45720" rIns="91440" bIns="45720" rtlCol="1"/>
          <a:lstStyle>
            <a:lvl1pPr algn="l">
              <a:defRPr sz="1200"/>
            </a:lvl1pPr>
          </a:lstStyle>
          <a:p>
            <a:fld id="{644C2B21-86A0-4BF5-9141-D80044C80226}"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16AC86EA-D1A8-6A75-5E95-CE07421F4673}"/>
              </a:ext>
            </a:extLst>
          </p:cNvPr>
          <p:cNvSpPr>
            <a:spLocks noGrp="1"/>
          </p:cNvSpPr>
          <p:nvPr>
            <p:ph type="ftr" sz="quarter" idx="2"/>
          </p:nvPr>
        </p:nvSpPr>
        <p:spPr>
          <a:xfrm>
            <a:off x="3852016" y="9377317"/>
            <a:ext cx="2945659" cy="495347"/>
          </a:xfrm>
          <a:prstGeom prst="rect">
            <a:avLst/>
          </a:prstGeom>
        </p:spPr>
        <p:txBody>
          <a:bodyPr vert="horz" lIns="91440" tIns="45720" rIns="91440" bIns="45720" rtlCol="1" anchor="b"/>
          <a:lstStyle>
            <a:lvl1pPr algn="r">
              <a:defRPr sz="1200"/>
            </a:lvl1pPr>
          </a:lstStyle>
          <a:p>
            <a:endParaRPr lang="he-IL" dirty="0"/>
          </a:p>
        </p:txBody>
      </p:sp>
      <p:sp>
        <p:nvSpPr>
          <p:cNvPr id="5" name="מציין מיקום של מספר שקופית 4">
            <a:extLst>
              <a:ext uri="{FF2B5EF4-FFF2-40B4-BE49-F238E27FC236}">
                <a16:creationId xmlns:a16="http://schemas.microsoft.com/office/drawing/2014/main" id="{4F18AB4C-B893-A86C-3029-B6F46560EBF7}"/>
              </a:ext>
            </a:extLst>
          </p:cNvPr>
          <p:cNvSpPr>
            <a:spLocks noGrp="1"/>
          </p:cNvSpPr>
          <p:nvPr>
            <p:ph type="sldNum" sz="quarter" idx="3"/>
          </p:nvPr>
        </p:nvSpPr>
        <p:spPr>
          <a:xfrm>
            <a:off x="1574" y="9377317"/>
            <a:ext cx="2945659" cy="495347"/>
          </a:xfrm>
          <a:prstGeom prst="rect">
            <a:avLst/>
          </a:prstGeom>
        </p:spPr>
        <p:txBody>
          <a:bodyPr vert="horz" lIns="91440" tIns="45720" rIns="91440" bIns="45720" rtlCol="1" anchor="b"/>
          <a:lstStyle>
            <a:lvl1pPr algn="l">
              <a:defRPr sz="1200"/>
            </a:lvl1pPr>
          </a:lstStyle>
          <a:p>
            <a:fld id="{2CCAF9C5-E85D-4DAD-90C3-DB8C89691C47}" type="slidenum">
              <a:rPr lang="he-IL" smtClean="0"/>
              <a:t>‹#›</a:t>
            </a:fld>
            <a:endParaRPr lang="he-IL"/>
          </a:p>
        </p:txBody>
      </p:sp>
    </p:spTree>
    <p:extLst>
      <p:ext uri="{BB962C8B-B14F-4D97-AF65-F5344CB8AC3E}">
        <p14:creationId xmlns:p14="http://schemas.microsoft.com/office/powerpoint/2010/main" val="39870169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52016" y="0"/>
            <a:ext cx="2945659" cy="49534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74" y="0"/>
            <a:ext cx="2945659" cy="495348"/>
          </a:xfrm>
          <a:prstGeom prst="rect">
            <a:avLst/>
          </a:prstGeom>
        </p:spPr>
        <p:txBody>
          <a:bodyPr vert="horz" lIns="91440" tIns="45720" rIns="91440" bIns="45720" rtlCol="1"/>
          <a:lstStyle>
            <a:lvl1pPr algn="l">
              <a:defRPr sz="1200"/>
            </a:lvl1pPr>
          </a:lstStyle>
          <a:p>
            <a:fld id="{93271B7B-EA9E-41BA-8E92-957823792B86}"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79768" y="4751219"/>
            <a:ext cx="5438140" cy="3887361"/>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52016" y="9377317"/>
            <a:ext cx="2945659" cy="49534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74" y="9377317"/>
            <a:ext cx="2945659" cy="495347"/>
          </a:xfrm>
          <a:prstGeom prst="rect">
            <a:avLst/>
          </a:prstGeom>
        </p:spPr>
        <p:txBody>
          <a:bodyPr vert="horz" lIns="91440" tIns="45720" rIns="91440" bIns="45720" rtlCol="1" anchor="b"/>
          <a:lstStyle>
            <a:lvl1pPr algn="l">
              <a:defRPr sz="1200"/>
            </a:lvl1pPr>
          </a:lstStyle>
          <a:p>
            <a:fld id="{735077E8-9545-444B-9F19-741A80E045D1}" type="slidenum">
              <a:rPr lang="he-IL" smtClean="0"/>
              <a:t>‹#›</a:t>
            </a:fld>
            <a:endParaRPr lang="he-IL"/>
          </a:p>
        </p:txBody>
      </p:sp>
    </p:spTree>
    <p:extLst>
      <p:ext uri="{BB962C8B-B14F-4D97-AF65-F5344CB8AC3E}">
        <p14:creationId xmlns:p14="http://schemas.microsoft.com/office/powerpoint/2010/main" val="1191319970"/>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לפ"ז</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מבואר שבברכת "יוצר המאורות" מודים ומהללים על דברים רבים שנראים כאינם קשורים לברכת האור והמאורות; "קדושה" ו"לאל ברוך נעימות יתנו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כו</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ובשבת מתארים בהרחבה את כל ענין השבת "לאל אשר שבת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כו</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שלפי האמור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הכל</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אכן שייך לאורו של "מדור יונתי". </a:t>
            </a:r>
            <a:endParaRPr lang="en-US" sz="1800" dirty="0">
              <a:effectLst/>
              <a:latin typeface="Times New Roman" panose="02020603050405020304" pitchFamily="18" charset="0"/>
              <a:ea typeface="Calibri" panose="020F0502020204030204" pitchFamily="34" charset="0"/>
              <a:cs typeface="David" panose="020E0502060401010101" pitchFamily="34" charset="-79"/>
            </a:endParaRPr>
          </a:p>
          <a:p>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10</a:t>
            </a:fld>
            <a:endParaRPr lang="he-IL"/>
          </a:p>
        </p:txBody>
      </p:sp>
    </p:spTree>
    <p:extLst>
      <p:ext uri="{BB962C8B-B14F-4D97-AF65-F5344CB8AC3E}">
        <p14:creationId xmlns:p14="http://schemas.microsoft.com/office/powerpoint/2010/main" val="397996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i="0" dirty="0">
                <a:solidFill>
                  <a:srgbClr val="414141"/>
                </a:solidFill>
                <a:effectLst/>
                <a:latin typeface="Arial" panose="020B0604020202020204" pitchFamily="34" charset="0"/>
              </a:rPr>
              <a:t>מה ההבדל בין התיאוריות השונות בתפיסת האהבה?</a:t>
            </a:r>
            <a:br>
              <a:rPr lang="he-IL" b="1" i="0" dirty="0">
                <a:solidFill>
                  <a:srgbClr val="414141"/>
                </a:solidFill>
                <a:effectLst/>
                <a:latin typeface="Arial" panose="020B0604020202020204" pitchFamily="34" charset="0"/>
              </a:rPr>
            </a:br>
            <a:br>
              <a:rPr lang="he-IL" dirty="0"/>
            </a:br>
            <a:r>
              <a:rPr lang="he-IL" b="0" i="0" dirty="0">
                <a:solidFill>
                  <a:srgbClr val="414141"/>
                </a:solidFill>
                <a:effectLst/>
                <a:latin typeface="Arial" panose="020B0604020202020204" pitchFamily="34" charset="0"/>
              </a:rPr>
              <a:t>התאורטיקנים הפסיכולוגים (ואת הפילוסופיה נעזוב עכשיו בצד), שונים מאד זה מזה בתפיסתם את מושג האהבה.</a:t>
            </a:r>
            <a:br>
              <a:rPr lang="he-IL" dirty="0"/>
            </a:br>
            <a:r>
              <a:rPr lang="he-IL" b="0" i="0" dirty="0">
                <a:solidFill>
                  <a:srgbClr val="414141"/>
                </a:solidFill>
                <a:effectLst/>
                <a:latin typeface="Arial" panose="020B0604020202020204" pitchFamily="34" charset="0"/>
              </a:rPr>
              <a:t>אסקור בחטף את </a:t>
            </a:r>
            <a:r>
              <a:rPr lang="he-IL" b="0" i="0" dirty="0" err="1">
                <a:solidFill>
                  <a:srgbClr val="414141"/>
                </a:solidFill>
                <a:effectLst/>
                <a:latin typeface="Arial" panose="020B0604020202020204" pitchFamily="34" charset="0"/>
              </a:rPr>
              <a:t>גילגול</a:t>
            </a:r>
            <a:r>
              <a:rPr lang="he-IL" b="0" i="0" dirty="0">
                <a:solidFill>
                  <a:srgbClr val="414141"/>
                </a:solidFill>
                <a:effectLst/>
                <a:latin typeface="Arial" panose="020B0604020202020204" pitchFamily="34" charset="0"/>
              </a:rPr>
              <a:t> המושג הזה </a:t>
            </a:r>
            <a:r>
              <a:rPr lang="he-IL" b="0" i="0" dirty="0" err="1">
                <a:solidFill>
                  <a:srgbClr val="414141"/>
                </a:solidFill>
                <a:effectLst/>
                <a:latin typeface="Arial" panose="020B0604020202020204" pitchFamily="34" charset="0"/>
              </a:rPr>
              <a:t>בהסטוריה</a:t>
            </a:r>
            <a:r>
              <a:rPr lang="he-IL" b="0" i="0" dirty="0">
                <a:solidFill>
                  <a:srgbClr val="414141"/>
                </a:solidFill>
                <a:effectLst/>
                <a:latin typeface="Arial" panose="020B0604020202020204" pitchFamily="34" charset="0"/>
              </a:rPr>
              <a:t> של הפסיכואנליזה.</a:t>
            </a:r>
            <a:br>
              <a:rPr lang="he-IL" dirty="0"/>
            </a:br>
            <a:br>
              <a:rPr lang="he-IL" dirty="0"/>
            </a:br>
            <a:r>
              <a:rPr lang="he-IL" b="0" i="0" dirty="0">
                <a:solidFill>
                  <a:srgbClr val="414141"/>
                </a:solidFill>
                <a:effectLst/>
                <a:latin typeface="Arial" panose="020B0604020202020204" pitchFamily="34" charset="0"/>
              </a:rPr>
              <a:t>ראשיתו כמובן אצל </a:t>
            </a:r>
            <a:r>
              <a:rPr lang="he-IL" b="0" i="0" dirty="0" err="1">
                <a:solidFill>
                  <a:srgbClr val="414141"/>
                </a:solidFill>
                <a:effectLst/>
                <a:latin typeface="Arial" panose="020B0604020202020204" pitchFamily="34" charset="0"/>
              </a:rPr>
              <a:t>פרוייד</a:t>
            </a:r>
            <a:r>
              <a:rPr lang="he-IL" b="0" i="0" dirty="0">
                <a:solidFill>
                  <a:srgbClr val="414141"/>
                </a:solidFill>
                <a:effectLst/>
                <a:latin typeface="Arial" panose="020B0604020202020204" pitchFamily="34" charset="0"/>
              </a:rPr>
              <a:t>, שהמושג שלו "אהבת אובייקט", מתייחס לאהבה שהאדם אוהב את המושא המתאים ביותר שהוא </a:t>
            </a:r>
            <a:r>
              <a:rPr lang="he-IL" b="0" i="0" dirty="0" err="1">
                <a:solidFill>
                  <a:srgbClr val="414141"/>
                </a:solidFill>
                <a:effectLst/>
                <a:latin typeface="Arial" panose="020B0604020202020204" pitchFamily="34" charset="0"/>
              </a:rPr>
              <a:t>מוצא,זה</a:t>
            </a:r>
            <a:r>
              <a:rPr lang="he-IL" b="0" i="0" dirty="0">
                <a:solidFill>
                  <a:srgbClr val="414141"/>
                </a:solidFill>
                <a:effectLst/>
                <a:latin typeface="Arial" panose="020B0604020202020204" pitchFamily="34" charset="0"/>
              </a:rPr>
              <a:t> שבאמצעותו הוא מממש באופן הקרוב ביותר </a:t>
            </a:r>
            <a:r>
              <a:rPr lang="he-IL" b="0" i="0" dirty="0" err="1">
                <a:solidFill>
                  <a:srgbClr val="414141"/>
                </a:solidFill>
                <a:effectLst/>
                <a:latin typeface="Arial" panose="020B0604020202020204" pitchFamily="34" charset="0"/>
              </a:rPr>
              <a:t>והמדוייק</a:t>
            </a:r>
            <a:r>
              <a:rPr lang="he-IL" b="0" i="0" dirty="0">
                <a:solidFill>
                  <a:srgbClr val="414141"/>
                </a:solidFill>
                <a:effectLst/>
                <a:latin typeface="Arial" panose="020B0604020202020204" pitchFamily="34" charset="0"/>
              </a:rPr>
              <a:t> ביותר את הפנטזיות המיניות המוקדמות שלו כלפיה הורה בן המין הנגדי.</a:t>
            </a:r>
            <a:br>
              <a:rPr lang="he-IL" dirty="0"/>
            </a:br>
            <a:r>
              <a:rPr lang="he-IL" b="0" i="0" dirty="0">
                <a:solidFill>
                  <a:srgbClr val="414141"/>
                </a:solidFill>
                <a:effectLst/>
                <a:latin typeface="Arial" panose="020B0604020202020204" pitchFamily="34" charset="0"/>
              </a:rPr>
              <a:t>"אהבה" היא אם כן אצל </a:t>
            </a:r>
            <a:r>
              <a:rPr lang="he-IL" b="0" i="0" dirty="0" err="1">
                <a:solidFill>
                  <a:srgbClr val="414141"/>
                </a:solidFill>
                <a:effectLst/>
                <a:latin typeface="Arial" panose="020B0604020202020204" pitchFamily="34" charset="0"/>
              </a:rPr>
              <a:t>פרוייד</a:t>
            </a:r>
            <a:r>
              <a:rPr lang="he-IL" b="0" i="0" dirty="0">
                <a:solidFill>
                  <a:srgbClr val="414141"/>
                </a:solidFill>
                <a:effectLst/>
                <a:latin typeface="Arial" panose="020B0604020202020204" pitchFamily="34" charset="0"/>
              </a:rPr>
              <a:t> היכולת לממש משאלות אדיפליות מוקדמות בצורה לא מזיקה מבחינה חברתית.</a:t>
            </a:r>
            <a:br>
              <a:rPr lang="he-IL" dirty="0"/>
            </a:br>
            <a:r>
              <a:rPr lang="he-IL" b="0" i="0" dirty="0">
                <a:solidFill>
                  <a:srgbClr val="414141"/>
                </a:solidFill>
                <a:effectLst/>
                <a:latin typeface="Arial" panose="020B0604020202020204" pitchFamily="34" charset="0"/>
              </a:rPr>
              <a:t>לא </a:t>
            </a:r>
            <a:r>
              <a:rPr lang="he-IL" b="0" i="0" dirty="0" err="1">
                <a:solidFill>
                  <a:srgbClr val="414141"/>
                </a:solidFill>
                <a:effectLst/>
                <a:latin typeface="Arial" panose="020B0604020202020204" pitchFamily="34" charset="0"/>
              </a:rPr>
              <a:t>יפלא</a:t>
            </a:r>
            <a:r>
              <a:rPr lang="he-IL" b="0" i="0" dirty="0">
                <a:solidFill>
                  <a:srgbClr val="414141"/>
                </a:solidFill>
                <a:effectLst/>
                <a:latin typeface="Arial" panose="020B0604020202020204" pitchFamily="34" charset="0"/>
              </a:rPr>
              <a:t> שממשיכיו של </a:t>
            </a:r>
            <a:r>
              <a:rPr lang="he-IL" b="0" i="0" dirty="0" err="1">
                <a:solidFill>
                  <a:srgbClr val="414141"/>
                </a:solidFill>
                <a:effectLst/>
                <a:latin typeface="Arial" panose="020B0604020202020204" pitchFamily="34" charset="0"/>
              </a:rPr>
              <a:t>פרוייד</a:t>
            </a:r>
            <a:r>
              <a:rPr lang="he-IL" b="0" i="0" dirty="0">
                <a:solidFill>
                  <a:srgbClr val="414141"/>
                </a:solidFill>
                <a:effectLst/>
                <a:latin typeface="Arial" panose="020B0604020202020204" pitchFamily="34" charset="0"/>
              </a:rPr>
              <a:t> מצאו שההגדרה הזאת מפחיתה מאד בערכו של האדם, והופכת אותו ליצור ששאיפתו הכמעט יחידה היא סיפוק מיני.</a:t>
            </a:r>
            <a:br>
              <a:rPr lang="he-IL" dirty="0"/>
            </a:br>
            <a:br>
              <a:rPr lang="he-IL" dirty="0"/>
            </a:br>
            <a:r>
              <a:rPr lang="he-IL" b="0" i="0" dirty="0">
                <a:solidFill>
                  <a:srgbClr val="414141"/>
                </a:solidFill>
                <a:effectLst/>
                <a:latin typeface="Arial" panose="020B0604020202020204" pitchFamily="34" charset="0"/>
              </a:rPr>
              <a:t>מלני קליין, שעליה יש לנו בארכיון </a:t>
            </a:r>
            <a:r>
              <a:rPr lang="he-IL" b="0" i="0" dirty="0" err="1">
                <a:solidFill>
                  <a:srgbClr val="414141"/>
                </a:solidFill>
                <a:effectLst/>
                <a:latin typeface="Arial" panose="020B0604020202020204" pitchFamily="34" charset="0"/>
              </a:rPr>
              <a:t>הפורומי</a:t>
            </a:r>
            <a:r>
              <a:rPr lang="he-IL" b="0" i="0" dirty="0">
                <a:solidFill>
                  <a:srgbClr val="414141"/>
                </a:solidFill>
                <a:effectLst/>
                <a:latin typeface="Arial" panose="020B0604020202020204" pitchFamily="34" charset="0"/>
              </a:rPr>
              <a:t> ההולך ומתגבש חומר לא מועט, הרגישה צורך לזוז מהדגש של </a:t>
            </a:r>
            <a:r>
              <a:rPr lang="he-IL" b="0" i="0" dirty="0" err="1">
                <a:solidFill>
                  <a:srgbClr val="414141"/>
                </a:solidFill>
                <a:effectLst/>
                <a:latin typeface="Arial" panose="020B0604020202020204" pitchFamily="34" charset="0"/>
              </a:rPr>
              <a:t>פרוייד</a:t>
            </a:r>
            <a:r>
              <a:rPr lang="he-IL" b="0" i="0" dirty="0">
                <a:solidFill>
                  <a:srgbClr val="414141"/>
                </a:solidFill>
                <a:effectLst/>
                <a:latin typeface="Arial" panose="020B0604020202020204" pitchFamily="34" charset="0"/>
              </a:rPr>
              <a:t> על סיפוק יצר מיני.</a:t>
            </a:r>
            <a:br>
              <a:rPr lang="he-IL" dirty="0"/>
            </a:br>
            <a:r>
              <a:rPr lang="he-IL" b="0" i="0" dirty="0">
                <a:solidFill>
                  <a:srgbClr val="414141"/>
                </a:solidFill>
                <a:effectLst/>
                <a:latin typeface="Arial" panose="020B0604020202020204" pitchFamily="34" charset="0"/>
              </a:rPr>
              <a:t>היא טענה שרגשות כמו אהבה ושנאה, אינם רק שמות נרדפים לליבידו ואגרסיה, אלא הם תוצרים של פעילות כזו, וכאשר הם נוצרים, יש להם קיום משלהם המפעיל דינאמיקה מיוחדת במינה.</a:t>
            </a:r>
            <a:br>
              <a:rPr lang="he-IL" dirty="0"/>
            </a:br>
            <a:br>
              <a:rPr lang="he-IL" dirty="0"/>
            </a:br>
            <a:r>
              <a:rPr lang="he-IL" b="0" i="0" dirty="0">
                <a:solidFill>
                  <a:srgbClr val="414141"/>
                </a:solidFill>
                <a:effectLst/>
                <a:latin typeface="Arial" panose="020B0604020202020204" pitchFamily="34" charset="0"/>
              </a:rPr>
              <a:t>אצל מלני קליין, האהבה הבוגרת היא היכולת של האדם להכיר </a:t>
            </a:r>
            <a:r>
              <a:rPr lang="he-IL" b="0" i="0" dirty="0" err="1">
                <a:solidFill>
                  <a:srgbClr val="414141"/>
                </a:solidFill>
                <a:effectLst/>
                <a:latin typeface="Arial" panose="020B0604020202020204" pitchFamily="34" charset="0"/>
              </a:rPr>
              <a:t>באמביוולנציה</a:t>
            </a:r>
            <a:r>
              <a:rPr lang="he-IL" b="0" i="0" dirty="0">
                <a:solidFill>
                  <a:srgbClr val="414141"/>
                </a:solidFill>
                <a:effectLst/>
                <a:latin typeface="Arial" panose="020B0604020202020204" pitchFamily="34" charset="0"/>
              </a:rPr>
              <a:t> שלו כלפי הדמות האהובה (במקור הדמות ההורית המטפלת, אך במהלך כל החיים דמות זו משתנה בהתאם להתפתחות ולנסיבות החיים)</a:t>
            </a:r>
            <a:br>
              <a:rPr lang="he-IL" dirty="0"/>
            </a:br>
            <a:r>
              <a:rPr lang="he-IL" b="0" i="0" dirty="0">
                <a:solidFill>
                  <a:srgbClr val="414141"/>
                </a:solidFill>
                <a:effectLst/>
                <a:latin typeface="Arial" panose="020B0604020202020204" pitchFamily="34" charset="0"/>
              </a:rPr>
              <a:t>האהבה שלה היא אהבה דפרסיבית, כלומר אהבה שבה מכירים בכך שחלום ההתאהבות הוא חלום, </a:t>
            </a:r>
            <a:r>
              <a:rPr lang="he-IL" b="0" i="0" dirty="0" err="1">
                <a:solidFill>
                  <a:srgbClr val="414141"/>
                </a:solidFill>
                <a:effectLst/>
                <a:latin typeface="Arial" panose="020B0604020202020204" pitchFamily="34" charset="0"/>
              </a:rPr>
              <a:t>אשלייה</a:t>
            </a:r>
            <a:r>
              <a:rPr lang="he-IL" b="0" i="0" dirty="0">
                <a:solidFill>
                  <a:srgbClr val="414141"/>
                </a:solidFill>
                <a:effectLst/>
                <a:latin typeface="Arial" panose="020B0604020202020204" pitchFamily="34" charset="0"/>
              </a:rPr>
              <a:t> על הדמות הטובה בלבד שאין בה שמץ רוע, טעות או מחדל...</a:t>
            </a:r>
            <a:br>
              <a:rPr lang="he-IL" dirty="0"/>
            </a:br>
            <a:r>
              <a:rPr lang="he-IL" b="0" i="0" dirty="0">
                <a:solidFill>
                  <a:srgbClr val="414141"/>
                </a:solidFill>
                <a:effectLst/>
                <a:latin typeface="Arial" panose="020B0604020202020204" pitchFamily="34" charset="0"/>
              </a:rPr>
              <a:t>כאשר </a:t>
            </a:r>
            <a:r>
              <a:rPr lang="he-IL" b="0" i="0" dirty="0" err="1">
                <a:solidFill>
                  <a:srgbClr val="414141"/>
                </a:solidFill>
                <a:effectLst/>
                <a:latin typeface="Arial" panose="020B0604020202020204" pitchFamily="34" charset="0"/>
              </a:rPr>
              <a:t>אשלייה</a:t>
            </a:r>
            <a:r>
              <a:rPr lang="he-IL" b="0" i="0" dirty="0">
                <a:solidFill>
                  <a:srgbClr val="414141"/>
                </a:solidFill>
                <a:effectLst/>
                <a:latin typeface="Arial" panose="020B0604020202020204" pitchFamily="34" charset="0"/>
              </a:rPr>
              <a:t> זו מתפוגגת באופן הדרגתי ובלתי טראומטי, נוצרת האפשרות לאהוב באמת, באופן מציאותי ,אינטגרטיבי (המכיל את האהבה והשנאה גם יחד) ולהתמיד באהבה זו לאורך זמן.</a:t>
            </a:r>
            <a:br>
              <a:rPr lang="he-IL" dirty="0"/>
            </a:br>
            <a:br>
              <a:rPr lang="he-IL" dirty="0"/>
            </a:br>
            <a:r>
              <a:rPr lang="he-IL" b="0" i="0" dirty="0">
                <a:solidFill>
                  <a:srgbClr val="414141"/>
                </a:solidFill>
                <a:effectLst/>
                <a:latin typeface="Arial" panose="020B0604020202020204" pitchFamily="34" charset="0"/>
              </a:rPr>
              <a:t>מה שעוזר להגיע למקום הזה של האהבה, הוא היכולת להכיר תודה </a:t>
            </a:r>
            <a:r>
              <a:rPr lang="he-IL" b="0" i="0" dirty="0" err="1">
                <a:solidFill>
                  <a:srgbClr val="414141"/>
                </a:solidFill>
                <a:effectLst/>
                <a:latin typeface="Arial" panose="020B0604020202020204" pitchFamily="34" charset="0"/>
              </a:rPr>
              <a:t>לאבייקט</a:t>
            </a:r>
            <a:r>
              <a:rPr lang="he-IL" b="0" i="0" dirty="0">
                <a:solidFill>
                  <a:srgbClr val="414141"/>
                </a:solidFill>
                <a:effectLst/>
                <a:latin typeface="Arial" panose="020B0604020202020204" pitchFamily="34" charset="0"/>
              </a:rPr>
              <a:t> על נתינתו, בלי לקנא בו ולנסות להרוס אותו בשל כך.</a:t>
            </a:r>
            <a:br>
              <a:rPr lang="he-IL" dirty="0"/>
            </a:br>
            <a:br>
              <a:rPr lang="he-IL" dirty="0"/>
            </a:br>
            <a:r>
              <a:rPr lang="he-IL" b="0" i="0" dirty="0">
                <a:solidFill>
                  <a:srgbClr val="414141"/>
                </a:solidFill>
                <a:effectLst/>
                <a:latin typeface="Arial" panose="020B0604020202020204" pitchFamily="34" charset="0"/>
              </a:rPr>
              <a:t>כאשר מכירים תודה על הנתינה, מצליחים לסלוח לאובייקט האהוב על הפעמים בהן הנתינה לא </a:t>
            </a:r>
            <a:r>
              <a:rPr lang="he-IL" b="0" i="0" dirty="0" err="1">
                <a:solidFill>
                  <a:srgbClr val="414141"/>
                </a:solidFill>
                <a:effectLst/>
                <a:latin typeface="Arial" panose="020B0604020202020204" pitchFamily="34" charset="0"/>
              </a:rPr>
              <a:t>היתה</a:t>
            </a:r>
            <a:r>
              <a:rPr lang="he-IL" b="0" i="0" dirty="0">
                <a:solidFill>
                  <a:srgbClr val="414141"/>
                </a:solidFill>
                <a:effectLst/>
                <a:latin typeface="Arial" panose="020B0604020202020204" pitchFamily="34" charset="0"/>
              </a:rPr>
              <a:t> מוצלחת דייה, ולקבל בתוך העצמי את הקנאה , השנאה והרצון להכאיב המתעוררים עקב כך, בתוך תהליך של תיקון (</a:t>
            </a:r>
            <a:r>
              <a:rPr lang="he-IL" b="0" i="0" dirty="0" err="1">
                <a:solidFill>
                  <a:srgbClr val="414141"/>
                </a:solidFill>
                <a:effectLst/>
                <a:latin typeface="Arial" panose="020B0604020202020204" pitchFamily="34" charset="0"/>
              </a:rPr>
              <a:t>רפרציה</a:t>
            </a:r>
            <a:r>
              <a:rPr lang="he-IL" b="0" i="0" dirty="0">
                <a:solidFill>
                  <a:srgbClr val="414141"/>
                </a:solidFill>
                <a:effectLst/>
                <a:latin typeface="Arial" panose="020B0604020202020204" pitchFamily="34" charset="0"/>
              </a:rPr>
              <a:t>).</a:t>
            </a:r>
            <a:br>
              <a:rPr lang="he-IL" dirty="0"/>
            </a:br>
            <a:r>
              <a:rPr lang="he-IL" b="0" i="0" dirty="0">
                <a:solidFill>
                  <a:srgbClr val="414141"/>
                </a:solidFill>
                <a:effectLst/>
                <a:latin typeface="Arial" panose="020B0604020202020204" pitchFamily="34" charset="0"/>
              </a:rPr>
              <a:t>הכרת התודה האמיתית, יחד עם </a:t>
            </a:r>
            <a:r>
              <a:rPr lang="he-IL" b="0" i="0" dirty="0" err="1">
                <a:solidFill>
                  <a:srgbClr val="414141"/>
                </a:solidFill>
                <a:effectLst/>
                <a:latin typeface="Arial" panose="020B0604020202020204" pitchFamily="34" charset="0"/>
              </a:rPr>
              <a:t>הרפרציה</a:t>
            </a:r>
            <a:r>
              <a:rPr lang="he-IL" b="0" i="0" dirty="0">
                <a:solidFill>
                  <a:srgbClr val="414141"/>
                </a:solidFill>
                <a:effectLst/>
                <a:latin typeface="Arial" panose="020B0604020202020204" pitchFamily="34" charset="0"/>
              </a:rPr>
              <a:t> התוך נפשית ,הן המבשרות של האהבה. כך אצל קליין.</a:t>
            </a:r>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27</a:t>
            </a:fld>
            <a:endParaRPr lang="he-IL"/>
          </a:p>
        </p:txBody>
      </p:sp>
    </p:spTree>
    <p:extLst>
      <p:ext uri="{BB962C8B-B14F-4D97-AF65-F5344CB8AC3E}">
        <p14:creationId xmlns:p14="http://schemas.microsoft.com/office/powerpoint/2010/main" val="2348390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nchor="ct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D366D4-EC6E-4EAB-8D5F-A9BCAD16C69E}" type="datetime1">
              <a:rPr kumimoji="0" lang="en-US" sz="1000" b="0" i="0" u="none" strike="noStrike" kern="1200" cap="none" spc="0" normalizeH="0" baseline="0" noProof="0" smtClean="0">
                <a:ln>
                  <a:noFill/>
                </a:ln>
                <a:solidFill>
                  <a:prstClr val="white"/>
                </a:solidFill>
                <a:effectLst/>
                <a:uLnTx/>
                <a:uFillTx/>
                <a:latin typeface="Calibri" panose="020F0502020204030204"/>
                <a:ea typeface="+mn-ea"/>
                <a:cs typeface="+mn-cs"/>
              </a:rPr>
              <a:t>10/18/2026</a:t>
            </a:fld>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8180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B5C23016-EE08-4BB5-B33F-E1C17CD03511}"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ז'/חשון/תשפ"ז</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מציין מיקום של כותרת תחתונה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מציין מיקום של מספר שקופית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68D117EB-3307-4D6C-AFA9-339A41C9C51D}"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3433408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79A9C9E-0D0E-81E8-08BF-3C1A4B41D6E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8DAEC67-0C94-3E14-BE27-D2D3715042B6}"/>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B6485BB-C37E-2D03-9313-DFB744DA645C}"/>
              </a:ext>
            </a:extLst>
          </p:cNvPr>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35550C16-F1C0-46A7-A5BD-58572A911B3F}" type="datetimeFigureOut">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ז'/חשון/תשפ"ז</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מציין מיקום של כותרת תחתונה 4">
            <a:extLst>
              <a:ext uri="{FF2B5EF4-FFF2-40B4-BE49-F238E27FC236}">
                <a16:creationId xmlns:a16="http://schemas.microsoft.com/office/drawing/2014/main" id="{4DC1BDDD-B731-DF1B-59B5-CB80F9586A44}"/>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מספר שקופית 5">
            <a:extLst>
              <a:ext uri="{FF2B5EF4-FFF2-40B4-BE49-F238E27FC236}">
                <a16:creationId xmlns:a16="http://schemas.microsoft.com/office/drawing/2014/main" id="{E4185450-9041-6638-1E23-0ED47A8111B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FAA26DE2-A87A-497F-83ED-2F9A042E57B9}"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334917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BF66B28-3BE0-4B00-84C3-5073BD954794}" type="datetime1">
              <a:rPr lang="en-US" smtClean="0"/>
              <a:t>10/18/2026</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94695803"/>
      </p:ext>
    </p:extLst>
  </p:cSld>
  <p:clrMap bg1="dk1" tx1="lt1" bg2="dk2" tx2="lt2" accent1="accent1" accent2="accent2" accent3="accent3" accent4="accent4" accent5="accent5" accent6="accent6" hlink="hlink" folHlink="folHlink"/>
  <p:sldLayoutIdLst>
    <p:sldLayoutId id="2147483670" r:id="rId1"/>
  </p:sldLayoutIdLst>
  <p:hf hdr="0" ftr="0" dt="0"/>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r" defTabSz="457200" rtl="1"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r" defTabSz="457200" rtl="1"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609600" y="1600201"/>
            <a:ext cx="109728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8737600" y="6356351"/>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5C23016-EE08-4BB5-B33F-E1C17CD03511}" type="datetimeFigureOut">
              <a:rPr lang="he-IL" smtClean="0"/>
              <a:t>ז'/חשון/תשפ"ז</a:t>
            </a:fld>
            <a:endParaRPr lang="he-IL"/>
          </a:p>
        </p:txBody>
      </p:sp>
      <p:sp>
        <p:nvSpPr>
          <p:cNvPr id="5" name="מציין מיקום של כותרת תחתונה 4"/>
          <p:cNvSpPr>
            <a:spLocks noGrp="1"/>
          </p:cNvSpPr>
          <p:nvPr>
            <p:ph type="ftr" sz="quarter" idx="3"/>
          </p:nvPr>
        </p:nvSpPr>
        <p:spPr>
          <a:xfrm>
            <a:off x="4165600" y="6356351"/>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609600" y="6356351"/>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8D117EB-3307-4D6C-AFA9-339A41C9C51D}" type="slidenum">
              <a:rPr lang="he-IL" smtClean="0"/>
              <a:t>‹#›</a:t>
            </a:fld>
            <a:endParaRPr lang="he-IL"/>
          </a:p>
        </p:txBody>
      </p:sp>
    </p:spTree>
    <p:extLst>
      <p:ext uri="{BB962C8B-B14F-4D97-AF65-F5344CB8AC3E}">
        <p14:creationId xmlns:p14="http://schemas.microsoft.com/office/powerpoint/2010/main" val="990608770"/>
      </p:ext>
    </p:extLst>
  </p:cSld>
  <p:clrMap bg1="lt1" tx1="dk1" bg2="lt2" tx2="dk2" accent1="accent1" accent2="accent2" accent3="accent3" accent4="accent4" accent5="accent5" accent6="accent6" hlink="hlink" folHlink="folHlink"/>
  <p:sldLayoutIdLst>
    <p:sldLayoutId id="2147483672" r:id="rId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E0FCD691-CEF2-BD95-BA6A-1197C2DF6D49}"/>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D34E2B-6F5A-2E92-1431-AF99EA57997C}"/>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6611F11-F749-5315-EB20-7834F0972397}"/>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5550C16-F1C0-46A7-A5BD-58572A911B3F}"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60D1D96E-5CCF-71F8-2AFC-0BE3AF4BF4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C5B1A6E6-BE3A-7427-7210-8CC200751F28}"/>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AA26DE2-A87A-497F-83ED-2F9A042E57B9}" type="slidenum">
              <a:rPr lang="he-IL" smtClean="0"/>
              <a:t>‹#›</a:t>
            </a:fld>
            <a:endParaRPr lang="he-IL"/>
          </a:p>
        </p:txBody>
      </p:sp>
    </p:spTree>
    <p:extLst>
      <p:ext uri="{BB962C8B-B14F-4D97-AF65-F5344CB8AC3E}">
        <p14:creationId xmlns:p14="http://schemas.microsoft.com/office/powerpoint/2010/main" val="1449501528"/>
      </p:ext>
    </p:extLst>
  </p:cSld>
  <p:clrMap bg1="lt1" tx1="dk1" bg2="lt2" tx2="dk2" accent1="accent1" accent2="accent2" accent3="accent3" accent4="accent4" accent5="accent5" accent6="accent6" hlink="hlink" folHlink="folHlink"/>
  <p:sldLayoutIdLst>
    <p:sldLayoutId id="2147483674" r:id="rId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3.jpeg"/><Relationship Id="rId1" Type="http://schemas.openxmlformats.org/officeDocument/2006/relationships/slideLayout" Target="../slideLayouts/slideLayout1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41DA9AC-9D3B-9558-FAA3-26BE0956F773}"/>
              </a:ext>
            </a:extLst>
          </p:cNvPr>
          <p:cNvSpPr>
            <a:spLocks noGrp="1"/>
          </p:cNvSpPr>
          <p:nvPr>
            <p:ph type="ctrTitle"/>
          </p:nvPr>
        </p:nvSpPr>
        <p:spPr>
          <a:xfrm>
            <a:off x="1507067" y="596348"/>
            <a:ext cx="7766936" cy="1765189"/>
          </a:xfrm>
        </p:spPr>
        <p:txBody>
          <a:bodyPr/>
          <a:lstStyle/>
          <a:p>
            <a:pPr algn="ctr"/>
            <a:r>
              <a:rPr lang="he-IL" sz="16600" dirty="0"/>
              <a:t>?</a:t>
            </a:r>
          </a:p>
        </p:txBody>
      </p:sp>
      <p:sp>
        <p:nvSpPr>
          <p:cNvPr id="3" name="כותרת משנה 2">
            <a:extLst>
              <a:ext uri="{FF2B5EF4-FFF2-40B4-BE49-F238E27FC236}">
                <a16:creationId xmlns:a16="http://schemas.microsoft.com/office/drawing/2014/main" id="{75F566CA-9E50-26E9-0A14-0EB59D7E9728}"/>
              </a:ext>
            </a:extLst>
          </p:cNvPr>
          <p:cNvSpPr>
            <a:spLocks noGrp="1"/>
          </p:cNvSpPr>
          <p:nvPr>
            <p:ph type="subTitle" idx="1"/>
          </p:nvPr>
        </p:nvSpPr>
        <p:spPr>
          <a:xfrm>
            <a:off x="1395749" y="5761101"/>
            <a:ext cx="7766936" cy="1096899"/>
          </a:xfrm>
        </p:spPr>
        <p:txBody>
          <a:bodyPr/>
          <a:lstStyle/>
          <a:p>
            <a:endParaRPr lang="he-IL" dirty="0"/>
          </a:p>
        </p:txBody>
      </p:sp>
      <p:pic>
        <p:nvPicPr>
          <p:cNvPr id="1026" name="Picture 2">
            <a:extLst>
              <a:ext uri="{FF2B5EF4-FFF2-40B4-BE49-F238E27FC236}">
                <a16:creationId xmlns:a16="http://schemas.microsoft.com/office/drawing/2014/main" id="{2F0761DB-78B1-FA8E-8AC2-2C68D0F2FE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2056" y="2610836"/>
            <a:ext cx="5592914" cy="3909234"/>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03B91C2B-91DE-16E7-199B-71FCF818C1D4}"/>
              </a:ext>
            </a:extLst>
          </p:cNvPr>
          <p:cNvSpPr>
            <a:spLocks noGrp="1"/>
          </p:cNvSpPr>
          <p:nvPr>
            <p:ph type="sldNum" sz="quarter" idx="12"/>
          </p:nvPr>
        </p:nvSpPr>
        <p:spPr/>
        <p:txBody>
          <a:bodyPr/>
          <a:lstStyle/>
          <a:p>
            <a:fld id="{D57F1E4F-1CFF-5643-939E-217C01CDF565}" type="slidenum">
              <a:rPr lang="en-US" smtClean="0"/>
              <a:pPr/>
              <a:t>1</a:t>
            </a:fld>
            <a:endParaRPr lang="en-US" dirty="0"/>
          </a:p>
        </p:txBody>
      </p:sp>
      <p:pic>
        <p:nvPicPr>
          <p:cNvPr id="5" name="תמונה 4">
            <a:extLst>
              <a:ext uri="{FF2B5EF4-FFF2-40B4-BE49-F238E27FC236}">
                <a16:creationId xmlns:a16="http://schemas.microsoft.com/office/drawing/2014/main" id="{7F36B3A5-C6D0-75B6-1F09-77D124092100}"/>
              </a:ext>
            </a:extLst>
          </p:cNvPr>
          <p:cNvPicPr>
            <a:picLocks noChangeAspect="1"/>
          </p:cNvPicPr>
          <p:nvPr/>
        </p:nvPicPr>
        <p:blipFill>
          <a:blip r:embed="rId4"/>
          <a:stretch>
            <a:fillRect/>
          </a:stretch>
        </p:blipFill>
        <p:spPr>
          <a:xfrm>
            <a:off x="914379" y="593013"/>
            <a:ext cx="487722" cy="487722"/>
          </a:xfrm>
          <a:prstGeom prst="rect">
            <a:avLst/>
          </a:prstGeom>
        </p:spPr>
      </p:pic>
    </p:spTree>
    <p:custDataLst>
      <p:tags r:id="rId1"/>
    </p:custDataLst>
    <p:extLst>
      <p:ext uri="{BB962C8B-B14F-4D97-AF65-F5344CB8AC3E}">
        <p14:creationId xmlns:p14="http://schemas.microsoft.com/office/powerpoint/2010/main" val="580743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30B5B0B-C960-DE43-8D64-E96DEC837E83}"/>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06FD4797-C021-D387-A45D-30F5CA4081B5}"/>
              </a:ext>
            </a:extLst>
          </p:cNvPr>
          <p:cNvSpPr>
            <a:spLocks noGrp="1"/>
          </p:cNvSpPr>
          <p:nvPr>
            <p:ph idx="1"/>
          </p:nvPr>
        </p:nvSpPr>
        <p:spPr>
          <a:xfrm>
            <a:off x="677333" y="2160589"/>
            <a:ext cx="9635509" cy="4697411"/>
          </a:xfrm>
        </p:spPr>
        <p:txBody>
          <a:bodyPr>
            <a:normAutofit/>
          </a:bodyPr>
          <a:lstStyle/>
          <a:p>
            <a:pPr algn="ctr"/>
            <a:endParaRPr lang="he-IL" sz="4400" b="1" dirty="0">
              <a:highlight>
                <a:srgbClr val="FFFF00"/>
              </a:highlight>
            </a:endParaRPr>
          </a:p>
          <a:p>
            <a:pPr algn="ctr"/>
            <a:endParaRPr lang="he-IL" sz="4400" b="1" dirty="0">
              <a:highlight>
                <a:srgbClr val="FFFF00"/>
              </a:highlight>
            </a:endParaRPr>
          </a:p>
          <a:p>
            <a:pPr algn="ctr"/>
            <a:r>
              <a:rPr lang="he-IL" sz="4400" b="1" dirty="0">
                <a:highlight>
                  <a:srgbClr val="FFFF00"/>
                </a:highlight>
              </a:rPr>
              <a:t>רומנטיקה עם אלוקים</a:t>
            </a:r>
          </a:p>
        </p:txBody>
      </p:sp>
      <p:pic>
        <p:nvPicPr>
          <p:cNvPr id="3076" name="Picture 4" descr="3 סוגי אהבה">
            <a:extLst>
              <a:ext uri="{FF2B5EF4-FFF2-40B4-BE49-F238E27FC236}">
                <a16:creationId xmlns:a16="http://schemas.microsoft.com/office/drawing/2014/main" id="{8F2C1FAD-4301-DA00-E951-4FA79416D7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9425" y="63611"/>
            <a:ext cx="6770619" cy="2146852"/>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B0045FE1-C177-EBA7-C56F-020367CD56C1}"/>
              </a:ext>
            </a:extLst>
          </p:cNvPr>
          <p:cNvSpPr>
            <a:spLocks noGrp="1"/>
          </p:cNvSpPr>
          <p:nvPr>
            <p:ph type="sldNum" sz="quarter" idx="12"/>
          </p:nvPr>
        </p:nvSpPr>
        <p:spPr/>
        <p:txBody>
          <a:bodyPr/>
          <a:lstStyle/>
          <a:p>
            <a:fld id="{519954A3-9DFD-4C44-94BA-B95130A3BA1C}" type="slidenum">
              <a:rPr lang="en-US" smtClean="0"/>
              <a:t>2</a:t>
            </a:fld>
            <a:endParaRPr lang="en-US" dirty="0"/>
          </a:p>
        </p:txBody>
      </p:sp>
      <p:pic>
        <p:nvPicPr>
          <p:cNvPr id="5122" name="Picture 2" descr="אלוקים, אני ממש מאוכזב ממך&quot;: דו שיח דמיוני בין האדם ואלוקיו -  BeitChabad.com - בית חבד">
            <a:extLst>
              <a:ext uri="{FF2B5EF4-FFF2-40B4-BE49-F238E27FC236}">
                <a16:creationId xmlns:a16="http://schemas.microsoft.com/office/drawing/2014/main" id="{9ECDAAD4-8612-A7A4-2B20-C371C89F3E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121" y="4475798"/>
            <a:ext cx="1990725" cy="22955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שיחות עם אלוהים 3: דו-שיח לא שכיח -ספר דיגיטלי | D-steimatzky">
            <a:extLst>
              <a:ext uri="{FF2B5EF4-FFF2-40B4-BE49-F238E27FC236}">
                <a16:creationId xmlns:a16="http://schemas.microsoft.com/office/drawing/2014/main" id="{984D26CD-9389-7942-C29E-785E23BE6C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26011" y="98108"/>
            <a:ext cx="1733550" cy="263842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תמונה גרפיטי ארט אצבע אלוהים - תמונות דאלי - גלריה לעיצוב הבית">
            <a:extLst>
              <a:ext uri="{FF2B5EF4-FFF2-40B4-BE49-F238E27FC236}">
                <a16:creationId xmlns:a16="http://schemas.microsoft.com/office/drawing/2014/main" id="{249E868D-CA51-A3F4-CCE9-F3094AEB52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90718" y="4529426"/>
            <a:ext cx="3189104" cy="2237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759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0EFB3CD2-2F08-20AC-F2F3-CE1C177CFF03}"/>
              </a:ext>
            </a:extLst>
          </p:cNvPr>
          <p:cNvSpPr>
            <a:spLocks noGrp="1"/>
          </p:cNvSpPr>
          <p:nvPr>
            <p:ph type="sldNum" sz="quarter" idx="12"/>
          </p:nvPr>
        </p:nvSpPr>
        <p:spPr/>
        <p:txBody>
          <a:bodyPr/>
          <a:lstStyle/>
          <a:p>
            <a:fld id="{D57F1E4F-1CFF-5643-939E-217C01CDF565}" type="slidenum">
              <a:rPr lang="en-US" smtClean="0"/>
              <a:pPr/>
              <a:t>3</a:t>
            </a:fld>
            <a:endParaRPr lang="en-US" dirty="0"/>
          </a:p>
        </p:txBody>
      </p:sp>
      <p:pic>
        <p:nvPicPr>
          <p:cNvPr id="4" name="תמונה 3">
            <a:extLst>
              <a:ext uri="{FF2B5EF4-FFF2-40B4-BE49-F238E27FC236}">
                <a16:creationId xmlns:a16="http://schemas.microsoft.com/office/drawing/2014/main" id="{D41FCE96-8241-93D9-1854-3EA02C9F70B3}"/>
              </a:ext>
            </a:extLst>
          </p:cNvPr>
          <p:cNvPicPr>
            <a:picLocks noChangeAspect="1"/>
          </p:cNvPicPr>
          <p:nvPr/>
        </p:nvPicPr>
        <p:blipFill>
          <a:blip r:embed="rId2"/>
          <a:stretch>
            <a:fillRect/>
          </a:stretch>
        </p:blipFill>
        <p:spPr>
          <a:xfrm>
            <a:off x="-71561" y="0"/>
            <a:ext cx="12192000" cy="2759331"/>
          </a:xfrm>
          <a:prstGeom prst="rect">
            <a:avLst/>
          </a:prstGeom>
        </p:spPr>
      </p:pic>
    </p:spTree>
    <p:extLst>
      <p:ext uri="{BB962C8B-B14F-4D97-AF65-F5344CB8AC3E}">
        <p14:creationId xmlns:p14="http://schemas.microsoft.com/office/powerpoint/2010/main" val="2333568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4ED02FF1-AD91-05E6-C47D-388BA9AA801B}"/>
              </a:ext>
            </a:extLst>
          </p:cNvPr>
          <p:cNvSpPr>
            <a:spLocks noGrp="1"/>
          </p:cNvSpPr>
          <p:nvPr>
            <p:ph type="sldNum" sz="quarter" idx="12"/>
          </p:nvPr>
        </p:nvSpPr>
        <p:spPr/>
        <p:txBody>
          <a:bodyPr/>
          <a:lstStyle/>
          <a:p>
            <a:fld id="{D57F1E4F-1CFF-5643-939E-217C01CDF565}" type="slidenum">
              <a:rPr lang="en-US" smtClean="0"/>
              <a:pPr/>
              <a:t>4</a:t>
            </a:fld>
            <a:endParaRPr lang="en-US" dirty="0"/>
          </a:p>
        </p:txBody>
      </p:sp>
      <p:pic>
        <p:nvPicPr>
          <p:cNvPr id="1026" name="Picture 2" descr="בית המקדש: כל מה שרציתם לדעת, בצורה מרתקת, כולל וידיאו - הידברות">
            <a:extLst>
              <a:ext uri="{FF2B5EF4-FFF2-40B4-BE49-F238E27FC236}">
                <a16:creationId xmlns:a16="http://schemas.microsoft.com/office/drawing/2014/main" id="{31D355E2-D81B-2AE9-8429-F6628BBA5B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899" y="3217422"/>
            <a:ext cx="5064988" cy="335830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המשכן – ויקיפדיה">
            <a:extLst>
              <a:ext uri="{FF2B5EF4-FFF2-40B4-BE49-F238E27FC236}">
                <a16:creationId xmlns:a16="http://schemas.microsoft.com/office/drawing/2014/main" id="{3BC5707B-145A-62BB-F31E-A09FA92448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8070" y="0"/>
            <a:ext cx="4188071" cy="3085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842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2810B26A-3827-2425-14B4-3888FB0ECBCD}"/>
              </a:ext>
            </a:extLst>
          </p:cNvPr>
          <p:cNvSpPr>
            <a:spLocks noGrp="1"/>
          </p:cNvSpPr>
          <p:nvPr>
            <p:ph type="sldNum" sz="quarter" idx="12"/>
          </p:nvPr>
        </p:nvSpPr>
        <p:spPr/>
        <p:txBody>
          <a:bodyPr/>
          <a:lstStyle/>
          <a:p>
            <a:fld id="{D57F1E4F-1CFF-5643-939E-217C01CDF565}" type="slidenum">
              <a:rPr lang="en-US" smtClean="0"/>
              <a:pPr/>
              <a:t>5</a:t>
            </a:fld>
            <a:endParaRPr lang="en-US" dirty="0"/>
          </a:p>
        </p:txBody>
      </p:sp>
      <p:pic>
        <p:nvPicPr>
          <p:cNvPr id="4" name="תמונה 3">
            <a:extLst>
              <a:ext uri="{FF2B5EF4-FFF2-40B4-BE49-F238E27FC236}">
                <a16:creationId xmlns:a16="http://schemas.microsoft.com/office/drawing/2014/main" id="{165FB9F8-15FA-D97C-16B8-65CAE4FB347A}"/>
              </a:ext>
            </a:extLst>
          </p:cNvPr>
          <p:cNvPicPr>
            <a:picLocks noChangeAspect="1"/>
          </p:cNvPicPr>
          <p:nvPr/>
        </p:nvPicPr>
        <p:blipFill>
          <a:blip r:embed="rId2"/>
          <a:stretch>
            <a:fillRect/>
          </a:stretch>
        </p:blipFill>
        <p:spPr>
          <a:xfrm>
            <a:off x="490365" y="0"/>
            <a:ext cx="11211270" cy="6858000"/>
          </a:xfrm>
          <a:prstGeom prst="rect">
            <a:avLst/>
          </a:prstGeom>
        </p:spPr>
      </p:pic>
    </p:spTree>
    <p:extLst>
      <p:ext uri="{BB962C8B-B14F-4D97-AF65-F5344CB8AC3E}">
        <p14:creationId xmlns:p14="http://schemas.microsoft.com/office/powerpoint/2010/main" val="4059341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D584F-2F05-CD45-3552-639B2F255E1A}"/>
            </a:ext>
          </a:extLst>
        </p:cNvPr>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27AE303B-B41F-2C8D-4D3B-FD0BCF81A165}"/>
              </a:ext>
            </a:extLst>
          </p:cNvPr>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4" name="תמונה 3">
            <a:extLst>
              <a:ext uri="{FF2B5EF4-FFF2-40B4-BE49-F238E27FC236}">
                <a16:creationId xmlns:a16="http://schemas.microsoft.com/office/drawing/2014/main" id="{385975E8-E2FA-3B3B-120D-28ECC623630E}"/>
              </a:ext>
            </a:extLst>
          </p:cNvPr>
          <p:cNvPicPr>
            <a:picLocks noChangeAspect="1"/>
          </p:cNvPicPr>
          <p:nvPr/>
        </p:nvPicPr>
        <p:blipFill>
          <a:blip r:embed="rId2"/>
          <a:stretch>
            <a:fillRect/>
          </a:stretch>
        </p:blipFill>
        <p:spPr>
          <a:xfrm>
            <a:off x="0" y="956402"/>
            <a:ext cx="12192000" cy="4722559"/>
          </a:xfrm>
          <a:prstGeom prst="rect">
            <a:avLst/>
          </a:prstGeom>
        </p:spPr>
      </p:pic>
    </p:spTree>
    <p:extLst>
      <p:ext uri="{BB962C8B-B14F-4D97-AF65-F5344CB8AC3E}">
        <p14:creationId xmlns:p14="http://schemas.microsoft.com/office/powerpoint/2010/main" val="4207332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0167DD0-5BDA-56D9-75AE-7FE9B5CB5BDE}"/>
              </a:ext>
            </a:extLst>
          </p:cNvPr>
          <p:cNvSpPr>
            <a:spLocks noGrp="1"/>
          </p:cNvSpPr>
          <p:nvPr>
            <p:ph type="title"/>
          </p:nvPr>
        </p:nvSpPr>
        <p:spPr/>
        <p:txBody>
          <a:bodyPr/>
          <a:lstStyle/>
          <a:p>
            <a:pPr algn="ctr"/>
            <a:r>
              <a:rPr lang="he-IL" dirty="0"/>
              <a:t>ר' יצחק </a:t>
            </a:r>
            <a:r>
              <a:rPr lang="he-IL" dirty="0" err="1"/>
              <a:t>הוטנר</a:t>
            </a:r>
            <a:endParaRPr lang="he-IL" dirty="0"/>
          </a:p>
        </p:txBody>
      </p:sp>
      <p:sp>
        <p:nvSpPr>
          <p:cNvPr id="3" name="מציין מיקום תוכן 2">
            <a:extLst>
              <a:ext uri="{FF2B5EF4-FFF2-40B4-BE49-F238E27FC236}">
                <a16:creationId xmlns:a16="http://schemas.microsoft.com/office/drawing/2014/main" id="{1157B432-1A0A-2879-0DD0-DA4230917FAD}"/>
              </a:ext>
            </a:extLst>
          </p:cNvPr>
          <p:cNvSpPr>
            <a:spLocks noGrp="1"/>
          </p:cNvSpPr>
          <p:nvPr>
            <p:ph idx="1"/>
          </p:nvPr>
        </p:nvSpPr>
        <p:spPr>
          <a:xfrm>
            <a:off x="677334" y="2160589"/>
            <a:ext cx="8596668" cy="4697411"/>
          </a:xfrm>
        </p:spPr>
        <p:txBody>
          <a:bodyPr>
            <a:normAutofit fontScale="55000" lnSpcReduction="20000"/>
          </a:bodyPr>
          <a:lstStyle/>
          <a:p>
            <a:pPr algn="r"/>
            <a:r>
              <a:rPr lang="he-IL" b="1" i="0" dirty="0">
                <a:solidFill>
                  <a:srgbClr val="000000"/>
                </a:solidFill>
                <a:effectLst/>
                <a:latin typeface="almoni 400"/>
              </a:rPr>
              <a:t>ה' אלול תש"ל</a:t>
            </a:r>
            <a:r>
              <a:rPr lang="he-IL" b="0" i="0" dirty="0">
                <a:solidFill>
                  <a:srgbClr val="000000"/>
                </a:solidFill>
                <a:effectLst/>
                <a:latin typeface="almoni 400"/>
              </a:rPr>
              <a:t>. תחילת זמן 'אלול' בישיבות. את אווירת </a:t>
            </a:r>
            <a:r>
              <a:rPr lang="he-IL" b="0" i="0" dirty="0" err="1">
                <a:solidFill>
                  <a:srgbClr val="000000"/>
                </a:solidFill>
                <a:effectLst/>
                <a:latin typeface="almoni 400"/>
              </a:rPr>
              <a:t>ה'שטייגען</a:t>
            </a:r>
            <a:r>
              <a:rPr lang="he-IL" b="0" i="0" dirty="0">
                <a:solidFill>
                  <a:srgbClr val="000000"/>
                </a:solidFill>
                <a:effectLst/>
                <a:latin typeface="almoni 400"/>
              </a:rPr>
              <a:t>' קוטעת שמועה ולפיה מטוס ובו יהודים חרדיים נחטף. הדיווחים בכלי התקשורת הכלליים הם לאקוניים, אך בהיכלי התורה מתפשטת השמועה. הגאון האדיר הרב יצחק </a:t>
            </a:r>
            <a:r>
              <a:rPr lang="he-IL" b="0" i="0" dirty="0" err="1">
                <a:solidFill>
                  <a:srgbClr val="000000"/>
                </a:solidFill>
                <a:effectLst/>
                <a:latin typeface="almoni 400"/>
              </a:rPr>
              <a:t>הוטנר</a:t>
            </a:r>
            <a:r>
              <a:rPr lang="he-IL" b="0" i="0" dirty="0">
                <a:solidFill>
                  <a:srgbClr val="000000"/>
                </a:solidFill>
                <a:effectLst/>
                <a:latin typeface="almoni 400"/>
              </a:rPr>
              <a:t> אשתו, בתו היחידה וחתנו הגאון רבי יונתן דיוויד היו על המטוס שנחטף.</a:t>
            </a:r>
          </a:p>
          <a:p>
            <a:pPr algn="r"/>
            <a:r>
              <a:rPr lang="he-IL" b="0" i="0" dirty="0">
                <a:solidFill>
                  <a:srgbClr val="000000"/>
                </a:solidFill>
                <a:effectLst/>
                <a:latin typeface="almoni 400"/>
              </a:rPr>
              <a:t>לימים תוכר החטיפה בשם 'חטיפת המטוסים לשדה </a:t>
            </a:r>
            <a:r>
              <a:rPr lang="he-IL" b="0" i="0" dirty="0" err="1">
                <a:solidFill>
                  <a:srgbClr val="000000"/>
                </a:solidFill>
                <a:effectLst/>
                <a:latin typeface="almoni 400"/>
              </a:rPr>
              <a:t>דוסון</a:t>
            </a:r>
            <a:r>
              <a:rPr lang="he-IL" b="0" i="0" dirty="0">
                <a:solidFill>
                  <a:srgbClr val="000000"/>
                </a:solidFill>
                <a:effectLst/>
                <a:latin typeface="almoni 400"/>
              </a:rPr>
              <a:t>'. מדובר היה בסדרה של חטיפות מטוסים שבוצעו במהלך אותו חודש על ידי ארגון שנודע בשם החזית העממית לשחרור פלסטין. החוטפים השתלטו על תא הטייס והודיעו "מדבר הקברניט החדש שלכם. הטיסה נחטפה על ידי החזית העממית לשחרור פלסטין".</a:t>
            </a:r>
          </a:p>
          <a:p>
            <a:pPr algn="r"/>
            <a:r>
              <a:rPr lang="he-IL" b="0" i="0" dirty="0">
                <a:solidFill>
                  <a:srgbClr val="000000"/>
                </a:solidFill>
                <a:effectLst/>
                <a:latin typeface="almoni 400"/>
              </a:rPr>
              <a:t>תוכניתם של החוטפים הייתה לחטוף שלושה מטוסים שהיו מיועדים להגיע לניו יורק. מתוכם הם הצליחו לחטוף שניים. המטוסים החטופים הונחתו בשדה התעופה זרקא, הידוע גם כשדה </a:t>
            </a:r>
            <a:r>
              <a:rPr lang="he-IL" b="0" i="0" dirty="0" err="1">
                <a:solidFill>
                  <a:srgbClr val="000000"/>
                </a:solidFill>
                <a:effectLst/>
                <a:latin typeface="almoni 400"/>
              </a:rPr>
              <a:t>דוסון</a:t>
            </a:r>
            <a:r>
              <a:rPr lang="he-IL" b="0" i="0" dirty="0">
                <a:solidFill>
                  <a:srgbClr val="000000"/>
                </a:solidFill>
                <a:effectLst/>
                <a:latin typeface="almoni 400"/>
              </a:rPr>
              <a:t>, מסלול המראה מדברי מבודד בירדן ששימש בעבר כבסיס חיל האוויר המלכותי הבריטי. הניסיון לחטוף גם את טיסת אל על 219 מאמסטרדם סוכל: אחד החוטפים, פטריק </a:t>
            </a:r>
            <a:r>
              <a:rPr lang="he-IL" b="0" i="0" dirty="0" err="1">
                <a:solidFill>
                  <a:srgbClr val="000000"/>
                </a:solidFill>
                <a:effectLst/>
                <a:latin typeface="almoni 400"/>
              </a:rPr>
              <a:t>ארגואלו</a:t>
            </a:r>
            <a:r>
              <a:rPr lang="he-IL" b="0" i="0" dirty="0">
                <a:solidFill>
                  <a:srgbClr val="000000"/>
                </a:solidFill>
                <a:effectLst/>
                <a:latin typeface="almoni 400"/>
              </a:rPr>
              <a:t> נורה על ידי המאבטחים, ושותפתו </a:t>
            </a:r>
            <a:r>
              <a:rPr lang="he-IL" b="0" i="0" dirty="0" err="1">
                <a:solidFill>
                  <a:srgbClr val="000000"/>
                </a:solidFill>
                <a:effectLst/>
                <a:latin typeface="almoni 400"/>
              </a:rPr>
              <a:t>ליילה</a:t>
            </a:r>
            <a:r>
              <a:rPr lang="he-IL" b="0" i="0" dirty="0">
                <a:solidFill>
                  <a:srgbClr val="000000"/>
                </a:solidFill>
                <a:effectLst/>
                <a:latin typeface="almoni 400"/>
              </a:rPr>
              <a:t> </a:t>
            </a:r>
            <a:r>
              <a:rPr lang="he-IL" b="0" i="0" dirty="0" err="1">
                <a:solidFill>
                  <a:srgbClr val="000000"/>
                </a:solidFill>
                <a:effectLst/>
                <a:latin typeface="almoni 400"/>
              </a:rPr>
              <a:t>ח'אלד</a:t>
            </a:r>
            <a:r>
              <a:rPr lang="he-IL" b="0" i="0" dirty="0">
                <a:solidFill>
                  <a:srgbClr val="000000"/>
                </a:solidFill>
                <a:effectLst/>
                <a:latin typeface="almoni 400"/>
              </a:rPr>
              <a:t> נעצרה והועברה לידי הרשויות הבריטיות בלונדון. שני חוטפים שנמנע מהם לעלות לטיסת אל על חטפו במקום זאת בואינג 747, העבירו את המטוס הגדול לביירות, ואז לקהיר במקום לשדה הירדני הקטן. במשך שנים נודע האירוע כ"יום השחור של התעופה".</a:t>
            </a:r>
            <a:br>
              <a:rPr lang="he-IL" b="0" i="0" dirty="0">
                <a:solidFill>
                  <a:srgbClr val="000000"/>
                </a:solidFill>
                <a:effectLst/>
                <a:latin typeface="almoni 400"/>
              </a:rPr>
            </a:br>
            <a:r>
              <a:rPr lang="he-IL" b="0" i="0" dirty="0">
                <a:solidFill>
                  <a:srgbClr val="000000"/>
                </a:solidFill>
                <a:effectLst/>
                <a:latin typeface="almoni 400"/>
              </a:rPr>
              <a:t>מטוס חמישי, מבחריין, נחטף מספר ימים לאחר מכן על ידי אוהד החזית העממית והובא גם הוא לשדה </a:t>
            </a:r>
            <a:r>
              <a:rPr lang="he-IL" b="0" i="0" dirty="0" err="1">
                <a:solidFill>
                  <a:srgbClr val="000000"/>
                </a:solidFill>
                <a:effectLst/>
                <a:latin typeface="almoni 400"/>
              </a:rPr>
              <a:t>דוסון</a:t>
            </a:r>
            <a:r>
              <a:rPr lang="he-IL" b="0" i="0" dirty="0">
                <a:solidFill>
                  <a:srgbClr val="000000"/>
                </a:solidFill>
                <a:effectLst/>
                <a:latin typeface="almoni 400"/>
              </a:rPr>
              <a:t> במטרה ללחוץ על הממשלה הבריטית לשחרר את </a:t>
            </a:r>
            <a:r>
              <a:rPr lang="he-IL" b="0" i="0" dirty="0" err="1">
                <a:solidFill>
                  <a:srgbClr val="000000"/>
                </a:solidFill>
                <a:effectLst/>
                <a:latin typeface="almoni 400"/>
              </a:rPr>
              <a:t>ח'אלד</a:t>
            </a:r>
            <a:r>
              <a:rPr lang="he-IL" b="0" i="0" dirty="0">
                <a:solidFill>
                  <a:srgbClr val="000000"/>
                </a:solidFill>
                <a:effectLst/>
                <a:latin typeface="almoni 400"/>
              </a:rPr>
              <a:t>.</a:t>
            </a:r>
          </a:p>
          <a:p>
            <a:pPr algn="r"/>
            <a:r>
              <a:rPr lang="he-IL" b="0" i="0" dirty="0">
                <a:solidFill>
                  <a:srgbClr val="000000"/>
                </a:solidFill>
                <a:effectLst/>
                <a:latin typeface="almoni 400"/>
              </a:rPr>
              <a:t>אנשי החזית העממית הפרידו את אנשי הצוות והנוסעים אזרחי ארצות הברית, ישראל, גרמניה ושווייץ והחזיקו אותם בשבי, בעוד ששאר החטופים הועברו לעמאן. רוב החטופים שוחררו, אך 56 הושארו כבני ערובה, ביניהם הישראלים ונוסעים שזוהו כיהודים. כאות לרצינות כוונותיהם פוצצו אנשי החזית העממית את המטוסים הריקים אל מול התקשורת העולמית.</a:t>
            </a:r>
          </a:p>
          <a:p>
            <a:pPr algn="r"/>
            <a:r>
              <a:rPr lang="he-IL" b="0" i="0" dirty="0">
                <a:solidFill>
                  <a:srgbClr val="000000"/>
                </a:solidFill>
                <a:effectLst/>
                <a:latin typeface="almoni 400"/>
              </a:rPr>
              <a:t>במקביל לפעולות השונות, בהיכלי התורה נאמרו מדי יום פרקי תהילים, </a:t>
            </a:r>
            <a:r>
              <a:rPr lang="he-IL" b="0" i="0" dirty="0" err="1">
                <a:solidFill>
                  <a:srgbClr val="000000"/>
                </a:solidFill>
                <a:effectLst/>
                <a:latin typeface="almoni 400"/>
              </a:rPr>
              <a:t>בשטיבלאך</a:t>
            </a:r>
            <a:r>
              <a:rPr lang="he-IL" b="0" i="0" dirty="0">
                <a:solidFill>
                  <a:srgbClr val="000000"/>
                </a:solidFill>
                <a:effectLst/>
                <a:latin typeface="almoni 400"/>
              </a:rPr>
              <a:t> היו משמרות תהילים לאורך כל שעות היממה שעות לימוד רבות הוקדשו לשחרור החטופים היהודיים ובראשם משפחת </a:t>
            </a:r>
            <a:r>
              <a:rPr lang="he-IL" b="0" i="0" dirty="0" err="1">
                <a:solidFill>
                  <a:srgbClr val="000000"/>
                </a:solidFill>
                <a:effectLst/>
                <a:latin typeface="almoni 400"/>
              </a:rPr>
              <a:t>הוטנר</a:t>
            </a:r>
            <a:r>
              <a:rPr lang="he-IL" b="0" i="0" dirty="0">
                <a:solidFill>
                  <a:srgbClr val="000000"/>
                </a:solidFill>
                <a:effectLst/>
                <a:latin typeface="almoni 400"/>
              </a:rPr>
              <a:t>. כל הפעולות נעשו בזהירות רבה, מחשש שהחוטפים ישמעו על ה'אוצר' היהודי היקר שבידיהם {הגאון רבי יצחק </a:t>
            </a:r>
            <a:r>
              <a:rPr lang="he-IL" b="0" i="0" dirty="0" err="1">
                <a:solidFill>
                  <a:srgbClr val="000000"/>
                </a:solidFill>
                <a:effectLst/>
                <a:latin typeface="almoni 400"/>
              </a:rPr>
              <a:t>הוטנר</a:t>
            </a:r>
            <a:r>
              <a:rPr lang="he-IL" b="0" i="0" dirty="0">
                <a:solidFill>
                  <a:srgbClr val="000000"/>
                </a:solidFill>
                <a:effectLst/>
                <a:latin typeface="almoni 400"/>
              </a:rPr>
              <a:t>] ויעלו את מחיר שחרורו.</a:t>
            </a:r>
          </a:p>
          <a:p>
            <a:pPr algn="r"/>
            <a:r>
              <a:rPr lang="he-IL" b="0" i="0" dirty="0">
                <a:solidFill>
                  <a:srgbClr val="000000"/>
                </a:solidFill>
                <a:effectLst/>
                <a:latin typeface="almoni 400"/>
              </a:rPr>
              <a:t>בשיחת קודש מיוחדת שמיימית שנשא מרן האדמו"ר </a:t>
            </a:r>
            <a:r>
              <a:rPr lang="he-IL" b="0" i="0" dirty="0" err="1">
                <a:solidFill>
                  <a:srgbClr val="000000"/>
                </a:solidFill>
                <a:effectLst/>
                <a:latin typeface="almoni 400"/>
              </a:rPr>
              <a:t>מליובאוויטש</a:t>
            </a:r>
            <a:r>
              <a:rPr lang="he-IL" b="0" i="0" dirty="0">
                <a:solidFill>
                  <a:srgbClr val="000000"/>
                </a:solidFill>
                <a:effectLst/>
                <a:latin typeface="almoni 400"/>
              </a:rPr>
              <a:t>, בעת התוועדות שבת פרשת תבוא, </a:t>
            </a:r>
            <a:r>
              <a:rPr lang="he-IL" b="1" i="0" dirty="0">
                <a:solidFill>
                  <a:srgbClr val="000000"/>
                </a:solidFill>
                <a:effectLst/>
                <a:latin typeface="almoni 400"/>
              </a:rPr>
              <a:t>ח"י אלול ה'תש"ל</a:t>
            </a:r>
            <a:r>
              <a:rPr lang="he-IL" b="0" i="0" dirty="0">
                <a:solidFill>
                  <a:srgbClr val="000000"/>
                </a:solidFill>
                <a:effectLst/>
                <a:latin typeface="almoni 400"/>
              </a:rPr>
              <a:t>, הרבי </a:t>
            </a:r>
            <a:r>
              <a:rPr lang="he-IL" b="0" i="0" dirty="0" err="1">
                <a:solidFill>
                  <a:srgbClr val="000000"/>
                </a:solidFill>
                <a:effectLst/>
                <a:latin typeface="almoni 400"/>
              </a:rPr>
              <a:t>מליובאוויאטש</a:t>
            </a:r>
            <a:r>
              <a:rPr lang="he-IL" b="0" i="0" dirty="0">
                <a:solidFill>
                  <a:srgbClr val="000000"/>
                </a:solidFill>
                <a:effectLst/>
                <a:latin typeface="almoni 400"/>
              </a:rPr>
              <a:t> מתייחס לראשונה בפני קהל אלפים  לחטיפתו של הרב  </a:t>
            </a:r>
            <a:r>
              <a:rPr lang="he-IL" b="0" i="0" dirty="0" err="1">
                <a:solidFill>
                  <a:srgbClr val="000000"/>
                </a:solidFill>
                <a:effectLst/>
                <a:latin typeface="almoni 400"/>
              </a:rPr>
              <a:t>הוטנר</a:t>
            </a:r>
            <a:r>
              <a:rPr lang="he-IL" b="0" i="0" dirty="0">
                <a:solidFill>
                  <a:srgbClr val="000000"/>
                </a:solidFill>
                <a:effectLst/>
                <a:latin typeface="almoni 400"/>
              </a:rPr>
              <a:t> ובני משפחתו  ומבטיח שיהיה נס למעלה מדרך הטבע.</a:t>
            </a:r>
          </a:p>
          <a:p>
            <a:pPr algn="r"/>
            <a:r>
              <a:rPr lang="he-IL" b="0" i="0" dirty="0">
                <a:solidFill>
                  <a:srgbClr val="000000"/>
                </a:solidFill>
                <a:effectLst/>
                <a:latin typeface="almoni 400"/>
              </a:rPr>
              <a:t>האדמו"ר </a:t>
            </a:r>
            <a:r>
              <a:rPr lang="he-IL" b="0" i="0" dirty="0" err="1">
                <a:solidFill>
                  <a:srgbClr val="000000"/>
                </a:solidFill>
                <a:effectLst/>
                <a:latin typeface="almoni 400"/>
              </a:rPr>
              <a:t>מליובאוויטש</a:t>
            </a:r>
            <a:r>
              <a:rPr lang="he-IL" b="0" i="0" dirty="0">
                <a:solidFill>
                  <a:srgbClr val="000000"/>
                </a:solidFill>
                <a:effectLst/>
                <a:latin typeface="almoni 400"/>
              </a:rPr>
              <a:t> הזכיר  שביום ח"י אלול  הוא יום הסתלקותו של המהר"ל מפראג.</a:t>
            </a:r>
          </a:p>
          <a:p>
            <a:pPr algn="r"/>
            <a:r>
              <a:rPr lang="he-IL" b="0" i="0" dirty="0">
                <a:solidFill>
                  <a:srgbClr val="000000"/>
                </a:solidFill>
                <a:effectLst/>
                <a:latin typeface="almoni 400"/>
              </a:rPr>
              <a:t>ואז הוסיף משפט מדהים אודות החטיפה שהסעירה את העולם כולו:  "</a:t>
            </a:r>
            <a:r>
              <a:rPr lang="he-IL" b="1" i="0" dirty="0">
                <a:solidFill>
                  <a:srgbClr val="000000"/>
                </a:solidFill>
                <a:effectLst/>
                <a:latin typeface="almoni 400"/>
              </a:rPr>
              <a:t>בוודאי המהר"ל </a:t>
            </a:r>
            <a:r>
              <a:rPr lang="he-IL" b="1" i="0" dirty="0" err="1">
                <a:solidFill>
                  <a:srgbClr val="000000"/>
                </a:solidFill>
                <a:effectLst/>
                <a:latin typeface="almoni 400"/>
              </a:rPr>
              <a:t>מפארג</a:t>
            </a:r>
            <a:r>
              <a:rPr lang="he-IL" b="1" i="0" dirty="0">
                <a:solidFill>
                  <a:srgbClr val="000000"/>
                </a:solidFill>
                <a:effectLst/>
                <a:latin typeface="almoni 400"/>
              </a:rPr>
              <a:t>  פועל בשמיים שמי שיש לו '</a:t>
            </a:r>
            <a:r>
              <a:rPr lang="he-IL" b="1" i="0" dirty="0" err="1">
                <a:solidFill>
                  <a:srgbClr val="000000"/>
                </a:solidFill>
                <a:effectLst/>
                <a:latin typeface="almoni 400"/>
              </a:rPr>
              <a:t>קאך</a:t>
            </a:r>
            <a:r>
              <a:rPr lang="he-IL" b="1" i="0" dirty="0">
                <a:solidFill>
                  <a:srgbClr val="000000"/>
                </a:solidFill>
                <a:effectLst/>
                <a:latin typeface="almoni 400"/>
              </a:rPr>
              <a:t>' [התלהבות] מיוחדת בתורת המהר"ל מפראג, תעמוד לו הזכות להינצל, ויהיה לו נס, נס גלוי, נס למעלה מדרך הטבע</a:t>
            </a:r>
            <a:r>
              <a:rPr lang="he-IL" b="0" i="0" dirty="0">
                <a:solidFill>
                  <a:srgbClr val="000000"/>
                </a:solidFill>
                <a:effectLst/>
                <a:latin typeface="almoni 400"/>
              </a:rPr>
              <a:t>".</a:t>
            </a:r>
          </a:p>
          <a:p>
            <a:pPr algn="r"/>
            <a:r>
              <a:rPr lang="he-IL" b="0" i="0" dirty="0">
                <a:solidFill>
                  <a:srgbClr val="000000"/>
                </a:solidFill>
                <a:effectLst/>
                <a:latin typeface="almoni 400"/>
              </a:rPr>
              <a:t>הדברים פורסמו מיד בכל העולם והשרו ביטחון רב שאכן מרן הרב יצחק </a:t>
            </a:r>
            <a:r>
              <a:rPr lang="he-IL" b="0" i="0" dirty="0" err="1">
                <a:solidFill>
                  <a:srgbClr val="000000"/>
                </a:solidFill>
                <a:effectLst/>
                <a:latin typeface="almoni 400"/>
              </a:rPr>
              <a:t>הוטנר</a:t>
            </a:r>
            <a:r>
              <a:rPr lang="he-IL" b="0" i="0" dirty="0">
                <a:solidFill>
                  <a:srgbClr val="000000"/>
                </a:solidFill>
                <a:effectLst/>
                <a:latin typeface="almoni 400"/>
              </a:rPr>
              <a:t> וכל הנוסעים יצאו בשלום מהחטיפה. ההתרגשות מדבריו של האדמו"ר </a:t>
            </a:r>
            <a:r>
              <a:rPr lang="he-IL" b="0" i="0" dirty="0" err="1">
                <a:solidFill>
                  <a:srgbClr val="000000"/>
                </a:solidFill>
                <a:effectLst/>
                <a:latin typeface="almoni 400"/>
              </a:rPr>
              <a:t>מליובאוויטש</a:t>
            </a:r>
            <a:r>
              <a:rPr lang="he-IL" b="0" i="0" dirty="0">
                <a:solidFill>
                  <a:srgbClr val="000000"/>
                </a:solidFill>
                <a:effectLst/>
                <a:latin typeface="almoni 400"/>
              </a:rPr>
              <a:t> בכל היכלי התורה והישיבות על ההבטחה הברורה של הרבי שיתרחש נס למעלה מדרך הטבע, תוך שהוא מציין שהמהר"ל פועל בשמיים להגן על שעוסק בתורתו בהתלהבות מיוחדת. ואכן בדיוק שבוע לאחר דבריו של מרן האדמו"ר </a:t>
            </a:r>
            <a:r>
              <a:rPr lang="he-IL" b="0" i="0" dirty="0" err="1">
                <a:solidFill>
                  <a:srgbClr val="000000"/>
                </a:solidFill>
                <a:effectLst/>
                <a:latin typeface="almoni 400"/>
              </a:rPr>
              <a:t>מליובאוויש</a:t>
            </a:r>
            <a:r>
              <a:rPr lang="he-IL" b="0" i="0" dirty="0">
                <a:solidFill>
                  <a:srgbClr val="000000"/>
                </a:solidFill>
                <a:effectLst/>
                <a:latin typeface="almoni 400"/>
              </a:rPr>
              <a:t> </a:t>
            </a:r>
            <a:r>
              <a:rPr lang="he-IL" b="1" i="0" dirty="0">
                <a:solidFill>
                  <a:srgbClr val="000000"/>
                </a:solidFill>
                <a:effectLst/>
                <a:latin typeface="almoni 400"/>
              </a:rPr>
              <a:t>בכ"ה אלול</a:t>
            </a:r>
            <a:r>
              <a:rPr lang="he-IL" b="0" i="0" dirty="0">
                <a:solidFill>
                  <a:srgbClr val="000000"/>
                </a:solidFill>
                <a:effectLst/>
                <a:latin typeface="almoni 400"/>
              </a:rPr>
              <a:t> שוחררו בני הערובה ובתוכם הרב </a:t>
            </a:r>
            <a:r>
              <a:rPr lang="he-IL" b="0" i="0" dirty="0" err="1">
                <a:solidFill>
                  <a:srgbClr val="000000"/>
                </a:solidFill>
                <a:effectLst/>
                <a:latin typeface="almoni 400"/>
              </a:rPr>
              <a:t>הוטנר</a:t>
            </a:r>
            <a:r>
              <a:rPr lang="he-IL" b="0" i="0" dirty="0">
                <a:solidFill>
                  <a:srgbClr val="000000"/>
                </a:solidFill>
                <a:effectLst/>
                <a:latin typeface="almoni 400"/>
              </a:rPr>
              <a:t> ובני משפחתו בריאים ושלמים.</a:t>
            </a:r>
          </a:p>
          <a:p>
            <a:endParaRPr lang="he-IL" dirty="0"/>
          </a:p>
        </p:txBody>
      </p:sp>
      <p:sp>
        <p:nvSpPr>
          <p:cNvPr id="4" name="מציין מיקום של מספר שקופית 3">
            <a:extLst>
              <a:ext uri="{FF2B5EF4-FFF2-40B4-BE49-F238E27FC236}">
                <a16:creationId xmlns:a16="http://schemas.microsoft.com/office/drawing/2014/main" id="{1C3B1551-C571-DEAC-3326-FBE1F51C280D}"/>
              </a:ext>
            </a:extLst>
          </p:cNvPr>
          <p:cNvSpPr>
            <a:spLocks noGrp="1"/>
          </p:cNvSpPr>
          <p:nvPr>
            <p:ph type="sldNum" sz="quarter" idx="12"/>
          </p:nvPr>
        </p:nvSpPr>
        <p:spPr/>
        <p:txBody>
          <a:bodyPr/>
          <a:lstStyle/>
          <a:p>
            <a:fld id="{519954A3-9DFD-4C44-94BA-B95130A3BA1C}" type="slidenum">
              <a:rPr lang="en-US" smtClean="0"/>
              <a:t>7</a:t>
            </a:fld>
            <a:endParaRPr lang="en-US" dirty="0"/>
          </a:p>
        </p:txBody>
      </p:sp>
      <p:pic>
        <p:nvPicPr>
          <p:cNvPr id="2050" name="Picture 2" descr="הרבי מליובאוויטש גייס את המהר&quot;ל מפארג להצלת הגאון רבי יצחק הוטנר - חדשות JDN">
            <a:extLst>
              <a:ext uri="{FF2B5EF4-FFF2-40B4-BE49-F238E27FC236}">
                <a16:creationId xmlns:a16="http://schemas.microsoft.com/office/drawing/2014/main" id="{0539706E-84BF-3F47-D928-EB05D4C59F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0275" y="73632"/>
            <a:ext cx="2371725" cy="19240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הרבי מליובאוויטש גייס את המהר&quot;ל מפארג להצלת הגאון רבי יצחק הוטנר - חדשות JDN">
            <a:extLst>
              <a:ext uri="{FF2B5EF4-FFF2-40B4-BE49-F238E27FC236}">
                <a16:creationId xmlns:a16="http://schemas.microsoft.com/office/drawing/2014/main" id="{9B3C1C9B-14B3-5269-094D-2DC6E4693B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70" y="56073"/>
            <a:ext cx="2476500"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950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651ABC19-526B-5FED-8FB3-E6A6E296162B}"/>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
        <p:nvSpPr>
          <p:cNvPr id="4" name="תיבת טקסט 3">
            <a:extLst>
              <a:ext uri="{FF2B5EF4-FFF2-40B4-BE49-F238E27FC236}">
                <a16:creationId xmlns:a16="http://schemas.microsoft.com/office/drawing/2014/main" id="{6424F003-E008-4BAF-775B-4968350824F4}"/>
              </a:ext>
            </a:extLst>
          </p:cNvPr>
          <p:cNvSpPr txBox="1"/>
          <p:nvPr/>
        </p:nvSpPr>
        <p:spPr>
          <a:xfrm>
            <a:off x="9692640" y="159026"/>
            <a:ext cx="2425148" cy="2862322"/>
          </a:xfrm>
          <a:prstGeom prst="rect">
            <a:avLst/>
          </a:prstGeom>
          <a:noFill/>
        </p:spPr>
        <p:txBody>
          <a:bodyPr wrap="square" rtlCol="1">
            <a:spAutoFit/>
          </a:bodyPr>
          <a:lstStyle/>
          <a:p>
            <a:pPr algn="ctr"/>
            <a:r>
              <a:rPr lang="he-IL" b="1" i="0" dirty="0">
                <a:solidFill>
                  <a:srgbClr val="000000"/>
                </a:solidFill>
                <a:effectLst/>
                <a:latin typeface="Verdana" panose="020B0604030504040204" pitchFamily="34" charset="0"/>
              </a:rPr>
              <a:t>בלבבי משכן אבנה</a:t>
            </a:r>
            <a:br>
              <a:rPr lang="he-IL" b="1" dirty="0"/>
            </a:br>
            <a:r>
              <a:rPr lang="he-IL" b="1" i="0" dirty="0">
                <a:solidFill>
                  <a:srgbClr val="000000"/>
                </a:solidFill>
                <a:effectLst/>
                <a:latin typeface="Verdana" panose="020B0604030504040204" pitchFamily="34" charset="0"/>
              </a:rPr>
              <a:t>להדר כבודו,</a:t>
            </a:r>
            <a:br>
              <a:rPr lang="he-IL" b="1" dirty="0"/>
            </a:br>
            <a:r>
              <a:rPr lang="he-IL" b="1" i="0" dirty="0">
                <a:solidFill>
                  <a:srgbClr val="000000"/>
                </a:solidFill>
                <a:effectLst/>
                <a:latin typeface="Verdana" panose="020B0604030504040204" pitchFamily="34" charset="0"/>
              </a:rPr>
              <a:t>ובמשכן מזבח אקים</a:t>
            </a:r>
            <a:br>
              <a:rPr lang="he-IL" b="1" dirty="0"/>
            </a:br>
            <a:r>
              <a:rPr lang="he-IL" b="1" i="0" dirty="0">
                <a:solidFill>
                  <a:srgbClr val="000000"/>
                </a:solidFill>
                <a:effectLst/>
                <a:latin typeface="Verdana" panose="020B0604030504040204" pitchFamily="34" charset="0"/>
              </a:rPr>
              <a:t>לקרני הודו,</a:t>
            </a:r>
            <a:br>
              <a:rPr lang="he-IL" b="1" dirty="0"/>
            </a:br>
            <a:br>
              <a:rPr lang="he-IL" b="1" dirty="0"/>
            </a:br>
            <a:r>
              <a:rPr lang="he-IL" b="1" i="0" dirty="0">
                <a:solidFill>
                  <a:srgbClr val="000000"/>
                </a:solidFill>
                <a:effectLst/>
                <a:latin typeface="Verdana" panose="020B0604030504040204" pitchFamily="34" charset="0"/>
              </a:rPr>
              <a:t>ולנר תמיד</a:t>
            </a:r>
            <a:br>
              <a:rPr lang="he-IL" b="1" dirty="0"/>
            </a:br>
            <a:r>
              <a:rPr lang="he-IL" b="1" i="0" dirty="0">
                <a:solidFill>
                  <a:srgbClr val="000000"/>
                </a:solidFill>
                <a:effectLst/>
                <a:latin typeface="Verdana" panose="020B0604030504040204" pitchFamily="34" charset="0"/>
              </a:rPr>
              <a:t>אקח לי</a:t>
            </a:r>
            <a:br>
              <a:rPr lang="he-IL" b="1" dirty="0"/>
            </a:br>
            <a:r>
              <a:rPr lang="he-IL" b="1" i="0" dirty="0">
                <a:solidFill>
                  <a:srgbClr val="000000"/>
                </a:solidFill>
                <a:effectLst/>
                <a:latin typeface="Verdana" panose="020B0604030504040204" pitchFamily="34" charset="0"/>
              </a:rPr>
              <a:t>את אש העקידה,</a:t>
            </a:r>
            <a:br>
              <a:rPr lang="he-IL" b="1" dirty="0"/>
            </a:br>
            <a:r>
              <a:rPr lang="he-IL" b="1" i="0" dirty="0">
                <a:solidFill>
                  <a:srgbClr val="000000"/>
                </a:solidFill>
                <a:effectLst/>
                <a:latin typeface="Verdana" panose="020B0604030504040204" pitchFamily="34" charset="0"/>
              </a:rPr>
              <a:t>ולקרבן אקריב לו</a:t>
            </a:r>
            <a:br>
              <a:rPr lang="he-IL" b="1" dirty="0"/>
            </a:br>
            <a:r>
              <a:rPr lang="he-IL" b="1" i="0" dirty="0">
                <a:solidFill>
                  <a:srgbClr val="000000"/>
                </a:solidFill>
                <a:effectLst/>
                <a:latin typeface="Verdana" panose="020B0604030504040204" pitchFamily="34" charset="0"/>
              </a:rPr>
              <a:t>את נפשי היחידה.</a:t>
            </a:r>
            <a:endParaRPr lang="he-IL" b="1" dirty="0"/>
          </a:p>
        </p:txBody>
      </p:sp>
    </p:spTree>
    <p:custDataLst>
      <p:tags r:id="rId1"/>
    </p:custDataLst>
    <p:extLst>
      <p:ext uri="{BB962C8B-B14F-4D97-AF65-F5344CB8AC3E}">
        <p14:creationId xmlns:p14="http://schemas.microsoft.com/office/powerpoint/2010/main" val="1414150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72EC103A-F4CA-25AF-401A-0CA9557F6EFA}"/>
              </a:ext>
            </a:extLst>
          </p:cNvPr>
          <p:cNvSpPr>
            <a:spLocks noGrp="1"/>
          </p:cNvSpPr>
          <p:nvPr>
            <p:ph type="sldNum" sz="quarter" idx="12"/>
          </p:nvPr>
        </p:nvSpPr>
        <p:spPr/>
        <p:txBody>
          <a:bodyPr/>
          <a:lstStyle/>
          <a:p>
            <a:fld id="{D57F1E4F-1CFF-5643-939E-217C01CDF565}" type="slidenum">
              <a:rPr lang="en-US" smtClean="0"/>
              <a:pPr/>
              <a:t>9</a:t>
            </a:fld>
            <a:endParaRPr lang="en-US" dirty="0"/>
          </a:p>
        </p:txBody>
      </p:sp>
      <p:pic>
        <p:nvPicPr>
          <p:cNvPr id="3" name="Picture 4" descr="כלי המשכן – ויקיפדיה">
            <a:extLst>
              <a:ext uri="{FF2B5EF4-FFF2-40B4-BE49-F238E27FC236}">
                <a16:creationId xmlns:a16="http://schemas.microsoft.com/office/drawing/2014/main" id="{982614A6-14D2-8F94-85EC-3558AA1A3F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5901" y="295074"/>
            <a:ext cx="4166483" cy="6261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736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59F93-1454-3983-17DA-E2F680D1D54E}"/>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759EE244-A944-4D83-F924-F3C8553E0CE5}"/>
              </a:ext>
            </a:extLst>
          </p:cNvPr>
          <p:cNvSpPr>
            <a:spLocks noGrp="1"/>
          </p:cNvSpPr>
          <p:nvPr>
            <p:ph type="title"/>
          </p:nvPr>
        </p:nvSpPr>
        <p:spPr>
          <a:xfrm>
            <a:off x="677333" y="609600"/>
            <a:ext cx="10279563" cy="1320800"/>
          </a:xfrm>
        </p:spPr>
        <p:txBody>
          <a:bodyPr/>
          <a:lstStyle/>
          <a:p>
            <a:pPr algn="ctr"/>
            <a:r>
              <a:rPr lang="he-IL" dirty="0"/>
              <a:t>המשכן – בית לאהבה</a:t>
            </a:r>
          </a:p>
        </p:txBody>
      </p:sp>
      <p:sp>
        <p:nvSpPr>
          <p:cNvPr id="9" name="מציין מיקום טקסט 8">
            <a:extLst>
              <a:ext uri="{FF2B5EF4-FFF2-40B4-BE49-F238E27FC236}">
                <a16:creationId xmlns:a16="http://schemas.microsoft.com/office/drawing/2014/main" id="{439A121E-871A-A4F4-43C3-7D49944649BB}"/>
              </a:ext>
            </a:extLst>
          </p:cNvPr>
          <p:cNvSpPr>
            <a:spLocks noGrp="1"/>
          </p:cNvSpPr>
          <p:nvPr>
            <p:ph type="body" idx="1"/>
          </p:nvPr>
        </p:nvSpPr>
        <p:spPr>
          <a:xfrm>
            <a:off x="675745" y="2160983"/>
            <a:ext cx="3240000" cy="576262"/>
          </a:xfrm>
          <a:solidFill>
            <a:srgbClr val="00B0F0">
              <a:alpha val="55000"/>
            </a:srgbClr>
          </a:solidFill>
        </p:spPr>
        <p:txBody>
          <a:bodyPr/>
          <a:lstStyle/>
          <a:p>
            <a:r>
              <a:rPr lang="he-IL" sz="2800" dirty="0">
                <a:effectLst>
                  <a:glow rad="368300">
                    <a:schemeClr val="accent5">
                      <a:satMod val="175000"/>
                      <a:alpha val="40000"/>
                    </a:schemeClr>
                  </a:glow>
                </a:effectLst>
                <a:cs typeface="+mj-cs"/>
              </a:rPr>
              <a:t>   אהבת הטוב</a:t>
            </a:r>
          </a:p>
        </p:txBody>
      </p:sp>
      <p:sp>
        <p:nvSpPr>
          <p:cNvPr id="11" name="מציין מיקום טקסט 10">
            <a:extLst>
              <a:ext uri="{FF2B5EF4-FFF2-40B4-BE49-F238E27FC236}">
                <a16:creationId xmlns:a16="http://schemas.microsoft.com/office/drawing/2014/main" id="{9C83DF8D-B3D3-E6C3-22C4-3DC16C8A4018}"/>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06727FB0-13D8-51EE-1BFA-3216BC38C4D2}"/>
              </a:ext>
            </a:extLst>
          </p:cNvPr>
          <p:cNvSpPr>
            <a:spLocks noGrp="1"/>
          </p:cNvSpPr>
          <p:nvPr>
            <p:ph sz="quarter" idx="4"/>
          </p:nvPr>
        </p:nvSpPr>
        <p:spPr>
          <a:xfrm>
            <a:off x="4251805" y="2698335"/>
            <a:ext cx="3240000" cy="335012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Autofit/>
          </a:bodyPr>
          <a:lstStyle/>
          <a:p>
            <a:pPr>
              <a:buClr>
                <a:srgbClr val="F496CB">
                  <a:lumMod val="75000"/>
                </a:srgbClr>
              </a:buClr>
              <a:defRPr/>
            </a:pPr>
            <a:r>
              <a:rPr lang="he-IL" sz="1900" b="1" dirty="0">
                <a:latin typeface="Times New Roman" panose="02020603050405020304" pitchFamily="18" charset="0"/>
                <a:ea typeface="Times New Roman" panose="02020603050405020304" pitchFamily="18" charset="0"/>
                <a:cs typeface="David" panose="020E0502060401010101" pitchFamily="34" charset="-79"/>
              </a:rPr>
              <a:t>השולחן עם לחם הפנים</a:t>
            </a:r>
            <a:r>
              <a:rPr lang="he-IL" sz="1900" dirty="0">
                <a:latin typeface="Times New Roman" panose="02020603050405020304" pitchFamily="18" charset="0"/>
                <a:ea typeface="Times New Roman" panose="02020603050405020304" pitchFamily="18" charset="0"/>
                <a:cs typeface="David" panose="020E0502060401010101" pitchFamily="34" charset="-79"/>
              </a:rPr>
              <a:t> </a:t>
            </a:r>
            <a:r>
              <a:rPr lang="he-IL" sz="1900" b="1" dirty="0">
                <a:latin typeface="Times New Roman" panose="02020603050405020304" pitchFamily="18" charset="0"/>
                <a:ea typeface="Times New Roman" panose="02020603050405020304" pitchFamily="18" charset="0"/>
                <a:cs typeface="David" panose="020E0502060401010101" pitchFamily="34" charset="-79"/>
              </a:rPr>
              <a:t>-</a:t>
            </a:r>
            <a:r>
              <a:rPr lang="he-IL" sz="1900" dirty="0">
                <a:latin typeface="Times New Roman" panose="02020603050405020304" pitchFamily="18" charset="0"/>
                <a:ea typeface="Times New Roman" panose="02020603050405020304" pitchFamily="18" charset="0"/>
                <a:cs typeface="David" panose="020E0502060401010101" pitchFamily="34" charset="-79"/>
              </a:rPr>
              <a:t> מקבילים לאהבת המועיל ("אחותי") שהרי הלחם הוא הבסיס לקיום החיים הגשמיים  האנושיים - "ולחם לבב אנוש יסעד". </a:t>
            </a:r>
          </a:p>
          <a:p>
            <a:pPr>
              <a:buClr>
                <a:srgbClr val="F496CB">
                  <a:lumMod val="75000"/>
                </a:srgbClr>
              </a:buClr>
              <a:defRPr/>
            </a:pPr>
            <a:r>
              <a:rPr lang="he-IL" sz="1900" dirty="0">
                <a:latin typeface="Times New Roman" panose="02020603050405020304" pitchFamily="18" charset="0"/>
                <a:ea typeface="Times New Roman" panose="02020603050405020304" pitchFamily="18" charset="0"/>
                <a:cs typeface="David" panose="020E0502060401010101" pitchFamily="34" charset="-79"/>
              </a:rPr>
              <a:t>אין בעולם הגשמי דבר המתאים להדגים את תכונתו </a:t>
            </a:r>
            <a:r>
              <a:rPr lang="he-IL" sz="1900" dirty="0" err="1">
                <a:latin typeface="Times New Roman" panose="02020603050405020304" pitchFamily="18" charset="0"/>
                <a:ea typeface="Times New Roman" panose="02020603050405020304" pitchFamily="18" charset="0"/>
                <a:cs typeface="David" panose="020E0502060401010101" pitchFamily="34" charset="-79"/>
              </a:rPr>
              <a:t>ית</a:t>
            </a:r>
            <a:r>
              <a:rPr lang="he-IL" sz="1900" dirty="0">
                <a:latin typeface="Times New Roman" panose="02020603050405020304" pitchFamily="18" charset="0"/>
                <a:ea typeface="Times New Roman" panose="02020603050405020304" pitchFamily="18" charset="0"/>
                <a:cs typeface="David" panose="020E0502060401010101" pitchFamily="34" charset="-79"/>
              </a:rPr>
              <a:t>' שהוא דואג לתועלת ברואיו יותר ממציאות הלחם שהמציא כדי </a:t>
            </a:r>
            <a:r>
              <a:rPr lang="he-IL" sz="1900" dirty="0" err="1">
                <a:latin typeface="Times New Roman" panose="02020603050405020304" pitchFamily="18" charset="0"/>
                <a:ea typeface="Times New Roman" panose="02020603050405020304" pitchFamily="18" charset="0"/>
                <a:cs typeface="David" panose="020E0502060401010101" pitchFamily="34" charset="-79"/>
              </a:rPr>
              <a:t>להחיותם</a:t>
            </a:r>
            <a:r>
              <a:rPr lang="he-IL" sz="1900" dirty="0">
                <a:latin typeface="Times New Roman" panose="02020603050405020304" pitchFamily="18" charset="0"/>
                <a:ea typeface="Times New Roman" panose="02020603050405020304" pitchFamily="18" charset="0"/>
                <a:cs typeface="David" panose="020E0502060401010101" pitchFamily="34" charset="-79"/>
              </a:rPr>
              <a:t>.</a:t>
            </a:r>
            <a:endParaRPr lang="en-US" sz="1900" dirty="0">
              <a:latin typeface="Times New Roman" panose="02020603050405020304" pitchFamily="18" charset="0"/>
              <a:ea typeface="Times New Roman" panose="02020603050405020304" pitchFamily="18" charset="0"/>
              <a:cs typeface="David" panose="020E0502060401010101" pitchFamily="34" charset="-79"/>
            </a:endParaRPr>
          </a:p>
          <a:p>
            <a:pPr lvl="0">
              <a:buClr>
                <a:srgbClr val="F496CB">
                  <a:lumMod val="75000"/>
                </a:srgbClr>
              </a:buClr>
              <a:defRPr/>
            </a:pPr>
            <a:endParaRPr lang="he-IL" sz="1900" dirty="0">
              <a:solidFill>
                <a:prstClr val="black">
                  <a:lumMod val="75000"/>
                  <a:lumOff val="25000"/>
                </a:prstClr>
              </a:solidFill>
            </a:endParaRPr>
          </a:p>
          <a:p>
            <a:endParaRPr lang="he-IL" sz="1900" dirty="0"/>
          </a:p>
        </p:txBody>
      </p:sp>
      <p:sp>
        <p:nvSpPr>
          <p:cNvPr id="18" name="מציין מיקום תוכן 17">
            <a:extLst>
              <a:ext uri="{FF2B5EF4-FFF2-40B4-BE49-F238E27FC236}">
                <a16:creationId xmlns:a16="http://schemas.microsoft.com/office/drawing/2014/main" id="{4FF12E99-BC06-A024-5CEE-F2F6697ACF5A}"/>
              </a:ext>
            </a:extLst>
          </p:cNvPr>
          <p:cNvSpPr>
            <a:spLocks noGrp="1"/>
          </p:cNvSpPr>
          <p:nvPr>
            <p:ph sz="half" idx="2"/>
          </p:nvPr>
        </p:nvSpPr>
        <p:spPr>
          <a:xfrm>
            <a:off x="675745" y="2737245"/>
            <a:ext cx="3240000" cy="3304117"/>
          </a:xfrm>
          <a:solidFill>
            <a:srgbClr val="00B0F0">
              <a:alpha val="31000"/>
            </a:srgbClr>
          </a:solidFill>
        </p:spPr>
        <p:txBody>
          <a:bodyPr>
            <a:normAutofit fontScale="92500" lnSpcReduction="20000"/>
          </a:bodyPr>
          <a:lstStyle/>
          <a:p>
            <a:r>
              <a:rPr lang="he-IL" dirty="0"/>
              <a:t>המנורה - מקבילה לאהבת ה"טוב" ("יונתי"). האור מסמל את הטוב של גילוי כבוד שמים, </a:t>
            </a:r>
          </a:p>
          <a:p>
            <a:r>
              <a:rPr lang="he-IL" dirty="0"/>
              <a:t>שכן כל אור הוא חלק מאור פניו </a:t>
            </a:r>
            <a:r>
              <a:rPr lang="he-IL" dirty="0" err="1"/>
              <a:t>ית</a:t>
            </a:r>
            <a:r>
              <a:rPr lang="he-IL" dirty="0"/>
              <a:t>' שהוא גילוי כבודו </a:t>
            </a:r>
            <a:r>
              <a:rPr lang="he-IL" dirty="0" err="1"/>
              <a:t>ית</a:t>
            </a:r>
            <a:r>
              <a:rPr lang="he-IL" dirty="0"/>
              <a:t>', ולעומתו החושך והרע מסתירים את האור העליון הזה. </a:t>
            </a:r>
          </a:p>
          <a:p>
            <a:r>
              <a:rPr lang="he-IL" dirty="0"/>
              <a:t>כמו שכתוב (ישעיה [כ"ד - ט"ו]) "על כן באורים כבדו ה'", לכן נוהגים להדליק נרות לכבוד שבת וחג, בסעודות מצוה ובאירועי קדושה . הרגשת כבוד שמים – שהיא רגש הכבוד הנובע מההכרה בטוב ה'.</a:t>
            </a:r>
          </a:p>
        </p:txBody>
      </p:sp>
      <p:sp>
        <p:nvSpPr>
          <p:cNvPr id="20" name="תיבת טקסט 19">
            <a:extLst>
              <a:ext uri="{FF2B5EF4-FFF2-40B4-BE49-F238E27FC236}">
                <a16:creationId xmlns:a16="http://schemas.microsoft.com/office/drawing/2014/main" id="{6C4198BF-922E-F838-F36C-593AEDA09AD8}"/>
              </a:ext>
            </a:extLst>
          </p:cNvPr>
          <p:cNvSpPr txBox="1"/>
          <p:nvPr/>
        </p:nvSpPr>
        <p:spPr>
          <a:xfrm>
            <a:off x="7723761" y="2733472"/>
            <a:ext cx="3240000" cy="2308324"/>
          </a:xfrm>
          <a:prstGeom prst="rect">
            <a:avLst/>
          </a:prstGeom>
          <a:solidFill>
            <a:srgbClr val="FF0000">
              <a:alpha val="15000"/>
            </a:srgbClr>
          </a:solidFill>
        </p:spPr>
        <p:txBody>
          <a:bodyPr wrap="square" rtlCol="1">
            <a:spAutoFit/>
          </a:bodyPr>
          <a:lstStyle/>
          <a:p>
            <a:pPr algn="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מזבח הקטורת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מקביל לאהבת הערב ("רעיתי"), המיוצגת על ידי הריח הנעים של סממני הקטורת.</a:t>
            </a:r>
          </a:p>
          <a:p>
            <a:pPr algn="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הריחות הנעימים של סממנים אלו, הם מציאות שהקב"ה המציא עבורנו רק כדי להנעים לנו ולהוסיף לנו שמחה בחיים.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r"/>
            <a:endParaRPr lang="he-IL" dirty="0"/>
          </a:p>
        </p:txBody>
      </p:sp>
      <p:sp>
        <p:nvSpPr>
          <p:cNvPr id="22" name="תיבת טקסט 21">
            <a:extLst>
              <a:ext uri="{FF2B5EF4-FFF2-40B4-BE49-F238E27FC236}">
                <a16:creationId xmlns:a16="http://schemas.microsoft.com/office/drawing/2014/main" id="{AE1B67D8-A124-0771-FA40-E69756D953D0}"/>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BDB0F075-44A6-AFB5-5A54-310C70FDE99E}"/>
              </a:ext>
            </a:extLst>
          </p:cNvPr>
          <p:cNvSpPr>
            <a:spLocks noGrp="1"/>
          </p:cNvSpPr>
          <p:nvPr>
            <p:ph type="sldNum" sz="quarter" idx="12"/>
          </p:nvPr>
        </p:nvSpPr>
        <p:spPr/>
        <p:txBody>
          <a:bodyPr/>
          <a:lstStyle/>
          <a:p>
            <a:fld id="{D57F1E4F-1CFF-5643-939E-217C01CDF565}" type="slidenum">
              <a:rPr lang="en-US" smtClean="0"/>
              <a:pPr/>
              <a:t>10</a:t>
            </a:fld>
            <a:endParaRPr lang="en-US" dirty="0"/>
          </a:p>
        </p:txBody>
      </p:sp>
      <p:pic>
        <p:nvPicPr>
          <p:cNvPr id="15362" name="Picture 2" descr="סדנת בניית דגם בית המקדש - ענק סדנאות להכרת חגי ישראל פעילות לילדים">
            <a:extLst>
              <a:ext uri="{FF2B5EF4-FFF2-40B4-BE49-F238E27FC236}">
                <a16:creationId xmlns:a16="http://schemas.microsoft.com/office/drawing/2014/main" id="{BE9EC982-3AB6-EFC0-5369-A98861CCAB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7201" y="92434"/>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כלי המשכן – ויקיפדיה">
            <a:extLst>
              <a:ext uri="{FF2B5EF4-FFF2-40B4-BE49-F238E27FC236}">
                <a16:creationId xmlns:a16="http://schemas.microsoft.com/office/drawing/2014/main" id="{7216658D-90AA-0B12-3805-A0F85CE2B9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43075" cy="261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069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4FE1B41F-F272-BE33-726E-07BBDE091A60}"/>
              </a:ext>
            </a:extLst>
          </p:cNvPr>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3074" name="Picture 2" descr="כפורת – חב&quot;דפדיה">
            <a:extLst>
              <a:ext uri="{FF2B5EF4-FFF2-40B4-BE49-F238E27FC236}">
                <a16:creationId xmlns:a16="http://schemas.microsoft.com/office/drawing/2014/main" id="{71404DC6-9BA5-BF8D-C335-B299A4A6F4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7985" y="374664"/>
            <a:ext cx="3618878" cy="480661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הפרוכת – ויקיפדיה">
            <a:extLst>
              <a:ext uri="{FF2B5EF4-FFF2-40B4-BE49-F238E27FC236}">
                <a16:creationId xmlns:a16="http://schemas.microsoft.com/office/drawing/2014/main" id="{93510784-8FAF-7934-0589-4098D041B8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9426" y="783494"/>
            <a:ext cx="2695689" cy="4050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2750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0CF99-5E79-6431-5B9E-3308E55F6E6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71E83EE-67AE-254A-3102-7374C1D93793}"/>
              </a:ext>
            </a:extLst>
          </p:cNvPr>
          <p:cNvSpPr>
            <a:spLocks noGrp="1"/>
          </p:cNvSpPr>
          <p:nvPr>
            <p:ph type="title"/>
          </p:nvPr>
        </p:nvSpPr>
        <p:spPr>
          <a:xfrm>
            <a:off x="685801" y="174929"/>
            <a:ext cx="10131425" cy="580445"/>
          </a:xfrm>
        </p:spPr>
        <p:txBody>
          <a:bodyPr>
            <a:normAutofit fontScale="90000"/>
          </a:bodyPr>
          <a:lstStyle/>
          <a:p>
            <a:pPr algn="ctr"/>
            <a:r>
              <a:rPr lang="he-IL" dirty="0"/>
              <a:t>מהי אהבה?</a:t>
            </a:r>
          </a:p>
        </p:txBody>
      </p:sp>
      <p:graphicFrame>
        <p:nvGraphicFramePr>
          <p:cNvPr id="4" name="מציין מיקום תוכן 3">
            <a:extLst>
              <a:ext uri="{FF2B5EF4-FFF2-40B4-BE49-F238E27FC236}">
                <a16:creationId xmlns:a16="http://schemas.microsoft.com/office/drawing/2014/main" id="{A4344897-D1BF-60A6-0EB0-F80BE5A55394}"/>
              </a:ext>
            </a:extLst>
          </p:cNvPr>
          <p:cNvGraphicFramePr>
            <a:graphicFrameLocks noGrp="1"/>
          </p:cNvGraphicFramePr>
          <p:nvPr>
            <p:ph idx="1"/>
          </p:nvPr>
        </p:nvGraphicFramePr>
        <p:xfrm>
          <a:off x="190831" y="858742"/>
          <a:ext cx="11895151" cy="5876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C6656FCC-8707-8F6B-7167-6C2FBDF49EC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10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D47E8-EE27-B93F-F47D-FBDF2BA3689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CCF5B82-C4DD-6E5D-031E-8D18B60A0644}"/>
              </a:ext>
            </a:extLst>
          </p:cNvPr>
          <p:cNvSpPr>
            <a:spLocks noGrp="1"/>
          </p:cNvSpPr>
          <p:nvPr>
            <p:ph type="title"/>
          </p:nvPr>
        </p:nvSpPr>
        <p:spPr>
          <a:xfrm>
            <a:off x="685801" y="174929"/>
            <a:ext cx="10131425" cy="580445"/>
          </a:xfrm>
        </p:spPr>
        <p:txBody>
          <a:bodyPr>
            <a:normAutofit fontScale="90000"/>
          </a:bodyPr>
          <a:lstStyle/>
          <a:p>
            <a:pPr algn="ctr"/>
            <a:r>
              <a:rPr lang="he-IL" b="1" dirty="0">
                <a:solidFill>
                  <a:schemeClr val="accent5">
                    <a:lumMod val="50000"/>
                  </a:schemeClr>
                </a:solidFill>
                <a:highlight>
                  <a:srgbClr val="FFFF00"/>
                </a:highlight>
              </a:rPr>
              <a:t>אהבה היא תענוג אלוקי</a:t>
            </a:r>
          </a:p>
        </p:txBody>
      </p:sp>
      <p:graphicFrame>
        <p:nvGraphicFramePr>
          <p:cNvPr id="4" name="מציין מיקום תוכן 3">
            <a:extLst>
              <a:ext uri="{FF2B5EF4-FFF2-40B4-BE49-F238E27FC236}">
                <a16:creationId xmlns:a16="http://schemas.microsoft.com/office/drawing/2014/main" id="{968A43B6-0093-C6F9-5E8F-3FF7C0407418}"/>
              </a:ext>
            </a:extLst>
          </p:cNvPr>
          <p:cNvGraphicFramePr>
            <a:graphicFrameLocks noGrp="1"/>
          </p:cNvGraphicFramePr>
          <p:nvPr>
            <p:ph idx="1"/>
          </p:nvPr>
        </p:nvGraphicFramePr>
        <p:xfrm>
          <a:off x="190831" y="858742"/>
          <a:ext cx="11895151" cy="5876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70278B26-06C4-B4CE-4603-9EE49C9722D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716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6480DAC6-BE9C-117E-1A08-BA85D975E2F4}"/>
              </a:ext>
            </a:extLst>
          </p:cNvPr>
          <p:cNvSpPr>
            <a:spLocks noGrp="1"/>
          </p:cNvSpPr>
          <p:nvPr>
            <p:ph type="sldNum" sz="quarter" idx="12"/>
          </p:nvPr>
        </p:nvSpPr>
        <p:spPr/>
        <p:txBody>
          <a:bodyPr/>
          <a:lstStyle/>
          <a:p>
            <a:fld id="{D57F1E4F-1CFF-5643-939E-217C01CDF565}" type="slidenum">
              <a:rPr lang="en-US" smtClean="0"/>
              <a:pPr/>
              <a:t>14</a:t>
            </a:fld>
            <a:endParaRPr lang="en-US" dirty="0"/>
          </a:p>
        </p:txBody>
      </p:sp>
      <p:pic>
        <p:nvPicPr>
          <p:cNvPr id="4098" name="Picture 2" descr="זוגיות ואהבה שונים מאוד אצל כל אחד. אך ישנם מספר מרכיבים שבלעדיהם מערכת  היחסים הזוגית תחווה אתגרים רבים לאורך השנים. כדי למנוע זאת עליכם… |  Instagram">
            <a:extLst>
              <a:ext uri="{FF2B5EF4-FFF2-40B4-BE49-F238E27FC236}">
                <a16:creationId xmlns:a16="http://schemas.microsoft.com/office/drawing/2014/main" id="{D50189F2-526C-A950-932B-88D415DB3A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7402" y="91316"/>
            <a:ext cx="3984390" cy="398439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אהבה – ויקיסקס">
            <a:extLst>
              <a:ext uri="{FF2B5EF4-FFF2-40B4-BE49-F238E27FC236}">
                <a16:creationId xmlns:a16="http://schemas.microsoft.com/office/drawing/2014/main" id="{5C9FB688-BBA2-29CB-12EE-80FCD898F6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443" y="270841"/>
            <a:ext cx="2352675" cy="19431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אהבה – ויקיסקס">
            <a:extLst>
              <a:ext uri="{FF2B5EF4-FFF2-40B4-BE49-F238E27FC236}">
                <a16:creationId xmlns:a16="http://schemas.microsoft.com/office/drawing/2014/main" id="{B01E3D8F-B2E2-F9CF-703B-974C8D133E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0689" y="437819"/>
            <a:ext cx="2352675" cy="19431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דלית שניידרמן|יעוץ זוגי ואישי‎ on Instagram‎: &quot;זוגיות ואהבה שונים מאוד אצל  כל אחד. אך ישנם מספר מרכיבים שבלעדיהם מערכת היחסים הזוגית תחווה אתגרים רבים  לאורך השנים. כדי למנוע זאת עליכם לבדוק מה">
            <a:extLst>
              <a:ext uri="{FF2B5EF4-FFF2-40B4-BE49-F238E27FC236}">
                <a16:creationId xmlns:a16="http://schemas.microsoft.com/office/drawing/2014/main" id="{B0C6F8B9-DC47-9965-138E-2A17D05B2F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7603" y="4361167"/>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817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E00CB7-7B88-81CB-16F3-D25907F64492}"/>
              </a:ext>
            </a:extLst>
          </p:cNvPr>
          <p:cNvSpPr>
            <a:spLocks noGrp="1"/>
          </p:cNvSpPr>
          <p:nvPr>
            <p:ph type="title"/>
          </p:nvPr>
        </p:nvSpPr>
        <p:spPr/>
        <p:txBody>
          <a:bodyPr/>
          <a:lstStyle/>
          <a:p>
            <a:pPr algn="ctr"/>
            <a:r>
              <a:rPr lang="he-IL" dirty="0"/>
              <a:t>משולש אהבה</a:t>
            </a:r>
          </a:p>
        </p:txBody>
      </p:sp>
      <p:sp>
        <p:nvSpPr>
          <p:cNvPr id="3" name="מציין מיקום תוכן 2">
            <a:extLst>
              <a:ext uri="{FF2B5EF4-FFF2-40B4-BE49-F238E27FC236}">
                <a16:creationId xmlns:a16="http://schemas.microsoft.com/office/drawing/2014/main" id="{5A90C765-7C89-AB4F-898B-DF3509487CA0}"/>
              </a:ext>
            </a:extLst>
          </p:cNvPr>
          <p:cNvSpPr>
            <a:spLocks noGrp="1"/>
          </p:cNvSpPr>
          <p:nvPr>
            <p:ph idx="1"/>
          </p:nvPr>
        </p:nvSpPr>
        <p:spPr>
          <a:xfrm>
            <a:off x="677333" y="1542553"/>
            <a:ext cx="9595751" cy="5128591"/>
          </a:xfrm>
        </p:spPr>
        <p:txBody>
          <a:bodyPr>
            <a:noAutofit/>
          </a:bodyPr>
          <a:lstStyle/>
          <a:p>
            <a:pPr algn="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פרופסור </a:t>
            </a:r>
            <a:r>
              <a:rPr lang="he-IL" sz="1600" b="1" dirty="0" err="1">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סטנברג</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 שהיה פסיכולוג קוגניטיבי באוניברסיטת יל שאל בעבודתו בשנות השמונים של המאה הקודמת את השאלה מה מאפיין מערכות יחסים יציבות שאנשים מדווחים עליהן כעל יחסים מאושרים</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מתוך מחקרו עם מאות זוגות הוא אפיין </a:t>
            </a: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שלושה מרכיבים במערכות יחסים וכינה את התיאוריה שלו משולש האהבה</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רכיב נשמתי – אינטימיות, רכיב הכרתי – מחויבות, רכיב נפש/פיזי – תשוקה.</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בעברית אינטימיות, מחויבות, תשוקה יוצרים לנו </a:t>
            </a: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ראשי תיבות בעברית </a:t>
            </a:r>
            <a:r>
              <a:rPr lang="he-IL" sz="1600" b="1" dirty="0" err="1">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א.מ.ת</a:t>
            </a: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 </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לכן אנחנו נוהגים לדבר על משולש האמת. אז אולי בכל זאת עברית היא שפת האהבה</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 </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אז בקצרה, מה נמצא בכל קדקוד של המשולש</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 </a:t>
            </a: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אינטימיות/איחוד: </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עניינה בלהיות חברים הכי טובים, במתן תמיכה הדדית, ביכולת לתקשר את הפגיעות ולמצוא נחמה זה בזרועות זה. אנשים שיוצרים אינטימיות טובה בוטחים ביכולת לשתף גם את הפחדים, גם את החולשות והפגיעות ובטוחים שבני הזוג לא ישתמשו בזה נגדם</a:t>
            </a:r>
            <a:r>
              <a:rPr lang="he-IL" sz="1600" b="1" dirty="0">
                <a:solidFill>
                  <a:schemeClr val="tx1">
                    <a:lumMod val="95000"/>
                    <a:lumOff val="5000"/>
                  </a:schemeClr>
                </a:solidFill>
                <a:latin typeface="Arial" panose="020B0604020202020204" pitchFamily="34" charset="0"/>
                <a:ea typeface="Times New Roman" panose="02020603050405020304" pitchFamily="18" charset="0"/>
                <a:cs typeface="+mj-cs"/>
              </a:rPr>
              <a:t>.</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 </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מחויבות </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עוסקת בהסכמה שלנו לצלוח יחד את הקשיים, המשברים וההפתעות של החיים, אנחנו מחויבים להישאר יחד בטוב וברע. זה הדבק של מערכות יחסים</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 </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spcAft>
                <a:spcPts val="1620"/>
              </a:spcAft>
            </a:pP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תשוקה</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 היא מינית בעיקרה וניזונה הן ממשיכה רגשית והן ממשיכה פיזית לבן/בת הזוג. יש זוגות שמתאהבים מתוך שיחות ושיתוף ויש זוגות שמתאהבים לאחר שיצרו חיבור מיני מעולה, על כל פנים ביטויה של התשוקה במערכת יחסים ארוכה היא שביעות רצון מתדירות ואיכות קיום יחסי המין</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he-IL" sz="1600" b="1" dirty="0">
              <a:solidFill>
                <a:schemeClr val="tx1">
                  <a:lumMod val="95000"/>
                  <a:lumOff val="5000"/>
                </a:schemeClr>
              </a:solidFill>
              <a:cs typeface="+mj-cs"/>
            </a:endParaRPr>
          </a:p>
        </p:txBody>
      </p:sp>
      <p:sp>
        <p:nvSpPr>
          <p:cNvPr id="4" name="מציין מיקום של מספר שקופית 3">
            <a:extLst>
              <a:ext uri="{FF2B5EF4-FFF2-40B4-BE49-F238E27FC236}">
                <a16:creationId xmlns:a16="http://schemas.microsoft.com/office/drawing/2014/main" id="{07029CD8-D532-3BFB-4750-6F3CC2DBCC79}"/>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3509732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C3F25-9E40-89B8-7562-F17939690D7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0051223-1AF4-ED3A-E947-7846110DB9DA}"/>
              </a:ext>
            </a:extLst>
          </p:cNvPr>
          <p:cNvSpPr>
            <a:spLocks noGrp="1"/>
          </p:cNvSpPr>
          <p:nvPr>
            <p:ph type="title"/>
          </p:nvPr>
        </p:nvSpPr>
        <p:spPr/>
        <p:txBody>
          <a:bodyPr/>
          <a:lstStyle/>
          <a:p>
            <a:pPr algn="ctr"/>
            <a:r>
              <a:rPr lang="he-IL" dirty="0"/>
              <a:t>שלוש שלומות הן</a:t>
            </a:r>
          </a:p>
        </p:txBody>
      </p:sp>
      <p:sp>
        <p:nvSpPr>
          <p:cNvPr id="3" name="מציין מיקום תוכן 2">
            <a:extLst>
              <a:ext uri="{FF2B5EF4-FFF2-40B4-BE49-F238E27FC236}">
                <a16:creationId xmlns:a16="http://schemas.microsoft.com/office/drawing/2014/main" id="{84589902-D67C-3ABB-0493-B45B6F86FCE4}"/>
              </a:ext>
            </a:extLst>
          </p:cNvPr>
          <p:cNvSpPr>
            <a:spLocks noGrp="1"/>
          </p:cNvSpPr>
          <p:nvPr>
            <p:ph idx="1"/>
          </p:nvPr>
        </p:nvSpPr>
        <p:spPr>
          <a:xfrm>
            <a:off x="677333" y="1542553"/>
            <a:ext cx="9595751" cy="5128591"/>
          </a:xfrm>
        </p:spPr>
        <p:txBody>
          <a:bodyPr>
            <a:noAutofit/>
          </a:bodyPr>
          <a:lstStyle/>
          <a:p>
            <a:pPr algn="just"/>
            <a:r>
              <a:rPr lang="he-IL" sz="1600" dirty="0"/>
              <a:t>הרמה השלישית </a:t>
            </a:r>
            <a:r>
              <a:rPr lang="he-IL" sz="1600" dirty="0" err="1"/>
              <a:t>והעלאית</a:t>
            </a:r>
            <a:r>
              <a:rPr lang="he-IL" sz="1600" dirty="0"/>
              <a:t> של שלום בחיי הנישואין, היא זו אשר בה הפך השלום לחלק בלתי נפרד מעצם מהותם של בני הזוג. כל שותף לנישואין חש כלפי זולתו תחושה עמוקה של זהות, וזהו שלום הנובע מתוך תחושת הזדהות עמוקה שיש לכל אחד מן השותפים לבן זוגו. </a:t>
            </a:r>
          </a:p>
          <a:p>
            <a:pPr algn="just"/>
            <a:r>
              <a:rPr lang="he-IL" sz="1600" dirty="0"/>
              <a:t>יחסי- הגומלין ביניהם הפכו כה חיוניים ורבי משמעות עד שאין אחד מהם רואה את עצמו כישות נבדלת. קשר רגשי נוצר ביניהם, קשר העומד מעל לכל תחושה של תלות הדדית או מחשבה אודות טובות- הנאה. כל אחד מבני הזוג נהיה רגיש לצרכים של זולתו כאילו היו אלו הצרכים שלו עצמו. כל אחד מאושר להעניק לבן- הזוג כשם שהוא מאושר לקבל ממנו. אין כל תחושה נפרדת של המושג "אני", רק המושג "אנחנו" קיים. ביניהם שוררת אהבה שאינה תלויה בדבר- אהבה בלתי אנוכית המתעלה מעל כל סיבה. </a:t>
            </a:r>
          </a:p>
          <a:p>
            <a:pPr algn="just"/>
            <a:r>
              <a:rPr lang="he-IL" sz="1600" dirty="0"/>
              <a:t>זהו שלב הנישואין אותו מתאר הנביא מלאכי במילים: "והיא חברתך ואשת בריתך". "אשת בריתך" הינו ביטוי הולם ביותר לשלב זה, שכן המילה "ברית" אומרים המפרשים נגזרת מ"בריאה" </a:t>
            </a:r>
            <a:r>
              <a:rPr lang="he-IL" sz="1600" dirty="0">
                <a:highlight>
                  <a:srgbClr val="FFFF00"/>
                </a:highlight>
              </a:rPr>
              <a:t>שני השותפים לברית הפכו חלק מבריאה חדשה, ישות חדשה.</a:t>
            </a:r>
            <a:r>
              <a:rPr lang="he-IL" sz="1600" dirty="0"/>
              <a:t> </a:t>
            </a:r>
          </a:p>
          <a:p>
            <a:pPr algn="just"/>
            <a:r>
              <a:rPr lang="he-IL" sz="1600" dirty="0"/>
              <a:t>נישואין כברית הינם אם כן נישואין בדרגת שלמותם המוחלטת. זהו </a:t>
            </a:r>
            <a:r>
              <a:rPr lang="he-IL" b="1" dirty="0">
                <a:solidFill>
                  <a:schemeClr val="tx1">
                    <a:lumMod val="95000"/>
                    <a:lumOff val="5000"/>
                  </a:schemeClr>
                </a:solidFill>
              </a:rPr>
              <a:t>שלום הציפור- שניים שהם אחד</a:t>
            </a:r>
            <a:endParaRPr lang="he-IL" sz="1600" b="1" dirty="0">
              <a:solidFill>
                <a:schemeClr val="tx1">
                  <a:lumMod val="95000"/>
                  <a:lumOff val="5000"/>
                </a:schemeClr>
              </a:solidFill>
              <a:cs typeface="+mj-cs"/>
            </a:endParaRPr>
          </a:p>
        </p:txBody>
      </p:sp>
      <p:sp>
        <p:nvSpPr>
          <p:cNvPr id="4" name="מציין מיקום של מספר שקופית 3">
            <a:extLst>
              <a:ext uri="{FF2B5EF4-FFF2-40B4-BE49-F238E27FC236}">
                <a16:creationId xmlns:a16="http://schemas.microsoft.com/office/drawing/2014/main" id="{917630A2-C915-CE5B-A510-411DD23954D0}"/>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1944407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39596C-23AF-9425-3024-9F55ECE64964}"/>
              </a:ext>
            </a:extLst>
          </p:cNvPr>
          <p:cNvSpPr>
            <a:spLocks noGrp="1"/>
          </p:cNvSpPr>
          <p:nvPr>
            <p:ph type="title"/>
          </p:nvPr>
        </p:nvSpPr>
        <p:spPr/>
        <p:txBody>
          <a:bodyPr/>
          <a:lstStyle/>
          <a:p>
            <a:pPr algn="ctr"/>
            <a:r>
              <a:rPr lang="he-IL" dirty="0">
                <a:effectLst/>
                <a:latin typeface="Times New Roman" panose="02020603050405020304" pitchFamily="18" charset="0"/>
                <a:ea typeface="Times New Roman" panose="02020603050405020304" pitchFamily="18" charset="0"/>
                <a:cs typeface="David" panose="020E0502060401010101" pitchFamily="34" charset="-79"/>
              </a:rPr>
              <a:t>הארון והכרובים שבקודש הקדשים </a:t>
            </a:r>
            <a:endParaRPr lang="he-IL" dirty="0"/>
          </a:p>
        </p:txBody>
      </p:sp>
      <p:sp>
        <p:nvSpPr>
          <p:cNvPr id="3" name="מציין מיקום תוכן 2">
            <a:extLst>
              <a:ext uri="{FF2B5EF4-FFF2-40B4-BE49-F238E27FC236}">
                <a16:creationId xmlns:a16="http://schemas.microsoft.com/office/drawing/2014/main" id="{1507AAFD-CFC9-F949-B5E4-B085C24AB0D3}"/>
              </a:ext>
            </a:extLst>
          </p:cNvPr>
          <p:cNvSpPr>
            <a:spLocks noGrp="1"/>
          </p:cNvSpPr>
          <p:nvPr>
            <p:ph idx="1"/>
          </p:nvPr>
        </p:nvSpPr>
        <p:spPr>
          <a:xfrm>
            <a:off x="677334" y="2160589"/>
            <a:ext cx="9770680" cy="3880773"/>
          </a:xfrm>
        </p:spPr>
        <p:txBody>
          <a:bodyPr>
            <a:normAutofit fontScale="77500" lnSpcReduction="20000"/>
          </a:bodyPr>
          <a:lstStyle/>
          <a:p>
            <a:pPr marL="0" indent="0" algn="just" rtl="1">
              <a:lnSpc>
                <a:spcPct val="150000"/>
              </a:lnSpc>
              <a:spcAft>
                <a:spcPts val="600"/>
              </a:spcAft>
              <a:buNone/>
              <a:tabLst>
                <a:tab pos="24130" algn="l"/>
                <a:tab pos="147320" algn="l"/>
              </a:tabLst>
            </a:pPr>
            <a:r>
              <a:rPr lang="he-IL" sz="1800" dirty="0">
                <a:effectLst/>
                <a:latin typeface="Times New Roman" panose="02020603050405020304" pitchFamily="18" charset="0"/>
                <a:ea typeface="Times New Roman" panose="02020603050405020304" pitchFamily="18" charset="0"/>
                <a:cs typeface="+mj-cs"/>
              </a:rPr>
              <a:t>הארון מסמל את האמצעי להשגת דביקות בה' שהוא מעל כל האמצעים האחרים, הדביקות שאפשר להשיג על ידי לימוד התורה. מבואר בגמרא יומא נ"ד ע"א שהכרובים, הדבוקים מקשה אחת עם הכפורת אשר מעל לארון, מסמלים את האהבה המופלגת בין השי"ת לעם ישראל כאהבת בני זוג, מעין המתואר במגילת שיר השירים, </a:t>
            </a:r>
            <a:r>
              <a:rPr lang="he-IL" sz="1800" b="1" dirty="0">
                <a:effectLst/>
                <a:latin typeface="Times New Roman" panose="02020603050405020304" pitchFamily="18" charset="0"/>
                <a:ea typeface="Times New Roman" panose="02020603050405020304" pitchFamily="18" charset="0"/>
                <a:cs typeface="+mj-cs"/>
              </a:rPr>
              <a:t>שהיא אהבת ההתאחדות, אהבת "</a:t>
            </a:r>
            <a:r>
              <a:rPr lang="he-IL" sz="1800" b="1" dirty="0" err="1">
                <a:effectLst/>
                <a:latin typeface="Times New Roman" panose="02020603050405020304" pitchFamily="18" charset="0"/>
                <a:ea typeface="Times New Roman" panose="02020603050405020304" pitchFamily="18" charset="0"/>
                <a:cs typeface="+mj-cs"/>
              </a:rPr>
              <a:t>תמתי</a:t>
            </a:r>
            <a:r>
              <a:rPr lang="he-IL" sz="1800" b="1" dirty="0">
                <a:effectLst/>
                <a:latin typeface="Times New Roman" panose="02020603050405020304" pitchFamily="18" charset="0"/>
                <a:ea typeface="Times New Roman" panose="02020603050405020304" pitchFamily="18" charset="0"/>
                <a:cs typeface="+mj-cs"/>
              </a:rPr>
              <a:t>". </a:t>
            </a:r>
          </a:p>
          <a:p>
            <a:pPr marL="0" indent="0" algn="just" rtl="1">
              <a:lnSpc>
                <a:spcPct val="150000"/>
              </a:lnSpc>
              <a:spcAft>
                <a:spcPts val="600"/>
              </a:spcAft>
              <a:buNone/>
              <a:tabLst>
                <a:tab pos="24130" algn="l"/>
                <a:tab pos="147320" algn="l"/>
              </a:tabLst>
            </a:pPr>
            <a:r>
              <a:rPr lang="he-IL" sz="1800" dirty="0">
                <a:effectLst/>
                <a:latin typeface="Times New Roman" panose="02020603050405020304" pitchFamily="18" charset="0"/>
                <a:ea typeface="Times New Roman" panose="02020603050405020304" pitchFamily="18" charset="0"/>
                <a:cs typeface="+mj-cs"/>
              </a:rPr>
              <a:t>נמצא שהארון עם הכרובים מדגימים את האחדות המופלאה הקיימת בין קב"ה ישראל ואורייתא.</a:t>
            </a:r>
            <a:endParaRPr lang="en-US" sz="1800" dirty="0">
              <a:effectLst/>
              <a:latin typeface="Times New Roman" panose="02020603050405020304" pitchFamily="18" charset="0"/>
              <a:ea typeface="Times New Roman" panose="02020603050405020304" pitchFamily="18" charset="0"/>
              <a:cs typeface="+mj-cs"/>
            </a:endParaRPr>
          </a:p>
          <a:p>
            <a:pPr algn="just" rtl="1">
              <a:lnSpc>
                <a:spcPct val="150000"/>
              </a:lnSpc>
            </a:pPr>
            <a:r>
              <a:rPr lang="he-IL" sz="1800" dirty="0">
                <a:effectLst/>
                <a:latin typeface="Times New Roman" panose="02020603050405020304" pitchFamily="18" charset="0"/>
                <a:ea typeface="Calibri" panose="020F0502020204030204" pitchFamily="34" charset="0"/>
                <a:cs typeface="+mj-cs"/>
              </a:rPr>
              <a:t>כמו שאמרו (כתובות קי"א ע"ב) שקיום מצוות "ובו תדבק" הוא על ידי הדביקות לתורה וללומדיה. וע"ע </a:t>
            </a:r>
            <a:r>
              <a:rPr lang="he-IL" sz="1800" dirty="0" err="1">
                <a:effectLst/>
                <a:latin typeface="Times New Roman" panose="02020603050405020304" pitchFamily="18" charset="0"/>
                <a:ea typeface="Calibri" panose="020F0502020204030204" pitchFamily="34" charset="0"/>
                <a:cs typeface="+mj-cs"/>
              </a:rPr>
              <a:t>זוה"ק</a:t>
            </a:r>
            <a:r>
              <a:rPr lang="he-IL" sz="1800" dirty="0">
                <a:effectLst/>
                <a:latin typeface="Times New Roman" panose="02020603050405020304" pitchFamily="18" charset="0"/>
                <a:ea typeface="Calibri" panose="020F0502020204030204" pitchFamily="34" charset="0"/>
                <a:cs typeface="+mj-cs"/>
              </a:rPr>
              <a:t> (</a:t>
            </a:r>
            <a:r>
              <a:rPr lang="he-IL" sz="1800" dirty="0" err="1">
                <a:effectLst/>
                <a:latin typeface="Times New Roman" panose="02020603050405020304" pitchFamily="18" charset="0"/>
                <a:ea typeface="Calibri" panose="020F0502020204030204" pitchFamily="34" charset="0"/>
                <a:cs typeface="+mj-cs"/>
              </a:rPr>
              <a:t>ח"ג</a:t>
            </a:r>
            <a:r>
              <a:rPr lang="he-IL" sz="1800" dirty="0">
                <a:effectLst/>
                <a:latin typeface="Times New Roman" panose="02020603050405020304" pitchFamily="18" charset="0"/>
                <a:ea typeface="Calibri" panose="020F0502020204030204" pitchFamily="34" charset="0"/>
                <a:cs typeface="+mj-cs"/>
              </a:rPr>
              <a:t> ט' ע"ב) "כל מאן </a:t>
            </a:r>
            <a:r>
              <a:rPr lang="he-IL" sz="1800" dirty="0" err="1">
                <a:effectLst/>
                <a:latin typeface="Times New Roman" panose="02020603050405020304" pitchFamily="18" charset="0"/>
                <a:ea typeface="Calibri" panose="020F0502020204030204" pitchFamily="34" charset="0"/>
                <a:cs typeface="+mj-cs"/>
              </a:rPr>
              <a:t>דאשתדל</a:t>
            </a:r>
            <a:r>
              <a:rPr lang="he-IL" sz="1800" dirty="0">
                <a:effectLst/>
                <a:latin typeface="Times New Roman" panose="02020603050405020304" pitchFamily="18" charset="0"/>
                <a:ea typeface="Calibri" panose="020F0502020204030204" pitchFamily="34" charset="0"/>
                <a:cs typeface="+mj-cs"/>
              </a:rPr>
              <a:t> </a:t>
            </a:r>
            <a:r>
              <a:rPr lang="he-IL" sz="1800" dirty="0" err="1">
                <a:effectLst/>
                <a:latin typeface="Times New Roman" panose="02020603050405020304" pitchFamily="18" charset="0"/>
                <a:ea typeface="Calibri" panose="020F0502020204030204" pitchFamily="34" charset="0"/>
                <a:cs typeface="+mj-cs"/>
              </a:rPr>
              <a:t>באורייתא</a:t>
            </a:r>
            <a:r>
              <a:rPr lang="he-IL" sz="1800" dirty="0">
                <a:effectLst/>
                <a:latin typeface="Times New Roman" panose="02020603050405020304" pitchFamily="18" charset="0"/>
                <a:ea typeface="Calibri" panose="020F0502020204030204" pitchFamily="34" charset="0"/>
                <a:cs typeface="+mj-cs"/>
              </a:rPr>
              <a:t> כאילו אחיד בקב"ה", ושם (</a:t>
            </a:r>
            <a:r>
              <a:rPr lang="he-IL" sz="1800" dirty="0" err="1">
                <a:effectLst/>
                <a:latin typeface="Times New Roman" panose="02020603050405020304" pitchFamily="18" charset="0"/>
                <a:ea typeface="Calibri" panose="020F0502020204030204" pitchFamily="34" charset="0"/>
                <a:cs typeface="+mj-cs"/>
              </a:rPr>
              <a:t>ח"ג</a:t>
            </a:r>
            <a:r>
              <a:rPr lang="he-IL" sz="1800" dirty="0">
                <a:effectLst/>
                <a:latin typeface="Times New Roman" panose="02020603050405020304" pitchFamily="18" charset="0"/>
                <a:ea typeface="Calibri" panose="020F0502020204030204" pitchFamily="34" charset="0"/>
                <a:cs typeface="+mj-cs"/>
              </a:rPr>
              <a:t> ק"ס ע"ב) "</a:t>
            </a:r>
            <a:r>
              <a:rPr lang="he-IL" sz="1800" dirty="0" err="1">
                <a:effectLst/>
                <a:latin typeface="Times New Roman" panose="02020603050405020304" pitchFamily="18" charset="0"/>
                <a:ea typeface="Calibri" panose="020F0502020204030204" pitchFamily="34" charset="0"/>
                <a:cs typeface="+mj-cs"/>
              </a:rPr>
              <a:t>זכאה</a:t>
            </a:r>
            <a:r>
              <a:rPr lang="he-IL" sz="1800" dirty="0">
                <a:effectLst/>
                <a:latin typeface="Times New Roman" panose="02020603050405020304" pitchFamily="18" charset="0"/>
                <a:ea typeface="Calibri" panose="020F0502020204030204" pitchFamily="34" charset="0"/>
                <a:cs typeface="+mj-cs"/>
              </a:rPr>
              <a:t> </a:t>
            </a:r>
            <a:r>
              <a:rPr lang="he-IL" sz="1800" dirty="0" err="1">
                <a:effectLst/>
                <a:latin typeface="Times New Roman" panose="02020603050405020304" pitchFamily="18" charset="0"/>
                <a:ea typeface="Calibri" panose="020F0502020204030204" pitchFamily="34" charset="0"/>
                <a:cs typeface="+mj-cs"/>
              </a:rPr>
              <a:t>חולקהון</a:t>
            </a:r>
            <a:r>
              <a:rPr lang="he-IL" sz="1800" dirty="0">
                <a:effectLst/>
                <a:latin typeface="Times New Roman" panose="02020603050405020304" pitchFamily="18" charset="0"/>
                <a:ea typeface="Calibri" panose="020F0502020204030204" pitchFamily="34" charset="0"/>
                <a:cs typeface="+mj-cs"/>
              </a:rPr>
              <a:t> דאינון </a:t>
            </a:r>
            <a:r>
              <a:rPr lang="he-IL" sz="1800" dirty="0" err="1">
                <a:effectLst/>
                <a:latin typeface="Times New Roman" panose="02020603050405020304" pitchFamily="18" charset="0"/>
                <a:ea typeface="Calibri" panose="020F0502020204030204" pitchFamily="34" charset="0"/>
                <a:cs typeface="+mj-cs"/>
              </a:rPr>
              <a:t>דמשתדלי</a:t>
            </a:r>
            <a:r>
              <a:rPr lang="he-IL" sz="1800" dirty="0">
                <a:effectLst/>
                <a:latin typeface="Times New Roman" panose="02020603050405020304" pitchFamily="18" charset="0"/>
                <a:ea typeface="Calibri" panose="020F0502020204030204" pitchFamily="34" charset="0"/>
                <a:cs typeface="+mj-cs"/>
              </a:rPr>
              <a:t> </a:t>
            </a:r>
            <a:r>
              <a:rPr lang="he-IL" sz="1800" dirty="0" err="1">
                <a:effectLst/>
                <a:latin typeface="Times New Roman" panose="02020603050405020304" pitchFamily="18" charset="0"/>
                <a:ea typeface="Calibri" panose="020F0502020204030204" pitchFamily="34" charset="0"/>
                <a:cs typeface="+mj-cs"/>
              </a:rPr>
              <a:t>באורייתא</a:t>
            </a:r>
            <a:r>
              <a:rPr lang="he-IL" sz="1800" dirty="0">
                <a:effectLst/>
                <a:latin typeface="Times New Roman" panose="02020603050405020304" pitchFamily="18" charset="0"/>
                <a:ea typeface="Calibri" panose="020F0502020204030204" pitchFamily="34" charset="0"/>
                <a:cs typeface="+mj-cs"/>
              </a:rPr>
              <a:t> לשמה, </a:t>
            </a:r>
            <a:r>
              <a:rPr lang="he-IL" sz="1800" dirty="0" err="1">
                <a:effectLst/>
                <a:latin typeface="Times New Roman" panose="02020603050405020304" pitchFamily="18" charset="0"/>
                <a:ea typeface="Calibri" panose="020F0502020204030204" pitchFamily="34" charset="0"/>
                <a:cs typeface="+mj-cs"/>
              </a:rPr>
              <a:t>דהא</a:t>
            </a:r>
            <a:r>
              <a:rPr lang="he-IL" sz="1800" dirty="0">
                <a:effectLst/>
                <a:latin typeface="Times New Roman" panose="02020603050405020304" pitchFamily="18" charset="0"/>
                <a:ea typeface="Calibri" panose="020F0502020204030204" pitchFamily="34" charset="0"/>
                <a:cs typeface="+mj-cs"/>
              </a:rPr>
              <a:t> מתקשרי בקב"ה ממש". </a:t>
            </a:r>
            <a:endParaRPr lang="en-US" sz="1800" dirty="0">
              <a:effectLst/>
              <a:latin typeface="Times New Roman" panose="02020603050405020304" pitchFamily="18" charset="0"/>
              <a:ea typeface="Calibri" panose="020F0502020204030204" pitchFamily="34" charset="0"/>
              <a:cs typeface="+mj-cs"/>
            </a:endParaRPr>
          </a:p>
          <a:p>
            <a:pPr algn="just" rtl="1">
              <a:lnSpc>
                <a:spcPct val="150000"/>
              </a:lnSpc>
            </a:pPr>
            <a:r>
              <a:rPr lang="he-IL" sz="1800" dirty="0">
                <a:effectLst/>
                <a:latin typeface="Narkisim" panose="020E0502050101010101" pitchFamily="34" charset="-79"/>
                <a:ea typeface="Calibri" panose="020F0502020204030204" pitchFamily="34" charset="0"/>
                <a:cs typeface="+mj-cs"/>
              </a:rPr>
              <a:t>ע' </a:t>
            </a:r>
            <a:r>
              <a:rPr lang="he-IL" sz="1800" dirty="0" err="1">
                <a:effectLst/>
                <a:latin typeface="Narkisim" panose="020E0502050101010101" pitchFamily="34" charset="-79"/>
                <a:ea typeface="Calibri" panose="020F0502020204030204" pitchFamily="34" charset="0"/>
                <a:cs typeface="+mj-cs"/>
              </a:rPr>
              <a:t>גר"א</a:t>
            </a:r>
            <a:r>
              <a:rPr lang="he-IL" sz="1800" dirty="0">
                <a:effectLst/>
                <a:latin typeface="Narkisim" panose="020E0502050101010101" pitchFamily="34" charset="-79"/>
                <a:ea typeface="Calibri" panose="020F0502020204030204" pitchFamily="34" charset="0"/>
                <a:cs typeface="+mj-cs"/>
              </a:rPr>
              <a:t> מובא ריש הפרק : "</a:t>
            </a:r>
            <a:r>
              <a:rPr lang="he-IL" sz="1800" dirty="0" err="1">
                <a:effectLst/>
                <a:latin typeface="Narkisim" panose="020E0502050101010101" pitchFamily="34" charset="-79"/>
                <a:ea typeface="Calibri" panose="020F0502020204030204" pitchFamily="34" charset="0"/>
                <a:cs typeface="+mj-cs"/>
              </a:rPr>
              <a:t>תמתי</a:t>
            </a:r>
            <a:r>
              <a:rPr lang="he-IL" sz="1800" dirty="0">
                <a:effectLst/>
                <a:latin typeface="Narkisim" panose="020E0502050101010101" pitchFamily="34" charset="-79"/>
                <a:ea typeface="Calibri" panose="020F0502020204030204" pitchFamily="34" charset="0"/>
                <a:cs typeface="+mj-cs"/>
              </a:rPr>
              <a:t>" - בבחינת כמים הפנים לפנים כן לב האדם לאדם, כי היא מתלוות </a:t>
            </a:r>
            <a:r>
              <a:rPr lang="he-IL" sz="1800" dirty="0" err="1">
                <a:effectLst/>
                <a:latin typeface="Narkisim" panose="020E0502050101010101" pitchFamily="34" charset="-79"/>
                <a:ea typeface="Calibri" panose="020F0502020204030204" pitchFamily="34" charset="0"/>
                <a:cs typeface="+mj-cs"/>
              </a:rPr>
              <a:t>ומתדבקת</a:t>
            </a:r>
            <a:r>
              <a:rPr lang="he-IL" sz="1800" dirty="0">
                <a:effectLst/>
                <a:latin typeface="Narkisim" panose="020E0502050101010101" pitchFamily="34" charset="-79"/>
                <a:ea typeface="Calibri" panose="020F0502020204030204" pitchFamily="34" charset="0"/>
                <a:cs typeface="+mj-cs"/>
              </a:rPr>
              <a:t> בבן זוגה". היינו שהמלה "</a:t>
            </a:r>
            <a:r>
              <a:rPr lang="he-IL" sz="1800" dirty="0" err="1">
                <a:effectLst/>
                <a:latin typeface="Narkisim" panose="020E0502050101010101" pitchFamily="34" charset="-79"/>
                <a:ea typeface="Calibri" panose="020F0502020204030204" pitchFamily="34" charset="0"/>
                <a:cs typeface="+mj-cs"/>
              </a:rPr>
              <a:t>תמתי</a:t>
            </a:r>
            <a:r>
              <a:rPr lang="he-IL" sz="1800" dirty="0">
                <a:effectLst/>
                <a:latin typeface="Narkisim" panose="020E0502050101010101" pitchFamily="34" charset="-79"/>
                <a:ea typeface="Calibri" panose="020F0502020204030204" pitchFamily="34" charset="0"/>
                <a:cs typeface="+mj-cs"/>
              </a:rPr>
              <a:t>" דבוקה למלה "יונתי", שהקב"ה מתאר את כנסת ישראל כ"יונה תמה". וע' רש"י שיר השירים פרק ו פסוק ט: אחת היא יונתי - אחת היא הנבחרת לי ל"יונה תמה" שהיא תמימת לב עם בן זוגה.</a:t>
            </a:r>
            <a:endParaRPr lang="en-US" sz="1800" dirty="0">
              <a:effectLst/>
              <a:latin typeface="Times New Roman" panose="02020603050405020304" pitchFamily="18" charset="0"/>
              <a:ea typeface="Calibri" panose="020F0502020204030204" pitchFamily="34" charset="0"/>
              <a:cs typeface="+mj-cs"/>
            </a:endParaRPr>
          </a:p>
          <a:p>
            <a:pPr algn="just" rtl="1">
              <a:lnSpc>
                <a:spcPct val="150000"/>
              </a:lnSpc>
            </a:pPr>
            <a:r>
              <a:rPr lang="he-IL" sz="1800" dirty="0">
                <a:effectLst/>
                <a:latin typeface="Narkisim" panose="020E0502050101010101" pitchFamily="34" charset="-79"/>
                <a:ea typeface="Calibri" panose="020F0502020204030204" pitchFamily="34" charset="0"/>
                <a:cs typeface="+mj-cs"/>
              </a:rPr>
              <a:t>ע' זוהר חלק ג' דף ע"ג ע"א "תנינן ג' דרגין אינון מתקשרן דא </a:t>
            </a:r>
            <a:r>
              <a:rPr lang="he-IL" sz="1800" dirty="0" err="1">
                <a:effectLst/>
                <a:latin typeface="Narkisim" panose="020E0502050101010101" pitchFamily="34" charset="-79"/>
                <a:ea typeface="Calibri" panose="020F0502020204030204" pitchFamily="34" charset="0"/>
                <a:cs typeface="+mj-cs"/>
              </a:rPr>
              <a:t>בדא</a:t>
            </a:r>
            <a:r>
              <a:rPr lang="he-IL" sz="1800" dirty="0">
                <a:effectLst/>
                <a:latin typeface="Narkisim" panose="020E0502050101010101" pitchFamily="34" charset="-79"/>
                <a:ea typeface="Calibri" panose="020F0502020204030204" pitchFamily="34" charset="0"/>
                <a:cs typeface="+mj-cs"/>
              </a:rPr>
              <a:t> קב"ה אורייתא וישראל".</a:t>
            </a:r>
            <a:endParaRPr lang="en-US" sz="1800" dirty="0">
              <a:effectLst/>
              <a:latin typeface="Times New Roman" panose="02020603050405020304" pitchFamily="18" charset="0"/>
              <a:ea typeface="Calibri" panose="020F0502020204030204" pitchFamily="34" charset="0"/>
              <a:cs typeface="+mj-cs"/>
            </a:endParaRPr>
          </a:p>
          <a:p>
            <a:pPr algn="just">
              <a:lnSpc>
                <a:spcPct val="150000"/>
              </a:lnSpc>
            </a:pPr>
            <a:endParaRPr lang="he-IL" dirty="0">
              <a:cs typeface="+mj-cs"/>
            </a:endParaRPr>
          </a:p>
        </p:txBody>
      </p:sp>
      <p:sp>
        <p:nvSpPr>
          <p:cNvPr id="4" name="מציין מיקום של מספר שקופית 3">
            <a:extLst>
              <a:ext uri="{FF2B5EF4-FFF2-40B4-BE49-F238E27FC236}">
                <a16:creationId xmlns:a16="http://schemas.microsoft.com/office/drawing/2014/main" id="{4C2306C6-F6BE-1113-BF8B-0C1F0CB2A1D9}"/>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1940485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D9C667D-18B1-DC28-E84E-37B59B437123}"/>
              </a:ext>
            </a:extLst>
          </p:cNvPr>
          <p:cNvSpPr>
            <a:spLocks noGrp="1"/>
          </p:cNvSpPr>
          <p:nvPr>
            <p:ph type="title"/>
          </p:nvPr>
        </p:nvSpPr>
        <p:spPr>
          <a:xfrm>
            <a:off x="677334" y="609600"/>
            <a:ext cx="10046084" cy="1320800"/>
          </a:xfrm>
        </p:spPr>
        <p:txBody>
          <a:bodyPr>
            <a:noAutofit/>
          </a:bodyPr>
          <a:lstStyle/>
          <a:p>
            <a:pPr algn="ctr"/>
            <a:r>
              <a:rPr lang="he-IL" sz="2400" dirty="0">
                <a:effectLst/>
              </a:rPr>
              <a:t>"אמר ר' עקיבא: חס ושלום! לא נחלק  איש מישראל על שיר- השירים. שאין כל העולם כולו כדאי כיום שניתן בו שיר- השירים לישראל. שכל הכתובים – קודש, ושיר- השירים – קודש הקודשים"  (משנה, </a:t>
            </a:r>
            <a:r>
              <a:rPr lang="he-IL" sz="2400" u="sng" dirty="0">
                <a:effectLst/>
              </a:rPr>
              <a:t>מסכת ידיים)</a:t>
            </a:r>
            <a:r>
              <a:rPr lang="he-IL" sz="2400" dirty="0">
                <a:effectLst/>
              </a:rPr>
              <a:t>                                                                                                                                                </a:t>
            </a:r>
            <a:br>
              <a:rPr lang="en-US" sz="2400" dirty="0">
                <a:effectLst/>
              </a:rPr>
            </a:br>
            <a:endParaRPr lang="he-IL" sz="2400" dirty="0"/>
          </a:p>
        </p:txBody>
      </p:sp>
      <p:sp>
        <p:nvSpPr>
          <p:cNvPr id="3" name="מציין מיקום תוכן 2">
            <a:extLst>
              <a:ext uri="{FF2B5EF4-FFF2-40B4-BE49-F238E27FC236}">
                <a16:creationId xmlns:a16="http://schemas.microsoft.com/office/drawing/2014/main" id="{4D7BF613-2682-A135-4C07-37D5D9C9945D}"/>
              </a:ext>
            </a:extLst>
          </p:cNvPr>
          <p:cNvSpPr>
            <a:spLocks noGrp="1"/>
          </p:cNvSpPr>
          <p:nvPr>
            <p:ph idx="1"/>
          </p:nvPr>
        </p:nvSpPr>
        <p:spPr/>
        <p:txBody>
          <a:bodyPr>
            <a:normAutofit fontScale="92500" lnSpcReduction="20000"/>
          </a:bodyPr>
          <a:lstStyle/>
          <a:p>
            <a:pPr algn="just"/>
            <a:r>
              <a:rPr lang="he-IL" sz="2400" dirty="0"/>
              <a:t>שִׁיר הַשִּׁירִים אֲשֶׁר לִשְׁלֹמֹה: יִשָּׁקֵנִי מִנְּשִׁיקוֹת </a:t>
            </a:r>
            <a:r>
              <a:rPr lang="he-IL" sz="2400" dirty="0" err="1"/>
              <a:t>פִּיהו</a:t>
            </a:r>
            <a:r>
              <a:rPr lang="he-IL" sz="2400" dirty="0"/>
              <a:t>ּ כִּי טוֹבִים דֹּדֶיךָ מִיָּיִן: לְרֵיחַ </a:t>
            </a:r>
            <a:r>
              <a:rPr lang="he-IL" sz="2400" dirty="0" err="1"/>
              <a:t>שְׁמָנֶיך</a:t>
            </a:r>
            <a:r>
              <a:rPr lang="he-IL" sz="2400" dirty="0"/>
              <a:t>ָ טוֹבִים שֶׁמֶן תּוּרַק שְׁמֶךָ עַל כֵּן עֲלָמוֹת אֲהֵבוּךָ: מָשְׁכֵנִי אַחֲרֶיךָ נָּרוּצָה הֱבִיאַנִי הַמֶּלֶךְ חֲדָרָיו נָגִילָה וְנִשְׂמְחָה בָּךְ נַזְכִּירָה דֹדֶיךָ מִיַּיִן מֵישָׁרִים אֲהֵבוּךָ: </a:t>
            </a:r>
          </a:p>
          <a:p>
            <a:pPr algn="just"/>
            <a:r>
              <a:rPr lang="he-IL" sz="2400" dirty="0"/>
              <a:t>ס שְׁחוֹרָה אֲנִי וְנָאוָה בְּנוֹת יְרוּשָׁלִָם </a:t>
            </a:r>
            <a:r>
              <a:rPr lang="he-IL" sz="2400" dirty="0" err="1"/>
              <a:t>כְּאָהֳלֵי</a:t>
            </a:r>
            <a:r>
              <a:rPr lang="he-IL" sz="2400" dirty="0"/>
              <a:t> קֵדָר כִּירִיעוֹת שְׁלֹמֹה: אַל תִּרְאוּנִי שֶׁאֲנִי שְׁחַרְחֹרֶת </a:t>
            </a:r>
            <a:r>
              <a:rPr lang="he-IL" sz="2400" dirty="0" err="1"/>
              <a:t>שֶׁשֱּׁזָפַתְנִי</a:t>
            </a:r>
            <a:r>
              <a:rPr lang="he-IL" sz="2400" dirty="0"/>
              <a:t> הַשָּׁמֶשׁ בְּנֵי אִמִּי נִחֲרוּ בִי שָׂמֻנִי נֹטֵרָה אֶת הַכְּרָמִים כַּרְמִי שֶׁלִּי לֹא נָטָרְתִּי: </a:t>
            </a:r>
          </a:p>
          <a:p>
            <a:pPr algn="just"/>
            <a:r>
              <a:rPr lang="he-IL" sz="2400" dirty="0"/>
              <a:t>הַגִּידָה לִּי שֶׁאָהֲבָה נַפְשִׁי אֵיכָה תִרְעֶה אֵיכָה תַּרְבִּיץ בַּצָּהֳרָיִם שַׁלָּמָה אֶהְיֶה כְּעֹטְיָה עַל עֶדְרֵי חֲבֵרֶיךָ: אִם לֹא תֵדְעִי לָךְ הַיָּפָה בַּנָּשִׁים צְאִי לָךְ בְּעִקְבֵי הַצֹּאן וּרְעִי אֶת </a:t>
            </a:r>
            <a:r>
              <a:rPr lang="he-IL" sz="2400" dirty="0" err="1"/>
              <a:t>גְּדִיֹּתַיִך</a:t>
            </a:r>
            <a:r>
              <a:rPr lang="he-IL" sz="2400" dirty="0"/>
              <a:t>ְ עַל מִשְׁכְּנוֹת הָרֹעִים: ס </a:t>
            </a:r>
          </a:p>
          <a:p>
            <a:pPr algn="just"/>
            <a:r>
              <a:rPr lang="he-IL" sz="2400" dirty="0" err="1"/>
              <a:t>לְסֻסָתִי</a:t>
            </a:r>
            <a:r>
              <a:rPr lang="he-IL" sz="2400" dirty="0"/>
              <a:t> בְּרִכְבֵי פַרְעֹה דִּמִּיתִיךְ רַעְיָתִי: </a:t>
            </a:r>
            <a:r>
              <a:rPr lang="he-IL" sz="2400" dirty="0" err="1"/>
              <a:t>נָאוו</a:t>
            </a:r>
            <a:r>
              <a:rPr lang="he-IL" sz="2400" dirty="0"/>
              <a:t>ּ לְחָיַיִךְ בַּתֹּרִים </a:t>
            </a:r>
            <a:r>
              <a:rPr lang="he-IL" sz="2400" dirty="0" err="1"/>
              <a:t>צַוָּארֵך</a:t>
            </a:r>
            <a:r>
              <a:rPr lang="he-IL" sz="2400" dirty="0"/>
              <a:t>ְ בַּחֲרוּזִים: תּוֹרֵי זָהָב נַעֲשֶׂה לָּךְ עִם </a:t>
            </a:r>
            <a:r>
              <a:rPr lang="he-IL" sz="2400" dirty="0" err="1"/>
              <a:t>נְקֻדּוֹת</a:t>
            </a:r>
            <a:r>
              <a:rPr lang="he-IL" sz="2400" dirty="0"/>
              <a:t> הַכָּסֶף: עַד שֶׁהַמֶּלֶךְ בִּמְסִבּוֹ נִרְדִּי נָתַן רֵיחוֹ: צְרוֹר הַמֹּר דּוֹדִי לִי בֵּין שָׁדַי יָלִין: אֶשְׁכֹּל הַכֹּפֶר דּוֹדִי לִי בְּכַרְמֵי עֵין גֶּדִי: ס </a:t>
            </a:r>
          </a:p>
        </p:txBody>
      </p:sp>
      <p:sp>
        <p:nvSpPr>
          <p:cNvPr id="4" name="מציין מיקום של מספר שקופית 3">
            <a:extLst>
              <a:ext uri="{FF2B5EF4-FFF2-40B4-BE49-F238E27FC236}">
                <a16:creationId xmlns:a16="http://schemas.microsoft.com/office/drawing/2014/main" id="{00B4BCA7-5532-9121-F362-D514F033A126}"/>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custDataLst>
      <p:tags r:id="rId1"/>
    </p:custDataLst>
    <p:extLst>
      <p:ext uri="{BB962C8B-B14F-4D97-AF65-F5344CB8AC3E}">
        <p14:creationId xmlns:p14="http://schemas.microsoft.com/office/powerpoint/2010/main" val="55774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100"/>
                                  </p:stCondLst>
                                  <p:iterate type="wd">
                                    <p:tmPct val="6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iterate type="wd">
                                    <p:tmPct val="3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iterate type="wd">
                                    <p:tmPct val="30000"/>
                                  </p:iterate>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iterate type="wd">
                                    <p:tmPct val="30000"/>
                                  </p:iterate>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35E8DF6-1EF5-3FC1-EEC8-8D13032EA7D6}"/>
              </a:ext>
            </a:extLst>
          </p:cNvPr>
          <p:cNvSpPr>
            <a:spLocks noGrp="1"/>
          </p:cNvSpPr>
          <p:nvPr>
            <p:ph type="title"/>
          </p:nvPr>
        </p:nvSpPr>
        <p:spPr/>
        <p:txBody>
          <a:bodyPr/>
          <a:lstStyle/>
          <a:p>
            <a:pPr algn="ctr"/>
            <a:r>
              <a:rPr lang="he-IL" dirty="0"/>
              <a:t>אהבה משותפת</a:t>
            </a:r>
          </a:p>
        </p:txBody>
      </p:sp>
      <p:sp>
        <p:nvSpPr>
          <p:cNvPr id="3" name="מציין מיקום תוכן 2">
            <a:extLst>
              <a:ext uri="{FF2B5EF4-FFF2-40B4-BE49-F238E27FC236}">
                <a16:creationId xmlns:a16="http://schemas.microsoft.com/office/drawing/2014/main" id="{22836187-D722-0BA2-29D1-3C34CB6FD3CD}"/>
              </a:ext>
            </a:extLst>
          </p:cNvPr>
          <p:cNvSpPr>
            <a:spLocks noGrp="1"/>
          </p:cNvSpPr>
          <p:nvPr>
            <p:ph idx="1"/>
          </p:nvPr>
        </p:nvSpPr>
        <p:spPr/>
        <p:txBody>
          <a:bodyPr/>
          <a:lstStyle/>
          <a:p>
            <a:pPr algn="just" rtl="1">
              <a:lnSpc>
                <a:spcPts val="1600"/>
              </a:lnSpc>
              <a:spcAft>
                <a:spcPts val="600"/>
              </a:spcAf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וז"ל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הגר"א</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המובאה שם בשנות אליהו:</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 rtl="1">
              <a:lnSpc>
                <a:spcPts val="1500"/>
              </a:lnSpc>
              <a:spcAft>
                <a:spcPts val="600"/>
              </a:spcAft>
            </a:pPr>
            <a:r>
              <a:rPr lang="he-IL" sz="1800" b="1" dirty="0">
                <a:effectLst/>
                <a:latin typeface="Times New Roman" panose="02020603050405020304" pitchFamily="18" charset="0"/>
                <a:ea typeface="Times New Roman" panose="02020603050405020304" pitchFamily="18" charset="0"/>
                <a:cs typeface="Monotype Hadassah"/>
              </a:rPr>
              <a:t>דברי תורה .. יש בה גם כן "טוב" "ערב" "מועיל".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"ערב": היינו שלומד </a:t>
            </a:r>
            <a:r>
              <a:rPr lang="he-IL" sz="1800" b="1" u="sng" dirty="0">
                <a:effectLst/>
                <a:latin typeface="Times New Roman" panose="02020603050405020304" pitchFamily="18" charset="0"/>
                <a:ea typeface="Times New Roman" panose="02020603050405020304" pitchFamily="18" charset="0"/>
                <a:cs typeface="Monotype Hadassah"/>
              </a:rPr>
              <a:t>שלא לשם שמים</a:t>
            </a:r>
            <a:r>
              <a:rPr lang="he-IL" sz="1800" b="1" dirty="0">
                <a:effectLst/>
                <a:latin typeface="Times New Roman" panose="02020603050405020304" pitchFamily="18" charset="0"/>
                <a:ea typeface="Times New Roman" panose="02020603050405020304" pitchFamily="18" charset="0"/>
                <a:cs typeface="Monotype Hadassah"/>
              </a:rPr>
              <a:t> רק מחמת שהוא ערב שנהנה מהחכמה. </a:t>
            </a:r>
            <a:endParaRPr lang="en-US" sz="1800" dirty="0">
              <a:effectLst/>
              <a:latin typeface="Times New Roman" panose="02020603050405020304" pitchFamily="18" charset="0"/>
              <a:ea typeface="Times New Roman" panose="02020603050405020304" pitchFamily="18" charset="0"/>
              <a:cs typeface="Guttman Mantova-Decor" panose="02010401010101010101" pitchFamily="2" charset="-79"/>
            </a:endParaRP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ו"מועיל" שלומד כדי שיהיה בקי בתורה ש"אשרי מי שבא לכאן ותלמודו בידו". ולומד </a:t>
            </a:r>
            <a:r>
              <a:rPr lang="he-IL" sz="1800" b="1" u="sng" dirty="0">
                <a:effectLst/>
                <a:latin typeface="Times New Roman" panose="02020603050405020304" pitchFamily="18" charset="0"/>
                <a:ea typeface="Times New Roman" panose="02020603050405020304" pitchFamily="18" charset="0"/>
                <a:cs typeface="Monotype Hadassah"/>
              </a:rPr>
              <a:t>לשם שמים</a:t>
            </a:r>
            <a:r>
              <a:rPr lang="he-IL" sz="1800" b="1" dirty="0">
                <a:effectLst/>
                <a:latin typeface="Times New Roman" panose="02020603050405020304" pitchFamily="18" charset="0"/>
                <a:ea typeface="Times New Roman" panose="02020603050405020304" pitchFamily="18" charset="0"/>
                <a:cs typeface="Monotype Hadassah"/>
              </a:rPr>
              <a:t> שהשם יתברך </a:t>
            </a:r>
            <a:r>
              <a:rPr lang="he-IL" sz="1800" b="1" dirty="0" err="1">
                <a:effectLst/>
                <a:latin typeface="Times New Roman" panose="02020603050405020304" pitchFamily="18" charset="0"/>
                <a:ea typeface="Times New Roman" panose="02020603050405020304" pitchFamily="18" charset="0"/>
                <a:cs typeface="Monotype Hadassah"/>
              </a:rPr>
              <a:t>צוה</a:t>
            </a:r>
            <a:r>
              <a:rPr lang="he-IL" sz="1800" b="1" dirty="0">
                <a:effectLst/>
                <a:latin typeface="Times New Roman" panose="02020603050405020304" pitchFamily="18" charset="0"/>
                <a:ea typeface="Times New Roman" panose="02020603050405020304" pitchFamily="18" charset="0"/>
                <a:cs typeface="Monotype Hadassah"/>
              </a:rPr>
              <a:t> אותו ללמוד ויהיה גם כן בקי. אבל </a:t>
            </a:r>
            <a:r>
              <a:rPr lang="he-IL" sz="1800" b="1" u="dotted" dirty="0">
                <a:effectLst/>
                <a:latin typeface="Times New Roman" panose="02020603050405020304" pitchFamily="18" charset="0"/>
                <a:ea typeface="Times New Roman" panose="02020603050405020304" pitchFamily="18" charset="0"/>
                <a:cs typeface="Monotype Hadassah"/>
              </a:rPr>
              <a:t>אינו נהנה עדיין כשלומד עד שיהיה בקי</a:t>
            </a:r>
            <a:r>
              <a:rPr lang="he-IL" sz="1800" b="1" dirty="0">
                <a:effectLst/>
                <a:latin typeface="Times New Roman" panose="02020603050405020304" pitchFamily="18" charset="0"/>
                <a:ea typeface="Times New Roman" panose="02020603050405020304" pitchFamily="18" charset="0"/>
                <a:cs typeface="Monotype Hadassah"/>
              </a:rPr>
              <a:t>, שהמבקש אינו בטוב לב עד שיבא מבוקשתו. </a:t>
            </a:r>
            <a:endParaRPr lang="en-US" sz="1800" dirty="0">
              <a:effectLst/>
              <a:latin typeface="Times New Roman" panose="02020603050405020304" pitchFamily="18" charset="0"/>
              <a:ea typeface="Times New Roman" panose="02020603050405020304" pitchFamily="18" charset="0"/>
              <a:cs typeface="Guttman Mantova-Decor" panose="02010401010101010101" pitchFamily="2" charset="-79"/>
            </a:endParaRP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ו"טוב" נקרא גם כן שנהנה תיכף בעת לימודו אף שעדיין אין תלמודו בידו, וגם אחר כך כשתלמודו בידו. ... </a:t>
            </a: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וזה שאמר הגמרא ברכות ח' ע"א "גדול הנהנה </a:t>
            </a:r>
            <a:r>
              <a:rPr lang="he-IL" sz="1800" b="1" dirty="0" err="1">
                <a:effectLst/>
                <a:latin typeface="Times New Roman" panose="02020603050405020304" pitchFamily="18" charset="0"/>
                <a:ea typeface="Times New Roman" panose="02020603050405020304" pitchFamily="18" charset="0"/>
                <a:cs typeface="Monotype Hadassah"/>
              </a:rPr>
              <a:t>מיגיעו</a:t>
            </a:r>
            <a:r>
              <a:rPr lang="he-IL" sz="1800" b="1" dirty="0">
                <a:effectLst/>
                <a:latin typeface="Times New Roman" panose="02020603050405020304" pitchFamily="18" charset="0"/>
                <a:ea typeface="Times New Roman" panose="02020603050405020304" pitchFamily="18" charset="0"/>
                <a:cs typeface="Monotype Hadassah"/>
              </a:rPr>
              <a:t>" פי' </a:t>
            </a:r>
            <a:r>
              <a:rPr lang="he-IL" sz="1800" b="1" u="dotted" dirty="0" err="1">
                <a:effectLst/>
                <a:latin typeface="Times New Roman" panose="02020603050405020304" pitchFamily="18" charset="0"/>
                <a:ea typeface="Times New Roman" panose="02020603050405020304" pitchFamily="18" charset="0"/>
                <a:cs typeface="Monotype Hadassah"/>
              </a:rPr>
              <a:t>שיהנה</a:t>
            </a:r>
            <a:r>
              <a:rPr lang="he-IL" sz="1800" b="1" u="dotted" dirty="0">
                <a:effectLst/>
                <a:latin typeface="Times New Roman" panose="02020603050405020304" pitchFamily="18" charset="0"/>
                <a:ea typeface="Times New Roman" panose="02020603050405020304" pitchFamily="18" charset="0"/>
                <a:cs typeface="Monotype Hadassah"/>
              </a:rPr>
              <a:t> תיכף בשעת יגיעו</a:t>
            </a:r>
            <a:r>
              <a:rPr lang="he-IL" sz="1800" b="1" dirty="0">
                <a:effectLst/>
                <a:latin typeface="Times New Roman" panose="02020603050405020304" pitchFamily="18" charset="0"/>
                <a:ea typeface="Times New Roman" panose="02020603050405020304" pitchFamily="18" charset="0"/>
                <a:cs typeface="Monotype Hadassah"/>
              </a:rPr>
              <a:t> ... "יותר מירא שמים" היינו מי שיש לו מדת "מועיל" שלומד גם כן לשם שמים, אבל אינו נהנה תיכף. ... </a:t>
            </a:r>
            <a:endParaRPr lang="he-IL" dirty="0"/>
          </a:p>
        </p:txBody>
      </p:sp>
      <p:sp>
        <p:nvSpPr>
          <p:cNvPr id="4" name="מציין מיקום של מספר שקופית 3">
            <a:extLst>
              <a:ext uri="{FF2B5EF4-FFF2-40B4-BE49-F238E27FC236}">
                <a16:creationId xmlns:a16="http://schemas.microsoft.com/office/drawing/2014/main" id="{9B40F5F0-0080-0F6F-B87C-1B4084C0B34E}"/>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1806739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0055D87-82F1-FFC4-6C7C-EF83C6F75B24}"/>
              </a:ext>
            </a:extLst>
          </p:cNvPr>
          <p:cNvSpPr>
            <a:spLocks noGrp="1"/>
          </p:cNvSpPr>
          <p:nvPr>
            <p:ph type="title"/>
          </p:nvPr>
        </p:nvSpPr>
        <p:spPr/>
        <p:txBody>
          <a:bodyPr/>
          <a:lstStyle/>
          <a:p>
            <a:pPr algn="ctr"/>
            <a:r>
              <a:rPr lang="he-IL" dirty="0"/>
              <a:t>שלוש סוגי נתינות</a:t>
            </a:r>
          </a:p>
        </p:txBody>
      </p:sp>
      <p:sp>
        <p:nvSpPr>
          <p:cNvPr id="3" name="מציין מיקום תוכן 2">
            <a:extLst>
              <a:ext uri="{FF2B5EF4-FFF2-40B4-BE49-F238E27FC236}">
                <a16:creationId xmlns:a16="http://schemas.microsoft.com/office/drawing/2014/main" id="{1F9AB84F-D5D3-09F2-5903-D877224E31B0}"/>
              </a:ext>
            </a:extLst>
          </p:cNvPr>
          <p:cNvSpPr>
            <a:spLocks noGrp="1"/>
          </p:cNvSpPr>
          <p:nvPr>
            <p:ph idx="1"/>
          </p:nvPr>
        </p:nvSpPr>
        <p:spPr/>
        <p:txBody>
          <a:bodyPr/>
          <a:lstStyle/>
          <a:p>
            <a:r>
              <a:rPr lang="he-IL" dirty="0"/>
              <a:t>לעשות בשבילי. </a:t>
            </a:r>
          </a:p>
          <a:p>
            <a:r>
              <a:rPr lang="he-IL" dirty="0"/>
              <a:t>לעשות בשביל האישה/הבורא – מסירות. </a:t>
            </a:r>
          </a:p>
          <a:p>
            <a:r>
              <a:rPr lang="he-IL" dirty="0"/>
              <a:t>ויש מצב בו האני והזולת מתאחדים. אני והזולת נהנים יחדיו. </a:t>
            </a:r>
          </a:p>
          <a:p>
            <a:endParaRPr lang="he-IL" dirty="0"/>
          </a:p>
          <a:p>
            <a:r>
              <a:rPr lang="he-IL" dirty="0"/>
              <a:t>אדם הלומד תורה והוא נהנה באותו זמן – הרי זה שלימות העולם. </a:t>
            </a:r>
          </a:p>
          <a:p>
            <a:r>
              <a:rPr lang="he-IL" dirty="0"/>
              <a:t>זה סוד האחדות של הבריאה – שאתה והבורא – אתה ורעייתך – נהפכים לאחד. </a:t>
            </a:r>
          </a:p>
          <a:p>
            <a:r>
              <a:rPr lang="he-IL" dirty="0">
                <a:highlight>
                  <a:srgbClr val="FFFF00"/>
                </a:highlight>
              </a:rPr>
              <a:t>זה סוד קודש הקודשים. </a:t>
            </a:r>
          </a:p>
          <a:p>
            <a:endParaRPr lang="he-IL" dirty="0"/>
          </a:p>
        </p:txBody>
      </p:sp>
      <p:sp>
        <p:nvSpPr>
          <p:cNvPr id="4" name="מציין מיקום של מספר שקופית 3">
            <a:extLst>
              <a:ext uri="{FF2B5EF4-FFF2-40B4-BE49-F238E27FC236}">
                <a16:creationId xmlns:a16="http://schemas.microsoft.com/office/drawing/2014/main" id="{42DE2AA4-61DC-B8E7-B2B9-AABE059CBDC5}"/>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1508843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CECC454-F103-2469-FB35-BF002E8DBF9D}"/>
              </a:ext>
            </a:extLst>
          </p:cNvPr>
          <p:cNvSpPr>
            <a:spLocks noGrp="1"/>
          </p:cNvSpPr>
          <p:nvPr>
            <p:ph type="title"/>
          </p:nvPr>
        </p:nvSpPr>
        <p:spPr/>
        <p:txBody>
          <a:bodyPr/>
          <a:lstStyle/>
          <a:p>
            <a:pPr algn="ctr"/>
            <a:r>
              <a:rPr lang="he-IL" dirty="0"/>
              <a:t>שלימות </a:t>
            </a:r>
            <a:r>
              <a:rPr lang="he-IL" dirty="0" err="1"/>
              <a:t>המסילת</a:t>
            </a:r>
            <a:r>
              <a:rPr lang="he-IL" dirty="0"/>
              <a:t> ישרים</a:t>
            </a:r>
          </a:p>
        </p:txBody>
      </p:sp>
      <p:sp>
        <p:nvSpPr>
          <p:cNvPr id="3" name="מציין מיקום תוכן 2">
            <a:extLst>
              <a:ext uri="{FF2B5EF4-FFF2-40B4-BE49-F238E27FC236}">
                <a16:creationId xmlns:a16="http://schemas.microsoft.com/office/drawing/2014/main" id="{47E76324-6678-1726-5434-075B06571813}"/>
              </a:ext>
            </a:extLst>
          </p:cNvPr>
          <p:cNvSpPr>
            <a:spLocks noGrp="1"/>
          </p:cNvSpPr>
          <p:nvPr>
            <p:ph idx="1"/>
          </p:nvPr>
        </p:nvSpPr>
        <p:spPr/>
        <p:txBody>
          <a:bodyPr>
            <a:normAutofit lnSpcReduction="10000"/>
          </a:bodyPr>
          <a:lstStyle/>
          <a:p>
            <a:r>
              <a:rPr lang="he-IL" dirty="0" err="1"/>
              <a:t>המסילת</a:t>
            </a:r>
            <a:r>
              <a:rPr lang="he-IL" dirty="0"/>
              <a:t> ישרים מסיים את ספרו בפרק הקדושה – מה המעלה הנשגבה שם. </a:t>
            </a:r>
          </a:p>
          <a:p>
            <a:r>
              <a:rPr lang="he-IL" dirty="0"/>
              <a:t>יש ג' אנשים.</a:t>
            </a:r>
          </a:p>
          <a:p>
            <a:r>
              <a:rPr lang="he-IL" dirty="0"/>
              <a:t>הראשון מחפש להנות – ורק נזהר מדברים האסורים. </a:t>
            </a:r>
          </a:p>
          <a:p>
            <a:r>
              <a:rPr lang="he-IL" dirty="0"/>
              <a:t>השני רוצה להיות מסור לבורא – והוא כולו פרוש. </a:t>
            </a:r>
          </a:p>
          <a:p>
            <a:r>
              <a:rPr lang="he-IL" dirty="0"/>
              <a:t>השלישי הנעלה – הוא נהנה ביחד עם הבורא </a:t>
            </a:r>
          </a:p>
          <a:p>
            <a:r>
              <a:rPr lang="he-IL" dirty="0"/>
              <a:t>הכיצד? כמו ר' אביגדור מילר שהיה מברך על תפוח מתוך אהבת הבורא. </a:t>
            </a:r>
          </a:p>
          <a:p>
            <a:r>
              <a:rPr lang="he-IL" dirty="0"/>
              <a:t>עליו נאמר ספר מסילת ישרים פרק </a:t>
            </a:r>
            <a:r>
              <a:rPr lang="he-IL" dirty="0" err="1"/>
              <a:t>כו</a:t>
            </a:r>
            <a:endParaRPr lang="he-IL" dirty="0"/>
          </a:p>
          <a:p>
            <a:r>
              <a:rPr lang="he-IL" dirty="0"/>
              <a:t>אך הקדוש הדבק תמיד </a:t>
            </a:r>
            <a:r>
              <a:rPr lang="he-IL" dirty="0" err="1"/>
              <a:t>לאלהיו</a:t>
            </a:r>
            <a:r>
              <a:rPr lang="he-IL" dirty="0"/>
              <a:t>, ונפשו מתהלכת בין המושכלות האמתיות באהבת בוראו ויראתו, הנה נחשב לו כאילו הוא מתהלך לפני ה' בארצות החיים עודנו פה בעולם הזה, והנה איש כזה הוא עצמו נחשב כמשכן, כמקדש, וכמזבח, וכמאמרם </a:t>
            </a:r>
            <a:r>
              <a:rPr lang="he-IL" dirty="0" err="1"/>
              <a:t>זכרונם</a:t>
            </a:r>
            <a:r>
              <a:rPr lang="he-IL" dirty="0"/>
              <a:t> לברכה (</a:t>
            </a:r>
            <a:r>
              <a:rPr lang="he-IL" dirty="0" err="1"/>
              <a:t>ב"ר</a:t>
            </a:r>
            <a:r>
              <a:rPr lang="he-IL" dirty="0"/>
              <a:t> </a:t>
            </a:r>
            <a:r>
              <a:rPr lang="he-IL" dirty="0" err="1"/>
              <a:t>פפ"ב</a:t>
            </a:r>
            <a:r>
              <a:rPr lang="he-IL" dirty="0"/>
              <a:t>): ויעל מעליו </a:t>
            </a:r>
            <a:r>
              <a:rPr lang="he-IL" dirty="0" err="1"/>
              <a:t>אלהים</a:t>
            </a:r>
            <a:r>
              <a:rPr lang="he-IL" dirty="0"/>
              <a:t>, האבות הן </a:t>
            </a:r>
            <a:r>
              <a:rPr lang="he-IL" dirty="0" err="1"/>
              <a:t>הן</a:t>
            </a:r>
            <a:r>
              <a:rPr lang="he-IL" dirty="0"/>
              <a:t> המרכבה.</a:t>
            </a:r>
          </a:p>
        </p:txBody>
      </p:sp>
      <p:sp>
        <p:nvSpPr>
          <p:cNvPr id="4" name="מציין מיקום של מספר שקופית 3">
            <a:extLst>
              <a:ext uri="{FF2B5EF4-FFF2-40B4-BE49-F238E27FC236}">
                <a16:creationId xmlns:a16="http://schemas.microsoft.com/office/drawing/2014/main" id="{42558EBF-2D18-C12C-D3F7-B36BC0423FD3}"/>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3978217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4A023959-FE08-6CE6-92F0-B2A5B9180C7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FF48913-BB2A-9B79-CF9B-EA88DDDA6A6F}"/>
              </a:ext>
            </a:extLst>
          </p:cNvPr>
          <p:cNvSpPr>
            <a:spLocks noGrp="1"/>
          </p:cNvSpPr>
          <p:nvPr>
            <p:ph type="title"/>
          </p:nvPr>
        </p:nvSpPr>
        <p:spPr/>
        <p:txBody>
          <a:bodyPr/>
          <a:lstStyle/>
          <a:p>
            <a:pPr algn="ctr"/>
            <a:r>
              <a:rPr lang="he-IL" dirty="0"/>
              <a:t>לתת לזוגיות</a:t>
            </a:r>
          </a:p>
        </p:txBody>
      </p:sp>
      <p:graphicFrame>
        <p:nvGraphicFramePr>
          <p:cNvPr id="4" name="מציין מיקום תוכן 3">
            <a:extLst>
              <a:ext uri="{FF2B5EF4-FFF2-40B4-BE49-F238E27FC236}">
                <a16:creationId xmlns:a16="http://schemas.microsoft.com/office/drawing/2014/main" id="{E7FB2ACC-9AE8-FE7E-AB17-B045A5AC500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9697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363B063-BAA0-E75F-79AC-76B8ACF7B9C3}"/>
              </a:ext>
            </a:extLst>
          </p:cNvPr>
          <p:cNvSpPr>
            <a:spLocks noGrp="1"/>
          </p:cNvSpPr>
          <p:nvPr>
            <p:ph type="title"/>
          </p:nvPr>
        </p:nvSpPr>
        <p:spPr/>
        <p:txBody>
          <a:bodyPr/>
          <a:lstStyle/>
          <a:p>
            <a:pPr algn="ctr"/>
            <a:r>
              <a:rPr lang="he-IL" dirty="0"/>
              <a:t>בעל בחירה</a:t>
            </a:r>
          </a:p>
        </p:txBody>
      </p:sp>
      <p:pic>
        <p:nvPicPr>
          <p:cNvPr id="6" name="מציין מיקום תוכן 5">
            <a:extLst>
              <a:ext uri="{FF2B5EF4-FFF2-40B4-BE49-F238E27FC236}">
                <a16:creationId xmlns:a16="http://schemas.microsoft.com/office/drawing/2014/main" id="{41ED60B4-1D74-9CA7-FFF4-4D84EC3039F4}"/>
              </a:ext>
            </a:extLst>
          </p:cNvPr>
          <p:cNvPicPr>
            <a:picLocks noGrp="1" noChangeAspect="1"/>
          </p:cNvPicPr>
          <p:nvPr>
            <p:ph idx="1"/>
          </p:nvPr>
        </p:nvPicPr>
        <p:blipFill>
          <a:blip r:embed="rId2"/>
          <a:stretch>
            <a:fillRect/>
          </a:stretch>
        </p:blipFill>
        <p:spPr>
          <a:xfrm>
            <a:off x="1605796" y="2160588"/>
            <a:ext cx="6740446" cy="3881437"/>
          </a:xfrm>
        </p:spPr>
      </p:pic>
      <p:sp>
        <p:nvSpPr>
          <p:cNvPr id="4" name="מציין מיקום של מספר שקופית 3">
            <a:extLst>
              <a:ext uri="{FF2B5EF4-FFF2-40B4-BE49-F238E27FC236}">
                <a16:creationId xmlns:a16="http://schemas.microsoft.com/office/drawing/2014/main" id="{1A5553F2-2BD2-81CF-B86E-8CF89B7B6246}"/>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2832643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0A670D4-DC7D-EC0D-914A-55953E4FEE9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A15E721-7EAD-7DE2-BCFD-C1FA7C83D4BA}"/>
              </a:ext>
            </a:extLst>
          </p:cNvPr>
          <p:cNvSpPr>
            <a:spLocks noGrp="1"/>
          </p:cNvSpPr>
          <p:nvPr>
            <p:ph idx="1"/>
          </p:nvPr>
        </p:nvSpPr>
        <p:spPr/>
        <p:txBody>
          <a:bodyPr/>
          <a:lstStyle/>
          <a:p>
            <a:r>
              <a:rPr lang="he-IL" dirty="0"/>
              <a:t>המעלה העצומה היא ששני החלקים מתחברים</a:t>
            </a:r>
          </a:p>
          <a:p>
            <a:r>
              <a:rPr lang="he-IL" dirty="0"/>
              <a:t>הרצון להנות ורצון הנשמה.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אור זרוע לצדיק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ולישרי</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לב שמחה (כאשר האדם שלם - מוח ולב עם הדבר אז הוא שמח) מופיע בספר בשמחה וטוב לבב ח"א, ולעתיד לבוא ובכן צדיקים יראו וישמחו וכ"ו.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43E4DE61-AC85-4543-AF36-62F73ADFF534}"/>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1696290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32E7A24B-3EB1-C65C-6DB7-EE0062FC2E49}"/>
              </a:ext>
            </a:extLst>
          </p:cNvPr>
          <p:cNvSpPr>
            <a:spLocks noGrp="1"/>
          </p:cNvSpPr>
          <p:nvPr>
            <p:ph type="sldNum" sz="quarter" idx="12"/>
          </p:nvPr>
        </p:nvSpPr>
        <p:spPr/>
        <p:txBody>
          <a:bodyPr/>
          <a:lstStyle/>
          <a:p>
            <a:fld id="{519954A3-9DFD-4C44-94BA-B95130A3BA1C}" type="slidenum">
              <a:rPr lang="en-US" smtClean="0"/>
              <a:t>25</a:t>
            </a:fld>
            <a:endParaRPr lang="en-US" dirty="0"/>
          </a:p>
        </p:txBody>
      </p:sp>
      <p:sp>
        <p:nvSpPr>
          <p:cNvPr id="5" name="משולש שווה-שוקיים 4">
            <a:extLst>
              <a:ext uri="{FF2B5EF4-FFF2-40B4-BE49-F238E27FC236}">
                <a16:creationId xmlns:a16="http://schemas.microsoft.com/office/drawing/2014/main" id="{88E29812-3F76-7DA6-BE7B-A47BE9619AFC}"/>
              </a:ext>
            </a:extLst>
          </p:cNvPr>
          <p:cNvSpPr/>
          <p:nvPr/>
        </p:nvSpPr>
        <p:spPr>
          <a:xfrm>
            <a:off x="3729162" y="2910177"/>
            <a:ext cx="2949934" cy="2178657"/>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a:p>
            <a:pPr algn="ctr"/>
            <a:endParaRPr lang="he-IL" dirty="0"/>
          </a:p>
        </p:txBody>
      </p:sp>
      <p:sp>
        <p:nvSpPr>
          <p:cNvPr id="6" name="תיבת טקסט 5">
            <a:extLst>
              <a:ext uri="{FF2B5EF4-FFF2-40B4-BE49-F238E27FC236}">
                <a16:creationId xmlns:a16="http://schemas.microsoft.com/office/drawing/2014/main" id="{F25F248B-9229-E7E4-A0AD-A488EE29A9D5}"/>
              </a:ext>
            </a:extLst>
          </p:cNvPr>
          <p:cNvSpPr txBox="1"/>
          <p:nvPr/>
        </p:nvSpPr>
        <p:spPr>
          <a:xfrm>
            <a:off x="6790413" y="4858247"/>
            <a:ext cx="2321781" cy="923330"/>
          </a:xfrm>
          <a:prstGeom prst="rect">
            <a:avLst/>
          </a:prstGeom>
          <a:noFill/>
        </p:spPr>
        <p:txBody>
          <a:bodyPr wrap="square" rtlCol="1">
            <a:spAutoFit/>
          </a:bodyPr>
          <a:lstStyle/>
          <a:p>
            <a:pPr algn="ctr"/>
            <a:r>
              <a:rPr lang="he-IL" dirty="0"/>
              <a:t>טוב</a:t>
            </a:r>
          </a:p>
          <a:p>
            <a:pPr algn="ctr"/>
            <a:r>
              <a:rPr lang="he-IL" dirty="0"/>
              <a:t>הרצון להתקרב לזולת</a:t>
            </a:r>
          </a:p>
          <a:p>
            <a:pPr algn="ctr"/>
            <a:r>
              <a:rPr lang="he-IL" dirty="0"/>
              <a:t>סובייקט</a:t>
            </a:r>
          </a:p>
        </p:txBody>
      </p:sp>
      <p:sp>
        <p:nvSpPr>
          <p:cNvPr id="7" name="תיבת טקסט 6">
            <a:extLst>
              <a:ext uri="{FF2B5EF4-FFF2-40B4-BE49-F238E27FC236}">
                <a16:creationId xmlns:a16="http://schemas.microsoft.com/office/drawing/2014/main" id="{1AD1025E-6331-FA04-CD93-AF48E1BD1AF3}"/>
              </a:ext>
            </a:extLst>
          </p:cNvPr>
          <p:cNvSpPr txBox="1"/>
          <p:nvPr/>
        </p:nvSpPr>
        <p:spPr>
          <a:xfrm>
            <a:off x="1510748" y="4595854"/>
            <a:ext cx="2226365" cy="1200329"/>
          </a:xfrm>
          <a:prstGeom prst="rect">
            <a:avLst/>
          </a:prstGeom>
          <a:noFill/>
        </p:spPr>
        <p:txBody>
          <a:bodyPr wrap="square" rtlCol="1">
            <a:spAutoFit/>
          </a:bodyPr>
          <a:lstStyle/>
          <a:p>
            <a:pPr algn="ctr"/>
            <a:endParaRPr lang="he-IL" dirty="0"/>
          </a:p>
          <a:p>
            <a:pPr algn="ctr"/>
            <a:r>
              <a:rPr lang="he-IL" dirty="0"/>
              <a:t>ערב מועיל</a:t>
            </a:r>
          </a:p>
          <a:p>
            <a:pPr algn="ctr"/>
            <a:r>
              <a:rPr lang="he-IL" dirty="0"/>
              <a:t>הרצון להשיג לעצמי</a:t>
            </a:r>
          </a:p>
          <a:p>
            <a:pPr algn="ctr"/>
            <a:r>
              <a:rPr lang="he-IL" dirty="0"/>
              <a:t>אובייקט</a:t>
            </a:r>
          </a:p>
        </p:txBody>
      </p:sp>
      <p:sp>
        <p:nvSpPr>
          <p:cNvPr id="8" name="תיבת טקסט 7">
            <a:extLst>
              <a:ext uri="{FF2B5EF4-FFF2-40B4-BE49-F238E27FC236}">
                <a16:creationId xmlns:a16="http://schemas.microsoft.com/office/drawing/2014/main" id="{B2B23F55-78F7-CC2A-CECA-7F5B374B1026}"/>
              </a:ext>
            </a:extLst>
          </p:cNvPr>
          <p:cNvSpPr txBox="1"/>
          <p:nvPr/>
        </p:nvSpPr>
        <p:spPr>
          <a:xfrm>
            <a:off x="2814762" y="1956021"/>
            <a:ext cx="4898003" cy="923330"/>
          </a:xfrm>
          <a:prstGeom prst="rect">
            <a:avLst/>
          </a:prstGeom>
          <a:noFill/>
        </p:spPr>
        <p:txBody>
          <a:bodyPr wrap="square" rtlCol="1">
            <a:spAutoFit/>
          </a:bodyPr>
          <a:lstStyle/>
          <a:p>
            <a:pPr algn="ctr"/>
            <a:r>
              <a:rPr lang="he-IL" dirty="0"/>
              <a:t>להנות ולהתענג</a:t>
            </a:r>
          </a:p>
          <a:p>
            <a:pPr algn="ctr"/>
            <a:r>
              <a:rPr lang="he-IL" dirty="0"/>
              <a:t>מהטוב שנתתי לזולת - מצב של אחדות.</a:t>
            </a:r>
          </a:p>
          <a:p>
            <a:pPr algn="ctr"/>
            <a:r>
              <a:rPr lang="he-IL" dirty="0"/>
              <a:t>או כאשר נותנים לזוגיות - לאחדות</a:t>
            </a:r>
          </a:p>
        </p:txBody>
      </p:sp>
    </p:spTree>
    <p:extLst>
      <p:ext uri="{BB962C8B-B14F-4D97-AF65-F5344CB8AC3E}">
        <p14:creationId xmlns:p14="http://schemas.microsoft.com/office/powerpoint/2010/main" val="4033687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1890AE0-6B17-D58C-74D4-3F605EC52B27}"/>
              </a:ext>
            </a:extLst>
          </p:cNvPr>
          <p:cNvSpPr>
            <a:spLocks noGrp="1"/>
          </p:cNvSpPr>
          <p:nvPr>
            <p:ph type="title"/>
          </p:nvPr>
        </p:nvSpPr>
        <p:spPr/>
        <p:txBody>
          <a:bodyPr/>
          <a:lstStyle/>
          <a:p>
            <a:pPr algn="ctr"/>
            <a:r>
              <a:rPr lang="he-IL" dirty="0"/>
              <a:t>מצוות חלה</a:t>
            </a:r>
          </a:p>
        </p:txBody>
      </p:sp>
      <p:sp>
        <p:nvSpPr>
          <p:cNvPr id="3" name="מציין מיקום תוכן 2">
            <a:extLst>
              <a:ext uri="{FF2B5EF4-FFF2-40B4-BE49-F238E27FC236}">
                <a16:creationId xmlns:a16="http://schemas.microsoft.com/office/drawing/2014/main" id="{1E41949B-64CB-AA8C-9F91-CD2FD4BEAE21}"/>
              </a:ext>
            </a:extLst>
          </p:cNvPr>
          <p:cNvSpPr>
            <a:spLocks noGrp="1"/>
          </p:cNvSpPr>
          <p:nvPr>
            <p:ph idx="1"/>
          </p:nvPr>
        </p:nvSpPr>
        <p:spPr/>
        <p:txBody>
          <a:bodyPr>
            <a:normAutofit fontScale="77500" lnSpcReduction="20000"/>
          </a:bodyPr>
          <a:lstStyle/>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נביא דוגמא שבה רואים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שהקב''ה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שורה בכל מקום שבו יש איחוד.</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מסכת שבת לב/ב. רַבִּי אֶלְעָזָר בַּר יְהוּדָה אוֹמֵר,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בַּעֲוֹן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חַלָּה - אֵין בְּרָכָה בַמְכוּנָס וּמְאֵרָה מִשְׁתַּלַּחַת בַּשְּׁעָרִים,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וְזוֹרְעִין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זְרָעִים - וַאֲחֵרִים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אוֹכְלִין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שֶׁנֶּאֱמַר, (ויקרא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כו</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"אַף אֲנִי אֶעֱשֶׂה זֹאת לָכֶם, וְהִפְקַדְתִּי עֲלֵיכֶם בֶּהָלָה...וּזְרַעְתֶּם לַרִיק זַרְעֲכֶם, וַאֲכָלוּהוּ אוֹיְבֵיכֶם". אַל תִּקְרִי "בֶּהָלָה", אֶלָּא "בְּחַלָּה" וְאִם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נוֹתְנִין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מִתְבָּרְכִין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שֶׁנֶּאֱמַר, (יחזקאל מד) "וְרֵאשִׁית עֲרִיסוֹתֵיכֶם תִּתְּנוּ לַכֹּהֵן, לְהָנִיחַ בְּרָכָה אֶל בֵּיתֶךְ". מדוע מצוות הפרשת חלה מביאה ברכה? ובכלל מדוע ציוותה תורה להפריש חלה מהעיסה?</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היכן המקום שבו יש את האיחוד הגדול ביותר בבריאה? היכן יש איחוד ללא אפשרות של פירוד? הנה כשמערבבים למשל ירקות ועושים סלט אין הירקות מתאחדים אלא רק סמוכים זה לזה, לעומת זאת כשמערבבים לחם עם מים נוצר איחוד גמור, לאחר האיחוד אין כאן בכלל מים הם נעלמו התאחדו עם הבצק ונהיו לאחד גמור, וכן לא ניתן עכשיו להוציא את המים מתוך הקמח (לעומת סוכר במים שניתן לאדות את המים והסוכר יתגלה) זה איחוד גמור ללא אפשרות של הפרדה, לכן זוהי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לכו''ע</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מלאכת הלש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מדאוריתא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בשבת, במקום שיש אחדות שם שורה שכינה, ובמקום שיש השראת השכינה שורה הברכה, לכן שאנו מפרישים חלה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דהינו</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שאנו עושים את האיחוד לשם ה' - שהרי ללא שמכוונים באיחוד לכבוד ה' יתברך לא שורה השכינה והברכה, וזהו הפרשת חל-ה -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חל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ק ל</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אז שורה השכינה והברכה.</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BD868017-F631-6567-9CE3-B4B291E139DB}"/>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18544758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EBA30AE-351A-97BB-D622-37F82FC34B9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F2A3F9D-3735-5103-B0FC-8F6D2555FEA9}"/>
              </a:ext>
            </a:extLst>
          </p:cNvPr>
          <p:cNvSpPr>
            <a:spLocks noGrp="1"/>
          </p:cNvSpPr>
          <p:nvPr>
            <p:ph idx="1"/>
          </p:nvPr>
        </p:nvSpPr>
        <p:spPr>
          <a:xfrm>
            <a:off x="677334" y="2160589"/>
            <a:ext cx="8596668" cy="4697411"/>
          </a:xfrm>
        </p:spPr>
        <p:txBody>
          <a:bodyPr>
            <a:normAutofit fontScale="85000" lnSpcReduction="10000"/>
          </a:bodyPr>
          <a:lstStyle/>
          <a:p>
            <a:pPr algn="just"/>
            <a:r>
              <a:rPr lang="he-IL" dirty="0"/>
              <a:t>ספר העיקרים מאמר ג פרק לה</a:t>
            </a:r>
          </a:p>
          <a:p>
            <a:pPr algn="just"/>
            <a:r>
              <a:rPr lang="he-IL" dirty="0"/>
              <a:t>ונאמר כי האהבה על ג' פנים, אם אהבת הטוב אם אהבת המועיל ואם אהבת הערב. </a:t>
            </a:r>
          </a:p>
          <a:p>
            <a:pPr algn="just"/>
            <a:r>
              <a:rPr lang="he-IL" dirty="0"/>
              <a:t>ואהבת הטוב הוא שיאהב האדם הדבר הנאהב מצד שהוא טוב גמור מבלתי שיתערב באהבה ההיא קבלת תועלת ולא קבלת ערבות כלל, אבל יאהב הטוב מצד מה שהוא טוב בלבד. </a:t>
            </a:r>
          </a:p>
          <a:p>
            <a:pPr algn="just"/>
            <a:r>
              <a:rPr lang="he-IL" dirty="0"/>
              <a:t>ואהבת המועיל הוא שיאהב האדם הדבר הנאהב מצד התועלת שיקבל ממנו בלבד. ואהבת הערב הוא שיאהב האדם הדבר הנאהב מצד הערבות המגיע לו ממנו לא בעבור שהוא טוב ולא מועיל אלא שהוא ערב בלבד. </a:t>
            </a:r>
          </a:p>
          <a:p>
            <a:pPr algn="just"/>
            <a:r>
              <a:rPr lang="he-IL" dirty="0"/>
              <a:t>ואהבת המועיל והערב ישתנו ויתחלפו בפחות ויתר כפי רוב קבלת התועלת או התענוג, ואפשר </a:t>
            </a:r>
            <a:r>
              <a:rPr lang="he-IL" dirty="0" err="1"/>
              <a:t>שיפסדו</a:t>
            </a:r>
            <a:r>
              <a:rPr lang="he-IL" dirty="0"/>
              <a:t>. ואולם האהבה אשר תהיה בעבור הטוב בעצמו הנה זאת האהבה לא </a:t>
            </a:r>
            <a:r>
              <a:rPr lang="he-IL" dirty="0" err="1"/>
              <a:t>תפסד</a:t>
            </a:r>
            <a:r>
              <a:rPr lang="he-IL" dirty="0"/>
              <a:t> ולא תשתנה, </a:t>
            </a:r>
            <a:r>
              <a:rPr lang="he-IL" b="1" dirty="0"/>
              <a:t>לפי שהאוהב לא יאהב האהוב בעבור שהוא טוב אליו כלומר בצרוף אל האוהב</a:t>
            </a:r>
            <a:r>
              <a:rPr lang="he-IL" dirty="0"/>
              <a:t>, ואבל למה שהתבאר לו שזה האהוב טוב בעצמו, והאהוב הוא הידוע אצל האוהב, והוא הדבר הנאהב בלבד החקוק </a:t>
            </a:r>
            <a:r>
              <a:rPr lang="he-IL" dirty="0" err="1"/>
              <a:t>בלבו</a:t>
            </a:r>
            <a:r>
              <a:rPr lang="he-IL" dirty="0"/>
              <a:t> </a:t>
            </a:r>
          </a:p>
          <a:p>
            <a:pPr algn="just"/>
            <a:r>
              <a:rPr lang="he-IL" b="1" dirty="0"/>
              <a:t>עד שיצדק עליהם יחד גדר האהבה, כי האהבה היא התאחד דבר הנאהב עם האוהב </a:t>
            </a:r>
            <a:r>
              <a:rPr lang="he-IL" b="1" dirty="0" err="1"/>
              <a:t>והתדבקם</a:t>
            </a:r>
            <a:r>
              <a:rPr lang="he-IL" b="1" dirty="0"/>
              <a:t> יחד דבוק שכלי בשלמות. </a:t>
            </a:r>
          </a:p>
          <a:p>
            <a:pPr algn="just"/>
            <a:r>
              <a:rPr lang="he-IL" dirty="0"/>
              <a:t>ואולם במועיל והערב הנה אין האהוב הוא הידוע, </a:t>
            </a:r>
            <a:r>
              <a:rPr lang="he-IL" b="1" dirty="0"/>
              <a:t>ואבל התועלת המגיע אל האוהב או התענוג המגיע אליו</a:t>
            </a:r>
            <a:r>
              <a:rPr lang="he-IL" dirty="0"/>
              <a:t>, ולזה אי אפשר שיתאחד האוהב עם האהוב, ומזה הצד תשתנה בהשתנות קבלת התועלת או התענוג, או </a:t>
            </a:r>
            <a:r>
              <a:rPr lang="he-IL" dirty="0" err="1"/>
              <a:t>תפסד</a:t>
            </a:r>
            <a:r>
              <a:rPr lang="he-IL" dirty="0"/>
              <a:t>. ואולם אהבת הטוב אי אפשר לה שתשתנה כלל כי אין לאוהב לקבל שום תועלת מן האהוב אלא הידיעה בו לבד, ועל כן </a:t>
            </a:r>
            <a:r>
              <a:rPr lang="he-IL" dirty="0" err="1"/>
              <a:t>היתה</a:t>
            </a:r>
            <a:r>
              <a:rPr lang="he-IL" dirty="0"/>
              <a:t> האהבה אל הטוב מצד שהוא טוב היותר מעולה שבמיני האהבות. </a:t>
            </a:r>
          </a:p>
        </p:txBody>
      </p:sp>
      <p:sp>
        <p:nvSpPr>
          <p:cNvPr id="4" name="מציין מיקום של מספר שקופית 3">
            <a:extLst>
              <a:ext uri="{FF2B5EF4-FFF2-40B4-BE49-F238E27FC236}">
                <a16:creationId xmlns:a16="http://schemas.microsoft.com/office/drawing/2014/main" id="{59F3E24A-FD27-9CD3-E102-4CFA015B1AB1}"/>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4049785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B868662-EEF3-EC5D-F1AE-6C053A3E5AAE}"/>
              </a:ext>
            </a:extLst>
          </p:cNvPr>
          <p:cNvSpPr>
            <a:spLocks noGrp="1"/>
          </p:cNvSpPr>
          <p:nvPr>
            <p:ph type="title"/>
          </p:nvPr>
        </p:nvSpPr>
        <p:spPr/>
        <p:txBody>
          <a:bodyPr/>
          <a:lstStyle/>
          <a:p>
            <a:pPr algn="ctr"/>
            <a:r>
              <a:rPr lang="he-IL" dirty="0"/>
              <a:t>אהבת ההתאחדות</a:t>
            </a:r>
          </a:p>
        </p:txBody>
      </p:sp>
      <p:sp>
        <p:nvSpPr>
          <p:cNvPr id="3" name="מציין מיקום תוכן 2">
            <a:extLst>
              <a:ext uri="{FF2B5EF4-FFF2-40B4-BE49-F238E27FC236}">
                <a16:creationId xmlns:a16="http://schemas.microsoft.com/office/drawing/2014/main" id="{45120FAD-6A6D-BE8C-AAD2-12A5C32BE875}"/>
              </a:ext>
            </a:extLst>
          </p:cNvPr>
          <p:cNvSpPr>
            <a:spLocks noGrp="1"/>
          </p:cNvSpPr>
          <p:nvPr>
            <p:ph idx="1"/>
          </p:nvPr>
        </p:nvSpPr>
        <p:spPr/>
        <p:txBody>
          <a:bodyPr/>
          <a:lstStyle/>
          <a:p>
            <a:r>
              <a:rPr lang="he-IL" b="0" i="0" dirty="0">
                <a:solidFill>
                  <a:srgbClr val="202122"/>
                </a:solidFill>
                <a:effectLst/>
                <a:latin typeface="Arial" panose="020B0604020202020204" pitchFamily="34" charset="0"/>
              </a:rPr>
              <a:t>חוזה </a:t>
            </a:r>
            <a:r>
              <a:rPr lang="he-IL" b="0" i="0" dirty="0" err="1">
                <a:solidFill>
                  <a:srgbClr val="202122"/>
                </a:solidFill>
                <a:effectLst/>
                <a:latin typeface="Arial" panose="020B0604020202020204" pitchFamily="34" charset="0"/>
              </a:rPr>
              <a:t>אורטגה</a:t>
            </a:r>
            <a:r>
              <a:rPr lang="he-IL" b="0" i="0" dirty="0">
                <a:solidFill>
                  <a:srgbClr val="202122"/>
                </a:solidFill>
                <a:effectLst/>
                <a:latin typeface="Arial" panose="020B0604020202020204" pitchFamily="34" charset="0"/>
              </a:rPr>
              <a:t> אי </a:t>
            </a:r>
            <a:r>
              <a:rPr lang="he-IL" b="0" i="0" dirty="0" err="1">
                <a:solidFill>
                  <a:srgbClr val="202122"/>
                </a:solidFill>
                <a:effectLst/>
                <a:latin typeface="Arial" panose="020B0604020202020204" pitchFamily="34" charset="0"/>
              </a:rPr>
              <a:t>גאסט</a:t>
            </a:r>
            <a:r>
              <a:rPr lang="he-IL" b="0" i="0" dirty="0">
                <a:solidFill>
                  <a:srgbClr val="202122"/>
                </a:solidFill>
                <a:effectLst/>
                <a:latin typeface="Arial" panose="020B0604020202020204" pitchFamily="34" charset="0"/>
              </a:rPr>
              <a:t> כותב בהרחבה על הקשרים בין אינטימיות לאהבה, בספרו:</a:t>
            </a:r>
            <a:endParaRPr lang="he-IL" dirty="0"/>
          </a:p>
          <a:p>
            <a:pPr algn="just"/>
            <a:r>
              <a:rPr lang="he-IL" dirty="0"/>
              <a:t>"אהבתו של אדם הרי היא מה שהינו, ועל כן נוכל למצוא באהבה את הגילוי המכריע ביותר של מהות האדם המסוים... כאשר הזולת, המושא, נעתר למאוהב, מגיע תור של 'איחוד' שמכוח חלחול הדדי, מצב שבו מעביר כל אחד את שורשי הווייתו אל השני וחי - הוגה, משתוקק, פועל - לא מתוך עצמו אלא כביכול מתוך האחר. ושוב האהוב איננו עוד מושא חיצוני להגות בו, שהרי הוא בתוך הנושא, כרוך בו ומאוחד עמו... האהבה מאחדת את בני הזוג באיחוד כה הדוק ומקיף עד שלא נותר מרחק דרוש לתפיסת התמורה שמחולל כל אחד בבן זוגו[13]... </a:t>
            </a:r>
          </a:p>
          <a:p>
            <a:pPr algn="just"/>
            <a:r>
              <a:rPr lang="he-IL" dirty="0"/>
              <a:t>יש דחף מוזר למוסס את האישיות שלנו בזו של האחר ולשאוף אל תוכנו את אישיותו של האהוב. זו תשוקה רבת מסתורין; לפיה עונג האהבה כרוך כולו בהרגשת היותנו חדירים מבחינה נפשית להשתכנות הזולת בתוכנו"[14].</a:t>
            </a:r>
          </a:p>
        </p:txBody>
      </p:sp>
      <p:sp>
        <p:nvSpPr>
          <p:cNvPr id="4" name="מציין מיקום של מספר שקופית 3">
            <a:extLst>
              <a:ext uri="{FF2B5EF4-FFF2-40B4-BE49-F238E27FC236}">
                <a16:creationId xmlns:a16="http://schemas.microsoft.com/office/drawing/2014/main" id="{F63A0836-9BB2-9685-D849-537D142E7810}"/>
              </a:ext>
            </a:extLst>
          </p:cNvPr>
          <p:cNvSpPr>
            <a:spLocks noGrp="1"/>
          </p:cNvSpPr>
          <p:nvPr>
            <p:ph type="sldNum" sz="quarter" idx="12"/>
          </p:nvPr>
        </p:nvSpPr>
        <p:spPr/>
        <p:txBody>
          <a:bodyPr/>
          <a:lstStyle/>
          <a:p>
            <a:fld id="{519954A3-9DFD-4C44-94BA-B95130A3BA1C}" type="slidenum">
              <a:rPr lang="en-US" smtClean="0"/>
              <a:pPr/>
              <a:t>28</a:t>
            </a:fld>
            <a:endParaRPr lang="en-US" dirty="0"/>
          </a:p>
        </p:txBody>
      </p:sp>
    </p:spTree>
    <p:extLst>
      <p:ext uri="{BB962C8B-B14F-4D97-AF65-F5344CB8AC3E}">
        <p14:creationId xmlns:p14="http://schemas.microsoft.com/office/powerpoint/2010/main" val="30943188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D5756-08B8-17E8-BC6D-D2BED4432D8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CEA88C4-4D96-4A09-4331-05A915B5E6A9}"/>
              </a:ext>
            </a:extLst>
          </p:cNvPr>
          <p:cNvSpPr>
            <a:spLocks noGrp="1"/>
          </p:cNvSpPr>
          <p:nvPr>
            <p:ph type="title"/>
          </p:nvPr>
        </p:nvSpPr>
        <p:spPr/>
        <p:txBody>
          <a:bodyPr/>
          <a:lstStyle/>
          <a:p>
            <a:pPr algn="ctr"/>
            <a:r>
              <a:rPr lang="he-IL" dirty="0"/>
              <a:t>אהבת ההתאחדות</a:t>
            </a:r>
          </a:p>
        </p:txBody>
      </p:sp>
      <p:sp>
        <p:nvSpPr>
          <p:cNvPr id="3" name="מציין מיקום תוכן 2">
            <a:extLst>
              <a:ext uri="{FF2B5EF4-FFF2-40B4-BE49-F238E27FC236}">
                <a16:creationId xmlns:a16="http://schemas.microsoft.com/office/drawing/2014/main" id="{CBD40B70-BE7C-81D8-8484-43321E3B9BB0}"/>
              </a:ext>
            </a:extLst>
          </p:cNvPr>
          <p:cNvSpPr>
            <a:spLocks noGrp="1"/>
          </p:cNvSpPr>
          <p:nvPr>
            <p:ph idx="1"/>
          </p:nvPr>
        </p:nvSpPr>
        <p:spPr/>
        <p:txBody>
          <a:bodyPr/>
          <a:lstStyle/>
          <a:p>
            <a:r>
              <a:rPr lang="he-IL" b="0" i="0" dirty="0">
                <a:solidFill>
                  <a:srgbClr val="202122"/>
                </a:solidFill>
                <a:effectLst/>
                <a:latin typeface="Arial" panose="020B0604020202020204" pitchFamily="34" charset="0"/>
              </a:rPr>
              <a:t>חוזה </a:t>
            </a:r>
            <a:r>
              <a:rPr lang="he-IL" b="0" i="0" dirty="0" err="1">
                <a:solidFill>
                  <a:srgbClr val="202122"/>
                </a:solidFill>
                <a:effectLst/>
                <a:latin typeface="Arial" panose="020B0604020202020204" pitchFamily="34" charset="0"/>
              </a:rPr>
              <a:t>אורטגה</a:t>
            </a:r>
            <a:r>
              <a:rPr lang="he-IL" b="0" i="0" dirty="0">
                <a:solidFill>
                  <a:srgbClr val="202122"/>
                </a:solidFill>
                <a:effectLst/>
                <a:latin typeface="Arial" panose="020B0604020202020204" pitchFamily="34" charset="0"/>
              </a:rPr>
              <a:t> אי </a:t>
            </a:r>
            <a:r>
              <a:rPr lang="he-IL" b="0" i="0" dirty="0" err="1">
                <a:solidFill>
                  <a:srgbClr val="202122"/>
                </a:solidFill>
                <a:effectLst/>
                <a:latin typeface="Arial" panose="020B0604020202020204" pitchFamily="34" charset="0"/>
              </a:rPr>
              <a:t>גאסט</a:t>
            </a:r>
            <a:r>
              <a:rPr lang="he-IL" b="0" i="0" dirty="0">
                <a:solidFill>
                  <a:srgbClr val="202122"/>
                </a:solidFill>
                <a:effectLst/>
                <a:latin typeface="Arial" panose="020B0604020202020204" pitchFamily="34" charset="0"/>
              </a:rPr>
              <a:t> כותב בהרחבה על הקשרים בין אינטימיות לאהבה, בספרו:</a:t>
            </a:r>
            <a:endParaRPr lang="he-IL" dirty="0"/>
          </a:p>
          <a:p>
            <a:pPr algn="just"/>
            <a:r>
              <a:rPr lang="he-IL" dirty="0"/>
              <a:t>"אהבתו של אדם הרי היא מה שהינו, ועל כן נוכל למצוא באהבה את הגילוי המכריע ביותר של מהות האדם המסוים... כאשר הזולת, המושא, נעתר למאוהב, מגיע תור של 'איחוד' שמכוח חלחול הדדי, מצב שבו מעביר כל אחד את שורשי הווייתו אל השני וחי - הוגה, משתוקק, פועל - לא מתוך עצמו אלא כביכול מתוך האחר. ושוב האהוב איננו עוד מושא חיצוני להגות בו, שהרי הוא בתוך הנושא, כרוך בו ומאוחד עמו... האהבה מאחדת את בני הזוג באיחוד כה הדוק ומקיף עד שלא נותר מרחק דרוש לתפיסת התמורה שמחולל כל אחד בבן זוגו[13]... </a:t>
            </a:r>
          </a:p>
          <a:p>
            <a:pPr algn="just"/>
            <a:r>
              <a:rPr lang="he-IL" dirty="0"/>
              <a:t>יש דחף מוזר למוסס את האישיות שלנו בזו של האחר ולשאוף אל תוכנו את אישיותו של האהוב. זו תשוקה רבת מסתורין; לפיה עונג האהבה כרוך כולו בהרגשת היותנו חדירים מבחינה נפשית להשתכנות הזולת בתוכנו"[14].</a:t>
            </a:r>
          </a:p>
        </p:txBody>
      </p:sp>
      <p:sp>
        <p:nvSpPr>
          <p:cNvPr id="4" name="מציין מיקום של מספר שקופית 3">
            <a:extLst>
              <a:ext uri="{FF2B5EF4-FFF2-40B4-BE49-F238E27FC236}">
                <a16:creationId xmlns:a16="http://schemas.microsoft.com/office/drawing/2014/main" id="{D7AC0DFB-3CFF-02EE-7A2C-45991D2D3D1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676181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2B51A-E910-5BB6-4AC7-9B818292AB5F}"/>
            </a:ext>
          </a:extLst>
        </p:cNvPr>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B17E3388-4EDB-5831-A8AC-28699CBAEF2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pic>
        <p:nvPicPr>
          <p:cNvPr id="4" name="תמונה 3">
            <a:extLst>
              <a:ext uri="{FF2B5EF4-FFF2-40B4-BE49-F238E27FC236}">
                <a16:creationId xmlns:a16="http://schemas.microsoft.com/office/drawing/2014/main" id="{B2E48715-5456-58F9-79CF-57487BFC483D}"/>
              </a:ext>
            </a:extLst>
          </p:cNvPr>
          <p:cNvPicPr>
            <a:picLocks noChangeAspect="1"/>
          </p:cNvPicPr>
          <p:nvPr/>
        </p:nvPicPr>
        <p:blipFill>
          <a:blip r:embed="rId2"/>
          <a:stretch>
            <a:fillRect/>
          </a:stretch>
        </p:blipFill>
        <p:spPr>
          <a:xfrm>
            <a:off x="1918704" y="32863"/>
            <a:ext cx="8354591" cy="6792273"/>
          </a:xfrm>
          <a:prstGeom prst="rect">
            <a:avLst/>
          </a:prstGeom>
        </p:spPr>
      </p:pic>
    </p:spTree>
    <p:extLst>
      <p:ext uri="{BB962C8B-B14F-4D97-AF65-F5344CB8AC3E}">
        <p14:creationId xmlns:p14="http://schemas.microsoft.com/office/powerpoint/2010/main" val="1465197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3EA08-1431-35CB-4A17-13CE98D9A30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6CC407C-2EB7-0EB7-8A73-AC02BA89130C}"/>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FEA31E73-E0CD-9FD0-6638-D0CF63BEA047}"/>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88315A32-85ED-231D-892C-945A766106B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pic>
        <p:nvPicPr>
          <p:cNvPr id="6" name="תמונה 5">
            <a:extLst>
              <a:ext uri="{FF2B5EF4-FFF2-40B4-BE49-F238E27FC236}">
                <a16:creationId xmlns:a16="http://schemas.microsoft.com/office/drawing/2014/main" id="{D471D5D5-C0F2-4A5C-50DB-F01612C0A0BE}"/>
              </a:ext>
            </a:extLst>
          </p:cNvPr>
          <p:cNvPicPr>
            <a:picLocks noChangeAspect="1"/>
          </p:cNvPicPr>
          <p:nvPr/>
        </p:nvPicPr>
        <p:blipFill>
          <a:blip r:embed="rId2"/>
          <a:stretch>
            <a:fillRect/>
          </a:stretch>
        </p:blipFill>
        <p:spPr>
          <a:xfrm>
            <a:off x="2124720" y="0"/>
            <a:ext cx="7942559" cy="6858000"/>
          </a:xfrm>
          <a:prstGeom prst="rect">
            <a:avLst/>
          </a:prstGeom>
        </p:spPr>
      </p:pic>
    </p:spTree>
    <p:extLst>
      <p:ext uri="{BB962C8B-B14F-4D97-AF65-F5344CB8AC3E}">
        <p14:creationId xmlns:p14="http://schemas.microsoft.com/office/powerpoint/2010/main" val="13730338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94347-B7C2-9AA8-B02D-662F14BB7F26}"/>
            </a:ext>
          </a:extLst>
        </p:cNvPr>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181A128E-AA77-36B6-82EB-7115AEFBE85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pic>
        <p:nvPicPr>
          <p:cNvPr id="4" name="תמונה 3">
            <a:extLst>
              <a:ext uri="{FF2B5EF4-FFF2-40B4-BE49-F238E27FC236}">
                <a16:creationId xmlns:a16="http://schemas.microsoft.com/office/drawing/2014/main" id="{05E38D46-00ED-8B15-B4BF-2F06520DC7D1}"/>
              </a:ext>
            </a:extLst>
          </p:cNvPr>
          <p:cNvPicPr>
            <a:picLocks noChangeAspect="1"/>
          </p:cNvPicPr>
          <p:nvPr/>
        </p:nvPicPr>
        <p:blipFill>
          <a:blip r:embed="rId2"/>
          <a:stretch>
            <a:fillRect/>
          </a:stretch>
        </p:blipFill>
        <p:spPr>
          <a:xfrm>
            <a:off x="3309548" y="313890"/>
            <a:ext cx="5572903" cy="6230219"/>
          </a:xfrm>
          <a:prstGeom prst="rect">
            <a:avLst/>
          </a:prstGeom>
        </p:spPr>
      </p:pic>
    </p:spTree>
    <p:extLst>
      <p:ext uri="{BB962C8B-B14F-4D97-AF65-F5344CB8AC3E}">
        <p14:creationId xmlns:p14="http://schemas.microsoft.com/office/powerpoint/2010/main" val="37676938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599F5747-4426-5CAE-BD15-7D25EB7150A5}"/>
              </a:ext>
            </a:extLst>
          </p:cNvPr>
          <p:cNvSpPr>
            <a:spLocks noGrp="1"/>
          </p:cNvSpPr>
          <p:nvPr>
            <p:ph type="title"/>
          </p:nvPr>
        </p:nvSpPr>
        <p:spPr/>
        <p:txBody>
          <a:bodyPr/>
          <a:lstStyle/>
          <a:p>
            <a:pPr algn="ctr"/>
            <a:r>
              <a:rPr lang="he-IL" dirty="0"/>
              <a:t>דוגמאות לאהבת האחדות</a:t>
            </a:r>
          </a:p>
        </p:txBody>
      </p:sp>
      <p:sp>
        <p:nvSpPr>
          <p:cNvPr id="4" name="מציין מיקום תוכן 3">
            <a:extLst>
              <a:ext uri="{FF2B5EF4-FFF2-40B4-BE49-F238E27FC236}">
                <a16:creationId xmlns:a16="http://schemas.microsoft.com/office/drawing/2014/main" id="{F951E2D2-29A1-6047-FB62-BAA16F3CC26A}"/>
              </a:ext>
            </a:extLst>
          </p:cNvPr>
          <p:cNvSpPr>
            <a:spLocks noGrp="1"/>
          </p:cNvSpPr>
          <p:nvPr>
            <p:ph idx="1"/>
          </p:nvPr>
        </p:nvSpPr>
        <p:spPr/>
        <p:txBody>
          <a:bodyPr/>
          <a:lstStyle/>
          <a:p>
            <a:r>
              <a:rPr lang="he-IL" dirty="0"/>
              <a:t>אהבת אם לילדיה – היא אהבת האחדות. </a:t>
            </a:r>
          </a:p>
          <a:p>
            <a:r>
              <a:rPr lang="he-IL" dirty="0"/>
              <a:t>אהבת אדם לחבר שפוגש פתאום במקום נידח שרק הם נמצאים. </a:t>
            </a:r>
          </a:p>
        </p:txBody>
      </p:sp>
      <p:sp>
        <p:nvSpPr>
          <p:cNvPr id="2" name="מציין מיקום של מספר שקופית 1">
            <a:extLst>
              <a:ext uri="{FF2B5EF4-FFF2-40B4-BE49-F238E27FC236}">
                <a16:creationId xmlns:a16="http://schemas.microsoft.com/office/drawing/2014/main" id="{F8E967DF-DF82-4CB4-2F6B-CC9BE4A6FE83}"/>
              </a:ext>
            </a:extLst>
          </p:cNvPr>
          <p:cNvSpPr>
            <a:spLocks noGrp="1"/>
          </p:cNvSpPr>
          <p:nvPr>
            <p:ph type="sldNum" sz="quarter" idx="12"/>
          </p:nvPr>
        </p:nvSpPr>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33763619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B35BB-82DB-C55B-3CDB-34267E479CA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CBBC3E2-46B8-719B-0505-B4C395B44E1F}"/>
              </a:ext>
            </a:extLst>
          </p:cNvPr>
          <p:cNvSpPr>
            <a:spLocks noGrp="1"/>
          </p:cNvSpPr>
          <p:nvPr>
            <p:ph type="title"/>
          </p:nvPr>
        </p:nvSpPr>
        <p:spPr/>
        <p:txBody>
          <a:bodyPr/>
          <a:lstStyle/>
          <a:p>
            <a:r>
              <a:rPr lang="he-IL" dirty="0"/>
              <a:t>מהיכן מגיע אותה אהבת ההתמזגות</a:t>
            </a:r>
          </a:p>
        </p:txBody>
      </p:sp>
      <p:sp>
        <p:nvSpPr>
          <p:cNvPr id="3" name="מציין מיקום תוכן 2">
            <a:extLst>
              <a:ext uri="{FF2B5EF4-FFF2-40B4-BE49-F238E27FC236}">
                <a16:creationId xmlns:a16="http://schemas.microsoft.com/office/drawing/2014/main" id="{61DD56A6-5BB2-EA70-9758-1A7B92749951}"/>
              </a:ext>
            </a:extLst>
          </p:cNvPr>
          <p:cNvSpPr>
            <a:spLocks noGrp="1"/>
          </p:cNvSpPr>
          <p:nvPr>
            <p:ph idx="1"/>
          </p:nvPr>
        </p:nvSpPr>
        <p:spPr/>
        <p:txBody>
          <a:bodyPr/>
          <a:lstStyle/>
          <a:p>
            <a:r>
              <a:rPr lang="he-IL" dirty="0"/>
              <a:t>משורש הבריאה שהקב"ה ברא אותנו איש ואישה אחד. </a:t>
            </a:r>
          </a:p>
          <a:p>
            <a:r>
              <a:rPr lang="he-IL" dirty="0"/>
              <a:t>ומאותו שורש שאדם מחובר לנשמתו הוא מרגיש אהבה לה'. </a:t>
            </a:r>
          </a:p>
          <a:p>
            <a:r>
              <a:rPr lang="he-IL" dirty="0"/>
              <a:t>בקבלה – איש ואישה הם נשמה אחת בעצם. </a:t>
            </a:r>
          </a:p>
          <a:p>
            <a:r>
              <a:rPr lang="he-IL" dirty="0"/>
              <a:t>שהם מתחברים הם מחברים גם את הספירות קב"ה </a:t>
            </a:r>
            <a:r>
              <a:rPr lang="he-IL" dirty="0" err="1"/>
              <a:t>ושכינתיה</a:t>
            </a:r>
            <a:r>
              <a:rPr lang="he-IL" dirty="0"/>
              <a:t>. </a:t>
            </a:r>
          </a:p>
          <a:p>
            <a:r>
              <a:rPr lang="he-IL" dirty="0"/>
              <a:t>אהבת ה' לישראל ואהבת איש ואישה הם בשורש אחד. </a:t>
            </a:r>
          </a:p>
        </p:txBody>
      </p:sp>
      <p:sp>
        <p:nvSpPr>
          <p:cNvPr id="4" name="מלבן 3">
            <a:extLst>
              <a:ext uri="{FF2B5EF4-FFF2-40B4-BE49-F238E27FC236}">
                <a16:creationId xmlns:a16="http://schemas.microsoft.com/office/drawing/2014/main" id="{14B889F2-EBD1-820A-4F5B-95C33B096EA5}"/>
              </a:ext>
            </a:extLst>
          </p:cNvPr>
          <p:cNvSpPr/>
          <p:nvPr/>
        </p:nvSpPr>
        <p:spPr>
          <a:xfrm>
            <a:off x="0" y="0"/>
            <a:ext cx="12192000" cy="6858000"/>
          </a:xfrm>
          <a:prstGeom prst="rect">
            <a:avLst/>
          </a:prstGeom>
          <a:noFill/>
          <a:ln w="111125" cmpd="tri">
            <a:solidFill>
              <a:srgbClr val="F19F9F">
                <a:alpha val="66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1461584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7F2BE-071F-CCAA-0632-E3B5D8D6ECD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D6AEEED-C5CC-B589-5937-7D378AA0C8BA}"/>
              </a:ext>
            </a:extLst>
          </p:cNvPr>
          <p:cNvSpPr>
            <a:spLocks noGrp="1"/>
          </p:cNvSpPr>
          <p:nvPr>
            <p:ph type="title"/>
          </p:nvPr>
        </p:nvSpPr>
        <p:spPr/>
        <p:txBody>
          <a:bodyPr/>
          <a:lstStyle/>
          <a:p>
            <a:r>
              <a:rPr lang="he-IL" sz="4000" b="1" dirty="0">
                <a:solidFill>
                  <a:schemeClr val="accent1">
                    <a:lumMod val="75000"/>
                  </a:schemeClr>
                </a:solidFill>
                <a:effectLst>
                  <a:glow rad="520700">
                    <a:schemeClr val="accent6">
                      <a:satMod val="175000"/>
                      <a:alpha val="40000"/>
                    </a:schemeClr>
                  </a:glow>
                </a:effectLst>
              </a:rPr>
              <a:t>נקודת האמת באהבת השם</a:t>
            </a:r>
          </a:p>
        </p:txBody>
      </p:sp>
      <p:sp>
        <p:nvSpPr>
          <p:cNvPr id="3" name="מציין מיקום תוכן 2">
            <a:extLst>
              <a:ext uri="{FF2B5EF4-FFF2-40B4-BE49-F238E27FC236}">
                <a16:creationId xmlns:a16="http://schemas.microsoft.com/office/drawing/2014/main" id="{71A2DBBB-DF42-2C6D-5CFF-CE1D2A1252A4}"/>
              </a:ext>
            </a:extLst>
          </p:cNvPr>
          <p:cNvSpPr>
            <a:spLocks noGrp="1"/>
          </p:cNvSpPr>
          <p:nvPr>
            <p:ph idx="1"/>
          </p:nvPr>
        </p:nvSpPr>
        <p:spPr>
          <a:xfrm>
            <a:off x="609600" y="1600201"/>
            <a:ext cx="10972800" cy="5190213"/>
          </a:xfrm>
        </p:spPr>
        <p:txBody>
          <a:bodyPr>
            <a:normAutofit lnSpcReduction="10000"/>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מעשה היה ביהודי פשוט, בעל מלאכה, שהוצרך לחתן אחת מבנותיו. השדכן הציע לו שידוך, והנה נוכח אותו יהודי לדעת שהחתן המיועד הינו בור ועם הארץ, ולא סתם עם הארץ כי אם ע"ה גמור, שאפילו פסוק בחומש אינו יודע. מה יעשה? והשידוך כבר נקבע וסוכם?!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ישב אותו יהודי עם חתנו, ולימד אותו את פסוקי קריאת שמע, והיה מבאר לו פירוש </a:t>
            </a:r>
            <a:r>
              <a:rPr lang="he-IL" sz="1800" dirty="0" err="1">
                <a:effectLst/>
                <a:latin typeface="Calibri" panose="020F0502020204030204" pitchFamily="34" charset="0"/>
                <a:ea typeface="Calibri" panose="020F0502020204030204" pitchFamily="34" charset="0"/>
                <a:cs typeface="Arial" panose="020B0604020202020204" pitchFamily="34" charset="0"/>
              </a:rPr>
              <a:t>המילות</a:t>
            </a:r>
            <a:r>
              <a:rPr lang="he-IL" sz="1800" dirty="0">
                <a:effectLst/>
                <a:latin typeface="Calibri" panose="020F0502020204030204" pitchFamily="34" charset="0"/>
                <a:ea typeface="Calibri" panose="020F0502020204030204" pitchFamily="34" charset="0"/>
                <a:cs typeface="Arial" panose="020B0604020202020204" pitchFamily="34" charset="0"/>
              </a:rPr>
              <a:t>, מילה במילה. והנה, כשהגיע לפסוק: "ואהבת את ה' אלוקיך", ביאר לו, שהתורה הקדושה מצווה עלינו לאהוב את השם יתברך, השי"ת רוצה שנאהב אותו. פקח החתן את עיניו הגדולות והתבונן בחותנו כלא מאמין, התפלא: הייתכן דבר כזה, </a:t>
            </a:r>
            <a:r>
              <a:rPr lang="he-IL" sz="1800" dirty="0" err="1">
                <a:effectLst/>
                <a:latin typeface="Calibri" panose="020F0502020204030204" pitchFamily="34" charset="0"/>
                <a:ea typeface="Calibri" panose="020F0502020204030204" pitchFamily="34" charset="0"/>
                <a:cs typeface="Arial" panose="020B0604020202020204" pitchFamily="34" charset="0"/>
              </a:rPr>
              <a:t>שהשי"ת</a:t>
            </a:r>
            <a:r>
              <a:rPr lang="he-IL" sz="1800" dirty="0">
                <a:effectLst/>
                <a:latin typeface="Calibri" panose="020F0502020204030204" pitchFamily="34" charset="0"/>
                <a:ea typeface="Calibri" panose="020F0502020204030204" pitchFamily="34" charset="0"/>
                <a:cs typeface="Arial" panose="020B0604020202020204" pitchFamily="34" charset="0"/>
              </a:rPr>
              <a:t> רוצה שאנו נאהב אותו? מה פתאום רוצה השי"ת שאנו נאהב אותו? לא ייתכן שזה הפירוש! ואילו החותן – בשלו: זה הוא פירוש המילים, אכן רוצה השי"ת שנאהבהו! אולם החתן לא הסכים לקבל את הדברים, וסופו של דבר סיכמו ביניהם שילכו שניהם וישאלו את הרבי. אותו חותן, שחסיד סלונים היה, נסע עם חתנו הטרי אל </a:t>
            </a:r>
            <a:r>
              <a:rPr lang="he-IL" sz="1800" dirty="0" err="1">
                <a:effectLst/>
                <a:latin typeface="Calibri" panose="020F0502020204030204" pitchFamily="34" charset="0"/>
                <a:ea typeface="Calibri" panose="020F0502020204030204" pitchFamily="34" charset="0"/>
                <a:cs typeface="Arial" panose="020B0604020202020204" pitchFamily="34" charset="0"/>
              </a:rPr>
              <a:t>הרה"ק</a:t>
            </a:r>
            <a:r>
              <a:rPr lang="he-IL" sz="1800" dirty="0">
                <a:effectLst/>
                <a:latin typeface="Calibri" panose="020F0502020204030204" pitchFamily="34" charset="0"/>
                <a:ea typeface="Calibri" panose="020F0502020204030204" pitchFamily="34" charset="0"/>
                <a:cs typeface="Arial" panose="020B0604020202020204" pitchFamily="34" charset="0"/>
              </a:rPr>
              <a:t> רבי שמואל וינברג בעל 'דברי שמואל' מסלונים זי"ע [אביו של </a:t>
            </a:r>
            <a:r>
              <a:rPr lang="he-IL" sz="1800" dirty="0" err="1">
                <a:effectLst/>
                <a:latin typeface="Calibri" panose="020F0502020204030204" pitchFamily="34" charset="0"/>
                <a:ea typeface="Calibri" panose="020F0502020204030204" pitchFamily="34" charset="0"/>
                <a:cs typeface="Arial" panose="020B0604020202020204" pitchFamily="34" charset="0"/>
              </a:rPr>
              <a:t>הרה"ק</a:t>
            </a:r>
            <a:r>
              <a:rPr lang="he-IL" sz="1800" dirty="0">
                <a:effectLst/>
                <a:latin typeface="Calibri" panose="020F0502020204030204" pitchFamily="34" charset="0"/>
                <a:ea typeface="Calibri" panose="020F0502020204030204" pitchFamily="34" charset="0"/>
                <a:cs typeface="Arial" panose="020B0604020202020204" pitchFamily="34" charset="0"/>
              </a:rPr>
              <a:t> בעל 'בית אברהם' זי"ע]. החותן סיפר שלמד עם חתנו את פסוקי קריאת שמע וביאר לחתנו את פירושו של הפסוק: "ואהבת את ה' אלוקיך", וחתנו אינו מוכן לקבל את הביאור.</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שאל הצדיק את החתן: נו מה הינך אומר? תמה החתן: היאך ייתכן כדבר הזה, האם זה אפשרי שהקב"ה רוצה שאנו נאהב אותו? איך זה יכול להיות? נענה הצדיק ואמר, שכדברי החותן כן הוא: הקב"ה רוצה שאנו נאהב אותו, וזו היא המצווה של "ואהבת". שמע החתן שכך אמר הרבי, נשתתק, נסתתמו טענותיו, </a:t>
            </a:r>
          </a:p>
          <a:p>
            <a:pPr algn="just" rtl="1">
              <a:lnSpc>
                <a:spcPct val="107000"/>
              </a:lnSpc>
              <a:spcAft>
                <a:spcPts val="800"/>
              </a:spcAft>
            </a:pPr>
            <a:r>
              <a:rPr lang="he-IL"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ולפתע קרא: "כעת אני מבין פשט! סימן הוא </a:t>
            </a:r>
            <a:r>
              <a:rPr lang="he-IL" sz="1800"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שהשי"ת</a:t>
            </a:r>
            <a:r>
              <a:rPr lang="he-IL"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אוהב אותנו אהבה רבה עד מאוד, ועל כן הוא מצווני לאהוב אותו!" – נענה הצדיק בעל 'דברי שמואל' זי"ע ואמר, שהחתן ההוא זכה לנקודת אמת באהבת השם...</a:t>
            </a:r>
            <a:endParaRPr lang="en-US" sz="18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gn="just"/>
            <a:endParaRPr lang="he-IL" dirty="0"/>
          </a:p>
        </p:txBody>
      </p:sp>
    </p:spTree>
    <p:extLst>
      <p:ext uri="{BB962C8B-B14F-4D97-AF65-F5344CB8AC3E}">
        <p14:creationId xmlns:p14="http://schemas.microsoft.com/office/powerpoint/2010/main" val="14460025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DF9A5-F252-D422-9AFC-343F4993274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86F75FF-F34D-389D-478E-ED1034CE91E4}"/>
              </a:ext>
            </a:extLst>
          </p:cNvPr>
          <p:cNvSpPr>
            <a:spLocks noGrp="1"/>
          </p:cNvSpPr>
          <p:nvPr>
            <p:ph type="title"/>
          </p:nvPr>
        </p:nvSpPr>
        <p:spPr/>
        <p:txBody>
          <a:bodyPr/>
          <a:lstStyle/>
          <a:p>
            <a:r>
              <a:rPr lang="he-IL" sz="4000" b="1" dirty="0">
                <a:solidFill>
                  <a:schemeClr val="accent1">
                    <a:lumMod val="75000"/>
                  </a:schemeClr>
                </a:solidFill>
                <a:effectLst>
                  <a:glow rad="520700">
                    <a:schemeClr val="accent6">
                      <a:satMod val="175000"/>
                      <a:alpha val="40000"/>
                    </a:schemeClr>
                  </a:glow>
                </a:effectLst>
              </a:rPr>
              <a:t>ומה מאוד צריך להתפעל</a:t>
            </a:r>
          </a:p>
        </p:txBody>
      </p:sp>
      <p:sp>
        <p:nvSpPr>
          <p:cNvPr id="3" name="מציין מיקום תוכן 2">
            <a:extLst>
              <a:ext uri="{FF2B5EF4-FFF2-40B4-BE49-F238E27FC236}">
                <a16:creationId xmlns:a16="http://schemas.microsoft.com/office/drawing/2014/main" id="{0B005C3B-1F13-1106-3B00-81AD65B4C848}"/>
              </a:ext>
            </a:extLst>
          </p:cNvPr>
          <p:cNvSpPr>
            <a:spLocks noGrp="1"/>
          </p:cNvSpPr>
          <p:nvPr>
            <p:ph idx="1"/>
          </p:nvPr>
        </p:nvSpPr>
        <p:spPr>
          <a:xfrm>
            <a:off x="609600" y="1600201"/>
            <a:ext cx="10972800" cy="5190213"/>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שפת אמת דברים פרשת ואתחנן שנה תרנו</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ומה מאוד צריך איש ישראל להתפעל בזו </a:t>
            </a:r>
            <a:r>
              <a:rPr lang="he-IL" sz="1800" dirty="0" err="1">
                <a:effectLst/>
                <a:latin typeface="Calibri" panose="020F0502020204030204" pitchFamily="34" charset="0"/>
                <a:ea typeface="Calibri" panose="020F0502020204030204" pitchFamily="34" charset="0"/>
                <a:cs typeface="Arial" panose="020B0604020202020204" pitchFamily="34" charset="0"/>
              </a:rPr>
              <a:t>המצוה</a:t>
            </a:r>
            <a:r>
              <a:rPr lang="he-IL" sz="1800" dirty="0">
                <a:effectLst/>
                <a:latin typeface="Calibri" panose="020F0502020204030204" pitchFamily="34" charset="0"/>
                <a:ea typeface="Calibri" panose="020F0502020204030204" pitchFamily="34" charset="0"/>
                <a:cs typeface="Arial" panose="020B0604020202020204" pitchFamily="34" charset="0"/>
              </a:rPr>
              <a:t> ואהבת. שהקב"ה שרם ונעלה מכל. מבקש מאיש ישראל לאהוב אותו. והוא פלא בעיני המלאכים ושרים העליונים. והכל בעבור שאנחנו משוקעים בעוה"ז השפל ורצונו </a:t>
            </a:r>
            <a:r>
              <a:rPr lang="he-IL" sz="1800" dirty="0" err="1">
                <a:effectLst/>
                <a:latin typeface="Calibri" panose="020F0502020204030204" pitchFamily="34" charset="0"/>
                <a:ea typeface="Calibri" panose="020F0502020204030204" pitchFamily="34" charset="0"/>
                <a:cs typeface="Arial" panose="020B0604020202020204" pitchFamily="34" charset="0"/>
              </a:rPr>
              <a:t>ית"ש</a:t>
            </a:r>
            <a:r>
              <a:rPr lang="he-IL" sz="1800" dirty="0">
                <a:effectLst/>
                <a:latin typeface="Calibri" panose="020F0502020204030204" pitchFamily="34" charset="0"/>
                <a:ea typeface="Calibri" panose="020F0502020204030204" pitchFamily="34" charset="0"/>
                <a:cs typeface="Arial" panose="020B0604020202020204" pitchFamily="34" charset="0"/>
              </a:rPr>
              <a:t> שיעזוב האדם הבלי עולם </a:t>
            </a:r>
            <a:r>
              <a:rPr lang="he-IL" sz="1800" dirty="0" err="1">
                <a:effectLst/>
                <a:latin typeface="Calibri" panose="020F0502020204030204" pitchFamily="34" charset="0"/>
                <a:ea typeface="Calibri" panose="020F0502020204030204" pitchFamily="34" charset="0"/>
                <a:cs typeface="Arial" panose="020B0604020202020204" pitchFamily="34" charset="0"/>
              </a:rPr>
              <a:t>ויתדבק</a:t>
            </a:r>
            <a:r>
              <a:rPr lang="he-IL" sz="1800" dirty="0">
                <a:effectLst/>
                <a:latin typeface="Calibri" panose="020F0502020204030204" pitchFamily="34" charset="0"/>
                <a:ea typeface="Calibri" panose="020F0502020204030204" pitchFamily="34" charset="0"/>
                <a:cs typeface="Arial" panose="020B0604020202020204" pitchFamily="34" charset="0"/>
              </a:rPr>
              <a:t> באהבתו </a:t>
            </a:r>
            <a:r>
              <a:rPr lang="he-IL" sz="1800" dirty="0" err="1">
                <a:effectLst/>
                <a:latin typeface="Calibri" panose="020F0502020204030204" pitchFamily="34" charset="0"/>
                <a:ea typeface="Calibri" panose="020F0502020204030204" pitchFamily="34" charset="0"/>
                <a:cs typeface="Arial" panose="020B0604020202020204" pitchFamily="34" charset="0"/>
              </a:rPr>
              <a:t>ית"ש</a:t>
            </a:r>
            <a:r>
              <a:rPr lang="he-IL" sz="1800" dirty="0">
                <a:effectLst/>
                <a:latin typeface="Calibri" panose="020F0502020204030204" pitchFamily="34" charset="0"/>
                <a:ea typeface="Calibri" panose="020F0502020204030204" pitchFamily="34" charset="0"/>
                <a:cs typeface="Arial" panose="020B0604020202020204" pitchFamily="34" charset="0"/>
              </a:rPr>
              <a:t>: </a:t>
            </a:r>
            <a:endParaRPr lang="he-IL" dirty="0"/>
          </a:p>
        </p:txBody>
      </p:sp>
    </p:spTree>
    <p:extLst>
      <p:ext uri="{BB962C8B-B14F-4D97-AF65-F5344CB8AC3E}">
        <p14:creationId xmlns:p14="http://schemas.microsoft.com/office/powerpoint/2010/main" val="32298585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BA5A678F-78F7-096A-FC14-F339EEC55922}"/>
              </a:ext>
            </a:extLst>
          </p:cNvPr>
          <p:cNvSpPr>
            <a:spLocks noGrp="1"/>
          </p:cNvSpPr>
          <p:nvPr>
            <p:ph type="sldNum" sz="quarter" idx="12"/>
          </p:nvPr>
        </p:nvSpPr>
        <p:spPr/>
        <p:txBody>
          <a:bodyPr/>
          <a:lstStyle/>
          <a:p>
            <a:fld id="{D57F1E4F-1CFF-5643-939E-217C01CDF565}" type="slidenum">
              <a:rPr lang="en-US" smtClean="0"/>
              <a:pPr/>
              <a:t>37</a:t>
            </a:fld>
            <a:endParaRPr lang="en-US" dirty="0"/>
          </a:p>
        </p:txBody>
      </p:sp>
    </p:spTree>
    <p:extLst>
      <p:ext uri="{BB962C8B-B14F-4D97-AF65-F5344CB8AC3E}">
        <p14:creationId xmlns:p14="http://schemas.microsoft.com/office/powerpoint/2010/main" val="19181603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CDEB58-C399-C5EA-EAD9-442AA45FA018}"/>
              </a:ext>
            </a:extLst>
          </p:cNvPr>
          <p:cNvSpPr>
            <a:spLocks noGrp="1"/>
          </p:cNvSpPr>
          <p:nvPr>
            <p:ph type="title"/>
          </p:nvPr>
        </p:nvSpPr>
        <p:spPr/>
        <p:txBody>
          <a:bodyPr/>
          <a:lstStyle/>
          <a:p>
            <a:pPr algn="ctr"/>
            <a:r>
              <a:rPr lang="he-IL" dirty="0"/>
              <a:t>סדר </a:t>
            </a:r>
            <a:r>
              <a:rPr lang="he-IL" dirty="0" err="1"/>
              <a:t>העליה</a:t>
            </a:r>
            <a:endParaRPr lang="he-IL" dirty="0"/>
          </a:p>
        </p:txBody>
      </p:sp>
      <p:sp>
        <p:nvSpPr>
          <p:cNvPr id="3" name="מציין מיקום תוכן 2">
            <a:extLst>
              <a:ext uri="{FF2B5EF4-FFF2-40B4-BE49-F238E27FC236}">
                <a16:creationId xmlns:a16="http://schemas.microsoft.com/office/drawing/2014/main" id="{758E893F-D6EB-455B-B036-1DC575B42B6C}"/>
              </a:ext>
            </a:extLst>
          </p:cNvPr>
          <p:cNvSpPr>
            <a:spLocks noGrp="1"/>
          </p:cNvSpPr>
          <p:nvPr>
            <p:ph idx="1"/>
          </p:nvPr>
        </p:nvSpPr>
        <p:spPr/>
        <p:txBody>
          <a:bodyPr/>
          <a:lstStyle/>
          <a:p>
            <a:r>
              <a:rPr lang="he-IL" b="0" i="0" dirty="0">
                <a:solidFill>
                  <a:srgbClr val="222222"/>
                </a:solidFill>
                <a:effectLst/>
                <a:latin typeface="Arial" panose="020B0604020202020204" pitchFamily="34" charset="0"/>
              </a:rPr>
              <a:t>כמו שהנכנס למקדש פוגש קודם ערב ואח"כ מועיל, </a:t>
            </a:r>
          </a:p>
          <a:p>
            <a:r>
              <a:rPr lang="he-IL" b="0" i="0" dirty="0">
                <a:solidFill>
                  <a:srgbClr val="222222"/>
                </a:solidFill>
                <a:effectLst/>
                <a:latin typeface="Arial" panose="020B0604020202020204" pitchFamily="34" charset="0"/>
              </a:rPr>
              <a:t>כך דרך העבודה באהבת ה' מתחילה בשימת לב לכל הדברים המיותרים שהקב"ה שם בעולם כדי להנעים את חיינו. </a:t>
            </a:r>
          </a:p>
          <a:p>
            <a:endParaRPr lang="he-IL" b="0" i="0" dirty="0">
              <a:solidFill>
                <a:srgbClr val="222222"/>
              </a:solidFill>
              <a:effectLst/>
              <a:latin typeface="Arial" panose="020B0604020202020204" pitchFamily="34" charset="0"/>
            </a:endParaRPr>
          </a:p>
          <a:p>
            <a:r>
              <a:rPr lang="he-IL" b="0" i="0" dirty="0">
                <a:solidFill>
                  <a:srgbClr val="222222"/>
                </a:solidFill>
                <a:effectLst/>
                <a:latin typeface="Arial" panose="020B0604020202020204" pitchFamily="34" charset="0"/>
              </a:rPr>
              <a:t>וכן הוא סדר חגי השנה (שהם קורס שנתי באהבת ה'): </a:t>
            </a:r>
          </a:p>
          <a:p>
            <a:r>
              <a:rPr lang="he-IL" b="0" i="0" dirty="0">
                <a:solidFill>
                  <a:srgbClr val="222222"/>
                </a:solidFill>
                <a:effectLst/>
                <a:latin typeface="Arial" panose="020B0604020202020204" pitchFamily="34" charset="0"/>
              </a:rPr>
              <a:t>מתחילים עם 'חג האביב' (ערב</a:t>
            </a:r>
            <a:r>
              <a:rPr lang="he-IL" dirty="0">
                <a:solidFill>
                  <a:srgbClr val="222222"/>
                </a:solidFill>
                <a:latin typeface="Arial" panose="020B0604020202020204" pitchFamily="34" charset="0"/>
              </a:rPr>
              <a:t>) יציאת מצרים </a:t>
            </a:r>
            <a:r>
              <a:rPr lang="he-IL" dirty="0" err="1">
                <a:solidFill>
                  <a:srgbClr val="222222"/>
                </a:solidFill>
                <a:latin typeface="Arial" panose="020B0604020202020204" pitchFamily="34" charset="0"/>
              </a:rPr>
              <a:t>היתה</a:t>
            </a:r>
            <a:r>
              <a:rPr lang="he-IL" dirty="0">
                <a:solidFill>
                  <a:srgbClr val="222222"/>
                </a:solidFill>
                <a:latin typeface="Arial" panose="020B0604020202020204" pitchFamily="34" charset="0"/>
              </a:rPr>
              <a:t> רווחה נעימות בלי תועלת אמיתית. </a:t>
            </a:r>
            <a:endParaRPr lang="he-IL" b="0" i="0" dirty="0">
              <a:solidFill>
                <a:srgbClr val="222222"/>
              </a:solidFill>
              <a:effectLst/>
              <a:latin typeface="Arial" panose="020B0604020202020204" pitchFamily="34" charset="0"/>
            </a:endParaRPr>
          </a:p>
          <a:p>
            <a:r>
              <a:rPr lang="he-IL" b="0" i="0" dirty="0">
                <a:solidFill>
                  <a:srgbClr val="222222"/>
                </a:solidFill>
                <a:effectLst/>
                <a:latin typeface="Arial" panose="020B0604020202020204" pitchFamily="34" charset="0"/>
              </a:rPr>
              <a:t>ואח"כ 'חג הקציר' (מועיל), קבלת התורה שאז הגיעו כ"י לתועלת של היציאה.</a:t>
            </a:r>
            <a:endParaRPr lang="he-IL" dirty="0"/>
          </a:p>
        </p:txBody>
      </p:sp>
      <p:sp>
        <p:nvSpPr>
          <p:cNvPr id="4" name="מציין מיקום של מספר שקופית 3">
            <a:extLst>
              <a:ext uri="{FF2B5EF4-FFF2-40B4-BE49-F238E27FC236}">
                <a16:creationId xmlns:a16="http://schemas.microsoft.com/office/drawing/2014/main" id="{253E26D3-334F-2373-82AA-997D073CBEFF}"/>
              </a:ext>
            </a:extLst>
          </p:cNvPr>
          <p:cNvSpPr>
            <a:spLocks noGrp="1"/>
          </p:cNvSpPr>
          <p:nvPr>
            <p:ph type="sldNum" sz="quarter" idx="12"/>
          </p:nvPr>
        </p:nvSpPr>
        <p:spPr/>
        <p:txBody>
          <a:bodyPr/>
          <a:lstStyle/>
          <a:p>
            <a:fld id="{519954A3-9DFD-4C44-94BA-B95130A3BA1C}" type="slidenum">
              <a:rPr lang="en-US" smtClean="0"/>
              <a:t>38</a:t>
            </a:fld>
            <a:endParaRPr lang="en-US" dirty="0"/>
          </a:p>
        </p:txBody>
      </p:sp>
    </p:spTree>
    <p:extLst>
      <p:ext uri="{BB962C8B-B14F-4D97-AF65-F5344CB8AC3E}">
        <p14:creationId xmlns:p14="http://schemas.microsoft.com/office/powerpoint/2010/main" val="19639290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9.7"/>
</p:tagLst>
</file>

<file path=ppt/tags/tag2.xml><?xml version="1.0" encoding="utf-8"?>
<p:tagLst xmlns:a="http://schemas.openxmlformats.org/drawingml/2006/main" xmlns:r="http://schemas.openxmlformats.org/officeDocument/2006/relationships" xmlns:p="http://schemas.openxmlformats.org/presentationml/2006/main">
  <p:tag name="TIMING" val="|280.4"/>
</p:tagLst>
</file>

<file path=ppt/tags/tag3.xml><?xml version="1.0" encoding="utf-8"?>
<p:tagLst xmlns:a="http://schemas.openxmlformats.org/drawingml/2006/main" xmlns:r="http://schemas.openxmlformats.org/officeDocument/2006/relationships" xmlns:p="http://schemas.openxmlformats.org/presentationml/2006/main">
  <p:tag name="TIMING" val="|52.8|38.5|24.3|28.9|41.3"/>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שמימי">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17303</TotalTime>
  <Words>4458</Words>
  <Application>Microsoft Office PowerPoint</Application>
  <PresentationFormat>מסך רחב</PresentationFormat>
  <Paragraphs>194</Paragraphs>
  <Slides>38</Slides>
  <Notes>2</Notes>
  <HiddenSlides>0</HiddenSlides>
  <MMClips>0</MMClips>
  <ScaleCrop>false</ScaleCrop>
  <HeadingPairs>
    <vt:vector size="6" baseType="variant">
      <vt:variant>
        <vt:lpstr>גופנים בשימוש</vt:lpstr>
      </vt:variant>
      <vt:variant>
        <vt:i4>9</vt:i4>
      </vt:variant>
      <vt:variant>
        <vt:lpstr>ערכת נושא</vt:lpstr>
      </vt:variant>
      <vt:variant>
        <vt:i4>4</vt:i4>
      </vt:variant>
      <vt:variant>
        <vt:lpstr>כותרות שקופיות</vt:lpstr>
      </vt:variant>
      <vt:variant>
        <vt:i4>38</vt:i4>
      </vt:variant>
    </vt:vector>
  </HeadingPairs>
  <TitlesOfParts>
    <vt:vector size="51" baseType="lpstr">
      <vt:lpstr>almoni 400</vt:lpstr>
      <vt:lpstr>Arial</vt:lpstr>
      <vt:lpstr>Calibri</vt:lpstr>
      <vt:lpstr>Calibri Light</vt:lpstr>
      <vt:lpstr>Narkisim</vt:lpstr>
      <vt:lpstr>Times New Roman</vt:lpstr>
      <vt:lpstr>Trebuchet MS</vt:lpstr>
      <vt:lpstr>Verdana</vt:lpstr>
      <vt:lpstr>Wingdings 3</vt:lpstr>
      <vt:lpstr>פיאה</vt:lpstr>
      <vt:lpstr>שמימי</vt:lpstr>
      <vt:lpstr>ערכת נושא Office</vt:lpstr>
      <vt:lpstr>1_ערכת נושא Office</vt:lpstr>
      <vt:lpstr>?</vt:lpstr>
      <vt:lpstr>מצגת של PowerPoint‏</vt:lpstr>
      <vt:lpstr>מצגת של PowerPoint‏</vt:lpstr>
      <vt:lpstr>מצגת של PowerPoint‏</vt:lpstr>
      <vt:lpstr>מצגת של PowerPoint‏</vt:lpstr>
      <vt:lpstr>מצגת של PowerPoint‏</vt:lpstr>
      <vt:lpstr>ר' יצחק הוטנר</vt:lpstr>
      <vt:lpstr>מצגת של PowerPoint‏</vt:lpstr>
      <vt:lpstr>מצגת של PowerPoint‏</vt:lpstr>
      <vt:lpstr>המשכן – בית לאהבה</vt:lpstr>
      <vt:lpstr>מצגת של PowerPoint‏</vt:lpstr>
      <vt:lpstr>מהי אהבה?</vt:lpstr>
      <vt:lpstr>אהבה היא תענוג אלוקי</vt:lpstr>
      <vt:lpstr>מצגת של PowerPoint‏</vt:lpstr>
      <vt:lpstr>משולש אהבה</vt:lpstr>
      <vt:lpstr>שלוש שלומות הן</vt:lpstr>
      <vt:lpstr>הארון והכרובים שבקודש הקדשים </vt:lpstr>
      <vt:lpstr>"אמר ר' עקיבא: חס ושלום! לא נחלק  איש מישראל על שיר- השירים. שאין כל העולם כולו כדאי כיום שניתן בו שיר- השירים לישראל. שכל הכתובים – קודש, ושיר- השירים – קודש הקודשים"  (משנה, מסכת ידיים)                                                                                                                                                 </vt:lpstr>
      <vt:lpstr>אהבה משותפת</vt:lpstr>
      <vt:lpstr>שלוש סוגי נתינות</vt:lpstr>
      <vt:lpstr>שלימות המסילת ישרים</vt:lpstr>
      <vt:lpstr>לתת לזוגיות</vt:lpstr>
      <vt:lpstr>בעל בחירה</vt:lpstr>
      <vt:lpstr>מצגת של PowerPoint‏</vt:lpstr>
      <vt:lpstr>מצגת של PowerPoint‏</vt:lpstr>
      <vt:lpstr>מצוות חלה</vt:lpstr>
      <vt:lpstr>מצגת של PowerPoint‏</vt:lpstr>
      <vt:lpstr>אהבת ההתאחדות</vt:lpstr>
      <vt:lpstr>אהבת ההתאחדות</vt:lpstr>
      <vt:lpstr>מצגת של PowerPoint‏</vt:lpstr>
      <vt:lpstr>מצגת של PowerPoint‏</vt:lpstr>
      <vt:lpstr>מצגת של PowerPoint‏</vt:lpstr>
      <vt:lpstr>דוגמאות לאהבת האחדות</vt:lpstr>
      <vt:lpstr>מהיכן מגיע אותה אהבת ההתמזגות</vt:lpstr>
      <vt:lpstr>נקודת האמת באהבת השם</vt:lpstr>
      <vt:lpstr>ומה מאוד צריך להתפעל</vt:lpstr>
      <vt:lpstr>מצגת של PowerPoint‏</vt:lpstr>
      <vt:lpstr>סדר העליה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שלוש אהבות ושלוש תקופות</dc:title>
  <dc:creator>יהודה טאוב</dc:creator>
  <cp:lastModifiedBy>יהודה טאוב</cp:lastModifiedBy>
  <cp:revision>13</cp:revision>
  <cp:lastPrinted>2024-02-24T19:05:35Z</cp:lastPrinted>
  <dcterms:created xsi:type="dcterms:W3CDTF">2024-02-20T08:26:11Z</dcterms:created>
  <dcterms:modified xsi:type="dcterms:W3CDTF">2026-10-18T02:04:03Z</dcterms:modified>
</cp:coreProperties>
</file>