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rtl="1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type="screen16x9" cy="6858000" cx="12192000"/>
  <p:notesSz cx="6858000" cy="9144000"/>
  <p:defaultTextStyle>
    <a:defPPr>
      <a:defRPr lang="he-IL"/>
    </a:defPPr>
    <a:lvl1pPr algn="r" defTabSz="914400" eaLnBrk="1" hangingPunct="1" latinLnBrk="0" marL="0" rtl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r" defTabSz="914400" eaLnBrk="1" hangingPunct="1" latinLnBrk="0" marL="457200" rtl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r" defTabSz="914400" eaLnBrk="1" hangingPunct="1" latinLnBrk="0" marL="914400" rtl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r" defTabSz="914400" eaLnBrk="1" hangingPunct="1" latinLnBrk="0" marL="1371600" rtl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r" defTabSz="914400" eaLnBrk="1" hangingPunct="1" latinLnBrk="0" marL="1828800" rtl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r" defTabSz="914400" eaLnBrk="1" hangingPunct="1" latinLnBrk="0" marL="2286000" rtl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r" defTabSz="914400" eaLnBrk="1" hangingPunct="1" latinLnBrk="0" marL="2743200" rtl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r" defTabSz="914400" eaLnBrk="1" hangingPunct="1" latinLnBrk="0" marL="3200400" rtl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r" defTabSz="914400" eaLnBrk="1" hangingPunct="1" latinLnBrk="0" marL="3657600" rtl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6" y="9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שקופית כותרת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algn="l" indent="0" mar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dirty="0"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10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ah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כותרת ותוכן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6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9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כותרת מקטע עליונה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70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שני תכנים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700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701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70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70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70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השוואה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6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7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כותרת בלבד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3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3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3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3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ריק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1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1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תוכן עם כיתוב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b="0" sz="2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714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71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7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7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71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תמונה עם כיתוב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5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dirty="0" lang="en-US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58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94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97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4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4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  <p:sp>
        <p:nvSpPr>
          <p:cNvPr id="1048651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2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b="0" sz="4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82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8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8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85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3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40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  <p:sp>
        <p:nvSpPr>
          <p:cNvPr id="1048642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3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b="0" sz="48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70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708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10487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7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7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כותרת וטקסט אנכי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6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vert="eaVert"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66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כותרת אנכית וטקסט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anchor="ctr" vert="eaVert"/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72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7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he-IL"/>
          </a:p>
        </p:txBody>
      </p:sp>
      <p:sp>
        <p:nvSpPr>
          <p:cNvPr id="104872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ah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ah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ah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ah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ah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ah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ah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ah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ah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ah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ah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3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ah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ah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ah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ah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ah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ah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ah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ah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ah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ah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ah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he-IL" smtClean="0"/>
              <a:t>לחץ כדי לערוך סגנון כותרת של תבנית בסיס</a:t>
            </a:r>
            <a:endParaRPr dirty="0" lang="en-US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F3704-BDCB-40E9-BF83-C07B13473D7B}" type="datetimeFigureOut">
              <a:rPr lang="he-IL" smtClean="0"/>
              <a:t>כ"א/אייר/תשפ"א</a:t>
            </a:fld>
            <a:endParaRPr lang="he-IL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4C25CB5-6345-4AD3-AB51-DC77A3A6BB55}" type="slidenum">
              <a:rPr lang="he-IL" smtClean="0"/>
              <a:t>‹#›</a:t>
            </a:fld>
            <a:endParaRPr lang="he-IL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 rtl="1">
        <a:defRPr>
          <a:solidFill>
            <a:schemeClr val="tx2"/>
          </a:solidFill>
        </a:defRPr>
      </a:lvl2pPr>
      <a:lvl3pPr eaLnBrk="1" hangingPunct="1" rtl="1">
        <a:defRPr>
          <a:solidFill>
            <a:schemeClr val="tx2"/>
          </a:solidFill>
        </a:defRPr>
      </a:lvl3pPr>
      <a:lvl4pPr eaLnBrk="1" hangingPunct="1" rtl="1">
        <a:defRPr>
          <a:solidFill>
            <a:schemeClr val="tx2"/>
          </a:solidFill>
        </a:defRPr>
      </a:lvl4pPr>
      <a:lvl5pPr eaLnBrk="1" hangingPunct="1" rtl="1">
        <a:defRPr>
          <a:solidFill>
            <a:schemeClr val="tx2"/>
          </a:solidFill>
        </a:defRPr>
      </a:lvl5pPr>
      <a:lvl6pPr eaLnBrk="1" hangingPunct="1" rtl="1">
        <a:defRPr>
          <a:solidFill>
            <a:schemeClr val="tx2"/>
          </a:solidFill>
        </a:defRPr>
      </a:lvl6pPr>
      <a:lvl7pPr eaLnBrk="1" hangingPunct="1" rtl="1">
        <a:defRPr>
          <a:solidFill>
            <a:schemeClr val="tx2"/>
          </a:solidFill>
        </a:defRPr>
      </a:lvl7pPr>
      <a:lvl8pPr eaLnBrk="1" hangingPunct="1" rtl="1">
        <a:defRPr>
          <a:solidFill>
            <a:schemeClr val="tx2"/>
          </a:solidFill>
        </a:defRPr>
      </a:lvl8pPr>
      <a:lvl9pPr eaLnBrk="1" hangingPunct="1" rtl="1">
        <a:defRPr>
          <a:solidFill>
            <a:schemeClr val="tx2"/>
          </a:solidFill>
        </a:defRPr>
      </a:lvl9pPr>
    </p:titleStyle>
    <p:bodyStyle>
      <a:lvl1pPr algn="r" defTabSz="457200" eaLnBrk="1" hangingPunct="1" indent="-342900" latinLnBrk="0" marL="3429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r" defTabSz="457200" eaLnBrk="1" hangingPunct="1" indent="-285750" latinLnBrk="0" marL="74295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r" defTabSz="457200" eaLnBrk="1" hangingPunct="1" indent="-228600" latinLnBrk="0" marL="11430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r" defTabSz="457200" eaLnBrk="1" hangingPunct="1" indent="-228600" latinLnBrk="0" marL="16002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r" defTabSz="457200" eaLnBrk="1" hangingPunct="1" indent="-228600" latinLnBrk="0" marL="20574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r" defTabSz="457200" eaLnBrk="1" hangingPunct="1" indent="-228600" latinLnBrk="0" marL="25146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r" defTabSz="457200" eaLnBrk="1" hangingPunct="1" indent="-228600" latinLnBrk="0" marL="29718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r" defTabSz="457200" eaLnBrk="1" hangingPunct="1" indent="-228600" latinLnBrk="0" marL="34290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r" defTabSz="457200" eaLnBrk="1" hangingPunct="1" indent="-228600" latinLnBrk="0" marL="3886200" rtl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r" defTabSz="457200" eaLnBrk="1" hangingPunct="1" latinLnBrk="0" marL="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r" defTabSz="457200" eaLnBrk="1" hangingPunct="1" latinLnBrk="0" marL="457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r" defTabSz="457200" eaLnBrk="1" hangingPunct="1" latinLnBrk="0" marL="914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r" defTabSz="457200" eaLnBrk="1" hangingPunct="1" latinLnBrk="0" marL="1371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r" defTabSz="457200" eaLnBrk="1" hangingPunct="1" latinLnBrk="0" marL="18288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r" defTabSz="457200" eaLnBrk="1" hangingPunct="1" latinLnBrk="0" marL="22860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r" defTabSz="457200" eaLnBrk="1" hangingPunct="1" latinLnBrk="0" marL="27432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r" defTabSz="457200" eaLnBrk="1" hangingPunct="1" latinLnBrk="0" marL="32004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r" defTabSz="457200" eaLnBrk="1" hangingPunct="1" latinLnBrk="0" marL="3657600" rtl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extBox 2"/>
          <p:cNvSpPr txBox="1"/>
          <p:nvPr/>
        </p:nvSpPr>
        <p:spPr>
          <a:xfrm>
            <a:off x="7331539" y="757203"/>
            <a:ext cx="4239491" cy="8915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5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דין </a:t>
            </a:r>
            <a:r>
              <a:rPr b="1" dirty="0" sz="54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ב"מ</a:t>
            </a:r>
            <a:endParaRPr b="1" dirty="0" sz="5400" lang="he-IL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48613" name="TextBox 5"/>
          <p:cNvSpPr txBox="1"/>
          <p:nvPr/>
        </p:nvSpPr>
        <p:spPr>
          <a:xfrm>
            <a:off x="2128918" y="5810682"/>
            <a:ext cx="5322915" cy="624840"/>
          </a:xfrm>
          <a:prstGeom prst="rect"/>
          <a:noFill/>
        </p:spPr>
        <p:txBody>
          <a:bodyPr rtlCol="1" wrap="square">
            <a:spAutoFit/>
          </a:bodyPr>
          <a:p>
            <a:pPr algn="l"/>
            <a:r>
              <a:rPr dirty="0" lang="he-IL" smtClean="0"/>
              <a:t>מעובד עפ"י חלק </a:t>
            </a:r>
            <a:r>
              <a:rPr dirty="0" lang="he-IL" smtClean="0"/>
              <a:t>ח"י </a:t>
            </a:r>
            <a:r>
              <a:rPr dirty="0" lang="he-IL" smtClean="0"/>
              <a:t>ליקוטי שיחות. שיחה </a:t>
            </a:r>
            <a:r>
              <a:rPr dirty="0" lang="he-IL" smtClean="0"/>
              <a:t>לחג השבועות</a:t>
            </a:r>
            <a:endParaRPr dirty="0" lang="he-IL"/>
          </a:p>
        </p:txBody>
      </p:sp>
      <p:pic>
        <p:nvPicPr>
          <p:cNvPr id="2097152" name="תמונה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54893" y="1218868"/>
            <a:ext cx="5470963" cy="3686587"/>
          </a:xfrm>
          <a:prstGeom prst="ellipse"/>
          <a:ln w="63500" cap="rnd">
            <a:solidFill>
              <a:srgbClr val="333333"/>
            </a:solidFill>
          </a:ln>
          <a:effectLst>
            <a:outerShdw blurRad="381000" dir="5400000" dist="292100" rotWithShape="0" sx="-80000" sy="-18000">
              <a:srgbClr val="000000">
                <a:alpha val="22000"/>
              </a:srgbClr>
            </a:outerShdw>
          </a:effectLst>
          <a:scene3d>
            <a:camera prst="orthographicFront"/>
            <a:lightRig dir="t" rig="contrasting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48732" name=""/>
          <p:cNvSpPr txBox="1"/>
          <p:nvPr/>
        </p:nvSpPr>
        <p:spPr>
          <a:xfrm rot="21600000">
            <a:off x="-69113" y="4419106"/>
            <a:ext cx="1488138" cy="574040"/>
          </a:xfrm>
          <a:prstGeom prst="rect"/>
        </p:spPr>
        <p:txBody>
          <a:bodyPr rtlCol="0" wrap="square">
            <a:spAutoFit/>
          </a:bodyPr>
          <a:p>
            <a:r>
              <a:rPr b="0" sz="1600" lang="en-US">
                <a:solidFill>
                  <a:srgbClr val="000000"/>
                </a:solidFill>
              </a:rPr>
              <a:t>M</a:t>
            </a:r>
            <a:r>
              <a:rPr b="0" sz="1600" lang="en-US">
                <a:solidFill>
                  <a:srgbClr val="000000"/>
                </a:solidFill>
              </a:rPr>
              <a:t>.</a:t>
            </a:r>
            <a:r>
              <a:rPr b="0" sz="1600" lang="en-US">
                <a:solidFill>
                  <a:srgbClr val="000000"/>
                </a:solidFill>
              </a:rPr>
              <a:t> </a:t>
            </a:r>
            <a:r>
              <a:rPr b="0" sz="1600" lang="en-US">
                <a:solidFill>
                  <a:srgbClr val="000000"/>
                </a:solidFill>
              </a:rPr>
              <a:t>M</a:t>
            </a:r>
            <a:r>
              <a:rPr b="0" sz="1600" lang="en-US">
                <a:solidFill>
                  <a:srgbClr val="000000"/>
                </a:solidFill>
              </a:rPr>
              <a:t>a</a:t>
            </a:r>
            <a:r>
              <a:rPr b="0" sz="1600" lang="en-US">
                <a:solidFill>
                  <a:srgbClr val="000000"/>
                </a:solidFill>
              </a:rPr>
              <a:t>r</a:t>
            </a:r>
            <a:r>
              <a:rPr b="0" sz="1600" lang="en-US">
                <a:solidFill>
                  <a:srgbClr val="000000"/>
                </a:solidFill>
              </a:rPr>
              <a:t>a</a:t>
            </a:r>
            <a:r>
              <a:rPr b="0" sz="1600" lang="en-US">
                <a:solidFill>
                  <a:srgbClr val="000000"/>
                </a:solidFill>
              </a:rPr>
              <a:t>n</a:t>
            </a:r>
            <a:r>
              <a:rPr b="0" sz="1600" lang="en-US">
                <a:solidFill>
                  <a:srgbClr val="000000"/>
                </a:solidFill>
              </a:rPr>
              <a:t>t</a:t>
            </a:r>
            <a:r>
              <a:rPr b="0" sz="1600" lang="en-US">
                <a:solidFill>
                  <a:srgbClr val="000000"/>
                </a:solidFill>
              </a:rPr>
              <a:t>z</a:t>
            </a:r>
            <a:endParaRPr b="0" sz="1400" lang="iw-IL">
              <a:solidFill>
                <a:srgbClr val="000000"/>
              </a:solidFill>
            </a:endParaRPr>
          </a:p>
          <a:p>
            <a:r>
              <a:rPr b="0" sz="1600" lang="en-US">
                <a:solidFill>
                  <a:srgbClr val="000000"/>
                </a:solidFill>
              </a:rPr>
              <a:t>0</a:t>
            </a:r>
            <a:r>
              <a:rPr b="0" sz="1600" lang="en-US">
                <a:solidFill>
                  <a:srgbClr val="000000"/>
                </a:solidFill>
              </a:rPr>
              <a:t>5</a:t>
            </a:r>
            <a:r>
              <a:rPr b="0" sz="1600" lang="en-US">
                <a:solidFill>
                  <a:srgbClr val="000000"/>
                </a:solidFill>
              </a:rPr>
              <a:t>4</a:t>
            </a:r>
            <a:r>
              <a:rPr b="0" sz="1600" lang="en-US">
                <a:solidFill>
                  <a:srgbClr val="000000"/>
                </a:solidFill>
              </a:rPr>
              <a:t>-</a:t>
            </a:r>
            <a:r>
              <a:rPr b="0" sz="1600" lang="en-US">
                <a:solidFill>
                  <a:srgbClr val="000000"/>
                </a:solidFill>
              </a:rPr>
              <a:t>7</a:t>
            </a:r>
            <a:r>
              <a:rPr b="0" sz="1600" lang="en-US">
                <a:solidFill>
                  <a:srgbClr val="000000"/>
                </a:solidFill>
              </a:rPr>
              <a:t>4</a:t>
            </a:r>
            <a:r>
              <a:rPr b="0" sz="1600" lang="en-US">
                <a:solidFill>
                  <a:srgbClr val="000000"/>
                </a:solidFill>
              </a:rPr>
              <a:t>0</a:t>
            </a:r>
            <a:r>
              <a:rPr b="0" sz="1600" lang="en-US">
                <a:solidFill>
                  <a:srgbClr val="000000"/>
                </a:solidFill>
              </a:rPr>
              <a:t>7</a:t>
            </a:r>
            <a:r>
              <a:rPr b="0" sz="1600" lang="en-US">
                <a:solidFill>
                  <a:srgbClr val="000000"/>
                </a:solidFill>
              </a:rPr>
              <a:t>0</a:t>
            </a:r>
            <a:r>
              <a:rPr b="0" sz="1600" lang="en-US">
                <a:solidFill>
                  <a:srgbClr val="000000"/>
                </a:solidFill>
              </a:rPr>
              <a:t>6</a:t>
            </a:r>
            <a:r>
              <a:rPr b="0" sz="1600" lang="en-US">
                <a:solidFill>
                  <a:srgbClr val="000000"/>
                </a:solidFill>
              </a:rPr>
              <a:t>3</a:t>
            </a:r>
            <a:endParaRPr b="0" sz="2800" lang="iw-IL">
              <a:solidFill>
                <a:srgbClr val="000000"/>
              </a:solidFill>
            </a:endParaRP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 dpi="0">
          <a:blip xmlns:r="http://schemas.openxmlformats.org/officeDocument/2006/relationships" r:embed="rId1">
            <a:alphaModFix amt="25000"/>
            <a:lum/>
          </a:blip>
          <a:srcRect/>
          <a:tile algn="tl" flip="none" sx="100000" sy="100000" tx="0" ty="0"/>
        </a:blipFill>
        <a:effectLst/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extBox 1"/>
          <p:cNvSpPr txBox="1"/>
          <p:nvPr/>
        </p:nvSpPr>
        <p:spPr>
          <a:xfrm>
            <a:off x="4655127" y="756459"/>
            <a:ext cx="6808123" cy="60731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גמרא מסכת שבת פח:</a:t>
            </a:r>
          </a:p>
          <a:p>
            <a:pPr algn="ctr"/>
            <a:endParaRPr dirty="0" sz="2800" i="1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indent="-457200" marL="457200">
              <a:buFont typeface="Arial" panose="020B0604020202020204" pitchFamily="34" charset="0"/>
              <a:buChar char="•"/>
            </a:pP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עולה משה למרום לקבל תורה</a:t>
            </a:r>
          </a:p>
          <a:p>
            <a:pPr algn="ctr"/>
            <a:endParaRPr dirty="0" sz="2800" i="1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indent="-457200" marL="457200">
              <a:buFont typeface="Arial" panose="020B0604020202020204" pitchFamily="34" charset="0"/>
              <a:buChar char="•"/>
            </a:pP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המלאכים מתחילים לטעון שהתורה מגיעה להם</a:t>
            </a:r>
          </a:p>
          <a:p>
            <a:pPr algn="ctr" indent="-457200" marL="457200">
              <a:buFont typeface="Arial" panose="020B0604020202020204" pitchFamily="34" charset="0"/>
              <a:buChar char="•"/>
            </a:pPr>
            <a:endParaRPr dirty="0" sz="2800" i="1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indent="-457200" marL="457200">
              <a:buFont typeface="Arial" panose="020B0604020202020204" pitchFamily="34" charset="0"/>
              <a:buChar char="•"/>
            </a:pP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dirty="0" sz="2800" i="1" lang="he-IL">
                <a:latin typeface="David" panose="020E0502060401010101" pitchFamily="34" charset="-79"/>
                <a:cs typeface="David" panose="020E0502060401010101" pitchFamily="34" charset="-79"/>
              </a:rPr>
              <a:t>' מצווה למשה לענות </a:t>
            </a: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להם</a:t>
            </a:r>
          </a:p>
          <a:p>
            <a:pPr algn="ctr" indent="-457200" marL="457200">
              <a:buFont typeface="Arial" panose="020B0604020202020204" pitchFamily="34" charset="0"/>
              <a:buChar char="•"/>
            </a:pPr>
            <a:endParaRPr dirty="0" sz="2800" i="1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indent="-457200" marL="457200">
              <a:buFont typeface="Arial" panose="020B0604020202020204" pitchFamily="34" charset="0"/>
              <a:buChar char="•"/>
            </a:pP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משה עונה – אינכם אנשים גשמיים, עם יצר הרע, ציווי התורה לא מתאימים לכם</a:t>
            </a:r>
          </a:p>
          <a:p>
            <a:pPr algn="ctr" indent="-457200" marL="457200">
              <a:buFont typeface="Arial" panose="020B0604020202020204" pitchFamily="34" charset="0"/>
              <a:buChar char="•"/>
            </a:pPr>
            <a:endParaRPr dirty="0" sz="2800" i="1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indent="-457200" marL="457200">
              <a:buFont typeface="Arial" panose="020B0604020202020204" pitchFamily="34" charset="0"/>
              <a:buChar char="•"/>
            </a:pPr>
            <a:r>
              <a:rPr dirty="0" sz="2800" i="1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המלאכים מודים למשה</a:t>
            </a:r>
            <a:endParaRPr dirty="0" sz="2800" i="1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lang="he-IL" smtClean="0"/>
          </a:p>
          <a:p>
            <a:pPr algn="ctr"/>
            <a:endParaRPr dirty="0" lang="he-IL"/>
          </a:p>
        </p:txBody>
      </p:sp>
      <p:pic>
        <p:nvPicPr>
          <p:cNvPr id="2097153" name="תמונה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0723957">
            <a:off x="752082" y="1929553"/>
            <a:ext cx="3823861" cy="2467007"/>
          </a:xfrm>
          <a:prstGeom prst="rect"/>
          <a:ln w="38100" cap="sq">
            <a:solidFill>
              <a:srgbClr val="000000"/>
            </a:solidFill>
            <a:prstDash val="solid"/>
            <a:miter lim="800000"/>
          </a:ln>
          <a:effectLst>
            <a:outerShdw algn="tl" blurRad="50800" dir="2700000" dist="38100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35000">
              <a:schemeClr val="accent6">
                <a:lumMod val="60000"/>
                <a:lumOff val="40000"/>
              </a:schemeClr>
            </a:gs>
            <a:gs pos="63000">
              <a:schemeClr val="accent1">
                <a:lumMod val="45000"/>
                <a:lumOff val="55000"/>
              </a:schemeClr>
            </a:gs>
            <a:gs pos="84000">
              <a:schemeClr val="accent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extBox 1"/>
          <p:cNvSpPr txBox="1"/>
          <p:nvPr/>
        </p:nvSpPr>
        <p:spPr>
          <a:xfrm rot="467388">
            <a:off x="5188288" y="584094"/>
            <a:ext cx="6120253" cy="4942839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מסבירים המפרשים: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המלאכים טוענים מצד דין 'בר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מצרא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'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כשאדם רוצה למכור שטח, קודם יש לו להציע זאת לשכנו לשטח, כדי ששדותיו יהיו סמוכות זו לזו.</a:t>
            </a:r>
            <a:endParaRPr dirty="0" sz="24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lang="he-IL"/>
          </a:p>
          <a:p>
            <a:pPr algn="ctr"/>
            <a:endParaRPr dirty="0" lang="he-IL"/>
          </a:p>
          <a:p>
            <a:pPr algn="ctr"/>
            <a:r>
              <a:rPr dirty="0" lang="he-IL" smtClean="0"/>
              <a:t> 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טוענים המלאכים: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התורה נמצאת בשמים – אנחנו בשמים =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אנחנו השכנים..</a:t>
            </a:r>
            <a:endParaRPr dirty="0" lang="he-IL"/>
          </a:p>
        </p:txBody>
      </p:sp>
      <p:pic>
        <p:nvPicPr>
          <p:cNvPr id="2097154" name="תמונה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0859835">
            <a:off x="704370" y="896159"/>
            <a:ext cx="4699621" cy="2566240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97155" name="תמונה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0870080">
            <a:off x="726424" y="3148523"/>
            <a:ext cx="4459731" cy="2771343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530">
              <a:srgbClr val="00B0F0">
                <a:alpha val="19000"/>
              </a:srgbClr>
            </a:gs>
            <a:gs pos="31000">
              <a:srgbClr val="00B0F0">
                <a:alpha val="41000"/>
              </a:srgbClr>
            </a:gs>
            <a:gs pos="68000">
              <a:srgbClr val="92D050">
                <a:alpha val="53000"/>
              </a:srgbClr>
            </a:gs>
            <a:gs pos="83000">
              <a:srgbClr val="92D050">
                <a:alpha val="58000"/>
              </a:srgbClr>
            </a:gs>
            <a:gs pos="91000">
              <a:schemeClr val="accent1">
                <a:lumMod val="45000"/>
                <a:lumOff val="55000"/>
              </a:schemeClr>
            </a:gs>
            <a:gs pos="96000">
              <a:srgbClr val="FBE742"/>
            </a:gs>
          </a:gsLst>
          <a:lin ang="5400000" scaled="1"/>
        </a:gradFill>
        <a:effectLst/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extBox 1"/>
          <p:cNvSpPr txBox="1"/>
          <p:nvPr/>
        </p:nvSpPr>
        <p:spPr>
          <a:xfrm>
            <a:off x="1469984" y="479021"/>
            <a:ext cx="9549114" cy="55397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dirty="0" sz="2800" lang="he-IL" smtClean="0"/>
              <a:t>מספר תירוצים:</a:t>
            </a:r>
          </a:p>
          <a:p>
            <a:pPr algn="ctr"/>
            <a:endParaRPr b="1" dirty="0" sz="2800" lang="he-IL"/>
          </a:p>
          <a:p>
            <a:pPr algn="ctr"/>
            <a:r>
              <a:rPr b="1" dirty="0" sz="2800" lang="he-IL" smtClean="0"/>
              <a:t>א. </a:t>
            </a:r>
            <a:r>
              <a:rPr dirty="0" sz="2800" lang="he-IL" smtClean="0"/>
              <a:t>הדין חל על קרקע, התורה היא לא קרקע</a:t>
            </a:r>
          </a:p>
          <a:p>
            <a:pPr algn="ctr"/>
            <a:endParaRPr dirty="0" sz="2800" lang="he-IL" smtClean="0"/>
          </a:p>
          <a:p>
            <a:pPr algn="ctr"/>
            <a:r>
              <a:rPr b="1" dirty="0" sz="2800" lang="he-IL" smtClean="0"/>
              <a:t>ב. </a:t>
            </a:r>
            <a:r>
              <a:rPr dirty="0" sz="2800" lang="he-IL" smtClean="0"/>
              <a:t>הדין חל במכירה ולא כשהשדה ניתנת במתנה, התורה היא מתנה</a:t>
            </a:r>
          </a:p>
          <a:p>
            <a:pPr algn="ctr"/>
            <a:endParaRPr dirty="0" sz="2800" lang="he-IL" smtClean="0"/>
          </a:p>
          <a:p>
            <a:pPr algn="ctr"/>
            <a:r>
              <a:rPr b="1" dirty="0" sz="2800" lang="he-IL" smtClean="0"/>
              <a:t>ג. </a:t>
            </a:r>
            <a:r>
              <a:rPr dirty="0" sz="2800" lang="he-IL" smtClean="0"/>
              <a:t>ישראל הם בניו של ה', על בן אין דין </a:t>
            </a:r>
            <a:r>
              <a:rPr dirty="0" sz="2800" lang="he-IL" err="1" smtClean="0"/>
              <a:t>ב"מ</a:t>
            </a:r>
            <a:endParaRPr dirty="0" sz="2800" lang="he-IL" smtClean="0"/>
          </a:p>
          <a:p>
            <a:pPr algn="ctr"/>
            <a:endParaRPr dirty="0" sz="2800" lang="he-IL" smtClean="0"/>
          </a:p>
          <a:p>
            <a:pPr algn="ctr"/>
            <a:r>
              <a:rPr b="1" dirty="0" sz="2800" lang="he-IL" smtClean="0"/>
              <a:t>ד. </a:t>
            </a:r>
            <a:r>
              <a:rPr dirty="0" sz="2800" lang="he-IL" smtClean="0"/>
              <a:t>משה – איש </a:t>
            </a:r>
            <a:r>
              <a:rPr dirty="0" sz="2800" lang="he-IL" err="1" smtClean="0"/>
              <a:t>האלקים</a:t>
            </a:r>
            <a:r>
              <a:rPr dirty="0" sz="2800" lang="he-IL" smtClean="0"/>
              <a:t>, חציו בשמים – הוא גם שכן של התורה</a:t>
            </a:r>
          </a:p>
          <a:p>
            <a:pPr algn="ctr"/>
            <a:endParaRPr dirty="0" sz="2800" lang="he-IL" smtClean="0"/>
          </a:p>
          <a:p>
            <a:pPr algn="ctr"/>
            <a:r>
              <a:rPr b="1" dirty="0" sz="2800" lang="he-IL" smtClean="0"/>
              <a:t>ה</a:t>
            </a:r>
            <a:r>
              <a:rPr dirty="0" sz="2800" lang="he-IL" smtClean="0"/>
              <a:t>. משה בעשיית משפט צדק </a:t>
            </a:r>
            <a:r>
              <a:rPr dirty="0" sz="2800" lang="he-IL" err="1" smtClean="0"/>
              <a:t>לבנ"י</a:t>
            </a:r>
            <a:r>
              <a:rPr dirty="0" sz="2800" lang="he-IL" smtClean="0"/>
              <a:t> נעשה כשותף לה' במעשה בראשית, דין </a:t>
            </a:r>
            <a:r>
              <a:rPr dirty="0" sz="2800" lang="he-IL" err="1" smtClean="0"/>
              <a:t>ב"מ</a:t>
            </a:r>
            <a:r>
              <a:rPr dirty="0" sz="2800" lang="he-IL" smtClean="0"/>
              <a:t> לא חל על שותף</a:t>
            </a:r>
            <a:endParaRPr dirty="0" sz="3200" lang="he-IL" smtClean="0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alphaModFix amt="83000"/>
            <a:lum/>
          </a:blip>
          <a:srcRect/>
          <a:tile algn="tl" flip="none" sx="100000" sy="100000" tx="0" ty="0"/>
        </a:blip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1"/>
          <p:cNvSpPr txBox="1"/>
          <p:nvPr/>
        </p:nvSpPr>
        <p:spPr>
          <a:xfrm>
            <a:off x="4657965" y="381963"/>
            <a:ext cx="7113487" cy="8219439"/>
          </a:xfrm>
          <a:prstGeom prst="rect"/>
          <a:noFill/>
        </p:spPr>
        <p:txBody>
          <a:bodyPr rtlCol="1" wrap="square">
            <a:spAutoFit/>
          </a:bodyPr>
          <a:p>
            <a:pPr algn="ctr"/>
            <a:endParaRPr dirty="0" sz="1600" lang="he-IL" smtClean="0"/>
          </a:p>
          <a:p>
            <a:pPr algn="ctr"/>
            <a:r>
              <a:rPr b="1"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על תירוץ א':</a:t>
            </a: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הדין לא חל על </a:t>
            </a:r>
            <a:r>
              <a:rPr dirty="0" sz="28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מטלטלין</a:t>
            </a:r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, כי אפשר למצוא אותם בכל מקום, 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התורה לא ניתנת להשגה במקום אחר.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b="1"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על תירוץ ב':</a:t>
            </a: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במדרש כתוב: 'אמר הקב"ה מכרתי לכם את תורתי..'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אם כן מצאנו מקום שהתורה נקראת מכירה, ודין </a:t>
            </a:r>
            <a:r>
              <a:rPr dirty="0" sz="28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ב"מ</a:t>
            </a:r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 חל עליה</a:t>
            </a:r>
          </a:p>
          <a:p>
            <a:pPr algn="ctr"/>
            <a:endParaRPr dirty="0" sz="2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16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dirty="0" sz="1200" lang="he-IL" smtClean="0"/>
          </a:p>
          <a:p>
            <a:endParaRPr dirty="0" sz="1400" lang="he-IL" smtClean="0"/>
          </a:p>
          <a:p>
            <a:endParaRPr dirty="0" sz="1400" lang="he-IL"/>
          </a:p>
          <a:p>
            <a:endParaRPr dirty="0" sz="1400" lang="he-IL" smtClean="0"/>
          </a:p>
        </p:txBody>
      </p:sp>
      <p:pic>
        <p:nvPicPr>
          <p:cNvPr id="2097156" name="תמונה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106461">
            <a:off x="565418" y="1700059"/>
            <a:ext cx="4069961" cy="3088262"/>
          </a:xfrm>
          <a:prstGeom prst="rect"/>
          <a:ln>
            <a:noFill/>
          </a:ln>
          <a:effectLst>
            <a:outerShdw algn="tl" blurRad="1905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FFFF00">
                <a:alpha val="30000"/>
              </a:srgbClr>
            </a:gs>
            <a:gs pos="28000">
              <a:schemeClr val="accent5">
                <a:lumMod val="60000"/>
                <a:lumOff val="40000"/>
              </a:schemeClr>
            </a:gs>
            <a:gs pos="59000">
              <a:schemeClr val="accent1">
                <a:lumMod val="60000"/>
                <a:lumOff val="40000"/>
              </a:schemeClr>
            </a:gs>
            <a:gs pos="83000">
              <a:srgbClr val="00B050">
                <a:alpha val="57000"/>
              </a:srgbClr>
            </a:gs>
          </a:gsLst>
          <a:lin ang="5400000" scaled="1"/>
        </a:gradFill>
        <a:effectLst/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extBox 1"/>
          <p:cNvSpPr txBox="1"/>
          <p:nvPr/>
        </p:nvSpPr>
        <p:spPr>
          <a:xfrm>
            <a:off x="5622236" y="873379"/>
            <a:ext cx="5935423" cy="66700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על תירוץ ג':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משה מסביר למלאכים כמה שהתורה שייכת לגשמיות, למצב של מצריים, הפוך מהמצב שבני ישראל קרובים ובנים של ה'.</a:t>
            </a: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b="1"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על תירוץ ד' </a:t>
            </a:r>
            <a:r>
              <a:rPr b="1"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וה</a:t>
            </a:r>
            <a:r>
              <a:rPr b="1"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':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משה קבל תורה בשביל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בנ"י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, ולא בשביל עצמו</a:t>
            </a:r>
            <a:endParaRPr dirty="0" sz="32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2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dirty="0" sz="2000" lang="he-IL"/>
          </a:p>
        </p:txBody>
      </p:sp>
      <p:pic>
        <p:nvPicPr>
          <p:cNvPr id="2097157" name="תמונה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0766139">
            <a:off x="1060187" y="1677607"/>
            <a:ext cx="4708831" cy="3133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4000">
              <a:schemeClr val="bg2">
                <a:tint val="90000"/>
                <a:satMod val="92000"/>
                <a:lumMod val="120000"/>
              </a:schemeClr>
            </a:gs>
            <a:gs pos="100000">
              <a:srgbClr val="92D050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extBox 3"/>
          <p:cNvSpPr txBox="1"/>
          <p:nvPr/>
        </p:nvSpPr>
        <p:spPr>
          <a:xfrm>
            <a:off x="847846" y="210026"/>
            <a:ext cx="5421454" cy="64033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2400" lang="he-IL" smtClean="0">
                <a:cs typeface="David" panose="020E0502060401010101" pitchFamily="34" charset="-79"/>
              </a:rPr>
              <a:t>תירוץ נוסף:</a:t>
            </a:r>
          </a:p>
          <a:p>
            <a:pPr algn="ctr"/>
            <a:endParaRPr b="1" dirty="0" sz="2400" lang="he-IL"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cs typeface="David" panose="020E0502060401010101" pitchFamily="34" charset="-79"/>
              </a:rPr>
              <a:t>המלאכים טענו שלהם מגיע חלק מהתורה</a:t>
            </a:r>
            <a:r>
              <a:rPr dirty="0" sz="2400" lang="he-IL">
                <a:cs typeface="David" panose="020E0502060401010101" pitchFamily="34" charset="-79"/>
              </a:rPr>
              <a:t> </a:t>
            </a:r>
            <a:r>
              <a:rPr dirty="0" sz="2400" lang="he-IL" smtClean="0">
                <a:cs typeface="David" panose="020E0502060401010101" pitchFamily="34" charset="-79"/>
              </a:rPr>
              <a:t>– חלק הסוד</a:t>
            </a:r>
          </a:p>
          <a:p>
            <a:pPr algn="ctr"/>
            <a:endParaRPr dirty="0" sz="2400" lang="he-IL"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cs typeface="David" panose="020E0502060401010101" pitchFamily="34" charset="-79"/>
              </a:rPr>
              <a:t>אך כיוון </a:t>
            </a:r>
            <a:r>
              <a:rPr dirty="0" sz="2400" lang="he-IL" err="1" smtClean="0">
                <a:cs typeface="David" panose="020E0502060401010101" pitchFamily="34" charset="-79"/>
              </a:rPr>
              <a:t>שבנ</a:t>
            </a:r>
            <a:r>
              <a:rPr dirty="0" sz="2400" lang="he-IL" err="1" smtClean="0">
                <a:cs typeface="David" panose="020E0502060401010101" pitchFamily="34" charset="-79"/>
              </a:rPr>
              <a:t>"י</a:t>
            </a:r>
            <a:r>
              <a:rPr dirty="0" sz="2400" lang="he-IL" smtClean="0">
                <a:cs typeface="David" panose="020E0502060401010101" pitchFamily="34" charset="-79"/>
              </a:rPr>
              <a:t> קיבלו את כל התורה לא חלק מסוים, הדין שאם מכר כל נכסיו למישהו, אין דין </a:t>
            </a:r>
            <a:r>
              <a:rPr dirty="0" sz="2400" lang="he-IL" err="1" smtClean="0">
                <a:cs typeface="David" panose="020E0502060401010101" pitchFamily="34" charset="-79"/>
              </a:rPr>
              <a:t>ב"מ</a:t>
            </a:r>
            <a:endParaRPr dirty="0" sz="2400" lang="he-IL" smtClean="0">
              <a:cs typeface="David" panose="020E0502060401010101" pitchFamily="34" charset="-79"/>
            </a:endParaRPr>
          </a:p>
          <a:p>
            <a:pPr algn="ctr"/>
            <a:endParaRPr b="1" dirty="0" sz="2400" lang="he-IL">
              <a:cs typeface="David" panose="020E0502060401010101" pitchFamily="34" charset="-79"/>
            </a:endParaRPr>
          </a:p>
          <a:p>
            <a:pPr algn="ctr"/>
            <a:r>
              <a:rPr b="1" dirty="0" sz="2400" lang="he-IL" smtClean="0">
                <a:cs typeface="David" panose="020E0502060401010101" pitchFamily="34" charset="-79"/>
              </a:rPr>
              <a:t>תירוץ נוסף:</a:t>
            </a:r>
          </a:p>
          <a:p>
            <a:pPr algn="ctr"/>
            <a:r>
              <a:rPr b="1" dirty="0" sz="2400" lang="he-IL" smtClean="0">
                <a:cs typeface="David" panose="020E0502060401010101" pitchFamily="34" charset="-79"/>
              </a:rPr>
              <a:t> </a:t>
            </a:r>
          </a:p>
          <a:p>
            <a:pPr algn="ctr"/>
            <a:r>
              <a:rPr dirty="0" sz="2400" lang="he-IL" smtClean="0">
                <a:cs typeface="David" panose="020E0502060401010101" pitchFamily="34" charset="-79"/>
              </a:rPr>
              <a:t>אם השכן רוצה את השטח לרווח, לעומת זאת הקונה חייב את השטח דחוף לצורך רציני, הקונה קודם.</a:t>
            </a:r>
          </a:p>
          <a:p>
            <a:pPr algn="ctr"/>
            <a:endParaRPr dirty="0" sz="2400" lang="he-IL" smtClean="0"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cs typeface="David" panose="020E0502060401010101" pitchFamily="34" charset="-79"/>
              </a:rPr>
              <a:t>אנחנו – יהודים – לא יכולים בלי התורה, אז אנחנו ממש חייבים אותה..</a:t>
            </a:r>
            <a:endParaRPr dirty="0" sz="2400" lang="he-IL">
              <a:cs typeface="David" panose="020E0502060401010101" pitchFamily="34" charset="-79"/>
            </a:endParaRPr>
          </a:p>
          <a:p>
            <a:endParaRPr dirty="0" lang="he-IL"/>
          </a:p>
        </p:txBody>
      </p:sp>
      <p:pic>
        <p:nvPicPr>
          <p:cNvPr id="2097158" name="תמונה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864978">
            <a:off x="6383515" y="1393065"/>
            <a:ext cx="5007564" cy="3332306"/>
          </a:xfrm>
          <a:prstGeom prst="rect"/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alphaModFix amt="45000"/>
            <a:lum/>
          </a:blip>
          <a:srcRect/>
          <a:tile algn="tl" flip="none" sx="100000" sy="100000" tx="0" ty="0"/>
        </a:blipFill>
        <a:effectLst/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1"/>
          <p:cNvSpPr txBox="1"/>
          <p:nvPr/>
        </p:nvSpPr>
        <p:spPr>
          <a:xfrm>
            <a:off x="6226234" y="790311"/>
            <a:ext cx="5417559" cy="62001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אבל השאלה המרכזית: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משה לא מזכיר שום דבר מהתשובות הנ"ל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הוא הסביר למלאכים שהם לא שייכים לפשט של התורה – מה שבני ישראל כן שייכים.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משה מקשר את התורה דווקא לגשמיות של </a:t>
            </a:r>
            <a:r>
              <a:rPr dirty="0" sz="24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בנ"י</a:t>
            </a:r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b="1"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וההסבר</a:t>
            </a:r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dirty="0" sz="24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4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400" lang="he-IL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097159" name="תמונה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64010" y="1481559"/>
            <a:ext cx="5462224" cy="3668063"/>
          </a:xfrm>
          <a:prstGeom prst="rect"/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algn="tl" blurRad="65000" dir="12900000" dist="50800" kx="195000" ky="145000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dir="t" rig="twoP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0070C0">
                <a:alpha val="44000"/>
              </a:srgbClr>
            </a:gs>
            <a:gs pos="30000">
              <a:schemeClr val="accent5">
                <a:lumMod val="60000"/>
                <a:lumOff val="40000"/>
              </a:schemeClr>
            </a:gs>
            <a:gs pos="63000">
              <a:schemeClr val="accent4">
                <a:lumMod val="60000"/>
                <a:lumOff val="40000"/>
              </a:schemeClr>
            </a:gs>
            <a:gs pos="84000">
              <a:srgbClr val="00B050">
                <a:alpha val="50000"/>
              </a:srgbClr>
            </a:gs>
          </a:gsLst>
          <a:lin ang="5400000" scaled="1"/>
        </a:gra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extBox 1"/>
          <p:cNvSpPr txBox="1"/>
          <p:nvPr/>
        </p:nvSpPr>
        <p:spPr>
          <a:xfrm>
            <a:off x="660617" y="540326"/>
            <a:ext cx="6400583" cy="58699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"נתאווה הקב"ה להיות לו דירה בתחתונים"</a:t>
            </a:r>
          </a:p>
          <a:p>
            <a:pPr algn="ctr"/>
            <a:endParaRPr dirty="0" sz="3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ע"י התורה עושים מהעולם דירה לה'.</a:t>
            </a:r>
          </a:p>
          <a:p>
            <a:pPr algn="ctr"/>
            <a:endParaRPr dirty="0" sz="3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אם השכן רוצה לקנות שדה לעבודה, והלוקח רוצה לבניית בית, הלוקח קודם.</a:t>
            </a:r>
          </a:p>
          <a:p>
            <a:pPr algn="ctr"/>
            <a:endParaRPr dirty="0" sz="3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אומר משה למלאכים – </a:t>
            </a:r>
          </a:p>
          <a:p>
            <a:pPr algn="ctr"/>
            <a:r>
              <a:rPr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התורה שייכת ליהודים בגשמיותם, </a:t>
            </a:r>
          </a:p>
          <a:p>
            <a:pPr algn="ctr"/>
            <a:endParaRPr dirty="0" sz="30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0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כי רק כך הם עושים דירה</a:t>
            </a:r>
            <a:endParaRPr dirty="0" sz="3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0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097160" name="תמונה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636510">
            <a:off x="7041217" y="1610026"/>
            <a:ext cx="4253563" cy="2830553"/>
          </a:xfrm>
          <a:prstGeom prst="rect"/>
        </p:spPr>
      </p:pic>
    </p:spTree>
  </p:cSld>
  <p:clrMapOvr>
    <a:masterClrMapping/>
  </p:clrMapOvr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1000">
              <a:srgbClr val="FFFF00">
                <a:alpha val="58000"/>
              </a:srgbClr>
            </a:gs>
            <a:gs pos="26000">
              <a:srgbClr val="FFFA6B">
                <a:alpha val="55000"/>
              </a:srgbClr>
            </a:gs>
            <a:gs pos="83000">
              <a:schemeClr val="accent3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extBox 3"/>
          <p:cNvSpPr txBox="1"/>
          <p:nvPr/>
        </p:nvSpPr>
        <p:spPr>
          <a:xfrm rot="465700">
            <a:off x="6276110" y="985059"/>
            <a:ext cx="5187141" cy="5539739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אם רוצים להרים את כל העולם צריך להגיע מהנקודה הכי נמוכה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העולם הזה – העולם התחתון והנמוך ביותר, כשמרימים אותו, מרימים את כל סדר ההשתלשלות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28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גם את המלאכים והעולמות העליונים..</a:t>
            </a: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8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8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28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097161" name="תמונה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225463">
            <a:off x="492768" y="1400536"/>
            <a:ext cx="5685338" cy="3937623"/>
          </a:xfrm>
          <a:prstGeom prst="rect"/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5000">
              <a:srgbClr val="00B0F0">
                <a:alpha val="46000"/>
              </a:srgbClr>
            </a:gs>
            <a:gs pos="68000">
              <a:schemeClr val="bg1">
                <a:lumMod val="95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extBox 2"/>
          <p:cNvSpPr txBox="1"/>
          <p:nvPr/>
        </p:nvSpPr>
        <p:spPr>
          <a:xfrm>
            <a:off x="5219700" y="1130300"/>
            <a:ext cx="6299200" cy="2402840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b="1" dirty="0" sz="2400" lang="he-IL" smtClean="0"/>
              <a:t>ועדיין </a:t>
            </a:r>
          </a:p>
          <a:p>
            <a:pPr algn="ctr"/>
            <a:endParaRPr b="1" dirty="0" sz="2400" lang="he-IL"/>
          </a:p>
          <a:p>
            <a:pPr algn="ctr"/>
            <a:r>
              <a:rPr b="1" dirty="0" sz="2400" lang="he-IL" smtClean="0"/>
              <a:t>המלאכים הם שכנים, </a:t>
            </a:r>
          </a:p>
          <a:p>
            <a:pPr algn="ctr"/>
            <a:endParaRPr b="1" dirty="0" sz="2400" lang="he-IL"/>
          </a:p>
          <a:p>
            <a:pPr algn="ctr"/>
            <a:r>
              <a:rPr b="1" dirty="0" sz="2400" lang="he-IL" smtClean="0"/>
              <a:t>ורוצים לעשות דירה לה' בעולמות העליונים..</a:t>
            </a:r>
            <a:endParaRPr dirty="0" lang="he-IL" smtClean="0"/>
          </a:p>
          <a:p>
            <a:pPr algn="ctr"/>
            <a:endParaRPr dirty="0" lang="he-IL"/>
          </a:p>
          <a:p>
            <a:pPr algn="ctr"/>
            <a:endParaRPr dirty="0" lang="he-IL"/>
          </a:p>
        </p:txBody>
      </p:sp>
      <p:pic>
        <p:nvPicPr>
          <p:cNvPr id="2097162" name="תמונה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41515" y="3183038"/>
            <a:ext cx="6419652" cy="3343999"/>
          </a:xfrm>
          <a:prstGeom prst="rect"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4">
                <a:lumMod val="60000"/>
                <a:lumOff val="40000"/>
              </a:schemeClr>
            </a:gs>
            <a:gs pos="27000">
              <a:srgbClr val="00B0F0">
                <a:alpha val="23000"/>
              </a:srgbClr>
            </a:gs>
            <a:gs pos="39000">
              <a:schemeClr val="accent6">
                <a:lumMod val="40000"/>
                <a:lumOff val="60000"/>
              </a:schemeClr>
            </a:gs>
            <a:gs pos="65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extBox 1"/>
          <p:cNvSpPr txBox="1"/>
          <p:nvPr/>
        </p:nvSpPr>
        <p:spPr>
          <a:xfrm>
            <a:off x="5511338" y="982830"/>
            <a:ext cx="5993815" cy="5666741"/>
          </a:xfrm>
          <a:prstGeom prst="rect"/>
          <a:noFill/>
        </p:spPr>
        <p:txBody>
          <a:bodyPr rtlCol="1" wrap="square">
            <a:spAutoFit/>
          </a:bodyPr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אלא 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שדווקא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אתכפיא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ואתהפכא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 של העולם הזה, להפוך 'יש' ל'אין' ,</a:t>
            </a: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שהנשמה יורדת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ללמטה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,</a:t>
            </a: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 ובאמצעות עבודה קשה ומאומצת מולידה מעולם תחתון – לדירה לעצמותו </a:t>
            </a:r>
            <a:r>
              <a:rPr dirty="0" sz="3200" lang="he-IL" err="1" smtClean="0">
                <a:latin typeface="David" panose="020E0502060401010101" pitchFamily="34" charset="-79"/>
                <a:cs typeface="David" panose="020E0502060401010101" pitchFamily="34" charset="-79"/>
              </a:rPr>
              <a:t>ית</a:t>
            </a:r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'.</a:t>
            </a:r>
          </a:p>
          <a:p>
            <a:pPr algn="ctr"/>
            <a:endParaRPr dirty="0" sz="3200" lang="he-IL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dirty="0" sz="3200" lang="he-IL" smtClean="0">
                <a:latin typeface="David" panose="020E0502060401010101" pitchFamily="34" charset="-79"/>
                <a:cs typeface="David" panose="020E0502060401010101" pitchFamily="34" charset="-79"/>
              </a:rPr>
              <a:t>זוהי התכלית..</a:t>
            </a:r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endParaRPr dirty="0" sz="3200" lang="he-IL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dirty="0" lang="he-IL" smtClean="0"/>
          </a:p>
        </p:txBody>
      </p:sp>
      <p:pic>
        <p:nvPicPr>
          <p:cNvPr id="2097163" name="תמונה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011593" y="1930961"/>
            <a:ext cx="4499745" cy="3357502"/>
          </a:xfrm>
          <a:prstGeom prst="rect"/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sp>
        <p:nvSpPr>
          <p:cNvPr id="1048629" name="מלבן 4"/>
          <p:cNvSpPr/>
          <p:nvPr/>
        </p:nvSpPr>
        <p:spPr>
          <a:xfrm>
            <a:off x="3579642" y="6222859"/>
            <a:ext cx="4384534" cy="624840"/>
          </a:xfrm>
          <a:prstGeom prst="rect"/>
        </p:spPr>
        <p:txBody>
          <a:bodyPr wrap="none">
            <a:spAutoFit/>
          </a:bodyPr>
          <a:p>
            <a:pPr algn="ctr"/>
            <a:r>
              <a:rPr dirty="0" lang="he-IL"/>
              <a:t>יחי אדוננו מורנו ורבינו מלך המשיח לעולם ועד!</a:t>
            </a:r>
            <a:endParaRPr dirty="0" lang="he-IL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">
              <a:schemeClr val="accent4">
                <a:lumMod val="60000"/>
                <a:lumOff val="40000"/>
              </a:schemeClr>
            </a:gs>
            <a:gs pos="14000">
              <a:schemeClr val="accent2">
                <a:lumMod val="40000"/>
                <a:lumOff val="60000"/>
              </a:schemeClr>
            </a:gs>
            <a:gs pos="23000">
              <a:srgbClr val="FAC54C"/>
            </a:gs>
            <a:gs pos="50000">
              <a:srgbClr val="FFC000">
                <a:alpha val="69000"/>
              </a:srgbClr>
            </a:gs>
            <a:gs pos="65000">
              <a:srgbClr val="FF0000">
                <a:alpha val="34000"/>
              </a:srgbClr>
            </a:gs>
          </a:gsLst>
          <a:lin ang="5400000" scaled="1"/>
        </a:gradFill>
        <a:effectLst/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תמונה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803002" y="1180617"/>
            <a:ext cx="6544037" cy="4362691"/>
          </a:xfrm>
          <a:prstGeom prst="rect"/>
        </p:spPr>
      </p:pic>
    </p:spTree>
  </p:cSld>
  <p:clrMapOvr>
    <a:masterClrMapping/>
  </p:clrMapOvr>
  <p:timing/>
</p:sld>
</file>

<file path=ppt/theme/theme1.xml><?xml version="1.0" encoding="utf-8"?>
<a:theme xmlns:a="http://schemas.openxmlformats.org/drawingml/2006/main" name="עשן מתפתל">
  <a:themeElements>
    <a:clrScheme name="עשן מתפתל">
      <a:dk1>
        <a:sysClr lastClr="000000" val="windowText"/>
      </a:dk1>
      <a:lt1>
        <a:sysClr lastClr="FFFFFF" val="window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מצגת של PowerPoint‏</dc:title>
  <dc:creator>צוות</dc:creator>
  <cp:lastModifiedBy>צוות</cp:lastModifiedBy>
  <dcterms:created xsi:type="dcterms:W3CDTF">2021-02-22T03:46:00Z</dcterms:created>
  <dcterms:modified xsi:type="dcterms:W3CDTF">2023-05-21T06:28:32Z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0e8bd57666254226be941a21961afd9d</vt:lpwstr>
  </property>
</Properties>
</file>