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1"/>
  </p:notesMasterIdLst>
  <p:sldIdLst>
    <p:sldId id="256" r:id="rId2"/>
    <p:sldId id="268" r:id="rId3"/>
    <p:sldId id="258" r:id="rId4"/>
    <p:sldId id="269" r:id="rId5"/>
    <p:sldId id="262" r:id="rId6"/>
    <p:sldId id="266" r:id="rId7"/>
    <p:sldId id="263" r:id="rId8"/>
    <p:sldId id="270" r:id="rId9"/>
    <p:sldId id="264" r:id="rId10"/>
    <p:sldId id="267" r:id="rId11"/>
    <p:sldId id="273" r:id="rId12"/>
    <p:sldId id="272" r:id="rId13"/>
    <p:sldId id="30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3" r:id="rId22"/>
    <p:sldId id="300" r:id="rId23"/>
    <p:sldId id="302" r:id="rId24"/>
    <p:sldId id="284" r:id="rId25"/>
    <p:sldId id="285" r:id="rId26"/>
    <p:sldId id="286" r:id="rId27"/>
    <p:sldId id="289" r:id="rId28"/>
    <p:sldId id="290" r:id="rId29"/>
    <p:sldId id="261" r:id="rId3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B12"/>
    <a:srgbClr val="0A121C"/>
    <a:srgbClr val="F2F2F2"/>
    <a:srgbClr val="FFFFFF"/>
    <a:srgbClr val="D60000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preferSingleView="1">
    <p:restoredLeft sz="85571" autoAdjust="0"/>
    <p:restoredTop sz="94676" autoAdjust="0"/>
  </p:normalViewPr>
  <p:slideViewPr>
    <p:cSldViewPr>
      <p:cViewPr>
        <p:scale>
          <a:sx n="118" d="100"/>
          <a:sy n="118" d="100"/>
        </p:scale>
        <p:origin x="-40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7B3A005-BC7F-4214-82D9-927AD2E0A7D9}" type="datetimeFigureOut">
              <a:rPr lang="he-IL" smtClean="0"/>
              <a:t>ט' חשון תשע"ט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6127B68-0C68-4B9A-BB5D-C8CE4E3D7E1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2993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27B68-0C68-4B9A-BB5D-C8CE4E3D7E19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6048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ט' חשון 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2495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ט' חשון 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7771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ט' חשון 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2587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ט' חשון 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11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ט' חשון תשע"ט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341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ט' חשון תשע"ט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6709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ט' חשון תשע"ט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591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ט' חשון 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663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ט' חשון 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2317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ט' חשון 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750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t>ט' חשון 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749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21E74-4F5C-47A7-9439-00B986BE87E4}" type="datetimeFigureOut">
              <a:rPr lang="he-IL" smtClean="0"/>
              <a:t>ט' חשון 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2D265-5F79-4E90-B99F-3B9F793EBCDC}" type="slidenum">
              <a:rPr lang="he-IL" smtClean="0"/>
              <a:t>‹#›</a:t>
            </a:fld>
            <a:endParaRPr lang="he-IL"/>
          </a:p>
        </p:txBody>
      </p:sp>
      <p:sp>
        <p:nvSpPr>
          <p:cNvPr id="7" name="מציין מיקום של כותרת תחתונה 2"/>
          <p:cNvSpPr txBox="1">
            <a:spLocks/>
          </p:cNvSpPr>
          <p:nvPr userDrawn="1"/>
        </p:nvSpPr>
        <p:spPr>
          <a:xfrm>
            <a:off x="2584450" y="6409258"/>
            <a:ext cx="3975100" cy="6921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he-IL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פיתוח אורי אלון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ארגז הכלים למורה המקוון</a:t>
            </a:r>
          </a:p>
          <a:p>
            <a:pPr algn="ctr">
              <a:defRPr/>
            </a:pPr>
            <a:r>
              <a:rPr lang="he-IL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נייד- 052-8910507</a:t>
            </a:r>
            <a:endParaRPr lang="en-US" sz="11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78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428" y="-330886"/>
            <a:ext cx="9598956" cy="719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מלבן 4"/>
          <p:cNvSpPr/>
          <p:nvPr/>
        </p:nvSpPr>
        <p:spPr>
          <a:xfrm>
            <a:off x="7596336" y="6165304"/>
            <a:ext cx="1728192" cy="692696"/>
          </a:xfrm>
          <a:prstGeom prst="rect">
            <a:avLst/>
          </a:prstGeom>
          <a:solidFill>
            <a:srgbClr val="060B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לחצן פעולה: קדימה או הבא 3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707030" cy="500750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1691680" y="5342615"/>
            <a:ext cx="5616624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solidFill>
                  <a:schemeClr val="bg1"/>
                </a:solidFill>
              </a:rPr>
              <a:t>רחל אמנו – י"א מרחשוון</a:t>
            </a:r>
          </a:p>
          <a:p>
            <a:pPr algn="ctr"/>
            <a:r>
              <a:rPr lang="he-IL" sz="2800" dirty="0" smtClean="0">
                <a:solidFill>
                  <a:schemeClr val="bg1"/>
                </a:solidFill>
              </a:rPr>
              <a:t> </a:t>
            </a:r>
            <a:r>
              <a:rPr lang="he-IL" sz="2000" dirty="0" smtClean="0">
                <a:solidFill>
                  <a:schemeClr val="bg1"/>
                </a:solidFill>
              </a:rPr>
              <a:t>על פי השעשועון המפורסם </a:t>
            </a:r>
            <a:endParaRPr lang="he-IL" sz="2800" dirty="0" smtClean="0">
              <a:solidFill>
                <a:schemeClr val="bg1"/>
              </a:solidFill>
            </a:endParaRPr>
          </a:p>
          <a:p>
            <a:pPr algn="ctr"/>
            <a:r>
              <a:rPr lang="he-IL" sz="2000" dirty="0" smtClean="0">
                <a:solidFill>
                  <a:schemeClr val="bg1"/>
                </a:solidFill>
              </a:rPr>
              <a:t>מאת סהר ואורי אלון</a:t>
            </a:r>
            <a:endParaRPr lang="he-IL" sz="2000" dirty="0">
              <a:solidFill>
                <a:schemeClr val="bg1"/>
              </a:solidFill>
            </a:endParaRPr>
          </a:p>
        </p:txBody>
      </p:sp>
      <p:pic>
        <p:nvPicPr>
          <p:cNvPr id="1026" name="Picture 2" descr="File:RACHEL'S TOMB IN BETHLEHEM. קבר רחל בבית לחם.D836-0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28" y="-274130"/>
            <a:ext cx="7620000" cy="562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he/a/a2/Altapilethamili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84" y="1340768"/>
            <a:ext cx="2880319" cy="288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88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104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12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אני אחותה של רחל. מי אני? 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נעמה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לאה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רבקה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יוכבד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516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24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 smtClean="0"/>
              <a:t>1</a:t>
            </a:r>
            <a:endParaRPr lang="he-IL" dirty="0"/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11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he-IL" dirty="0"/>
              <a:t>אני </a:t>
            </a:r>
            <a:r>
              <a:rPr lang="he-IL" dirty="0" smtClean="0"/>
              <a:t>האבא של </a:t>
            </a:r>
            <a:r>
              <a:rPr lang="he-IL" dirty="0"/>
              <a:t>רחל.  מי אני?</a:t>
            </a:r>
            <a:endParaRPr lang="en-US" dirty="0"/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הרן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אברהם</a:t>
            </a:r>
            <a:endParaRPr lang="he-IL" dirty="0"/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err="1" smtClean="0"/>
              <a:t>נחור</a:t>
            </a:r>
            <a:endParaRPr lang="he-IL" dirty="0"/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לבן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122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2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210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 smtClean="0"/>
              <a:t>2</a:t>
            </a:r>
            <a:endParaRPr lang="he-IL" dirty="0"/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10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היכן נקברה רחל אמנו?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על אם הדרך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בדרך אפרת</a:t>
            </a:r>
            <a:endParaRPr lang="he-IL" dirty="0" smtClean="0"/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כל התשובות נכונות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בבית לחם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827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1" animBg="1"/>
      <p:bldP spid="2055" grpId="2" animBg="1"/>
      <p:bldP spid="2055" grpId="3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48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 smtClean="0"/>
              <a:t>3</a:t>
            </a:r>
            <a:endParaRPr lang="he-IL" dirty="0"/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9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3297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אני הסבא של רחל.  מי אני?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הרן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בתואל</a:t>
            </a:r>
            <a:endParaRPr lang="he-IL" dirty="0"/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לבן</a:t>
            </a:r>
            <a:endParaRPr lang="he-IL" dirty="0"/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err="1" smtClean="0"/>
              <a:t>נחור</a:t>
            </a:r>
            <a:endParaRPr lang="he-IL" dirty="0"/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1618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83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 smtClean="0"/>
              <a:t>4</a:t>
            </a:r>
            <a:endParaRPr lang="he-IL" dirty="0"/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8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כיצד הפסוק מתאר את רחל?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אישה יראת ה'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עיניה </a:t>
            </a:r>
            <a:r>
              <a:rPr lang="he-IL" dirty="0" smtClean="0"/>
              <a:t>רכות</a:t>
            </a:r>
            <a:endParaRPr lang="he-IL" dirty="0"/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אם כל חי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/>
              <a:t>יפת תואר ויפת מראה</a:t>
            </a:r>
            <a:endParaRPr lang="he-IL" dirty="0"/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5871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2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142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 smtClean="0"/>
              <a:t>5</a:t>
            </a:r>
            <a:endParaRPr lang="he-IL" dirty="0"/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7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באיזה מקום גדלה רחל?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שנער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err="1" smtClean="0"/>
              <a:t>חרן</a:t>
            </a:r>
            <a:endParaRPr lang="he-IL" dirty="0"/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כנען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מצרים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6640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878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 smtClean="0"/>
              <a:t>6</a:t>
            </a:r>
            <a:endParaRPr lang="he-IL" dirty="0"/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6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מה הסיבה שיעקב לא קבר את רחל במערת המכפלה?</a:t>
            </a:r>
            <a:endParaRPr lang="he-IL" dirty="0"/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כאשר רחל נפטרה מערת המכפלה עדיין לא </a:t>
            </a:r>
            <a:r>
              <a:rPr lang="he-IL" dirty="0" err="1"/>
              <a:t>היתה</a:t>
            </a:r>
            <a:r>
              <a:rPr lang="he-IL" dirty="0"/>
              <a:t> שייכת לאבות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הוא ידע שבמקום קבורתה תקום עיר חשובה</a:t>
            </a:r>
            <a:endParaRPr lang="he-IL" dirty="0" smtClean="0"/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הוא ידע שבני ישראל יעברו במקום ההוא בדרכם לגולה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לא היה מקום במערת המכפלה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388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825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 smtClean="0"/>
              <a:t>7</a:t>
            </a:r>
            <a:endParaRPr lang="he-IL" dirty="0"/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5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רחל נישאה לבן של רבקה. </a:t>
            </a:r>
            <a:endParaRPr lang="he-IL" dirty="0" smtClean="0"/>
          </a:p>
          <a:p>
            <a:pPr algn="ctr"/>
            <a:r>
              <a:rPr lang="he-IL" dirty="0" smtClean="0"/>
              <a:t>איזה </a:t>
            </a:r>
            <a:r>
              <a:rPr lang="he-IL" dirty="0"/>
              <a:t>קשר משפחתי נוסף היה ביניהן?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רבקה </a:t>
            </a:r>
            <a:r>
              <a:rPr lang="he-IL" dirty="0" err="1"/>
              <a:t>היתה</a:t>
            </a:r>
            <a:r>
              <a:rPr lang="he-IL" dirty="0"/>
              <a:t> בת דודה של רחל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רבקה </a:t>
            </a:r>
            <a:r>
              <a:rPr lang="he-IL" dirty="0" err="1"/>
              <a:t>היתה</a:t>
            </a:r>
            <a:r>
              <a:rPr lang="he-IL" dirty="0"/>
              <a:t> הדודה של רחל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לא היה ביניהן קשר משפחתי נוסף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רבקה גם </a:t>
            </a:r>
            <a:r>
              <a:rPr lang="he-IL" dirty="0" err="1"/>
              <a:t>היתה</a:t>
            </a:r>
            <a:r>
              <a:rPr lang="he-IL" dirty="0"/>
              <a:t> הסבתא של רחל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449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801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 smtClean="0"/>
              <a:t>8</a:t>
            </a:r>
            <a:endParaRPr lang="he-IL" dirty="0"/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4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מה גנבה רחל?</a:t>
            </a:r>
            <a:endParaRPr lang="en-US" dirty="0"/>
          </a:p>
          <a:p>
            <a:pPr algn="ctr"/>
            <a:endParaRPr lang="he-IL" dirty="0"/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את בגד </a:t>
            </a:r>
            <a:r>
              <a:rPr lang="he-IL" dirty="0"/>
              <a:t>הציד </a:t>
            </a:r>
            <a:r>
              <a:rPr lang="he-IL" dirty="0" smtClean="0"/>
              <a:t>מנמרוד</a:t>
            </a:r>
            <a:endParaRPr lang="he-IL" dirty="0"/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את הבכורה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את הסימן של אחותה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את התרפים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8167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2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635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 smtClean="0"/>
              <a:t>9</a:t>
            </a:r>
            <a:endParaRPr lang="he-IL" dirty="0"/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3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מי היו הבנים של רחל?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יששכר </a:t>
            </a:r>
            <a:r>
              <a:rPr lang="he-IL" dirty="0" smtClean="0"/>
              <a:t>וזבולון</a:t>
            </a:r>
            <a:endParaRPr lang="he-IL" dirty="0"/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דן </a:t>
            </a:r>
            <a:r>
              <a:rPr lang="he-IL" dirty="0" smtClean="0"/>
              <a:t>ונפתלי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יוסף ובנימין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גד ואשר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2881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705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 smtClean="0"/>
              <a:t>10</a:t>
            </a:r>
            <a:endParaRPr lang="he-IL" dirty="0"/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2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מי אמר:  </a:t>
            </a:r>
            <a:r>
              <a:rPr lang="he-IL" dirty="0" smtClean="0"/>
              <a:t>"ייתן </a:t>
            </a:r>
            <a:r>
              <a:rPr lang="he-IL" dirty="0"/>
              <a:t>ה' את </a:t>
            </a:r>
            <a:r>
              <a:rPr lang="he-IL" dirty="0" err="1"/>
              <a:t>האשה</a:t>
            </a:r>
            <a:r>
              <a:rPr lang="he-IL" dirty="0"/>
              <a:t> הבאה אל ביתך כרחל וכלאה אשר בנו שתיהם את בית ישראל"?</a:t>
            </a:r>
            <a:endParaRPr lang="en-US" dirty="0"/>
          </a:p>
          <a:p>
            <a:pPr algn="ctr"/>
            <a:endParaRPr lang="he-IL" dirty="0"/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זקני בית לחם ברכו את בועז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אלישע בירך את בעלה של </a:t>
            </a:r>
            <a:r>
              <a:rPr lang="he-IL" dirty="0" err="1"/>
              <a:t>האשה</a:t>
            </a:r>
            <a:r>
              <a:rPr lang="he-IL" dirty="0"/>
              <a:t> </a:t>
            </a:r>
            <a:r>
              <a:rPr lang="he-IL" dirty="0" err="1"/>
              <a:t>השונמית</a:t>
            </a:r>
            <a:endParaRPr lang="he-IL" dirty="0"/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שמואל בירך את דוד המלך כאשר דוד נשא את מיכל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יתרו את משה כאשר משה נשא את ציפורה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86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525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 smtClean="0"/>
              <a:t>11</a:t>
            </a:r>
            <a:endParaRPr lang="he-IL" dirty="0"/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1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מי </a:t>
            </a:r>
            <a:r>
              <a:rPr lang="he-IL" dirty="0" err="1"/>
              <a:t>היתה</a:t>
            </a:r>
            <a:r>
              <a:rPr lang="he-IL" dirty="0"/>
              <a:t> שפחתה של רחל?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דבורה</a:t>
            </a:r>
            <a:endParaRPr lang="he-IL" dirty="0"/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בלהה</a:t>
            </a:r>
            <a:endParaRPr lang="he-IL" dirty="0"/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זלפה</a:t>
            </a:r>
            <a:endParaRPr lang="he-IL" dirty="0"/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נעמה</a:t>
            </a:r>
            <a:endParaRPr lang="he-IL" dirty="0"/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0510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7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 smtClean="0"/>
              <a:t>שאלות ששרדת</a:t>
            </a:r>
          </a:p>
          <a:p>
            <a:pPr algn="ctr"/>
            <a:r>
              <a:rPr lang="he-IL" dirty="0" smtClean="0"/>
              <a:t>12</a:t>
            </a:r>
            <a:endParaRPr lang="he-IL" dirty="0"/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שאלות למיליון </a:t>
            </a:r>
          </a:p>
          <a:p>
            <a:pPr algn="ctr"/>
            <a:r>
              <a:rPr lang="he-IL" dirty="0" smtClean="0"/>
              <a:t>0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מהו "תיקון רחל"?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מבצע רחב היקף לשיפוץ קבר רחל לאחר מלחמת ששת הימים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תפילה </a:t>
            </a:r>
            <a:r>
              <a:rPr lang="he-IL" dirty="0" smtClean="0"/>
              <a:t>שמתפללים </a:t>
            </a:r>
            <a:r>
              <a:rPr lang="he-IL" dirty="0"/>
              <a:t>ביום פטירת </a:t>
            </a:r>
            <a:r>
              <a:rPr lang="he-IL" dirty="0" smtClean="0"/>
              <a:t>רחל, בקשת </a:t>
            </a:r>
            <a:r>
              <a:rPr lang="he-IL" dirty="0"/>
              <a:t>סליחה על כך שהיא לא נקברה במערת המכפלה</a:t>
            </a:r>
            <a:endParaRPr lang="he-IL" dirty="0" smtClean="0"/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חלק מתיקון חצות. תפילה של צער על חורבן בין המקדש בחצות הלילה. 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ברכה שאומרים על תבשיל ומאפה כאשר יום טוב חל בערב שבת. 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4966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441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6"/>
          <a:stretch/>
        </p:blipFill>
        <p:spPr bwMode="auto">
          <a:xfrm>
            <a:off x="4056" y="692696"/>
            <a:ext cx="9139944" cy="5183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מלבן מעוגל 2"/>
          <p:cNvSpPr/>
          <p:nvPr/>
        </p:nvSpPr>
        <p:spPr>
          <a:xfrm rot="20565490">
            <a:off x="1679994" y="1470107"/>
            <a:ext cx="5819858" cy="3787831"/>
          </a:xfrm>
          <a:prstGeom prst="roundRect">
            <a:avLst>
              <a:gd name="adj" fmla="val 2809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כל הכבוד!</a:t>
            </a:r>
          </a:p>
          <a:p>
            <a:pPr algn="ctr"/>
            <a:r>
              <a:rPr lang="he-IL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זכית במיליון</a:t>
            </a:r>
          </a:p>
        </p:txBody>
      </p:sp>
    </p:spTree>
    <p:extLst>
      <p:ext uri="{BB962C8B-B14F-4D97-AF65-F5344CB8AC3E}">
        <p14:creationId xmlns:p14="http://schemas.microsoft.com/office/powerpoint/2010/main" val="306481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402</Words>
  <Application>Microsoft Office PowerPoint</Application>
  <PresentationFormat>‫הצגה על המסך (4:3)</PresentationFormat>
  <Paragraphs>124</Paragraphs>
  <Slides>29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29</vt:i4>
      </vt:variant>
    </vt:vector>
  </HeadingPairs>
  <TitlesOfParts>
    <vt:vector size="30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אורי אלון-ארגז הכלים למורה המקוון</dc:creator>
  <cp:lastModifiedBy>משפחת פרויליך</cp:lastModifiedBy>
  <cp:revision>37</cp:revision>
  <dcterms:created xsi:type="dcterms:W3CDTF">2011-07-18T06:54:24Z</dcterms:created>
  <dcterms:modified xsi:type="dcterms:W3CDTF">2018-10-18T15:35:31Z</dcterms:modified>
</cp:coreProperties>
</file>