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embeddedFontLst>
    <p:embeddedFont>
      <p:font typeface="Book Antiqua"/>
      <p:regular r:id="rId18"/>
      <p:bold r:id="rId19"/>
      <p:italic r:id="rId20"/>
      <p:boldItalic r:id="rId21"/>
    </p:embeddedFon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ookAntiqua-italic.fntdata"/><Relationship Id="rId22" Type="http://schemas.openxmlformats.org/officeDocument/2006/relationships/font" Target="fonts/CenturyGothic-regular.fntdata"/><Relationship Id="rId21" Type="http://schemas.openxmlformats.org/officeDocument/2006/relationships/font" Target="fonts/BookAntiqua-boldItalic.fntdata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CenturyGothic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BookAntiqua-bold.fntdata"/><Relationship Id="rId18" Type="http://schemas.openxmlformats.org/officeDocument/2006/relationships/font" Target="fonts/BookAntiqu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" name="Google Shape;2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" name="Google Shape;2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69803"/>
            </a:schemeClr>
          </a:solidFill>
          <a:ln cap="flat" cmpd="sng" w="9525">
            <a:solidFill>
              <a:srgbClr val="6B7C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7786826" y="4625268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rtl="1" algn="ctr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cap="flat" cmpd="dbl" w="9525">
            <a:solidFill>
              <a:srgbClr val="6B7C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" name="Google Shape;37;p3"/>
          <p:cNvSpPr txBox="1"/>
          <p:nvPr>
            <p:ph idx="1" type="subTitle"/>
          </p:nvPr>
        </p:nvSpPr>
        <p:spPr>
          <a:xfrm>
            <a:off x="642805" y="4648200"/>
            <a:ext cx="655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rgbClr val="FFFFFF"/>
                </a:solidFill>
              </a:defRPr>
            </a:lvl1pPr>
            <a:lvl2pPr lvl="1" rt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3"/>
          <p:cNvSpPr txBox="1"/>
          <p:nvPr>
            <p:ph type="ctrTitle"/>
          </p:nvPr>
        </p:nvSpPr>
        <p:spPr>
          <a:xfrm>
            <a:off x="604705" y="3227033"/>
            <a:ext cx="6629400" cy="12192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47534C"/>
              </a:buClr>
              <a:buSzPts val="4000"/>
              <a:buFont typeface="Book Antiqua"/>
              <a:buNone/>
              <a:defRPr sz="4000">
                <a:solidFill>
                  <a:srgbClr val="47534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4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" name="Google Shape;5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53" name="Google Shape;53;p5"/>
          <p:cNvSpPr txBox="1"/>
          <p:nvPr>
            <p:ph type="title"/>
          </p:nvPr>
        </p:nvSpPr>
        <p:spPr>
          <a:xfrm>
            <a:off x="736456" y="3200399"/>
            <a:ext cx="7696200" cy="12954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7534C"/>
              </a:buClr>
              <a:buSzPts val="4000"/>
              <a:buFont typeface="Book Antiqua"/>
              <a:buNone/>
              <a:defRPr sz="4000" cap="none">
                <a:solidFill>
                  <a:srgbClr val="47534C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>
            <a:off x="736456" y="4607510"/>
            <a:ext cx="7696200" cy="5237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cap="none">
                <a:solidFill>
                  <a:srgbClr val="FFFFFF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6" name="Google Shape;56;p5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cap="flat" cmpd="dbl" w="9525">
            <a:solidFill>
              <a:srgbClr val="6B7C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1" type="body"/>
          </p:nvPr>
        </p:nvSpPr>
        <p:spPr>
          <a:xfrm>
            <a:off x="426128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60" name="Google Shape;60;p6"/>
          <p:cNvSpPr txBox="1"/>
          <p:nvPr>
            <p:ph idx="2" type="body"/>
          </p:nvPr>
        </p:nvSpPr>
        <p:spPr>
          <a:xfrm>
            <a:off x="4648200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61" name="Google Shape;6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" type="body"/>
          </p:nvPr>
        </p:nvSpPr>
        <p:spPr>
          <a:xfrm>
            <a:off x="426128" y="1722438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ctr">
              <a:spcBef>
                <a:spcPts val="440"/>
              </a:spcBef>
              <a:spcAft>
                <a:spcPts val="0"/>
              </a:spcAft>
              <a:buSzPts val="2200"/>
              <a:buNone/>
              <a:defRPr b="1" sz="22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7"/>
          <p:cNvSpPr txBox="1"/>
          <p:nvPr>
            <p:ph idx="2" type="body"/>
          </p:nvPr>
        </p:nvSpPr>
        <p:spPr>
          <a:xfrm>
            <a:off x="426128" y="2438400"/>
            <a:ext cx="4040188" cy="3687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68" name="Google Shape;68;p7"/>
          <p:cNvSpPr txBox="1"/>
          <p:nvPr>
            <p:ph idx="3" type="body"/>
          </p:nvPr>
        </p:nvSpPr>
        <p:spPr>
          <a:xfrm>
            <a:off x="4645025" y="1722438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ctr">
              <a:spcBef>
                <a:spcPts val="440"/>
              </a:spcBef>
              <a:spcAft>
                <a:spcPts val="0"/>
              </a:spcAft>
              <a:buSzPts val="2200"/>
              <a:buNone/>
              <a:defRPr b="1" sz="22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9" name="Google Shape;69;p7"/>
          <p:cNvSpPr txBox="1"/>
          <p:nvPr>
            <p:ph idx="4" type="body"/>
          </p:nvPr>
        </p:nvSpPr>
        <p:spPr>
          <a:xfrm>
            <a:off x="4645025" y="2438400"/>
            <a:ext cx="4041775" cy="3687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70" name="Google Shape;7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0" name="Google Shape;80;p9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1" name="Google Shape;81;p9"/>
          <p:cNvSpPr txBox="1"/>
          <p:nvPr>
            <p:ph idx="1" type="body"/>
          </p:nvPr>
        </p:nvSpPr>
        <p:spPr>
          <a:xfrm>
            <a:off x="3886200" y="685800"/>
            <a:ext cx="4572000" cy="5257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/>
        </p:txBody>
      </p:sp>
      <p:sp>
        <p:nvSpPr>
          <p:cNvPr id="82" name="Google Shape;8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" name="Google Shape;86;p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cap="flat" cmpd="dbl" w="9525">
            <a:solidFill>
              <a:srgbClr val="6B7C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" name="Google Shape;87;p9"/>
          <p:cNvSpPr txBox="1"/>
          <p:nvPr>
            <p:ph idx="2" type="body"/>
          </p:nvPr>
        </p:nvSpPr>
        <p:spPr>
          <a:xfrm>
            <a:off x="769000" y="2971800"/>
            <a:ext cx="2298634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7534C"/>
                </a:solidFill>
              </a:defRPr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8" name="Google Shape;88;p9"/>
          <p:cNvSpPr txBox="1"/>
          <p:nvPr>
            <p:ph type="title"/>
          </p:nvPr>
        </p:nvSpPr>
        <p:spPr>
          <a:xfrm>
            <a:off x="769000" y="1734312"/>
            <a:ext cx="2298634" cy="1191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2000"/>
              <a:buFont typeface="Book Antiqua"/>
              <a:buNone/>
              <a:defRPr b="0" sz="2000">
                <a:solidFill>
                  <a:srgbClr val="6B7C7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fmla="val 1735" name="adj"/>
            </a:avLst>
          </a:prstGeom>
          <a:blipFill rotWithShape="1">
            <a:blip r:embed="rId2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" name="Google Shape;92;p10"/>
          <p:cNvSpPr/>
          <p:nvPr>
            <p:ph idx="2" type="pic"/>
          </p:nvPr>
        </p:nvSpPr>
        <p:spPr>
          <a:xfrm>
            <a:off x="685800" y="621437"/>
            <a:ext cx="7772400" cy="4331564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3" name="Google Shape;93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95" name="Google Shape;95;p10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6" name="Google Shape;96;p10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7" name="Google Shape;9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" name="Google Shape;99;p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0" name="Google Shape;100;p10"/>
          <p:cNvSpPr txBox="1"/>
          <p:nvPr>
            <p:ph idx="1" type="body"/>
          </p:nvPr>
        </p:nvSpPr>
        <p:spPr>
          <a:xfrm>
            <a:off x="956289" y="5656556"/>
            <a:ext cx="7244736" cy="4017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300"/>
              </a:spcBef>
              <a:spcAft>
                <a:spcPts val="0"/>
              </a:spcAft>
              <a:buSzPts val="1500"/>
              <a:buNone/>
              <a:defRPr sz="1500" cap="none">
                <a:solidFill>
                  <a:srgbClr val="FFFFFF"/>
                </a:solidFill>
              </a:defRPr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1" name="Google Shape;101;p10"/>
          <p:cNvSpPr txBox="1"/>
          <p:nvPr>
            <p:ph type="title"/>
          </p:nvPr>
        </p:nvSpPr>
        <p:spPr>
          <a:xfrm>
            <a:off x="914400" y="5105400"/>
            <a:ext cx="7328514" cy="5230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2000"/>
              <a:buFont typeface="Book Antiqua"/>
              <a:buNone/>
              <a:defRPr b="0" sz="2000">
                <a:solidFill>
                  <a:srgbClr val="6B7C7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1"/>
          <p:cNvSpPr txBox="1"/>
          <p:nvPr>
            <p:ph idx="1" type="body"/>
          </p:nvPr>
        </p:nvSpPr>
        <p:spPr>
          <a:xfrm rot="5400000">
            <a:off x="2385219" y="-175418"/>
            <a:ext cx="43735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0" name="Google Shape;110;p12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1" name="Google Shape;111;p12"/>
          <p:cNvSpPr txBox="1"/>
          <p:nvPr>
            <p:ph type="title"/>
          </p:nvPr>
        </p:nvSpPr>
        <p:spPr>
          <a:xfrm rot="5400000">
            <a:off x="4896852" y="2547152"/>
            <a:ext cx="5788981" cy="14855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2"/>
          <p:cNvSpPr txBox="1"/>
          <p:nvPr>
            <p:ph idx="1" type="body"/>
          </p:nvPr>
        </p:nvSpPr>
        <p:spPr>
          <a:xfrm rot="5400000">
            <a:off x="647699" y="190500"/>
            <a:ext cx="5791201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100000" ty="0" sy="100000"/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fmla="val 1735" name="adj"/>
            </a:avLst>
          </a:prstGeom>
          <a:blipFill rotWithShape="1">
            <a:blip r:embed="rId1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1" algn="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1" algn="r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1" algn="r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1" algn="r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1" algn="r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1" algn="r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1" algn="r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1" algn="r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1" algn="r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" name="Google Shape;18;p1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 b="0" i="0" sz="3500" u="none" cap="none" strike="noStrik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רויטל\AppData\Local\Microsoft\Windows\INetCache\IE\VU79GGJ5\flower-border-1-600x464[1].jpg" id="120" name="Google Shape;12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40568" y="-315416"/>
            <a:ext cx="10441160" cy="734481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/>
          <p:nvPr/>
        </p:nvSpPr>
        <p:spPr>
          <a:xfrm>
            <a:off x="1331640" y="1052736"/>
            <a:ext cx="6912768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7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רחל אמנו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7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י"א במרחשוון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7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pic>
        <p:nvPicPr>
          <p:cNvPr descr="C:\Users\רויטל\AppData\Local\Microsoft\Windows\INetCache\IE\LEIJY5VD\rajel[1].jpg" id="122" name="Google Shape;12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6197" y="4613078"/>
            <a:ext cx="3102992" cy="19122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רויטל\AppData\Local\Microsoft\Windows\INetCache\IE\VU79GGJ5\Tomb_of_Rachel,_Jerusalem,_Holy_Land-LCCN2002725025[2].jpg" id="123" name="Google Shape;12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1640" y="4680520"/>
            <a:ext cx="3314371" cy="184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רויטל\AppData\Local\Microsoft\Windows\INetCache\IE\VU79GGJ5\flower-border-1-600x464[1].jpg" id="128" name="Google Shape;12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44624" y="-243408"/>
            <a:ext cx="11089232" cy="813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1760" y="1556792"/>
            <a:ext cx="4824536" cy="2046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11760" y="3593414"/>
            <a:ext cx="4824536" cy="2499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5"/>
          <p:cNvGrpSpPr/>
          <p:nvPr/>
        </p:nvGrpSpPr>
        <p:grpSpPr>
          <a:xfrm>
            <a:off x="-972616" y="-342800"/>
            <a:ext cx="11737304" cy="7200800"/>
            <a:chOff x="-972616" y="-342800"/>
            <a:chExt cx="11737304" cy="7200800"/>
          </a:xfrm>
        </p:grpSpPr>
        <p:pic>
          <p:nvPicPr>
            <p:cNvPr descr="C:\Users\רויטל\AppData\Local\Microsoft\Windows\INetCache\IE\VU79GGJ5\flower-border-1-600x464[1].jpg" id="136" name="Google Shape;136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972616" y="-342800"/>
              <a:ext cx="11737304" cy="72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5"/>
            <p:cNvSpPr txBox="1"/>
            <p:nvPr/>
          </p:nvSpPr>
          <p:spPr>
            <a:xfrm>
              <a:off x="1187624" y="595332"/>
              <a:ext cx="7200800" cy="5324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i="0" lang="iw-IL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רָחֵל- אַחַת מֵאַרְבַּע הָאֲמָהוֹת שֶׁל עַם –יִשְׂרָאֵל. 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i="0" lang="iw-IL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רחֵל הָיְתָה בִּתּוֹ שֶׁל לָבָן, וַאֲחוֹתָהּ הַצְּעִירָה שֶׁל לאָה.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i="0" lang="iw-IL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לֵאָה וְרָחֵל הָיוּ הַנָּשִׁים שֶׁל יַעֲקֹב אָבִינוּ. 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i="0" lang="iw-IL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יַעֲקֹב הִכִּיר אֶת רָחֵל לְיַד הַבְּאֵר כַּאֲשֶׁר בָּרַח מִפְּנֵי עֵשָׂו וּבָא לְחָרָן. וּבְאוֹתוֹ זְמַן יָצְאָה רָחֵל לְהַשְׁקוֹת אֶת צֹאן אָבִיהָ . 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i="0" lang="iw-IL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יַעֲקֹב הָיָה מוּכָן לַעֲבֹד בְּבֵית אָבִיהָ לָבָן 7 שָׁנִים כְּדֵי שרחל תִּנָּשֵׂא לוֹ.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w-IL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אַך מִשֶּׁעָבְרוּ 7 הַשָּׁנִים - רִמָּה לָבָן אֶת יַעֲקֹב וּבִמְקוֹם אֶת רָחֵל, נָתַן לוֹ אֶת לֵאָה אֲחוֹתָהּ הַבְּכִירָה של רָחֵל. 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lang="iw-IL" sz="2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יעֲקֹב אֵינוֹ מְוַותֵּר עַל רָחֵל וְעוֹבֵד עֲבוּרָהּ 7 שָׁנִים נוֹסָפוֹת שֶׁבְּסוֹפָן הוּא מְקַבֵּל אוֹתָהּ לְאִישָׁהּ.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lang="iw-IL" sz="2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לְאַחַר שֶׁרָחֵל נִשְּׂאָה לְיַעֲקֹב הִיא לֹא יָכְלָה לָלֶדֶת לוֹ יְלָדִים, כִּי עֲקָרָה הָיְתָה. 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lang="iw-IL" sz="2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ה' שומע אֶת תְּפִלּוֹתֶיהָ ,ורָחֵל יוֹלֶדֶת אֶת יוֹסִף.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lang="iw-IL" sz="2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כְּשֶׁהִגִּיעָה רָחֵל וְיּוֹסֶף לְאֶרֶץ כְּנָעַן, זָכְתָה רָחֵל לָלֶדֶת בֶּן שֵׁנִי - הוּא בִּנְיָמִין. </a:t>
              </a:r>
              <a:endParaRPr/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Noto Sans Symbols"/>
                <a:buChar char="▪"/>
              </a:pPr>
              <a:r>
                <a:rPr b="1" lang="iw-IL" sz="2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בְּלֵדָתוֹ שֶׁל בִּנְיָמִין נפטרה רָחֵל מִקְּשָׁיֵי הַלֵּידָה.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6"/>
          <p:cNvGrpSpPr/>
          <p:nvPr/>
        </p:nvGrpSpPr>
        <p:grpSpPr>
          <a:xfrm>
            <a:off x="-1116632" y="-486816"/>
            <a:ext cx="11737304" cy="7344816"/>
            <a:chOff x="-1116632" y="-486816"/>
            <a:chExt cx="11737304" cy="7344816"/>
          </a:xfrm>
        </p:grpSpPr>
        <p:pic>
          <p:nvPicPr>
            <p:cNvPr descr="C:\Users\רויטל\AppData\Local\Microsoft\Windows\INetCache\IE\VU79GGJ5\flower-border-1-600x464[1].jpg" id="143" name="Google Shape;143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16632" y="-486816"/>
              <a:ext cx="11737304" cy="73448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" name="Google Shape;144;p16"/>
            <p:cNvSpPr/>
            <p:nvPr/>
          </p:nvSpPr>
          <p:spPr>
            <a:xfrm>
              <a:off x="1259632" y="548680"/>
              <a:ext cx="6984776" cy="4955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רחל אמנו נפטרה בעת לידתה את בנה בנימין. 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היא נקברה על אם הדרך, בדרך אפרתה ולא יחד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עם האימהות במערת המכפלה, 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וזאת כדי שבניה יוכלו בעתיד לבוא, בעת צאתם לגלות, להתפלל על קברה.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"צָפָה יַעֲקֹב אָבִינוּ שֶׁהַגָּלֻיּוֹת עֲתִידוֹת לַעֲבוֹר שָׁם, לְפִיכָך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קְבָרָהּ שָׁם, כְּדֵי שֶׁתְּהֵא מְבַקֶּשֶׁת עֲלֵיהֶם רַחֲמִים".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(מדרש בראשית רבא פב, י)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3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יום פטירת רחל אמנו ע"ה  הוא הזדמנות ללמוד מדרכיה.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7"/>
          <p:cNvGrpSpPr/>
          <p:nvPr/>
        </p:nvGrpSpPr>
        <p:grpSpPr>
          <a:xfrm>
            <a:off x="-1188640" y="-171400"/>
            <a:ext cx="11377264" cy="7029400"/>
            <a:chOff x="-1188640" y="-171400"/>
            <a:chExt cx="11377264" cy="7029400"/>
          </a:xfrm>
        </p:grpSpPr>
        <p:pic>
          <p:nvPicPr>
            <p:cNvPr descr="C:\Users\רויטל\AppData\Local\Microsoft\Windows\INetCache\IE\VU79GGJ5\flower-border-1-600x464[1].jpg" id="150" name="Google Shape;15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88640" y="-171400"/>
              <a:ext cx="11377264" cy="7029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17"/>
            <p:cNvSpPr txBox="1"/>
            <p:nvPr/>
          </p:nvSpPr>
          <p:spPr>
            <a:xfrm>
              <a:off x="1979712" y="908720"/>
              <a:ext cx="5760640" cy="45243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3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דמותה של רחל יכולה לשמש לנו מופת בבניין המידות – 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3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צדקותה של רחל,  טוב לבה, ותרנותה,  צניעותה ורגישותה</a:t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3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יכולים להיות נר לרגלינו.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3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ננסה ללמוד ולהפנים מעשיה הטובים וללכת בדרכה ובדרכן של האמהות. </a:t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18"/>
          <p:cNvGrpSpPr/>
          <p:nvPr/>
        </p:nvGrpSpPr>
        <p:grpSpPr>
          <a:xfrm>
            <a:off x="-1692696" y="-178419"/>
            <a:ext cx="11953328" cy="7029400"/>
            <a:chOff x="-1692696" y="-89210"/>
            <a:chExt cx="11953328" cy="7029400"/>
          </a:xfrm>
        </p:grpSpPr>
        <p:pic>
          <p:nvPicPr>
            <p:cNvPr descr="C:\Users\רויטל\AppData\Local\Microsoft\Windows\INetCache\IE\VU79GGJ5\flower-border-1-600x464[1].jpg" id="157" name="Google Shape;157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2696" y="-89210"/>
              <a:ext cx="11953328" cy="7029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18"/>
            <p:cNvSpPr txBox="1"/>
            <p:nvPr/>
          </p:nvSpPr>
          <p:spPr>
            <a:xfrm>
              <a:off x="935596" y="1037142"/>
              <a:ext cx="7272808" cy="50167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3600">
                  <a:solidFill>
                    <a:srgbClr val="7030A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צניעותה</a:t>
              </a:r>
              <a:r>
                <a:rPr lang="iw-IL" sz="3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endParaRPr/>
            </a:p>
            <a:p>
              <a:pPr indent="-457200" lvl="0" marL="4572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Noto Sans Symbols"/>
                <a:buChar char="❑"/>
              </a:pPr>
              <a:r>
                <a:rPr lang="iw-IL" sz="32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"</a:t>
              </a:r>
              <a:r>
                <a:rPr lang="iw-IL" sz="3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בִשְכַר צְנִיעוּת, שֶהיתָה בָה בְרָחֵל, זָכְתָה וְיָצָא  מִמֶנָה  שָאוּל,  וּבִשְכַר  צְנִיִעוּת  שֶהָיָהָ  בּוֹ בְשָאוּל  זָכָה וְיָצָא מִמֶנוּ אֶסְתֵר.</a:t>
              </a:r>
              <a:endParaRPr/>
            </a:p>
            <a:p>
              <a:pPr indent="-457200" lvl="0" marL="4572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Noto Sans Symbols"/>
                <a:buChar char="❑"/>
              </a:pPr>
              <a:r>
                <a:rPr lang="iw-IL" sz="3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כתוב - 'וַיְהִי בַּבֹּקֶר וְהִנֵּה הִיא לֵאָה' עַד עַכְשָׁו הִוא לֹא הכיר אותה יעקב בשל צניעותה הרבה.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59" name="Google Shape;159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-1245227">
              <a:off x="642367" y="642465"/>
              <a:ext cx="1733550" cy="85081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9"/>
          <p:cNvGrpSpPr/>
          <p:nvPr/>
        </p:nvGrpSpPr>
        <p:grpSpPr>
          <a:xfrm>
            <a:off x="-1476672" y="-315416"/>
            <a:ext cx="11665296" cy="7344816"/>
            <a:chOff x="-1476672" y="-315416"/>
            <a:chExt cx="11665296" cy="7344816"/>
          </a:xfrm>
        </p:grpSpPr>
        <p:pic>
          <p:nvPicPr>
            <p:cNvPr descr="C:\Users\רויטל\AppData\Local\Microsoft\Windows\INetCache\IE\VU79GGJ5\flower-border-1-600x464[1].jpg" id="165" name="Google Shape;165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476672" y="-315416"/>
              <a:ext cx="11665296" cy="73448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19"/>
            <p:cNvSpPr txBox="1"/>
            <p:nvPr/>
          </p:nvSpPr>
          <p:spPr>
            <a:xfrm>
              <a:off x="683568" y="674687"/>
              <a:ext cx="7704856" cy="40318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4000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rPr>
                <a:t>ותרנותה</a:t>
              </a:r>
              <a:endParaRPr sz="4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000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iw-IL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"וַיִּזְכֹּר אֱלֹקִים אֵת רָחֵל"  </a:t>
              </a:r>
              <a:r>
                <a:rPr lang="iw-IL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(בראשית ל' , כ"ב)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                                                           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אוֹמֵר רָשִׁ"י  -  זָכַר לָהּ שֶמָסְרָה סִימָנֶיָהָ לַאֲחוֹתָהּ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שֶכּן הָיּוּ הַכּל אוֹמְרִים: שׁנֵי בָנִים לְרִבְקָה וּשְתֵי בָנוֹת לְלָבָן, הַגְדוֹלָה-  לַגָדוֹל, וְהַקְטָנָה- לַקָטָן, לְפִיכָךְ בָכְתָה לֵאָה עַד שֶנַעֲשׂוּ עֵינֶיהָ רַכּוֹת לְפִי שֶהָיְתָה סְבוּרָה לַעֲלוֹת בּגוֹרָלוֹ שֶל עֵשָו 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descr="מפתח הלב" id="167" name="Google Shape;167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419872" y="4556395"/>
              <a:ext cx="1873932" cy="139288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20"/>
          <p:cNvGrpSpPr/>
          <p:nvPr/>
        </p:nvGrpSpPr>
        <p:grpSpPr>
          <a:xfrm>
            <a:off x="-1548680" y="-171400"/>
            <a:ext cx="11809312" cy="7200800"/>
            <a:chOff x="-1548680" y="-171400"/>
            <a:chExt cx="11809312" cy="7200800"/>
          </a:xfrm>
        </p:grpSpPr>
        <p:pic>
          <p:nvPicPr>
            <p:cNvPr descr="C:\Users\רויטל\AppData\Local\Microsoft\Windows\INetCache\IE\VU79GGJ5\flower-border-1-600x464[1].jpg" id="173" name="Google Shape;173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48680" y="-171400"/>
              <a:ext cx="11809312" cy="72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0"/>
            <p:cNvSpPr txBox="1"/>
            <p:nvPr/>
          </p:nvSpPr>
          <p:spPr>
            <a:xfrm>
              <a:off x="1475656" y="1052736"/>
              <a:ext cx="6480720" cy="50783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571500" lvl="0" marL="5715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Noto Sans Symbols"/>
                <a:buChar char="❑"/>
              </a:pPr>
              <a:r>
                <a:rPr lang="iw-IL" sz="4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רחל מָסְרָה אֶת סִימָנֶיהָ לְלֵאָה, כְדֵי שֶלֹא תִתְבַיֵש. </a:t>
              </a:r>
              <a:endParaRPr/>
            </a:p>
            <a:p>
              <a:pPr indent="-571500" lvl="0" marL="5715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Noto Sans Symbols"/>
                <a:buChar char="❑"/>
              </a:pPr>
              <a:r>
                <a:rPr lang="iw-IL" sz="4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את זֹאת זָכַר להּ הַ' - "שָמְסָרה סִימָנֶיהָ לַאֲחוֹתָהּ".</a:t>
              </a:r>
              <a:endParaRPr/>
            </a:p>
            <a:p>
              <a:pPr indent="-571500" lvl="0" marL="5715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Noto Sans Symbols"/>
                <a:buChar char="❑"/>
              </a:pPr>
              <a:r>
                <a:rPr lang="iw-IL" sz="4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מִשֶרָאָה יַעֲקֹב אֶת גודֶל צִדְקוּתָהּ וְעוֹצֶם מְסִירוּת-נַפְשָהּ, עַד כֵּדיַ כך  לְמַעַן אֲחוֹתָהּ, נִתְגַבְרָה בּוֹ הערכתו אֵלֵיהָ</a:t>
              </a:r>
              <a:r>
                <a:rPr lang="iw-IL" sz="4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.</a:t>
              </a:r>
              <a:endParaRPr sz="4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21"/>
          <p:cNvGrpSpPr/>
          <p:nvPr/>
        </p:nvGrpSpPr>
        <p:grpSpPr>
          <a:xfrm>
            <a:off x="-612576" y="-15429"/>
            <a:ext cx="11089232" cy="7200800"/>
            <a:chOff x="-612576" y="-15429"/>
            <a:chExt cx="11089232" cy="7200800"/>
          </a:xfrm>
        </p:grpSpPr>
        <p:pic>
          <p:nvPicPr>
            <p:cNvPr descr="C:\Users\רויטל\AppData\Local\Microsoft\Windows\INetCache\IE\VU79GGJ5\flower-border-1-600x464[1].jpg" id="180" name="Google Shape;180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612576" y="-15429"/>
              <a:ext cx="11089232" cy="72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1"/>
            <p:cNvSpPr txBox="1"/>
            <p:nvPr/>
          </p:nvSpPr>
          <p:spPr>
            <a:xfrm>
              <a:off x="1187624" y="1844824"/>
              <a:ext cx="7488832" cy="2954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"</a:t>
              </a:r>
              <a:r>
                <a:rPr b="1"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קָפְצָה רָחֵל אִמֵּנוּ לִפְנֵי הַקָּדוֹשׁ בָּרוּך הוּא 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וְאָמְרָה: "רִבּוֹנוֹ שֶׁל עוֹלָם, גָּלוּי וְיָדוּעַ לְפָנֶיךָ שֶׁיַּעֲקֹב עַבְדֶּךָ אֲהָבַנִי אַהֲבָה יְתֵרָה, וְעָבַד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בִּשְׁבִילִי שֶׁבַע שָׁנִים....ורִחַמְתִּי עַל אֲחוֹתִי שֶׁלֹּא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תֵּצֵא לְחֶרְפָּה...וּמָסַרְתִּיֶת הַסִּימָנִים לַאֲחוֹתִי, וְגָמַלְתִּי חֶסֶד עִמָּהּ.</a:t>
              </a:r>
              <a:endParaRPr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22"/>
          <p:cNvGrpSpPr/>
          <p:nvPr/>
        </p:nvGrpSpPr>
        <p:grpSpPr>
          <a:xfrm>
            <a:off x="-900608" y="41021"/>
            <a:ext cx="10801200" cy="6964680"/>
            <a:chOff x="-900608" y="41021"/>
            <a:chExt cx="10801200" cy="6964680"/>
          </a:xfrm>
        </p:grpSpPr>
        <p:pic>
          <p:nvPicPr>
            <p:cNvPr descr="C:\Users\רויטל\AppData\Local\Microsoft\Windows\INetCache\IE\TH0C1Z9Z\3thingsanxiety[1].jpg" id="187" name="Google Shape;187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59632" y="3501008"/>
              <a:ext cx="1421904" cy="17819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רויטל\AppData\Local\Microsoft\Windows\INetCache\IE\VU79GGJ5\flower-border-1-600x464[1].jpg" id="188" name="Google Shape;188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900608" y="41021"/>
              <a:ext cx="10801200" cy="69646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:\Users\רויטל\AppData\Local\Microsoft\Windows\INetCache\IE\TH0C1Z9Z\3thingsanxiety[1].jpg" id="189" name="Google Shape;189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843808" y="1772816"/>
              <a:ext cx="1133872" cy="11338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p22"/>
            <p:cNvSpPr txBox="1"/>
            <p:nvPr/>
          </p:nvSpPr>
          <p:spPr>
            <a:xfrm>
              <a:off x="611560" y="1034440"/>
              <a:ext cx="7128792" cy="42165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3600">
                  <a:solidFill>
                    <a:srgbClr val="7030A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שתיקתה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"וַיִּזְכּוֹר אֱלֹקִים אֶת רָחֵל" –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i="1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זָכַר לָהּ ה'את  שְׁתִיקָתָהּ לַאֲחוֹתָהּ, 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בְּשָׁעָה שבא יעקב ונתנו לו את לֵאָה, 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הָיְתָה יוֹדַעַת וְשׁוֹתֶקֶת בהתגברות עצומה...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2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וְלָכֵן "וַיִּזְכּוֹר אֱלֹקִים אֶת רָחֵל".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23"/>
          <p:cNvGrpSpPr/>
          <p:nvPr/>
        </p:nvGrpSpPr>
        <p:grpSpPr>
          <a:xfrm>
            <a:off x="-1188640" y="-171399"/>
            <a:ext cx="11305256" cy="7177100"/>
            <a:chOff x="-1188640" y="-171399"/>
            <a:chExt cx="11305256" cy="7177100"/>
          </a:xfrm>
        </p:grpSpPr>
        <p:pic>
          <p:nvPicPr>
            <p:cNvPr descr="C:\Users\רויטל\AppData\Local\Microsoft\Windows\INetCache\IE\VU79GGJ5\flower-border-1-600x464[1].jpg" id="196" name="Google Shape;196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188640" y="-171399"/>
              <a:ext cx="11305256" cy="7177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3"/>
            <p:cNvSpPr txBox="1"/>
            <p:nvPr/>
          </p:nvSpPr>
          <p:spPr>
            <a:xfrm>
              <a:off x="971600" y="1700808"/>
              <a:ext cx="6912768" cy="25545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iw-IL" sz="24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".....</a:t>
              </a:r>
              <a:r>
                <a:rPr lang="iw-IL" sz="4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מִנְעִי קוֹלֵךְ מִבכי   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4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וְעֵינַיִךְ מִדִמְעָה</a:t>
              </a:r>
              <a:endParaRPr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4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כי יש שכָר לִפְעולָתֵךְ     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4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וְתקווה לאַחֲרִיתֵךְ...."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רויטל\AppData\Local\Microsoft\Windows\INetCache\IE\E5RYO3N6\flower-border-3-600x464[1].jpg" id="202" name="Google Shape;20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56592" y="-990352"/>
            <a:ext cx="10945216" cy="806489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4"/>
          <p:cNvSpPr txBox="1"/>
          <p:nvPr/>
        </p:nvSpPr>
        <p:spPr>
          <a:xfrm>
            <a:off x="575556" y="640913"/>
            <a:ext cx="7992888" cy="6217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משימה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♦</a:t>
            </a:r>
            <a:r>
              <a:rPr lang="iw-IL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צרי קשר עם החברותא שלך. יחד קראנה על רחל אמנו מתוך המצגת.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♦ספרו אחת לשניה על מקרה שויתרו לכן. איך הרגשתן?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♦ספרו אחת לשניה על מקרה בו ויתרתן לאחרים. איך הרגשתן.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♦שוחחו בינכן עַל מַה וִיתְרָה רָחֵל? .... מה דַעֲתֵכן עַל הַמַעֲשֵה שֶל רָחֵל?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b="1" lang="iw-IL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מַה הָיָה שְכַר רָחֵל עַל צְנִיעוּתָהּ, ותרנותה ושתיקתה?</a:t>
            </a:r>
            <a:endParaRPr/>
          </a:p>
          <a:p>
            <a:pPr indent="-1333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רוקחות">
  <a:themeElements>
    <a:clrScheme name="רוקחות">
      <a:dk1>
        <a:srgbClr val="000000"/>
      </a:dk1>
      <a:lt1>
        <a:srgbClr val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