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BN Alpaca" panose="020B0604020202020204" charset="-79"/>
      <p:regular r:id="rId15"/>
    </p:embeddedFont>
    <p:embeddedFont>
      <p:font typeface="Eras Demi ITC" panose="020B0805030504020804" pitchFamily="34" charset="0"/>
      <p:regular r:id="rId16"/>
    </p:embeddedFont>
    <p:embeddedFont>
      <p:font typeface="BN Begilophim" panose="020B0604020202020204" charset="-79"/>
      <p:regular r:id="rId17"/>
    </p:embeddedFont>
    <p:embeddedFont>
      <p:font typeface="Guttman Haim" panose="02010401010101010101" pitchFamily="2" charset="-79"/>
      <p:regular r:id="rId18"/>
    </p:embeddedFont>
  </p:embeddedFont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0000"/>
    <a:srgbClr val="FFD243"/>
    <a:srgbClr val="02051C"/>
    <a:srgbClr val="A08520"/>
    <a:srgbClr val="3D0933"/>
    <a:srgbClr val="8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3" d="100"/>
          <a:sy n="83" d="100"/>
        </p:scale>
        <p:origin x="1445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C7302-4071-453B-8647-189094A4D6BA}" type="datetimeFigureOut">
              <a:rPr lang="he-IL" smtClean="0"/>
              <a:pPr/>
              <a:t>א'/חשון/תשפ"ב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728C0-4685-444E-A064-D16BD105F137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://www.hageula.com/pic/19_10_2010_022619.jpg"/>
          <p:cNvPicPr>
            <a:picLocks noChangeAspect="1" noChangeArrowheads="1"/>
          </p:cNvPicPr>
          <p:nvPr/>
        </p:nvPicPr>
        <p:blipFill>
          <a:blip r:embed="rId2" cstate="print">
            <a:lum bright="16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1560" y="5157192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he-IL" sz="7300" dirty="0" smtClean="0">
                <a:ln>
                  <a:solidFill>
                    <a:schemeClr val="tx1"/>
                  </a:solidFill>
                </a:ln>
                <a:solidFill>
                  <a:srgbClr val="860000"/>
                </a:solidFill>
                <a:latin typeface="BN Alpaca" pitchFamily="2" charset="-79"/>
                <a:cs typeface="BN Alpaca" pitchFamily="2" charset="-79"/>
              </a:rPr>
              <a:t>י"א מר-חשוון</a:t>
            </a:r>
            <a:r>
              <a:rPr lang="he-IL" dirty="0" smtClean="0">
                <a:ln>
                  <a:solidFill>
                    <a:schemeClr val="tx1"/>
                  </a:solidFill>
                </a:ln>
              </a:rPr>
              <a:t/>
            </a:r>
            <a:br>
              <a:rPr lang="he-IL" dirty="0" smtClean="0">
                <a:ln>
                  <a:solidFill>
                    <a:schemeClr val="tx1"/>
                  </a:solidFill>
                </a:ln>
              </a:rPr>
            </a:br>
            <a:r>
              <a:rPr lang="he-IL" sz="4000" dirty="0" smtClean="0">
                <a:ln>
                  <a:solidFill>
                    <a:schemeClr val="tx1"/>
                  </a:solidFill>
                </a:ln>
                <a:latin typeface="BN Alpaca" pitchFamily="2" charset="-79"/>
                <a:cs typeface="BN Alpaca" pitchFamily="2" charset="-79"/>
              </a:rPr>
              <a:t>יום פטירת רחל אמנו</a:t>
            </a:r>
            <a:endParaRPr lang="he-IL" dirty="0">
              <a:ln>
                <a:solidFill>
                  <a:schemeClr val="tx1"/>
                </a:solidFill>
              </a:ln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5" name="מלבן 4"/>
          <p:cNvSpPr/>
          <p:nvPr/>
        </p:nvSpPr>
        <p:spPr>
          <a:xfrm rot="16200000">
            <a:off x="7455813" y="5169813"/>
            <a:ext cx="291470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mitz770@gmail.com</a:t>
            </a:r>
            <a:endParaRPr lang="he-IL" sz="24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רקעים מעוצבים"/>
          <p:cNvPicPr>
            <a:picLocks noChangeAspect="1" noChangeArrowheads="1"/>
          </p:cNvPicPr>
          <p:nvPr/>
        </p:nvPicPr>
        <p:blipFill>
          <a:blip r:embed="rId2" cstate="print">
            <a:lum bright="1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984176" y="-243408"/>
            <a:ext cx="7772400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he-IL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מתוך שיחת פרשת ויחי:</a:t>
            </a:r>
            <a:endParaRPr lang="he-IL" b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026" name="AutoShape 2" descr="http://rekaim.com/wp-content/files/1385001_84731887.jpg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8" name="Picture 14" descr="http://www.masa.co.il/_content/images/84a9f38954698abed79bfedbcd09a02f_15_p40a.jpg"/>
          <p:cNvPicPr>
            <a:picLocks noChangeAspect="1" noChangeArrowheads="1"/>
          </p:cNvPicPr>
          <p:nvPr/>
        </p:nvPicPr>
        <p:blipFill>
          <a:blip r:embed="rId3" cstate="print">
            <a:lum bright="1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AutoShape 4" descr="http://rekaim.com/wp-content/files/1385001_84731887.jpg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1" name="מלבן 10"/>
          <p:cNvSpPr/>
          <p:nvPr/>
        </p:nvSpPr>
        <p:spPr>
          <a:xfrm>
            <a:off x="971600" y="1188041"/>
            <a:ext cx="7733206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he-IL" sz="3200" b="1" spc="50" dirty="0" smtClean="0">
                <a:ln w="1143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בפרשה מסופר כי יעקב אומר לבנו יוסף: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916832"/>
            <a:ext cx="8060432" cy="165618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he-IL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itchFamily="34" charset="0"/>
                <a:cs typeface="BN Alpaca" pitchFamily="2" charset="-79"/>
              </a:rPr>
              <a:t>"...ואני בבואי </a:t>
            </a:r>
            <a:r>
              <a:rPr lang="he-IL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itchFamily="34" charset="0"/>
                <a:cs typeface="BN Alpaca" pitchFamily="2" charset="-79"/>
              </a:rPr>
              <a:t>מפדן</a:t>
            </a:r>
            <a:r>
              <a:rPr lang="he-IL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itchFamily="34" charset="0"/>
                <a:cs typeface="BN Alpaca" pitchFamily="2" charset="-79"/>
              </a:rPr>
              <a:t> מתה עלי רחל </a:t>
            </a:r>
          </a:p>
          <a:p>
            <a:r>
              <a:rPr lang="he-IL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itchFamily="34" charset="0"/>
                <a:cs typeface="BN Alpaca" pitchFamily="2" charset="-79"/>
              </a:rPr>
              <a:t>בארץ כנען בדרך בעוד כברת ארץ </a:t>
            </a:r>
          </a:p>
          <a:p>
            <a:r>
              <a:rPr lang="he-IL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itchFamily="34" charset="0"/>
                <a:cs typeface="BN Alpaca" pitchFamily="2" charset="-79"/>
              </a:rPr>
              <a:t>לבוא </a:t>
            </a:r>
            <a:r>
              <a:rPr lang="he-IL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itchFamily="34" charset="0"/>
                <a:cs typeface="BN Alpaca" pitchFamily="2" charset="-79"/>
              </a:rPr>
              <a:t>אפרתה</a:t>
            </a:r>
            <a:r>
              <a:rPr lang="he-IL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itchFamily="34" charset="0"/>
                <a:cs typeface="BN Alpaca" pitchFamily="2" charset="-79"/>
              </a:rPr>
              <a:t> </a:t>
            </a:r>
            <a:r>
              <a:rPr lang="he-IL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itchFamily="34" charset="0"/>
                <a:cs typeface="BN Alpaca" pitchFamily="2" charset="-79"/>
              </a:rPr>
              <a:t>ואקברה שם בדרך אפרת </a:t>
            </a:r>
          </a:p>
          <a:p>
            <a:r>
              <a:rPr lang="he-IL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itchFamily="34" charset="0"/>
                <a:cs typeface="BN Alpaca" pitchFamily="2" charset="-79"/>
              </a:rPr>
              <a:t>היא בית לחם</a:t>
            </a:r>
            <a:r>
              <a:rPr lang="he-IL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Eras Demi ITC" pitchFamily="34" charset="0"/>
                <a:cs typeface="BN Alpaca" pitchFamily="2" charset="-79"/>
              </a:rPr>
              <a:t>..."</a:t>
            </a:r>
            <a:endParaRPr lang="he-IL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Eras Demi ITC" pitchFamily="34" charset="0"/>
              <a:cs typeface="BN Alpaca" pitchFamily="2" charset="-79"/>
            </a:endParaRPr>
          </a:p>
        </p:txBody>
      </p:sp>
      <p:pic>
        <p:nvPicPr>
          <p:cNvPr id="1040" name="Picture 16" descr="http://onlinelearningtips.com/wp-content/uploads/2013/03/questions-in-class-300x22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245925">
            <a:off x="1115616" y="4354834"/>
            <a:ext cx="3246622" cy="2503166"/>
          </a:xfrm>
          <a:prstGeom prst="rect">
            <a:avLst/>
          </a:prstGeom>
          <a:noFill/>
        </p:spPr>
      </p:pic>
      <p:sp>
        <p:nvSpPr>
          <p:cNvPr id="17" name="מלבן 16"/>
          <p:cNvSpPr/>
          <p:nvPr/>
        </p:nvSpPr>
        <p:spPr>
          <a:xfrm>
            <a:off x="3851920" y="5445224"/>
            <a:ext cx="374441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e-IL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N Begilophim" pitchFamily="2" charset="-79"/>
                <a:cs typeface="BN Begilophim" pitchFamily="2" charset="-79"/>
              </a:rPr>
              <a:t>נשאלת השאלה...</a:t>
            </a: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 decel="100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decel="100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decel="100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decel="100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3" grpId="0" uiExpand="1" build="p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://thumbs.dreamstime.com/z/question-mark-background-quiz-test-learning-imagination-signs-symbols-to-illustrate-education-testing-quizzing-creativity-31610749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C00000">
                <a:tint val="45000"/>
                <a:satMod val="400000"/>
              </a:srgbClr>
            </a:duotone>
            <a:lum bright="-11000"/>
          </a:blip>
          <a:srcRect b="8290"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260648"/>
            <a:ext cx="7939994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4800" dirty="0" smtClean="0">
                <a:ln w="28575">
                  <a:solidFill>
                    <a:schemeClr val="tx1"/>
                  </a:solidFill>
                </a:ln>
                <a:solidFill>
                  <a:schemeClr val="accent2">
                    <a:lumMod val="20000"/>
                    <a:lumOff val="80000"/>
                  </a:schemeClr>
                </a:solidFill>
                <a:latin typeface="BN Alpaca" pitchFamily="2" charset="-79"/>
                <a:cs typeface="BN Alpaca" pitchFamily="2" charset="-79"/>
              </a:rPr>
              <a:t>לכאורה יש כאן דבר והיפוכו:</a:t>
            </a:r>
            <a:endParaRPr lang="he-IL" sz="4800" dirty="0">
              <a:ln w="28575">
                <a:solidFill>
                  <a:schemeClr val="tx1"/>
                </a:solidFill>
              </a:ln>
              <a:solidFill>
                <a:schemeClr val="accent2">
                  <a:lumMod val="20000"/>
                  <a:lumOff val="80000"/>
                </a:schemeClr>
              </a:solidFill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8104" y="1196752"/>
            <a:ext cx="3082895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4800" dirty="0" smtClean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BN Alpaca" pitchFamily="2" charset="-79"/>
                <a:cs typeface="BN Alpaca" pitchFamily="2" charset="-79"/>
              </a:rPr>
              <a:t>מצד אחד,</a:t>
            </a:r>
            <a:endParaRPr lang="he-IL" sz="4800" dirty="0">
              <a:ln w="28575">
                <a:solidFill>
                  <a:schemeClr val="tx1"/>
                </a:solidFill>
              </a:ln>
              <a:solidFill>
                <a:srgbClr val="FFC000"/>
              </a:solidFill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5" name="מלבן מעוגל 4"/>
          <p:cNvSpPr/>
          <p:nvPr/>
        </p:nvSpPr>
        <p:spPr>
          <a:xfrm>
            <a:off x="5364088" y="1988840"/>
            <a:ext cx="3384376" cy="1872208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 smtClean="0">
                <a:solidFill>
                  <a:schemeClr val="tx1"/>
                </a:solidFill>
                <a:latin typeface="Guttman Haim" pitchFamily="2" charset="-79"/>
                <a:cs typeface="Guttman Haim" pitchFamily="2" charset="-79"/>
              </a:rPr>
              <a:t>יעקב אבינו מבקש מבנו יוסף שלאחר פטירתו, יקבור אותו בא"י.</a:t>
            </a:r>
            <a:endParaRPr lang="he-IL" sz="2400" b="1" dirty="0">
              <a:solidFill>
                <a:schemeClr val="tx1"/>
              </a:solidFill>
              <a:latin typeface="Guttman Haim" pitchFamily="2" charset="-79"/>
              <a:cs typeface="Guttman Haim" pitchFamily="2" charset="-79"/>
            </a:endParaRPr>
          </a:p>
        </p:txBody>
      </p:sp>
      <p:sp>
        <p:nvSpPr>
          <p:cNvPr id="6" name="TextBox 5"/>
          <p:cNvSpPr txBox="1"/>
          <p:nvPr/>
        </p:nvSpPr>
        <p:spPr>
          <a:xfrm rot="955235">
            <a:off x="3599353" y="3320222"/>
            <a:ext cx="2319866" cy="1107996"/>
          </a:xfrm>
          <a:prstGeom prst="rect">
            <a:avLst/>
          </a:prstGeom>
          <a:noFill/>
        </p:spPr>
        <p:txBody>
          <a:bodyPr wrap="none" rtlCol="1">
            <a:prstTxWarp prst="textWave1">
              <a:avLst/>
            </a:prstTxWarp>
            <a:spAutoFit/>
          </a:bodyPr>
          <a:lstStyle/>
          <a:p>
            <a:pPr algn="ctr"/>
            <a:r>
              <a:rPr lang="he-IL" sz="5400" dirty="0" smtClean="0">
                <a:ln w="76200">
                  <a:solidFill>
                    <a:schemeClr val="tx1"/>
                  </a:solidFill>
                </a:ln>
                <a:solidFill>
                  <a:srgbClr val="640000"/>
                </a:solidFill>
                <a:latin typeface="BN Alpaca" pitchFamily="2" charset="-79"/>
                <a:cs typeface="BN Alpaca" pitchFamily="2" charset="-79"/>
              </a:rPr>
              <a:t>אולם</a:t>
            </a:r>
            <a:endParaRPr lang="he-IL" sz="5400" dirty="0">
              <a:ln w="76200">
                <a:solidFill>
                  <a:schemeClr val="tx1"/>
                </a:solidFill>
              </a:ln>
              <a:solidFill>
                <a:srgbClr val="640000"/>
              </a:solidFill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3678123"/>
            <a:ext cx="2728632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4800" dirty="0" smtClean="0">
                <a:ln w="28575">
                  <a:solidFill>
                    <a:schemeClr val="tx1"/>
                  </a:solidFill>
                </a:ln>
                <a:solidFill>
                  <a:srgbClr val="FFC000"/>
                </a:solidFill>
                <a:latin typeface="BN Alpaca" pitchFamily="2" charset="-79"/>
                <a:cs typeface="BN Alpaca" pitchFamily="2" charset="-79"/>
              </a:rPr>
              <a:t>מצד שני,</a:t>
            </a:r>
            <a:endParaRPr lang="he-IL" sz="4800" dirty="0">
              <a:ln w="28575">
                <a:solidFill>
                  <a:schemeClr val="tx1"/>
                </a:solidFill>
              </a:ln>
              <a:solidFill>
                <a:srgbClr val="FFC000"/>
              </a:solidFill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0" name="מלבן מעוגל 9"/>
          <p:cNvSpPr/>
          <p:nvPr/>
        </p:nvSpPr>
        <p:spPr>
          <a:xfrm>
            <a:off x="467544" y="4437112"/>
            <a:ext cx="3384376" cy="1872208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dirty="0" smtClean="0">
                <a:solidFill>
                  <a:schemeClr val="tx1"/>
                </a:solidFill>
                <a:latin typeface="Guttman Haim" pitchFamily="2" charset="-79"/>
                <a:cs typeface="Guttman Haim" pitchFamily="2" charset="-79"/>
              </a:rPr>
              <a:t>יעקב אבינו מציין בפני בנו יוסף כי את אימו קבר בדרך בית לחם, לא בארץ ישראל.</a:t>
            </a:r>
            <a:endParaRPr lang="he-IL" sz="2400" b="1" dirty="0">
              <a:solidFill>
                <a:schemeClr val="tx1"/>
              </a:solidFill>
              <a:latin typeface="Guttman Haim" pitchFamily="2" charset="-79"/>
              <a:cs typeface="Guttman Haim" pitchFamily="2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0032" y="4653136"/>
            <a:ext cx="3291435" cy="1107996"/>
          </a:xfrm>
          <a:prstGeom prst="rect">
            <a:avLst/>
          </a:prstGeom>
          <a:noFill/>
        </p:spPr>
        <p:txBody>
          <a:bodyPr wrap="none" rtlCol="1">
            <a:prstTxWarp prst="textWave1">
              <a:avLst/>
            </a:prstTxWarp>
            <a:spAutoFit/>
          </a:bodyPr>
          <a:lstStyle/>
          <a:p>
            <a:pPr algn="ctr"/>
            <a:r>
              <a:rPr lang="he-IL" sz="5400" dirty="0" smtClean="0">
                <a:ln w="76200">
                  <a:solidFill>
                    <a:schemeClr val="tx1"/>
                  </a:solidFill>
                </a:ln>
                <a:solidFill>
                  <a:srgbClr val="640000"/>
                </a:solidFill>
                <a:latin typeface="BN Alpaca" pitchFamily="2" charset="-79"/>
                <a:cs typeface="BN Alpaca" pitchFamily="2" charset="-79"/>
              </a:rPr>
              <a:t>כיצד?</a:t>
            </a:r>
            <a:endParaRPr lang="he-IL" sz="5400" dirty="0">
              <a:ln w="76200">
                <a:solidFill>
                  <a:schemeClr val="tx1"/>
                </a:solidFill>
              </a:ln>
              <a:solidFill>
                <a:srgbClr val="640000"/>
              </a:solidFill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 rot="160335">
            <a:off x="779574" y="1994696"/>
            <a:ext cx="3366023" cy="1107996"/>
          </a:xfrm>
          <a:prstGeom prst="rect">
            <a:avLst/>
          </a:prstGeom>
          <a:noFill/>
        </p:spPr>
        <p:txBody>
          <a:bodyPr wrap="none" rtlCol="1">
            <a:prstTxWarp prst="textWave1">
              <a:avLst/>
            </a:prstTxWarp>
            <a:spAutoFit/>
          </a:bodyPr>
          <a:lstStyle/>
          <a:p>
            <a:pPr algn="ctr"/>
            <a:r>
              <a:rPr lang="he-IL" sz="5400" dirty="0" smtClean="0">
                <a:ln w="76200">
                  <a:solidFill>
                    <a:schemeClr val="tx1"/>
                  </a:solidFill>
                </a:ln>
                <a:solidFill>
                  <a:srgbClr val="640000"/>
                </a:solidFill>
                <a:latin typeface="BN Alpaca" pitchFamily="2" charset="-79"/>
                <a:cs typeface="BN Alpaca" pitchFamily="2" charset="-79"/>
              </a:rPr>
              <a:t>כיצד?</a:t>
            </a:r>
            <a:endParaRPr lang="he-IL" sz="5400" dirty="0">
              <a:ln w="76200">
                <a:solidFill>
                  <a:schemeClr val="tx1"/>
                </a:solidFill>
              </a:ln>
              <a:solidFill>
                <a:srgbClr val="640000"/>
              </a:solidFill>
              <a:latin typeface="BN Alpaca" pitchFamily="2" charset="-79"/>
              <a:cs typeface="BN Alpaca" pitchFamily="2" charset="-79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6" grpId="1"/>
      <p:bldP spid="7" grpId="0"/>
      <p:bldP spid="10" grpId="0" animBg="1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Documents and Settings\Windows XP\Desktop\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AutoShape 2" descr="http://images.webydo.com/20/200934/1301894/%D7%A8%D7%A7%D7%A2_%D7%90%D7%A4%D7%A8%D7%A1%D7%A7.jpg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028" name="AutoShape 4" descr="http://images.webydo.com/20/200934/1301894/%D7%A8%D7%A7%D7%A2_%D7%90%D7%A4%D7%A8%D7%A1%D7%A7.jpg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030" name="AutoShape 6" descr="http://images.webydo.com/20/200934/1301894/%D7%A8%D7%A7%D7%A2_%D7%90%D7%A4%D7%A8%D7%A1%D7%A7.jpg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032" name="AutoShape 8" descr="http://www.hess-restaurants.co.il/Templates/Backgrounds/1000.jpg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7" name="TextBox 6"/>
          <p:cNvSpPr txBox="1"/>
          <p:nvPr/>
        </p:nvSpPr>
        <p:spPr>
          <a:xfrm>
            <a:off x="3851920" y="116632"/>
            <a:ext cx="18357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dirty="0" smtClean="0">
                <a:latin typeface="BN Alpaca" pitchFamily="2" charset="-79"/>
                <a:cs typeface="BN Alpaca" pitchFamily="2" charset="-79"/>
              </a:rPr>
              <a:t>רש"י מפרש:</a:t>
            </a:r>
            <a:endParaRPr lang="he-IL" sz="2400" dirty="0"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03648" y="620688"/>
            <a:ext cx="6255238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2400" dirty="0" smtClean="0">
                <a:latin typeface="BN Alpaca" pitchFamily="2" charset="-79"/>
                <a:cs typeface="BN Alpaca" pitchFamily="2" charset="-79"/>
              </a:rPr>
              <a:t>יעקב צפה שטענה כזו עלולה לעלות כלפיו:</a:t>
            </a:r>
          </a:p>
          <a:p>
            <a:pPr algn="ctr"/>
            <a:r>
              <a:rPr lang="he-IL" sz="2400" dirty="0" smtClean="0">
                <a:latin typeface="BN Alpaca" pitchFamily="2" charset="-79"/>
                <a:cs typeface="BN Alpaca" pitchFamily="2" charset="-79"/>
              </a:rPr>
              <a:t>מדוע קבר את אשתו על אם הדרך </a:t>
            </a:r>
          </a:p>
          <a:p>
            <a:pPr algn="ctr"/>
            <a:r>
              <a:rPr lang="he-IL" sz="2400" dirty="0" smtClean="0">
                <a:latin typeface="BN Alpaca" pitchFamily="2" charset="-79"/>
                <a:cs typeface="BN Alpaca" pitchFamily="2" charset="-79"/>
              </a:rPr>
              <a:t>בעוד הוא עצמו רוצה </a:t>
            </a:r>
            <a:r>
              <a:rPr lang="he-IL" sz="2400" dirty="0" err="1" smtClean="0">
                <a:latin typeface="BN Alpaca" pitchFamily="2" charset="-79"/>
                <a:cs typeface="BN Alpaca" pitchFamily="2" charset="-79"/>
              </a:rPr>
              <a:t>להקבר</a:t>
            </a:r>
            <a:r>
              <a:rPr lang="he-IL" sz="2400" dirty="0" smtClean="0">
                <a:latin typeface="BN Alpaca" pitchFamily="2" charset="-79"/>
                <a:cs typeface="BN Alpaca" pitchFamily="2" charset="-79"/>
              </a:rPr>
              <a:t> בארץ ישראל?</a:t>
            </a:r>
            <a:endParaRPr lang="he-IL" sz="2400" dirty="0"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035" name="AutoShape 11" descr="http://www.gerryriskin.com/Question%20Mark.jpg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6" name="Picture 12" descr="C:\Documents and Settings\Windows XP\Desktop\Question Mark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lum bright="-10000" contrast="30000"/>
          </a:blip>
          <a:srcRect l="26060" t="14175" r="21020" b="15311"/>
          <a:stretch>
            <a:fillRect/>
          </a:stretch>
        </p:blipFill>
        <p:spPr bwMode="auto">
          <a:xfrm rot="828762">
            <a:off x="423144" y="451886"/>
            <a:ext cx="504056" cy="895536"/>
          </a:xfrm>
          <a:prstGeom prst="rect">
            <a:avLst/>
          </a:prstGeom>
          <a:noFill/>
        </p:spPr>
      </p:pic>
      <p:pic>
        <p:nvPicPr>
          <p:cNvPr id="11" name="Picture 12" descr="C:\Documents and Settings\Windows XP\Desktop\Question Mark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lum bright="-10000" contrast="30000"/>
          </a:blip>
          <a:srcRect l="26060" t="14175" r="21020" b="15311"/>
          <a:stretch>
            <a:fillRect/>
          </a:stretch>
        </p:blipFill>
        <p:spPr bwMode="auto">
          <a:xfrm rot="20391056">
            <a:off x="318328" y="4352507"/>
            <a:ext cx="504056" cy="895536"/>
          </a:xfrm>
          <a:prstGeom prst="rect">
            <a:avLst/>
          </a:prstGeom>
          <a:noFill/>
        </p:spPr>
      </p:pic>
      <p:pic>
        <p:nvPicPr>
          <p:cNvPr id="12" name="Picture 12" descr="C:\Documents and Settings\Windows XP\Desktop\Question Mark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lum bright="-10000" contrast="30000"/>
          </a:blip>
          <a:srcRect l="26060" t="14175" r="21020" b="15311"/>
          <a:stretch>
            <a:fillRect/>
          </a:stretch>
        </p:blipFill>
        <p:spPr bwMode="auto">
          <a:xfrm rot="20727050">
            <a:off x="418529" y="1749762"/>
            <a:ext cx="504056" cy="895536"/>
          </a:xfrm>
          <a:prstGeom prst="rect">
            <a:avLst/>
          </a:prstGeom>
          <a:noFill/>
        </p:spPr>
      </p:pic>
      <p:pic>
        <p:nvPicPr>
          <p:cNvPr id="13" name="Picture 12" descr="C:\Documents and Settings\Windows XP\Desktop\Question Mark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lum bright="-10000" contrast="30000"/>
          </a:blip>
          <a:srcRect l="26060" t="14175" r="21020" b="15311"/>
          <a:stretch>
            <a:fillRect/>
          </a:stretch>
        </p:blipFill>
        <p:spPr bwMode="auto">
          <a:xfrm rot="828762">
            <a:off x="423144" y="3116183"/>
            <a:ext cx="504056" cy="895536"/>
          </a:xfrm>
          <a:prstGeom prst="rect">
            <a:avLst/>
          </a:prstGeom>
          <a:noFill/>
        </p:spPr>
      </p:pic>
      <p:pic>
        <p:nvPicPr>
          <p:cNvPr id="14" name="Picture 12" descr="C:\Documents and Settings\Windows XP\Desktop\Question Mark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lum bright="-10000" contrast="30000"/>
          </a:blip>
          <a:srcRect l="26060" t="14175" r="21020" b="15311"/>
          <a:stretch>
            <a:fillRect/>
          </a:stretch>
        </p:blipFill>
        <p:spPr bwMode="auto">
          <a:xfrm rot="828762">
            <a:off x="351135" y="5636462"/>
            <a:ext cx="504056" cy="895536"/>
          </a:xfrm>
          <a:prstGeom prst="rect">
            <a:avLst/>
          </a:prstGeom>
          <a:noFill/>
        </p:spPr>
      </p:pic>
      <p:sp>
        <p:nvSpPr>
          <p:cNvPr id="15" name="מלבן 14"/>
          <p:cNvSpPr/>
          <p:nvPr/>
        </p:nvSpPr>
        <p:spPr>
          <a:xfrm>
            <a:off x="6516216" y="1844824"/>
            <a:ext cx="10310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ולכן:</a:t>
            </a:r>
            <a:endParaRPr lang="he-IL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8702" y="2492896"/>
            <a:ext cx="7281159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2400" dirty="0" smtClean="0">
                <a:latin typeface="BN Alpaca" pitchFamily="2" charset="-79"/>
                <a:cs typeface="BN Alpaca" pitchFamily="2" charset="-79"/>
              </a:rPr>
              <a:t>יעקב אומר לבנו יוסף אני יודע שיש בליבך עליי </a:t>
            </a:r>
          </a:p>
          <a:p>
            <a:pPr algn="ctr"/>
            <a:r>
              <a:rPr lang="he-IL" sz="2400" dirty="0" smtClean="0">
                <a:latin typeface="BN Alpaca" pitchFamily="2" charset="-79"/>
                <a:cs typeface="BN Alpaca" pitchFamily="2" charset="-79"/>
              </a:rPr>
              <a:t>על כך שאני מטריח אותך לקבור אותי בארץ ישראל </a:t>
            </a:r>
          </a:p>
          <a:p>
            <a:pPr algn="ctr"/>
            <a:r>
              <a:rPr lang="he-IL" sz="2400" dirty="0" smtClean="0">
                <a:latin typeface="BN Alpaca" pitchFamily="2" charset="-79"/>
                <a:cs typeface="BN Alpaca" pitchFamily="2" charset="-79"/>
              </a:rPr>
              <a:t>ולא עשיתי זאת עבור אמך</a:t>
            </a:r>
            <a:endParaRPr lang="he-IL" sz="2400" dirty="0"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7" name="מלבן 16"/>
          <p:cNvSpPr/>
          <p:nvPr/>
        </p:nvSpPr>
        <p:spPr>
          <a:xfrm>
            <a:off x="6382367" y="3789040"/>
            <a:ext cx="129875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אולם,</a:t>
            </a:r>
            <a:endParaRPr lang="he-IL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038" name="AutoShape 14" descr="http://d.wapday.com/animation/ccontennt/10078-f/heart_head_sad.gif?__sid=V8WVC&amp;lang=iw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040" name="AutoShape 16" descr="http://d.wapday.com/animation/ccontennt/10078-f/heart_head_sad.gif?__sid=V8WVC&amp;lang=iw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41" name="Picture 17" descr="C:\Documents and Settings\Windows XP\Desktop\heart_head_sad.gif"/>
          <p:cNvPicPr>
            <a:picLocks noChangeAspect="1" noChangeArrowheads="1" noCrop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725194">
            <a:off x="196925" y="3579931"/>
            <a:ext cx="2004173" cy="1820935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2169175" y="4293096"/>
            <a:ext cx="474200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2400" dirty="0" smtClean="0">
                <a:latin typeface="BN Alpaca" pitchFamily="2" charset="-79"/>
                <a:cs typeface="BN Alpaca" pitchFamily="2" charset="-79"/>
              </a:rPr>
              <a:t>עשיתי זאת משום שה' ציווה עליי.</a:t>
            </a:r>
          </a:p>
        </p:txBody>
      </p:sp>
      <p:pic>
        <p:nvPicPr>
          <p:cNvPr id="1043" name="Picture 19" descr="http://www.ab-lifeschooling.com/image/users/30973/ftp/my_files/123459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2" name="מלבן 21"/>
          <p:cNvSpPr/>
          <p:nvPr/>
        </p:nvSpPr>
        <p:spPr>
          <a:xfrm>
            <a:off x="1833346" y="4869160"/>
            <a:ext cx="569098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ומדוע ה' ציווה על יעקב </a:t>
            </a:r>
          </a:p>
          <a:p>
            <a:pPr algn="ctr"/>
            <a:r>
              <a:rPr lang="he-I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לקבור את רחל על אם הדרך?</a:t>
            </a:r>
            <a:endParaRPr lang="he-IL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24" name="מלבן 23"/>
          <p:cNvSpPr/>
          <p:nvPr/>
        </p:nvSpPr>
        <p:spPr>
          <a:xfrm>
            <a:off x="677578" y="1844824"/>
            <a:ext cx="7457490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200" b="1" cap="none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כדי שבעתיד </a:t>
            </a:r>
            <a:r>
              <a:rPr lang="he-IL" sz="3200" b="1" cap="none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כשעמ"י</a:t>
            </a:r>
            <a:r>
              <a:rPr lang="he-IL" sz="3200" b="1" cap="none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יעברו במקום זה</a:t>
            </a:r>
          </a:p>
          <a:p>
            <a:pPr algn="ctr"/>
            <a:r>
              <a:rPr lang="he-IL" sz="32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בדרכם לגלות שיגלה אותם</a:t>
            </a:r>
            <a:r>
              <a:rPr lang="he-IL" sz="3200" b="1" cap="none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</a:t>
            </a:r>
            <a:r>
              <a:rPr lang="he-IL" sz="3200" b="1" cap="none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נבוזרדן</a:t>
            </a:r>
            <a:r>
              <a:rPr lang="he-IL" sz="3200" b="1" cap="none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, </a:t>
            </a:r>
          </a:p>
          <a:p>
            <a:pPr algn="ctr"/>
            <a:r>
              <a:rPr lang="he-IL" sz="3200" b="1" cap="none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תשמש רחל ל</a:t>
            </a:r>
            <a:r>
              <a:rPr lang="he-IL" sz="32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עזר</a:t>
            </a:r>
            <a:r>
              <a:rPr lang="he-IL" sz="3200" b="1" cap="none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עבורם </a:t>
            </a:r>
            <a:r>
              <a:rPr lang="he-IL" sz="32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על ידי כך</a:t>
            </a:r>
          </a:p>
          <a:p>
            <a:pPr algn="ctr"/>
            <a:r>
              <a:rPr lang="he-IL" sz="3200" b="1" spc="50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שתתפלל עליהם ותבקש עליהם רחמים.</a:t>
            </a:r>
            <a:endParaRPr lang="he-IL" sz="3200" b="1" cap="none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045" name="AutoShape 21" descr="http://albums.timg.co.il/userfolders/109/1615052/1615052201112362737.jpg?time=0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grpSp>
        <p:nvGrpSpPr>
          <p:cNvPr id="29" name="קבוצה 28"/>
          <p:cNvGrpSpPr/>
          <p:nvPr/>
        </p:nvGrpSpPr>
        <p:grpSpPr>
          <a:xfrm>
            <a:off x="0" y="0"/>
            <a:ext cx="9144000" cy="7029400"/>
            <a:chOff x="0" y="0"/>
            <a:chExt cx="9144000" cy="7029400"/>
          </a:xfrm>
        </p:grpSpPr>
        <p:pic>
          <p:nvPicPr>
            <p:cNvPr id="1047" name="Picture 23" descr="http://albums.timg.co.il/userfolders/109/1615052/1615052201112362737.jpg?time=0"/>
            <p:cNvPicPr>
              <a:picLocks noChangeAspect="1" noChangeArrowheads="1"/>
            </p:cNvPicPr>
            <p:nvPr/>
          </p:nvPicPr>
          <p:blipFill>
            <a:blip r:embed="rId6" cstate="print"/>
            <a:srcRect l="5362" t="5239" r="6171" b="8762"/>
            <a:stretch>
              <a:fillRect/>
            </a:stretch>
          </p:blipFill>
          <p:spPr bwMode="auto">
            <a:xfrm>
              <a:off x="0" y="0"/>
              <a:ext cx="5263116" cy="6858000"/>
            </a:xfrm>
            <a:prstGeom prst="rect">
              <a:avLst/>
            </a:prstGeom>
            <a:noFill/>
          </p:spPr>
        </p:pic>
        <p:sp>
          <p:nvSpPr>
            <p:cNvPr id="28" name="מלבן 27"/>
            <p:cNvSpPr/>
            <p:nvPr/>
          </p:nvSpPr>
          <p:spPr>
            <a:xfrm>
              <a:off x="5148064" y="0"/>
              <a:ext cx="3995936" cy="7029400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25" name="מלבן 24"/>
          <p:cNvSpPr/>
          <p:nvPr/>
        </p:nvSpPr>
        <p:spPr>
          <a:xfrm>
            <a:off x="359024" y="4077072"/>
            <a:ext cx="8784976" cy="106734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4000" b="1" cap="none" spc="50" dirty="0" smtClean="0">
                <a:ln w="11430"/>
                <a:solidFill>
                  <a:srgbClr val="6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"קול ברמה נשמע...</a:t>
            </a:r>
          </a:p>
          <a:p>
            <a:pPr algn="ctr"/>
            <a:r>
              <a:rPr lang="he-IL" sz="4000" b="1" cap="none" spc="50" dirty="0" smtClean="0">
                <a:ln w="11430"/>
                <a:solidFill>
                  <a:srgbClr val="6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רחל מבכה על בניה..."</a:t>
            </a:r>
            <a:endParaRPr lang="he-IL" sz="4000" b="1" cap="none" spc="50" dirty="0">
              <a:ln w="11430"/>
              <a:solidFill>
                <a:srgbClr val="64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31" name="מלבן מעוגל 30"/>
          <p:cNvSpPr/>
          <p:nvPr/>
        </p:nvSpPr>
        <p:spPr>
          <a:xfrm>
            <a:off x="6444208" y="836712"/>
            <a:ext cx="1296144" cy="36004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מלבן 29"/>
          <p:cNvSpPr/>
          <p:nvPr/>
        </p:nvSpPr>
        <p:spPr>
          <a:xfrm>
            <a:off x="4499992" y="404664"/>
            <a:ext cx="54006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2400" b="1" spc="50" dirty="0" smtClean="0">
                <a:ln w="11430"/>
                <a:solidFill>
                  <a:srgbClr val="6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והקב"ה משיב לרחל:</a:t>
            </a:r>
          </a:p>
          <a:p>
            <a:pPr algn="ctr"/>
            <a:r>
              <a:rPr lang="he-IL" sz="2400" b="1" cap="none" spc="50" dirty="0" smtClean="0">
                <a:ln w="11430"/>
                <a:solidFill>
                  <a:srgbClr val="6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"יש שכר לפעולתך נאם ה'</a:t>
            </a:r>
          </a:p>
          <a:p>
            <a:pPr algn="ctr"/>
            <a:r>
              <a:rPr lang="he-IL" sz="2400" b="1" cap="none" spc="50" dirty="0" smtClean="0">
                <a:ln w="11430"/>
                <a:solidFill>
                  <a:srgbClr val="6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...</a:t>
            </a:r>
            <a:r>
              <a:rPr lang="he-IL" sz="2400" b="1" spc="50" dirty="0" smtClean="0">
                <a:ln w="11430"/>
                <a:solidFill>
                  <a:srgbClr val="6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ושבו בנים לגבולם"</a:t>
            </a:r>
            <a:endParaRPr lang="he-IL" sz="2400" b="1" cap="none" spc="50" dirty="0" smtClean="0">
              <a:ln w="11430"/>
              <a:solidFill>
                <a:srgbClr val="64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32" name="מלבן 31"/>
          <p:cNvSpPr/>
          <p:nvPr/>
        </p:nvSpPr>
        <p:spPr>
          <a:xfrm>
            <a:off x="4427984" y="1844824"/>
            <a:ext cx="54006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24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הגאולה נעשתה </a:t>
            </a:r>
          </a:p>
          <a:p>
            <a:pPr algn="ctr"/>
            <a:r>
              <a:rPr lang="he-IL" sz="24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ע"י פעולת רחל.</a:t>
            </a:r>
            <a:endParaRPr lang="he-IL" sz="2400" b="1" cap="none" spc="50" dirty="0" smtClean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33" name="מלבן 32"/>
          <p:cNvSpPr/>
          <p:nvPr/>
        </p:nvSpPr>
        <p:spPr>
          <a:xfrm>
            <a:off x="4355976" y="2780928"/>
            <a:ext cx="54006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2400" b="1" u="sng" spc="50" dirty="0" smtClean="0">
                <a:ln w="11430"/>
                <a:solidFill>
                  <a:srgbClr val="6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במדרש חז"ל מסופר כי:</a:t>
            </a:r>
          </a:p>
          <a:p>
            <a:pPr algn="ctr"/>
            <a:r>
              <a:rPr lang="he-IL" sz="2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ירמיהו המלך הלך לקרוא </a:t>
            </a:r>
          </a:p>
          <a:p>
            <a:pPr algn="ctr"/>
            <a:r>
              <a:rPr lang="he-IL" sz="2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לאברהם, יצחק, יעקב </a:t>
            </a:r>
          </a:p>
          <a:p>
            <a:pPr algn="ctr"/>
            <a:r>
              <a:rPr lang="he-IL" sz="2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ומשה </a:t>
            </a:r>
            <a:r>
              <a:rPr lang="he-IL" sz="2400" b="1" cap="none" spc="50" dirty="0" err="1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רבינו</a:t>
            </a:r>
            <a:r>
              <a:rPr lang="he-IL" sz="2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שיסייעו לו </a:t>
            </a:r>
          </a:p>
          <a:p>
            <a:pPr algn="ctr"/>
            <a:r>
              <a:rPr lang="he-IL" sz="2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לפייס את ה' ולהשיב </a:t>
            </a:r>
          </a:p>
          <a:p>
            <a:pPr algn="ctr"/>
            <a:r>
              <a:rPr lang="he-IL" sz="2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את </a:t>
            </a:r>
            <a:r>
              <a:rPr lang="he-IL" sz="2400" b="1" cap="none" spc="50" dirty="0" err="1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עמ"י</a:t>
            </a:r>
            <a:r>
              <a:rPr lang="he-IL" sz="2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מהגלות. </a:t>
            </a:r>
          </a:p>
          <a:p>
            <a:pPr algn="ctr"/>
            <a:r>
              <a:rPr lang="he-IL" sz="2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אך ה' לא שמע לדבריהם, </a:t>
            </a:r>
          </a:p>
          <a:p>
            <a:pPr algn="ctr"/>
            <a:r>
              <a:rPr lang="he-IL" sz="2400" b="1" cap="none" spc="50" dirty="0" smtClean="0">
                <a:ln w="11430"/>
                <a:solidFill>
                  <a:srgbClr val="6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עד שקמה רחל </a:t>
            </a:r>
          </a:p>
          <a:p>
            <a:pPr algn="ctr"/>
            <a:r>
              <a:rPr lang="he-IL" sz="2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ובקשה רחמים </a:t>
            </a:r>
          </a:p>
          <a:p>
            <a:pPr algn="ctr"/>
            <a:r>
              <a:rPr lang="he-IL" sz="2400" b="1" cap="none" spc="50" dirty="0" err="1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וה</a:t>
            </a:r>
            <a:r>
              <a:rPr lang="he-IL" sz="2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' שמע לקול בכייתה.</a:t>
            </a:r>
          </a:p>
        </p:txBody>
      </p:sp>
      <p:pic>
        <p:nvPicPr>
          <p:cNvPr id="1048" name="Picture 24" descr="C:\Documents and Settings\Windows XP\Desktop\1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35" name="מלבן 34"/>
          <p:cNvSpPr/>
          <p:nvPr/>
        </p:nvSpPr>
        <p:spPr>
          <a:xfrm>
            <a:off x="1403648" y="836712"/>
            <a:ext cx="7056784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3600" b="1" cap="none" spc="50" dirty="0" smtClean="0">
                <a:ln w="12700" cmpd="sng">
                  <a:noFill/>
                  <a:prstDash val="solid"/>
                </a:ln>
                <a:effectLst>
                  <a:glow rad="53100">
                    <a:srgbClr val="FFC000">
                      <a:alpha val="30000"/>
                    </a:srgbClr>
                  </a:glow>
                </a:effectLst>
                <a:latin typeface="BN Alpaca" pitchFamily="2" charset="-79"/>
                <a:cs typeface="BN Alpaca" pitchFamily="2" charset="-79"/>
              </a:rPr>
              <a:t>ו</a:t>
            </a:r>
            <a:r>
              <a:rPr lang="he-IL" sz="3600" b="1" u="sng" cap="none" spc="50" dirty="0" smtClean="0">
                <a:ln w="12700" cmpd="sng">
                  <a:noFill/>
                  <a:prstDash val="solid"/>
                </a:ln>
                <a:effectLst>
                  <a:glow rad="53100">
                    <a:srgbClr val="FFC000">
                      <a:alpha val="30000"/>
                    </a:srgbClr>
                  </a:glow>
                </a:effectLst>
                <a:latin typeface="BN Alpaca" pitchFamily="2" charset="-79"/>
                <a:cs typeface="BN Alpaca" pitchFamily="2" charset="-79"/>
              </a:rPr>
              <a:t>לכן, על פי פירושו של רש"י:</a:t>
            </a:r>
          </a:p>
          <a:p>
            <a:pPr algn="ctr"/>
            <a:r>
              <a:rPr lang="he-IL" sz="3600" b="1" spc="50" dirty="0" smtClean="0">
                <a:ln w="12700" cmpd="sng">
                  <a:noFill/>
                  <a:prstDash val="solid"/>
                </a:ln>
                <a:effectLst>
                  <a:glow rad="53100">
                    <a:srgbClr val="FFC000">
                      <a:alpha val="30000"/>
                    </a:srgbClr>
                  </a:glow>
                </a:effectLst>
                <a:latin typeface="BN Alpaca" pitchFamily="2" charset="-79"/>
                <a:cs typeface="BN Alpaca" pitchFamily="2" charset="-79"/>
              </a:rPr>
              <a:t>הזכיר יעקב את </a:t>
            </a:r>
          </a:p>
          <a:p>
            <a:pPr algn="ctr"/>
            <a:r>
              <a:rPr lang="he-IL" sz="3600" b="1" spc="50" dirty="0" smtClean="0">
                <a:ln w="12700" cmpd="sng">
                  <a:noFill/>
                  <a:prstDash val="solid"/>
                </a:ln>
                <a:effectLst>
                  <a:glow rad="53100">
                    <a:srgbClr val="FFC000">
                      <a:alpha val="30000"/>
                    </a:srgbClr>
                  </a:glow>
                </a:effectLst>
                <a:latin typeface="BN Alpaca" pitchFamily="2" charset="-79"/>
                <a:cs typeface="BN Alpaca" pitchFamily="2" charset="-79"/>
              </a:rPr>
              <a:t>מיקום קבורת רחל, </a:t>
            </a:r>
          </a:p>
          <a:p>
            <a:pPr algn="ctr"/>
            <a:r>
              <a:rPr lang="he-IL" sz="3600" b="1" spc="50" dirty="0" smtClean="0">
                <a:ln w="12700" cmpd="sng">
                  <a:noFill/>
                  <a:prstDash val="solid"/>
                </a:ln>
                <a:effectLst>
                  <a:glow rad="53100">
                    <a:srgbClr val="FFC000">
                      <a:alpha val="30000"/>
                    </a:srgbClr>
                  </a:glow>
                </a:effectLst>
                <a:latin typeface="BN Alpaca" pitchFamily="2" charset="-79"/>
                <a:cs typeface="BN Alpaca" pitchFamily="2" charset="-79"/>
              </a:rPr>
              <a:t>אע"פ שלא מדובר בא"י.</a:t>
            </a:r>
          </a:p>
          <a:p>
            <a:pPr algn="ctr"/>
            <a:r>
              <a:rPr lang="he-IL" sz="3600" b="1" spc="50" dirty="0" smtClean="0">
                <a:ln w="12700" cmpd="sng">
                  <a:noFill/>
                  <a:prstDash val="solid"/>
                </a:ln>
                <a:effectLst>
                  <a:glow rad="53100">
                    <a:srgbClr val="FFC000">
                      <a:alpha val="30000"/>
                    </a:srgbClr>
                  </a:glow>
                </a:effectLst>
                <a:latin typeface="BN Alpaca" pitchFamily="2" charset="-79"/>
                <a:cs typeface="BN Alpaca" pitchFamily="2" charset="-79"/>
              </a:rPr>
              <a:t>להדגיש שעשה זאת </a:t>
            </a:r>
          </a:p>
          <a:p>
            <a:pPr algn="ctr"/>
            <a:r>
              <a:rPr lang="he-IL" sz="3600" b="1" spc="50" dirty="0" smtClean="0">
                <a:ln w="12700" cmpd="sng">
                  <a:noFill/>
                  <a:prstDash val="solid"/>
                </a:ln>
                <a:effectLst>
                  <a:glow rad="53100">
                    <a:srgbClr val="FFC000">
                      <a:alpha val="30000"/>
                    </a:srgbClr>
                  </a:glow>
                </a:effectLst>
                <a:latin typeface="BN Alpaca" pitchFamily="2" charset="-79"/>
                <a:cs typeface="BN Alpaca" pitchFamily="2" charset="-79"/>
              </a:rPr>
              <a:t>בגלל ציווי ה' </a:t>
            </a:r>
          </a:p>
          <a:p>
            <a:pPr algn="ctr"/>
            <a:r>
              <a:rPr lang="he-IL" sz="3600" b="1" spc="50" dirty="0" smtClean="0">
                <a:ln w="12700" cmpd="sng">
                  <a:noFill/>
                  <a:prstDash val="solid"/>
                </a:ln>
                <a:effectLst>
                  <a:glow rad="53100">
                    <a:srgbClr val="FFC000">
                      <a:alpha val="30000"/>
                    </a:srgbClr>
                  </a:glow>
                </a:effectLst>
                <a:latin typeface="BN Alpaca" pitchFamily="2" charset="-79"/>
                <a:cs typeface="BN Alpaca" pitchFamily="2" charset="-79"/>
              </a:rPr>
              <a:t>ובכך לבטל את מה שיש </a:t>
            </a:r>
          </a:p>
          <a:p>
            <a:pPr algn="ctr"/>
            <a:r>
              <a:rPr lang="he-IL" sz="3600" b="1" spc="50" dirty="0" smtClean="0">
                <a:ln w="12700" cmpd="sng">
                  <a:noFill/>
                  <a:prstDash val="solid"/>
                </a:ln>
                <a:effectLst>
                  <a:glow rad="53100">
                    <a:srgbClr val="FFC000">
                      <a:alpha val="30000"/>
                    </a:srgbClr>
                  </a:glow>
                </a:effectLst>
                <a:latin typeface="BN Alpaca" pitchFamily="2" charset="-79"/>
                <a:cs typeface="BN Alpaca" pitchFamily="2" charset="-79"/>
              </a:rPr>
              <a:t>בליבו של יוסף עליו.</a:t>
            </a:r>
          </a:p>
          <a:p>
            <a:pPr algn="ctr"/>
            <a:endParaRPr lang="he-IL" sz="3600" b="1" cap="none" spc="50" dirty="0">
              <a:ln w="12700" cmpd="sng">
                <a:noFill/>
                <a:prstDash val="solid"/>
              </a:ln>
              <a:effectLst>
                <a:glow rad="53100">
                  <a:srgbClr val="FFC000">
                    <a:alpha val="30000"/>
                  </a:srgbClr>
                </a:glo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050" name="AutoShape 26" descr="http://content.presentermedia.com/files/animsp/00000000/651/gold_streak_exclaimation_md_wm.gif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52" name="Picture 28" descr="http://image.spreadshirt.com/image-server/v1/designs/11809031,width=178,height=178/Exclamation-Mark!-Pink-Graffiti-Exclamation-Mark-perfect-for-your-custom-tshirts,-hoodies,-etc.-Bang-dembanger-screamer-gasper-startler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438263" flipH="1">
            <a:off x="480504" y="136201"/>
            <a:ext cx="1269663" cy="1417638"/>
          </a:xfrm>
          <a:prstGeom prst="rect">
            <a:avLst/>
          </a:prstGeom>
          <a:noFill/>
        </p:spPr>
      </p:pic>
      <p:pic>
        <p:nvPicPr>
          <p:cNvPr id="38" name="Picture 28" descr="http://image.spreadshirt.com/image-server/v1/designs/11809031,width=178,height=178/Exclamation-Mark!-Pink-Graffiti-Exclamation-Mark-perfect-for-your-custom-tshirts,-hoodies,-etc.-Bang-dembanger-screamer-gasper-startler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21250250">
            <a:off x="68324" y="1841141"/>
            <a:ext cx="1417637" cy="1417638"/>
          </a:xfrm>
          <a:prstGeom prst="rect">
            <a:avLst/>
          </a:prstGeom>
          <a:noFill/>
        </p:spPr>
      </p:pic>
      <p:pic>
        <p:nvPicPr>
          <p:cNvPr id="39" name="Picture 28" descr="http://image.spreadshirt.com/image-server/v1/designs/11809031,width=178,height=178/Exclamation-Mark!-Pink-Graffiti-Exclamation-Mark-perfect-for-your-custom-tshirts,-hoodies,-etc.-Bang-dembanger-screamer-gasper-startler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511296" flipH="1">
            <a:off x="254337" y="3572503"/>
            <a:ext cx="1388390" cy="1417638"/>
          </a:xfrm>
          <a:prstGeom prst="rect">
            <a:avLst/>
          </a:prstGeom>
          <a:noFill/>
        </p:spPr>
      </p:pic>
      <p:pic>
        <p:nvPicPr>
          <p:cNvPr id="40" name="Picture 28" descr="http://image.spreadshirt.com/image-server/v1/designs/11809031,width=178,height=178/Exclamation-Mark!-Pink-Graffiti-Exclamation-Mark-perfect-for-your-custom-tshirts,-hoodies,-etc.-Bang-dembanger-screamer-gasper-startler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rgbClr val="00B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20686052">
            <a:off x="161330" y="5279032"/>
            <a:ext cx="1417637" cy="14176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94444E-6 4.07407E-6 L 0.00417 -0.65602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328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  <p:bldP spid="22" grpId="0"/>
      <p:bldP spid="22" grpId="1"/>
      <p:bldP spid="24" grpId="0"/>
      <p:bldP spid="25" grpId="0"/>
      <p:bldP spid="25" grpId="1"/>
      <p:bldP spid="31" grpId="0" animBg="1"/>
      <p:bldP spid="30" grpId="0"/>
      <p:bldP spid="32" grpId="0"/>
      <p:bldP spid="33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ddorda.useopensource.net/wp-content/uploads/2010/03/warty-final-ubunt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מלבן 2"/>
          <p:cNvSpPr/>
          <p:nvPr/>
        </p:nvSpPr>
        <p:spPr>
          <a:xfrm>
            <a:off x="1907704" y="188640"/>
            <a:ext cx="53864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he-IL" sz="5400" b="1" cap="none" spc="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עדיין צריך להבין:</a:t>
            </a:r>
          </a:p>
        </p:txBody>
      </p:sp>
      <p:sp>
        <p:nvSpPr>
          <p:cNvPr id="6" name="מלבן מעוגל 5"/>
          <p:cNvSpPr/>
          <p:nvPr/>
        </p:nvSpPr>
        <p:spPr>
          <a:xfrm>
            <a:off x="827584" y="1772816"/>
            <a:ext cx="7920880" cy="158417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rgbClr val="3D0933"/>
                </a:solidFill>
                <a:latin typeface="BN Alpaca" pitchFamily="2" charset="-79"/>
                <a:cs typeface="BN Alpaca" pitchFamily="2" charset="-79"/>
              </a:rPr>
              <a:t>איך יעקב הצליח לשכנע את יוסף לבטל את מה שיש בליבו עליו בטענה כזו? והרי לכאורה מדוע אמורה רחל לסבול בכדי לעזור </a:t>
            </a:r>
            <a:r>
              <a:rPr lang="he-IL" sz="2400" dirty="0" err="1" smtClean="0">
                <a:solidFill>
                  <a:srgbClr val="3D0933"/>
                </a:solidFill>
                <a:latin typeface="BN Alpaca" pitchFamily="2" charset="-79"/>
                <a:cs typeface="BN Alpaca" pitchFamily="2" charset="-79"/>
              </a:rPr>
              <a:t>לעמ"י</a:t>
            </a:r>
            <a:r>
              <a:rPr lang="he-IL" sz="2400" dirty="0" smtClean="0">
                <a:solidFill>
                  <a:srgbClr val="3D0933"/>
                </a:solidFill>
                <a:latin typeface="BN Alpaca" pitchFamily="2" charset="-79"/>
                <a:cs typeface="BN Alpaca" pitchFamily="2" charset="-79"/>
              </a:rPr>
              <a:t> כשיגלו?</a:t>
            </a:r>
            <a:endParaRPr lang="he-IL" sz="2400" dirty="0">
              <a:solidFill>
                <a:srgbClr val="3D0933"/>
              </a:solidFill>
              <a:latin typeface="BN Alpaca" pitchFamily="2" charset="-79"/>
              <a:cs typeface="BN Alpaca" pitchFamily="2" charset="-79"/>
            </a:endParaRPr>
          </a:p>
        </p:txBody>
      </p:sp>
      <p:pic>
        <p:nvPicPr>
          <p:cNvPr id="17412" name="Picture 4" descr="http://mrminix.wikispaces.com/file/view/red-number-1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8050" t="7383" r="31197" b="2548"/>
          <a:stretch>
            <a:fillRect/>
          </a:stretch>
        </p:blipFill>
        <p:spPr bwMode="auto">
          <a:xfrm>
            <a:off x="8028384" y="1124744"/>
            <a:ext cx="504056" cy="891230"/>
          </a:xfrm>
          <a:prstGeom prst="rect">
            <a:avLst/>
          </a:prstGeom>
          <a:noFill/>
        </p:spPr>
      </p:pic>
      <p:sp>
        <p:nvSpPr>
          <p:cNvPr id="7" name="מלבן מעוגל 6"/>
          <p:cNvSpPr/>
          <p:nvPr/>
        </p:nvSpPr>
        <p:spPr>
          <a:xfrm>
            <a:off x="755576" y="4149080"/>
            <a:ext cx="7992888" cy="158417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 smtClean="0">
                <a:solidFill>
                  <a:srgbClr val="3D0933"/>
                </a:solidFill>
                <a:latin typeface="BN Alpaca" pitchFamily="2" charset="-79"/>
                <a:cs typeface="BN Alpaca" pitchFamily="2" charset="-79"/>
              </a:rPr>
              <a:t>אפילו אם יש סיבה בשלה רחל צריכה לסבול זה לא מצדיק את הנהגת יעקב בכך שגרם לסבל זה בפועל ממש?! </a:t>
            </a:r>
            <a:endParaRPr lang="he-IL" sz="2400" dirty="0">
              <a:solidFill>
                <a:srgbClr val="3D0933"/>
              </a:solidFill>
              <a:latin typeface="BN Alpaca" pitchFamily="2" charset="-79"/>
              <a:cs typeface="BN Alpaca" pitchFamily="2" charset="-79"/>
            </a:endParaRPr>
          </a:p>
        </p:txBody>
      </p:sp>
      <p:pic>
        <p:nvPicPr>
          <p:cNvPr id="17414" name="Picture 6" descr="http://1.bp.blogspot.com/-NvOn3oiEXZw/Tl8dJXoBevI/AAAAAAAADzI/CA5fsEpfbKk/s1600/red-number-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3625" t="7997" r="23220" b="4149"/>
          <a:stretch>
            <a:fillRect/>
          </a:stretch>
        </p:blipFill>
        <p:spPr bwMode="auto">
          <a:xfrm>
            <a:off x="7956376" y="3501008"/>
            <a:ext cx="639132" cy="9361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f.nau.co.il/upload/Xternal/IsraBlog/94/99/60/609994/posts/1811764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7085"/>
          </a:xfrm>
          <a:prstGeom prst="rect">
            <a:avLst/>
          </a:prstGeom>
          <a:noFill/>
        </p:spPr>
      </p:pic>
      <p:sp>
        <p:nvSpPr>
          <p:cNvPr id="3" name="מלבן 2"/>
          <p:cNvSpPr/>
          <p:nvPr/>
        </p:nvSpPr>
        <p:spPr>
          <a:xfrm>
            <a:off x="1043608" y="404664"/>
            <a:ext cx="71304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4800" b="1" spc="50" dirty="0" smtClean="0">
                <a:ln w="11430"/>
                <a:solidFill>
                  <a:srgbClr val="02051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"והביאור בזה בפשטות":</a:t>
            </a:r>
          </a:p>
        </p:txBody>
      </p:sp>
      <p:pic>
        <p:nvPicPr>
          <p:cNvPr id="18436" name="Picture 4" descr="http://www.gan-li.co.il/image/cache/data/clali/gzirot%20sol%20smaili%20gadol-600x6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893017">
            <a:off x="7497623" y="1146089"/>
            <a:ext cx="1481017" cy="1481017"/>
          </a:xfrm>
          <a:prstGeom prst="rect">
            <a:avLst/>
          </a:prstGeom>
          <a:noFill/>
        </p:spPr>
      </p:pic>
      <p:sp>
        <p:nvSpPr>
          <p:cNvPr id="5" name="מלבן 4"/>
          <p:cNvSpPr/>
          <p:nvPr/>
        </p:nvSpPr>
        <p:spPr>
          <a:xfrm>
            <a:off x="411439" y="1412776"/>
            <a:ext cx="7358105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2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העובדה שרחל משמשת עזרה </a:t>
            </a:r>
          </a:p>
          <a:p>
            <a:pPr algn="ctr"/>
            <a:r>
              <a:rPr lang="he-IL" sz="3200" b="1" spc="50" dirty="0" err="1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לעמ"י</a:t>
            </a:r>
            <a:r>
              <a:rPr lang="he-IL" sz="32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בזמן הגלות, </a:t>
            </a:r>
          </a:p>
          <a:p>
            <a:pPr algn="ctr"/>
            <a:r>
              <a:rPr lang="he-IL" sz="32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אינה מצערת אותה או גורמת לה סבל,</a:t>
            </a:r>
          </a:p>
          <a:p>
            <a:pPr algn="ctr"/>
            <a:r>
              <a:rPr lang="he-IL" sz="32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אלא אדרבה- משמחת אותה!.</a:t>
            </a:r>
          </a:p>
        </p:txBody>
      </p:sp>
      <p:sp>
        <p:nvSpPr>
          <p:cNvPr id="6" name="מלבן 5"/>
          <p:cNvSpPr/>
          <p:nvPr/>
        </p:nvSpPr>
        <p:spPr>
          <a:xfrm>
            <a:off x="971600" y="3573016"/>
            <a:ext cx="709841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200" b="1" spc="50" dirty="0" smtClean="0">
                <a:ln w="11430"/>
                <a:solidFill>
                  <a:srgbClr val="02051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וממילא בטלה טענת יוסף כלפי אביו:</a:t>
            </a:r>
          </a:p>
        </p:txBody>
      </p:sp>
      <p:sp>
        <p:nvSpPr>
          <p:cNvPr id="7" name="מלבן 6"/>
          <p:cNvSpPr/>
          <p:nvPr/>
        </p:nvSpPr>
        <p:spPr>
          <a:xfrm>
            <a:off x="1619672" y="4235604"/>
            <a:ext cx="555632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2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יוסף חפץ בטובת אימו </a:t>
            </a:r>
          </a:p>
          <a:p>
            <a:pPr algn="ctr"/>
            <a:r>
              <a:rPr lang="he-IL" sz="32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ומאחר וזה גורם לה שמחה- </a:t>
            </a:r>
          </a:p>
          <a:p>
            <a:pPr algn="ctr"/>
            <a:r>
              <a:rPr lang="he-IL" sz="3200" b="1" spc="50" dirty="0" smtClean="0">
                <a:ln w="11430"/>
                <a:solidFill>
                  <a:srgbClr val="02051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נחה דעתו.</a:t>
            </a:r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albums.timg.co.il/userfolders/189/2814936/2814936200979204841.jpg?time=0"/>
          <p:cNvPicPr>
            <a:picLocks noChangeAspect="1" noChangeArrowheads="1"/>
          </p:cNvPicPr>
          <p:nvPr/>
        </p:nvPicPr>
        <p:blipFill>
          <a:blip r:embed="rId2" cstate="print">
            <a:lum bright="11000" contrast="-5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3" name="מלבן 2"/>
          <p:cNvSpPr/>
          <p:nvPr/>
        </p:nvSpPr>
        <p:spPr>
          <a:xfrm>
            <a:off x="287000" y="404664"/>
            <a:ext cx="86437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200" b="1" spc="50" dirty="0" smtClean="0">
                <a:ln w="11430"/>
                <a:solidFill>
                  <a:srgbClr val="02051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מסירות נפשה של רחל מתבטאת ב-2 עניינים:</a:t>
            </a:r>
          </a:p>
        </p:txBody>
      </p:sp>
      <p:sp>
        <p:nvSpPr>
          <p:cNvPr id="7" name="מלבן 6"/>
          <p:cNvSpPr/>
          <p:nvPr/>
        </p:nvSpPr>
        <p:spPr>
          <a:xfrm>
            <a:off x="971600" y="1268760"/>
            <a:ext cx="7560840" cy="4680520"/>
          </a:xfrm>
          <a:prstGeom prst="rect">
            <a:avLst/>
          </a:prstGeom>
          <a:solidFill>
            <a:srgbClr val="FFD243"/>
          </a:solidFill>
          <a:ln>
            <a:solidFill>
              <a:srgbClr val="FFD243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/>
            <a:endParaRPr lang="he-IL" sz="2000" dirty="0" smtClean="0">
              <a:solidFill>
                <a:schemeClr val="tx1"/>
              </a:solidFill>
              <a:latin typeface="BN Alpaca" pitchFamily="2" charset="-79"/>
              <a:cs typeface="BN Alpaca" pitchFamily="2" charset="-79"/>
            </a:endParaRPr>
          </a:p>
        </p:txBody>
      </p:sp>
      <p:pic>
        <p:nvPicPr>
          <p:cNvPr id="19464" name="Picture 8" descr="http://upload.wikimedia.org/wikipedia/commons/thumb/0/01/Hebron001.JPG/250px-Hebron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484784"/>
            <a:ext cx="3096344" cy="41044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60" name="Picture 4" descr="http://www.tanialuiz.com/tania/images/stories/virtuemart/product/bipolar_tipo_1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1412776"/>
            <a:ext cx="720080" cy="864096"/>
          </a:xfrm>
          <a:prstGeom prst="rect">
            <a:avLst/>
          </a:prstGeom>
          <a:noFill/>
        </p:spPr>
      </p:pic>
      <p:sp>
        <p:nvSpPr>
          <p:cNvPr id="9" name="מלבן 8"/>
          <p:cNvSpPr/>
          <p:nvPr/>
        </p:nvSpPr>
        <p:spPr>
          <a:xfrm>
            <a:off x="4392488" y="2348880"/>
            <a:ext cx="4572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e-IL" sz="2000" dirty="0" smtClean="0">
                <a:latin typeface="BN Alpaca" pitchFamily="2" charset="-79"/>
                <a:cs typeface="BN Alpaca" pitchFamily="2" charset="-79"/>
              </a:rPr>
              <a:t>הוויתור על </a:t>
            </a:r>
            <a:r>
              <a:rPr lang="he-IL" sz="2000" u="sng" dirty="0" smtClean="0">
                <a:ln>
                  <a:solidFill>
                    <a:srgbClr val="02051C"/>
                  </a:solidFill>
                </a:ln>
                <a:solidFill>
                  <a:srgbClr val="C00000"/>
                </a:solidFill>
                <a:latin typeface="BN Alpaca" pitchFamily="2" charset="-79"/>
                <a:cs typeface="BN Alpaca" pitchFamily="2" charset="-79"/>
              </a:rPr>
              <a:t>מקום הקבורה</a:t>
            </a:r>
            <a:r>
              <a:rPr lang="he-IL" sz="2000" dirty="0" smtClean="0">
                <a:latin typeface="BN Alpaca" pitchFamily="2" charset="-79"/>
                <a:cs typeface="BN Alpaca" pitchFamily="2" charset="-79"/>
              </a:rPr>
              <a:t>: </a:t>
            </a:r>
          </a:p>
          <a:p>
            <a:pPr algn="ctr"/>
            <a:r>
              <a:rPr lang="he-IL" sz="2000" dirty="0" smtClean="0">
                <a:ln>
                  <a:solidFill>
                    <a:srgbClr val="02051C"/>
                  </a:solidFill>
                </a:ln>
                <a:solidFill>
                  <a:srgbClr val="C00000"/>
                </a:solidFill>
                <a:latin typeface="BN Alpaca" pitchFamily="2" charset="-79"/>
                <a:cs typeface="BN Alpaca" pitchFamily="2" charset="-79"/>
              </a:rPr>
              <a:t>יחד עם יעקב אבינו- 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רחל ידעה באיזו מעלה מדובר </a:t>
            </a:r>
          </a:p>
          <a:p>
            <a:pPr algn="ctr"/>
            <a:r>
              <a:rPr lang="he-IL" dirty="0" err="1" smtClean="0">
                <a:latin typeface="BN Alpaca" pitchFamily="2" charset="-79"/>
                <a:cs typeface="BN Alpaca" pitchFamily="2" charset="-79"/>
              </a:rPr>
              <a:t>להקבר</a:t>
            </a:r>
            <a:r>
              <a:rPr lang="he-IL" dirty="0" smtClean="0">
                <a:latin typeface="BN Alpaca" pitchFamily="2" charset="-79"/>
                <a:cs typeface="BN Alpaca" pitchFamily="2" charset="-79"/>
              </a:rPr>
              <a:t> במחיצת יעקב. 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שהרי "האמהות נביאות היו" 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ואף גדלה מעלת נבואתן 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על נבואת האבות.</a:t>
            </a:r>
          </a:p>
          <a:p>
            <a:pPr algn="ctr"/>
            <a:r>
              <a:rPr lang="he-IL" sz="2000" dirty="0" smtClean="0">
                <a:ln>
                  <a:solidFill>
                    <a:srgbClr val="02051C"/>
                  </a:solidFill>
                </a:ln>
                <a:solidFill>
                  <a:srgbClr val="C00000"/>
                </a:solidFill>
                <a:latin typeface="BN Alpaca" pitchFamily="2" charset="-79"/>
                <a:cs typeface="BN Alpaca" pitchFamily="2" charset="-79"/>
              </a:rPr>
              <a:t>ובמערת המכפלה-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שם קבורים כל האבות והאמהות.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ובטח שהייתה רוצה </a:t>
            </a:r>
            <a:r>
              <a:rPr lang="he-IL" dirty="0" err="1" smtClean="0">
                <a:latin typeface="BN Alpaca" pitchFamily="2" charset="-79"/>
                <a:cs typeface="BN Alpaca" pitchFamily="2" charset="-79"/>
              </a:rPr>
              <a:t>להקבר</a:t>
            </a:r>
            <a:r>
              <a:rPr lang="he-IL" dirty="0" smtClean="0">
                <a:latin typeface="BN Alpaca" pitchFamily="2" charset="-79"/>
                <a:cs typeface="BN Alpaca" pitchFamily="2" charset="-79"/>
              </a:rPr>
              <a:t> לידם.</a:t>
            </a:r>
          </a:p>
        </p:txBody>
      </p:sp>
      <p:pic>
        <p:nvPicPr>
          <p:cNvPr id="19462" name="Picture 6" descr="https://encrypted-tbn0.gstatic.com/images?q=tbn:ANd9GcTv52q4oPqN_2UKl4Rg-Rf518rQ6yZeEXgXSaEZhrjyoyOo5LYn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1412776"/>
            <a:ext cx="720080" cy="864097"/>
          </a:xfrm>
          <a:prstGeom prst="rect">
            <a:avLst/>
          </a:prstGeom>
          <a:noFill/>
        </p:spPr>
      </p:pic>
      <p:sp>
        <p:nvSpPr>
          <p:cNvPr id="10" name="מלבן 9"/>
          <p:cNvSpPr/>
          <p:nvPr/>
        </p:nvSpPr>
        <p:spPr>
          <a:xfrm>
            <a:off x="4464496" y="2564904"/>
            <a:ext cx="4572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e-IL" sz="2000" dirty="0" smtClean="0">
                <a:latin typeface="BN Alpaca" pitchFamily="2" charset="-79"/>
                <a:cs typeface="BN Alpaca" pitchFamily="2" charset="-79"/>
              </a:rPr>
              <a:t>ויתור עבור </a:t>
            </a:r>
            <a:r>
              <a:rPr lang="he-IL" sz="2000" u="sng" dirty="0" smtClean="0">
                <a:ln>
                  <a:solidFill>
                    <a:srgbClr val="02051C"/>
                  </a:solidFill>
                </a:ln>
                <a:solidFill>
                  <a:srgbClr val="C00000"/>
                </a:solidFill>
                <a:latin typeface="BN Alpaca" pitchFamily="2" charset="-79"/>
                <a:cs typeface="BN Alpaca" pitchFamily="2" charset="-79"/>
              </a:rPr>
              <a:t>עזרה </a:t>
            </a:r>
            <a:r>
              <a:rPr lang="he-IL" sz="2000" u="sng" dirty="0" err="1" smtClean="0">
                <a:ln>
                  <a:solidFill>
                    <a:srgbClr val="02051C"/>
                  </a:solidFill>
                </a:ln>
                <a:solidFill>
                  <a:srgbClr val="C00000"/>
                </a:solidFill>
                <a:latin typeface="BN Alpaca" pitchFamily="2" charset="-79"/>
                <a:cs typeface="BN Alpaca" pitchFamily="2" charset="-79"/>
              </a:rPr>
              <a:t>לעמ"י</a:t>
            </a:r>
            <a:r>
              <a:rPr lang="he-IL" sz="2000" u="sng" dirty="0" smtClean="0">
                <a:ln>
                  <a:solidFill>
                    <a:srgbClr val="02051C"/>
                  </a:solidFill>
                </a:ln>
                <a:solidFill>
                  <a:srgbClr val="C00000"/>
                </a:solidFill>
                <a:latin typeface="BN Alpaca" pitchFamily="2" charset="-79"/>
                <a:cs typeface="BN Alpaca" pitchFamily="2" charset="-79"/>
              </a:rPr>
              <a:t>: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שיהיו </a:t>
            </a:r>
            <a:r>
              <a:rPr lang="he-IL" sz="20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BN Alpaca" pitchFamily="2" charset="-79"/>
                <a:cs typeface="BN Alpaca" pitchFamily="2" charset="-79"/>
              </a:rPr>
              <a:t>בעתיד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 ויהיו </a:t>
            </a:r>
            <a:r>
              <a:rPr lang="he-IL" sz="20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BN Alpaca" pitchFamily="2" charset="-79"/>
                <a:cs typeface="BN Alpaca" pitchFamily="2" charset="-79"/>
              </a:rPr>
              <a:t>במצב רוחני לא טוב 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עד כדי כך שיהיו ראויים 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לקבל עליהם גלות.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וגם עבור בנים כאלו 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מוותרת רחל על קבורה </a:t>
            </a:r>
          </a:p>
          <a:p>
            <a:pPr algn="ctr"/>
            <a:r>
              <a:rPr lang="he-IL" dirty="0" smtClean="0">
                <a:latin typeface="BN Alpaca" pitchFamily="2" charset="-79"/>
                <a:cs typeface="BN Alpaca" pitchFamily="2" charset="-79"/>
              </a:rPr>
              <a:t>במחיצת יעקב.</a:t>
            </a:r>
          </a:p>
        </p:txBody>
      </p:sp>
      <p:pic>
        <p:nvPicPr>
          <p:cNvPr id="19466" name="Picture 10" descr="http://www.chagim.org.il/UserFiles/Image/%20%20(14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1844824"/>
            <a:ext cx="3240360" cy="3672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מלבן 11"/>
          <p:cNvSpPr/>
          <p:nvPr/>
        </p:nvSpPr>
        <p:spPr>
          <a:xfrm>
            <a:off x="520959" y="6021288"/>
            <a:ext cx="79608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200" b="1" spc="50" dirty="0" smtClean="0">
                <a:ln w="11430"/>
                <a:solidFill>
                  <a:srgbClr val="02051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ולכן, בשבילה החזיר ה' את </a:t>
            </a:r>
            <a:r>
              <a:rPr lang="he-IL" sz="3200" b="1" spc="50" dirty="0" err="1" smtClean="0">
                <a:ln w="11430"/>
                <a:solidFill>
                  <a:srgbClr val="02051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עמ"י</a:t>
            </a:r>
            <a:r>
              <a:rPr lang="he-IL" sz="3200" b="1" spc="50" dirty="0" smtClean="0">
                <a:ln w="11430"/>
                <a:solidFill>
                  <a:srgbClr val="02051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לגבולם.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9" grpId="0"/>
      <p:bldP spid="9" grpId="1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f.nanafiles.co.il/upload/Xternal/IsraBlog/77/51/52/525177/posts/139783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מלבן 2"/>
          <p:cNvSpPr/>
          <p:nvPr/>
        </p:nvSpPr>
        <p:spPr>
          <a:xfrm>
            <a:off x="467544" y="476672"/>
            <a:ext cx="8280920" cy="47095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Down">
              <a:avLst>
                <a:gd name="adj" fmla="val 0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1200" b="1" cap="none" spc="50" dirty="0" smtClean="0">
                <a:ln w="11430"/>
                <a:solidFill>
                  <a:srgbClr val="FFC000"/>
                </a:solidFill>
                <a:latin typeface="BN Alpaca" pitchFamily="2" charset="-79"/>
                <a:cs typeface="BN Alpaca" pitchFamily="2" charset="-79"/>
              </a:rPr>
              <a:t>ההוראה מכך לנשי ובנות ישראל</a:t>
            </a:r>
            <a:r>
              <a:rPr lang="he-IL" sz="1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:</a:t>
            </a:r>
          </a:p>
        </p:txBody>
      </p:sp>
      <p:sp>
        <p:nvSpPr>
          <p:cNvPr id="5" name="מלבן 4"/>
          <p:cNvSpPr/>
          <p:nvPr/>
        </p:nvSpPr>
        <p:spPr>
          <a:xfrm>
            <a:off x="755576" y="1268760"/>
            <a:ext cx="763284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2800" b="1" cap="none" spc="50" dirty="0" smtClean="0">
                <a:ln w="11430"/>
                <a:solidFill>
                  <a:srgbClr val="FFC000"/>
                </a:solidFill>
                <a:latin typeface="BN Alpaca" pitchFamily="2" charset="-79"/>
                <a:cs typeface="BN Alpaca" pitchFamily="2" charset="-79"/>
              </a:rPr>
              <a:t>מהנהגתה של רחל ניתן ללמוד כי ביכולתן של נשים בדורנו לפעול "ושבו בנים לגבולם"</a:t>
            </a:r>
            <a:endParaRPr lang="he-IL" sz="2800" b="1" cap="none" spc="50" dirty="0" smtClean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6" name="מלבן מעוגל 5"/>
          <p:cNvSpPr/>
          <p:nvPr/>
        </p:nvSpPr>
        <p:spPr>
          <a:xfrm>
            <a:off x="5076056" y="2492896"/>
            <a:ext cx="3528392" cy="1512168"/>
          </a:xfrm>
          <a:prstGeom prst="roundRect">
            <a:avLst/>
          </a:prstGeom>
          <a:solidFill>
            <a:srgbClr val="FFD243"/>
          </a:solidFill>
          <a:ln>
            <a:solidFill>
              <a:srgbClr val="FFD24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u="sng" dirty="0" smtClean="0">
                <a:solidFill>
                  <a:srgbClr val="640000"/>
                </a:solidFill>
                <a:latin typeface="BN Begilophim" pitchFamily="2" charset="-79"/>
                <a:cs typeface="BN Begilophim" pitchFamily="2" charset="-79"/>
              </a:rPr>
              <a:t>גלויות קודמות:</a:t>
            </a:r>
          </a:p>
          <a:p>
            <a:pPr algn="ctr"/>
            <a:r>
              <a:rPr lang="he-IL" sz="2000" dirty="0" smtClean="0">
                <a:solidFill>
                  <a:schemeClr val="tx1"/>
                </a:solidFill>
                <a:latin typeface="BN Begilophim" pitchFamily="2" charset="-79"/>
                <a:cs typeface="BN Begilophim" pitchFamily="2" charset="-79"/>
              </a:rPr>
              <a:t>כאשר </a:t>
            </a:r>
            <a:r>
              <a:rPr lang="he-IL" sz="2000" dirty="0" err="1" smtClean="0">
                <a:solidFill>
                  <a:schemeClr val="tx1"/>
                </a:solidFill>
                <a:latin typeface="BN Begilophim" pitchFamily="2" charset="-79"/>
                <a:cs typeface="BN Begilophim" pitchFamily="2" charset="-79"/>
              </a:rPr>
              <a:t>עמ"י</a:t>
            </a:r>
            <a:r>
              <a:rPr lang="he-IL" sz="2000" dirty="0" smtClean="0">
                <a:solidFill>
                  <a:schemeClr val="tx1"/>
                </a:solidFill>
                <a:latin typeface="BN Begilophim" pitchFamily="2" charset="-79"/>
                <a:cs typeface="BN Begilophim" pitchFamily="2" charset="-79"/>
              </a:rPr>
              <a:t> נגאלו ושבו לארץ, היו עדיין יהודים שנשארו בגלות.</a:t>
            </a:r>
          </a:p>
          <a:p>
            <a:pPr algn="ctr"/>
            <a:r>
              <a:rPr lang="he-IL" sz="2000" dirty="0" smtClean="0">
                <a:solidFill>
                  <a:schemeClr val="tx1"/>
                </a:solidFill>
                <a:latin typeface="BN Begilophim" pitchFamily="2" charset="-79"/>
                <a:cs typeface="BN Begilophim" pitchFamily="2" charset="-79"/>
              </a:rPr>
              <a:t>והגאולה לא הייתה שלימה.</a:t>
            </a:r>
            <a:endParaRPr lang="he-IL" sz="2000" dirty="0">
              <a:solidFill>
                <a:schemeClr val="tx1"/>
              </a:solidFill>
              <a:latin typeface="BN Begilophim" pitchFamily="2" charset="-79"/>
              <a:cs typeface="BN Begilophim" pitchFamily="2" charset="-79"/>
            </a:endParaRPr>
          </a:p>
        </p:txBody>
      </p:sp>
      <p:sp>
        <p:nvSpPr>
          <p:cNvPr id="7" name="מלבן מעוגל 6"/>
          <p:cNvSpPr/>
          <p:nvPr/>
        </p:nvSpPr>
        <p:spPr>
          <a:xfrm>
            <a:off x="1043608" y="2492896"/>
            <a:ext cx="3528392" cy="1512168"/>
          </a:xfrm>
          <a:prstGeom prst="roundRect">
            <a:avLst/>
          </a:prstGeom>
          <a:solidFill>
            <a:srgbClr val="FFD243"/>
          </a:solidFill>
          <a:ln>
            <a:solidFill>
              <a:srgbClr val="FFD24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u="sng" dirty="0" smtClean="0">
                <a:solidFill>
                  <a:srgbClr val="640000"/>
                </a:solidFill>
                <a:latin typeface="BN Begilophim" pitchFamily="2" charset="-79"/>
                <a:cs typeface="BN Begilophim" pitchFamily="2" charset="-79"/>
              </a:rPr>
              <a:t>הגאולה האחרונה:</a:t>
            </a:r>
          </a:p>
          <a:p>
            <a:pPr algn="ctr"/>
            <a:r>
              <a:rPr lang="he-IL" sz="2000" dirty="0" smtClean="0">
                <a:solidFill>
                  <a:schemeClr val="tx1"/>
                </a:solidFill>
                <a:latin typeface="BN Begilophim" pitchFamily="2" charset="-79"/>
                <a:cs typeface="BN Begilophim" pitchFamily="2" charset="-79"/>
              </a:rPr>
              <a:t>אף יהודי לא יישאר בגלות!</a:t>
            </a:r>
          </a:p>
          <a:p>
            <a:pPr algn="ctr"/>
            <a:r>
              <a:rPr lang="he-IL" sz="2000" dirty="0" smtClean="0">
                <a:solidFill>
                  <a:schemeClr val="tx1"/>
                </a:solidFill>
                <a:latin typeface="BN Begilophim" pitchFamily="2" charset="-79"/>
                <a:cs typeface="BN Begilophim" pitchFamily="2" charset="-79"/>
              </a:rPr>
              <a:t>וכל זמן שיש אפילו יהודי אחד בגלות זה מעכב את גאולת כלל </a:t>
            </a:r>
            <a:r>
              <a:rPr lang="he-IL" sz="2000" dirty="0" err="1" smtClean="0">
                <a:solidFill>
                  <a:schemeClr val="tx1"/>
                </a:solidFill>
                <a:latin typeface="BN Begilophim" pitchFamily="2" charset="-79"/>
                <a:cs typeface="BN Begilophim" pitchFamily="2" charset="-79"/>
              </a:rPr>
              <a:t>עמ"י</a:t>
            </a:r>
            <a:r>
              <a:rPr lang="he-IL" sz="2000" dirty="0" smtClean="0">
                <a:solidFill>
                  <a:schemeClr val="tx1"/>
                </a:solidFill>
                <a:latin typeface="BN Begilophim" pitchFamily="2" charset="-79"/>
                <a:cs typeface="BN Begilophim" pitchFamily="2" charset="-79"/>
              </a:rPr>
              <a:t>.</a:t>
            </a:r>
          </a:p>
        </p:txBody>
      </p:sp>
      <p:sp>
        <p:nvSpPr>
          <p:cNvPr id="8" name="מלבן 7"/>
          <p:cNvSpPr/>
          <p:nvPr/>
        </p:nvSpPr>
        <p:spPr>
          <a:xfrm>
            <a:off x="3995936" y="2492896"/>
            <a:ext cx="15103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200" b="1" cap="none" spc="50" dirty="0" err="1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glow rad="101600">
                    <a:srgbClr val="6400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לעומ"ז</a:t>
            </a:r>
            <a:endParaRPr lang="he-IL" sz="3200" b="1" cap="none" spc="50" dirty="0">
              <a:ln w="11430">
                <a:solidFill>
                  <a:srgbClr val="640000"/>
                </a:solidFill>
              </a:ln>
              <a:solidFill>
                <a:srgbClr val="FFC000"/>
              </a:solidFill>
              <a:effectLst>
                <a:glow rad="101600">
                  <a:srgbClr val="6400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1619672" y="4637454"/>
            <a:ext cx="5860899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2800" b="1" spc="5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glow rad="101600">
                    <a:srgbClr val="6400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ע"י </a:t>
            </a:r>
            <a:r>
              <a:rPr lang="he-IL" sz="2800" b="1" cap="none" spc="5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glow rad="101600">
                    <a:srgbClr val="6400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גאולתו של אותו היהודי </a:t>
            </a:r>
          </a:p>
          <a:p>
            <a:pPr algn="ctr"/>
            <a:r>
              <a:rPr lang="he-IL" sz="2800" b="1" cap="none" spc="5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glow rad="101600">
                    <a:srgbClr val="6400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שנמצא במצב של "תינוק שנשבה"</a:t>
            </a:r>
          </a:p>
          <a:p>
            <a:pPr algn="ctr"/>
            <a:r>
              <a:rPr lang="he-IL" sz="2800" b="1" cap="none" spc="5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glow rad="101600">
                    <a:srgbClr val="6400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והחזרתו ליהדות וקיום </a:t>
            </a:r>
            <a:r>
              <a:rPr lang="he-IL" sz="2800" b="1" cap="none" spc="50" dirty="0" err="1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glow rad="101600">
                    <a:srgbClr val="6400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תומ"צ</a:t>
            </a:r>
            <a:r>
              <a:rPr lang="he-IL" sz="2800" b="1" spc="5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glow rad="101600">
                    <a:srgbClr val="6400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-</a:t>
            </a:r>
          </a:p>
          <a:p>
            <a:pPr algn="ctr"/>
            <a:r>
              <a:rPr lang="he-IL" sz="2800" b="1" spc="5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glow rad="101600">
                    <a:srgbClr val="6400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"ושבו בנים לגבולם".</a:t>
            </a:r>
            <a:endParaRPr lang="he-IL" sz="2800" b="1" cap="none" spc="50" dirty="0">
              <a:ln w="11430">
                <a:solidFill>
                  <a:srgbClr val="640000"/>
                </a:solidFill>
              </a:ln>
              <a:solidFill>
                <a:srgbClr val="FFC000"/>
              </a:solidFill>
              <a:effectLst>
                <a:glow rad="101600">
                  <a:srgbClr val="6400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2483768" y="4149080"/>
            <a:ext cx="42530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800" b="1" spc="5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glow rad="101600">
                    <a:srgbClr val="6400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אם כן, יש לפעול! כיצד?</a:t>
            </a:r>
          </a:p>
        </p:txBody>
      </p:sp>
      <p:pic>
        <p:nvPicPr>
          <p:cNvPr id="20486" name="Picture 6" descr="http://www.effectonline.co.il/_Uploads/dbsArticles/881917ZO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437112"/>
            <a:ext cx="1084165" cy="22339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 animBg="1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shaish-getano.pixelfree.co.il/Templates/Backgrounds/Ice-Quartz-8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מלבן 3"/>
          <p:cNvSpPr/>
          <p:nvPr/>
        </p:nvSpPr>
        <p:spPr>
          <a:xfrm>
            <a:off x="0" y="260648"/>
            <a:ext cx="91358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he-IL" sz="3200" b="1" cap="none" spc="0" dirty="0" smtClean="0">
                <a:ln w="11430"/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הוראה זו מהווה </a:t>
            </a:r>
            <a:r>
              <a:rPr lang="he-IL" sz="3200" b="1" u="sng" cap="none" spc="0" dirty="0" smtClean="0">
                <a:ln w="11430"/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נתינת </a:t>
            </a:r>
            <a:r>
              <a:rPr lang="he-IL" sz="3200" b="1" u="sng" cap="none" spc="0" dirty="0" err="1" smtClean="0">
                <a:ln w="11430"/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כח</a:t>
            </a:r>
            <a:r>
              <a:rPr lang="he-IL" sz="3200" b="1" cap="none" spc="0" dirty="0" smtClean="0">
                <a:ln w="11430"/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עבור כלל נשות ישראל:</a:t>
            </a:r>
            <a:endParaRPr lang="he-IL" sz="3200" b="1" cap="none" spc="0" dirty="0">
              <a:ln w="11430"/>
              <a:solidFill>
                <a:srgbClr val="64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7" name="מלבן מעוגל 6"/>
          <p:cNvSpPr/>
          <p:nvPr/>
        </p:nvSpPr>
        <p:spPr>
          <a:xfrm>
            <a:off x="5436096" y="3573016"/>
            <a:ext cx="2448272" cy="1080120"/>
          </a:xfrm>
          <a:prstGeom prst="roundRect">
            <a:avLst/>
          </a:prstGeom>
          <a:solidFill>
            <a:srgbClr val="640000"/>
          </a:solidFill>
          <a:ln w="57150">
            <a:solidFill>
              <a:srgbClr val="FFD2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ויתור על </a:t>
            </a:r>
            <a:r>
              <a:rPr lang="he-IL" sz="2000" u="sng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עניין נעלה</a:t>
            </a:r>
            <a:r>
              <a:rPr lang="he-IL" sz="2000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- קבורה במחיצת יעקב.</a:t>
            </a:r>
            <a:endParaRPr lang="he-IL" sz="2000" dirty="0">
              <a:solidFill>
                <a:srgbClr val="FFD243"/>
              </a:solidFill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9" name="מלבן מעוגל 8"/>
          <p:cNvSpPr/>
          <p:nvPr/>
        </p:nvSpPr>
        <p:spPr>
          <a:xfrm>
            <a:off x="5436096" y="4941168"/>
            <a:ext cx="2448272" cy="1296144"/>
          </a:xfrm>
          <a:prstGeom prst="roundRect">
            <a:avLst/>
          </a:prstGeom>
          <a:solidFill>
            <a:srgbClr val="640000"/>
          </a:solidFill>
          <a:ln w="57150">
            <a:solidFill>
              <a:srgbClr val="FFD2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ויתור עבור דור שיהיה ב</a:t>
            </a:r>
            <a:r>
              <a:rPr lang="he-IL" sz="2000" u="sng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עתיד</a:t>
            </a:r>
            <a:r>
              <a:rPr lang="he-IL" sz="2000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, ומצבו הרוחני יהיה לא טוב.</a:t>
            </a:r>
            <a:endParaRPr lang="he-IL" sz="2000" dirty="0">
              <a:solidFill>
                <a:srgbClr val="FFD243"/>
              </a:solidFill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0" name="מלבן מעוגל 9"/>
          <p:cNvSpPr/>
          <p:nvPr/>
        </p:nvSpPr>
        <p:spPr>
          <a:xfrm>
            <a:off x="1763688" y="3573016"/>
            <a:ext cx="2448272" cy="1080120"/>
          </a:xfrm>
          <a:prstGeom prst="roundRect">
            <a:avLst/>
          </a:prstGeom>
          <a:solidFill>
            <a:srgbClr val="640000"/>
          </a:solidFill>
          <a:ln w="57150">
            <a:solidFill>
              <a:srgbClr val="FFD2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ויתור על דברים </a:t>
            </a:r>
            <a:r>
              <a:rPr lang="he-IL" sz="2000" u="sng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שלא בערך </a:t>
            </a:r>
            <a:r>
              <a:rPr lang="he-IL" sz="2000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לויתורה של רחל.</a:t>
            </a:r>
            <a:endParaRPr lang="he-IL" sz="2000" dirty="0">
              <a:solidFill>
                <a:srgbClr val="FFD243"/>
              </a:solidFill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1" name="מלבן מעוגל 10"/>
          <p:cNvSpPr/>
          <p:nvPr/>
        </p:nvSpPr>
        <p:spPr>
          <a:xfrm>
            <a:off x="1763688" y="4941168"/>
            <a:ext cx="2448272" cy="1296144"/>
          </a:xfrm>
          <a:prstGeom prst="roundRect">
            <a:avLst/>
          </a:prstGeom>
          <a:solidFill>
            <a:srgbClr val="640000"/>
          </a:solidFill>
          <a:ln w="57150">
            <a:solidFill>
              <a:srgbClr val="FFD2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ויתור עבור יהודים מ</a:t>
            </a:r>
            <a:r>
              <a:rPr lang="he-IL" sz="2000" u="sng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דורנו</a:t>
            </a:r>
            <a:r>
              <a:rPr lang="he-IL" sz="2000" dirty="0" smtClean="0">
                <a:solidFill>
                  <a:srgbClr val="FFD243"/>
                </a:solidFill>
                <a:latin typeface="BN Alpaca" pitchFamily="2" charset="-79"/>
                <a:cs typeface="BN Alpaca" pitchFamily="2" charset="-79"/>
              </a:rPr>
              <a:t>.</a:t>
            </a:r>
            <a:endParaRPr lang="he-IL" sz="2000" dirty="0">
              <a:solidFill>
                <a:srgbClr val="FFD243"/>
              </a:solidFill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5292080" y="2924944"/>
            <a:ext cx="270458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2800" b="1" cap="none" spc="50" dirty="0" smtClean="0">
                <a:ln w="11430">
                  <a:solidFill>
                    <a:srgbClr val="FFD243"/>
                  </a:solidFill>
                </a:ln>
                <a:solidFill>
                  <a:srgbClr val="6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ויתורה של רחל:</a:t>
            </a:r>
            <a:endParaRPr lang="he-IL" sz="2800" b="1" cap="none" spc="50" dirty="0">
              <a:ln w="11430">
                <a:solidFill>
                  <a:srgbClr val="FFD243"/>
                </a:solidFill>
              </a:ln>
              <a:solidFill>
                <a:srgbClr val="64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3" name="מלבן 12"/>
          <p:cNvSpPr/>
          <p:nvPr/>
        </p:nvSpPr>
        <p:spPr>
          <a:xfrm>
            <a:off x="1026017" y="2924944"/>
            <a:ext cx="360387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2800" b="1" cap="none" spc="50" dirty="0" smtClean="0">
                <a:ln w="11430">
                  <a:solidFill>
                    <a:srgbClr val="FFD243"/>
                  </a:solidFill>
                </a:ln>
                <a:solidFill>
                  <a:srgbClr val="64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ויתור הנדרש מאיתנו:</a:t>
            </a:r>
            <a:endParaRPr lang="he-IL" sz="2800" b="1" cap="none" spc="50" dirty="0">
              <a:ln w="11430">
                <a:solidFill>
                  <a:srgbClr val="FFD243"/>
                </a:solidFill>
              </a:ln>
              <a:solidFill>
                <a:srgbClr val="64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4" name="מלבן 13"/>
          <p:cNvSpPr/>
          <p:nvPr/>
        </p:nvSpPr>
        <p:spPr>
          <a:xfrm rot="20104001">
            <a:off x="3969465" y="4409406"/>
            <a:ext cx="16690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3600" b="1" cap="none" spc="50" dirty="0" err="1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glow rad="101600">
                    <a:srgbClr val="64000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לעומ"ז</a:t>
            </a:r>
            <a:endParaRPr lang="he-IL" sz="3600" b="1" cap="none" spc="50" dirty="0">
              <a:ln w="11430">
                <a:solidFill>
                  <a:srgbClr val="640000"/>
                </a:solidFill>
              </a:ln>
              <a:solidFill>
                <a:srgbClr val="FFC000"/>
              </a:solidFill>
              <a:effectLst>
                <a:glow rad="101600">
                  <a:srgbClr val="640000">
                    <a:alpha val="60000"/>
                  </a:srgb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pic>
        <p:nvPicPr>
          <p:cNvPr id="21510" name="Picture 6" descr="http://seethemitzvah.files.wordpress.com/2011/04/quiet.gif?w=53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144" t="3024" r="15329" b="4745"/>
          <a:stretch>
            <a:fillRect/>
          </a:stretch>
        </p:blipFill>
        <p:spPr bwMode="auto">
          <a:xfrm rot="20302021">
            <a:off x="687132" y="1071492"/>
            <a:ext cx="669816" cy="928608"/>
          </a:xfrm>
          <a:prstGeom prst="rect">
            <a:avLst/>
          </a:prstGeom>
          <a:noFill/>
        </p:spPr>
      </p:pic>
      <p:sp>
        <p:nvSpPr>
          <p:cNvPr id="17" name="מלבן 16"/>
          <p:cNvSpPr/>
          <p:nvPr/>
        </p:nvSpPr>
        <p:spPr>
          <a:xfrm>
            <a:off x="323528" y="2204864"/>
            <a:ext cx="86044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he-IL" sz="3200" b="1" cap="none" spc="0" dirty="0" smtClean="0">
                <a:ln w="11430">
                  <a:noFill/>
                </a:ln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והרי, </a:t>
            </a:r>
            <a:r>
              <a:rPr lang="he-IL" sz="3200" b="1" cap="none" spc="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"</a:t>
            </a:r>
            <a:r>
              <a:rPr lang="he-IL" sz="3200" b="1" u="sng" cap="none" spc="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יגעת</a:t>
            </a:r>
            <a:r>
              <a:rPr lang="he-IL" sz="3200" b="1" cap="none" spc="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ו</a:t>
            </a:r>
            <a:r>
              <a:rPr lang="he-IL" sz="3200" b="1" u="sng" cap="none" spc="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מצאת</a:t>
            </a:r>
            <a:r>
              <a:rPr lang="he-IL" sz="3200" b="1" cap="none" spc="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תאמין"</a:t>
            </a:r>
            <a:endParaRPr lang="he-IL" sz="3200" b="1" cap="none" spc="0" dirty="0">
              <a:ln w="11430">
                <a:solidFill>
                  <a:srgbClr val="640000"/>
                </a:solidFill>
              </a:ln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cxnSp>
        <p:nvCxnSpPr>
          <p:cNvPr id="19" name="מחבר חץ ישר 18"/>
          <p:cNvCxnSpPr/>
          <p:nvPr/>
        </p:nvCxnSpPr>
        <p:spPr>
          <a:xfrm>
            <a:off x="5580112" y="2780928"/>
            <a:ext cx="216024" cy="288032"/>
          </a:xfrm>
          <a:prstGeom prst="straightConnector1">
            <a:avLst/>
          </a:prstGeom>
          <a:ln>
            <a:solidFill>
              <a:srgbClr val="64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מלבן מעוגל 21"/>
          <p:cNvSpPr/>
          <p:nvPr/>
        </p:nvSpPr>
        <p:spPr>
          <a:xfrm>
            <a:off x="5652120" y="3140968"/>
            <a:ext cx="2232248" cy="792088"/>
          </a:xfrm>
          <a:prstGeom prst="roundRect">
            <a:avLst/>
          </a:prstGeom>
          <a:solidFill>
            <a:srgbClr val="FFD243"/>
          </a:solidFill>
          <a:ln w="38100"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>
                <a:solidFill>
                  <a:srgbClr val="640000"/>
                </a:solidFill>
                <a:latin typeface="BN Alpaca" pitchFamily="2" charset="-79"/>
                <a:cs typeface="BN Alpaca" pitchFamily="2" charset="-79"/>
              </a:rPr>
              <a:t>על ידי היגיעה מצליחים!</a:t>
            </a:r>
            <a:endParaRPr lang="he-IL" sz="2000" dirty="0">
              <a:solidFill>
                <a:srgbClr val="640000"/>
              </a:solidFill>
              <a:latin typeface="BN Alpaca" pitchFamily="2" charset="-79"/>
              <a:cs typeface="BN Alpaca" pitchFamily="2" charset="-79"/>
            </a:endParaRPr>
          </a:p>
        </p:txBody>
      </p:sp>
      <p:cxnSp>
        <p:nvCxnSpPr>
          <p:cNvPr id="23" name="מחבר חץ ישר 22"/>
          <p:cNvCxnSpPr/>
          <p:nvPr/>
        </p:nvCxnSpPr>
        <p:spPr>
          <a:xfrm flipH="1">
            <a:off x="3779912" y="2780928"/>
            <a:ext cx="216024" cy="288032"/>
          </a:xfrm>
          <a:prstGeom prst="straightConnector1">
            <a:avLst/>
          </a:prstGeom>
          <a:ln>
            <a:solidFill>
              <a:srgbClr val="64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מלבן מעוגל 24"/>
          <p:cNvSpPr/>
          <p:nvPr/>
        </p:nvSpPr>
        <p:spPr>
          <a:xfrm>
            <a:off x="899592" y="3140968"/>
            <a:ext cx="3168352" cy="1440160"/>
          </a:xfrm>
          <a:prstGeom prst="roundRect">
            <a:avLst/>
          </a:prstGeom>
          <a:solidFill>
            <a:srgbClr val="FFD243"/>
          </a:solidFill>
          <a:ln w="38100">
            <a:solidFill>
              <a:srgbClr val="64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 smtClean="0">
                <a:solidFill>
                  <a:srgbClr val="640000"/>
                </a:solidFill>
                <a:latin typeface="BN Alpaca" pitchFamily="2" charset="-79"/>
                <a:cs typeface="BN Alpaca" pitchFamily="2" charset="-79"/>
              </a:rPr>
              <a:t>ויש פעמים בהם ההצלחה אינה בערך להשקעה</a:t>
            </a:r>
          </a:p>
          <a:p>
            <a:pPr algn="ctr"/>
            <a:r>
              <a:rPr lang="he-IL" sz="2000" dirty="0" smtClean="0">
                <a:solidFill>
                  <a:srgbClr val="640000"/>
                </a:solidFill>
                <a:latin typeface="BN Alpaca" pitchFamily="2" charset="-79"/>
                <a:cs typeface="BN Alpaca" pitchFamily="2" charset="-79"/>
              </a:rPr>
              <a:t>כמו מציאה (שלא טורחים עליה).</a:t>
            </a:r>
            <a:endParaRPr lang="he-IL" sz="2000" dirty="0">
              <a:solidFill>
                <a:srgbClr val="640000"/>
              </a:solidFill>
              <a:latin typeface="BN Alpaca" pitchFamily="2" charset="-79"/>
              <a:cs typeface="BN Alpaca" pitchFamily="2" charset="-79"/>
            </a:endParaRPr>
          </a:p>
        </p:txBody>
      </p:sp>
      <p:sp>
        <p:nvSpPr>
          <p:cNvPr id="1026" name="AutoShape 2" descr="http://www.scooper.co.il/pr/1016530/b47dba41-a962-4597-8b44-34c3f40fcacc/0/%D7%9B%D7%A8%D7%99%D7%AA%20%D7%A0%D7%95%D7%99%20%D7%91%D7%A6%D7%95%D7%A8%D7%AA%20%D7%9C%D7%91-%D7%90%D7%99%D7%A7%D7%90%D7%94.jpg"/>
          <p:cNvSpPr>
            <a:spLocks noChangeAspect="1" noChangeArrowheads="1"/>
          </p:cNvSpPr>
          <p:nvPr/>
        </p:nvSpPr>
        <p:spPr bwMode="auto">
          <a:xfrm>
            <a:off x="-61913" y="-136525"/>
            <a:ext cx="304801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grpSp>
        <p:nvGrpSpPr>
          <p:cNvPr id="27" name="קבוצה 26"/>
          <p:cNvGrpSpPr/>
          <p:nvPr/>
        </p:nvGrpSpPr>
        <p:grpSpPr>
          <a:xfrm>
            <a:off x="2267744" y="980728"/>
            <a:ext cx="4824536" cy="1656184"/>
            <a:chOff x="2267744" y="980728"/>
            <a:chExt cx="4824536" cy="1656184"/>
          </a:xfrm>
        </p:grpSpPr>
        <p:sp>
          <p:nvSpPr>
            <p:cNvPr id="5" name="מלבן מעוגל 4"/>
            <p:cNvSpPr/>
            <p:nvPr/>
          </p:nvSpPr>
          <p:spPr>
            <a:xfrm>
              <a:off x="2267744" y="980728"/>
              <a:ext cx="4824536" cy="1656184"/>
            </a:xfrm>
            <a:prstGeom prst="roundRect">
              <a:avLst/>
            </a:prstGeom>
            <a:solidFill>
              <a:srgbClr val="FFD243"/>
            </a:solidFill>
            <a:ln w="76200">
              <a:solidFill>
                <a:srgbClr val="6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just"/>
              <a:r>
                <a:rPr lang="he-IL" sz="2000" dirty="0" smtClean="0">
                  <a:solidFill>
                    <a:srgbClr val="640000"/>
                  </a:solidFill>
                  <a:latin typeface="BN Alpaca" pitchFamily="2" charset="-79"/>
                  <a:cs typeface="BN Alpaca" pitchFamily="2" charset="-79"/>
                </a:rPr>
                <a:t>לדאוג לטובתו של </a:t>
              </a:r>
            </a:p>
            <a:p>
              <a:pPr algn="just"/>
              <a:r>
                <a:rPr lang="he-IL" sz="2000" dirty="0" smtClean="0">
                  <a:solidFill>
                    <a:srgbClr val="640000"/>
                  </a:solidFill>
                  <a:latin typeface="BN Alpaca" pitchFamily="2" charset="-79"/>
                  <a:cs typeface="BN Alpaca" pitchFamily="2" charset="-79"/>
                </a:rPr>
                <a:t>כל אחד ואחד </a:t>
              </a:r>
              <a:r>
                <a:rPr lang="he-IL" sz="2000" dirty="0" err="1" smtClean="0">
                  <a:solidFill>
                    <a:srgbClr val="640000"/>
                  </a:solidFill>
                  <a:latin typeface="BN Alpaca" pitchFamily="2" charset="-79"/>
                  <a:cs typeface="BN Alpaca" pitchFamily="2" charset="-79"/>
                </a:rPr>
                <a:t>מעמ"י</a:t>
              </a:r>
              <a:endParaRPr lang="he-IL" sz="2000" dirty="0" smtClean="0">
                <a:solidFill>
                  <a:srgbClr val="640000"/>
                </a:solidFill>
                <a:latin typeface="BN Alpaca" pitchFamily="2" charset="-79"/>
                <a:cs typeface="BN Alpaca" pitchFamily="2" charset="-79"/>
              </a:endParaRPr>
            </a:p>
            <a:p>
              <a:pPr algn="just"/>
              <a:r>
                <a:rPr lang="he-IL" sz="2000" dirty="0" smtClean="0">
                  <a:solidFill>
                    <a:srgbClr val="640000"/>
                  </a:solidFill>
                  <a:latin typeface="BN Alpaca" pitchFamily="2" charset="-79"/>
                  <a:cs typeface="BN Alpaca" pitchFamily="2" charset="-79"/>
                </a:rPr>
                <a:t>ולהשיבו לתורה ומצוות</a:t>
              </a:r>
              <a:r>
                <a:rPr lang="he-IL" sz="2000" b="1" dirty="0" smtClean="0">
                  <a:solidFill>
                    <a:srgbClr val="640000"/>
                  </a:solidFill>
                  <a:latin typeface="BN Alpaca" pitchFamily="2" charset="-79"/>
                  <a:cs typeface="BN Alpaca" pitchFamily="2" charset="-79"/>
                </a:rPr>
                <a:t>, </a:t>
              </a:r>
            </a:p>
            <a:p>
              <a:pPr algn="just"/>
              <a:r>
                <a:rPr lang="he-IL" sz="2000" dirty="0" smtClean="0">
                  <a:solidFill>
                    <a:srgbClr val="640000"/>
                  </a:solidFill>
                  <a:latin typeface="BN Alpaca" pitchFamily="2" charset="-79"/>
                  <a:cs typeface="BN Alpaca" pitchFamily="2" charset="-79"/>
                </a:rPr>
                <a:t>גם כשזה אומר </a:t>
              </a:r>
            </a:p>
            <a:p>
              <a:pPr algn="just"/>
              <a:r>
                <a:rPr lang="he-IL" sz="2000" dirty="0" smtClean="0">
                  <a:solidFill>
                    <a:srgbClr val="640000"/>
                  </a:solidFill>
                  <a:latin typeface="BN Alpaca" pitchFamily="2" charset="-79"/>
                  <a:cs typeface="BN Alpaca" pitchFamily="2" charset="-79"/>
                </a:rPr>
                <a:t>לוותר על טובה אישית.</a:t>
              </a:r>
              <a:endParaRPr lang="he-IL" sz="2000" dirty="0">
                <a:solidFill>
                  <a:srgbClr val="640000"/>
                </a:solidFill>
                <a:latin typeface="BN Alpaca" pitchFamily="2" charset="-79"/>
                <a:cs typeface="BN Alpaca" pitchFamily="2" charset="-79"/>
              </a:endParaRPr>
            </a:p>
          </p:txBody>
        </p:sp>
        <p:pic>
          <p:nvPicPr>
            <p:cNvPr id="1027" name="Picture 3" descr="C:\Documents and Settings\Windows XP\Desktop\כרית נוי בצורת לב-איקאה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403" t="18965" r="6751" b="21352"/>
            <a:stretch>
              <a:fillRect/>
            </a:stretch>
          </p:blipFill>
          <p:spPr bwMode="auto">
            <a:xfrm>
              <a:off x="2555776" y="1196752"/>
              <a:ext cx="1598578" cy="1080120"/>
            </a:xfrm>
            <a:prstGeom prst="rect">
              <a:avLst/>
            </a:prstGeom>
            <a:noFill/>
          </p:spPr>
        </p:pic>
      </p:grpSp>
      <p:sp>
        <p:nvSpPr>
          <p:cNvPr id="15" name="מלבן 14"/>
          <p:cNvSpPr/>
          <p:nvPr/>
        </p:nvSpPr>
        <p:spPr>
          <a:xfrm>
            <a:off x="144017" y="1052736"/>
            <a:ext cx="860444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he-IL" sz="3200" b="1" dirty="0" smtClean="0">
                <a:ln w="11430"/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</a:t>
            </a:r>
            <a:r>
              <a:rPr lang="he-IL" sz="3200" b="1" cap="none" spc="0" dirty="0" smtClean="0">
                <a:ln w="11430"/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לא די בדיבורים אלא </a:t>
            </a:r>
          </a:p>
          <a:p>
            <a:pPr algn="ctr"/>
            <a:r>
              <a:rPr lang="he-IL" sz="3200" b="1" dirty="0" smtClean="0">
                <a:ln w="11430"/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            </a:t>
            </a:r>
            <a:r>
              <a:rPr lang="he-IL" sz="3200" b="1" cap="none" spc="0" dirty="0" smtClean="0">
                <a:ln w="11430">
                  <a:solidFill>
                    <a:srgbClr val="640000"/>
                  </a:solidFill>
                </a:ln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"המעשה הוא העיקר"!</a:t>
            </a:r>
            <a:endParaRPr lang="he-IL" sz="3200" b="1" cap="none" spc="0" dirty="0">
              <a:ln w="11430">
                <a:solidFill>
                  <a:srgbClr val="640000"/>
                </a:solidFill>
              </a:ln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  <p:pic>
        <p:nvPicPr>
          <p:cNvPr id="21512" name="Picture 8" descr="http://hageula.com/pic/rebbe_sicha.jpg"/>
          <p:cNvPicPr>
            <a:picLocks noChangeAspect="1" noChangeArrowheads="1"/>
          </p:cNvPicPr>
          <p:nvPr/>
        </p:nvPicPr>
        <p:blipFill>
          <a:blip r:embed="rId5" cstate="print">
            <a:lum bright="20000"/>
          </a:blip>
          <a:srcRect/>
          <a:stretch>
            <a:fillRect/>
          </a:stretch>
        </p:blipFill>
        <p:spPr bwMode="auto">
          <a:xfrm>
            <a:off x="323528" y="476672"/>
            <a:ext cx="8496944" cy="599710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26" name="מלבן 25"/>
          <p:cNvSpPr/>
          <p:nvPr/>
        </p:nvSpPr>
        <p:spPr>
          <a:xfrm>
            <a:off x="432049" y="4869160"/>
            <a:ext cx="860444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he-IL" sz="3200" b="1" dirty="0" smtClean="0">
                <a:ln w="11430">
                  <a:noFill/>
                </a:ln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והעיקר שע"י כך נזכה לקיום הייעוד </a:t>
            </a:r>
          </a:p>
          <a:p>
            <a:pPr algn="ctr"/>
            <a:r>
              <a:rPr lang="he-IL" sz="3200" b="1" dirty="0" smtClean="0">
                <a:ln w="11430">
                  <a:noFill/>
                </a:ln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של </a:t>
            </a:r>
            <a:r>
              <a:rPr lang="he-IL" sz="3200" b="1" cap="none" spc="0" dirty="0" smtClean="0">
                <a:ln w="11430">
                  <a:noFill/>
                </a:ln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"</a:t>
            </a:r>
            <a:r>
              <a:rPr lang="he-IL" sz="3200" b="1" u="sng" cap="none" spc="0" dirty="0" smtClean="0">
                <a:ln w="11430">
                  <a:noFill/>
                </a:ln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מצאתי</a:t>
            </a:r>
            <a:r>
              <a:rPr lang="he-IL" sz="3200" b="1" cap="none" spc="0" dirty="0" smtClean="0">
                <a:ln w="11430">
                  <a:noFill/>
                </a:ln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 דוד עבדי"- </a:t>
            </a:r>
          </a:p>
          <a:p>
            <a:pPr algn="ctr"/>
            <a:r>
              <a:rPr lang="he-IL" sz="3200" b="1" cap="none" spc="0" dirty="0" smtClean="0">
                <a:ln w="11430">
                  <a:noFill/>
                </a:ln>
                <a:solidFill>
                  <a:srgbClr val="64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N Alpaca" pitchFamily="2" charset="-79"/>
                <a:cs typeface="BN Alpaca" pitchFamily="2" charset="-79"/>
              </a:rPr>
              <a:t>ביאת מה"מ במהרה בימינו!.</a:t>
            </a:r>
            <a:endParaRPr lang="he-IL" sz="3200" b="1" cap="none" spc="0" dirty="0">
              <a:ln w="11430">
                <a:solidFill>
                  <a:srgbClr val="640000"/>
                </a:solidFill>
              </a:ln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N Alpaca" pitchFamily="2" charset="-79"/>
              <a:cs typeface="BN Alpaca" pitchFamily="2" charset="-79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7" grpId="0"/>
      <p:bldP spid="22" grpId="0" animBg="1"/>
      <p:bldP spid="25" grpId="0" animBg="1"/>
      <p:bldP spid="26" grpId="0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717</Words>
  <Application>Microsoft Office PowerPoint</Application>
  <PresentationFormat>‫הצגה על המסך (4:3)</PresentationFormat>
  <Paragraphs>126</Paragraphs>
  <Slides>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7" baseType="lpstr">
      <vt:lpstr>Calibri</vt:lpstr>
      <vt:lpstr>Times New Roman</vt:lpstr>
      <vt:lpstr>BN Alpaca</vt:lpstr>
      <vt:lpstr>Eras Demi ITC</vt:lpstr>
      <vt:lpstr>Arial</vt:lpstr>
      <vt:lpstr>BN Begilophim</vt:lpstr>
      <vt:lpstr>Guttman Haim</vt:lpstr>
      <vt:lpstr>ערכת נושא Office</vt:lpstr>
      <vt:lpstr>י"א מר-חשוון יום פטירת רחל אמנו</vt:lpstr>
      <vt:lpstr>מתוך שיחת פרשת ויחי: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י"א מר-חשוון יום פטירת רחל אמנו</dc:title>
  <dc:creator>WINXP</dc:creator>
  <cp:lastModifiedBy>אלמלם</cp:lastModifiedBy>
  <cp:revision>32</cp:revision>
  <dcterms:created xsi:type="dcterms:W3CDTF">2013-10-02T19:43:50Z</dcterms:created>
  <dcterms:modified xsi:type="dcterms:W3CDTF">2021-10-07T16:15:23Z</dcterms:modified>
</cp:coreProperties>
</file>