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3" r:id="rId1"/>
  </p:sldMasterIdLst>
  <p:sldIdLst>
    <p:sldId id="256" r:id="rId2"/>
    <p:sldId id="258" r:id="rId3"/>
    <p:sldId id="260" r:id="rId4"/>
    <p:sldId id="259" r:id="rId5"/>
    <p:sldId id="257" r:id="rId6"/>
    <p:sldId id="262" r:id="rId7"/>
    <p:sldId id="263" r:id="rId8"/>
    <p:sldId id="261" r:id="rId9"/>
    <p:sldId id="264" r:id="rId10"/>
    <p:sldId id="265" r:id="rId11"/>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E3B3BE-E8B0-4F77-9273-1BFB068FED67}" v="363" dt="2021-09-13T19:06:34.2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987" autoAdjust="0"/>
    <p:restoredTop sz="94660"/>
  </p:normalViewPr>
  <p:slideViewPr>
    <p:cSldViewPr snapToGrid="0">
      <p:cViewPr varScale="1">
        <p:scale>
          <a:sx n="87" d="100"/>
          <a:sy n="87" d="100"/>
        </p:scale>
        <p:origin x="48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9/10/2022</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5993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838200" y="1825625"/>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82FA1-02B7-467E-9F16-D178149407C5}"/>
              </a:ext>
            </a:extLst>
          </p:cNvPr>
          <p:cNvSpPr>
            <a:spLocks noGrp="1"/>
          </p:cNvSpPr>
          <p:nvPr>
            <p:ph type="dt" sz="half" idx="10"/>
          </p:nvPr>
        </p:nvSpPr>
        <p:spPr/>
        <p:txBody>
          <a:bodyPr/>
          <a:lstStyle/>
          <a:p>
            <a:fld id="{82EDB8D0-98ED-4B86-9D5F-E61ADC70144D}" type="datetimeFigureOut">
              <a:rPr lang="en-US" smtClean="0"/>
              <a:t>9/10/2022</a:t>
            </a:fld>
            <a:endParaRPr lang="en-US" dirty="0"/>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0813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A5F313-1240-47AE-A026-7F349292B5CA}"/>
              </a:ext>
            </a:extLst>
          </p:cNvPr>
          <p:cNvSpPr>
            <a:spLocks noGrp="1"/>
          </p:cNvSpPr>
          <p:nvPr>
            <p:ph type="dt" sz="half" idx="10"/>
          </p:nvPr>
        </p:nvSpPr>
        <p:spPr/>
        <p:txBody>
          <a:bodyPr/>
          <a:lstStyle/>
          <a:p>
            <a:fld id="{82EDB8D0-98ED-4B86-9D5F-E61ADC70144D}" type="datetimeFigureOut">
              <a:rPr lang="en-US" smtClean="0"/>
              <a:t>9/10/2022</a:t>
            </a:fld>
            <a:endParaRPr lang="en-US"/>
          </a:p>
        </p:txBody>
      </p:sp>
      <p:sp>
        <p:nvSpPr>
          <p:cNvPr id="5" name="Footer Placeholder 4">
            <a:extLst>
              <a:ext uri="{FF2B5EF4-FFF2-40B4-BE49-F238E27FC236}">
                <a16:creationId xmlns:a16="http://schemas.microsoft.com/office/drawing/2014/main" id="{22448158-6132-4335-B8E1-F6A8963837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94C5B6-1598-48B4-9B3A-3078FDBE90B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9" name="Freeform: Shape 8">
            <a:extLst>
              <a:ext uri="{FF2B5EF4-FFF2-40B4-BE49-F238E27FC236}">
                <a16:creationId xmlns:a16="http://schemas.microsoft.com/office/drawing/2014/main" id="{FEDBDD32-D3EE-4848-A112-BA814D4631CD}"/>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Arc 9">
            <a:extLst>
              <a:ext uri="{FF2B5EF4-FFF2-40B4-BE49-F238E27FC236}">
                <a16:creationId xmlns:a16="http://schemas.microsoft.com/office/drawing/2014/main" id="{61350361-843C-49D0-BD6A-ECDBA3842BA0}"/>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19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D8B65F-F709-469F-9961-4D01896CAA12}"/>
              </a:ext>
            </a:extLst>
          </p:cNvPr>
          <p:cNvSpPr>
            <a:spLocks noGrp="1"/>
          </p:cNvSpPr>
          <p:nvPr>
            <p:ph type="dt" sz="half" idx="10"/>
          </p:nvPr>
        </p:nvSpPr>
        <p:spPr/>
        <p:txBody>
          <a:bodyPr/>
          <a:lstStyle/>
          <a:p>
            <a:fld id="{82EDB8D0-98ED-4B86-9D5F-E61ADC70144D}" type="datetimeFigureOut">
              <a:rPr lang="en-US" smtClean="0"/>
              <a:t>9/10/2022</a:t>
            </a:fld>
            <a:endParaRPr lang="en-US"/>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138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8A5018-8A77-40E8-B159-4894ECF228B1}"/>
              </a:ext>
            </a:extLst>
          </p:cNvPr>
          <p:cNvSpPr>
            <a:spLocks noGrp="1"/>
          </p:cNvSpPr>
          <p:nvPr>
            <p:ph type="dt" sz="half" idx="10"/>
          </p:nvPr>
        </p:nvSpPr>
        <p:spPr/>
        <p:txBody>
          <a:bodyPr/>
          <a:lstStyle/>
          <a:p>
            <a:fld id="{82EDB8D0-98ED-4B86-9D5F-E61ADC70144D}" type="datetimeFigureOut">
              <a:rPr lang="en-US" smtClean="0"/>
              <a:t>9/10/2022</a:t>
            </a:fld>
            <a:endParaRPr lang="en-US"/>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3439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a:lstStyle/>
          <a:p>
            <a:fld id="{82EDB8D0-98ED-4B86-9D5F-E61ADC70144D}" type="datetimeFigureOut">
              <a:rPr lang="en-US" smtClean="0"/>
              <a:t>9/10/2022</a:t>
            </a:fld>
            <a:endParaRPr lang="en-US"/>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211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024287-C9B9-48AC-8E4D-A282DE2F44F5}"/>
              </a:ext>
            </a:extLst>
          </p:cNvPr>
          <p:cNvSpPr>
            <a:spLocks noGrp="1"/>
          </p:cNvSpPr>
          <p:nvPr>
            <p:ph type="dt" sz="half" idx="10"/>
          </p:nvPr>
        </p:nvSpPr>
        <p:spPr/>
        <p:txBody>
          <a:bodyPr/>
          <a:lstStyle/>
          <a:p>
            <a:fld id="{82EDB8D0-98ED-4B86-9D5F-E61ADC70144D}" type="datetimeFigureOut">
              <a:rPr lang="en-US" smtClean="0"/>
              <a:t>9/10/2022</a:t>
            </a:fld>
            <a:endParaRPr lang="en-US"/>
          </a:p>
        </p:txBody>
      </p:sp>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0570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70783-FF31-4C4E-9196-EB169B209747}"/>
              </a:ext>
            </a:extLst>
          </p:cNvPr>
          <p:cNvSpPr>
            <a:spLocks noGrp="1"/>
          </p:cNvSpPr>
          <p:nvPr>
            <p:ph type="dt" sz="half" idx="10"/>
          </p:nvPr>
        </p:nvSpPr>
        <p:spPr/>
        <p:txBody>
          <a:bodyPr/>
          <a:lstStyle/>
          <a:p>
            <a:fld id="{82EDB8D0-98ED-4B86-9D5F-E61ADC70144D}" type="datetimeFigureOut">
              <a:rPr lang="en-US" smtClean="0"/>
              <a:t>9/10/2022</a:t>
            </a:fld>
            <a:endParaRPr lang="en-US"/>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4610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07CB7-0520-4D64-B76C-C31AC557832D}"/>
              </a:ext>
            </a:extLst>
          </p:cNvPr>
          <p:cNvSpPr>
            <a:spLocks noGrp="1"/>
          </p:cNvSpPr>
          <p:nvPr>
            <p:ph type="dt" sz="half" idx="10"/>
          </p:nvPr>
        </p:nvSpPr>
        <p:spPr/>
        <p:txBody>
          <a:bodyPr/>
          <a:lstStyle/>
          <a:p>
            <a:fld id="{82EDB8D0-98ED-4B86-9D5F-E61ADC70144D}" type="datetimeFigureOut">
              <a:rPr lang="en-US" smtClean="0"/>
              <a:t>9/10/2022</a:t>
            </a:fld>
            <a:endParaRPr lang="en-US"/>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401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E5D1-6D19-4E7F-9B4E-42326B7716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D2A06C-F91A-4ADC-9CD2-61F0A4D7EE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43AA9A-2280-4F63-8B3D-20742AE6901F}"/>
              </a:ext>
            </a:extLst>
          </p:cNvPr>
          <p:cNvSpPr>
            <a:spLocks noGrp="1"/>
          </p:cNvSpPr>
          <p:nvPr>
            <p:ph type="dt" sz="half" idx="10"/>
          </p:nvPr>
        </p:nvSpPr>
        <p:spPr/>
        <p:txBody>
          <a:bodyPr/>
          <a:lstStyle/>
          <a:p>
            <a:fld id="{82EDB8D0-98ED-4B86-9D5F-E61ADC70144D}" type="datetimeFigureOut">
              <a:rPr lang="en-US" smtClean="0"/>
              <a:t>9/10/2022</a:t>
            </a:fld>
            <a:endParaRPr lang="en-US"/>
          </a:p>
        </p:txBody>
      </p:sp>
      <p:sp>
        <p:nvSpPr>
          <p:cNvPr id="5" name="Footer Placeholder 4">
            <a:extLst>
              <a:ext uri="{FF2B5EF4-FFF2-40B4-BE49-F238E27FC236}">
                <a16:creationId xmlns:a16="http://schemas.microsoft.com/office/drawing/2014/main" id="{E40D986B-E58E-43B6-8A80-FFA9D8F74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40D36-2E71-4F27-967F-7A3E4C6EE197}"/>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C1609904-5327-4D2C-A445-B270A00F3B5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30FC7BEC-08C5-4D95-9C84-B48BC8AD1C9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1564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FEA3D-0C7F-45CD-B6A0-942F707B3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8B8A12-BCE6-4D03-A637-1DEC8924BE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749755-9FF4-428A-AEB7-1A6477466741}"/>
              </a:ext>
            </a:extLst>
          </p:cNvPr>
          <p:cNvSpPr>
            <a:spLocks noGrp="1"/>
          </p:cNvSpPr>
          <p:nvPr>
            <p:ph type="dt" sz="half" idx="10"/>
          </p:nvPr>
        </p:nvSpPr>
        <p:spPr/>
        <p:txBody>
          <a:bodyPr/>
          <a:lstStyle/>
          <a:p>
            <a:fld id="{82EDB8D0-98ED-4B86-9D5F-E61ADC70144D}" type="datetimeFigureOut">
              <a:rPr lang="en-US" smtClean="0"/>
              <a:t>9/10/2022</a:t>
            </a:fld>
            <a:endParaRPr lang="en-US"/>
          </a:p>
        </p:txBody>
      </p:sp>
      <p:sp>
        <p:nvSpPr>
          <p:cNvPr id="5" name="Footer Placeholder 4">
            <a:extLst>
              <a:ext uri="{FF2B5EF4-FFF2-40B4-BE49-F238E27FC236}">
                <a16:creationId xmlns:a16="http://schemas.microsoft.com/office/drawing/2014/main" id="{A5141836-11E2-49FD-877D-53B74514A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D24C42-4B05-4EEF-BE14-29041EC9C0E5}"/>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5BADDEB1-F604-408B-B02A-A2814606E6AF}"/>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D8DF7987-332F-4D6C-81C3-990F39C76C96}"/>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5170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9/10/2022</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194285042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mmons.wikimedia.org/wiki/File:Weinles_On_the_eve_of_Yom_Kippur.jpg"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creativecommons.org/licenses/by-sa/3.0/" TargetMode="Externa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he.wikipedia.org/wiki/%D7%9E%D7%A2%D7%92%D7%9C_%D7%94%D7%A2%D7%95%D7%A0%D7%99" TargetMode="External"/><Relationship Id="rId5" Type="http://schemas.openxmlformats.org/officeDocument/2006/relationships/image" Target="../media/image4.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kodesh.snunit.k12.il/t/t0405.htm#6"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he.wikipedia.org/wiki/%D7%9E%D7%A2%D7%92%D7%9C_%D7%94%D7%A2%D7%95%D7%A0%D7%99" TargetMode="External"/><Relationship Id="rId5" Type="http://schemas.openxmlformats.org/officeDocument/2006/relationships/image" Target="../media/image4.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A1D7EC86-7CB9-431D-8AC3-8AAF0440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9" name="Rectangle 38">
            <a:extLst>
              <a:ext uri="{FF2B5EF4-FFF2-40B4-BE49-F238E27FC236}">
                <a16:creationId xmlns:a16="http://schemas.microsoft.com/office/drawing/2014/main" id="{D4B9777F-B610-419B-9193-80306388F3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Arc">
            <a:extLst>
              <a:ext uri="{FF2B5EF4-FFF2-40B4-BE49-F238E27FC236}">
                <a16:creationId xmlns:a16="http://schemas.microsoft.com/office/drawing/2014/main" id="{311F016A-A753-449B-9EA6-322199B71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1108520" y="775849"/>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84215CD4-8EE0-42FA-BD72-DB09F6FFD4BC}"/>
              </a:ext>
            </a:extLst>
          </p:cNvPr>
          <p:cNvSpPr>
            <a:spLocks noGrp="1"/>
          </p:cNvSpPr>
          <p:nvPr>
            <p:ph type="ctrTitle"/>
          </p:nvPr>
        </p:nvSpPr>
        <p:spPr>
          <a:xfrm>
            <a:off x="860742" y="1124988"/>
            <a:ext cx="4425962" cy="2387600"/>
          </a:xfrm>
        </p:spPr>
        <p:txBody>
          <a:bodyPr>
            <a:normAutofit/>
          </a:bodyPr>
          <a:lstStyle/>
          <a:p>
            <a:pPr algn="l"/>
            <a:r>
              <a:rPr lang="he-IL"/>
              <a:t>שיעור לקראת יום כיפור  </a:t>
            </a:r>
          </a:p>
        </p:txBody>
      </p:sp>
      <p:sp>
        <p:nvSpPr>
          <p:cNvPr id="3" name="כותרת משנה 2">
            <a:extLst>
              <a:ext uri="{FF2B5EF4-FFF2-40B4-BE49-F238E27FC236}">
                <a16:creationId xmlns:a16="http://schemas.microsoft.com/office/drawing/2014/main" id="{85655D02-6602-4F8C-894F-AAAD58C5DE9F}"/>
              </a:ext>
            </a:extLst>
          </p:cNvPr>
          <p:cNvSpPr>
            <a:spLocks noGrp="1"/>
          </p:cNvSpPr>
          <p:nvPr>
            <p:ph type="subTitle" idx="1"/>
          </p:nvPr>
        </p:nvSpPr>
        <p:spPr>
          <a:xfrm>
            <a:off x="860742" y="3633691"/>
            <a:ext cx="4425962" cy="1655762"/>
          </a:xfrm>
        </p:spPr>
        <p:txBody>
          <a:bodyPr>
            <a:normAutofit/>
          </a:bodyPr>
          <a:lstStyle/>
          <a:p>
            <a:pPr algn="l"/>
            <a:r>
              <a:rPr lang="he-IL" dirty="0"/>
              <a:t>וידוי </a:t>
            </a:r>
          </a:p>
        </p:txBody>
      </p:sp>
      <p:pic>
        <p:nvPicPr>
          <p:cNvPr id="6" name="תמונה 5" descr="תמונה שמכילה אדם, מקורה, אנשים, קבוצה&#10;&#10;התיאור נוצר באופן אוטומטי">
            <a:extLst>
              <a:ext uri="{FF2B5EF4-FFF2-40B4-BE49-F238E27FC236}">
                <a16:creationId xmlns:a16="http://schemas.microsoft.com/office/drawing/2014/main" id="{E85A0AA9-9C35-49E4-9CCC-CF908CB0241D}"/>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0180" r="9898"/>
          <a:stretch/>
        </p:blipFill>
        <p:spPr>
          <a:xfrm>
            <a:off x="5733768" y="-1"/>
            <a:ext cx="6458232" cy="6858001"/>
          </a:xfrm>
          <a:custGeom>
            <a:avLst/>
            <a:gdLst/>
            <a:ahLst/>
            <a:cxnLst/>
            <a:rect l="l" t="t" r="r" b="b"/>
            <a:pathLst>
              <a:path w="6458232" h="6858001">
                <a:moveTo>
                  <a:pt x="2209000" y="0"/>
                </a:moveTo>
                <a:lnTo>
                  <a:pt x="6458232" y="0"/>
                </a:lnTo>
                <a:lnTo>
                  <a:pt x="6458232" y="6858001"/>
                </a:lnTo>
                <a:lnTo>
                  <a:pt x="651045" y="6858001"/>
                </a:lnTo>
                <a:lnTo>
                  <a:pt x="635146" y="6830200"/>
                </a:lnTo>
                <a:cubicBezTo>
                  <a:pt x="230085" y="6080469"/>
                  <a:pt x="0" y="5221296"/>
                  <a:pt x="0" y="4308089"/>
                </a:cubicBezTo>
                <a:cubicBezTo>
                  <a:pt x="0" y="2572997"/>
                  <a:pt x="830606" y="1032965"/>
                  <a:pt x="2113832" y="68046"/>
                </a:cubicBezTo>
                <a:close/>
              </a:path>
            </a:pathLst>
          </a:custGeom>
        </p:spPr>
      </p:pic>
      <p:sp>
        <p:nvSpPr>
          <p:cNvPr id="43" name="!!Rectangle">
            <a:extLst>
              <a:ext uri="{FF2B5EF4-FFF2-40B4-BE49-F238E27FC236}">
                <a16:creationId xmlns:a16="http://schemas.microsoft.com/office/drawing/2014/main" id="{95106A28-883A-4993-BF9E-C403B81A8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94269" y="4274457"/>
            <a:ext cx="825256" cy="825256"/>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5" name="!!Oval">
            <a:extLst>
              <a:ext uri="{FF2B5EF4-FFF2-40B4-BE49-F238E27FC236}">
                <a16:creationId xmlns:a16="http://schemas.microsoft.com/office/drawing/2014/main" id="{F5AE4E4F-9F4C-43ED-8299-9BD63B74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742" y="5649686"/>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תיבת טקסט 6">
            <a:extLst>
              <a:ext uri="{FF2B5EF4-FFF2-40B4-BE49-F238E27FC236}">
                <a16:creationId xmlns:a16="http://schemas.microsoft.com/office/drawing/2014/main" id="{1D2DB61B-8FD4-4F24-9336-5F9F21EC4ED8}"/>
              </a:ext>
            </a:extLst>
          </p:cNvPr>
          <p:cNvSpPr txBox="1"/>
          <p:nvPr/>
        </p:nvSpPr>
        <p:spPr>
          <a:xfrm>
            <a:off x="9852898" y="6657945"/>
            <a:ext cx="2339102" cy="200055"/>
          </a:xfrm>
          <a:prstGeom prst="rect">
            <a:avLst/>
          </a:prstGeom>
          <a:solidFill>
            <a:srgbClr val="000000"/>
          </a:solidFill>
        </p:spPr>
        <p:txBody>
          <a:bodyPr wrap="none" rtlCol="1">
            <a:spAutoFit/>
          </a:bodyPr>
          <a:lstStyle/>
          <a:p>
            <a:pPr>
              <a:spcAft>
                <a:spcPts val="600"/>
              </a:spcAft>
            </a:pPr>
            <a:r>
              <a:rPr lang="he-IL" sz="700">
                <a:solidFill>
                  <a:srgbClr val="FFFFFF"/>
                </a:solidFill>
                <a:hlinkClick r:id="rId3" tooltip="https://commons.wikimedia.org/wiki/File:Weinles_On_the_eve_of_Yom_Kippur.jpg">
                  <a:extLst>
                    <a:ext uri="{A12FA001-AC4F-418D-AE19-62706E023703}">
                      <ahyp:hlinkClr xmlns:ahyp="http://schemas.microsoft.com/office/drawing/2018/hyperlinkcolor" val="tx"/>
                    </a:ext>
                  </a:extLst>
                </a:hlinkClick>
              </a:rPr>
              <a:t>תמונה זו</a:t>
            </a:r>
            <a:r>
              <a:rPr lang="he-IL" sz="700">
                <a:solidFill>
                  <a:srgbClr val="FFFFFF"/>
                </a:solidFill>
              </a:rPr>
              <a:t> מאת מחבר לא ידוע ניתן ברשיון במסגרת </a:t>
            </a:r>
            <a:r>
              <a:rPr lang="he-IL"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he-IL" sz="700">
              <a:solidFill>
                <a:srgbClr val="FFFFFF"/>
              </a:solidFill>
            </a:endParaRPr>
          </a:p>
        </p:txBody>
      </p:sp>
    </p:spTree>
    <p:extLst>
      <p:ext uri="{BB962C8B-B14F-4D97-AF65-F5344CB8AC3E}">
        <p14:creationId xmlns:p14="http://schemas.microsoft.com/office/powerpoint/2010/main" val="9866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08D421-F60B-4472-A9FB-39977CF1E608}"/>
              </a:ext>
            </a:extLst>
          </p:cNvPr>
          <p:cNvSpPr>
            <a:spLocks noGrp="1"/>
          </p:cNvSpPr>
          <p:nvPr>
            <p:ph type="title"/>
          </p:nvPr>
        </p:nvSpPr>
        <p:spPr/>
        <p:txBody>
          <a:bodyPr/>
          <a:lstStyle/>
          <a:p>
            <a:pPr algn="r"/>
            <a:r>
              <a:rPr lang="he-IL" dirty="0"/>
              <a:t>התשובה </a:t>
            </a:r>
          </a:p>
        </p:txBody>
      </p:sp>
      <p:pic>
        <p:nvPicPr>
          <p:cNvPr id="9" name="Picture 4">
            <a:extLst>
              <a:ext uri="{FF2B5EF4-FFF2-40B4-BE49-F238E27FC236}">
                <a16:creationId xmlns:a16="http://schemas.microsoft.com/office/drawing/2014/main" id="{729273A5-C042-4295-9F38-C69E1145A21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49" b="97253" l="9744" r="93846"/>
                    </a14:imgEffect>
                  </a14:imgLayer>
                </a14:imgProps>
              </a:ext>
              <a:ext uri="{28A0092B-C50C-407E-A947-70E740481C1C}">
                <a14:useLocalDpi xmlns:a14="http://schemas.microsoft.com/office/drawing/2010/main" val="0"/>
              </a:ext>
            </a:extLst>
          </a:blip>
          <a:srcRect/>
          <a:stretch>
            <a:fillRect/>
          </a:stretch>
        </p:blipFill>
        <p:spPr bwMode="auto">
          <a:xfrm flipH="1">
            <a:off x="9896238" y="2723092"/>
            <a:ext cx="1872208" cy="3467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תמונה 9">
            <a:extLst>
              <a:ext uri="{FF2B5EF4-FFF2-40B4-BE49-F238E27FC236}">
                <a16:creationId xmlns:a16="http://schemas.microsoft.com/office/drawing/2014/main" id="{A3DD52FD-C963-49CD-B487-58D76BE39758}"/>
              </a:ext>
            </a:extLst>
          </p:cNvPr>
          <p:cNvPicPr>
            <a:picLocks noChangeAspect="1"/>
          </p:cNvPicPr>
          <p:nvPr/>
        </p:nvPicPr>
        <p:blipFill>
          <a:blip r:embed="rId4"/>
          <a:stretch>
            <a:fillRect/>
          </a:stretch>
        </p:blipFill>
        <p:spPr>
          <a:xfrm>
            <a:off x="2135689" y="3019161"/>
            <a:ext cx="1291221" cy="3119427"/>
          </a:xfrm>
          <a:prstGeom prst="rect">
            <a:avLst/>
          </a:prstGeom>
        </p:spPr>
      </p:pic>
      <p:sp>
        <p:nvSpPr>
          <p:cNvPr id="11" name="בועת דיבור: אליפסה 10">
            <a:extLst>
              <a:ext uri="{FF2B5EF4-FFF2-40B4-BE49-F238E27FC236}">
                <a16:creationId xmlns:a16="http://schemas.microsoft.com/office/drawing/2014/main" id="{4C4BBF11-8DDE-46F2-A7E5-4E2DA64372C1}"/>
              </a:ext>
            </a:extLst>
          </p:cNvPr>
          <p:cNvSpPr/>
          <p:nvPr/>
        </p:nvSpPr>
        <p:spPr>
          <a:xfrm>
            <a:off x="8039100" y="1908969"/>
            <a:ext cx="2032000" cy="1520031"/>
          </a:xfrm>
          <a:prstGeom prst="wedgeEllipseCallout">
            <a:avLst>
              <a:gd name="adj1" fmla="val 47292"/>
              <a:gd name="adj2" fmla="val 7670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שלום אביעד </a:t>
            </a:r>
          </a:p>
        </p:txBody>
      </p:sp>
      <p:sp>
        <p:nvSpPr>
          <p:cNvPr id="12" name="בועת דיבור: אליפסה 11">
            <a:extLst>
              <a:ext uri="{FF2B5EF4-FFF2-40B4-BE49-F238E27FC236}">
                <a16:creationId xmlns:a16="http://schemas.microsoft.com/office/drawing/2014/main" id="{EFD32ED2-205D-4D50-B509-E626AA93814A}"/>
              </a:ext>
            </a:extLst>
          </p:cNvPr>
          <p:cNvSpPr/>
          <p:nvPr/>
        </p:nvSpPr>
        <p:spPr>
          <a:xfrm>
            <a:off x="3983964" y="1974057"/>
            <a:ext cx="2032000" cy="1520031"/>
          </a:xfrm>
          <a:prstGeom prst="wedgeEllipseCallout">
            <a:avLst>
              <a:gd name="adj1" fmla="val -72083"/>
              <a:gd name="adj2" fmla="val 101769"/>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שלום הרב!  </a:t>
            </a:r>
          </a:p>
          <a:p>
            <a:pPr algn="ctr"/>
            <a:r>
              <a:rPr lang="he-IL" dirty="0"/>
              <a:t>אני רואה שהרב כבר מוכן לקראת יום הכיפורים </a:t>
            </a:r>
          </a:p>
        </p:txBody>
      </p:sp>
      <p:sp>
        <p:nvSpPr>
          <p:cNvPr id="13" name="בועת דיבור: אליפסה 12">
            <a:extLst>
              <a:ext uri="{FF2B5EF4-FFF2-40B4-BE49-F238E27FC236}">
                <a16:creationId xmlns:a16="http://schemas.microsoft.com/office/drawing/2014/main" id="{3DC67BF3-CB33-4EF8-983B-DAB397F365CC}"/>
              </a:ext>
            </a:extLst>
          </p:cNvPr>
          <p:cNvSpPr/>
          <p:nvPr/>
        </p:nvSpPr>
        <p:spPr>
          <a:xfrm>
            <a:off x="8020025" y="1908968"/>
            <a:ext cx="2032000" cy="1520031"/>
          </a:xfrm>
          <a:prstGeom prst="wedgeEllipseCallout">
            <a:avLst>
              <a:gd name="adj1" fmla="val 51667"/>
              <a:gd name="adj2" fmla="val 77539"/>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dirty="0"/>
              <a:t>אמנם לבשתי בגדים לבנים אך אנחנו עומדים לפני יום שצריך ניקיון פנימי </a:t>
            </a:r>
          </a:p>
        </p:txBody>
      </p:sp>
      <p:sp>
        <p:nvSpPr>
          <p:cNvPr id="14" name="בועת דיבור: אליפסה 13">
            <a:extLst>
              <a:ext uri="{FF2B5EF4-FFF2-40B4-BE49-F238E27FC236}">
                <a16:creationId xmlns:a16="http://schemas.microsoft.com/office/drawing/2014/main" id="{19E7EC0A-2E35-442E-9105-D4C9E476D874}"/>
              </a:ext>
            </a:extLst>
          </p:cNvPr>
          <p:cNvSpPr/>
          <p:nvPr/>
        </p:nvSpPr>
        <p:spPr>
          <a:xfrm>
            <a:off x="3983964" y="1974057"/>
            <a:ext cx="2032000" cy="1520031"/>
          </a:xfrm>
          <a:prstGeom prst="wedgeEllipseCallout">
            <a:avLst>
              <a:gd name="adj1" fmla="val -72083"/>
              <a:gd name="adj2" fmla="val 101769"/>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ומהו ניקיון פנימי הרב?</a:t>
            </a:r>
          </a:p>
        </p:txBody>
      </p:sp>
      <p:sp>
        <p:nvSpPr>
          <p:cNvPr id="15" name="בועת דיבור: אליפסה 14">
            <a:extLst>
              <a:ext uri="{FF2B5EF4-FFF2-40B4-BE49-F238E27FC236}">
                <a16:creationId xmlns:a16="http://schemas.microsoft.com/office/drawing/2014/main" id="{01767508-A5A2-4294-B441-A9A1BA2E1619}"/>
              </a:ext>
            </a:extLst>
          </p:cNvPr>
          <p:cNvSpPr/>
          <p:nvPr/>
        </p:nvSpPr>
        <p:spPr>
          <a:xfrm>
            <a:off x="8029563" y="1908967"/>
            <a:ext cx="2032000" cy="1520031"/>
          </a:xfrm>
          <a:prstGeom prst="wedgeEllipseCallout">
            <a:avLst>
              <a:gd name="adj1" fmla="val 51042"/>
              <a:gd name="adj2" fmla="val 77539"/>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ניקיון פנימי הוא מצב שאדם חוזר בתשובה. </a:t>
            </a:r>
          </a:p>
        </p:txBody>
      </p:sp>
    </p:spTree>
    <p:extLst>
      <p:ext uri="{BB962C8B-B14F-4D97-AF65-F5344CB8AC3E}">
        <p14:creationId xmlns:p14="http://schemas.microsoft.com/office/powerpoint/2010/main" val="150538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08D421-F60B-4472-A9FB-39977CF1E608}"/>
              </a:ext>
            </a:extLst>
          </p:cNvPr>
          <p:cNvSpPr>
            <a:spLocks noGrp="1"/>
          </p:cNvSpPr>
          <p:nvPr>
            <p:ph type="title"/>
          </p:nvPr>
        </p:nvSpPr>
        <p:spPr/>
        <p:txBody>
          <a:bodyPr/>
          <a:lstStyle/>
          <a:p>
            <a:pPr algn="r"/>
            <a:r>
              <a:rPr lang="he-IL" dirty="0"/>
              <a:t>התשובה </a:t>
            </a:r>
          </a:p>
        </p:txBody>
      </p:sp>
      <p:sp>
        <p:nvSpPr>
          <p:cNvPr id="4" name="מלבן 3">
            <a:extLst>
              <a:ext uri="{FF2B5EF4-FFF2-40B4-BE49-F238E27FC236}">
                <a16:creationId xmlns:a16="http://schemas.microsoft.com/office/drawing/2014/main" id="{87AB6689-061B-4727-9374-14E98EB4F065}"/>
              </a:ext>
            </a:extLst>
          </p:cNvPr>
          <p:cNvSpPr/>
          <p:nvPr/>
        </p:nvSpPr>
        <p:spPr>
          <a:xfrm>
            <a:off x="7820540" y="5122588"/>
            <a:ext cx="2159000" cy="88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הכרה בחטא </a:t>
            </a:r>
          </a:p>
        </p:txBody>
      </p:sp>
      <p:sp>
        <p:nvSpPr>
          <p:cNvPr id="6" name="מלבן 5">
            <a:extLst>
              <a:ext uri="{FF2B5EF4-FFF2-40B4-BE49-F238E27FC236}">
                <a16:creationId xmlns:a16="http://schemas.microsoft.com/office/drawing/2014/main" id="{4FBEFD81-BCF7-41C4-ACEB-B5215E012F9E}"/>
              </a:ext>
            </a:extLst>
          </p:cNvPr>
          <p:cNvSpPr/>
          <p:nvPr/>
        </p:nvSpPr>
        <p:spPr>
          <a:xfrm>
            <a:off x="2376335" y="5122588"/>
            <a:ext cx="2159000" cy="88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קבלה לעתיד</a:t>
            </a:r>
          </a:p>
        </p:txBody>
      </p:sp>
      <p:sp>
        <p:nvSpPr>
          <p:cNvPr id="8" name="מלבן 7">
            <a:extLst>
              <a:ext uri="{FF2B5EF4-FFF2-40B4-BE49-F238E27FC236}">
                <a16:creationId xmlns:a16="http://schemas.microsoft.com/office/drawing/2014/main" id="{3F4CB2E9-92DD-4B0F-A547-923E2F6C7CC9}"/>
              </a:ext>
            </a:extLst>
          </p:cNvPr>
          <p:cNvSpPr/>
          <p:nvPr/>
        </p:nvSpPr>
        <p:spPr>
          <a:xfrm>
            <a:off x="5236773" y="5122588"/>
            <a:ext cx="2159000" cy="88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חרטה</a:t>
            </a:r>
          </a:p>
        </p:txBody>
      </p:sp>
      <p:pic>
        <p:nvPicPr>
          <p:cNvPr id="9" name="Picture 4">
            <a:extLst>
              <a:ext uri="{FF2B5EF4-FFF2-40B4-BE49-F238E27FC236}">
                <a16:creationId xmlns:a16="http://schemas.microsoft.com/office/drawing/2014/main" id="{729273A5-C042-4295-9F38-C69E1145A21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49" b="97253" l="9744" r="93846"/>
                    </a14:imgEffect>
                  </a14:imgLayer>
                </a14:imgProps>
              </a:ext>
              <a:ext uri="{28A0092B-C50C-407E-A947-70E740481C1C}">
                <a14:useLocalDpi xmlns:a14="http://schemas.microsoft.com/office/drawing/2010/main" val="0"/>
              </a:ext>
            </a:extLst>
          </a:blip>
          <a:srcRect/>
          <a:stretch>
            <a:fillRect/>
          </a:stretch>
        </p:blipFill>
        <p:spPr bwMode="auto">
          <a:xfrm flipH="1">
            <a:off x="9896238" y="2723092"/>
            <a:ext cx="1872208" cy="3467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תמונה 9">
            <a:extLst>
              <a:ext uri="{FF2B5EF4-FFF2-40B4-BE49-F238E27FC236}">
                <a16:creationId xmlns:a16="http://schemas.microsoft.com/office/drawing/2014/main" id="{A3DD52FD-C963-49CD-B487-58D76BE39758}"/>
              </a:ext>
            </a:extLst>
          </p:cNvPr>
          <p:cNvPicPr>
            <a:picLocks noChangeAspect="1"/>
          </p:cNvPicPr>
          <p:nvPr/>
        </p:nvPicPr>
        <p:blipFill>
          <a:blip r:embed="rId4"/>
          <a:stretch>
            <a:fillRect/>
          </a:stretch>
        </p:blipFill>
        <p:spPr>
          <a:xfrm>
            <a:off x="466650" y="3082407"/>
            <a:ext cx="1291221" cy="3119427"/>
          </a:xfrm>
          <a:prstGeom prst="rect">
            <a:avLst/>
          </a:prstGeom>
        </p:spPr>
      </p:pic>
      <p:sp>
        <p:nvSpPr>
          <p:cNvPr id="11" name="בועת דיבור: אליפסה 10">
            <a:extLst>
              <a:ext uri="{FF2B5EF4-FFF2-40B4-BE49-F238E27FC236}">
                <a16:creationId xmlns:a16="http://schemas.microsoft.com/office/drawing/2014/main" id="{4C4BBF11-8DDE-46F2-A7E5-4E2DA64372C1}"/>
              </a:ext>
            </a:extLst>
          </p:cNvPr>
          <p:cNvSpPr/>
          <p:nvPr/>
        </p:nvSpPr>
        <p:spPr>
          <a:xfrm>
            <a:off x="7674964" y="1504626"/>
            <a:ext cx="2176071" cy="1763844"/>
          </a:xfrm>
          <a:prstGeom prst="wedgeEllipseCallout">
            <a:avLst>
              <a:gd name="adj1" fmla="val 47292"/>
              <a:gd name="adj2" fmla="val 7670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תהליך החזרה בתשובה כולל מספר שלבים :</a:t>
            </a:r>
          </a:p>
        </p:txBody>
      </p:sp>
      <p:sp>
        <p:nvSpPr>
          <p:cNvPr id="12" name="בועת דיבור: אליפסה 11">
            <a:extLst>
              <a:ext uri="{FF2B5EF4-FFF2-40B4-BE49-F238E27FC236}">
                <a16:creationId xmlns:a16="http://schemas.microsoft.com/office/drawing/2014/main" id="{EFD32ED2-205D-4D50-B509-E626AA93814A}"/>
              </a:ext>
            </a:extLst>
          </p:cNvPr>
          <p:cNvSpPr/>
          <p:nvPr/>
        </p:nvSpPr>
        <p:spPr>
          <a:xfrm>
            <a:off x="2439835" y="1690688"/>
            <a:ext cx="2032000" cy="1520031"/>
          </a:xfrm>
          <a:prstGeom prst="wedgeEllipseCallout">
            <a:avLst>
              <a:gd name="adj1" fmla="val -72083"/>
              <a:gd name="adj2" fmla="val 101769"/>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אך כיצד חוזרים בתשובה ?</a:t>
            </a:r>
          </a:p>
        </p:txBody>
      </p:sp>
      <p:sp>
        <p:nvSpPr>
          <p:cNvPr id="3" name="אליפסה 2">
            <a:extLst>
              <a:ext uri="{FF2B5EF4-FFF2-40B4-BE49-F238E27FC236}">
                <a16:creationId xmlns:a16="http://schemas.microsoft.com/office/drawing/2014/main" id="{B7198B39-EF41-4A6D-9736-306F4E4030F0}"/>
              </a:ext>
            </a:extLst>
          </p:cNvPr>
          <p:cNvSpPr/>
          <p:nvPr/>
        </p:nvSpPr>
        <p:spPr>
          <a:xfrm>
            <a:off x="8394700" y="4191000"/>
            <a:ext cx="736600" cy="75298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dirty="0"/>
              <a:t>1</a:t>
            </a:r>
          </a:p>
        </p:txBody>
      </p:sp>
      <p:sp>
        <p:nvSpPr>
          <p:cNvPr id="13" name="אליפסה 12">
            <a:extLst>
              <a:ext uri="{FF2B5EF4-FFF2-40B4-BE49-F238E27FC236}">
                <a16:creationId xmlns:a16="http://schemas.microsoft.com/office/drawing/2014/main" id="{7CC9701B-AF6B-4D7E-9EDB-C6120998703D}"/>
              </a:ext>
            </a:extLst>
          </p:cNvPr>
          <p:cNvSpPr/>
          <p:nvPr/>
        </p:nvSpPr>
        <p:spPr>
          <a:xfrm>
            <a:off x="5986970" y="4191000"/>
            <a:ext cx="736600" cy="75298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dirty="0"/>
              <a:t>2</a:t>
            </a:r>
          </a:p>
        </p:txBody>
      </p:sp>
      <p:sp>
        <p:nvSpPr>
          <p:cNvPr id="14" name="אליפסה 13">
            <a:extLst>
              <a:ext uri="{FF2B5EF4-FFF2-40B4-BE49-F238E27FC236}">
                <a16:creationId xmlns:a16="http://schemas.microsoft.com/office/drawing/2014/main" id="{A0ACFDEB-8CDF-4708-95C3-04AABAC0353C}"/>
              </a:ext>
            </a:extLst>
          </p:cNvPr>
          <p:cNvSpPr/>
          <p:nvPr/>
        </p:nvSpPr>
        <p:spPr>
          <a:xfrm>
            <a:off x="3060701" y="4191000"/>
            <a:ext cx="736600" cy="75298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dirty="0"/>
              <a:t>3</a:t>
            </a:r>
          </a:p>
        </p:txBody>
      </p:sp>
    </p:spTree>
    <p:extLst>
      <p:ext uri="{BB962C8B-B14F-4D97-AF65-F5344CB8AC3E}">
        <p14:creationId xmlns:p14="http://schemas.microsoft.com/office/powerpoint/2010/main" val="395263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1" grpId="0" animBg="1"/>
      <p:bldP spid="12" grpId="0" animBg="1"/>
      <p:bldP spid="3"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08D421-F60B-4472-A9FB-39977CF1E608}"/>
              </a:ext>
            </a:extLst>
          </p:cNvPr>
          <p:cNvSpPr>
            <a:spLocks noGrp="1"/>
          </p:cNvSpPr>
          <p:nvPr>
            <p:ph type="title"/>
          </p:nvPr>
        </p:nvSpPr>
        <p:spPr>
          <a:xfrm>
            <a:off x="1441192" y="294692"/>
            <a:ext cx="10515600" cy="1325563"/>
          </a:xfrm>
        </p:spPr>
        <p:txBody>
          <a:bodyPr/>
          <a:lstStyle/>
          <a:p>
            <a:pPr algn="r"/>
            <a:r>
              <a:rPr lang="he-IL" dirty="0"/>
              <a:t>התשובה </a:t>
            </a:r>
          </a:p>
        </p:txBody>
      </p:sp>
      <p:sp>
        <p:nvSpPr>
          <p:cNvPr id="4" name="מלבן 3">
            <a:extLst>
              <a:ext uri="{FF2B5EF4-FFF2-40B4-BE49-F238E27FC236}">
                <a16:creationId xmlns:a16="http://schemas.microsoft.com/office/drawing/2014/main" id="{87AB6689-061B-4727-9374-14E98EB4F065}"/>
              </a:ext>
            </a:extLst>
          </p:cNvPr>
          <p:cNvSpPr/>
          <p:nvPr/>
        </p:nvSpPr>
        <p:spPr>
          <a:xfrm>
            <a:off x="7820540" y="5122588"/>
            <a:ext cx="2159000" cy="88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הכרה בחטא </a:t>
            </a:r>
          </a:p>
        </p:txBody>
      </p:sp>
      <p:sp>
        <p:nvSpPr>
          <p:cNvPr id="6" name="מלבן 5">
            <a:extLst>
              <a:ext uri="{FF2B5EF4-FFF2-40B4-BE49-F238E27FC236}">
                <a16:creationId xmlns:a16="http://schemas.microsoft.com/office/drawing/2014/main" id="{4FBEFD81-BCF7-41C4-ACEB-B5215E012F9E}"/>
              </a:ext>
            </a:extLst>
          </p:cNvPr>
          <p:cNvSpPr/>
          <p:nvPr/>
        </p:nvSpPr>
        <p:spPr>
          <a:xfrm>
            <a:off x="2376335" y="5122588"/>
            <a:ext cx="2159000" cy="88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קבלה לעתיד</a:t>
            </a:r>
          </a:p>
        </p:txBody>
      </p:sp>
      <p:sp>
        <p:nvSpPr>
          <p:cNvPr id="8" name="מלבן 7">
            <a:extLst>
              <a:ext uri="{FF2B5EF4-FFF2-40B4-BE49-F238E27FC236}">
                <a16:creationId xmlns:a16="http://schemas.microsoft.com/office/drawing/2014/main" id="{3F4CB2E9-92DD-4B0F-A547-923E2F6C7CC9}"/>
              </a:ext>
            </a:extLst>
          </p:cNvPr>
          <p:cNvSpPr/>
          <p:nvPr/>
        </p:nvSpPr>
        <p:spPr>
          <a:xfrm>
            <a:off x="5236773" y="5122588"/>
            <a:ext cx="2159000" cy="88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חרטה</a:t>
            </a:r>
          </a:p>
        </p:txBody>
      </p:sp>
      <p:pic>
        <p:nvPicPr>
          <p:cNvPr id="9" name="Picture 4">
            <a:extLst>
              <a:ext uri="{FF2B5EF4-FFF2-40B4-BE49-F238E27FC236}">
                <a16:creationId xmlns:a16="http://schemas.microsoft.com/office/drawing/2014/main" id="{729273A5-C042-4295-9F38-C69E1145A21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49" b="97253" l="9744" r="93846"/>
                    </a14:imgEffect>
                  </a14:imgLayer>
                </a14:imgProps>
              </a:ext>
              <a:ext uri="{28A0092B-C50C-407E-A947-70E740481C1C}">
                <a14:useLocalDpi xmlns:a14="http://schemas.microsoft.com/office/drawing/2010/main" val="0"/>
              </a:ext>
            </a:extLst>
          </a:blip>
          <a:srcRect/>
          <a:stretch>
            <a:fillRect/>
          </a:stretch>
        </p:blipFill>
        <p:spPr bwMode="auto">
          <a:xfrm flipH="1">
            <a:off x="5548298" y="516740"/>
            <a:ext cx="1095403" cy="202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תמונה 9">
            <a:extLst>
              <a:ext uri="{FF2B5EF4-FFF2-40B4-BE49-F238E27FC236}">
                <a16:creationId xmlns:a16="http://schemas.microsoft.com/office/drawing/2014/main" id="{A3DD52FD-C963-49CD-B487-58D76BE39758}"/>
              </a:ext>
            </a:extLst>
          </p:cNvPr>
          <p:cNvPicPr>
            <a:picLocks noChangeAspect="1"/>
          </p:cNvPicPr>
          <p:nvPr/>
        </p:nvPicPr>
        <p:blipFill>
          <a:blip r:embed="rId4"/>
          <a:stretch>
            <a:fillRect/>
          </a:stretch>
        </p:blipFill>
        <p:spPr>
          <a:xfrm>
            <a:off x="235208" y="62439"/>
            <a:ext cx="1291221" cy="3119427"/>
          </a:xfrm>
          <a:prstGeom prst="rect">
            <a:avLst/>
          </a:prstGeom>
        </p:spPr>
      </p:pic>
      <p:sp>
        <p:nvSpPr>
          <p:cNvPr id="11" name="בועת דיבור: אליפסה 10">
            <a:extLst>
              <a:ext uri="{FF2B5EF4-FFF2-40B4-BE49-F238E27FC236}">
                <a16:creationId xmlns:a16="http://schemas.microsoft.com/office/drawing/2014/main" id="{4C4BBF11-8DDE-46F2-A7E5-4E2DA64372C1}"/>
              </a:ext>
            </a:extLst>
          </p:cNvPr>
          <p:cNvSpPr/>
          <p:nvPr/>
        </p:nvSpPr>
        <p:spPr>
          <a:xfrm>
            <a:off x="3297459" y="62439"/>
            <a:ext cx="2298979" cy="1847388"/>
          </a:xfrm>
          <a:prstGeom prst="wedgeEllipseCallout">
            <a:avLst>
              <a:gd name="adj1" fmla="val 60550"/>
              <a:gd name="adj2" fmla="val 1689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dirty="0"/>
              <a:t>ישנה מצווה בתורה להלוות לעני ומי שיש באפשרותו ואינו מלווה עובר על מצוות עשה </a:t>
            </a:r>
          </a:p>
        </p:txBody>
      </p:sp>
      <p:sp>
        <p:nvSpPr>
          <p:cNvPr id="12" name="בועת דיבור: אליפסה 11">
            <a:extLst>
              <a:ext uri="{FF2B5EF4-FFF2-40B4-BE49-F238E27FC236}">
                <a16:creationId xmlns:a16="http://schemas.microsoft.com/office/drawing/2014/main" id="{EFD32ED2-205D-4D50-B509-E626AA93814A}"/>
              </a:ext>
            </a:extLst>
          </p:cNvPr>
          <p:cNvSpPr/>
          <p:nvPr/>
        </p:nvSpPr>
        <p:spPr>
          <a:xfrm>
            <a:off x="1855634" y="186799"/>
            <a:ext cx="1327525" cy="979155"/>
          </a:xfrm>
          <a:prstGeom prst="wedgeEllipseCallout">
            <a:avLst>
              <a:gd name="adj1" fmla="val -104610"/>
              <a:gd name="adj2" fmla="val 97878"/>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dirty="0"/>
              <a:t>אפשר דוגמא ?</a:t>
            </a:r>
          </a:p>
        </p:txBody>
      </p:sp>
      <p:pic>
        <p:nvPicPr>
          <p:cNvPr id="5" name="תמונה 4" descr="תמונה שמכילה בניין, חוץ, קשת, אבן&#10;&#10;התיאור נוצר באופן אוטומטי">
            <a:extLst>
              <a:ext uri="{FF2B5EF4-FFF2-40B4-BE49-F238E27FC236}">
                <a16:creationId xmlns:a16="http://schemas.microsoft.com/office/drawing/2014/main" id="{3094C5A2-893A-4461-A4C8-4E7E282372D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20925952">
            <a:off x="7546220" y="3231717"/>
            <a:ext cx="1305050" cy="1672837"/>
          </a:xfrm>
          <a:prstGeom prst="rect">
            <a:avLst/>
          </a:prstGeom>
        </p:spPr>
      </p:pic>
      <p:pic>
        <p:nvPicPr>
          <p:cNvPr id="13" name="Picture 2">
            <a:extLst>
              <a:ext uri="{FF2B5EF4-FFF2-40B4-BE49-F238E27FC236}">
                <a16:creationId xmlns:a16="http://schemas.microsoft.com/office/drawing/2014/main" id="{238373FA-D108-4AD3-9F3A-3C3EC434D3C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69306" y="3423733"/>
            <a:ext cx="848854" cy="1479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בועת דיבור: אליפסה 13">
            <a:extLst>
              <a:ext uri="{FF2B5EF4-FFF2-40B4-BE49-F238E27FC236}">
                <a16:creationId xmlns:a16="http://schemas.microsoft.com/office/drawing/2014/main" id="{CC699798-BF81-46F5-98A6-F4744DC2C037}"/>
              </a:ext>
            </a:extLst>
          </p:cNvPr>
          <p:cNvSpPr/>
          <p:nvPr/>
        </p:nvSpPr>
        <p:spPr>
          <a:xfrm>
            <a:off x="8115866" y="1964608"/>
            <a:ext cx="858022" cy="924219"/>
          </a:xfrm>
          <a:prstGeom prst="wedgeEllipseCallout">
            <a:avLst>
              <a:gd name="adj1" fmla="val -27483"/>
              <a:gd name="adj2" fmla="val 159753"/>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sz="1200" dirty="0"/>
              <a:t>לא מסכים</a:t>
            </a:r>
          </a:p>
          <a:p>
            <a:pPr algn="ctr"/>
            <a:r>
              <a:rPr lang="he-IL" sz="1200" dirty="0"/>
              <a:t> </a:t>
            </a:r>
          </a:p>
        </p:txBody>
      </p:sp>
      <p:sp>
        <p:nvSpPr>
          <p:cNvPr id="15" name="בועת דיבור: אליפסה 14">
            <a:extLst>
              <a:ext uri="{FF2B5EF4-FFF2-40B4-BE49-F238E27FC236}">
                <a16:creationId xmlns:a16="http://schemas.microsoft.com/office/drawing/2014/main" id="{84854D9B-FC16-4B8F-86CD-9253CE1CB152}"/>
              </a:ext>
            </a:extLst>
          </p:cNvPr>
          <p:cNvSpPr/>
          <p:nvPr/>
        </p:nvSpPr>
        <p:spPr>
          <a:xfrm>
            <a:off x="4398141" y="2187113"/>
            <a:ext cx="1087105" cy="1230503"/>
          </a:xfrm>
          <a:prstGeom prst="wedgeEllipseCallout">
            <a:avLst>
              <a:gd name="adj1" fmla="val 121077"/>
              <a:gd name="adj2" fmla="val 5942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100" dirty="0"/>
              <a:t>אני מתבייש במעשי זה היה מעשה של חוסר חמלה  </a:t>
            </a:r>
          </a:p>
        </p:txBody>
      </p:sp>
      <p:pic>
        <p:nvPicPr>
          <p:cNvPr id="16" name="Picture 2">
            <a:extLst>
              <a:ext uri="{FF2B5EF4-FFF2-40B4-BE49-F238E27FC236}">
                <a16:creationId xmlns:a16="http://schemas.microsoft.com/office/drawing/2014/main" id="{A686F096-C787-4871-AD11-2A4039B8896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51802" y="3008416"/>
            <a:ext cx="1087105" cy="1895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בועת דיבור: אליפסה 16">
            <a:extLst>
              <a:ext uri="{FF2B5EF4-FFF2-40B4-BE49-F238E27FC236}">
                <a16:creationId xmlns:a16="http://schemas.microsoft.com/office/drawing/2014/main" id="{B207FC5F-3A6A-4D4F-8B80-B85C42F17CC5}"/>
              </a:ext>
            </a:extLst>
          </p:cNvPr>
          <p:cNvSpPr/>
          <p:nvPr/>
        </p:nvSpPr>
        <p:spPr>
          <a:xfrm>
            <a:off x="1564769" y="2129689"/>
            <a:ext cx="1087105" cy="1230503"/>
          </a:xfrm>
          <a:prstGeom prst="wedgeEllipseCallout">
            <a:avLst>
              <a:gd name="adj1" fmla="val 93039"/>
              <a:gd name="adj2" fmla="val 8935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000" dirty="0"/>
              <a:t>בפעם הבאה שעני יבקש ממני הלוואה בוודאי שאני ילווה לו </a:t>
            </a:r>
          </a:p>
        </p:txBody>
      </p:sp>
      <p:pic>
        <p:nvPicPr>
          <p:cNvPr id="18" name="Picture 2">
            <a:extLst>
              <a:ext uri="{FF2B5EF4-FFF2-40B4-BE49-F238E27FC236}">
                <a16:creationId xmlns:a16="http://schemas.microsoft.com/office/drawing/2014/main" id="{B497EFA2-1F55-4B58-BA6E-37D3A40AC33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18232" y="3008416"/>
            <a:ext cx="1087105" cy="1895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בועת דיבור: אליפסה 18">
            <a:extLst>
              <a:ext uri="{FF2B5EF4-FFF2-40B4-BE49-F238E27FC236}">
                <a16:creationId xmlns:a16="http://schemas.microsoft.com/office/drawing/2014/main" id="{DD409060-05A4-489F-A246-8C0FAB7FD73B}"/>
              </a:ext>
            </a:extLst>
          </p:cNvPr>
          <p:cNvSpPr/>
          <p:nvPr/>
        </p:nvSpPr>
        <p:spPr>
          <a:xfrm>
            <a:off x="7411284" y="1993374"/>
            <a:ext cx="858022" cy="924219"/>
          </a:xfrm>
          <a:prstGeom prst="wedgeEllipseCallout">
            <a:avLst>
              <a:gd name="adj1" fmla="val 33204"/>
              <a:gd name="adj2" fmla="val 133645"/>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sz="1200" dirty="0"/>
              <a:t>אפשר הלוואה ?</a:t>
            </a:r>
          </a:p>
        </p:txBody>
      </p:sp>
      <p:pic>
        <p:nvPicPr>
          <p:cNvPr id="20" name="Picture 2">
            <a:extLst>
              <a:ext uri="{FF2B5EF4-FFF2-40B4-BE49-F238E27FC236}">
                <a16:creationId xmlns:a16="http://schemas.microsoft.com/office/drawing/2014/main" id="{72F23685-BBC1-45D1-9099-8C46763371A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91694" y="3121935"/>
            <a:ext cx="1087105" cy="1895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בועת דיבור: אליפסה 21">
            <a:extLst>
              <a:ext uri="{FF2B5EF4-FFF2-40B4-BE49-F238E27FC236}">
                <a16:creationId xmlns:a16="http://schemas.microsoft.com/office/drawing/2014/main" id="{1F381521-5AFC-4DBD-8FF0-272A16FD8034}"/>
              </a:ext>
            </a:extLst>
          </p:cNvPr>
          <p:cNvSpPr/>
          <p:nvPr/>
        </p:nvSpPr>
        <p:spPr>
          <a:xfrm>
            <a:off x="8810457" y="2129688"/>
            <a:ext cx="1087105" cy="1230503"/>
          </a:xfrm>
          <a:prstGeom prst="wedgeEllipseCallout">
            <a:avLst>
              <a:gd name="adj1" fmla="val 93039"/>
              <a:gd name="adj2" fmla="val 8935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100" dirty="0"/>
              <a:t>זאת </a:t>
            </a:r>
            <a:r>
              <a:rPr lang="he-IL" sz="1100" dirty="0" err="1"/>
              <a:t>היתה</a:t>
            </a:r>
            <a:r>
              <a:rPr lang="he-IL" sz="1100" dirty="0"/>
              <a:t> טעות לא להלוות לעני </a:t>
            </a:r>
          </a:p>
        </p:txBody>
      </p:sp>
    </p:spTree>
    <p:extLst>
      <p:ext uri="{BB962C8B-B14F-4D97-AF65-F5344CB8AC3E}">
        <p14:creationId xmlns:p14="http://schemas.microsoft.com/office/powerpoint/2010/main" val="319273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ppt_x"/>
                                          </p:val>
                                        </p:tav>
                                        <p:tav tm="100000">
                                          <p:val>
                                            <p:strVal val="#ppt_x"/>
                                          </p:val>
                                        </p:tav>
                                      </p:tavLst>
                                    </p:anim>
                                    <p:anim calcmode="lin" valueType="num">
                                      <p:cBhvr additive="base">
                                        <p:cTn id="40" dur="5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additive="base">
                                        <p:cTn id="63" dur="500" fill="hold"/>
                                        <p:tgtEl>
                                          <p:spTgt spid="6"/>
                                        </p:tgtEl>
                                        <p:attrNameLst>
                                          <p:attrName>ppt_x</p:attrName>
                                        </p:attrNameLst>
                                      </p:cBhvr>
                                      <p:tavLst>
                                        <p:tav tm="0">
                                          <p:val>
                                            <p:strVal val="#ppt_x"/>
                                          </p:val>
                                        </p:tav>
                                        <p:tav tm="100000">
                                          <p:val>
                                            <p:strVal val="#ppt_x"/>
                                          </p:val>
                                        </p:tav>
                                      </p:tavLst>
                                    </p:anim>
                                    <p:anim calcmode="lin" valueType="num">
                                      <p:cBhvr additive="base">
                                        <p:cTn id="64" dur="500" fill="hold"/>
                                        <p:tgtEl>
                                          <p:spTgt spid="6"/>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ppt_x"/>
                                          </p:val>
                                        </p:tav>
                                        <p:tav tm="100000">
                                          <p:val>
                                            <p:strVal val="#ppt_x"/>
                                          </p:val>
                                        </p:tav>
                                      </p:tavLst>
                                    </p:anim>
                                    <p:anim calcmode="lin" valueType="num">
                                      <p:cBhvr additive="base">
                                        <p:cTn id="7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1" grpId="0" animBg="1"/>
      <p:bldP spid="12" grpId="0" animBg="1"/>
      <p:bldP spid="14" grpId="0" animBg="1"/>
      <p:bldP spid="15" grpId="0" animBg="1"/>
      <p:bldP spid="17" grpId="0" animBg="1"/>
      <p:bldP spid="19"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B82A06-D659-45B4-B8D8-6D1E1739BBEC}"/>
              </a:ext>
            </a:extLst>
          </p:cNvPr>
          <p:cNvSpPr>
            <a:spLocks noGrp="1"/>
          </p:cNvSpPr>
          <p:nvPr>
            <p:ph type="title"/>
          </p:nvPr>
        </p:nvSpPr>
        <p:spPr/>
        <p:txBody>
          <a:bodyPr/>
          <a:lstStyle/>
          <a:p>
            <a:pPr algn="r"/>
            <a:r>
              <a:rPr lang="he-IL" dirty="0"/>
              <a:t>רמב"ם הלכות תשובה </a:t>
            </a:r>
          </a:p>
        </p:txBody>
      </p:sp>
      <p:sp>
        <p:nvSpPr>
          <p:cNvPr id="3" name="מציין מיקום תוכן 2">
            <a:extLst>
              <a:ext uri="{FF2B5EF4-FFF2-40B4-BE49-F238E27FC236}">
                <a16:creationId xmlns:a16="http://schemas.microsoft.com/office/drawing/2014/main" id="{16E06A5E-3DA3-4E09-967F-42C5A920CCEE}"/>
              </a:ext>
            </a:extLst>
          </p:cNvPr>
          <p:cNvSpPr>
            <a:spLocks noGrp="1"/>
          </p:cNvSpPr>
          <p:nvPr>
            <p:ph idx="1"/>
          </p:nvPr>
        </p:nvSpPr>
        <p:spPr/>
        <p:txBody>
          <a:bodyPr/>
          <a:lstStyle/>
          <a:p>
            <a:pPr algn="r" rtl="1"/>
            <a:r>
              <a:rPr lang="he-IL" b="1" i="0" dirty="0">
                <a:solidFill>
                  <a:srgbClr val="314B77"/>
                </a:solidFill>
                <a:effectLst/>
                <a:latin typeface="David" panose="020E0502060401010101" pitchFamily="34" charset="-79"/>
                <a:cs typeface="David" panose="020E0502060401010101" pitchFamily="34" charset="-79"/>
              </a:rPr>
              <a:t>א</a:t>
            </a:r>
            <a:r>
              <a:rPr lang="he-IL" b="0" i="0" dirty="0">
                <a:solidFill>
                  <a:srgbClr val="314B77"/>
                </a:solidFill>
                <a:effectLst/>
                <a:latin typeface="David" panose="020E0502060401010101" pitchFamily="34" charset="-79"/>
                <a:cs typeface="David" panose="020E0502060401010101" pitchFamily="34" charset="-79"/>
              </a:rPr>
              <a:t>  כל המצוות שבתורה, בין עשה בין לא תעשה--אם עבר אדם על אחת מהן, בין בזדון בין בשגגה--כשיעשה תשובה וישוב מחטאו, </a:t>
            </a:r>
            <a:r>
              <a:rPr lang="he-IL" b="1" i="0" dirty="0">
                <a:solidFill>
                  <a:srgbClr val="314B77"/>
                </a:solidFill>
                <a:effectLst/>
                <a:latin typeface="David" panose="020E0502060401010101" pitchFamily="34" charset="-79"/>
                <a:cs typeface="David" panose="020E0502060401010101" pitchFamily="34" charset="-79"/>
              </a:rPr>
              <a:t>חייב להתוודות</a:t>
            </a:r>
            <a:r>
              <a:rPr lang="he-IL" b="0" i="0" dirty="0">
                <a:solidFill>
                  <a:srgbClr val="314B77"/>
                </a:solidFill>
                <a:effectLst/>
                <a:latin typeface="David" panose="020E0502060401010101" pitchFamily="34" charset="-79"/>
                <a:cs typeface="David" panose="020E0502060401010101" pitchFamily="34" charset="-79"/>
              </a:rPr>
              <a:t> לפני האל ברוך הוא:  שנאמר "איש או אישה כי יעשו מכל חטאת האדם . . . והתוודו, את חטאתם אשר עשו" (</a:t>
            </a:r>
            <a:r>
              <a:rPr lang="he-IL" b="0" i="0" dirty="0">
                <a:solidFill>
                  <a:srgbClr val="314B77"/>
                </a:solidFill>
                <a:effectLst/>
                <a:latin typeface="David" panose="020E0502060401010101" pitchFamily="34" charset="-79"/>
                <a:cs typeface="David" panose="020E0502060401010101" pitchFamily="34" charset="-79"/>
                <a:hlinkClick r:id="rId2"/>
              </a:rPr>
              <a:t>במדבר </a:t>
            </a:r>
            <a:r>
              <a:rPr lang="he-IL" b="0" i="0" dirty="0" err="1">
                <a:solidFill>
                  <a:srgbClr val="314B77"/>
                </a:solidFill>
                <a:effectLst/>
                <a:latin typeface="David" panose="020E0502060401010101" pitchFamily="34" charset="-79"/>
                <a:cs typeface="David" panose="020E0502060401010101" pitchFamily="34" charset="-79"/>
                <a:hlinkClick r:id="rId2"/>
              </a:rPr>
              <a:t>ה,ו</a:t>
            </a:r>
            <a:r>
              <a:rPr lang="he-IL" b="0" i="0" dirty="0">
                <a:solidFill>
                  <a:srgbClr val="314B77"/>
                </a:solidFill>
                <a:effectLst/>
                <a:latin typeface="David" panose="020E0502060401010101" pitchFamily="34" charset="-79"/>
                <a:cs typeface="David" panose="020E0502060401010101" pitchFamily="34" charset="-79"/>
                <a:hlinkClick r:id="rId2"/>
              </a:rPr>
              <a:t>-ז</a:t>
            </a:r>
            <a:r>
              <a:rPr lang="he-IL" b="0" i="0" dirty="0">
                <a:solidFill>
                  <a:srgbClr val="314B77"/>
                </a:solidFill>
                <a:effectLst/>
                <a:latin typeface="David" panose="020E0502060401010101" pitchFamily="34" charset="-79"/>
                <a:cs typeface="David" panose="020E0502060401010101" pitchFamily="34" charset="-79"/>
              </a:rPr>
              <a:t>), זה וידוי דברים.  ווידוי זה מצות עשה.</a:t>
            </a:r>
          </a:p>
          <a:p>
            <a:endParaRPr lang="he-IL" dirty="0"/>
          </a:p>
        </p:txBody>
      </p:sp>
      <p:pic>
        <p:nvPicPr>
          <p:cNvPr id="4" name="Picture 4">
            <a:extLst>
              <a:ext uri="{FF2B5EF4-FFF2-40B4-BE49-F238E27FC236}">
                <a16:creationId xmlns:a16="http://schemas.microsoft.com/office/drawing/2014/main" id="{27BC5DCF-AFC2-4134-A3B0-09F9364EBA0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49" b="97253" l="9744" r="93846"/>
                    </a14:imgEffect>
                  </a14:imgLayer>
                </a14:imgProps>
              </a:ext>
              <a:ext uri="{28A0092B-C50C-407E-A947-70E740481C1C}">
                <a14:useLocalDpi xmlns:a14="http://schemas.microsoft.com/office/drawing/2010/main" val="0"/>
              </a:ext>
            </a:extLst>
          </a:blip>
          <a:srcRect/>
          <a:stretch>
            <a:fillRect/>
          </a:stretch>
        </p:blipFill>
        <p:spPr bwMode="auto">
          <a:xfrm flipH="1">
            <a:off x="10124838" y="3231092"/>
            <a:ext cx="1872208" cy="3467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תמונה 4">
            <a:extLst>
              <a:ext uri="{FF2B5EF4-FFF2-40B4-BE49-F238E27FC236}">
                <a16:creationId xmlns:a16="http://schemas.microsoft.com/office/drawing/2014/main" id="{F0659C6F-9C80-4475-B9BF-799E8041E5B0}"/>
              </a:ext>
            </a:extLst>
          </p:cNvPr>
          <p:cNvPicPr>
            <a:picLocks noChangeAspect="1"/>
          </p:cNvPicPr>
          <p:nvPr/>
        </p:nvPicPr>
        <p:blipFill>
          <a:blip r:embed="rId5"/>
          <a:stretch>
            <a:fillRect/>
          </a:stretch>
        </p:blipFill>
        <p:spPr>
          <a:xfrm>
            <a:off x="720650" y="3373448"/>
            <a:ext cx="1291221" cy="3119427"/>
          </a:xfrm>
          <a:prstGeom prst="rect">
            <a:avLst/>
          </a:prstGeom>
        </p:spPr>
      </p:pic>
      <p:sp>
        <p:nvSpPr>
          <p:cNvPr id="6" name="בועת דיבור: אליפסה 5">
            <a:extLst>
              <a:ext uri="{FF2B5EF4-FFF2-40B4-BE49-F238E27FC236}">
                <a16:creationId xmlns:a16="http://schemas.microsoft.com/office/drawing/2014/main" id="{CFA67F0B-7E15-40D1-BC43-7FE3948CC381}"/>
              </a:ext>
            </a:extLst>
          </p:cNvPr>
          <p:cNvSpPr/>
          <p:nvPr/>
        </p:nvSpPr>
        <p:spPr>
          <a:xfrm>
            <a:off x="2235200" y="3581400"/>
            <a:ext cx="2895600" cy="1028700"/>
          </a:xfrm>
          <a:prstGeom prst="wedgeEllipseCallout">
            <a:avLst>
              <a:gd name="adj1" fmla="val -49780"/>
              <a:gd name="adj2" fmla="val 8719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dirty="0"/>
              <a:t>נראה שלפי הרמב"ם יש מצווה נוספת או שלב נוסף בתשובה שהוא </a:t>
            </a:r>
            <a:r>
              <a:rPr lang="he-IL" sz="1600" dirty="0" err="1"/>
              <a:t>הוידוי</a:t>
            </a:r>
            <a:r>
              <a:rPr lang="he-IL" sz="1600" dirty="0"/>
              <a:t>, אך מהו </a:t>
            </a:r>
            <a:r>
              <a:rPr lang="he-IL" sz="1600" dirty="0" err="1"/>
              <a:t>הוידוי</a:t>
            </a:r>
            <a:r>
              <a:rPr lang="he-IL" sz="1600" dirty="0"/>
              <a:t> ?</a:t>
            </a:r>
          </a:p>
        </p:txBody>
      </p:sp>
      <p:sp>
        <p:nvSpPr>
          <p:cNvPr id="7" name="בועת דיבור: אליפסה 6">
            <a:extLst>
              <a:ext uri="{FF2B5EF4-FFF2-40B4-BE49-F238E27FC236}">
                <a16:creationId xmlns:a16="http://schemas.microsoft.com/office/drawing/2014/main" id="{6573F27C-1F2E-4CAB-826B-F35A4A961BF8}"/>
              </a:ext>
            </a:extLst>
          </p:cNvPr>
          <p:cNvSpPr/>
          <p:nvPr/>
        </p:nvSpPr>
        <p:spPr>
          <a:xfrm>
            <a:off x="7229238" y="3581400"/>
            <a:ext cx="2895600" cy="1028700"/>
          </a:xfrm>
          <a:prstGeom prst="wedgeEllipseCallout">
            <a:avLst>
              <a:gd name="adj1" fmla="val 59869"/>
              <a:gd name="adj2" fmla="val 3287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תלמידי היקר תוכל לקרוא את דברי הרמב"ם :</a:t>
            </a:r>
          </a:p>
        </p:txBody>
      </p:sp>
    </p:spTree>
    <p:extLst>
      <p:ext uri="{BB962C8B-B14F-4D97-AF65-F5344CB8AC3E}">
        <p14:creationId xmlns:p14="http://schemas.microsoft.com/office/powerpoint/2010/main" val="352198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24644A-407D-479E-9BE9-98C89505BD7F}"/>
              </a:ext>
            </a:extLst>
          </p:cNvPr>
          <p:cNvSpPr>
            <a:spLocks noGrp="1"/>
          </p:cNvSpPr>
          <p:nvPr>
            <p:ph type="title"/>
          </p:nvPr>
        </p:nvSpPr>
        <p:spPr/>
        <p:txBody>
          <a:bodyPr/>
          <a:lstStyle/>
          <a:p>
            <a:pPr algn="r"/>
            <a:r>
              <a:rPr lang="he-IL" dirty="0"/>
              <a:t>חלקי </a:t>
            </a:r>
            <a:r>
              <a:rPr lang="he-IL" dirty="0" err="1"/>
              <a:t>הוידוי</a:t>
            </a:r>
            <a:r>
              <a:rPr lang="he-IL" dirty="0"/>
              <a:t> </a:t>
            </a:r>
          </a:p>
        </p:txBody>
      </p:sp>
      <p:sp>
        <p:nvSpPr>
          <p:cNvPr id="3" name="מציין מיקום תוכן 2">
            <a:extLst>
              <a:ext uri="{FF2B5EF4-FFF2-40B4-BE49-F238E27FC236}">
                <a16:creationId xmlns:a16="http://schemas.microsoft.com/office/drawing/2014/main" id="{19370C25-EC29-41CD-AB2E-109CF743572B}"/>
              </a:ext>
            </a:extLst>
          </p:cNvPr>
          <p:cNvSpPr>
            <a:spLocks noGrp="1"/>
          </p:cNvSpPr>
          <p:nvPr>
            <p:ph idx="1"/>
          </p:nvPr>
        </p:nvSpPr>
        <p:spPr/>
        <p:txBody>
          <a:bodyPr/>
          <a:lstStyle/>
          <a:p>
            <a:pPr algn="r"/>
            <a:r>
              <a:rPr lang="he-IL" b="1" i="0" dirty="0">
                <a:solidFill>
                  <a:srgbClr val="314B77"/>
                </a:solidFill>
                <a:effectLst/>
                <a:latin typeface="David" panose="020E0502060401010101" pitchFamily="34" charset="-79"/>
                <a:cs typeface="David" panose="020E0502060401010101" pitchFamily="34" charset="-79"/>
              </a:rPr>
              <a:t>ב</a:t>
            </a:r>
            <a:r>
              <a:rPr lang="he-IL" b="0" i="0" dirty="0">
                <a:solidFill>
                  <a:srgbClr val="314B77"/>
                </a:solidFill>
                <a:effectLst/>
                <a:latin typeface="David" panose="020E0502060401010101" pitchFamily="34" charset="-79"/>
                <a:cs typeface="David" panose="020E0502060401010101" pitchFamily="34" charset="-79"/>
              </a:rPr>
              <a:t>  ,ב </a:t>
            </a:r>
            <a:r>
              <a:rPr lang="he-IL" b="1" i="0" dirty="0">
                <a:solidFill>
                  <a:srgbClr val="314B77"/>
                </a:solidFill>
                <a:effectLst/>
                <a:latin typeface="David" panose="020E0502060401010101" pitchFamily="34" charset="-79"/>
                <a:cs typeface="David" panose="020E0502060401010101" pitchFamily="34" charset="-79"/>
              </a:rPr>
              <a:t>כיצד מתוודה-</a:t>
            </a:r>
            <a:r>
              <a:rPr lang="he-IL" b="0" i="0" dirty="0">
                <a:solidFill>
                  <a:srgbClr val="314B77"/>
                </a:solidFill>
                <a:effectLst/>
                <a:latin typeface="David" panose="020E0502060401010101" pitchFamily="34" charset="-79"/>
                <a:cs typeface="David" panose="020E0502060401010101" pitchFamily="34" charset="-79"/>
              </a:rPr>
              <a:t>-אומר אנא ה' חטאתי עוויתי פשעתי לפניך, ועשיתי כך וכך, והרי ניחמתי ובושתי במעשיי, ולעולם איני חוזר לדבר זה.  זה הוא עיקרו של וידוי; וכל המרבה להתוודות ולהאריך בעניין זה, הרי זה משובח.</a:t>
            </a:r>
          </a:p>
          <a:p>
            <a:endParaRPr lang="he-IL" dirty="0"/>
          </a:p>
        </p:txBody>
      </p:sp>
      <p:pic>
        <p:nvPicPr>
          <p:cNvPr id="4" name="Picture 4">
            <a:extLst>
              <a:ext uri="{FF2B5EF4-FFF2-40B4-BE49-F238E27FC236}">
                <a16:creationId xmlns:a16="http://schemas.microsoft.com/office/drawing/2014/main" id="{AD4B84E8-EF01-4D62-9D61-E80D07EF9EC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49" b="97253" l="9744" r="93846"/>
                    </a14:imgEffect>
                  </a14:imgLayer>
                </a14:imgProps>
              </a:ext>
              <a:ext uri="{28A0092B-C50C-407E-A947-70E740481C1C}">
                <a14:useLocalDpi xmlns:a14="http://schemas.microsoft.com/office/drawing/2010/main" val="0"/>
              </a:ext>
            </a:extLst>
          </a:blip>
          <a:srcRect/>
          <a:stretch>
            <a:fillRect/>
          </a:stretch>
        </p:blipFill>
        <p:spPr bwMode="auto">
          <a:xfrm flipH="1">
            <a:off x="10124838" y="3231092"/>
            <a:ext cx="1872208" cy="3467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בועת דיבור: אליפסה 4">
            <a:extLst>
              <a:ext uri="{FF2B5EF4-FFF2-40B4-BE49-F238E27FC236}">
                <a16:creationId xmlns:a16="http://schemas.microsoft.com/office/drawing/2014/main" id="{120AEABD-3AE5-4EDE-8412-0923942772D5}"/>
              </a:ext>
            </a:extLst>
          </p:cNvPr>
          <p:cNvSpPr/>
          <p:nvPr/>
        </p:nvSpPr>
        <p:spPr>
          <a:xfrm>
            <a:off x="7467600" y="3429000"/>
            <a:ext cx="2227808" cy="1320800"/>
          </a:xfrm>
          <a:prstGeom prst="wedgeEllipseCallout">
            <a:avLst>
              <a:gd name="adj1" fmla="val 82492"/>
              <a:gd name="adj2" fmla="val 2372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200" dirty="0"/>
              <a:t>בהלכה ב' מבאר הרמב"ם את חלקי </a:t>
            </a:r>
            <a:r>
              <a:rPr lang="he-IL" sz="1200" dirty="0" err="1"/>
              <a:t>הוידוי</a:t>
            </a:r>
            <a:r>
              <a:rPr lang="he-IL" sz="1200" dirty="0"/>
              <a:t>  ואם נביט בהלכה נראה </a:t>
            </a:r>
            <a:r>
              <a:rPr lang="he-IL" sz="1200" dirty="0" err="1"/>
              <a:t>שהוידוי</a:t>
            </a:r>
            <a:r>
              <a:rPr lang="he-IL" sz="1200" dirty="0"/>
              <a:t> כולל את  חלקי התשובה </a:t>
            </a:r>
          </a:p>
        </p:txBody>
      </p:sp>
      <p:sp>
        <p:nvSpPr>
          <p:cNvPr id="6" name="בועת דיבור: אליפסה 5">
            <a:extLst>
              <a:ext uri="{FF2B5EF4-FFF2-40B4-BE49-F238E27FC236}">
                <a16:creationId xmlns:a16="http://schemas.microsoft.com/office/drawing/2014/main" id="{9A2E544F-33A0-4D48-B874-63D50EA92D6A}"/>
              </a:ext>
            </a:extLst>
          </p:cNvPr>
          <p:cNvSpPr/>
          <p:nvPr/>
        </p:nvSpPr>
        <p:spPr>
          <a:xfrm>
            <a:off x="7463690" y="3434821"/>
            <a:ext cx="2387600" cy="1320800"/>
          </a:xfrm>
          <a:prstGeom prst="wedgeEllipseCallout">
            <a:avLst>
              <a:gd name="adj1" fmla="val 69001"/>
              <a:gd name="adj2" fmla="val 2424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רוצה שנסמן אותם :</a:t>
            </a:r>
          </a:p>
          <a:p>
            <a:pPr algn="ctr"/>
            <a:r>
              <a:rPr lang="he-IL" dirty="0"/>
              <a:t>העבירו את המספרים ליד שלבי החטא</a:t>
            </a:r>
          </a:p>
        </p:txBody>
      </p:sp>
      <p:sp>
        <p:nvSpPr>
          <p:cNvPr id="7" name="בועת דיבור: אליפסה 6">
            <a:extLst>
              <a:ext uri="{FF2B5EF4-FFF2-40B4-BE49-F238E27FC236}">
                <a16:creationId xmlns:a16="http://schemas.microsoft.com/office/drawing/2014/main" id="{1B33ED97-81C0-4B60-82E1-CD0DB35A8B7F}"/>
              </a:ext>
            </a:extLst>
          </p:cNvPr>
          <p:cNvSpPr/>
          <p:nvPr/>
        </p:nvSpPr>
        <p:spPr>
          <a:xfrm>
            <a:off x="3497381" y="3216806"/>
            <a:ext cx="2387600" cy="1320800"/>
          </a:xfrm>
          <a:prstGeom prst="wedgeEllipseCallout">
            <a:avLst>
              <a:gd name="adj1" fmla="val -83127"/>
              <a:gd name="adj2" fmla="val 62706"/>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שהם :</a:t>
            </a:r>
          </a:p>
          <a:p>
            <a:pPr marL="342900" indent="-342900" algn="ctr">
              <a:buAutoNum type="arabicPeriod"/>
            </a:pPr>
            <a:r>
              <a:rPr lang="he-IL" dirty="0"/>
              <a:t>הכרה בחטא </a:t>
            </a:r>
          </a:p>
          <a:p>
            <a:pPr marL="342900" indent="-342900" algn="ctr">
              <a:buAutoNum type="arabicPeriod"/>
            </a:pPr>
            <a:r>
              <a:rPr lang="he-IL" dirty="0"/>
              <a:t> חרטה</a:t>
            </a:r>
          </a:p>
          <a:p>
            <a:pPr marL="342900" indent="-342900" algn="ctr">
              <a:buAutoNum type="arabicPeriod"/>
            </a:pPr>
            <a:r>
              <a:rPr lang="he-IL" dirty="0"/>
              <a:t>קבלה לעתיד</a:t>
            </a:r>
          </a:p>
        </p:txBody>
      </p:sp>
      <p:pic>
        <p:nvPicPr>
          <p:cNvPr id="8" name="תמונה 7">
            <a:extLst>
              <a:ext uri="{FF2B5EF4-FFF2-40B4-BE49-F238E27FC236}">
                <a16:creationId xmlns:a16="http://schemas.microsoft.com/office/drawing/2014/main" id="{B24D594B-7BC3-4CB7-BAC9-BB86EF22C864}"/>
              </a:ext>
            </a:extLst>
          </p:cNvPr>
          <p:cNvPicPr>
            <a:picLocks noChangeAspect="1"/>
          </p:cNvPicPr>
          <p:nvPr/>
        </p:nvPicPr>
        <p:blipFill>
          <a:blip r:embed="rId4"/>
          <a:stretch>
            <a:fillRect/>
          </a:stretch>
        </p:blipFill>
        <p:spPr>
          <a:xfrm>
            <a:off x="1205371" y="3373448"/>
            <a:ext cx="1291221" cy="3119427"/>
          </a:xfrm>
          <a:prstGeom prst="rect">
            <a:avLst/>
          </a:prstGeom>
        </p:spPr>
      </p:pic>
      <p:sp>
        <p:nvSpPr>
          <p:cNvPr id="9" name="אליפסה 8">
            <a:extLst>
              <a:ext uri="{FF2B5EF4-FFF2-40B4-BE49-F238E27FC236}">
                <a16:creationId xmlns:a16="http://schemas.microsoft.com/office/drawing/2014/main" id="{72DFFAFC-AA2C-46D3-A9C9-1CFD83C5E9B6}"/>
              </a:ext>
            </a:extLst>
          </p:cNvPr>
          <p:cNvSpPr/>
          <p:nvPr/>
        </p:nvSpPr>
        <p:spPr>
          <a:xfrm>
            <a:off x="8610600" y="5820304"/>
            <a:ext cx="736600" cy="6725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1</a:t>
            </a:r>
          </a:p>
        </p:txBody>
      </p:sp>
      <p:sp>
        <p:nvSpPr>
          <p:cNvPr id="10" name="אליפסה 9">
            <a:extLst>
              <a:ext uri="{FF2B5EF4-FFF2-40B4-BE49-F238E27FC236}">
                <a16:creationId xmlns:a16="http://schemas.microsoft.com/office/drawing/2014/main" id="{9FEC5179-CE6D-4823-9375-320BA888C401}"/>
              </a:ext>
            </a:extLst>
          </p:cNvPr>
          <p:cNvSpPr/>
          <p:nvPr/>
        </p:nvSpPr>
        <p:spPr>
          <a:xfrm>
            <a:off x="6138982" y="5820304"/>
            <a:ext cx="736600" cy="6725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2</a:t>
            </a:r>
          </a:p>
        </p:txBody>
      </p:sp>
      <p:sp>
        <p:nvSpPr>
          <p:cNvPr id="11" name="אליפסה 10">
            <a:extLst>
              <a:ext uri="{FF2B5EF4-FFF2-40B4-BE49-F238E27FC236}">
                <a16:creationId xmlns:a16="http://schemas.microsoft.com/office/drawing/2014/main" id="{4A070773-9E04-4642-AE7A-C6CDC25550EA}"/>
              </a:ext>
            </a:extLst>
          </p:cNvPr>
          <p:cNvSpPr/>
          <p:nvPr/>
        </p:nvSpPr>
        <p:spPr>
          <a:xfrm>
            <a:off x="3581401" y="5862373"/>
            <a:ext cx="736600" cy="6725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3</a:t>
            </a:r>
          </a:p>
        </p:txBody>
      </p:sp>
    </p:spTree>
    <p:extLst>
      <p:ext uri="{BB962C8B-B14F-4D97-AF65-F5344CB8AC3E}">
        <p14:creationId xmlns:p14="http://schemas.microsoft.com/office/powerpoint/2010/main" val="1766384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24644A-407D-479E-9BE9-98C89505BD7F}"/>
              </a:ext>
            </a:extLst>
          </p:cNvPr>
          <p:cNvSpPr>
            <a:spLocks noGrp="1"/>
          </p:cNvSpPr>
          <p:nvPr>
            <p:ph type="title"/>
          </p:nvPr>
        </p:nvSpPr>
        <p:spPr/>
        <p:txBody>
          <a:bodyPr/>
          <a:lstStyle/>
          <a:p>
            <a:pPr algn="r"/>
            <a:r>
              <a:rPr lang="he-IL" dirty="0" err="1"/>
              <a:t>פיתרון</a:t>
            </a:r>
            <a:endParaRPr lang="he-IL" dirty="0"/>
          </a:p>
        </p:txBody>
      </p:sp>
      <p:sp>
        <p:nvSpPr>
          <p:cNvPr id="3" name="מציין מיקום תוכן 2">
            <a:extLst>
              <a:ext uri="{FF2B5EF4-FFF2-40B4-BE49-F238E27FC236}">
                <a16:creationId xmlns:a16="http://schemas.microsoft.com/office/drawing/2014/main" id="{19370C25-EC29-41CD-AB2E-109CF743572B}"/>
              </a:ext>
            </a:extLst>
          </p:cNvPr>
          <p:cNvSpPr>
            <a:spLocks noGrp="1"/>
          </p:cNvSpPr>
          <p:nvPr>
            <p:ph idx="1"/>
          </p:nvPr>
        </p:nvSpPr>
        <p:spPr/>
        <p:txBody>
          <a:bodyPr/>
          <a:lstStyle/>
          <a:p>
            <a:pPr algn="r"/>
            <a:r>
              <a:rPr lang="he-IL" b="1" i="0" dirty="0">
                <a:solidFill>
                  <a:srgbClr val="314B77"/>
                </a:solidFill>
                <a:effectLst/>
                <a:latin typeface="David" panose="020E0502060401010101" pitchFamily="34" charset="-79"/>
                <a:cs typeface="David" panose="020E0502060401010101" pitchFamily="34" charset="-79"/>
              </a:rPr>
              <a:t>ב</a:t>
            </a:r>
            <a:r>
              <a:rPr lang="he-IL" b="0" i="0" dirty="0">
                <a:solidFill>
                  <a:srgbClr val="314B77"/>
                </a:solidFill>
                <a:effectLst/>
                <a:latin typeface="David" panose="020E0502060401010101" pitchFamily="34" charset="-79"/>
                <a:cs typeface="David" panose="020E0502060401010101" pitchFamily="34" charset="-79"/>
              </a:rPr>
              <a:t>  </a:t>
            </a:r>
            <a:r>
              <a:rPr lang="he-IL" b="1" i="0" dirty="0">
                <a:solidFill>
                  <a:srgbClr val="314B77"/>
                </a:solidFill>
                <a:effectLst/>
                <a:latin typeface="David" panose="020E0502060401010101" pitchFamily="34" charset="-79"/>
                <a:cs typeface="David" panose="020E0502060401010101" pitchFamily="34" charset="-79"/>
              </a:rPr>
              <a:t>כיצד מתוודה-</a:t>
            </a:r>
            <a:r>
              <a:rPr lang="he-IL" b="0" i="0" dirty="0">
                <a:solidFill>
                  <a:srgbClr val="314B77"/>
                </a:solidFill>
                <a:effectLst/>
                <a:latin typeface="David" panose="020E0502060401010101" pitchFamily="34" charset="-79"/>
                <a:cs typeface="David" panose="020E0502060401010101" pitchFamily="34" charset="-79"/>
              </a:rPr>
              <a:t>-אומר אנא ה' חטאתי עוויתי פשעתי לפניך, ועשיתי כך וכך, והרי ניחמתי ובושתי במעשיי, ולעולם איני חוזר לדבר זה.  זה הוא עיקרו של וידוי; וכל המרבה להתוודות ולהאריך בעניין זה, הרי זה משובח.</a:t>
            </a:r>
          </a:p>
          <a:p>
            <a:endParaRPr lang="he-IL" dirty="0"/>
          </a:p>
        </p:txBody>
      </p:sp>
      <p:pic>
        <p:nvPicPr>
          <p:cNvPr id="4" name="Picture 4">
            <a:extLst>
              <a:ext uri="{FF2B5EF4-FFF2-40B4-BE49-F238E27FC236}">
                <a16:creationId xmlns:a16="http://schemas.microsoft.com/office/drawing/2014/main" id="{AD4B84E8-EF01-4D62-9D61-E80D07EF9EC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49" b="97253" l="9744" r="93846"/>
                    </a14:imgEffect>
                  </a14:imgLayer>
                </a14:imgProps>
              </a:ext>
              <a:ext uri="{28A0092B-C50C-407E-A947-70E740481C1C}">
                <a14:useLocalDpi xmlns:a14="http://schemas.microsoft.com/office/drawing/2010/main" val="0"/>
              </a:ext>
            </a:extLst>
          </a:blip>
          <a:srcRect/>
          <a:stretch>
            <a:fillRect/>
          </a:stretch>
        </p:blipFill>
        <p:spPr bwMode="auto">
          <a:xfrm flipH="1">
            <a:off x="10124838" y="3231092"/>
            <a:ext cx="1872208" cy="3467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תמונה 7">
            <a:extLst>
              <a:ext uri="{FF2B5EF4-FFF2-40B4-BE49-F238E27FC236}">
                <a16:creationId xmlns:a16="http://schemas.microsoft.com/office/drawing/2014/main" id="{B24D594B-7BC3-4CB7-BAC9-BB86EF22C864}"/>
              </a:ext>
            </a:extLst>
          </p:cNvPr>
          <p:cNvPicPr>
            <a:picLocks noChangeAspect="1"/>
          </p:cNvPicPr>
          <p:nvPr/>
        </p:nvPicPr>
        <p:blipFill>
          <a:blip r:embed="rId4"/>
          <a:stretch>
            <a:fillRect/>
          </a:stretch>
        </p:blipFill>
        <p:spPr>
          <a:xfrm>
            <a:off x="1205371" y="3373448"/>
            <a:ext cx="1291221" cy="3119427"/>
          </a:xfrm>
          <a:prstGeom prst="rect">
            <a:avLst/>
          </a:prstGeom>
        </p:spPr>
      </p:pic>
      <p:sp>
        <p:nvSpPr>
          <p:cNvPr id="9" name="אליפסה 8">
            <a:extLst>
              <a:ext uri="{FF2B5EF4-FFF2-40B4-BE49-F238E27FC236}">
                <a16:creationId xmlns:a16="http://schemas.microsoft.com/office/drawing/2014/main" id="{72DFFAFC-AA2C-46D3-A9C9-1CFD83C5E9B6}"/>
              </a:ext>
            </a:extLst>
          </p:cNvPr>
          <p:cNvSpPr/>
          <p:nvPr/>
        </p:nvSpPr>
        <p:spPr>
          <a:xfrm>
            <a:off x="3314700" y="1354402"/>
            <a:ext cx="736600" cy="6725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1</a:t>
            </a:r>
          </a:p>
        </p:txBody>
      </p:sp>
      <p:sp>
        <p:nvSpPr>
          <p:cNvPr id="10" name="אליפסה 9">
            <a:extLst>
              <a:ext uri="{FF2B5EF4-FFF2-40B4-BE49-F238E27FC236}">
                <a16:creationId xmlns:a16="http://schemas.microsoft.com/office/drawing/2014/main" id="{9FEC5179-CE6D-4823-9375-320BA888C401}"/>
              </a:ext>
            </a:extLst>
          </p:cNvPr>
          <p:cNvSpPr/>
          <p:nvPr/>
        </p:nvSpPr>
        <p:spPr>
          <a:xfrm>
            <a:off x="11060942" y="2087298"/>
            <a:ext cx="736600" cy="6725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2</a:t>
            </a:r>
          </a:p>
        </p:txBody>
      </p:sp>
      <p:sp>
        <p:nvSpPr>
          <p:cNvPr id="11" name="אליפסה 10">
            <a:extLst>
              <a:ext uri="{FF2B5EF4-FFF2-40B4-BE49-F238E27FC236}">
                <a16:creationId xmlns:a16="http://schemas.microsoft.com/office/drawing/2014/main" id="{4A070773-9E04-4642-AE7A-C6CDC25550EA}"/>
              </a:ext>
            </a:extLst>
          </p:cNvPr>
          <p:cNvSpPr/>
          <p:nvPr/>
        </p:nvSpPr>
        <p:spPr>
          <a:xfrm>
            <a:off x="7213601" y="2197100"/>
            <a:ext cx="571499" cy="5627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3</a:t>
            </a:r>
          </a:p>
        </p:txBody>
      </p:sp>
      <p:sp>
        <p:nvSpPr>
          <p:cNvPr id="13" name="הסבר: קו מכופף כפול 12">
            <a:extLst>
              <a:ext uri="{FF2B5EF4-FFF2-40B4-BE49-F238E27FC236}">
                <a16:creationId xmlns:a16="http://schemas.microsoft.com/office/drawing/2014/main" id="{2D612248-499E-491B-8BAA-11731C0C0239}"/>
              </a:ext>
            </a:extLst>
          </p:cNvPr>
          <p:cNvSpPr/>
          <p:nvPr/>
        </p:nvSpPr>
        <p:spPr>
          <a:xfrm>
            <a:off x="7959109" y="3067320"/>
            <a:ext cx="2387600" cy="3089270"/>
          </a:xfrm>
          <a:prstGeom prst="borderCallout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למדנו כאן כיצד הרמב"ם הבין את תפקדו של </a:t>
            </a:r>
            <a:r>
              <a:rPr lang="he-IL" dirty="0" err="1"/>
              <a:t>הוידוי</a:t>
            </a:r>
            <a:r>
              <a:rPr lang="he-IL" dirty="0"/>
              <a:t> </a:t>
            </a:r>
          </a:p>
          <a:p>
            <a:pPr algn="ctr"/>
            <a:r>
              <a:rPr lang="he-IL" dirty="0"/>
              <a:t>לדעת הרמב"ם </a:t>
            </a:r>
            <a:r>
              <a:rPr lang="he-IL" dirty="0" err="1"/>
              <a:t>הוידוי</a:t>
            </a:r>
            <a:r>
              <a:rPr lang="he-IL" dirty="0"/>
              <a:t> היא הפעולה[הדרך] שבה האדם מביא לידי ביטוי את כל </a:t>
            </a:r>
            <a:r>
              <a:rPr lang="he-IL" b="1" dirty="0"/>
              <a:t>חלקי התשובה </a:t>
            </a:r>
            <a:r>
              <a:rPr lang="he-IL" dirty="0"/>
              <a:t>[ההכרה בחטא, החרטה, </a:t>
            </a:r>
            <a:r>
              <a:rPr lang="he-IL" dirty="0" err="1"/>
              <a:t>והוידוי</a:t>
            </a:r>
            <a:r>
              <a:rPr lang="he-IL" dirty="0"/>
              <a:t>  ] וזאת היא התשובה לפי הרמב"ם </a:t>
            </a:r>
          </a:p>
        </p:txBody>
      </p:sp>
      <p:sp>
        <p:nvSpPr>
          <p:cNvPr id="14" name="כוכב: 7 פינות 13">
            <a:extLst>
              <a:ext uri="{FF2B5EF4-FFF2-40B4-BE49-F238E27FC236}">
                <a16:creationId xmlns:a16="http://schemas.microsoft.com/office/drawing/2014/main" id="{2299667F-4A79-4ABA-AA4E-F99B8B6365B0}"/>
              </a:ext>
            </a:extLst>
          </p:cNvPr>
          <p:cNvSpPr/>
          <p:nvPr/>
        </p:nvSpPr>
        <p:spPr>
          <a:xfrm>
            <a:off x="7984509" y="4865158"/>
            <a:ext cx="165100" cy="198967"/>
          </a:xfrm>
          <a:prstGeom prst="star7">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5" name="כוכב: 7 פינות 14">
            <a:extLst>
              <a:ext uri="{FF2B5EF4-FFF2-40B4-BE49-F238E27FC236}">
                <a16:creationId xmlns:a16="http://schemas.microsoft.com/office/drawing/2014/main" id="{D570424D-D003-45C8-B4EF-7AFA597C8701}"/>
              </a:ext>
            </a:extLst>
          </p:cNvPr>
          <p:cNvSpPr/>
          <p:nvPr/>
        </p:nvSpPr>
        <p:spPr>
          <a:xfrm>
            <a:off x="5120279" y="3380856"/>
            <a:ext cx="215142" cy="205317"/>
          </a:xfrm>
          <a:prstGeom prst="star7">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6" name="מלבן: פינות מעוגלות 15">
            <a:extLst>
              <a:ext uri="{FF2B5EF4-FFF2-40B4-BE49-F238E27FC236}">
                <a16:creationId xmlns:a16="http://schemas.microsoft.com/office/drawing/2014/main" id="{345F81B2-E917-48C9-8522-A2896D90CB66}"/>
              </a:ext>
            </a:extLst>
          </p:cNvPr>
          <p:cNvSpPr/>
          <p:nvPr/>
        </p:nvSpPr>
        <p:spPr>
          <a:xfrm>
            <a:off x="194954" y="3632869"/>
            <a:ext cx="5603638" cy="3778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חשבו האם ניתן להבין </a:t>
            </a:r>
            <a:r>
              <a:rPr lang="he-IL" dirty="0" err="1"/>
              <a:t>שהוידוי</a:t>
            </a:r>
            <a:r>
              <a:rPr lang="he-IL" dirty="0"/>
              <a:t> כולל רק חלק אחד ?</a:t>
            </a:r>
          </a:p>
        </p:txBody>
      </p:sp>
    </p:spTree>
    <p:extLst>
      <p:ext uri="{BB962C8B-B14F-4D97-AF65-F5344CB8AC3E}">
        <p14:creationId xmlns:p14="http://schemas.microsoft.com/office/powerpoint/2010/main" val="513379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08D421-F60B-4472-A9FB-39977CF1E608}"/>
              </a:ext>
            </a:extLst>
          </p:cNvPr>
          <p:cNvSpPr>
            <a:spLocks noGrp="1"/>
          </p:cNvSpPr>
          <p:nvPr>
            <p:ph type="title"/>
          </p:nvPr>
        </p:nvSpPr>
        <p:spPr/>
        <p:txBody>
          <a:bodyPr/>
          <a:lstStyle/>
          <a:p>
            <a:pPr algn="r"/>
            <a:r>
              <a:rPr lang="he-IL" dirty="0"/>
              <a:t>תשובה גמורה  </a:t>
            </a:r>
          </a:p>
        </p:txBody>
      </p:sp>
      <p:sp>
        <p:nvSpPr>
          <p:cNvPr id="4" name="מלבן 3">
            <a:extLst>
              <a:ext uri="{FF2B5EF4-FFF2-40B4-BE49-F238E27FC236}">
                <a16:creationId xmlns:a16="http://schemas.microsoft.com/office/drawing/2014/main" id="{87AB6689-061B-4727-9374-14E98EB4F065}"/>
              </a:ext>
            </a:extLst>
          </p:cNvPr>
          <p:cNvSpPr/>
          <p:nvPr/>
        </p:nvSpPr>
        <p:spPr>
          <a:xfrm>
            <a:off x="9794210" y="5122588"/>
            <a:ext cx="2159000" cy="88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הכרה בחטא </a:t>
            </a:r>
          </a:p>
        </p:txBody>
      </p:sp>
      <p:sp>
        <p:nvSpPr>
          <p:cNvPr id="6" name="מלבן 5">
            <a:extLst>
              <a:ext uri="{FF2B5EF4-FFF2-40B4-BE49-F238E27FC236}">
                <a16:creationId xmlns:a16="http://schemas.microsoft.com/office/drawing/2014/main" id="{4FBEFD81-BCF7-41C4-ACEB-B5215E012F9E}"/>
              </a:ext>
            </a:extLst>
          </p:cNvPr>
          <p:cNvSpPr/>
          <p:nvPr/>
        </p:nvSpPr>
        <p:spPr>
          <a:xfrm>
            <a:off x="3909645" y="5248095"/>
            <a:ext cx="2159000" cy="88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קבלה לעתיד</a:t>
            </a:r>
          </a:p>
        </p:txBody>
      </p:sp>
      <p:sp>
        <p:nvSpPr>
          <p:cNvPr id="8" name="מלבן 7">
            <a:extLst>
              <a:ext uri="{FF2B5EF4-FFF2-40B4-BE49-F238E27FC236}">
                <a16:creationId xmlns:a16="http://schemas.microsoft.com/office/drawing/2014/main" id="{3F4CB2E9-92DD-4B0F-A547-923E2F6C7CC9}"/>
              </a:ext>
            </a:extLst>
          </p:cNvPr>
          <p:cNvSpPr/>
          <p:nvPr/>
        </p:nvSpPr>
        <p:spPr>
          <a:xfrm>
            <a:off x="6643701" y="5248095"/>
            <a:ext cx="2159000" cy="88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חרטה</a:t>
            </a:r>
          </a:p>
        </p:txBody>
      </p:sp>
      <p:pic>
        <p:nvPicPr>
          <p:cNvPr id="9" name="Picture 4">
            <a:extLst>
              <a:ext uri="{FF2B5EF4-FFF2-40B4-BE49-F238E27FC236}">
                <a16:creationId xmlns:a16="http://schemas.microsoft.com/office/drawing/2014/main" id="{729273A5-C042-4295-9F38-C69E1145A21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49" b="97253" l="9744" r="93846"/>
                    </a14:imgEffect>
                  </a14:imgLayer>
                </a14:imgProps>
              </a:ext>
              <a:ext uri="{28A0092B-C50C-407E-A947-70E740481C1C}">
                <a14:useLocalDpi xmlns:a14="http://schemas.microsoft.com/office/drawing/2010/main" val="0"/>
              </a:ext>
            </a:extLst>
          </a:blip>
          <a:srcRect/>
          <a:stretch>
            <a:fillRect/>
          </a:stretch>
        </p:blipFill>
        <p:spPr bwMode="auto">
          <a:xfrm flipH="1">
            <a:off x="7141989" y="307854"/>
            <a:ext cx="1095403" cy="202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תמונה 9">
            <a:extLst>
              <a:ext uri="{FF2B5EF4-FFF2-40B4-BE49-F238E27FC236}">
                <a16:creationId xmlns:a16="http://schemas.microsoft.com/office/drawing/2014/main" id="{A3DD52FD-C963-49CD-B487-58D76BE39758}"/>
              </a:ext>
            </a:extLst>
          </p:cNvPr>
          <p:cNvPicPr>
            <a:picLocks noChangeAspect="1"/>
          </p:cNvPicPr>
          <p:nvPr/>
        </p:nvPicPr>
        <p:blipFill>
          <a:blip r:embed="rId4"/>
          <a:stretch>
            <a:fillRect/>
          </a:stretch>
        </p:blipFill>
        <p:spPr>
          <a:xfrm>
            <a:off x="948660" y="137662"/>
            <a:ext cx="1291221" cy="3119427"/>
          </a:xfrm>
          <a:prstGeom prst="rect">
            <a:avLst/>
          </a:prstGeom>
        </p:spPr>
      </p:pic>
      <p:sp>
        <p:nvSpPr>
          <p:cNvPr id="11" name="בועת דיבור: אליפסה 10">
            <a:extLst>
              <a:ext uri="{FF2B5EF4-FFF2-40B4-BE49-F238E27FC236}">
                <a16:creationId xmlns:a16="http://schemas.microsoft.com/office/drawing/2014/main" id="{4C4BBF11-8DDE-46F2-A7E5-4E2DA64372C1}"/>
              </a:ext>
            </a:extLst>
          </p:cNvPr>
          <p:cNvSpPr/>
          <p:nvPr/>
        </p:nvSpPr>
        <p:spPr>
          <a:xfrm>
            <a:off x="4710679" y="-43132"/>
            <a:ext cx="2298979" cy="1847388"/>
          </a:xfrm>
          <a:prstGeom prst="wedgeEllipseCallout">
            <a:avLst>
              <a:gd name="adj1" fmla="val 60550"/>
              <a:gd name="adj2" fmla="val 1689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dirty="0"/>
              <a:t>אך לדעת הרמב"ם ישנה תשובה גמורה  </a:t>
            </a:r>
          </a:p>
        </p:txBody>
      </p:sp>
      <p:sp>
        <p:nvSpPr>
          <p:cNvPr id="12" name="בועת דיבור: אליפסה 11">
            <a:extLst>
              <a:ext uri="{FF2B5EF4-FFF2-40B4-BE49-F238E27FC236}">
                <a16:creationId xmlns:a16="http://schemas.microsoft.com/office/drawing/2014/main" id="{EFD32ED2-205D-4D50-B509-E626AA93814A}"/>
              </a:ext>
            </a:extLst>
          </p:cNvPr>
          <p:cNvSpPr/>
          <p:nvPr/>
        </p:nvSpPr>
        <p:spPr>
          <a:xfrm>
            <a:off x="2582120" y="62439"/>
            <a:ext cx="1327525" cy="979155"/>
          </a:xfrm>
          <a:prstGeom prst="wedgeEllipseCallout">
            <a:avLst>
              <a:gd name="adj1" fmla="val -72083"/>
              <a:gd name="adj2" fmla="val 101769"/>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dirty="0"/>
              <a:t>ומהי?</a:t>
            </a:r>
          </a:p>
        </p:txBody>
      </p:sp>
      <p:pic>
        <p:nvPicPr>
          <p:cNvPr id="5" name="תמונה 4" descr="תמונה שמכילה בניין, חוץ, קשת, אבן&#10;&#10;התיאור נוצר באופן אוטומטי">
            <a:extLst>
              <a:ext uri="{FF2B5EF4-FFF2-40B4-BE49-F238E27FC236}">
                <a16:creationId xmlns:a16="http://schemas.microsoft.com/office/drawing/2014/main" id="{3094C5A2-893A-4461-A4C8-4E7E282372D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20925952">
            <a:off x="8776242" y="3465983"/>
            <a:ext cx="1305050" cy="1672837"/>
          </a:xfrm>
          <a:prstGeom prst="rect">
            <a:avLst/>
          </a:prstGeom>
        </p:spPr>
      </p:pic>
      <p:pic>
        <p:nvPicPr>
          <p:cNvPr id="13" name="Picture 2">
            <a:extLst>
              <a:ext uri="{FF2B5EF4-FFF2-40B4-BE49-F238E27FC236}">
                <a16:creationId xmlns:a16="http://schemas.microsoft.com/office/drawing/2014/main" id="{238373FA-D108-4AD3-9F3A-3C3EC434D3C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16879" y="3314360"/>
            <a:ext cx="1087105" cy="1895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בועת דיבור: אליפסה 13">
            <a:extLst>
              <a:ext uri="{FF2B5EF4-FFF2-40B4-BE49-F238E27FC236}">
                <a16:creationId xmlns:a16="http://schemas.microsoft.com/office/drawing/2014/main" id="{CC699798-BF81-46F5-98A6-F4744DC2C037}"/>
              </a:ext>
            </a:extLst>
          </p:cNvPr>
          <p:cNvSpPr/>
          <p:nvPr/>
        </p:nvSpPr>
        <p:spPr>
          <a:xfrm>
            <a:off x="10246873" y="2050480"/>
            <a:ext cx="858022" cy="924219"/>
          </a:xfrm>
          <a:prstGeom prst="wedgeEllipseCallout">
            <a:avLst>
              <a:gd name="adj1" fmla="val 77608"/>
              <a:gd name="adj2" fmla="val 118529"/>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sz="1200" dirty="0"/>
              <a:t>לא מסכים </a:t>
            </a:r>
          </a:p>
        </p:txBody>
      </p:sp>
      <p:sp>
        <p:nvSpPr>
          <p:cNvPr id="15" name="בועת דיבור: אליפסה 14">
            <a:extLst>
              <a:ext uri="{FF2B5EF4-FFF2-40B4-BE49-F238E27FC236}">
                <a16:creationId xmlns:a16="http://schemas.microsoft.com/office/drawing/2014/main" id="{84854D9B-FC16-4B8F-86CD-9253CE1CB152}"/>
              </a:ext>
            </a:extLst>
          </p:cNvPr>
          <p:cNvSpPr/>
          <p:nvPr/>
        </p:nvSpPr>
        <p:spPr>
          <a:xfrm>
            <a:off x="6402533" y="2336406"/>
            <a:ext cx="1087105" cy="1230503"/>
          </a:xfrm>
          <a:prstGeom prst="wedgeEllipseCallout">
            <a:avLst>
              <a:gd name="adj1" fmla="val 93039"/>
              <a:gd name="adj2" fmla="val 8935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100" dirty="0"/>
              <a:t>זאת הייתה ממש טעות אני מתבייש במעשי </a:t>
            </a:r>
          </a:p>
        </p:txBody>
      </p:sp>
      <p:pic>
        <p:nvPicPr>
          <p:cNvPr id="16" name="Picture 2">
            <a:extLst>
              <a:ext uri="{FF2B5EF4-FFF2-40B4-BE49-F238E27FC236}">
                <a16:creationId xmlns:a16="http://schemas.microsoft.com/office/drawing/2014/main" id="{A686F096-C787-4871-AD11-2A4039B8896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67798" y="3449248"/>
            <a:ext cx="1087105" cy="1895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בועת דיבור: אליפסה 16">
            <a:extLst>
              <a:ext uri="{FF2B5EF4-FFF2-40B4-BE49-F238E27FC236}">
                <a16:creationId xmlns:a16="http://schemas.microsoft.com/office/drawing/2014/main" id="{B207FC5F-3A6A-4D4F-8B80-B85C42F17CC5}"/>
              </a:ext>
            </a:extLst>
          </p:cNvPr>
          <p:cNvSpPr/>
          <p:nvPr/>
        </p:nvSpPr>
        <p:spPr>
          <a:xfrm>
            <a:off x="3507799" y="2520723"/>
            <a:ext cx="1087105" cy="1230503"/>
          </a:xfrm>
          <a:prstGeom prst="wedgeEllipseCallout">
            <a:avLst>
              <a:gd name="adj1" fmla="val 93039"/>
              <a:gd name="adj2" fmla="val 8935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000" dirty="0"/>
              <a:t>בפעם הבאה שעני יבקש ממני הלוואה בוודאי שאני ילווה לו </a:t>
            </a:r>
          </a:p>
        </p:txBody>
      </p:sp>
      <p:pic>
        <p:nvPicPr>
          <p:cNvPr id="18" name="Picture 2">
            <a:extLst>
              <a:ext uri="{FF2B5EF4-FFF2-40B4-BE49-F238E27FC236}">
                <a16:creationId xmlns:a16="http://schemas.microsoft.com/office/drawing/2014/main" id="{B497EFA2-1F55-4B58-BA6E-37D3A40AC33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73064" y="3257089"/>
            <a:ext cx="1087105" cy="1895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בועת דיבור: אליפסה 18">
            <a:extLst>
              <a:ext uri="{FF2B5EF4-FFF2-40B4-BE49-F238E27FC236}">
                <a16:creationId xmlns:a16="http://schemas.microsoft.com/office/drawing/2014/main" id="{DD409060-05A4-489F-A246-8C0FAB7FD73B}"/>
              </a:ext>
            </a:extLst>
          </p:cNvPr>
          <p:cNvSpPr/>
          <p:nvPr/>
        </p:nvSpPr>
        <p:spPr>
          <a:xfrm>
            <a:off x="8916013" y="2058614"/>
            <a:ext cx="858022" cy="924219"/>
          </a:xfrm>
          <a:prstGeom prst="wedgeEllipseCallout">
            <a:avLst>
              <a:gd name="adj1" fmla="val 33204"/>
              <a:gd name="adj2" fmla="val 133645"/>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sz="1200" dirty="0"/>
              <a:t>לא מסכים </a:t>
            </a:r>
          </a:p>
        </p:txBody>
      </p:sp>
      <p:sp>
        <p:nvSpPr>
          <p:cNvPr id="20" name="בועת דיבור: אליפסה 19">
            <a:extLst>
              <a:ext uri="{FF2B5EF4-FFF2-40B4-BE49-F238E27FC236}">
                <a16:creationId xmlns:a16="http://schemas.microsoft.com/office/drawing/2014/main" id="{49CCC709-9ECE-48E4-B0B8-F3ACA641CA73}"/>
              </a:ext>
            </a:extLst>
          </p:cNvPr>
          <p:cNvSpPr/>
          <p:nvPr/>
        </p:nvSpPr>
        <p:spPr>
          <a:xfrm>
            <a:off x="4101989" y="-55012"/>
            <a:ext cx="3010187" cy="2148837"/>
          </a:xfrm>
          <a:prstGeom prst="wedgeEllipseCallout">
            <a:avLst>
              <a:gd name="adj1" fmla="val 60550"/>
              <a:gd name="adj2" fmla="val 1689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1600" b="0" i="0" dirty="0">
                <a:solidFill>
                  <a:schemeClr val="bg1"/>
                </a:solidFill>
                <a:effectLst/>
                <a:latin typeface="Arial" panose="020B0604020202020204" pitchFamily="34" charset="0"/>
              </a:rPr>
              <a:t>אי זו היא תשובה גמורה? זה שבא לידו דבר שעבר בו, ואפשר בידו לעשותו, ופירש ולא עשה מפני התשובה, לא מיראה ולא מכשלון </a:t>
            </a:r>
            <a:r>
              <a:rPr lang="he-IL" sz="1600" b="0" i="0" dirty="0" err="1">
                <a:solidFill>
                  <a:schemeClr val="bg1"/>
                </a:solidFill>
                <a:effectLst/>
                <a:latin typeface="Arial" panose="020B0604020202020204" pitchFamily="34" charset="0"/>
              </a:rPr>
              <a:t>כח</a:t>
            </a:r>
            <a:r>
              <a:rPr lang="he-IL" sz="1600" b="0" i="0" dirty="0">
                <a:solidFill>
                  <a:schemeClr val="bg1"/>
                </a:solidFill>
                <a:effectLst/>
                <a:latin typeface="Arial" panose="020B0604020202020204" pitchFamily="34" charset="0"/>
              </a:rPr>
              <a:t>.[רמב"ם הלכות תשובה פרק ב הלכה ב ] </a:t>
            </a:r>
            <a:endParaRPr lang="he-IL" sz="1600" dirty="0">
              <a:solidFill>
                <a:schemeClr val="bg1"/>
              </a:solidFill>
            </a:endParaRPr>
          </a:p>
        </p:txBody>
      </p:sp>
      <p:sp>
        <p:nvSpPr>
          <p:cNvPr id="22" name="מלבן 21">
            <a:extLst>
              <a:ext uri="{FF2B5EF4-FFF2-40B4-BE49-F238E27FC236}">
                <a16:creationId xmlns:a16="http://schemas.microsoft.com/office/drawing/2014/main" id="{26545BD7-E832-47C3-9BEE-F3538E382CA1}"/>
              </a:ext>
            </a:extLst>
          </p:cNvPr>
          <p:cNvSpPr/>
          <p:nvPr/>
        </p:nvSpPr>
        <p:spPr>
          <a:xfrm>
            <a:off x="383617" y="5248095"/>
            <a:ext cx="2159000" cy="88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אותו מקרה ישוב שוב לאדם ויתקן את מעשיו </a:t>
            </a:r>
          </a:p>
        </p:txBody>
      </p:sp>
      <p:sp>
        <p:nvSpPr>
          <p:cNvPr id="23" name="בועת דיבור: אליפסה 22">
            <a:extLst>
              <a:ext uri="{FF2B5EF4-FFF2-40B4-BE49-F238E27FC236}">
                <a16:creationId xmlns:a16="http://schemas.microsoft.com/office/drawing/2014/main" id="{AA3E9286-17D6-4DF5-83E7-5436ADA5696B}"/>
              </a:ext>
            </a:extLst>
          </p:cNvPr>
          <p:cNvSpPr/>
          <p:nvPr/>
        </p:nvSpPr>
        <p:spPr>
          <a:xfrm>
            <a:off x="796260" y="2193620"/>
            <a:ext cx="858022" cy="924219"/>
          </a:xfrm>
          <a:prstGeom prst="wedgeEllipseCallout">
            <a:avLst>
              <a:gd name="adj1" fmla="val 77608"/>
              <a:gd name="adj2" fmla="val 118529"/>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sz="1200" dirty="0"/>
              <a:t>בוודאי </a:t>
            </a:r>
          </a:p>
        </p:txBody>
      </p:sp>
      <p:sp>
        <p:nvSpPr>
          <p:cNvPr id="24" name="בועת דיבור: אליפסה 23">
            <a:extLst>
              <a:ext uri="{FF2B5EF4-FFF2-40B4-BE49-F238E27FC236}">
                <a16:creationId xmlns:a16="http://schemas.microsoft.com/office/drawing/2014/main" id="{9AFCDB99-4FBB-49BB-AB76-756715A1428F}"/>
              </a:ext>
            </a:extLst>
          </p:cNvPr>
          <p:cNvSpPr/>
          <p:nvPr/>
        </p:nvSpPr>
        <p:spPr>
          <a:xfrm>
            <a:off x="8116917" y="2098945"/>
            <a:ext cx="858022" cy="924219"/>
          </a:xfrm>
          <a:prstGeom prst="wedgeEllipseCallout">
            <a:avLst>
              <a:gd name="adj1" fmla="val 33204"/>
              <a:gd name="adj2" fmla="val 133645"/>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sz="1200" dirty="0"/>
              <a:t>אפשר הלוואה ?</a:t>
            </a:r>
          </a:p>
        </p:txBody>
      </p:sp>
      <p:sp>
        <p:nvSpPr>
          <p:cNvPr id="25" name="בועת דיבור: אליפסה 24">
            <a:extLst>
              <a:ext uri="{FF2B5EF4-FFF2-40B4-BE49-F238E27FC236}">
                <a16:creationId xmlns:a16="http://schemas.microsoft.com/office/drawing/2014/main" id="{0DD601ED-D33F-4EE3-A0B9-FF7AC33A711D}"/>
              </a:ext>
            </a:extLst>
          </p:cNvPr>
          <p:cNvSpPr/>
          <p:nvPr/>
        </p:nvSpPr>
        <p:spPr>
          <a:xfrm>
            <a:off x="2610" y="2211755"/>
            <a:ext cx="858022" cy="924219"/>
          </a:xfrm>
          <a:prstGeom prst="wedgeEllipseCallout">
            <a:avLst>
              <a:gd name="adj1" fmla="val 33204"/>
              <a:gd name="adj2" fmla="val 133645"/>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he-IL" sz="1200" dirty="0"/>
              <a:t>אפשר הלוואה ?</a:t>
            </a:r>
          </a:p>
        </p:txBody>
      </p:sp>
      <p:pic>
        <p:nvPicPr>
          <p:cNvPr id="26" name="תמונה 25" descr="תמונה שמכילה בניין, חוץ, קשת, אבן&#10;&#10;התיאור נוצר באופן אוטומטי">
            <a:extLst>
              <a:ext uri="{FF2B5EF4-FFF2-40B4-BE49-F238E27FC236}">
                <a16:creationId xmlns:a16="http://schemas.microsoft.com/office/drawing/2014/main" id="{7E3B8764-1BC9-47B1-97A6-6FB5D060994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20925952">
            <a:off x="77794" y="3516177"/>
            <a:ext cx="1305050" cy="1672837"/>
          </a:xfrm>
          <a:prstGeom prst="rect">
            <a:avLst/>
          </a:prstGeom>
        </p:spPr>
      </p:pic>
      <p:pic>
        <p:nvPicPr>
          <p:cNvPr id="27" name="Picture 2">
            <a:extLst>
              <a:ext uri="{FF2B5EF4-FFF2-40B4-BE49-F238E27FC236}">
                <a16:creationId xmlns:a16="http://schemas.microsoft.com/office/drawing/2014/main" id="{F39E7D87-7010-45BC-9898-D50F472DA5E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07570" y="3227555"/>
            <a:ext cx="1087105" cy="1895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496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ppt_x"/>
                                          </p:val>
                                        </p:tav>
                                        <p:tav tm="100000">
                                          <p:val>
                                            <p:strVal val="#ppt_x"/>
                                          </p:val>
                                        </p:tav>
                                      </p:tavLst>
                                    </p:anim>
                                    <p:anim calcmode="lin" valueType="num">
                                      <p:cBhvr additive="base">
                                        <p:cTn id="4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ppt_x"/>
                                          </p:val>
                                        </p:tav>
                                        <p:tav tm="100000">
                                          <p:val>
                                            <p:strVal val="#ppt_x"/>
                                          </p:val>
                                        </p:tav>
                                      </p:tavLst>
                                    </p:anim>
                                    <p:anim calcmode="lin" valueType="num">
                                      <p:cBhvr additive="base">
                                        <p:cTn id="57" dur="500" fill="hold"/>
                                        <p:tgtEl>
                                          <p:spTgt spid="1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ppt_x"/>
                                          </p:val>
                                        </p:tav>
                                        <p:tav tm="100000">
                                          <p:val>
                                            <p:strVal val="#ppt_x"/>
                                          </p:val>
                                        </p:tav>
                                      </p:tavLst>
                                    </p:anim>
                                    <p:anim calcmode="lin" valueType="num">
                                      <p:cBhvr additive="base">
                                        <p:cTn id="61"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additive="base">
                                        <p:cTn id="66" dur="500" fill="hold"/>
                                        <p:tgtEl>
                                          <p:spTgt spid="6"/>
                                        </p:tgtEl>
                                        <p:attrNameLst>
                                          <p:attrName>ppt_x</p:attrName>
                                        </p:attrNameLst>
                                      </p:cBhvr>
                                      <p:tavLst>
                                        <p:tav tm="0">
                                          <p:val>
                                            <p:strVal val="#ppt_x"/>
                                          </p:val>
                                        </p:tav>
                                        <p:tav tm="100000">
                                          <p:val>
                                            <p:strVal val="#ppt_x"/>
                                          </p:val>
                                        </p:tav>
                                      </p:tavLst>
                                    </p:anim>
                                    <p:anim calcmode="lin" valueType="num">
                                      <p:cBhvr additive="base">
                                        <p:cTn id="67" dur="500" fill="hold"/>
                                        <p:tgtEl>
                                          <p:spTgt spid="6"/>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fill="hold"/>
                                        <p:tgtEl>
                                          <p:spTgt spid="18"/>
                                        </p:tgtEl>
                                        <p:attrNameLst>
                                          <p:attrName>ppt_x</p:attrName>
                                        </p:attrNameLst>
                                      </p:cBhvr>
                                      <p:tavLst>
                                        <p:tav tm="0">
                                          <p:val>
                                            <p:strVal val="#ppt_x"/>
                                          </p:val>
                                        </p:tav>
                                        <p:tav tm="100000">
                                          <p:val>
                                            <p:strVal val="#ppt_x"/>
                                          </p:val>
                                        </p:tav>
                                      </p:tavLst>
                                    </p:anim>
                                    <p:anim calcmode="lin" valueType="num">
                                      <p:cBhvr additive="base">
                                        <p:cTn id="71" dur="500" fill="hold"/>
                                        <p:tgtEl>
                                          <p:spTgt spid="1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additive="base">
                                        <p:cTn id="74" dur="500" fill="hold"/>
                                        <p:tgtEl>
                                          <p:spTgt spid="17"/>
                                        </p:tgtEl>
                                        <p:attrNameLst>
                                          <p:attrName>ppt_x</p:attrName>
                                        </p:attrNameLst>
                                      </p:cBhvr>
                                      <p:tavLst>
                                        <p:tav tm="0">
                                          <p:val>
                                            <p:strVal val="#ppt_x"/>
                                          </p:val>
                                        </p:tav>
                                        <p:tav tm="100000">
                                          <p:val>
                                            <p:strVal val="#ppt_x"/>
                                          </p:val>
                                        </p:tav>
                                      </p:tavLst>
                                    </p:anim>
                                    <p:anim calcmode="lin" valueType="num">
                                      <p:cBhvr additive="base">
                                        <p:cTn id="7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fill="hold"/>
                                        <p:tgtEl>
                                          <p:spTgt spid="22"/>
                                        </p:tgtEl>
                                        <p:attrNameLst>
                                          <p:attrName>ppt_x</p:attrName>
                                        </p:attrNameLst>
                                      </p:cBhvr>
                                      <p:tavLst>
                                        <p:tav tm="0">
                                          <p:val>
                                            <p:strVal val="#ppt_x"/>
                                          </p:val>
                                        </p:tav>
                                        <p:tav tm="100000">
                                          <p:val>
                                            <p:strVal val="#ppt_x"/>
                                          </p:val>
                                        </p:tav>
                                      </p:tavLst>
                                    </p:anim>
                                    <p:anim calcmode="lin" valueType="num">
                                      <p:cBhvr additive="base">
                                        <p:cTn id="8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500" fill="hold"/>
                                        <p:tgtEl>
                                          <p:spTgt spid="13"/>
                                        </p:tgtEl>
                                        <p:attrNameLst>
                                          <p:attrName>ppt_x</p:attrName>
                                        </p:attrNameLst>
                                      </p:cBhvr>
                                      <p:tavLst>
                                        <p:tav tm="0">
                                          <p:val>
                                            <p:strVal val="#ppt_x"/>
                                          </p:val>
                                        </p:tav>
                                        <p:tav tm="100000">
                                          <p:val>
                                            <p:strVal val="#ppt_x"/>
                                          </p:val>
                                        </p:tav>
                                      </p:tavLst>
                                    </p:anim>
                                    <p:anim calcmode="lin" valueType="num">
                                      <p:cBhvr additive="base">
                                        <p:cTn id="87" dur="500" fill="hold"/>
                                        <p:tgtEl>
                                          <p:spTgt spid="13"/>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26"/>
                                        </p:tgtEl>
                                        <p:attrNameLst>
                                          <p:attrName>style.visibility</p:attrName>
                                        </p:attrNameLst>
                                      </p:cBhvr>
                                      <p:to>
                                        <p:strVal val="visible"/>
                                      </p:to>
                                    </p:set>
                                    <p:anim calcmode="lin" valueType="num">
                                      <p:cBhvr additive="base">
                                        <p:cTn id="90" dur="500" fill="hold"/>
                                        <p:tgtEl>
                                          <p:spTgt spid="26"/>
                                        </p:tgtEl>
                                        <p:attrNameLst>
                                          <p:attrName>ppt_x</p:attrName>
                                        </p:attrNameLst>
                                      </p:cBhvr>
                                      <p:tavLst>
                                        <p:tav tm="0">
                                          <p:val>
                                            <p:strVal val="#ppt_x"/>
                                          </p:val>
                                        </p:tav>
                                        <p:tav tm="100000">
                                          <p:val>
                                            <p:strVal val="#ppt_x"/>
                                          </p:val>
                                        </p:tav>
                                      </p:tavLst>
                                    </p:anim>
                                    <p:anim calcmode="lin" valueType="num">
                                      <p:cBhvr additive="base">
                                        <p:cTn id="91" dur="500" fill="hold"/>
                                        <p:tgtEl>
                                          <p:spTgt spid="26"/>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23"/>
                                        </p:tgtEl>
                                        <p:attrNameLst>
                                          <p:attrName>style.visibility</p:attrName>
                                        </p:attrNameLst>
                                      </p:cBhvr>
                                      <p:to>
                                        <p:strVal val="visible"/>
                                      </p:to>
                                    </p:set>
                                    <p:anim calcmode="lin" valueType="num">
                                      <p:cBhvr additive="base">
                                        <p:cTn id="94" dur="500" fill="hold"/>
                                        <p:tgtEl>
                                          <p:spTgt spid="23"/>
                                        </p:tgtEl>
                                        <p:attrNameLst>
                                          <p:attrName>ppt_x</p:attrName>
                                        </p:attrNameLst>
                                      </p:cBhvr>
                                      <p:tavLst>
                                        <p:tav tm="0">
                                          <p:val>
                                            <p:strVal val="#ppt_x"/>
                                          </p:val>
                                        </p:tav>
                                        <p:tav tm="100000">
                                          <p:val>
                                            <p:strVal val="#ppt_x"/>
                                          </p:val>
                                        </p:tav>
                                      </p:tavLst>
                                    </p:anim>
                                    <p:anim calcmode="lin" valueType="num">
                                      <p:cBhvr additive="base">
                                        <p:cTn id="95" dur="500" fill="hold"/>
                                        <p:tgtEl>
                                          <p:spTgt spid="23"/>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additive="base">
                                        <p:cTn id="98" dur="500" fill="hold"/>
                                        <p:tgtEl>
                                          <p:spTgt spid="25"/>
                                        </p:tgtEl>
                                        <p:attrNameLst>
                                          <p:attrName>ppt_x</p:attrName>
                                        </p:attrNameLst>
                                      </p:cBhvr>
                                      <p:tavLst>
                                        <p:tav tm="0">
                                          <p:val>
                                            <p:strVal val="#ppt_x"/>
                                          </p:val>
                                        </p:tav>
                                        <p:tav tm="100000">
                                          <p:val>
                                            <p:strVal val="#ppt_x"/>
                                          </p:val>
                                        </p:tav>
                                      </p:tavLst>
                                    </p:anim>
                                    <p:anim calcmode="lin" valueType="num">
                                      <p:cBhvr additive="base">
                                        <p:cTn id="9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1" grpId="0" animBg="1"/>
      <p:bldP spid="12" grpId="0" animBg="1"/>
      <p:bldP spid="14" grpId="0" animBg="1"/>
      <p:bldP spid="15" grpId="0" animBg="1"/>
      <p:bldP spid="17" grpId="0" animBg="1"/>
      <p:bldP spid="19" grpId="0" animBg="1"/>
      <p:bldP spid="20" grpId="0" animBg="1"/>
      <p:bldP spid="22" grpId="0" animBg="1"/>
      <p:bldP spid="23" grpId="0" animBg="1"/>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כותרת 1">
            <a:extLst>
              <a:ext uri="{FF2B5EF4-FFF2-40B4-BE49-F238E27FC236}">
                <a16:creationId xmlns:a16="http://schemas.microsoft.com/office/drawing/2014/main" id="{78726A48-E6D3-4484-AC47-71570B992F31}"/>
              </a:ext>
            </a:extLst>
          </p:cNvPr>
          <p:cNvSpPr>
            <a:spLocks noGrp="1"/>
          </p:cNvSpPr>
          <p:nvPr>
            <p:ph type="title"/>
          </p:nvPr>
        </p:nvSpPr>
        <p:spPr>
          <a:xfrm>
            <a:off x="5894962" y="479493"/>
            <a:ext cx="5458838" cy="1325563"/>
          </a:xfrm>
        </p:spPr>
        <p:txBody>
          <a:bodyPr>
            <a:normAutofit/>
          </a:bodyPr>
          <a:lstStyle/>
          <a:p>
            <a:pPr algn="r"/>
            <a:r>
              <a:rPr lang="he-IL" dirty="0"/>
              <a:t>הסכנה </a:t>
            </a: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2">
            <a:extLst>
              <a:ext uri="{FF2B5EF4-FFF2-40B4-BE49-F238E27FC236}">
                <a16:creationId xmlns:a16="http://schemas.microsoft.com/office/drawing/2014/main" id="{D411B6FD-A653-4D5B-89F5-A2072C8BFB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470075" y="511293"/>
            <a:ext cx="3243594" cy="566567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מציין מיקום תוכן 2">
            <a:extLst>
              <a:ext uri="{FF2B5EF4-FFF2-40B4-BE49-F238E27FC236}">
                <a16:creationId xmlns:a16="http://schemas.microsoft.com/office/drawing/2014/main" id="{D5FD77A1-15B8-45BF-BF74-D419AD1456C9}"/>
              </a:ext>
            </a:extLst>
          </p:cNvPr>
          <p:cNvSpPr>
            <a:spLocks noGrp="1"/>
          </p:cNvSpPr>
          <p:nvPr>
            <p:ph idx="1"/>
          </p:nvPr>
        </p:nvSpPr>
        <p:spPr>
          <a:xfrm>
            <a:off x="5894962" y="1984443"/>
            <a:ext cx="5458838" cy="4192520"/>
          </a:xfrm>
        </p:spPr>
        <p:txBody>
          <a:bodyPr>
            <a:normAutofit/>
          </a:bodyPr>
          <a:lstStyle/>
          <a:p>
            <a:pPr algn="r" rtl="1"/>
            <a:r>
              <a:rPr lang="he-IL" sz="2400" dirty="0"/>
              <a:t>כאשר אנחנו הופכים את התהליך התשובה למעשי שיש צורך להתוודות בפה ישנה סכנה שאדם לא </a:t>
            </a:r>
            <a:r>
              <a:rPr lang="he-IL" sz="2400" b="1" dirty="0"/>
              <a:t>יעשה שינוי פנימי </a:t>
            </a:r>
            <a:r>
              <a:rPr lang="he-IL" sz="2400" dirty="0"/>
              <a:t>לכן הרמב"ם מזהיר את האדם: </a:t>
            </a:r>
          </a:p>
          <a:p>
            <a:pPr marL="0" indent="0" algn="r" rtl="1">
              <a:buNone/>
            </a:pPr>
            <a:r>
              <a:rPr lang="he-IL" sz="2400" dirty="0"/>
              <a:t>הלכה ג</a:t>
            </a:r>
          </a:p>
          <a:p>
            <a:pPr algn="r" rtl="1"/>
            <a:r>
              <a:rPr lang="he-IL" sz="2400" dirty="0"/>
              <a:t>"כל המתודה בדברים </a:t>
            </a:r>
            <a:r>
              <a:rPr lang="he-IL" sz="2400" b="1" dirty="0"/>
              <a:t>ולא גמר </a:t>
            </a:r>
            <a:r>
              <a:rPr lang="he-IL" sz="2400" b="1" dirty="0" err="1"/>
              <a:t>בלבו</a:t>
            </a:r>
            <a:r>
              <a:rPr lang="he-IL" sz="2400" b="1" dirty="0"/>
              <a:t> לעזוב, </a:t>
            </a:r>
            <a:r>
              <a:rPr lang="he-IL" sz="2400" dirty="0"/>
              <a:t>הרי זה דומה לטובל ושרץ בידו, שאין הטבילה מועלת לו עד שישליך השרץ, וכן הוא אומר: "ומודה ועוזב ירוחם" (משלי </a:t>
            </a:r>
            <a:r>
              <a:rPr lang="he-IL" sz="2400" dirty="0" err="1"/>
              <a:t>כח</a:t>
            </a:r>
            <a:r>
              <a:rPr lang="he-IL" sz="2400" dirty="0"/>
              <a:t>, </a:t>
            </a:r>
            <a:r>
              <a:rPr lang="he-IL" sz="2400" dirty="0" err="1"/>
              <a:t>יג</a:t>
            </a:r>
            <a:r>
              <a:rPr lang="he-IL" sz="2400" dirty="0"/>
              <a:t>)..."</a:t>
            </a:r>
          </a:p>
        </p:txBody>
      </p:sp>
      <p:pic>
        <p:nvPicPr>
          <p:cNvPr id="1028" name="Picture 4" descr="פורטל הדף היומי: שרץ - &amp;quot;לכעדשה מן השרץ&amp;quot; (חגיגה יא ע&amp;quot;א)">
            <a:extLst>
              <a:ext uri="{FF2B5EF4-FFF2-40B4-BE49-F238E27FC236}">
                <a16:creationId xmlns:a16="http://schemas.microsoft.com/office/drawing/2014/main" id="{60976B19-271E-43C1-B7E5-07C3D90097A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015" b="90631" l="5714" r="96286">
                        <a14:foregroundMark x1="96286" y1="36711" x2="94429" y2="56023"/>
                        <a14:foregroundMark x1="26429" y1="90822" x2="52429" y2="71128"/>
                        <a14:foregroundMark x1="52429" y1="71128" x2="53571" y2="60229"/>
                        <a14:foregroundMark x1="11286" y1="26577" x2="5857" y2="44359"/>
                        <a14:foregroundMark x1="48429" y1="7457" x2="66429" y2="4015"/>
                        <a14:foregroundMark x1="66429" y1="4015" x2="66429" y2="4015"/>
                        <a14:backgroundMark x1="68286" y1="34990" x2="68286" y2="34990"/>
                        <a14:backgroundMark x1="68286" y1="34990" x2="83714" y2="56788"/>
                        <a14:backgroundMark x1="83714" y1="56788" x2="83857" y2="55449"/>
                        <a14:backgroundMark x1="46286" y1="40153" x2="25286" y2="35946"/>
                        <a14:backgroundMark x1="15000" y1="82600" x2="29571" y2="51434"/>
                        <a14:backgroundMark x1="29571" y1="51434" x2="33000" y2="60994"/>
                      </a14:backgroundRemoval>
                    </a14:imgEffect>
                  </a14:imgLayer>
                </a14:imgProps>
              </a:ext>
              <a:ext uri="{28A0092B-C50C-407E-A947-70E740481C1C}">
                <a14:useLocalDpi xmlns:a14="http://schemas.microsoft.com/office/drawing/2010/main" val="0"/>
              </a:ext>
            </a:extLst>
          </a:blip>
          <a:srcRect/>
          <a:stretch>
            <a:fillRect/>
          </a:stretch>
        </p:blipFill>
        <p:spPr bwMode="auto">
          <a:xfrm rot="19578076">
            <a:off x="893752" y="2440502"/>
            <a:ext cx="2124761" cy="158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02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B5E4A5-C15E-436E-B506-43C96436E49C}"/>
              </a:ext>
            </a:extLst>
          </p:cNvPr>
          <p:cNvSpPr>
            <a:spLocks noGrp="1"/>
          </p:cNvSpPr>
          <p:nvPr>
            <p:ph type="title"/>
          </p:nvPr>
        </p:nvSpPr>
        <p:spPr/>
        <p:txBody>
          <a:bodyPr>
            <a:normAutofit/>
          </a:bodyPr>
          <a:lstStyle/>
          <a:p>
            <a:pPr algn="r"/>
            <a:r>
              <a:rPr lang="he-IL" sz="3200" dirty="0"/>
              <a:t>סיפור – חפשו את חלקי התשובה בסיפור </a:t>
            </a:r>
            <a:r>
              <a:rPr lang="he-IL" sz="3200" dirty="0" err="1"/>
              <a:t>שליפנכם</a:t>
            </a:r>
            <a:r>
              <a:rPr lang="he-IL" sz="3200" dirty="0"/>
              <a:t> </a:t>
            </a:r>
          </a:p>
        </p:txBody>
      </p:sp>
      <p:sp>
        <p:nvSpPr>
          <p:cNvPr id="3" name="מציין מיקום תוכן 2">
            <a:extLst>
              <a:ext uri="{FF2B5EF4-FFF2-40B4-BE49-F238E27FC236}">
                <a16:creationId xmlns:a16="http://schemas.microsoft.com/office/drawing/2014/main" id="{39173DD8-4E18-40BD-BBA9-2BA2480E196E}"/>
              </a:ext>
            </a:extLst>
          </p:cNvPr>
          <p:cNvSpPr>
            <a:spLocks noGrp="1"/>
          </p:cNvSpPr>
          <p:nvPr>
            <p:ph idx="1"/>
          </p:nvPr>
        </p:nvSpPr>
        <p:spPr/>
        <p:txBody>
          <a:bodyPr>
            <a:normAutofit fontScale="85000" lnSpcReduction="20000"/>
          </a:bodyPr>
          <a:lstStyle/>
          <a:p>
            <a:pPr algn="r" rtl="1"/>
            <a:r>
              <a:rPr lang="he-IL" dirty="0"/>
              <a:t>היה </a:t>
            </a:r>
            <a:r>
              <a:rPr lang="he-IL" dirty="0" err="1"/>
              <a:t>היה</a:t>
            </a:r>
            <a:r>
              <a:rPr lang="he-IL" dirty="0"/>
              <a:t> ילד שפעם אחר פעם התנהג בצורה לא נאותה. התייאש האב מלהטיף מוסר לבנו הסורר, ולכן חיפש דרכים בלתי שגרתיות להשפיע עליו שישוב מדרכו הרעה. עלה במוחו רעיון: הוא ינעץ מסמר בקיר החדר של בנו בכל פעם שבנו יעשה מעשה רע. אמר ועשה. על כל מעשה לא טוב שבנו עשה, הוא נעץ מסמר בקיר ותלה עליו פתק ובו מצוין התאריך ומה המעשה שנעשה. כאשר נכנס הבן לחדר לאחר כמה ימים נדהם. קירות החדר היו מכוסים מלמעלה עד למטה במסמרים. הבן פרץ בבכי ושאל את אביו: "אבא, מה אפשר לעשות כדי להוציא את המסמרים ממקומם?" השיב לו האב "בכל יום שיעבור ולא תעשה מעשה רע. נוציא מסמר אחד מן הקיר". הבן קיבל על עצמו להתנהג כראוי ולא לחזור על מעשיו הרעים. אחרי ימים רבים חזר והתבונן בחדרו. הקיר היה נקי ממסמרים. אביו הקפיד להוציא אותם מידי יום. אך גם הפעם פרץ הבן בבכי. "מה קרה? מדוע אתה בוכה?" שאל אביו. ענה הבן: "אמנם כל המסמרים הוסרו מהקיר אך החורים עדיין נותרו..." אמר האב: "אם כך, עליך לעשות מהיום מעשים טובים, על כל מעשה טוב שתעשה, אסתום חור אחד שבקיר עד שישוב להיות כמו שהיה בתחילה."[ מתוך אתר </a:t>
            </a:r>
            <a:r>
              <a:rPr lang="he-IL" dirty="0" err="1"/>
              <a:t>ספריא</a:t>
            </a:r>
            <a:r>
              <a:rPr lang="he-IL" dirty="0"/>
              <a:t>] </a:t>
            </a:r>
          </a:p>
        </p:txBody>
      </p:sp>
    </p:spTree>
    <p:extLst>
      <p:ext uri="{BB962C8B-B14F-4D97-AF65-F5344CB8AC3E}">
        <p14:creationId xmlns:p14="http://schemas.microsoft.com/office/powerpoint/2010/main" val="2482764820"/>
      </p:ext>
    </p:extLst>
  </p:cSld>
  <p:clrMapOvr>
    <a:masterClrMapping/>
  </p:clrMapOvr>
</p:sld>
</file>

<file path=ppt/theme/theme1.xml><?xml version="1.0" encoding="utf-8"?>
<a:theme xmlns:a="http://schemas.openxmlformats.org/drawingml/2006/main" name="ShapesVTI">
  <a:themeElements>
    <a:clrScheme name="AnalogousFromDarkSeedLeftStep">
      <a:dk1>
        <a:srgbClr val="000000"/>
      </a:dk1>
      <a:lt1>
        <a:srgbClr val="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otalTime>201</TotalTime>
  <Words>816</Words>
  <Application>Microsoft Office PowerPoint</Application>
  <PresentationFormat>מסך רחב</PresentationFormat>
  <Paragraphs>76</Paragraphs>
  <Slides>10</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10</vt:i4>
      </vt:variant>
    </vt:vector>
  </HeadingPairs>
  <TitlesOfParts>
    <vt:vector size="16" baseType="lpstr">
      <vt:lpstr>Arial</vt:lpstr>
      <vt:lpstr>Avenir Next LT Pro</vt:lpstr>
      <vt:lpstr>Calibri</vt:lpstr>
      <vt:lpstr>David</vt:lpstr>
      <vt:lpstr>Tw Cen MT</vt:lpstr>
      <vt:lpstr>ShapesVTI</vt:lpstr>
      <vt:lpstr>שיעור לקראת יום כיפור  </vt:lpstr>
      <vt:lpstr>התשובה </vt:lpstr>
      <vt:lpstr>התשובה </vt:lpstr>
      <vt:lpstr>התשובה </vt:lpstr>
      <vt:lpstr>רמב"ם הלכות תשובה </vt:lpstr>
      <vt:lpstr>חלקי הוידוי </vt:lpstr>
      <vt:lpstr>פיתרון</vt:lpstr>
      <vt:lpstr>תשובה גמורה  </vt:lpstr>
      <vt:lpstr>הסכנה </vt:lpstr>
      <vt:lpstr>סיפור – חפשו את חלקי התשובה בסיפור שליפנכם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שיעור לקראת יום כיפור</dc:title>
  <dc:creator>אריאל ט</dc:creator>
  <cp:lastModifiedBy>user</cp:lastModifiedBy>
  <cp:revision>2</cp:revision>
  <dcterms:created xsi:type="dcterms:W3CDTF">2021-09-13T16:01:15Z</dcterms:created>
  <dcterms:modified xsi:type="dcterms:W3CDTF">2022-09-10T19:01:33Z</dcterms:modified>
</cp:coreProperties>
</file>