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 id="2147483661"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2" name="Shape 12"/>
        <p:cNvGrpSpPr/>
        <p:nvPr/>
      </p:nvGrpSpPr>
      <p:grpSpPr>
        <a:xfrm>
          <a:off x="0" y="0"/>
          <a:ext cx="0" cy="0"/>
          <a:chOff x="0" y="0"/>
          <a:chExt cx="0" cy="0"/>
        </a:xfrm>
      </p:grpSpPr>
      <p:sp>
        <p:nvSpPr>
          <p:cNvPr id="13" name="Google Shape;13;p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sz="1200">
                <a:solidFill>
                  <a:srgbClr val="FFFFFF"/>
                </a:solidFill>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4" name="Google Shape;14;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5" name="Google Shape;15;p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2" name="Shape 22"/>
        <p:cNvGrpSpPr/>
        <p:nvPr/>
      </p:nvGrpSpPr>
      <p:grpSpPr>
        <a:xfrm>
          <a:off x="0" y="0"/>
          <a:ext cx="0" cy="0"/>
          <a:chOff x="0" y="0"/>
          <a:chExt cx="0" cy="0"/>
        </a:xfrm>
      </p:grpSpPr>
      <p:sp>
        <p:nvSpPr>
          <p:cNvPr id="23" name="Google Shape;23;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4" name="Google Shape;24;p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25" name="Google Shape;25;p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7" name="Google Shape;27;p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28" name="Shape 28"/>
        <p:cNvGrpSpPr/>
        <p:nvPr/>
      </p:nvGrpSpPr>
      <p:grpSpPr>
        <a:xfrm>
          <a:off x="0" y="0"/>
          <a:ext cx="0" cy="0"/>
          <a:chOff x="0" y="0"/>
          <a:chExt cx="0" cy="0"/>
        </a:xfrm>
      </p:grpSpPr>
      <p:sp>
        <p:nvSpPr>
          <p:cNvPr id="29" name="Google Shape;29;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0" name="Google Shape;30;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1" name="Google Shape;31;p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3" name="Google Shape;33;p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34" name="Shape 34"/>
        <p:cNvGrpSpPr/>
        <p:nvPr/>
      </p:nvGrpSpPr>
      <p:grpSpPr>
        <a:xfrm>
          <a:off x="0" y="0"/>
          <a:ext cx="0" cy="0"/>
          <a:chOff x="0" y="0"/>
          <a:chExt cx="0" cy="0"/>
        </a:xfrm>
      </p:grpSpPr>
      <p:sp>
        <p:nvSpPr>
          <p:cNvPr id="35" name="Google Shape;35;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6" name="Google Shape;36;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7" name="Google Shape;37;p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9" name="Google Shape;39;p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40" name="Shape 40"/>
        <p:cNvGrpSpPr/>
        <p:nvPr/>
      </p:nvGrpSpPr>
      <p:grpSpPr>
        <a:xfrm>
          <a:off x="0" y="0"/>
          <a:ext cx="0" cy="0"/>
          <a:chOff x="0" y="0"/>
          <a:chExt cx="0" cy="0"/>
        </a:xfrm>
      </p:grpSpPr>
      <p:sp>
        <p:nvSpPr>
          <p:cNvPr id="41" name="Google Shape;41;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2" name="Google Shape;42;p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3" name="Google Shape;43;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44" name="Google Shape;44;p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5" name="Google Shape;45;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6" name="Google Shape;46;p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47" name="Shape 47"/>
        <p:cNvGrpSpPr/>
        <p:nvPr/>
      </p:nvGrpSpPr>
      <p:grpSpPr>
        <a:xfrm>
          <a:off x="0" y="0"/>
          <a:ext cx="0" cy="0"/>
          <a:chOff x="0" y="0"/>
          <a:chExt cx="0" cy="0"/>
        </a:xfrm>
      </p:grpSpPr>
      <p:sp>
        <p:nvSpPr>
          <p:cNvPr id="48" name="Google Shape;48;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9" name="Google Shape;49;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50" name="Google Shape;50;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51" name="Google Shape;51;p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3" name="Google Shape;53;p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4" name="Shape 54"/>
        <p:cNvGrpSpPr/>
        <p:nvPr/>
      </p:nvGrpSpPr>
      <p:grpSpPr>
        <a:xfrm>
          <a:off x="0" y="0"/>
          <a:ext cx="0" cy="0"/>
          <a:chOff x="0" y="0"/>
          <a:chExt cx="0" cy="0"/>
        </a:xfrm>
      </p:grpSpPr>
      <p:sp>
        <p:nvSpPr>
          <p:cNvPr id="55" name="Google Shape;55;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6" name="Google Shape;56;p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8" name="Google Shape;58;p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59" name="Shape 59"/>
        <p:cNvGrpSpPr/>
        <p:nvPr/>
      </p:nvGrpSpPr>
      <p:grpSpPr>
        <a:xfrm>
          <a:off x="0" y="0"/>
          <a:ext cx="0" cy="0"/>
          <a:chOff x="0" y="0"/>
          <a:chExt cx="0" cy="0"/>
        </a:xfrm>
      </p:grpSpPr>
      <p:sp>
        <p:nvSpPr>
          <p:cNvPr id="60" name="Google Shape;60;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1" name="Google Shape;61;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62" name="Google Shape;62;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63" name="Google Shape;63;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64" name="Google Shape;64;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65" name="Google Shape;65;p1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7" name="Google Shape;67;p1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0" name="Google Shape;70;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71" name="Google Shape;71;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72" name="Google Shape;72;p1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4" name="Google Shape;74;p1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75" name="Shape 75"/>
        <p:cNvGrpSpPr/>
        <p:nvPr/>
      </p:nvGrpSpPr>
      <p:grpSpPr>
        <a:xfrm>
          <a:off x="0" y="0"/>
          <a:ext cx="0" cy="0"/>
          <a:chOff x="0" y="0"/>
          <a:chExt cx="0" cy="0"/>
        </a:xfrm>
      </p:grpSpPr>
      <p:sp>
        <p:nvSpPr>
          <p:cNvPr id="76" name="Google Shape;76;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rtl="1" algn="r">
              <a:spcBef>
                <a:spcPts val="0"/>
              </a:spcBef>
              <a:spcAft>
                <a:spcPts val="0"/>
              </a:spcAft>
              <a:buSzPts val="1400"/>
              <a:buNone/>
              <a:defRPr b="1" sz="4000" cap="none"/>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7" name="Google Shape;77;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78" name="Google Shape;78;p1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0" name="Google Shape;80;p1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81" name="Shape 81"/>
        <p:cNvGrpSpPr/>
        <p:nvPr/>
      </p:nvGrpSpPr>
      <p:grpSpPr>
        <a:xfrm>
          <a:off x="0" y="0"/>
          <a:ext cx="0" cy="0"/>
          <a:chOff x="0" y="0"/>
          <a:chExt cx="0" cy="0"/>
        </a:xfrm>
      </p:grpSpPr>
      <p:sp>
        <p:nvSpPr>
          <p:cNvPr id="82" name="Google Shape;82;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83" name="Google Shape;83;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84" name="Google Shape;84;p1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5" name="Google Shape;8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6" name="Google Shape;86;p1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ריק">
  <p:cSld name="1_ריק">
    <p:spTree>
      <p:nvGrpSpPr>
        <p:cNvPr id="90" name="Shape 9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theme" Target="../theme/theme1.xml"/><Relationship Id="rId10" Type="http://schemas.openxmlformats.org/officeDocument/2006/relationships/slideLayout" Target="../slideLayouts/slideLayout1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
          <p:cNvSpPr/>
          <p:nvPr/>
        </p:nvSpPr>
        <p:spPr>
          <a:xfrm>
            <a:off x="142875" y="142875"/>
            <a:ext cx="8858250" cy="6643687"/>
          </a:xfrm>
          <a:custGeom>
            <a:rect b="b" l="l" r="r" t="t"/>
            <a:pathLst>
              <a:path extrusionOk="0" h="6643688" w="8858250">
                <a:moveTo>
                  <a:pt x="1107304" y="0"/>
                </a:moveTo>
                <a:lnTo>
                  <a:pt x="8858250" y="0"/>
                </a:lnTo>
                <a:lnTo>
                  <a:pt x="8858250" y="5536384"/>
                </a:lnTo>
                <a:lnTo>
                  <a:pt x="8858250" y="5536384"/>
                </a:lnTo>
                <a:cubicBezTo>
                  <a:pt x="8858250" y="5681793"/>
                  <a:pt x="8829607" y="5825789"/>
                  <a:pt x="8773961" y="5960131"/>
                </a:cubicBezTo>
                <a:cubicBezTo>
                  <a:pt x="8718315" y="6094472"/>
                  <a:pt x="8636748" y="6216546"/>
                  <a:pt x="8533927" y="6319366"/>
                </a:cubicBezTo>
                <a:cubicBezTo>
                  <a:pt x="8431107" y="6422186"/>
                  <a:pt x="8309033" y="6503753"/>
                  <a:pt x="8174692" y="6559399"/>
                </a:cubicBezTo>
                <a:cubicBezTo>
                  <a:pt x="8040350" y="6615045"/>
                  <a:pt x="7896354" y="6643688"/>
                  <a:pt x="7750945" y="6643687"/>
                </a:cubicBezTo>
                <a:lnTo>
                  <a:pt x="0" y="6643688"/>
                </a:lnTo>
                <a:lnTo>
                  <a:pt x="0" y="1107304"/>
                </a:lnTo>
                <a:lnTo>
                  <a:pt x="0" y="1107304"/>
                </a:lnTo>
                <a:cubicBezTo>
                  <a:pt x="0" y="961894"/>
                  <a:pt x="28642" y="817898"/>
                  <a:pt x="84288" y="683556"/>
                </a:cubicBezTo>
                <a:cubicBezTo>
                  <a:pt x="139935" y="549215"/>
                  <a:pt x="221502" y="427141"/>
                  <a:pt x="324322" y="324321"/>
                </a:cubicBezTo>
                <a:cubicBezTo>
                  <a:pt x="427143" y="221501"/>
                  <a:pt x="549217" y="139934"/>
                  <a:pt x="683558" y="84288"/>
                </a:cubicBezTo>
                <a:cubicBezTo>
                  <a:pt x="817900" y="28643"/>
                  <a:pt x="961896" y="0"/>
                  <a:pt x="1107305" y="1"/>
                </a:cubicBezTo>
                <a:close/>
              </a:path>
            </a:pathLst>
          </a:custGeom>
          <a:solidFill>
            <a:schemeClr val="lt1"/>
          </a:solidFill>
          <a:ln cap="flat" cmpd="sng" w="25400">
            <a:solidFill>
              <a:schemeClr val="dk1"/>
            </a:solidFill>
            <a:prstDash val="solid"/>
            <a:miter lim="800000"/>
            <a:headEnd len="sm" w="sm" type="none"/>
            <a:tailEnd len="sm" w="sm" type="none"/>
          </a:ln>
          <a:effectLst>
            <a:outerShdw blurRad="63500" dir="2700000" dist="38100">
              <a:srgbClr val="000000">
                <a:alpha val="39607"/>
              </a:srgbClr>
            </a:outerShdw>
          </a:effectLst>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2400" u="none">
              <a:solidFill>
                <a:schemeClr val="lt1"/>
              </a:solidFill>
              <a:latin typeface="Times New Roman"/>
              <a:ea typeface="Times New Roman"/>
              <a:cs typeface="Times New Roman"/>
              <a:sym typeface="Times New Roman"/>
            </a:endParaRPr>
          </a:p>
        </p:txBody>
      </p:sp>
      <p:sp>
        <p:nvSpPr>
          <p:cNvPr id="7" name="Google Shape;7;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lvl="1"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lvl="2"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lvl="3"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lvl="4"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lvl="5"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lvl="6"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lvl="7"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lvl="8"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8" name="Google Shape;8;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1" algn="r">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1" algn="r">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9" name="Google Shape;9;p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1200" u="none">
                <a:solidFill>
                  <a:srgbClr val="FFFFFF"/>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0" name="Google Shape;10;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2400" u="none">
                <a:solidFill>
                  <a:schemeClr val="lt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lt1"/>
                </a:solidFill>
                <a:latin typeface="Times New Roman"/>
                <a:ea typeface="Times New Roman"/>
                <a:cs typeface="Times New Roman"/>
                <a:sym typeface="Times New Roman"/>
              </a:defRPr>
            </a:lvl9pPr>
          </a:lstStyle>
          <a:p/>
        </p:txBody>
      </p:sp>
      <p:sp>
        <p:nvSpPr>
          <p:cNvPr id="11" name="Google Shape;11;p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FFFFFF"/>
              </a:buClr>
              <a:buSzPts val="1200"/>
              <a:buFont typeface="Times New Roman"/>
              <a:buNone/>
              <a:defRPr b="0" i="0" sz="1200" u="none">
                <a:solidFill>
                  <a:srgbClr val="FFFFFF"/>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 name="Shape 16"/>
        <p:cNvGrpSpPr/>
        <p:nvPr/>
      </p:nvGrpSpPr>
      <p:grpSpPr>
        <a:xfrm>
          <a:off x="0" y="0"/>
          <a:ext cx="0" cy="0"/>
          <a:chOff x="0" y="0"/>
          <a:chExt cx="0" cy="0"/>
        </a:xfrm>
      </p:grpSpPr>
      <p:sp>
        <p:nvSpPr>
          <p:cNvPr id="17" name="Google Shape;17;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1"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8" name="Google Shape;18;p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 name="Google Shape;19;p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2400" u="non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0" name="Google Shape;20;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SzPts val="1400"/>
              <a:buNone/>
              <a:defRPr b="0" i="0" sz="2400" u="none">
                <a:solidFill>
                  <a:schemeClr val="dk1"/>
                </a:solidFill>
                <a:latin typeface="Times New Roman"/>
                <a:ea typeface="Times New Roman"/>
                <a:cs typeface="Times New Roman"/>
                <a:sym typeface="Times New Roman"/>
              </a:defRPr>
            </a:lvl1pPr>
            <a:lvl2pPr lvl="1"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1" name="Google Shape;21;p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1pPr>
            <a:lvl2pPr indent="0" lvl="1"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2pPr>
            <a:lvl3pPr indent="0" lvl="2"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3pPr>
            <a:lvl4pPr indent="0" lvl="3"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4pPr>
            <a:lvl5pPr indent="0" lvl="4"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5pPr>
            <a:lvl6pPr indent="0" lvl="5"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6pPr>
            <a:lvl7pPr indent="0" lvl="6"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7pPr>
            <a:lvl8pPr indent="0" lvl="7"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8pPr>
            <a:lvl9pPr indent="0" lvl="8" marL="0" marR="0" rtl="1" algn="l">
              <a:lnSpc>
                <a:spcPct val="100000"/>
              </a:lnSpc>
              <a:spcBef>
                <a:spcPts val="0"/>
              </a:spcBef>
              <a:spcAft>
                <a:spcPts val="0"/>
              </a:spcAft>
              <a:buClr>
                <a:srgbClr val="898989"/>
              </a:buClr>
              <a:buSzPts val="1200"/>
              <a:buFont typeface="Times New Roman"/>
              <a:buNone/>
              <a:defRPr b="0" i="0" sz="1200" u="none">
                <a:solidFill>
                  <a:srgbClr val="898989"/>
                </a:solidFill>
                <a:latin typeface="Times New Roman"/>
                <a:ea typeface="Times New Roman"/>
                <a:cs typeface="Times New Roman"/>
                <a:sym typeface="Times New Roman"/>
              </a:defRPr>
            </a:lvl9pPr>
          </a:lstStyle>
          <a:p>
            <a:pPr indent="0" lvl="0" marL="0" rtl="1" algn="l">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7" name="Shape 87"/>
        <p:cNvGrpSpPr/>
        <p:nvPr/>
      </p:nvGrpSpPr>
      <p:grpSpPr>
        <a:xfrm>
          <a:off x="0" y="0"/>
          <a:ext cx="0" cy="0"/>
          <a:chOff x="0" y="0"/>
          <a:chExt cx="0" cy="0"/>
        </a:xfrm>
      </p:grpSpPr>
      <p:sp>
        <p:nvSpPr>
          <p:cNvPr id="88" name="Google Shape;88;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lvl="1"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lvl="2"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lvl="3"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lvl="4"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lvl="5"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lvl="6"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lvl="7"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lvl="8" marR="0" rtl="1"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89" name="Google Shape;89;p1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1" algn="r">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1" algn="r">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1" algn="r">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6"/>
          <p:cNvSpPr/>
          <p:nvPr/>
        </p:nvSpPr>
        <p:spPr>
          <a:xfrm rot="-197702">
            <a:off x="402417" y="3244070"/>
            <a:ext cx="8532153" cy="1820257"/>
          </a:xfrm>
          <a:prstGeom prst="rect">
            <a:avLst/>
          </a:prstGeom>
        </p:spPr>
        <p:txBody>
          <a:bodyPr>
            <a:prstTxWarp prst="textPlain"/>
          </a:bodyPr>
          <a:lstStyle/>
          <a:p>
            <a:pPr lvl="0" algn="ctr"/>
            <a:r>
              <a:rPr b="1" i="1">
                <a:ln>
                  <a:noFill/>
                </a:ln>
                <a:noFill/>
                <a:latin typeface="Arial"/>
              </a:rPr>
              <a:t>לחידון חגי תשרי</a:t>
            </a:r>
          </a:p>
        </p:txBody>
      </p:sp>
      <p:pic>
        <p:nvPicPr>
          <p:cNvPr descr="http://www.idan.org.il/pic/res_363.JPG" id="96" name="Google Shape;96;p16"/>
          <p:cNvPicPr preferRelativeResize="0"/>
          <p:nvPr/>
        </p:nvPicPr>
        <p:blipFill rotWithShape="1">
          <a:blip r:embed="rId3">
            <a:alphaModFix/>
          </a:blip>
          <a:srcRect b="0" l="0" r="0" t="0"/>
          <a:stretch/>
        </p:blipFill>
        <p:spPr>
          <a:xfrm>
            <a:off x="7599362" y="404812"/>
            <a:ext cx="1293812" cy="1447800"/>
          </a:xfrm>
          <a:prstGeom prst="rect">
            <a:avLst/>
          </a:prstGeom>
          <a:noFill/>
          <a:ln>
            <a:noFill/>
          </a:ln>
        </p:spPr>
      </p:pic>
      <p:pic>
        <p:nvPicPr>
          <p:cNvPr descr="27" id="97" name="Google Shape;97;p16"/>
          <p:cNvPicPr preferRelativeResize="0"/>
          <p:nvPr/>
        </p:nvPicPr>
        <p:blipFill rotWithShape="1">
          <a:blip r:embed="rId4">
            <a:alphaModFix/>
          </a:blip>
          <a:srcRect b="0" l="0" r="0" t="0"/>
          <a:stretch/>
        </p:blipFill>
        <p:spPr>
          <a:xfrm>
            <a:off x="428596" y="500042"/>
            <a:ext cx="1714512" cy="1714512"/>
          </a:xfrm>
          <a:prstGeom prst="rect">
            <a:avLst/>
          </a:prstGeom>
          <a:noFill/>
          <a:ln>
            <a:noFill/>
          </a:ln>
        </p:spPr>
      </p:pic>
      <p:sp>
        <p:nvSpPr>
          <p:cNvPr id="98" name="Google Shape;98;p16"/>
          <p:cNvSpPr/>
          <p:nvPr/>
        </p:nvSpPr>
        <p:spPr>
          <a:xfrm>
            <a:off x="1520848" y="2500306"/>
            <a:ext cx="6408738" cy="720725"/>
          </a:xfrm>
          <a:prstGeom prst="rect">
            <a:avLst/>
          </a:prstGeom>
        </p:spPr>
        <p:txBody>
          <a:bodyPr>
            <a:prstTxWarp prst="textPlain"/>
          </a:bodyPr>
          <a:lstStyle/>
          <a:p>
            <a:pPr lvl="0" algn="ctr"/>
            <a:r>
              <a:rPr b="1" i="1">
                <a:ln>
                  <a:noFill/>
                </a:ln>
                <a:noFill/>
                <a:latin typeface="Arial"/>
              </a:rPr>
              <a:t>ברוכים הבאים</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ראשונה: </a:t>
            </a:r>
          </a:p>
        </p:txBody>
      </p:sp>
      <p:sp>
        <p:nvSpPr>
          <p:cNvPr id="104" name="Google Shape;104;p17"/>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חודש תשרי על פי המקרא הוא: </a:t>
            </a:r>
          </a:p>
        </p:txBody>
      </p:sp>
      <p:sp>
        <p:nvSpPr>
          <p:cNvPr id="105" name="Google Shape;105;p17"/>
          <p:cNvSpPr/>
          <p:nvPr/>
        </p:nvSpPr>
        <p:spPr>
          <a:xfrm>
            <a:off x="3000375" y="2620962"/>
            <a:ext cx="5387975" cy="38322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החודש השביעי של השנה.  החודש השנים עשר. החודש הראשון של השנה. החודש השני של השנה. </a:t>
            </a:r>
          </a:p>
        </p:txBody>
      </p:sp>
      <p:sp>
        <p:nvSpPr>
          <p:cNvPr id="106" name="Google Shape;106;p17"/>
          <p:cNvSpPr/>
          <p:nvPr/>
        </p:nvSpPr>
        <p:spPr>
          <a:xfrm>
            <a:off x="8459787" y="2781300"/>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07" name="Google Shape;107;p17"/>
          <p:cNvSpPr/>
          <p:nvPr/>
        </p:nvSpPr>
        <p:spPr>
          <a:xfrm>
            <a:off x="7812087" y="3860800"/>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08" name="Google Shape;108;p17"/>
          <p:cNvSpPr/>
          <p:nvPr/>
        </p:nvSpPr>
        <p:spPr>
          <a:xfrm>
            <a:off x="8315325" y="5013325"/>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09" name="Google Shape;109;p17"/>
          <p:cNvSpPr/>
          <p:nvPr/>
        </p:nvSpPr>
        <p:spPr>
          <a:xfrm>
            <a:off x="8101012" y="6165850"/>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 id="110" name="Google Shape;110;p17"/>
          <p:cNvPicPr preferRelativeResize="0"/>
          <p:nvPr>
            <p:ph idx="4294967295" type="body"/>
          </p:nvPr>
        </p:nvPicPr>
        <p:blipFill rotWithShape="1">
          <a:blip r:embed="rId3">
            <a:alphaModFix/>
          </a:blip>
          <a:srcRect b="0" l="0" r="0" t="0"/>
          <a:stretch/>
        </p:blipFill>
        <p:spPr>
          <a:xfrm>
            <a:off x="357187" y="3714750"/>
            <a:ext cx="2540000" cy="254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8"/>
          <p:cNvSpPr/>
          <p:nvPr/>
        </p:nvSpPr>
        <p:spPr>
          <a:xfrm>
            <a:off x="4140200" y="836612"/>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116" name="Google Shape;116;p18"/>
          <p:cNvSpPr/>
          <p:nvPr/>
        </p:nvSpPr>
        <p:spPr>
          <a:xfrm>
            <a:off x="2500312" y="2276475"/>
            <a:ext cx="5075237" cy="7239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החודש השביעי של השנה </a:t>
            </a:r>
          </a:p>
        </p:txBody>
      </p:sp>
      <p:sp>
        <p:nvSpPr>
          <p:cNvPr id="117" name="Google Shape;117;p18"/>
          <p:cNvSpPr/>
          <p:nvPr/>
        </p:nvSpPr>
        <p:spPr>
          <a:xfrm>
            <a:off x="7740650" y="2492375"/>
            <a:ext cx="539750" cy="4318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9"/>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שנייה: </a:t>
            </a:r>
          </a:p>
        </p:txBody>
      </p:sp>
      <p:sp>
        <p:nvSpPr>
          <p:cNvPr id="123" name="Google Shape;123;p19"/>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מהם סימני ראש השנה? </a:t>
            </a:r>
          </a:p>
        </p:txBody>
      </p:sp>
      <p:sp>
        <p:nvSpPr>
          <p:cNvPr id="124" name="Google Shape;124;p19"/>
          <p:cNvSpPr/>
          <p:nvPr/>
        </p:nvSpPr>
        <p:spPr>
          <a:xfrm>
            <a:off x="214312" y="2357437"/>
            <a:ext cx="7958137" cy="45005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ארבעת המינים: אתרוג, לולב, הדס, ערבה.  תפוח בדבש, רימון, ירקות כמו סלק וכרישה, ראש של דג או ראש כבש. שבעת המינים: חיטה, שעורה, גפן, תאנה, זית, רימון ודבש. תמרים, שקדים, וכל מיני דברי מתיקה. </a:t>
            </a:r>
          </a:p>
        </p:txBody>
      </p:sp>
      <p:sp>
        <p:nvSpPr>
          <p:cNvPr id="125" name="Google Shape;125;p19"/>
          <p:cNvSpPr/>
          <p:nvPr/>
        </p:nvSpPr>
        <p:spPr>
          <a:xfrm>
            <a:off x="7164387" y="2708275"/>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26" name="Google Shape;126;p19"/>
          <p:cNvSpPr/>
          <p:nvPr/>
        </p:nvSpPr>
        <p:spPr>
          <a:xfrm>
            <a:off x="8243887" y="4005262"/>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27" name="Google Shape;127;p19"/>
          <p:cNvSpPr/>
          <p:nvPr/>
        </p:nvSpPr>
        <p:spPr>
          <a:xfrm>
            <a:off x="7740650" y="5229225"/>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28" name="Google Shape;128;p19"/>
          <p:cNvSpPr/>
          <p:nvPr/>
        </p:nvSpPr>
        <p:spPr>
          <a:xfrm>
            <a:off x="6877050" y="6454775"/>
            <a:ext cx="360362"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3" id="129" name="Google Shape;129;p19"/>
          <p:cNvPicPr preferRelativeResize="0"/>
          <p:nvPr/>
        </p:nvPicPr>
        <p:blipFill rotWithShape="1">
          <a:blip r:embed="rId3">
            <a:alphaModFix/>
          </a:blip>
          <a:srcRect b="0" l="0" r="0" t="0"/>
          <a:stretch/>
        </p:blipFill>
        <p:spPr>
          <a:xfrm>
            <a:off x="714375" y="357187"/>
            <a:ext cx="2114550" cy="2114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135" name="Google Shape;135;p20"/>
          <p:cNvSpPr/>
          <p:nvPr/>
        </p:nvSpPr>
        <p:spPr>
          <a:xfrm>
            <a:off x="214312" y="2276475"/>
            <a:ext cx="7886700" cy="11525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תפוח בדבש, רימון, ירקות כמו סלק וכרישה, ראש של דג או ראש כבש. </a:t>
            </a:r>
          </a:p>
        </p:txBody>
      </p:sp>
      <p:sp>
        <p:nvSpPr>
          <p:cNvPr id="136" name="Google Shape;136;p20"/>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p:nvPr/>
        </p:nvSpPr>
        <p:spPr>
          <a:xfrm rot="-1740000">
            <a:off x="-107950" y="1771650"/>
            <a:ext cx="8748712" cy="14414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99"/>
                </a:solidFill>
                <a:latin typeface="Arial"/>
              </a:rPr>
              <a:t>תפזורת חגי תשרי ! ! !  </a:t>
            </a:r>
          </a:p>
        </p:txBody>
      </p:sp>
      <p:sp>
        <p:nvSpPr>
          <p:cNvPr id="146" name="Google Shape;146;p22"/>
          <p:cNvSpPr/>
          <p:nvPr/>
        </p:nvSpPr>
        <p:spPr>
          <a:xfrm>
            <a:off x="2646362" y="4375150"/>
            <a:ext cx="5886450" cy="6381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660033"/>
                </a:solidFill>
                <a:latin typeface="Arial"/>
              </a:rPr>
              <a:t>קדימה חברה, אין זמן. החג בפתח... </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3"/>
          <p:cNvSpPr/>
          <p:nvPr/>
        </p:nvSpPr>
        <p:spPr>
          <a:xfrm>
            <a:off x="2843212" y="836612"/>
            <a:ext cx="3960812" cy="1512887"/>
          </a:xfrm>
          <a:prstGeom prst="rect">
            <a:avLst/>
          </a:prstGeom>
        </p:spPr>
        <p:txBody>
          <a:bodyPr>
            <a:prstTxWarp prst="textPlain"/>
          </a:bodyPr>
          <a:lstStyle/>
          <a:p>
            <a:pPr lvl="0" algn="r"/>
            <a:r>
              <a:rPr b="0" i="0">
                <a:ln cap="flat" cmpd="sng" w="12700">
                  <a:solidFill>
                    <a:srgbClr val="000099"/>
                  </a:solidFill>
                  <a:prstDash val="solid"/>
                  <a:miter lim="800000"/>
                  <a:headEnd len="sm" w="sm" type="none"/>
                  <a:tailEnd len="sm" w="sm" type="none"/>
                </a:ln>
                <a:solidFill>
                  <a:srgbClr val="33CCFF"/>
                </a:solidFill>
                <a:latin typeface="Arial"/>
              </a:rPr>
              <a:t>בונוס </a:t>
            </a:r>
          </a:p>
        </p:txBody>
      </p:sp>
      <p:sp>
        <p:nvSpPr>
          <p:cNvPr id="152" name="Google Shape;152;p23"/>
          <p:cNvSpPr/>
          <p:nvPr/>
        </p:nvSpPr>
        <p:spPr>
          <a:xfrm>
            <a:off x="1403350" y="2709862"/>
            <a:ext cx="6840537" cy="287337"/>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333399"/>
                </a:solidFill>
                <a:latin typeface="Arial"/>
              </a:rPr>
              <a:t>חידת סתיו </a:t>
            </a:r>
          </a:p>
        </p:txBody>
      </p:sp>
      <p:cxnSp>
        <p:nvCxnSpPr>
          <p:cNvPr id="153" name="Google Shape;153;p23"/>
          <p:cNvCxnSpPr/>
          <p:nvPr/>
        </p:nvCxnSpPr>
        <p:spPr>
          <a:xfrm>
            <a:off x="1044575" y="3068637"/>
            <a:ext cx="7272337" cy="0"/>
          </a:xfrm>
          <a:prstGeom prst="straightConnector1">
            <a:avLst/>
          </a:prstGeom>
          <a:noFill/>
          <a:ln cap="flat" cmpd="sng" w="38100">
            <a:solidFill>
              <a:srgbClr val="660033"/>
            </a:solidFill>
            <a:prstDash val="solid"/>
            <a:miter lim="800000"/>
            <a:headEnd len="med" w="med" type="none"/>
            <a:tailEnd len="med" w="med" type="none"/>
          </a:ln>
        </p:spPr>
      </p:cxnSp>
      <p:sp>
        <p:nvSpPr>
          <p:cNvPr id="154" name="Google Shape;154;p23"/>
          <p:cNvSpPr/>
          <p:nvPr/>
        </p:nvSpPr>
        <p:spPr>
          <a:xfrm>
            <a:off x="1403350" y="3716337"/>
            <a:ext cx="6697662" cy="86518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0000"/>
                </a:solidFill>
                <a:latin typeface="Arial"/>
              </a:rPr>
              <a:t>מאיפה מגיע אלינו הנחליאלי? </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הנחליאלי מגיע מאזור מזרח אירופה ובעיקר מרוסיה</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שלישית: </a:t>
            </a:r>
          </a:p>
        </p:txBody>
      </p:sp>
      <p:sp>
        <p:nvSpPr>
          <p:cNvPr id="165" name="Google Shape;165;p25"/>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מהו סדר התקיעה בשופר? </a:t>
            </a:r>
          </a:p>
        </p:txBody>
      </p:sp>
      <p:sp>
        <p:nvSpPr>
          <p:cNvPr id="166" name="Google Shape;166;p25"/>
          <p:cNvSpPr/>
          <p:nvPr/>
        </p:nvSpPr>
        <p:spPr>
          <a:xfrm>
            <a:off x="2627312" y="2620962"/>
            <a:ext cx="4897437" cy="42370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תרועה, שברים, תקיעה.  תקיעה, שברים, תרועה. שברים, תקיעה, תרועה. תקיעה, תרועה, שברים. </a:t>
            </a:r>
          </a:p>
        </p:txBody>
      </p:sp>
      <p:sp>
        <p:nvSpPr>
          <p:cNvPr id="167" name="Google Shape;167;p25"/>
          <p:cNvSpPr/>
          <p:nvPr/>
        </p:nvSpPr>
        <p:spPr>
          <a:xfrm>
            <a:off x="7596187" y="2708275"/>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68" name="Google Shape;168;p25"/>
          <p:cNvSpPr/>
          <p:nvPr/>
        </p:nvSpPr>
        <p:spPr>
          <a:xfrm>
            <a:off x="7451725" y="3933825"/>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69" name="Google Shape;169;p25"/>
          <p:cNvSpPr/>
          <p:nvPr/>
        </p:nvSpPr>
        <p:spPr>
          <a:xfrm>
            <a:off x="7380287" y="5157787"/>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70" name="Google Shape;170;p25"/>
          <p:cNvSpPr/>
          <p:nvPr/>
        </p:nvSpPr>
        <p:spPr>
          <a:xfrm>
            <a:off x="7381875" y="6453187"/>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8" id="171" name="Google Shape;171;p25"/>
          <p:cNvPicPr preferRelativeResize="0"/>
          <p:nvPr/>
        </p:nvPicPr>
        <p:blipFill rotWithShape="1">
          <a:blip r:embed="rId3">
            <a:alphaModFix/>
          </a:blip>
          <a:srcRect b="0" l="0" r="0" t="0"/>
          <a:stretch/>
        </p:blipFill>
        <p:spPr>
          <a:xfrm>
            <a:off x="179387" y="669925"/>
            <a:ext cx="2543175" cy="2543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177" name="Google Shape;177;p26"/>
          <p:cNvSpPr/>
          <p:nvPr/>
        </p:nvSpPr>
        <p:spPr>
          <a:xfrm>
            <a:off x="755650" y="2565400"/>
            <a:ext cx="7200900" cy="6477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תקיעה, שברים, תרועה. </a:t>
            </a:r>
          </a:p>
        </p:txBody>
      </p:sp>
      <p:sp>
        <p:nvSpPr>
          <p:cNvPr id="178" name="Google Shape;178;p26"/>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7"/>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רביעית: </a:t>
            </a:r>
          </a:p>
        </p:txBody>
      </p:sp>
      <p:sp>
        <p:nvSpPr>
          <p:cNvPr id="184" name="Google Shape;184;p27"/>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"הימים הנוראים" הוא כינוי:  </a:t>
            </a:r>
          </a:p>
        </p:txBody>
      </p:sp>
      <p:sp>
        <p:nvSpPr>
          <p:cNvPr id="185" name="Google Shape;185;p27"/>
          <p:cNvSpPr/>
          <p:nvPr/>
        </p:nvSpPr>
        <p:spPr>
          <a:xfrm>
            <a:off x="357187" y="2565400"/>
            <a:ext cx="8248650" cy="4292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לכל הימים של חודש תשרי, שהם ימי תשובה.  למלחמת יום הכיפורים שחל בשנת 1973.  לימים של חודש אלול בהם נאמרים הסליחות. לימים מראש השנה ועד יום כיפור, שהם על פי ההלכה ימי דין ומשפט. </a:t>
            </a:r>
          </a:p>
        </p:txBody>
      </p:sp>
      <p:sp>
        <p:nvSpPr>
          <p:cNvPr id="186" name="Google Shape;186;p27"/>
          <p:cNvSpPr/>
          <p:nvPr/>
        </p:nvSpPr>
        <p:spPr>
          <a:xfrm>
            <a:off x="7596187" y="2708275"/>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87" name="Google Shape;187;p27"/>
          <p:cNvSpPr/>
          <p:nvPr/>
        </p:nvSpPr>
        <p:spPr>
          <a:xfrm>
            <a:off x="7451725" y="3933825"/>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88" name="Google Shape;188;p27"/>
          <p:cNvSpPr/>
          <p:nvPr/>
        </p:nvSpPr>
        <p:spPr>
          <a:xfrm>
            <a:off x="7380287" y="5157787"/>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189" name="Google Shape;189;p27"/>
          <p:cNvSpPr/>
          <p:nvPr/>
        </p:nvSpPr>
        <p:spPr>
          <a:xfrm>
            <a:off x="8640762" y="6381750"/>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0" id="190" name="Google Shape;190;p27"/>
          <p:cNvPicPr preferRelativeResize="0"/>
          <p:nvPr/>
        </p:nvPicPr>
        <p:blipFill rotWithShape="1">
          <a:blip r:embed="rId3">
            <a:alphaModFix/>
          </a:blip>
          <a:srcRect b="0" l="0" r="0" t="0"/>
          <a:stretch/>
        </p:blipFill>
        <p:spPr>
          <a:xfrm>
            <a:off x="171450" y="100012"/>
            <a:ext cx="2543175" cy="2543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8"/>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196" name="Google Shape;196;p28"/>
          <p:cNvSpPr/>
          <p:nvPr/>
        </p:nvSpPr>
        <p:spPr>
          <a:xfrm>
            <a:off x="612775" y="2349500"/>
            <a:ext cx="7488237" cy="863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לימים מראש השנה ועד יום כיפור, שהם על פי ההלכה ימי דין ומשפט. </a:t>
            </a:r>
          </a:p>
        </p:txBody>
      </p:sp>
      <p:sp>
        <p:nvSpPr>
          <p:cNvPr id="197" name="Google Shape;197;p28"/>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9"/>
          <p:cNvSpPr/>
          <p:nvPr/>
        </p:nvSpPr>
        <p:spPr>
          <a:xfrm>
            <a:off x="4932362" y="692150"/>
            <a:ext cx="3695700" cy="168751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8000"/>
                </a:solidFill>
                <a:latin typeface="Arial"/>
              </a:rPr>
              <a:t>משימה! </a:t>
            </a:r>
          </a:p>
        </p:txBody>
      </p:sp>
      <p:sp>
        <p:nvSpPr>
          <p:cNvPr id="203" name="Google Shape;203;p29"/>
          <p:cNvSpPr/>
          <p:nvPr/>
        </p:nvSpPr>
        <p:spPr>
          <a:xfrm>
            <a:off x="1143000" y="2755900"/>
            <a:ext cx="7178675" cy="388778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0000"/>
                </a:solidFill>
                <a:latin typeface="Arial"/>
              </a:rPr>
              <a:t>כל קבוצה צריכה לשלוח  נציג אמיץ במיוחד  לשלוף בעזרת הפה  תפוחים מצנצנת דבש! </a:t>
            </a:r>
          </a:p>
        </p:txBody>
      </p:sp>
      <p:pic>
        <p:nvPicPr>
          <p:cNvPr descr="3" id="204" name="Google Shape;204;p29"/>
          <p:cNvPicPr preferRelativeResize="0"/>
          <p:nvPr/>
        </p:nvPicPr>
        <p:blipFill rotWithShape="1">
          <a:blip r:embed="rId3">
            <a:alphaModFix/>
          </a:blip>
          <a:srcRect b="0" l="0" r="0" t="0"/>
          <a:stretch/>
        </p:blipFill>
        <p:spPr>
          <a:xfrm>
            <a:off x="714375" y="357187"/>
            <a:ext cx="2286000" cy="2286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p:nvPr/>
        </p:nvSpPr>
        <p:spPr>
          <a:xfrm>
            <a:off x="2843212" y="836612"/>
            <a:ext cx="3960812" cy="1512887"/>
          </a:xfrm>
          <a:prstGeom prst="rect">
            <a:avLst/>
          </a:prstGeom>
        </p:spPr>
        <p:txBody>
          <a:bodyPr>
            <a:prstTxWarp prst="textPlain"/>
          </a:bodyPr>
          <a:lstStyle/>
          <a:p>
            <a:pPr lvl="0" algn="r"/>
            <a:r>
              <a:rPr b="0" i="0">
                <a:ln cap="flat" cmpd="sng" w="12700">
                  <a:solidFill>
                    <a:srgbClr val="000099"/>
                  </a:solidFill>
                  <a:prstDash val="solid"/>
                  <a:miter lim="800000"/>
                  <a:headEnd len="sm" w="sm" type="none"/>
                  <a:tailEnd len="sm" w="sm" type="none"/>
                </a:ln>
                <a:solidFill>
                  <a:srgbClr val="33CCFF"/>
                </a:solidFill>
                <a:latin typeface="Arial"/>
              </a:rPr>
              <a:t>בונוס </a:t>
            </a:r>
          </a:p>
        </p:txBody>
      </p:sp>
      <p:sp>
        <p:nvSpPr>
          <p:cNvPr id="210" name="Google Shape;210;p30"/>
          <p:cNvSpPr/>
          <p:nvPr/>
        </p:nvSpPr>
        <p:spPr>
          <a:xfrm>
            <a:off x="1403350" y="2709862"/>
            <a:ext cx="6840537" cy="287337"/>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333399"/>
                </a:solidFill>
                <a:latin typeface="Arial"/>
              </a:rPr>
              <a:t>חידת סתיו </a:t>
            </a:r>
          </a:p>
        </p:txBody>
      </p:sp>
      <p:cxnSp>
        <p:nvCxnSpPr>
          <p:cNvPr id="211" name="Google Shape;211;p30"/>
          <p:cNvCxnSpPr/>
          <p:nvPr/>
        </p:nvCxnSpPr>
        <p:spPr>
          <a:xfrm>
            <a:off x="1044575" y="3068637"/>
            <a:ext cx="7272337" cy="0"/>
          </a:xfrm>
          <a:prstGeom prst="straightConnector1">
            <a:avLst/>
          </a:prstGeom>
          <a:noFill/>
          <a:ln cap="flat" cmpd="sng" w="38100">
            <a:solidFill>
              <a:srgbClr val="660033"/>
            </a:solidFill>
            <a:prstDash val="solid"/>
            <a:miter lim="800000"/>
            <a:headEnd len="med" w="med" type="none"/>
            <a:tailEnd len="med" w="med" type="none"/>
          </a:ln>
        </p:spPr>
      </p:cxnSp>
      <p:sp>
        <p:nvSpPr>
          <p:cNvPr id="212" name="Google Shape;212;p30"/>
          <p:cNvSpPr/>
          <p:nvPr/>
        </p:nvSpPr>
        <p:spPr>
          <a:xfrm>
            <a:off x="1403350" y="3716337"/>
            <a:ext cx="6697662" cy="86518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0000"/>
                </a:solidFill>
                <a:latin typeface="Arial"/>
              </a:rPr>
              <a:t> מדוע ציפורים נודדות?  </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1"/>
          <p:cNvSpPr txBox="1"/>
          <p:nvPr/>
        </p:nvSpPr>
        <p:spPr>
          <a:xfrm>
            <a:off x="1331912" y="765175"/>
            <a:ext cx="7127875" cy="55689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בימים אלו ממש כשהסתיו בעיצומו, אפשר לראות בשמי ארצנו מיליוני ציפורים נודדות. להקות של מאות ציפורים ממינים רבים חולפות מעלינו בדרכן לאפריקה.</a:t>
            </a:r>
            <a:endParaRPr/>
          </a:p>
          <a:p>
            <a:pPr indent="0" lvl="0" marL="0" marR="0" rtl="1" algn="r">
              <a:lnSpc>
                <a:spcPct val="100000"/>
              </a:lnSpc>
              <a:spcBef>
                <a:spcPts val="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 </a:t>
            </a:r>
            <a:endParaRPr/>
          </a:p>
          <a:p>
            <a:pPr indent="0" lvl="0" marL="0" marR="0" rtl="1" algn="r">
              <a:lnSpc>
                <a:spcPct val="100000"/>
              </a:lnSpc>
              <a:spcBef>
                <a:spcPts val="0"/>
              </a:spcBef>
              <a:spcAft>
                <a:spcPts val="0"/>
              </a:spcAft>
              <a:buClr>
                <a:schemeClr val="dk1"/>
              </a:buClr>
              <a:buSzPts val="2400"/>
              <a:buFont typeface="Times New Roman"/>
              <a:buNone/>
            </a:pPr>
            <a:r>
              <a:rPr b="1" i="0" lang="en-US" sz="2400" u="none">
                <a:solidFill>
                  <a:schemeClr val="dk1"/>
                </a:solidFill>
                <a:latin typeface="Times New Roman"/>
                <a:ea typeface="Times New Roman"/>
                <a:cs typeface="Times New Roman"/>
                <a:sym typeface="Times New Roman"/>
              </a:rPr>
              <a:t>מהי נדידה?</a:t>
            </a:r>
            <a:br>
              <a:rPr b="0" i="0" lang="en-US" sz="2400" u="none">
                <a:solidFill>
                  <a:schemeClr val="dk1"/>
                </a:solidFill>
                <a:latin typeface="Times New Roman"/>
                <a:ea typeface="Times New Roman"/>
                <a:cs typeface="Times New Roman"/>
                <a:sym typeface="Times New Roman"/>
              </a:rPr>
            </a:br>
            <a:r>
              <a:rPr b="0" i="0" lang="en-US" sz="2400" u="none">
                <a:solidFill>
                  <a:schemeClr val="dk1"/>
                </a:solidFill>
                <a:latin typeface="Times New Roman"/>
                <a:ea typeface="Times New Roman"/>
                <a:cs typeface="Times New Roman"/>
                <a:sym typeface="Times New Roman"/>
              </a:rPr>
              <a:t>בעלי חיים רבים עוברים ממקום אחד למקום אחר דרך קבע כדי למצוא אוכל או מקום נוח להוליד בו דור חדש. נדידת הציפורים היא מעבר שנתי (במחזורים של שנה) של הציפורים אל אזורי קינון בצפון בעונת האביב, ובחזרה לאזורי חריפה (אזורים שבהם הציפורים מעבירות את החורף) בדרום בעונת הסתיו.</a:t>
            </a:r>
            <a:endParaRPr/>
          </a:p>
          <a:p>
            <a:pPr indent="0" lvl="0" marL="0" marR="0" rtl="1" algn="r">
              <a:lnSpc>
                <a:spcPct val="100000"/>
              </a:lnSpc>
              <a:spcBef>
                <a:spcPts val="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מכיוון שמקומות רבים בחציו הצפוני של כדור הארץ קופאים בעונת החורף והציפורים אינן מצליחות למצוא מקורות מזון, הן נודדות דרומה בעונת הסתיו למקומות חמים יותר כדי  למצוא מזון ולהתרבות.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2"/>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חמישית: </a:t>
            </a:r>
          </a:p>
        </p:txBody>
      </p:sp>
      <p:sp>
        <p:nvSpPr>
          <p:cNvPr id="223" name="Google Shape;223;p32"/>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מהן ה"כפרות"? </a:t>
            </a:r>
          </a:p>
        </p:txBody>
      </p:sp>
      <p:sp>
        <p:nvSpPr>
          <p:cNvPr id="224" name="Google Shape;224;p32"/>
          <p:cNvSpPr/>
          <p:nvPr/>
        </p:nvSpPr>
        <p:spPr>
          <a:xfrm>
            <a:off x="642937" y="2565400"/>
            <a:ext cx="7962900" cy="4292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ביטוי חיבה השגור בפי האמהות לילדיהן.  אוסף פיוטים ותפילות ליום הכיפורים. מנהג הנערך לפני יום כיפור, ומטרתו לכפר על העוונות. תפילה הנאמרת ביום הכיפורים, בו מבקשים כפרה על העוונות. </a:t>
            </a:r>
          </a:p>
        </p:txBody>
      </p:sp>
      <p:sp>
        <p:nvSpPr>
          <p:cNvPr id="225" name="Google Shape;225;p32"/>
          <p:cNvSpPr/>
          <p:nvPr/>
        </p:nvSpPr>
        <p:spPr>
          <a:xfrm>
            <a:off x="7524750" y="2708275"/>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26" name="Google Shape;226;p32"/>
          <p:cNvSpPr/>
          <p:nvPr/>
        </p:nvSpPr>
        <p:spPr>
          <a:xfrm>
            <a:off x="7308850" y="3933825"/>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27" name="Google Shape;227;p32"/>
          <p:cNvSpPr/>
          <p:nvPr/>
        </p:nvSpPr>
        <p:spPr>
          <a:xfrm>
            <a:off x="8316912" y="5157787"/>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28" name="Google Shape;228;p32"/>
          <p:cNvSpPr/>
          <p:nvPr/>
        </p:nvSpPr>
        <p:spPr>
          <a:xfrm>
            <a:off x="8640762" y="6381750"/>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1" id="229" name="Google Shape;229;p32"/>
          <p:cNvPicPr preferRelativeResize="0"/>
          <p:nvPr/>
        </p:nvPicPr>
        <p:blipFill rotWithShape="1">
          <a:blip r:embed="rId3">
            <a:alphaModFix/>
          </a:blip>
          <a:srcRect b="0" l="0" r="0" t="0"/>
          <a:stretch/>
        </p:blipFill>
        <p:spPr>
          <a:xfrm>
            <a:off x="250825" y="404812"/>
            <a:ext cx="2543175" cy="2543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3"/>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235" name="Google Shape;235;p33"/>
          <p:cNvSpPr/>
          <p:nvPr/>
        </p:nvSpPr>
        <p:spPr>
          <a:xfrm>
            <a:off x="612775" y="2349500"/>
            <a:ext cx="7488237" cy="863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מנהג הנערך לפני יום כיפור, ומטרתו לכפר על העוונות. </a:t>
            </a:r>
          </a:p>
        </p:txBody>
      </p:sp>
      <p:sp>
        <p:nvSpPr>
          <p:cNvPr id="236" name="Google Shape;236;p33"/>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4"/>
          <p:cNvSpPr/>
          <p:nvPr/>
        </p:nvSpPr>
        <p:spPr>
          <a:xfrm>
            <a:off x="2268537" y="692150"/>
            <a:ext cx="6624637" cy="792162"/>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chemeClr val="dk1"/>
                </a:solidFill>
                <a:latin typeface="Arial"/>
              </a:rPr>
              <a:t>מושגי תשרי... </a:t>
            </a:r>
          </a:p>
        </p:txBody>
      </p:sp>
      <p:sp>
        <p:nvSpPr>
          <p:cNvPr id="242" name="Google Shape;242;p34"/>
          <p:cNvSpPr/>
          <p:nvPr/>
        </p:nvSpPr>
        <p:spPr>
          <a:xfrm>
            <a:off x="2214562" y="2214562"/>
            <a:ext cx="6048375" cy="24225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3366CC"/>
                </a:solidFill>
                <a:latin typeface="Arial"/>
              </a:rPr>
              <a:t>כל קבוצה נדרשת למצוא  22 מושגים המתחילים  ב 22 אותיות  הא' ב'  </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5"/>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שישית: </a:t>
            </a:r>
          </a:p>
        </p:txBody>
      </p:sp>
      <p:sp>
        <p:nvSpPr>
          <p:cNvPr id="248" name="Google Shape;248;p35"/>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תפילת "כל נדרי" היא: </a:t>
            </a:r>
          </a:p>
        </p:txBody>
      </p:sp>
      <p:sp>
        <p:nvSpPr>
          <p:cNvPr id="249" name="Google Shape;249;p35"/>
          <p:cNvSpPr/>
          <p:nvPr/>
        </p:nvSpPr>
        <p:spPr>
          <a:xfrm>
            <a:off x="2195512" y="2636837"/>
            <a:ext cx="5976937" cy="33575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תפילה הנאמרת כאשר יהודי מאמין מחליט לנדור נדר.  תפילה הנאמרת בימי הסליחות לפני ערב ראש השנה. תפילה הנאמרת ע"י יהודי מאמין בעת שעורך את טקס התשליך. </a:t>
            </a:r>
          </a:p>
        </p:txBody>
      </p:sp>
      <p:sp>
        <p:nvSpPr>
          <p:cNvPr id="250" name="Google Shape;250;p35"/>
          <p:cNvSpPr/>
          <p:nvPr/>
        </p:nvSpPr>
        <p:spPr>
          <a:xfrm>
            <a:off x="7812087" y="2852737"/>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51" name="Google Shape;251;p35"/>
          <p:cNvSpPr/>
          <p:nvPr/>
        </p:nvSpPr>
        <p:spPr>
          <a:xfrm>
            <a:off x="7740650" y="4221162"/>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52" name="Google Shape;252;p35"/>
          <p:cNvSpPr/>
          <p:nvPr/>
        </p:nvSpPr>
        <p:spPr>
          <a:xfrm>
            <a:off x="8243887" y="5516562"/>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53" name="Google Shape;253;p35"/>
          <p:cNvSpPr/>
          <p:nvPr/>
        </p:nvSpPr>
        <p:spPr>
          <a:xfrm>
            <a:off x="8388350" y="6381750"/>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2" id="254" name="Google Shape;254;p35"/>
          <p:cNvPicPr preferRelativeResize="0"/>
          <p:nvPr/>
        </p:nvPicPr>
        <p:blipFill rotWithShape="1">
          <a:blip r:embed="rId3">
            <a:alphaModFix/>
          </a:blip>
          <a:srcRect b="0" l="0" r="0" t="0"/>
          <a:stretch/>
        </p:blipFill>
        <p:spPr>
          <a:xfrm>
            <a:off x="228600" y="165100"/>
            <a:ext cx="2543175" cy="2543175"/>
          </a:xfrm>
          <a:prstGeom prst="rect">
            <a:avLst/>
          </a:prstGeom>
          <a:noFill/>
          <a:ln>
            <a:noFill/>
          </a:ln>
        </p:spPr>
      </p:pic>
      <p:sp>
        <p:nvSpPr>
          <p:cNvPr id="255" name="Google Shape;255;p35"/>
          <p:cNvSpPr/>
          <p:nvPr/>
        </p:nvSpPr>
        <p:spPr>
          <a:xfrm>
            <a:off x="2124075" y="6237287"/>
            <a:ext cx="6048375" cy="5492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תפילה הפותחת את ערב יום הכיפורים, ונאמרת לפני שקיעת החמה. </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261" name="Google Shape;261;p36"/>
          <p:cNvSpPr/>
          <p:nvPr/>
        </p:nvSpPr>
        <p:spPr>
          <a:xfrm>
            <a:off x="612775" y="2349500"/>
            <a:ext cx="7488237" cy="863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תפילה הפותחת את ערב יום הכיפורים, ונאמרת לפני שקיעת החמה. </a:t>
            </a:r>
          </a:p>
        </p:txBody>
      </p:sp>
      <p:sp>
        <p:nvSpPr>
          <p:cNvPr id="262" name="Google Shape;262;p36"/>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7"/>
          <p:cNvSpPr/>
          <p:nvPr/>
        </p:nvSpPr>
        <p:spPr>
          <a:xfrm>
            <a:off x="1296987" y="3175"/>
            <a:ext cx="7596187" cy="47942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8000"/>
                </a:solidFill>
                <a:latin typeface="Arial"/>
              </a:rPr>
              <a:t>  כל קבוצה צריכה לשלוח נציג בעל שיווי משקל  כדי לאכול תפוח בדבש בצורה מוזרה ביותר.. </a:t>
            </a:r>
          </a:p>
        </p:txBody>
      </p:sp>
      <p:sp>
        <p:nvSpPr>
          <p:cNvPr id="268" name="Google Shape;268;p37"/>
          <p:cNvSpPr/>
          <p:nvPr/>
        </p:nvSpPr>
        <p:spPr>
          <a:xfrm>
            <a:off x="5437187" y="765175"/>
            <a:ext cx="3455987" cy="1439862"/>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80"/>
                </a:solidFill>
                <a:latin typeface="Arial"/>
              </a:rPr>
              <a:t>משימה ! </a:t>
            </a:r>
          </a:p>
        </p:txBody>
      </p:sp>
      <p:pic>
        <p:nvPicPr>
          <p:cNvPr descr="3" id="269" name="Google Shape;269;p37"/>
          <p:cNvPicPr preferRelativeResize="0"/>
          <p:nvPr/>
        </p:nvPicPr>
        <p:blipFill rotWithShape="1">
          <a:blip r:embed="rId3">
            <a:alphaModFix/>
          </a:blip>
          <a:srcRect b="0" l="0" r="0" t="0"/>
          <a:stretch/>
        </p:blipFill>
        <p:spPr>
          <a:xfrm>
            <a:off x="468312" y="115887"/>
            <a:ext cx="2592387" cy="2592387"/>
          </a:xfrm>
          <a:prstGeom prst="rect">
            <a:avLst/>
          </a:prstGeom>
          <a:noFill/>
          <a:ln>
            <a:noFill/>
          </a:ln>
        </p:spPr>
      </p:pic>
      <p:sp>
        <p:nvSpPr>
          <p:cNvPr id="270" name="Google Shape;270;p37"/>
          <p:cNvSpPr/>
          <p:nvPr/>
        </p:nvSpPr>
        <p:spPr>
          <a:xfrm>
            <a:off x="214312" y="5143500"/>
            <a:ext cx="8713787" cy="1368425"/>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EFDC95"/>
                </a:solidFill>
                <a:latin typeface="Arial"/>
              </a:rPr>
              <a:t>לעמוד על רגל אחת,  לגעת באף עם היד ועם היד השנייה  לאכול תפוח בדבש. </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8"/>
          <p:cNvSpPr/>
          <p:nvPr/>
        </p:nvSpPr>
        <p:spPr>
          <a:xfrm>
            <a:off x="2843212" y="836612"/>
            <a:ext cx="3960812" cy="1512887"/>
          </a:xfrm>
          <a:prstGeom prst="rect">
            <a:avLst/>
          </a:prstGeom>
        </p:spPr>
        <p:txBody>
          <a:bodyPr>
            <a:prstTxWarp prst="textPlain"/>
          </a:bodyPr>
          <a:lstStyle/>
          <a:p>
            <a:pPr lvl="0" algn="r"/>
            <a:r>
              <a:rPr b="0" i="0">
                <a:ln cap="flat" cmpd="sng" w="12700">
                  <a:solidFill>
                    <a:srgbClr val="000099"/>
                  </a:solidFill>
                  <a:prstDash val="solid"/>
                  <a:miter lim="800000"/>
                  <a:headEnd len="sm" w="sm" type="none"/>
                  <a:tailEnd len="sm" w="sm" type="none"/>
                </a:ln>
                <a:solidFill>
                  <a:srgbClr val="33CCFF"/>
                </a:solidFill>
                <a:latin typeface="Arial"/>
              </a:rPr>
              <a:t>בונוס </a:t>
            </a:r>
          </a:p>
        </p:txBody>
      </p:sp>
      <p:sp>
        <p:nvSpPr>
          <p:cNvPr id="276" name="Google Shape;276;p38"/>
          <p:cNvSpPr/>
          <p:nvPr/>
        </p:nvSpPr>
        <p:spPr>
          <a:xfrm>
            <a:off x="1403350" y="2709862"/>
            <a:ext cx="6840537" cy="287337"/>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333399"/>
                </a:solidFill>
                <a:latin typeface="Arial"/>
              </a:rPr>
              <a:t>חידת סתיו </a:t>
            </a:r>
          </a:p>
        </p:txBody>
      </p:sp>
      <p:cxnSp>
        <p:nvCxnSpPr>
          <p:cNvPr id="277" name="Google Shape;277;p38"/>
          <p:cNvCxnSpPr/>
          <p:nvPr/>
        </p:nvCxnSpPr>
        <p:spPr>
          <a:xfrm>
            <a:off x="1044575" y="3068637"/>
            <a:ext cx="7272337" cy="0"/>
          </a:xfrm>
          <a:prstGeom prst="straightConnector1">
            <a:avLst/>
          </a:prstGeom>
          <a:noFill/>
          <a:ln cap="flat" cmpd="sng" w="38100">
            <a:solidFill>
              <a:srgbClr val="660033"/>
            </a:solidFill>
            <a:prstDash val="solid"/>
            <a:miter lim="800000"/>
            <a:headEnd len="med" w="med" type="none"/>
            <a:tailEnd len="med" w="med" type="none"/>
          </a:ln>
        </p:spPr>
      </p:cxnSp>
      <p:sp>
        <p:nvSpPr>
          <p:cNvPr id="278" name="Google Shape;278;p38"/>
          <p:cNvSpPr/>
          <p:nvPr/>
        </p:nvSpPr>
        <p:spPr>
          <a:xfrm>
            <a:off x="1403350" y="3716337"/>
            <a:ext cx="6697662" cy="86518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800000"/>
                </a:solidFill>
                <a:latin typeface="Arial"/>
              </a:rPr>
              <a:t>מדוע בסתיו משנה העלה צבע?   </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9"/>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dk1"/>
              </a:buClr>
              <a:buSzPts val="2800"/>
              <a:buFont typeface="Arial"/>
              <a:buChar char="•"/>
            </a:pPr>
            <a:r>
              <a:rPr b="1" i="0" lang="en-US" sz="2800" u="none" cap="none" strike="noStrike">
                <a:solidFill>
                  <a:schemeClr val="dk1"/>
                </a:solidFill>
                <a:latin typeface="Calibri"/>
                <a:ea typeface="Calibri"/>
                <a:cs typeface="Calibri"/>
                <a:sym typeface="Calibri"/>
              </a:rPr>
              <a:t>עצים נשירים ( עצים העומדים בשלכת)</a:t>
            </a:r>
            <a:r>
              <a:rPr b="0" i="0" lang="en-US" sz="2800" u="none" cap="none" strike="noStrike">
                <a:solidFill>
                  <a:schemeClr val="dk1"/>
                </a:solidFill>
                <a:latin typeface="Calibri"/>
                <a:ea typeface="Calibri"/>
                <a:cs typeface="Calibri"/>
                <a:sym typeface="Calibri"/>
              </a:rPr>
              <a:t> מכילים בתאי העלים קולטנים הרגישים לטמפרטורות הסביבה ולכמות קרינת השמש. בסתיו, כשהטמפרטורה יורדת והימים מתקצרים כך שפחיתת האור אינה מאפשרת את תהליך הפוטוסינתזה (התהליך בו העלה קולט קרני אור ויוצר מהם סוכר וחמצן). בעקבות כך מופסק יצור הכלורופיל (אברון בתא הצמח) בעלים, הכלורופיל הקיים מתפרק והצבענים האחרים נחשפים, דבר הגורם לעלים לאבד את צבעם הירוק ולהפוך צהובים-אדומים.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40"/>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שביעית: </a:t>
            </a:r>
          </a:p>
        </p:txBody>
      </p:sp>
      <p:sp>
        <p:nvSpPr>
          <p:cNvPr id="289" name="Google Shape;289;p40"/>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חוגגים את חג סוכות לזכר: </a:t>
            </a:r>
          </a:p>
        </p:txBody>
      </p:sp>
      <p:sp>
        <p:nvSpPr>
          <p:cNvPr id="290" name="Google Shape;290;p40"/>
          <p:cNvSpPr/>
          <p:nvPr/>
        </p:nvSpPr>
        <p:spPr>
          <a:xfrm>
            <a:off x="1547812" y="2565400"/>
            <a:ext cx="7058025" cy="4292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הסוכות שהקימו העולים לרגל לירושלים.  הישיבה של בני ישראל בסוכות לאחר יציאתם ממצרים. הסוכות שבנו בני ישראל בעונת האסיף במטעים ובכרמים. הסוכות שהקימו רועי הצאן בארץ ישראל. </a:t>
            </a:r>
          </a:p>
        </p:txBody>
      </p:sp>
      <p:sp>
        <p:nvSpPr>
          <p:cNvPr id="291" name="Google Shape;291;p40"/>
          <p:cNvSpPr/>
          <p:nvPr/>
        </p:nvSpPr>
        <p:spPr>
          <a:xfrm>
            <a:off x="7740650" y="2708275"/>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92" name="Google Shape;292;p40"/>
          <p:cNvSpPr/>
          <p:nvPr/>
        </p:nvSpPr>
        <p:spPr>
          <a:xfrm>
            <a:off x="8459787" y="3933825"/>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93" name="Google Shape;293;p40"/>
          <p:cNvSpPr/>
          <p:nvPr/>
        </p:nvSpPr>
        <p:spPr>
          <a:xfrm>
            <a:off x="8710612" y="5157787"/>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294" name="Google Shape;294;p40"/>
          <p:cNvSpPr/>
          <p:nvPr/>
        </p:nvSpPr>
        <p:spPr>
          <a:xfrm>
            <a:off x="7740650" y="6381750"/>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6" id="295" name="Google Shape;295;p40"/>
          <p:cNvPicPr preferRelativeResize="0"/>
          <p:nvPr/>
        </p:nvPicPr>
        <p:blipFill rotWithShape="1">
          <a:blip r:embed="rId3">
            <a:alphaModFix/>
          </a:blip>
          <a:srcRect b="0" l="0" r="0" t="0"/>
          <a:stretch/>
        </p:blipFill>
        <p:spPr>
          <a:xfrm>
            <a:off x="179387" y="188912"/>
            <a:ext cx="2543175" cy="25431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1"/>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301" name="Google Shape;301;p41"/>
          <p:cNvSpPr/>
          <p:nvPr/>
        </p:nvSpPr>
        <p:spPr>
          <a:xfrm>
            <a:off x="468312" y="2349500"/>
            <a:ext cx="7632700" cy="9350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הישיבה של בני ישראל בסוכות לאחר יציאתם ממצרים. </a:t>
            </a:r>
          </a:p>
        </p:txBody>
      </p:sp>
      <p:sp>
        <p:nvSpPr>
          <p:cNvPr id="302" name="Google Shape;302;p41"/>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2"/>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שמינית: </a:t>
            </a:r>
          </a:p>
        </p:txBody>
      </p:sp>
      <p:sp>
        <p:nvSpPr>
          <p:cNvPr id="308" name="Google Shape;308;p42"/>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ארבעת המינים מסמלים את: </a:t>
            </a:r>
          </a:p>
        </p:txBody>
      </p:sp>
      <p:sp>
        <p:nvSpPr>
          <p:cNvPr id="309" name="Google Shape;309;p42"/>
          <p:cNvSpPr/>
          <p:nvPr/>
        </p:nvSpPr>
        <p:spPr>
          <a:xfrm>
            <a:off x="468312" y="2636837"/>
            <a:ext cx="8424862" cy="42211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ארבע האמהות: שרה, רבקה, רחל ולאה.  ארבעה טיפוסים בעם ישראל: הטעם משול לעשיית מצוות, והריח למעשים טובים. העלייה לרגל לבית המקדש בירושלים. ארץ ישראל וצמחייתה. </a:t>
            </a:r>
          </a:p>
        </p:txBody>
      </p:sp>
      <p:sp>
        <p:nvSpPr>
          <p:cNvPr id="310" name="Google Shape;310;p42"/>
          <p:cNvSpPr/>
          <p:nvPr/>
        </p:nvSpPr>
        <p:spPr>
          <a:xfrm>
            <a:off x="7019925" y="2781300"/>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11" name="Google Shape;311;p42"/>
          <p:cNvSpPr/>
          <p:nvPr/>
        </p:nvSpPr>
        <p:spPr>
          <a:xfrm>
            <a:off x="8928100" y="4005262"/>
            <a:ext cx="2159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12" name="Google Shape;312;p42"/>
          <p:cNvSpPr/>
          <p:nvPr/>
        </p:nvSpPr>
        <p:spPr>
          <a:xfrm>
            <a:off x="6804025" y="5157787"/>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13" name="Google Shape;313;p42"/>
          <p:cNvSpPr/>
          <p:nvPr/>
        </p:nvSpPr>
        <p:spPr>
          <a:xfrm>
            <a:off x="6011862" y="6381750"/>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7" id="314" name="Google Shape;314;p42"/>
          <p:cNvPicPr preferRelativeResize="0"/>
          <p:nvPr/>
        </p:nvPicPr>
        <p:blipFill rotWithShape="1">
          <a:blip r:embed="rId3">
            <a:alphaModFix/>
          </a:blip>
          <a:srcRect b="0" l="0" r="0" t="0"/>
          <a:stretch/>
        </p:blipFill>
        <p:spPr>
          <a:xfrm>
            <a:off x="323850" y="260350"/>
            <a:ext cx="2376487" cy="237648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3"/>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320" name="Google Shape;320;p43"/>
          <p:cNvSpPr/>
          <p:nvPr/>
        </p:nvSpPr>
        <p:spPr>
          <a:xfrm>
            <a:off x="71437" y="2708275"/>
            <a:ext cx="8532812" cy="7921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ארבעה טיפוסים בעם ישראל: הטעם משול לעשיית מצוות, והריח למעשים טובים. </a:t>
            </a:r>
          </a:p>
        </p:txBody>
      </p:sp>
      <p:sp>
        <p:nvSpPr>
          <p:cNvPr id="321" name="Google Shape;321;p43"/>
          <p:cNvSpPr/>
          <p:nvPr/>
        </p:nvSpPr>
        <p:spPr>
          <a:xfrm>
            <a:off x="8639175" y="2924175"/>
            <a:ext cx="396875" cy="3603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4"/>
          <p:cNvSpPr/>
          <p:nvPr/>
        </p:nvSpPr>
        <p:spPr>
          <a:xfrm>
            <a:off x="2124075" y="44450"/>
            <a:ext cx="5111750" cy="1990725"/>
          </a:xfrm>
          <a:prstGeom prst="rect">
            <a:avLst/>
          </a:prstGeom>
        </p:spPr>
        <p:txBody>
          <a:bodyPr>
            <a:prstTxWarp prst="textPlain"/>
          </a:bodyPr>
          <a:lstStyle/>
          <a:p>
            <a:pPr lvl="0" algn="r"/>
            <a:r>
              <a:rPr b="0" i="0">
                <a:ln cap="flat" cmpd="sng" w="12700">
                  <a:solidFill>
                    <a:srgbClr val="000000"/>
                  </a:solidFill>
                  <a:prstDash val="solid"/>
                  <a:miter lim="800000"/>
                  <a:headEnd len="sm" w="sm" type="none"/>
                  <a:tailEnd len="sm" w="sm" type="none"/>
                </a:ln>
                <a:solidFill>
                  <a:srgbClr val="00FF00"/>
                </a:solidFill>
                <a:latin typeface="Arial"/>
              </a:rPr>
              <a:t>משימת שירה </a:t>
            </a:r>
          </a:p>
        </p:txBody>
      </p:sp>
      <p:sp>
        <p:nvSpPr>
          <p:cNvPr id="327" name="Google Shape;327;p44"/>
          <p:cNvSpPr/>
          <p:nvPr/>
        </p:nvSpPr>
        <p:spPr>
          <a:xfrm>
            <a:off x="827087" y="2203450"/>
            <a:ext cx="8134350" cy="4465637"/>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3366FF"/>
                </a:solidFill>
                <a:latin typeface="Arial"/>
              </a:rPr>
              <a:t>כל קבוצה מקבלת שיר חגיגי ופתק  עם 'סגנון אומנותי'.  על הקבוצה לבצע את השיר בסגנון שכתוב על הפתק </a:t>
            </a:r>
          </a:p>
        </p:txBody>
      </p:sp>
      <p:cxnSp>
        <p:nvCxnSpPr>
          <p:cNvPr id="328" name="Google Shape;328;p44"/>
          <p:cNvCxnSpPr/>
          <p:nvPr/>
        </p:nvCxnSpPr>
        <p:spPr>
          <a:xfrm>
            <a:off x="1619250" y="2060575"/>
            <a:ext cx="6265862" cy="0"/>
          </a:xfrm>
          <a:prstGeom prst="straightConnector1">
            <a:avLst/>
          </a:prstGeom>
          <a:noFill/>
          <a:ln cap="rnd" cmpd="sng" w="57150">
            <a:solidFill>
              <a:srgbClr val="000099"/>
            </a:solidFill>
            <a:prstDash val="solid"/>
            <a:miter lim="800000"/>
            <a:headEnd len="med" w="med" type="none"/>
            <a:tailEnd len="med" w="med"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5"/>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תשיעית: </a:t>
            </a:r>
          </a:p>
        </p:txBody>
      </p:sp>
      <p:sp>
        <p:nvSpPr>
          <p:cNvPr id="334" name="Google Shape;334;p45"/>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ה"אושפיזין" הוא כינוי ל: </a:t>
            </a:r>
          </a:p>
        </p:txBody>
      </p:sp>
      <p:sp>
        <p:nvSpPr>
          <p:cNvPr id="335" name="Google Shape;335;p45"/>
          <p:cNvSpPr/>
          <p:nvPr/>
        </p:nvSpPr>
        <p:spPr>
          <a:xfrm>
            <a:off x="73025" y="2636837"/>
            <a:ext cx="8459787" cy="309721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אבות האומה שעל פי המסורת, מתארחים בסוכה: אברהם, יצחק, יעקב, יוסף, משה, אהרון ודוד.  מנהג לעריכת סעודת חג חגיגית בסוכה. כינוי לארבעת המינים: אתרוג, לולב, הדס וערבה, המברכים עליהם בסוכה.  </a:t>
            </a:r>
          </a:p>
        </p:txBody>
      </p:sp>
      <p:sp>
        <p:nvSpPr>
          <p:cNvPr id="336" name="Google Shape;336;p45"/>
          <p:cNvSpPr/>
          <p:nvPr/>
        </p:nvSpPr>
        <p:spPr>
          <a:xfrm>
            <a:off x="8532812" y="2852737"/>
            <a:ext cx="504825" cy="2889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37" name="Google Shape;337;p45"/>
          <p:cNvSpPr/>
          <p:nvPr/>
        </p:nvSpPr>
        <p:spPr>
          <a:xfrm>
            <a:off x="6011862" y="4149725"/>
            <a:ext cx="431800" cy="2857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38" name="Google Shape;338;p45"/>
          <p:cNvSpPr/>
          <p:nvPr/>
        </p:nvSpPr>
        <p:spPr>
          <a:xfrm>
            <a:off x="7667625" y="5302250"/>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39" name="Google Shape;339;p45"/>
          <p:cNvSpPr/>
          <p:nvPr/>
        </p:nvSpPr>
        <p:spPr>
          <a:xfrm>
            <a:off x="7451725" y="6308725"/>
            <a:ext cx="503237" cy="287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8" id="340" name="Google Shape;340;p45"/>
          <p:cNvPicPr preferRelativeResize="0"/>
          <p:nvPr/>
        </p:nvPicPr>
        <p:blipFill rotWithShape="1">
          <a:blip r:embed="rId3">
            <a:alphaModFix/>
          </a:blip>
          <a:srcRect b="0" l="0" r="0" t="0"/>
          <a:stretch/>
        </p:blipFill>
        <p:spPr>
          <a:xfrm>
            <a:off x="250825" y="93662"/>
            <a:ext cx="2543175" cy="2543175"/>
          </a:xfrm>
          <a:prstGeom prst="rect">
            <a:avLst/>
          </a:prstGeom>
          <a:noFill/>
          <a:ln>
            <a:noFill/>
          </a:ln>
        </p:spPr>
      </p:pic>
      <p:sp>
        <p:nvSpPr>
          <p:cNvPr id="341" name="Google Shape;341;p45"/>
          <p:cNvSpPr/>
          <p:nvPr/>
        </p:nvSpPr>
        <p:spPr>
          <a:xfrm>
            <a:off x="1403350" y="6192837"/>
            <a:ext cx="6048375" cy="5492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ירקות מבושלים כמו: דלעת סלק הנאכלים בערב ראש השנה. </a:t>
            </a: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6"/>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347" name="Google Shape;347;p46"/>
          <p:cNvSpPr/>
          <p:nvPr/>
        </p:nvSpPr>
        <p:spPr>
          <a:xfrm>
            <a:off x="71437" y="2349500"/>
            <a:ext cx="8461375" cy="7921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אבות האומה שעל פי המסורת, מתארחים בסוכה: אברהם, יצחק, יעקב, יוסף, משה, אהרון ודוד.  </a:t>
            </a:r>
          </a:p>
        </p:txBody>
      </p:sp>
      <p:sp>
        <p:nvSpPr>
          <p:cNvPr id="348" name="Google Shape;348;p46"/>
          <p:cNvSpPr/>
          <p:nvPr/>
        </p:nvSpPr>
        <p:spPr>
          <a:xfrm>
            <a:off x="8532812" y="2565400"/>
            <a:ext cx="611187" cy="3603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7"/>
          <p:cNvSpPr/>
          <p:nvPr/>
        </p:nvSpPr>
        <p:spPr>
          <a:xfrm>
            <a:off x="3779837" y="477837"/>
            <a:ext cx="4895850" cy="1079500"/>
          </a:xfrm>
          <a:prstGeom prst="rect">
            <a:avLst/>
          </a:prstGeom>
        </p:spPr>
        <p:txBody>
          <a:bodyPr>
            <a:prstTxWarp prst="textPlain"/>
          </a:bodyPr>
          <a:lstStyle/>
          <a:p>
            <a:pPr lvl="0" algn="r"/>
            <a:r>
              <a:rPr b="0" i="1">
                <a:ln cap="flat" cmpd="sng" w="9525">
                  <a:solidFill>
                    <a:srgbClr val="000000"/>
                  </a:solidFill>
                  <a:prstDash val="solid"/>
                  <a:miter lim="800000"/>
                  <a:headEnd len="sm" w="sm" type="none"/>
                  <a:tailEnd len="sm" w="sm" type="none"/>
                </a:ln>
                <a:solidFill>
                  <a:srgbClr val="000000"/>
                </a:solidFill>
                <a:latin typeface="Arial"/>
              </a:rPr>
              <a:t>חידה עשירית: </a:t>
            </a:r>
          </a:p>
        </p:txBody>
      </p:sp>
      <p:sp>
        <p:nvSpPr>
          <p:cNvPr id="354" name="Google Shape;354;p47"/>
          <p:cNvSpPr/>
          <p:nvPr/>
        </p:nvSpPr>
        <p:spPr>
          <a:xfrm>
            <a:off x="3348037" y="1916112"/>
            <a:ext cx="5265737" cy="541337"/>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"שמיני עצרת" הוא: </a:t>
            </a:r>
          </a:p>
        </p:txBody>
      </p:sp>
      <p:sp>
        <p:nvSpPr>
          <p:cNvPr id="355" name="Google Shape;355;p47"/>
          <p:cNvSpPr/>
          <p:nvPr/>
        </p:nvSpPr>
        <p:spPr>
          <a:xfrm>
            <a:off x="0" y="2708275"/>
            <a:ext cx="8172450" cy="338455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יום שמחת תורה, בו מוציאים את כל ספרי התורה מארון הקודש ועורכים שבע הקפות.  יום בו מסיימים לקרוא את התורה, ומתחילים שוב לקרוא בפרשה הראשונה בספר בראשית. היום האחרון של חג הסוכות שנקרא גם שמחת תורה </a:t>
            </a:r>
          </a:p>
        </p:txBody>
      </p:sp>
      <p:sp>
        <p:nvSpPr>
          <p:cNvPr id="356" name="Google Shape;356;p47"/>
          <p:cNvSpPr/>
          <p:nvPr/>
        </p:nvSpPr>
        <p:spPr>
          <a:xfrm>
            <a:off x="8027987" y="2781300"/>
            <a:ext cx="647700" cy="4318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57" name="Google Shape;357;p47"/>
          <p:cNvSpPr/>
          <p:nvPr/>
        </p:nvSpPr>
        <p:spPr>
          <a:xfrm>
            <a:off x="8172450" y="4438650"/>
            <a:ext cx="504825"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58" name="Google Shape;358;p47"/>
          <p:cNvSpPr/>
          <p:nvPr/>
        </p:nvSpPr>
        <p:spPr>
          <a:xfrm>
            <a:off x="7164387" y="6310312"/>
            <a:ext cx="433387"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
        <p:nvSpPr>
          <p:cNvPr id="359" name="Google Shape;359;p47"/>
          <p:cNvSpPr/>
          <p:nvPr/>
        </p:nvSpPr>
        <p:spPr>
          <a:xfrm>
            <a:off x="6516687" y="5662612"/>
            <a:ext cx="647700" cy="35877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pic>
        <p:nvPicPr>
          <p:cNvPr descr="19" id="360" name="Google Shape;360;p47"/>
          <p:cNvPicPr preferRelativeResize="0"/>
          <p:nvPr/>
        </p:nvPicPr>
        <p:blipFill rotWithShape="1">
          <a:blip r:embed="rId3">
            <a:alphaModFix/>
          </a:blip>
          <a:srcRect b="0" l="0" r="0" t="0"/>
          <a:stretch/>
        </p:blipFill>
        <p:spPr>
          <a:xfrm>
            <a:off x="323850" y="93662"/>
            <a:ext cx="2543175" cy="25431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8"/>
          <p:cNvSpPr/>
          <p:nvPr/>
        </p:nvSpPr>
        <p:spPr>
          <a:xfrm>
            <a:off x="4067175" y="908050"/>
            <a:ext cx="4679950" cy="1008062"/>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00"/>
                </a:solidFill>
                <a:latin typeface="Arial"/>
              </a:rPr>
              <a:t>והתשובה הנכונה היא: </a:t>
            </a:r>
          </a:p>
        </p:txBody>
      </p:sp>
      <p:sp>
        <p:nvSpPr>
          <p:cNvPr id="366" name="Google Shape;366;p48"/>
          <p:cNvSpPr/>
          <p:nvPr/>
        </p:nvSpPr>
        <p:spPr>
          <a:xfrm>
            <a:off x="612775" y="2349500"/>
            <a:ext cx="7488237" cy="863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0000"/>
                </a:solidFill>
                <a:latin typeface="Arial"/>
              </a:rPr>
              <a:t>כל התשובות נכונות. </a:t>
            </a:r>
          </a:p>
        </p:txBody>
      </p:sp>
      <p:sp>
        <p:nvSpPr>
          <p:cNvPr id="367" name="Google Shape;367;p48"/>
          <p:cNvSpPr/>
          <p:nvPr/>
        </p:nvSpPr>
        <p:spPr>
          <a:xfrm>
            <a:off x="8172450" y="2492375"/>
            <a:ext cx="647700" cy="504825"/>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000080"/>
                </a:solidFill>
                <a:latin typeface="Arial Black"/>
              </a:rPr>
              <a:t>X </a:t>
            </a: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