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76160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114375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1893242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64764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1306457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166838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663854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1570094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4253684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2352725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3CC3120-181B-4008-9FE5-B1723E2694F1}" type="slidenum">
              <a:rPr lang="he-IL" smtClean="0"/>
              <a:t>‹#›</a:t>
            </a:fld>
            <a:endParaRPr lang="he-IL"/>
          </a:p>
        </p:txBody>
      </p:sp>
    </p:spTree>
    <p:extLst>
      <p:ext uri="{BB962C8B-B14F-4D97-AF65-F5344CB8AC3E}">
        <p14:creationId xmlns:p14="http://schemas.microsoft.com/office/powerpoint/2010/main" val="793188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t="-13000" b="-13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4975E9D-1FA6-47A5-AA7A-600B29D8F7C9}" type="datetimeFigureOut">
              <a:rPr lang="he-IL" smtClean="0"/>
              <a:t>ט"ו/אייר/תשע"ה</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3CC3120-181B-4008-9FE5-B1723E2694F1}" type="slidenum">
              <a:rPr lang="he-IL" smtClean="0"/>
              <a:t>‹#›</a:t>
            </a:fld>
            <a:endParaRPr lang="he-IL"/>
          </a:p>
        </p:txBody>
      </p:sp>
    </p:spTree>
    <p:extLst>
      <p:ext uri="{BB962C8B-B14F-4D97-AF65-F5344CB8AC3E}">
        <p14:creationId xmlns:p14="http://schemas.microsoft.com/office/powerpoint/2010/main" val="3708269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Autofit/>
          </a:bodyPr>
          <a:lstStyle/>
          <a:p>
            <a:r>
              <a:rPr lang="he-IL" sz="9600" dirty="0" smtClean="0"/>
              <a:t>ל"ג בעומר</a:t>
            </a:r>
            <a:endParaRPr lang="he-IL" sz="9600" dirty="0"/>
          </a:p>
        </p:txBody>
      </p:sp>
    </p:spTree>
    <p:extLst>
      <p:ext uri="{BB962C8B-B14F-4D97-AF65-F5344CB8AC3E}">
        <p14:creationId xmlns:p14="http://schemas.microsoft.com/office/powerpoint/2010/main" val="23093287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39552" y="3212976"/>
            <a:ext cx="7772400" cy="1470025"/>
          </a:xfrm>
        </p:spPr>
        <p:txBody>
          <a:bodyPr>
            <a:noAutofit/>
          </a:bodyPr>
          <a:lstStyle/>
          <a:p>
            <a:r>
              <a:rPr lang="he-IL" sz="2600" dirty="0" smtClean="0"/>
              <a:t>בַּר יוֹחַאי נִמְשַׁחְתָּ אַשְׁרֶיךָ	 	שֶׁמֶן שָׂשׂוֹן מֵחֲבֵרֶיךָ</a:t>
            </a:r>
            <a:br>
              <a:rPr lang="he-IL" sz="2600" dirty="0" smtClean="0"/>
            </a:br>
            <a:r>
              <a:rPr lang="he-IL" sz="2600" dirty="0" smtClean="0"/>
              <a:t>בַּר יוֹחַאי שֶׁמֶן מִשְׁחַת קֹדֶשׁ	 	נִמְשַׁחְתָּ </a:t>
            </a:r>
            <a:r>
              <a:rPr lang="he-IL" sz="2600" dirty="0" err="1" smtClean="0"/>
              <a:t>מִמִּדַּת</a:t>
            </a:r>
            <a:r>
              <a:rPr lang="he-IL" sz="2600" dirty="0" smtClean="0"/>
              <a:t> הַקֹּדֶשׁ</a:t>
            </a:r>
            <a:br>
              <a:rPr lang="he-IL" sz="2600" dirty="0" smtClean="0"/>
            </a:br>
            <a:r>
              <a:rPr lang="he-IL" sz="2600" dirty="0" smtClean="0"/>
              <a:t>נָשָׂאתָ צִיץ נֵזֶר הַקֹּדֶשׁ	 	חָבוּשׁ עַל רֹאשְׁךָ פְּאֵרֶךָ</a:t>
            </a:r>
            <a:br>
              <a:rPr lang="he-IL" sz="2600" dirty="0" smtClean="0"/>
            </a:br>
            <a:r>
              <a:rPr lang="he-IL" sz="2600" dirty="0" smtClean="0"/>
              <a:t>בַּר יוֹחַאי מוֹשַׁב טוֹב יָשַׁבְתָּ	 	יוֹם נַסְתָּ יוֹם אֲשֶׁר בָּרַחְתָּ</a:t>
            </a:r>
            <a:br>
              <a:rPr lang="he-IL" sz="2600" dirty="0" smtClean="0"/>
            </a:br>
            <a:r>
              <a:rPr lang="he-IL" sz="2600" dirty="0" smtClean="0"/>
              <a:t>בִּמְעָרַת צוּרִים שֶׁעָמַדְתָּ	 	שָׁם קָנִיתָ הוֹדְךָ וַהֲדָרֶךָ</a:t>
            </a:r>
            <a:br>
              <a:rPr lang="he-IL" sz="2600" dirty="0" smtClean="0"/>
            </a:br>
            <a:r>
              <a:rPr lang="he-IL" sz="2600" dirty="0" smtClean="0"/>
              <a:t>בַּר יוֹחַאי עֲצֵי שִׁטִּים עוֹמְדִים	 	לִמּוּדֵי יְיָ הֵם לוֹמְדִים</a:t>
            </a:r>
            <a:br>
              <a:rPr lang="he-IL" sz="2600" dirty="0" smtClean="0"/>
            </a:br>
            <a:r>
              <a:rPr lang="he-IL" sz="2600" dirty="0" smtClean="0"/>
              <a:t>אוֹר מֻפְלֶא אוֹר הַיְקוֹד הֵם יוֹקְדִים	 	הֲלֹא הֵמָּה </a:t>
            </a:r>
            <a:r>
              <a:rPr lang="he-IL" sz="2600" dirty="0" err="1" smtClean="0"/>
              <a:t>יוֹרוּך</a:t>
            </a:r>
            <a:r>
              <a:rPr lang="he-IL" sz="2600" dirty="0" smtClean="0"/>
              <a:t>ָ מוֹרֶיךָ</a:t>
            </a:r>
            <a:br>
              <a:rPr lang="he-IL" sz="2600" dirty="0" smtClean="0"/>
            </a:br>
            <a:r>
              <a:rPr lang="he-IL" sz="2600" dirty="0" smtClean="0"/>
              <a:t>בַּר יוֹחַאי וְלִשְׂדֵה תַפּוּחִים	 	עָלִיתָ לִלְקוֹט בּוֹ </a:t>
            </a:r>
            <a:r>
              <a:rPr lang="he-IL" sz="2600" dirty="0" err="1" smtClean="0"/>
              <a:t>מֶרְקָחִים</a:t>
            </a:r>
            <a:r>
              <a:rPr lang="he-IL" sz="2600" dirty="0" smtClean="0"/>
              <a:t/>
            </a:r>
            <a:br>
              <a:rPr lang="he-IL" sz="2600" dirty="0" smtClean="0"/>
            </a:br>
            <a:r>
              <a:rPr lang="he-IL" sz="2600" dirty="0" smtClean="0"/>
              <a:t>סוֹד תּוֹרָה כְּצִיצִים וּפְרָחִים	 	נַעֲשֶׂה אָדָם נֶאֱמַר בַּעֲבוּרֶךָ</a:t>
            </a:r>
            <a:br>
              <a:rPr lang="he-IL" sz="2600" dirty="0" smtClean="0"/>
            </a:br>
            <a:r>
              <a:rPr lang="he-IL" sz="2600" dirty="0" smtClean="0"/>
              <a:t>בַּר יוֹחַאי נֶאֱזַרְתָּ בִּגְבוּרָה	 	וּבְמִלְחֶמֶת אֵשׁ דַּת הַשַּׁעְרָה</a:t>
            </a:r>
            <a:br>
              <a:rPr lang="he-IL" sz="2600" dirty="0" smtClean="0"/>
            </a:br>
            <a:r>
              <a:rPr lang="he-IL" sz="2600" dirty="0" smtClean="0"/>
              <a:t>וְחֶרֶב הוֹצֵאתָ מִתַּעְרָהּ	 	שָׁלַפְתָּ נֶגֶד צוֹרְרֶיךָ</a:t>
            </a:r>
            <a:br>
              <a:rPr lang="he-IL" sz="2600" dirty="0" smtClean="0"/>
            </a:br>
            <a:r>
              <a:rPr lang="he-IL" sz="2600" dirty="0" smtClean="0"/>
              <a:t>בַּר יוֹחַאי לִמְקוֹם אַבְנֵי שַׁיִשׁ	 	הִגַּעְתָּ לִפְנֵי אַרְיֵה לַיִשׁ</a:t>
            </a:r>
            <a:br>
              <a:rPr lang="he-IL" sz="2600" dirty="0" smtClean="0"/>
            </a:br>
            <a:r>
              <a:rPr lang="he-IL" sz="2600" dirty="0" smtClean="0"/>
              <a:t>גַּם גֻּלַּת כּוֹתֶרֶת עַל עַיִשׁ	 	</a:t>
            </a:r>
            <a:r>
              <a:rPr lang="he-IL" sz="2600" dirty="0" err="1" smtClean="0"/>
              <a:t>תָּשׁוּרִי</a:t>
            </a:r>
            <a:r>
              <a:rPr lang="he-IL" sz="2600" dirty="0" smtClean="0"/>
              <a:t> וּמִי </a:t>
            </a:r>
            <a:r>
              <a:rPr lang="he-IL" sz="2600" dirty="0" err="1" smtClean="0"/>
              <a:t>יְשׁוּרֶך</a:t>
            </a:r>
            <a:r>
              <a:rPr lang="he-IL" sz="2600" dirty="0" smtClean="0"/>
              <a:t>ָ</a:t>
            </a:r>
            <a:endParaRPr lang="he-IL" sz="2600" dirty="0"/>
          </a:p>
        </p:txBody>
      </p:sp>
      <p:sp>
        <p:nvSpPr>
          <p:cNvPr id="3" name="TextBox 2"/>
          <p:cNvSpPr txBox="1"/>
          <p:nvPr/>
        </p:nvSpPr>
        <p:spPr>
          <a:xfrm>
            <a:off x="2267744" y="188640"/>
            <a:ext cx="5184576" cy="1107996"/>
          </a:xfrm>
          <a:prstGeom prst="rect">
            <a:avLst/>
          </a:prstGeom>
          <a:noFill/>
        </p:spPr>
        <p:txBody>
          <a:bodyPr wrap="square" rtlCol="1">
            <a:spAutoFit/>
          </a:bodyPr>
          <a:lstStyle/>
          <a:p>
            <a:pPr algn="ctr"/>
            <a:r>
              <a:rPr lang="he-IL" sz="6600" dirty="0" smtClean="0">
                <a:latin typeface="Guttman Mantova-Decor" panose="02010401010101010101" pitchFamily="2" charset="-79"/>
                <a:cs typeface="Guttman Mantova-Decor" panose="02010401010101010101" pitchFamily="2" charset="-79"/>
              </a:rPr>
              <a:t>בר יוחאי</a:t>
            </a:r>
            <a:endParaRPr lang="he-IL" sz="66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4215501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23304" y="2420888"/>
            <a:ext cx="8599984" cy="1470025"/>
          </a:xfrm>
        </p:spPr>
        <p:txBody>
          <a:bodyPr>
            <a:noAutofit/>
          </a:bodyPr>
          <a:lstStyle/>
          <a:p>
            <a:r>
              <a:rPr lang="he-IL" sz="2800" dirty="0" smtClean="0"/>
              <a:t>בַּר יוֹחַאי בְּקֹדֶשׁ הַקֳּדָשִׁים	 	קַו יָרוֹק מְחַדֵּשׁ חֳדָשִׁים</a:t>
            </a:r>
            <a:br>
              <a:rPr lang="he-IL" sz="2800" dirty="0" smtClean="0"/>
            </a:br>
            <a:r>
              <a:rPr lang="he-IL" sz="2800" dirty="0" smtClean="0"/>
              <a:t>  שֶׁבַע שַׁבָּתוֹת סוֹד חֲמִשִּׁים	          	קָשַׁרְתָּ קִשְׁרֵי שִׁי"ן קְשָׁרֶיךָ</a:t>
            </a:r>
            <a:br>
              <a:rPr lang="he-IL" sz="2800" dirty="0" smtClean="0"/>
            </a:br>
            <a:r>
              <a:rPr lang="he-IL" sz="2800" dirty="0" smtClean="0"/>
              <a:t>בַּר יוֹחַאי יוּ"ד חָכְמָה קְדוּמָה	       הִשְׁקַפְתָּ לִכְבוֹדוֹ פְּנִימָה</a:t>
            </a:r>
            <a:br>
              <a:rPr lang="he-IL" sz="2800" dirty="0" smtClean="0"/>
            </a:br>
            <a:r>
              <a:rPr lang="he-IL" sz="2800" dirty="0" smtClean="0"/>
              <a:t>לֵב נְתִיבוֹת רֵאשִׁית תְּרוּמָה</a:t>
            </a:r>
            <a:r>
              <a:rPr lang="he-IL" sz="2800" dirty="0"/>
              <a:t> </a:t>
            </a:r>
            <a:r>
              <a:rPr lang="he-IL" sz="2800" dirty="0" smtClean="0"/>
              <a:t>                   אַתְּ כְּרוּב </a:t>
            </a:r>
            <a:r>
              <a:rPr lang="he-IL" sz="2800" dirty="0" err="1" smtClean="0"/>
              <a:t>מִמְשַׁח</a:t>
            </a:r>
            <a:r>
              <a:rPr lang="he-IL" sz="2800" dirty="0" smtClean="0"/>
              <a:t> זִיו אוֹרֶךָ</a:t>
            </a:r>
            <a:br>
              <a:rPr lang="he-IL" sz="2800" dirty="0" smtClean="0"/>
            </a:br>
            <a:r>
              <a:rPr lang="he-IL" sz="2800" dirty="0" smtClean="0"/>
              <a:t>בַּר יוֹחַאי אוֹר מֻפְלֶא רוּם מַעְלָה	 	יָרֵאתָ מִלְּהַבִּיט כִּי רַב לָהּ</a:t>
            </a:r>
            <a:br>
              <a:rPr lang="he-IL" sz="2800" dirty="0" smtClean="0"/>
            </a:br>
            <a:r>
              <a:rPr lang="he-IL" sz="2800" dirty="0" smtClean="0"/>
              <a:t>תַּעֲלוּמָה וְאַיִן קוֹרָא לָהּ	           	נַמְתָּ עַיִן לֹא </a:t>
            </a:r>
            <a:r>
              <a:rPr lang="he-IL" sz="2800" dirty="0" err="1" smtClean="0"/>
              <a:t>תְשׁוּרֶך</a:t>
            </a:r>
            <a:r>
              <a:rPr lang="he-IL" sz="2800" dirty="0" smtClean="0"/>
              <a:t>ָ</a:t>
            </a:r>
            <a:br>
              <a:rPr lang="he-IL" sz="2800" dirty="0" smtClean="0"/>
            </a:br>
            <a:r>
              <a:rPr lang="he-IL" sz="2800" dirty="0" smtClean="0"/>
              <a:t>      בַּר יוֹחַאי אַשְׁרֵי יוֹלַדְתֶּךָ	 	אַשְׁרֵי הָעָם הֵם לוֹמְדֶךָ</a:t>
            </a:r>
            <a:br>
              <a:rPr lang="he-IL" sz="2800" dirty="0" smtClean="0"/>
            </a:br>
            <a:r>
              <a:rPr lang="he-IL" sz="2800" dirty="0" smtClean="0"/>
              <a:t>   וְאַשְׁרֵי הָעוֹמְדִים עַל סוֹדֶךָ	 	לְבוּשֵׁי </a:t>
            </a:r>
            <a:r>
              <a:rPr lang="he-IL" sz="2800" dirty="0" err="1" smtClean="0"/>
              <a:t>חֹשֶׁן</a:t>
            </a:r>
            <a:r>
              <a:rPr lang="he-IL" sz="2800" dirty="0" smtClean="0"/>
              <a:t> </a:t>
            </a:r>
            <a:r>
              <a:rPr lang="he-IL" sz="2800" dirty="0" err="1" smtClean="0"/>
              <a:t>תֻּמֶּיך</a:t>
            </a:r>
            <a:r>
              <a:rPr lang="he-IL" sz="2800" dirty="0" smtClean="0"/>
              <a:t>ָ וְאוּרֶיךָ</a:t>
            </a:r>
            <a:br>
              <a:rPr lang="he-IL" sz="2800" dirty="0" smtClean="0"/>
            </a:br>
            <a:endParaRPr lang="he-IL" sz="2800" dirty="0"/>
          </a:p>
        </p:txBody>
      </p:sp>
    </p:spTree>
    <p:extLst>
      <p:ext uri="{BB962C8B-B14F-4D97-AF65-F5344CB8AC3E}">
        <p14:creationId xmlns:p14="http://schemas.microsoft.com/office/powerpoint/2010/main" val="3043610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60040" y="3284984"/>
            <a:ext cx="8599984" cy="1470025"/>
          </a:xfrm>
        </p:spPr>
        <p:txBody>
          <a:bodyPr>
            <a:noAutofit/>
          </a:bodyPr>
          <a:lstStyle/>
          <a:p>
            <a:r>
              <a:rPr lang="he-IL" sz="2500" dirty="0" smtClean="0"/>
              <a:t>        וַאֲמַרְתֶּם כֹּה לֶחָי	 	     רַבִּי שִׁמְעוֹן בַּר יוֹחַאי</a:t>
            </a:r>
            <a:br>
              <a:rPr lang="he-IL" sz="2500" dirty="0" smtClean="0"/>
            </a:br>
            <a:r>
              <a:rPr lang="he-IL" sz="2500" b="1" dirty="0" smtClean="0"/>
              <a:t>אִ</a:t>
            </a:r>
            <a:r>
              <a:rPr lang="he-IL" sz="2500" dirty="0" smtClean="0"/>
              <a:t>ישׁ </a:t>
            </a:r>
            <a:r>
              <a:rPr lang="he-IL" sz="2500" dirty="0" err="1" smtClean="0"/>
              <a:t>אֱלֹהִים</a:t>
            </a:r>
            <a:r>
              <a:rPr lang="he-IL" sz="2500" dirty="0" smtClean="0"/>
              <a:t> קָדוֹשׁ הוּא	 	אַשְׁרֵי עַיִן </a:t>
            </a:r>
            <a:r>
              <a:rPr lang="he-IL" sz="2500" dirty="0" err="1" smtClean="0"/>
              <a:t>רָאַתְהו</a:t>
            </a:r>
            <a:r>
              <a:rPr lang="he-IL" sz="2500" dirty="0" smtClean="0"/>
              <a:t>ּ</a:t>
            </a:r>
            <a:br>
              <a:rPr lang="he-IL" sz="2500" dirty="0" smtClean="0"/>
            </a:br>
            <a:r>
              <a:rPr lang="he-IL" sz="2500" dirty="0" smtClean="0"/>
              <a:t>לֵב חָכָם יַשְׂכִּיל </a:t>
            </a:r>
            <a:r>
              <a:rPr lang="he-IL" sz="2500" dirty="0" err="1" smtClean="0"/>
              <a:t>פִּיהו</a:t>
            </a:r>
            <a:r>
              <a:rPr lang="he-IL" sz="2500" dirty="0" smtClean="0"/>
              <a:t>ּ	 	אֲדוֹנֵנוּ בַּר יוֹחַאי</a:t>
            </a:r>
            <a:br>
              <a:rPr lang="he-IL" sz="2500" dirty="0" smtClean="0"/>
            </a:br>
            <a:r>
              <a:rPr lang="he-IL" sz="2500" b="1" dirty="0" smtClean="0"/>
              <a:t>בָּ</a:t>
            </a:r>
            <a:r>
              <a:rPr lang="he-IL" sz="2500" dirty="0" smtClean="0"/>
              <a:t>רוּךְ הוּא מִפִּי עֶלְיוֹן	 	קָדוֹשׁ הוּא מֵהֵרָיוֹן</a:t>
            </a:r>
            <a:br>
              <a:rPr lang="he-IL" sz="2500" dirty="0" smtClean="0"/>
            </a:br>
            <a:r>
              <a:rPr lang="he-IL" sz="2500" dirty="0" smtClean="0"/>
              <a:t>מְאוֹר גָּלִיל הָעֶלְיוֹן	 	אֲדוֹנֵנוּ בַּר יוֹחַאי</a:t>
            </a:r>
            <a:br>
              <a:rPr lang="he-IL" sz="2500" dirty="0" smtClean="0"/>
            </a:br>
            <a:r>
              <a:rPr lang="he-IL" sz="2500" b="1" dirty="0" err="1" smtClean="0"/>
              <a:t>גִּ</a:t>
            </a:r>
            <a:r>
              <a:rPr lang="he-IL" sz="2500" dirty="0" err="1" smtClean="0"/>
              <a:t>בּוֹר</a:t>
            </a:r>
            <a:r>
              <a:rPr lang="he-IL" sz="2500" dirty="0" smtClean="0"/>
              <a:t> וְאִישׁ מִלְחָמָה	 	בְּדַת תּוֹרָה תְּמִימָה</a:t>
            </a:r>
            <a:br>
              <a:rPr lang="he-IL" sz="2500" dirty="0" smtClean="0"/>
            </a:br>
            <a:r>
              <a:rPr lang="he-IL" sz="2500" dirty="0" smtClean="0"/>
              <a:t>מָלֵא מַדָּע וְחָכְמָה	 	אֲדוֹנֵנוּ בַּר יוֹחַאי</a:t>
            </a:r>
            <a:br>
              <a:rPr lang="he-IL" sz="2500" dirty="0" smtClean="0"/>
            </a:br>
            <a:r>
              <a:rPr lang="he-IL" sz="2500" b="1" dirty="0" smtClean="0"/>
              <a:t>דָּ</a:t>
            </a:r>
            <a:r>
              <a:rPr lang="he-IL" sz="2500" dirty="0" smtClean="0"/>
              <a:t>רַשׁ כָּל תַּעֲלוּמוֹת	 	בְּעֹז וְתַעֲצוּמוֹת</a:t>
            </a:r>
            <a:br>
              <a:rPr lang="he-IL" sz="2500" dirty="0" smtClean="0"/>
            </a:br>
            <a:r>
              <a:rPr lang="he-IL" sz="2500" dirty="0" smtClean="0"/>
              <a:t>עָלָה מַעֲלוֹת רָמוֹת	 	אֲדוֹנֵנוּ בַּר יוֹחַאי</a:t>
            </a:r>
            <a:br>
              <a:rPr lang="he-IL" sz="2500" dirty="0" smtClean="0"/>
            </a:br>
            <a:r>
              <a:rPr lang="he-IL" sz="2500" b="1" dirty="0" smtClean="0"/>
              <a:t>הֻ</a:t>
            </a:r>
            <a:r>
              <a:rPr lang="he-IL" sz="2500" dirty="0" smtClean="0"/>
              <a:t>חְבָּא בְּתוֹךְ מְעָרָה	 	מִפְּנֵי הַגְּזֵרָה</a:t>
            </a:r>
            <a:br>
              <a:rPr lang="he-IL" sz="2500" dirty="0" smtClean="0"/>
            </a:br>
            <a:r>
              <a:rPr lang="he-IL" sz="2500" dirty="0" smtClean="0"/>
              <a:t>שָׁם לָמַד סִתְרֵי תוֹרָה	 	אֲדוֹנֵנוּ בַּר יוֹחַאי</a:t>
            </a:r>
            <a:br>
              <a:rPr lang="he-IL" sz="2500" dirty="0" smtClean="0"/>
            </a:br>
            <a:r>
              <a:rPr lang="he-IL" sz="2500" b="1" dirty="0" smtClean="0"/>
              <a:t>וְ</a:t>
            </a:r>
            <a:r>
              <a:rPr lang="he-IL" sz="2500" dirty="0" smtClean="0"/>
              <a:t>שָׁם נִבְרָא מַעְיָן לוֹ	 	וְחָרוּב לְמַאֲכָלוֹ</a:t>
            </a:r>
            <a:br>
              <a:rPr lang="he-IL" sz="2500" dirty="0" smtClean="0"/>
            </a:br>
            <a:r>
              <a:rPr lang="he-IL" sz="2500" dirty="0" smtClean="0"/>
              <a:t>מַה טוֹב חֶלְקוֹ וְחֶבְלוֹ	 	אֲדוֹנֵנוּ בַּר יוֹחַאי</a:t>
            </a:r>
            <a:br>
              <a:rPr lang="he-IL" sz="2500" dirty="0" smtClean="0"/>
            </a:br>
            <a:r>
              <a:rPr lang="he-IL" sz="2500" b="1" dirty="0" smtClean="0"/>
              <a:t>זֵ</a:t>
            </a:r>
            <a:r>
              <a:rPr lang="he-IL" sz="2500" dirty="0" smtClean="0"/>
              <a:t>כֶר צַדִּיק לִבְרָכָה	 	דִּין </a:t>
            </a:r>
            <a:r>
              <a:rPr lang="he-IL" sz="2500" dirty="0" err="1" smtClean="0"/>
              <a:t>רֵיכָא</a:t>
            </a:r>
            <a:r>
              <a:rPr lang="he-IL" sz="2500" dirty="0" smtClean="0"/>
              <a:t> וּבַר </a:t>
            </a:r>
            <a:r>
              <a:rPr lang="he-IL" sz="2500" dirty="0" err="1" smtClean="0"/>
              <a:t>רֵיכָא</a:t>
            </a:r>
            <a:r>
              <a:rPr lang="he-IL" sz="2500" dirty="0" smtClean="0"/>
              <a:t/>
            </a:r>
            <a:br>
              <a:rPr lang="he-IL" sz="2500" dirty="0" smtClean="0"/>
            </a:br>
            <a:r>
              <a:rPr lang="he-IL" sz="2500" dirty="0" smtClean="0"/>
              <a:t>זָכָה וְרַבִּים זִכָּה	 	אֲדוֹנֵנוּ בַּר יוֹחַאי</a:t>
            </a:r>
            <a:br>
              <a:rPr lang="he-IL" sz="2500" dirty="0" smtClean="0"/>
            </a:br>
            <a:endParaRPr lang="he-IL" sz="2500" dirty="0"/>
          </a:p>
        </p:txBody>
      </p:sp>
      <p:sp>
        <p:nvSpPr>
          <p:cNvPr id="3" name="TextBox 2"/>
          <p:cNvSpPr txBox="1"/>
          <p:nvPr/>
        </p:nvSpPr>
        <p:spPr>
          <a:xfrm>
            <a:off x="2271125" y="188640"/>
            <a:ext cx="5184576" cy="923330"/>
          </a:xfrm>
          <a:prstGeom prst="rect">
            <a:avLst/>
          </a:prstGeom>
          <a:noFill/>
        </p:spPr>
        <p:txBody>
          <a:bodyPr wrap="square" rtlCol="1">
            <a:spAutoFit/>
          </a:bodyPr>
          <a:lstStyle/>
          <a:p>
            <a:pPr algn="ctr"/>
            <a:r>
              <a:rPr lang="he-IL" sz="5400" dirty="0" smtClean="0">
                <a:latin typeface="Guttman Mantova-Decor" panose="02010401010101010101" pitchFamily="2" charset="-79"/>
                <a:cs typeface="Guttman Mantova-Decor" panose="02010401010101010101" pitchFamily="2" charset="-79"/>
              </a:rPr>
              <a:t>כה לחי</a:t>
            </a:r>
            <a:endParaRPr lang="he-IL" sz="54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3295064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23304" y="2420888"/>
            <a:ext cx="8599984" cy="1470025"/>
          </a:xfrm>
        </p:spPr>
        <p:txBody>
          <a:bodyPr>
            <a:noAutofit/>
          </a:bodyPr>
          <a:lstStyle/>
          <a:p>
            <a:r>
              <a:rPr lang="he-IL" sz="2800" b="1" dirty="0" smtClean="0"/>
              <a:t>חִ</a:t>
            </a:r>
            <a:r>
              <a:rPr lang="he-IL" sz="2800" dirty="0" smtClean="0"/>
              <a:t>דֵּשׁ כַּמָּה הֲלָכוֹת	 	הֵן בְּמִשְׁנָה עֲרוּכוֹת</a:t>
            </a:r>
            <a:br>
              <a:rPr lang="he-IL" sz="2800" dirty="0" smtClean="0"/>
            </a:br>
            <a:r>
              <a:rPr lang="he-IL" sz="2800" dirty="0" smtClean="0"/>
              <a:t>זֶה הַמַּרְגִּיז מַמְלָכוֹת	 	אֲדוֹנֵנוּ בַּר יוֹחַאי</a:t>
            </a:r>
            <a:br>
              <a:rPr lang="he-IL" sz="2800" dirty="0" smtClean="0"/>
            </a:br>
            <a:r>
              <a:rPr lang="he-IL" sz="2800" b="1" dirty="0" smtClean="0"/>
              <a:t>טִ</a:t>
            </a:r>
            <a:r>
              <a:rPr lang="he-IL" sz="2800" dirty="0" smtClean="0"/>
              <a:t>הֵר אֶת עִיר טְבֶרְיָה	 	עָשָׂה אוֹתָהּ נְקִיָּה</a:t>
            </a:r>
            <a:br>
              <a:rPr lang="he-IL" sz="2800" dirty="0" smtClean="0"/>
            </a:br>
            <a:r>
              <a:rPr lang="he-IL" sz="2800" dirty="0" smtClean="0"/>
              <a:t>הוֹדוּ לוֹ מִן שְׁמַיָּא	 	אֲדוֹנֵנוּ בַּר יוֹחַאי</a:t>
            </a:r>
            <a:br>
              <a:rPr lang="he-IL" sz="2800" dirty="0" smtClean="0"/>
            </a:br>
            <a:r>
              <a:rPr lang="he-IL" sz="2800" b="1" dirty="0" smtClean="0"/>
              <a:t>יָ</a:t>
            </a:r>
            <a:r>
              <a:rPr lang="he-IL" sz="2800" dirty="0" smtClean="0"/>
              <a:t>דַע כָּל הַנִּסְתָּרוֹת	 	דְּבָרָיו עוֹשִׂים פֵּרוֹת</a:t>
            </a:r>
            <a:br>
              <a:rPr lang="he-IL" sz="2800" dirty="0" smtClean="0"/>
            </a:br>
            <a:r>
              <a:rPr lang="he-IL" sz="2800" dirty="0" smtClean="0"/>
              <a:t>בִּטֵּל כַּמָּה גְּזֵרוֹת	 	אֲדוֹנֵנוּ בַּר יוֹחַאי</a:t>
            </a:r>
            <a:br>
              <a:rPr lang="he-IL" sz="2800" dirty="0" smtClean="0"/>
            </a:br>
            <a:r>
              <a:rPr lang="he-IL" sz="2800" b="1" dirty="0" smtClean="0"/>
              <a:t>כָּ</a:t>
            </a:r>
            <a:r>
              <a:rPr lang="he-IL" sz="2800" dirty="0" smtClean="0"/>
              <a:t>ל יָמָיו אֲשֶׁר חָיָה	 	אוֹת הַקֶּשֶׁת לֹא נִהְיָה</a:t>
            </a:r>
            <a:br>
              <a:rPr lang="he-IL" sz="2800" dirty="0" smtClean="0"/>
            </a:br>
            <a:r>
              <a:rPr lang="he-IL" sz="2800" dirty="0" smtClean="0"/>
              <a:t>כִּי הוּא אוֹת עוֹלָם הָיָה	 	אֲדוֹנֵנוּ בַּר יוֹחַאי</a:t>
            </a:r>
            <a:br>
              <a:rPr lang="he-IL" sz="2800" dirty="0" smtClean="0"/>
            </a:br>
            <a:r>
              <a:rPr lang="he-IL" sz="2800" b="1" dirty="0" smtClean="0"/>
              <a:t>לְ</a:t>
            </a:r>
            <a:r>
              <a:rPr lang="he-IL" sz="2800" dirty="0" smtClean="0"/>
              <a:t>כָל יִשְׂרָאֵל הֵאִיר	 	בְּסוֹד תּוֹרָה הַבָּהִיר</a:t>
            </a:r>
            <a:br>
              <a:rPr lang="he-IL" sz="2800" dirty="0" smtClean="0"/>
            </a:br>
            <a:r>
              <a:rPr lang="he-IL" sz="2800" dirty="0" smtClean="0"/>
              <a:t>כְּאוֹר הַחַמָּה מַזְהִיר	 	אֲדוֹנֵנוּ בַּר יוֹחַאי</a:t>
            </a:r>
            <a:br>
              <a:rPr lang="he-IL" sz="2800" dirty="0" smtClean="0"/>
            </a:br>
            <a:r>
              <a:rPr lang="he-IL" sz="2800" b="1" dirty="0" smtClean="0"/>
              <a:t>מָ</a:t>
            </a:r>
            <a:r>
              <a:rPr lang="he-IL" sz="2800" dirty="0" smtClean="0"/>
              <a:t>קוֹם בָּחַר </a:t>
            </a:r>
            <a:r>
              <a:rPr lang="he-IL" sz="2800" dirty="0" err="1" smtClean="0"/>
              <a:t>בִּשְׁמַיָּא</a:t>
            </a:r>
            <a:r>
              <a:rPr lang="he-IL" sz="2800" dirty="0" smtClean="0"/>
              <a:t>	 	עִם הַנָּבִיא אֲחִיָּה</a:t>
            </a:r>
            <a:br>
              <a:rPr lang="he-IL" sz="2800" dirty="0" smtClean="0"/>
            </a:br>
            <a:r>
              <a:rPr lang="he-IL" sz="2800" dirty="0" smtClean="0"/>
              <a:t>זֶה מִבְּנֵי עֲלִיָּה	 	אֲדוֹנֵנוּ בַּר יוֹחַאי</a:t>
            </a:r>
            <a:endParaRPr lang="he-IL" sz="2800" dirty="0"/>
          </a:p>
        </p:txBody>
      </p:sp>
    </p:spTree>
    <p:extLst>
      <p:ext uri="{BB962C8B-B14F-4D97-AF65-F5344CB8AC3E}">
        <p14:creationId xmlns:p14="http://schemas.microsoft.com/office/powerpoint/2010/main" val="2032123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44016" y="2492896"/>
            <a:ext cx="8599984" cy="1470025"/>
          </a:xfrm>
        </p:spPr>
        <p:txBody>
          <a:bodyPr>
            <a:noAutofit/>
          </a:bodyPr>
          <a:lstStyle/>
          <a:p>
            <a:r>
              <a:rPr lang="he-IL" sz="2400" dirty="0" smtClean="0"/>
              <a:t/>
            </a:r>
            <a:br>
              <a:rPr lang="he-IL" sz="2400" dirty="0" smtClean="0"/>
            </a:br>
            <a:r>
              <a:rPr lang="he-IL" sz="2400" b="1" dirty="0" smtClean="0"/>
              <a:t>נֶ</a:t>
            </a:r>
            <a:r>
              <a:rPr lang="he-IL" sz="2400" dirty="0" smtClean="0"/>
              <a:t>חְמָד מְאֹד לְמַעְלָה	 	זָכָה לִיקָר וּגְדֻלָּה</a:t>
            </a:r>
            <a:br>
              <a:rPr lang="he-IL" sz="2400" dirty="0" smtClean="0"/>
            </a:br>
            <a:r>
              <a:rPr lang="he-IL" sz="2400" dirty="0" smtClean="0"/>
              <a:t>כֶּתֶר עֶלְיוֹן לוֹ נִגְלָה	 	אֲדוֹנֵנוּ בַּר יוֹחַאי</a:t>
            </a:r>
            <a:br>
              <a:rPr lang="he-IL" sz="2400" dirty="0" smtClean="0"/>
            </a:br>
            <a:r>
              <a:rPr lang="he-IL" sz="2400" b="1" dirty="0" smtClean="0"/>
              <a:t>סִ</a:t>
            </a:r>
            <a:r>
              <a:rPr lang="he-IL" sz="2400" dirty="0" smtClean="0"/>
              <a:t>ינַי </a:t>
            </a:r>
            <a:r>
              <a:rPr lang="he-IL" sz="2400" dirty="0" err="1" smtClean="0"/>
              <a:t>סִינַי</a:t>
            </a:r>
            <a:r>
              <a:rPr lang="he-IL" sz="2400" dirty="0" smtClean="0"/>
              <a:t> לוֹ נִקְרָא	 	אֲרִי שֶׁבַּחֲבוּרָה</a:t>
            </a:r>
            <a:br>
              <a:rPr lang="he-IL" sz="2400" dirty="0" smtClean="0"/>
            </a:br>
            <a:r>
              <a:rPr lang="he-IL" sz="2400" dirty="0" smtClean="0"/>
              <a:t>מִמֶּנּוּ תֵּצֵא תּוֹרָה	 	אֲדוֹנֵנוּ בַּר יוֹחַאי</a:t>
            </a:r>
            <a:br>
              <a:rPr lang="he-IL" sz="2400" dirty="0" smtClean="0"/>
            </a:br>
            <a:r>
              <a:rPr lang="he-IL" sz="2400" b="1" dirty="0" smtClean="0"/>
              <a:t>עָ</a:t>
            </a:r>
            <a:r>
              <a:rPr lang="he-IL" sz="2400" dirty="0" smtClean="0"/>
              <a:t>שָׂה שִׁבְעִים </a:t>
            </a:r>
            <a:r>
              <a:rPr lang="he-IL" sz="2400" dirty="0" err="1" smtClean="0"/>
              <a:t>תִּקּוּנִים</a:t>
            </a:r>
            <a:r>
              <a:rPr lang="he-IL" sz="2400" dirty="0" smtClean="0"/>
              <a:t>	 	יְקָרִים מִפְּנִינִים</a:t>
            </a:r>
            <a:br>
              <a:rPr lang="he-IL" sz="2400" dirty="0" smtClean="0"/>
            </a:br>
            <a:r>
              <a:rPr lang="he-IL" sz="2400" dirty="0" smtClean="0"/>
              <a:t>בָּם תִּקֵּן הָעֶלְיוֹנִים	 	אֲדוֹנֵנוּ בַּר יוֹחַאי</a:t>
            </a:r>
            <a:br>
              <a:rPr lang="he-IL" sz="2400" dirty="0" smtClean="0"/>
            </a:br>
            <a:r>
              <a:rPr lang="he-IL" sz="2400" b="1" dirty="0" smtClean="0"/>
              <a:t>פָּ</a:t>
            </a:r>
            <a:r>
              <a:rPr lang="he-IL" sz="2400" dirty="0" smtClean="0"/>
              <a:t>תַח </a:t>
            </a:r>
            <a:r>
              <a:rPr lang="he-IL" sz="2400" dirty="0" err="1" smtClean="0"/>
              <a:t>פִּיהו</a:t>
            </a:r>
            <a:r>
              <a:rPr lang="he-IL" sz="2400" dirty="0" smtClean="0"/>
              <a:t>ּ בְחָכְמָה	 	הוֹצִיא אוֹר תַּעֲלוּמָה</a:t>
            </a:r>
            <a:br>
              <a:rPr lang="he-IL" sz="2400" dirty="0" smtClean="0"/>
            </a:br>
            <a:r>
              <a:rPr lang="he-IL" sz="2400" dirty="0" smtClean="0"/>
              <a:t>תִּקֵּן זָהֳרֵי חַמָּה	 	אֲדוֹנֵנוּ בַּר יוֹחַאי</a:t>
            </a:r>
            <a:br>
              <a:rPr lang="he-IL" sz="2400" dirty="0" smtClean="0"/>
            </a:br>
            <a:r>
              <a:rPr lang="he-IL" sz="2400" b="1" dirty="0" smtClean="0"/>
              <a:t>צַ</a:t>
            </a:r>
            <a:r>
              <a:rPr lang="he-IL" sz="2400" dirty="0" smtClean="0"/>
              <a:t>דִּיק יְסוֹד עוֹלָם	 	גִּלָּה מִדְרַשׁ הַנֶּעֱלָם</a:t>
            </a:r>
            <a:br>
              <a:rPr lang="he-IL" sz="2400" dirty="0" smtClean="0"/>
            </a:br>
            <a:r>
              <a:rPr lang="he-IL" sz="2400" dirty="0" smtClean="0"/>
              <a:t>יָכוֹל לִפְטוֹר הָעוֹלָם	אֲדוֹנֵנוּ בַּר יוֹחַאי</a:t>
            </a:r>
            <a:br>
              <a:rPr lang="he-IL" sz="2400" dirty="0" smtClean="0"/>
            </a:br>
            <a:r>
              <a:rPr lang="he-IL" sz="2400" b="1" dirty="0" smtClean="0"/>
              <a:t>ק</a:t>
            </a:r>
            <a:r>
              <a:rPr lang="he-IL" sz="2400" dirty="0" smtClean="0"/>
              <a:t>וֹלוֹ זִמֵּר עָרִיצִים	 	וְהִכְרִית אֶת כָּל הַקּוֹצִים</a:t>
            </a:r>
            <a:br>
              <a:rPr lang="he-IL" sz="2400" dirty="0" smtClean="0"/>
            </a:br>
            <a:r>
              <a:rPr lang="he-IL" sz="2400" dirty="0" smtClean="0"/>
              <a:t>וְהִצִּיל הַלְּחוּצִים	 	אֲדוֹנֵנוּ בַּר יוֹחַאי</a:t>
            </a:r>
            <a:br>
              <a:rPr lang="he-IL" sz="2400" dirty="0" smtClean="0"/>
            </a:br>
            <a:r>
              <a:rPr lang="he-IL" sz="2400" b="1" dirty="0" smtClean="0"/>
              <a:t>רָ</a:t>
            </a:r>
            <a:r>
              <a:rPr lang="he-IL" sz="2400" dirty="0" smtClean="0"/>
              <a:t>אָה פָנָיו מְאִירִים	 	בְּשִׁבְתּוֹ עִם חֲבֵרִים</a:t>
            </a:r>
            <a:br>
              <a:rPr lang="he-IL" sz="2400" dirty="0" smtClean="0"/>
            </a:br>
            <a:r>
              <a:rPr lang="he-IL" sz="2400" dirty="0" smtClean="0"/>
              <a:t>עֵת גִּלָּה סוֹד נִסְתָּרִים	 	אֲדוֹנֵנוּ בַּר יוֹחַאי</a:t>
            </a:r>
            <a:br>
              <a:rPr lang="he-IL" sz="2400" dirty="0" smtClean="0"/>
            </a:br>
            <a:r>
              <a:rPr lang="he-IL" sz="2400" b="1" dirty="0" smtClean="0"/>
              <a:t>שָׁ</a:t>
            </a:r>
            <a:r>
              <a:rPr lang="he-IL" sz="2400" dirty="0" smtClean="0"/>
              <a:t>לוֹם רַב עַל מִשְׁכָּבוֹ	 	מַה טּוֹב חֶלְקוֹ וְטוּבוֹ</a:t>
            </a:r>
            <a:br>
              <a:rPr lang="he-IL" sz="2400" dirty="0" smtClean="0"/>
            </a:br>
            <a:r>
              <a:rPr lang="he-IL" sz="2400" dirty="0" smtClean="0"/>
              <a:t>דּוֹבֵר אֱמֶת בִּלְבָבוֹ	 	אֲדוֹנֵנוּ בַּר יוֹחַאי</a:t>
            </a:r>
            <a:br>
              <a:rPr lang="he-IL" sz="2400" dirty="0" smtClean="0"/>
            </a:br>
            <a:r>
              <a:rPr lang="he-IL" sz="2400" dirty="0" smtClean="0"/>
              <a:t>תּוֹרָתוֹ מָגֵן לָנוּ	 	הִיא מְאִירַת עֵינֵינוּ</a:t>
            </a:r>
            <a:br>
              <a:rPr lang="he-IL" sz="2400" dirty="0" smtClean="0"/>
            </a:br>
            <a:r>
              <a:rPr lang="he-IL" sz="2400" dirty="0" smtClean="0"/>
              <a:t>הוּא יַמְלִיץ טוֹב עָלֵינוּ	 	אֲדוֹנֵנוּ בַּר יוֹחַאי</a:t>
            </a:r>
            <a:endParaRPr lang="he-IL" sz="2400" dirty="0"/>
          </a:p>
        </p:txBody>
      </p:sp>
    </p:spTree>
    <p:extLst>
      <p:ext uri="{BB962C8B-B14F-4D97-AF65-F5344CB8AC3E}">
        <p14:creationId xmlns:p14="http://schemas.microsoft.com/office/powerpoint/2010/main" val="40356839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395536" y="3068960"/>
            <a:ext cx="8599984" cy="1470025"/>
          </a:xfrm>
        </p:spPr>
        <p:txBody>
          <a:bodyPr>
            <a:noAutofit/>
          </a:bodyPr>
          <a:lstStyle/>
          <a:p>
            <a:r>
              <a:rPr lang="he-IL" sz="3200" b="1" dirty="0" smtClean="0"/>
              <a:t>הולך בדרכו עקיבא</a:t>
            </a:r>
            <a:br>
              <a:rPr lang="he-IL" sz="3200" b="1" dirty="0" smtClean="0"/>
            </a:br>
            <a:r>
              <a:rPr lang="he-IL" sz="3200" b="1" dirty="0" smtClean="0"/>
              <a:t>ללמוד מגדולי התורה</a:t>
            </a:r>
            <a:br>
              <a:rPr lang="he-IL" sz="3200" b="1" dirty="0" smtClean="0"/>
            </a:br>
            <a:r>
              <a:rPr lang="he-IL" sz="3200" b="1" dirty="0" smtClean="0"/>
              <a:t>למעיין מגיע</a:t>
            </a:r>
            <a:br>
              <a:rPr lang="he-IL" sz="3200" b="1" dirty="0" smtClean="0"/>
            </a:br>
            <a:r>
              <a:rPr lang="he-IL" sz="3200" b="1" dirty="0" smtClean="0"/>
              <a:t>ותמה: מדוע האבן חלולה</a:t>
            </a:r>
            <a:br>
              <a:rPr lang="he-IL" sz="3200" b="1" dirty="0" smtClean="0"/>
            </a:br>
            <a:r>
              <a:rPr lang="he-IL" sz="3200" b="1" dirty="0" smtClean="0"/>
              <a:t>הפזמון:</a:t>
            </a:r>
            <a:br>
              <a:rPr lang="he-IL" sz="3200" b="1" dirty="0" smtClean="0"/>
            </a:br>
            <a:r>
              <a:rPr lang="he-IL" sz="3200" b="1" dirty="0" smtClean="0"/>
              <a:t>אבנים </a:t>
            </a:r>
            <a:r>
              <a:rPr lang="he-IL" sz="3200" b="1" dirty="0" err="1" smtClean="0"/>
              <a:t>אבנים</a:t>
            </a:r>
            <a:r>
              <a:rPr lang="he-IL" sz="3200" b="1" dirty="0" smtClean="0"/>
              <a:t> שחקו המים</a:t>
            </a:r>
            <a:br>
              <a:rPr lang="he-IL" sz="3200" b="1" dirty="0" smtClean="0"/>
            </a:br>
            <a:r>
              <a:rPr lang="he-IL" sz="3200" b="1" dirty="0" err="1" smtClean="0"/>
              <a:t>המים</a:t>
            </a:r>
            <a:r>
              <a:rPr lang="he-IL" sz="3200" b="1" dirty="0" smtClean="0"/>
              <a:t> שחקו אבנים</a:t>
            </a:r>
            <a:br>
              <a:rPr lang="he-IL" sz="3200" b="1" dirty="0" smtClean="0"/>
            </a:br>
            <a:r>
              <a:rPr lang="he-IL" sz="3200" b="1" dirty="0" smtClean="0"/>
              <a:t>כן בלבי לב האבן</a:t>
            </a:r>
            <a:br>
              <a:rPr lang="he-IL" sz="3200" b="1" dirty="0" smtClean="0"/>
            </a:br>
            <a:r>
              <a:rPr lang="he-IL" sz="3200" b="1" dirty="0" smtClean="0"/>
              <a:t>תחדור תורת מים חיים</a:t>
            </a:r>
            <a:endParaRPr lang="he-IL" sz="3200" dirty="0"/>
          </a:p>
        </p:txBody>
      </p:sp>
      <p:sp>
        <p:nvSpPr>
          <p:cNvPr id="3" name="TextBox 2"/>
          <p:cNvSpPr txBox="1"/>
          <p:nvPr/>
        </p:nvSpPr>
        <p:spPr>
          <a:xfrm>
            <a:off x="2271125" y="188640"/>
            <a:ext cx="5184576" cy="923330"/>
          </a:xfrm>
          <a:prstGeom prst="rect">
            <a:avLst/>
          </a:prstGeom>
          <a:noFill/>
        </p:spPr>
        <p:txBody>
          <a:bodyPr wrap="square" rtlCol="1">
            <a:spAutoFit/>
          </a:bodyPr>
          <a:lstStyle/>
          <a:p>
            <a:pPr algn="ctr"/>
            <a:r>
              <a:rPr lang="he-IL" sz="5400" dirty="0" smtClean="0">
                <a:latin typeface="Guttman Mantova-Decor" panose="02010401010101010101" pitchFamily="2" charset="-79"/>
                <a:cs typeface="Guttman Mantova-Decor" panose="02010401010101010101" pitchFamily="2" charset="-79"/>
              </a:rPr>
              <a:t>אבנים שחקו</a:t>
            </a:r>
            <a:endParaRPr lang="he-IL" sz="54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622215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72346" y="2492896"/>
            <a:ext cx="8599984" cy="1470025"/>
          </a:xfrm>
        </p:spPr>
        <p:txBody>
          <a:bodyPr>
            <a:noAutofit/>
          </a:bodyPr>
          <a:lstStyle/>
          <a:p>
            <a:r>
              <a:rPr lang="he-IL" sz="3200" dirty="0" smtClean="0"/>
              <a:t>אָמַר רַבִּי עֲקִיבָא</a:t>
            </a:r>
            <a:br>
              <a:rPr lang="he-IL" sz="3200" dirty="0" smtClean="0"/>
            </a:br>
            <a:r>
              <a:rPr lang="he-IL" sz="3200" dirty="0" smtClean="0"/>
              <a:t>אַשְׁרֵיכֶם יִשְׂרָאֵל</a:t>
            </a:r>
            <a:br>
              <a:rPr lang="he-IL" sz="3200" dirty="0" smtClean="0"/>
            </a:br>
            <a:r>
              <a:rPr lang="he-IL" sz="3200" dirty="0" smtClean="0"/>
              <a:t>לִפְנֵי מִי אַתֶּם </a:t>
            </a:r>
            <a:r>
              <a:rPr lang="he-IL" sz="3200" dirty="0" err="1" smtClean="0"/>
              <a:t>מִטַּהֲרִין</a:t>
            </a:r>
            <a:r>
              <a:rPr lang="he-IL" sz="3200" dirty="0" smtClean="0"/>
              <a:t/>
            </a:r>
            <a:br>
              <a:rPr lang="he-IL" sz="3200" dirty="0" smtClean="0"/>
            </a:br>
            <a:r>
              <a:rPr lang="he-IL" sz="3200" dirty="0" smtClean="0"/>
              <a:t>וּמִי מְטַהֵר אֶתְכֶם</a:t>
            </a:r>
            <a:br>
              <a:rPr lang="he-IL" sz="3200" dirty="0" smtClean="0"/>
            </a:br>
            <a:r>
              <a:rPr lang="he-IL" sz="3200" dirty="0" smtClean="0"/>
              <a:t>אֲבִיכֶם שֶׁבַּשָּׁמַיִם...</a:t>
            </a:r>
            <a:br>
              <a:rPr lang="he-IL" sz="3200" dirty="0" smtClean="0"/>
            </a:br>
            <a:r>
              <a:rPr lang="he-IL" sz="3200" dirty="0" smtClean="0"/>
              <a:t>וְאוֹמֵר, "</a:t>
            </a:r>
            <a:r>
              <a:rPr lang="he-IL" sz="3200" dirty="0" err="1" smtClean="0"/>
              <a:t>מִקְוֵה</a:t>
            </a:r>
            <a:r>
              <a:rPr lang="he-IL" sz="3200" dirty="0" smtClean="0"/>
              <a:t> יִשְׂרָאֵל יְיָ" -</a:t>
            </a:r>
            <a:br>
              <a:rPr lang="he-IL" sz="3200" dirty="0" smtClean="0"/>
            </a:br>
            <a:r>
              <a:rPr lang="he-IL" sz="3200" dirty="0" smtClean="0"/>
              <a:t>מַה </a:t>
            </a:r>
            <a:r>
              <a:rPr lang="he-IL" sz="3200" dirty="0" err="1" smtClean="0"/>
              <a:t>מִּקְוֶה</a:t>
            </a:r>
            <a:r>
              <a:rPr lang="he-IL" sz="3200" dirty="0" smtClean="0"/>
              <a:t> מְטַהֵר אֶת הַטְּמֵאִים</a:t>
            </a:r>
            <a:br>
              <a:rPr lang="he-IL" sz="3200" dirty="0" smtClean="0"/>
            </a:br>
            <a:r>
              <a:rPr lang="he-IL" sz="3200" dirty="0" smtClean="0"/>
              <a:t>אַף הַקָּדוֹשׁ בָּרוּךְ הוּא מְטַהֵר אֶת יִשְׂרָאֵל</a:t>
            </a:r>
            <a:endParaRPr lang="he-IL" sz="3200" dirty="0"/>
          </a:p>
        </p:txBody>
      </p:sp>
      <p:sp>
        <p:nvSpPr>
          <p:cNvPr id="3" name="TextBox 2"/>
          <p:cNvSpPr txBox="1"/>
          <p:nvPr/>
        </p:nvSpPr>
        <p:spPr>
          <a:xfrm>
            <a:off x="2271125" y="188640"/>
            <a:ext cx="5184576" cy="923330"/>
          </a:xfrm>
          <a:prstGeom prst="rect">
            <a:avLst/>
          </a:prstGeom>
          <a:noFill/>
        </p:spPr>
        <p:txBody>
          <a:bodyPr wrap="square" rtlCol="1">
            <a:spAutoFit/>
          </a:bodyPr>
          <a:lstStyle/>
          <a:p>
            <a:pPr algn="ctr"/>
            <a:r>
              <a:rPr lang="he-IL" sz="5400" dirty="0" smtClean="0">
                <a:latin typeface="Guttman Mantova-Decor" panose="02010401010101010101" pitchFamily="2" charset="-79"/>
                <a:cs typeface="Guttman Mantova-Decor" panose="02010401010101010101" pitchFamily="2" charset="-79"/>
              </a:rPr>
              <a:t>אשריכם ישראל</a:t>
            </a:r>
            <a:endParaRPr lang="he-IL" sz="54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4191383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72346" y="2492896"/>
            <a:ext cx="8599984" cy="1470025"/>
          </a:xfrm>
        </p:spPr>
        <p:txBody>
          <a:bodyPr>
            <a:noAutofit/>
          </a:bodyPr>
          <a:lstStyle/>
          <a:p>
            <a:r>
              <a:rPr lang="he-IL" sz="3200" dirty="0" smtClean="0"/>
              <a:t>אמר רבי עקיבא, </a:t>
            </a:r>
            <a:br>
              <a:rPr lang="he-IL" sz="3200" dirty="0" smtClean="0"/>
            </a:br>
            <a:r>
              <a:rPr lang="he-IL" sz="3200" dirty="0" smtClean="0"/>
              <a:t>אמר רבי עקיבא: </a:t>
            </a:r>
            <a:br>
              <a:rPr lang="he-IL" sz="3200" dirty="0" smtClean="0"/>
            </a:br>
            <a:r>
              <a:rPr lang="he-IL" sz="3200" dirty="0" smtClean="0"/>
              <a:t/>
            </a:r>
            <a:br>
              <a:rPr lang="he-IL" sz="3200" dirty="0" smtClean="0"/>
            </a:br>
            <a:r>
              <a:rPr lang="he-IL" sz="3200" dirty="0" smtClean="0"/>
              <a:t>ואהבת לרעך </a:t>
            </a:r>
            <a:br>
              <a:rPr lang="he-IL" sz="3200" dirty="0" smtClean="0"/>
            </a:br>
            <a:r>
              <a:rPr lang="he-IL" sz="3200" dirty="0" err="1" smtClean="0"/>
              <a:t>לרעך</a:t>
            </a:r>
            <a:r>
              <a:rPr lang="he-IL" sz="3200" dirty="0" smtClean="0"/>
              <a:t> כמוך </a:t>
            </a:r>
            <a:br>
              <a:rPr lang="he-IL" sz="3200" dirty="0" smtClean="0"/>
            </a:br>
            <a:r>
              <a:rPr lang="he-IL" sz="3200" dirty="0" smtClean="0"/>
              <a:t/>
            </a:r>
            <a:br>
              <a:rPr lang="he-IL" sz="3200" dirty="0" smtClean="0"/>
            </a:br>
            <a:r>
              <a:rPr lang="he-IL" sz="3200" dirty="0" smtClean="0"/>
              <a:t>זה כלל גדול, גדול בתורה </a:t>
            </a:r>
            <a:br>
              <a:rPr lang="he-IL" sz="3200" dirty="0" smtClean="0"/>
            </a:br>
            <a:r>
              <a:rPr lang="he-IL" sz="3200" dirty="0" smtClean="0"/>
              <a:t>זה כלל גדול בתורה. </a:t>
            </a:r>
            <a:endParaRPr lang="he-IL" sz="3200" dirty="0"/>
          </a:p>
        </p:txBody>
      </p:sp>
      <p:sp>
        <p:nvSpPr>
          <p:cNvPr id="3" name="TextBox 2"/>
          <p:cNvSpPr txBox="1"/>
          <p:nvPr/>
        </p:nvSpPr>
        <p:spPr>
          <a:xfrm>
            <a:off x="2271125" y="188640"/>
            <a:ext cx="5184576" cy="923330"/>
          </a:xfrm>
          <a:prstGeom prst="rect">
            <a:avLst/>
          </a:prstGeom>
          <a:noFill/>
        </p:spPr>
        <p:txBody>
          <a:bodyPr wrap="square" rtlCol="1">
            <a:spAutoFit/>
          </a:bodyPr>
          <a:lstStyle/>
          <a:p>
            <a:pPr algn="ctr"/>
            <a:r>
              <a:rPr lang="he-IL" sz="5400" dirty="0" smtClean="0">
                <a:latin typeface="Guttman Mantova-Decor" panose="02010401010101010101" pitchFamily="2" charset="-79"/>
                <a:cs typeface="Guttman Mantova-Decor" panose="02010401010101010101" pitchFamily="2" charset="-79"/>
              </a:rPr>
              <a:t>ואהבת לרעך כמוך</a:t>
            </a:r>
            <a:endParaRPr lang="he-IL" sz="54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5938783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72346" y="2492896"/>
            <a:ext cx="8599984" cy="1470025"/>
          </a:xfrm>
        </p:spPr>
        <p:txBody>
          <a:bodyPr>
            <a:noAutofit/>
          </a:bodyPr>
          <a:lstStyle/>
          <a:p>
            <a:r>
              <a:rPr lang="he-IL" sz="3200" dirty="0" smtClean="0"/>
              <a:t>צדיק היה בישראל רבי שמעון שמו</a:t>
            </a:r>
            <a:br>
              <a:rPr lang="he-IL" sz="3200" dirty="0" smtClean="0"/>
            </a:br>
            <a:r>
              <a:rPr lang="he-IL" sz="3200" dirty="0" smtClean="0"/>
              <a:t>התחבא במערה יחד עם בנו</a:t>
            </a:r>
            <a:br>
              <a:rPr lang="he-IL" sz="3200" dirty="0" smtClean="0"/>
            </a:br>
            <a:r>
              <a:rPr lang="he-IL" sz="3200" dirty="0" smtClean="0"/>
              <a:t>הרומאים הרשעים רצו לתפוס אותו</a:t>
            </a:r>
            <a:br>
              <a:rPr lang="he-IL" sz="3200" dirty="0" smtClean="0"/>
            </a:br>
            <a:r>
              <a:rPr lang="he-IL" sz="3200" dirty="0" smtClean="0"/>
              <a:t>אבל ה' שמר עליו והציל אותו</a:t>
            </a:r>
            <a:br>
              <a:rPr lang="he-IL" sz="3200" dirty="0" smtClean="0"/>
            </a:br>
            <a:r>
              <a:rPr lang="he-IL" sz="3200" dirty="0"/>
              <a:t/>
            </a:r>
            <a:br>
              <a:rPr lang="he-IL" sz="3200" dirty="0"/>
            </a:br>
            <a:r>
              <a:rPr lang="he-IL" sz="3200" dirty="0" smtClean="0"/>
              <a:t>במירון שם רבי שמעון</a:t>
            </a:r>
            <a:br>
              <a:rPr lang="he-IL" sz="3200" dirty="0" smtClean="0"/>
            </a:br>
            <a:r>
              <a:rPr lang="he-IL" sz="3200" dirty="0" smtClean="0"/>
              <a:t>אדוננו בר יוחאי</a:t>
            </a:r>
            <a:endParaRPr lang="he-IL" sz="3200" dirty="0"/>
          </a:p>
        </p:txBody>
      </p:sp>
      <p:sp>
        <p:nvSpPr>
          <p:cNvPr id="3" name="TextBox 2"/>
          <p:cNvSpPr txBox="1"/>
          <p:nvPr/>
        </p:nvSpPr>
        <p:spPr>
          <a:xfrm>
            <a:off x="2271125" y="188640"/>
            <a:ext cx="5184576" cy="923330"/>
          </a:xfrm>
          <a:prstGeom prst="rect">
            <a:avLst/>
          </a:prstGeom>
          <a:noFill/>
        </p:spPr>
        <p:txBody>
          <a:bodyPr wrap="square" rtlCol="1">
            <a:spAutoFit/>
          </a:bodyPr>
          <a:lstStyle/>
          <a:p>
            <a:pPr algn="ctr"/>
            <a:r>
              <a:rPr lang="he-IL" sz="5400" dirty="0" smtClean="0">
                <a:latin typeface="Guttman Mantova-Decor" panose="02010401010101010101" pitchFamily="2" charset="-79"/>
                <a:cs typeface="Guttman Mantova-Decor" panose="02010401010101010101" pitchFamily="2" charset="-79"/>
              </a:rPr>
              <a:t>אדוננו בר יוחאי</a:t>
            </a:r>
            <a:endParaRPr lang="he-IL" sz="5400" dirty="0">
              <a:latin typeface="Guttman Mantova-Decor" panose="02010401010101010101" pitchFamily="2" charset="-79"/>
              <a:cs typeface="Guttman Mantova-Decor" panose="02010401010101010101" pitchFamily="2" charset="-79"/>
            </a:endParaRPr>
          </a:p>
        </p:txBody>
      </p:sp>
    </p:spTree>
    <p:extLst>
      <p:ext uri="{BB962C8B-B14F-4D97-AF65-F5344CB8AC3E}">
        <p14:creationId xmlns:p14="http://schemas.microsoft.com/office/powerpoint/2010/main" val="2185177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47</Words>
  <Application>Microsoft Office PowerPoint</Application>
  <PresentationFormat>‫הצגה על המסך (4:3)</PresentationFormat>
  <Paragraphs>16</Paragraphs>
  <Slides>10</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10</vt:i4>
      </vt:variant>
    </vt:vector>
  </HeadingPairs>
  <TitlesOfParts>
    <vt:vector size="11" baseType="lpstr">
      <vt:lpstr>ערכת נושא Office</vt:lpstr>
      <vt:lpstr>ל"ג בעומר</vt:lpstr>
      <vt:lpstr>בַּר יוֹחַאי נִמְשַׁחְתָּ אַשְׁרֶיךָ   שֶׁמֶן שָׂשׂוֹן מֵחֲבֵרֶיךָ בַּר יוֹחַאי שֶׁמֶן מִשְׁחַת קֹדֶשׁ   נִמְשַׁחְתָּ מִמִּדַּת הַקֹּדֶשׁ נָשָׂאתָ צִיץ נֵזֶר הַקֹּדֶשׁ   חָבוּשׁ עַל רֹאשְׁךָ פְּאֵרֶךָ בַּר יוֹחַאי מוֹשַׁב טוֹב יָשַׁבְתָּ   יוֹם נַסְתָּ יוֹם אֲשֶׁר בָּרַחְתָּ בִּמְעָרַת צוּרִים שֶׁעָמַדְתָּ   שָׁם קָנִיתָ הוֹדְךָ וַהֲדָרֶךָ בַּר יוֹחַאי עֲצֵי שִׁטִּים עוֹמְדִים   לִמּוּדֵי יְיָ הֵם לוֹמְדִים אוֹר מֻפְלֶא אוֹר הַיְקוֹד הֵם יוֹקְדִים   הֲלֹא הֵמָּה יוֹרוּךָ מוֹרֶיךָ בַּר יוֹחַאי וְלִשְׂדֵה תַפּוּחִים   עָלִיתָ לִלְקוֹט בּוֹ מֶרְקָחִים סוֹד תּוֹרָה כְּצִיצִים וּפְרָחִים   נַעֲשֶׂה אָדָם נֶאֱמַר בַּעֲבוּרֶךָ בַּר יוֹחַאי נֶאֱזַרְתָּ בִּגְבוּרָה   וּבְמִלְחֶמֶת אֵשׁ דַּת הַשַּׁעְרָה וְחֶרֶב הוֹצֵאתָ מִתַּעְרָהּ   שָׁלַפְתָּ נֶגֶד צוֹרְרֶיךָ בַּר יוֹחַאי לִמְקוֹם אַבְנֵי שַׁיִשׁ   הִגַּעְתָּ לִפְנֵי אַרְיֵה לַיִשׁ גַּם גֻּלַּת כּוֹתֶרֶת עַל עַיִשׁ   תָּשׁוּרִי וּמִי יְשׁוּרֶךָ</vt:lpstr>
      <vt:lpstr>בַּר יוֹחַאי בְּקֹדֶשׁ הַקֳּדָשִׁים   קַו יָרוֹק מְחַדֵּשׁ חֳדָשִׁים   שֶׁבַע שַׁבָּתוֹת סוֹד חֲמִשִּׁים            קָשַׁרְתָּ קִשְׁרֵי שִׁי"ן קְשָׁרֶיךָ בַּר יוֹחַאי יוּ"ד חָכְמָה קְדוּמָה        הִשְׁקַפְתָּ לִכְבוֹדוֹ פְּנִימָה לֵב נְתִיבוֹת רֵאשִׁית תְּרוּמָה                    אַתְּ כְּרוּב מִמְשַׁח זִיו אוֹרֶךָ בַּר יוֹחַאי אוֹר מֻפְלֶא רוּם מַעְלָה   יָרֵאתָ מִלְּהַבִּיט כִּי רַב לָהּ תַּעֲלוּמָה וְאַיִן קוֹרָא לָהּ             נַמְתָּ עַיִן לֹא תְשׁוּרֶךָ       בַּר יוֹחַאי אַשְׁרֵי יוֹלַדְתֶּךָ   אַשְׁרֵי הָעָם הֵם לוֹמְדֶךָ    וְאַשְׁרֵי הָעוֹמְדִים עַל סוֹדֶךָ   לְבוּשֵׁי חֹשֶׁן תֻּמֶּיךָ וְאוּרֶיךָ </vt:lpstr>
      <vt:lpstr>        וַאֲמַרְתֶּם כֹּה לֶחָי        רַבִּי שִׁמְעוֹן בַּר יוֹחַאי אִישׁ אֱלֹהִים קָדוֹשׁ הוּא   אַשְׁרֵי עַיִן רָאַתְהוּ לֵב חָכָם יַשְׂכִּיל פִּיהוּ   אֲדוֹנֵנוּ בַּר יוֹחַאי בָּרוּךְ הוּא מִפִּי עֶלְיוֹן   קָדוֹשׁ הוּא מֵהֵרָיוֹן מְאוֹר גָּלִיל הָעֶלְיוֹן   אֲדוֹנֵנוּ בַּר יוֹחַאי גִּבּוֹר וְאִישׁ מִלְחָמָה   בְּדַת תּוֹרָה תְּמִימָה מָלֵא מַדָּע וְחָכְמָה   אֲדוֹנֵנוּ בַּר יוֹחַאי דָּרַשׁ כָּל תַּעֲלוּמוֹת   בְּעֹז וְתַעֲצוּמוֹת עָלָה מַעֲלוֹת רָמוֹת   אֲדוֹנֵנוּ בַּר יוֹחַאי הֻחְבָּא בְּתוֹךְ מְעָרָה   מִפְּנֵי הַגְּזֵרָה שָׁם לָמַד סִתְרֵי תוֹרָה   אֲדוֹנֵנוּ בַּר יוֹחַאי וְשָׁם נִבְרָא מַעְיָן לוֹ   וְחָרוּב לְמַאֲכָלוֹ מַה טוֹב חֶלְקוֹ וְחֶבְלוֹ   אֲדוֹנֵנוּ בַּר יוֹחַאי זֵכֶר צַדִּיק לִבְרָכָה   דִּין רֵיכָא וּבַר רֵיכָא זָכָה וְרַבִּים זִכָּה   אֲדוֹנֵנוּ בַּר יוֹחַאי </vt:lpstr>
      <vt:lpstr>חִדֵּשׁ כַּמָּה הֲלָכוֹת   הֵן בְּמִשְׁנָה עֲרוּכוֹת זֶה הַמַּרְגִּיז מַמְלָכוֹת   אֲדוֹנֵנוּ בַּר יוֹחַאי טִהֵר אֶת עִיר טְבֶרְיָה   עָשָׂה אוֹתָהּ נְקִיָּה הוֹדוּ לוֹ מִן שְׁמַיָּא   אֲדוֹנֵנוּ בַּר יוֹחַאי יָדַע כָּל הַנִּסְתָּרוֹת   דְּבָרָיו עוֹשִׂים פֵּרוֹת בִּטֵּל כַּמָּה גְּזֵרוֹת   אֲדוֹנֵנוּ בַּר יוֹחַאי כָּל יָמָיו אֲשֶׁר חָיָה   אוֹת הַקֶּשֶׁת לֹא נִהְיָה כִּי הוּא אוֹת עוֹלָם הָיָה   אֲדוֹנֵנוּ בַּר יוֹחַאי לְכָל יִשְׂרָאֵל הֵאִיר   בְּסוֹד תּוֹרָה הַבָּהִיר כְּאוֹר הַחַמָּה מַזְהִיר   אֲדוֹנֵנוּ בַּר יוֹחַאי מָקוֹם בָּחַר בִּשְׁמַיָּא   עִם הַנָּבִיא אֲחִיָּה זֶה מִבְּנֵי עֲלִיָּה   אֲדוֹנֵנוּ בַּר יוֹחַאי</vt:lpstr>
      <vt:lpstr> נֶחְמָד מְאֹד לְמַעְלָה   זָכָה לִיקָר וּגְדֻלָּה כֶּתֶר עֶלְיוֹן לוֹ נִגְלָה   אֲדוֹנֵנוּ בַּר יוֹחַאי סִינַי סִינַי לוֹ נִקְרָא   אֲרִי שֶׁבַּחֲבוּרָה מִמֶּנּוּ תֵּצֵא תּוֹרָה   אֲדוֹנֵנוּ בַּר יוֹחַאי עָשָׂה שִׁבְעִים תִּקּוּנִים   יְקָרִים מִפְּנִינִים בָּם תִּקֵּן הָעֶלְיוֹנִים   אֲדוֹנֵנוּ בַּר יוֹחַאי פָּתַח פִּיהוּ בְחָכְמָה   הוֹצִיא אוֹר תַּעֲלוּמָה תִּקֵּן זָהֳרֵי חַמָּה   אֲדוֹנֵנוּ בַּר יוֹחַאי צַדִּיק יְסוֹד עוֹלָם   גִּלָּה מִדְרַשׁ הַנֶּעֱלָם יָכוֹל לִפְטוֹר הָעוֹלָם אֲדוֹנֵנוּ בַּר יוֹחַאי קוֹלוֹ זִמֵּר עָרִיצִים   וְהִכְרִית אֶת כָּל הַקּוֹצִים וְהִצִּיל הַלְּחוּצִים   אֲדוֹנֵנוּ בַּר יוֹחַאי רָאָה פָנָיו מְאִירִים   בְּשִׁבְתּוֹ עִם חֲבֵרִים עֵת גִּלָּה סוֹד נִסְתָּרִים   אֲדוֹנֵנוּ בַּר יוֹחַאי שָׁלוֹם רַב עַל מִשְׁכָּבוֹ   מַה טּוֹב חֶלְקוֹ וְטוּבוֹ דּוֹבֵר אֱמֶת בִּלְבָבוֹ   אֲדוֹנֵנוּ בַּר יוֹחַאי תּוֹרָתוֹ מָגֵן לָנוּ   הִיא מְאִירַת עֵינֵינוּ הוּא יַמְלִיץ טוֹב עָלֵינוּ   אֲדוֹנֵנוּ בַּר יוֹחַאי</vt:lpstr>
      <vt:lpstr>הולך בדרכו עקיבא ללמוד מגדולי התורה למעיין מגיע ותמה: מדוע האבן חלולה הפזמון: אבנים אבנים שחקו המים המים שחקו אבנים כן בלבי לב האבן תחדור תורת מים חיים</vt:lpstr>
      <vt:lpstr>אָמַר רַבִּי עֲקִיבָא אַשְׁרֵיכֶם יִשְׂרָאֵל לִפְנֵי מִי אַתֶּם מִטַּהֲרִין וּמִי מְטַהֵר אֶתְכֶם אֲבִיכֶם שֶׁבַּשָּׁמַיִם... וְאוֹמֵר, "מִקְוֵה יִשְׂרָאֵל יְיָ" - מַה מִּקְוֶה מְטַהֵר אֶת הַטְּמֵאִים אַף הַקָּדוֹשׁ בָּרוּךְ הוּא מְטַהֵר אֶת יִשְׂרָאֵל</vt:lpstr>
      <vt:lpstr>אמר רבי עקיבא,  אמר רבי עקיבא:   ואהבת לרעך  לרעך כמוך   זה כלל גדול, גדול בתורה  זה כלל גדול בתורה. </vt:lpstr>
      <vt:lpstr>צדיק היה בישראל רבי שמעון שמו התחבא במערה יחד עם בנו הרומאים הרשעים רצו לתפוס אותו אבל ה' שמר עליו והציל אותו  במירון שם רבי שמעון אדוננו בר יוחאי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ל"ג בעומר</dc:title>
  <dc:creator>User</dc:creator>
  <cp:lastModifiedBy>User</cp:lastModifiedBy>
  <cp:revision>3</cp:revision>
  <dcterms:created xsi:type="dcterms:W3CDTF">2015-05-04T05:01:24Z</dcterms:created>
  <dcterms:modified xsi:type="dcterms:W3CDTF">2015-05-04T05:30:56Z</dcterms:modified>
</cp:coreProperties>
</file>