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כותרת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28" name="מציין מיקום של תאריך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ADD3C-5CD6-4E9F-AFBD-FE1CADD8B83E}" type="datetimeFigureOut">
              <a:rPr lang="he-IL" smtClean="0"/>
              <a:t>ה'/תשרי/תשע"ו</a:t>
            </a:fld>
            <a:endParaRPr lang="he-IL"/>
          </a:p>
        </p:txBody>
      </p:sp>
      <p:sp>
        <p:nvSpPr>
          <p:cNvPr id="17" name="מציין מיקום של כותרת תחתונה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29" name="מציין מיקום של מספר שקופית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9ABDB-CF51-4D84-9E4E-6FA07ED0BB7F}" type="slidenum">
              <a:rPr lang="he-IL" smtClean="0"/>
              <a:t>‹#›</a:t>
            </a:fld>
            <a:endParaRPr lang="he-IL"/>
          </a:p>
        </p:txBody>
      </p:sp>
      <p:sp>
        <p:nvSpPr>
          <p:cNvPr id="9" name="כותרת משנה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e-IL" smtClean="0"/>
              <a:t>לחץ כדי לערוך סגנון כותרת משנה של תבנית בסיס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ADD3C-5CD6-4E9F-AFBD-FE1CADD8B83E}" type="datetimeFigureOut">
              <a:rPr lang="he-IL" smtClean="0"/>
              <a:t>ה'/תשרי/תשע"ו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9ABDB-CF51-4D84-9E4E-6FA07ED0BB7F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ADD3C-5CD6-4E9F-AFBD-FE1CADD8B83E}" type="datetimeFigureOut">
              <a:rPr lang="he-IL" smtClean="0"/>
              <a:t>ה'/תשרי/תשע"ו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2D49ABDB-CF51-4D84-9E4E-6FA07ED0BB7F}" type="slidenum">
              <a:rPr lang="he-IL" smtClean="0"/>
              <a:t>‹#›</a:t>
            </a:fld>
            <a:endParaRPr lang="he-I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ADD3C-5CD6-4E9F-AFBD-FE1CADD8B83E}" type="datetimeFigureOut">
              <a:rPr lang="he-IL" smtClean="0"/>
              <a:t>ה'/תשרי/תשע"ו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9ABDB-CF51-4D84-9E4E-6FA07ED0BB7F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תוכן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ADD3C-5CD6-4E9F-AFBD-FE1CADD8B83E}" type="datetimeFigureOut">
              <a:rPr lang="he-IL" smtClean="0"/>
              <a:t>ה'/תשרי/תשע"ו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9ABDB-CF51-4D84-9E4E-6FA07ED0BB7F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ADD3C-5CD6-4E9F-AFBD-FE1CADD8B83E}" type="datetimeFigureOut">
              <a:rPr lang="he-IL" smtClean="0"/>
              <a:t>ה'/תשרי/תשע"ו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9ABDB-CF51-4D84-9E4E-6FA07ED0BB7F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ADD3C-5CD6-4E9F-AFBD-FE1CADD8B83E}" type="datetimeFigureOut">
              <a:rPr lang="he-IL" smtClean="0"/>
              <a:t>ה'/תשרי/תשע"ו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9ABDB-CF51-4D84-9E4E-6FA07ED0BB7F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ADD3C-5CD6-4E9F-AFBD-FE1CADD8B83E}" type="datetimeFigureOut">
              <a:rPr lang="he-IL" smtClean="0"/>
              <a:t>ה'/תשרי/תשע"ו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9ABDB-CF51-4D84-9E4E-6FA07ED0BB7F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he-IL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לחץ על הסמל כדי להוסיף תמונה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ADD3C-5CD6-4E9F-AFBD-FE1CADD8B83E}" type="datetimeFigureOut">
              <a:rPr lang="he-IL" smtClean="0"/>
              <a:t>ה'/תשרי/תשע"ו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9ABDB-CF51-4D84-9E4E-6FA07ED0BB7F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ADD3C-5CD6-4E9F-AFBD-FE1CADD8B83E}" type="datetimeFigureOut">
              <a:rPr lang="he-IL" smtClean="0"/>
              <a:t>ה'/תשרי/תשע"ו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9ABDB-CF51-4D84-9E4E-6FA07ED0BB7F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ADD3C-5CD6-4E9F-AFBD-FE1CADD8B83E}" type="datetimeFigureOut">
              <a:rPr lang="he-IL" smtClean="0"/>
              <a:t>ה'/תשרי/תשע"ו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9ABDB-CF51-4D84-9E4E-6FA07ED0BB7F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מציין מיקום של כותרת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13" name="מציין מיקום טקסט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kumimoji="0" lang="he-IL" smtClean="0"/>
              <a:t>רמה שנייה</a:t>
            </a:r>
          </a:p>
          <a:p>
            <a:pPr lvl="2" eaLnBrk="1" latinLnBrk="0" hangingPunct="1"/>
            <a:r>
              <a:rPr kumimoji="0" lang="he-IL" smtClean="0"/>
              <a:t>רמה שלישית</a:t>
            </a:r>
          </a:p>
          <a:p>
            <a:pPr lvl="3" eaLnBrk="1" latinLnBrk="0" hangingPunct="1"/>
            <a:r>
              <a:rPr kumimoji="0" lang="he-IL" smtClean="0"/>
              <a:t>רמה רביעית</a:t>
            </a:r>
          </a:p>
          <a:p>
            <a:pPr lvl="4" eaLnBrk="1" latinLnBrk="0" hangingPunct="1"/>
            <a:r>
              <a:rPr kumimoji="0" lang="he-IL" smtClean="0"/>
              <a:t>רמה חמישית</a:t>
            </a:r>
            <a:endParaRPr kumimoji="0" lang="en-US"/>
          </a:p>
        </p:txBody>
      </p:sp>
      <p:sp>
        <p:nvSpPr>
          <p:cNvPr id="14" name="מציין מיקום של תאריך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4DADD3C-5CD6-4E9F-AFBD-FE1CADD8B83E}" type="datetimeFigureOut">
              <a:rPr lang="he-IL" smtClean="0"/>
              <a:t>ה'/תשרי/תשע"ו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23" name="מציין מיקום של מספר שקופית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D49ABDB-CF51-4D84-9E4E-6FA07ED0BB7F}" type="slidenum">
              <a:rPr lang="he-IL" smtClean="0"/>
              <a:t>‹#›</a:t>
            </a:fld>
            <a:endParaRPr lang="he-I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xStyles>
    <p:titleStyle>
      <a:lvl1pPr algn="ctr" rtl="1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r" rtl="1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r" rtl="1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r" rtl="1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r" rtl="1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r" rtl="1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r" rtl="1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r" rtl="1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r" rtl="1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r" rtl="1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cafe.themarker.com/media/t/230/214/9/file_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412776"/>
            <a:ext cx="4307006" cy="5231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-108520" y="9826"/>
            <a:ext cx="9361040" cy="1396752"/>
          </a:xfrm>
        </p:spPr>
        <p:txBody>
          <a:bodyPr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he-IL" sz="9600" cap="none" dirty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cs typeface="Bartal" pitchFamily="2" charset="-79"/>
              </a:rPr>
              <a:t>י"ג מידות </a:t>
            </a:r>
            <a:r>
              <a:rPr lang="he-IL" sz="9600" cap="none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cs typeface="Bartal" pitchFamily="2" charset="-79"/>
              </a:rPr>
              <a:t>הרחמים</a:t>
            </a:r>
            <a:endParaRPr lang="en-US" sz="9600" cap="none" dirty="0">
              <a:ln w="50800"/>
              <a:solidFill>
                <a:schemeClr val="bg1">
                  <a:shade val="50000"/>
                </a:schemeClr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cs typeface="Bartal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4515336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828800"/>
          </a:xfrm>
        </p:spPr>
        <p:txBody>
          <a:bodyPr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he-IL" cap="none" dirty="0">
                <a:ln w="50800"/>
                <a:solidFill>
                  <a:schemeClr val="bg1">
                    <a:shade val="50000"/>
                  </a:schemeClr>
                </a:solidFill>
                <a:effectLst/>
                <a:cs typeface="Bartal" pitchFamily="2" charset="-79"/>
              </a:rPr>
              <a:t>אומרים אותן כל כך הרבה פעמים</a:t>
            </a:r>
            <a:r>
              <a:rPr lang="en-US" cap="none" dirty="0">
                <a:ln w="50800"/>
                <a:solidFill>
                  <a:schemeClr val="bg1">
                    <a:shade val="50000"/>
                  </a:schemeClr>
                </a:solidFill>
                <a:effectLst/>
                <a:cs typeface="Bartal" pitchFamily="2" charset="-79"/>
              </a:rPr>
              <a:t/>
            </a:r>
            <a:br>
              <a:rPr lang="en-US" cap="none" dirty="0">
                <a:ln w="50800"/>
                <a:solidFill>
                  <a:schemeClr val="bg1">
                    <a:shade val="50000"/>
                  </a:schemeClr>
                </a:solidFill>
                <a:effectLst/>
                <a:cs typeface="Bartal" pitchFamily="2" charset="-79"/>
              </a:rPr>
            </a:br>
            <a:endParaRPr lang="he-IL" cap="none" dirty="0">
              <a:ln w="50800"/>
              <a:solidFill>
                <a:schemeClr val="bg1">
                  <a:shade val="50000"/>
                </a:schemeClr>
              </a:solidFill>
              <a:effectLst/>
              <a:cs typeface="Bartal" pitchFamily="2" charset="-79"/>
            </a:endParaRPr>
          </a:p>
        </p:txBody>
      </p:sp>
      <p:pic>
        <p:nvPicPr>
          <p:cNvPr id="2050" name="Picture 2" descr="http://www.jerusalemnet.co.il/dyncontent/t_post/2011/10/5/805785653271143543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639753"/>
            <a:ext cx="6896100" cy="4600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16019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407988" y="260648"/>
            <a:ext cx="8229600" cy="995536"/>
          </a:xfrm>
        </p:spPr>
        <p:txBody>
          <a:bodyPr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he-IL" sz="6600" cap="none" dirty="0">
                <a:ln w="50800"/>
                <a:solidFill>
                  <a:schemeClr val="bg1">
                    <a:shade val="50000"/>
                  </a:schemeClr>
                </a:solidFill>
                <a:effectLst/>
                <a:cs typeface="Bartal" pitchFamily="2" charset="-79"/>
              </a:rPr>
              <a:t>בסליחות, בתחנון </a:t>
            </a:r>
            <a:endParaRPr lang="en-US" sz="6600" cap="none" dirty="0">
              <a:ln w="50800"/>
              <a:solidFill>
                <a:schemeClr val="bg1">
                  <a:shade val="50000"/>
                </a:schemeClr>
              </a:solidFill>
              <a:effectLst/>
              <a:cs typeface="Bartal" pitchFamily="2" charset="-79"/>
            </a:endParaRPr>
          </a:p>
        </p:txBody>
      </p:sp>
      <p:pic>
        <p:nvPicPr>
          <p:cNvPr id="3074" name="Picture 2" descr="http://www.jerusalemnet.co.il/dyncontent/t_post/2011/10/5/5505212279061143543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738" y="1628800"/>
            <a:ext cx="6896100" cy="4600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67815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180728"/>
          </a:xfrm>
        </p:spPr>
        <p:txBody>
          <a:bodyPr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he-IL" cap="none" dirty="0">
                <a:ln w="50800"/>
                <a:solidFill>
                  <a:schemeClr val="bg1">
                    <a:shade val="50000"/>
                  </a:schemeClr>
                </a:solidFill>
                <a:effectLst/>
                <a:cs typeface="Bartal" pitchFamily="2" charset="-79"/>
              </a:rPr>
              <a:t>ובמיוחד ביום הכיפורים: 26 פעמים</a:t>
            </a:r>
            <a:endParaRPr lang="en-US" cap="none" dirty="0">
              <a:ln w="50800"/>
              <a:solidFill>
                <a:schemeClr val="bg1">
                  <a:shade val="50000"/>
                </a:schemeClr>
              </a:solidFill>
              <a:effectLst/>
              <a:cs typeface="Bartal" pitchFamily="2" charset="-79"/>
            </a:endParaRPr>
          </a:p>
        </p:txBody>
      </p:sp>
      <p:pic>
        <p:nvPicPr>
          <p:cNvPr id="4098" name="Picture 2" descr="http://www.hofesh.org.il/articles/chagim/yom_kipur-goren/yom_kippur_gotlie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3" y="1423856"/>
            <a:ext cx="4176464" cy="5403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39549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466551" y="188640"/>
            <a:ext cx="8229600" cy="923528"/>
          </a:xfrm>
        </p:spPr>
        <p:txBody>
          <a:bodyPr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he-IL" cap="none" dirty="0">
                <a:ln w="50800"/>
                <a:solidFill>
                  <a:schemeClr val="bg1">
                    <a:shade val="50000"/>
                  </a:schemeClr>
                </a:solidFill>
                <a:effectLst/>
                <a:cs typeface="Bartal" pitchFamily="2" charset="-79"/>
              </a:rPr>
              <a:t>למה אומרים את התפילה הזו?</a:t>
            </a:r>
            <a:endParaRPr lang="en-US" cap="none" dirty="0">
              <a:ln w="50800"/>
              <a:solidFill>
                <a:schemeClr val="bg1">
                  <a:shade val="50000"/>
                </a:schemeClr>
              </a:solidFill>
              <a:effectLst/>
              <a:cs typeface="Bartal" pitchFamily="2" charset="-79"/>
            </a:endParaRPr>
          </a:p>
        </p:txBody>
      </p:sp>
      <p:pic>
        <p:nvPicPr>
          <p:cNvPr id="5124" name="Picture 4" descr="http://www.jifi.co.il/image/users/160912/ftp/my_files/template/%D7%A1%D7%99%D7%9E%D7%9F%20%D7%A9%D7%90%D7%9C%D7%941.jpg?id=700639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628800"/>
            <a:ext cx="4873724" cy="4873724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84897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he-IL" sz="6000" dirty="0">
                <a:ln w="50800"/>
                <a:solidFill>
                  <a:schemeClr val="bg1">
                    <a:shade val="50000"/>
                  </a:schemeClr>
                </a:solidFill>
                <a:effectLst/>
                <a:cs typeface="Bartal" pitchFamily="2" charset="-79"/>
              </a:rPr>
              <a:t>מה הפירוש שלה?</a:t>
            </a:r>
            <a:endParaRPr lang="en-US" sz="6000" dirty="0">
              <a:ln w="50800"/>
              <a:solidFill>
                <a:schemeClr val="bg1">
                  <a:shade val="50000"/>
                </a:schemeClr>
              </a:solidFill>
              <a:effectLst/>
              <a:cs typeface="Bartal" pitchFamily="2" charset="-79"/>
            </a:endParaRPr>
          </a:p>
        </p:txBody>
      </p:sp>
      <p:pic>
        <p:nvPicPr>
          <p:cNvPr id="6146" name="Picture 2" descr="http://www1.biu.ac.il/images/faculty%20home%20pages/parshanot2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083"/>
          <a:stretch/>
        </p:blipFill>
        <p:spPr bwMode="auto">
          <a:xfrm>
            <a:off x="311368" y="2060848"/>
            <a:ext cx="8424937" cy="2917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32826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he-IL" sz="6000" dirty="0">
                <a:ln w="50800"/>
                <a:solidFill>
                  <a:schemeClr val="bg1">
                    <a:shade val="50000"/>
                  </a:schemeClr>
                </a:solidFill>
                <a:effectLst/>
                <a:cs typeface="Bartal" pitchFamily="2" charset="-79"/>
              </a:rPr>
              <a:t>מניין היא הגיעה אלינו?</a:t>
            </a:r>
            <a:endParaRPr lang="en-US" sz="6000" dirty="0">
              <a:ln w="50800"/>
              <a:solidFill>
                <a:schemeClr val="bg1">
                  <a:shade val="50000"/>
                </a:schemeClr>
              </a:solidFill>
              <a:effectLst/>
              <a:cs typeface="Bartal" pitchFamily="2" charset="-79"/>
            </a:endParaRPr>
          </a:p>
        </p:txBody>
      </p:sp>
      <p:pic>
        <p:nvPicPr>
          <p:cNvPr id="7170" name="Picture 2" descr="http://ks-edu.org/schools/harel/PublishingImages/%d7%9e%d7%a7%d7%a6%d7%95%d7%a2%d7%95%d7%aa/%d7%90%d7%95%d7%a4%d7%a7%20%d7%a8%d7%97%d7%91.bmp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84784"/>
            <a:ext cx="7632848" cy="5048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84208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>
            <a:norm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he-IL" sz="6600" dirty="0">
                <a:ln w="50800"/>
                <a:solidFill>
                  <a:schemeClr val="bg1">
                    <a:shade val="50000"/>
                  </a:schemeClr>
                </a:solidFill>
                <a:effectLst/>
                <a:cs typeface="Bartal" pitchFamily="2" charset="-79"/>
              </a:rPr>
              <a:t>ובכן,</a:t>
            </a:r>
            <a:endParaRPr lang="en-US" sz="6600" dirty="0">
              <a:ln w="50800"/>
              <a:solidFill>
                <a:schemeClr val="bg1">
                  <a:shade val="50000"/>
                </a:schemeClr>
              </a:solidFill>
              <a:effectLst/>
              <a:cs typeface="Bartal" pitchFamily="2" charset="-79"/>
            </a:endParaRPr>
          </a:p>
        </p:txBody>
      </p:sp>
      <p:pic>
        <p:nvPicPr>
          <p:cNvPr id="8194" name="Picture 2" descr="http://media-cache-ec0.pinimg.com/736x/27/87/94/278794acf290e6e18fcf204177f8418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196752"/>
            <a:ext cx="3744416" cy="5586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2765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he-IL" sz="6000" dirty="0">
                <a:ln w="50800"/>
                <a:solidFill>
                  <a:schemeClr val="bg1">
                    <a:shade val="50000"/>
                  </a:schemeClr>
                </a:solidFill>
                <a:effectLst/>
                <a:cs typeface="Bartal" pitchFamily="2" charset="-79"/>
              </a:rPr>
              <a:t>זו תפילה עתיקה ביותר</a:t>
            </a:r>
            <a:endParaRPr lang="en-US" sz="6000" dirty="0">
              <a:ln w="50800"/>
              <a:solidFill>
                <a:schemeClr val="bg1">
                  <a:shade val="50000"/>
                </a:schemeClr>
              </a:solidFill>
              <a:effectLst/>
              <a:cs typeface="Bartal" pitchFamily="2" charset="-79"/>
            </a:endParaRPr>
          </a:p>
        </p:txBody>
      </p:sp>
      <p:pic>
        <p:nvPicPr>
          <p:cNvPr id="9218" name="Picture 2" descr="http://images.mapa.co.il/DataFiles/photos/pics/2_65793_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518" y="1135139"/>
            <a:ext cx="7427898" cy="5102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96451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he-IL" sz="5400" dirty="0">
                <a:ln w="50800"/>
                <a:solidFill>
                  <a:schemeClr val="bg1">
                    <a:shade val="50000"/>
                  </a:schemeClr>
                </a:solidFill>
                <a:effectLst/>
                <a:cs typeface="Bartal" pitchFamily="2" charset="-79"/>
              </a:rPr>
              <a:t>שהקב"ה בכבודו ובעצמו לימד אותנו להתפלל...</a:t>
            </a:r>
            <a:endParaRPr lang="en-US" sz="5400" dirty="0">
              <a:ln w="50800"/>
              <a:solidFill>
                <a:schemeClr val="bg1">
                  <a:shade val="50000"/>
                </a:schemeClr>
              </a:solidFill>
              <a:effectLst/>
              <a:cs typeface="Bartal" pitchFamily="2" charset="-79"/>
            </a:endParaRPr>
          </a:p>
        </p:txBody>
      </p:sp>
      <p:pic>
        <p:nvPicPr>
          <p:cNvPr id="10242" name="Picture 2" descr="http://www.amanim.com/~files/block/11887/big/1Ndark_ySR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772816"/>
            <a:ext cx="5897174" cy="4708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67926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he-IL" sz="4800" dirty="0">
                <a:ln w="50800"/>
                <a:solidFill>
                  <a:schemeClr val="bg1">
                    <a:shade val="50000"/>
                  </a:schemeClr>
                </a:solidFill>
                <a:effectLst/>
                <a:cs typeface="Bartal" pitchFamily="2" charset="-79"/>
              </a:rPr>
              <a:t>לאחר חטא העגל</a:t>
            </a:r>
            <a:endParaRPr lang="en-US" sz="4800" dirty="0">
              <a:ln w="50800"/>
              <a:solidFill>
                <a:schemeClr val="bg1">
                  <a:shade val="50000"/>
                </a:schemeClr>
              </a:solidFill>
              <a:effectLst/>
              <a:cs typeface="Bartal" pitchFamily="2" charset="-79"/>
            </a:endParaRPr>
          </a:p>
        </p:txBody>
      </p:sp>
      <p:pic>
        <p:nvPicPr>
          <p:cNvPr id="11266" name="Picture 2" descr="http://www.shorashim.info/img/Articles/26022013073216_32125203733093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988840"/>
            <a:ext cx="6909591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24851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0" y="274638"/>
            <a:ext cx="9036496" cy="1143000"/>
          </a:xfrm>
        </p:spPr>
        <p:txBody>
          <a:bodyPr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he-IL" sz="4400" dirty="0">
                <a:ln w="50800"/>
                <a:solidFill>
                  <a:schemeClr val="bg1">
                    <a:shade val="50000"/>
                  </a:schemeClr>
                </a:solidFill>
                <a:effectLst/>
                <a:cs typeface="Bartal" pitchFamily="2" charset="-79"/>
              </a:rPr>
              <a:t>הקב"ה רצה להשמיד את עם ישראל</a:t>
            </a:r>
            <a:endParaRPr lang="en-US" sz="4400" dirty="0">
              <a:ln w="50800"/>
              <a:solidFill>
                <a:schemeClr val="bg1">
                  <a:shade val="50000"/>
                </a:schemeClr>
              </a:solidFill>
              <a:effectLst/>
              <a:cs typeface="Bartal" pitchFamily="2" charset="-79"/>
            </a:endParaRPr>
          </a:p>
        </p:txBody>
      </p:sp>
      <p:pic>
        <p:nvPicPr>
          <p:cNvPr id="12290" name="Picture 2" descr="http://farm1.static.flickr.com/25/49583807_257c59213e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2983" y="1600200"/>
            <a:ext cx="6278033" cy="4708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45259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>
            <a:norm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he-IL" dirty="0">
                <a:ln w="50800"/>
                <a:solidFill>
                  <a:schemeClr val="bg1">
                    <a:shade val="50000"/>
                  </a:schemeClr>
                </a:solidFill>
                <a:effectLst/>
                <a:cs typeface="Bartal" pitchFamily="2" charset="-79"/>
              </a:rPr>
              <a:t>משה רבינו התפלל במשך 40 יום שה' יסלח לעם ישראל על החטא הגדול,</a:t>
            </a:r>
            <a:endParaRPr lang="en-US" dirty="0">
              <a:ln w="50800"/>
              <a:solidFill>
                <a:schemeClr val="bg1">
                  <a:shade val="50000"/>
                </a:schemeClr>
              </a:solidFill>
              <a:effectLst/>
              <a:cs typeface="Bartal" pitchFamily="2" charset="-79"/>
            </a:endParaRPr>
          </a:p>
        </p:txBody>
      </p:sp>
      <p:pic>
        <p:nvPicPr>
          <p:cNvPr id="13316" name="Picture 4" descr="http://img2.tapuz.co.il/communafiles/35149755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700808"/>
            <a:ext cx="3585308" cy="4708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8203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84784"/>
          </a:xfrm>
        </p:spPr>
        <p:txBody>
          <a:bodyPr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he-IL" sz="5400" dirty="0">
                <a:ln w="50800"/>
                <a:solidFill>
                  <a:schemeClr val="bg1">
                    <a:shade val="50000"/>
                  </a:schemeClr>
                </a:solidFill>
                <a:effectLst/>
                <a:cs typeface="Bartal" pitchFamily="2" charset="-79"/>
              </a:rPr>
              <a:t>לאחר 40 יום ה' סלח, אבל עדיין עם ישראל נשאר רחוק ממנו</a:t>
            </a:r>
            <a:endParaRPr lang="en-US" sz="5400" dirty="0">
              <a:ln w="50800"/>
              <a:solidFill>
                <a:schemeClr val="bg1">
                  <a:shade val="50000"/>
                </a:schemeClr>
              </a:solidFill>
              <a:effectLst/>
              <a:cs typeface="Bartal" pitchFamily="2" charset="-79"/>
            </a:endParaRPr>
          </a:p>
        </p:txBody>
      </p:sp>
      <p:pic>
        <p:nvPicPr>
          <p:cNvPr id="14338" name="Picture 2" descr="http://3.bp.blogspot.com/-hpmcF2Ll2Cc/UbKjfQSvOxI/AAAAAAAADdA/T-UyMz_10Ts/s1600/yellow_guy_sad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5125" y="2287587"/>
            <a:ext cx="3333750" cy="333375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70226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he-IL" sz="4800" dirty="0">
                <a:ln w="50800"/>
                <a:solidFill>
                  <a:schemeClr val="bg1">
                    <a:shade val="50000"/>
                  </a:schemeClr>
                </a:solidFill>
                <a:effectLst/>
                <a:cs typeface="Bartal" pitchFamily="2" charset="-79"/>
              </a:rPr>
              <a:t>משה רבינו עלה ל40 יום נוספים</a:t>
            </a:r>
            <a:endParaRPr lang="en-US" sz="4800" dirty="0">
              <a:ln w="50800"/>
              <a:solidFill>
                <a:schemeClr val="bg1">
                  <a:shade val="50000"/>
                </a:schemeClr>
              </a:solidFill>
              <a:effectLst/>
              <a:cs typeface="Bartal" pitchFamily="2" charset="-79"/>
            </a:endParaRPr>
          </a:p>
        </p:txBody>
      </p:sp>
      <p:pic>
        <p:nvPicPr>
          <p:cNvPr id="15362" name="Picture 2" descr="http://www.haemet.net/pictures/sinai/sinai_4.jpe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268760"/>
            <a:ext cx="7056784" cy="4950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75420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he-IL" sz="4300" dirty="0">
                <a:ln w="50800"/>
                <a:solidFill>
                  <a:schemeClr val="bg1">
                    <a:shade val="50000"/>
                  </a:schemeClr>
                </a:solidFill>
                <a:effectLst/>
                <a:cs typeface="Bartal" pitchFamily="2" charset="-79"/>
              </a:rPr>
              <a:t>להתקרב לה' ולקבל את הלוחות השניים</a:t>
            </a:r>
            <a:endParaRPr lang="en-US" sz="4300" dirty="0">
              <a:ln w="50800"/>
              <a:solidFill>
                <a:schemeClr val="bg1">
                  <a:shade val="50000"/>
                </a:schemeClr>
              </a:solidFill>
              <a:effectLst/>
              <a:cs typeface="Bartal" pitchFamily="2" charset="-79"/>
            </a:endParaRPr>
          </a:p>
        </p:txBody>
      </p:sp>
      <p:pic>
        <p:nvPicPr>
          <p:cNvPr id="16386" name="Picture 2" descr="http://www.chasidinews.com/wp-content/uploads/2011/08/danasus-etshareiratzon-500x50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Strokes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7737" y="1600200"/>
            <a:ext cx="4708525" cy="47085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29123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he-IL" dirty="0">
                <a:ln w="50800"/>
                <a:solidFill>
                  <a:schemeClr val="bg1">
                    <a:shade val="50000"/>
                  </a:schemeClr>
                </a:solidFill>
                <a:effectLst/>
                <a:cs typeface="Bartal" pitchFamily="2" charset="-79"/>
              </a:rPr>
              <a:t>בסוף התקופה, בזכות משה רבינו, </a:t>
            </a:r>
            <a:endParaRPr lang="en-US" dirty="0">
              <a:ln w="50800"/>
              <a:solidFill>
                <a:schemeClr val="bg1">
                  <a:shade val="50000"/>
                </a:schemeClr>
              </a:solidFill>
              <a:effectLst/>
              <a:cs typeface="Bartal" pitchFamily="2" charset="-79"/>
            </a:endParaRPr>
          </a:p>
        </p:txBody>
      </p:sp>
      <p:pic>
        <p:nvPicPr>
          <p:cNvPr id="17414" name="Picture 6" descr="http://ypk.cs4u.co.il/mall_product_images/auction_product/6DABTX02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3800" r="966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193" b="23630"/>
          <a:stretch/>
        </p:blipFill>
        <p:spPr bwMode="auto">
          <a:xfrm>
            <a:off x="1043608" y="1772816"/>
            <a:ext cx="6726138" cy="3711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31794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he-IL" sz="4400" dirty="0">
                <a:ln w="50800"/>
                <a:solidFill>
                  <a:schemeClr val="bg1">
                    <a:shade val="50000"/>
                  </a:schemeClr>
                </a:solidFill>
                <a:effectLst/>
                <a:cs typeface="Bartal" pitchFamily="2" charset="-79"/>
              </a:rPr>
              <a:t>עם ישראל חזר להיות קרוב לה' כאילו לא היה חטא מעולם,</a:t>
            </a:r>
            <a:endParaRPr lang="en-US" sz="4400" dirty="0">
              <a:ln w="50800"/>
              <a:solidFill>
                <a:schemeClr val="bg1">
                  <a:shade val="50000"/>
                </a:schemeClr>
              </a:solidFill>
              <a:effectLst/>
              <a:cs typeface="Bartal" pitchFamily="2" charset="-79"/>
            </a:endParaRPr>
          </a:p>
        </p:txBody>
      </p:sp>
      <p:pic>
        <p:nvPicPr>
          <p:cNvPr id="4" name="Picture 4" descr="http://media-cache-ak0.pinimg.com/736x/55/7f/9b/557f9b7a98df81121456ebcfcca51ab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628800"/>
            <a:ext cx="6169868" cy="4935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17951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he-IL" sz="4400" dirty="0">
                <a:ln w="50800"/>
                <a:solidFill>
                  <a:schemeClr val="bg1">
                    <a:shade val="50000"/>
                  </a:schemeClr>
                </a:solidFill>
                <a:effectLst/>
                <a:cs typeface="Bartal" pitchFamily="2" charset="-79"/>
              </a:rPr>
              <a:t>עם ישראל עמד להמשיך במסע לארץ ישראל כשה' מלווה אותו.</a:t>
            </a:r>
            <a:endParaRPr lang="en-US" sz="4400" dirty="0">
              <a:ln w="50800"/>
              <a:solidFill>
                <a:schemeClr val="bg1">
                  <a:shade val="50000"/>
                </a:schemeClr>
              </a:solidFill>
              <a:effectLst/>
              <a:cs typeface="Bartal" pitchFamily="2" charset="-79"/>
            </a:endParaRPr>
          </a:p>
        </p:txBody>
      </p:sp>
      <p:pic>
        <p:nvPicPr>
          <p:cNvPr id="19458" name="Picture 2" descr="http://www.disney.co.il/winnie-the-pooh/images/gallery_images/winnie-the-pooh-still-0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0" y="2039937"/>
            <a:ext cx="6667500" cy="382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00227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he-IL" sz="4800" dirty="0">
                <a:ln w="50800"/>
                <a:solidFill>
                  <a:schemeClr val="bg1">
                    <a:shade val="50000"/>
                  </a:schemeClr>
                </a:solidFill>
                <a:effectLst/>
                <a:cs typeface="Bartal" pitchFamily="2" charset="-79"/>
              </a:rPr>
              <a:t>באותה הזדמנות משה רבינו ביקש בקשה</a:t>
            </a:r>
            <a:r>
              <a:rPr lang="he-IL" sz="480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  <a:cs typeface="Bartal" pitchFamily="2" charset="-79"/>
              </a:rPr>
              <a:t>...</a:t>
            </a:r>
            <a:endParaRPr lang="he-IL" sz="4800" dirty="0">
              <a:ln w="50800"/>
              <a:solidFill>
                <a:schemeClr val="bg1">
                  <a:shade val="50000"/>
                </a:schemeClr>
              </a:solidFill>
              <a:effectLst/>
              <a:cs typeface="Bartal" pitchFamily="2" charset="-79"/>
            </a:endParaRPr>
          </a:p>
        </p:txBody>
      </p:sp>
      <p:pic>
        <p:nvPicPr>
          <p:cNvPr id="20482" name="Picture 2" descr="http://cafe.themarker.com/thumbnails/t/276/411/8/file_0_b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3650" y="2016125"/>
            <a:ext cx="4076700" cy="387667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28312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he-IL" sz="7200" dirty="0">
                <a:ln w="50800"/>
                <a:solidFill>
                  <a:schemeClr val="bg1">
                    <a:shade val="50000"/>
                  </a:schemeClr>
                </a:solidFill>
                <a:effectLst/>
                <a:cs typeface="Bartal" pitchFamily="2" charset="-79"/>
              </a:rPr>
              <a:t>בקשה מאוד גדולה</a:t>
            </a:r>
            <a:endParaRPr lang="en-US" sz="7200" dirty="0">
              <a:ln w="50800"/>
              <a:solidFill>
                <a:schemeClr val="bg1">
                  <a:shade val="50000"/>
                </a:schemeClr>
              </a:solidFill>
              <a:effectLst/>
              <a:cs typeface="Bartal" pitchFamily="2" charset="-79"/>
            </a:endParaRPr>
          </a:p>
        </p:txBody>
      </p:sp>
      <p:pic>
        <p:nvPicPr>
          <p:cNvPr id="21506" name="Picture 2" descr="http://media-cache-ec0.pinimg.com/736x/d6/43/76/d64376c45bccae067ba82be0d203a7d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1509" y="1600200"/>
            <a:ext cx="3380982" cy="4708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2465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he-IL" sz="4800" dirty="0">
                <a:ln w="50800"/>
                <a:solidFill>
                  <a:schemeClr val="bg1">
                    <a:shade val="50000"/>
                  </a:schemeClr>
                </a:solidFill>
                <a:effectLst/>
                <a:cs typeface="Bartal" pitchFamily="2" charset="-79"/>
              </a:rPr>
              <a:t>וה' הסכים לתת אותה למשה.</a:t>
            </a:r>
            <a:endParaRPr lang="en-US" sz="4800" dirty="0">
              <a:ln w="50800"/>
              <a:solidFill>
                <a:schemeClr val="bg1">
                  <a:shade val="50000"/>
                </a:schemeClr>
              </a:solidFill>
              <a:effectLst/>
              <a:cs typeface="Bartal" pitchFamily="2" charset="-79"/>
            </a:endParaRPr>
          </a:p>
        </p:txBody>
      </p:sp>
      <p:pic>
        <p:nvPicPr>
          <p:cNvPr id="22530" name="Picture 2" descr="http://saloona.co.il/winnerslife/files/2011/08/gift-blue.g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76" b="97232" l="2500" r="9714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844824"/>
            <a:ext cx="4323184" cy="4462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21340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he-IL" sz="4800" dirty="0">
                <a:ln w="50800"/>
                <a:solidFill>
                  <a:schemeClr val="bg1">
                    <a:shade val="50000"/>
                  </a:schemeClr>
                </a:solidFill>
                <a:effectLst/>
                <a:cs typeface="Bartal" pitchFamily="2" charset="-79"/>
              </a:rPr>
              <a:t>משה רבינו ביקש שה' ילמד אותו</a:t>
            </a:r>
            <a:endParaRPr lang="en-US" sz="4800" dirty="0">
              <a:ln w="50800"/>
              <a:solidFill>
                <a:schemeClr val="bg1">
                  <a:shade val="50000"/>
                </a:schemeClr>
              </a:solidFill>
              <a:effectLst/>
              <a:cs typeface="Bartal" pitchFamily="2" charset="-79"/>
            </a:endParaRPr>
          </a:p>
        </p:txBody>
      </p:sp>
      <p:pic>
        <p:nvPicPr>
          <p:cNvPr id="23554" name="Picture 2" descr="http://www.graphica.co.il/wp-content/uploads/2012/10/driving-test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613" b="97312" l="6452" r="95565">
                        <a14:foregroundMark x1="83871" y1="3763" x2="15323" y2="93548"/>
                        <a14:foregroundMark x1="49597" y1="48387" x2="15323" y2="2688"/>
                        <a14:foregroundMark x1="49597" y1="48387" x2="83871" y2="93548"/>
                        <a14:foregroundMark x1="49597" y1="48925" x2="50403" y2="3226"/>
                        <a14:foregroundMark x1="49194" y1="49462" x2="50000" y2="935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772816"/>
            <a:ext cx="5381136" cy="4035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06596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he-IL" sz="4800" dirty="0">
                <a:ln w="50800"/>
                <a:solidFill>
                  <a:schemeClr val="bg1">
                    <a:shade val="50000"/>
                  </a:schemeClr>
                </a:solidFill>
                <a:effectLst/>
                <a:cs typeface="Bartal" pitchFamily="2" charset="-79"/>
              </a:rPr>
              <a:t>את הדרכים המיוחדות שבהן הוא מתייחס ומתנהג עם </a:t>
            </a:r>
            <a:r>
              <a:rPr lang="he-IL" sz="4800" dirty="0" err="1">
                <a:ln w="50800"/>
                <a:solidFill>
                  <a:schemeClr val="bg1">
                    <a:shade val="50000"/>
                  </a:schemeClr>
                </a:solidFill>
                <a:effectLst/>
                <a:cs typeface="Bartal" pitchFamily="2" charset="-79"/>
              </a:rPr>
              <a:t>עם</a:t>
            </a:r>
            <a:r>
              <a:rPr lang="he-IL" sz="4800" dirty="0">
                <a:ln w="50800"/>
                <a:solidFill>
                  <a:schemeClr val="bg1">
                    <a:shade val="50000"/>
                  </a:schemeClr>
                </a:solidFill>
                <a:effectLst/>
                <a:cs typeface="Bartal" pitchFamily="2" charset="-79"/>
              </a:rPr>
              <a:t> ישראל</a:t>
            </a:r>
            <a:endParaRPr lang="en-US" sz="4800" dirty="0">
              <a:ln w="50800"/>
              <a:solidFill>
                <a:schemeClr val="bg1">
                  <a:shade val="50000"/>
                </a:schemeClr>
              </a:solidFill>
              <a:effectLst/>
              <a:cs typeface="Bartal" pitchFamily="2" charset="-79"/>
            </a:endParaRPr>
          </a:p>
        </p:txBody>
      </p:sp>
      <p:pic>
        <p:nvPicPr>
          <p:cNvPr id="24578" name="Picture 2" descr="http://www.shayline.co.il/uploads/500x425%20%20%20%20%20%20%20%20%20%20%20%20%20%20%20%20%20%20%20%20%20%20%20%20%20%20%20%20%20%20%20%20%20%20%20%20%20%20%20%20%20%20%20%20%20%20%20%20%20%20%20%20%20%20%20%20%20%20%20%20%20%20%20%20%20%20%20%20%20%20%20%20%20%20%20%20%20%20%20%20%20%20%20%20%20%20%20%20%20%20%20%20%20%20%20%20%20%20%20_29_pic_1306406379364f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0" y="1930400"/>
            <a:ext cx="4762500" cy="404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03899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he-IL" sz="4800" dirty="0">
                <a:ln w="50800"/>
                <a:solidFill>
                  <a:schemeClr val="bg1">
                    <a:shade val="50000"/>
                  </a:schemeClr>
                </a:solidFill>
                <a:effectLst/>
                <a:cs typeface="Bartal" pitchFamily="2" charset="-79"/>
              </a:rPr>
              <a:t>ובזכותן ה' סולח לעם ישראל,</a:t>
            </a:r>
            <a:endParaRPr lang="en-US" sz="4800" dirty="0">
              <a:ln w="50800"/>
              <a:solidFill>
                <a:schemeClr val="bg1">
                  <a:shade val="50000"/>
                </a:schemeClr>
              </a:solidFill>
              <a:effectLst/>
              <a:cs typeface="Bartal" pitchFamily="2" charset="-79"/>
            </a:endParaRPr>
          </a:p>
        </p:txBody>
      </p:sp>
      <p:pic>
        <p:nvPicPr>
          <p:cNvPr id="25602" name="Picture 2" descr="http://www.ortora.com/wp-content/uploads/%d7%9e%d7%90%d7%96%d7%a0%d7%99%d7%99%d7%9d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7065" y="2151420"/>
            <a:ext cx="3309870" cy="3606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99593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he-IL" sz="9600" dirty="0">
                <a:ln w="50800"/>
                <a:solidFill>
                  <a:schemeClr val="bg1">
                    <a:shade val="50000"/>
                  </a:schemeClr>
                </a:solidFill>
                <a:effectLst/>
                <a:cs typeface="Bartal" pitchFamily="2" charset="-79"/>
              </a:rPr>
              <a:t>וה' גילה לו.</a:t>
            </a:r>
            <a:endParaRPr lang="en-US" sz="9600" dirty="0">
              <a:ln w="50800"/>
              <a:solidFill>
                <a:schemeClr val="bg1">
                  <a:shade val="50000"/>
                </a:schemeClr>
              </a:solidFill>
              <a:effectLst/>
              <a:cs typeface="Bartal" pitchFamily="2" charset="-79"/>
            </a:endParaRPr>
          </a:p>
        </p:txBody>
      </p:sp>
      <p:pic>
        <p:nvPicPr>
          <p:cNvPr id="26626" name="Picture 2" descr="http://fscomps.fotosearch.com/compc/CSP/CSP991/k1193162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383" b="90000" l="7778" r="92778">
                        <a14:foregroundMark x1="76667" y1="25957" x2="89444" y2="18085"/>
                        <a14:foregroundMark x1="59722" y1="16383" x2="62222" y2="6383"/>
                        <a14:foregroundMark x1="34444" y1="17021" x2="28056" y2="8936"/>
                        <a14:foregroundMark x1="20000" y1="34043" x2="7778" y2="30426"/>
                        <a14:foregroundMark x1="20833" y1="53404" x2="11389" y2="57234"/>
                        <a14:foregroundMark x1="73333" y1="60213" x2="83889" y2="68085"/>
                        <a14:foregroundMark x1="57500" y1="73617" x2="55000" y2="84468"/>
                        <a14:foregroundMark x1="52500" y1="87234" x2="45833" y2="89362"/>
                        <a14:foregroundMark x1="82500" y1="42128" x2="92778" y2="446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0" y="1716087"/>
            <a:ext cx="3429000" cy="447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58171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he-IL" dirty="0">
                <a:ln w="50800"/>
                <a:solidFill>
                  <a:schemeClr val="bg1">
                    <a:shade val="50000"/>
                  </a:schemeClr>
                </a:solidFill>
                <a:effectLst/>
                <a:cs typeface="Bartal" pitchFamily="2" charset="-79"/>
              </a:rPr>
              <a:t>וכך נאמר</a:t>
            </a:r>
            <a:r>
              <a:rPr lang="he-IL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  <a:cs typeface="Bartal" pitchFamily="2" charset="-79"/>
              </a:rPr>
              <a:t>:</a:t>
            </a:r>
            <a:endParaRPr lang="he-IL" dirty="0">
              <a:ln w="50800"/>
              <a:solidFill>
                <a:schemeClr val="bg1">
                  <a:shade val="50000"/>
                </a:schemeClr>
              </a:solidFill>
              <a:effectLst/>
              <a:cs typeface="Bartal" pitchFamily="2" charset="-79"/>
            </a:endParaRPr>
          </a:p>
        </p:txBody>
      </p:sp>
      <p:pic>
        <p:nvPicPr>
          <p:cNvPr id="27654" name="Picture 6" descr="http://regaimshop.co.il/upload/8575IMG_269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556792"/>
            <a:ext cx="2940288" cy="4777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43351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701824"/>
            <a:ext cx="8229600" cy="1143000"/>
          </a:xfrm>
        </p:spPr>
        <p:txBody>
          <a:bodyPr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he-IL" sz="6000" dirty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Guttman Stam" panose="02010401010101010101" pitchFamily="2" charset="-79"/>
                <a:cs typeface="Guttman Stam" panose="02010401010101010101" pitchFamily="2" charset="-79"/>
              </a:rPr>
              <a:t>וירד ה' בענן ויתייצב עמו שם ויקרא בשם ה':</a:t>
            </a:r>
            <a:endParaRPr lang="en-US" sz="6000" dirty="0">
              <a:ln w="50800"/>
              <a:solidFill>
                <a:schemeClr val="bg1">
                  <a:shade val="50000"/>
                </a:schemeClr>
              </a:solidFill>
              <a:effectLst/>
              <a:cs typeface="Guttman Stam" panose="02010401010101010101" pitchFamily="2" charset="-79"/>
            </a:endParaRPr>
          </a:p>
        </p:txBody>
      </p:sp>
      <p:pic>
        <p:nvPicPr>
          <p:cNvPr id="28676" name="Picture 4" descr="http://www.egoline.co.il/wp-content/uploads/2011/12/Cloud-Hosting4-258x189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24" b="89418" l="1163" r="9728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787401"/>
            <a:ext cx="6172778" cy="4521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9979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874442"/>
          </a:xfrm>
        </p:spPr>
        <p:txBody>
          <a:bodyPr>
            <a:normAutofit fontScale="90000"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>
              <a:lnSpc>
                <a:spcPct val="150000"/>
              </a:lnSpc>
            </a:pPr>
            <a:r>
              <a:rPr lang="he-IL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Guttman Stam" panose="02010401010101010101" pitchFamily="2" charset="-79"/>
                <a:cs typeface="Guttman Stam" panose="02010401010101010101" pitchFamily="2" charset="-79"/>
              </a:rPr>
              <a:t/>
            </a:r>
            <a:br>
              <a:rPr lang="he-IL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Guttman Stam" panose="02010401010101010101" pitchFamily="2" charset="-79"/>
                <a:cs typeface="Guttman Stam" panose="02010401010101010101" pitchFamily="2" charset="-79"/>
              </a:rPr>
            </a:br>
            <a:r>
              <a:rPr lang="he-IL" dirty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Guttman Stam" panose="02010401010101010101" pitchFamily="2" charset="-79"/>
                <a:cs typeface="Guttman Stam" panose="02010401010101010101" pitchFamily="2" charset="-79"/>
              </a:rPr>
              <a:t/>
            </a:r>
            <a:br>
              <a:rPr lang="he-IL" dirty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Guttman Stam" panose="02010401010101010101" pitchFamily="2" charset="-79"/>
                <a:cs typeface="Guttman Stam" panose="02010401010101010101" pitchFamily="2" charset="-79"/>
              </a:rPr>
            </a:br>
            <a:r>
              <a:rPr lang="he-IL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Guttman Stam" panose="02010401010101010101" pitchFamily="2" charset="-79"/>
                <a:cs typeface="Guttman Stam" panose="02010401010101010101" pitchFamily="2" charset="-79"/>
              </a:rPr>
              <a:t/>
            </a:r>
            <a:br>
              <a:rPr lang="he-IL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Guttman Stam" panose="02010401010101010101" pitchFamily="2" charset="-79"/>
                <a:cs typeface="Guttman Stam" panose="02010401010101010101" pitchFamily="2" charset="-79"/>
              </a:rPr>
            </a:br>
            <a:r>
              <a:rPr lang="he-IL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Guttman Stam" panose="02010401010101010101" pitchFamily="2" charset="-79"/>
                <a:cs typeface="Guttman Stam" panose="02010401010101010101" pitchFamily="2" charset="-79"/>
              </a:rPr>
              <a:t>וַיַּעֲבֹר </a:t>
            </a:r>
            <a:r>
              <a:rPr lang="he-IL" dirty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Guttman Stam" panose="02010401010101010101" pitchFamily="2" charset="-79"/>
                <a:cs typeface="Guttman Stam" panose="02010401010101010101" pitchFamily="2" charset="-79"/>
              </a:rPr>
              <a:t>ה' עַל פָּנָיו </a:t>
            </a:r>
            <a:r>
              <a:rPr lang="he-IL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Guttman Stam" panose="02010401010101010101" pitchFamily="2" charset="-79"/>
                <a:cs typeface="Guttman Stam" panose="02010401010101010101" pitchFamily="2" charset="-79"/>
              </a:rPr>
              <a:t>וַיִּקְרָא</a:t>
            </a:r>
            <a:r>
              <a:rPr lang="en-US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  <a:cs typeface="Guttman Stam" panose="02010401010101010101" pitchFamily="2" charset="-79"/>
              </a:rPr>
              <a:t>:</a:t>
            </a:r>
            <a:r>
              <a:rPr lang="en-US" dirty="0">
                <a:ln w="50800"/>
                <a:solidFill>
                  <a:schemeClr val="bg1">
                    <a:shade val="50000"/>
                  </a:schemeClr>
                </a:solidFill>
                <a:effectLst/>
                <a:cs typeface="Guttman Stam" panose="02010401010101010101" pitchFamily="2" charset="-79"/>
              </a:rPr>
              <a:t/>
            </a:r>
            <a:br>
              <a:rPr lang="en-US" dirty="0">
                <a:ln w="50800"/>
                <a:solidFill>
                  <a:schemeClr val="bg1">
                    <a:shade val="50000"/>
                  </a:schemeClr>
                </a:solidFill>
                <a:effectLst/>
                <a:cs typeface="Guttman Stam" panose="02010401010101010101" pitchFamily="2" charset="-79"/>
              </a:rPr>
            </a:br>
            <a:r>
              <a:rPr lang="he-IL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Guttman Stam" panose="02010401010101010101" pitchFamily="2" charset="-79"/>
                <a:cs typeface="Guttman Stam" panose="02010401010101010101" pitchFamily="2" charset="-79"/>
              </a:rPr>
              <a:t>ה', ה', אֵל </a:t>
            </a:r>
            <a:r>
              <a:rPr lang="he-IL" dirty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Guttman Stam" panose="02010401010101010101" pitchFamily="2" charset="-79"/>
                <a:cs typeface="Guttman Stam" panose="02010401010101010101" pitchFamily="2" charset="-79"/>
              </a:rPr>
              <a:t>רַחוּם וְחַנּוּן אֶרֶךְ אַפַּיִם וְרַב חֶסֶד וֶאֱמֶת</a:t>
            </a:r>
            <a:r>
              <a:rPr lang="en-US" dirty="0">
                <a:ln w="50800"/>
                <a:solidFill>
                  <a:schemeClr val="bg1">
                    <a:shade val="50000"/>
                  </a:schemeClr>
                </a:solidFill>
                <a:effectLst/>
                <a:cs typeface="Guttman Stam" panose="02010401010101010101" pitchFamily="2" charset="-79"/>
              </a:rPr>
              <a:t>:</a:t>
            </a:r>
            <a:br>
              <a:rPr lang="en-US" dirty="0">
                <a:ln w="50800"/>
                <a:solidFill>
                  <a:schemeClr val="bg1">
                    <a:shade val="50000"/>
                  </a:schemeClr>
                </a:solidFill>
                <a:effectLst/>
                <a:cs typeface="Guttman Stam" panose="02010401010101010101" pitchFamily="2" charset="-79"/>
              </a:rPr>
            </a:br>
            <a:r>
              <a:rPr lang="he-IL" dirty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Guttman Stam" panose="02010401010101010101" pitchFamily="2" charset="-79"/>
                <a:cs typeface="Guttman Stam" panose="02010401010101010101" pitchFamily="2" charset="-79"/>
              </a:rPr>
              <a:t>נֹצֵר חֶסֶד לָאֲלָפִים נֹשֵׂא </a:t>
            </a:r>
            <a:r>
              <a:rPr lang="he-IL" dirty="0" err="1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Guttman Stam" panose="02010401010101010101" pitchFamily="2" charset="-79"/>
                <a:cs typeface="Guttman Stam" panose="02010401010101010101" pitchFamily="2" charset="-79"/>
              </a:rPr>
              <a:t>עָוֹן</a:t>
            </a:r>
            <a:r>
              <a:rPr lang="he-IL" dirty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Guttman Stam" panose="02010401010101010101" pitchFamily="2" charset="-79"/>
                <a:cs typeface="Guttman Stam" panose="02010401010101010101" pitchFamily="2" charset="-79"/>
              </a:rPr>
              <a:t> וָפֶשַׁע וְחַטָּאָה</a:t>
            </a:r>
            <a:r>
              <a:rPr lang="en-US" dirty="0">
                <a:ln w="50800"/>
                <a:solidFill>
                  <a:schemeClr val="bg1">
                    <a:shade val="50000"/>
                  </a:schemeClr>
                </a:solidFill>
                <a:effectLst/>
                <a:cs typeface="Guttman Stam" panose="02010401010101010101" pitchFamily="2" charset="-79"/>
              </a:rPr>
              <a:t/>
            </a:r>
            <a:br>
              <a:rPr lang="en-US" dirty="0">
                <a:ln w="50800"/>
                <a:solidFill>
                  <a:schemeClr val="bg1">
                    <a:shade val="50000"/>
                  </a:schemeClr>
                </a:solidFill>
                <a:effectLst/>
                <a:cs typeface="Guttman Stam" panose="02010401010101010101" pitchFamily="2" charset="-79"/>
              </a:rPr>
            </a:br>
            <a:r>
              <a:rPr lang="he-IL" dirty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Guttman Stam" panose="02010401010101010101" pitchFamily="2" charset="-79"/>
                <a:cs typeface="Guttman Stam" panose="02010401010101010101" pitchFamily="2" charset="-79"/>
              </a:rPr>
              <a:t>וְנַקֵּה </a:t>
            </a:r>
            <a:endParaRPr lang="he-IL" dirty="0">
              <a:ln w="50800"/>
              <a:solidFill>
                <a:schemeClr val="bg1">
                  <a:shade val="50000"/>
                </a:schemeClr>
              </a:solidFill>
              <a:effectLst/>
              <a:latin typeface="Guttman Stam" panose="02010401010101010101" pitchFamily="2" charset="-79"/>
              <a:cs typeface="Guttman Stam" panose="02010401010101010101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2885770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he-IL" sz="5400" dirty="0">
                <a:ln w="50800"/>
                <a:solidFill>
                  <a:schemeClr val="bg1">
                    <a:shade val="50000"/>
                  </a:schemeClr>
                </a:solidFill>
                <a:effectLst/>
                <a:cs typeface="Bartal" pitchFamily="2" charset="-79"/>
              </a:rPr>
              <a:t>חז"ל סיפרו לנו משל נפלא:</a:t>
            </a:r>
            <a:endParaRPr lang="en-US" sz="5400" dirty="0">
              <a:ln w="50800"/>
              <a:solidFill>
                <a:schemeClr val="bg1">
                  <a:shade val="50000"/>
                </a:schemeClr>
              </a:solidFill>
              <a:effectLst/>
              <a:cs typeface="Bartal" pitchFamily="2" charset="-79"/>
            </a:endParaRPr>
          </a:p>
        </p:txBody>
      </p:sp>
      <p:pic>
        <p:nvPicPr>
          <p:cNvPr id="29698" name="Picture 2" descr="http://213.8.150.43/musagim/moreshet/moreshet_16/sages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556792"/>
            <a:ext cx="3574256" cy="4735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96316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629816"/>
            <a:ext cx="8229600" cy="1143000"/>
          </a:xfrm>
        </p:spPr>
        <p:txBody>
          <a:bodyPr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en-US" sz="4800" dirty="0">
                <a:ln w="50800"/>
                <a:solidFill>
                  <a:schemeClr val="bg1">
                    <a:shade val="50000"/>
                  </a:schemeClr>
                </a:solidFill>
                <a:effectLst/>
                <a:cs typeface="Bartal" pitchFamily="2" charset="-79"/>
              </a:rPr>
              <a:t> </a:t>
            </a:r>
            <a:r>
              <a:rPr lang="he-IL" sz="4800" dirty="0">
                <a:ln w="50800"/>
                <a:solidFill>
                  <a:schemeClr val="bg1">
                    <a:shade val="50000"/>
                  </a:schemeClr>
                </a:solidFill>
                <a:effectLst/>
                <a:cs typeface="Bartal" pitchFamily="2" charset="-79"/>
              </a:rPr>
              <a:t>"שנתעטף הקדוש ברוך </a:t>
            </a:r>
            <a:r>
              <a:rPr lang="he-IL" sz="480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  <a:cs typeface="Bartal" pitchFamily="2" charset="-79"/>
              </a:rPr>
              <a:t>הוא</a:t>
            </a:r>
            <a:br>
              <a:rPr lang="he-IL" sz="480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  <a:cs typeface="Bartal" pitchFamily="2" charset="-79"/>
              </a:rPr>
            </a:br>
            <a:r>
              <a:rPr lang="he-IL" sz="480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  <a:cs typeface="Bartal" pitchFamily="2" charset="-79"/>
              </a:rPr>
              <a:t>כשליח </a:t>
            </a:r>
            <a:r>
              <a:rPr lang="he-IL" sz="4800" dirty="0">
                <a:ln w="50800"/>
                <a:solidFill>
                  <a:schemeClr val="bg1">
                    <a:shade val="50000"/>
                  </a:schemeClr>
                </a:solidFill>
                <a:effectLst/>
                <a:cs typeface="Bartal" pitchFamily="2" charset="-79"/>
              </a:rPr>
              <a:t>צבור </a:t>
            </a:r>
            <a:r>
              <a:rPr lang="he-IL" sz="480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  <a:cs typeface="Bartal" pitchFamily="2" charset="-79"/>
              </a:rPr>
              <a:t/>
            </a:r>
            <a:br>
              <a:rPr lang="he-IL" sz="480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  <a:cs typeface="Bartal" pitchFamily="2" charset="-79"/>
              </a:rPr>
            </a:br>
            <a:r>
              <a:rPr lang="he-IL" sz="480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  <a:cs typeface="Bartal" pitchFamily="2" charset="-79"/>
              </a:rPr>
              <a:t>והראה </a:t>
            </a:r>
            <a:r>
              <a:rPr lang="he-IL" sz="4800" dirty="0">
                <a:ln w="50800"/>
                <a:solidFill>
                  <a:schemeClr val="bg1">
                    <a:shade val="50000"/>
                  </a:schemeClr>
                </a:solidFill>
                <a:effectLst/>
                <a:cs typeface="Bartal" pitchFamily="2" charset="-79"/>
              </a:rPr>
              <a:t>לו למשה סדר תפלה </a:t>
            </a:r>
            <a:endParaRPr lang="he-IL" sz="4800" dirty="0">
              <a:ln w="50800"/>
              <a:solidFill>
                <a:schemeClr val="bg1">
                  <a:shade val="50000"/>
                </a:schemeClr>
              </a:solidFill>
              <a:effectLst/>
              <a:cs typeface="Bartal" pitchFamily="2" charset="-79"/>
            </a:endParaRPr>
          </a:p>
        </p:txBody>
      </p:sp>
      <p:pic>
        <p:nvPicPr>
          <p:cNvPr id="30722" name="Picture 2" descr="http://www.haderech.co.il/stairs_to_heaven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420888"/>
            <a:ext cx="5867194" cy="4385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57566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he-IL" sz="4400" dirty="0">
                <a:ln w="50800"/>
                <a:solidFill>
                  <a:schemeClr val="bg1">
                    <a:shade val="50000"/>
                  </a:schemeClr>
                </a:solidFill>
                <a:effectLst/>
                <a:cs typeface="Bartal" pitchFamily="2" charset="-79"/>
              </a:rPr>
              <a:t>ואמר לו: אם יחטאו ישראל, יעשו לפני כסדר הזה ואני מוחל להם</a:t>
            </a:r>
            <a:r>
              <a:rPr lang="en-US" sz="4400" dirty="0">
                <a:ln w="50800"/>
                <a:solidFill>
                  <a:schemeClr val="bg1">
                    <a:shade val="50000"/>
                  </a:schemeClr>
                </a:solidFill>
                <a:effectLst/>
                <a:cs typeface="Bartal" pitchFamily="2" charset="-79"/>
              </a:rPr>
              <a:t>".</a:t>
            </a:r>
          </a:p>
        </p:txBody>
      </p:sp>
      <p:pic>
        <p:nvPicPr>
          <p:cNvPr id="31746" name="Picture 2" descr="http://www.hayadan.org.il/images/content2/tech/farm_tower_popsci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964" b="98198" l="9119" r="89970">
                        <a14:foregroundMark x1="61398" y1="13874" x2="62918" y2="8288"/>
                        <a14:foregroundMark x1="51064" y1="13514" x2="49544" y2="10090"/>
                        <a14:foregroundMark x1="56231" y1="11712" x2="54711" y2="3964"/>
                        <a14:foregroundMark x1="47416" y1="12613" x2="43769" y2="10991"/>
                        <a14:foregroundMark x1="74468" y1="61802" x2="74468" y2="49189"/>
                        <a14:foregroundMark x1="74468" y1="98198" x2="56231" y2="84685"/>
                        <a14:foregroundMark x1="40122" y1="91712" x2="42249" y2="8900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6410" y="1600200"/>
            <a:ext cx="2791179" cy="4708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10468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he-IL" sz="5400" dirty="0">
                <a:ln w="50800"/>
                <a:solidFill>
                  <a:schemeClr val="bg1">
                    <a:shade val="50000"/>
                  </a:schemeClr>
                </a:solidFill>
                <a:effectLst/>
                <a:cs typeface="Bartal" pitchFamily="2" charset="-79"/>
              </a:rPr>
              <a:t>הקב"ה לימד את משה רבינו איך לומר את י"ג המידות</a:t>
            </a:r>
            <a:endParaRPr lang="en-US" sz="5400" dirty="0">
              <a:ln w="50800"/>
              <a:solidFill>
                <a:schemeClr val="bg1">
                  <a:shade val="50000"/>
                </a:schemeClr>
              </a:solidFill>
              <a:effectLst/>
              <a:cs typeface="Bartal" pitchFamily="2" charset="-79"/>
            </a:endParaRPr>
          </a:p>
        </p:txBody>
      </p:sp>
      <p:pic>
        <p:nvPicPr>
          <p:cNvPr id="32770" name="Picture 2" descr="http://1.bp.blogspot.com/_6suDEPrHcSE/SoVG2zySMGI/AAAAAAAAAD8/FQB-mUX_2KM/s400/zdaka+%D7%A6%D7%91%D7%95%D7%A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500" b="98500" l="6545" r="93091">
                        <a14:foregroundMark x1="34909" y1="98500" x2="41091" y2="84000"/>
                        <a14:foregroundMark x1="28364" y1="40250" x2="6909" y2="14750"/>
                        <a14:foregroundMark x1="78909" y1="46000" x2="93091" y2="7500"/>
                        <a14:foregroundMark x1="51636" y1="28500" x2="50545" y2="34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049462"/>
            <a:ext cx="3253903" cy="473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71543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he-IL" sz="5400" dirty="0">
                <a:ln w="50800"/>
                <a:solidFill>
                  <a:schemeClr val="bg1">
                    <a:shade val="50000"/>
                  </a:schemeClr>
                </a:solidFill>
                <a:effectLst/>
                <a:cs typeface="Bartal" pitchFamily="2" charset="-79"/>
              </a:rPr>
              <a:t>והבטיח </a:t>
            </a:r>
            <a:r>
              <a:rPr lang="he-IL" sz="540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  <a:cs typeface="Bartal" pitchFamily="2" charset="-79"/>
              </a:rPr>
              <a:t>שכשישראל יעשו </a:t>
            </a:r>
            <a:r>
              <a:rPr lang="he-IL" sz="5400" dirty="0">
                <a:ln w="50800"/>
                <a:solidFill>
                  <a:schemeClr val="bg1">
                    <a:shade val="50000"/>
                  </a:schemeClr>
                </a:solidFill>
                <a:effectLst/>
                <a:cs typeface="Bartal" pitchFamily="2" charset="-79"/>
              </a:rPr>
              <a:t>כך</a:t>
            </a:r>
            <a:endParaRPr lang="en-US" sz="5400" dirty="0">
              <a:ln w="50800"/>
              <a:solidFill>
                <a:schemeClr val="bg1">
                  <a:shade val="50000"/>
                </a:schemeClr>
              </a:solidFill>
              <a:effectLst/>
              <a:cs typeface="Bartal" pitchFamily="2" charset="-79"/>
            </a:endParaRPr>
          </a:p>
        </p:txBody>
      </p:sp>
      <p:pic>
        <p:nvPicPr>
          <p:cNvPr id="33794" name="Picture 2" descr="http://2.bp.blogspot.com/_6suDEPrHcSE/TM16my6WkjI/AAAAAAAAAfA/3Wg1BF8TvE0/s1600/%D7%94%D7%A8%D7%A9%D7%9C%D7%94+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67875" y1="32535" x2="65500" y2="37589"/>
                        <a14:foregroundMark x1="54125" y1="38032" x2="59500" y2="28723"/>
                        <a14:foregroundMark x1="63875" y1="41489" x2="53125" y2="404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-5258"/>
            <a:ext cx="4824536" cy="6802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77364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773832"/>
            <a:ext cx="8229600" cy="1143000"/>
          </a:xfrm>
        </p:spPr>
        <p:txBody>
          <a:bodyPr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he-IL" sz="6600" dirty="0">
                <a:ln w="50800"/>
                <a:solidFill>
                  <a:schemeClr val="bg1">
                    <a:shade val="50000"/>
                  </a:schemeClr>
                </a:solidFill>
                <a:effectLst/>
                <a:cs typeface="Bartal" pitchFamily="2" charset="-79"/>
              </a:rPr>
              <a:t>הקב"ה יסלח לישראל.</a:t>
            </a:r>
            <a:endParaRPr lang="en-US" sz="6600" dirty="0">
              <a:ln w="50800"/>
              <a:solidFill>
                <a:schemeClr val="bg1">
                  <a:shade val="50000"/>
                </a:schemeClr>
              </a:solidFill>
              <a:effectLst/>
              <a:cs typeface="Bartal" pitchFamily="2" charset="-79"/>
            </a:endParaRPr>
          </a:p>
        </p:txBody>
      </p:sp>
      <p:pic>
        <p:nvPicPr>
          <p:cNvPr id="34818" name="Picture 2" descr="http://2.bp.blogspot.com/_6suDEPrHcSE/TM160sylL9I/AAAAAAAAAfE/Y6npa-Mrwuc/s1600/%D7%94%D7%A8%D7%A9%D7%9C%D7%94+%D7%9B%D7%95%D7%AA%D7%91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6125" b="29794"/>
          <a:stretch/>
        </p:blipFill>
        <p:spPr bwMode="auto">
          <a:xfrm>
            <a:off x="1043608" y="2060848"/>
            <a:ext cx="7056784" cy="4400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47624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he-IL" sz="540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  <a:cs typeface="Bartal" pitchFamily="2" charset="-79"/>
              </a:rPr>
              <a:t>הכוונה, </a:t>
            </a:r>
            <a:r>
              <a:rPr lang="he-IL" sz="5400" dirty="0">
                <a:ln w="50800"/>
                <a:solidFill>
                  <a:schemeClr val="bg1">
                    <a:shade val="50000"/>
                  </a:schemeClr>
                </a:solidFill>
                <a:effectLst/>
                <a:cs typeface="Bartal" pitchFamily="2" charset="-79"/>
              </a:rPr>
              <a:t>שגם </a:t>
            </a:r>
            <a:r>
              <a:rPr lang="he-IL" sz="540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  <a:cs typeface="Bartal" pitchFamily="2" charset="-79"/>
              </a:rPr>
              <a:t>יתפללו ככה</a:t>
            </a:r>
            <a:endParaRPr lang="en-US" sz="5400" dirty="0">
              <a:ln w="50800"/>
              <a:solidFill>
                <a:schemeClr val="bg1">
                  <a:shade val="50000"/>
                </a:schemeClr>
              </a:solidFill>
              <a:effectLst/>
              <a:cs typeface="Bartal" pitchFamily="2" charset="-79"/>
            </a:endParaRPr>
          </a:p>
        </p:txBody>
      </p:sp>
      <p:pic>
        <p:nvPicPr>
          <p:cNvPr id="4" name="Picture 2" descr="http://1.bp.blogspot.com/_6suDEPrHcSE/SoVG2zySMGI/AAAAAAAAAD8/FQB-mUX_2KM/s400/zdaka+%D7%A6%D7%91%D7%95%D7%A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500" b="98500" l="6545" r="93091">
                        <a14:foregroundMark x1="34909" y1="98500" x2="41091" y2="84000"/>
                        <a14:foregroundMark x1="28364" y1="40250" x2="6909" y2="14750"/>
                        <a14:foregroundMark x1="78909" y1="46000" x2="93091" y2="7500"/>
                        <a14:foregroundMark x1="51636" y1="28500" x2="50545" y2="34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0602" y="1988840"/>
            <a:ext cx="2709343" cy="3940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1.bp.blogspot.com/_6suDEPrHcSE/SoVG2zySMGI/AAAAAAAAAD8/FQB-mUX_2KM/s400/zdaka+%D7%A6%D7%91%D7%95%D7%A2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500" b="98500" l="6545" r="93091">
                        <a14:foregroundMark x1="34909" y1="98500" x2="41091" y2="84000"/>
                        <a14:foregroundMark x1="28364" y1="40250" x2="6909" y2="14750"/>
                        <a14:foregroundMark x1="78909" y1="46000" x2="93091" y2="7500"/>
                        <a14:foregroundMark x1="51636" y1="28500" x2="50545" y2="34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8736" y="4365104"/>
            <a:ext cx="1479401" cy="2151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1.bp.blogspot.com/_6suDEPrHcSE/SoVG2zySMGI/AAAAAAAAAD8/FQB-mUX_2KM/s400/zdaka+%D7%A6%D7%91%D7%95%D7%A2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500" b="98500" l="6545" r="93091">
                        <a14:foregroundMark x1="34909" y1="98500" x2="41091" y2="84000"/>
                        <a14:foregroundMark x1="28364" y1="40250" x2="6909" y2="14750"/>
                        <a14:foregroundMark x1="78909" y1="46000" x2="93091" y2="7500"/>
                        <a14:foregroundMark x1="51636" y1="28500" x2="50545" y2="34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392" y="1169226"/>
            <a:ext cx="2097189" cy="3050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1.bp.blogspot.com/_6suDEPrHcSE/SoVG2zySMGI/AAAAAAAAAD8/FQB-mUX_2KM/s400/zdaka+%D7%A6%D7%91%D7%95%D7%A2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500" b="98500" l="6545" r="93091">
                        <a14:foregroundMark x1="34909" y1="98500" x2="41091" y2="84000"/>
                        <a14:foregroundMark x1="28364" y1="40250" x2="6909" y2="14750"/>
                        <a14:foregroundMark x1="78909" y1="46000" x2="93091" y2="7500"/>
                        <a14:foregroundMark x1="51636" y1="28500" x2="50545" y2="34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89" y="1052736"/>
            <a:ext cx="3253903" cy="473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17173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he-IL" sz="4800" dirty="0">
                <a:ln w="50800"/>
                <a:solidFill>
                  <a:schemeClr val="bg1">
                    <a:shade val="50000"/>
                  </a:schemeClr>
                </a:solidFill>
                <a:effectLst/>
                <a:cs typeface="Bartal" pitchFamily="2" charset="-79"/>
              </a:rPr>
              <a:t>וגם יתנהגו ברחמים אחד עם השני כמו שהקב"ה מרחם...</a:t>
            </a:r>
            <a:endParaRPr lang="en-US" sz="4800" dirty="0">
              <a:ln w="50800"/>
              <a:solidFill>
                <a:schemeClr val="bg1">
                  <a:shade val="50000"/>
                </a:schemeClr>
              </a:solidFill>
              <a:effectLst/>
              <a:cs typeface="Bartal" pitchFamily="2" charset="-79"/>
            </a:endParaRPr>
          </a:p>
        </p:txBody>
      </p:sp>
      <p:pic>
        <p:nvPicPr>
          <p:cNvPr id="35842" name="Picture 2" descr="http://www.picjew.com/Preview/2108201210285079580001530437iyzktlmljrcf0jar4keqs4pb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18130" y1="35000" x2="15581" y2="41800"/>
                      </a14:backgroundRemoval>
                    </a14:imgEffect>
                    <a14:imgEffect>
                      <a14:artisticPlasticWrap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103" b="9142"/>
          <a:stretch/>
        </p:blipFill>
        <p:spPr bwMode="auto">
          <a:xfrm>
            <a:off x="2195736" y="1487808"/>
            <a:ext cx="4896543" cy="5323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67931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פסגה">
  <a:themeElements>
    <a:clrScheme name="פסגה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פסגה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פסגה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156</TotalTime>
  <Words>249</Words>
  <Application>Microsoft Office PowerPoint</Application>
  <PresentationFormat>‫הצגה על המסך (4:3)</PresentationFormat>
  <Paragraphs>37</Paragraphs>
  <Slides>37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37</vt:i4>
      </vt:variant>
    </vt:vector>
  </HeadingPairs>
  <TitlesOfParts>
    <vt:vector size="38" baseType="lpstr">
      <vt:lpstr>פסגה</vt:lpstr>
      <vt:lpstr>י"ג מידות הרחמים</vt:lpstr>
      <vt:lpstr>אומרים אותן כל כך הרבה פעמים </vt:lpstr>
      <vt:lpstr>בסליחות, בתחנון </vt:lpstr>
      <vt:lpstr>ובמיוחד ביום הכיפורים: 26 פעמים</vt:lpstr>
      <vt:lpstr>למה אומרים את התפילה הזו?</vt:lpstr>
      <vt:lpstr>מה הפירוש שלה?</vt:lpstr>
      <vt:lpstr>מניין היא הגיעה אלינו?</vt:lpstr>
      <vt:lpstr>ובכן,</vt:lpstr>
      <vt:lpstr>זו תפילה עתיקה ביותר</vt:lpstr>
      <vt:lpstr>שהקב"ה בכבודו ובעצמו לימד אותנו להתפלל...</vt:lpstr>
      <vt:lpstr>לאחר חטא העגל</vt:lpstr>
      <vt:lpstr>הקב"ה רצה להשמיד את עם ישראל</vt:lpstr>
      <vt:lpstr>משה רבינו התפלל במשך 40 יום שה' יסלח לעם ישראל על החטא הגדול,</vt:lpstr>
      <vt:lpstr>לאחר 40 יום ה' סלח, אבל עדיין עם ישראל נשאר רחוק ממנו</vt:lpstr>
      <vt:lpstr>משה רבינו עלה ל40 יום נוספים</vt:lpstr>
      <vt:lpstr>להתקרב לה' ולקבל את הלוחות השניים</vt:lpstr>
      <vt:lpstr>בסוף התקופה, בזכות משה רבינו, </vt:lpstr>
      <vt:lpstr>עם ישראל חזר להיות קרוב לה' כאילו לא היה חטא מעולם,</vt:lpstr>
      <vt:lpstr>עם ישראל עמד להמשיך במסע לארץ ישראל כשה' מלווה אותו.</vt:lpstr>
      <vt:lpstr>באותה הזדמנות משה רבינו ביקש בקשה...</vt:lpstr>
      <vt:lpstr>בקשה מאוד גדולה</vt:lpstr>
      <vt:lpstr>וה' הסכים לתת אותה למשה.</vt:lpstr>
      <vt:lpstr>משה רבינו ביקש שה' ילמד אותו</vt:lpstr>
      <vt:lpstr>את הדרכים המיוחדות שבהן הוא מתייחס ומתנהג עם עם ישראל</vt:lpstr>
      <vt:lpstr>ובזכותן ה' סולח לעם ישראל,</vt:lpstr>
      <vt:lpstr>וה' גילה לו.</vt:lpstr>
      <vt:lpstr>וכך נאמר:</vt:lpstr>
      <vt:lpstr>וירד ה' בענן ויתייצב עמו שם ויקרא בשם ה':</vt:lpstr>
      <vt:lpstr>   וַיַּעֲבֹר ה' עַל פָּנָיו וַיִּקְרָא: ה', ה', אֵל רַחוּם וְחַנּוּן אֶרֶךְ אַפַּיִם וְרַב חֶסֶד וֶאֱמֶת: נֹצֵר חֶסֶד לָאֲלָפִים נֹשֵׂא עָוֹן וָפֶשַׁע וְחַטָּאָה וְנַקֵּה </vt:lpstr>
      <vt:lpstr>חז"ל סיפרו לנו משל נפלא:</vt:lpstr>
      <vt:lpstr> "שנתעטף הקדוש ברוך הוא כשליח צבור  והראה לו למשה סדר תפלה </vt:lpstr>
      <vt:lpstr>ואמר לו: אם יחטאו ישראל, יעשו לפני כסדר הזה ואני מוחל להם".</vt:lpstr>
      <vt:lpstr>הקב"ה לימד את משה רבינו איך לומר את י"ג המידות</vt:lpstr>
      <vt:lpstr>והבטיח שכשישראל יעשו כך</vt:lpstr>
      <vt:lpstr>הקב"ה יסלח לישראל.</vt:lpstr>
      <vt:lpstr>הכוונה, שגם יתפללו ככה</vt:lpstr>
      <vt:lpstr>וגם יתנהגו ברחמים אחד עם השני כמו שהקב"ה מרחם...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User</dc:creator>
  <cp:lastModifiedBy>User</cp:lastModifiedBy>
  <cp:revision>15</cp:revision>
  <dcterms:created xsi:type="dcterms:W3CDTF">2015-09-17T21:37:35Z</dcterms:created>
  <dcterms:modified xsi:type="dcterms:W3CDTF">2015-09-18T00:14:16Z</dcterms:modified>
</cp:coreProperties>
</file>