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726" r:id="rId1"/>
  </p:sldMasterIdLst>
  <p:notesMasterIdLst>
    <p:notesMasterId r:id="rId34"/>
  </p:notesMasterIdLst>
  <p:sldIdLst>
    <p:sldId id="256" r:id="rId2"/>
    <p:sldId id="309" r:id="rId3"/>
    <p:sldId id="314" r:id="rId4"/>
    <p:sldId id="319" r:id="rId5"/>
    <p:sldId id="301" r:id="rId6"/>
    <p:sldId id="303" r:id="rId7"/>
    <p:sldId id="312" r:id="rId8"/>
    <p:sldId id="304" r:id="rId9"/>
    <p:sldId id="308" r:id="rId10"/>
    <p:sldId id="310" r:id="rId11"/>
    <p:sldId id="311" r:id="rId12"/>
    <p:sldId id="298" r:id="rId13"/>
    <p:sldId id="306" r:id="rId14"/>
    <p:sldId id="313" r:id="rId15"/>
    <p:sldId id="267" r:id="rId16"/>
    <p:sldId id="290" r:id="rId17"/>
    <p:sldId id="291" r:id="rId18"/>
    <p:sldId id="271" r:id="rId19"/>
    <p:sldId id="272" r:id="rId20"/>
    <p:sldId id="274" r:id="rId21"/>
    <p:sldId id="275" r:id="rId22"/>
    <p:sldId id="276" r:id="rId23"/>
    <p:sldId id="277" r:id="rId24"/>
    <p:sldId id="278" r:id="rId25"/>
    <p:sldId id="279" r:id="rId26"/>
    <p:sldId id="280" r:id="rId27"/>
    <p:sldId id="320" r:id="rId28"/>
    <p:sldId id="315" r:id="rId29"/>
    <p:sldId id="316" r:id="rId30"/>
    <p:sldId id="317" r:id="rId31"/>
    <p:sldId id="318" r:id="rId32"/>
    <p:sldId id="321" r:id="rId33"/>
  </p:sldIdLst>
  <p:sldSz cx="12192000" cy="6858000"/>
  <p:notesSz cx="6858000" cy="9144000"/>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D2F"/>
    <a:srgbClr val="FFDD71"/>
    <a:srgbClr val="C7BE0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5074" autoAdjust="0"/>
    <p:restoredTop sz="94660"/>
  </p:normalViewPr>
  <p:slideViewPr>
    <p:cSldViewPr snapToGrid="0">
      <p:cViewPr>
        <p:scale>
          <a:sx n="50" d="100"/>
          <a:sy n="50" d="100"/>
        </p:scale>
        <p:origin x="1284" y="34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3886200" y="0"/>
            <a:ext cx="2971800" cy="458788"/>
          </a:xfrm>
          <a:prstGeom prst="rect">
            <a:avLst/>
          </a:prstGeom>
        </p:spPr>
        <p:txBody>
          <a:bodyPr vert="horz" lIns="91440" tIns="45720" rIns="91440" bIns="45720" rtlCol="1"/>
          <a:lstStyle>
            <a:lvl1pPr algn="r">
              <a:defRPr sz="1200"/>
            </a:lvl1pPr>
          </a:lstStyle>
          <a:p>
            <a:endParaRPr lang="he-IL"/>
          </a:p>
        </p:txBody>
      </p:sp>
      <p:sp>
        <p:nvSpPr>
          <p:cNvPr id="3" name="מציין מיקום של תאריך 2"/>
          <p:cNvSpPr>
            <a:spLocks noGrp="1"/>
          </p:cNvSpPr>
          <p:nvPr>
            <p:ph type="dt" idx="1"/>
          </p:nvPr>
        </p:nvSpPr>
        <p:spPr>
          <a:xfrm>
            <a:off x="1588" y="0"/>
            <a:ext cx="2971800" cy="458788"/>
          </a:xfrm>
          <a:prstGeom prst="rect">
            <a:avLst/>
          </a:prstGeom>
        </p:spPr>
        <p:txBody>
          <a:bodyPr vert="horz" lIns="91440" tIns="45720" rIns="91440" bIns="45720" rtlCol="1"/>
          <a:lstStyle>
            <a:lvl1pPr algn="l">
              <a:defRPr sz="1200"/>
            </a:lvl1pPr>
          </a:lstStyle>
          <a:p>
            <a:fld id="{E268E239-6E78-4821-9698-362EAA4D265F}" type="datetimeFigureOut">
              <a:rPr lang="he-IL" smtClean="0"/>
              <a:t>כ"א/אלול/תשפ"א</a:t>
            </a:fld>
            <a:endParaRPr lang="he-IL"/>
          </a:p>
        </p:txBody>
      </p:sp>
      <p:sp>
        <p:nvSpPr>
          <p:cNvPr id="4" name="מציין מיקום של תמונת שקופית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1" anchor="ctr"/>
          <a:lstStyle/>
          <a:p>
            <a:endParaRPr lang="he-IL"/>
          </a:p>
        </p:txBody>
      </p:sp>
      <p:sp>
        <p:nvSpPr>
          <p:cNvPr id="5" name="מציין מיקום של הערות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6" name="מציין מיקום של כותרת תחתונה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r">
              <a:defRPr sz="1200"/>
            </a:lvl1pPr>
          </a:lstStyle>
          <a:p>
            <a:endParaRPr lang="he-IL"/>
          </a:p>
        </p:txBody>
      </p:sp>
      <p:sp>
        <p:nvSpPr>
          <p:cNvPr id="7" name="מציין מיקום של מספר שקופית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l">
              <a:defRPr sz="1200"/>
            </a:lvl1pPr>
          </a:lstStyle>
          <a:p>
            <a:fld id="{BED41000-9C09-4EE1-A252-6404B6EA4C34}" type="slidenum">
              <a:rPr lang="he-IL" smtClean="0"/>
              <a:t>‹#›</a:t>
            </a:fld>
            <a:endParaRPr lang="he-IL"/>
          </a:p>
        </p:txBody>
      </p:sp>
    </p:spTree>
    <p:extLst>
      <p:ext uri="{BB962C8B-B14F-4D97-AF65-F5344CB8AC3E}">
        <p14:creationId xmlns:p14="http://schemas.microsoft.com/office/powerpoint/2010/main" val="1420196434"/>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בכל כוורת מלכה אחת, היא הכי גדולה בכוורת והתפקיד שלה הוא להטיל ביצים מהם יוצאים הצאצאים.</a:t>
            </a:r>
            <a:r>
              <a:rPr lang="he-IL" baseline="0" dirty="0"/>
              <a:t> </a:t>
            </a:r>
            <a:r>
              <a:rPr lang="he-IL" baseline="0" dirty="0" err="1"/>
              <a:t>רימות</a:t>
            </a:r>
            <a:r>
              <a:rPr lang="he-IL" baseline="0" dirty="0"/>
              <a:t> שהופכות לדבורים. הפועלות מטפלות במלכה ומאכילות אותה במזון מלכות, הן מאכילות גם את הצאצאים.</a:t>
            </a:r>
            <a:endParaRPr lang="he-IL" dirty="0"/>
          </a:p>
        </p:txBody>
      </p:sp>
      <p:sp>
        <p:nvSpPr>
          <p:cNvPr id="4" name="מציין מיקום של מספר שקופית 3"/>
          <p:cNvSpPr>
            <a:spLocks noGrp="1"/>
          </p:cNvSpPr>
          <p:nvPr>
            <p:ph type="sldNum" sz="quarter" idx="10"/>
          </p:nvPr>
        </p:nvSpPr>
        <p:spPr/>
        <p:txBody>
          <a:bodyPr/>
          <a:lstStyle/>
          <a:p>
            <a:fld id="{BED41000-9C09-4EE1-A252-6404B6EA4C34}" type="slidenum">
              <a:rPr lang="he-IL" smtClean="0"/>
              <a:t>6</a:t>
            </a:fld>
            <a:endParaRPr lang="he-IL"/>
          </a:p>
        </p:txBody>
      </p:sp>
    </p:spTree>
    <p:extLst>
      <p:ext uri="{BB962C8B-B14F-4D97-AF65-F5344CB8AC3E}">
        <p14:creationId xmlns:p14="http://schemas.microsoft.com/office/powerpoint/2010/main" val="5917095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בכוורת יש מאות זכרים. הזכרים לא מייצרים דבש וגם לא יכולים לעקוץ, למעשה אין להם תפקידים בכוורת ותפקידם היחידי הוא להפרות את המלכה כדי שיהיו צאצאים. </a:t>
            </a:r>
          </a:p>
        </p:txBody>
      </p:sp>
      <p:sp>
        <p:nvSpPr>
          <p:cNvPr id="4" name="מציין מיקום של מספר שקופית 3"/>
          <p:cNvSpPr>
            <a:spLocks noGrp="1"/>
          </p:cNvSpPr>
          <p:nvPr>
            <p:ph type="sldNum" sz="quarter" idx="10"/>
          </p:nvPr>
        </p:nvSpPr>
        <p:spPr/>
        <p:txBody>
          <a:bodyPr/>
          <a:lstStyle/>
          <a:p>
            <a:fld id="{BED41000-9C09-4EE1-A252-6404B6EA4C34}" type="slidenum">
              <a:rPr lang="he-IL" smtClean="0"/>
              <a:t>8</a:t>
            </a:fld>
            <a:endParaRPr lang="he-IL"/>
          </a:p>
        </p:txBody>
      </p:sp>
    </p:spTree>
    <p:extLst>
      <p:ext uri="{BB962C8B-B14F-4D97-AF65-F5344CB8AC3E}">
        <p14:creationId xmlns:p14="http://schemas.microsoft.com/office/powerpoint/2010/main" val="3446808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he-IL" baseline="0" dirty="0"/>
              <a:t>תפקידן לבנות תאים מ"דונג", </a:t>
            </a:r>
            <a:r>
              <a:rPr lang="he-IL" dirty="0"/>
              <a:t>לנקות את הכוורת, לשמור</a:t>
            </a:r>
            <a:r>
              <a:rPr lang="he-IL" baseline="0" dirty="0"/>
              <a:t> על הכוורת מאויבים, </a:t>
            </a:r>
            <a:r>
              <a:rPr lang="he-IL" dirty="0"/>
              <a:t>להאכיל את המלכה, את הזכרים ואת הצאצאים. להביא צוף ואבקה מהפרחים ולהכין מהם דבש.</a:t>
            </a:r>
          </a:p>
          <a:p>
            <a:endParaRPr lang="he-IL" dirty="0"/>
          </a:p>
        </p:txBody>
      </p:sp>
      <p:sp>
        <p:nvSpPr>
          <p:cNvPr id="4" name="מציין מיקום של מספר שקופית 3"/>
          <p:cNvSpPr>
            <a:spLocks noGrp="1"/>
          </p:cNvSpPr>
          <p:nvPr>
            <p:ph type="sldNum" sz="quarter" idx="10"/>
          </p:nvPr>
        </p:nvSpPr>
        <p:spPr/>
        <p:txBody>
          <a:bodyPr/>
          <a:lstStyle/>
          <a:p>
            <a:fld id="{BED41000-9C09-4EE1-A252-6404B6EA4C34}" type="slidenum">
              <a:rPr lang="he-IL" smtClean="0"/>
              <a:t>9</a:t>
            </a:fld>
            <a:endParaRPr lang="he-IL"/>
          </a:p>
        </p:txBody>
      </p:sp>
    </p:spTree>
    <p:extLst>
      <p:ext uri="{BB962C8B-B14F-4D97-AF65-F5344CB8AC3E}">
        <p14:creationId xmlns:p14="http://schemas.microsoft.com/office/powerpoint/2010/main" val="12708620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הן מוצצות צוף באמצעות "חדק" לאחר מכן שומרות אותו בתוך קיבה מיוחדת "קיבת דבש" עד שמגיעות לכוורת.</a:t>
            </a:r>
          </a:p>
        </p:txBody>
      </p:sp>
      <p:sp>
        <p:nvSpPr>
          <p:cNvPr id="4" name="מציין מיקום של מספר שקופית 3"/>
          <p:cNvSpPr>
            <a:spLocks noGrp="1"/>
          </p:cNvSpPr>
          <p:nvPr>
            <p:ph type="sldNum" sz="quarter" idx="10"/>
          </p:nvPr>
        </p:nvSpPr>
        <p:spPr/>
        <p:txBody>
          <a:bodyPr/>
          <a:lstStyle/>
          <a:p>
            <a:fld id="{BED41000-9C09-4EE1-A252-6404B6EA4C34}" type="slidenum">
              <a:rPr lang="he-IL" smtClean="0"/>
              <a:t>12</a:t>
            </a:fld>
            <a:endParaRPr lang="he-IL"/>
          </a:p>
        </p:txBody>
      </p:sp>
    </p:spTree>
    <p:extLst>
      <p:ext uri="{BB962C8B-B14F-4D97-AF65-F5344CB8AC3E}">
        <p14:creationId xmlns:p14="http://schemas.microsoft.com/office/powerpoint/2010/main" val="17264249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בכוורת הן פולטות את הצוף אל תוך התאים שבחלת הדבש. כשהתא מתמלא הן סוגרות אותו באמצעות</a:t>
            </a:r>
            <a:r>
              <a:rPr lang="he-IL" baseline="0" dirty="0"/>
              <a:t> "דונג" שמפרישות מגופן. הצוף שבתא נהפך לדבש.</a:t>
            </a:r>
            <a:endParaRPr lang="he-IL" dirty="0"/>
          </a:p>
        </p:txBody>
      </p:sp>
      <p:sp>
        <p:nvSpPr>
          <p:cNvPr id="4" name="מציין מיקום של מספר שקופית 3"/>
          <p:cNvSpPr>
            <a:spLocks noGrp="1"/>
          </p:cNvSpPr>
          <p:nvPr>
            <p:ph type="sldNum" sz="quarter" idx="10"/>
          </p:nvPr>
        </p:nvSpPr>
        <p:spPr/>
        <p:txBody>
          <a:bodyPr/>
          <a:lstStyle/>
          <a:p>
            <a:fld id="{BED41000-9C09-4EE1-A252-6404B6EA4C34}" type="slidenum">
              <a:rPr lang="he-IL" smtClean="0"/>
              <a:t>13</a:t>
            </a:fld>
            <a:endParaRPr lang="he-IL"/>
          </a:p>
        </p:txBody>
      </p:sp>
    </p:spTree>
    <p:extLst>
      <p:ext uri="{BB962C8B-B14F-4D97-AF65-F5344CB8AC3E}">
        <p14:creationId xmlns:p14="http://schemas.microsoft.com/office/powerpoint/2010/main" val="20328971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he-IL"/>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he-IL"/>
          </a:p>
        </p:txBody>
      </p:sp>
      <p:sp>
        <p:nvSpPr>
          <p:cNvPr id="4" name="Date Placeholder 3"/>
          <p:cNvSpPr>
            <a:spLocks noGrp="1"/>
          </p:cNvSpPr>
          <p:nvPr>
            <p:ph type="dt" sz="half" idx="10"/>
          </p:nvPr>
        </p:nvSpPr>
        <p:spPr/>
        <p:txBody>
          <a:bodyPr/>
          <a:lstStyle/>
          <a:p>
            <a:fld id="{1F041BC5-8118-4D3D-8BB2-AF2894A5685F}" type="datetimeFigureOut">
              <a:rPr lang="he-IL" smtClean="0"/>
              <a:t>כ"א/אלול/תשפ"א</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49AD4674-9DF7-4EB6-A969-C17E932CF271}" type="slidenum">
              <a:rPr lang="he-IL" smtClean="0"/>
              <a:t>‹#›</a:t>
            </a:fld>
            <a:endParaRPr lang="he-IL"/>
          </a:p>
        </p:txBody>
      </p:sp>
    </p:spTree>
    <p:extLst>
      <p:ext uri="{BB962C8B-B14F-4D97-AF65-F5344CB8AC3E}">
        <p14:creationId xmlns:p14="http://schemas.microsoft.com/office/powerpoint/2010/main" val="3637882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he-IL"/>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e-IL"/>
          </a:p>
        </p:txBody>
      </p:sp>
      <p:sp>
        <p:nvSpPr>
          <p:cNvPr id="4" name="Date Placeholder 3"/>
          <p:cNvSpPr>
            <a:spLocks noGrp="1"/>
          </p:cNvSpPr>
          <p:nvPr>
            <p:ph type="dt" sz="half" idx="10"/>
          </p:nvPr>
        </p:nvSpPr>
        <p:spPr/>
        <p:txBody>
          <a:bodyPr/>
          <a:lstStyle/>
          <a:p>
            <a:fld id="{1F041BC5-8118-4D3D-8BB2-AF2894A5685F}" type="datetimeFigureOut">
              <a:rPr lang="he-IL" smtClean="0"/>
              <a:t>כ"א/אלול/תשפ"א</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49AD4674-9DF7-4EB6-A969-C17E932CF271}" type="slidenum">
              <a:rPr lang="he-IL" smtClean="0"/>
              <a:t>‹#›</a:t>
            </a:fld>
            <a:endParaRPr lang="he-IL"/>
          </a:p>
        </p:txBody>
      </p:sp>
    </p:spTree>
    <p:extLst>
      <p:ext uri="{BB962C8B-B14F-4D97-AF65-F5344CB8AC3E}">
        <p14:creationId xmlns:p14="http://schemas.microsoft.com/office/powerpoint/2010/main" val="23727500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he-IL"/>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F041BC5-8118-4D3D-8BB2-AF2894A5685F}" type="datetimeFigureOut">
              <a:rPr lang="he-IL" smtClean="0"/>
              <a:t>כ"א/אלול/תשפ"א</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49AD4674-9DF7-4EB6-A969-C17E932CF271}" type="slidenum">
              <a:rPr lang="he-IL" smtClean="0"/>
              <a:t>‹#›</a:t>
            </a:fld>
            <a:endParaRPr lang="he-IL"/>
          </a:p>
        </p:txBody>
      </p:sp>
    </p:spTree>
    <p:extLst>
      <p:ext uri="{BB962C8B-B14F-4D97-AF65-F5344CB8AC3E}">
        <p14:creationId xmlns:p14="http://schemas.microsoft.com/office/powerpoint/2010/main" val="33434473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he-IL"/>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e-IL"/>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e-IL"/>
          </a:p>
        </p:txBody>
      </p:sp>
      <p:sp>
        <p:nvSpPr>
          <p:cNvPr id="5" name="Date Placeholder 4"/>
          <p:cNvSpPr>
            <a:spLocks noGrp="1"/>
          </p:cNvSpPr>
          <p:nvPr>
            <p:ph type="dt" sz="half" idx="10"/>
          </p:nvPr>
        </p:nvSpPr>
        <p:spPr/>
        <p:txBody>
          <a:bodyPr/>
          <a:lstStyle/>
          <a:p>
            <a:fld id="{1F041BC5-8118-4D3D-8BB2-AF2894A5685F}" type="datetimeFigureOut">
              <a:rPr lang="he-IL" smtClean="0"/>
              <a:t>כ"א/אלול/תשפ"א</a:t>
            </a:fld>
            <a:endParaRPr lang="he-IL"/>
          </a:p>
        </p:txBody>
      </p:sp>
      <p:sp>
        <p:nvSpPr>
          <p:cNvPr id="6" name="Footer Placeholder 5"/>
          <p:cNvSpPr>
            <a:spLocks noGrp="1"/>
          </p:cNvSpPr>
          <p:nvPr>
            <p:ph type="ftr" sz="quarter" idx="11"/>
          </p:nvPr>
        </p:nvSpPr>
        <p:spPr/>
        <p:txBody>
          <a:bodyPr/>
          <a:lstStyle/>
          <a:p>
            <a:endParaRPr lang="he-IL"/>
          </a:p>
        </p:txBody>
      </p:sp>
      <p:sp>
        <p:nvSpPr>
          <p:cNvPr id="7" name="Slide Number Placeholder 6"/>
          <p:cNvSpPr>
            <a:spLocks noGrp="1"/>
          </p:cNvSpPr>
          <p:nvPr>
            <p:ph type="sldNum" sz="quarter" idx="12"/>
          </p:nvPr>
        </p:nvSpPr>
        <p:spPr/>
        <p:txBody>
          <a:bodyPr/>
          <a:lstStyle/>
          <a:p>
            <a:fld id="{49AD4674-9DF7-4EB6-A969-C17E932CF271}" type="slidenum">
              <a:rPr lang="he-IL" smtClean="0"/>
              <a:t>‹#›</a:t>
            </a:fld>
            <a:endParaRPr lang="he-IL"/>
          </a:p>
        </p:txBody>
      </p:sp>
    </p:spTree>
    <p:extLst>
      <p:ext uri="{BB962C8B-B14F-4D97-AF65-F5344CB8AC3E}">
        <p14:creationId xmlns:p14="http://schemas.microsoft.com/office/powerpoint/2010/main" val="13358123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he-IL"/>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e-IL"/>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e-IL"/>
          </a:p>
        </p:txBody>
      </p:sp>
      <p:sp>
        <p:nvSpPr>
          <p:cNvPr id="7" name="Date Placeholder 6"/>
          <p:cNvSpPr>
            <a:spLocks noGrp="1"/>
          </p:cNvSpPr>
          <p:nvPr>
            <p:ph type="dt" sz="half" idx="10"/>
          </p:nvPr>
        </p:nvSpPr>
        <p:spPr/>
        <p:txBody>
          <a:bodyPr/>
          <a:lstStyle/>
          <a:p>
            <a:fld id="{1F041BC5-8118-4D3D-8BB2-AF2894A5685F}" type="datetimeFigureOut">
              <a:rPr lang="he-IL" smtClean="0"/>
              <a:t>כ"א/אלול/תשפ"א</a:t>
            </a:fld>
            <a:endParaRPr lang="he-IL"/>
          </a:p>
        </p:txBody>
      </p:sp>
      <p:sp>
        <p:nvSpPr>
          <p:cNvPr id="8" name="Footer Placeholder 7"/>
          <p:cNvSpPr>
            <a:spLocks noGrp="1"/>
          </p:cNvSpPr>
          <p:nvPr>
            <p:ph type="ftr" sz="quarter" idx="11"/>
          </p:nvPr>
        </p:nvSpPr>
        <p:spPr/>
        <p:txBody>
          <a:bodyPr/>
          <a:lstStyle/>
          <a:p>
            <a:endParaRPr lang="he-IL"/>
          </a:p>
        </p:txBody>
      </p:sp>
      <p:sp>
        <p:nvSpPr>
          <p:cNvPr id="9" name="Slide Number Placeholder 8"/>
          <p:cNvSpPr>
            <a:spLocks noGrp="1"/>
          </p:cNvSpPr>
          <p:nvPr>
            <p:ph type="sldNum" sz="quarter" idx="12"/>
          </p:nvPr>
        </p:nvSpPr>
        <p:spPr/>
        <p:txBody>
          <a:bodyPr/>
          <a:lstStyle/>
          <a:p>
            <a:fld id="{49AD4674-9DF7-4EB6-A969-C17E932CF271}" type="slidenum">
              <a:rPr lang="he-IL" smtClean="0"/>
              <a:t>‹#›</a:t>
            </a:fld>
            <a:endParaRPr lang="he-IL"/>
          </a:p>
        </p:txBody>
      </p:sp>
    </p:spTree>
    <p:extLst>
      <p:ext uri="{BB962C8B-B14F-4D97-AF65-F5344CB8AC3E}">
        <p14:creationId xmlns:p14="http://schemas.microsoft.com/office/powerpoint/2010/main" val="14029999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he-IL"/>
          </a:p>
        </p:txBody>
      </p:sp>
      <p:sp>
        <p:nvSpPr>
          <p:cNvPr id="3" name="Date Placeholder 2"/>
          <p:cNvSpPr>
            <a:spLocks noGrp="1"/>
          </p:cNvSpPr>
          <p:nvPr>
            <p:ph type="dt" sz="half" idx="10"/>
          </p:nvPr>
        </p:nvSpPr>
        <p:spPr/>
        <p:txBody>
          <a:bodyPr/>
          <a:lstStyle/>
          <a:p>
            <a:fld id="{1F041BC5-8118-4D3D-8BB2-AF2894A5685F}" type="datetimeFigureOut">
              <a:rPr lang="he-IL" smtClean="0"/>
              <a:t>כ"א/אלול/תשפ"א</a:t>
            </a:fld>
            <a:endParaRPr lang="he-IL"/>
          </a:p>
        </p:txBody>
      </p:sp>
      <p:sp>
        <p:nvSpPr>
          <p:cNvPr id="4" name="Footer Placeholder 3"/>
          <p:cNvSpPr>
            <a:spLocks noGrp="1"/>
          </p:cNvSpPr>
          <p:nvPr>
            <p:ph type="ftr" sz="quarter" idx="11"/>
          </p:nvPr>
        </p:nvSpPr>
        <p:spPr/>
        <p:txBody>
          <a:bodyPr/>
          <a:lstStyle/>
          <a:p>
            <a:endParaRPr lang="he-IL"/>
          </a:p>
        </p:txBody>
      </p:sp>
      <p:sp>
        <p:nvSpPr>
          <p:cNvPr id="5" name="Slide Number Placeholder 4"/>
          <p:cNvSpPr>
            <a:spLocks noGrp="1"/>
          </p:cNvSpPr>
          <p:nvPr>
            <p:ph type="sldNum" sz="quarter" idx="12"/>
          </p:nvPr>
        </p:nvSpPr>
        <p:spPr/>
        <p:txBody>
          <a:bodyPr/>
          <a:lstStyle/>
          <a:p>
            <a:fld id="{49AD4674-9DF7-4EB6-A969-C17E932CF271}" type="slidenum">
              <a:rPr lang="he-IL" smtClean="0"/>
              <a:t>‹#›</a:t>
            </a:fld>
            <a:endParaRPr lang="he-IL"/>
          </a:p>
        </p:txBody>
      </p:sp>
    </p:spTree>
    <p:extLst>
      <p:ext uri="{BB962C8B-B14F-4D97-AF65-F5344CB8AC3E}">
        <p14:creationId xmlns:p14="http://schemas.microsoft.com/office/powerpoint/2010/main" val="28194859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F041BC5-8118-4D3D-8BB2-AF2894A5685F}" type="datetimeFigureOut">
              <a:rPr lang="he-IL" smtClean="0"/>
              <a:t>כ"א/אלול/תשפ"א</a:t>
            </a:fld>
            <a:endParaRPr lang="he-IL"/>
          </a:p>
        </p:txBody>
      </p:sp>
      <p:sp>
        <p:nvSpPr>
          <p:cNvPr id="3" name="Footer Placeholder 2"/>
          <p:cNvSpPr>
            <a:spLocks noGrp="1"/>
          </p:cNvSpPr>
          <p:nvPr>
            <p:ph type="ftr" sz="quarter" idx="11"/>
          </p:nvPr>
        </p:nvSpPr>
        <p:spPr/>
        <p:txBody>
          <a:bodyPr/>
          <a:lstStyle/>
          <a:p>
            <a:endParaRPr lang="he-IL"/>
          </a:p>
        </p:txBody>
      </p:sp>
      <p:sp>
        <p:nvSpPr>
          <p:cNvPr id="4" name="Slide Number Placeholder 3"/>
          <p:cNvSpPr>
            <a:spLocks noGrp="1"/>
          </p:cNvSpPr>
          <p:nvPr>
            <p:ph type="sldNum" sz="quarter" idx="12"/>
          </p:nvPr>
        </p:nvSpPr>
        <p:spPr/>
        <p:txBody>
          <a:bodyPr/>
          <a:lstStyle/>
          <a:p>
            <a:fld id="{49AD4674-9DF7-4EB6-A969-C17E932CF271}" type="slidenum">
              <a:rPr lang="he-IL" smtClean="0"/>
              <a:t>‹#›</a:t>
            </a:fld>
            <a:endParaRPr lang="he-IL"/>
          </a:p>
        </p:txBody>
      </p:sp>
    </p:spTree>
    <p:extLst>
      <p:ext uri="{BB962C8B-B14F-4D97-AF65-F5344CB8AC3E}">
        <p14:creationId xmlns:p14="http://schemas.microsoft.com/office/powerpoint/2010/main" val="34838727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he-IL"/>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e-IL"/>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F041BC5-8118-4D3D-8BB2-AF2894A5685F}" type="datetimeFigureOut">
              <a:rPr lang="he-IL" smtClean="0"/>
              <a:t>כ"א/אלול/תשפ"א</a:t>
            </a:fld>
            <a:endParaRPr lang="he-IL"/>
          </a:p>
        </p:txBody>
      </p:sp>
      <p:sp>
        <p:nvSpPr>
          <p:cNvPr id="6" name="Footer Placeholder 5"/>
          <p:cNvSpPr>
            <a:spLocks noGrp="1"/>
          </p:cNvSpPr>
          <p:nvPr>
            <p:ph type="ftr" sz="quarter" idx="11"/>
          </p:nvPr>
        </p:nvSpPr>
        <p:spPr/>
        <p:txBody>
          <a:bodyPr/>
          <a:lstStyle/>
          <a:p>
            <a:endParaRPr lang="he-IL"/>
          </a:p>
        </p:txBody>
      </p:sp>
      <p:sp>
        <p:nvSpPr>
          <p:cNvPr id="7" name="Slide Number Placeholder 6"/>
          <p:cNvSpPr>
            <a:spLocks noGrp="1"/>
          </p:cNvSpPr>
          <p:nvPr>
            <p:ph type="sldNum" sz="quarter" idx="12"/>
          </p:nvPr>
        </p:nvSpPr>
        <p:spPr/>
        <p:txBody>
          <a:bodyPr/>
          <a:lstStyle/>
          <a:p>
            <a:fld id="{49AD4674-9DF7-4EB6-A969-C17E932CF271}" type="slidenum">
              <a:rPr lang="he-IL" smtClean="0"/>
              <a:t>‹#›</a:t>
            </a:fld>
            <a:endParaRPr lang="he-IL"/>
          </a:p>
        </p:txBody>
      </p:sp>
    </p:spTree>
    <p:extLst>
      <p:ext uri="{BB962C8B-B14F-4D97-AF65-F5344CB8AC3E}">
        <p14:creationId xmlns:p14="http://schemas.microsoft.com/office/powerpoint/2010/main" val="10000411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he-IL"/>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F041BC5-8118-4D3D-8BB2-AF2894A5685F}" type="datetimeFigureOut">
              <a:rPr lang="he-IL" smtClean="0"/>
              <a:t>כ"א/אלול/תשפ"א</a:t>
            </a:fld>
            <a:endParaRPr lang="he-IL"/>
          </a:p>
        </p:txBody>
      </p:sp>
      <p:sp>
        <p:nvSpPr>
          <p:cNvPr id="6" name="Footer Placeholder 5"/>
          <p:cNvSpPr>
            <a:spLocks noGrp="1"/>
          </p:cNvSpPr>
          <p:nvPr>
            <p:ph type="ftr" sz="quarter" idx="11"/>
          </p:nvPr>
        </p:nvSpPr>
        <p:spPr/>
        <p:txBody>
          <a:bodyPr/>
          <a:lstStyle/>
          <a:p>
            <a:endParaRPr lang="he-IL"/>
          </a:p>
        </p:txBody>
      </p:sp>
      <p:sp>
        <p:nvSpPr>
          <p:cNvPr id="7" name="Slide Number Placeholder 6"/>
          <p:cNvSpPr>
            <a:spLocks noGrp="1"/>
          </p:cNvSpPr>
          <p:nvPr>
            <p:ph type="sldNum" sz="quarter" idx="12"/>
          </p:nvPr>
        </p:nvSpPr>
        <p:spPr/>
        <p:txBody>
          <a:bodyPr/>
          <a:lstStyle/>
          <a:p>
            <a:fld id="{49AD4674-9DF7-4EB6-A969-C17E932CF271}" type="slidenum">
              <a:rPr lang="he-IL" smtClean="0"/>
              <a:t>‹#›</a:t>
            </a:fld>
            <a:endParaRPr lang="he-IL"/>
          </a:p>
        </p:txBody>
      </p:sp>
    </p:spTree>
    <p:extLst>
      <p:ext uri="{BB962C8B-B14F-4D97-AF65-F5344CB8AC3E}">
        <p14:creationId xmlns:p14="http://schemas.microsoft.com/office/powerpoint/2010/main" val="14109761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he-IL"/>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e-IL"/>
          </a:p>
        </p:txBody>
      </p:sp>
      <p:sp>
        <p:nvSpPr>
          <p:cNvPr id="4" name="Date Placeholder 3"/>
          <p:cNvSpPr>
            <a:spLocks noGrp="1"/>
          </p:cNvSpPr>
          <p:nvPr>
            <p:ph type="dt" sz="half" idx="10"/>
          </p:nvPr>
        </p:nvSpPr>
        <p:spPr/>
        <p:txBody>
          <a:bodyPr/>
          <a:lstStyle/>
          <a:p>
            <a:fld id="{1F041BC5-8118-4D3D-8BB2-AF2894A5685F}" type="datetimeFigureOut">
              <a:rPr lang="he-IL" smtClean="0"/>
              <a:t>כ"א/אלול/תשפ"א</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49AD4674-9DF7-4EB6-A969-C17E932CF271}" type="slidenum">
              <a:rPr lang="he-IL" smtClean="0"/>
              <a:t>‹#›</a:t>
            </a:fld>
            <a:endParaRPr lang="he-IL"/>
          </a:p>
        </p:txBody>
      </p:sp>
    </p:spTree>
    <p:extLst>
      <p:ext uri="{BB962C8B-B14F-4D97-AF65-F5344CB8AC3E}">
        <p14:creationId xmlns:p14="http://schemas.microsoft.com/office/powerpoint/2010/main" val="17316935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he-IL"/>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e-IL"/>
          </a:p>
        </p:txBody>
      </p:sp>
      <p:sp>
        <p:nvSpPr>
          <p:cNvPr id="4" name="Date Placeholder 3"/>
          <p:cNvSpPr>
            <a:spLocks noGrp="1"/>
          </p:cNvSpPr>
          <p:nvPr>
            <p:ph type="dt" sz="half" idx="10"/>
          </p:nvPr>
        </p:nvSpPr>
        <p:spPr/>
        <p:txBody>
          <a:bodyPr/>
          <a:lstStyle/>
          <a:p>
            <a:fld id="{1F041BC5-8118-4D3D-8BB2-AF2894A5685F}" type="datetimeFigureOut">
              <a:rPr lang="he-IL" smtClean="0"/>
              <a:t>כ"א/אלול/תשפ"א</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49AD4674-9DF7-4EB6-A969-C17E932CF271}" type="slidenum">
              <a:rPr lang="he-IL" smtClean="0"/>
              <a:t>‹#›</a:t>
            </a:fld>
            <a:endParaRPr lang="he-IL"/>
          </a:p>
        </p:txBody>
      </p:sp>
    </p:spTree>
    <p:extLst>
      <p:ext uri="{BB962C8B-B14F-4D97-AF65-F5344CB8AC3E}">
        <p14:creationId xmlns:p14="http://schemas.microsoft.com/office/powerpoint/2010/main" val="20800113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en-US"/>
              <a:t>Click to edit Master title style</a:t>
            </a:r>
            <a:endParaRPr lang="he-IL"/>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e-IL"/>
          </a:p>
        </p:txBody>
      </p:sp>
      <p:sp>
        <p:nvSpPr>
          <p:cNvPr id="4" name="Date Placeholder 3"/>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F041BC5-8118-4D3D-8BB2-AF2894A5685F}" type="datetimeFigureOut">
              <a:rPr lang="he-IL" smtClean="0"/>
              <a:t>כ"א/אלול/תשפ"א</a:t>
            </a:fld>
            <a:endParaRPr lang="he-IL"/>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he-IL"/>
          </a:p>
        </p:txBody>
      </p:sp>
      <p:sp>
        <p:nvSpPr>
          <p:cNvPr id="6" name="Slide Number Placeholder 5"/>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49AD4674-9DF7-4EB6-A969-C17E932CF271}" type="slidenum">
              <a:rPr lang="he-IL" smtClean="0"/>
              <a:t>‹#›</a:t>
            </a:fld>
            <a:endParaRPr lang="he-IL"/>
          </a:p>
        </p:txBody>
      </p:sp>
    </p:spTree>
    <p:extLst>
      <p:ext uri="{BB962C8B-B14F-4D97-AF65-F5344CB8AC3E}">
        <p14:creationId xmlns:p14="http://schemas.microsoft.com/office/powerpoint/2010/main" val="2314491228"/>
      </p:ext>
    </p:extLst>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 Id="rId5" Type="http://schemas.openxmlformats.org/officeDocument/2006/relationships/image" Target="../media/image3.png"/><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jpg"/><Relationship Id="rId1" Type="http://schemas.openxmlformats.org/officeDocument/2006/relationships/slideLayout" Target="../slideLayouts/slideLayout1.xml"/><Relationship Id="rId5" Type="http://schemas.openxmlformats.org/officeDocument/2006/relationships/image" Target="../media/image10.jpeg"/><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3" Type="http://schemas.openxmlformats.org/officeDocument/2006/relationships/image" Target="../media/image1.jpg"/><Relationship Id="rId7" Type="http://schemas.openxmlformats.org/officeDocument/2006/relationships/image" Target="../media/image14.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hyperlink" Target="https://www.youtube.com/watch?v=70V5pIt7W3k" TargetMode="External"/><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8.xml.rels><?xml version="1.0" encoding="UTF-8" standalone="yes"?>
<Relationships xmlns="http://schemas.openxmlformats.org/package/2006/relationships"><Relationship Id="rId8" Type="http://schemas.openxmlformats.org/officeDocument/2006/relationships/image" Target="../media/image19.jpeg"/><Relationship Id="rId3" Type="http://schemas.openxmlformats.org/officeDocument/2006/relationships/image" Target="../media/image1.jpg"/><Relationship Id="rId7" Type="http://schemas.openxmlformats.org/officeDocument/2006/relationships/image" Target="../media/image18.jpe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image" Target="../media/image1.jpg"/><Relationship Id="rId7" Type="http://schemas.openxmlformats.org/officeDocument/2006/relationships/image" Target="../media/image18.jpe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image" Target="../media/image21.jpeg"/><Relationship Id="rId4" Type="http://schemas.openxmlformats.org/officeDocument/2006/relationships/image" Target="../media/image20.jpeg"/></Relationships>
</file>

<file path=ppt/slides/_rels/slide10.xml.rels><?xml version="1.0" encoding="UTF-8" standalone="yes"?>
<Relationships xmlns="http://schemas.openxmlformats.org/package/2006/relationships"><Relationship Id="rId3" Type="http://schemas.openxmlformats.org/officeDocument/2006/relationships/image" Target="../media/image23.gif"/><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26.gif"/><Relationship Id="rId4" Type="http://schemas.openxmlformats.org/officeDocument/2006/relationships/image" Target="../media/image25.jpeg"/></Relationships>
</file>

<file path=ppt/slides/_rels/slide1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28.jpeg"/><Relationship Id="rId4" Type="http://schemas.openxmlformats.org/officeDocument/2006/relationships/image" Target="../media/image27.jpeg"/></Relationships>
</file>

<file path=ppt/slides/_rels/slide1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1.jpg"/><Relationship Id="rId1" Type="http://schemas.openxmlformats.org/officeDocument/2006/relationships/slideLayout" Target="../slideLayouts/slideLayout7.xml"/><Relationship Id="rId4" Type="http://schemas.openxmlformats.org/officeDocument/2006/relationships/hyperlink" Target="https://www.youtube.com/watch?v=S1xKDQ4XdC4"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https://youtu.be/ro8K0xZ6k6Y?t=1m8s" TargetMode="External"/><Relationship Id="rId2" Type="http://schemas.openxmlformats.org/officeDocument/2006/relationships/image" Target="../media/image1.jpg"/><Relationship Id="rId1" Type="http://schemas.openxmlformats.org/officeDocument/2006/relationships/slideLayout" Target="../slideLayouts/slideLayout7.xml"/><Relationship Id="rId6" Type="http://schemas.openxmlformats.org/officeDocument/2006/relationships/hyperlink" Target="https://www.youtube.com/watch?v=d9SDi8o75Gw&amp;feature=youtu.be" TargetMode="External"/><Relationship Id="rId5" Type="http://schemas.openxmlformats.org/officeDocument/2006/relationships/hyperlink" Target="https://www.youtube.com/watch?v=EmIdV_XXzNw" TargetMode="External"/><Relationship Id="rId4" Type="http://schemas.openxmlformats.org/officeDocument/2006/relationships/image" Target="../media/image30.png"/></Relationships>
</file>

<file path=ppt/slides/_rels/slide1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1.jpg"/><Relationship Id="rId1" Type="http://schemas.openxmlformats.org/officeDocument/2006/relationships/slideLayout" Target="../slideLayouts/slideLayout7.xml"/><Relationship Id="rId5" Type="http://schemas.openxmlformats.org/officeDocument/2006/relationships/image" Target="../media/image33.png"/><Relationship Id="rId4" Type="http://schemas.openxmlformats.org/officeDocument/2006/relationships/image" Target="../media/image32.wmf"/></Relationships>
</file>

<file path=ppt/slides/_rels/slide17.xml.rels><?xml version="1.0" encoding="UTF-8" standalone="yes"?>
<Relationships xmlns="http://schemas.openxmlformats.org/package/2006/relationships"><Relationship Id="rId3" Type="http://schemas.openxmlformats.org/officeDocument/2006/relationships/image" Target="../media/image34.wmf"/><Relationship Id="rId2" Type="http://schemas.openxmlformats.org/officeDocument/2006/relationships/image" Target="../media/image1.jpg"/><Relationship Id="rId1" Type="http://schemas.openxmlformats.org/officeDocument/2006/relationships/slideLayout" Target="../slideLayouts/slideLayout7.xml"/><Relationship Id="rId4" Type="http://schemas.openxmlformats.org/officeDocument/2006/relationships/image" Target="../media/image35.jpg"/></Relationships>
</file>

<file path=ppt/slides/_rels/slide18.xml.rels><?xml version="1.0" encoding="UTF-8" standalone="yes"?>
<Relationships xmlns="http://schemas.openxmlformats.org/package/2006/relationships"><Relationship Id="rId3" Type="http://schemas.openxmlformats.org/officeDocument/2006/relationships/hyperlink" Target="http://www.brainpop.co.il/he/category_8/subcategory_93/subjects_1569/" TargetMode="External"/><Relationship Id="rId2" Type="http://schemas.openxmlformats.org/officeDocument/2006/relationships/image" Target="../media/image1.jpg"/><Relationship Id="rId1" Type="http://schemas.openxmlformats.org/officeDocument/2006/relationships/slideLayout" Target="../slideLayouts/slideLayout7.xml"/><Relationship Id="rId4" Type="http://schemas.openxmlformats.org/officeDocument/2006/relationships/image" Target="../media/image36.jpeg"/></Relationships>
</file>

<file path=ppt/slides/_rels/slide1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1.jpg"/><Relationship Id="rId1" Type="http://schemas.openxmlformats.org/officeDocument/2006/relationships/slideLayout" Target="../slideLayouts/slideLayout7.xml"/><Relationship Id="rId4" Type="http://schemas.openxmlformats.org/officeDocument/2006/relationships/image" Target="../media/image38.png"/></Relationships>
</file>

<file path=ppt/slides/_rels/slide2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1.jpg"/><Relationship Id="rId1" Type="http://schemas.openxmlformats.org/officeDocument/2006/relationships/slideLayout" Target="../slideLayouts/slideLayout7.xml"/><Relationship Id="rId4" Type="http://schemas.openxmlformats.org/officeDocument/2006/relationships/image" Target="../media/image42.png"/></Relationships>
</file>

<file path=ppt/slides/_rels/slide2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hyperlink" Target="https://www.youtube.com/watch?v=uOZirMyhVK" TargetMode="External"/><Relationship Id="rId2" Type="http://schemas.openxmlformats.org/officeDocument/2006/relationships/image" Target="../media/image1.jpg"/><Relationship Id="rId1" Type="http://schemas.openxmlformats.org/officeDocument/2006/relationships/slideLayout" Target="../slideLayouts/slideLayout7.xml"/><Relationship Id="rId4" Type="http://schemas.openxmlformats.org/officeDocument/2006/relationships/image" Target="../media/image48.png"/></Relationships>
</file>

<file path=ppt/slides/_rels/slide2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1.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Rectangle 2"/>
          <p:cNvSpPr/>
          <p:nvPr/>
        </p:nvSpPr>
        <p:spPr>
          <a:xfrm>
            <a:off x="4178300" y="766208"/>
            <a:ext cx="7150100" cy="3054682"/>
          </a:xfrm>
          <a:prstGeom prst="rect">
            <a:avLst/>
          </a:prstGeom>
        </p:spPr>
        <p:txBody>
          <a:bodyPr wrap="square">
            <a:spAutoFit/>
          </a:bodyPr>
          <a:lstStyle/>
          <a:p>
            <a:pPr algn="ctr">
              <a:lnSpc>
                <a:spcPct val="150000"/>
              </a:lnSpc>
            </a:pPr>
            <a:r>
              <a:rPr lang="he-IL" sz="4400" b="1" dirty="0">
                <a:latin typeface="David" panose="020E0502060401010101" pitchFamily="34" charset="-79"/>
                <a:cs typeface="David" panose="020E0502060401010101" pitchFamily="34" charset="-79"/>
              </a:rPr>
              <a:t>בְּראֹשׁ הַשָּׁנָה </a:t>
            </a:r>
            <a:r>
              <a:rPr lang="he-IL" sz="4400" b="0" i="0" dirty="0">
                <a:solidFill>
                  <a:srgbClr val="000000"/>
                </a:solidFill>
                <a:effectLst/>
                <a:latin typeface="mft_narkisclassic"/>
              </a:rPr>
              <a:t>נָהוּג לֶאֱכֹל</a:t>
            </a:r>
            <a:br>
              <a:rPr lang="he-IL" sz="4400" dirty="0"/>
            </a:br>
            <a:r>
              <a:rPr lang="he-IL" sz="4400" dirty="0"/>
              <a:t> </a:t>
            </a:r>
            <a:r>
              <a:rPr lang="he-IL" sz="4400" b="1" dirty="0">
                <a:latin typeface="David" panose="020E0502060401010101" pitchFamily="34" charset="-79"/>
                <a:cs typeface="David" panose="020E0502060401010101" pitchFamily="34" charset="-79"/>
              </a:rPr>
              <a:t>תַּפּוּחַ </a:t>
            </a:r>
            <a:r>
              <a:rPr lang="he-IL" sz="4400" b="1" dirty="0">
                <a:ln w="19050">
                  <a:solidFill>
                    <a:sysClr val="windowText" lastClr="000000"/>
                  </a:solidFill>
                </a:ln>
                <a:solidFill>
                  <a:schemeClr val="accent2"/>
                </a:solidFill>
                <a:latin typeface="David" panose="020E0502060401010101" pitchFamily="34" charset="-79"/>
                <a:cs typeface="David" panose="020E0502060401010101" pitchFamily="34" charset="-79"/>
              </a:rPr>
              <a:t>בִּדְבָשׁ</a:t>
            </a:r>
            <a:endParaRPr lang="en-US" sz="4400" b="1" dirty="0">
              <a:ln w="19050">
                <a:solidFill>
                  <a:sysClr val="windowText" lastClr="000000"/>
                </a:solidFill>
              </a:ln>
              <a:solidFill>
                <a:schemeClr val="accent2"/>
              </a:solidFill>
              <a:latin typeface="David" panose="020E0502060401010101" pitchFamily="34" charset="-79"/>
              <a:cs typeface="David" panose="020E0502060401010101" pitchFamily="34" charset="-79"/>
            </a:endParaRPr>
          </a:p>
          <a:p>
            <a:pPr algn="ctr">
              <a:lnSpc>
                <a:spcPct val="150000"/>
              </a:lnSpc>
            </a:pPr>
            <a:r>
              <a:rPr lang="he-IL" sz="4400" b="1" dirty="0">
                <a:latin typeface="David" panose="020E0502060401010101" pitchFamily="34" charset="-79"/>
                <a:cs typeface="David" panose="020E0502060401010101" pitchFamily="34" charset="-79"/>
              </a:rPr>
              <a:t>מְהֵיכַן מְגִיעַ </a:t>
            </a:r>
            <a:r>
              <a:rPr lang="he-IL" sz="4400" b="1" dirty="0">
                <a:ln w="19050">
                  <a:solidFill>
                    <a:sysClr val="windowText" lastClr="000000"/>
                  </a:solidFill>
                </a:ln>
                <a:solidFill>
                  <a:schemeClr val="accent2"/>
                </a:solidFill>
                <a:latin typeface="David" panose="020E0502060401010101" pitchFamily="34" charset="-79"/>
                <a:cs typeface="David" panose="020E0502060401010101" pitchFamily="34" charset="-79"/>
              </a:rPr>
              <a:t>הַדְבַש?</a:t>
            </a:r>
          </a:p>
        </p:txBody>
      </p:sp>
      <p:pic>
        <p:nvPicPr>
          <p:cNvPr id="4" name="Picture 3"/>
          <p:cNvPicPr>
            <a:picLocks noChangeAspect="1"/>
          </p:cNvPicPr>
          <p:nvPr/>
        </p:nvPicPr>
        <p:blipFill>
          <a:blip r:embed="rId3" cstate="print">
            <a:extLst>
              <a:ext uri="{BEBA8EAE-BF5A-486C-A8C5-ECC9F3942E4B}">
                <a14:imgProps xmlns:a14="http://schemas.microsoft.com/office/drawing/2010/main">
                  <a14:imgLayer r:embed="rId4">
                    <a14:imgEffect>
                      <a14:backgroundRemoval t="9949" b="89987" l="9972" r="100000"/>
                    </a14:imgEffect>
                  </a14:imgLayer>
                </a14:imgProps>
              </a:ext>
              <a:ext uri="{28A0092B-C50C-407E-A947-70E740481C1C}">
                <a14:useLocalDpi xmlns:a14="http://schemas.microsoft.com/office/drawing/2010/main" val="0"/>
              </a:ext>
            </a:extLst>
          </a:blip>
          <a:stretch>
            <a:fillRect/>
          </a:stretch>
        </p:blipFill>
        <p:spPr>
          <a:xfrm flipH="1">
            <a:off x="-1088779" y="-624998"/>
            <a:ext cx="5674962" cy="4176584"/>
          </a:xfrm>
          <a:prstGeom prst="rect">
            <a:avLst/>
          </a:prstGeom>
        </p:spPr>
      </p:pic>
      <p:grpSp>
        <p:nvGrpSpPr>
          <p:cNvPr id="2" name="קבוצה 1">
            <a:extLst>
              <a:ext uri="{FF2B5EF4-FFF2-40B4-BE49-F238E27FC236}">
                <a16:creationId xmlns:a16="http://schemas.microsoft.com/office/drawing/2014/main" id="{65BA5050-DE89-4F8A-AFC4-95C837A3D150}"/>
              </a:ext>
            </a:extLst>
          </p:cNvPr>
          <p:cNvGrpSpPr/>
          <p:nvPr/>
        </p:nvGrpSpPr>
        <p:grpSpPr>
          <a:xfrm>
            <a:off x="601574" y="3627516"/>
            <a:ext cx="4635603" cy="2896252"/>
            <a:chOff x="-4790233" y="3333227"/>
            <a:chExt cx="4635603" cy="2896252"/>
          </a:xfrm>
        </p:grpSpPr>
        <p:pic>
          <p:nvPicPr>
            <p:cNvPr id="11270" name="Picture 6" descr="תוצאת תמונה עבור ‪bee clipart‬‏"/>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790233" y="4098208"/>
              <a:ext cx="1673225" cy="2131271"/>
            </a:xfrm>
            <a:prstGeom prst="rect">
              <a:avLst/>
            </a:prstGeom>
            <a:noFill/>
            <a:extLst>
              <a:ext uri="{909E8E84-426E-40DD-AFC4-6F175D3DCCD1}">
                <a14:hiddenFill xmlns:a14="http://schemas.microsoft.com/office/drawing/2010/main">
                  <a:solidFill>
                    <a:srgbClr val="FFFFFF"/>
                  </a:solidFill>
                </a14:hiddenFill>
              </a:ext>
            </a:extLst>
          </p:spPr>
        </p:pic>
        <p:sp>
          <p:nvSpPr>
            <p:cNvPr id="7" name="הסבר מלבני מעוגל 6"/>
            <p:cNvSpPr/>
            <p:nvPr/>
          </p:nvSpPr>
          <p:spPr>
            <a:xfrm>
              <a:off x="-2347415" y="3333227"/>
              <a:ext cx="2192785" cy="2163420"/>
            </a:xfrm>
            <a:prstGeom prst="wedgeRoundRectCallout">
              <a:avLst>
                <a:gd name="adj1" fmla="val -81568"/>
                <a:gd name="adj2" fmla="val 14176"/>
                <a:gd name="adj3" fmla="val 16667"/>
              </a:avLst>
            </a:prstGeom>
            <a:solidFill>
              <a:srgbClr val="FFCD2F"/>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4000" b="1" dirty="0">
                  <a:ln w="19050">
                    <a:solidFill>
                      <a:sysClr val="windowText" lastClr="000000"/>
                    </a:solidFill>
                  </a:ln>
                  <a:solidFill>
                    <a:schemeClr val="accent2"/>
                  </a:solidFill>
                  <a:latin typeface="David" panose="020E0502060401010101" pitchFamily="34" charset="-79"/>
                  <a:cs typeface="David" panose="020E0502060401010101" pitchFamily="34" charset="-79"/>
                </a:rPr>
                <a:t>מִדְִבוֹרַת הַדְבַשׁ</a:t>
              </a:r>
              <a:endParaRPr lang="he-IL" sz="4000" dirty="0"/>
            </a:p>
          </p:txBody>
        </p:sp>
      </p:grpSp>
    </p:spTree>
    <p:extLst>
      <p:ext uri="{BB962C8B-B14F-4D97-AF65-F5344CB8AC3E}">
        <p14:creationId xmlns:p14="http://schemas.microsoft.com/office/powerpoint/2010/main" val="29078551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6074B19-5A9F-4ADA-BC5F-F3232B005681}"/>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id="{CE0A3575-3E26-4E61-A5D2-3A4A6DE1A534}"/>
              </a:ext>
            </a:extLst>
          </p:cNvPr>
          <p:cNvSpPr>
            <a:spLocks noGrp="1"/>
          </p:cNvSpPr>
          <p:nvPr>
            <p:ph idx="1"/>
          </p:nvPr>
        </p:nvSpPr>
        <p:spPr/>
        <p:txBody>
          <a:bodyPr/>
          <a:lstStyle/>
          <a:p>
            <a:endParaRPr lang="he-IL"/>
          </a:p>
        </p:txBody>
      </p:sp>
      <p:pic>
        <p:nvPicPr>
          <p:cNvPr id="4" name="Picture 1">
            <a:extLst>
              <a:ext uri="{FF2B5EF4-FFF2-40B4-BE49-F238E27FC236}">
                <a16:creationId xmlns:a16="http://schemas.microsoft.com/office/drawing/2014/main" id="{51CDD162-947A-4B4C-92FC-B32332C492B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628" y="-60960"/>
            <a:ext cx="12300373" cy="6918960"/>
          </a:xfrm>
          <a:prstGeom prst="rect">
            <a:avLst/>
          </a:prstGeom>
        </p:spPr>
      </p:pic>
      <p:sp>
        <p:nvSpPr>
          <p:cNvPr id="6" name="תיבת טקסט 5">
            <a:extLst>
              <a:ext uri="{FF2B5EF4-FFF2-40B4-BE49-F238E27FC236}">
                <a16:creationId xmlns:a16="http://schemas.microsoft.com/office/drawing/2014/main" id="{BA4338D1-BCC0-406E-997E-B6702408EF39}"/>
              </a:ext>
            </a:extLst>
          </p:cNvPr>
          <p:cNvSpPr txBox="1"/>
          <p:nvPr/>
        </p:nvSpPr>
        <p:spPr>
          <a:xfrm>
            <a:off x="5664200" y="1532191"/>
            <a:ext cx="6391628" cy="3785652"/>
          </a:xfrm>
          <a:prstGeom prst="rect">
            <a:avLst/>
          </a:prstGeom>
          <a:noFill/>
        </p:spPr>
        <p:txBody>
          <a:bodyPr wrap="square" rtlCol="1">
            <a:spAutoFit/>
          </a:bodyPr>
          <a:lstStyle/>
          <a:p>
            <a:r>
              <a:rPr lang="he-IL" sz="3000" b="1" i="0" dirty="0">
                <a:solidFill>
                  <a:srgbClr val="000000"/>
                </a:solidFill>
                <a:effectLst/>
                <a:latin typeface="David" panose="020E0502060401010101" pitchFamily="34" charset="-79"/>
                <a:cs typeface="David" panose="020E0502060401010101" pitchFamily="34" charset="-79"/>
              </a:rPr>
              <a:t>דְּבוֹרַת הַדְּבַשׁ נִמְנֵית עִם קְבוּצַת הַחֲרָקִים. </a:t>
            </a:r>
          </a:p>
          <a:p>
            <a:r>
              <a:rPr lang="he-IL" sz="3000" b="1" i="0" dirty="0">
                <a:solidFill>
                  <a:srgbClr val="000000"/>
                </a:solidFill>
                <a:effectLst/>
                <a:latin typeface="David" panose="020E0502060401010101" pitchFamily="34" charset="-79"/>
                <a:cs typeface="David" panose="020E0502060401010101" pitchFamily="34" charset="-79"/>
              </a:rPr>
              <a:t>גוּפָהּ בָּנוּי מִשְּׁלוֹשָׁה חֲלָקִים: רֹאשׁ, חָזֶה וּבֶטֶן. </a:t>
            </a:r>
          </a:p>
          <a:p>
            <a:r>
              <a:rPr lang="he-IL" sz="3000" b="0" i="0" dirty="0">
                <a:solidFill>
                  <a:srgbClr val="000000"/>
                </a:solidFill>
                <a:effectLst/>
                <a:latin typeface="David" panose="020E0502060401010101" pitchFamily="34" charset="-79"/>
                <a:cs typeface="David" panose="020E0502060401010101" pitchFamily="34" charset="-79"/>
              </a:rPr>
              <a:t>הִיא בַּעֲלַת שְׁלוֹשָׁה זוּגוֹת רַגְלַיִם וּשְׁנֵי זוּגוֹת</a:t>
            </a:r>
          </a:p>
          <a:p>
            <a:r>
              <a:rPr lang="he-IL" sz="3000" b="0" i="0" dirty="0">
                <a:solidFill>
                  <a:srgbClr val="000000"/>
                </a:solidFill>
                <a:effectLst/>
                <a:latin typeface="David" panose="020E0502060401010101" pitchFamily="34" charset="-79"/>
                <a:cs typeface="David" panose="020E0502060401010101" pitchFamily="34" charset="-79"/>
              </a:rPr>
              <a:t>כְּנָפַיִם, וְעַל גּוּפָהּ מְצוּיוֹת שְׂעָרוֹת רַבּוֹת, </a:t>
            </a:r>
          </a:p>
          <a:p>
            <a:r>
              <a:rPr lang="he-IL" sz="3000" b="0" i="0" dirty="0">
                <a:solidFill>
                  <a:srgbClr val="000000"/>
                </a:solidFill>
                <a:effectLst/>
                <a:latin typeface="David" panose="020E0502060401010101" pitchFamily="34" charset="-79"/>
                <a:cs typeface="David" panose="020E0502060401010101" pitchFamily="34" charset="-79"/>
              </a:rPr>
              <a:t>אֲשֶׁר עֲלֵיהֶן נֶאֱסֶפֶת אַבְקַת הַפְּרָחִים. </a:t>
            </a:r>
          </a:p>
          <a:p>
            <a:r>
              <a:rPr lang="he-IL" sz="3000" b="0" i="0" dirty="0">
                <a:solidFill>
                  <a:srgbClr val="000000"/>
                </a:solidFill>
                <a:effectLst/>
                <a:latin typeface="David" panose="020E0502060401010101" pitchFamily="34" charset="-79"/>
                <a:cs typeface="David" panose="020E0502060401010101" pitchFamily="34" charset="-79"/>
              </a:rPr>
              <a:t>בְּצִדָּהּ הַתַּחְתּוֹן שֶׁל בֶּטֶן הַדְּבוֹרָה יֵשׁ בַּלּוּטוֹת </a:t>
            </a:r>
          </a:p>
          <a:p>
            <a:r>
              <a:rPr lang="he-IL" sz="3000" b="0" i="0" dirty="0">
                <a:solidFill>
                  <a:srgbClr val="000000"/>
                </a:solidFill>
                <a:effectLst/>
                <a:latin typeface="David" panose="020E0502060401010101" pitchFamily="34" charset="-79"/>
                <a:cs typeface="David" panose="020E0502060401010101" pitchFamily="34" charset="-79"/>
              </a:rPr>
              <a:t>שֶׁמַּפְרִישׁוֹת דּוֹנַג, בְּאֶמְצָעוּתוֹ הִיא בּוֹנָה אֶת </a:t>
            </a:r>
          </a:p>
          <a:p>
            <a:r>
              <a:rPr lang="he-IL" sz="3000" b="0" i="0" dirty="0">
                <a:solidFill>
                  <a:srgbClr val="000000"/>
                </a:solidFill>
                <a:effectLst/>
                <a:latin typeface="David" panose="020E0502060401010101" pitchFamily="34" charset="-79"/>
                <a:cs typeface="David" panose="020E0502060401010101" pitchFamily="34" charset="-79"/>
              </a:rPr>
              <a:t>חַלַּת הַדְּבַשׁ.</a:t>
            </a:r>
            <a:endParaRPr lang="he-IL" sz="3000" b="1" dirty="0">
              <a:latin typeface="David" panose="020E0502060401010101" pitchFamily="34" charset="-79"/>
              <a:cs typeface="David" panose="020E0502060401010101" pitchFamily="34" charset="-79"/>
            </a:endParaRPr>
          </a:p>
        </p:txBody>
      </p:sp>
      <p:pic>
        <p:nvPicPr>
          <p:cNvPr id="3074" name="Picture 2" descr="דבורת הדבש – ויקיפדיה">
            <a:extLst>
              <a:ext uri="{FF2B5EF4-FFF2-40B4-BE49-F238E27FC236}">
                <a16:creationId xmlns:a16="http://schemas.microsoft.com/office/drawing/2014/main" id="{7357382B-4592-4C0E-B3ED-A5FE306BD82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6172" y="1690688"/>
            <a:ext cx="5528028" cy="4175125"/>
          </a:xfrm>
          <a:prstGeom prst="rect">
            <a:avLst/>
          </a:prstGeom>
          <a:noFill/>
          <a:extLst>
            <a:ext uri="{909E8E84-426E-40DD-AFC4-6F175D3DCCD1}">
              <a14:hiddenFill xmlns:a14="http://schemas.microsoft.com/office/drawing/2010/main">
                <a:solidFill>
                  <a:srgbClr val="FFFFFF"/>
                </a:solidFill>
              </a14:hiddenFill>
            </a:ext>
          </a:extLst>
        </p:spPr>
      </p:pic>
      <p:sp>
        <p:nvSpPr>
          <p:cNvPr id="8" name="מלבן 7">
            <a:extLst>
              <a:ext uri="{FF2B5EF4-FFF2-40B4-BE49-F238E27FC236}">
                <a16:creationId xmlns:a16="http://schemas.microsoft.com/office/drawing/2014/main" id="{BCE5BB5D-1C01-4B95-9C21-0E734DBDD12E}"/>
              </a:ext>
            </a:extLst>
          </p:cNvPr>
          <p:cNvSpPr/>
          <p:nvPr/>
        </p:nvSpPr>
        <p:spPr>
          <a:xfrm>
            <a:off x="5105400" y="320117"/>
            <a:ext cx="5067300" cy="830997"/>
          </a:xfrm>
          <a:prstGeom prst="rect">
            <a:avLst/>
          </a:prstGeom>
        </p:spPr>
        <p:txBody>
          <a:bodyPr wrap="square">
            <a:spAutoFit/>
          </a:bodyPr>
          <a:lstStyle/>
          <a:p>
            <a:r>
              <a:rPr lang="he-IL" sz="4800" b="1" dirty="0">
                <a:solidFill>
                  <a:srgbClr val="FF6600"/>
                </a:solidFill>
              </a:rPr>
              <a:t>מִבְנֵה</a:t>
            </a:r>
            <a:r>
              <a:rPr lang="he-IL" sz="4800" b="0" i="0" dirty="0">
                <a:solidFill>
                  <a:srgbClr val="000000"/>
                </a:solidFill>
                <a:effectLst/>
                <a:latin typeface="mft_narkisclassic"/>
              </a:rPr>
              <a:t> </a:t>
            </a:r>
            <a:r>
              <a:rPr lang="he-IL" sz="4800" b="1" dirty="0">
                <a:solidFill>
                  <a:srgbClr val="FF6600"/>
                </a:solidFill>
              </a:rPr>
              <a:t>דְּבוֹרַת</a:t>
            </a:r>
            <a:r>
              <a:rPr lang="he-IL" sz="4800" b="0" i="0" dirty="0">
                <a:solidFill>
                  <a:srgbClr val="000000"/>
                </a:solidFill>
                <a:effectLst/>
                <a:latin typeface="mft_narkisclassic"/>
              </a:rPr>
              <a:t> </a:t>
            </a:r>
            <a:r>
              <a:rPr lang="he-IL" sz="4800" b="1" dirty="0">
                <a:solidFill>
                  <a:srgbClr val="FF6600"/>
                </a:solidFill>
              </a:rPr>
              <a:t>הַדְּבַשׁ</a:t>
            </a:r>
          </a:p>
        </p:txBody>
      </p:sp>
    </p:spTree>
    <p:extLst>
      <p:ext uri="{BB962C8B-B14F-4D97-AF65-F5344CB8AC3E}">
        <p14:creationId xmlns:p14="http://schemas.microsoft.com/office/powerpoint/2010/main" val="16057929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a:extLst>
              <a:ext uri="{FF2B5EF4-FFF2-40B4-BE49-F238E27FC236}">
                <a16:creationId xmlns:a16="http://schemas.microsoft.com/office/drawing/2014/main" id="{4DB747DA-C50E-4C85-9BB2-09450C2B71C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628" y="-60960"/>
            <a:ext cx="12300373" cy="6918960"/>
          </a:xfrm>
          <a:prstGeom prst="rect">
            <a:avLst/>
          </a:prstGeom>
        </p:spPr>
      </p:pic>
      <p:sp>
        <p:nvSpPr>
          <p:cNvPr id="3" name="מציין מיקום תוכן 2">
            <a:extLst>
              <a:ext uri="{FF2B5EF4-FFF2-40B4-BE49-F238E27FC236}">
                <a16:creationId xmlns:a16="http://schemas.microsoft.com/office/drawing/2014/main" id="{29599BFE-BBB6-42F0-85A3-18BA7E4D5D31}"/>
              </a:ext>
            </a:extLst>
          </p:cNvPr>
          <p:cNvSpPr>
            <a:spLocks noGrp="1"/>
          </p:cNvSpPr>
          <p:nvPr>
            <p:ph idx="1"/>
          </p:nvPr>
        </p:nvSpPr>
        <p:spPr>
          <a:xfrm>
            <a:off x="838200" y="1825625"/>
            <a:ext cx="10515600" cy="1743075"/>
          </a:xfrm>
        </p:spPr>
        <p:txBody>
          <a:bodyPr>
            <a:normAutofit/>
          </a:bodyPr>
          <a:lstStyle/>
          <a:p>
            <a:pPr marL="0" indent="0">
              <a:buNone/>
            </a:pPr>
            <a:r>
              <a:rPr lang="he-IL" sz="3000" dirty="0">
                <a:solidFill>
                  <a:srgbClr val="000000"/>
                </a:solidFill>
                <a:latin typeface="David" panose="020E0502060401010101" pitchFamily="34" charset="-79"/>
                <a:cs typeface="David" panose="020E0502060401010101" pitchFamily="34" charset="-79"/>
              </a:rPr>
              <a:t>עֹקֶץ יֵשׁ רַק לְפוֹעֲלוֹת, וְהוּא מְשַׁמֵּשׁ לָהֶן אֶמְצְעֵי הֲגַנָּה. </a:t>
            </a:r>
            <a:br>
              <a:rPr lang="he-IL" sz="3000" dirty="0">
                <a:solidFill>
                  <a:srgbClr val="000000"/>
                </a:solidFill>
                <a:latin typeface="David" panose="020E0502060401010101" pitchFamily="34" charset="-79"/>
                <a:cs typeface="David" panose="020E0502060401010101" pitchFamily="34" charset="-79"/>
              </a:rPr>
            </a:br>
            <a:r>
              <a:rPr lang="he-IL" sz="3000" dirty="0">
                <a:solidFill>
                  <a:srgbClr val="000000"/>
                </a:solidFill>
                <a:latin typeface="David" panose="020E0502060401010101" pitchFamily="34" charset="-79"/>
                <a:cs typeface="David" panose="020E0502060401010101" pitchFamily="34" charset="-79"/>
              </a:rPr>
              <a:t>הָעֹקֶץ מָצוּי בִּקְצֵה בִּטְנָן, וּבְתוֹכוֹ </a:t>
            </a:r>
            <a:r>
              <a:rPr lang="he-IL" sz="3000" dirty="0" err="1">
                <a:solidFill>
                  <a:srgbClr val="000000"/>
                </a:solidFill>
                <a:latin typeface="David" panose="020E0502060401010101" pitchFamily="34" charset="-79"/>
                <a:cs typeface="David" panose="020E0502060401010101" pitchFamily="34" charset="-79"/>
              </a:rPr>
              <a:t>צִנּוֹר</a:t>
            </a:r>
            <a:r>
              <a:rPr lang="he-IL" sz="3000" dirty="0">
                <a:solidFill>
                  <a:srgbClr val="000000"/>
                </a:solidFill>
                <a:latin typeface="David" panose="020E0502060401010101" pitchFamily="34" charset="-79"/>
                <a:cs typeface="David" panose="020E0502060401010101" pitchFamily="34" charset="-79"/>
              </a:rPr>
              <a:t> אֶרֶס. בְּעֵת עֲקִיצָה, </a:t>
            </a:r>
            <a:br>
              <a:rPr lang="he-IL" sz="3000" dirty="0">
                <a:solidFill>
                  <a:srgbClr val="000000"/>
                </a:solidFill>
                <a:latin typeface="David" panose="020E0502060401010101" pitchFamily="34" charset="-79"/>
                <a:cs typeface="David" panose="020E0502060401010101" pitchFamily="34" charset="-79"/>
              </a:rPr>
            </a:br>
            <a:r>
              <a:rPr lang="he-IL" sz="3000" dirty="0">
                <a:solidFill>
                  <a:srgbClr val="000000"/>
                </a:solidFill>
                <a:latin typeface="David" panose="020E0502060401010101" pitchFamily="34" charset="-79"/>
                <a:cs typeface="David" panose="020E0502060401010101" pitchFamily="34" charset="-79"/>
              </a:rPr>
              <a:t>אֵין הַדְּבוֹרָה יְכוֹלָה לְהוֹצִיא אֶת הָעֹקֶץ מֵהַגּוּף הַנֶּעֱקָץ, וְהַדָּבָר גּוֹרֵם לְמוֹתָהּ.</a:t>
            </a:r>
          </a:p>
        </p:txBody>
      </p:sp>
      <p:sp>
        <p:nvSpPr>
          <p:cNvPr id="5" name="מלבן 4">
            <a:extLst>
              <a:ext uri="{FF2B5EF4-FFF2-40B4-BE49-F238E27FC236}">
                <a16:creationId xmlns:a16="http://schemas.microsoft.com/office/drawing/2014/main" id="{D961BB3B-CBAF-4E11-81AB-3588655637F3}"/>
              </a:ext>
            </a:extLst>
          </p:cNvPr>
          <p:cNvSpPr/>
          <p:nvPr/>
        </p:nvSpPr>
        <p:spPr>
          <a:xfrm>
            <a:off x="3314700" y="466834"/>
            <a:ext cx="5067300" cy="830997"/>
          </a:xfrm>
          <a:prstGeom prst="rect">
            <a:avLst/>
          </a:prstGeom>
        </p:spPr>
        <p:txBody>
          <a:bodyPr wrap="square">
            <a:spAutoFit/>
          </a:bodyPr>
          <a:lstStyle/>
          <a:p>
            <a:r>
              <a:rPr lang="he-IL" sz="4800" b="1" dirty="0">
                <a:solidFill>
                  <a:srgbClr val="FF6600"/>
                </a:solidFill>
              </a:rPr>
              <a:t>הָעֹקֶץ</a:t>
            </a:r>
          </a:p>
        </p:txBody>
      </p:sp>
      <p:pic>
        <p:nvPicPr>
          <p:cNvPr id="6146" name="Picture 2" descr="דבורת הדבש - Wikiwand">
            <a:extLst>
              <a:ext uri="{FF2B5EF4-FFF2-40B4-BE49-F238E27FC236}">
                <a16:creationId xmlns:a16="http://schemas.microsoft.com/office/drawing/2014/main" id="{B4CA4D36-8E70-4732-8013-F2F0D7B8FFF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7725" y="3429000"/>
            <a:ext cx="3560582" cy="2667000"/>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מדוע דבורה מתה לאחר שהיא עוקצת? - Quora">
            <a:extLst>
              <a:ext uri="{FF2B5EF4-FFF2-40B4-BE49-F238E27FC236}">
                <a16:creationId xmlns:a16="http://schemas.microsoft.com/office/drawing/2014/main" id="{1DA78C6D-3959-4F35-BCDD-0208C1B8A6E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51400" y="3568700"/>
            <a:ext cx="4582228" cy="21786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685265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1">
            <a:extLst>
              <a:ext uri="{FF2B5EF4-FFF2-40B4-BE49-F238E27FC236}">
                <a16:creationId xmlns:a16="http://schemas.microsoft.com/office/drawing/2014/main" id="{A7D12BC1-F331-47D6-A7D8-7A789D051F2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36" y="-20424"/>
            <a:ext cx="12228308" cy="6878423"/>
          </a:xfrm>
          <a:prstGeom prst="rect">
            <a:avLst/>
          </a:prstGeom>
        </p:spPr>
      </p:pic>
      <p:pic>
        <p:nvPicPr>
          <p:cNvPr id="12290" name="image1.png">
            <a:extLst>
              <a:ext uri="{FF2B5EF4-FFF2-40B4-BE49-F238E27FC236}">
                <a16:creationId xmlns:a16="http://schemas.microsoft.com/office/drawing/2014/main" id="{DDD28E3B-5E27-4379-9DC3-4344B3DED1F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97378" y="1621770"/>
            <a:ext cx="5784850" cy="424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מלבן 4">
            <a:extLst>
              <a:ext uri="{FF2B5EF4-FFF2-40B4-BE49-F238E27FC236}">
                <a16:creationId xmlns:a16="http://schemas.microsoft.com/office/drawing/2014/main" id="{ECBD74B8-30B8-4118-AC1A-69722A0A28B9}"/>
              </a:ext>
            </a:extLst>
          </p:cNvPr>
          <p:cNvSpPr/>
          <p:nvPr/>
        </p:nvSpPr>
        <p:spPr>
          <a:xfrm>
            <a:off x="2768600" y="746234"/>
            <a:ext cx="6438900" cy="830997"/>
          </a:xfrm>
          <a:prstGeom prst="rect">
            <a:avLst/>
          </a:prstGeom>
        </p:spPr>
        <p:txBody>
          <a:bodyPr wrap="square">
            <a:spAutoFit/>
          </a:bodyPr>
          <a:lstStyle/>
          <a:p>
            <a:r>
              <a:rPr lang="he-IL" sz="4800" b="1" dirty="0">
                <a:solidFill>
                  <a:srgbClr val="FF6600"/>
                </a:solidFill>
              </a:rPr>
              <a:t>מְשִׂימָה – מִבְנֵה הַדְּבוֹרָה</a:t>
            </a:r>
          </a:p>
        </p:txBody>
      </p:sp>
      <p:sp>
        <p:nvSpPr>
          <p:cNvPr id="7" name="מלבן 6">
            <a:extLst>
              <a:ext uri="{FF2B5EF4-FFF2-40B4-BE49-F238E27FC236}">
                <a16:creationId xmlns:a16="http://schemas.microsoft.com/office/drawing/2014/main" id="{D7F1D1EE-A6A6-44A1-9E58-E21BF3B0FA5F}"/>
              </a:ext>
            </a:extLst>
          </p:cNvPr>
          <p:cNvSpPr/>
          <p:nvPr/>
        </p:nvSpPr>
        <p:spPr>
          <a:xfrm>
            <a:off x="7480300" y="1621770"/>
            <a:ext cx="4140200" cy="3323987"/>
          </a:xfrm>
          <a:prstGeom prst="rect">
            <a:avLst/>
          </a:prstGeom>
        </p:spPr>
        <p:txBody>
          <a:bodyPr wrap="square">
            <a:spAutoFit/>
          </a:bodyPr>
          <a:lstStyle/>
          <a:p>
            <a:pPr marL="685800" indent="-685800">
              <a:buFont typeface="Arial" panose="020B0604020202020204" pitchFamily="34" charset="0"/>
              <a:buChar char="•"/>
            </a:pPr>
            <a:r>
              <a:rPr lang="he-IL" sz="3000" dirty="0">
                <a:solidFill>
                  <a:srgbClr val="000000"/>
                </a:solidFill>
                <a:latin typeface="David" panose="020E0502060401010101" pitchFamily="34" charset="-79"/>
                <a:cs typeface="David" panose="020E0502060401010101" pitchFamily="34" charset="-79"/>
              </a:rPr>
              <a:t>רֹאשׁ</a:t>
            </a:r>
          </a:p>
          <a:p>
            <a:pPr marL="685800" indent="-685800">
              <a:buFont typeface="Arial" panose="020B0604020202020204" pitchFamily="34" charset="0"/>
              <a:buChar char="•"/>
            </a:pPr>
            <a:r>
              <a:rPr lang="he-IL" sz="3000" dirty="0">
                <a:solidFill>
                  <a:srgbClr val="000000"/>
                </a:solidFill>
                <a:latin typeface="David" panose="020E0502060401010101" pitchFamily="34" charset="-79"/>
                <a:cs typeface="David" panose="020E0502060401010101" pitchFamily="34" charset="-79"/>
              </a:rPr>
              <a:t>חָזֶה</a:t>
            </a:r>
          </a:p>
          <a:p>
            <a:pPr marL="685800" indent="-685800">
              <a:buFont typeface="Arial" panose="020B0604020202020204" pitchFamily="34" charset="0"/>
              <a:buChar char="•"/>
            </a:pPr>
            <a:r>
              <a:rPr lang="he-IL" sz="3000" dirty="0">
                <a:solidFill>
                  <a:srgbClr val="000000"/>
                </a:solidFill>
                <a:latin typeface="David" panose="020E0502060401010101" pitchFamily="34" charset="-79"/>
                <a:cs typeface="David" panose="020E0502060401010101" pitchFamily="34" charset="-79"/>
              </a:rPr>
              <a:t>בֶּטֶן</a:t>
            </a:r>
          </a:p>
          <a:p>
            <a:pPr marL="685800" indent="-685800">
              <a:buFont typeface="Arial" panose="020B0604020202020204" pitchFamily="34" charset="0"/>
              <a:buChar char="•"/>
            </a:pPr>
            <a:r>
              <a:rPr lang="he-IL" sz="3000" dirty="0">
                <a:solidFill>
                  <a:srgbClr val="000000"/>
                </a:solidFill>
                <a:latin typeface="David" panose="020E0502060401010101" pitchFamily="34" charset="-79"/>
                <a:cs typeface="David" panose="020E0502060401010101" pitchFamily="34" charset="-79"/>
              </a:rPr>
              <a:t>רַגְלַיִם</a:t>
            </a:r>
          </a:p>
          <a:p>
            <a:pPr marL="685800" indent="-685800">
              <a:buFont typeface="Arial" panose="020B0604020202020204" pitchFamily="34" charset="0"/>
              <a:buChar char="•"/>
            </a:pPr>
            <a:r>
              <a:rPr lang="he-IL" sz="3000" dirty="0">
                <a:solidFill>
                  <a:srgbClr val="000000"/>
                </a:solidFill>
                <a:latin typeface="David" panose="020E0502060401010101" pitchFamily="34" charset="-79"/>
                <a:cs typeface="David" panose="020E0502060401010101" pitchFamily="34" charset="-79"/>
              </a:rPr>
              <a:t>כְּנָפַיִם</a:t>
            </a:r>
          </a:p>
          <a:p>
            <a:pPr marL="685800" indent="-685800">
              <a:buFont typeface="Arial" panose="020B0604020202020204" pitchFamily="34" charset="0"/>
              <a:buChar char="•"/>
            </a:pPr>
            <a:r>
              <a:rPr lang="he-IL" sz="3000" dirty="0">
                <a:solidFill>
                  <a:srgbClr val="000000"/>
                </a:solidFill>
                <a:latin typeface="David" panose="020E0502060401010101" pitchFamily="34" charset="-79"/>
                <a:cs typeface="David" panose="020E0502060401010101" pitchFamily="34" charset="-79"/>
              </a:rPr>
              <a:t>עֹקֶץ</a:t>
            </a:r>
          </a:p>
          <a:p>
            <a:pPr marL="685800" indent="-685800">
              <a:buFont typeface="Arial" panose="020B0604020202020204" pitchFamily="34" charset="0"/>
              <a:buChar char="•"/>
            </a:pPr>
            <a:r>
              <a:rPr lang="he-IL" sz="3000" dirty="0">
                <a:solidFill>
                  <a:srgbClr val="000000"/>
                </a:solidFill>
                <a:latin typeface="David" panose="020E0502060401010101" pitchFamily="34" charset="-79"/>
                <a:cs typeface="David" panose="020E0502060401010101" pitchFamily="34" charset="-79"/>
              </a:rPr>
              <a:t>מֵחוֹשִׁים</a:t>
            </a:r>
          </a:p>
        </p:txBody>
      </p:sp>
    </p:spTree>
    <p:extLst>
      <p:ext uri="{BB962C8B-B14F-4D97-AF65-F5344CB8AC3E}">
        <p14:creationId xmlns:p14="http://schemas.microsoft.com/office/powerpoint/2010/main" val="5266223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12192000" cy="6858000"/>
          </a:xfrm>
          <a:prstGeom prst="rect">
            <a:avLst/>
          </a:prstGeom>
        </p:spPr>
      </p:pic>
      <p:pic>
        <p:nvPicPr>
          <p:cNvPr id="11270" name="Picture 6" descr="תוצאת תמונה עבור ‪bee clipar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36326" y="621436"/>
            <a:ext cx="1806391" cy="2300891"/>
          </a:xfrm>
          <a:prstGeom prst="rect">
            <a:avLst/>
          </a:prstGeom>
          <a:noFill/>
          <a:extLst>
            <a:ext uri="{909E8E84-426E-40DD-AFC4-6F175D3DCCD1}">
              <a14:hiddenFill xmlns:a14="http://schemas.microsoft.com/office/drawing/2010/main">
                <a:solidFill>
                  <a:srgbClr val="FFFFFF"/>
                </a:solidFill>
              </a14:hiddenFill>
            </a:ext>
          </a:extLst>
        </p:spPr>
      </p:pic>
      <p:sp>
        <p:nvSpPr>
          <p:cNvPr id="7" name="הסבר מלבני מעוגל 6"/>
          <p:cNvSpPr/>
          <p:nvPr/>
        </p:nvSpPr>
        <p:spPr>
          <a:xfrm>
            <a:off x="6770489" y="621436"/>
            <a:ext cx="4610684" cy="2804832"/>
          </a:xfrm>
          <a:prstGeom prst="wedgeRoundRectCallout">
            <a:avLst>
              <a:gd name="adj1" fmla="val -67709"/>
              <a:gd name="adj2" fmla="val 10046"/>
              <a:gd name="adj3" fmla="val 16667"/>
            </a:avLst>
          </a:prstGeom>
          <a:solidFill>
            <a:srgbClr val="FFCD2F"/>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6000" dirty="0">
                <a:ln w="19050">
                  <a:solidFill>
                    <a:sysClr val="windowText" lastClr="000000"/>
                  </a:solidFill>
                </a:ln>
                <a:solidFill>
                  <a:schemeClr val="tx1"/>
                </a:solidFill>
                <a:latin typeface="David" panose="020E0502060401010101" pitchFamily="34" charset="-79"/>
                <a:cs typeface="David" panose="020E0502060401010101" pitchFamily="34" charset="-79"/>
              </a:rPr>
              <a:t>הַדְבוֹרִים חַיוֹת</a:t>
            </a:r>
            <a:r>
              <a:rPr lang="he-IL" sz="6000" b="1" dirty="0">
                <a:ln w="19050">
                  <a:solidFill>
                    <a:sysClr val="windowText" lastClr="000000"/>
                  </a:solidFill>
                </a:ln>
                <a:solidFill>
                  <a:schemeClr val="tx1"/>
                </a:solidFill>
                <a:latin typeface="David" panose="020E0502060401010101" pitchFamily="34" charset="-79"/>
                <a:cs typeface="David" panose="020E0502060401010101" pitchFamily="34" charset="-79"/>
              </a:rPr>
              <a:t> </a:t>
            </a:r>
            <a:r>
              <a:rPr lang="he-IL" sz="6000" b="1" dirty="0">
                <a:ln w="19050">
                  <a:solidFill>
                    <a:sysClr val="windowText" lastClr="000000"/>
                  </a:solidFill>
                </a:ln>
                <a:solidFill>
                  <a:schemeClr val="accent2"/>
                </a:solidFill>
                <a:latin typeface="David" panose="020E0502060401010101" pitchFamily="34" charset="-79"/>
                <a:cs typeface="David" panose="020E0502060401010101" pitchFamily="34" charset="-79"/>
              </a:rPr>
              <a:t>ב</a:t>
            </a:r>
            <a:r>
              <a:rPr lang="he-IL" sz="6000" b="1" dirty="0">
                <a:ln w="19050">
                  <a:solidFill>
                    <a:sysClr val="windowText" lastClr="000000"/>
                  </a:solidFill>
                </a:ln>
                <a:solidFill>
                  <a:sysClr val="windowText" lastClr="000000"/>
                </a:solidFill>
                <a:latin typeface="David" panose="020E0502060401010101" pitchFamily="34" charset="-79"/>
                <a:cs typeface="David" panose="020E0502060401010101" pitchFamily="34" charset="-79"/>
              </a:rPr>
              <a:t>ּ</a:t>
            </a:r>
            <a:r>
              <a:rPr lang="he-IL" sz="6000" b="1" dirty="0">
                <a:ln w="19050">
                  <a:solidFill>
                    <a:sysClr val="windowText" lastClr="000000"/>
                  </a:solidFill>
                </a:ln>
                <a:solidFill>
                  <a:schemeClr val="accent2"/>
                </a:solidFill>
                <a:latin typeface="David" panose="020E0502060401010101" pitchFamily="34" charset="-79"/>
                <a:cs typeface="David" panose="020E0502060401010101" pitchFamily="34" charset="-79"/>
              </a:rPr>
              <a:t>ַכָּוֶרֶת</a:t>
            </a:r>
            <a:endParaRPr lang="he-IL" sz="6000" dirty="0"/>
          </a:p>
        </p:txBody>
      </p:sp>
      <p:pic>
        <p:nvPicPr>
          <p:cNvPr id="17410" name="Picture 2" descr="תוצאת תמונה עבור כוורת דבורים ציור"/>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0001" y="3278375"/>
            <a:ext cx="3874887" cy="3223577"/>
          </a:xfrm>
          <a:prstGeom prst="rect">
            <a:avLst/>
          </a:prstGeom>
          <a:noFill/>
          <a:extLst>
            <a:ext uri="{909E8E84-426E-40DD-AFC4-6F175D3DCCD1}">
              <a14:hiddenFill xmlns:a14="http://schemas.microsoft.com/office/drawing/2010/main">
                <a:solidFill>
                  <a:srgbClr val="FFFFFF"/>
                </a:solidFill>
              </a14:hiddenFill>
            </a:ext>
          </a:extLst>
        </p:spPr>
      </p:pic>
      <p:pic>
        <p:nvPicPr>
          <p:cNvPr id="17414" name="Picture 6" descr="תוצאת תמונה עבור ‪cleaning bees clipart‬‏"/>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50243" y="4164737"/>
            <a:ext cx="2247900" cy="2143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815073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12192000" cy="6858000"/>
          </a:xfrm>
          <a:prstGeom prst="rect">
            <a:avLst/>
          </a:prstGeom>
        </p:spPr>
      </p:pic>
      <p:pic>
        <p:nvPicPr>
          <p:cNvPr id="11270" name="Picture 6" descr="תוצאת תמונה עבור ‪bee clipart‬‏"/>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flipH="1">
            <a:off x="10161232" y="1322354"/>
            <a:ext cx="1290961" cy="1644362"/>
          </a:xfrm>
          <a:prstGeom prst="rect">
            <a:avLst/>
          </a:prstGeom>
          <a:noFill/>
          <a:extLst>
            <a:ext uri="{909E8E84-426E-40DD-AFC4-6F175D3DCCD1}">
              <a14:hiddenFill xmlns:a14="http://schemas.microsoft.com/office/drawing/2010/main">
                <a:solidFill>
                  <a:srgbClr val="FFFFFF"/>
                </a:solidFill>
              </a14:hiddenFill>
            </a:ext>
          </a:extLst>
        </p:spPr>
      </p:pic>
      <p:sp>
        <p:nvSpPr>
          <p:cNvPr id="7" name="הסבר מלבני מעוגל 6"/>
          <p:cNvSpPr/>
          <p:nvPr/>
        </p:nvSpPr>
        <p:spPr>
          <a:xfrm>
            <a:off x="4424888" y="473543"/>
            <a:ext cx="4610684" cy="2804832"/>
          </a:xfrm>
          <a:prstGeom prst="wedgeRoundRectCallout">
            <a:avLst>
              <a:gd name="adj1" fmla="val 69384"/>
              <a:gd name="adj2" fmla="val 6881"/>
              <a:gd name="adj3" fmla="val 16667"/>
            </a:avLst>
          </a:prstGeom>
          <a:solidFill>
            <a:srgbClr val="FFCD2F"/>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6000" b="1" dirty="0">
                <a:solidFill>
                  <a:schemeClr val="tx1"/>
                </a:solidFill>
                <a:latin typeface="David" panose="020E0502060401010101" pitchFamily="34" charset="-79"/>
                <a:cs typeface="David" panose="020E0502060401010101" pitchFamily="34" charset="-79"/>
              </a:rPr>
              <a:t>בַּכָּוֶרֶת יֵשׁ דְּבוֹרָה </a:t>
            </a:r>
            <a:r>
              <a:rPr lang="he-IL" sz="7200" b="1" dirty="0">
                <a:solidFill>
                  <a:srgbClr val="FF6600"/>
                </a:solidFill>
              </a:rPr>
              <a:t>מַלְכָּה</a:t>
            </a:r>
          </a:p>
        </p:txBody>
      </p:sp>
      <p:pic>
        <p:nvPicPr>
          <p:cNvPr id="19460" name="Picture 4" descr="תוצאת תמונה עבור ‪queen bee‬‏"/>
          <p:cNvPicPr>
            <a:picLocks noChangeAspect="1" noChangeArrowheads="1"/>
          </p:cNvPicPr>
          <p:nvPr/>
        </p:nvPicPr>
        <p:blipFill>
          <a:blip r:embed="rId5">
            <a:clrChange>
              <a:clrFrom>
                <a:srgbClr val="FCFEFB"/>
              </a:clrFrom>
              <a:clrTo>
                <a:srgbClr val="FCFEFB">
                  <a:alpha val="0"/>
                </a:srgbClr>
              </a:clrTo>
            </a:clrChange>
            <a:extLst>
              <a:ext uri="{28A0092B-C50C-407E-A947-70E740481C1C}">
                <a14:useLocalDpi xmlns:a14="http://schemas.microsoft.com/office/drawing/2010/main" val="0"/>
              </a:ext>
            </a:extLst>
          </a:blip>
          <a:srcRect/>
          <a:stretch>
            <a:fillRect/>
          </a:stretch>
        </p:blipFill>
        <p:spPr bwMode="auto">
          <a:xfrm>
            <a:off x="125830" y="3585013"/>
            <a:ext cx="2797851" cy="2934809"/>
          </a:xfrm>
          <a:prstGeom prst="rect">
            <a:avLst/>
          </a:prstGeom>
          <a:noFill/>
          <a:extLst>
            <a:ext uri="{909E8E84-426E-40DD-AFC4-6F175D3DCCD1}">
              <a14:hiddenFill xmlns:a14="http://schemas.microsoft.com/office/drawing/2010/main">
                <a:solidFill>
                  <a:srgbClr val="FFFFFF"/>
                </a:solidFill>
              </a14:hiddenFill>
            </a:ext>
          </a:extLst>
        </p:spPr>
      </p:pic>
      <p:pic>
        <p:nvPicPr>
          <p:cNvPr id="19462" name="Picture 6" descr="תוצאת תמונה עבור ‪queen be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336604" y="4289070"/>
            <a:ext cx="3649255" cy="2384133"/>
          </a:xfrm>
          <a:prstGeom prst="rect">
            <a:avLst/>
          </a:prstGeom>
          <a:noFill/>
          <a:extLst>
            <a:ext uri="{909E8E84-426E-40DD-AFC4-6F175D3DCCD1}">
              <a14:hiddenFill xmlns:a14="http://schemas.microsoft.com/office/drawing/2010/main">
                <a:solidFill>
                  <a:srgbClr val="FFFFFF"/>
                </a:solidFill>
              </a14:hiddenFill>
            </a:ext>
          </a:extLst>
        </p:spPr>
      </p:pic>
      <p:pic>
        <p:nvPicPr>
          <p:cNvPr id="19464" name="Picture 8" descr="תוצאת תמונה עבור ‪baby bees‬‏"/>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022388" y="5724115"/>
            <a:ext cx="775979" cy="857435"/>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8" descr="תוצאת תמונה עבור ‪baby bees‬‏"/>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758476" y="5129323"/>
            <a:ext cx="775979" cy="857435"/>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8" descr="תוצאת תמונה עבור ‪baby bees‬‏"/>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130074" y="4352441"/>
            <a:ext cx="775979" cy="857435"/>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8" descr="תוצאת תמונה עבור ‪baby bees‬‏"/>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935120" y="4084245"/>
            <a:ext cx="775979" cy="857435"/>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8" descr="תוצאת תמונה עבור ‪baby bees‬‏"/>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720972" y="5579244"/>
            <a:ext cx="775979" cy="857435"/>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8" descr="תוצאת תמונה עבור ‪baby bees‬‏"/>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449955" y="4721809"/>
            <a:ext cx="775979" cy="857435"/>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8" descr="תוצאת תמונה עבור ‪baby bees‬‏"/>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056069" y="4489916"/>
            <a:ext cx="775979" cy="857435"/>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8" descr="תוצאת תמונה עבור ‪baby bees‬‏"/>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217714" y="5845176"/>
            <a:ext cx="775979" cy="857435"/>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8" descr="תוצאת תמונה עבור ‪baby bees‬‏"/>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671898" y="4941065"/>
            <a:ext cx="775979" cy="857435"/>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8" descr="תוצאת תמונה עבור ‪baby bees‬‏"/>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239236" y="4623701"/>
            <a:ext cx="775979" cy="857435"/>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8" descr="תוצאת תמונה עבור ‪baby bees‬‏"/>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306945" y="5852973"/>
            <a:ext cx="775979" cy="857435"/>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8" descr="תוצאת תמונה עבור ‪baby bees‬‏"/>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290544" y="5157923"/>
            <a:ext cx="775979" cy="8574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719952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path" presetSubtype="0" accel="50000" decel="50000" fill="hold" nodeType="clickEffect">
                                  <p:stCondLst>
                                    <p:cond delay="0"/>
                                  </p:stCondLst>
                                  <p:childTnLst>
                                    <p:animMotion origin="layout" path="M 0.01992 -4.07407E-6 C 0.09987 -4.07407E-6 0.16484 0.05602 0.16484 0.125 C 0.16484 0.19399 0.09987 0.25 0.01992 0.25 C -0.06003 0.25 -0.125 0.19399 -0.125 0.125 C -0.125 0.05602 -0.06003 -4.07407E-6 0.01992 -4.07407E-6 Z " pathEditMode="relative" rAng="0" ptsTypes="AAAAA">
                                      <p:cBhvr>
                                        <p:cTn id="6" dur="2000" fill="hold"/>
                                        <p:tgtEl>
                                          <p:spTgt spid="19460"/>
                                        </p:tgtEl>
                                        <p:attrNameLst>
                                          <p:attrName>ppt_x</p:attrName>
                                          <p:attrName>ppt_y</p:attrName>
                                        </p:attrNameLst>
                                      </p:cBhvr>
                                      <p:rCtr x="0" y="12500"/>
                                    </p:animMotion>
                                  </p:childTnLst>
                                </p:cTn>
                              </p:par>
                            </p:childTnLst>
                          </p:cTn>
                        </p:par>
                        <p:par>
                          <p:cTn id="7" fill="hold">
                            <p:stCondLst>
                              <p:cond delay="2000"/>
                            </p:stCondLst>
                            <p:childTnLst>
                              <p:par>
                                <p:cTn id="8" presetID="1" presetClass="entr" presetSubtype="0" fill="hold" nodeType="afterEffect">
                                  <p:stCondLst>
                                    <p:cond delay="0"/>
                                  </p:stCondLst>
                                  <p:childTnLst>
                                    <p:set>
                                      <p:cBhvr>
                                        <p:cTn id="9" dur="1" fill="hold">
                                          <p:stCondLst>
                                            <p:cond delay="0"/>
                                          </p:stCondLst>
                                        </p:cTn>
                                        <p:tgtEl>
                                          <p:spTgt spid="21"/>
                                        </p:tgtEl>
                                        <p:attrNameLst>
                                          <p:attrName>style.visibility</p:attrName>
                                        </p:attrNameLst>
                                      </p:cBhvr>
                                      <p:to>
                                        <p:strVal val="visible"/>
                                      </p:to>
                                    </p:set>
                                  </p:childTnLst>
                                </p:cTn>
                              </p:par>
                            </p:childTnLst>
                          </p:cTn>
                        </p:par>
                        <p:par>
                          <p:cTn id="10" fill="hold">
                            <p:stCondLst>
                              <p:cond delay="2000"/>
                            </p:stCondLst>
                            <p:childTnLst>
                              <p:par>
                                <p:cTn id="11" presetID="1" presetClass="entr" presetSubtype="0" fill="hold" nodeType="afterEffect">
                                  <p:stCondLst>
                                    <p:cond delay="200"/>
                                  </p:stCondLst>
                                  <p:childTnLst>
                                    <p:set>
                                      <p:cBhvr>
                                        <p:cTn id="12" dur="1" fill="hold">
                                          <p:stCondLst>
                                            <p:cond delay="0"/>
                                          </p:stCondLst>
                                        </p:cTn>
                                        <p:tgtEl>
                                          <p:spTgt spid="12"/>
                                        </p:tgtEl>
                                        <p:attrNameLst>
                                          <p:attrName>style.visibility</p:attrName>
                                        </p:attrNameLst>
                                      </p:cBhvr>
                                      <p:to>
                                        <p:strVal val="visible"/>
                                      </p:to>
                                    </p:set>
                                  </p:childTnLst>
                                </p:cTn>
                              </p:par>
                            </p:childTnLst>
                          </p:cTn>
                        </p:par>
                        <p:par>
                          <p:cTn id="13" fill="hold">
                            <p:stCondLst>
                              <p:cond delay="2200"/>
                            </p:stCondLst>
                            <p:childTnLst>
                              <p:par>
                                <p:cTn id="14" presetID="1" presetClass="entr" presetSubtype="0" fill="hold" nodeType="afterEffect">
                                  <p:stCondLst>
                                    <p:cond delay="200"/>
                                  </p:stCondLst>
                                  <p:childTnLst>
                                    <p:set>
                                      <p:cBhvr>
                                        <p:cTn id="15" dur="1" fill="hold">
                                          <p:stCondLst>
                                            <p:cond delay="0"/>
                                          </p:stCondLst>
                                        </p:cTn>
                                        <p:tgtEl>
                                          <p:spTgt spid="15"/>
                                        </p:tgtEl>
                                        <p:attrNameLst>
                                          <p:attrName>style.visibility</p:attrName>
                                        </p:attrNameLst>
                                      </p:cBhvr>
                                      <p:to>
                                        <p:strVal val="visible"/>
                                      </p:to>
                                    </p:set>
                                  </p:childTnLst>
                                </p:cTn>
                              </p:par>
                            </p:childTnLst>
                          </p:cTn>
                        </p:par>
                        <p:par>
                          <p:cTn id="16" fill="hold">
                            <p:stCondLst>
                              <p:cond delay="2400"/>
                            </p:stCondLst>
                            <p:childTnLst>
                              <p:par>
                                <p:cTn id="17" presetID="1" presetClass="entr" presetSubtype="0" fill="hold" nodeType="afterEffect">
                                  <p:stCondLst>
                                    <p:cond delay="100"/>
                                  </p:stCondLst>
                                  <p:childTnLst>
                                    <p:set>
                                      <p:cBhvr>
                                        <p:cTn id="18" dur="1" fill="hold">
                                          <p:stCondLst>
                                            <p:cond delay="0"/>
                                          </p:stCondLst>
                                        </p:cTn>
                                        <p:tgtEl>
                                          <p:spTgt spid="14"/>
                                        </p:tgtEl>
                                        <p:attrNameLst>
                                          <p:attrName>style.visibility</p:attrName>
                                        </p:attrNameLst>
                                      </p:cBhvr>
                                      <p:to>
                                        <p:strVal val="visible"/>
                                      </p:to>
                                    </p:set>
                                  </p:childTnLst>
                                </p:cTn>
                              </p:par>
                            </p:childTnLst>
                          </p:cTn>
                        </p:par>
                        <p:par>
                          <p:cTn id="19" fill="hold">
                            <p:stCondLst>
                              <p:cond delay="2500"/>
                            </p:stCondLst>
                            <p:childTnLst>
                              <p:par>
                                <p:cTn id="20" presetID="1" presetClass="entr" presetSubtype="0" fill="hold" nodeType="afterEffect">
                                  <p:stCondLst>
                                    <p:cond delay="100"/>
                                  </p:stCondLst>
                                  <p:childTnLst>
                                    <p:set>
                                      <p:cBhvr>
                                        <p:cTn id="21" dur="1" fill="hold">
                                          <p:stCondLst>
                                            <p:cond delay="0"/>
                                          </p:stCondLst>
                                        </p:cTn>
                                        <p:tgtEl>
                                          <p:spTgt spid="19464"/>
                                        </p:tgtEl>
                                        <p:attrNameLst>
                                          <p:attrName>style.visibility</p:attrName>
                                        </p:attrNameLst>
                                      </p:cBhvr>
                                      <p:to>
                                        <p:strVal val="visible"/>
                                      </p:to>
                                    </p:set>
                                  </p:childTnLst>
                                </p:cTn>
                              </p:par>
                            </p:childTnLst>
                          </p:cTn>
                        </p:par>
                        <p:par>
                          <p:cTn id="22" fill="hold">
                            <p:stCondLst>
                              <p:cond delay="2600"/>
                            </p:stCondLst>
                            <p:childTnLst>
                              <p:par>
                                <p:cTn id="23" presetID="1" presetClass="entr" presetSubtype="0" fill="hold" nodeType="afterEffect">
                                  <p:stCondLst>
                                    <p:cond delay="100"/>
                                  </p:stCondLst>
                                  <p:childTnLst>
                                    <p:set>
                                      <p:cBhvr>
                                        <p:cTn id="24" dur="1" fill="hold">
                                          <p:stCondLst>
                                            <p:cond delay="0"/>
                                          </p:stCondLst>
                                        </p:cTn>
                                        <p:tgtEl>
                                          <p:spTgt spid="18"/>
                                        </p:tgtEl>
                                        <p:attrNameLst>
                                          <p:attrName>style.visibility</p:attrName>
                                        </p:attrNameLst>
                                      </p:cBhvr>
                                      <p:to>
                                        <p:strVal val="visible"/>
                                      </p:to>
                                    </p:set>
                                  </p:childTnLst>
                                </p:cTn>
                              </p:par>
                            </p:childTnLst>
                          </p:cTn>
                        </p:par>
                        <p:par>
                          <p:cTn id="25" fill="hold">
                            <p:stCondLst>
                              <p:cond delay="2700"/>
                            </p:stCondLst>
                            <p:childTnLst>
                              <p:par>
                                <p:cTn id="26" presetID="1" presetClass="entr" presetSubtype="0" fill="hold" nodeType="afterEffect">
                                  <p:stCondLst>
                                    <p:cond delay="200"/>
                                  </p:stCondLst>
                                  <p:childTnLst>
                                    <p:set>
                                      <p:cBhvr>
                                        <p:cTn id="27" dur="1" fill="hold">
                                          <p:stCondLst>
                                            <p:cond delay="0"/>
                                          </p:stCondLst>
                                        </p:cTn>
                                        <p:tgtEl>
                                          <p:spTgt spid="13"/>
                                        </p:tgtEl>
                                        <p:attrNameLst>
                                          <p:attrName>style.visibility</p:attrName>
                                        </p:attrNameLst>
                                      </p:cBhvr>
                                      <p:to>
                                        <p:strVal val="visible"/>
                                      </p:to>
                                    </p:set>
                                  </p:childTnLst>
                                </p:cTn>
                              </p:par>
                            </p:childTnLst>
                          </p:cTn>
                        </p:par>
                        <p:par>
                          <p:cTn id="28" fill="hold">
                            <p:stCondLst>
                              <p:cond delay="2900"/>
                            </p:stCondLst>
                            <p:childTnLst>
                              <p:par>
                                <p:cTn id="29" presetID="1" presetClass="entr" presetSubtype="0" fill="hold" nodeType="afterEffect">
                                  <p:stCondLst>
                                    <p:cond delay="200"/>
                                  </p:stCondLst>
                                  <p:childTnLst>
                                    <p:set>
                                      <p:cBhvr>
                                        <p:cTn id="30" dur="1" fill="hold">
                                          <p:stCondLst>
                                            <p:cond delay="0"/>
                                          </p:stCondLst>
                                        </p:cTn>
                                        <p:tgtEl>
                                          <p:spTgt spid="16"/>
                                        </p:tgtEl>
                                        <p:attrNameLst>
                                          <p:attrName>style.visibility</p:attrName>
                                        </p:attrNameLst>
                                      </p:cBhvr>
                                      <p:to>
                                        <p:strVal val="visible"/>
                                      </p:to>
                                    </p:set>
                                  </p:childTnLst>
                                </p:cTn>
                              </p:par>
                            </p:childTnLst>
                          </p:cTn>
                        </p:par>
                        <p:par>
                          <p:cTn id="31" fill="hold">
                            <p:stCondLst>
                              <p:cond delay="3100"/>
                            </p:stCondLst>
                            <p:childTnLst>
                              <p:par>
                                <p:cTn id="32" presetID="1" presetClass="entr" presetSubtype="0" fill="hold" nodeType="afterEffect">
                                  <p:stCondLst>
                                    <p:cond delay="100"/>
                                  </p:stCondLst>
                                  <p:childTnLst>
                                    <p:set>
                                      <p:cBhvr>
                                        <p:cTn id="33" dur="1" fill="hold">
                                          <p:stCondLst>
                                            <p:cond delay="0"/>
                                          </p:stCondLst>
                                        </p:cTn>
                                        <p:tgtEl>
                                          <p:spTgt spid="19"/>
                                        </p:tgtEl>
                                        <p:attrNameLst>
                                          <p:attrName>style.visibility</p:attrName>
                                        </p:attrNameLst>
                                      </p:cBhvr>
                                      <p:to>
                                        <p:strVal val="visible"/>
                                      </p:to>
                                    </p:set>
                                  </p:childTnLst>
                                </p:cTn>
                              </p:par>
                            </p:childTnLst>
                          </p:cTn>
                        </p:par>
                        <p:par>
                          <p:cTn id="34" fill="hold">
                            <p:stCondLst>
                              <p:cond delay="3200"/>
                            </p:stCondLst>
                            <p:childTnLst>
                              <p:par>
                                <p:cTn id="35" presetID="1" presetClass="entr" presetSubtype="0" fill="hold" nodeType="afterEffect">
                                  <p:stCondLst>
                                    <p:cond delay="0"/>
                                  </p:stCondLst>
                                  <p:childTnLst>
                                    <p:set>
                                      <p:cBhvr>
                                        <p:cTn id="36" dur="1" fill="hold">
                                          <p:stCondLst>
                                            <p:cond delay="0"/>
                                          </p:stCondLst>
                                        </p:cTn>
                                        <p:tgtEl>
                                          <p:spTgt spid="11"/>
                                        </p:tgtEl>
                                        <p:attrNameLst>
                                          <p:attrName>style.visibility</p:attrName>
                                        </p:attrNameLst>
                                      </p:cBhvr>
                                      <p:to>
                                        <p:strVal val="visible"/>
                                      </p:to>
                                    </p:set>
                                  </p:childTnLst>
                                </p:cTn>
                              </p:par>
                            </p:childTnLst>
                          </p:cTn>
                        </p:par>
                        <p:par>
                          <p:cTn id="37" fill="hold">
                            <p:stCondLst>
                              <p:cond delay="3200"/>
                            </p:stCondLst>
                            <p:childTnLst>
                              <p:par>
                                <p:cTn id="38" presetID="1" presetClass="entr" presetSubtype="0" fill="hold" nodeType="afterEffect">
                                  <p:stCondLst>
                                    <p:cond delay="0"/>
                                  </p:stCondLst>
                                  <p:childTnLst>
                                    <p:set>
                                      <p:cBhvr>
                                        <p:cTn id="39" dur="1" fill="hold">
                                          <p:stCondLst>
                                            <p:cond delay="0"/>
                                          </p:stCondLst>
                                        </p:cTn>
                                        <p:tgtEl>
                                          <p:spTgt spid="17"/>
                                        </p:tgtEl>
                                        <p:attrNameLst>
                                          <p:attrName>style.visibility</p:attrName>
                                        </p:attrNameLst>
                                      </p:cBhvr>
                                      <p:to>
                                        <p:strVal val="visible"/>
                                      </p:to>
                                    </p:set>
                                  </p:childTnLst>
                                </p:cTn>
                              </p:par>
                            </p:childTnLst>
                          </p:cTn>
                        </p:par>
                        <p:par>
                          <p:cTn id="40" fill="hold">
                            <p:stCondLst>
                              <p:cond delay="3200"/>
                            </p:stCondLst>
                            <p:childTnLst>
                              <p:par>
                                <p:cTn id="41" presetID="1" presetClass="entr" presetSubtype="0" fill="hold" nodeType="afterEffect">
                                  <p:stCondLst>
                                    <p:cond delay="500"/>
                                  </p:stCondLst>
                                  <p:childTnLst>
                                    <p:set>
                                      <p:cBhvr>
                                        <p:cTn id="42"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a:extLst>
              <a:ext uri="{FF2B5EF4-FFF2-40B4-BE49-F238E27FC236}">
                <a16:creationId xmlns:a16="http://schemas.microsoft.com/office/drawing/2014/main" id="{BFFA354B-2142-4B66-91CA-778A561A1FB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5101" y="-114300"/>
            <a:ext cx="12192000" cy="6858000"/>
          </a:xfrm>
          <a:prstGeom prst="rect">
            <a:avLst/>
          </a:prstGeom>
        </p:spPr>
      </p:pic>
      <p:sp>
        <p:nvSpPr>
          <p:cNvPr id="3" name="מציין מיקום תוכן 2">
            <a:extLst>
              <a:ext uri="{FF2B5EF4-FFF2-40B4-BE49-F238E27FC236}">
                <a16:creationId xmlns:a16="http://schemas.microsoft.com/office/drawing/2014/main" id="{A20CF110-D326-4949-B4B6-9458C69118E5}"/>
              </a:ext>
            </a:extLst>
          </p:cNvPr>
          <p:cNvSpPr>
            <a:spLocks noGrp="1"/>
          </p:cNvSpPr>
          <p:nvPr>
            <p:ph idx="1"/>
          </p:nvPr>
        </p:nvSpPr>
        <p:spPr>
          <a:xfrm>
            <a:off x="2349499" y="830997"/>
            <a:ext cx="9677399" cy="4490303"/>
          </a:xfrm>
        </p:spPr>
        <p:txBody>
          <a:bodyPr>
            <a:noAutofit/>
          </a:bodyPr>
          <a:lstStyle/>
          <a:p>
            <a:pPr marL="0" indent="0">
              <a:lnSpc>
                <a:spcPct val="100000"/>
              </a:lnSpc>
              <a:buNone/>
            </a:pPr>
            <a:r>
              <a:rPr lang="he-IL" sz="3000" dirty="0">
                <a:solidFill>
                  <a:srgbClr val="000000"/>
                </a:solidFill>
                <a:latin typeface="David" panose="020E0502060401010101" pitchFamily="34" charset="-79"/>
                <a:cs typeface="David" panose="020E0502060401010101" pitchFamily="34" charset="-79"/>
              </a:rPr>
              <a:t>הַדְּבוֹרָה הַמַּלְכָּה מִתְפַּתַּחַת מִבֵּיצִית רְגִילָה </a:t>
            </a:r>
            <a:r>
              <a:rPr lang="he-IL" sz="3000" dirty="0" err="1">
                <a:solidFill>
                  <a:srgbClr val="000000"/>
                </a:solidFill>
                <a:latin typeface="David" panose="020E0502060401010101" pitchFamily="34" charset="-79"/>
                <a:cs typeface="David" panose="020E0502060401010101" pitchFamily="34" charset="-79"/>
              </a:rPr>
              <a:t>הַמֻּטֶּלֶת</a:t>
            </a:r>
            <a:r>
              <a:rPr lang="he-IL" sz="3000" dirty="0">
                <a:solidFill>
                  <a:srgbClr val="000000"/>
                </a:solidFill>
                <a:latin typeface="David" panose="020E0502060401010101" pitchFamily="34" charset="-79"/>
                <a:cs typeface="David" panose="020E0502060401010101" pitchFamily="34" charset="-79"/>
              </a:rPr>
              <a:t> בְּתָא </a:t>
            </a:r>
            <a:r>
              <a:rPr lang="he-IL" sz="3000" dirty="0" err="1">
                <a:solidFill>
                  <a:srgbClr val="000000"/>
                </a:solidFill>
                <a:latin typeface="David" panose="020E0502060401010101" pitchFamily="34" charset="-79"/>
                <a:cs typeface="David" panose="020E0502060401010101" pitchFamily="34" charset="-79"/>
              </a:rPr>
              <a:t>מְיֻחָד</a:t>
            </a:r>
            <a:r>
              <a:rPr lang="he-IL" sz="3000" dirty="0">
                <a:solidFill>
                  <a:srgbClr val="000000"/>
                </a:solidFill>
                <a:latin typeface="David" panose="020E0502060401010101" pitchFamily="34" charset="-79"/>
                <a:cs typeface="David" panose="020E0502060401010101" pitchFamily="34" charset="-79"/>
              </a:rPr>
              <a:t> בְּכַוֶּרֶת. </a:t>
            </a:r>
            <a:br>
              <a:rPr lang="he-IL" sz="3000" dirty="0">
                <a:solidFill>
                  <a:srgbClr val="000000"/>
                </a:solidFill>
                <a:latin typeface="David" panose="020E0502060401010101" pitchFamily="34" charset="-79"/>
                <a:cs typeface="David" panose="020E0502060401010101" pitchFamily="34" charset="-79"/>
              </a:rPr>
            </a:br>
            <a:r>
              <a:rPr lang="he-IL" sz="3000" dirty="0">
                <a:solidFill>
                  <a:srgbClr val="000000"/>
                </a:solidFill>
                <a:latin typeface="David" panose="020E0502060401010101" pitchFamily="34" charset="-79"/>
                <a:cs typeface="David" panose="020E0502060401010101" pitchFamily="34" charset="-79"/>
              </a:rPr>
              <a:t>הִיא הַדְּבוֹרָה הַגְּדוֹלָה בְּיוֹתֵר בַּכַּוֶּרֶת, וְהַיְּחִידָה שֶׁמְּסֻגֶּלֶת לְהַטִּיל בֵּיצִים. </a:t>
            </a:r>
            <a:br>
              <a:rPr lang="he-IL" sz="3000" dirty="0">
                <a:solidFill>
                  <a:srgbClr val="000000"/>
                </a:solidFill>
                <a:latin typeface="David" panose="020E0502060401010101" pitchFamily="34" charset="-79"/>
                <a:cs typeface="David" panose="020E0502060401010101" pitchFamily="34" charset="-79"/>
              </a:rPr>
            </a:br>
            <a:r>
              <a:rPr lang="he-IL" sz="3000" dirty="0">
                <a:solidFill>
                  <a:srgbClr val="000000"/>
                </a:solidFill>
                <a:latin typeface="David" panose="020E0502060401010101" pitchFamily="34" charset="-79"/>
                <a:cs typeface="David" panose="020E0502060401010101" pitchFamily="34" charset="-79"/>
              </a:rPr>
              <a:t>הִיא גַּם חַיָּה זְמַן רַב יוֹתֵר מֵהַפּוֹעֲלוֹת - בֵּין 3 לִ- 5 שָׁנִים. </a:t>
            </a:r>
            <a:br>
              <a:rPr lang="en-US" sz="3000" dirty="0">
                <a:solidFill>
                  <a:srgbClr val="000000"/>
                </a:solidFill>
                <a:latin typeface="David" panose="020E0502060401010101" pitchFamily="34" charset="-79"/>
                <a:cs typeface="David" panose="020E0502060401010101" pitchFamily="34" charset="-79"/>
              </a:rPr>
            </a:br>
            <a:r>
              <a:rPr lang="he-IL" sz="3000" dirty="0">
                <a:solidFill>
                  <a:srgbClr val="000000"/>
                </a:solidFill>
                <a:latin typeface="David" panose="020E0502060401010101" pitchFamily="34" charset="-79"/>
                <a:cs typeface="David" panose="020E0502060401010101" pitchFamily="34" charset="-79"/>
              </a:rPr>
              <a:t>הַמַּלְכָּה כִּמְעַט שֶׁאֵינָהּ זָזָה מִמְּקוֹמָהּ, וְהִיא יוֹצֵאת מֵהַכַּוֶּרֶת רַק בְּעֵת </a:t>
            </a:r>
            <a:br>
              <a:rPr lang="en-US" sz="3000" dirty="0">
                <a:solidFill>
                  <a:srgbClr val="000000"/>
                </a:solidFill>
                <a:latin typeface="David" panose="020E0502060401010101" pitchFamily="34" charset="-79"/>
                <a:cs typeface="David" panose="020E0502060401010101" pitchFamily="34" charset="-79"/>
              </a:rPr>
            </a:br>
            <a:r>
              <a:rPr lang="he-IL" sz="3000" dirty="0">
                <a:solidFill>
                  <a:srgbClr val="000000"/>
                </a:solidFill>
                <a:latin typeface="David" panose="020E0502060401010101" pitchFamily="34" charset="-79"/>
                <a:cs typeface="David" panose="020E0502060401010101" pitchFamily="34" charset="-79"/>
              </a:rPr>
              <a:t>מְעוֹף הַכְּלוּלוֹת שֶׁבְּמַהֲלָכוֹ הִיא </a:t>
            </a:r>
            <a:r>
              <a:rPr lang="he-IL" sz="3000" dirty="0" err="1">
                <a:solidFill>
                  <a:srgbClr val="000000"/>
                </a:solidFill>
                <a:latin typeface="David" panose="020E0502060401010101" pitchFamily="34" charset="-79"/>
                <a:cs typeface="David" panose="020E0502060401010101" pitchFamily="34" charset="-79"/>
              </a:rPr>
              <a:t>מֻפְרֵית</a:t>
            </a:r>
            <a:r>
              <a:rPr lang="he-IL" sz="3000" dirty="0">
                <a:solidFill>
                  <a:srgbClr val="000000"/>
                </a:solidFill>
                <a:latin typeface="David" panose="020E0502060401010101" pitchFamily="34" charset="-79"/>
                <a:cs typeface="David" panose="020E0502060401010101" pitchFamily="34" charset="-79"/>
              </a:rPr>
              <a:t>. </a:t>
            </a:r>
            <a:br>
              <a:rPr lang="en-US" sz="3000" dirty="0">
                <a:solidFill>
                  <a:srgbClr val="000000"/>
                </a:solidFill>
                <a:latin typeface="David" panose="020E0502060401010101" pitchFamily="34" charset="-79"/>
                <a:cs typeface="David" panose="020E0502060401010101" pitchFamily="34" charset="-79"/>
              </a:rPr>
            </a:br>
            <a:r>
              <a:rPr lang="he-IL" sz="3000" dirty="0">
                <a:solidFill>
                  <a:srgbClr val="000000"/>
                </a:solidFill>
                <a:latin typeface="David" panose="020E0502060401010101" pitchFamily="34" charset="-79"/>
                <a:cs typeface="David" panose="020E0502060401010101" pitchFamily="34" charset="-79"/>
              </a:rPr>
              <a:t>הִיא לֹא </a:t>
            </a:r>
            <a:r>
              <a:rPr lang="he-IL" sz="3000" dirty="0" err="1">
                <a:solidFill>
                  <a:srgbClr val="000000"/>
                </a:solidFill>
                <a:latin typeface="David" panose="020E0502060401010101" pitchFamily="34" charset="-79"/>
                <a:cs typeface="David" panose="020E0502060401010101" pitchFamily="34" charset="-79"/>
              </a:rPr>
              <a:t>מְיַצֶּרֶת</a:t>
            </a:r>
            <a:r>
              <a:rPr lang="he-IL" sz="3000" dirty="0">
                <a:solidFill>
                  <a:srgbClr val="000000"/>
                </a:solidFill>
                <a:latin typeface="David" panose="020E0502060401010101" pitchFamily="34" charset="-79"/>
                <a:cs typeface="David" panose="020E0502060401010101" pitchFamily="34" charset="-79"/>
              </a:rPr>
              <a:t> דְּבַשׁ, וְתַפְקִידָהּ הוּא שְׁלִיטָה עַל הַכַּוֶּרֶת וַהֲטָלַת בֵּיצִים.</a:t>
            </a:r>
            <a:br>
              <a:rPr lang="en-US" sz="3000" dirty="0">
                <a:solidFill>
                  <a:srgbClr val="000000"/>
                </a:solidFill>
                <a:latin typeface="David" panose="020E0502060401010101" pitchFamily="34" charset="-79"/>
                <a:cs typeface="David" panose="020E0502060401010101" pitchFamily="34" charset="-79"/>
              </a:rPr>
            </a:br>
            <a:r>
              <a:rPr lang="he-IL" sz="3000" dirty="0">
                <a:solidFill>
                  <a:srgbClr val="000000"/>
                </a:solidFill>
                <a:latin typeface="David" panose="020E0502060401010101" pitchFamily="34" charset="-79"/>
                <a:cs typeface="David" panose="020E0502060401010101" pitchFamily="34" charset="-79"/>
              </a:rPr>
              <a:t>בְּכָל יוֹם הִיא מְטִילָה כְּ-2,000 בֵּיצִים מֻפְרוֹת. </a:t>
            </a:r>
          </a:p>
          <a:p>
            <a:pPr marL="0" indent="0">
              <a:lnSpc>
                <a:spcPct val="100000"/>
              </a:lnSpc>
              <a:buNone/>
            </a:pPr>
            <a:r>
              <a:rPr lang="he-IL" sz="3000" dirty="0">
                <a:solidFill>
                  <a:srgbClr val="000000"/>
                </a:solidFill>
                <a:latin typeface="David" panose="020E0502060401010101" pitchFamily="34" charset="-79"/>
                <a:cs typeface="David" panose="020E0502060401010101" pitchFamily="34" charset="-79"/>
              </a:rPr>
              <a:t>אִם בּוֹקַעַת מַלְכָּה נוֹסֶפֶת בַּכַּוֶּרֶת, מַפְנָה לָהּ הַמַּלְכָּה </a:t>
            </a:r>
            <a:r>
              <a:rPr lang="he-IL" sz="3000" dirty="0" err="1">
                <a:solidFill>
                  <a:srgbClr val="000000"/>
                </a:solidFill>
                <a:latin typeface="David" panose="020E0502060401010101" pitchFamily="34" charset="-79"/>
                <a:cs typeface="David" panose="020E0502060401010101" pitchFamily="34" charset="-79"/>
              </a:rPr>
              <a:t>הַוָּתִיקָה</a:t>
            </a:r>
            <a:r>
              <a:rPr lang="he-IL" sz="3000" dirty="0">
                <a:solidFill>
                  <a:srgbClr val="000000"/>
                </a:solidFill>
                <a:latin typeface="David" panose="020E0502060401010101" pitchFamily="34" charset="-79"/>
                <a:cs typeface="David" panose="020E0502060401010101" pitchFamily="34" charset="-79"/>
              </a:rPr>
              <a:t> אֶת </a:t>
            </a:r>
            <a:br>
              <a:rPr lang="en-US" sz="3000" dirty="0">
                <a:solidFill>
                  <a:srgbClr val="000000"/>
                </a:solidFill>
                <a:latin typeface="David" panose="020E0502060401010101" pitchFamily="34" charset="-79"/>
                <a:cs typeface="David" panose="020E0502060401010101" pitchFamily="34" charset="-79"/>
              </a:rPr>
            </a:br>
            <a:r>
              <a:rPr lang="he-IL" sz="3000" dirty="0">
                <a:solidFill>
                  <a:srgbClr val="000000"/>
                </a:solidFill>
                <a:latin typeface="David" panose="020E0502060401010101" pitchFamily="34" charset="-79"/>
                <a:cs typeface="David" panose="020E0502060401010101" pitchFamily="34" charset="-79"/>
              </a:rPr>
              <a:t>מְקוֹמָהּ וְעוֹזֶבֶת אֶת הַכַּוֶּרֶת עִם חֵלֶק מִמִּשְׁפַּחְתָּהּ.</a:t>
            </a:r>
          </a:p>
          <a:p>
            <a:pPr marL="0" indent="0">
              <a:lnSpc>
                <a:spcPct val="100000"/>
              </a:lnSpc>
              <a:buNone/>
            </a:pPr>
            <a:r>
              <a:rPr lang="en-US" sz="3000" dirty="0">
                <a:solidFill>
                  <a:srgbClr val="000000"/>
                </a:solidFill>
                <a:latin typeface="David" panose="020E0502060401010101" pitchFamily="34" charset="-79"/>
                <a:cs typeface="David" panose="020E0502060401010101" pitchFamily="34" charset="-79"/>
                <a:hlinkClick r:id="rId3"/>
              </a:rPr>
              <a:t>https://www.youtube.com/watch?v=70V5pIt7W3k</a:t>
            </a:r>
            <a:endParaRPr lang="he-IL" sz="3000" dirty="0">
              <a:solidFill>
                <a:srgbClr val="000000"/>
              </a:solidFill>
              <a:latin typeface="David" panose="020E0502060401010101" pitchFamily="34" charset="-79"/>
              <a:cs typeface="David" panose="020E0502060401010101" pitchFamily="34" charset="-79"/>
            </a:endParaRPr>
          </a:p>
          <a:p>
            <a:pPr marL="0" indent="0">
              <a:lnSpc>
                <a:spcPct val="100000"/>
              </a:lnSpc>
              <a:buNone/>
            </a:pPr>
            <a:br>
              <a:rPr lang="he-IL" sz="3000" dirty="0">
                <a:solidFill>
                  <a:srgbClr val="000000"/>
                </a:solidFill>
                <a:latin typeface="David" panose="020E0502060401010101" pitchFamily="34" charset="-79"/>
                <a:cs typeface="David" panose="020E0502060401010101" pitchFamily="34" charset="-79"/>
              </a:rPr>
            </a:br>
            <a:endParaRPr lang="he-IL" sz="3000" dirty="0">
              <a:solidFill>
                <a:srgbClr val="000000"/>
              </a:solidFill>
              <a:latin typeface="David" panose="020E0502060401010101" pitchFamily="34" charset="-79"/>
              <a:cs typeface="David" panose="020E0502060401010101" pitchFamily="34" charset="-79"/>
            </a:endParaRPr>
          </a:p>
        </p:txBody>
      </p:sp>
      <p:sp>
        <p:nvSpPr>
          <p:cNvPr id="5" name="מלבן 4">
            <a:extLst>
              <a:ext uri="{FF2B5EF4-FFF2-40B4-BE49-F238E27FC236}">
                <a16:creationId xmlns:a16="http://schemas.microsoft.com/office/drawing/2014/main" id="{EBF9E436-63BD-4FEB-B512-9107A8FEAC39}"/>
              </a:ext>
            </a:extLst>
          </p:cNvPr>
          <p:cNvSpPr/>
          <p:nvPr/>
        </p:nvSpPr>
        <p:spPr>
          <a:xfrm>
            <a:off x="4178300" y="0"/>
            <a:ext cx="5067300" cy="1015663"/>
          </a:xfrm>
          <a:prstGeom prst="rect">
            <a:avLst/>
          </a:prstGeom>
        </p:spPr>
        <p:txBody>
          <a:bodyPr wrap="square">
            <a:spAutoFit/>
          </a:bodyPr>
          <a:lstStyle/>
          <a:p>
            <a:r>
              <a:rPr lang="he-IL" sz="6000" b="1" dirty="0">
                <a:solidFill>
                  <a:srgbClr val="FF6600"/>
                </a:solidFill>
              </a:rPr>
              <a:t>מַלְכַּת</a:t>
            </a:r>
            <a:r>
              <a:rPr lang="he-IL" sz="4800" b="0" i="0" dirty="0">
                <a:solidFill>
                  <a:srgbClr val="000000"/>
                </a:solidFill>
                <a:effectLst/>
                <a:latin typeface="mft_narkisclassic"/>
              </a:rPr>
              <a:t> </a:t>
            </a:r>
            <a:r>
              <a:rPr lang="he-IL" sz="6000" b="1" dirty="0">
                <a:solidFill>
                  <a:srgbClr val="FF6600"/>
                </a:solidFill>
              </a:rPr>
              <a:t>הַכַּוֶּרֶת</a:t>
            </a:r>
          </a:p>
        </p:txBody>
      </p:sp>
      <p:pic>
        <p:nvPicPr>
          <p:cNvPr id="5124" name="Picture 4">
            <a:extLst>
              <a:ext uri="{FF2B5EF4-FFF2-40B4-BE49-F238E27FC236}">
                <a16:creationId xmlns:a16="http://schemas.microsoft.com/office/drawing/2014/main" id="{8BA9894F-4D79-401B-85C5-248DD6227A9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2101" y="2727325"/>
            <a:ext cx="2381250" cy="33051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20164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12192000" cy="6858000"/>
          </a:xfrm>
          <a:prstGeom prst="rect">
            <a:avLst/>
          </a:prstGeom>
        </p:spPr>
      </p:pic>
      <p:pic>
        <p:nvPicPr>
          <p:cNvPr id="11270" name="Picture 6" descr="תוצאת תמונה עבור ‪bee clipart‬‏"/>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flipH="1">
            <a:off x="10091168" y="739032"/>
            <a:ext cx="1290961" cy="1644362"/>
          </a:xfrm>
          <a:prstGeom prst="rect">
            <a:avLst/>
          </a:prstGeom>
          <a:noFill/>
          <a:extLst>
            <a:ext uri="{909E8E84-426E-40DD-AFC4-6F175D3DCCD1}">
              <a14:hiddenFill xmlns:a14="http://schemas.microsoft.com/office/drawing/2010/main">
                <a:solidFill>
                  <a:srgbClr val="FFFFFF"/>
                </a:solidFill>
              </a14:hiddenFill>
            </a:ext>
          </a:extLst>
        </p:spPr>
      </p:pic>
      <p:sp>
        <p:nvSpPr>
          <p:cNvPr id="7" name="הסבר מלבני מעוגל 6"/>
          <p:cNvSpPr/>
          <p:nvPr/>
        </p:nvSpPr>
        <p:spPr>
          <a:xfrm>
            <a:off x="6265260" y="686734"/>
            <a:ext cx="3086100" cy="1748958"/>
          </a:xfrm>
          <a:prstGeom prst="wedgeRoundRectCallout">
            <a:avLst>
              <a:gd name="adj1" fmla="val 69384"/>
              <a:gd name="adj2" fmla="val 6881"/>
              <a:gd name="adj3" fmla="val 16667"/>
            </a:avLst>
          </a:prstGeom>
          <a:solidFill>
            <a:srgbClr val="FFCD2F"/>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4000" b="1" dirty="0">
                <a:solidFill>
                  <a:schemeClr val="tx1"/>
                </a:solidFill>
                <a:latin typeface="David" panose="020E0502060401010101" pitchFamily="34" charset="-79"/>
                <a:cs typeface="David" panose="020E0502060401010101" pitchFamily="34" charset="-79"/>
              </a:rPr>
              <a:t>בַּכָּוֶרֶת יֵשׁ  דְבוֹרִים </a:t>
            </a:r>
            <a:r>
              <a:rPr lang="he-IL" sz="4000" b="1" dirty="0">
                <a:solidFill>
                  <a:srgbClr val="FF6600"/>
                </a:solidFill>
              </a:rPr>
              <a:t>זְכַרִים</a:t>
            </a:r>
          </a:p>
        </p:txBody>
      </p:sp>
      <p:pic>
        <p:nvPicPr>
          <p:cNvPr id="22530" name="Picture 2" descr="תוצאת תמונה עבור ‪male bee clipart‬‏"/>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30126" y="2472695"/>
            <a:ext cx="2227648" cy="1299461"/>
          </a:xfrm>
          <a:prstGeom prst="rect">
            <a:avLst/>
          </a:prstGeom>
          <a:noFill/>
          <a:extLst>
            <a:ext uri="{909E8E84-426E-40DD-AFC4-6F175D3DCCD1}">
              <a14:hiddenFill xmlns:a14="http://schemas.microsoft.com/office/drawing/2010/main">
                <a:solidFill>
                  <a:srgbClr val="FFFFFF"/>
                </a:solidFill>
              </a14:hiddenFill>
            </a:ext>
          </a:extLst>
        </p:spPr>
      </p:pic>
      <p:sp>
        <p:nvSpPr>
          <p:cNvPr id="8" name="מלבן מעוגל 6">
            <a:extLst>
              <a:ext uri="{FF2B5EF4-FFF2-40B4-BE49-F238E27FC236}">
                <a16:creationId xmlns:a16="http://schemas.microsoft.com/office/drawing/2014/main" id="{E0037BFE-0113-4FA1-987C-62790CEF8099}"/>
              </a:ext>
            </a:extLst>
          </p:cNvPr>
          <p:cNvSpPr/>
          <p:nvPr/>
        </p:nvSpPr>
        <p:spPr>
          <a:xfrm>
            <a:off x="1168413" y="2154840"/>
            <a:ext cx="4127487" cy="1708150"/>
          </a:xfrm>
          <a:prstGeom prst="roundRect">
            <a:avLst/>
          </a:prstGeom>
          <a:solidFill>
            <a:srgbClr val="FFCD2F"/>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4200" b="1" dirty="0">
                <a:solidFill>
                  <a:schemeClr val="tx1"/>
                </a:solidFill>
                <a:latin typeface="David" panose="020E0502060401010101" pitchFamily="34" charset="-79"/>
                <a:cs typeface="David" panose="020E0502060401010101" pitchFamily="34" charset="-79"/>
              </a:rPr>
              <a:t>והַרְבֵּה הַרְבֵּה </a:t>
            </a:r>
          </a:p>
          <a:p>
            <a:pPr algn="ctr"/>
            <a:r>
              <a:rPr lang="he-IL" sz="4200" b="1" dirty="0">
                <a:solidFill>
                  <a:schemeClr val="tx1"/>
                </a:solidFill>
                <a:latin typeface="David" panose="020E0502060401010101" pitchFamily="34" charset="-79"/>
                <a:cs typeface="David" panose="020E0502060401010101" pitchFamily="34" charset="-79"/>
              </a:rPr>
              <a:t>דְבוֹרִים </a:t>
            </a:r>
            <a:r>
              <a:rPr lang="he-IL" sz="4200" b="1" dirty="0">
                <a:solidFill>
                  <a:srgbClr val="FF6600"/>
                </a:solidFill>
              </a:rPr>
              <a:t>פּוֹעַלוֹת</a:t>
            </a:r>
            <a:r>
              <a:rPr lang="en-US" sz="4200" b="1" dirty="0">
                <a:solidFill>
                  <a:srgbClr val="FF6600"/>
                </a:solidFill>
              </a:rPr>
              <a:t> </a:t>
            </a:r>
            <a:endParaRPr lang="he-IL" sz="4200" b="1" dirty="0">
              <a:solidFill>
                <a:srgbClr val="FF6600"/>
              </a:solidFill>
            </a:endParaRPr>
          </a:p>
        </p:txBody>
      </p:sp>
      <p:pic>
        <p:nvPicPr>
          <p:cNvPr id="11" name="Picture 10" descr="תוצאת תמונה עבור ‪bees workers clipart‬‏">
            <a:extLst>
              <a:ext uri="{FF2B5EF4-FFF2-40B4-BE49-F238E27FC236}">
                <a16:creationId xmlns:a16="http://schemas.microsoft.com/office/drawing/2014/main" id="{11BA52EB-A3BF-4744-9454-65732378F91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697040" y="4101770"/>
            <a:ext cx="1695592" cy="1695593"/>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2" descr="תוצאת תמונה עבור ‪cleaning bees clipart‬‏">
            <a:extLst>
              <a:ext uri="{FF2B5EF4-FFF2-40B4-BE49-F238E27FC236}">
                <a16:creationId xmlns:a16="http://schemas.microsoft.com/office/drawing/2014/main" id="{1F27733E-7466-427C-91D2-50E1DD1FA7F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01375" y="4296793"/>
            <a:ext cx="1727929" cy="150057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descr="תוצאת תמונה עבור ‪honey bees‬‏">
            <a:extLst>
              <a:ext uri="{FF2B5EF4-FFF2-40B4-BE49-F238E27FC236}">
                <a16:creationId xmlns:a16="http://schemas.microsoft.com/office/drawing/2014/main" id="{514EA6C6-94C1-4333-BA60-D52EDFD57708}"/>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494416" y="3932653"/>
            <a:ext cx="4271420" cy="21357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306866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2530"/>
                                        </p:tgtEl>
                                        <p:attrNameLst>
                                          <p:attrName>style.visibility</p:attrName>
                                        </p:attrNameLst>
                                      </p:cBhvr>
                                      <p:to>
                                        <p:strVal val="visible"/>
                                      </p:to>
                                    </p:set>
                                    <p:anim calcmode="lin" valueType="num">
                                      <p:cBhvr additive="base">
                                        <p:cTn id="7" dur="500" fill="hold"/>
                                        <p:tgtEl>
                                          <p:spTgt spid="22530"/>
                                        </p:tgtEl>
                                        <p:attrNameLst>
                                          <p:attrName>ppt_x</p:attrName>
                                        </p:attrNameLst>
                                      </p:cBhvr>
                                      <p:tavLst>
                                        <p:tav tm="0">
                                          <p:val>
                                            <p:strVal val="0-#ppt_w/2"/>
                                          </p:val>
                                        </p:tav>
                                        <p:tav tm="100000">
                                          <p:val>
                                            <p:strVal val="#ppt_x"/>
                                          </p:val>
                                        </p:tav>
                                      </p:tavLst>
                                    </p:anim>
                                    <p:anim calcmode="lin" valueType="num">
                                      <p:cBhvr additive="base">
                                        <p:cTn id="8" dur="500" fill="hold"/>
                                        <p:tgtEl>
                                          <p:spTgt spid="2253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415"/>
            <a:ext cx="12192000" cy="6858000"/>
          </a:xfrm>
          <a:prstGeom prst="rect">
            <a:avLst/>
          </a:prstGeom>
        </p:spPr>
      </p:pic>
      <p:sp>
        <p:nvSpPr>
          <p:cNvPr id="7" name="מלבן מעוגל 6"/>
          <p:cNvSpPr/>
          <p:nvPr/>
        </p:nvSpPr>
        <p:spPr>
          <a:xfrm>
            <a:off x="3234855" y="417251"/>
            <a:ext cx="5722289" cy="1719874"/>
          </a:xfrm>
          <a:prstGeom prst="roundRect">
            <a:avLst/>
          </a:prstGeom>
          <a:solidFill>
            <a:srgbClr val="FFCD2F"/>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7200" b="1" dirty="0">
                <a:solidFill>
                  <a:srgbClr val="FF6600"/>
                </a:solidFill>
              </a:rPr>
              <a:t>הפּוֹעַלוֹת</a:t>
            </a:r>
            <a:r>
              <a:rPr lang="en-US" sz="7200" b="1" dirty="0">
                <a:solidFill>
                  <a:srgbClr val="FF6600"/>
                </a:solidFill>
              </a:rPr>
              <a:t> </a:t>
            </a:r>
            <a:endParaRPr lang="he-IL" sz="7200" b="1" dirty="0">
              <a:solidFill>
                <a:srgbClr val="FF6600"/>
              </a:solidFill>
            </a:endParaRPr>
          </a:p>
        </p:txBody>
      </p:sp>
      <p:pic>
        <p:nvPicPr>
          <p:cNvPr id="8" name="Picture 4" descr="תוצאת תמונה"/>
          <p:cNvPicPr>
            <a:picLocks noChangeAspect="1" noChangeArrowheads="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1" t="52213" r="50669" b="3767"/>
          <a:stretch/>
        </p:blipFill>
        <p:spPr bwMode="auto">
          <a:xfrm>
            <a:off x="5145452" y="3680127"/>
            <a:ext cx="2241406" cy="2206628"/>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6" descr="תוצאת תמונה"/>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57144" t="42890" r="6087" b="4091"/>
          <a:stretch/>
        </p:blipFill>
        <p:spPr bwMode="auto">
          <a:xfrm>
            <a:off x="9679654" y="1161917"/>
            <a:ext cx="2022871" cy="2041864"/>
          </a:xfrm>
          <a:prstGeom prst="rect">
            <a:avLst/>
          </a:prstGeom>
          <a:noFill/>
          <a:extLst>
            <a:ext uri="{909E8E84-426E-40DD-AFC4-6F175D3DCCD1}">
              <a14:hiddenFill xmlns:a14="http://schemas.microsoft.com/office/drawing/2010/main">
                <a:solidFill>
                  <a:srgbClr val="FFFFFF"/>
                </a:solidFill>
              </a14:hiddenFill>
            </a:ext>
          </a:extLst>
        </p:spPr>
      </p:pic>
      <p:pic>
        <p:nvPicPr>
          <p:cNvPr id="21514" name="Picture 10" descr="תוצאת תמונה עבור ‪bees workers clipart‬‏"/>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463336" y="3852517"/>
            <a:ext cx="1695592" cy="1695593"/>
          </a:xfrm>
          <a:prstGeom prst="rect">
            <a:avLst/>
          </a:prstGeom>
          <a:noFill/>
          <a:extLst>
            <a:ext uri="{909E8E84-426E-40DD-AFC4-6F175D3DCCD1}">
              <a14:hiddenFill xmlns:a14="http://schemas.microsoft.com/office/drawing/2010/main">
                <a:solidFill>
                  <a:srgbClr val="FFFFFF"/>
                </a:solidFill>
              </a14:hiddenFill>
            </a:ext>
          </a:extLst>
        </p:spPr>
      </p:pic>
      <p:pic>
        <p:nvPicPr>
          <p:cNvPr id="21516" name="Picture 12" descr="תוצאת תמונה עבור ‪cleaning bees clipart‬‏"/>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70031" y="1532204"/>
            <a:ext cx="2185818" cy="1898211"/>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580125" y="1161917"/>
            <a:ext cx="2031325" cy="400110"/>
          </a:xfrm>
          <a:prstGeom prst="rect">
            <a:avLst/>
          </a:prstGeom>
          <a:noFill/>
        </p:spPr>
        <p:txBody>
          <a:bodyPr wrap="none" rtlCol="1">
            <a:spAutoFit/>
          </a:bodyPr>
          <a:lstStyle/>
          <a:p>
            <a:pPr algn="ctr"/>
            <a:r>
              <a:rPr lang="he-IL" sz="2000" b="1" dirty="0"/>
              <a:t>מנקות את הכוורת</a:t>
            </a:r>
          </a:p>
        </p:txBody>
      </p:sp>
      <p:sp>
        <p:nvSpPr>
          <p:cNvPr id="12" name="TextBox 11"/>
          <p:cNvSpPr txBox="1"/>
          <p:nvPr/>
        </p:nvSpPr>
        <p:spPr>
          <a:xfrm>
            <a:off x="640642" y="4234071"/>
            <a:ext cx="2114681" cy="400110"/>
          </a:xfrm>
          <a:prstGeom prst="rect">
            <a:avLst/>
          </a:prstGeom>
          <a:noFill/>
        </p:spPr>
        <p:txBody>
          <a:bodyPr wrap="none" rtlCol="1">
            <a:spAutoFit/>
          </a:bodyPr>
          <a:lstStyle/>
          <a:p>
            <a:pPr algn="ctr"/>
            <a:r>
              <a:rPr lang="he-IL" sz="2000" b="1" dirty="0"/>
              <a:t>שומרות על הכוורת</a:t>
            </a:r>
          </a:p>
        </p:txBody>
      </p:sp>
      <p:sp>
        <p:nvSpPr>
          <p:cNvPr id="13" name="TextBox 12"/>
          <p:cNvSpPr txBox="1"/>
          <p:nvPr/>
        </p:nvSpPr>
        <p:spPr>
          <a:xfrm>
            <a:off x="5004613" y="3033796"/>
            <a:ext cx="2326278" cy="707886"/>
          </a:xfrm>
          <a:prstGeom prst="rect">
            <a:avLst/>
          </a:prstGeom>
          <a:noFill/>
        </p:spPr>
        <p:txBody>
          <a:bodyPr wrap="none" rtlCol="1">
            <a:spAutoFit/>
          </a:bodyPr>
          <a:lstStyle/>
          <a:p>
            <a:pPr algn="ctr"/>
            <a:r>
              <a:rPr lang="he-IL" sz="2000" b="1" dirty="0"/>
              <a:t>מאכילות את המלכה </a:t>
            </a:r>
          </a:p>
          <a:p>
            <a:pPr algn="ctr"/>
            <a:r>
              <a:rPr lang="he-IL" sz="2000" b="1" dirty="0"/>
              <a:t>ואת הילדים</a:t>
            </a:r>
          </a:p>
        </p:txBody>
      </p:sp>
      <p:sp>
        <p:nvSpPr>
          <p:cNvPr id="14" name="TextBox 13"/>
          <p:cNvSpPr txBox="1"/>
          <p:nvPr/>
        </p:nvSpPr>
        <p:spPr>
          <a:xfrm>
            <a:off x="9353726" y="884557"/>
            <a:ext cx="2441694" cy="677108"/>
          </a:xfrm>
          <a:prstGeom prst="rect">
            <a:avLst/>
          </a:prstGeom>
          <a:noFill/>
        </p:spPr>
        <p:txBody>
          <a:bodyPr wrap="none" rtlCol="1">
            <a:spAutoFit/>
          </a:bodyPr>
          <a:lstStyle/>
          <a:p>
            <a:pPr algn="ctr"/>
            <a:r>
              <a:rPr lang="he-IL" sz="2000" b="1" dirty="0"/>
              <a:t>מביאות צוף מהפרחים</a:t>
            </a:r>
          </a:p>
          <a:p>
            <a:pPr algn="ctr"/>
            <a:endParaRPr lang="he-IL" dirty="0"/>
          </a:p>
        </p:txBody>
      </p:sp>
      <p:sp>
        <p:nvSpPr>
          <p:cNvPr id="15" name="TextBox 14"/>
          <p:cNvSpPr txBox="1"/>
          <p:nvPr/>
        </p:nvSpPr>
        <p:spPr>
          <a:xfrm>
            <a:off x="8323073" y="3356961"/>
            <a:ext cx="2063385" cy="707886"/>
          </a:xfrm>
          <a:prstGeom prst="rect">
            <a:avLst/>
          </a:prstGeom>
          <a:noFill/>
        </p:spPr>
        <p:txBody>
          <a:bodyPr wrap="none" rtlCol="1">
            <a:spAutoFit/>
          </a:bodyPr>
          <a:lstStyle/>
          <a:p>
            <a:pPr algn="ctr"/>
            <a:r>
              <a:rPr lang="he-IL" sz="2000" b="1" dirty="0"/>
              <a:t>ומכינות ממנו דבש</a:t>
            </a:r>
          </a:p>
          <a:p>
            <a:pPr algn="ctr"/>
            <a:endParaRPr lang="he-IL" sz="2000" b="1" dirty="0"/>
          </a:p>
        </p:txBody>
      </p:sp>
      <p:pic>
        <p:nvPicPr>
          <p:cNvPr id="24578" name="Picture 2" descr="תוצאת תמונה עבור כוורת דבורים ציור"/>
          <p:cNvPicPr>
            <a:picLocks noChangeAspect="1" noChangeArrowheads="1"/>
          </p:cNvPicPr>
          <p:nvPr/>
        </p:nvPicPr>
        <p:blipFill rotWithShape="1">
          <a:blip r:embed="rId8">
            <a:clrChange>
              <a:clrFrom>
                <a:srgbClr val="FFFFFF"/>
              </a:clrFrom>
              <a:clrTo>
                <a:srgbClr val="FFFFFF">
                  <a:alpha val="0"/>
                </a:srgbClr>
              </a:clrTo>
            </a:clrChange>
            <a:extLst>
              <a:ext uri="{28A0092B-C50C-407E-A947-70E740481C1C}">
                <a14:useLocalDpi xmlns:a14="http://schemas.microsoft.com/office/drawing/2010/main" val="0"/>
              </a:ext>
            </a:extLst>
          </a:blip>
          <a:srcRect r="12951"/>
          <a:stretch/>
        </p:blipFill>
        <p:spPr bwMode="auto">
          <a:xfrm>
            <a:off x="594804" y="4576633"/>
            <a:ext cx="1019413" cy="1522173"/>
          </a:xfrm>
          <a:prstGeom prst="rect">
            <a:avLst/>
          </a:prstGeom>
          <a:noFill/>
          <a:extLst>
            <a:ext uri="{909E8E84-426E-40DD-AFC4-6F175D3DCCD1}">
              <a14:hiddenFill xmlns:a14="http://schemas.microsoft.com/office/drawing/2010/main">
                <a:solidFill>
                  <a:srgbClr val="FFFFFF"/>
                </a:solidFill>
              </a14:hiddenFill>
            </a:ext>
          </a:extLst>
        </p:spPr>
      </p:pic>
      <p:pic>
        <p:nvPicPr>
          <p:cNvPr id="21510" name="Picture 6" descr="תוצאת תמונה"/>
          <p:cNvPicPr>
            <a:picLocks noChangeAspect="1" noChangeArrowheads="1"/>
          </p:cNvPicPr>
          <p:nvPr/>
        </p:nvPicPr>
        <p:blipFill rotWithShape="1">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l="34215" t="47617" r="42999" b="12434"/>
          <a:stretch/>
        </p:blipFill>
        <p:spPr bwMode="auto">
          <a:xfrm rot="20845367">
            <a:off x="1003711" y="4462351"/>
            <a:ext cx="1539523" cy="18894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079228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151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457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151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1"/>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5"/>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215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2" grpId="0"/>
      <p:bldP spid="13" grpId="0"/>
      <p:bldP spid="14" grpId="0"/>
      <p:bldP spid="1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a:extLst>
              <a:ext uri="{FF2B5EF4-FFF2-40B4-BE49-F238E27FC236}">
                <a16:creationId xmlns:a16="http://schemas.microsoft.com/office/drawing/2014/main" id="{47EF6F49-2A79-4349-9492-C149924FC7C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כותרת 1">
            <a:extLst>
              <a:ext uri="{FF2B5EF4-FFF2-40B4-BE49-F238E27FC236}">
                <a16:creationId xmlns:a16="http://schemas.microsoft.com/office/drawing/2014/main" id="{A2119945-FD08-4EB8-8DD1-DD49BD95F5CE}"/>
              </a:ext>
            </a:extLst>
          </p:cNvPr>
          <p:cNvSpPr>
            <a:spLocks noGrp="1"/>
          </p:cNvSpPr>
          <p:nvPr>
            <p:ph type="title"/>
          </p:nvPr>
        </p:nvSpPr>
        <p:spPr>
          <a:xfrm>
            <a:off x="1041400" y="1015664"/>
            <a:ext cx="10718800" cy="4813636"/>
          </a:xfrm>
        </p:spPr>
        <p:txBody>
          <a:bodyPr>
            <a:noAutofit/>
          </a:bodyPr>
          <a:lstStyle/>
          <a:p>
            <a:r>
              <a:rPr lang="he-IL" sz="3000" dirty="0">
                <a:solidFill>
                  <a:srgbClr val="000000"/>
                </a:solidFill>
                <a:latin typeface="David" panose="020E0502060401010101" pitchFamily="34" charset="-79"/>
                <a:ea typeface="+mn-ea"/>
                <a:cs typeface="David" panose="020E0502060401010101" pitchFamily="34" charset="-79"/>
              </a:rPr>
              <a:t>מֵרֶגַע צֵאתָן </a:t>
            </a:r>
            <a:r>
              <a:rPr lang="he-IL" sz="3000" dirty="0" err="1">
                <a:solidFill>
                  <a:srgbClr val="000000"/>
                </a:solidFill>
                <a:latin typeface="David" panose="020E0502060401010101" pitchFamily="34" charset="-79"/>
                <a:ea typeface="+mn-ea"/>
                <a:cs typeface="David" panose="020E0502060401010101" pitchFamily="34" charset="-79"/>
              </a:rPr>
              <a:t>לָאֲוִיר</a:t>
            </a:r>
            <a:r>
              <a:rPr lang="he-IL" sz="3000" dirty="0">
                <a:solidFill>
                  <a:srgbClr val="000000"/>
                </a:solidFill>
                <a:latin typeface="David" panose="020E0502060401010101" pitchFamily="34" charset="-79"/>
                <a:ea typeface="+mn-ea"/>
                <a:cs typeface="David" panose="020E0502060401010101" pitchFamily="34" charset="-79"/>
              </a:rPr>
              <a:t>, עַמְלוֹת הַדְּבוֹרִים לְלֹא הֶרֶף: בִּשְׁלֹשֶׁת הַיָּמִים הָרִאשׁוֹנִים לְחַיֵּיהֶן הֵן מְנַקּוֹת אֶת הַתָּאִים וּמְכִינוֹת אוֹתָם לִקְלִיטַת בֵּיצִים חֲדָשׁוֹת, שֶׁאוֹתָן מְטִילָה הַמַּלְכָּה. לְאַחַר מִכֵּן, עוֹסְקוֹת הַדְּבוֹרִים בַּהֲזָנַת הַזְּחָלִים בְּאַבְקַת פְּרָחִים וּבִדְבַשׁ, וּבְהַאֲכָלַת הַמַּלְכָּה בִּמְזוֹן מְלָכוֹת שֶׁמְּיַצֵּר גּוֹפָן. בִּהְיוֹתָן בְּנוֹת </a:t>
            </a:r>
            <a:r>
              <a:rPr lang="he-IL" sz="3000" dirty="0" err="1">
                <a:solidFill>
                  <a:srgbClr val="000000"/>
                </a:solidFill>
                <a:latin typeface="David" panose="020E0502060401010101" pitchFamily="34" charset="-79"/>
                <a:ea typeface="+mn-ea"/>
                <a:cs typeface="David" panose="020E0502060401010101" pitchFamily="34" charset="-79"/>
              </a:rPr>
              <a:t>שְׁבוּעַיִם</a:t>
            </a:r>
            <a:r>
              <a:rPr lang="he-IL" sz="3000" dirty="0">
                <a:solidFill>
                  <a:srgbClr val="000000"/>
                </a:solidFill>
                <a:latin typeface="David" panose="020E0502060401010101" pitchFamily="34" charset="-79"/>
                <a:ea typeface="+mn-ea"/>
                <a:cs typeface="David" panose="020E0502060401010101" pitchFamily="34" charset="-79"/>
              </a:rPr>
              <a:t> הֵן בּוֹנוֹת אֶת תָּאֵי חַלּוֹת הַדְּבַשׁ, בְּאֶמְצָעוּת דּוֹנַג הַמֻּפְרָשׁ מִבַּלּוּטוֹת מְיֻחָדוֹת בְּגוּפָן. בְּנִיַּת חַלּוֹת הַדְּבַשׁ נִמְשֶׁכֶת כְּשָׁבוּעַ יָמִים, וּלְאַחֲרֶיהָ הֵן יוֹצְאוֹת מִן </a:t>
            </a:r>
            <a:r>
              <a:rPr lang="he-IL" sz="3000" dirty="0" err="1">
                <a:solidFill>
                  <a:srgbClr val="000000"/>
                </a:solidFill>
                <a:latin typeface="David" panose="020E0502060401010101" pitchFamily="34" charset="-79"/>
                <a:ea typeface="+mn-ea"/>
                <a:cs typeface="David" panose="020E0502060401010101" pitchFamily="34" charset="-79"/>
              </a:rPr>
              <a:t>הַקֵּן,לְאִסּוּף</a:t>
            </a:r>
            <a:r>
              <a:rPr lang="he-IL" sz="3000" dirty="0">
                <a:solidFill>
                  <a:srgbClr val="000000"/>
                </a:solidFill>
                <a:latin typeface="David" panose="020E0502060401010101" pitchFamily="34" charset="-79"/>
                <a:ea typeface="+mn-ea"/>
                <a:cs typeface="David" panose="020E0502060401010101" pitchFamily="34" charset="-79"/>
              </a:rPr>
              <a:t> צוּף, אַבְקַת פְּרָחִים וּמַיִם - תַּפְקִיד אוֹתוֹ הֵן מְמַלְּאוֹת עַד סוֹף יְמֵי חַיֵּיהֶן.</a:t>
            </a:r>
            <a:br>
              <a:rPr lang="he-IL" sz="3000" dirty="0">
                <a:solidFill>
                  <a:srgbClr val="000000"/>
                </a:solidFill>
                <a:latin typeface="David" panose="020E0502060401010101" pitchFamily="34" charset="-79"/>
                <a:ea typeface="+mn-ea"/>
                <a:cs typeface="David" panose="020E0502060401010101" pitchFamily="34" charset="-79"/>
              </a:rPr>
            </a:br>
            <a:r>
              <a:rPr lang="he-IL" sz="3000" dirty="0">
                <a:solidFill>
                  <a:srgbClr val="000000"/>
                </a:solidFill>
                <a:latin typeface="David" panose="020E0502060401010101" pitchFamily="34" charset="-79"/>
                <a:ea typeface="+mn-ea"/>
                <a:cs typeface="David" panose="020E0502060401010101" pitchFamily="34" charset="-79"/>
              </a:rPr>
              <a:t>אֶת כָּל הַתַּפְקִידִים </a:t>
            </a:r>
            <a:r>
              <a:rPr lang="he-IL" sz="3000" dirty="0" err="1">
                <a:solidFill>
                  <a:srgbClr val="000000"/>
                </a:solidFill>
                <a:latin typeface="David" panose="020E0502060401010101" pitchFamily="34" charset="-79"/>
                <a:ea typeface="+mn-ea"/>
                <a:cs typeface="David" panose="020E0502060401010101" pitchFamily="34" charset="-79"/>
              </a:rPr>
              <a:t>הַמֻּטָּלִים</a:t>
            </a:r>
            <a:r>
              <a:rPr lang="he-IL" sz="3000" dirty="0">
                <a:solidFill>
                  <a:srgbClr val="000000"/>
                </a:solidFill>
                <a:latin typeface="David" panose="020E0502060401010101" pitchFamily="34" charset="-79"/>
                <a:ea typeface="+mn-ea"/>
                <a:cs typeface="David" panose="020E0502060401010101" pitchFamily="34" charset="-79"/>
              </a:rPr>
              <a:t> עֲלֵיהֶן, מְבַצְּעוֹת הַפּוֹעֲלוֹת יַחַד</a:t>
            </a:r>
            <a:br>
              <a:rPr lang="he-IL" sz="3000" dirty="0">
                <a:solidFill>
                  <a:srgbClr val="000000"/>
                </a:solidFill>
                <a:latin typeface="David" panose="020E0502060401010101" pitchFamily="34" charset="-79"/>
                <a:ea typeface="+mn-ea"/>
                <a:cs typeface="David" panose="020E0502060401010101" pitchFamily="34" charset="-79"/>
              </a:rPr>
            </a:br>
            <a:r>
              <a:rPr lang="he-IL" sz="3000" dirty="0">
                <a:solidFill>
                  <a:srgbClr val="000000"/>
                </a:solidFill>
                <a:latin typeface="David" panose="020E0502060401010101" pitchFamily="34" charset="-79"/>
                <a:ea typeface="+mn-ea"/>
                <a:cs typeface="David" panose="020E0502060401010101" pitchFamily="34" charset="-79"/>
              </a:rPr>
              <a:t>בְּשֶׁל הַמָּעוֹף </a:t>
            </a:r>
            <a:r>
              <a:rPr lang="he-IL" sz="3000" dirty="0" err="1">
                <a:solidFill>
                  <a:srgbClr val="000000"/>
                </a:solidFill>
                <a:latin typeface="David" panose="020E0502060401010101" pitchFamily="34" charset="-79"/>
                <a:ea typeface="+mn-ea"/>
                <a:cs typeface="David" panose="020E0502060401010101" pitchFamily="34" charset="-79"/>
              </a:rPr>
              <a:t>הַמְּמֻשָּׁך</a:t>
            </a:r>
            <a:r>
              <a:rPr lang="he-IL" sz="3000" dirty="0">
                <a:solidFill>
                  <a:srgbClr val="000000"/>
                </a:solidFill>
                <a:latin typeface="David" panose="020E0502060401010101" pitchFamily="34" charset="-79"/>
                <a:ea typeface="+mn-ea"/>
                <a:cs typeface="David" panose="020E0502060401010101" pitchFamily="34" charset="-79"/>
              </a:rPr>
              <a:t>ְ בְּמַהֲלַךְ חַיֵּיהֶן, </a:t>
            </a:r>
            <a:r>
              <a:rPr lang="he-IL" sz="3000" dirty="0" err="1">
                <a:solidFill>
                  <a:srgbClr val="000000"/>
                </a:solidFill>
                <a:latin typeface="David" panose="020E0502060401010101" pitchFamily="34" charset="-79"/>
                <a:ea typeface="+mn-ea"/>
                <a:cs typeface="David" panose="020E0502060401010101" pitchFamily="34" charset="-79"/>
              </a:rPr>
              <a:t>מִתְנַוְּנִים</a:t>
            </a:r>
            <a:r>
              <a:rPr lang="he-IL" sz="3000" dirty="0">
                <a:solidFill>
                  <a:srgbClr val="000000"/>
                </a:solidFill>
                <a:latin typeface="David" panose="020E0502060401010101" pitchFamily="34" charset="-79"/>
                <a:ea typeface="+mn-ea"/>
                <a:cs typeface="David" panose="020E0502060401010101" pitchFamily="34" charset="-79"/>
              </a:rPr>
              <a:t> וּמִתְנַתְּקִים הַשְּׁרִירִים שֶׁל הַדְּבוֹרִים, וְהֵן מֵתוֹת תּוֹךְ מִסְפַּר שָׁבוּעוֹת מִיּוֹם הִוָּלְדָן.</a:t>
            </a:r>
          </a:p>
        </p:txBody>
      </p:sp>
      <p:pic>
        <p:nvPicPr>
          <p:cNvPr id="1026" name="Picture 2">
            <a:extLst>
              <a:ext uri="{FF2B5EF4-FFF2-40B4-BE49-F238E27FC236}">
                <a16:creationId xmlns:a16="http://schemas.microsoft.com/office/drawing/2014/main" id="{6DB63484-FF6C-4124-B149-FF968BFA521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5739" y="5246581"/>
            <a:ext cx="2074862" cy="1420917"/>
          </a:xfrm>
          <a:prstGeom prst="rect">
            <a:avLst/>
          </a:prstGeom>
          <a:noFill/>
          <a:extLst>
            <a:ext uri="{909E8E84-426E-40DD-AFC4-6F175D3DCCD1}">
              <a14:hiddenFill xmlns:a14="http://schemas.microsoft.com/office/drawing/2010/main">
                <a:solidFill>
                  <a:srgbClr val="FFFFFF"/>
                </a:solidFill>
              </a14:hiddenFill>
            </a:ext>
          </a:extLst>
        </p:spPr>
      </p:pic>
      <p:sp>
        <p:nvSpPr>
          <p:cNvPr id="6" name="מלבן 5">
            <a:extLst>
              <a:ext uri="{FF2B5EF4-FFF2-40B4-BE49-F238E27FC236}">
                <a16:creationId xmlns:a16="http://schemas.microsoft.com/office/drawing/2014/main" id="{335958FC-C6A7-4224-9C13-AE391CDAEBAD}"/>
              </a:ext>
            </a:extLst>
          </p:cNvPr>
          <p:cNvSpPr/>
          <p:nvPr/>
        </p:nvSpPr>
        <p:spPr>
          <a:xfrm>
            <a:off x="4178300" y="0"/>
            <a:ext cx="5067300" cy="1015663"/>
          </a:xfrm>
          <a:prstGeom prst="rect">
            <a:avLst/>
          </a:prstGeom>
        </p:spPr>
        <p:txBody>
          <a:bodyPr wrap="square">
            <a:spAutoFit/>
          </a:bodyPr>
          <a:lstStyle/>
          <a:p>
            <a:r>
              <a:rPr lang="he-IL" sz="6000" b="1" dirty="0">
                <a:solidFill>
                  <a:srgbClr val="FF6600"/>
                </a:solidFill>
              </a:rPr>
              <a:t>הַפּוֹעֲלוֹת</a:t>
            </a:r>
          </a:p>
        </p:txBody>
      </p:sp>
    </p:spTree>
    <p:extLst>
      <p:ext uri="{BB962C8B-B14F-4D97-AF65-F5344CB8AC3E}">
        <p14:creationId xmlns:p14="http://schemas.microsoft.com/office/powerpoint/2010/main" val="16782820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a:extLst>
              <a:ext uri="{FF2B5EF4-FFF2-40B4-BE49-F238E27FC236}">
                <a16:creationId xmlns:a16="http://schemas.microsoft.com/office/drawing/2014/main" id="{8F737BD6-C2B3-4B52-928F-3EE31EE2757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414"/>
            <a:ext cx="12192000" cy="6858000"/>
          </a:xfrm>
          <a:prstGeom prst="rect">
            <a:avLst/>
          </a:prstGeom>
        </p:spPr>
      </p:pic>
      <p:sp>
        <p:nvSpPr>
          <p:cNvPr id="3" name="מציין מיקום תוכן 2">
            <a:extLst>
              <a:ext uri="{FF2B5EF4-FFF2-40B4-BE49-F238E27FC236}">
                <a16:creationId xmlns:a16="http://schemas.microsoft.com/office/drawing/2014/main" id="{F524B574-7EAC-4CBA-8FD7-6D9B3F9629DB}"/>
              </a:ext>
            </a:extLst>
          </p:cNvPr>
          <p:cNvSpPr>
            <a:spLocks noGrp="1"/>
          </p:cNvSpPr>
          <p:nvPr>
            <p:ph idx="1"/>
          </p:nvPr>
        </p:nvSpPr>
        <p:spPr>
          <a:xfrm>
            <a:off x="749300" y="1434052"/>
            <a:ext cx="10934700" cy="2835275"/>
          </a:xfrm>
        </p:spPr>
        <p:txBody>
          <a:bodyPr/>
          <a:lstStyle/>
          <a:p>
            <a:pPr marL="0" indent="0">
              <a:buNone/>
            </a:pPr>
            <a:r>
              <a:rPr lang="he-IL" b="0" i="0" dirty="0">
                <a:solidFill>
                  <a:srgbClr val="000000"/>
                </a:solidFill>
                <a:effectLst/>
                <a:latin typeface="Arial" panose="020B0604020202020204" pitchFamily="34" charset="0"/>
              </a:rPr>
              <a:t>תַּפְקִידָם הַיְּחִידִי שֶׁל הַזְּכָרִים בַּכַּוֶּרֶת הוּא </a:t>
            </a:r>
            <a:r>
              <a:rPr lang="he-IL" b="0" i="0" dirty="0" err="1">
                <a:solidFill>
                  <a:srgbClr val="000000"/>
                </a:solidFill>
                <a:effectLst/>
                <a:latin typeface="Arial" panose="020B0604020202020204" pitchFamily="34" charset="0"/>
              </a:rPr>
              <a:t>הִזְדַּוְּגוּת</a:t>
            </a:r>
            <a:r>
              <a:rPr lang="he-IL" b="0" i="0" dirty="0">
                <a:solidFill>
                  <a:srgbClr val="000000"/>
                </a:solidFill>
                <a:effectLst/>
                <a:latin typeface="Arial" panose="020B0604020202020204" pitchFamily="34" charset="0"/>
              </a:rPr>
              <a:t> עִם הַמַּלְכָּה </a:t>
            </a:r>
            <a:r>
              <a:rPr lang="he-IL" b="0" i="0" dirty="0" err="1">
                <a:solidFill>
                  <a:srgbClr val="000000"/>
                </a:solidFill>
                <a:effectLst/>
                <a:latin typeface="Arial" panose="020B0604020202020204" pitchFamily="34" charset="0"/>
              </a:rPr>
              <a:t>וְהַפְרָיָתָה</a:t>
            </a:r>
            <a:r>
              <a:rPr lang="he-IL" b="0" i="0" dirty="0">
                <a:solidFill>
                  <a:srgbClr val="000000"/>
                </a:solidFill>
                <a:effectLst/>
                <a:latin typeface="Arial" panose="020B0604020202020204" pitchFamily="34" charset="0"/>
              </a:rPr>
              <a:t>ּ בְּעֵת מַסַּע הַכְּלוּלוֹת. בְּמַסָּע זֶה, עָפָה הַמַּלְכָּה מִן הַכַּוֶּרֶת, וְהַזְּכָרִים יוֹצְאִים בְּעִקְבוֹתֶיהָ. </a:t>
            </a:r>
            <a:br>
              <a:rPr lang="en-US" b="0" i="0" dirty="0">
                <a:solidFill>
                  <a:srgbClr val="000000"/>
                </a:solidFill>
                <a:effectLst/>
                <a:latin typeface="Arial" panose="020B0604020202020204" pitchFamily="34" charset="0"/>
              </a:rPr>
            </a:br>
            <a:r>
              <a:rPr lang="he-IL" b="0" i="0" dirty="0">
                <a:solidFill>
                  <a:srgbClr val="000000"/>
                </a:solidFill>
                <a:effectLst/>
                <a:latin typeface="Arial" panose="020B0604020202020204" pitchFamily="34" charset="0"/>
              </a:rPr>
              <a:t>הָרִאשׁוֹן מֵבִין הַזְּכָרִים שֶׁמַּגִּיעַ אֵלֶיהָ, זוֹכֶה </a:t>
            </a:r>
            <a:r>
              <a:rPr lang="he-IL" b="0" i="0" dirty="0" err="1">
                <a:solidFill>
                  <a:srgbClr val="000000"/>
                </a:solidFill>
                <a:effectLst/>
                <a:latin typeface="Arial" panose="020B0604020202020204" pitchFamily="34" charset="0"/>
              </a:rPr>
              <a:t>לְהִזְדַּוֵּג</a:t>
            </a:r>
            <a:r>
              <a:rPr lang="he-IL" b="0" i="0" dirty="0">
                <a:solidFill>
                  <a:srgbClr val="000000"/>
                </a:solidFill>
                <a:effectLst/>
                <a:latin typeface="Arial" panose="020B0604020202020204" pitchFamily="34" charset="0"/>
              </a:rPr>
              <a:t> עִמָּהּ. מִיָּד לְאַחַר </a:t>
            </a:r>
            <a:r>
              <a:rPr lang="he-IL" b="0" i="0" dirty="0" err="1">
                <a:solidFill>
                  <a:srgbClr val="000000"/>
                </a:solidFill>
                <a:effectLst/>
                <a:latin typeface="Arial" panose="020B0604020202020204" pitchFamily="34" charset="0"/>
              </a:rPr>
              <a:t>הַהִזְדַּוְּגוּת</a:t>
            </a:r>
            <a:r>
              <a:rPr lang="he-IL" b="0" i="0" dirty="0">
                <a:solidFill>
                  <a:srgbClr val="000000"/>
                </a:solidFill>
                <a:effectLst/>
                <a:latin typeface="Arial" panose="020B0604020202020204" pitchFamily="34" charset="0"/>
              </a:rPr>
              <a:t> מֵת.</a:t>
            </a:r>
            <a:br>
              <a:rPr lang="he-IL" b="0" i="0" dirty="0">
                <a:solidFill>
                  <a:srgbClr val="000000"/>
                </a:solidFill>
                <a:effectLst/>
                <a:latin typeface="Arial" panose="020B0604020202020204" pitchFamily="34" charset="0"/>
              </a:rPr>
            </a:br>
            <a:r>
              <a:rPr lang="he-IL" b="0" i="0" dirty="0">
                <a:solidFill>
                  <a:srgbClr val="000000"/>
                </a:solidFill>
                <a:effectLst/>
                <a:latin typeface="Arial" panose="020B0604020202020204" pitchFamily="34" charset="0"/>
              </a:rPr>
              <a:t>גּוּפָם שֶׁל הַזְּכָרִים אֵינוֹ מֻתְאָם לְאִסּוּף צוּף וְאַבְקָה, אֵין לָהֶם בַּלּוּטוֹת דּוֹנַג וְהֵם חַסְרֵי עֹקֶץ. הֵם אֵינָם מְסֻגָּלִים לֶאֱכֹל בְּעַצְמָם וְהֵם מוּזָנִים עַל יְדֵי הַפּוֹעֲלוֹת. בְּדֶרֶךְ כְּלָל, אַחֲרֵי מַסַּע הַכְּלוּלוֹת, מְגָרְשׁוֹת הַפּוֹעֲלוֹת אֶת הַזְּכָרִים מֵהַכַּוֶּרֶת, וְהֵם מֵתִים.</a:t>
            </a:r>
            <a:endParaRPr lang="he-IL" dirty="0"/>
          </a:p>
        </p:txBody>
      </p:sp>
      <p:sp>
        <p:nvSpPr>
          <p:cNvPr id="5" name="מלבן 4">
            <a:extLst>
              <a:ext uri="{FF2B5EF4-FFF2-40B4-BE49-F238E27FC236}">
                <a16:creationId xmlns:a16="http://schemas.microsoft.com/office/drawing/2014/main" id="{86BA0107-DC30-4EE4-A45E-08E1946D6C96}"/>
              </a:ext>
            </a:extLst>
          </p:cNvPr>
          <p:cNvSpPr/>
          <p:nvPr/>
        </p:nvSpPr>
        <p:spPr>
          <a:xfrm>
            <a:off x="3886200" y="418389"/>
            <a:ext cx="5067300" cy="1015663"/>
          </a:xfrm>
          <a:prstGeom prst="rect">
            <a:avLst/>
          </a:prstGeom>
        </p:spPr>
        <p:txBody>
          <a:bodyPr wrap="square">
            <a:spAutoFit/>
          </a:bodyPr>
          <a:lstStyle/>
          <a:p>
            <a:r>
              <a:rPr lang="he-IL" sz="6000" b="1" dirty="0">
                <a:solidFill>
                  <a:srgbClr val="FF6600"/>
                </a:solidFill>
              </a:rPr>
              <a:t>הַזְּכָרִים</a:t>
            </a:r>
          </a:p>
        </p:txBody>
      </p:sp>
      <p:pic>
        <p:nvPicPr>
          <p:cNvPr id="4098" name="Picture 2" descr="דבורת הדבש">
            <a:extLst>
              <a:ext uri="{FF2B5EF4-FFF2-40B4-BE49-F238E27FC236}">
                <a16:creationId xmlns:a16="http://schemas.microsoft.com/office/drawing/2014/main" id="{A2BDBF20-6F1A-4DF8-AE3B-06557054B62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02631" y="3829840"/>
            <a:ext cx="3767138" cy="29102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20232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מלבן 1"/>
          <p:cNvSpPr/>
          <p:nvPr/>
        </p:nvSpPr>
        <p:spPr>
          <a:xfrm>
            <a:off x="3536710" y="320117"/>
            <a:ext cx="5492989" cy="1015663"/>
          </a:xfrm>
          <a:prstGeom prst="rect">
            <a:avLst/>
          </a:prstGeom>
        </p:spPr>
        <p:txBody>
          <a:bodyPr wrap="square">
            <a:spAutoFit/>
          </a:bodyPr>
          <a:lstStyle/>
          <a:p>
            <a:r>
              <a:rPr lang="he-IL" sz="6000" b="1" dirty="0">
                <a:solidFill>
                  <a:srgbClr val="FF6600"/>
                </a:solidFill>
              </a:rPr>
              <a:t>אֵיךְ</a:t>
            </a:r>
            <a:r>
              <a:rPr lang="he-IL" sz="6000" b="0" i="0" dirty="0">
                <a:solidFill>
                  <a:srgbClr val="000000"/>
                </a:solidFill>
                <a:effectLst/>
                <a:latin typeface="mft_narkisclassic"/>
              </a:rPr>
              <a:t> </a:t>
            </a:r>
            <a:r>
              <a:rPr lang="he-IL" sz="6000" b="1" dirty="0">
                <a:solidFill>
                  <a:srgbClr val="FF6600"/>
                </a:solidFill>
              </a:rPr>
              <a:t>נוֹצַר</a:t>
            </a:r>
            <a:r>
              <a:rPr lang="he-IL" sz="6000" b="0" i="0" dirty="0">
                <a:solidFill>
                  <a:srgbClr val="000000"/>
                </a:solidFill>
                <a:effectLst/>
                <a:latin typeface="mft_narkisclassic"/>
              </a:rPr>
              <a:t> </a:t>
            </a:r>
            <a:r>
              <a:rPr lang="he-IL" sz="6000" b="1" dirty="0">
                <a:solidFill>
                  <a:srgbClr val="FF6600"/>
                </a:solidFill>
              </a:rPr>
              <a:t>הַדְּבַשׁ?</a:t>
            </a:r>
            <a:endParaRPr lang="he-IL" sz="6000" dirty="0"/>
          </a:p>
        </p:txBody>
      </p:sp>
      <p:pic>
        <p:nvPicPr>
          <p:cNvPr id="12290" name="Picture 2" descr="תוצאת תמונה עבור חדק של דבורה"/>
          <p:cNvPicPr>
            <a:picLocks noChangeAspect="1" noChangeArrowheads="1"/>
          </p:cNvPicPr>
          <p:nvPr/>
        </p:nvPicPr>
        <p:blipFill rotWithShape="1">
          <a:blip r:embed="rId4">
            <a:extLst>
              <a:ext uri="{28A0092B-C50C-407E-A947-70E740481C1C}">
                <a14:useLocalDpi xmlns:a14="http://schemas.microsoft.com/office/drawing/2010/main" val="0"/>
              </a:ext>
            </a:extLst>
          </a:blip>
          <a:srcRect l="23585"/>
          <a:stretch/>
        </p:blipFill>
        <p:spPr bwMode="auto">
          <a:xfrm>
            <a:off x="214496" y="256280"/>
            <a:ext cx="1928865" cy="168081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2051" name="Picture 3">
            <a:extLst>
              <a:ext uri="{FF2B5EF4-FFF2-40B4-BE49-F238E27FC236}">
                <a16:creationId xmlns:a16="http://schemas.microsoft.com/office/drawing/2014/main" id="{0A4B5951-4E98-4FB5-BFE6-2C725DF0BC7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68400" y="3549999"/>
            <a:ext cx="2527300" cy="3183120"/>
          </a:xfrm>
          <a:prstGeom prst="rect">
            <a:avLst/>
          </a:prstGeom>
          <a:noFill/>
          <a:extLst>
            <a:ext uri="{909E8E84-426E-40DD-AFC4-6F175D3DCCD1}">
              <a14:hiddenFill xmlns:a14="http://schemas.microsoft.com/office/drawing/2010/main">
                <a:solidFill>
                  <a:srgbClr val="FFFFFF"/>
                </a:solidFill>
              </a14:hiddenFill>
            </a:ext>
          </a:extLst>
        </p:spPr>
      </p:pic>
      <p:sp>
        <p:nvSpPr>
          <p:cNvPr id="7" name="תיבת טקסט 6">
            <a:extLst>
              <a:ext uri="{FF2B5EF4-FFF2-40B4-BE49-F238E27FC236}">
                <a16:creationId xmlns:a16="http://schemas.microsoft.com/office/drawing/2014/main" id="{D2F290D2-EDE0-4C97-8243-C683F6217836}"/>
              </a:ext>
            </a:extLst>
          </p:cNvPr>
          <p:cNvSpPr txBox="1"/>
          <p:nvPr/>
        </p:nvSpPr>
        <p:spPr>
          <a:xfrm>
            <a:off x="1168400" y="1612900"/>
            <a:ext cx="10693400" cy="4247317"/>
          </a:xfrm>
          <a:prstGeom prst="rect">
            <a:avLst/>
          </a:prstGeom>
          <a:noFill/>
        </p:spPr>
        <p:txBody>
          <a:bodyPr wrap="square" rtlCol="1">
            <a:spAutoFit/>
          </a:bodyPr>
          <a:lstStyle/>
          <a:p>
            <a:pPr marL="0" marR="0" lvl="0" indent="0" algn="r" defTabSz="914400" rtl="0" eaLnBrk="0" fontAlgn="base" latinLnBrk="0" hangingPunct="0">
              <a:lnSpc>
                <a:spcPct val="100000"/>
              </a:lnSpc>
              <a:spcBef>
                <a:spcPct val="0"/>
              </a:spcBef>
              <a:spcAft>
                <a:spcPct val="0"/>
              </a:spcAft>
              <a:buClrTx/>
              <a:buSzTx/>
              <a:buFontTx/>
              <a:buNone/>
              <a:tabLst/>
            </a:pPr>
            <a:r>
              <a:rPr lang="he-IL" altLang="he-IL" sz="3000" b="1" dirty="0">
                <a:solidFill>
                  <a:srgbClr val="FF0000"/>
                </a:solidFill>
                <a:latin typeface="David" panose="020E0502060401010101" pitchFamily="34" charset="-79"/>
                <a:cs typeface="David" panose="020E0502060401010101" pitchFamily="34" charset="-79"/>
              </a:rPr>
              <a:t>יִצּוּר הַדְּבַשׁ – מְלָאכָה לֹא פְּשׁוּטָה!</a:t>
            </a:r>
          </a:p>
          <a:p>
            <a:pPr marL="0" marR="0" lvl="0" indent="0" algn="r" defTabSz="914400" rtl="0" eaLnBrk="0" fontAlgn="base" latinLnBrk="0" hangingPunct="0">
              <a:lnSpc>
                <a:spcPct val="100000"/>
              </a:lnSpc>
              <a:spcBef>
                <a:spcPct val="0"/>
              </a:spcBef>
              <a:spcAft>
                <a:spcPct val="0"/>
              </a:spcAft>
              <a:buClrTx/>
              <a:buSzTx/>
              <a:buFontTx/>
              <a:buNone/>
              <a:tabLst/>
            </a:pPr>
            <a:r>
              <a:rPr lang="he-IL" altLang="he-IL" sz="3000" dirty="0">
                <a:solidFill>
                  <a:srgbClr val="000000"/>
                </a:solidFill>
                <a:latin typeface="David" panose="020E0502060401010101" pitchFamily="34" charset="-79"/>
                <a:cs typeface="David" panose="020E0502060401010101" pitchFamily="34" charset="-79"/>
              </a:rPr>
              <a:t>הַדְּבוֹרִים </a:t>
            </a:r>
            <a:r>
              <a:rPr lang="he-IL" altLang="he-IL" sz="3000" dirty="0" err="1">
                <a:solidFill>
                  <a:srgbClr val="000000"/>
                </a:solidFill>
                <a:latin typeface="David" panose="020E0502060401010101" pitchFamily="34" charset="-79"/>
                <a:cs typeface="David" panose="020E0502060401010101" pitchFamily="34" charset="-79"/>
              </a:rPr>
              <a:t>מְיַצְּרוֹת</a:t>
            </a:r>
            <a:r>
              <a:rPr lang="he-IL" altLang="he-IL" sz="3000" dirty="0">
                <a:solidFill>
                  <a:srgbClr val="000000"/>
                </a:solidFill>
                <a:latin typeface="David" panose="020E0502060401010101" pitchFamily="34" charset="-79"/>
                <a:cs typeface="David" panose="020E0502060401010101" pitchFamily="34" charset="-79"/>
              </a:rPr>
              <a:t> דְּבַשׁ בְּעוֹנוֹת הַפְּרִיחָה. הֵן מוֹצְצוֹת אֶת הַצּוּף מִן הַפְּרָחִים בְּאֶמְצָעוּת לְשׁוֹנָן הָאֲרֻכָּה, </a:t>
            </a:r>
          </a:p>
          <a:p>
            <a:pPr marL="0" marR="0" lvl="0" indent="0" algn="r" defTabSz="914400" rtl="0" eaLnBrk="0" fontAlgn="base" latinLnBrk="0" hangingPunct="0">
              <a:lnSpc>
                <a:spcPct val="100000"/>
              </a:lnSpc>
              <a:spcBef>
                <a:spcPct val="0"/>
              </a:spcBef>
              <a:spcAft>
                <a:spcPct val="0"/>
              </a:spcAft>
              <a:buClrTx/>
              <a:buSzTx/>
              <a:buFontTx/>
              <a:buNone/>
              <a:tabLst/>
            </a:pPr>
            <a:r>
              <a:rPr lang="he-IL" altLang="he-IL" sz="3000" dirty="0">
                <a:solidFill>
                  <a:srgbClr val="000000"/>
                </a:solidFill>
                <a:latin typeface="David" panose="020E0502060401010101" pitchFamily="34" charset="-79"/>
                <a:cs typeface="David" panose="020E0502060401010101" pitchFamily="34" charset="-79"/>
              </a:rPr>
              <a:t>וּמְאַחְסְנוֹת אוֹתוֹ בְּתוֹךְ קֵבַת-צוּף מְיֻחֶדֶת בַּגּוֹפָן. כְּשֶׁהֵן מַגִּיעוֹת לְכַוֶּרֶת, </a:t>
            </a:r>
            <a:br>
              <a:rPr lang="en-US" altLang="he-IL" sz="3000" dirty="0">
                <a:solidFill>
                  <a:srgbClr val="000000"/>
                </a:solidFill>
                <a:latin typeface="David" panose="020E0502060401010101" pitchFamily="34" charset="-79"/>
                <a:cs typeface="David" panose="020E0502060401010101" pitchFamily="34" charset="-79"/>
              </a:rPr>
            </a:br>
            <a:r>
              <a:rPr lang="he-IL" altLang="he-IL" sz="3000" dirty="0">
                <a:solidFill>
                  <a:srgbClr val="000000"/>
                </a:solidFill>
                <a:latin typeface="David" panose="020E0502060401010101" pitchFamily="34" charset="-79"/>
                <a:cs typeface="David" panose="020E0502060401010101" pitchFamily="34" charset="-79"/>
              </a:rPr>
              <a:t>הֵן פּוֹרְקוֹת אֶת הַצּוּף לְתוֹךְ הֶחָלוֹת וְהוֹפְכוֹת אוֹתוֹ לִדְבַשׁ. </a:t>
            </a:r>
          </a:p>
          <a:p>
            <a:pPr marL="0" marR="0" lvl="0" indent="0" algn="r" defTabSz="914400" rtl="0" eaLnBrk="0" fontAlgn="base" latinLnBrk="0" hangingPunct="0">
              <a:lnSpc>
                <a:spcPct val="100000"/>
              </a:lnSpc>
              <a:spcBef>
                <a:spcPct val="0"/>
              </a:spcBef>
              <a:spcAft>
                <a:spcPct val="0"/>
              </a:spcAft>
              <a:buClrTx/>
              <a:buSzTx/>
              <a:buFontTx/>
              <a:buNone/>
              <a:tabLst/>
            </a:pPr>
            <a:r>
              <a:rPr lang="he-IL" altLang="he-IL" sz="3000" dirty="0">
                <a:solidFill>
                  <a:srgbClr val="000000"/>
                </a:solidFill>
                <a:latin typeface="David" panose="020E0502060401010101" pitchFamily="34" charset="-79"/>
                <a:cs typeface="David" panose="020E0502060401010101" pitchFamily="34" charset="-79"/>
              </a:rPr>
              <a:t>חֵלֶק מֵהַדְּבַשׁ נֹאכַל מִיָּד, וְחֶלְקוֹ מְאֻכְסָן בְּתָאִים </a:t>
            </a:r>
          </a:p>
          <a:p>
            <a:pPr marL="0" marR="0" lvl="0" indent="0" algn="r" defTabSz="914400" rtl="0" eaLnBrk="0" fontAlgn="base" latinLnBrk="0" hangingPunct="0">
              <a:lnSpc>
                <a:spcPct val="100000"/>
              </a:lnSpc>
              <a:spcBef>
                <a:spcPct val="0"/>
              </a:spcBef>
              <a:spcAft>
                <a:spcPct val="0"/>
              </a:spcAft>
              <a:buClrTx/>
              <a:buSzTx/>
              <a:buFontTx/>
              <a:buNone/>
              <a:tabLst/>
            </a:pPr>
            <a:r>
              <a:rPr lang="he-IL" altLang="he-IL" sz="3000" dirty="0">
                <a:solidFill>
                  <a:srgbClr val="000000"/>
                </a:solidFill>
                <a:latin typeface="David" panose="020E0502060401010101" pitchFamily="34" charset="-79"/>
                <a:cs typeface="David" panose="020E0502060401010101" pitchFamily="34" charset="-79"/>
              </a:rPr>
              <a:t>שֶׁאוֹתָם מְכַסּוֹת הַפּוֹעֲלוֹת בְּדוֹנַג, </a:t>
            </a:r>
          </a:p>
          <a:p>
            <a:pPr marL="0" marR="0" lvl="0" indent="0" algn="r" defTabSz="914400" rtl="0" eaLnBrk="0" fontAlgn="base" latinLnBrk="0" hangingPunct="0">
              <a:lnSpc>
                <a:spcPct val="100000"/>
              </a:lnSpc>
              <a:spcBef>
                <a:spcPct val="0"/>
              </a:spcBef>
              <a:spcAft>
                <a:spcPct val="0"/>
              </a:spcAft>
              <a:buClrTx/>
              <a:buSzTx/>
              <a:buFontTx/>
              <a:buNone/>
              <a:tabLst/>
            </a:pPr>
            <a:r>
              <a:rPr lang="he-IL" altLang="he-IL" sz="3000" dirty="0">
                <a:solidFill>
                  <a:srgbClr val="000000"/>
                </a:solidFill>
                <a:latin typeface="David" panose="020E0502060401010101" pitchFamily="34" charset="-79"/>
                <a:cs typeface="David" panose="020E0502060401010101" pitchFamily="34" charset="-79"/>
              </a:rPr>
              <a:t>וּמְשַׁמֵּשׁ אֶת תּוֹשָׁבֵי הַכַּוֶּרֶת בִּתְקוּפוֹת לְלֹא פְּרִיחָה.</a:t>
            </a:r>
            <a:br>
              <a:rPr lang="he-IL" altLang="he-IL" sz="3000" dirty="0">
                <a:solidFill>
                  <a:srgbClr val="000000"/>
                </a:solidFill>
                <a:latin typeface="David" panose="020E0502060401010101" pitchFamily="34" charset="-79"/>
                <a:cs typeface="David" panose="020E0502060401010101" pitchFamily="34" charset="-79"/>
              </a:rPr>
            </a:br>
            <a:endParaRPr lang="he-IL" sz="3000" dirty="0">
              <a:solidFill>
                <a:srgbClr val="000000"/>
              </a:solidFill>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35124843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124" name="Text Box 4"/>
          <p:cNvSpPr txBox="1">
            <a:spLocks noChangeArrowheads="1"/>
          </p:cNvSpPr>
          <p:nvPr/>
        </p:nvSpPr>
        <p:spPr bwMode="auto">
          <a:xfrm>
            <a:off x="4065148" y="1550872"/>
            <a:ext cx="7733152" cy="3323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rtl="0" eaLnBrk="0" fontAlgn="base" hangingPunct="0">
              <a:spcBef>
                <a:spcPct val="0"/>
              </a:spcBef>
              <a:spcAft>
                <a:spcPct val="0"/>
              </a:spcAft>
            </a:pPr>
            <a:r>
              <a:rPr lang="he-IL" sz="3000" dirty="0">
                <a:solidFill>
                  <a:srgbClr val="000000"/>
                </a:solidFill>
                <a:latin typeface="David" panose="020E0502060401010101" pitchFamily="34" charset="-79"/>
                <a:cs typeface="David" panose="020E0502060401010101" pitchFamily="34" charset="-79"/>
              </a:rPr>
              <a:t>הַדְּבוֹרִים עוֹבְדוֹת קָשֶׁה מְאוֹד עַל יִצּוּר הַדְּבַשׁ: </a:t>
            </a:r>
            <a:br>
              <a:rPr lang="en-US" sz="3000" dirty="0">
                <a:solidFill>
                  <a:srgbClr val="000000"/>
                </a:solidFill>
                <a:latin typeface="David" panose="020E0502060401010101" pitchFamily="34" charset="-79"/>
                <a:cs typeface="David" panose="020E0502060401010101" pitchFamily="34" charset="-79"/>
              </a:rPr>
            </a:br>
            <a:r>
              <a:rPr lang="he-IL" sz="3000" dirty="0">
                <a:solidFill>
                  <a:srgbClr val="000000"/>
                </a:solidFill>
                <a:latin typeface="David" panose="020E0502060401010101" pitchFamily="34" charset="-79"/>
                <a:cs typeface="David" panose="020E0502060401010101" pitchFamily="34" charset="-79"/>
              </a:rPr>
              <a:t>עַל מְנַת לְיַצֵּר כַּחֲצִי קִילוֹ דְּבַשׁ, עֲלֵיהֶן לָעוּף כִּ-70,000 קִילוֹמֶטֶר וּלְבַקֵּר לְפָחוֹת בִּשְׁנֵי מִילְיוֹן פְּרָחִים! </a:t>
            </a:r>
            <a:br>
              <a:rPr lang="en-US" sz="3000" dirty="0">
                <a:solidFill>
                  <a:srgbClr val="000000"/>
                </a:solidFill>
                <a:latin typeface="David" panose="020E0502060401010101" pitchFamily="34" charset="-79"/>
                <a:cs typeface="David" panose="020E0502060401010101" pitchFamily="34" charset="-79"/>
              </a:rPr>
            </a:br>
            <a:r>
              <a:rPr lang="he-IL" sz="3000" dirty="0">
                <a:solidFill>
                  <a:srgbClr val="000000"/>
                </a:solidFill>
                <a:latin typeface="David" panose="020E0502060401010101" pitchFamily="34" charset="-79"/>
                <a:cs typeface="David" panose="020E0502060401010101" pitchFamily="34" charset="-79"/>
              </a:rPr>
              <a:t>כָּל פּוֹעֶלֶת </a:t>
            </a:r>
            <a:r>
              <a:rPr lang="he-IL" sz="3000" dirty="0" err="1">
                <a:solidFill>
                  <a:srgbClr val="000000"/>
                </a:solidFill>
                <a:latin typeface="David" panose="020E0502060401010101" pitchFamily="34" charset="-79"/>
                <a:cs typeface="David" panose="020E0502060401010101" pitchFamily="34" charset="-79"/>
              </a:rPr>
              <a:t>מְיַצֶּרֶת</a:t>
            </a:r>
            <a:r>
              <a:rPr lang="he-IL" sz="3000" dirty="0">
                <a:solidFill>
                  <a:srgbClr val="000000"/>
                </a:solidFill>
                <a:latin typeface="David" panose="020E0502060401010101" pitchFamily="34" charset="-79"/>
                <a:cs typeface="David" panose="020E0502060401010101" pitchFamily="34" charset="-79"/>
              </a:rPr>
              <a:t> בְּמַהֲלַךְ חַיֶּיהָ כְּ-1/12 כַּפִּית דְּבַשׁ</a:t>
            </a:r>
            <a:br>
              <a:rPr lang="en-US" sz="3000" dirty="0">
                <a:solidFill>
                  <a:srgbClr val="000000"/>
                </a:solidFill>
                <a:latin typeface="David" panose="020E0502060401010101" pitchFamily="34" charset="-79"/>
                <a:cs typeface="David" panose="020E0502060401010101" pitchFamily="34" charset="-79"/>
              </a:rPr>
            </a:br>
            <a:r>
              <a:rPr lang="he-IL" sz="3000" dirty="0">
                <a:solidFill>
                  <a:srgbClr val="000000"/>
                </a:solidFill>
                <a:latin typeface="David" panose="020E0502060401010101" pitchFamily="34" charset="-79"/>
                <a:cs typeface="David" panose="020E0502060401010101" pitchFamily="34" charset="-79"/>
              </a:rPr>
              <a:t>בְּסַךְ </a:t>
            </a:r>
            <a:r>
              <a:rPr lang="he-IL" sz="3000" dirty="0" err="1">
                <a:solidFill>
                  <a:srgbClr val="000000"/>
                </a:solidFill>
                <a:latin typeface="David" panose="020E0502060401010101" pitchFamily="34" charset="-79"/>
                <a:cs typeface="David" panose="020E0502060401010101" pitchFamily="34" charset="-79"/>
              </a:rPr>
              <a:t>הַכֹּל</a:t>
            </a:r>
            <a:r>
              <a:rPr lang="he-IL" sz="3000" dirty="0">
                <a:solidFill>
                  <a:srgbClr val="000000"/>
                </a:solidFill>
                <a:latin typeface="David" panose="020E0502060401010101" pitchFamily="34" charset="-79"/>
                <a:cs typeface="David" panose="020E0502060401010101" pitchFamily="34" charset="-79"/>
              </a:rPr>
              <a:t>.</a:t>
            </a:r>
            <a:br>
              <a:rPr lang="he-IL" sz="3000" dirty="0">
                <a:solidFill>
                  <a:srgbClr val="000000"/>
                </a:solidFill>
                <a:latin typeface="David" panose="020E0502060401010101" pitchFamily="34" charset="-79"/>
                <a:cs typeface="David" panose="020E0502060401010101" pitchFamily="34" charset="-79"/>
              </a:rPr>
            </a:br>
            <a:r>
              <a:rPr lang="he-IL" sz="3000" dirty="0">
                <a:solidFill>
                  <a:srgbClr val="000000"/>
                </a:solidFill>
                <a:latin typeface="David" panose="020E0502060401010101" pitchFamily="34" charset="-79"/>
                <a:cs typeface="David" panose="020E0502060401010101" pitchFamily="34" charset="-79"/>
              </a:rPr>
              <a:t>כַּיּוֹם יֶשְׁנָם מֵעַל 400 סוּגִים שׁוֹנִים שֶׁל דְּבַשׁ, </a:t>
            </a:r>
            <a:br>
              <a:rPr lang="en-US" sz="3000" dirty="0">
                <a:solidFill>
                  <a:srgbClr val="000000"/>
                </a:solidFill>
                <a:latin typeface="David" panose="020E0502060401010101" pitchFamily="34" charset="-79"/>
                <a:cs typeface="David" panose="020E0502060401010101" pitchFamily="34" charset="-79"/>
              </a:rPr>
            </a:br>
            <a:r>
              <a:rPr lang="he-IL" sz="3000" dirty="0">
                <a:solidFill>
                  <a:srgbClr val="000000"/>
                </a:solidFill>
                <a:latin typeface="David" panose="020E0502060401010101" pitchFamily="34" charset="-79"/>
                <a:cs typeface="David" panose="020E0502060401010101" pitchFamily="34" charset="-79"/>
              </a:rPr>
              <a:t>הַנִּבְדָּלִים זֶה מִזֶּה בְּסוּג הַפֶּרַח מִמֶּנּוּ נִלְקַח הַצּוּף.</a:t>
            </a:r>
            <a:endParaRPr lang="en-US" sz="3000" dirty="0">
              <a:solidFill>
                <a:srgbClr val="000000"/>
              </a:solidFill>
              <a:latin typeface="David" panose="020E0502060401010101" pitchFamily="34" charset="-79"/>
              <a:cs typeface="David" panose="020E0502060401010101" pitchFamily="34" charset="-79"/>
            </a:endParaRPr>
          </a:p>
        </p:txBody>
      </p:sp>
      <p:sp>
        <p:nvSpPr>
          <p:cNvPr id="2" name="מלבן 1"/>
          <p:cNvSpPr/>
          <p:nvPr/>
        </p:nvSpPr>
        <p:spPr>
          <a:xfrm>
            <a:off x="3283502" y="320117"/>
            <a:ext cx="5330305" cy="1015663"/>
          </a:xfrm>
          <a:prstGeom prst="rect">
            <a:avLst/>
          </a:prstGeom>
        </p:spPr>
        <p:txBody>
          <a:bodyPr wrap="none">
            <a:spAutoFit/>
          </a:bodyPr>
          <a:lstStyle/>
          <a:p>
            <a:r>
              <a:rPr lang="he-IL" sz="6000" b="1" dirty="0">
                <a:solidFill>
                  <a:srgbClr val="FF6600"/>
                </a:solidFill>
              </a:rPr>
              <a:t>אֵיךְ</a:t>
            </a:r>
            <a:r>
              <a:rPr lang="he-IL" sz="6000" b="0" i="0" dirty="0">
                <a:solidFill>
                  <a:srgbClr val="000000"/>
                </a:solidFill>
                <a:effectLst/>
                <a:latin typeface="mft_narkisclassic"/>
              </a:rPr>
              <a:t> </a:t>
            </a:r>
            <a:r>
              <a:rPr lang="he-IL" sz="6000" b="1" dirty="0">
                <a:solidFill>
                  <a:srgbClr val="FF6600"/>
                </a:solidFill>
              </a:rPr>
              <a:t>נוֹצַר</a:t>
            </a:r>
            <a:r>
              <a:rPr lang="he-IL" sz="6000" b="0" i="0" dirty="0">
                <a:solidFill>
                  <a:srgbClr val="000000"/>
                </a:solidFill>
                <a:effectLst/>
                <a:latin typeface="mft_narkisclassic"/>
              </a:rPr>
              <a:t> </a:t>
            </a:r>
            <a:r>
              <a:rPr lang="he-IL" sz="6000" b="1" dirty="0">
                <a:solidFill>
                  <a:srgbClr val="FF6600"/>
                </a:solidFill>
              </a:rPr>
              <a:t>הַדְּבַשׁ?</a:t>
            </a:r>
            <a:endParaRPr lang="he-IL" sz="6000" dirty="0"/>
          </a:p>
        </p:txBody>
      </p:sp>
      <p:pic>
        <p:nvPicPr>
          <p:cNvPr id="7"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94816" y="4262180"/>
            <a:ext cx="3614007" cy="238072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3556" name="Picture 4" descr="תוצאת תמונה עבור דבורים פועלות"/>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r="17636"/>
          <a:stretch/>
        </p:blipFill>
        <p:spPr bwMode="auto">
          <a:xfrm>
            <a:off x="594816" y="1343324"/>
            <a:ext cx="2875517" cy="270376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2773240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5124"/>
                                        </p:tgtEl>
                                        <p:attrNameLst>
                                          <p:attrName>style.visibility</p:attrName>
                                        </p:attrNameLst>
                                      </p:cBhvr>
                                      <p:to>
                                        <p:strVal val="visible"/>
                                      </p:to>
                                    </p:set>
                                    <p:animEffect transition="in" filter="checkerboard(across)">
                                      <p:cBhvr>
                                        <p:cTn id="7" dur="500"/>
                                        <p:tgtEl>
                                          <p:spTgt spid="51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4" grpId="0"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a:extLst>
              <a:ext uri="{FF2B5EF4-FFF2-40B4-BE49-F238E27FC236}">
                <a16:creationId xmlns:a16="http://schemas.microsoft.com/office/drawing/2014/main" id="{AE6F5AAE-1585-4791-BB0B-DB30F8EFAF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תיבת טקסט 1">
            <a:extLst>
              <a:ext uri="{FF2B5EF4-FFF2-40B4-BE49-F238E27FC236}">
                <a16:creationId xmlns:a16="http://schemas.microsoft.com/office/drawing/2014/main" id="{1CF8D3C4-9355-49E3-9C3C-E5D59FCD95F9}"/>
              </a:ext>
            </a:extLst>
          </p:cNvPr>
          <p:cNvSpPr txBox="1"/>
          <p:nvPr/>
        </p:nvSpPr>
        <p:spPr>
          <a:xfrm>
            <a:off x="1639874" y="1511300"/>
            <a:ext cx="9485326" cy="2400657"/>
          </a:xfrm>
          <a:prstGeom prst="rect">
            <a:avLst/>
          </a:prstGeom>
          <a:noFill/>
        </p:spPr>
        <p:txBody>
          <a:bodyPr wrap="square" rtlCol="1">
            <a:spAutoFit/>
          </a:bodyPr>
          <a:lstStyle/>
          <a:p>
            <a:pPr rtl="0" eaLnBrk="0" fontAlgn="base" hangingPunct="0">
              <a:spcBef>
                <a:spcPct val="0"/>
              </a:spcBef>
              <a:spcAft>
                <a:spcPct val="0"/>
              </a:spcAft>
            </a:pPr>
            <a:r>
              <a:rPr lang="he-IL" sz="3000" dirty="0">
                <a:solidFill>
                  <a:srgbClr val="000000"/>
                </a:solidFill>
                <a:latin typeface="David" panose="020E0502060401010101" pitchFamily="34" charset="-79"/>
                <a:cs typeface="David" panose="020E0502060401010101" pitchFamily="34" charset="-79"/>
              </a:rPr>
              <a:t>דְּבוֹרַת הַדְּבַשׁ חֲשׁוּבָה לִבְנֵי הָאָדָם לֹא רַק בִּזְכוּת הַדְּבַשׁ שֶׁהִיא </a:t>
            </a:r>
            <a:r>
              <a:rPr lang="he-IL" sz="3000" dirty="0" err="1">
                <a:solidFill>
                  <a:srgbClr val="000000"/>
                </a:solidFill>
                <a:latin typeface="David" panose="020E0502060401010101" pitchFamily="34" charset="-79"/>
                <a:cs typeface="David" panose="020E0502060401010101" pitchFamily="34" charset="-79"/>
              </a:rPr>
              <a:t>מְיַצֶּרֶת</a:t>
            </a:r>
            <a:r>
              <a:rPr lang="he-IL" sz="3000" dirty="0">
                <a:solidFill>
                  <a:srgbClr val="000000"/>
                </a:solidFill>
                <a:latin typeface="David" panose="020E0502060401010101" pitchFamily="34" charset="-79"/>
                <a:cs typeface="David" panose="020E0502060401010101" pitchFamily="34" charset="-79"/>
              </a:rPr>
              <a:t>: הִיא גַּם מֵאֲבִיקָהּ חֲשׁוּבָה בְּיוֹתֵר שֶׁל צְמָחִים רַבִּים, אֲשֶׁר מֵהֶם אָנוּ מְפִיקִים מָזוֹן, וּמְסַפֶּקֶת לָנוּ פְּרוֹפּוֹלִיס (חֹמֶר מַרְפֵּא שֶׁמְּקוֹרוֹ בִּצְמָחִים), פּוֹלֶן (אַבְקַת פְּרָחִים עֲשִׁירָה </a:t>
            </a:r>
            <a:r>
              <a:rPr lang="he-IL" sz="3000" dirty="0" err="1">
                <a:solidFill>
                  <a:srgbClr val="000000"/>
                </a:solidFill>
                <a:latin typeface="David" panose="020E0502060401010101" pitchFamily="34" charset="-79"/>
                <a:cs typeface="David" panose="020E0502060401010101" pitchFamily="34" charset="-79"/>
              </a:rPr>
              <a:t>בְּוִיטָמִינִים</a:t>
            </a:r>
            <a:r>
              <a:rPr lang="he-IL" sz="3000" dirty="0">
                <a:solidFill>
                  <a:srgbClr val="000000"/>
                </a:solidFill>
                <a:latin typeface="David" panose="020E0502060401010101" pitchFamily="34" charset="-79"/>
                <a:cs typeface="David" panose="020E0502060401010101" pitchFamily="34" charset="-79"/>
              </a:rPr>
              <a:t>), מְזוֹן מְלָכוֹת וְשַׁעֲוָה, </a:t>
            </a:r>
            <a:br>
              <a:rPr lang="en-US" sz="3000" dirty="0">
                <a:solidFill>
                  <a:srgbClr val="000000"/>
                </a:solidFill>
                <a:latin typeface="David" panose="020E0502060401010101" pitchFamily="34" charset="-79"/>
                <a:cs typeface="David" panose="020E0502060401010101" pitchFamily="34" charset="-79"/>
              </a:rPr>
            </a:br>
            <a:r>
              <a:rPr lang="he-IL" sz="3000" dirty="0">
                <a:solidFill>
                  <a:srgbClr val="000000"/>
                </a:solidFill>
                <a:latin typeface="David" panose="020E0502060401010101" pitchFamily="34" charset="-79"/>
                <a:cs typeface="David" panose="020E0502060401010101" pitchFamily="34" charset="-79"/>
              </a:rPr>
              <a:t>שֶׁמִּמֶּנָּה נִתָּן לְיַצֵּר נֵרוֹת.</a:t>
            </a:r>
          </a:p>
        </p:txBody>
      </p:sp>
      <p:sp>
        <p:nvSpPr>
          <p:cNvPr id="5" name="מלבן 4">
            <a:extLst>
              <a:ext uri="{FF2B5EF4-FFF2-40B4-BE49-F238E27FC236}">
                <a16:creationId xmlns:a16="http://schemas.microsoft.com/office/drawing/2014/main" id="{7C52A340-1E98-4670-9E75-58301AA7670A}"/>
              </a:ext>
            </a:extLst>
          </p:cNvPr>
          <p:cNvSpPr/>
          <p:nvPr/>
        </p:nvSpPr>
        <p:spPr>
          <a:xfrm>
            <a:off x="3389299" y="320117"/>
            <a:ext cx="5224508" cy="1015663"/>
          </a:xfrm>
          <a:prstGeom prst="rect">
            <a:avLst/>
          </a:prstGeom>
        </p:spPr>
        <p:txBody>
          <a:bodyPr wrap="none">
            <a:spAutoFit/>
          </a:bodyPr>
          <a:lstStyle/>
          <a:p>
            <a:r>
              <a:rPr lang="he-IL" sz="6000" b="1" dirty="0">
                <a:solidFill>
                  <a:srgbClr val="FF6600"/>
                </a:solidFill>
              </a:rPr>
              <a:t>חֲשִׁיבוּת הַדְּבוֹרָה</a:t>
            </a:r>
            <a:endParaRPr lang="he-IL" sz="6000" dirty="0"/>
          </a:p>
        </p:txBody>
      </p:sp>
      <p:pic>
        <p:nvPicPr>
          <p:cNvPr id="6" name="Picture 4" descr="תוצאת תמונה עבור דבורים פועלות">
            <a:extLst>
              <a:ext uri="{FF2B5EF4-FFF2-40B4-BE49-F238E27FC236}">
                <a16:creationId xmlns:a16="http://schemas.microsoft.com/office/drawing/2014/main" id="{E35B9185-C4D2-490A-BF2F-4B3163A73136}"/>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r="20722"/>
          <a:stretch/>
        </p:blipFill>
        <p:spPr bwMode="auto">
          <a:xfrm>
            <a:off x="833856" y="3577825"/>
            <a:ext cx="3522244" cy="296005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8" name="תיבת טקסט 7">
            <a:extLst>
              <a:ext uri="{FF2B5EF4-FFF2-40B4-BE49-F238E27FC236}">
                <a16:creationId xmlns:a16="http://schemas.microsoft.com/office/drawing/2014/main" id="{9DA69201-CF05-4CCB-A146-350F1CE4A3A8}"/>
              </a:ext>
            </a:extLst>
          </p:cNvPr>
          <p:cNvSpPr txBox="1"/>
          <p:nvPr/>
        </p:nvSpPr>
        <p:spPr>
          <a:xfrm>
            <a:off x="4051300" y="4361932"/>
            <a:ext cx="7306844" cy="769441"/>
          </a:xfrm>
          <a:prstGeom prst="rect">
            <a:avLst/>
          </a:prstGeom>
          <a:noFill/>
        </p:spPr>
        <p:txBody>
          <a:bodyPr wrap="square">
            <a:spAutoFit/>
          </a:bodyPr>
          <a:lstStyle/>
          <a:p>
            <a:r>
              <a:rPr lang="en-US" sz="2200" dirty="0">
                <a:hlinkClick r:id="rId4"/>
              </a:rPr>
              <a:t>https://www.youtube.com/watch?v=S1xKDQ4XdC4</a:t>
            </a:r>
            <a:endParaRPr lang="he-IL" sz="2200" dirty="0"/>
          </a:p>
          <a:p>
            <a:endParaRPr lang="he-IL" sz="2200" dirty="0"/>
          </a:p>
        </p:txBody>
      </p:sp>
    </p:spTree>
    <p:extLst>
      <p:ext uri="{BB962C8B-B14F-4D97-AF65-F5344CB8AC3E}">
        <p14:creationId xmlns:p14="http://schemas.microsoft.com/office/powerpoint/2010/main" val="26763885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Rectangle 2"/>
          <p:cNvSpPr/>
          <p:nvPr/>
        </p:nvSpPr>
        <p:spPr>
          <a:xfrm>
            <a:off x="122804" y="5472336"/>
            <a:ext cx="1127464" cy="461665"/>
          </a:xfrm>
          <a:prstGeom prst="rect">
            <a:avLst/>
          </a:prstGeom>
        </p:spPr>
        <p:txBody>
          <a:bodyPr wrap="square">
            <a:spAutoFit/>
          </a:bodyPr>
          <a:lstStyle/>
          <a:p>
            <a:pPr>
              <a:lnSpc>
                <a:spcPct val="150000"/>
              </a:lnSpc>
            </a:pPr>
            <a:r>
              <a:rPr lang="he-IL" sz="1600" b="1" dirty="0">
                <a:latin typeface="David" panose="020E0502060401010101" pitchFamily="34" charset="-79"/>
                <a:cs typeface="David" panose="020E0502060401010101" pitchFamily="34" charset="-79"/>
              </a:rPr>
              <a:t>סרטון נוסף</a:t>
            </a:r>
            <a:endParaRPr lang="he-IL" sz="1600" b="1" dirty="0">
              <a:effectLst/>
              <a:latin typeface="David" panose="020E0502060401010101" pitchFamily="34" charset="-79"/>
              <a:cs typeface="David" panose="020E0502060401010101" pitchFamily="34" charset="-79"/>
            </a:endParaRPr>
          </a:p>
        </p:txBody>
      </p:sp>
      <p:pic>
        <p:nvPicPr>
          <p:cNvPr id="5" name="Picture 4">
            <a:hlinkClick r:id="rId3"/>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24090" y="3234906"/>
            <a:ext cx="4143819" cy="2361976"/>
          </a:xfrm>
          <a:prstGeom prst="rect">
            <a:avLst/>
          </a:prstGeom>
        </p:spPr>
      </p:pic>
      <p:sp>
        <p:nvSpPr>
          <p:cNvPr id="6" name="Text Box 2"/>
          <p:cNvSpPr txBox="1">
            <a:spLocks noChangeArrowheads="1"/>
          </p:cNvSpPr>
          <p:nvPr/>
        </p:nvSpPr>
        <p:spPr bwMode="auto">
          <a:xfrm>
            <a:off x="609600" y="1396738"/>
            <a:ext cx="11197704" cy="1650452"/>
          </a:xfrm>
          <a:prstGeom prst="rect">
            <a:avLst/>
          </a:prstGeom>
          <a:ln w="28575"/>
          <a:scene3d>
            <a:camera prst="orthographicFront"/>
            <a:lightRig rig="threePt" dir="t"/>
          </a:scene3d>
          <a:sp3d>
            <a:bevelT/>
          </a:sp3d>
        </p:spPr>
        <p:style>
          <a:lnRef idx="1">
            <a:schemeClr val="accent4"/>
          </a:lnRef>
          <a:fillRef idx="2">
            <a:schemeClr val="accent4"/>
          </a:fillRef>
          <a:effectRef idx="1">
            <a:schemeClr val="accent4"/>
          </a:effectRef>
          <a:fontRef idx="minor">
            <a:schemeClr val="dk1"/>
          </a:fontRef>
        </p:style>
        <p:txBody>
          <a:bodyPr wrap="square">
            <a:spAutoFit/>
          </a:bodyPr>
          <a:lstStyle/>
          <a:p>
            <a:pPr algn="ctr">
              <a:lnSpc>
                <a:spcPct val="150000"/>
              </a:lnSpc>
              <a:spcBef>
                <a:spcPct val="50000"/>
              </a:spcBef>
            </a:pPr>
            <a:r>
              <a:rPr lang="he-IL" sz="3000" b="1" dirty="0">
                <a:latin typeface="David" panose="020E0502060401010101" pitchFamily="34" charset="-79"/>
                <a:cs typeface="David" panose="020E0502060401010101" pitchFamily="34" charset="-79"/>
              </a:rPr>
              <a:t>זְמָן סֶרֶט- מֵהַכַּוֶּרֶת לַצִּנְצֶנֶת</a:t>
            </a:r>
          </a:p>
          <a:p>
            <a:pPr algn="ctr">
              <a:lnSpc>
                <a:spcPct val="150000"/>
              </a:lnSpc>
              <a:spcBef>
                <a:spcPct val="50000"/>
              </a:spcBef>
            </a:pPr>
            <a:r>
              <a:rPr lang="en-US" sz="3000" b="1" dirty="0">
                <a:latin typeface="David" panose="020E0502060401010101" pitchFamily="34" charset="-79"/>
                <a:cs typeface="David" panose="020E0502060401010101" pitchFamily="34" charset="-79"/>
                <a:hlinkClick r:id="rId5"/>
              </a:rPr>
              <a:t>https://www.youtube.com/watch?v=EmIdV_XXzNw</a:t>
            </a:r>
            <a:endParaRPr lang="he-IL" sz="3000" b="1" dirty="0">
              <a:latin typeface="David" panose="020E0502060401010101" pitchFamily="34" charset="-79"/>
              <a:cs typeface="David" panose="020E0502060401010101" pitchFamily="34" charset="-79"/>
            </a:endParaRPr>
          </a:p>
        </p:txBody>
      </p:sp>
      <p:sp>
        <p:nvSpPr>
          <p:cNvPr id="8" name="לחצן פעולה: קדימה או הבא 7">
            <a:hlinkClick r:id="rId6" highlightClick="1"/>
          </p:cNvPr>
          <p:cNvSpPr/>
          <p:nvPr/>
        </p:nvSpPr>
        <p:spPr>
          <a:xfrm>
            <a:off x="384696" y="6002274"/>
            <a:ext cx="603681" cy="584957"/>
          </a:xfrm>
          <a:prstGeom prst="actionButtonForwardNext">
            <a:avLst/>
          </a:prstGeom>
          <a:solidFill>
            <a:srgbClr val="FFCD2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2"/>
              </a:solidFill>
            </a:endParaRPr>
          </a:p>
        </p:txBody>
      </p:sp>
    </p:spTree>
    <p:extLst>
      <p:ext uri="{BB962C8B-B14F-4D97-AF65-F5344CB8AC3E}">
        <p14:creationId xmlns:p14="http://schemas.microsoft.com/office/powerpoint/2010/main" val="36359303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Horizontal)">
                                      <p:cBhvr>
                                        <p:cTn id="7" dur="500"/>
                                        <p:tgtEl>
                                          <p:spTgt spid="6"/>
                                        </p:tgtEl>
                                      </p:cBhvr>
                                    </p:animEffect>
                                  </p:childTnLst>
                                </p:cTn>
                              </p:par>
                              <p:par>
                                <p:cTn id="8" presetID="1"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מלבן 1"/>
          <p:cNvSpPr/>
          <p:nvPr/>
        </p:nvSpPr>
        <p:spPr>
          <a:xfrm>
            <a:off x="6333676" y="-33339"/>
            <a:ext cx="1765227" cy="1015663"/>
          </a:xfrm>
          <a:prstGeom prst="rect">
            <a:avLst/>
          </a:prstGeom>
        </p:spPr>
        <p:txBody>
          <a:bodyPr wrap="none">
            <a:spAutoFit/>
          </a:bodyPr>
          <a:lstStyle/>
          <a:p>
            <a:r>
              <a:rPr lang="he-IL" sz="6000" b="1" dirty="0">
                <a:solidFill>
                  <a:srgbClr val="FF6600"/>
                </a:solidFill>
              </a:rPr>
              <a:t>חִידָה</a:t>
            </a:r>
            <a:endParaRPr lang="he-IL" sz="6000" dirty="0"/>
          </a:p>
        </p:txBody>
      </p:sp>
      <p:sp>
        <p:nvSpPr>
          <p:cNvPr id="7" name="Rectangle 3"/>
          <p:cNvSpPr txBox="1">
            <a:spLocks noChangeArrowheads="1"/>
          </p:cNvSpPr>
          <p:nvPr/>
        </p:nvSpPr>
        <p:spPr>
          <a:xfrm>
            <a:off x="1932559" y="838199"/>
            <a:ext cx="9557658" cy="5181600"/>
          </a:xfrm>
          <a:prstGeom prst="rect">
            <a:avLst/>
          </a:prstGeom>
        </p:spPr>
        <p:txBody>
          <a:bodyPr/>
          <a:lst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anose="05000000000000000000" pitchFamily="2" charset="2"/>
              <a:buNone/>
            </a:pPr>
            <a:r>
              <a:rPr lang="he-IL" altLang="he-IL" sz="2400" dirty="0">
                <a:solidFill>
                  <a:srgbClr val="000000"/>
                </a:solidFill>
                <a:effectLst>
                  <a:outerShdw blurRad="38100" dist="38100" dir="2700000" algn="tl">
                    <a:srgbClr val="FFFFFF"/>
                  </a:outerShdw>
                </a:effectLst>
                <a:cs typeface="David" panose="020E0502060401010101" pitchFamily="34" charset="-79"/>
              </a:rPr>
              <a:t>    </a:t>
            </a:r>
            <a:r>
              <a:rPr lang="he-IL" altLang="he-IL" sz="2400" dirty="0">
                <a:solidFill>
                  <a:srgbClr val="000000"/>
                </a:solidFill>
                <a:effectLst>
                  <a:outerShdw blurRad="38100" dist="38100" dir="2700000" algn="tl">
                    <a:srgbClr val="FFFFFF"/>
                  </a:outerShdw>
                </a:effectLst>
                <a:cs typeface="Guttman Yad-Brush" panose="02010401010101010101" pitchFamily="2" charset="-79"/>
              </a:rPr>
              <a:t>אני יפה ועייפה</a:t>
            </a:r>
          </a:p>
          <a:p>
            <a:pPr>
              <a:buFont typeface="Wingdings" panose="05000000000000000000" pitchFamily="2" charset="2"/>
              <a:buNone/>
            </a:pPr>
            <a:r>
              <a:rPr lang="he-IL" altLang="he-IL" sz="2400" dirty="0">
                <a:solidFill>
                  <a:srgbClr val="000000"/>
                </a:solidFill>
                <a:effectLst>
                  <a:outerShdw blurRad="38100" dist="38100" dir="2700000" algn="tl">
                    <a:srgbClr val="FFFFFF"/>
                  </a:outerShdw>
                </a:effectLst>
                <a:cs typeface="Guttman Yad-Brush" panose="02010401010101010101" pitchFamily="2" charset="-79"/>
              </a:rPr>
              <a:t>  כי בהטלה אני כל היום עסוקה</a:t>
            </a:r>
          </a:p>
          <a:p>
            <a:pPr>
              <a:buFont typeface="Wingdings" panose="05000000000000000000" pitchFamily="2" charset="2"/>
              <a:buNone/>
            </a:pPr>
            <a:r>
              <a:rPr lang="he-IL" altLang="he-IL" sz="2400" dirty="0">
                <a:solidFill>
                  <a:srgbClr val="000000"/>
                </a:solidFill>
                <a:effectLst>
                  <a:outerShdw blurRad="38100" dist="38100" dir="2700000" algn="tl">
                    <a:srgbClr val="FFFFFF"/>
                  </a:outerShdw>
                </a:effectLst>
                <a:cs typeface="Guttman Yad-Brush" panose="02010401010101010101" pitchFamily="2" charset="-79"/>
              </a:rPr>
              <a:t>                        מי אני?</a:t>
            </a:r>
          </a:p>
          <a:p>
            <a:pPr>
              <a:buFont typeface="Wingdings" panose="05000000000000000000" pitchFamily="2" charset="2"/>
              <a:buNone/>
            </a:pPr>
            <a:endParaRPr lang="he-IL" altLang="he-IL" sz="2400" dirty="0">
              <a:solidFill>
                <a:srgbClr val="000000"/>
              </a:solidFill>
              <a:effectLst>
                <a:outerShdw blurRad="38100" dist="38100" dir="2700000" algn="tl">
                  <a:srgbClr val="FFFFFF"/>
                </a:outerShdw>
              </a:effectLst>
              <a:cs typeface="Guttman Yad-Brush" panose="02010401010101010101" pitchFamily="2" charset="-79"/>
            </a:endParaRPr>
          </a:p>
          <a:p>
            <a:pPr algn="ctr">
              <a:buFont typeface="Wingdings" panose="05000000000000000000" pitchFamily="2" charset="2"/>
              <a:buNone/>
            </a:pPr>
            <a:r>
              <a:rPr lang="he-IL" altLang="he-IL" sz="2400" dirty="0">
                <a:solidFill>
                  <a:srgbClr val="000000"/>
                </a:solidFill>
                <a:effectLst>
                  <a:outerShdw blurRad="38100" dist="38100" dir="2700000" algn="tl">
                    <a:srgbClr val="FFFFFF"/>
                  </a:outerShdw>
                </a:effectLst>
                <a:latin typeface="Arial" panose="020B0604020202020204" pitchFamily="34" charset="0"/>
                <a:cs typeface="David" panose="020E0502060401010101" pitchFamily="34" charset="-79"/>
              </a:rPr>
              <a:t> </a:t>
            </a:r>
            <a:r>
              <a:rPr lang="he-IL" altLang="he-IL" sz="2400" dirty="0">
                <a:solidFill>
                  <a:srgbClr val="000000"/>
                </a:solidFill>
                <a:effectLst>
                  <a:outerShdw blurRad="38100" dist="38100" dir="2700000" algn="tl">
                    <a:srgbClr val="FFFFFF"/>
                  </a:outerShdw>
                </a:effectLst>
                <a:cs typeface="Guttman Yad-Brush" panose="02010401010101010101" pitchFamily="2" charset="-79"/>
              </a:rPr>
              <a:t>את חלות הדבש אנחנו</a:t>
            </a:r>
          </a:p>
          <a:p>
            <a:pPr algn="ctr">
              <a:buFont typeface="Wingdings" panose="05000000000000000000" pitchFamily="2" charset="2"/>
              <a:buNone/>
            </a:pPr>
            <a:r>
              <a:rPr lang="he-IL" altLang="he-IL" sz="2400" dirty="0">
                <a:solidFill>
                  <a:srgbClr val="000000"/>
                </a:solidFill>
                <a:effectLst>
                  <a:outerShdw blurRad="38100" dist="38100" dir="2700000" algn="tl">
                    <a:srgbClr val="FFFFFF"/>
                  </a:outerShdw>
                </a:effectLst>
                <a:cs typeface="Guttman Yad-Brush" panose="02010401010101010101" pitchFamily="2" charset="-79"/>
              </a:rPr>
              <a:t>    ממלאות כדי</a:t>
            </a:r>
          </a:p>
          <a:p>
            <a:pPr algn="ctr">
              <a:buFont typeface="Wingdings" panose="05000000000000000000" pitchFamily="2" charset="2"/>
              <a:buNone/>
            </a:pPr>
            <a:r>
              <a:rPr lang="he-IL" altLang="he-IL" sz="2400" dirty="0">
                <a:solidFill>
                  <a:srgbClr val="000000"/>
                </a:solidFill>
                <a:effectLst>
                  <a:outerShdw blurRad="38100" dist="38100" dir="2700000" algn="tl">
                    <a:srgbClr val="FFFFFF"/>
                  </a:outerShdw>
                </a:effectLst>
                <a:cs typeface="Guttman Yad-Brush" panose="02010401010101010101" pitchFamily="2" charset="-79"/>
              </a:rPr>
              <a:t>שתוכלו אותן לטעום.</a:t>
            </a:r>
          </a:p>
          <a:p>
            <a:pPr algn="ctr">
              <a:buFont typeface="Wingdings" panose="05000000000000000000" pitchFamily="2" charset="2"/>
              <a:buNone/>
            </a:pPr>
            <a:r>
              <a:rPr lang="he-IL" altLang="he-IL" sz="2400" dirty="0">
                <a:solidFill>
                  <a:srgbClr val="000000"/>
                </a:solidFill>
                <a:effectLst>
                  <a:outerShdw blurRad="38100" dist="38100" dir="2700000" algn="tl">
                    <a:srgbClr val="FFFFFF"/>
                  </a:outerShdw>
                </a:effectLst>
                <a:cs typeface="Guttman Yad-Brush" panose="02010401010101010101" pitchFamily="2" charset="-79"/>
              </a:rPr>
              <a:t>    מי אנחנו?</a:t>
            </a:r>
          </a:p>
          <a:p>
            <a:pPr>
              <a:buFont typeface="Wingdings" panose="05000000000000000000" pitchFamily="2" charset="2"/>
              <a:buNone/>
            </a:pPr>
            <a:endParaRPr lang="he-IL" altLang="he-IL" sz="2400" dirty="0">
              <a:solidFill>
                <a:srgbClr val="000000"/>
              </a:solidFill>
              <a:effectLst>
                <a:outerShdw blurRad="38100" dist="38100" dir="2700000" algn="tl">
                  <a:srgbClr val="FFFFFF"/>
                </a:outerShdw>
              </a:effectLst>
              <a:cs typeface="Guttman Yad-Brush" panose="02010401010101010101" pitchFamily="2" charset="-79"/>
            </a:endParaRPr>
          </a:p>
          <a:p>
            <a:pPr algn="ctr">
              <a:buFont typeface="Wingdings" panose="05000000000000000000" pitchFamily="2" charset="2"/>
              <a:buNone/>
            </a:pPr>
            <a:r>
              <a:rPr lang="he-IL" altLang="he-IL" sz="2400" dirty="0">
                <a:solidFill>
                  <a:srgbClr val="000000"/>
                </a:solidFill>
                <a:effectLst>
                  <a:outerShdw blurRad="38100" dist="38100" dir="2700000" algn="tl">
                    <a:srgbClr val="FFFFFF"/>
                  </a:outerShdw>
                </a:effectLst>
                <a:cs typeface="Guttman Yad-Brush" panose="02010401010101010101" pitchFamily="2" charset="-79"/>
              </a:rPr>
              <a:t>    						את כוחי לא אפגין</a:t>
            </a:r>
          </a:p>
          <a:p>
            <a:pPr algn="ctr">
              <a:buFont typeface="Wingdings" panose="05000000000000000000" pitchFamily="2" charset="2"/>
              <a:buNone/>
            </a:pPr>
            <a:r>
              <a:rPr lang="he-IL" altLang="he-IL" sz="2400" dirty="0">
                <a:solidFill>
                  <a:srgbClr val="000000"/>
                </a:solidFill>
                <a:effectLst>
                  <a:outerShdw blurRad="38100" dist="38100" dir="2700000" algn="tl">
                    <a:srgbClr val="FFFFFF"/>
                  </a:outerShdw>
                </a:effectLst>
                <a:cs typeface="Guttman Yad-Brush" panose="02010401010101010101" pitchFamily="2" charset="-79"/>
              </a:rPr>
              <a:t>    						ולעזור בכוורת לא אסכים</a:t>
            </a:r>
          </a:p>
          <a:p>
            <a:pPr algn="ctr">
              <a:buFont typeface="Wingdings" panose="05000000000000000000" pitchFamily="2" charset="2"/>
              <a:buNone/>
            </a:pPr>
            <a:r>
              <a:rPr lang="he-IL" altLang="he-IL" sz="2400" dirty="0">
                <a:solidFill>
                  <a:srgbClr val="000000"/>
                </a:solidFill>
                <a:effectLst>
                  <a:outerShdw blurRad="38100" dist="38100" dir="2700000" algn="tl">
                    <a:srgbClr val="FFFFFF"/>
                  </a:outerShdw>
                </a:effectLst>
                <a:cs typeface="Guttman Yad-Brush" panose="02010401010101010101" pitchFamily="2" charset="-79"/>
              </a:rPr>
              <a:t>    					לנוח כך אני אוהב</a:t>
            </a:r>
          </a:p>
          <a:p>
            <a:pPr algn="ctr">
              <a:buFont typeface="Wingdings" panose="05000000000000000000" pitchFamily="2" charset="2"/>
              <a:buNone/>
            </a:pPr>
            <a:r>
              <a:rPr lang="he-IL" altLang="he-IL" sz="2400" dirty="0">
                <a:solidFill>
                  <a:srgbClr val="000000"/>
                </a:solidFill>
                <a:effectLst>
                  <a:outerShdw blurRad="38100" dist="38100" dir="2700000" algn="tl">
                    <a:srgbClr val="FFFFFF"/>
                  </a:outerShdw>
                </a:effectLst>
                <a:cs typeface="Guttman Yad-Brush" panose="02010401010101010101" pitchFamily="2" charset="-79"/>
              </a:rPr>
              <a:t>    								מי אני?</a:t>
            </a:r>
            <a:endParaRPr lang="en-US" altLang="he-IL" sz="2000" dirty="0">
              <a:solidFill>
                <a:srgbClr val="000000"/>
              </a:solidFill>
              <a:effectLst>
                <a:outerShdw blurRad="38100" dist="38100" dir="2700000" algn="tl">
                  <a:srgbClr val="FFFFFF"/>
                </a:outerShdw>
              </a:effectLst>
              <a:cs typeface="Guttman Yad-Brush" panose="02010401010101010101" pitchFamily="2" charset="-79"/>
            </a:endParaRPr>
          </a:p>
        </p:txBody>
      </p:sp>
      <p:pic>
        <p:nvPicPr>
          <p:cNvPr id="8" name="Picture 5" descr="C:\Documents and Settings\אלון לי\My Documents\My Pictures\bee.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1138213">
            <a:off x="1482635" y="2527954"/>
            <a:ext cx="1356359" cy="994663"/>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descr="C:\Documents and Settings\אלון לי\Application Data\Microsoft\Media Catalog\Downloaded Clips\cl2c\j0111096.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760640" y="5695407"/>
            <a:ext cx="1368626" cy="935166"/>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תוצאת תמונה עבור ‪bee dance animation‬‏"/>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053893" y="2507258"/>
            <a:ext cx="1075373" cy="12546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576558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499"/>
                                          </p:stCondLst>
                                        </p:cTn>
                                        <p:tgtEl>
                                          <p:spTgt spid="7">
                                            <p:txEl>
                                              <p:pRg st="0" end="0"/>
                                            </p:txEl>
                                          </p:spTgt>
                                        </p:tgtEl>
                                        <p:attrNameLst>
                                          <p:attrName>style.visibility</p:attrName>
                                        </p:attrNameLst>
                                      </p:cBhvr>
                                      <p:to>
                                        <p:strVal val="visible"/>
                                      </p:to>
                                    </p:set>
                                    <p:anim to="" calcmode="lin" valueType="num">
                                      <p:cBhvr>
                                        <p:cTn id="7" dur="1" fill="hold"/>
                                        <p:tgtEl>
                                          <p:spTgt spid="7">
                                            <p:txEl>
                                              <p:pRg st="0" end="0"/>
                                            </p:txEl>
                                          </p:spTgt>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499"/>
                                          </p:stCondLst>
                                        </p:cTn>
                                        <p:tgtEl>
                                          <p:spTgt spid="7">
                                            <p:txEl>
                                              <p:pRg st="1" end="1"/>
                                            </p:txEl>
                                          </p:spTgt>
                                        </p:tgtEl>
                                        <p:attrNameLst>
                                          <p:attrName>style.visibility</p:attrName>
                                        </p:attrNameLst>
                                      </p:cBhvr>
                                      <p:to>
                                        <p:strVal val="visible"/>
                                      </p:to>
                                    </p:set>
                                    <p:anim to="" calcmode="lin" valueType="num">
                                      <p:cBhvr>
                                        <p:cTn id="12" dur="1" fill="hold"/>
                                        <p:tgtEl>
                                          <p:spTgt spid="7">
                                            <p:txEl>
                                              <p:pRg st="1" end="1"/>
                                            </p:txEl>
                                          </p:spTgt>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grpId="0" nodeType="clickEffect">
                                  <p:stCondLst>
                                    <p:cond delay="0"/>
                                  </p:stCondLst>
                                  <p:childTnLst>
                                    <p:set>
                                      <p:cBhvr>
                                        <p:cTn id="16" dur="1" fill="hold">
                                          <p:stCondLst>
                                            <p:cond delay="499"/>
                                          </p:stCondLst>
                                        </p:cTn>
                                        <p:tgtEl>
                                          <p:spTgt spid="7">
                                            <p:txEl>
                                              <p:pRg st="2" end="2"/>
                                            </p:txEl>
                                          </p:spTgt>
                                        </p:tgtEl>
                                        <p:attrNameLst>
                                          <p:attrName>style.visibility</p:attrName>
                                        </p:attrNameLst>
                                      </p:cBhvr>
                                      <p:to>
                                        <p:strVal val="visible"/>
                                      </p:to>
                                    </p:set>
                                    <p:anim to="" calcmode="lin" valueType="num">
                                      <p:cBhvr>
                                        <p:cTn id="17" dur="1" fill="hold"/>
                                        <p:tgtEl>
                                          <p:spTgt spid="7">
                                            <p:txEl>
                                              <p:pRg st="2" end="2"/>
                                            </p:txEl>
                                          </p:spTgt>
                                        </p:tgtEl>
                                        <p:attrNameLst>
                                          <p:attrName/>
                                        </p:attrNameLst>
                                      </p:cBhvr>
                                    </p:anim>
                                  </p:childTnLst>
                                </p:cTn>
                              </p:par>
                            </p:childTnLst>
                          </p:cTn>
                        </p:par>
                      </p:childTnLst>
                    </p:cTn>
                  </p:par>
                  <p:par>
                    <p:cTn id="18" fill="hold">
                      <p:stCondLst>
                        <p:cond delay="indefinite"/>
                      </p:stCondLst>
                      <p:childTnLst>
                        <p:par>
                          <p:cTn id="19" fill="hold">
                            <p:stCondLst>
                              <p:cond delay="0"/>
                            </p:stCondLst>
                            <p:childTnLst>
                              <p:par>
                                <p:cTn id="20" presetID="24" presetClass="entr" presetSubtype="0" fill="hold" grpId="0" nodeType="clickEffect">
                                  <p:stCondLst>
                                    <p:cond delay="0"/>
                                  </p:stCondLst>
                                  <p:childTnLst>
                                    <p:set>
                                      <p:cBhvr>
                                        <p:cTn id="21" dur="1" fill="hold">
                                          <p:stCondLst>
                                            <p:cond delay="499"/>
                                          </p:stCondLst>
                                        </p:cTn>
                                        <p:tgtEl>
                                          <p:spTgt spid="7">
                                            <p:txEl>
                                              <p:pRg st="4" end="4"/>
                                            </p:txEl>
                                          </p:spTgt>
                                        </p:tgtEl>
                                        <p:attrNameLst>
                                          <p:attrName>style.visibility</p:attrName>
                                        </p:attrNameLst>
                                      </p:cBhvr>
                                      <p:to>
                                        <p:strVal val="visible"/>
                                      </p:to>
                                    </p:set>
                                    <p:anim to="" calcmode="lin" valueType="num">
                                      <p:cBhvr>
                                        <p:cTn id="22" dur="1" fill="hold"/>
                                        <p:tgtEl>
                                          <p:spTgt spid="7">
                                            <p:txEl>
                                              <p:pRg st="4" end="4"/>
                                            </p:txEl>
                                          </p:spTgt>
                                        </p:tgtEl>
                                        <p:attrNameLst>
                                          <p:attrName/>
                                        </p:attrNameLst>
                                      </p:cBhvr>
                                    </p:anim>
                                  </p:childTnLst>
                                </p:cTn>
                              </p:par>
                            </p:childTnLst>
                          </p:cTn>
                        </p:par>
                      </p:childTnLst>
                    </p:cTn>
                  </p:par>
                  <p:par>
                    <p:cTn id="23" fill="hold">
                      <p:stCondLst>
                        <p:cond delay="indefinite"/>
                      </p:stCondLst>
                      <p:childTnLst>
                        <p:par>
                          <p:cTn id="24" fill="hold">
                            <p:stCondLst>
                              <p:cond delay="0"/>
                            </p:stCondLst>
                            <p:childTnLst>
                              <p:par>
                                <p:cTn id="25" presetID="24" presetClass="entr" presetSubtype="0" fill="hold" grpId="0" nodeType="clickEffect">
                                  <p:stCondLst>
                                    <p:cond delay="0"/>
                                  </p:stCondLst>
                                  <p:childTnLst>
                                    <p:set>
                                      <p:cBhvr>
                                        <p:cTn id="26" dur="1" fill="hold">
                                          <p:stCondLst>
                                            <p:cond delay="499"/>
                                          </p:stCondLst>
                                        </p:cTn>
                                        <p:tgtEl>
                                          <p:spTgt spid="7">
                                            <p:txEl>
                                              <p:pRg st="5" end="5"/>
                                            </p:txEl>
                                          </p:spTgt>
                                        </p:tgtEl>
                                        <p:attrNameLst>
                                          <p:attrName>style.visibility</p:attrName>
                                        </p:attrNameLst>
                                      </p:cBhvr>
                                      <p:to>
                                        <p:strVal val="visible"/>
                                      </p:to>
                                    </p:set>
                                    <p:anim to="" calcmode="lin" valueType="num">
                                      <p:cBhvr>
                                        <p:cTn id="27" dur="1" fill="hold"/>
                                        <p:tgtEl>
                                          <p:spTgt spid="7">
                                            <p:txEl>
                                              <p:pRg st="5" end="5"/>
                                            </p:txEl>
                                          </p:spTgt>
                                        </p:tgtEl>
                                        <p:attrNameLst>
                                          <p:attrName/>
                                        </p:attrNameLst>
                                      </p:cBhvr>
                                    </p:anim>
                                  </p:childTnLst>
                                </p:cTn>
                              </p:par>
                            </p:childTnLst>
                          </p:cTn>
                        </p:par>
                      </p:childTnLst>
                    </p:cTn>
                  </p:par>
                  <p:par>
                    <p:cTn id="28" fill="hold">
                      <p:stCondLst>
                        <p:cond delay="indefinite"/>
                      </p:stCondLst>
                      <p:childTnLst>
                        <p:par>
                          <p:cTn id="29" fill="hold">
                            <p:stCondLst>
                              <p:cond delay="0"/>
                            </p:stCondLst>
                            <p:childTnLst>
                              <p:par>
                                <p:cTn id="30" presetID="24" presetClass="entr" presetSubtype="0" fill="hold" grpId="0" nodeType="clickEffect">
                                  <p:stCondLst>
                                    <p:cond delay="0"/>
                                  </p:stCondLst>
                                  <p:childTnLst>
                                    <p:set>
                                      <p:cBhvr>
                                        <p:cTn id="31" dur="1" fill="hold">
                                          <p:stCondLst>
                                            <p:cond delay="499"/>
                                          </p:stCondLst>
                                        </p:cTn>
                                        <p:tgtEl>
                                          <p:spTgt spid="7">
                                            <p:txEl>
                                              <p:pRg st="6" end="6"/>
                                            </p:txEl>
                                          </p:spTgt>
                                        </p:tgtEl>
                                        <p:attrNameLst>
                                          <p:attrName>style.visibility</p:attrName>
                                        </p:attrNameLst>
                                      </p:cBhvr>
                                      <p:to>
                                        <p:strVal val="visible"/>
                                      </p:to>
                                    </p:set>
                                    <p:anim to="" calcmode="lin" valueType="num">
                                      <p:cBhvr>
                                        <p:cTn id="32" dur="1" fill="hold"/>
                                        <p:tgtEl>
                                          <p:spTgt spid="7">
                                            <p:txEl>
                                              <p:pRg st="6" end="6"/>
                                            </p:txEl>
                                          </p:spTgt>
                                        </p:tgtEl>
                                        <p:attrNameLst>
                                          <p:attrName/>
                                        </p:attrNameLst>
                                      </p:cBhvr>
                                    </p:anim>
                                  </p:childTnLst>
                                </p:cTn>
                              </p:par>
                            </p:childTnLst>
                          </p:cTn>
                        </p:par>
                      </p:childTnLst>
                    </p:cTn>
                  </p:par>
                  <p:par>
                    <p:cTn id="33" fill="hold">
                      <p:stCondLst>
                        <p:cond delay="indefinite"/>
                      </p:stCondLst>
                      <p:childTnLst>
                        <p:par>
                          <p:cTn id="34" fill="hold">
                            <p:stCondLst>
                              <p:cond delay="0"/>
                            </p:stCondLst>
                            <p:childTnLst>
                              <p:par>
                                <p:cTn id="35" presetID="24" presetClass="entr" presetSubtype="0" fill="hold" grpId="0" nodeType="clickEffect">
                                  <p:stCondLst>
                                    <p:cond delay="0"/>
                                  </p:stCondLst>
                                  <p:childTnLst>
                                    <p:set>
                                      <p:cBhvr>
                                        <p:cTn id="36" dur="1" fill="hold">
                                          <p:stCondLst>
                                            <p:cond delay="499"/>
                                          </p:stCondLst>
                                        </p:cTn>
                                        <p:tgtEl>
                                          <p:spTgt spid="7">
                                            <p:txEl>
                                              <p:pRg st="7" end="7"/>
                                            </p:txEl>
                                          </p:spTgt>
                                        </p:tgtEl>
                                        <p:attrNameLst>
                                          <p:attrName>style.visibility</p:attrName>
                                        </p:attrNameLst>
                                      </p:cBhvr>
                                      <p:to>
                                        <p:strVal val="visible"/>
                                      </p:to>
                                    </p:set>
                                    <p:anim to="" calcmode="lin" valueType="num">
                                      <p:cBhvr>
                                        <p:cTn id="37" dur="1" fill="hold"/>
                                        <p:tgtEl>
                                          <p:spTgt spid="7">
                                            <p:txEl>
                                              <p:pRg st="7" end="7"/>
                                            </p:txEl>
                                          </p:spTgt>
                                        </p:tgtEl>
                                        <p:attrNameLst>
                                          <p:attrName/>
                                        </p:attrNameLst>
                                      </p:cBhvr>
                                    </p:anim>
                                  </p:childTnLst>
                                </p:cTn>
                              </p:par>
                            </p:childTnLst>
                          </p:cTn>
                        </p:par>
                      </p:childTnLst>
                    </p:cTn>
                  </p:par>
                  <p:par>
                    <p:cTn id="38" fill="hold">
                      <p:stCondLst>
                        <p:cond delay="indefinite"/>
                      </p:stCondLst>
                      <p:childTnLst>
                        <p:par>
                          <p:cTn id="39" fill="hold">
                            <p:stCondLst>
                              <p:cond delay="0"/>
                            </p:stCondLst>
                            <p:childTnLst>
                              <p:par>
                                <p:cTn id="40" presetID="24" presetClass="entr" presetSubtype="0" fill="hold" grpId="0" nodeType="clickEffect">
                                  <p:stCondLst>
                                    <p:cond delay="0"/>
                                  </p:stCondLst>
                                  <p:childTnLst>
                                    <p:set>
                                      <p:cBhvr>
                                        <p:cTn id="41" dur="1" fill="hold">
                                          <p:stCondLst>
                                            <p:cond delay="499"/>
                                          </p:stCondLst>
                                        </p:cTn>
                                        <p:tgtEl>
                                          <p:spTgt spid="7">
                                            <p:txEl>
                                              <p:pRg st="9" end="9"/>
                                            </p:txEl>
                                          </p:spTgt>
                                        </p:tgtEl>
                                        <p:attrNameLst>
                                          <p:attrName>style.visibility</p:attrName>
                                        </p:attrNameLst>
                                      </p:cBhvr>
                                      <p:to>
                                        <p:strVal val="visible"/>
                                      </p:to>
                                    </p:set>
                                    <p:anim to="" calcmode="lin" valueType="num">
                                      <p:cBhvr>
                                        <p:cTn id="42" dur="1" fill="hold"/>
                                        <p:tgtEl>
                                          <p:spTgt spid="7">
                                            <p:txEl>
                                              <p:pRg st="9" end="9"/>
                                            </p:txEl>
                                          </p:spTgt>
                                        </p:tgtEl>
                                        <p:attrNameLst>
                                          <p:attrName/>
                                        </p:attrNameLst>
                                      </p:cBhvr>
                                    </p:anim>
                                  </p:childTnLst>
                                </p:cTn>
                              </p:par>
                            </p:childTnLst>
                          </p:cTn>
                        </p:par>
                      </p:childTnLst>
                    </p:cTn>
                  </p:par>
                  <p:par>
                    <p:cTn id="43" fill="hold">
                      <p:stCondLst>
                        <p:cond delay="indefinite"/>
                      </p:stCondLst>
                      <p:childTnLst>
                        <p:par>
                          <p:cTn id="44" fill="hold">
                            <p:stCondLst>
                              <p:cond delay="0"/>
                            </p:stCondLst>
                            <p:childTnLst>
                              <p:par>
                                <p:cTn id="45" presetID="24" presetClass="entr" presetSubtype="0" fill="hold" grpId="0" nodeType="clickEffect">
                                  <p:stCondLst>
                                    <p:cond delay="0"/>
                                  </p:stCondLst>
                                  <p:childTnLst>
                                    <p:set>
                                      <p:cBhvr>
                                        <p:cTn id="46" dur="1" fill="hold">
                                          <p:stCondLst>
                                            <p:cond delay="499"/>
                                          </p:stCondLst>
                                        </p:cTn>
                                        <p:tgtEl>
                                          <p:spTgt spid="7">
                                            <p:txEl>
                                              <p:pRg st="10" end="10"/>
                                            </p:txEl>
                                          </p:spTgt>
                                        </p:tgtEl>
                                        <p:attrNameLst>
                                          <p:attrName>style.visibility</p:attrName>
                                        </p:attrNameLst>
                                      </p:cBhvr>
                                      <p:to>
                                        <p:strVal val="visible"/>
                                      </p:to>
                                    </p:set>
                                    <p:anim to="" calcmode="lin" valueType="num">
                                      <p:cBhvr>
                                        <p:cTn id="47" dur="1" fill="hold"/>
                                        <p:tgtEl>
                                          <p:spTgt spid="7">
                                            <p:txEl>
                                              <p:pRg st="10" end="10"/>
                                            </p:txEl>
                                          </p:spTgt>
                                        </p:tgtEl>
                                        <p:attrNameLst>
                                          <p:attrName/>
                                        </p:attrNameLst>
                                      </p:cBhvr>
                                    </p:anim>
                                  </p:childTnLst>
                                </p:cTn>
                              </p:par>
                            </p:childTnLst>
                          </p:cTn>
                        </p:par>
                      </p:childTnLst>
                    </p:cTn>
                  </p:par>
                  <p:par>
                    <p:cTn id="48" fill="hold">
                      <p:stCondLst>
                        <p:cond delay="indefinite"/>
                      </p:stCondLst>
                      <p:childTnLst>
                        <p:par>
                          <p:cTn id="49" fill="hold">
                            <p:stCondLst>
                              <p:cond delay="0"/>
                            </p:stCondLst>
                            <p:childTnLst>
                              <p:par>
                                <p:cTn id="50" presetID="24" presetClass="entr" presetSubtype="0" fill="hold" grpId="0" nodeType="clickEffect">
                                  <p:stCondLst>
                                    <p:cond delay="0"/>
                                  </p:stCondLst>
                                  <p:childTnLst>
                                    <p:set>
                                      <p:cBhvr>
                                        <p:cTn id="51" dur="1" fill="hold">
                                          <p:stCondLst>
                                            <p:cond delay="499"/>
                                          </p:stCondLst>
                                        </p:cTn>
                                        <p:tgtEl>
                                          <p:spTgt spid="7">
                                            <p:txEl>
                                              <p:pRg st="11" end="11"/>
                                            </p:txEl>
                                          </p:spTgt>
                                        </p:tgtEl>
                                        <p:attrNameLst>
                                          <p:attrName>style.visibility</p:attrName>
                                        </p:attrNameLst>
                                      </p:cBhvr>
                                      <p:to>
                                        <p:strVal val="visible"/>
                                      </p:to>
                                    </p:set>
                                    <p:anim to="" calcmode="lin" valueType="num">
                                      <p:cBhvr>
                                        <p:cTn id="52" dur="1" fill="hold"/>
                                        <p:tgtEl>
                                          <p:spTgt spid="7">
                                            <p:txEl>
                                              <p:pRg st="11" end="11"/>
                                            </p:txEl>
                                          </p:spTgt>
                                        </p:tgtEl>
                                        <p:attrNameLst>
                                          <p:attrName/>
                                        </p:attrNameLst>
                                      </p:cBhvr>
                                    </p:anim>
                                  </p:childTnLst>
                                </p:cTn>
                              </p:par>
                            </p:childTnLst>
                          </p:cTn>
                        </p:par>
                      </p:childTnLst>
                    </p:cTn>
                  </p:par>
                  <p:par>
                    <p:cTn id="53" fill="hold">
                      <p:stCondLst>
                        <p:cond delay="indefinite"/>
                      </p:stCondLst>
                      <p:childTnLst>
                        <p:par>
                          <p:cTn id="54" fill="hold">
                            <p:stCondLst>
                              <p:cond delay="0"/>
                            </p:stCondLst>
                            <p:childTnLst>
                              <p:par>
                                <p:cTn id="55" presetID="24" presetClass="entr" presetSubtype="0" fill="hold" grpId="0" nodeType="clickEffect">
                                  <p:stCondLst>
                                    <p:cond delay="0"/>
                                  </p:stCondLst>
                                  <p:childTnLst>
                                    <p:set>
                                      <p:cBhvr>
                                        <p:cTn id="56" dur="1" fill="hold">
                                          <p:stCondLst>
                                            <p:cond delay="499"/>
                                          </p:stCondLst>
                                        </p:cTn>
                                        <p:tgtEl>
                                          <p:spTgt spid="7">
                                            <p:txEl>
                                              <p:pRg st="12" end="12"/>
                                            </p:txEl>
                                          </p:spTgt>
                                        </p:tgtEl>
                                        <p:attrNameLst>
                                          <p:attrName>style.visibility</p:attrName>
                                        </p:attrNameLst>
                                      </p:cBhvr>
                                      <p:to>
                                        <p:strVal val="visible"/>
                                      </p:to>
                                    </p:set>
                                    <p:anim to="" calcmode="lin" valueType="num">
                                      <p:cBhvr>
                                        <p:cTn id="57" dur="1" fill="hold"/>
                                        <p:tgtEl>
                                          <p:spTgt spid="7">
                                            <p:txEl>
                                              <p:pRg st="12" end="12"/>
                                            </p:txEl>
                                          </p:spTgt>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מלבן 8"/>
          <p:cNvSpPr/>
          <p:nvPr/>
        </p:nvSpPr>
        <p:spPr>
          <a:xfrm>
            <a:off x="711199" y="3358599"/>
            <a:ext cx="4299135" cy="1977464"/>
          </a:xfrm>
          <a:prstGeom prst="rect">
            <a:avLst/>
          </a:prstGeom>
        </p:spPr>
        <p:txBody>
          <a:bodyPr wrap="square">
            <a:spAutoFit/>
          </a:bodyPr>
          <a:lstStyle/>
          <a:p>
            <a:pPr algn="ctr">
              <a:lnSpc>
                <a:spcPct val="150000"/>
              </a:lnSpc>
            </a:pPr>
            <a:r>
              <a:rPr lang="he-IL" altLang="he-IL" sz="2800" dirty="0">
                <a:solidFill>
                  <a:srgbClr val="000000"/>
                </a:solidFill>
                <a:effectLst>
                  <a:outerShdw blurRad="38100" dist="38100" dir="2700000" algn="tl">
                    <a:srgbClr val="FFFFFF"/>
                  </a:outerShdw>
                </a:effectLst>
                <a:cs typeface="Guttman Yad-Brush" panose="02010401010101010101" pitchFamily="2" charset="-79"/>
              </a:rPr>
              <a:t>בין פרחים אני מעופפת</a:t>
            </a:r>
          </a:p>
          <a:p>
            <a:pPr algn="ctr">
              <a:lnSpc>
                <a:spcPct val="150000"/>
              </a:lnSpc>
            </a:pPr>
            <a:r>
              <a:rPr lang="he-IL" altLang="he-IL" sz="2800" dirty="0">
                <a:solidFill>
                  <a:srgbClr val="000000"/>
                </a:solidFill>
                <a:effectLst>
                  <a:outerShdw blurRad="38100" dist="38100" dir="2700000" algn="tl">
                    <a:srgbClr val="FFFFFF"/>
                  </a:outerShdw>
                </a:effectLst>
                <a:cs typeface="Guttman Yad-Brush" panose="02010401010101010101" pitchFamily="2" charset="-79"/>
              </a:rPr>
              <a:t> ואת הצוף אוספת</a:t>
            </a:r>
          </a:p>
          <a:p>
            <a:pPr algn="ctr">
              <a:lnSpc>
                <a:spcPct val="150000"/>
              </a:lnSpc>
            </a:pPr>
            <a:r>
              <a:rPr lang="he-IL" altLang="he-IL" sz="2800" dirty="0">
                <a:solidFill>
                  <a:srgbClr val="000000"/>
                </a:solidFill>
                <a:effectLst>
                  <a:outerShdw blurRad="38100" dist="38100" dir="2700000" algn="tl">
                    <a:srgbClr val="FFFFFF"/>
                  </a:outerShdw>
                </a:effectLst>
                <a:cs typeface="Guttman Yad-Brush" panose="02010401010101010101" pitchFamily="2" charset="-79"/>
              </a:rPr>
              <a:t> מי אני?</a:t>
            </a:r>
          </a:p>
        </p:txBody>
      </p:sp>
      <p:sp>
        <p:nvSpPr>
          <p:cNvPr id="10" name="מלבן 9"/>
          <p:cNvSpPr/>
          <p:nvPr/>
        </p:nvSpPr>
        <p:spPr>
          <a:xfrm>
            <a:off x="3548309" y="973433"/>
            <a:ext cx="6096000" cy="1977464"/>
          </a:xfrm>
          <a:prstGeom prst="rect">
            <a:avLst/>
          </a:prstGeom>
        </p:spPr>
        <p:txBody>
          <a:bodyPr>
            <a:spAutoFit/>
          </a:bodyPr>
          <a:lstStyle/>
          <a:p>
            <a:pPr algn="ctr">
              <a:lnSpc>
                <a:spcPct val="150000"/>
              </a:lnSpc>
            </a:pPr>
            <a:r>
              <a:rPr lang="he-IL" altLang="he-IL" dirty="0">
                <a:solidFill>
                  <a:srgbClr val="000000"/>
                </a:solidFill>
                <a:effectLst>
                  <a:outerShdw blurRad="38100" dist="38100" dir="2700000" algn="tl">
                    <a:srgbClr val="FFFFFF"/>
                  </a:outerShdw>
                </a:effectLst>
                <a:cs typeface="David" panose="020E0502060401010101" pitchFamily="34" charset="-79"/>
              </a:rPr>
              <a:t> </a:t>
            </a:r>
            <a:r>
              <a:rPr lang="he-IL" altLang="he-IL" sz="2800" dirty="0">
                <a:solidFill>
                  <a:srgbClr val="000000"/>
                </a:solidFill>
                <a:effectLst>
                  <a:outerShdw blurRad="38100" dist="38100" dir="2700000" algn="tl">
                    <a:srgbClr val="FFFFFF"/>
                  </a:outerShdw>
                </a:effectLst>
                <a:cs typeface="Guttman Yad-Brush" panose="02010401010101010101" pitchFamily="2" charset="-79"/>
              </a:rPr>
              <a:t>אנחנו בכוורת הכי חשובות</a:t>
            </a:r>
          </a:p>
          <a:p>
            <a:pPr algn="ctr">
              <a:lnSpc>
                <a:spcPct val="150000"/>
              </a:lnSpc>
            </a:pPr>
            <a:r>
              <a:rPr lang="he-IL" altLang="he-IL" sz="2800" dirty="0">
                <a:solidFill>
                  <a:srgbClr val="000000"/>
                </a:solidFill>
                <a:effectLst>
                  <a:outerShdw blurRad="38100" dist="38100" dir="2700000" algn="tl">
                    <a:srgbClr val="FFFFFF"/>
                  </a:outerShdw>
                </a:effectLst>
                <a:cs typeface="Guttman Yad-Brush" panose="02010401010101010101" pitchFamily="2" charset="-79"/>
              </a:rPr>
              <a:t>    כי לתינוקות אנחנו דואגות</a:t>
            </a:r>
          </a:p>
          <a:p>
            <a:pPr algn="ctr">
              <a:lnSpc>
                <a:spcPct val="150000"/>
              </a:lnSpc>
            </a:pPr>
            <a:r>
              <a:rPr lang="he-IL" altLang="he-IL" sz="2800" dirty="0">
                <a:solidFill>
                  <a:srgbClr val="000000"/>
                </a:solidFill>
                <a:effectLst>
                  <a:outerShdw blurRad="38100" dist="38100" dir="2700000" algn="tl">
                    <a:srgbClr val="FFFFFF"/>
                  </a:outerShdw>
                </a:effectLst>
                <a:cs typeface="Guttman Yad-Brush" panose="02010401010101010101" pitchFamily="2" charset="-79"/>
              </a:rPr>
              <a:t>    מי אנחנו?</a:t>
            </a:r>
            <a:endParaRPr lang="he-IL" sz="2800" dirty="0">
              <a:solidFill>
                <a:srgbClr val="000000"/>
              </a:solidFill>
              <a:effectLst>
                <a:outerShdw blurRad="38100" dist="38100" dir="2700000" algn="tl">
                  <a:srgbClr val="FFFFFF"/>
                </a:outerShdw>
              </a:effectLst>
              <a:cs typeface="Guttman Yad-Brush" panose="02010401010101010101" pitchFamily="2" charset="-79"/>
            </a:endParaRPr>
          </a:p>
        </p:txBody>
      </p:sp>
      <p:sp>
        <p:nvSpPr>
          <p:cNvPr id="11" name="מלבן 10"/>
          <p:cNvSpPr/>
          <p:nvPr/>
        </p:nvSpPr>
        <p:spPr>
          <a:xfrm>
            <a:off x="5853344" y="3831195"/>
            <a:ext cx="6096000" cy="1977464"/>
          </a:xfrm>
          <a:prstGeom prst="rect">
            <a:avLst/>
          </a:prstGeom>
        </p:spPr>
        <p:txBody>
          <a:bodyPr>
            <a:spAutoFit/>
          </a:bodyPr>
          <a:lstStyle/>
          <a:p>
            <a:pPr algn="ctr">
              <a:lnSpc>
                <a:spcPct val="150000"/>
              </a:lnSpc>
            </a:pPr>
            <a:r>
              <a:rPr lang="he-IL" altLang="he-IL" sz="2800" dirty="0">
                <a:solidFill>
                  <a:srgbClr val="000000"/>
                </a:solidFill>
                <a:effectLst>
                  <a:outerShdw blurRad="38100" dist="38100" dir="2700000" algn="tl">
                    <a:srgbClr val="FFFFFF"/>
                  </a:outerShdw>
                </a:effectLst>
                <a:cs typeface="Guttman Yad-Brush" panose="02010401010101010101" pitchFamily="2" charset="-79"/>
              </a:rPr>
              <a:t>ממני בכוורת יש רק מעט </a:t>
            </a:r>
          </a:p>
          <a:p>
            <a:pPr algn="ctr">
              <a:lnSpc>
                <a:spcPct val="150000"/>
              </a:lnSpc>
            </a:pPr>
            <a:r>
              <a:rPr lang="he-IL" altLang="he-IL" sz="2800" dirty="0">
                <a:solidFill>
                  <a:srgbClr val="000000"/>
                </a:solidFill>
                <a:effectLst>
                  <a:outerShdw blurRad="38100" dist="38100" dir="2700000" algn="tl">
                    <a:srgbClr val="FFFFFF"/>
                  </a:outerShdw>
                </a:effectLst>
                <a:cs typeface="Guttman Yad-Brush" panose="02010401010101010101" pitchFamily="2" charset="-79"/>
              </a:rPr>
              <a:t>כי תפקידים אין לי כמעט</a:t>
            </a:r>
          </a:p>
          <a:p>
            <a:pPr algn="ctr">
              <a:lnSpc>
                <a:spcPct val="150000"/>
              </a:lnSpc>
            </a:pPr>
            <a:r>
              <a:rPr lang="he-IL" altLang="he-IL" sz="2800" dirty="0">
                <a:solidFill>
                  <a:srgbClr val="000000"/>
                </a:solidFill>
                <a:effectLst>
                  <a:outerShdw blurRad="38100" dist="38100" dir="2700000" algn="tl">
                    <a:srgbClr val="FFFFFF"/>
                  </a:outerShdw>
                </a:effectLst>
                <a:cs typeface="Guttman Yad-Brush" panose="02010401010101010101" pitchFamily="2" charset="-79"/>
              </a:rPr>
              <a:t>    מי אני?</a:t>
            </a:r>
          </a:p>
        </p:txBody>
      </p:sp>
      <p:pic>
        <p:nvPicPr>
          <p:cNvPr id="12" name="Picture 4" descr="C:\Documents and Settings\אלון לי\Application Data\Microsoft\Media Catalog\Downloaded Clips\cl32\j012546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136442" y="4675504"/>
            <a:ext cx="1642810" cy="1321117"/>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099571" y="2161528"/>
            <a:ext cx="1260806" cy="958213"/>
          </a:xfrm>
          <a:prstGeom prst="rect">
            <a:avLst/>
          </a:prstGeom>
        </p:spPr>
      </p:pic>
      <p:sp>
        <p:nvSpPr>
          <p:cNvPr id="14" name="מלבן 13">
            <a:extLst>
              <a:ext uri="{FF2B5EF4-FFF2-40B4-BE49-F238E27FC236}">
                <a16:creationId xmlns:a16="http://schemas.microsoft.com/office/drawing/2014/main" id="{1AFB15D4-D9B3-4372-A337-73E47E9EFF3F}"/>
              </a:ext>
            </a:extLst>
          </p:cNvPr>
          <p:cNvSpPr/>
          <p:nvPr/>
        </p:nvSpPr>
        <p:spPr>
          <a:xfrm>
            <a:off x="6333676" y="-33339"/>
            <a:ext cx="1765227" cy="1015663"/>
          </a:xfrm>
          <a:prstGeom prst="rect">
            <a:avLst/>
          </a:prstGeom>
        </p:spPr>
        <p:txBody>
          <a:bodyPr wrap="none">
            <a:spAutoFit/>
          </a:bodyPr>
          <a:lstStyle/>
          <a:p>
            <a:r>
              <a:rPr lang="he-IL" sz="6000" b="1" dirty="0">
                <a:solidFill>
                  <a:srgbClr val="FF6600"/>
                </a:solidFill>
              </a:rPr>
              <a:t>חִידָה</a:t>
            </a:r>
            <a:endParaRPr lang="he-IL" sz="6000" dirty="0"/>
          </a:p>
        </p:txBody>
      </p:sp>
    </p:spTree>
    <p:extLst>
      <p:ext uri="{BB962C8B-B14F-4D97-AF65-F5344CB8AC3E}">
        <p14:creationId xmlns:p14="http://schemas.microsoft.com/office/powerpoint/2010/main" val="40439548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Rectangle 1"/>
          <p:cNvSpPr/>
          <p:nvPr/>
        </p:nvSpPr>
        <p:spPr>
          <a:xfrm>
            <a:off x="4852640" y="537255"/>
            <a:ext cx="6096000" cy="369332"/>
          </a:xfrm>
          <a:prstGeom prst="rect">
            <a:avLst/>
          </a:prstGeom>
        </p:spPr>
        <p:txBody>
          <a:bodyPr>
            <a:spAutoFit/>
          </a:bodyPr>
          <a:lstStyle/>
          <a:p>
            <a:endParaRPr lang="he-IL" dirty="0"/>
          </a:p>
        </p:txBody>
      </p:sp>
      <p:sp>
        <p:nvSpPr>
          <p:cNvPr id="4" name="Text Box 2"/>
          <p:cNvSpPr txBox="1">
            <a:spLocks noChangeArrowheads="1"/>
          </p:cNvSpPr>
          <p:nvPr/>
        </p:nvSpPr>
        <p:spPr bwMode="auto">
          <a:xfrm>
            <a:off x="3223080" y="1145569"/>
            <a:ext cx="5568286" cy="1107996"/>
          </a:xfrm>
          <a:prstGeom prst="rect">
            <a:avLst/>
          </a:prstGeom>
          <a:ln w="28575"/>
          <a:scene3d>
            <a:camera prst="orthographicFront"/>
            <a:lightRig rig="threePt" dir="t"/>
          </a:scene3d>
          <a:sp3d>
            <a:bevelT/>
          </a:sp3d>
        </p:spPr>
        <p:style>
          <a:lnRef idx="1">
            <a:schemeClr val="accent4"/>
          </a:lnRef>
          <a:fillRef idx="2">
            <a:schemeClr val="accent4"/>
          </a:fillRef>
          <a:effectRef idx="1">
            <a:schemeClr val="accent4"/>
          </a:effectRef>
          <a:fontRef idx="minor">
            <a:schemeClr val="dk1"/>
          </a:fontRef>
        </p:style>
        <p:txBody>
          <a:bodyPr wrap="square">
            <a:spAutoFit/>
          </a:bodyPr>
          <a:lstStyle/>
          <a:p>
            <a:pPr algn="ctr">
              <a:lnSpc>
                <a:spcPct val="150000"/>
              </a:lnSpc>
              <a:spcBef>
                <a:spcPct val="50000"/>
              </a:spcBef>
            </a:pPr>
            <a:r>
              <a:rPr lang="he-IL" sz="4400" b="1" dirty="0">
                <a:latin typeface="David" panose="020E0502060401010101" pitchFamily="34" charset="-79"/>
                <a:cs typeface="David" panose="020E0502060401010101" pitchFamily="34" charset="-79"/>
              </a:rPr>
              <a:t>זְמָן סֶרֶט- דְּבוֹרֵי הַדְּבָשׁ</a:t>
            </a:r>
          </a:p>
        </p:txBody>
      </p:sp>
      <p:pic>
        <p:nvPicPr>
          <p:cNvPr id="6146" name="Picture 2" descr="תוצאת תמונה עבור בריינפופ">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52887" y="3022076"/>
            <a:ext cx="4086225" cy="30670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541001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Horizontal)">
                                      <p:cBhvr>
                                        <p:cTn id="7" dur="500"/>
                                        <p:tgtEl>
                                          <p:spTgt spid="4"/>
                                        </p:tgtEl>
                                      </p:cBhvr>
                                    </p:animEffect>
                                  </p:childTnLst>
                                </p:cTn>
                              </p:par>
                              <p:par>
                                <p:cTn id="8" presetID="53" presetClass="entr" presetSubtype="16" fill="hold" nodeType="withEffect">
                                  <p:stCondLst>
                                    <p:cond delay="0"/>
                                  </p:stCondLst>
                                  <p:childTnLst>
                                    <p:set>
                                      <p:cBhvr>
                                        <p:cTn id="9" dur="1" fill="hold">
                                          <p:stCondLst>
                                            <p:cond delay="0"/>
                                          </p:stCondLst>
                                        </p:cTn>
                                        <p:tgtEl>
                                          <p:spTgt spid="6146"/>
                                        </p:tgtEl>
                                        <p:attrNameLst>
                                          <p:attrName>style.visibility</p:attrName>
                                        </p:attrNameLst>
                                      </p:cBhvr>
                                      <p:to>
                                        <p:strVal val="visible"/>
                                      </p:to>
                                    </p:set>
                                    <p:anim calcmode="lin" valueType="num">
                                      <p:cBhvr>
                                        <p:cTn id="10" dur="500" fill="hold"/>
                                        <p:tgtEl>
                                          <p:spTgt spid="6146"/>
                                        </p:tgtEl>
                                        <p:attrNameLst>
                                          <p:attrName>ppt_w</p:attrName>
                                        </p:attrNameLst>
                                      </p:cBhvr>
                                      <p:tavLst>
                                        <p:tav tm="0">
                                          <p:val>
                                            <p:fltVal val="0"/>
                                          </p:val>
                                        </p:tav>
                                        <p:tav tm="100000">
                                          <p:val>
                                            <p:strVal val="#ppt_w"/>
                                          </p:val>
                                        </p:tav>
                                      </p:tavLst>
                                    </p:anim>
                                    <p:anim calcmode="lin" valueType="num">
                                      <p:cBhvr>
                                        <p:cTn id="11" dur="500" fill="hold"/>
                                        <p:tgtEl>
                                          <p:spTgt spid="6146"/>
                                        </p:tgtEl>
                                        <p:attrNameLst>
                                          <p:attrName>ppt_h</p:attrName>
                                        </p:attrNameLst>
                                      </p:cBhvr>
                                      <p:tavLst>
                                        <p:tav tm="0">
                                          <p:val>
                                            <p:fltVal val="0"/>
                                          </p:val>
                                        </p:tav>
                                        <p:tav tm="100000">
                                          <p:val>
                                            <p:strVal val="#ppt_h"/>
                                          </p:val>
                                        </p:tav>
                                      </p:tavLst>
                                    </p:anim>
                                    <p:animEffect transition="in" filter="fade">
                                      <p:cBhvr>
                                        <p:cTn id="12" dur="500"/>
                                        <p:tgtEl>
                                          <p:spTgt spid="61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4" name="Picture 3"/>
          <p:cNvPicPr>
            <a:picLocks noChangeAspect="1"/>
          </p:cNvPicPr>
          <p:nvPr/>
        </p:nvPicPr>
        <p:blipFill rotWithShape="1">
          <a:blip r:embed="rId3"/>
          <a:srcRect l="37448" t="33710" r="26736" b="7882"/>
          <a:stretch/>
        </p:blipFill>
        <p:spPr>
          <a:xfrm>
            <a:off x="583961" y="4024521"/>
            <a:ext cx="2754044" cy="252506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 name="Picture 1"/>
          <p:cNvPicPr>
            <a:picLocks noChangeAspect="1"/>
          </p:cNvPicPr>
          <p:nvPr/>
        </p:nvPicPr>
        <p:blipFill rotWithShape="1">
          <a:blip r:embed="rId4"/>
          <a:srcRect l="32099" t="24020" r="20805" b="6204"/>
          <a:stretch/>
        </p:blipFill>
        <p:spPr>
          <a:xfrm>
            <a:off x="3542190" y="308410"/>
            <a:ext cx="7492753" cy="624118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5129772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4" name="Picture 3"/>
          <p:cNvPicPr>
            <a:picLocks noChangeAspect="1"/>
          </p:cNvPicPr>
          <p:nvPr/>
        </p:nvPicPr>
        <p:blipFill rotWithShape="1">
          <a:blip r:embed="rId3"/>
          <a:srcRect l="36399" t="27565" r="20595" b="5644"/>
          <a:stretch/>
        </p:blipFill>
        <p:spPr>
          <a:xfrm>
            <a:off x="2961563" y="187622"/>
            <a:ext cx="7424384" cy="648275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5549056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5" name="Picture 4"/>
          <p:cNvPicPr>
            <a:picLocks noChangeAspect="1"/>
          </p:cNvPicPr>
          <p:nvPr/>
        </p:nvPicPr>
        <p:blipFill rotWithShape="1">
          <a:blip r:embed="rId3"/>
          <a:srcRect l="36399" t="27192" r="20700" b="5457"/>
          <a:stretch/>
        </p:blipFill>
        <p:spPr>
          <a:xfrm>
            <a:off x="2175029" y="482310"/>
            <a:ext cx="6933460" cy="611975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5241185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4" name="Picture 3"/>
          <p:cNvPicPr>
            <a:picLocks noChangeAspect="1"/>
          </p:cNvPicPr>
          <p:nvPr/>
        </p:nvPicPr>
        <p:blipFill rotWithShape="1">
          <a:blip r:embed="rId3"/>
          <a:srcRect l="32832" t="23834" r="20490" b="6390"/>
          <a:stretch/>
        </p:blipFill>
        <p:spPr>
          <a:xfrm>
            <a:off x="6660107" y="2199774"/>
            <a:ext cx="5404513" cy="454222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 name="Picture 4"/>
          <p:cNvPicPr>
            <a:picLocks noChangeAspect="1"/>
          </p:cNvPicPr>
          <p:nvPr/>
        </p:nvPicPr>
        <p:blipFill rotWithShape="1">
          <a:blip r:embed="rId4"/>
          <a:srcRect l="32518" t="23648" r="20805" b="5830"/>
          <a:stretch/>
        </p:blipFill>
        <p:spPr>
          <a:xfrm>
            <a:off x="123605" y="122830"/>
            <a:ext cx="6266057" cy="532262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9241264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4" name="Picture 3"/>
          <p:cNvPicPr>
            <a:picLocks noChangeAspect="1"/>
          </p:cNvPicPr>
          <p:nvPr/>
        </p:nvPicPr>
        <p:blipFill rotWithShape="1">
          <a:blip r:embed="rId3"/>
          <a:srcRect l="32832" t="27753" r="20490" b="6203"/>
          <a:stretch/>
        </p:blipFill>
        <p:spPr>
          <a:xfrm>
            <a:off x="2676617" y="708862"/>
            <a:ext cx="6838765" cy="544027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78343141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4" name="Picture 3"/>
          <p:cNvPicPr>
            <a:picLocks noChangeAspect="1"/>
          </p:cNvPicPr>
          <p:nvPr/>
        </p:nvPicPr>
        <p:blipFill rotWithShape="1">
          <a:blip r:embed="rId3"/>
          <a:srcRect l="36609" t="24020" r="20700" b="4711"/>
          <a:stretch/>
        </p:blipFill>
        <p:spPr>
          <a:xfrm>
            <a:off x="2011520" y="220232"/>
            <a:ext cx="6837529" cy="641753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75622755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4" name="Picture 3"/>
          <p:cNvPicPr>
            <a:picLocks noChangeAspect="1"/>
          </p:cNvPicPr>
          <p:nvPr/>
        </p:nvPicPr>
        <p:blipFill rotWithShape="1">
          <a:blip r:embed="rId3"/>
          <a:srcRect l="33043" t="23274" r="20805" b="5644"/>
          <a:stretch/>
        </p:blipFill>
        <p:spPr>
          <a:xfrm>
            <a:off x="1801768" y="179126"/>
            <a:ext cx="7506270" cy="649974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61192737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4" name="Picture 3"/>
          <p:cNvPicPr>
            <a:picLocks noChangeAspect="1"/>
          </p:cNvPicPr>
          <p:nvPr/>
        </p:nvPicPr>
        <p:blipFill rotWithShape="1">
          <a:blip r:embed="rId3"/>
          <a:srcRect l="37657" t="27379" r="20281" b="5830"/>
          <a:stretch/>
        </p:blipFill>
        <p:spPr>
          <a:xfrm>
            <a:off x="3302757" y="357429"/>
            <a:ext cx="7151428" cy="638456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6045316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2">
            <a:extLst>
              <a:ext uri="{FF2B5EF4-FFF2-40B4-BE49-F238E27FC236}">
                <a16:creationId xmlns:a16="http://schemas.microsoft.com/office/drawing/2014/main" id="{7CD7A02B-85B0-4E43-BD44-2D1CD1EFBF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מלבן 2">
            <a:extLst>
              <a:ext uri="{FF2B5EF4-FFF2-40B4-BE49-F238E27FC236}">
                <a16:creationId xmlns:a16="http://schemas.microsoft.com/office/drawing/2014/main" id="{E08D6437-6FBD-4873-8D08-81177CA714B6}"/>
              </a:ext>
            </a:extLst>
          </p:cNvPr>
          <p:cNvSpPr/>
          <p:nvPr/>
        </p:nvSpPr>
        <p:spPr>
          <a:xfrm>
            <a:off x="3758421" y="792934"/>
            <a:ext cx="5960286" cy="1015663"/>
          </a:xfrm>
          <a:prstGeom prst="rect">
            <a:avLst/>
          </a:prstGeom>
        </p:spPr>
        <p:txBody>
          <a:bodyPr wrap="none">
            <a:spAutoFit/>
          </a:bodyPr>
          <a:lstStyle/>
          <a:p>
            <a:r>
              <a:rPr lang="he-IL" sz="6000" b="1" dirty="0">
                <a:solidFill>
                  <a:srgbClr val="FF6600"/>
                </a:solidFill>
              </a:rPr>
              <a:t>מָה לָמַדְתִּי עַד כֹּה?</a:t>
            </a:r>
            <a:endParaRPr lang="he-IL" sz="6000" dirty="0"/>
          </a:p>
        </p:txBody>
      </p:sp>
      <p:sp>
        <p:nvSpPr>
          <p:cNvPr id="4" name="מלבן 3">
            <a:extLst>
              <a:ext uri="{FF2B5EF4-FFF2-40B4-BE49-F238E27FC236}">
                <a16:creationId xmlns:a16="http://schemas.microsoft.com/office/drawing/2014/main" id="{3FFF85CD-37C4-492C-8D44-23C1B9435164}"/>
              </a:ext>
            </a:extLst>
          </p:cNvPr>
          <p:cNvSpPr/>
          <p:nvPr/>
        </p:nvSpPr>
        <p:spPr>
          <a:xfrm>
            <a:off x="6588794" y="1979399"/>
            <a:ext cx="4738798" cy="1143903"/>
          </a:xfrm>
          <a:prstGeom prst="rect">
            <a:avLst/>
          </a:prstGeom>
        </p:spPr>
        <p:txBody>
          <a:bodyPr wrap="none">
            <a:spAutoFit/>
          </a:bodyPr>
          <a:lstStyle/>
          <a:p>
            <a:pPr>
              <a:spcAft>
                <a:spcPts val="1000"/>
              </a:spcAft>
            </a:pPr>
            <a:r>
              <a:rPr lang="he-IL" sz="3000" dirty="0">
                <a:solidFill>
                  <a:srgbClr val="000000"/>
                </a:solidFill>
                <a:latin typeface="David" panose="020E0502060401010101" pitchFamily="34" charset="-79"/>
                <a:cs typeface="David" panose="020E0502060401010101" pitchFamily="34" charset="-79"/>
              </a:rPr>
              <a:t>בָּחַר/י עֻבְדָּה אַחַת חֲדָשָׁה שֶׁלָּמַדְתָּ</a:t>
            </a:r>
          </a:p>
          <a:p>
            <a:pPr>
              <a:spcAft>
                <a:spcPts val="1000"/>
              </a:spcAft>
            </a:pPr>
            <a:r>
              <a:rPr lang="he-IL" sz="3000" dirty="0">
                <a:solidFill>
                  <a:srgbClr val="000000"/>
                </a:solidFill>
                <a:latin typeface="David" panose="020E0502060401010101" pitchFamily="34" charset="-79"/>
                <a:cs typeface="David" panose="020E0502060401010101" pitchFamily="34" charset="-79"/>
              </a:rPr>
              <a:t>וְכָתַב/י אוֹתָהּ </a:t>
            </a:r>
            <a:r>
              <a:rPr lang="he-IL" sz="3000" dirty="0">
                <a:solidFill>
                  <a:srgbClr val="000000"/>
                </a:solidFill>
                <a:latin typeface="David" panose="020E0502060401010101" pitchFamily="34" charset="-79"/>
                <a:cs typeface="David" panose="020E0502060401010101" pitchFamily="34" charset="-79"/>
                <a:sym typeface="Wingdings" panose="05000000000000000000" pitchFamily="2" charset="2"/>
              </a:rPr>
              <a:t></a:t>
            </a:r>
            <a:endParaRPr lang="he-IL" sz="3000" dirty="0">
              <a:solidFill>
                <a:srgbClr val="000000"/>
              </a:solidFill>
              <a:latin typeface="David" panose="020E0502060401010101" pitchFamily="34" charset="-79"/>
              <a:cs typeface="David" panose="020E0502060401010101" pitchFamily="34" charset="-79"/>
            </a:endParaRPr>
          </a:p>
        </p:txBody>
      </p:sp>
      <p:sp>
        <p:nvSpPr>
          <p:cNvPr id="5" name="מלבן 4">
            <a:extLst>
              <a:ext uri="{FF2B5EF4-FFF2-40B4-BE49-F238E27FC236}">
                <a16:creationId xmlns:a16="http://schemas.microsoft.com/office/drawing/2014/main" id="{98FEA031-04F5-437E-9DAC-65B1232C160A}"/>
              </a:ext>
            </a:extLst>
          </p:cNvPr>
          <p:cNvSpPr/>
          <p:nvPr/>
        </p:nvSpPr>
        <p:spPr>
          <a:xfrm>
            <a:off x="7430998" y="3429000"/>
            <a:ext cx="4046364" cy="1143903"/>
          </a:xfrm>
          <a:prstGeom prst="rect">
            <a:avLst/>
          </a:prstGeom>
        </p:spPr>
        <p:txBody>
          <a:bodyPr wrap="none">
            <a:spAutoFit/>
          </a:bodyPr>
          <a:lstStyle/>
          <a:p>
            <a:pPr>
              <a:spcAft>
                <a:spcPts val="1000"/>
              </a:spcAft>
            </a:pPr>
            <a:r>
              <a:rPr lang="he-IL" sz="3000" dirty="0">
                <a:solidFill>
                  <a:srgbClr val="000000"/>
                </a:solidFill>
                <a:latin typeface="David" panose="020E0502060401010101" pitchFamily="34" charset="-79"/>
                <a:cs typeface="David" panose="020E0502060401010101" pitchFamily="34" charset="-79"/>
              </a:rPr>
              <a:t>לְמִי יֵשׁ רַעְיוֹן לְעֻבְדָּה חֲדָשָׁה </a:t>
            </a:r>
          </a:p>
          <a:p>
            <a:pPr>
              <a:spcAft>
                <a:spcPts val="1000"/>
              </a:spcAft>
            </a:pPr>
            <a:r>
              <a:rPr lang="he-IL" sz="3000" dirty="0">
                <a:solidFill>
                  <a:srgbClr val="000000"/>
                </a:solidFill>
                <a:latin typeface="David" panose="020E0502060401010101" pitchFamily="34" charset="-79"/>
                <a:cs typeface="David" panose="020E0502060401010101" pitchFamily="34" charset="-79"/>
              </a:rPr>
              <a:t>שֶׁלָּמַדְנוּ עַל דְּבוֹרַת הַדְּבַשׁ?</a:t>
            </a:r>
          </a:p>
        </p:txBody>
      </p:sp>
      <p:pic>
        <p:nvPicPr>
          <p:cNvPr id="13322" name="Picture 10" descr="אומנות יצירה ואפרוחים">
            <a:extLst>
              <a:ext uri="{FF2B5EF4-FFF2-40B4-BE49-F238E27FC236}">
                <a16:creationId xmlns:a16="http://schemas.microsoft.com/office/drawing/2014/main" id="{4B934F63-5B51-46DF-A7EA-56E3596710D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9767" y="1856924"/>
            <a:ext cx="3369933" cy="44932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5934522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85234910-19E8-4965-BE55-2C275AB0F22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מלבן 2">
            <a:extLst>
              <a:ext uri="{FF2B5EF4-FFF2-40B4-BE49-F238E27FC236}">
                <a16:creationId xmlns:a16="http://schemas.microsoft.com/office/drawing/2014/main" id="{98BDCB5E-514B-444C-B5BA-DD07047E3C89}"/>
              </a:ext>
            </a:extLst>
          </p:cNvPr>
          <p:cNvSpPr/>
          <p:nvPr/>
        </p:nvSpPr>
        <p:spPr>
          <a:xfrm>
            <a:off x="3574094" y="653234"/>
            <a:ext cx="5814413" cy="1015663"/>
          </a:xfrm>
          <a:prstGeom prst="rect">
            <a:avLst/>
          </a:prstGeom>
        </p:spPr>
        <p:txBody>
          <a:bodyPr wrap="none">
            <a:spAutoFit/>
          </a:bodyPr>
          <a:lstStyle/>
          <a:p>
            <a:r>
              <a:rPr lang="he-IL" sz="6000" b="1" dirty="0">
                <a:solidFill>
                  <a:srgbClr val="FF6600"/>
                </a:solidFill>
              </a:rPr>
              <a:t>מַחֲזוֹר חַיֵּי הַדְּבוֹרָה</a:t>
            </a:r>
            <a:endParaRPr lang="he-IL" sz="6000" dirty="0"/>
          </a:p>
        </p:txBody>
      </p:sp>
      <p:sp>
        <p:nvSpPr>
          <p:cNvPr id="4" name="Rectangle 5">
            <a:extLst>
              <a:ext uri="{FF2B5EF4-FFF2-40B4-BE49-F238E27FC236}">
                <a16:creationId xmlns:a16="http://schemas.microsoft.com/office/drawing/2014/main" id="{AD352E0C-F37E-4FCE-829B-F3D2CF491E46}"/>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266616" tIns="1002984" rIns="63480" bIns="177744" numCol="1" anchor="ctr" anchorCtr="0" compatLnSpc="1">
            <a:prstTxWarp prst="textNoShape">
              <a:avLst/>
            </a:prstTxWarp>
            <a:spAutoFit/>
          </a:bodyPr>
          <a:lstStyle/>
          <a:p>
            <a:endParaRPr lang="he-IL"/>
          </a:p>
        </p:txBody>
      </p:sp>
      <p:sp>
        <p:nvSpPr>
          <p:cNvPr id="8" name="Rectangle 6">
            <a:extLst>
              <a:ext uri="{FF2B5EF4-FFF2-40B4-BE49-F238E27FC236}">
                <a16:creationId xmlns:a16="http://schemas.microsoft.com/office/drawing/2014/main" id="{29160847-7083-42B5-91A9-B29026F03EAB}"/>
              </a:ext>
            </a:extLst>
          </p:cNvPr>
          <p:cNvSpPr>
            <a:spLocks noChangeArrowheads="1"/>
          </p:cNvSpPr>
          <p:nvPr/>
        </p:nvSpPr>
        <p:spPr bwMode="auto">
          <a:xfrm>
            <a:off x="0" y="4572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he-IL" sz="800" b="0" i="0" u="none" strike="noStrike" cap="none" normalizeH="0" baseline="0">
                <a:ln>
                  <a:noFill/>
                </a:ln>
                <a:solidFill>
                  <a:schemeClr val="tx1"/>
                </a:solidFill>
                <a:effectLst/>
                <a:latin typeface="Arial" panose="020B0604020202020204" pitchFamily="34" charset="0"/>
                <a:ea typeface="Times New Roman" panose="02020603050405020304" pitchFamily="18" charset="0"/>
              </a:rPr>
            </a:br>
            <a:endParaRPr kumimoji="0" lang="en-US" altLang="he-IL" sz="1800" b="0" i="0" u="none" strike="noStrike" cap="none" normalizeH="0" baseline="0">
              <a:ln>
                <a:noFill/>
              </a:ln>
              <a:solidFill>
                <a:schemeClr val="tx1"/>
              </a:solidFill>
              <a:effectLst/>
              <a:latin typeface="Arial" panose="020B0604020202020204" pitchFamily="34" charset="0"/>
            </a:endParaRPr>
          </a:p>
        </p:txBody>
      </p:sp>
      <p:sp>
        <p:nvSpPr>
          <p:cNvPr id="10" name="Text Box 2">
            <a:extLst>
              <a:ext uri="{FF2B5EF4-FFF2-40B4-BE49-F238E27FC236}">
                <a16:creationId xmlns:a16="http://schemas.microsoft.com/office/drawing/2014/main" id="{B8C8E383-CC72-4655-96F8-02DAB74FC338}"/>
              </a:ext>
            </a:extLst>
          </p:cNvPr>
          <p:cNvSpPr txBox="1">
            <a:spLocks noChangeArrowheads="1"/>
          </p:cNvSpPr>
          <p:nvPr/>
        </p:nvSpPr>
        <p:spPr bwMode="auto">
          <a:xfrm>
            <a:off x="450849" y="1765847"/>
            <a:ext cx="11290300" cy="2573782"/>
          </a:xfrm>
          <a:prstGeom prst="rect">
            <a:avLst/>
          </a:prstGeom>
          <a:ln w="28575"/>
          <a:scene3d>
            <a:camera prst="orthographicFront"/>
            <a:lightRig rig="threePt" dir="t"/>
          </a:scene3d>
          <a:sp3d>
            <a:bevelT/>
          </a:sp3d>
        </p:spPr>
        <p:style>
          <a:lnRef idx="1">
            <a:schemeClr val="accent4"/>
          </a:lnRef>
          <a:fillRef idx="2">
            <a:schemeClr val="accent4"/>
          </a:fillRef>
          <a:effectRef idx="1">
            <a:schemeClr val="accent4"/>
          </a:effectRef>
          <a:fontRef idx="minor">
            <a:schemeClr val="dk1"/>
          </a:fontRef>
        </p:style>
        <p:txBody>
          <a:bodyPr wrap="square">
            <a:spAutoFit/>
          </a:bodyPr>
          <a:lstStyle/>
          <a:p>
            <a:pPr algn="ctr">
              <a:lnSpc>
                <a:spcPct val="150000"/>
              </a:lnSpc>
              <a:spcBef>
                <a:spcPct val="50000"/>
              </a:spcBef>
            </a:pPr>
            <a:r>
              <a:rPr lang="he-IL" sz="3000" b="1" dirty="0">
                <a:latin typeface="David" panose="020E0502060401010101" pitchFamily="34" charset="-79"/>
                <a:cs typeface="David" panose="020E0502060401010101" pitchFamily="34" charset="-79"/>
              </a:rPr>
              <a:t>זְמָן סֶרֶט- מַחֲזוֹר חַיֵּי הַדְּבוֹרָה</a:t>
            </a:r>
          </a:p>
          <a:p>
            <a:pPr algn="ctr">
              <a:lnSpc>
                <a:spcPct val="150000"/>
              </a:lnSpc>
              <a:spcBef>
                <a:spcPct val="50000"/>
              </a:spcBef>
            </a:pPr>
            <a:r>
              <a:rPr lang="en-US" sz="3000" b="1" dirty="0">
                <a:latin typeface="David" panose="020E0502060401010101" pitchFamily="34" charset="-79"/>
                <a:cs typeface="David" panose="020E0502060401010101" pitchFamily="34" charset="-79"/>
                <a:hlinkClick r:id="rId3"/>
              </a:rPr>
              <a:t>https://www.youtube.com/watch?v=uOZirMyhVK</a:t>
            </a:r>
            <a:endParaRPr lang="en-US" sz="3000" b="1" dirty="0">
              <a:latin typeface="David" panose="020E0502060401010101" pitchFamily="34" charset="-79"/>
              <a:cs typeface="David" panose="020E0502060401010101" pitchFamily="34" charset="-79"/>
            </a:endParaRPr>
          </a:p>
          <a:p>
            <a:pPr algn="ctr">
              <a:lnSpc>
                <a:spcPct val="150000"/>
              </a:lnSpc>
              <a:spcBef>
                <a:spcPct val="50000"/>
              </a:spcBef>
            </a:pPr>
            <a:r>
              <a:rPr lang="en-US" sz="3000" b="1" dirty="0">
                <a:latin typeface="David" panose="020E0502060401010101" pitchFamily="34" charset="-79"/>
                <a:cs typeface="David" panose="020E0502060401010101" pitchFamily="34" charset="-79"/>
              </a:rPr>
              <a:t>I</a:t>
            </a:r>
            <a:endParaRPr lang="he-IL" sz="3000" b="1" dirty="0">
              <a:latin typeface="David" panose="020E0502060401010101" pitchFamily="34" charset="-79"/>
              <a:cs typeface="David" panose="020E0502060401010101" pitchFamily="34" charset="-79"/>
            </a:endParaRPr>
          </a:p>
        </p:txBody>
      </p:sp>
      <p:pic>
        <p:nvPicPr>
          <p:cNvPr id="8200" name="Picture 8">
            <a:extLst>
              <a:ext uri="{FF2B5EF4-FFF2-40B4-BE49-F238E27FC236}">
                <a16:creationId xmlns:a16="http://schemas.microsoft.com/office/drawing/2014/main" id="{B59C3260-E359-4154-B989-91062D96C5E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28737" y="4162703"/>
            <a:ext cx="9534525" cy="19526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152148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6"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Horizontal)">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autoUpdateAnimBg="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a:extLst>
              <a:ext uri="{FF2B5EF4-FFF2-40B4-BE49-F238E27FC236}">
                <a16:creationId xmlns:a16="http://schemas.microsoft.com/office/drawing/2014/main" id="{BB6F0709-E910-4684-A6C2-60CD8B9B16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תיבת טקסט 2">
            <a:extLst>
              <a:ext uri="{FF2B5EF4-FFF2-40B4-BE49-F238E27FC236}">
                <a16:creationId xmlns:a16="http://schemas.microsoft.com/office/drawing/2014/main" id="{3EFB6B98-3B99-46A6-BD96-BAA5C6D23E26}"/>
              </a:ext>
            </a:extLst>
          </p:cNvPr>
          <p:cNvSpPr txBox="1"/>
          <p:nvPr/>
        </p:nvSpPr>
        <p:spPr>
          <a:xfrm>
            <a:off x="1257300" y="1302202"/>
            <a:ext cx="9677400" cy="4888518"/>
          </a:xfrm>
          <a:prstGeom prst="rect">
            <a:avLst/>
          </a:prstGeom>
          <a:noFill/>
        </p:spPr>
        <p:txBody>
          <a:bodyPr wrap="square">
            <a:spAutoFit/>
          </a:bodyPr>
          <a:lstStyle/>
          <a:p>
            <a:pPr algn="r" rtl="1">
              <a:spcAft>
                <a:spcPts val="1000"/>
              </a:spcAft>
            </a:pPr>
            <a:r>
              <a:rPr lang="he-IL" sz="3000" b="1" dirty="0">
                <a:solidFill>
                  <a:srgbClr val="000000"/>
                </a:solidFill>
                <a:latin typeface="David" panose="020E0502060401010101" pitchFamily="34" charset="-79"/>
                <a:cs typeface="David" panose="020E0502060401010101" pitchFamily="34" charset="-79"/>
              </a:rPr>
              <a:t>מַחֲזוֹר הַחַיִּים שֶׁל הַדְּבוֹרָה כּוֹלֵל אַרְבָּעָה שְׁלַבִּים:</a:t>
            </a:r>
          </a:p>
          <a:p>
            <a:pPr algn="r" rtl="1">
              <a:spcAft>
                <a:spcPts val="1000"/>
              </a:spcAft>
            </a:pPr>
            <a:r>
              <a:rPr lang="he-IL" sz="3000" b="1" dirty="0">
                <a:solidFill>
                  <a:srgbClr val="000000"/>
                </a:solidFill>
                <a:latin typeface="David" panose="020E0502060401010101" pitchFamily="34" charset="-79"/>
                <a:cs typeface="David" panose="020E0502060401010101" pitchFamily="34" charset="-79"/>
              </a:rPr>
              <a:t>בֵּיצָה, זַחַל, גֹּלֶם וּבוֹגֵר.</a:t>
            </a:r>
          </a:p>
          <a:p>
            <a:pPr algn="r" rtl="1">
              <a:spcAft>
                <a:spcPts val="1000"/>
              </a:spcAft>
            </a:pPr>
            <a:r>
              <a:rPr lang="he-IL" sz="3000" b="1" dirty="0">
                <a:solidFill>
                  <a:srgbClr val="000000"/>
                </a:solidFill>
                <a:latin typeface="David" panose="020E0502060401010101" pitchFamily="34" charset="-79"/>
                <a:cs typeface="David" panose="020E0502060401010101" pitchFamily="34" charset="-79"/>
              </a:rPr>
              <a:t>שְׁלַב הַבֵּיצָה:</a:t>
            </a:r>
            <a:r>
              <a:rPr lang="he-IL" sz="3000" dirty="0">
                <a:solidFill>
                  <a:srgbClr val="000000"/>
                </a:solidFill>
                <a:latin typeface="David" panose="020E0502060401010101" pitchFamily="34" charset="-79"/>
                <a:cs typeface="David" panose="020E0502060401010101" pitchFamily="34" charset="-79"/>
              </a:rPr>
              <a:t> הַמַּלְכָּה מְטִילָה אֶת הַבֵּיצָה לְתוֹךְ תָּא בְּחַלָּה.</a:t>
            </a:r>
          </a:p>
          <a:p>
            <a:pPr algn="r" rtl="1">
              <a:spcAft>
                <a:spcPts val="1000"/>
              </a:spcAft>
            </a:pPr>
            <a:r>
              <a:rPr lang="he-IL" sz="3000" dirty="0">
                <a:solidFill>
                  <a:srgbClr val="000000"/>
                </a:solidFill>
                <a:latin typeface="David" panose="020E0502060401010101" pitchFamily="34" charset="-79"/>
                <a:cs typeface="David" panose="020E0502060401010101" pitchFamily="34" charset="-79"/>
              </a:rPr>
              <a:t>נְקֵבוֹת (עֲמָלוֹת וּמַלְכוּת) מִתְפַּתְּחוֹת מִבֵּיצִים מֻפְרוֹת, וּזְכָרִים מִתְפַּתְּחִים מִבֵּיצִים שֶׁלֹּא הוּפְרוּ.</a:t>
            </a:r>
          </a:p>
          <a:p>
            <a:pPr algn="r" rtl="1">
              <a:spcAft>
                <a:spcPts val="1000"/>
              </a:spcAft>
            </a:pPr>
            <a:r>
              <a:rPr lang="he-IL" sz="3000" b="1" dirty="0">
                <a:solidFill>
                  <a:srgbClr val="000000"/>
                </a:solidFill>
                <a:latin typeface="David" panose="020E0502060401010101" pitchFamily="34" charset="-79"/>
                <a:cs typeface="David" panose="020E0502060401010101" pitchFamily="34" charset="-79"/>
              </a:rPr>
              <a:t>שְׁלַב הַזַּחַל: </a:t>
            </a:r>
            <a:r>
              <a:rPr lang="he-IL" sz="3000" dirty="0">
                <a:solidFill>
                  <a:srgbClr val="000000"/>
                </a:solidFill>
                <a:latin typeface="David" panose="020E0502060401010101" pitchFamily="34" charset="-79"/>
                <a:cs typeface="David" panose="020E0502060401010101" pitchFamily="34" charset="-79"/>
              </a:rPr>
              <a:t>לְאַחַר כִּשְׁלוֹשָׁה יָמִים בּוֹקֵעַ מֵהַבֵּיצָה זַחַל.</a:t>
            </a:r>
          </a:p>
          <a:p>
            <a:pPr algn="r" rtl="1">
              <a:spcAft>
                <a:spcPts val="1000"/>
              </a:spcAft>
            </a:pPr>
            <a:r>
              <a:rPr lang="he-IL" sz="3000" dirty="0">
                <a:solidFill>
                  <a:srgbClr val="000000"/>
                </a:solidFill>
                <a:latin typeface="David" panose="020E0502060401010101" pitchFamily="34" charset="-79"/>
                <a:cs typeface="David" panose="020E0502060401010101" pitchFamily="34" charset="-79"/>
              </a:rPr>
              <a:t>עֲמָלוֹת צְעִירוֹת מֵאֲכִילוֹת אֶת הַזְּחָלִים בִּמְזוֹן מְלָכוֹת, דְּבַשׁ וְאַבְקַת פְּרָחִים. הַזְּחָלִים הַנְּקֵבִיִּים יִתְפַּתְּחוּ לַעֲמָלָה אוֹ לְמַלְכָּה לְפִי הֶרְכֵּב הַמָּזוֹן. זַחַל </a:t>
            </a:r>
            <a:r>
              <a:rPr lang="he-IL" sz="3000" dirty="0" err="1">
                <a:solidFill>
                  <a:srgbClr val="000000"/>
                </a:solidFill>
                <a:latin typeface="David" panose="020E0502060401010101" pitchFamily="34" charset="-79"/>
                <a:cs typeface="David" panose="020E0502060401010101" pitchFamily="34" charset="-79"/>
              </a:rPr>
              <a:t>הַמְּיֹעָד</a:t>
            </a:r>
            <a:r>
              <a:rPr lang="he-IL" sz="3000" dirty="0">
                <a:solidFill>
                  <a:srgbClr val="000000"/>
                </a:solidFill>
                <a:latin typeface="David" panose="020E0502060401010101" pitchFamily="34" charset="-79"/>
                <a:cs typeface="David" panose="020E0502060401010101" pitchFamily="34" charset="-79"/>
              </a:rPr>
              <a:t> לְהִתְפַּתֵּחַ לְמַלְכָּה יְקַבֵּל יוֹתֵר סֻכָּרִים וְיוֹתֵר מְזוֹן מְלָכוֹת.</a:t>
            </a:r>
          </a:p>
        </p:txBody>
      </p:sp>
      <p:sp>
        <p:nvSpPr>
          <p:cNvPr id="4" name="מלבן 3">
            <a:extLst>
              <a:ext uri="{FF2B5EF4-FFF2-40B4-BE49-F238E27FC236}">
                <a16:creationId xmlns:a16="http://schemas.microsoft.com/office/drawing/2014/main" id="{945277B3-B24A-419F-B462-F5E26E6F92D2}"/>
              </a:ext>
            </a:extLst>
          </p:cNvPr>
          <p:cNvSpPr/>
          <p:nvPr/>
        </p:nvSpPr>
        <p:spPr>
          <a:xfrm>
            <a:off x="3307394" y="447118"/>
            <a:ext cx="5814413" cy="1015663"/>
          </a:xfrm>
          <a:prstGeom prst="rect">
            <a:avLst/>
          </a:prstGeom>
        </p:spPr>
        <p:txBody>
          <a:bodyPr wrap="none">
            <a:spAutoFit/>
          </a:bodyPr>
          <a:lstStyle/>
          <a:p>
            <a:r>
              <a:rPr lang="he-IL" sz="6000" b="1" dirty="0">
                <a:solidFill>
                  <a:srgbClr val="FF6600"/>
                </a:solidFill>
              </a:rPr>
              <a:t>מַחֲזוֹר חַיֵּי הַדְּבוֹרָה</a:t>
            </a:r>
            <a:endParaRPr lang="he-IL" sz="6000" dirty="0"/>
          </a:p>
        </p:txBody>
      </p:sp>
    </p:spTree>
    <p:extLst>
      <p:ext uri="{BB962C8B-B14F-4D97-AF65-F5344CB8AC3E}">
        <p14:creationId xmlns:p14="http://schemas.microsoft.com/office/powerpoint/2010/main" val="337508968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a:extLst>
              <a:ext uri="{FF2B5EF4-FFF2-40B4-BE49-F238E27FC236}">
                <a16:creationId xmlns:a16="http://schemas.microsoft.com/office/drawing/2014/main" id="{8096A727-86B9-4B82-A256-0860DEC4D8A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9450" y="7256"/>
            <a:ext cx="12621450" cy="7099565"/>
          </a:xfrm>
          <a:prstGeom prst="rect">
            <a:avLst/>
          </a:prstGeom>
        </p:spPr>
      </p:pic>
      <p:sp>
        <p:nvSpPr>
          <p:cNvPr id="3" name="תיבת טקסט 2">
            <a:extLst>
              <a:ext uri="{FF2B5EF4-FFF2-40B4-BE49-F238E27FC236}">
                <a16:creationId xmlns:a16="http://schemas.microsoft.com/office/drawing/2014/main" id="{BC798C0D-413C-4F36-B11F-D1633E4AA8F1}"/>
              </a:ext>
            </a:extLst>
          </p:cNvPr>
          <p:cNvSpPr txBox="1"/>
          <p:nvPr/>
        </p:nvSpPr>
        <p:spPr>
          <a:xfrm>
            <a:off x="3472494" y="2061758"/>
            <a:ext cx="8255000" cy="2990562"/>
          </a:xfrm>
          <a:prstGeom prst="rect">
            <a:avLst/>
          </a:prstGeom>
          <a:noFill/>
        </p:spPr>
        <p:txBody>
          <a:bodyPr wrap="square">
            <a:spAutoFit/>
          </a:bodyPr>
          <a:lstStyle/>
          <a:p>
            <a:pPr>
              <a:spcAft>
                <a:spcPts val="1000"/>
              </a:spcAft>
            </a:pPr>
            <a:r>
              <a:rPr lang="he-IL" sz="3000" b="1" dirty="0">
                <a:solidFill>
                  <a:srgbClr val="000000"/>
                </a:solidFill>
                <a:latin typeface="David" panose="020E0502060401010101" pitchFamily="34" charset="-79"/>
                <a:cs typeface="David" panose="020E0502060401010101" pitchFamily="34" charset="-79"/>
              </a:rPr>
              <a:t>שְׁלַב הַגֹּלֶם: </a:t>
            </a:r>
            <a:r>
              <a:rPr lang="he-IL" sz="3000" dirty="0">
                <a:solidFill>
                  <a:srgbClr val="000000"/>
                </a:solidFill>
                <a:latin typeface="David" panose="020E0502060401010101" pitchFamily="34" charset="-79"/>
                <a:cs typeface="David" panose="020E0502060401010101" pitchFamily="34" charset="-79"/>
              </a:rPr>
              <a:t>כְּשֶׁהַזַּחַל מַגִּיעַ לְגָדְלוֹ הַסּוֹפִי, הָעֲמָלוֹת מַפְסִיקוֹת לְהַאֲכִיל אוֹתוֹ וְסוֹגְרוֹת אֶת הַתָּא שֶׁלּוֹ בְּדוֹנַג. הַזַּחַל טוֹוֶה סְבִיב עַצְמוֹ פְּקַעַת קוּרֵי-מֶשִׁי , וְהוֹפֵךְ לְגֹלֶם שׁוֹכֵב לְלֹא תְּנוּעָה, וְעוֹבֵר שִׁנּוּיִים גּוּפָנִיִּים רַבִּים.</a:t>
            </a:r>
          </a:p>
          <a:p>
            <a:pPr>
              <a:spcAft>
                <a:spcPts val="1000"/>
              </a:spcAft>
            </a:pPr>
            <a:r>
              <a:rPr lang="he-IL" sz="3000" b="1" dirty="0">
                <a:solidFill>
                  <a:srgbClr val="000000"/>
                </a:solidFill>
                <a:latin typeface="David" panose="020E0502060401010101" pitchFamily="34" charset="-79"/>
                <a:cs typeface="David" panose="020E0502060401010101" pitchFamily="34" charset="-79"/>
              </a:rPr>
              <a:t>שָׁלָב הַבּוֹגֵר: </a:t>
            </a:r>
            <a:r>
              <a:rPr lang="he-IL" sz="3000" dirty="0">
                <a:solidFill>
                  <a:srgbClr val="000000"/>
                </a:solidFill>
                <a:latin typeface="David" panose="020E0502060401010101" pitchFamily="34" charset="-79"/>
                <a:cs typeface="David" panose="020E0502060401010101" pitchFamily="34" charset="-79"/>
              </a:rPr>
              <a:t>אַחֲרֵי פְּקִיעַת הַגֹּלֶם יָצָא מִמֶּנּוּ בּוֹגֵר שֶׁהוּא דְּבוֹרָה עֲמָלָה, מַלְכָּה אוֹ זֵכֶר.</a:t>
            </a:r>
          </a:p>
        </p:txBody>
      </p:sp>
      <p:sp>
        <p:nvSpPr>
          <p:cNvPr id="4" name="מלבן 3">
            <a:extLst>
              <a:ext uri="{FF2B5EF4-FFF2-40B4-BE49-F238E27FC236}">
                <a16:creationId xmlns:a16="http://schemas.microsoft.com/office/drawing/2014/main" id="{589F9405-154B-4780-B19B-0E21A425DD35}"/>
              </a:ext>
            </a:extLst>
          </p:cNvPr>
          <p:cNvSpPr/>
          <p:nvPr/>
        </p:nvSpPr>
        <p:spPr>
          <a:xfrm>
            <a:off x="3472494" y="790018"/>
            <a:ext cx="5814413" cy="1015663"/>
          </a:xfrm>
          <a:prstGeom prst="rect">
            <a:avLst/>
          </a:prstGeom>
        </p:spPr>
        <p:txBody>
          <a:bodyPr wrap="none">
            <a:spAutoFit/>
          </a:bodyPr>
          <a:lstStyle/>
          <a:p>
            <a:r>
              <a:rPr lang="he-IL" sz="6000" b="1" dirty="0">
                <a:solidFill>
                  <a:srgbClr val="FF6600"/>
                </a:solidFill>
              </a:rPr>
              <a:t>מַחֲזוֹר חַיֵּי הַדְּבוֹרָה</a:t>
            </a:r>
            <a:endParaRPr lang="he-IL" sz="6000" dirty="0"/>
          </a:p>
        </p:txBody>
      </p:sp>
      <p:pic>
        <p:nvPicPr>
          <p:cNvPr id="10241" name="image9.png">
            <a:extLst>
              <a:ext uri="{FF2B5EF4-FFF2-40B4-BE49-F238E27FC236}">
                <a16:creationId xmlns:a16="http://schemas.microsoft.com/office/drawing/2014/main" id="{E0A4E3B5-5FA8-4203-87EB-32FF25BAE5D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6356" y="637618"/>
            <a:ext cx="3181449" cy="5913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3427584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a:extLst>
              <a:ext uri="{FF2B5EF4-FFF2-40B4-BE49-F238E27FC236}">
                <a16:creationId xmlns:a16="http://schemas.microsoft.com/office/drawing/2014/main" id="{C9553726-0273-4CF0-9777-ACCFBF1122F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9218" name="Picture 2" descr="דבורת התבור - מרכז מבקרים - דבורים ודבש">
            <a:extLst>
              <a:ext uri="{FF2B5EF4-FFF2-40B4-BE49-F238E27FC236}">
                <a16:creationId xmlns:a16="http://schemas.microsoft.com/office/drawing/2014/main" id="{22DC852B-D17E-45D7-8C7D-FB8E514B0FA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30400" y="421969"/>
            <a:ext cx="7861299" cy="62166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807327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4EB86087-A91A-4062-8441-84F39F8692E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0300" y="0"/>
            <a:ext cx="12621450" cy="7099565"/>
          </a:xfrm>
          <a:prstGeom prst="rect">
            <a:avLst/>
          </a:prstGeom>
        </p:spPr>
      </p:pic>
      <p:grpSp>
        <p:nvGrpSpPr>
          <p:cNvPr id="3" name="Group 2">
            <a:extLst>
              <a:ext uri="{FF2B5EF4-FFF2-40B4-BE49-F238E27FC236}">
                <a16:creationId xmlns:a16="http://schemas.microsoft.com/office/drawing/2014/main" id="{679A5389-5EBD-4431-8307-D9DFFD678655}"/>
              </a:ext>
            </a:extLst>
          </p:cNvPr>
          <p:cNvGrpSpPr>
            <a:grpSpLocks/>
          </p:cNvGrpSpPr>
          <p:nvPr/>
        </p:nvGrpSpPr>
        <p:grpSpPr bwMode="auto">
          <a:xfrm>
            <a:off x="444499" y="742950"/>
            <a:ext cx="3597275" cy="6115050"/>
            <a:chOff x="282" y="352"/>
            <a:chExt cx="11250" cy="16200"/>
          </a:xfrm>
        </p:grpSpPr>
        <p:sp>
          <p:nvSpPr>
            <p:cNvPr id="4" name="Freeform 3">
              <a:extLst>
                <a:ext uri="{FF2B5EF4-FFF2-40B4-BE49-F238E27FC236}">
                  <a16:creationId xmlns:a16="http://schemas.microsoft.com/office/drawing/2014/main" id="{88D56B2F-D95A-45E3-8306-97B8C29C61F6}"/>
                </a:ext>
              </a:extLst>
            </p:cNvPr>
            <p:cNvSpPr>
              <a:spLocks/>
            </p:cNvSpPr>
            <p:nvPr/>
          </p:nvSpPr>
          <p:spPr bwMode="auto">
            <a:xfrm>
              <a:off x="312" y="382"/>
              <a:ext cx="11190" cy="16140"/>
            </a:xfrm>
            <a:custGeom>
              <a:avLst/>
              <a:gdLst>
                <a:gd name="T0" fmla="+- 0 11502 312"/>
                <a:gd name="T1" fmla="*/ T0 w 11190"/>
                <a:gd name="T2" fmla="+- 0 16281 382"/>
                <a:gd name="T3" fmla="*/ 16281 h 16140"/>
                <a:gd name="T4" fmla="+- 0 11489 312"/>
                <a:gd name="T5" fmla="*/ T4 w 11190"/>
                <a:gd name="T6" fmla="+- 0 16357 382"/>
                <a:gd name="T7" fmla="*/ 16357 h 16140"/>
                <a:gd name="T8" fmla="+- 0 11455 312"/>
                <a:gd name="T9" fmla="*/ T8 w 11190"/>
                <a:gd name="T10" fmla="+- 0 16423 382"/>
                <a:gd name="T11" fmla="*/ 16423 h 16140"/>
                <a:gd name="T12" fmla="+- 0 11403 312"/>
                <a:gd name="T13" fmla="*/ T12 w 11190"/>
                <a:gd name="T14" fmla="+- 0 16475 382"/>
                <a:gd name="T15" fmla="*/ 16475 h 16140"/>
                <a:gd name="T16" fmla="+- 0 11337 312"/>
                <a:gd name="T17" fmla="*/ T16 w 11190"/>
                <a:gd name="T18" fmla="+- 0 16509 382"/>
                <a:gd name="T19" fmla="*/ 16509 h 16140"/>
                <a:gd name="T20" fmla="+- 0 11262 312"/>
                <a:gd name="T21" fmla="*/ T20 w 11190"/>
                <a:gd name="T22" fmla="+- 0 16521 382"/>
                <a:gd name="T23" fmla="*/ 16521 h 16140"/>
                <a:gd name="T24" fmla="+- 0 552 312"/>
                <a:gd name="T25" fmla="*/ T24 w 11190"/>
                <a:gd name="T26" fmla="+- 0 16521 382"/>
                <a:gd name="T27" fmla="*/ 16521 h 16140"/>
                <a:gd name="T28" fmla="+- 0 476 312"/>
                <a:gd name="T29" fmla="*/ T28 w 11190"/>
                <a:gd name="T30" fmla="+- 0 16509 382"/>
                <a:gd name="T31" fmla="*/ 16509 h 16140"/>
                <a:gd name="T32" fmla="+- 0 410 312"/>
                <a:gd name="T33" fmla="*/ T32 w 11190"/>
                <a:gd name="T34" fmla="+- 0 16475 382"/>
                <a:gd name="T35" fmla="*/ 16475 h 16140"/>
                <a:gd name="T36" fmla="+- 0 358 312"/>
                <a:gd name="T37" fmla="*/ T36 w 11190"/>
                <a:gd name="T38" fmla="+- 0 16423 382"/>
                <a:gd name="T39" fmla="*/ 16423 h 16140"/>
                <a:gd name="T40" fmla="+- 0 324 312"/>
                <a:gd name="T41" fmla="*/ T40 w 11190"/>
                <a:gd name="T42" fmla="+- 0 16357 382"/>
                <a:gd name="T43" fmla="*/ 16357 h 16140"/>
                <a:gd name="T44" fmla="+- 0 312 312"/>
                <a:gd name="T45" fmla="*/ T44 w 11190"/>
                <a:gd name="T46" fmla="+- 0 16281 382"/>
                <a:gd name="T47" fmla="*/ 16281 h 16140"/>
                <a:gd name="T48" fmla="+- 0 312 312"/>
                <a:gd name="T49" fmla="*/ T48 w 11190"/>
                <a:gd name="T50" fmla="+- 0 622 382"/>
                <a:gd name="T51" fmla="*/ 622 h 16140"/>
                <a:gd name="T52" fmla="+- 0 324 312"/>
                <a:gd name="T53" fmla="*/ T52 w 11190"/>
                <a:gd name="T54" fmla="+- 0 546 382"/>
                <a:gd name="T55" fmla="*/ 546 h 16140"/>
                <a:gd name="T56" fmla="+- 0 358 312"/>
                <a:gd name="T57" fmla="*/ T56 w 11190"/>
                <a:gd name="T58" fmla="+- 0 480 382"/>
                <a:gd name="T59" fmla="*/ 480 h 16140"/>
                <a:gd name="T60" fmla="+- 0 410 312"/>
                <a:gd name="T61" fmla="*/ T60 w 11190"/>
                <a:gd name="T62" fmla="+- 0 429 382"/>
                <a:gd name="T63" fmla="*/ 429 h 16140"/>
                <a:gd name="T64" fmla="+- 0 476 312"/>
                <a:gd name="T65" fmla="*/ T64 w 11190"/>
                <a:gd name="T66" fmla="+- 0 394 382"/>
                <a:gd name="T67" fmla="*/ 394 h 16140"/>
                <a:gd name="T68" fmla="+- 0 552 312"/>
                <a:gd name="T69" fmla="*/ T68 w 11190"/>
                <a:gd name="T70" fmla="+- 0 382 382"/>
                <a:gd name="T71" fmla="*/ 382 h 16140"/>
                <a:gd name="T72" fmla="+- 0 11262 312"/>
                <a:gd name="T73" fmla="*/ T72 w 11190"/>
                <a:gd name="T74" fmla="+- 0 382 382"/>
                <a:gd name="T75" fmla="*/ 382 h 16140"/>
                <a:gd name="T76" fmla="+- 0 11337 312"/>
                <a:gd name="T77" fmla="*/ T76 w 11190"/>
                <a:gd name="T78" fmla="+- 0 394 382"/>
                <a:gd name="T79" fmla="*/ 394 h 16140"/>
                <a:gd name="T80" fmla="+- 0 11403 312"/>
                <a:gd name="T81" fmla="*/ T80 w 11190"/>
                <a:gd name="T82" fmla="+- 0 429 382"/>
                <a:gd name="T83" fmla="*/ 429 h 16140"/>
                <a:gd name="T84" fmla="+- 0 11455 312"/>
                <a:gd name="T85" fmla="*/ T84 w 11190"/>
                <a:gd name="T86" fmla="+- 0 480 382"/>
                <a:gd name="T87" fmla="*/ 480 h 16140"/>
                <a:gd name="T88" fmla="+- 0 11489 312"/>
                <a:gd name="T89" fmla="*/ T88 w 11190"/>
                <a:gd name="T90" fmla="+- 0 546 382"/>
                <a:gd name="T91" fmla="*/ 546 h 16140"/>
                <a:gd name="T92" fmla="+- 0 11502 312"/>
                <a:gd name="T93" fmla="*/ T92 w 11190"/>
                <a:gd name="T94" fmla="+- 0 622 382"/>
                <a:gd name="T95" fmla="*/ 622 h 16140"/>
                <a:gd name="T96" fmla="+- 0 11502 312"/>
                <a:gd name="T97" fmla="*/ T96 w 11190"/>
                <a:gd name="T98" fmla="+- 0 16281 382"/>
                <a:gd name="T99" fmla="*/ 16281 h 16140"/>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Lst>
              <a:rect l="0" t="0" r="r" b="b"/>
              <a:pathLst>
                <a:path w="11190" h="16140">
                  <a:moveTo>
                    <a:pt x="11190" y="15899"/>
                  </a:moveTo>
                  <a:lnTo>
                    <a:pt x="11177" y="15975"/>
                  </a:lnTo>
                  <a:lnTo>
                    <a:pt x="11143" y="16041"/>
                  </a:lnTo>
                  <a:lnTo>
                    <a:pt x="11091" y="16093"/>
                  </a:lnTo>
                  <a:lnTo>
                    <a:pt x="11025" y="16127"/>
                  </a:lnTo>
                  <a:lnTo>
                    <a:pt x="10950" y="16139"/>
                  </a:lnTo>
                  <a:lnTo>
                    <a:pt x="240" y="16139"/>
                  </a:lnTo>
                  <a:lnTo>
                    <a:pt x="164" y="16127"/>
                  </a:lnTo>
                  <a:lnTo>
                    <a:pt x="98" y="16093"/>
                  </a:lnTo>
                  <a:lnTo>
                    <a:pt x="46" y="16041"/>
                  </a:lnTo>
                  <a:lnTo>
                    <a:pt x="12" y="15975"/>
                  </a:lnTo>
                  <a:lnTo>
                    <a:pt x="0" y="15899"/>
                  </a:lnTo>
                  <a:lnTo>
                    <a:pt x="0" y="240"/>
                  </a:lnTo>
                  <a:lnTo>
                    <a:pt x="12" y="164"/>
                  </a:lnTo>
                  <a:lnTo>
                    <a:pt x="46" y="98"/>
                  </a:lnTo>
                  <a:lnTo>
                    <a:pt x="98" y="47"/>
                  </a:lnTo>
                  <a:lnTo>
                    <a:pt x="164" y="12"/>
                  </a:lnTo>
                  <a:lnTo>
                    <a:pt x="240" y="0"/>
                  </a:lnTo>
                  <a:lnTo>
                    <a:pt x="10950" y="0"/>
                  </a:lnTo>
                  <a:lnTo>
                    <a:pt x="11025" y="12"/>
                  </a:lnTo>
                  <a:lnTo>
                    <a:pt x="11091" y="47"/>
                  </a:lnTo>
                  <a:lnTo>
                    <a:pt x="11143" y="98"/>
                  </a:lnTo>
                  <a:lnTo>
                    <a:pt x="11177" y="164"/>
                  </a:lnTo>
                  <a:lnTo>
                    <a:pt x="11190" y="240"/>
                  </a:lnTo>
                  <a:lnTo>
                    <a:pt x="11190" y="15899"/>
                  </a:lnTo>
                  <a:close/>
                </a:path>
              </a:pathLst>
            </a:custGeom>
            <a:noFill/>
            <a:ln w="38100">
              <a:solidFill>
                <a:srgbClr val="231F2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e-IL"/>
            </a:p>
          </p:txBody>
        </p:sp>
        <p:pic>
          <p:nvPicPr>
            <p:cNvPr id="14340" name="Picture 4">
              <a:extLst>
                <a:ext uri="{FF2B5EF4-FFF2-40B4-BE49-F238E27FC236}">
                  <a16:creationId xmlns:a16="http://schemas.microsoft.com/office/drawing/2014/main" id="{C4929B3D-AB9F-494D-AA15-FACDA3BEF34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68" y="2049"/>
              <a:ext cx="4784" cy="62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AutoShape 5">
              <a:extLst>
                <a:ext uri="{FF2B5EF4-FFF2-40B4-BE49-F238E27FC236}">
                  <a16:creationId xmlns:a16="http://schemas.microsoft.com/office/drawing/2014/main" id="{EEDB94FE-C9A7-4833-AA32-1900F0577CFF}"/>
                </a:ext>
              </a:extLst>
            </p:cNvPr>
            <p:cNvSpPr>
              <a:spLocks/>
            </p:cNvSpPr>
            <p:nvPr/>
          </p:nvSpPr>
          <p:spPr bwMode="auto">
            <a:xfrm>
              <a:off x="967" y="8920"/>
              <a:ext cx="9160" cy="6560"/>
            </a:xfrm>
            <a:custGeom>
              <a:avLst/>
              <a:gdLst>
                <a:gd name="T0" fmla="+- 0 10127 967"/>
                <a:gd name="T1" fmla="*/ T0 w 9160"/>
                <a:gd name="T2" fmla="+- 0 9720 8920"/>
                <a:gd name="T3" fmla="*/ 9720 h 6560"/>
                <a:gd name="T4" fmla="+- 0 967 967"/>
                <a:gd name="T5" fmla="*/ T4 w 9160"/>
                <a:gd name="T6" fmla="+- 0 9720 8920"/>
                <a:gd name="T7" fmla="*/ 9720 h 6560"/>
                <a:gd name="T8" fmla="+- 0 967 967"/>
                <a:gd name="T9" fmla="*/ T8 w 9160"/>
                <a:gd name="T10" fmla="+- 0 8920 8920"/>
                <a:gd name="T11" fmla="*/ 8920 h 6560"/>
                <a:gd name="T12" fmla="+- 0 10127 967"/>
                <a:gd name="T13" fmla="*/ T12 w 9160"/>
                <a:gd name="T14" fmla="+- 0 8920 8920"/>
                <a:gd name="T15" fmla="*/ 8920 h 6560"/>
                <a:gd name="T16" fmla="+- 0 10127 967"/>
                <a:gd name="T17" fmla="*/ T16 w 9160"/>
                <a:gd name="T18" fmla="+- 0 9720 8920"/>
                <a:gd name="T19" fmla="*/ 9720 h 6560"/>
                <a:gd name="T20" fmla="+- 0 10127 967"/>
                <a:gd name="T21" fmla="*/ T20 w 9160"/>
                <a:gd name="T22" fmla="+- 0 10872 8920"/>
                <a:gd name="T23" fmla="*/ 10872 h 6560"/>
                <a:gd name="T24" fmla="+- 0 967 967"/>
                <a:gd name="T25" fmla="*/ T24 w 9160"/>
                <a:gd name="T26" fmla="+- 0 10872 8920"/>
                <a:gd name="T27" fmla="*/ 10872 h 6560"/>
                <a:gd name="T28" fmla="+- 0 967 967"/>
                <a:gd name="T29" fmla="*/ T28 w 9160"/>
                <a:gd name="T30" fmla="+- 0 10072 8920"/>
                <a:gd name="T31" fmla="*/ 10072 h 6560"/>
                <a:gd name="T32" fmla="+- 0 10127 967"/>
                <a:gd name="T33" fmla="*/ T32 w 9160"/>
                <a:gd name="T34" fmla="+- 0 10072 8920"/>
                <a:gd name="T35" fmla="*/ 10072 h 6560"/>
                <a:gd name="T36" fmla="+- 0 10127 967"/>
                <a:gd name="T37" fmla="*/ T36 w 9160"/>
                <a:gd name="T38" fmla="+- 0 10872 8920"/>
                <a:gd name="T39" fmla="*/ 10872 h 6560"/>
                <a:gd name="T40" fmla="+- 0 10127 967"/>
                <a:gd name="T41" fmla="*/ T40 w 9160"/>
                <a:gd name="T42" fmla="+- 0 12024 8920"/>
                <a:gd name="T43" fmla="*/ 12024 h 6560"/>
                <a:gd name="T44" fmla="+- 0 967 967"/>
                <a:gd name="T45" fmla="*/ T44 w 9160"/>
                <a:gd name="T46" fmla="+- 0 12024 8920"/>
                <a:gd name="T47" fmla="*/ 12024 h 6560"/>
                <a:gd name="T48" fmla="+- 0 967 967"/>
                <a:gd name="T49" fmla="*/ T48 w 9160"/>
                <a:gd name="T50" fmla="+- 0 11224 8920"/>
                <a:gd name="T51" fmla="*/ 11224 h 6560"/>
                <a:gd name="T52" fmla="+- 0 10127 967"/>
                <a:gd name="T53" fmla="*/ T52 w 9160"/>
                <a:gd name="T54" fmla="+- 0 11224 8920"/>
                <a:gd name="T55" fmla="*/ 11224 h 6560"/>
                <a:gd name="T56" fmla="+- 0 10127 967"/>
                <a:gd name="T57" fmla="*/ T56 w 9160"/>
                <a:gd name="T58" fmla="+- 0 12024 8920"/>
                <a:gd name="T59" fmla="*/ 12024 h 6560"/>
                <a:gd name="T60" fmla="+- 0 10127 967"/>
                <a:gd name="T61" fmla="*/ T60 w 9160"/>
                <a:gd name="T62" fmla="+- 0 13176 8920"/>
                <a:gd name="T63" fmla="*/ 13176 h 6560"/>
                <a:gd name="T64" fmla="+- 0 967 967"/>
                <a:gd name="T65" fmla="*/ T64 w 9160"/>
                <a:gd name="T66" fmla="+- 0 13176 8920"/>
                <a:gd name="T67" fmla="*/ 13176 h 6560"/>
                <a:gd name="T68" fmla="+- 0 967 967"/>
                <a:gd name="T69" fmla="*/ T68 w 9160"/>
                <a:gd name="T70" fmla="+- 0 12376 8920"/>
                <a:gd name="T71" fmla="*/ 12376 h 6560"/>
                <a:gd name="T72" fmla="+- 0 10127 967"/>
                <a:gd name="T73" fmla="*/ T72 w 9160"/>
                <a:gd name="T74" fmla="+- 0 12376 8920"/>
                <a:gd name="T75" fmla="*/ 12376 h 6560"/>
                <a:gd name="T76" fmla="+- 0 10127 967"/>
                <a:gd name="T77" fmla="*/ T76 w 9160"/>
                <a:gd name="T78" fmla="+- 0 13176 8920"/>
                <a:gd name="T79" fmla="*/ 13176 h 6560"/>
                <a:gd name="T80" fmla="+- 0 10127 967"/>
                <a:gd name="T81" fmla="*/ T80 w 9160"/>
                <a:gd name="T82" fmla="+- 0 14328 8920"/>
                <a:gd name="T83" fmla="*/ 14328 h 6560"/>
                <a:gd name="T84" fmla="+- 0 967 967"/>
                <a:gd name="T85" fmla="*/ T84 w 9160"/>
                <a:gd name="T86" fmla="+- 0 14328 8920"/>
                <a:gd name="T87" fmla="*/ 14328 h 6560"/>
                <a:gd name="T88" fmla="+- 0 967 967"/>
                <a:gd name="T89" fmla="*/ T88 w 9160"/>
                <a:gd name="T90" fmla="+- 0 13528 8920"/>
                <a:gd name="T91" fmla="*/ 13528 h 6560"/>
                <a:gd name="T92" fmla="+- 0 10127 967"/>
                <a:gd name="T93" fmla="*/ T92 w 9160"/>
                <a:gd name="T94" fmla="+- 0 13528 8920"/>
                <a:gd name="T95" fmla="*/ 13528 h 6560"/>
                <a:gd name="T96" fmla="+- 0 10127 967"/>
                <a:gd name="T97" fmla="*/ T96 w 9160"/>
                <a:gd name="T98" fmla="+- 0 14328 8920"/>
                <a:gd name="T99" fmla="*/ 14328 h 6560"/>
                <a:gd name="T100" fmla="+- 0 10127 967"/>
                <a:gd name="T101" fmla="*/ T100 w 9160"/>
                <a:gd name="T102" fmla="+- 0 15480 8920"/>
                <a:gd name="T103" fmla="*/ 15480 h 6560"/>
                <a:gd name="T104" fmla="+- 0 967 967"/>
                <a:gd name="T105" fmla="*/ T104 w 9160"/>
                <a:gd name="T106" fmla="+- 0 15480 8920"/>
                <a:gd name="T107" fmla="*/ 15480 h 6560"/>
                <a:gd name="T108" fmla="+- 0 967 967"/>
                <a:gd name="T109" fmla="*/ T108 w 9160"/>
                <a:gd name="T110" fmla="+- 0 14680 8920"/>
                <a:gd name="T111" fmla="*/ 14680 h 6560"/>
                <a:gd name="T112" fmla="+- 0 10127 967"/>
                <a:gd name="T113" fmla="*/ T112 w 9160"/>
                <a:gd name="T114" fmla="+- 0 14680 8920"/>
                <a:gd name="T115" fmla="*/ 14680 h 6560"/>
                <a:gd name="T116" fmla="+- 0 10127 967"/>
                <a:gd name="T117" fmla="*/ T116 w 9160"/>
                <a:gd name="T118" fmla="+- 0 15480 8920"/>
                <a:gd name="T119" fmla="*/ 15480 h 6560"/>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Lst>
              <a:rect l="0" t="0" r="r" b="b"/>
              <a:pathLst>
                <a:path w="9160" h="6560">
                  <a:moveTo>
                    <a:pt x="9160" y="800"/>
                  </a:moveTo>
                  <a:lnTo>
                    <a:pt x="0" y="800"/>
                  </a:lnTo>
                  <a:lnTo>
                    <a:pt x="0" y="0"/>
                  </a:lnTo>
                  <a:lnTo>
                    <a:pt x="9160" y="0"/>
                  </a:lnTo>
                  <a:lnTo>
                    <a:pt x="9160" y="800"/>
                  </a:lnTo>
                  <a:close/>
                  <a:moveTo>
                    <a:pt x="9160" y="1952"/>
                  </a:moveTo>
                  <a:lnTo>
                    <a:pt x="0" y="1952"/>
                  </a:lnTo>
                  <a:lnTo>
                    <a:pt x="0" y="1152"/>
                  </a:lnTo>
                  <a:lnTo>
                    <a:pt x="9160" y="1152"/>
                  </a:lnTo>
                  <a:lnTo>
                    <a:pt x="9160" y="1952"/>
                  </a:lnTo>
                  <a:close/>
                  <a:moveTo>
                    <a:pt x="9160" y="3104"/>
                  </a:moveTo>
                  <a:lnTo>
                    <a:pt x="0" y="3104"/>
                  </a:lnTo>
                  <a:lnTo>
                    <a:pt x="0" y="2304"/>
                  </a:lnTo>
                  <a:lnTo>
                    <a:pt x="9160" y="2304"/>
                  </a:lnTo>
                  <a:lnTo>
                    <a:pt x="9160" y="3104"/>
                  </a:lnTo>
                  <a:close/>
                  <a:moveTo>
                    <a:pt x="9160" y="4256"/>
                  </a:moveTo>
                  <a:lnTo>
                    <a:pt x="0" y="4256"/>
                  </a:lnTo>
                  <a:lnTo>
                    <a:pt x="0" y="3456"/>
                  </a:lnTo>
                  <a:lnTo>
                    <a:pt x="9160" y="3456"/>
                  </a:lnTo>
                  <a:lnTo>
                    <a:pt x="9160" y="4256"/>
                  </a:lnTo>
                  <a:close/>
                  <a:moveTo>
                    <a:pt x="9160" y="5408"/>
                  </a:moveTo>
                  <a:lnTo>
                    <a:pt x="0" y="5408"/>
                  </a:lnTo>
                  <a:lnTo>
                    <a:pt x="0" y="4608"/>
                  </a:lnTo>
                  <a:lnTo>
                    <a:pt x="9160" y="4608"/>
                  </a:lnTo>
                  <a:lnTo>
                    <a:pt x="9160" y="5408"/>
                  </a:lnTo>
                  <a:close/>
                  <a:moveTo>
                    <a:pt x="9160" y="6560"/>
                  </a:moveTo>
                  <a:lnTo>
                    <a:pt x="0" y="6560"/>
                  </a:lnTo>
                  <a:lnTo>
                    <a:pt x="0" y="5760"/>
                  </a:lnTo>
                  <a:lnTo>
                    <a:pt x="9160" y="5760"/>
                  </a:lnTo>
                  <a:lnTo>
                    <a:pt x="9160" y="6560"/>
                  </a:lnTo>
                  <a:close/>
                </a:path>
              </a:pathLst>
            </a:custGeom>
            <a:noFill/>
            <a:ln w="6350">
              <a:solidFill>
                <a:srgbClr val="231F2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e-IL"/>
            </a:p>
          </p:txBody>
        </p:sp>
      </p:grpSp>
      <p:sp>
        <p:nvSpPr>
          <p:cNvPr id="7" name="מלבן 6">
            <a:extLst>
              <a:ext uri="{FF2B5EF4-FFF2-40B4-BE49-F238E27FC236}">
                <a16:creationId xmlns:a16="http://schemas.microsoft.com/office/drawing/2014/main" id="{C91F2B8E-D7FE-4858-BEEA-9A7420404D4E}"/>
              </a:ext>
            </a:extLst>
          </p:cNvPr>
          <p:cNvSpPr/>
          <p:nvPr/>
        </p:nvSpPr>
        <p:spPr>
          <a:xfrm>
            <a:off x="4336094" y="875688"/>
            <a:ext cx="5814413" cy="1015663"/>
          </a:xfrm>
          <a:prstGeom prst="rect">
            <a:avLst/>
          </a:prstGeom>
        </p:spPr>
        <p:txBody>
          <a:bodyPr wrap="none">
            <a:spAutoFit/>
          </a:bodyPr>
          <a:lstStyle/>
          <a:p>
            <a:r>
              <a:rPr lang="he-IL" sz="6000" b="1" dirty="0">
                <a:solidFill>
                  <a:srgbClr val="FF6600"/>
                </a:solidFill>
              </a:rPr>
              <a:t>מַחֲזוֹר חַיֵּי הַדְּבוֹרָה</a:t>
            </a:r>
            <a:endParaRPr lang="he-IL" sz="6000" dirty="0"/>
          </a:p>
        </p:txBody>
      </p:sp>
      <p:sp>
        <p:nvSpPr>
          <p:cNvPr id="9" name="תיבת טקסט 8">
            <a:extLst>
              <a:ext uri="{FF2B5EF4-FFF2-40B4-BE49-F238E27FC236}">
                <a16:creationId xmlns:a16="http://schemas.microsoft.com/office/drawing/2014/main" id="{F750CBB3-5815-4134-B7EE-909F70C1101E}"/>
              </a:ext>
            </a:extLst>
          </p:cNvPr>
          <p:cNvSpPr txBox="1"/>
          <p:nvPr/>
        </p:nvSpPr>
        <p:spPr>
          <a:xfrm>
            <a:off x="3959158" y="1864390"/>
            <a:ext cx="7778750" cy="4591000"/>
          </a:xfrm>
          <a:prstGeom prst="rect">
            <a:avLst/>
          </a:prstGeom>
          <a:noFill/>
        </p:spPr>
        <p:txBody>
          <a:bodyPr wrap="square">
            <a:spAutoFit/>
          </a:bodyPr>
          <a:lstStyle/>
          <a:p>
            <a:pPr algn="r" rtl="1">
              <a:spcAft>
                <a:spcPts val="1000"/>
              </a:spcAft>
            </a:pPr>
            <a:r>
              <a:rPr lang="he-IL" sz="2200" b="1" dirty="0">
                <a:solidFill>
                  <a:srgbClr val="000000"/>
                </a:solidFill>
                <a:latin typeface="David" panose="020E0502060401010101" pitchFamily="34" charset="-79"/>
                <a:cs typeface="David" panose="020E0502060401010101" pitchFamily="34" charset="-79"/>
              </a:rPr>
              <a:t>מַחֲזוֹר הַחַיִּים שֶׁל הַדְּבוֹרָה כּוֹלֵל אַרְבָּעָה שְׁלַבִּים:</a:t>
            </a:r>
          </a:p>
          <a:p>
            <a:pPr algn="r" rtl="1">
              <a:spcAft>
                <a:spcPts val="1000"/>
              </a:spcAft>
            </a:pPr>
            <a:r>
              <a:rPr lang="he-IL" sz="2200" b="1" dirty="0">
                <a:solidFill>
                  <a:srgbClr val="000000"/>
                </a:solidFill>
                <a:latin typeface="David" panose="020E0502060401010101" pitchFamily="34" charset="-79"/>
                <a:cs typeface="David" panose="020E0502060401010101" pitchFamily="34" charset="-79"/>
              </a:rPr>
              <a:t>בֵּיצָה, זַחַל, גֹּלֶם וּבוֹגֵר.</a:t>
            </a:r>
          </a:p>
          <a:p>
            <a:pPr>
              <a:spcAft>
                <a:spcPts val="1000"/>
              </a:spcAft>
            </a:pPr>
            <a:r>
              <a:rPr lang="he-IL" sz="2200" b="1" dirty="0">
                <a:solidFill>
                  <a:srgbClr val="000000"/>
                </a:solidFill>
                <a:latin typeface="David" panose="020E0502060401010101" pitchFamily="34" charset="-79"/>
                <a:cs typeface="David" panose="020E0502060401010101" pitchFamily="34" charset="-79"/>
              </a:rPr>
              <a:t>1. שְׁלַב הַבֵּיצָה:</a:t>
            </a:r>
            <a:r>
              <a:rPr lang="he-IL" sz="2200" dirty="0">
                <a:solidFill>
                  <a:srgbClr val="000000"/>
                </a:solidFill>
                <a:latin typeface="David" panose="020E0502060401010101" pitchFamily="34" charset="-79"/>
                <a:cs typeface="David" panose="020E0502060401010101" pitchFamily="34" charset="-79"/>
              </a:rPr>
              <a:t> הַמַּלְכָּה מְטִילָה אֶת הַבֵּיצָה לְתוֹךְ תָּא בְּחַלָּה.</a:t>
            </a:r>
          </a:p>
          <a:p>
            <a:pPr algn="r" rtl="1">
              <a:spcAft>
                <a:spcPts val="1000"/>
              </a:spcAft>
            </a:pPr>
            <a:r>
              <a:rPr lang="he-IL" sz="2200" b="1" dirty="0">
                <a:solidFill>
                  <a:srgbClr val="000000"/>
                </a:solidFill>
                <a:latin typeface="David" panose="020E0502060401010101" pitchFamily="34" charset="-79"/>
                <a:cs typeface="David" panose="020E0502060401010101" pitchFamily="34" charset="-79"/>
              </a:rPr>
              <a:t>2. </a:t>
            </a:r>
            <a:r>
              <a:rPr lang="he-IL" sz="2400" b="1" dirty="0">
                <a:solidFill>
                  <a:srgbClr val="000000"/>
                </a:solidFill>
                <a:latin typeface="David" panose="020E0502060401010101" pitchFamily="34" charset="-79"/>
                <a:cs typeface="David" panose="020E0502060401010101" pitchFamily="34" charset="-79"/>
              </a:rPr>
              <a:t>שְׁלַב הַזַּחַל: </a:t>
            </a:r>
            <a:r>
              <a:rPr lang="he-IL" sz="2400" dirty="0">
                <a:solidFill>
                  <a:srgbClr val="000000"/>
                </a:solidFill>
                <a:latin typeface="David" panose="020E0502060401010101" pitchFamily="34" charset="-79"/>
                <a:cs typeface="David" panose="020E0502060401010101" pitchFamily="34" charset="-79"/>
              </a:rPr>
              <a:t>לְאַחַר כִּשְׁלוֹשָׁה יָמִים בּוֹקֵעַ מֵהַבֵּיצָה זַחַל.</a:t>
            </a:r>
          </a:p>
          <a:p>
            <a:pPr algn="r" rtl="1">
              <a:spcAft>
                <a:spcPts val="1000"/>
              </a:spcAft>
            </a:pPr>
            <a:r>
              <a:rPr lang="he-IL" sz="2400" b="1" dirty="0">
                <a:solidFill>
                  <a:srgbClr val="000000"/>
                </a:solidFill>
                <a:latin typeface="David" panose="020E0502060401010101" pitchFamily="34" charset="-79"/>
                <a:cs typeface="David" panose="020E0502060401010101" pitchFamily="34" charset="-79"/>
              </a:rPr>
              <a:t>3</a:t>
            </a:r>
            <a:r>
              <a:rPr lang="he-IL" sz="2400" dirty="0">
                <a:solidFill>
                  <a:srgbClr val="000000"/>
                </a:solidFill>
                <a:latin typeface="David" panose="020E0502060401010101" pitchFamily="34" charset="-79"/>
                <a:cs typeface="David" panose="020E0502060401010101" pitchFamily="34" charset="-79"/>
              </a:rPr>
              <a:t>. </a:t>
            </a:r>
            <a:r>
              <a:rPr lang="he-IL" sz="2400" b="1" dirty="0">
                <a:solidFill>
                  <a:srgbClr val="000000"/>
                </a:solidFill>
                <a:latin typeface="David" panose="020E0502060401010101" pitchFamily="34" charset="-79"/>
                <a:cs typeface="David" panose="020E0502060401010101" pitchFamily="34" charset="-79"/>
              </a:rPr>
              <a:t>שְׁלַב הַגֹּלֶם: </a:t>
            </a:r>
            <a:r>
              <a:rPr lang="he-IL" sz="2400" dirty="0">
                <a:solidFill>
                  <a:srgbClr val="000000"/>
                </a:solidFill>
                <a:latin typeface="David" panose="020E0502060401010101" pitchFamily="34" charset="-79"/>
                <a:cs typeface="David" panose="020E0502060401010101" pitchFamily="34" charset="-79"/>
              </a:rPr>
              <a:t>כְּשֶׁהַזַּחַל מַגִּיעַ לְגָדְלוֹ הַסּוֹפִי, הָעֲמָלוֹתְ סוֹגְרוֹת אֶת הַתָּא שֶׁלּוֹ בְּדוֹנַג. הַזַּחַל הוֹפֵךְ לְגֹלֶם.</a:t>
            </a:r>
          </a:p>
          <a:p>
            <a:pPr>
              <a:spcAft>
                <a:spcPts val="1000"/>
              </a:spcAft>
            </a:pPr>
            <a:r>
              <a:rPr lang="he-IL" sz="2400" b="1" dirty="0">
                <a:solidFill>
                  <a:srgbClr val="000000"/>
                </a:solidFill>
                <a:latin typeface="David" panose="020E0502060401010101" pitchFamily="34" charset="-79"/>
                <a:cs typeface="David" panose="020E0502060401010101" pitchFamily="34" charset="-79"/>
              </a:rPr>
              <a:t>4. שָׁלָב הַבּוֹגֵר: </a:t>
            </a:r>
            <a:r>
              <a:rPr lang="he-IL" sz="2400" dirty="0">
                <a:solidFill>
                  <a:srgbClr val="000000"/>
                </a:solidFill>
                <a:latin typeface="David" panose="020E0502060401010101" pitchFamily="34" charset="-79"/>
                <a:cs typeface="David" panose="020E0502060401010101" pitchFamily="34" charset="-79"/>
              </a:rPr>
              <a:t>אַחֲרֵי פְּקִיעַת הַגֹּלֶם יָצָא מִמֶּנּוּ בּוֹגֵר (שֶׁהוּא דְּבוֹרָה עֲמָלָה, מַלְכָּה אוֹ זֵכֶר).</a:t>
            </a:r>
          </a:p>
          <a:p>
            <a:pPr algn="r" rtl="1">
              <a:spcAft>
                <a:spcPts val="1000"/>
              </a:spcAft>
            </a:pPr>
            <a:endParaRPr lang="he-IL" sz="2400" dirty="0">
              <a:solidFill>
                <a:srgbClr val="000000"/>
              </a:solidFill>
              <a:latin typeface="David" panose="020E0502060401010101" pitchFamily="34" charset="-79"/>
              <a:cs typeface="David" panose="020E0502060401010101" pitchFamily="34" charset="-79"/>
            </a:endParaRPr>
          </a:p>
          <a:p>
            <a:pPr algn="r" rtl="1">
              <a:spcAft>
                <a:spcPts val="1000"/>
              </a:spcAft>
            </a:pPr>
            <a:endParaRPr lang="he-IL" sz="2400" dirty="0">
              <a:solidFill>
                <a:srgbClr val="000000"/>
              </a:solidFill>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192386081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890</TotalTime>
  <Words>1253</Words>
  <Application>Microsoft Office PowerPoint</Application>
  <PresentationFormat>מסך רחב</PresentationFormat>
  <Paragraphs>120</Paragraphs>
  <Slides>32</Slides>
  <Notes>5</Notes>
  <HiddenSlides>0</HiddenSlides>
  <MMClips>0</MMClips>
  <ScaleCrop>false</ScaleCrop>
  <HeadingPairs>
    <vt:vector size="6" baseType="variant">
      <vt:variant>
        <vt:lpstr>גופנים בשימוש</vt:lpstr>
      </vt:variant>
      <vt:variant>
        <vt:i4>6</vt:i4>
      </vt:variant>
      <vt:variant>
        <vt:lpstr>ערכת נושא</vt:lpstr>
      </vt:variant>
      <vt:variant>
        <vt:i4>1</vt:i4>
      </vt:variant>
      <vt:variant>
        <vt:lpstr>כותרות שקופיות</vt:lpstr>
      </vt:variant>
      <vt:variant>
        <vt:i4>32</vt:i4>
      </vt:variant>
    </vt:vector>
  </HeadingPairs>
  <TitlesOfParts>
    <vt:vector size="39" baseType="lpstr">
      <vt:lpstr>Arial</vt:lpstr>
      <vt:lpstr>Calibri</vt:lpstr>
      <vt:lpstr>Calibri Light</vt:lpstr>
      <vt:lpstr>David</vt:lpstr>
      <vt:lpstr>mft_narkisclassic</vt:lpstr>
      <vt:lpstr>Wingdings</vt:lpstr>
      <vt:lpstr>Office Theme</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מֵרֶגַע צֵאתָן לָאֲוִיר, עַמְלוֹת הַדְּבוֹרִים לְלֹא הֶרֶף: בִּשְׁלֹשֶׁת הַיָּמִים הָרִאשׁוֹנִים לְחַיֵּיהֶן הֵן מְנַקּוֹת אֶת הַתָּאִים וּמְכִינוֹת אוֹתָם לִקְלִיטַת בֵּיצִים חֲדָשׁוֹת, שֶׁאוֹתָן מְטִילָה הַמַּלְכָּה. לְאַחַר מִכֵּן, עוֹסְקוֹת הַדְּבוֹרִים בַּהֲזָנַת הַזְּחָלִים בְּאַבְקַת פְּרָחִים וּבִדְבַשׁ, וּבְהַאֲכָלַת הַמַּלְכָּה בִּמְזוֹן מְלָכוֹת שֶׁמְּיַצֵּר גּוֹפָן. בִּהְיוֹתָן בְּנוֹת שְׁבוּעַיִם הֵן בּוֹנוֹת אֶת תָּאֵי חַלּוֹת הַדְּבַשׁ, בְּאֶמְצָעוּת דּוֹנַג הַמֻּפְרָשׁ מִבַּלּוּטוֹת מְיֻחָדוֹת בְּגוּפָן. בְּנִיַּת חַלּוֹת הַדְּבַשׁ נִמְשֶׁכֶת כְּשָׁבוּעַ יָמִים, וּלְאַחֲרֶיהָ הֵן יוֹצְאוֹת מִן הַקֵּן,לְאִסּוּף צוּף, אַבְקַת פְּרָחִים וּמַיִם - תַּפְקִיד אוֹתוֹ הֵן מְמַלְּאוֹת עַד סוֹף יְמֵי חַיֵּיהֶן. אֶת כָּל הַתַּפְקִידִים הַמֻּטָּלִים עֲלֵיהֶן, מְבַצְּעוֹת הַפּוֹעֲלוֹת יַחַד בְּשֶׁל הַמָּעוֹף הַמְּמֻשָּׁךְ בְּמַהֲלַךְ חַיֵּיהֶן, מִתְנַוְּנִים וּמִתְנַתְּקִים הַשְּׁרִירִים שֶׁל הַדְּבוֹרִים, וְהֵן מֵתוֹת תּוֹךְ מִסְפַּר שָׁבוּעוֹת מִיּוֹם הִוָּלְדָן.</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vector>
  </TitlesOfParts>
  <Company>Hewlett-Packard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עדן ברומר</dc:creator>
  <cp:lastModifiedBy>הדר קורצי</cp:lastModifiedBy>
  <cp:revision>150</cp:revision>
  <dcterms:created xsi:type="dcterms:W3CDTF">2015-01-20T09:03:37Z</dcterms:created>
  <dcterms:modified xsi:type="dcterms:W3CDTF">2021-08-29T19:32:32Z</dcterms:modified>
</cp:coreProperties>
</file>