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63" r:id="rId4"/>
    <p:sldId id="271" r:id="rId5"/>
    <p:sldId id="272" r:id="rId6"/>
    <p:sldId id="273" r:id="rId7"/>
    <p:sldId id="274" r:id="rId8"/>
    <p:sldId id="275" r:id="rId9"/>
    <p:sldId id="276" r:id="rId10"/>
    <p:sldId id="307" r:id="rId11"/>
    <p:sldId id="264" r:id="rId12"/>
    <p:sldId id="277" r:id="rId13"/>
    <p:sldId id="278" r:id="rId14"/>
    <p:sldId id="279" r:id="rId15"/>
    <p:sldId id="280" r:id="rId16"/>
    <p:sldId id="281" r:id="rId17"/>
    <p:sldId id="308" r:id="rId18"/>
    <p:sldId id="270" r:id="rId19"/>
    <p:sldId id="282" r:id="rId20"/>
    <p:sldId id="283" r:id="rId21"/>
    <p:sldId id="284" r:id="rId22"/>
    <p:sldId id="285" r:id="rId23"/>
    <p:sldId id="286" r:id="rId24"/>
    <p:sldId id="309" r:id="rId25"/>
    <p:sldId id="266" r:id="rId26"/>
    <p:sldId id="287" r:id="rId27"/>
    <p:sldId id="288" r:id="rId28"/>
    <p:sldId id="289" r:id="rId29"/>
    <p:sldId id="290" r:id="rId30"/>
    <p:sldId id="291" r:id="rId31"/>
    <p:sldId id="310" r:id="rId32"/>
    <p:sldId id="292" r:id="rId33"/>
    <p:sldId id="267" r:id="rId34"/>
    <p:sldId id="293" r:id="rId35"/>
    <p:sldId id="294" r:id="rId36"/>
    <p:sldId id="295" r:id="rId37"/>
    <p:sldId id="296" r:id="rId38"/>
    <p:sldId id="311" r:id="rId39"/>
    <p:sldId id="269" r:id="rId40"/>
    <p:sldId id="297" r:id="rId41"/>
    <p:sldId id="298" r:id="rId42"/>
    <p:sldId id="299" r:id="rId43"/>
    <p:sldId id="300" r:id="rId44"/>
    <p:sldId id="301" r:id="rId45"/>
    <p:sldId id="312" r:id="rId46"/>
    <p:sldId id="268" r:id="rId47"/>
    <p:sldId id="302" r:id="rId48"/>
    <p:sldId id="303" r:id="rId49"/>
    <p:sldId id="304" r:id="rId50"/>
    <p:sldId id="305" r:id="rId51"/>
    <p:sldId id="306" r:id="rId52"/>
    <p:sldId id="313" r:id="rId53"/>
    <p:sldId id="262" r:id="rId5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691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649E8F-4ED6-4319-9480-42238DAAD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F5F8C10-E4F0-46AA-A204-D911EED55F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418D5AE-C6DB-48CB-831D-A2C489DF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449DA1-2045-4B44-855B-A435F149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0F7360-C2B6-40BE-B9E0-CB3D63D12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2943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6436D22-B496-49FC-9D50-A362AF34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5868766-7477-4824-A6FB-C79B2EF66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ECB755D-ACB3-4D82-8B4E-DB40BF763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82604F1-2391-4E6C-8ACF-F1579640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28B10B2-FAA4-4968-824D-436A6F70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452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B2B7E7-3CF2-4F0B-815D-B77BDFB3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0A07C89-D4D4-496C-B695-E64F3592B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AE5D95-A008-4E09-BFAD-1F869B714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8F7554D-A37E-4822-8401-CBB23FD2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4A04491-0A4C-4070-BE56-90A4890A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356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60A724-193E-48E8-B8F8-47482225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5BEFB4-A768-4E87-8548-4815C4D71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D7715F5-4734-4738-86B6-98F222113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BD740EF-FB17-42C6-BBFA-717050003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C3BCDCB-1379-47F1-A2BF-9A4A956C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B3EF033-9677-4ADA-A66A-1829E79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392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11D580-5727-4FEA-828E-154865E1A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AEC806C-E077-491B-84D2-E454BC6A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B53C91B-CB98-4864-82B4-A2716F6C5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AD87C45C-8C23-4FFE-B3F2-B9F312991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16BD649-3733-4297-A601-BFA5DD806E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A8BF7F3-DD59-45C4-B214-05880F87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A31CBCE-324A-4F97-99B7-39E410E8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EB303AA-4596-4AAA-B397-2E04D8DB5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728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12D31A-7E60-4A3F-9C62-D01427BDD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ECF0693-174D-45F4-9B64-E8C69A812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0BA10853-924B-4CFE-BB78-35C4A33E7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0AA7C84-E7EF-461C-A11A-FD8FC673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69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4C07767-9AFA-4F11-AE83-372F02CDA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3C84031B-FBE6-4883-AC5A-30A9298C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6BAEE52-A098-4595-9E6E-EC2DE80D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377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4A636B-9E8C-4C80-A012-2DE550B35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2B4AF6-EBB5-41A7-862A-15B9B9000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FC376E4-55A7-4FC0-8D0D-D647A3A63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C9AA00A-FAEE-4C77-8B80-208868CF5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4D1408F-EE4B-4AED-AFD2-38A161C0C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9E3CE1F-A9C9-4650-BA85-B067F4609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61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E2290-ADAC-4AEE-B94F-8C63E7BF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22355E2-13AD-4EB0-9169-978865389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6A127E3-9B18-4B4C-8CEA-E8501A316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F15C3CF-8423-4D80-8621-ADCF40A2B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033E52-3B21-4AF6-8BFD-D7033BB9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D3AC30F-E4EB-4EB1-B851-DB17256A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2476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A554D0-CBE6-46E0-97E7-AE4C993E2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AB5A0A9-D49B-4D64-B575-A5F74448B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7D3F81F-2B17-43EE-9989-4F1DD8DB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A17AC5A-E661-418F-BC03-1D95ABE8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618C69-F67A-449C-84BA-F972B5CD8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4757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68F99C8-4F2E-4730-A175-1EC544FF1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8334DA8-F088-4A23-80E7-9E3D5C4C5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F3163A-9464-4DC0-9C64-953232697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8F16787-AD31-439C-B98A-4BB9FCE89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6067B2-581A-4BA1-9779-BB7813FE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9650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0906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2851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1093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9956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0553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907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3012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48667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5912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4487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654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679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7370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93739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4507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0810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481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6FC4C60-0AE9-4179-BBDB-D7BD1BAB3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C167B64-2040-4872-8307-E267FFCBA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CC8B131-721D-47D6-801D-009FA88EB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1C9B6D0-0DCC-4BBE-92D2-C94F0C1DF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6BE381-0FE7-4B4E-98E6-0FE0298A0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344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DBBF20-34E2-4091-9FC7-40A4AC8991D4}" type="datetimeFigureOut">
              <a:rPr lang="he-IL" smtClean="0"/>
              <a:t>כ"ו/אייר/תשפ"ו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0FBF5FA-9C0B-4160-BF17-A8569FCA4DE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36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FDEEC519-AADB-B701-C2D4-DBB7670D72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7471"/>
            <a:ext cx="12192000" cy="6865471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DEE62503-B7D8-4423-AB99-D08C4E925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20" y="1361123"/>
            <a:ext cx="6604000" cy="2387600"/>
          </a:xfrm>
        </p:spPr>
        <p:txBody>
          <a:bodyPr>
            <a:noAutofit/>
          </a:bodyPr>
          <a:lstStyle/>
          <a:p>
            <a:r>
              <a:rPr lang="he-IL" sz="9600" b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"מה בתמונה"</a:t>
            </a:r>
            <a:br>
              <a:rPr lang="he-IL" sz="9600" b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he-IL" sz="9600" b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כתתי</a:t>
            </a:r>
            <a:endParaRPr lang="he-IL" sz="9600" b="1" dirty="0">
              <a:ln w="2857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65E2A71-468B-4944-B8B0-FFD17D62F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600" y="4228941"/>
            <a:ext cx="10119360" cy="4303077"/>
          </a:xfrm>
        </p:spPr>
        <p:txBody>
          <a:bodyPr>
            <a:normAutofit/>
          </a:bodyPr>
          <a:lstStyle/>
          <a:p>
            <a:r>
              <a:rPr lang="he-IL" sz="9600" b="1">
                <a:ln w="381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ליום ירושלים</a:t>
            </a:r>
          </a:p>
          <a:p>
            <a:r>
              <a:rPr lang="he-IL" sz="4400" b="1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עריכה: אחימאיר קלה.</a:t>
            </a:r>
            <a:endParaRPr lang="he-IL" sz="4400" b="1" dirty="0">
              <a:ln w="1905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089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73ABEF0-ED9B-951E-D448-FA4EDF9E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5B0B98C4-CB9C-7B16-1228-7FE058505361}"/>
              </a:ext>
            </a:extLst>
          </p:cNvPr>
          <p:cNvSpPr txBox="1"/>
          <p:nvPr/>
        </p:nvSpPr>
        <p:spPr>
          <a:xfrm>
            <a:off x="711200" y="2151727"/>
            <a:ext cx="10960100" cy="304698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ירושלים- בירת ישראל. היא מוזכרת בתנ"ך ובתפילה פעמים רבות.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השם "ירושלים" הוא חיבור של שתי מילים: יִרְאֶה- השם שנתן לה אברהם, ושָׁלֵם- השם הקדום שנודעה בו העיר בימי מלכי-צדק.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דוד המלך כובש את ירושלים מיד היבוסי אך בהמשך מקפיד גם לקנות אותה מיד </a:t>
            </a:r>
            <a:r>
              <a:rPr lang="he-IL" sz="3200" dirty="0" err="1">
                <a:solidFill>
                  <a:schemeClr val="accent1"/>
                </a:solidFill>
              </a:rPr>
              <a:t>ארוונה</a:t>
            </a:r>
            <a:r>
              <a:rPr lang="he-IL" sz="3200" dirty="0">
                <a:solidFill>
                  <a:schemeClr val="accent1"/>
                </a:solidFill>
              </a:rPr>
              <a:t> היבוסי בכסף מלא כדי שתישאר לעמנו לעד.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C136581-D669-8F30-B634-E9DC0EEA0723}"/>
              </a:ext>
            </a:extLst>
          </p:cNvPr>
          <p:cNvSpPr txBox="1"/>
          <p:nvPr/>
        </p:nvSpPr>
        <p:spPr>
          <a:xfrm>
            <a:off x="3367238" y="367978"/>
            <a:ext cx="5457524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א. ירושלים בראשיתה</a:t>
            </a:r>
          </a:p>
        </p:txBody>
      </p:sp>
    </p:spTree>
    <p:extLst>
      <p:ext uri="{BB962C8B-B14F-4D97-AF65-F5344CB8AC3E}">
        <p14:creationId xmlns:p14="http://schemas.microsoft.com/office/powerpoint/2010/main" val="76774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73ABEF0-ED9B-951E-D448-FA4EDF9E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13DF6C3-A8F9-17AF-8565-5BA4B9E44FEA}"/>
              </a:ext>
            </a:extLst>
          </p:cNvPr>
          <p:cNvSpPr txBox="1"/>
          <p:nvPr/>
        </p:nvSpPr>
        <p:spPr>
          <a:xfrm>
            <a:off x="1153160" y="1693396"/>
            <a:ext cx="6029960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3200" dirty="0"/>
              <a:t>נתחלק ל-4 קבוצות.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3200" dirty="0"/>
              <a:t>נתבונן בתמונה היטב במשך 30 שניות (בשקופית הבאה!).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3200" dirty="0"/>
              <a:t>לאחר מכן נסתיר את התמונה ונשאל כל קבוצה שאלה על פרטים קטנים הנמצאים בה!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3200" dirty="0"/>
              <a:t>לאחר שכולם ישיבו נתבונן שוב בתמונה ונבחן את התשובות יחדיו.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9319EA1-0183-AE8E-0026-003EB8CA7C2F}"/>
              </a:ext>
            </a:extLst>
          </p:cNvPr>
          <p:cNvSpPr txBox="1"/>
          <p:nvPr/>
        </p:nvSpPr>
        <p:spPr>
          <a:xfrm>
            <a:off x="7785100" y="362178"/>
            <a:ext cx="25781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בתמונה:</a:t>
            </a:r>
          </a:p>
          <a:p>
            <a:r>
              <a:rPr lang="he-IL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אתר "עיר דוד"</a:t>
            </a:r>
          </a:p>
        </p:txBody>
      </p:sp>
    </p:spTree>
    <p:extLst>
      <p:ext uri="{BB962C8B-B14F-4D97-AF65-F5344CB8AC3E}">
        <p14:creationId xmlns:p14="http://schemas.microsoft.com/office/powerpoint/2010/main" val="7683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73ABEF0-ED9B-951E-D448-FA4EDF9E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9319EA1-0183-AE8E-0026-003EB8CA7C2F}"/>
              </a:ext>
            </a:extLst>
          </p:cNvPr>
          <p:cNvSpPr txBox="1"/>
          <p:nvPr/>
        </p:nvSpPr>
        <p:spPr>
          <a:xfrm>
            <a:off x="8343900" y="362178"/>
            <a:ext cx="201930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שניות!!</a:t>
            </a:r>
          </a:p>
        </p:txBody>
      </p:sp>
    </p:spTree>
    <p:extLst>
      <p:ext uri="{BB962C8B-B14F-4D97-AF65-F5344CB8AC3E}">
        <p14:creationId xmlns:p14="http://schemas.microsoft.com/office/powerpoint/2010/main" val="228384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שאלה לקבוצה 1:</a:t>
            </a:r>
          </a:p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האם יש ציפורים בתמונה?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תשובה: אין!</a:t>
            </a:r>
          </a:p>
        </p:txBody>
      </p:sp>
      <p:pic>
        <p:nvPicPr>
          <p:cNvPr id="1026" name="Picture 2" descr="Beautiful Dove Animated Gifs | Bird gif, Cool animations, Free animated gifs">
            <a:extLst>
              <a:ext uri="{FF2B5EF4-FFF2-40B4-BE49-F238E27FC236}">
                <a16:creationId xmlns:a16="http://schemas.microsoft.com/office/drawing/2014/main" id="{2A0BA59E-364E-0009-E8B7-98F18C35E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3068988"/>
            <a:ext cx="1577340" cy="184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eautiful Dove Animated Gifs | Bird gif, Cool animations, Free animated gifs">
            <a:extLst>
              <a:ext uri="{FF2B5EF4-FFF2-40B4-BE49-F238E27FC236}">
                <a16:creationId xmlns:a16="http://schemas.microsoft.com/office/drawing/2014/main" id="{FC32E96F-A0AE-C470-5058-7166B10F0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591" y="3052134"/>
            <a:ext cx="1577340" cy="184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70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שאלה לקבוצה 2:</a:t>
            </a:r>
          </a:p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האם כל העצים מרוכזים יחד?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414C3A5-ACCC-9375-8827-AFC3FDAA5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42060" y="2279024"/>
            <a:ext cx="6850380" cy="456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4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שאלה לקבוצה 3:</a:t>
            </a:r>
          </a:p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האם יש אנשים בתמונה 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תשובה: אין!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9CBA1AD-EFC5-EB8C-9A80-DD002D2111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96870"/>
            <a:ext cx="43243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8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78029" y="584200"/>
            <a:ext cx="1014877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שאלה לקבוצה 4:</a:t>
            </a:r>
          </a:p>
          <a:p>
            <a:pPr algn="ctr"/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he-IL" sz="60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האם יש פסים על המגדל עצמו?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תשובה: יש!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79B6571-C65F-35B9-E42B-AFD37B2A9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197045">
            <a:off x="1463620" y="2968271"/>
            <a:ext cx="2309296" cy="3120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68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73ABEF0-ED9B-951E-D448-FA4EDF9E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9319EA1-0183-AE8E-0026-003EB8CA7C2F}"/>
              </a:ext>
            </a:extLst>
          </p:cNvPr>
          <p:cNvSpPr txBox="1"/>
          <p:nvPr/>
        </p:nvSpPr>
        <p:spPr>
          <a:xfrm>
            <a:off x="375920" y="230098"/>
            <a:ext cx="337312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אין ציפורים.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העצים אינם יחד.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אנשים.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פסים על המגדל.</a:t>
            </a:r>
          </a:p>
        </p:txBody>
      </p:sp>
    </p:spTree>
    <p:extLst>
      <p:ext uri="{BB962C8B-B14F-4D97-AF65-F5344CB8AC3E}">
        <p14:creationId xmlns:p14="http://schemas.microsoft.com/office/powerpoint/2010/main" val="15640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E99755F-C18E-6336-3093-9708EB7C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19"/>
            <a:ext cx="9490509" cy="6880619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CC69E5B-B229-3509-8FA3-49BBC87D6598}"/>
              </a:ext>
            </a:extLst>
          </p:cNvPr>
          <p:cNvSpPr txBox="1"/>
          <p:nvPr/>
        </p:nvSpPr>
        <p:spPr>
          <a:xfrm>
            <a:off x="1505943" y="330740"/>
            <a:ext cx="475078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ב. תקופת בית ראשון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4B1E870-A800-D3AB-FF29-6BFF2C4B5CE3}"/>
              </a:ext>
            </a:extLst>
          </p:cNvPr>
          <p:cNvSpPr txBox="1"/>
          <p:nvPr/>
        </p:nvSpPr>
        <p:spPr>
          <a:xfrm>
            <a:off x="7762672" y="-22619"/>
            <a:ext cx="4485801" cy="698652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שלמה המלך בנו של דוד המלך, בונה את בית המקדש במשך 7 שנים.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הבית נבנה על הר המוריה והיה מפואר מאד.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כעבור 410 שנה, בימי מלכותו של אחרון מלכי יהודה- צדקיהו, נחרב הבית בעוונותיהם של ישראל, על ידי נבוכדנצר מלך בבל.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עם ישראל יוצא לגלות בבבל למשך 70 שנה.</a:t>
            </a:r>
          </a:p>
        </p:txBody>
      </p:sp>
    </p:spTree>
    <p:extLst>
      <p:ext uri="{BB962C8B-B14F-4D97-AF65-F5344CB8AC3E}">
        <p14:creationId xmlns:p14="http://schemas.microsoft.com/office/powerpoint/2010/main" val="371627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E99755F-C18E-6336-3093-9708EB7C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19"/>
            <a:ext cx="9490509" cy="6880619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C6A1FF9-2C17-4E92-4F8D-C7D6A9613665}"/>
              </a:ext>
            </a:extLst>
          </p:cNvPr>
          <p:cNvSpPr txBox="1"/>
          <p:nvPr/>
        </p:nvSpPr>
        <p:spPr>
          <a:xfrm>
            <a:off x="9490509" y="0"/>
            <a:ext cx="2701492" cy="72943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ולאחריהן 4 שאלות.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זוכרים את הכללים?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260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יש כהנים על המדרגות?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6" y="332713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יש!</a:t>
            </a:r>
          </a:p>
        </p:txBody>
      </p:sp>
      <p:pic>
        <p:nvPicPr>
          <p:cNvPr id="2050" name="Picture 2" descr="63 מדרגות אוסף תמונות חינם | וקטורים לשימוש ציבורי">
            <a:extLst>
              <a:ext uri="{FF2B5EF4-FFF2-40B4-BE49-F238E27FC236}">
                <a16:creationId xmlns:a16="http://schemas.microsoft.com/office/drawing/2014/main" id="{DF6E9321-637F-2E1C-7008-D33DC2D1C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3614"/>
            <a:ext cx="4859154" cy="360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8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יש חלונות בצד האולם הפונה למזבח?</a:t>
            </a:r>
            <a:endParaRPr kumimoji="0" lang="he-IL" sz="6000" b="1" i="0" u="none" strike="noStrike" kern="1200" cap="none" spc="0" normalizeH="0" baseline="0" noProof="0" dirty="0">
              <a:ln w="19050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Impact" panose="020B080603090205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534092" y="4029701"/>
            <a:ext cx="1822316" cy="1077218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יש!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8766870-C8CE-5045-3B3F-919A5B1100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6550" y="1419324"/>
            <a:ext cx="4717400" cy="629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5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05840" y="513080"/>
            <a:ext cx="106883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כמה עגלות בתמונה 3 או 4 או 5?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5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E8DCE7F-A19C-FB33-3624-0D18A46019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9556" b="10328"/>
          <a:stretch/>
        </p:blipFill>
        <p:spPr>
          <a:xfrm>
            <a:off x="669290" y="3429000"/>
            <a:ext cx="3504640" cy="23418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FA24E91-BE85-5618-6690-4D58432522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305"/>
          <a:stretch/>
        </p:blipFill>
        <p:spPr>
          <a:xfrm>
            <a:off x="8346288" y="3429893"/>
            <a:ext cx="3505504" cy="224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7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78029" y="584200"/>
            <a:ext cx="10148771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פרי הזהב עומדים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 על הרצפה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לא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0959B01-C188-3A25-F7AF-F3F30F91ED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9"/>
              </a:clrFrom>
              <a:clrTo>
                <a:srgbClr val="FEFD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56471" y="3429000"/>
            <a:ext cx="2160270" cy="216027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E175C8F-D308-5716-CE3C-CAEC501D1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503" y="3286348"/>
            <a:ext cx="2164268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8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E99755F-C18E-6336-3093-9708EB7C3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19"/>
            <a:ext cx="9490509" cy="6880619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B6485B5-34B8-834E-A06B-99AD771BEF36}"/>
              </a:ext>
            </a:extLst>
          </p:cNvPr>
          <p:cNvSpPr txBox="1"/>
          <p:nvPr/>
        </p:nvSpPr>
        <p:spPr>
          <a:xfrm>
            <a:off x="9423400" y="-30480"/>
            <a:ext cx="2768600" cy="69865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כהנים על המדרגות</a:t>
            </a:r>
            <a:r>
              <a:rPr kumimoji="0" lang="he-IL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חלונות בצד הפונה למזבח.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5 עגלות.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הפרים אינם עומדים על הרצפה.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" name="חץ: למטה 3">
            <a:extLst>
              <a:ext uri="{FF2B5EF4-FFF2-40B4-BE49-F238E27FC236}">
                <a16:creationId xmlns:a16="http://schemas.microsoft.com/office/drawing/2014/main" id="{09B4D5C1-262C-558D-633D-00808EA3189D}"/>
              </a:ext>
            </a:extLst>
          </p:cNvPr>
          <p:cNvSpPr/>
          <p:nvPr/>
        </p:nvSpPr>
        <p:spPr>
          <a:xfrm rot="19783814">
            <a:off x="1643380" y="33147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1928394-8DB3-3AC5-965F-5330CF25D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66252">
            <a:off x="5836896" y="6240399"/>
            <a:ext cx="518205" cy="99983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CFAC6FF-0A9B-3E35-EACB-7CC8AEA14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22997">
            <a:off x="5234383" y="4709117"/>
            <a:ext cx="1133954" cy="97544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EECDA03-5244-30C5-21CE-71A1902BE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66252">
            <a:off x="1105806" y="5570560"/>
            <a:ext cx="518205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2FF124F-5E40-F6FA-4F70-93E8D80AC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91380" cy="684453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F76F82F-6BE7-8453-D310-6CEA45BBC6B5}"/>
              </a:ext>
            </a:extLst>
          </p:cNvPr>
          <p:cNvSpPr txBox="1"/>
          <p:nvPr/>
        </p:nvSpPr>
        <p:spPr>
          <a:xfrm>
            <a:off x="1152143" y="303308"/>
            <a:ext cx="4171897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ג. תקופת בית שני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E0181D3-E298-919E-A468-44347CF6E0C3}"/>
              </a:ext>
            </a:extLst>
          </p:cNvPr>
          <p:cNvSpPr txBox="1"/>
          <p:nvPr/>
        </p:nvSpPr>
        <p:spPr>
          <a:xfrm>
            <a:off x="7315200" y="-22619"/>
            <a:ext cx="4933273" cy="698652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כעבור 70 שנות גלות, המלך הפרסי כורש נותן אישור עלייה לארץ ואף מעודד את היהודים לשוב ולבנות את בית המקדש.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רק מעטים נענים לקריאה זו (בערך 40 אלף).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בשלב מאוחר יותר זוכים "שבי ציון" אלה, בהנהגת עזרא ונחמיה לבנות את הבית השני.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הבית עומד על תילו 420 שנה ובסופו של דבר נחרב  על ידי הרומאים.</a:t>
            </a:r>
          </a:p>
        </p:txBody>
      </p:sp>
    </p:spTree>
    <p:extLst>
      <p:ext uri="{BB962C8B-B14F-4D97-AF65-F5344CB8AC3E}">
        <p14:creationId xmlns:p14="http://schemas.microsoft.com/office/powerpoint/2010/main" val="24668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2FF124F-5E40-F6FA-4F70-93E8D80AC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91380" cy="6844538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B9D04F9C-FA06-A126-FBDF-8C67F67C9C3A}"/>
              </a:ext>
            </a:extLst>
          </p:cNvPr>
          <p:cNvSpPr txBox="1"/>
          <p:nvPr/>
        </p:nvSpPr>
        <p:spPr>
          <a:xfrm>
            <a:off x="9691379" y="0"/>
            <a:ext cx="2500621" cy="72943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ולאחריהן 4 שאלות.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69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863600" y="464820"/>
            <a:ext cx="1106678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יש דמות מעל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קיר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המקדש?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יש!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8DE9E23-EED2-D358-3ADA-60EDB3D63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896870"/>
            <a:ext cx="43243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8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יש פילים בתמונה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208404" y="3634980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אין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BCB80DE-A05F-BB0C-944E-07BC0D5CDD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5200" y="2523192"/>
            <a:ext cx="3167847" cy="316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1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יוצאת אש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 מפתח בית המקדש ממש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471594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כן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4100" name="Picture 4" descr="Fire Png Gif - IceGif, png gif download - thirstymag.com">
            <a:extLst>
              <a:ext uri="{FF2B5EF4-FFF2-40B4-BE49-F238E27FC236}">
                <a16:creationId xmlns:a16="http://schemas.microsoft.com/office/drawing/2014/main" id="{ECC5D7DB-F9E0-D037-D3D0-8E5241A6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100"/>
              </a:clrFrom>
              <a:clrTo>
                <a:srgbClr val="0001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7400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ire Png Gif - IceGif, png gif download - thirstymag.com">
            <a:extLst>
              <a:ext uri="{FF2B5EF4-FFF2-40B4-BE49-F238E27FC236}">
                <a16:creationId xmlns:a16="http://schemas.microsoft.com/office/drawing/2014/main" id="{2B7C3703-5773-2903-462A-76D225761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100"/>
              </a:clrFrom>
              <a:clrTo>
                <a:srgbClr val="0001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704" y="3386961"/>
            <a:ext cx="228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95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78029" y="584200"/>
            <a:ext cx="1014877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כמה סוסים בתמונה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2</a:t>
            </a:r>
            <a:endParaRPr kumimoji="0" lang="he-IL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122" name="Picture 2" descr="Animated horse GIF | Horse animation, Horse pictures, Animated animals">
            <a:extLst>
              <a:ext uri="{FF2B5EF4-FFF2-40B4-BE49-F238E27FC236}">
                <a16:creationId xmlns:a16="http://schemas.microsoft.com/office/drawing/2014/main" id="{8912146D-84EE-5962-D3FA-899E9881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979" y="2203450"/>
            <a:ext cx="5427133" cy="407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8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2FF124F-5E40-F6FA-4F70-93E8D80AC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"/>
            <a:ext cx="9691380" cy="684453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DC7D01D-7D64-8A68-B4DF-0C8A7042F958}"/>
              </a:ext>
            </a:extLst>
          </p:cNvPr>
          <p:cNvSpPr txBox="1"/>
          <p:nvPr/>
        </p:nvSpPr>
        <p:spPr>
          <a:xfrm>
            <a:off x="9691380" y="-30480"/>
            <a:ext cx="2500620" cy="69865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דמות מעל קיר המקדש</a:t>
            </a:r>
            <a:r>
              <a:rPr kumimoji="0" lang="he-IL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פילים.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אש יוצאת מפתח המקדש.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יש 2 סוסים.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חץ: ימינה 4">
            <a:extLst>
              <a:ext uri="{FF2B5EF4-FFF2-40B4-BE49-F238E27FC236}">
                <a16:creationId xmlns:a16="http://schemas.microsoft.com/office/drawing/2014/main" id="{46C2B7BA-32D8-51A2-A377-D6A9C3FB0397}"/>
              </a:ext>
            </a:extLst>
          </p:cNvPr>
          <p:cNvSpPr/>
          <p:nvPr/>
        </p:nvSpPr>
        <p:spPr>
          <a:xfrm rot="18891869">
            <a:off x="7708900" y="800100"/>
            <a:ext cx="1104900" cy="508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993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9D0FFF7-3FCE-7127-5044-7B540B04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000"/>
            <a:ext cx="9164320" cy="6975999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CB4D911-3936-581E-42BC-44C51CE862F0}"/>
              </a:ext>
            </a:extLst>
          </p:cNvPr>
          <p:cNvSpPr txBox="1"/>
          <p:nvPr/>
        </p:nvSpPr>
        <p:spPr>
          <a:xfrm>
            <a:off x="6807200" y="-22619"/>
            <a:ext cx="5441273" cy="747897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עם ישראל יוצא לגלות למשך כ-2000 שנה.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עמים רבים ניסו לבנות ערים חדשות על חורבות ירושלים: הרומאים, הנוצרים, המוסלמים, הממלוכים והטורקים.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למרות הקשיים הרבים, במשך כל השנים היה יישוב יהודי בעיר.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accent1"/>
                </a:solidFill>
              </a:rPr>
              <a:t>המושלים "דאגו" להציק ליהודים אך האמונה הגדולה שבליבם והכותל המערבי ששרד חזקו אותם להמשיך וליישב את המקום הקדוש.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e-IL" sz="3200" dirty="0">
              <a:solidFill>
                <a:schemeClr val="accent1"/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983B96-B2F7-7BEB-E34B-881F9BA05364}"/>
              </a:ext>
            </a:extLst>
          </p:cNvPr>
          <p:cNvSpPr txBox="1"/>
          <p:nvPr/>
        </p:nvSpPr>
        <p:spPr>
          <a:xfrm>
            <a:off x="626849" y="206031"/>
            <a:ext cx="5715585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ד. ישוב יהודי בתוך החומות לאורך כל תקופת הגלות.</a:t>
            </a:r>
          </a:p>
        </p:txBody>
      </p:sp>
    </p:spTree>
    <p:extLst>
      <p:ext uri="{BB962C8B-B14F-4D97-AF65-F5344CB8AC3E}">
        <p14:creationId xmlns:p14="http://schemas.microsoft.com/office/powerpoint/2010/main" val="37880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9D0FFF7-3FCE-7127-5044-7B540B04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000"/>
            <a:ext cx="9164320" cy="6975999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52092B6-2EF9-F61B-C837-56A5934C602F}"/>
              </a:ext>
            </a:extLst>
          </p:cNvPr>
          <p:cNvSpPr txBox="1"/>
          <p:nvPr/>
        </p:nvSpPr>
        <p:spPr>
          <a:xfrm>
            <a:off x="9164320" y="0"/>
            <a:ext cx="3027681" cy="72943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ולאחריהן 4 שאלות.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92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רואים מכונית בתמונה?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490D8C6-1019-A4A4-3495-11A9CA7F12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655" y="4186555"/>
            <a:ext cx="329565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יש דמות על החומה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208404" y="3634980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אין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74BD04F-9A61-BD38-393B-EC696E56E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7520" y="2869813"/>
            <a:ext cx="4322439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5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רואים גג של מבנה?</a:t>
            </a:r>
            <a:endParaRPr kumimoji="0" lang="he-IL" sz="6000" b="1" i="0" u="none" strike="noStrike" kern="1200" cap="none" spc="0" normalizeH="0" baseline="0" noProof="0" dirty="0">
              <a:ln w="19050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Impact" panose="020B080603090205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2052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כן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87B3A0F-AA5E-263B-1F2A-7CDC92A1A2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615"/>
          <a:stretch/>
        </p:blipFill>
        <p:spPr>
          <a:xfrm>
            <a:off x="-219642" y="2851448"/>
            <a:ext cx="5078796" cy="342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78029" y="584200"/>
            <a:ext cx="1014877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רואים חלון כלשהוא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130624" y="3926275"/>
            <a:ext cx="1930752" cy="1077218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C17EA64-D40A-9B57-E5A5-9022ED6B50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37300" y="1185823"/>
            <a:ext cx="4717400" cy="629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2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9D0FFF7-3FCE-7127-5044-7B540B04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000"/>
            <a:ext cx="9164320" cy="6975999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C564AED-4DBB-A80B-50A5-DDEECBC9B193}"/>
              </a:ext>
            </a:extLst>
          </p:cNvPr>
          <p:cNvSpPr txBox="1"/>
          <p:nvPr/>
        </p:nvSpPr>
        <p:spPr>
          <a:xfrm>
            <a:off x="9164320" y="-30480"/>
            <a:ext cx="3027680" cy="69865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אין מכוניות בתמונה.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דמויות על החומה.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רואים גג של מבנה.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חלונות.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sz="3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4" name="חץ: למטה 3">
            <a:extLst>
              <a:ext uri="{FF2B5EF4-FFF2-40B4-BE49-F238E27FC236}">
                <a16:creationId xmlns:a16="http://schemas.microsoft.com/office/drawing/2014/main" id="{4C5CA021-B5B9-8E3E-D6DD-C7B9A5C32C83}"/>
              </a:ext>
            </a:extLst>
          </p:cNvPr>
          <p:cNvSpPr/>
          <p:nvPr/>
        </p:nvSpPr>
        <p:spPr>
          <a:xfrm>
            <a:off x="825500" y="1625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77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תמונה 1" descr="תמונה שמכילה בחוץ, ענן, שמיים, עץ&#10;&#10;התיאור נוצר באופן אוטומטי">
            <a:extLst>
              <a:ext uri="{FF2B5EF4-FFF2-40B4-BE49-F238E27FC236}">
                <a16:creationId xmlns:a16="http://schemas.microsoft.com/office/drawing/2014/main" id="{21E17195-D05A-8FF6-18AF-0533912E8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56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B30C526-DAFE-C343-18A3-FF1FBF590DD9}"/>
              </a:ext>
            </a:extLst>
          </p:cNvPr>
          <p:cNvSpPr txBox="1"/>
          <p:nvPr/>
        </p:nvSpPr>
        <p:spPr>
          <a:xfrm>
            <a:off x="221382" y="263783"/>
            <a:ext cx="4543123" cy="255454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ה. העליות לארץ</a:t>
            </a:r>
          </a:p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והיציאה מחוץ לחומות העיר העתיקה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01B4017-2625-33EB-7BFC-5ACB9B6BBF77}"/>
              </a:ext>
            </a:extLst>
          </p:cNvPr>
          <p:cNvSpPr txBox="1"/>
          <p:nvPr/>
        </p:nvSpPr>
        <p:spPr>
          <a:xfrm>
            <a:off x="7213600" y="180581"/>
            <a:ext cx="4933273" cy="655564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לפני כ-150 שנה החל גל של עליות יהודים לארץ מכל רחבי העולם.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במיוחד גברה הצפיפות בירושלים העתיקה שבתוך החומות.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למרות הסיכון שבדבר החליטו היהודים שחייבים להתרחב ולבנות שכונות מחוץ לחומות.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השכונה היהודית הראשונה "משכנות שאננים" הוקמה על ידי הנדבן היהודי-אנגלי משה </a:t>
            </a:r>
            <a:r>
              <a:rPr lang="he-IL" sz="2800" dirty="0" err="1">
                <a:solidFill>
                  <a:schemeClr val="accent1"/>
                </a:solidFill>
              </a:rPr>
              <a:t>מוניטפיורי</a:t>
            </a:r>
            <a:r>
              <a:rPr lang="he-IL" sz="2800" dirty="0">
                <a:solidFill>
                  <a:schemeClr val="accent1"/>
                </a:solidFill>
              </a:rPr>
              <a:t> ששם לו למטרה לסייע ליישוב העני בירושלים ובארץ בכלל.</a:t>
            </a:r>
          </a:p>
        </p:txBody>
      </p:sp>
    </p:spTree>
    <p:extLst>
      <p:ext uri="{BB962C8B-B14F-4D97-AF65-F5344CB8AC3E}">
        <p14:creationId xmlns:p14="http://schemas.microsoft.com/office/powerpoint/2010/main" val="377650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תמונה 1" descr="תמונה שמכילה בחוץ, ענן, שמיים, עץ&#10;&#10;התיאור נוצר באופן אוטומטי">
            <a:extLst>
              <a:ext uri="{FF2B5EF4-FFF2-40B4-BE49-F238E27FC236}">
                <a16:creationId xmlns:a16="http://schemas.microsoft.com/office/drawing/2014/main" id="{21E17195-D05A-8FF6-18AF-0533912E8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56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908B2B1-AD78-5365-0F69-E2C44DCFCB24}"/>
              </a:ext>
            </a:extLst>
          </p:cNvPr>
          <p:cNvSpPr txBox="1"/>
          <p:nvPr/>
        </p:nvSpPr>
        <p:spPr>
          <a:xfrm>
            <a:off x="5245100" y="0"/>
            <a:ext cx="6946901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</p:txBody>
      </p:sp>
    </p:spTree>
    <p:extLst>
      <p:ext uri="{BB962C8B-B14F-4D97-AF65-F5344CB8AC3E}">
        <p14:creationId xmlns:p14="http://schemas.microsoft.com/office/powerpoint/2010/main" val="212048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כמה חלונות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במבנה טחנת הרוח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208404" y="38529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4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8A4DCF4-F33C-600A-00EB-597563178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2943"/>
            <a:ext cx="3005588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123950" y="304800"/>
            <a:ext cx="106426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רואים את ארבעת הלהבים של טחנת הרוח במלואם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030604" y="3429000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</a:t>
            </a: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לא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5E2EBF2-2A0C-BFF8-1AC0-07AFA06043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850" y="3065522"/>
            <a:ext cx="3001175" cy="2376931"/>
          </a:xfrm>
          <a:prstGeom prst="rect">
            <a:avLst/>
          </a:prstGeom>
        </p:spPr>
      </p:pic>
      <p:sp>
        <p:nvSpPr>
          <p:cNvPr id="5" name="חץ: ימינה 4">
            <a:extLst>
              <a:ext uri="{FF2B5EF4-FFF2-40B4-BE49-F238E27FC236}">
                <a16:creationId xmlns:a16="http://schemas.microsoft.com/office/drawing/2014/main" id="{C99D16D9-5462-FC3A-C723-1D421E18B2D2}"/>
              </a:ext>
            </a:extLst>
          </p:cNvPr>
          <p:cNvSpPr/>
          <p:nvPr/>
        </p:nvSpPr>
        <p:spPr>
          <a:xfrm rot="5400000">
            <a:off x="1185862" y="2436048"/>
            <a:ext cx="1174750" cy="5492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883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314450" y="566678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בתמונה כולה יש יותר מ30 חלונות?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כן!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22FAF3F-20E2-5BA5-89A8-C53D8973E9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6337" y="2700641"/>
            <a:ext cx="26193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3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078029" y="584200"/>
            <a:ext cx="1014877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יש חיה כלשהיא בתמונה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6455CB1-00D3-7202-4DED-9CBF667405F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893" y="3114574"/>
            <a:ext cx="3481337" cy="34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4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תמונה 1" descr="תמונה שמכילה בחוץ, ענן, שמיים, עץ&#10;&#10;התיאור נוצר באופן אוטומטי">
            <a:extLst>
              <a:ext uri="{FF2B5EF4-FFF2-40B4-BE49-F238E27FC236}">
                <a16:creationId xmlns:a16="http://schemas.microsoft.com/office/drawing/2014/main" id="{21E17195-D05A-8FF6-18AF-0533912E82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256"/>
          <a:stretch/>
        </p:blipFill>
        <p:spPr>
          <a:xfrm>
            <a:off x="20" y="-13831"/>
            <a:ext cx="12191980" cy="685671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2FD072B-CB7F-8D1A-657F-5D1F86E372BA}"/>
              </a:ext>
            </a:extLst>
          </p:cNvPr>
          <p:cNvSpPr txBox="1"/>
          <p:nvPr/>
        </p:nvSpPr>
        <p:spPr>
          <a:xfrm>
            <a:off x="0" y="-28944"/>
            <a:ext cx="4975372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28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4 חלונות במבנה טחנת הרוח</a:t>
            </a:r>
            <a:r>
              <a:rPr kumimoji="0" lang="he-IL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רואים את הלהבים במלואם.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בתמונה יותר מ-30 חלונות.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אין בתמונה חיות.</a:t>
            </a:r>
          </a:p>
        </p:txBody>
      </p:sp>
    </p:spTree>
    <p:extLst>
      <p:ext uri="{BB962C8B-B14F-4D97-AF65-F5344CB8AC3E}">
        <p14:creationId xmlns:p14="http://schemas.microsoft.com/office/powerpoint/2010/main" val="39879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235F226-33DF-573E-9B00-79E6106B6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38816" cy="6946900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1A17D1AF-59B6-C70D-FDA1-4FC37CC3585B}"/>
              </a:ext>
            </a:extLst>
          </p:cNvPr>
          <p:cNvSpPr txBox="1"/>
          <p:nvPr/>
        </p:nvSpPr>
        <p:spPr>
          <a:xfrm>
            <a:off x="7023100" y="-9919"/>
            <a:ext cx="5123773" cy="698652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מיד לאחר ההכרזה על הקמת המדינה ב-ה' באייר תש"ח פרצה מלחמת השחרור.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בחסדי שמים הצליח צה"ל (שהוקם תוך כדי מלחמה וחיבר את כל המחתרות היהודיות) להדוף את כל צבאות ערב שניסו להשמידנו.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יחד עם זאת בירושלים המצב היה שונה- החלק המזרחי ובכללו העיר העתיקה והכותל נכבש על ידי הירדנים לאחר קרבות קשים, אחרוני היהודים סולקו מבתיהם.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 העיר כולה נחלקה לשנים. חומה גבוהה נבנתה בין שני חלקי העיר.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E339869-9AD3-23B6-EBFA-5B3BB7C6FBB0}"/>
              </a:ext>
            </a:extLst>
          </p:cNvPr>
          <p:cNvSpPr txBox="1"/>
          <p:nvPr/>
        </p:nvSpPr>
        <p:spPr>
          <a:xfrm>
            <a:off x="371920" y="162183"/>
            <a:ext cx="4543123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ו. חלוקת העיר לאחר מלחמת השחרור.</a:t>
            </a:r>
          </a:p>
        </p:txBody>
      </p:sp>
    </p:spTree>
    <p:extLst>
      <p:ext uri="{BB962C8B-B14F-4D97-AF65-F5344CB8AC3E}">
        <p14:creationId xmlns:p14="http://schemas.microsoft.com/office/powerpoint/2010/main" val="64946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235F226-33DF-573E-9B00-79E6106B6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38816" cy="694690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10BC0548-553C-964C-D67F-80A8E47FC41E}"/>
              </a:ext>
            </a:extLst>
          </p:cNvPr>
          <p:cNvSpPr txBox="1"/>
          <p:nvPr/>
        </p:nvSpPr>
        <p:spPr>
          <a:xfrm>
            <a:off x="9880600" y="0"/>
            <a:ext cx="2311401" cy="729430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he-IL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66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יש דמות בציור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 ללא חליפה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208404" y="38529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8BE04B6-F756-10BE-19A8-F54254AC1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19" y="2894598"/>
            <a:ext cx="2857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0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123950" y="304800"/>
            <a:ext cx="106426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רואים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את כפות ידיו של היושב מימין לבן-גוריון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030604" y="3429000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A2A3332-91A8-E56A-5C50-0E945793EF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25158"/>
          <a:stretch/>
        </p:blipFill>
        <p:spPr>
          <a:xfrm>
            <a:off x="1413911" y="3251534"/>
            <a:ext cx="2857500" cy="213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3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314450" y="566678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מה צבע התקרה?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512377" y="3429000"/>
            <a:ext cx="3167246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חום-אפור.</a:t>
            </a:r>
            <a:endParaRPr kumimoji="0" lang="he-IL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75DA1ECF-18A0-1796-7FC4-88ACA74EB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51" y="3280768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573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609601" y="533400"/>
            <a:ext cx="112268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יש להרצל (בתמונה) עניבה?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37B8456-945E-8703-B3DB-5084BC520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20341">
            <a:off x="818147" y="2065992"/>
            <a:ext cx="33718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4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235F226-33DF-573E-9B00-79E6106B6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38816" cy="6946900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ED26F03E-3CE1-A91D-EF0A-F62228930FCF}"/>
              </a:ext>
            </a:extLst>
          </p:cNvPr>
          <p:cNvSpPr txBox="1"/>
          <p:nvPr/>
        </p:nvSpPr>
        <p:spPr>
          <a:xfrm>
            <a:off x="10038816" y="0"/>
            <a:ext cx="2153184" cy="69865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28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e-IL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אין </a:t>
            </a: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דמות ללא חליפה</a:t>
            </a:r>
            <a:r>
              <a:rPr kumimoji="0" lang="he-IL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לא רואים את כפות ידיו של היושב מימין לבן גוריון.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צבע התקרה חום-אפור.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להרצל אין עניבה.</a:t>
            </a:r>
          </a:p>
        </p:txBody>
      </p:sp>
    </p:spTree>
    <p:extLst>
      <p:ext uri="{BB962C8B-B14F-4D97-AF65-F5344CB8AC3E}">
        <p14:creationId xmlns:p14="http://schemas.microsoft.com/office/powerpoint/2010/main" val="335995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4A8B219-A363-F811-EED9-1895E09EC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48"/>
            <a:ext cx="12191999" cy="687834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6B2D2CA-B456-3EFA-3957-147090211533}"/>
              </a:ext>
            </a:extLst>
          </p:cNvPr>
          <p:cNvSpPr txBox="1"/>
          <p:nvPr/>
        </p:nvSpPr>
        <p:spPr>
          <a:xfrm>
            <a:off x="371920" y="162183"/>
            <a:ext cx="4543123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ז. מלחמת ששת הימים ואיחוד העיר.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AA17FC2-1A1F-2331-71B8-A47FFB44A9E7}"/>
              </a:ext>
            </a:extLst>
          </p:cNvPr>
          <p:cNvSpPr txBox="1"/>
          <p:nvPr/>
        </p:nvSpPr>
        <p:spPr>
          <a:xfrm>
            <a:off x="6692900" y="-9919"/>
            <a:ext cx="5453973" cy="6986528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19 שנה חלפו בין מלחמת השחרור למלחמת ששת הימים.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מצרים, ירדן וסוריה מתכוננות למלחמה נוספת, מדינת ישראל מחליטה להקדים ולתקוף אותם.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בחסדי שמים תוך ששה ימים מצליח צה"ל להביס את צבאות האויב ולשחרר את יהודה ושומרון, חבל עזה, חצי האי סיני, רמת הגולן, חברון ו...העיר העתיקה של ירושלים.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חיילי הצנחנים פורצים לתוך החומות דרך שער האריות ומניפים את דגל ישראל על הכותל.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accent1"/>
                </a:solidFill>
              </a:rPr>
              <a:t>יום שחרור ירושלים- כ"ח אייר נקבע כחג לאומי.</a:t>
            </a:r>
          </a:p>
        </p:txBody>
      </p:sp>
    </p:spTree>
    <p:extLst>
      <p:ext uri="{BB962C8B-B14F-4D97-AF65-F5344CB8AC3E}">
        <p14:creationId xmlns:p14="http://schemas.microsoft.com/office/powerpoint/2010/main" val="19773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4A8B219-A363-F811-EED9-1895E09EC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48"/>
            <a:ext cx="12191999" cy="6878348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380E4CA-6EDA-FC63-D733-CE768D9A6462}"/>
              </a:ext>
            </a:extLst>
          </p:cNvPr>
          <p:cNvSpPr txBox="1"/>
          <p:nvPr/>
        </p:nvSpPr>
        <p:spPr>
          <a:xfrm>
            <a:off x="3149600" y="127000"/>
            <a:ext cx="6337301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שניות להתבוננות בפרטים!!</a:t>
            </a:r>
          </a:p>
        </p:txBody>
      </p:sp>
    </p:spTree>
    <p:extLst>
      <p:ext uri="{BB962C8B-B14F-4D97-AF65-F5344CB8AC3E}">
        <p14:creationId xmlns:p14="http://schemas.microsoft.com/office/powerpoint/2010/main" val="103487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663700" y="584200"/>
            <a:ext cx="95631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1: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לכמה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דמיות בתמונה יש זקן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208404" y="38529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3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0E0C018-3566-D913-99A5-98CCB97022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825" y="3049895"/>
            <a:ext cx="3083794" cy="256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70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123950" y="304800"/>
            <a:ext cx="1064260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2: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lang="he-IL" sz="6000" b="1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/>
                <a:cs typeface="Arial" panose="020B0604020202020204" pitchFamily="34" charset="0"/>
              </a:rPr>
              <a:t>האם הרב גורן עוצם עיניים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5030604" y="3429000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20FA56F-BBDA-E3E8-6713-EE50B95670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5974" y="2510389"/>
            <a:ext cx="2857500" cy="28575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D7654AA-5D71-04D1-710C-F298F21F4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9433" y="2596131"/>
            <a:ext cx="2937910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2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1314450" y="566678"/>
            <a:ext cx="95631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3: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כמה </a:t>
            </a:r>
            <a:r>
              <a:rPr kumimoji="0" lang="he-IL" sz="6000" b="1" i="0" u="none" strike="noStrike" kern="1200" cap="none" spc="0" normalizeH="0" baseline="0" noProof="0" dirty="0" err="1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כסדות</a:t>
            </a: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בוודאות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רואים בתמונה?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4800" b="1" dirty="0">
                <a:solidFill>
                  <a:prstClr val="black"/>
                </a:solidFill>
                <a:latin typeface="Impact" panose="020B0806030902050204"/>
                <a:cs typeface="Arial" panose="020B0604020202020204" pitchFamily="34" charset="0"/>
              </a:rPr>
              <a:t>4</a:t>
            </a:r>
            <a:endParaRPr kumimoji="0" lang="he-IL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D4894EE-2E7D-E224-238B-8FD6342350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282" y="3612226"/>
            <a:ext cx="3645028" cy="2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85A0617-9055-B6CA-7810-83E3E15C4653}"/>
              </a:ext>
            </a:extLst>
          </p:cNvPr>
          <p:cNvSpPr txBox="1"/>
          <p:nvPr/>
        </p:nvSpPr>
        <p:spPr>
          <a:xfrm>
            <a:off x="609601" y="533400"/>
            <a:ext cx="1122680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B80E0F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שאלה לקבוצה 4: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האם רואים את הדרגות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 על כתפיו של הרב גורן?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3E6CC07-53E4-BEB5-B254-9A2631A744D2}"/>
              </a:ext>
            </a:extLst>
          </p:cNvPr>
          <p:cNvSpPr txBox="1"/>
          <p:nvPr/>
        </p:nvSpPr>
        <p:spPr>
          <a:xfrm>
            <a:off x="4859154" y="3662412"/>
            <a:ext cx="2473692" cy="156966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/>
                <a:ea typeface="+mn-ea"/>
                <a:cs typeface="Arial" panose="020B0604020202020204" pitchFamily="34" charset="0"/>
              </a:rPr>
              <a:t>תשובה: לא!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C606CB6-67A6-87FC-F11A-858E74DBE0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815574" y="3139142"/>
            <a:ext cx="1738412" cy="26162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DE9DE621-FDB7-0760-CC43-2B5BF3FE9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50456" y="3569773"/>
            <a:ext cx="2764864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8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4A8B219-A363-F811-EED9-1895E09EC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348"/>
            <a:ext cx="12191999" cy="687834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7EE6D0A-B01B-34A2-8B6B-4F312758641D}"/>
              </a:ext>
            </a:extLst>
          </p:cNvPr>
          <p:cNvSpPr txBox="1"/>
          <p:nvPr/>
        </p:nvSpPr>
        <p:spPr>
          <a:xfrm>
            <a:off x="4356100" y="-20348"/>
            <a:ext cx="4279900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28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התשובות הנכונות: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3 בעלי זקן</a:t>
            </a:r>
            <a:r>
              <a:rPr kumimoji="0" lang="he-IL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הרב גורן אינו עוצם עיניים.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רואים 4 </a:t>
            </a:r>
            <a:r>
              <a:rPr lang="he-IL" sz="28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כסדות</a:t>
            </a: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.</a:t>
            </a:r>
          </a:p>
          <a:p>
            <a:pPr marL="514350" marR="0" lvl="0" indent="-5143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לא רואים את הדרגות.</a:t>
            </a:r>
          </a:p>
        </p:txBody>
      </p:sp>
      <p:sp>
        <p:nvSpPr>
          <p:cNvPr id="5" name="חץ: למטה 4">
            <a:extLst>
              <a:ext uri="{FF2B5EF4-FFF2-40B4-BE49-F238E27FC236}">
                <a16:creationId xmlns:a16="http://schemas.microsoft.com/office/drawing/2014/main" id="{446AAA5D-74CE-E614-FD2A-F2FAB930D6CC}"/>
              </a:ext>
            </a:extLst>
          </p:cNvPr>
          <p:cNvSpPr/>
          <p:nvPr/>
        </p:nvSpPr>
        <p:spPr>
          <a:xfrm rot="798678">
            <a:off x="0" y="317500"/>
            <a:ext cx="584200" cy="13335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21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לבוש, אדם, בחוץ, שמיים&#10;&#10;התיאור נוצר באופן אוטומטי">
            <a:extLst>
              <a:ext uri="{FF2B5EF4-FFF2-40B4-BE49-F238E27FC236}">
                <a16:creationId xmlns:a16="http://schemas.microsoft.com/office/drawing/2014/main" id="{8B230AE5-BE1D-64F3-8FB5-286B6BC5A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36" b="23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DED2F24-6305-4B40-261D-6F213A87810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יום</a:t>
            </a:r>
            <a:r>
              <a:rPr lang="en-US" sz="36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ירושלים</a:t>
            </a:r>
            <a:r>
              <a:rPr lang="en-US" sz="36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שמח</a:t>
            </a:r>
            <a:r>
              <a:rPr lang="en-US" sz="36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</p:txBody>
      </p: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2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האירוע המרכזי">
  <a:themeElements>
    <a:clrScheme name="האירוע המרכזי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האירוע המרכזי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האירוע המרכזי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1214</Words>
  <Application>Microsoft Office PowerPoint</Application>
  <PresentationFormat>מסך רחב</PresentationFormat>
  <Paragraphs>215</Paragraphs>
  <Slides>52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Impact</vt:lpstr>
      <vt:lpstr>ערכת נושא Office</vt:lpstr>
      <vt:lpstr>האירוע המרכזי</vt:lpstr>
      <vt:lpstr>"מה בתמונה"  כתתי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אחימאיר קלה</cp:lastModifiedBy>
  <cp:revision>21</cp:revision>
  <dcterms:created xsi:type="dcterms:W3CDTF">2023-04-24T11:27:34Z</dcterms:created>
  <dcterms:modified xsi:type="dcterms:W3CDTF">2026-05-13T15:01:57Z</dcterms:modified>
</cp:coreProperties>
</file>