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3"/>
    <p:sldMasterId id="214748368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6858000" cx="12192000"/>
  <p:notesSz cx="6858000" cy="9144000"/>
  <p:embeddedFontLst>
    <p:embeddedFont>
      <p:font typeface="Century Gothic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CenturyGothic-bold.fntdata"/><Relationship Id="rId30" Type="http://schemas.openxmlformats.org/officeDocument/2006/relationships/font" Target="fonts/CenturyGothic-regular.fntdata"/><Relationship Id="rId11" Type="http://schemas.openxmlformats.org/officeDocument/2006/relationships/slide" Target="slides/slide6.xml"/><Relationship Id="rId33" Type="http://schemas.openxmlformats.org/officeDocument/2006/relationships/font" Target="fonts/CenturyGothic-boldItalic.fntdata"/><Relationship Id="rId10" Type="http://schemas.openxmlformats.org/officeDocument/2006/relationships/slide" Target="slides/slide5.xml"/><Relationship Id="rId32" Type="http://schemas.openxmlformats.org/officeDocument/2006/relationships/font" Target="fonts/CenturyGothic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showMasterSp="0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41" name="Google Shape;41;p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5" name="Google Shape;55;p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showMasterSp="0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6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1" name="Google Shape;71;p6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2" name="Google Shape;72;p6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3" name="Google Shape;73;p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showMasterSp="0" type="titleOnly">
  <p:cSld name="TITLE_ONLY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9" name="Google Shape;99;p1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 showMasterSp="0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 showMasterSp="0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 showMasterSp="0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 showMasterSp="0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1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 showMasterSp="0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1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showMasterSp="0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showMasterSp="0" type="obj">
  <p:cSld name="OBJEC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19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96" name="Google Shape;196;p1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1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8" name="Google Shape;198;p1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0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0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3" name="Google Shape;203;p2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0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0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1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21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10" name="Google Shape;210;p2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2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showMasterSp="0" type="twoObj">
  <p:cSld name="TWO_OBJECTS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2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22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17" name="Google Shape;217;p22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18" name="Google Shape;218;p2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2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3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5" name="Google Shape;225;p23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6" name="Google Shape;226;p23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27" name="Google Shape;227;p23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28" name="Google Shape;228;p2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2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2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showMasterSp="0" type="titleOnly">
  <p:cSld name="TITLE_ONLY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4" name="Google Shape;234;p2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2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2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25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5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26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46" name="Google Shape;246;p26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47" name="Google Shape;247;p2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2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2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7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254" name="Google Shape;254;p27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55" name="Google Shape;255;p2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27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7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 showMasterSp="0">
  <p:cSld name="כותרת וכיתוב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8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1" name="Google Shape;261;p28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2" name="Google Shape;262;p2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2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28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8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 showMasterSp="0">
  <p:cSld name="ציטוט עם כיתוב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29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69" name="Google Shape;269;p29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0" name="Google Shape;270;p2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2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29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9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274" name="Google Shape;274;p29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75" name="Google Shape;275;p29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 showMasterSp="0">
  <p:cSld name="כרטיס שם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0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30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79" name="Google Shape;279;p3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3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3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 showMasterSp="0">
  <p:cSld name="כרטיס שם עם ציטוט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1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31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31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291" name="Google Shape;291;p31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92" name="Google Shape;292;p31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 showMasterSp="0">
  <p:cSld name="נכון או לא נכון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32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96" name="Google Shape;296;p32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297" name="Google Shape;297;p3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3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32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32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showMasterSp="0" type="vertTx">
  <p:cSld name="VERTICAL_TEXT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3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33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304" name="Google Shape;304;p3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showMasterSp="0" type="vertTitleAndTx">
  <p:cSld name="VERTICAL_TITLE_AND_VERTICAL_TEXT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4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p34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311" name="Google Shape;311;p3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3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3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0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2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18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62" name="Google Shape;162;p18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8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18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8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8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8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" name="Google Shape;174;p18"/>
          <p:cNvGrpSpPr/>
          <p:nvPr/>
        </p:nvGrpSpPr>
        <p:grpSpPr>
          <a:xfrm>
            <a:off x="27222" y="-786"/>
            <a:ext cx="2356674" cy="6854039"/>
            <a:chOff x="6627813" y="194833"/>
            <a:chExt cx="1952625" cy="5678918"/>
          </a:xfrm>
        </p:grpSpPr>
        <p:sp>
          <p:nvSpPr>
            <p:cNvPr id="175" name="Google Shape;175;p18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8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8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8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7" name="Google Shape;187;p18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9" name="Google Shape;189;p18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0" name="Google Shape;190;p1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1" name="Google Shape;191;p1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92" name="Google Shape;192;p1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sz="2000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gif"/><Relationship Id="rId4" Type="http://schemas.openxmlformats.org/officeDocument/2006/relationships/image" Target="../media/image5.png"/><Relationship Id="rId5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gif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jpg"/><Relationship Id="rId4" Type="http://schemas.openxmlformats.org/officeDocument/2006/relationships/image" Target="../media/image9.jpg"/><Relationship Id="rId5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jpg"/><Relationship Id="rId4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jpg"/><Relationship Id="rId4" Type="http://schemas.openxmlformats.org/officeDocument/2006/relationships/image" Target="../media/image23.gif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Relationship Id="rId4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5"/>
          <p:cNvSpPr txBox="1"/>
          <p:nvPr>
            <p:ph idx="1" type="body"/>
          </p:nvPr>
        </p:nvSpPr>
        <p:spPr>
          <a:xfrm>
            <a:off x="838200" y="237633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b="1" i="0" lang="iw-IL" sz="5400">
                <a:latin typeface="David"/>
                <a:ea typeface="David"/>
                <a:cs typeface="David"/>
                <a:sym typeface="David"/>
              </a:rPr>
              <a:t>מצוות השבת אבדה וטעינה</a:t>
            </a:r>
            <a:endParaRPr/>
          </a:p>
          <a:p>
            <a:pPr indent="0" lvl="0" marL="0" rtl="1" algn="ctr"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lang="iw-IL" sz="4400">
                <a:latin typeface="David"/>
                <a:ea typeface="David"/>
                <a:cs typeface="David"/>
                <a:sym typeface="David"/>
              </a:rPr>
              <a:t>פרק כב פסוקים א-ד</a:t>
            </a:r>
            <a:endParaRPr sz="5400">
              <a:latin typeface="Narkisim"/>
              <a:ea typeface="Narkisim"/>
              <a:cs typeface="Narkisim"/>
              <a:sym typeface="Narkisim"/>
            </a:endParaRPr>
          </a:p>
        </p:txBody>
      </p:sp>
      <p:pic>
        <p:nvPicPr>
          <p:cNvPr id="320" name="Google Shape;320;p35"/>
          <p:cNvPicPr preferRelativeResize="0"/>
          <p:nvPr/>
        </p:nvPicPr>
        <p:blipFill rotWithShape="1">
          <a:blip r:embed="rId3">
            <a:alphaModFix/>
          </a:blip>
          <a:srcRect b="0" l="3114" r="73641" t="470"/>
          <a:stretch/>
        </p:blipFill>
        <p:spPr>
          <a:xfrm>
            <a:off x="9715499" y="0"/>
            <a:ext cx="2476501" cy="15405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6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sp>
        <p:nvSpPr>
          <p:cNvPr id="326" name="Google Shape;326;p36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1" algn="r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327" name="Google Shape;327;p36"/>
          <p:cNvPicPr preferRelativeResize="0"/>
          <p:nvPr/>
        </p:nvPicPr>
        <p:blipFill rotWithShape="1">
          <a:blip r:embed="rId3">
            <a:alphaModFix/>
          </a:blip>
          <a:srcRect b="12336" l="36207" r="0" t="16399"/>
          <a:stretch/>
        </p:blipFill>
        <p:spPr>
          <a:xfrm>
            <a:off x="1693228" y="130399"/>
            <a:ext cx="10498772" cy="65972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7"/>
          <p:cNvSpPr txBox="1"/>
          <p:nvPr>
            <p:ph idx="1" type="body"/>
          </p:nvPr>
        </p:nvSpPr>
        <p:spPr>
          <a:xfrm>
            <a:off x="2284412" y="812800"/>
            <a:ext cx="8915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1" algn="r">
              <a:lnSpc>
                <a:spcPct val="119444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שׁוֹר אָחִיךָ אוֹ אֶת שֵׂיוֹ נִדָּחִים וְהִתְעַלַּמְתָּ מֵהֶם  הָשֵׁב תְּשִׁיבֵם 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אָחִיךָ אֵלֶיךָ וְלֹא יְדַעְתּוֹ וַאֲסַפְתּוֹ אֶל תּוֹךְ בֵּיתֶךָ וְהָיָה עִמְּךָ עַד דְּרֹשׁ אָחִיךָ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חֲמוֹר אָחִיךָ אוֹ שׁוֹרוֹ נֹפְלִים בַּדֶּרֶךְ וְהִתְעַלַּמְתָּ מֵהֶם  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8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שׁוֹר אָחִיךָ אוֹ אֶת שֵׂיוֹ נִדָּחִים וְהִתְעַלַּמְתָּ מֵהֶם  הָשֵׁב תְּשִׁיבֵם 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אָחִיךָ אֵלֶיךָ וְלֹא יְדַעְתּוֹ וַאֲסַפְתּוֹ אֶל תּוֹךְ בֵּיתֶךָ וְהָיָה עִמְּךָ עַד דְּרֹשׁ אָחִיךָ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חֲמוֹר אָחִיךָ אוֹ שׁוֹרוֹ נֹפְלִים בַּדֶּרֶךְ וְהִתְעַלַּמְתָּ מֵהֶם  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338" name="Google Shape;338;p38"/>
          <p:cNvSpPr/>
          <p:nvPr/>
        </p:nvSpPr>
        <p:spPr>
          <a:xfrm>
            <a:off x="10992678" y="1162878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9" name="Google Shape;339;p38"/>
          <p:cNvSpPr/>
          <p:nvPr/>
        </p:nvSpPr>
        <p:spPr>
          <a:xfrm>
            <a:off x="11106405" y="5381487"/>
            <a:ext cx="384313" cy="836433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0" name="Google Shape;340;p38"/>
          <p:cNvSpPr txBox="1"/>
          <p:nvPr/>
        </p:nvSpPr>
        <p:spPr>
          <a:xfrm>
            <a:off x="11298561" y="2469729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  <p:sp>
        <p:nvSpPr>
          <p:cNvPr id="341" name="Google Shape;341;p38"/>
          <p:cNvSpPr txBox="1"/>
          <p:nvPr/>
        </p:nvSpPr>
        <p:spPr>
          <a:xfrm>
            <a:off x="11298561" y="5635357"/>
            <a:ext cx="14123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טעינה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9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שׁוֹר אָחִיךָ אוֹ אֶת שֵׂיוֹ נִדָּחִים וְהִתְעַלַּמְתָּ מֵהֶם  הָשֵׁב תְּשִׁיבֵם 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אָחִיךָ אֵלֶיךָ וְלֹא יְדַעְתּוֹ וַאֲסַפְתּוֹ אֶל תּוֹךְ בֵּיתֶךָ וְהָיָה עִמְּךָ עַד דְּרֹשׁ אָחִיךָ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חֲמוֹר אָחִיךָ אוֹ שׁוֹרוֹ נֹפְלִים בַּדֶּרֶךְ וְהִתְעַלַּמְתָּ מֵהֶם  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347" name="Google Shape;347;p39"/>
          <p:cNvSpPr/>
          <p:nvPr/>
        </p:nvSpPr>
        <p:spPr>
          <a:xfrm>
            <a:off x="10992678" y="1162878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8" name="Google Shape;348;p39"/>
          <p:cNvSpPr/>
          <p:nvPr/>
        </p:nvSpPr>
        <p:spPr>
          <a:xfrm>
            <a:off x="11106405" y="5381487"/>
            <a:ext cx="384313" cy="836433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9" name="Google Shape;349;p39"/>
          <p:cNvSpPr txBox="1"/>
          <p:nvPr/>
        </p:nvSpPr>
        <p:spPr>
          <a:xfrm>
            <a:off x="11298561" y="2469729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  <p:sp>
        <p:nvSpPr>
          <p:cNvPr id="350" name="Google Shape;350;p39"/>
          <p:cNvSpPr txBox="1"/>
          <p:nvPr/>
        </p:nvSpPr>
        <p:spPr>
          <a:xfrm>
            <a:off x="11298561" y="5635357"/>
            <a:ext cx="14123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טעינה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0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לֹא תִרְאֶה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אֶת שׁוֹר אָחִיךָ אוֹ אֶת שֵׂיוֹ נִדָּחִים וְהִתְעַלַּמְתָּ מֵהֶם </a:t>
            </a:r>
            <a:r>
              <a:rPr b="0" i="0" lang="iw-IL" sz="36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הָשֵׁב תְּשִׁיבֵם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אָחִיךָ אֵלֶיךָ וְלֹא יְדַעְתּוֹ וַאֲסַפְתּוֹ אֶל תּוֹךְ בֵּיתֶךָ וְהָיָה עִמְּךָ עַד דְּרֹשׁ אָחִיךָ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356" name="Google Shape;356;p40"/>
          <p:cNvSpPr/>
          <p:nvPr/>
        </p:nvSpPr>
        <p:spPr>
          <a:xfrm>
            <a:off x="10992678" y="1162878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7" name="Google Shape;357;p40"/>
          <p:cNvSpPr txBox="1"/>
          <p:nvPr/>
        </p:nvSpPr>
        <p:spPr>
          <a:xfrm>
            <a:off x="11298561" y="2469729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1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לֹא תִרְאֶה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אֶת שׁוֹר אָחִיךָ אוֹ אֶת שֵׂיוֹ נִדָּחִים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וְהִתְעַלַּמְתָּ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מֵהֶם </a:t>
            </a:r>
            <a:r>
              <a:rPr b="0" i="0" lang="iw-IL" sz="36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הָשֵׁב תְּשִׁיבֵם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אָחִיךָ אֵלֶיךָ וְלֹא יְדַעְתּוֹ וַאֲסַפְתּוֹ אֶל תּוֹךְ בֵּיתֶךָ וְהָיָה עִמְּךָ עַד דְּרֹשׁ אָחִיךָ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363" name="Google Shape;363;p41"/>
          <p:cNvSpPr/>
          <p:nvPr/>
        </p:nvSpPr>
        <p:spPr>
          <a:xfrm>
            <a:off x="10992678" y="1162878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4" name="Google Shape;364;p41"/>
          <p:cNvSpPr txBox="1"/>
          <p:nvPr/>
        </p:nvSpPr>
        <p:spPr>
          <a:xfrm>
            <a:off x="11298561" y="2469729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חופש בחירה או חובה לציית? – בית חב&quot;ד רמת אביב" id="369" name="Google Shape;36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581" y="2966721"/>
            <a:ext cx="6785551" cy="33927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eep" id="370" name="Google Shape;37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47555" y="3306627"/>
            <a:ext cx="2541620" cy="2712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לגו, צהוב, צעצוע, כתום&#10;&#10;התיאור נוצר באופן אוטומטי" id="375" name="Google Shape;37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09" y="1024238"/>
            <a:ext cx="7620000" cy="571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eep" id="376" name="Google Shape;37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77292" y="3529505"/>
            <a:ext cx="2583747" cy="27443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verin Eyes Emoji (Page 1) - Line.17QQ.com" id="377" name="Google Shape;377;p43"/>
          <p:cNvPicPr preferRelativeResize="0"/>
          <p:nvPr/>
        </p:nvPicPr>
        <p:blipFill rotWithShape="1">
          <a:blip r:embed="rId5">
            <a:alphaModFix/>
          </a:blip>
          <a:srcRect b="7284" l="0" r="0" t="0"/>
          <a:stretch/>
        </p:blipFill>
        <p:spPr>
          <a:xfrm>
            <a:off x="2354898" y="3068320"/>
            <a:ext cx="1858795" cy="1597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4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לֹא תִרְאֶה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אֶת שׁוֹר אָחִיךָ אוֹ אֶת שֵׂיוֹ נִדָּחִים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וְהִתְעַלַּמְתָּ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מֵהֶם </a:t>
            </a:r>
            <a:r>
              <a:rPr b="0" i="0" lang="iw-IL" sz="36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הָשֵׁב תְּשִׁיבֵם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אָחִיךָ אֵלֶיךָ וְלֹא יְדַעְתּוֹ וַאֲסַפְתּוֹ אֶל תּוֹךְ בֵּיתֶךָ וְהָיָה עִמְּךָ עַד דְּרֹשׁ אָחִיךָ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383" name="Google Shape;383;p44"/>
          <p:cNvSpPr/>
          <p:nvPr/>
        </p:nvSpPr>
        <p:spPr>
          <a:xfrm>
            <a:off x="10992678" y="1162878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4" name="Google Shape;384;p44"/>
          <p:cNvSpPr txBox="1"/>
          <p:nvPr/>
        </p:nvSpPr>
        <p:spPr>
          <a:xfrm>
            <a:off x="11298561" y="2469729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  <p:pic>
        <p:nvPicPr>
          <p:cNvPr descr="Mum At Large: Brotherly love... for now | The Northern Echo" id="385" name="Google Shape;38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1757" y="4737562"/>
            <a:ext cx="2990531" cy="1898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5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שׁוֹר אָחִיךָ אוֹ אֶת שֵׂיוֹ נִדָּחִים וְהִתְעַלַּמְתָּ מֵהֶם הָשֵׁב תְּשִׁיבֵם 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7B230B"/>
                </a:solidFill>
                <a:latin typeface="David"/>
                <a:ea typeface="David"/>
                <a:cs typeface="David"/>
                <a:sym typeface="David"/>
              </a:rPr>
              <a:t>וְאִם לֹא קָרוֹב אָחִיךָ אֵלֶיךָ וְלֹא יְדַעְתּוֹ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וַאֲסַפְתּוֹ אֶל תּוֹךְ בֵּיתֶךָ וְהָיָה עִמְּךָ עַד דְּרֹשׁ אָחִיךָ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391" name="Google Shape;391;p45"/>
          <p:cNvSpPr/>
          <p:nvPr/>
        </p:nvSpPr>
        <p:spPr>
          <a:xfrm>
            <a:off x="10992678" y="1162878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2" name="Google Shape;392;p45"/>
          <p:cNvSpPr txBox="1"/>
          <p:nvPr/>
        </p:nvSpPr>
        <p:spPr>
          <a:xfrm>
            <a:off x="11298561" y="2469729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  <p:pic>
        <p:nvPicPr>
          <p:cNvPr descr="Pin on EMOTICONS, SMILEYS, GIFS, ANIMATIONS" id="393" name="Google Shape;39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4561840"/>
            <a:ext cx="2464570" cy="203327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45"/>
          <p:cNvSpPr txBox="1"/>
          <p:nvPr/>
        </p:nvSpPr>
        <p:spPr>
          <a:xfrm>
            <a:off x="1284081" y="3546176"/>
            <a:ext cx="96409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/>
          </a:p>
        </p:txBody>
      </p:sp>
      <p:sp>
        <p:nvSpPr>
          <p:cNvPr id="395" name="Google Shape;395;p45"/>
          <p:cNvSpPr txBox="1"/>
          <p:nvPr/>
        </p:nvSpPr>
        <p:spPr>
          <a:xfrm>
            <a:off x="949906" y="3546177"/>
            <a:ext cx="96409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6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שׁוֹר אָחִיךָ אוֹ אֶת שֵׂיוֹ נִדָּחִים וְהִתְעַלַּמְתָּ מֵהֶם הָשֵׁב תְּשִׁיבֵם 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אָחִיךָ אֵלֶיךָ וְלֹא יְדַעְתּוֹ </a:t>
            </a:r>
            <a:r>
              <a:rPr b="0" i="0" lang="iw-IL" sz="3600">
                <a:solidFill>
                  <a:srgbClr val="7B230B"/>
                </a:solidFill>
                <a:latin typeface="David"/>
                <a:ea typeface="David"/>
                <a:cs typeface="David"/>
                <a:sym typeface="David"/>
              </a:rPr>
              <a:t>וַאֲסַפְתּוֹ אֶל תּוֹךְ בֵּיתֶךָ וְהָיָה עִמְּךָ עַד דְּרֹשׁ אָחִיךָ אֹתוֹ וַהֲשֵׁבֹתוֹ לוֹ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401" name="Google Shape;401;p46"/>
          <p:cNvSpPr/>
          <p:nvPr/>
        </p:nvSpPr>
        <p:spPr>
          <a:xfrm>
            <a:off x="10992678" y="1162878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46"/>
          <p:cNvSpPr txBox="1"/>
          <p:nvPr/>
        </p:nvSpPr>
        <p:spPr>
          <a:xfrm>
            <a:off x="11298561" y="2469729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  <p:sp>
        <p:nvSpPr>
          <p:cNvPr id="403" name="Google Shape;403;p46"/>
          <p:cNvSpPr txBox="1"/>
          <p:nvPr/>
        </p:nvSpPr>
        <p:spPr>
          <a:xfrm>
            <a:off x="1284081" y="3546176"/>
            <a:ext cx="96409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!</a:t>
            </a:r>
            <a:endParaRPr/>
          </a:p>
        </p:txBody>
      </p:sp>
      <p:sp>
        <p:nvSpPr>
          <p:cNvPr id="404" name="Google Shape;404;p46"/>
          <p:cNvSpPr txBox="1"/>
          <p:nvPr/>
        </p:nvSpPr>
        <p:spPr>
          <a:xfrm>
            <a:off x="1055037" y="3546176"/>
            <a:ext cx="964095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!</a:t>
            </a:r>
            <a:endParaRPr/>
          </a:p>
        </p:txBody>
      </p:sp>
      <p:pic>
        <p:nvPicPr>
          <p:cNvPr descr="Nice Idea Hands Up Emoji" id="405" name="Google Shape;405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518" y="4418123"/>
            <a:ext cx="2286842" cy="2286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7"/>
          <p:cNvSpPr txBox="1"/>
          <p:nvPr>
            <p:ph type="title"/>
          </p:nvPr>
        </p:nvSpPr>
        <p:spPr>
          <a:xfrm>
            <a:off x="2298285" y="8273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4C6A7D"/>
              </a:buClr>
              <a:buSzPct val="100000"/>
              <a:buFont typeface="Narkisim"/>
              <a:buNone/>
            </a:pPr>
            <a:r>
              <a:rPr b="1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  <a:t>מעשה</a:t>
            </a:r>
            <a: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  <a:t> ועבר אדם אחד על פתח ביתו והניח שם תרנגולים, ומצאתן אשתו של רבי חנינא בן דוסא, ואמר לה: אל תאכלי מביציהן. </a:t>
            </a:r>
            <a:b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</a:br>
            <a: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  <a:t>והרבו ביצים ותרנגולים, והיו מצערים אותם</a:t>
            </a:r>
            <a:b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</a:br>
            <a: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  <a:t>ומכרן וקנה בדמיהן עזים. </a:t>
            </a:r>
            <a:b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</a:br>
            <a: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  <a:t>פעם אחת עבר אותו אדם שאבדו ממנו התרנגולים, ואמר לחבירו: בכאן הנחתי התרנגולים שלי!</a:t>
            </a:r>
            <a:b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</a:br>
            <a: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  <a:t>שמע רבי חנינא, אמר לו: יש לך בהן סימן? - אמר לו: הן. נתן לו סימן ונטל את העיזים, והן הן העיזים שהביאו דובים בקרניהם</a:t>
            </a:r>
            <a:b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</a:br>
            <a:r>
              <a:rPr b="0" i="0" lang="iw-IL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  <a:t>											</a:t>
            </a:r>
            <a:r>
              <a:rPr b="0" i="0" lang="iw-IL" sz="2700">
                <a:solidFill>
                  <a:srgbClr val="4C6A7D"/>
                </a:solidFill>
                <a:latin typeface="Narkisim"/>
                <a:ea typeface="Narkisim"/>
                <a:cs typeface="Narkisim"/>
                <a:sym typeface="Narkisim"/>
              </a:rPr>
              <a:t>(גמרא בבלי, מסכת תענית כה.)</a:t>
            </a:r>
            <a:endParaRPr/>
          </a:p>
        </p:txBody>
      </p:sp>
      <p:pic>
        <p:nvPicPr>
          <p:cNvPr id="411" name="Google Shape;41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0605" y="2017953"/>
            <a:ext cx="2029875" cy="11418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דשא של תחום, ליעוס, עזים. | CanStock" id="412" name="Google Shape;412;p47"/>
          <p:cNvPicPr preferRelativeResize="0"/>
          <p:nvPr/>
        </p:nvPicPr>
        <p:blipFill rotWithShape="1">
          <a:blip r:embed="rId4">
            <a:alphaModFix/>
          </a:blip>
          <a:srcRect b="9490" l="0" r="0" t="0"/>
          <a:stretch/>
        </p:blipFill>
        <p:spPr>
          <a:xfrm>
            <a:off x="540605" y="3772405"/>
            <a:ext cx="1919287" cy="1155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8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וְכֵן תַּעֲשֶׂה לַחֲמֹרוֹ </a:t>
            </a:r>
            <a:endParaRPr/>
          </a:p>
          <a:p>
            <a:pPr indent="0" lvl="0" marL="0" rtl="1" algn="r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וְכֵן תַּעֲשֶׂה לְשִׂמְלָתוֹ </a:t>
            </a:r>
            <a:endParaRPr/>
          </a:p>
          <a:p>
            <a:pPr indent="0" lvl="0" marL="0" rtl="1" algn="r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וְכֵן תַּעֲשֶׂה לְכָל אֲבֵדַת אָחִיךָ </a:t>
            </a:r>
            <a:endParaRPr/>
          </a:p>
          <a:p>
            <a:pPr indent="0" lvl="0" marL="0" rtl="1" algn="r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אֲשֶׁר תֹּאבַד מִמֶּנּוּ וּמְצָאתָהּ </a:t>
            </a:r>
            <a:endParaRPr/>
          </a:p>
          <a:p>
            <a:pPr indent="0" lvl="0" marL="0" rtl="1" algn="r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9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וְכֵן תַּעֲשֶׂה לַחֲמֹרוֹ </a:t>
            </a:r>
            <a:endParaRPr/>
          </a:p>
          <a:p>
            <a:pPr indent="0" lvl="0" marL="0" rtl="1" algn="r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וְכֵן תַּעֲשֶׂה לְשִׂמְלָתוֹ </a:t>
            </a:r>
            <a:endParaRPr/>
          </a:p>
          <a:p>
            <a:pPr indent="0" lvl="0" marL="0" rtl="1" algn="r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וְכֵן תַּעֲשֶׂה </a:t>
            </a:r>
            <a:r>
              <a:rPr b="0" i="0" lang="iw-IL" sz="44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לְכָל</a:t>
            </a: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אֲבֵדַת אָחִיךָ </a:t>
            </a:r>
            <a:endParaRPr/>
          </a:p>
          <a:p>
            <a:pPr indent="0" lvl="0" marL="0" rtl="1" algn="r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אֲשֶׁר תֹּאבַד מִמֶּנּוּ וּמְצָאתָהּ </a:t>
            </a:r>
            <a:endParaRPr/>
          </a:p>
          <a:p>
            <a:pPr indent="0" lvl="0" marL="0" rtl="1" algn="r">
              <a:lnSpc>
                <a:spcPct val="113636"/>
              </a:lnSpc>
              <a:spcBef>
                <a:spcPts val="1000"/>
              </a:spcBef>
              <a:spcAft>
                <a:spcPts val="0"/>
              </a:spcAft>
              <a:buSzPts val="4400"/>
              <a:buNone/>
            </a:pPr>
            <a:r>
              <a:rPr b="0" i="0" lang="iw-IL" sz="44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לֹא תוּכַל לְהִתְעַלֵּם</a:t>
            </a:r>
            <a:r>
              <a:rPr b="0" i="0" lang="iw-IL" sz="4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LED אור לפיד מרחוק בקרת סאונד אבד את מפתח רכב מנוע Finder Locator Keychain  מיני מעורר איתור מסלול מפתח ארנק טלפון 30|עוקבי פעילויות חכמות| - AliExpress" id="423" name="Google Shape;4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8045" y="1865312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ארנק עור לגבר | תא למטבעות מבית המותג גבעוני" id="424" name="Google Shape;424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5192" y="4583748"/>
            <a:ext cx="1755775" cy="1755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כדורסל מס' 3 לילדים, כדור כדורסל גומי גודל 3 - טוטאל ספורט" id="425" name="Google Shape;425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81374" y="3688080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0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</a:pPr>
            <a:r>
              <a:t/>
            </a:r>
            <a:endParaRPr/>
          </a:p>
        </p:txBody>
      </p:sp>
      <p:pic>
        <p:nvPicPr>
          <p:cNvPr descr="איבדתם משהו ברכבת ישראל? אל תרימו ידיים | חדשות היום" id="431" name="Google Shape;431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158" y="2531661"/>
            <a:ext cx="4892692" cy="3297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50"/>
          <p:cNvPicPr preferRelativeResize="0"/>
          <p:nvPr/>
        </p:nvPicPr>
        <p:blipFill rotWithShape="1">
          <a:blip r:embed="rId4">
            <a:alphaModFix/>
          </a:blip>
          <a:srcRect b="12644" l="15000" r="15776" t="19463"/>
          <a:stretch/>
        </p:blipFill>
        <p:spPr>
          <a:xfrm>
            <a:off x="5580624" y="2531661"/>
            <a:ext cx="6204976" cy="34231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51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שׁוֹר אָחִיךָ אוֹ אֶת שֵׂיוֹ נִדָּחִים וְהִתְעַלַּמְתָּ מֵהֶם  הָשֵׁב תְּשִׁיבֵם 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אָחִיךָ אֵלֶיךָ וְלֹא יְדַעְתּוֹ וַאֲסַפְתּוֹ אֶל תּוֹךְ בֵּיתֶךָ וְהָיָה עִמְּךָ עַד דְּרֹשׁ אָחִיךָ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0C0C0C"/>
                </a:solidFill>
                <a:latin typeface="David"/>
                <a:ea typeface="David"/>
                <a:cs typeface="David"/>
                <a:sym typeface="David"/>
              </a:rPr>
              <a:t>לֹא תִרְאֶה אֶת חֲמוֹר אָחִיךָ אוֹ שׁוֹרוֹ נֹפְלִים בַּדֶּרֶךְ וְהִתְעַלַּמְתָּ מֵהֶם 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438" name="Google Shape;438;p51"/>
          <p:cNvSpPr/>
          <p:nvPr/>
        </p:nvSpPr>
        <p:spPr>
          <a:xfrm>
            <a:off x="10992678" y="1162878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9" name="Google Shape;439;p51"/>
          <p:cNvSpPr/>
          <p:nvPr/>
        </p:nvSpPr>
        <p:spPr>
          <a:xfrm>
            <a:off x="11106405" y="5381487"/>
            <a:ext cx="384313" cy="836433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0" name="Google Shape;440;p51"/>
          <p:cNvSpPr txBox="1"/>
          <p:nvPr/>
        </p:nvSpPr>
        <p:spPr>
          <a:xfrm>
            <a:off x="11298561" y="2469729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  <p:sp>
        <p:nvSpPr>
          <p:cNvPr id="441" name="Google Shape;441;p51"/>
          <p:cNvSpPr txBox="1"/>
          <p:nvPr/>
        </p:nvSpPr>
        <p:spPr>
          <a:xfrm>
            <a:off x="11298561" y="5635357"/>
            <a:ext cx="14123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טעינה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2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לֹא תִרְאֶה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אֶת חֲמוֹר אָחִיךָ אוֹ שׁוֹרוֹ נֹפְלִים בַּדֶּרֶךְ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וְהִתְעַלַּמְתָּ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מֵהֶם  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3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לֹא תִרְאֶה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אֶת חֲמוֹר אָחִיךָ אוֹ שׁוֹרוֹ נֹפְלִים בַּדֶּרֶךְ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וְהִתְעַלַּמְתָּ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מֵהֶם  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האחריות המוסרית של האדם לבעלי החיים - פרשת השבוע - הארץ" id="452" name="Google Shape;45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8171" y="2753360"/>
            <a:ext cx="4604633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4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לֹא תִרְאֶה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אֶת חֲמוֹר אָחִיךָ אוֹ שׁוֹרוֹ נֹפְלִים בַּדֶּרֶךְ </a:t>
            </a:r>
            <a:r>
              <a:rPr b="0" i="0" lang="iw-IL" sz="3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וְהִתְעַלַּמְתָּ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מֵהֶם  </a:t>
            </a:r>
            <a:r>
              <a:rPr b="0" i="0" lang="iw-IL" sz="3600">
                <a:solidFill>
                  <a:srgbClr val="0070C0"/>
                </a:solidFill>
                <a:latin typeface="David"/>
                <a:ea typeface="David"/>
                <a:cs typeface="David"/>
                <a:sym typeface="David"/>
              </a:rPr>
              <a:t>הָקֵם תָּקִים עִמּוֹ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האחריות המוסרית של האדם לבעלי החיים - פרשת השבוע - הארץ" id="458" name="Google Shape;45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8171" y="2753360"/>
            <a:ext cx="4604633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55"/>
          <p:cNvSpPr txBox="1"/>
          <p:nvPr>
            <p:ph idx="1" type="body"/>
          </p:nvPr>
        </p:nvSpPr>
        <p:spPr>
          <a:xfrm>
            <a:off x="2152332" y="944880"/>
            <a:ext cx="8915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0" i="0" lang="iw-IL" sz="3600">
                <a:solidFill>
                  <a:srgbClr val="0C0C0C"/>
                </a:solidFill>
                <a:latin typeface="David"/>
                <a:ea typeface="David"/>
                <a:cs typeface="David"/>
                <a:sym typeface="David"/>
              </a:rPr>
              <a:t>לֹא תִרְאֶה אֶת חֲמוֹר אָחִיךָ אוֹ שׁוֹרוֹ נֹפְלִים בַּדֶּרֶךְ וְהִתְעַלַּמְתָּ מֵהֶם 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  <p:pic>
        <p:nvPicPr>
          <p:cNvPr descr="Man Pushing Car Stuck In Snow Cartoon Clipart Vector - FriendlyStock | Car  stuck in snow, Cartoon clip art, Cartoon" id="464" name="Google Shape;464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3833" y="4530903"/>
            <a:ext cx="2924463" cy="1946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9 Clock Gifs - Gif Abyss" id="465" name="Google Shape;465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38265" y="3942079"/>
            <a:ext cx="2406015" cy="24060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6"/>
          <p:cNvSpPr txBox="1"/>
          <p:nvPr>
            <p:ph idx="1" type="body"/>
          </p:nvPr>
        </p:nvSpPr>
        <p:spPr>
          <a:xfrm>
            <a:off x="2643754" y="518289"/>
            <a:ext cx="8366573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שׁוֹר 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אָחִיךָ אוֹ אֶת שֵׂיוֹ נִדָּחִים וְהִתְעַלַּמְתָּ מֵהֶם  הָשֵׁב תְּשִׁיבֵם לְאָחִיךָ: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אָחִיךָ אֵלֶיךָ וְלֹא יְדַעְתּוֹ וַאֲסַפְתּוֹ אֶל תּוֹךְ בֵּיתֶךָ וְהָיָה עִמְּךָ עַד דְּרֹשׁ אָחִיךָ אֹתוֹ וַהֲשֵׁבֹתו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אֲבֵדַת אָחִיךָ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חֲמוֹר</a:t>
            </a:r>
            <a:r>
              <a:rPr lang="iw-IL" sz="3600">
                <a:solidFill>
                  <a:srgbClr val="00B05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אָחִיךָ אוֹ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שׁוֹרוֹ נֹפְלִים בַּדֶּרֶךְ וְהִתְעַלַּמְתָּ מֵהֶם  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471" name="Google Shape;471;p56"/>
          <p:cNvSpPr/>
          <p:nvPr/>
        </p:nvSpPr>
        <p:spPr>
          <a:xfrm>
            <a:off x="10953605" y="861803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2" name="Google Shape;472;p56"/>
          <p:cNvSpPr/>
          <p:nvPr/>
        </p:nvSpPr>
        <p:spPr>
          <a:xfrm>
            <a:off x="10969710" y="5090830"/>
            <a:ext cx="384313" cy="836433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73" name="Google Shape;473;p56"/>
          <p:cNvSpPr txBox="1"/>
          <p:nvPr/>
        </p:nvSpPr>
        <p:spPr>
          <a:xfrm>
            <a:off x="11298560" y="2249012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  <p:sp>
        <p:nvSpPr>
          <p:cNvPr id="474" name="Google Shape;474;p56"/>
          <p:cNvSpPr txBox="1"/>
          <p:nvPr/>
        </p:nvSpPr>
        <p:spPr>
          <a:xfrm>
            <a:off x="11221961" y="5324380"/>
            <a:ext cx="14123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טעינה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7"/>
          <p:cNvSpPr txBox="1"/>
          <p:nvPr>
            <p:ph idx="1" type="body"/>
          </p:nvPr>
        </p:nvSpPr>
        <p:spPr>
          <a:xfrm>
            <a:off x="2643754" y="518289"/>
            <a:ext cx="8366573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1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i="0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שׁוֹר </a:t>
            </a:r>
            <a:r>
              <a:rPr b="0" i="0" lang="iw-IL" sz="3600">
                <a:solidFill>
                  <a:srgbClr val="00B050"/>
                </a:solidFill>
                <a:latin typeface="David"/>
                <a:ea typeface="David"/>
                <a:cs typeface="David"/>
                <a:sym typeface="David"/>
              </a:rPr>
              <a:t>אָחִיך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ָ אוֹ אֶת שֵׂיוֹ נִדָּחִים וְהִתְעַלַּמְתָּ מֵהֶם  הָשֵׁב תְּשִׁיבֵם לְ</a:t>
            </a:r>
            <a:r>
              <a:rPr lang="iw-IL" sz="3600">
                <a:solidFill>
                  <a:srgbClr val="00B050"/>
                </a:solidFill>
                <a:latin typeface="David"/>
                <a:ea typeface="David"/>
                <a:cs typeface="David"/>
                <a:sym typeface="David"/>
              </a:rPr>
              <a:t>אָחִיך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ָ: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וְאִם לֹא קָרוֹב </a:t>
            </a:r>
            <a:r>
              <a:rPr lang="iw-IL" sz="3600">
                <a:solidFill>
                  <a:srgbClr val="00B050"/>
                </a:solidFill>
                <a:latin typeface="David"/>
                <a:ea typeface="David"/>
                <a:cs typeface="David"/>
                <a:sym typeface="David"/>
              </a:rPr>
              <a:t>אָחִיךָ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אֵלֶיךָ וְלֹא יְדַעְתּוֹ וַאֲסַפְתּוֹ אֶל תּוֹךְ בֵּיתֶךָ וְהָיָה עִמְּךָ עַד דְּרֹשׁ </a:t>
            </a:r>
            <a:r>
              <a:rPr lang="iw-IL" sz="3600">
                <a:solidFill>
                  <a:srgbClr val="00B050"/>
                </a:solidFill>
                <a:latin typeface="David"/>
                <a:ea typeface="David"/>
                <a:cs typeface="David"/>
                <a:sym typeface="David"/>
              </a:rPr>
              <a:t>אָחִיךָ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אֹתוֹ וַהֲשֵׁבֹתוֹ לוֹ:  </a:t>
            </a: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וְכֵן תַּעֲשֶׂה לַחֲמֹרוֹ וְכֵן תַּעֲשֶׂה לְשִׂמְלָתוֹ וְכֵן תַּעֲשֶׂה לְכָל אֲבֵדַת </a:t>
            </a:r>
            <a:r>
              <a:rPr lang="iw-IL" sz="3600">
                <a:solidFill>
                  <a:srgbClr val="00B050"/>
                </a:solidFill>
                <a:latin typeface="David"/>
                <a:ea typeface="David"/>
                <a:cs typeface="David"/>
                <a:sym typeface="David"/>
              </a:rPr>
              <a:t>אָחִיךָ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אֲשֶׁר תֹּאבַד מִמֶּנּוּ וּמְצָאתָהּ לֹא תוּכַל לְהִתְעַלֵּם: </a:t>
            </a:r>
            <a:endParaRPr/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 b="0" i="0" sz="36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iw-IL" sz="28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לֹא תִרְאֶה אֶת חֲמוֹר</a:t>
            </a:r>
            <a:r>
              <a:rPr lang="iw-IL" sz="3600">
                <a:solidFill>
                  <a:srgbClr val="00B050"/>
                </a:solidFill>
                <a:latin typeface="David"/>
                <a:ea typeface="David"/>
                <a:cs typeface="David"/>
                <a:sym typeface="David"/>
              </a:rPr>
              <a:t> אָחִיךָ </a:t>
            </a:r>
            <a:r>
              <a:rPr b="0" i="0"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אוֹ שׁוֹרוֹ נֹפְלִים בַּדֶּרֶךְ וְהִתְעַלַּמְתָּ מֵהֶם  הָקֵם תָּקִים עִמּוֹ. </a:t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480" name="Google Shape;480;p57"/>
          <p:cNvSpPr/>
          <p:nvPr/>
        </p:nvSpPr>
        <p:spPr>
          <a:xfrm>
            <a:off x="10953605" y="861803"/>
            <a:ext cx="536713" cy="3260035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1" name="Google Shape;481;p57"/>
          <p:cNvSpPr/>
          <p:nvPr/>
        </p:nvSpPr>
        <p:spPr>
          <a:xfrm>
            <a:off x="10969710" y="5090830"/>
            <a:ext cx="384313" cy="836433"/>
          </a:xfrm>
          <a:prstGeom prst="leftBrace">
            <a:avLst>
              <a:gd fmla="val 8333" name="adj1"/>
              <a:gd fmla="val 50000" name="adj2"/>
            </a:avLst>
          </a:prstGeom>
          <a:noFill/>
          <a:ln cap="rnd" cmpd="sng" w="9525">
            <a:solidFill>
              <a:srgbClr val="9D2D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2" name="Google Shape;482;p57"/>
          <p:cNvSpPr txBox="1"/>
          <p:nvPr/>
        </p:nvSpPr>
        <p:spPr>
          <a:xfrm>
            <a:off x="11298560" y="2249012"/>
            <a:ext cx="141237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השבת אבדה</a:t>
            </a:r>
            <a:endParaRPr/>
          </a:p>
        </p:txBody>
      </p:sp>
      <p:sp>
        <p:nvSpPr>
          <p:cNvPr id="483" name="Google Shape;483;p57"/>
          <p:cNvSpPr txBox="1"/>
          <p:nvPr/>
        </p:nvSpPr>
        <p:spPr>
          <a:xfrm>
            <a:off x="11221961" y="5324380"/>
            <a:ext cx="141237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טעינה</a:t>
            </a:r>
            <a:endParaRPr/>
          </a:p>
        </p:txBody>
      </p:sp>
      <p:pic>
        <p:nvPicPr>
          <p:cNvPr descr="Brotherly Love Images, Stock Photos &amp; Vectors | Shutterstock" id="484" name="Google Shape;484;p57"/>
          <p:cNvPicPr preferRelativeResize="0"/>
          <p:nvPr/>
        </p:nvPicPr>
        <p:blipFill rotWithShape="1">
          <a:blip r:embed="rId3">
            <a:alphaModFix/>
          </a:blip>
          <a:srcRect b="11185" l="0" r="0" t="0"/>
          <a:stretch/>
        </p:blipFill>
        <p:spPr>
          <a:xfrm>
            <a:off x="143648" y="4410317"/>
            <a:ext cx="3450890" cy="2197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58"/>
          <p:cNvSpPr txBox="1"/>
          <p:nvPr>
            <p:ph type="title"/>
          </p:nvPr>
        </p:nvSpPr>
        <p:spPr>
          <a:xfrm>
            <a:off x="6583680" y="2534190"/>
            <a:ext cx="5053012" cy="2804890"/>
          </a:xfrm>
          <a:prstGeom prst="rect">
            <a:avLst/>
          </a:prstGeom>
          <a:solidFill>
            <a:srgbClr val="EE6C49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</a:pPr>
            <a:r>
              <a:rPr b="1" lang="iw-IL" sz="7200"/>
              <a:t>לא להתעלמות</a:t>
            </a:r>
            <a:endParaRPr/>
          </a:p>
        </p:txBody>
      </p:sp>
      <p:sp>
        <p:nvSpPr>
          <p:cNvPr id="490" name="Google Shape;490;p58"/>
          <p:cNvSpPr txBox="1"/>
          <p:nvPr/>
        </p:nvSpPr>
        <p:spPr>
          <a:xfrm>
            <a:off x="772160" y="2534190"/>
            <a:ext cx="5053012" cy="2804890"/>
          </a:xfrm>
          <a:prstGeom prst="rect">
            <a:avLst/>
          </a:prstGeom>
          <a:solidFill>
            <a:srgbClr val="B6C88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</a:pPr>
            <a:r>
              <a:rPr b="1" lang="iw-IL" sz="7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כן 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entury Gothic"/>
              <a:buNone/>
            </a:pPr>
            <a:r>
              <a:rPr b="1" lang="iw-IL" sz="7200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לאחווה</a:t>
            </a:r>
            <a:endParaRPr/>
          </a:p>
        </p:txBody>
      </p:sp>
      <p:pic>
        <p:nvPicPr>
          <p:cNvPr descr="עוקץ? מודעה ב'ישראל היום': ביבי כלב - כיכר השבת" id="491" name="Google Shape;49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415195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צפו ב-90 שניות: כיצד זוכים לניסים בזכות מצות השבת אבידה? - הידברות" id="492" name="Google Shape;492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06738" y="415195"/>
            <a:ext cx="261937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עשן מתפתל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