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56" r:id="rId16"/>
    <p:sldId id="279" r:id="rId17"/>
    <p:sldId id="273" r:id="rId18"/>
    <p:sldId id="271" r:id="rId19"/>
    <p:sldId id="274" r:id="rId20"/>
    <p:sldId id="275" r:id="rId21"/>
    <p:sldId id="276" r:id="rId22"/>
    <p:sldId id="277" r:id="rId23"/>
    <p:sldId id="278" r:id="rId24"/>
    <p:sldId id="286" r:id="rId25"/>
    <p:sldId id="280" r:id="rId26"/>
    <p:sldId id="281" r:id="rId27"/>
    <p:sldId id="282" r:id="rId28"/>
    <p:sldId id="283" r:id="rId29"/>
    <p:sldId id="284" r:id="rId30"/>
    <p:sldId id="285" r:id="rId31"/>
    <p:sldId id="272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3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9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80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8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17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91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4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49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19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68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2C47E-C0CE-411E-86AE-14C41587483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FB662-C03F-47A5-8F06-C559853C8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20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hyperlink" Target="https://www.google.co.il/url?sa=i&amp;rct=j&amp;q=&amp;esrc=s&amp;source=images&amp;cd=&amp;cad=rja&amp;uact=8&amp;ved=&amp;url=https://www.flickr.com/photos/alexyo1968/sets/72157625023207532/&amp;ei=4oQmVdjrN4OYsAHxoYEo&amp;bvm=bv.90237346,d.bGg&amp;psig=AFQjCNEekco-1yJAuwSgZ4DrHk0wNTdyQA&amp;ust=1428674147486325" TargetMode="Externa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2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il/url?sa=i&amp;rct=j&amp;q=&amp;esrc=s&amp;source=images&amp;cd=&amp;cad=rja&amp;uact=8&amp;ved=&amp;url=https://www.flickr.com/photos/alexyo1968/sets/72157625023207532/&amp;ei=4oQmVdjrN4OYsAHxoYEo&amp;bvm=bv.90237346,d.bGg&amp;psig=AFQjCNEekco-1yJAuwSgZ4DrHk0wNTdyQA&amp;ust=1428674147486325" TargetMode="External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9.jpeg" /><Relationship Id="rId4" Type="http://schemas.openxmlformats.org/officeDocument/2006/relationships/image" Target="../media/image20.jpeg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9.jpeg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 /><Relationship Id="rId2" Type="http://schemas.openxmlformats.org/officeDocument/2006/relationships/hyperlink" Target="https://www.google.co.il/url?sa=i&amp;rct=j&amp;q=&amp;esrc=s&amp;source=images&amp;cd=&amp;cad=rja&amp;uact=8&amp;ved=&amp;url=https://www.flickr.com/photos/alexyo1968/sets/72157625023207532/&amp;ei=4oQmVdjrN4OYsAHxoYEo&amp;bvm=bv.90237346,d.bGg&amp;psig=AFQjCNEekco-1yJAuwSgZ4DrHk0wNTdyQA&amp;ust=1428674147486325" TargetMode="Externa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7" y="4341929"/>
            <a:ext cx="4007224" cy="23208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394" y="291073"/>
            <a:ext cx="2870938" cy="1873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8187">
            <a:off x="3635189" y="3572678"/>
            <a:ext cx="3160059" cy="31600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88187">
            <a:off x="5729287" y="1325235"/>
            <a:ext cx="3160059" cy="31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11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5427" y="1286452"/>
            <a:ext cx="4528804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ספירת </a:t>
            </a:r>
          </a:p>
          <a:p>
            <a:pPr algn="ctr"/>
            <a:r>
              <a:rPr lang="he-IL" sz="115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העומר</a:t>
            </a:r>
            <a:endParaRPr lang="ru-RU" sz="115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489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820616" y="0"/>
            <a:ext cx="10515600" cy="1325563"/>
          </a:xfrm>
        </p:spPr>
        <p:txBody>
          <a:bodyPr/>
          <a:lstStyle/>
          <a:p>
            <a:pPr algn="ct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מבוא למצוות ספירת העומר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908538" y="1160586"/>
            <a:ext cx="10515600" cy="493248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</a:t>
            </a: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טו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4000" b="1" dirty="0">
                <a:latin typeface="Narkisim" panose="020E0502050101010101" pitchFamily="34" charset="-79"/>
                <a:cs typeface="Narkisim" panose="020E0502050101010101" pitchFamily="34" charset="-79"/>
              </a:rPr>
              <a:t>וּסְפַרְתֶּם לָכֶם, מִמָּחֳרַת הַשַּׁבָּת, מִיּוֹם הֲבִיאֲכֶם, אֶת-עֹמֶר הַתְּנוּפָה:  שֶׁבַע שַׁבָּתוֹת, תְּמִימֹת תִּהְיֶינָה.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" y="3066209"/>
            <a:ext cx="4866154" cy="364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41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2605" y="331711"/>
            <a:ext cx="670407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אז איך הביאו את </a:t>
            </a:r>
          </a:p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מנחת העומר?</a:t>
            </a:r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3" y="3216549"/>
            <a:ext cx="4866154" cy="3641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010" y="2860007"/>
            <a:ext cx="3001496" cy="399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93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16759" y="206171"/>
            <a:ext cx="91743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בליל ט"ז ניסן קצרו את השעורה.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3586" t="11029" r="14688" b="11949"/>
          <a:stretch/>
        </p:blipFill>
        <p:spPr>
          <a:xfrm>
            <a:off x="4453068" y="2353235"/>
            <a:ext cx="7461354" cy="450476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656294" y="3348318"/>
            <a:ext cx="981635" cy="88750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Серп и уши стоковое изображение. изображение насчитывающей сельско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0" y="2548676"/>
            <a:ext cx="2877671" cy="430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58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07" y="2842289"/>
            <a:ext cx="11604810" cy="38767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3353" y="268889"/>
            <a:ext cx="959429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הקוצר שאל שאלות מהעומדים שם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והם ענו לו.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2" t="7058" r="9216" b="1765"/>
          <a:stretch/>
        </p:blipFill>
        <p:spPr>
          <a:xfrm>
            <a:off x="914015" y="4836458"/>
            <a:ext cx="778676" cy="1882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2" t="7058" r="9216" b="1765"/>
          <a:stretch/>
        </p:blipFill>
        <p:spPr>
          <a:xfrm>
            <a:off x="8972658" y="5002304"/>
            <a:ext cx="710079" cy="17167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2" t="7058" r="9216" b="1765"/>
          <a:stretch/>
        </p:blipFill>
        <p:spPr>
          <a:xfrm>
            <a:off x="9904987" y="5002304"/>
            <a:ext cx="710079" cy="17167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2" t="7058" r="9216" b="1765"/>
          <a:stretch/>
        </p:blipFill>
        <p:spPr>
          <a:xfrm>
            <a:off x="10837316" y="4919381"/>
            <a:ext cx="710079" cy="1716742"/>
          </a:xfrm>
          <a:prstGeom prst="rect">
            <a:avLst/>
          </a:prstGeom>
        </p:spPr>
      </p:pic>
      <p:sp>
        <p:nvSpPr>
          <p:cNvPr id="14" name="Овальная выноска 13"/>
          <p:cNvSpPr/>
          <p:nvPr/>
        </p:nvSpPr>
        <p:spPr>
          <a:xfrm>
            <a:off x="1233546" y="2301688"/>
            <a:ext cx="2732752" cy="2700616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solidFill>
                  <a:schemeClr val="tx1"/>
                </a:solidFill>
              </a:rPr>
              <a:t>מגל זה?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5" name="Овальная выноска 14"/>
          <p:cNvSpPr/>
          <p:nvPr/>
        </p:nvSpPr>
        <p:spPr>
          <a:xfrm flipH="1">
            <a:off x="6901949" y="2324099"/>
            <a:ext cx="2872562" cy="2700616"/>
          </a:xfrm>
          <a:prstGeom prst="wedgeEllipse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solidFill>
                  <a:schemeClr val="tx1"/>
                </a:solidFill>
              </a:rPr>
              <a:t>הן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5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88641" y="398843"/>
            <a:ext cx="80297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את השעורה הביאו לבהמ"ק </a:t>
            </a:r>
          </a:p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והכינו ממנה קמח.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925" y="3162580"/>
            <a:ext cx="5149080" cy="3426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42" y="3458416"/>
            <a:ext cx="5019426" cy="298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95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443784" y="327090"/>
            <a:ext cx="48974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הניפו את העומר.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7377" y="1445298"/>
            <a:ext cx="5666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לקחו קומץ והקטירו.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388" y="2956532"/>
            <a:ext cx="5161431" cy="37126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465" y="2715671"/>
            <a:ext cx="2721629" cy="400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3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229" y="600653"/>
            <a:ext cx="113239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עכשיו מותר להשתמש בתבואה החדשה!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8" y="2186850"/>
            <a:ext cx="8108576" cy="454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5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לוח ספירת העומר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5" y="2258550"/>
            <a:ext cx="3451412" cy="459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616" r="13816" b="20395"/>
          <a:stretch/>
        </p:blipFill>
        <p:spPr>
          <a:xfrm>
            <a:off x="309281" y="2918012"/>
            <a:ext cx="6404467" cy="38458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9281" y="398947"/>
            <a:ext cx="10887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7 שבועות אנחנו מתכוננים למתן תורה!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07398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4046" y="21585"/>
            <a:ext cx="6139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מה זה מנחת העומר?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36631" y="944915"/>
            <a:ext cx="81948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מנחה העשויה מחיטה</a:t>
            </a:r>
          </a:p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שהביאו ביום האחרון של פסח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63171" y="2851827"/>
            <a:ext cx="87815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מנחה העשויה משעורה</a:t>
            </a:r>
          </a:p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שהביאו בליל חג ראשון של פסח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8587" y="4900468"/>
            <a:ext cx="86661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מנחה העשויה משעורה</a:t>
            </a:r>
          </a:p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שהביאו כל יום במשך חג הפסח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38362" y="1259558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63763" y="3267325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978637" y="5275092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712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2711" y="21585"/>
            <a:ext cx="1056250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במה מותר להשתשמח לאחר הקטרת </a:t>
            </a:r>
          </a:p>
          <a:p>
            <a:pPr algn="ctr"/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מנחת העומר?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8678" y="2035136"/>
            <a:ext cx="48253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בתבואה החדשה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46671" y="3356627"/>
            <a:ext cx="7614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בכלים חדשים בבית המקדש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2911" y="4900468"/>
            <a:ext cx="6617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בחצץ שמכרו בחג הפסח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38362" y="1259558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63763" y="3267325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978637" y="5275092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786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72490" y="21585"/>
            <a:ext cx="11852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למה אנחנו מתכוננים בזמן ספירת העומר</a:t>
            </a:r>
            <a:r>
              <a:rPr lang="he-I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56930" y="2035136"/>
            <a:ext cx="2848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ליום כיפור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56930" y="3467802"/>
            <a:ext cx="322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לל"ג בעומר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61126" y="4900468"/>
            <a:ext cx="31181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למתן תורה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39717" y="174469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63763" y="3267325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63763" y="4900468"/>
            <a:ext cx="561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2046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65761" y="614100"/>
            <a:ext cx="69108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דיני ספירת העומר</a:t>
            </a:r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8" name="Picture 2" descr="לוח ספירת העומר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55" y="2150973"/>
            <a:ext cx="3451412" cy="459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53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25271" r="11144" b="62526"/>
          <a:stretch/>
        </p:blipFill>
        <p:spPr>
          <a:xfrm>
            <a:off x="1317810" y="255493"/>
            <a:ext cx="10039548" cy="2286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141" y="2793626"/>
            <a:ext cx="5419165" cy="40643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3586" t="11029" r="14688" b="11949"/>
          <a:stretch/>
        </p:blipFill>
        <p:spPr>
          <a:xfrm>
            <a:off x="337587" y="3146612"/>
            <a:ext cx="5835446" cy="35231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38083" y="3907434"/>
            <a:ext cx="700369" cy="69145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920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873369" y="351692"/>
            <a:ext cx="10515600" cy="627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he-IL" sz="3600" u="sng" dirty="0">
                <a:latin typeface="Narkisim" panose="020E0502050101010101" pitchFamily="34" charset="-79"/>
                <a:cs typeface="Narkisim" panose="020E0502050101010101" pitchFamily="34" charset="-79"/>
              </a:rPr>
              <a:t>סעיף ד' –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מברכים בעמידה, בדיעבד אפשר גם בישיבה.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he-IL" sz="3600" u="sng" dirty="0">
                <a:latin typeface="Narkisim" panose="020E0502050101010101" pitchFamily="34" charset="-79"/>
                <a:cs typeface="Narkisim" panose="020E0502050101010101" pitchFamily="34" charset="-79"/>
              </a:rPr>
              <a:t>סעיף ה' –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סופרים בשפה שמבינים.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he-IL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987" y="3774310"/>
            <a:ext cx="4644279" cy="28550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3931" y="3213080"/>
            <a:ext cx="2566279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Русский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עברית</a:t>
            </a:r>
          </a:p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English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French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04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>
            <a:off x="811306" y="203760"/>
            <a:ext cx="10515600" cy="2096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lang="he-IL" altLang="he-IL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</a:br>
            <a:br>
              <a:rPr lang="he-IL" altLang="he-IL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</a:br>
            <a:r>
              <a:rPr lang="he-IL" altLang="he-IL" sz="9600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סעיף ב' - </a:t>
            </a:r>
            <a:br>
              <a:rPr lang="he-IL" altLang="he-IL" sz="9600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</a:br>
            <a:r>
              <a:rPr lang="he-IL" altLang="he-IL" sz="9600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ברך בין השמשות, </a:t>
            </a:r>
            <a:r>
              <a:rPr lang="he-IL" altLang="he-IL" sz="9600" u="sng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לפני הזמן</a:t>
            </a:r>
            <a:r>
              <a:rPr lang="he-IL" altLang="he-IL" sz="9600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, – חוזר ומברך אחרי צאת הכוכבים ללא ברכה</a:t>
            </a:r>
            <a:r>
              <a:rPr lang="he-IL" altLang="he-IL" dirty="0"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.</a:t>
            </a:r>
            <a:br>
              <a:rPr lang="en-US" altLang="he-IL" sz="2000" dirty="0"/>
            </a:br>
            <a:br>
              <a:rPr lang="en-US" altLang="he-IL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dirty="0"/>
          </a:p>
        </p:txBody>
      </p:sp>
      <p:pic>
        <p:nvPicPr>
          <p:cNvPr id="5" name="תמונה 4" descr="https://encrypted-tbn0.gstatic.com/images?q=tbn:ANd9GcQDOhBaLaYDfF9CwFncjrzoDJZSPJdD577JKoH9_9dio8h-cYE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87" y="2647579"/>
            <a:ext cx="6140238" cy="40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949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t="53578" r="15230" b="37615"/>
          <a:stretch/>
        </p:blipFill>
        <p:spPr>
          <a:xfrm>
            <a:off x="1148751" y="389965"/>
            <a:ext cx="9923936" cy="16943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094" y="2420503"/>
            <a:ext cx="7522664" cy="422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45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t="53578" r="15230" b="37615"/>
          <a:stretch/>
        </p:blipFill>
        <p:spPr>
          <a:xfrm>
            <a:off x="1148751" y="389965"/>
            <a:ext cx="9923936" cy="16943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111" y="3995976"/>
            <a:ext cx="3830889" cy="21499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294" y="4048665"/>
            <a:ext cx="3227295" cy="2149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87" y="4048665"/>
            <a:ext cx="3737006" cy="20973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144269" y="2466315"/>
            <a:ext cx="25891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שכח ולא ספר</a:t>
            </a:r>
          </a:p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כל הלילה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85352" y="2614233"/>
            <a:ext cx="38507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סופר ביום ללא ברכה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0568" y="2716970"/>
            <a:ext cx="31614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ממשיך עם ברכה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068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" t="61392" r="8957" b="34375"/>
          <a:stretch/>
        </p:blipFill>
        <p:spPr>
          <a:xfrm>
            <a:off x="1134251" y="563741"/>
            <a:ext cx="10398628" cy="111610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9641541" y="3751729"/>
            <a:ext cx="1140807" cy="2998693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 flipH="1">
            <a:off x="6642847" y="2017058"/>
            <a:ext cx="3133165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היום חמישה ימים לעומר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976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6" t="65589" r="16967" b="32397"/>
          <a:stretch/>
        </p:blipFill>
        <p:spPr>
          <a:xfrm>
            <a:off x="1463042" y="590843"/>
            <a:ext cx="8704644" cy="407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9526175" y="3751729"/>
            <a:ext cx="1140807" cy="2998693"/>
          </a:xfrm>
          <a:prstGeom prst="rect">
            <a:avLst/>
          </a:prstGeom>
        </p:spPr>
      </p:pic>
      <p:sp>
        <p:nvSpPr>
          <p:cNvPr id="6" name="Овальная выноска 5"/>
          <p:cNvSpPr/>
          <p:nvPr/>
        </p:nvSpPr>
        <p:spPr>
          <a:xfrm flipH="1">
            <a:off x="6527481" y="2017058"/>
            <a:ext cx="3133165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ספרתי או שלא?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1463042" y="3751728"/>
            <a:ext cx="1140807" cy="2998693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>
            <a:off x="2240067" y="1733359"/>
            <a:ext cx="2903433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תמשיך לספור עם ברכה?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5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8" t="72693" r="15905" b="15315"/>
          <a:stretch/>
        </p:blipFill>
        <p:spPr>
          <a:xfrm>
            <a:off x="1586753" y="336176"/>
            <a:ext cx="9232416" cy="2205318"/>
          </a:xfrm>
        </p:spPr>
      </p:pic>
      <p:pic>
        <p:nvPicPr>
          <p:cNvPr id="5" name="תמונה 4" descr="https://encrypted-tbn0.gstatic.com/images?q=tbn:ANd9GcQDOhBaLaYDfF9CwFncjrzoDJZSPJdD577JKoH9_9dio8h-cYEm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2" y="2647579"/>
            <a:ext cx="11282081" cy="40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9526175" y="3751729"/>
            <a:ext cx="1140807" cy="2998693"/>
          </a:xfrm>
          <a:prstGeom prst="rect">
            <a:avLst/>
          </a:prstGeom>
        </p:spPr>
      </p:pic>
      <p:sp>
        <p:nvSpPr>
          <p:cNvPr id="7" name="Овальная выноска 6"/>
          <p:cNvSpPr/>
          <p:nvPr/>
        </p:nvSpPr>
        <p:spPr>
          <a:xfrm flipH="1">
            <a:off x="6476490" y="2647579"/>
            <a:ext cx="3133165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כמה ימי הספירה היום?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1233731" y="3844369"/>
            <a:ext cx="1140807" cy="2998693"/>
          </a:xfrm>
          <a:prstGeom prst="rect">
            <a:avLst/>
          </a:prstGeom>
        </p:spPr>
      </p:pic>
      <p:sp>
        <p:nvSpPr>
          <p:cNvPr id="9" name="Овальная выноска 8"/>
          <p:cNvSpPr/>
          <p:nvPr/>
        </p:nvSpPr>
        <p:spPr>
          <a:xfrm>
            <a:off x="2253514" y="2521325"/>
            <a:ext cx="2903433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solidFill>
                  <a:schemeClr val="tx1"/>
                </a:solidFill>
              </a:rPr>
              <a:t>אתמול</a:t>
            </a:r>
            <a:r>
              <a:rPr lang="he-IL" sz="3600" dirty="0">
                <a:solidFill>
                  <a:schemeClr val="tx1"/>
                </a:solidFill>
              </a:rPr>
              <a:t> היה שישה ימים לעומר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427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12" y="3197413"/>
            <a:ext cx="11497235" cy="325673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8" t="72693" r="15905" b="15315"/>
          <a:stretch/>
        </p:blipFill>
        <p:spPr>
          <a:xfrm>
            <a:off x="1586753" y="336176"/>
            <a:ext cx="9232416" cy="220531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9526175" y="3751729"/>
            <a:ext cx="1140807" cy="2998693"/>
          </a:xfrm>
          <a:prstGeom prst="rect">
            <a:avLst/>
          </a:prstGeom>
        </p:spPr>
      </p:pic>
      <p:sp>
        <p:nvSpPr>
          <p:cNvPr id="7" name="Овальная выноска 6"/>
          <p:cNvSpPr/>
          <p:nvPr/>
        </p:nvSpPr>
        <p:spPr>
          <a:xfrm flipH="1">
            <a:off x="6476490" y="2647579"/>
            <a:ext cx="3133165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dirty="0">
                <a:solidFill>
                  <a:schemeClr val="tx1"/>
                </a:solidFill>
              </a:rPr>
              <a:t>כמה ימי הספירה היום?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64" t="9804" r="12222"/>
          <a:stretch/>
        </p:blipFill>
        <p:spPr>
          <a:xfrm>
            <a:off x="1233731" y="3844369"/>
            <a:ext cx="1140807" cy="2998693"/>
          </a:xfrm>
          <a:prstGeom prst="rect">
            <a:avLst/>
          </a:prstGeom>
        </p:spPr>
      </p:pic>
      <p:sp>
        <p:nvSpPr>
          <p:cNvPr id="9" name="Овальная выноска 8"/>
          <p:cNvSpPr/>
          <p:nvPr/>
        </p:nvSpPr>
        <p:spPr>
          <a:xfrm>
            <a:off x="2253514" y="2647579"/>
            <a:ext cx="3165649" cy="243391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solidFill>
                  <a:schemeClr val="tx1"/>
                </a:solidFill>
              </a:rPr>
              <a:t>היום</a:t>
            </a:r>
            <a:r>
              <a:rPr lang="he-IL" sz="3600" dirty="0">
                <a:solidFill>
                  <a:schemeClr val="tx1"/>
                </a:solidFill>
              </a:rPr>
              <a:t> יהיו שבעה ימים לעומר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606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יום שני כ"ו ניסן</a:t>
            </a:r>
            <a:br>
              <a:rPr lang="he-IL" dirty="0"/>
            </a:br>
            <a:r>
              <a:rPr lang="he-IL" dirty="0"/>
              <a:t>דיני ספירת העומר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6306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52" y="7281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dirty="0"/>
              <a:t>חני ושרי מקפידות לספור כל לילה ספירת העומר בברכה. כשקמו היום בבוקר גילו שאתמול בלילה שכחו לספור ספירת העומר, מה עליהם לעשות כעת? העתיקו את התשובה הנכונה: </a:t>
            </a:r>
            <a:endParaRPr lang="ru-RU" dirty="0"/>
          </a:p>
        </p:txBody>
      </p:sp>
      <p:pic>
        <p:nvPicPr>
          <p:cNvPr id="6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68"/>
          <a:stretch/>
        </p:blipFill>
        <p:spPr>
          <a:xfrm flipH="1">
            <a:off x="8630963" y="2958352"/>
            <a:ext cx="2011485" cy="350846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647" y="2958352"/>
            <a:ext cx="2259106" cy="384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46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958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2400" dirty="0"/>
              <a:t>חני ושרי מקפידות לספור כל לילה ספירת העומר בברכה. כשקמו היום בבוקר גילו שאתמול בלילה שכחו לספור ספירת העומר, מה עליהם לעשות כעת? העתיקו את התשובה הנכונה: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58176" y="1891571"/>
            <a:ext cx="10059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אסור להם להמשיך לספור כלל לא ביום ולא בלילה</a:t>
            </a:r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1352" y="3380909"/>
            <a:ext cx="107260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יספרו ספירת העומר ללא ברכה במהלך היום ומהלילה יכולים</a:t>
            </a:r>
          </a:p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להמשיך לספור עם ברכה.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8841" y="4967430"/>
            <a:ext cx="86212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משום שפספסו בלילה אין להם אפשרות להשלים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he-IL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ולכן מהיום עליהם לספור ללא ברכה.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17340" y="1891571"/>
            <a:ext cx="819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א)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217339" y="3160077"/>
            <a:ext cx="819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ב)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261420" y="4778206"/>
            <a:ext cx="7312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ג)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575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/>
              <a:t>שמוליק חשב שכבר לילה וספר ספירת העומר. פתאום אבא שלו אמר שעכשיו רק בין השמשות. מה עליו לעשות?</a:t>
            </a:r>
            <a:endParaRPr lang="ru-RU" dirty="0"/>
          </a:p>
        </p:txBody>
      </p:sp>
      <p:pic>
        <p:nvPicPr>
          <p:cNvPr id="4" name="תמונה 4" descr="https://encrypted-tbn0.gstatic.com/images?q=tbn:ANd9GcQDOhBaLaYDfF9CwFncjrzoDJZSPJdD577JKoH9_9dio8h-cYE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2" y="2647579"/>
            <a:ext cx="11282081" cy="408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7321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776" y="195187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4800" dirty="0"/>
              <a:t>שמוליק צריך לברך לאחר צאת הכוככים ללא ברכה.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62854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306" y="11719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מיכל לא זכרה כמה סופרים היום לעומר ולאחר צאת הכוכבים שאלה כמה סופרים היום? אחיה ענה: "היום סופרים שלושים ושמונה לעומר" ואביה ענה: "אתמול ספרנו שלושים ושבעה לעומר"- מי משניהם נהג על פי ההלכה ומדוע?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2" t="2676" r="26930" b="15104"/>
          <a:stretch/>
        </p:blipFill>
        <p:spPr>
          <a:xfrm flipH="1">
            <a:off x="1154441" y="2883273"/>
            <a:ext cx="1602206" cy="3839029"/>
          </a:xfrm>
          <a:prstGeom prst="rect">
            <a:avLst/>
          </a:prstGeom>
        </p:spPr>
      </p:pic>
      <p:pic>
        <p:nvPicPr>
          <p:cNvPr id="5" name="תמונה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5"/>
          <a:stretch/>
        </p:blipFill>
        <p:spPr>
          <a:xfrm>
            <a:off x="8486964" y="3495008"/>
            <a:ext cx="1507050" cy="3227294"/>
          </a:xfrm>
          <a:prstGeom prst="rect">
            <a:avLst/>
          </a:prstGeom>
        </p:spPr>
      </p:pic>
      <p:sp>
        <p:nvSpPr>
          <p:cNvPr id="6" name="אקורד 4"/>
          <p:cNvSpPr/>
          <p:nvPr/>
        </p:nvSpPr>
        <p:spPr>
          <a:xfrm rot="8370517">
            <a:off x="9344124" y="3351146"/>
            <a:ext cx="509425" cy="1183766"/>
          </a:xfrm>
          <a:custGeom>
            <a:avLst/>
            <a:gdLst>
              <a:gd name="connsiteX0" fmla="*/ 1101064 w 1160673"/>
              <a:gd name="connsiteY0" fmla="*/ 1700306 h 2359158"/>
              <a:gd name="connsiteX1" fmla="*/ 138623 w 1160673"/>
              <a:gd name="connsiteY1" fmla="*/ 1944649 h 2359158"/>
              <a:gd name="connsiteX2" fmla="*/ 4977 w 1160673"/>
              <a:gd name="connsiteY2" fmla="*/ 1025412 h 2359158"/>
              <a:gd name="connsiteX3" fmla="*/ 580336 w 1160673"/>
              <a:gd name="connsiteY3" fmla="*/ 0 h 2359158"/>
              <a:gd name="connsiteX4" fmla="*/ 1101064 w 1160673"/>
              <a:gd name="connsiteY4" fmla="*/ 1700306 h 2359158"/>
              <a:gd name="connsiteX0" fmla="*/ 1394465 w 1394465"/>
              <a:gd name="connsiteY0" fmla="*/ 2557288 h 2818629"/>
              <a:gd name="connsiteX1" fmla="*/ 161766 w 1394465"/>
              <a:gd name="connsiteY1" fmla="*/ 1944649 h 2818629"/>
              <a:gd name="connsiteX2" fmla="*/ 28120 w 1394465"/>
              <a:gd name="connsiteY2" fmla="*/ 1025412 h 2818629"/>
              <a:gd name="connsiteX3" fmla="*/ 603479 w 1394465"/>
              <a:gd name="connsiteY3" fmla="*/ 0 h 2818629"/>
              <a:gd name="connsiteX4" fmla="*/ 1394465 w 1394465"/>
              <a:gd name="connsiteY4" fmla="*/ 2557288 h 2818629"/>
              <a:gd name="connsiteX0" fmla="*/ 1369355 w 1369355"/>
              <a:gd name="connsiteY0" fmla="*/ 2557288 h 2825046"/>
              <a:gd name="connsiteX1" fmla="*/ 302036 w 1369355"/>
              <a:gd name="connsiteY1" fmla="*/ 1985657 h 2825046"/>
              <a:gd name="connsiteX2" fmla="*/ 3010 w 1369355"/>
              <a:gd name="connsiteY2" fmla="*/ 1025412 h 2825046"/>
              <a:gd name="connsiteX3" fmla="*/ 578369 w 1369355"/>
              <a:gd name="connsiteY3" fmla="*/ 0 h 2825046"/>
              <a:gd name="connsiteX4" fmla="*/ 1369355 w 1369355"/>
              <a:gd name="connsiteY4" fmla="*/ 2557288 h 2825046"/>
              <a:gd name="connsiteX0" fmla="*/ 1370599 w 1370599"/>
              <a:gd name="connsiteY0" fmla="*/ 2557288 h 2832187"/>
              <a:gd name="connsiteX1" fmla="*/ 266170 w 1370599"/>
              <a:gd name="connsiteY1" fmla="*/ 2029120 h 2832187"/>
              <a:gd name="connsiteX2" fmla="*/ 4254 w 1370599"/>
              <a:gd name="connsiteY2" fmla="*/ 1025412 h 2832187"/>
              <a:gd name="connsiteX3" fmla="*/ 579613 w 1370599"/>
              <a:gd name="connsiteY3" fmla="*/ 0 h 2832187"/>
              <a:gd name="connsiteX4" fmla="*/ 1370599 w 1370599"/>
              <a:gd name="connsiteY4" fmla="*/ 2557288 h 2832187"/>
              <a:gd name="connsiteX0" fmla="*/ 1370599 w 1370599"/>
              <a:gd name="connsiteY0" fmla="*/ 2055517 h 2330416"/>
              <a:gd name="connsiteX1" fmla="*/ 266170 w 1370599"/>
              <a:gd name="connsiteY1" fmla="*/ 1527349 h 2330416"/>
              <a:gd name="connsiteX2" fmla="*/ 4254 w 1370599"/>
              <a:gd name="connsiteY2" fmla="*/ 523641 h 2330416"/>
              <a:gd name="connsiteX3" fmla="*/ 700424 w 1370599"/>
              <a:gd name="connsiteY3" fmla="*/ 2166 h 2330416"/>
              <a:gd name="connsiteX4" fmla="*/ 1370599 w 1370599"/>
              <a:gd name="connsiteY4" fmla="*/ 2055517 h 2330416"/>
              <a:gd name="connsiteX0" fmla="*/ 1234483 w 1234483"/>
              <a:gd name="connsiteY0" fmla="*/ 1539210 h 1914694"/>
              <a:gd name="connsiteX1" fmla="*/ 265352 w 1234483"/>
              <a:gd name="connsiteY1" fmla="*/ 1527349 h 1914694"/>
              <a:gd name="connsiteX2" fmla="*/ 3436 w 1234483"/>
              <a:gd name="connsiteY2" fmla="*/ 523641 h 1914694"/>
              <a:gd name="connsiteX3" fmla="*/ 699606 w 1234483"/>
              <a:gd name="connsiteY3" fmla="*/ 2166 h 1914694"/>
              <a:gd name="connsiteX4" fmla="*/ 1234483 w 1234483"/>
              <a:gd name="connsiteY4" fmla="*/ 1539210 h 1914694"/>
              <a:gd name="connsiteX0" fmla="*/ 1233065 w 1233065"/>
              <a:gd name="connsiteY0" fmla="*/ 1539210 h 1889671"/>
              <a:gd name="connsiteX1" fmla="*/ 338153 w 1233065"/>
              <a:gd name="connsiteY1" fmla="*/ 1440423 h 1889671"/>
              <a:gd name="connsiteX2" fmla="*/ 2018 w 1233065"/>
              <a:gd name="connsiteY2" fmla="*/ 523641 h 1889671"/>
              <a:gd name="connsiteX3" fmla="*/ 698188 w 1233065"/>
              <a:gd name="connsiteY3" fmla="*/ 2166 h 1889671"/>
              <a:gd name="connsiteX4" fmla="*/ 1233065 w 1233065"/>
              <a:gd name="connsiteY4" fmla="*/ 1539210 h 1889671"/>
              <a:gd name="connsiteX0" fmla="*/ 1233597 w 1233597"/>
              <a:gd name="connsiteY0" fmla="*/ 1539210 h 1901781"/>
              <a:gd name="connsiteX1" fmla="*/ 301575 w 1233597"/>
              <a:gd name="connsiteY1" fmla="*/ 1483886 h 1901781"/>
              <a:gd name="connsiteX2" fmla="*/ 2550 w 1233597"/>
              <a:gd name="connsiteY2" fmla="*/ 523641 h 1901781"/>
              <a:gd name="connsiteX3" fmla="*/ 698720 w 1233597"/>
              <a:gd name="connsiteY3" fmla="*/ 2166 h 1901781"/>
              <a:gd name="connsiteX4" fmla="*/ 1233597 w 1233597"/>
              <a:gd name="connsiteY4" fmla="*/ 1539210 h 1901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597" h="1901781">
                <a:moveTo>
                  <a:pt x="1233597" y="1539210"/>
                </a:moveTo>
                <a:cubicBezTo>
                  <a:pt x="1049348" y="2300408"/>
                  <a:pt x="506749" y="1653147"/>
                  <a:pt x="301575" y="1483886"/>
                </a:cubicBezTo>
                <a:cubicBezTo>
                  <a:pt x="96401" y="1314625"/>
                  <a:pt x="-18921" y="854690"/>
                  <a:pt x="2550" y="523641"/>
                </a:cubicBezTo>
                <a:cubicBezTo>
                  <a:pt x="40608" y="-63154"/>
                  <a:pt x="407527" y="2166"/>
                  <a:pt x="698720" y="2166"/>
                </a:cubicBezTo>
                <a:cubicBezTo>
                  <a:pt x="872296" y="568935"/>
                  <a:pt x="1060021" y="972441"/>
                  <a:pt x="1233597" y="153921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31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989" y="83577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האבא נהג לפי ההלכה כי לאחר צאת הככובים אסור לומר את הספירה של היום כי אז יצא ידי חובה ולא יוכל לברך עם ברכה.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22" t="2676" r="26930" b="15104"/>
          <a:stretch/>
        </p:blipFill>
        <p:spPr>
          <a:xfrm flipH="1">
            <a:off x="1732665" y="3018971"/>
            <a:ext cx="1602206" cy="383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7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44737" y="412394"/>
            <a:ext cx="69108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דיני ספירת העומר</a:t>
            </a:r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1" y="2364229"/>
            <a:ext cx="4241706" cy="42808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01" y="2274795"/>
            <a:ext cx="4378540" cy="437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360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423</Words>
  <Application>Microsoft Office PowerPoint</Application>
  <PresentationFormat>מסך רחב</PresentationFormat>
  <Paragraphs>80</Paragraphs>
  <Slides>31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2" baseType="lpstr">
      <vt:lpstr>Тема Office</vt:lpstr>
      <vt:lpstr>מצגת של PowerPoint‏</vt:lpstr>
      <vt:lpstr>מצגת של PowerPoint‏</vt:lpstr>
      <vt:lpstr>מבוא למצוות ספירת העומר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יום שני כ"ו ניסן דיני ספירת העומר</vt:lpstr>
      <vt:lpstr>חני ושרי מקפידות לספור כל לילה ספירת העומר בברכה. כשקמו היום בבוקר גילו שאתמול בלילה שכחו לספור ספירת העומר, מה עליהם לעשות כעת? העתיקו את התשובה הנכונה: </vt:lpstr>
      <vt:lpstr>חני ושרי מקפידות לספור כל לילה ספירת העומר בברכה. כשקמו היום בבוקר גילו שאתמול בלילה שכחו לספור ספירת העומר, מה עליהם לעשות כעת? העתיקו את התשובה הנכונה: </vt:lpstr>
      <vt:lpstr>שמוליק חשב שכבר לילה וספר ספירת העומר. פתאום אבא שלו אמר שעכשיו רק בין השמשות. מה עליו לעשות?</vt:lpstr>
      <vt:lpstr>שמוליק צריך לברך לאחר צאת הכוככים ללא ברכה.</vt:lpstr>
      <vt:lpstr>מיכל לא זכרה כמה סופרים היום לעומר ולאחר צאת הכוכבים שאלה כמה סופרים היום? אחיה ענה: "היום סופרים שלושים ושמונה לעומר" ואביה ענה: "אתמול ספרנו שלושים ושבעה לעומר"- מי משניהם נהג על פי ההלכה ומדוע?</vt:lpstr>
      <vt:lpstr>האבא נהג לפי ההלכה כי לאחר צאת הככובים אסור לומר את הספירה של היום כי אז יצא ידי חובה ולא יוכל לברך עם ברכה. </vt:lpstr>
      <vt:lpstr>מצגת של PowerPoint‏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משתמש לא ידוע</cp:lastModifiedBy>
  <cp:revision>13</cp:revision>
  <dcterms:created xsi:type="dcterms:W3CDTF">2020-04-19T11:58:09Z</dcterms:created>
  <dcterms:modified xsi:type="dcterms:W3CDTF">2021-04-13T17:31:23Z</dcterms:modified>
</cp:coreProperties>
</file>