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hyperlink" Target="http://slide2.xml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hyperlink" Target="about:blank" TargetMode="External"/><Relationship Id="rId5" Type="http://schemas.openxmlformats.org/officeDocument/2006/relationships/hyperlink" Target="http://slide3.xml" TargetMode="External"/><Relationship Id="rId6" Type="http://schemas.openxmlformats.org/officeDocument/2006/relationships/hyperlink" Target="http://slide3.xml" TargetMode="External"/><Relationship Id="rId7" Type="http://schemas.openxmlformats.org/officeDocument/2006/relationships/hyperlink" Target="http://slide3.xml" TargetMode="External"/><Relationship Id="rId8" Type="http://schemas.openxmlformats.org/officeDocument/2006/relationships/hyperlink" Target="http://slide4.xm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://slide2.xm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://slide5.xm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://www.chagim.org.il/shavoot8.html" TargetMode="External"/><Relationship Id="rId5" Type="http://schemas.openxmlformats.org/officeDocument/2006/relationships/hyperlink" Target="http://slide6.xml" TargetMode="External"/><Relationship Id="rId6" Type="http://schemas.openxmlformats.org/officeDocument/2006/relationships/hyperlink" Target="http://slide12.xml" TargetMode="Externa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jpg"/><Relationship Id="rId10" Type="http://schemas.openxmlformats.org/officeDocument/2006/relationships/image" Target="../media/image7.jpg"/><Relationship Id="rId13" Type="http://schemas.openxmlformats.org/officeDocument/2006/relationships/image" Target="../media/image9.jp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://www.matar.ac.il/zmanim/shavuot.asp" TargetMode="External"/><Relationship Id="rId9" Type="http://schemas.openxmlformats.org/officeDocument/2006/relationships/image" Target="../media/image10.png"/><Relationship Id="rId15" Type="http://schemas.openxmlformats.org/officeDocument/2006/relationships/hyperlink" Target="http://slide15.xml" TargetMode="External"/><Relationship Id="rId14" Type="http://schemas.openxmlformats.org/officeDocument/2006/relationships/image" Target="../media/image15.jpg"/><Relationship Id="rId16" Type="http://schemas.openxmlformats.org/officeDocument/2006/relationships/hyperlink" Target="http://slide9.xml" TargetMode="External"/><Relationship Id="rId5" Type="http://schemas.openxmlformats.org/officeDocument/2006/relationships/hyperlink" Target="http://www.milk.org.il/MilkProduction.asp?MoveId=1" TargetMode="External"/><Relationship Id="rId6" Type="http://schemas.openxmlformats.org/officeDocument/2006/relationships/hyperlink" Target="http://www.tnuvachef.co.il/HomePage/default.asp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hyperlink" Target="http://slide13.x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hyperlink" Target="http://slide9.xml" TargetMode="External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hyperlink" Target="http://slide13.xml" TargetMode="External"/><Relationship Id="rId10" Type="http://schemas.openxmlformats.org/officeDocument/2006/relationships/hyperlink" Target="http://slide8.xml" TargetMode="Externa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hyperlink" Target="http://www.ort.org.il/year/shavuot/home.htm" TargetMode="External"/><Relationship Id="rId9" Type="http://schemas.openxmlformats.org/officeDocument/2006/relationships/hyperlink" Target="http://slide8.xml" TargetMode="External"/><Relationship Id="rId5" Type="http://schemas.openxmlformats.org/officeDocument/2006/relationships/hyperlink" Target="http://slide7.xml" TargetMode="External"/><Relationship Id="rId6" Type="http://schemas.openxmlformats.org/officeDocument/2006/relationships/hyperlink" Target="http://slide8.xml" TargetMode="External"/><Relationship Id="rId7" Type="http://schemas.openxmlformats.org/officeDocument/2006/relationships/hyperlink" Target="http://slide7.xml" TargetMode="External"/><Relationship Id="rId8" Type="http://schemas.openxmlformats.org/officeDocument/2006/relationships/hyperlink" Target="http://slide7.xml" TargetMode="Externa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jpg"/><Relationship Id="rId10" Type="http://schemas.openxmlformats.org/officeDocument/2006/relationships/image" Target="../media/image20.jpg"/><Relationship Id="rId12" Type="http://schemas.openxmlformats.org/officeDocument/2006/relationships/hyperlink" Target="http://www.talpiot.macam98.ac.il/edu/shiva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hyperlink" Target="http://slide11.xml" TargetMode="External"/><Relationship Id="rId9" Type="http://schemas.openxmlformats.org/officeDocument/2006/relationships/image" Target="../media/image1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jpg"/><Relationship Id="rId10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hyperlink" Target="http://slide16.xml" TargetMode="External"/><Relationship Id="rId9" Type="http://schemas.openxmlformats.org/officeDocument/2006/relationships/image" Target="../media/image14.jpg"/><Relationship Id="rId5" Type="http://schemas.openxmlformats.org/officeDocument/2006/relationships/image" Target="../media/image5.jpg"/><Relationship Id="rId6" Type="http://schemas.openxmlformats.org/officeDocument/2006/relationships/image" Target="../media/image11.jpg"/><Relationship Id="rId7" Type="http://schemas.openxmlformats.org/officeDocument/2006/relationships/image" Target="../media/image16.jpg"/><Relationship Id="rId8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hyperlink" Target="http://slide5.xm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hyperlink" Target="http://slide14.xml" TargetMode="External"/><Relationship Id="rId5" Type="http://schemas.openxmlformats.org/officeDocument/2006/relationships/hyperlink" Target="http://www.hevre.co.il/images/Messages_Attachments/8765670.swf" TargetMode="External"/><Relationship Id="rId6" Type="http://schemas.openxmlformats.org/officeDocument/2006/relationships/hyperlink" Target="http://www.education.gov.il/moe/hagut/shavuot/kazir.htm" TargetMode="External"/><Relationship Id="rId7" Type="http://schemas.openxmlformats.org/officeDocument/2006/relationships/hyperlink" Target="http://www.millan.net/funp/80/cowconga.html" TargetMode="External"/><Relationship Id="rId8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hyperlink" Target="http://slide10.xml" TargetMode="External"/><Relationship Id="rId5" Type="http://schemas.openxmlformats.org/officeDocument/2006/relationships/image" Target="../media/image21.png"/><Relationship Id="rId6" Type="http://schemas.openxmlformats.org/officeDocument/2006/relationships/hyperlink" Target="http://www.orianit.edu-negev.gov.il/avodot/43/6.htm" TargetMode="External"/><Relationship Id="rId7" Type="http://schemas.openxmlformats.org/officeDocument/2006/relationships/hyperlink" Target="http://www.orianit.edu-negev.gov.il/avodot/43/c.doc" TargetMode="External"/><Relationship Id="rId8" Type="http://schemas.openxmlformats.org/officeDocument/2006/relationships/hyperlink" Target="http://www.orianit.edu-negev.gov.il/avodot/43/c.doc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jpg"/><Relationship Id="rId10" Type="http://schemas.openxmlformats.org/officeDocument/2006/relationships/image" Target="../media/image7.jpg"/><Relationship Id="rId13" Type="http://schemas.openxmlformats.org/officeDocument/2006/relationships/image" Target="../media/image15.jpg"/><Relationship Id="rId1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hyperlink" Target="http://www.matar.ac.il/zmanim/shavuot.asp" TargetMode="External"/><Relationship Id="rId9" Type="http://schemas.openxmlformats.org/officeDocument/2006/relationships/image" Target="../media/image10.png"/><Relationship Id="rId15" Type="http://schemas.openxmlformats.org/officeDocument/2006/relationships/hyperlink" Target="http://slide6.xml" TargetMode="External"/><Relationship Id="rId14" Type="http://schemas.openxmlformats.org/officeDocument/2006/relationships/image" Target="../media/image3.jpg"/><Relationship Id="rId5" Type="http://schemas.openxmlformats.org/officeDocument/2006/relationships/hyperlink" Target="http://www.milk.org.il/MilkProduction.asp?MoveId=1" TargetMode="External"/><Relationship Id="rId6" Type="http://schemas.openxmlformats.org/officeDocument/2006/relationships/hyperlink" Target="http://www.tnuvachef.co.il/HomePage/default.asp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990600"/>
            <a:ext cx="82296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2667000" y="228600"/>
            <a:ext cx="3581400" cy="1219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2857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שבועות </a:t>
            </a:r>
          </a:p>
        </p:txBody>
      </p:sp>
      <p:sp>
        <p:nvSpPr>
          <p:cNvPr id="86" name="Google Shape;86;p13"/>
          <p:cNvSpPr txBox="1"/>
          <p:nvPr/>
        </p:nvSpPr>
        <p:spPr>
          <a:xfrm>
            <a:off x="533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סיגל ב.א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828800" y="1600200"/>
            <a:ext cx="4953000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000"/>
              <a:buFont typeface="Times New Roman"/>
              <a:buNone/>
            </a:pPr>
            <a:r>
              <a:rPr b="0" i="0" lang="en-US" sz="4000" u="none" cap="none" strike="noStrike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פעילות מתוקשבת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381000" y="60198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להתחלה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p14"/>
          <p:cNvGrpSpPr/>
          <p:nvPr/>
        </p:nvGrpSpPr>
        <p:grpSpPr>
          <a:xfrm>
            <a:off x="228600" y="990600"/>
            <a:ext cx="8229600" cy="5867400"/>
            <a:chOff x="192" y="624"/>
            <a:chExt cx="5184" cy="3696"/>
          </a:xfrm>
        </p:grpSpPr>
        <p:pic>
          <p:nvPicPr>
            <p:cNvPr id="94" name="Google Shape;94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4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96" name="Google Shape;96;p14"/>
          <p:cNvSpPr txBox="1"/>
          <p:nvPr/>
        </p:nvSpPr>
        <p:spPr>
          <a:xfrm>
            <a:off x="762000" y="533400"/>
            <a:ext cx="70104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הכנס וקרא: </a:t>
            </a:r>
            <a:r>
              <a:rPr b="1" i="0" lang="en-US" sz="32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חג השבועות על שום מה? (מידע)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066800" y="1447800"/>
            <a:ext cx="6934200" cy="3743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לחץ על התשובה הנכונה,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קוראים לשבועות בשמו?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החג חל שבוע ימים.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בחג נשבעים לקצור את השדה.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אוכלים גבינות בשבועות.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שבע שבתות  מהבאת העומר.</a:t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2362200" y="5638800"/>
            <a:ext cx="914400" cy="762000"/>
            <a:chOff x="528" y="3312"/>
            <a:chExt cx="576" cy="480"/>
          </a:xfrm>
        </p:grpSpPr>
        <p:sp>
          <p:nvSpPr>
            <p:cNvPr id="99" name="Google Shape;99;p14"/>
            <p:cNvSpPr txBox="1"/>
            <p:nvPr/>
          </p:nvSpPr>
          <p:spPr>
            <a:xfrm>
              <a:off x="528" y="3312"/>
              <a:ext cx="576" cy="480"/>
            </a:xfrm>
            <a:prstGeom prst="rect">
              <a:avLst/>
            </a:prstGeom>
            <a:solidFill>
              <a:srgbClr val="FFFF6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" name="Google Shape;100;p14"/>
            <p:cNvSpPr txBox="1"/>
            <p:nvPr/>
          </p:nvSpPr>
          <p:spPr>
            <a:xfrm>
              <a:off x="624" y="3408"/>
              <a:ext cx="384" cy="288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5"/>
                </a:rPr>
                <a:t>1</a:t>
              </a:r>
              <a:endParaRPr/>
            </a:p>
          </p:txBody>
        </p:sp>
      </p:grpSp>
      <p:sp>
        <p:nvSpPr>
          <p:cNvPr id="101" name="Google Shape;101;p14"/>
          <p:cNvSpPr txBox="1"/>
          <p:nvPr/>
        </p:nvSpPr>
        <p:spPr>
          <a:xfrm>
            <a:off x="3810000" y="5638800"/>
            <a:ext cx="914400" cy="7620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3962400" y="5791200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2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410200" y="5638800"/>
            <a:ext cx="914400" cy="7620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5562600" y="5791200"/>
            <a:ext cx="609600" cy="4572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3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934200" y="5638800"/>
            <a:ext cx="914400" cy="7620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7086600" y="5791200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12" name="Google Shape;11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5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14" name="Google Shape;114;p15"/>
          <p:cNvSpPr/>
          <p:nvPr/>
        </p:nvSpPr>
        <p:spPr>
          <a:xfrm>
            <a:off x="1600200" y="1219200"/>
            <a:ext cx="5486400" cy="25146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טעית  - נסה שוב! </a:t>
            </a:r>
          </a:p>
        </p:txBody>
      </p:sp>
      <p:sp>
        <p:nvSpPr>
          <p:cNvPr id="115" name="Google Shape;115;p15"/>
          <p:cNvSpPr/>
          <p:nvPr/>
        </p:nvSpPr>
        <p:spPr>
          <a:xfrm>
            <a:off x="3581400" y="3886200"/>
            <a:ext cx="2209800" cy="2286000"/>
          </a:xfrm>
          <a:prstGeom prst="ellipse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4038600" y="4419600"/>
            <a:ext cx="304800" cy="304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953000" y="4495800"/>
            <a:ext cx="304800" cy="304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038600" y="5181600"/>
            <a:ext cx="1219200" cy="914400"/>
          </a:xfrm>
          <a:custGeom>
            <a:rect b="b" l="l" r="r" t="t"/>
            <a:pathLst>
              <a:path extrusionOk="0" h="21600" w="21600">
                <a:moveTo>
                  <a:pt x="3054" y="12719"/>
                </a:moveTo>
                <a:cubicBezTo>
                  <a:pt x="2898" y="12091"/>
                  <a:pt x="2820" y="11447"/>
                  <a:pt x="2820" y="10800"/>
                </a:cubicBezTo>
                <a:cubicBezTo>
                  <a:pt x="2820" y="6392"/>
                  <a:pt x="6392" y="2820"/>
                  <a:pt x="10800" y="2820"/>
                </a:cubicBezTo>
                <a:cubicBezTo>
                  <a:pt x="15207" y="2820"/>
                  <a:pt x="18780" y="6392"/>
                  <a:pt x="18780" y="10800"/>
                </a:cubicBezTo>
                <a:cubicBezTo>
                  <a:pt x="18780" y="11447"/>
                  <a:pt x="18701" y="12091"/>
                  <a:pt x="18545" y="12719"/>
                </a:cubicBezTo>
                <a:lnTo>
                  <a:pt x="21282" y="13398"/>
                </a:lnTo>
                <a:cubicBezTo>
                  <a:pt x="21493" y="12548"/>
                  <a:pt x="21600" y="1167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675"/>
                  <a:pt x="106" y="12548"/>
                  <a:pt x="317" y="13398"/>
                </a:cubicBezTo>
                <a:lnTo>
                  <a:pt x="3054" y="12719"/>
                </a:lnTo>
                <a:close/>
              </a:path>
            </a:pathLst>
          </a:custGeom>
          <a:solidFill>
            <a:srgbClr val="3333CC"/>
          </a:solidFill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457200" y="5715000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חזרה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6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25" name="Google Shape;125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6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27" name="Google Shape;127;p16"/>
          <p:cNvSpPr/>
          <p:nvPr/>
        </p:nvSpPr>
        <p:spPr>
          <a:xfrm>
            <a:off x="2209800" y="1066800"/>
            <a:ext cx="4495800" cy="28956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1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A603AB"/>
                    </a:gs>
                    <a:gs pos="11999">
                      <a:srgbClr val="E81766"/>
                    </a:gs>
                    <a:gs pos="27000">
                      <a:srgbClr val="EE3F17"/>
                    </a:gs>
                    <a:gs pos="47999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0"/>
                </a:gradFill>
                <a:latin typeface="Times"/>
              </a:rPr>
              <a:t>מצויין!!! </a:t>
            </a:r>
          </a:p>
        </p:txBody>
      </p:sp>
      <p:sp>
        <p:nvSpPr>
          <p:cNvPr id="128" name="Google Shape;128;p16"/>
          <p:cNvSpPr/>
          <p:nvPr/>
        </p:nvSpPr>
        <p:spPr>
          <a:xfrm>
            <a:off x="3276600" y="3886200"/>
            <a:ext cx="2209800" cy="228600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304800" y="57150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המשך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7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35" name="Google Shape;13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17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37" name="Google Shape;137;p17"/>
          <p:cNvSpPr txBox="1"/>
          <p:nvPr/>
        </p:nvSpPr>
        <p:spPr>
          <a:xfrm>
            <a:off x="685800" y="457200"/>
            <a:ext cx="80010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הבט במילות השירים :</a:t>
            </a: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שבועות - משירי החג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2286000" y="1295400"/>
            <a:ext cx="66294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ומתח קו (</a:t>
            </a:r>
            <a:r>
              <a:rPr b="1" i="0" lang="en-US" sz="16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השתמש במקש ימני-אפשרויות מצביע/עט/בחר צבע</a:t>
            </a:r>
            <a:r>
              <a:rPr b="0" i="0" lang="en-US" sz="24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"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וחג שבועות תעשה לך__________________".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"ארץ זבת________________".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"פרי גני הנה הבאתי__________________."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"מלאו אסמינו בר ויקבינו יין_________________".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grpSp>
        <p:nvGrpSpPr>
          <p:cNvPr id="139" name="Google Shape;139;p17"/>
          <p:cNvGrpSpPr/>
          <p:nvPr/>
        </p:nvGrpSpPr>
        <p:grpSpPr>
          <a:xfrm>
            <a:off x="0" y="1524000"/>
            <a:ext cx="2895600" cy="762000"/>
            <a:chOff x="3936" y="3552"/>
            <a:chExt cx="1824" cy="480"/>
          </a:xfrm>
        </p:grpSpPr>
        <p:sp>
          <p:nvSpPr>
            <p:cNvPr id="140" name="Google Shape;140;p17"/>
            <p:cNvSpPr txBox="1"/>
            <p:nvPr/>
          </p:nvSpPr>
          <p:spPr>
            <a:xfrm>
              <a:off x="4128" y="3552"/>
              <a:ext cx="1536" cy="480"/>
            </a:xfrm>
            <a:prstGeom prst="rect">
              <a:avLst/>
            </a:prstGeom>
            <a:solidFill>
              <a:srgbClr val="FFFF6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" name="Google Shape;141;p17"/>
            <p:cNvSpPr txBox="1"/>
            <p:nvPr/>
          </p:nvSpPr>
          <p:spPr>
            <a:xfrm>
              <a:off x="3936" y="3648"/>
              <a:ext cx="182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"בתינו הומים מתינוקות"</a:t>
              </a:r>
              <a:endParaRPr/>
            </a:p>
          </p:txBody>
        </p:sp>
      </p:grpSp>
      <p:grpSp>
        <p:nvGrpSpPr>
          <p:cNvPr id="142" name="Google Shape;142;p17"/>
          <p:cNvGrpSpPr/>
          <p:nvPr/>
        </p:nvGrpSpPr>
        <p:grpSpPr>
          <a:xfrm>
            <a:off x="457200" y="2514600"/>
            <a:ext cx="1752600" cy="762000"/>
            <a:chOff x="2928" y="3552"/>
            <a:chExt cx="1104" cy="480"/>
          </a:xfrm>
        </p:grpSpPr>
        <p:sp>
          <p:nvSpPr>
            <p:cNvPr id="143" name="Google Shape;143;p17"/>
            <p:cNvSpPr txBox="1"/>
            <p:nvPr/>
          </p:nvSpPr>
          <p:spPr>
            <a:xfrm>
              <a:off x="3024" y="3552"/>
              <a:ext cx="1008" cy="480"/>
            </a:xfrm>
            <a:prstGeom prst="rect">
              <a:avLst/>
            </a:prstGeom>
            <a:solidFill>
              <a:srgbClr val="FFFF6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4" name="Google Shape;144;p17"/>
            <p:cNvSpPr txBox="1"/>
            <p:nvPr/>
          </p:nvSpPr>
          <p:spPr>
            <a:xfrm>
              <a:off x="2928" y="3648"/>
              <a:ext cx="105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"חלב ודבש"</a:t>
              </a:r>
              <a:endParaRPr/>
            </a:p>
          </p:txBody>
        </p:sp>
      </p:grpSp>
      <p:grpSp>
        <p:nvGrpSpPr>
          <p:cNvPr id="145" name="Google Shape;145;p17"/>
          <p:cNvGrpSpPr/>
          <p:nvPr/>
        </p:nvGrpSpPr>
        <p:grpSpPr>
          <a:xfrm>
            <a:off x="304800" y="3581400"/>
            <a:ext cx="2438400" cy="762000"/>
            <a:chOff x="1392" y="3552"/>
            <a:chExt cx="1536" cy="480"/>
          </a:xfrm>
        </p:grpSpPr>
        <p:sp>
          <p:nvSpPr>
            <p:cNvPr id="146" name="Google Shape;146;p17"/>
            <p:cNvSpPr txBox="1"/>
            <p:nvPr/>
          </p:nvSpPr>
          <p:spPr>
            <a:xfrm>
              <a:off x="1440" y="3552"/>
              <a:ext cx="1488" cy="480"/>
            </a:xfrm>
            <a:prstGeom prst="rect">
              <a:avLst/>
            </a:prstGeom>
            <a:solidFill>
              <a:srgbClr val="FFFF6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7" name="Google Shape;147;p17"/>
            <p:cNvSpPr txBox="1"/>
            <p:nvPr/>
          </p:nvSpPr>
          <p:spPr>
            <a:xfrm>
              <a:off x="1392" y="3648"/>
              <a:ext cx="153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"מלוא הטנא רב פאר"</a:t>
              </a:r>
              <a:endParaRPr/>
            </a:p>
          </p:txBody>
        </p:sp>
      </p:grpSp>
      <p:grpSp>
        <p:nvGrpSpPr>
          <p:cNvPr id="148" name="Google Shape;148;p17"/>
          <p:cNvGrpSpPr/>
          <p:nvPr/>
        </p:nvGrpSpPr>
        <p:grpSpPr>
          <a:xfrm>
            <a:off x="381000" y="4572000"/>
            <a:ext cx="2286000" cy="762000"/>
            <a:chOff x="144" y="960"/>
            <a:chExt cx="1440" cy="480"/>
          </a:xfrm>
        </p:grpSpPr>
        <p:sp>
          <p:nvSpPr>
            <p:cNvPr id="149" name="Google Shape;149;p17"/>
            <p:cNvSpPr txBox="1"/>
            <p:nvPr/>
          </p:nvSpPr>
          <p:spPr>
            <a:xfrm>
              <a:off x="192" y="960"/>
              <a:ext cx="1344" cy="480"/>
            </a:xfrm>
            <a:prstGeom prst="rect">
              <a:avLst/>
            </a:prstGeom>
            <a:solidFill>
              <a:srgbClr val="FFFF66"/>
            </a:soli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0" name="Google Shape;150;p17"/>
            <p:cNvSpPr txBox="1"/>
            <p:nvPr/>
          </p:nvSpPr>
          <p:spPr>
            <a:xfrm>
              <a:off x="144" y="1056"/>
              <a:ext cx="144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"בכורי קציר חטים "</a:t>
              </a:r>
              <a:endParaRPr/>
            </a:p>
          </p:txBody>
        </p:sp>
      </p:grpSp>
      <p:sp>
        <p:nvSpPr>
          <p:cNvPr id="151" name="Google Shape;151;p17"/>
          <p:cNvSpPr txBox="1"/>
          <p:nvPr/>
        </p:nvSpPr>
        <p:spPr>
          <a:xfrm>
            <a:off x="228600" y="57150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המשך</a:t>
            </a:r>
            <a:endParaRPr/>
          </a:p>
        </p:txBody>
      </p:sp>
      <p:grpSp>
        <p:nvGrpSpPr>
          <p:cNvPr id="152" name="Google Shape;152;p17"/>
          <p:cNvGrpSpPr/>
          <p:nvPr/>
        </p:nvGrpSpPr>
        <p:grpSpPr>
          <a:xfrm>
            <a:off x="7315200" y="5943600"/>
            <a:ext cx="1219200" cy="609600"/>
            <a:chOff x="2544" y="3648"/>
            <a:chExt cx="768" cy="384"/>
          </a:xfrm>
        </p:grpSpPr>
        <p:sp>
          <p:nvSpPr>
            <p:cNvPr id="153" name="Google Shape;153;p17"/>
            <p:cNvSpPr txBox="1"/>
            <p:nvPr/>
          </p:nvSpPr>
          <p:spPr>
            <a:xfrm>
              <a:off x="2544" y="3648"/>
              <a:ext cx="768" cy="384"/>
            </a:xfrm>
            <a:prstGeom prst="rect">
              <a:avLst/>
            </a:prstGeom>
            <a:gradFill>
              <a:gsLst>
                <a:gs pos="0">
                  <a:srgbClr val="FFCC00"/>
                </a:gs>
                <a:gs pos="50000">
                  <a:srgbClr val="CC6600"/>
                </a:gs>
                <a:gs pos="100000">
                  <a:srgbClr val="FFCC00"/>
                </a:gs>
              </a:gsLst>
              <a:lin ang="2700000" scaled="0"/>
            </a:gra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2640" y="3696"/>
              <a:ext cx="624" cy="288"/>
            </a:xfrm>
            <a:prstGeom prst="rect">
              <a:avLst/>
            </a:prstGeom>
            <a:gradFill>
              <a:gsLst>
                <a:gs pos="0">
                  <a:srgbClr val="FFCC00"/>
                </a:gs>
                <a:gs pos="50000">
                  <a:srgbClr val="CC66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6"/>
                </a:rPr>
                <a:t>לבדיקה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8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60" name="Google Shape;160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8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62" name="Google Shape;162;p18"/>
          <p:cNvSpPr txBox="1"/>
          <p:nvPr/>
        </p:nvSpPr>
        <p:spPr>
          <a:xfrm>
            <a:off x="1371600" y="914400"/>
            <a:ext cx="7543800" cy="2684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הגבינה והחלב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הפרה ותהליך ייצור החלב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אתר תנובה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מי מהמוצרים יוצא דופן?</a:t>
            </a: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(הקף באמצעות מצביע)</a:t>
            </a:r>
            <a:endParaRPr/>
          </a:p>
        </p:txBody>
      </p:sp>
      <p:pic>
        <p:nvPicPr>
          <p:cNvPr id="163" name="Google Shape;16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4800" y="3200400"/>
            <a:ext cx="4433887" cy="332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53200" y="3733800"/>
            <a:ext cx="1652587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600" y="990600"/>
            <a:ext cx="1828800" cy="131603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381000" y="381000"/>
            <a:ext cx="73152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en-US" sz="3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הכנס לאתרים הבאים וסמן את התשובה הנכונה:</a:t>
            </a:r>
            <a:endParaRPr/>
          </a:p>
        </p:txBody>
      </p:sp>
      <p:pic>
        <p:nvPicPr>
          <p:cNvPr descr="Prod442" id="167" name="Google Shape;167;p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0000" y="11430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576" id="168" name="Google Shape;168;p1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105400" y="5410200"/>
            <a:ext cx="990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855" id="169" name="Google Shape;169;p1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76600" y="4038600"/>
            <a:ext cx="788987" cy="7889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455" id="170" name="Google Shape;170;p1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029200" y="3684587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637" id="171" name="Google Shape;171;p1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286000" y="1752600"/>
            <a:ext cx="1371600" cy="1371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18"/>
          <p:cNvGrpSpPr/>
          <p:nvPr/>
        </p:nvGrpSpPr>
        <p:grpSpPr>
          <a:xfrm>
            <a:off x="7239000" y="5867400"/>
            <a:ext cx="1219200" cy="609600"/>
            <a:chOff x="2544" y="3648"/>
            <a:chExt cx="768" cy="384"/>
          </a:xfrm>
        </p:grpSpPr>
        <p:sp>
          <p:nvSpPr>
            <p:cNvPr id="173" name="Google Shape;173;p18"/>
            <p:cNvSpPr txBox="1"/>
            <p:nvPr/>
          </p:nvSpPr>
          <p:spPr>
            <a:xfrm>
              <a:off x="2544" y="3648"/>
              <a:ext cx="768" cy="384"/>
            </a:xfrm>
            <a:prstGeom prst="rect">
              <a:avLst/>
            </a:prstGeom>
            <a:gradFill>
              <a:gsLst>
                <a:gs pos="0">
                  <a:srgbClr val="FFCC00"/>
                </a:gs>
                <a:gs pos="50000">
                  <a:srgbClr val="CC6600"/>
                </a:gs>
                <a:gs pos="100000">
                  <a:srgbClr val="FFCC00"/>
                </a:gs>
              </a:gsLst>
              <a:lin ang="2700000" scaled="0"/>
            </a:gradFill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" name="Google Shape;174;p18"/>
            <p:cNvSpPr txBox="1"/>
            <p:nvPr/>
          </p:nvSpPr>
          <p:spPr>
            <a:xfrm>
              <a:off x="2640" y="3696"/>
              <a:ext cx="624" cy="288"/>
            </a:xfrm>
            <a:prstGeom prst="rect">
              <a:avLst/>
            </a:prstGeom>
            <a:gradFill>
              <a:gsLst>
                <a:gs pos="0">
                  <a:srgbClr val="FFCC00"/>
                </a:gs>
                <a:gs pos="50000">
                  <a:srgbClr val="CC6600"/>
                </a:gs>
                <a:gs pos="100000">
                  <a:srgbClr val="FFCC00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15"/>
                </a:rPr>
                <a:t>לבדיקה</a:t>
              </a:r>
              <a:endParaRPr/>
            </a:p>
          </p:txBody>
        </p:sp>
      </p:grpSp>
      <p:sp>
        <p:nvSpPr>
          <p:cNvPr id="175" name="Google Shape;175;p18"/>
          <p:cNvSpPr txBox="1"/>
          <p:nvPr/>
        </p:nvSpPr>
        <p:spPr>
          <a:xfrm>
            <a:off x="0" y="57150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6"/>
              </a:rPr>
              <a:t>המשך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19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81" name="Google Shape;181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19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83" name="Google Shape;183;p19"/>
          <p:cNvSpPr/>
          <p:nvPr/>
        </p:nvSpPr>
        <p:spPr>
          <a:xfrm>
            <a:off x="2209800" y="1066800"/>
            <a:ext cx="4495800" cy="28956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1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A603AB"/>
                    </a:gs>
                    <a:gs pos="11999">
                      <a:srgbClr val="E81766"/>
                    </a:gs>
                    <a:gs pos="27000">
                      <a:srgbClr val="EE3F17"/>
                    </a:gs>
                    <a:gs pos="47999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0"/>
                </a:gradFill>
                <a:latin typeface="Times"/>
              </a:rPr>
              <a:t>מצויין!!! </a:t>
            </a:r>
          </a:p>
        </p:txBody>
      </p:sp>
      <p:sp>
        <p:nvSpPr>
          <p:cNvPr id="184" name="Google Shape;184;p19"/>
          <p:cNvSpPr/>
          <p:nvPr/>
        </p:nvSpPr>
        <p:spPr>
          <a:xfrm>
            <a:off x="3276600" y="3886200"/>
            <a:ext cx="2209800" cy="228600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19"/>
          <p:cNvSpPr txBox="1"/>
          <p:nvPr/>
        </p:nvSpPr>
        <p:spPr>
          <a:xfrm>
            <a:off x="304800" y="5768975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המשך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0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191" name="Google Shape;191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0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193" name="Google Shape;193;p20"/>
          <p:cNvSpPr/>
          <p:nvPr/>
        </p:nvSpPr>
        <p:spPr>
          <a:xfrm>
            <a:off x="1600200" y="1219200"/>
            <a:ext cx="5486400" cy="25146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טעית  - נסה שוב! </a:t>
            </a:r>
          </a:p>
        </p:txBody>
      </p:sp>
      <p:sp>
        <p:nvSpPr>
          <p:cNvPr id="194" name="Google Shape;194;p20"/>
          <p:cNvSpPr/>
          <p:nvPr/>
        </p:nvSpPr>
        <p:spPr>
          <a:xfrm>
            <a:off x="3581400" y="3886200"/>
            <a:ext cx="2209800" cy="2286000"/>
          </a:xfrm>
          <a:prstGeom prst="ellipse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4038600" y="4419600"/>
            <a:ext cx="304800" cy="304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4953000" y="4495800"/>
            <a:ext cx="304800" cy="304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4038600" y="5181600"/>
            <a:ext cx="1219200" cy="914400"/>
          </a:xfrm>
          <a:custGeom>
            <a:rect b="b" l="l" r="r" t="t"/>
            <a:pathLst>
              <a:path extrusionOk="0" h="21600" w="21600">
                <a:moveTo>
                  <a:pt x="3054" y="12719"/>
                </a:moveTo>
                <a:cubicBezTo>
                  <a:pt x="2898" y="12091"/>
                  <a:pt x="2820" y="11447"/>
                  <a:pt x="2820" y="10800"/>
                </a:cubicBezTo>
                <a:cubicBezTo>
                  <a:pt x="2820" y="6392"/>
                  <a:pt x="6392" y="2820"/>
                  <a:pt x="10800" y="2820"/>
                </a:cubicBezTo>
                <a:cubicBezTo>
                  <a:pt x="15207" y="2820"/>
                  <a:pt x="18780" y="6392"/>
                  <a:pt x="18780" y="10800"/>
                </a:cubicBezTo>
                <a:cubicBezTo>
                  <a:pt x="18780" y="11447"/>
                  <a:pt x="18701" y="12091"/>
                  <a:pt x="18545" y="12719"/>
                </a:cubicBezTo>
                <a:lnTo>
                  <a:pt x="21282" y="13398"/>
                </a:lnTo>
                <a:cubicBezTo>
                  <a:pt x="21493" y="12548"/>
                  <a:pt x="21600" y="1167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675"/>
                  <a:pt x="106" y="12548"/>
                  <a:pt x="317" y="13398"/>
                </a:cubicBezTo>
                <a:lnTo>
                  <a:pt x="3054" y="12719"/>
                </a:lnTo>
                <a:close/>
              </a:path>
            </a:pathLst>
          </a:custGeom>
          <a:solidFill>
            <a:srgbClr val="3333CC"/>
          </a:solidFill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304800" y="5880100"/>
            <a:ext cx="889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חזרה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21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204" name="Google Shape;204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21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206" name="Google Shape;206;p21"/>
          <p:cNvSpPr txBox="1"/>
          <p:nvPr/>
        </p:nvSpPr>
        <p:spPr>
          <a:xfrm>
            <a:off x="1676400" y="228600"/>
            <a:ext cx="5638800" cy="1878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0" i="0" lang="en-US" sz="36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שמות החג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הכנסו לאתר הבא: </a:t>
            </a:r>
            <a:r>
              <a:rPr b="0" i="0" lang="en-US" sz="1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שמות החג- באתר החינוך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ולחצו רק על השמות המתאימים לחג שבועות.</a:t>
            </a:r>
            <a:endParaRPr/>
          </a:p>
        </p:txBody>
      </p:sp>
      <p:sp>
        <p:nvSpPr>
          <p:cNvPr id="207" name="Google Shape;207;p21"/>
          <p:cNvSpPr txBox="1"/>
          <p:nvPr/>
        </p:nvSpPr>
        <p:spPr>
          <a:xfrm>
            <a:off x="1219200" y="56388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1295400" y="5791200"/>
            <a:ext cx="1752600" cy="4572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חג מתן תורה</a:t>
            </a:r>
            <a:endParaRPr/>
          </a:p>
        </p:txBody>
      </p:sp>
      <p:sp>
        <p:nvSpPr>
          <p:cNvPr id="209" name="Google Shape;209;p21"/>
          <p:cNvSpPr txBox="1"/>
          <p:nvPr/>
        </p:nvSpPr>
        <p:spPr>
          <a:xfrm>
            <a:off x="5181600" y="56388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3505200" y="43434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609600" y="35814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6324600" y="35814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457200" y="19050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6172200" y="2209800"/>
            <a:ext cx="1905000" cy="685800"/>
          </a:xfrm>
          <a:prstGeom prst="rect">
            <a:avLst/>
          </a:prstGeom>
          <a:solidFill>
            <a:srgbClr val="FFFF66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2895600" y="2362200"/>
            <a:ext cx="28956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(שימו לב רק 3 נכונים)</a:t>
            </a: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5334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חג האביב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5410200" y="57912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1"/>
          <p:cNvSpPr txBox="1"/>
          <p:nvPr/>
        </p:nvSpPr>
        <p:spPr>
          <a:xfrm>
            <a:off x="6553200" y="37338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חג הקציר</a:t>
            </a:r>
            <a:endParaRPr/>
          </a:p>
        </p:txBody>
      </p:sp>
      <p:sp>
        <p:nvSpPr>
          <p:cNvPr id="219" name="Google Shape;219;p21"/>
          <p:cNvSpPr txBox="1"/>
          <p:nvPr/>
        </p:nvSpPr>
        <p:spPr>
          <a:xfrm>
            <a:off x="3733800" y="4419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חג הביכורים</a:t>
            </a:r>
            <a:endParaRPr/>
          </a:p>
        </p:txBody>
      </p:sp>
      <p:sp>
        <p:nvSpPr>
          <p:cNvPr id="220" name="Google Shape;220;p21"/>
          <p:cNvSpPr txBox="1"/>
          <p:nvPr/>
        </p:nvSpPr>
        <p:spPr>
          <a:xfrm>
            <a:off x="6324600" y="2286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/>
              </a:rPr>
              <a:t>חג האסיף</a:t>
            </a:r>
            <a:endParaRPr/>
          </a:p>
        </p:txBody>
      </p:sp>
      <p:sp>
        <p:nvSpPr>
          <p:cNvPr id="221" name="Google Shape;221;p21"/>
          <p:cNvSpPr txBox="1"/>
          <p:nvPr/>
        </p:nvSpPr>
        <p:spPr>
          <a:xfrm>
            <a:off x="5334000" y="5791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/>
              </a:rPr>
              <a:t>חג הגבינות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609600" y="365760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action="ppaction://hlinkshowjump?jump=previousslide"/>
              </a:rPr>
              <a:t>חג שמחת תורה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0" y="57150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/>
              </a:rPr>
              <a:t>המשך</a:t>
            </a:r>
            <a:endParaRPr/>
          </a:p>
        </p:txBody>
      </p:sp>
      <p:pic>
        <p:nvPicPr>
          <p:cNvPr id="224" name="Google Shape;224;p2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505200" y="2743200"/>
            <a:ext cx="1919287" cy="143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2"/>
          <p:cNvGrpSpPr/>
          <p:nvPr/>
        </p:nvGrpSpPr>
        <p:grpSpPr>
          <a:xfrm>
            <a:off x="228600" y="990600"/>
            <a:ext cx="8229600" cy="5867400"/>
            <a:chOff x="192" y="624"/>
            <a:chExt cx="5184" cy="3696"/>
          </a:xfrm>
        </p:grpSpPr>
        <p:pic>
          <p:nvPicPr>
            <p:cNvPr id="230" name="Google Shape;23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22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סיגל ב.א</a:t>
              </a:r>
              <a:endParaRPr/>
            </a:p>
          </p:txBody>
        </p:sp>
      </p:grpSp>
      <p:sp>
        <p:nvSpPr>
          <p:cNvPr id="232" name="Google Shape;232;p22"/>
          <p:cNvSpPr txBox="1"/>
          <p:nvPr/>
        </p:nvSpPr>
        <p:spPr>
          <a:xfrm>
            <a:off x="304800" y="5768975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בדיקה</a:t>
            </a:r>
            <a:endParaRPr/>
          </a:p>
        </p:txBody>
      </p:sp>
      <p:sp>
        <p:nvSpPr>
          <p:cNvPr id="233" name="Google Shape;233;p22"/>
          <p:cNvSpPr/>
          <p:nvPr/>
        </p:nvSpPr>
        <p:spPr>
          <a:xfrm>
            <a:off x="1143000" y="228600"/>
            <a:ext cx="6477000" cy="5334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מצאו מי אני?  </a:t>
            </a:r>
          </a:p>
        </p:txBody>
      </p:sp>
      <p:sp>
        <p:nvSpPr>
          <p:cNvPr id="234" name="Google Shape;234;p22"/>
          <p:cNvSpPr txBox="1"/>
          <p:nvPr/>
        </p:nvSpPr>
        <p:spPr>
          <a:xfrm>
            <a:off x="-893762" y="19827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36B" id="235" name="Google Shape;23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371600"/>
            <a:ext cx="144462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2"/>
          <p:cNvSpPr txBox="1"/>
          <p:nvPr/>
        </p:nvSpPr>
        <p:spPr>
          <a:xfrm>
            <a:off x="-1704975" y="15144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M7B" id="237" name="Google Shape;23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57600" y="1219200"/>
            <a:ext cx="1857375" cy="186848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2"/>
          <p:cNvSpPr txBox="1"/>
          <p:nvPr/>
        </p:nvSpPr>
        <p:spPr>
          <a:xfrm>
            <a:off x="-1195387" y="14684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M3H" id="239" name="Google Shape;23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53200" y="4038600"/>
            <a:ext cx="1557337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2"/>
          <p:cNvSpPr txBox="1"/>
          <p:nvPr/>
        </p:nvSpPr>
        <p:spPr>
          <a:xfrm>
            <a:off x="2971800" y="12969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CEA" id="241" name="Google Shape;241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57600" y="3657600"/>
            <a:ext cx="2000250" cy="266541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2"/>
          <p:cNvSpPr txBox="1"/>
          <p:nvPr/>
        </p:nvSpPr>
        <p:spPr>
          <a:xfrm>
            <a:off x="3200400" y="1296987"/>
            <a:ext cx="86868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22"/>
          <p:cNvSpPr txBox="1"/>
          <p:nvPr/>
        </p:nvSpPr>
        <p:spPr>
          <a:xfrm>
            <a:off x="3028950" y="12065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G3O" id="244" name="Google Shape;244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04800" y="914400"/>
            <a:ext cx="1384300" cy="199548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2"/>
          <p:cNvSpPr txBox="1"/>
          <p:nvPr/>
        </p:nvSpPr>
        <p:spPr>
          <a:xfrm>
            <a:off x="3257550" y="1206500"/>
            <a:ext cx="86868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-2057400" y="22860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LOK" id="247" name="Google Shape;247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00200" y="5105400"/>
            <a:ext cx="1828800" cy="121761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-5795962" y="20399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RA3" id="249" name="Google Shape;249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828800" y="2743200"/>
            <a:ext cx="1524000" cy="1885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p22"/>
          <p:cNvCxnSpPr/>
          <p:nvPr/>
        </p:nvCxnSpPr>
        <p:spPr>
          <a:xfrm>
            <a:off x="6324600" y="37338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1" name="Google Shape;251;p22"/>
          <p:cNvCxnSpPr/>
          <p:nvPr/>
        </p:nvCxnSpPr>
        <p:spPr>
          <a:xfrm>
            <a:off x="3810000" y="34290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2" name="Google Shape;252;p22"/>
          <p:cNvCxnSpPr/>
          <p:nvPr/>
        </p:nvCxnSpPr>
        <p:spPr>
          <a:xfrm>
            <a:off x="3810000" y="66294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3" name="Google Shape;253;p22"/>
          <p:cNvCxnSpPr/>
          <p:nvPr/>
        </p:nvCxnSpPr>
        <p:spPr>
          <a:xfrm>
            <a:off x="6553200" y="65532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4" name="Google Shape;254;p22"/>
          <p:cNvCxnSpPr/>
          <p:nvPr/>
        </p:nvCxnSpPr>
        <p:spPr>
          <a:xfrm>
            <a:off x="1676400" y="49530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5" name="Google Shape;255;p22"/>
          <p:cNvCxnSpPr/>
          <p:nvPr/>
        </p:nvCxnSpPr>
        <p:spPr>
          <a:xfrm>
            <a:off x="228600" y="32004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56" name="Google Shape;256;p22"/>
          <p:cNvCxnSpPr/>
          <p:nvPr/>
        </p:nvCxnSpPr>
        <p:spPr>
          <a:xfrm>
            <a:off x="1828800" y="6705600"/>
            <a:ext cx="160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57" name="Google Shape;257;p22"/>
          <p:cNvSpPr txBox="1"/>
          <p:nvPr/>
        </p:nvSpPr>
        <p:spPr>
          <a:xfrm>
            <a:off x="6705600" y="33528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58" name="Google Shape;258;p22"/>
          <p:cNvSpPr txBox="1"/>
          <p:nvPr/>
        </p:nvSpPr>
        <p:spPr>
          <a:xfrm>
            <a:off x="4267200" y="29718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59" name="Google Shape;259;p22"/>
          <p:cNvSpPr txBox="1"/>
          <p:nvPr/>
        </p:nvSpPr>
        <p:spPr>
          <a:xfrm>
            <a:off x="7010400" y="61722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4191000" y="61722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61" name="Google Shape;261;p22"/>
          <p:cNvSpPr txBox="1"/>
          <p:nvPr/>
        </p:nvSpPr>
        <p:spPr>
          <a:xfrm>
            <a:off x="2286000" y="44958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62" name="Google Shape;262;p22"/>
          <p:cNvSpPr txBox="1"/>
          <p:nvPr/>
        </p:nvSpPr>
        <p:spPr>
          <a:xfrm>
            <a:off x="533400" y="28194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63" name="Google Shape;263;p22"/>
          <p:cNvSpPr txBox="1"/>
          <p:nvPr/>
        </p:nvSpPr>
        <p:spPr>
          <a:xfrm>
            <a:off x="2209800" y="6172200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/>
          </a:p>
        </p:txBody>
      </p:sp>
      <p:sp>
        <p:nvSpPr>
          <p:cNvPr id="264" name="Google Shape;264;p22"/>
          <p:cNvSpPr txBox="1"/>
          <p:nvPr/>
        </p:nvSpPr>
        <p:spPr>
          <a:xfrm>
            <a:off x="1676400" y="762000"/>
            <a:ext cx="57150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/>
              </a:rPr>
              <a:t>עוד מידע על שבעת המינים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23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270" name="Google Shape;270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3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272" name="Google Shape;272;p23"/>
          <p:cNvSpPr txBox="1"/>
          <p:nvPr/>
        </p:nvSpPr>
        <p:spPr>
          <a:xfrm>
            <a:off x="304800" y="5768975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המשך</a:t>
            </a: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1066800" y="381000"/>
            <a:ext cx="6477000" cy="6096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שבעת המינים </a:t>
            </a:r>
          </a:p>
        </p:txBody>
      </p:sp>
      <p:pic>
        <p:nvPicPr>
          <p:cNvPr descr="image36B" id="274" name="Google Shape;27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371600"/>
            <a:ext cx="1444625" cy="1933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7B" id="275" name="Google Shape;275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57600" y="1447800"/>
            <a:ext cx="1857375" cy="1868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3H" id="276" name="Google Shape;276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53200" y="4038600"/>
            <a:ext cx="1557337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CEA" id="277" name="Google Shape;277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57600" y="3657600"/>
            <a:ext cx="2000250" cy="2665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G3O" id="278" name="Google Shape;278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04800" y="1295400"/>
            <a:ext cx="1384300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LOK" id="279" name="Google Shape;279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600200" y="5105400"/>
            <a:ext cx="1828800" cy="1217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RA3" id="280" name="Google Shape;280;p2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828800" y="2743200"/>
            <a:ext cx="1524000" cy="1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3"/>
          <p:cNvSpPr txBox="1"/>
          <p:nvPr/>
        </p:nvSpPr>
        <p:spPr>
          <a:xfrm>
            <a:off x="6629400" y="62484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תמר</a:t>
            </a:r>
            <a:endParaRPr/>
          </a:p>
        </p:txBody>
      </p:sp>
      <p:sp>
        <p:nvSpPr>
          <p:cNvPr id="282" name="Google Shape;282;p23"/>
          <p:cNvSpPr txBox="1"/>
          <p:nvPr/>
        </p:nvSpPr>
        <p:spPr>
          <a:xfrm>
            <a:off x="6400800" y="33528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חיטה</a:t>
            </a:r>
            <a:endParaRPr/>
          </a:p>
        </p:txBody>
      </p:sp>
      <p:sp>
        <p:nvSpPr>
          <p:cNvPr id="283" name="Google Shape;283;p23"/>
          <p:cNvSpPr txBox="1"/>
          <p:nvPr/>
        </p:nvSpPr>
        <p:spPr>
          <a:xfrm>
            <a:off x="3810000" y="32004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רימון</a:t>
            </a:r>
            <a:endParaRPr/>
          </a:p>
        </p:txBody>
      </p:sp>
      <p:sp>
        <p:nvSpPr>
          <p:cNvPr id="284" name="Google Shape;284;p23"/>
          <p:cNvSpPr txBox="1"/>
          <p:nvPr/>
        </p:nvSpPr>
        <p:spPr>
          <a:xfrm>
            <a:off x="3886200" y="62484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זית</a:t>
            </a:r>
            <a:endParaRPr/>
          </a:p>
        </p:txBody>
      </p:sp>
      <p:sp>
        <p:nvSpPr>
          <p:cNvPr id="285" name="Google Shape;285;p23"/>
          <p:cNvSpPr txBox="1"/>
          <p:nvPr/>
        </p:nvSpPr>
        <p:spPr>
          <a:xfrm>
            <a:off x="1905000" y="62484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גפן</a:t>
            </a:r>
            <a:endParaRPr/>
          </a:p>
        </p:txBody>
      </p:sp>
      <p:sp>
        <p:nvSpPr>
          <p:cNvPr id="286" name="Google Shape;286;p23"/>
          <p:cNvSpPr txBox="1"/>
          <p:nvPr/>
        </p:nvSpPr>
        <p:spPr>
          <a:xfrm>
            <a:off x="1905000" y="46482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שעורה</a:t>
            </a:r>
            <a:endParaRPr/>
          </a:p>
        </p:txBody>
      </p:sp>
      <p:sp>
        <p:nvSpPr>
          <p:cNvPr id="287" name="Google Shape;287;p23"/>
          <p:cNvSpPr txBox="1"/>
          <p:nvPr/>
        </p:nvSpPr>
        <p:spPr>
          <a:xfrm>
            <a:off x="304800" y="34290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תאנה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24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293" name="Google Shape;293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" name="Google Shape;294;p24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295" name="Google Shape;295;p24"/>
          <p:cNvSpPr txBox="1"/>
          <p:nvPr/>
        </p:nvSpPr>
        <p:spPr>
          <a:xfrm>
            <a:off x="1295400" y="457200"/>
            <a:ext cx="67818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</a:t>
            </a:r>
            <a:r>
              <a:rPr b="1" i="0" lang="en-US" sz="36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דף תשובות:</a:t>
            </a:r>
            <a:endParaRPr/>
          </a:p>
        </p:txBody>
      </p:sp>
      <p:sp>
        <p:nvSpPr>
          <p:cNvPr id="296" name="Google Shape;296;p24"/>
          <p:cNvSpPr txBox="1"/>
          <p:nvPr/>
        </p:nvSpPr>
        <p:spPr>
          <a:xfrm>
            <a:off x="2286000" y="1295400"/>
            <a:ext cx="66294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"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וחג שבועות תעשה לך </a:t>
            </a: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בכורי קציר חטים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" 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"ארץ זבת </a:t>
            </a:r>
            <a:r>
              <a:rPr b="0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חלב ודבש</a:t>
            </a: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"פרי גני הנה הבאתי </a:t>
            </a: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מלוא הטנא רב פאר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 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"מלאו אסמינו בר ויקבינו יין </a:t>
            </a: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בתינו הומים מתינוקות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".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228600" y="57150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חזרה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25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303" name="Google Shape;30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5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305" name="Google Shape;305;p25"/>
          <p:cNvSpPr txBox="1"/>
          <p:nvPr/>
        </p:nvSpPr>
        <p:spPr>
          <a:xfrm>
            <a:off x="304800" y="5768975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המשך</a:t>
            </a:r>
            <a:endParaRPr/>
          </a:p>
        </p:txBody>
      </p:sp>
      <p:sp>
        <p:nvSpPr>
          <p:cNvPr id="306" name="Google Shape;306;p25"/>
          <p:cNvSpPr/>
          <p:nvPr/>
        </p:nvSpPr>
        <p:spPr>
          <a:xfrm>
            <a:off x="914400" y="609600"/>
            <a:ext cx="6629400" cy="10668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חג שבועות שמח!!! </a:t>
            </a:r>
          </a:p>
        </p:txBody>
      </p:sp>
      <p:sp>
        <p:nvSpPr>
          <p:cNvPr id="307" name="Google Shape;307;p25"/>
          <p:cNvSpPr txBox="1"/>
          <p:nvPr/>
        </p:nvSpPr>
        <p:spPr>
          <a:xfrm>
            <a:off x="2209800" y="1981200"/>
            <a:ext cx="4038600" cy="1801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כניסה לסרטון 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(לחץ על הלב)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לפאזל הקוצר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פרות מרקדות</a:t>
            </a:r>
            <a:endParaRPr/>
          </a:p>
        </p:txBody>
      </p:sp>
      <p:pic>
        <p:nvPicPr>
          <p:cNvPr id="308" name="Google Shape;308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95600" y="3657600"/>
            <a:ext cx="3733800" cy="28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26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314" name="Google Shape;31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p26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316" name="Google Shape;316;p26"/>
          <p:cNvSpPr txBox="1"/>
          <p:nvPr/>
        </p:nvSpPr>
        <p:spPr>
          <a:xfrm>
            <a:off x="304800" y="5768975"/>
            <a:ext cx="95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המשך</a:t>
            </a:r>
            <a:endParaRPr/>
          </a:p>
        </p:txBody>
      </p:sp>
      <p:pic>
        <p:nvPicPr>
          <p:cNvPr id="317" name="Google Shape;31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" y="3810000"/>
            <a:ext cx="6030912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6"/>
          <p:cNvSpPr/>
          <p:nvPr/>
        </p:nvSpPr>
        <p:spPr>
          <a:xfrm>
            <a:off x="914400" y="838200"/>
            <a:ext cx="6629400" cy="10668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0"/>
                </a:gradFill>
                <a:latin typeface="Times"/>
              </a:rPr>
              <a:t>שעשועים לשבועות: </a:t>
            </a:r>
          </a:p>
        </p:txBody>
      </p:sp>
      <p:sp>
        <p:nvSpPr>
          <p:cNvPr id="319" name="Google Shape;319;p26"/>
          <p:cNvSpPr txBox="1"/>
          <p:nvPr/>
        </p:nvSpPr>
        <p:spPr>
          <a:xfrm>
            <a:off x="1524000" y="2057400"/>
            <a:ext cx="6172200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הכנת מתכון ותפזורת לחג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חידון לשבועות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  <a:hlinkClick r:id="rId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"/>
          <p:cNvSpPr/>
          <p:nvPr/>
        </p:nvSpPr>
        <p:spPr>
          <a:xfrm>
            <a:off x="3048000" y="3581400"/>
            <a:ext cx="1524000" cy="1676400"/>
          </a:xfrm>
          <a:prstGeom prst="ellipse">
            <a:avLst/>
          </a:prstGeom>
          <a:solidFill>
            <a:schemeClr val="accent1"/>
          </a:solidFill>
          <a:ln cap="flat" cmpd="sng" w="57150">
            <a:solidFill>
              <a:schemeClr val="hlink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25" name="Google Shape;325;p27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326" name="Google Shape;326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27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 New Roman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סיגל ב.א</a:t>
              </a:r>
              <a:endParaRPr/>
            </a:p>
          </p:txBody>
        </p:sp>
      </p:grpSp>
      <p:sp>
        <p:nvSpPr>
          <p:cNvPr id="328" name="Google Shape;328;p27"/>
          <p:cNvSpPr txBox="1"/>
          <p:nvPr/>
        </p:nvSpPr>
        <p:spPr>
          <a:xfrm>
            <a:off x="1371600" y="914400"/>
            <a:ext cx="7543800" cy="2684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הגבינה והחלב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הפרה ותהליך ייצור החלב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אתר תנובה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מי מהמוצרים יוצא דופן?</a:t>
            </a: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(הקף באמצעות מצביע)</a:t>
            </a:r>
            <a:endParaRPr/>
          </a:p>
        </p:txBody>
      </p:sp>
      <p:pic>
        <p:nvPicPr>
          <p:cNvPr id="329" name="Google Shape;329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4800" y="3200400"/>
            <a:ext cx="4433887" cy="332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53200" y="3733800"/>
            <a:ext cx="1652587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600" y="990600"/>
            <a:ext cx="1828800" cy="131603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7"/>
          <p:cNvSpPr txBox="1"/>
          <p:nvPr/>
        </p:nvSpPr>
        <p:spPr>
          <a:xfrm>
            <a:off x="381000" y="381000"/>
            <a:ext cx="73152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en-US" sz="3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הכנס לאתרים הבאים וסמן את התשובה הנכונה:</a:t>
            </a:r>
            <a:endParaRPr/>
          </a:p>
        </p:txBody>
      </p:sp>
      <p:pic>
        <p:nvPicPr>
          <p:cNvPr descr="Prod442" id="333" name="Google Shape;333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0000" y="1143000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576" id="334" name="Google Shape;334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105400" y="5410200"/>
            <a:ext cx="990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455" id="335" name="Google Shape;335;p2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029200" y="3684587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7"/>
          <p:cNvSpPr/>
          <p:nvPr/>
        </p:nvSpPr>
        <p:spPr>
          <a:xfrm>
            <a:off x="2971800" y="3581400"/>
            <a:ext cx="1676400" cy="1752600"/>
          </a:xfrm>
          <a:prstGeom prst="ellipse">
            <a:avLst/>
          </a:prstGeom>
          <a:noFill/>
          <a:ln cap="flat" cmpd="sng" w="57150">
            <a:solidFill>
              <a:schemeClr val="folHlink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Prod637" id="337" name="Google Shape;337;p2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286000" y="1752600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d855" id="338" name="Google Shape;338;p2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429000" y="4191000"/>
            <a:ext cx="788987" cy="78898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7"/>
          <p:cNvSpPr txBox="1"/>
          <p:nvPr/>
        </p:nvSpPr>
        <p:spPr>
          <a:xfrm>
            <a:off x="0" y="57150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5"/>
              </a:rPr>
              <a:t>חזרה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28"/>
          <p:cNvGrpSpPr/>
          <p:nvPr/>
        </p:nvGrpSpPr>
        <p:grpSpPr>
          <a:xfrm>
            <a:off x="304800" y="990600"/>
            <a:ext cx="8229600" cy="5867400"/>
            <a:chOff x="192" y="624"/>
            <a:chExt cx="5184" cy="3696"/>
          </a:xfrm>
        </p:grpSpPr>
        <p:pic>
          <p:nvPicPr>
            <p:cNvPr id="345" name="Google Shape;345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" y="624"/>
              <a:ext cx="5184" cy="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28"/>
            <p:cNvSpPr txBox="1"/>
            <p:nvPr/>
          </p:nvSpPr>
          <p:spPr>
            <a:xfrm>
              <a:off x="336" y="4032"/>
              <a:ext cx="8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47" name="Google Shape;347;p28"/>
          <p:cNvSpPr/>
          <p:nvPr/>
        </p:nvSpPr>
        <p:spPr>
          <a:xfrm>
            <a:off x="914400" y="152400"/>
            <a:ext cx="6400800" cy="33528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1905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FFCC00"/>
                    </a:gs>
                    <a:gs pos="50000">
                      <a:srgbClr val="520402"/>
                    </a:gs>
                    <a:gs pos="100000">
                      <a:srgbClr val="FFCC00"/>
                    </a:gs>
                  </a:gsLst>
                  <a:lin ang="2700000" scaled="0"/>
                </a:gradFill>
                <a:latin typeface="Times"/>
              </a:rPr>
              <a:t>להתראות וחג שמח!! </a:t>
            </a:r>
          </a:p>
        </p:txBody>
      </p:sp>
      <p:sp>
        <p:nvSpPr>
          <p:cNvPr id="348" name="Google Shape;348;p28"/>
          <p:cNvSpPr txBox="1"/>
          <p:nvPr/>
        </p:nvSpPr>
        <p:spPr>
          <a:xfrm>
            <a:off x="2514600" y="5715000"/>
            <a:ext cx="34290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הכינה: סיגל בן אברהם</a:t>
            </a:r>
            <a:endParaRPr/>
          </a:p>
        </p:txBody>
      </p:sp>
      <p:pic>
        <p:nvPicPr>
          <p:cNvPr id="349" name="Google Shape;34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5600" y="3657600"/>
            <a:ext cx="2908300" cy="217328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8"/>
          <p:cNvSpPr txBox="1"/>
          <p:nvPr/>
        </p:nvSpPr>
        <p:spPr>
          <a:xfrm>
            <a:off x="381000" y="5867400"/>
            <a:ext cx="992187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Times New Roman"/>
              <a:buNone/>
            </a:pPr>
            <a:r>
              <a:rPr b="1" i="0" lang="en-US" sz="2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סוף!!!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FF3300"/>
      </a:hlink>
      <a:folHlink>
        <a:srgbClr val="FF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