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openxmlformats.org/officeDocument/2006/relationships/image" Target="../media/image8.png"/><Relationship Id="rId7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9037" y="601435"/>
            <a:ext cx="8153400" cy="552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55454" t="37094"/>
          <a:stretch/>
        </p:blipFill>
        <p:spPr>
          <a:xfrm>
            <a:off x="3499745" y="183050"/>
            <a:ext cx="5644255" cy="6382558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4"/>
          <p:cNvSpPr/>
          <p:nvPr/>
        </p:nvSpPr>
        <p:spPr>
          <a:xfrm>
            <a:off x="10047546" y="1566258"/>
            <a:ext cx="1555234" cy="37702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3900" u="none" cap="none" strike="noStrik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1" i="0" sz="23900" u="none" cap="none" strike="noStrike">
              <a:solidFill>
                <a:srgbClr val="DDEAF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4"/>
          <p:cNvSpPr/>
          <p:nvPr/>
        </p:nvSpPr>
        <p:spPr>
          <a:xfrm rot="-537715">
            <a:off x="1333532" y="1467002"/>
            <a:ext cx="1555234" cy="37702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3900" u="none" cap="none" strike="noStrik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1" i="0" sz="23900" u="none" cap="none" strike="noStrike">
              <a:solidFill>
                <a:srgbClr val="DDEAF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83217" y="150101"/>
            <a:ext cx="7685496" cy="6154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69800"/>
          <a:stretch/>
        </p:blipFill>
        <p:spPr>
          <a:xfrm>
            <a:off x="1893573" y="1845128"/>
            <a:ext cx="7847856" cy="179310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6"/>
          <p:cNvSpPr/>
          <p:nvPr/>
        </p:nvSpPr>
        <p:spPr>
          <a:xfrm>
            <a:off x="657439" y="537558"/>
            <a:ext cx="1555234" cy="37702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3900" u="none" cap="none" strike="noStrik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1" i="0" sz="23900" u="none" cap="none" strike="noStrike">
              <a:solidFill>
                <a:srgbClr val="DDEAF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6"/>
          <p:cNvSpPr/>
          <p:nvPr/>
        </p:nvSpPr>
        <p:spPr>
          <a:xfrm rot="-1158841">
            <a:off x="6173569" y="3451388"/>
            <a:ext cx="1555234" cy="37702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3900" u="none" cap="none" strike="noStrik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1" i="0" sz="23900" u="none" cap="none" strike="noStrike">
              <a:solidFill>
                <a:srgbClr val="DDEAF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6"/>
          <p:cNvSpPr/>
          <p:nvPr/>
        </p:nvSpPr>
        <p:spPr>
          <a:xfrm>
            <a:off x="10199946" y="1718658"/>
            <a:ext cx="1555234" cy="37702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3900" u="none" cap="none" strike="noStrik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1" i="0" sz="23900" u="none" cap="none" strike="noStrike">
              <a:solidFill>
                <a:srgbClr val="DDEAF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91544" y="460239"/>
            <a:ext cx="7847856" cy="59375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65927" l="0" r="45761" t="0"/>
          <a:stretch/>
        </p:blipFill>
        <p:spPr>
          <a:xfrm>
            <a:off x="2195651" y="2939143"/>
            <a:ext cx="8719686" cy="4098471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8"/>
          <p:cNvSpPr/>
          <p:nvPr/>
        </p:nvSpPr>
        <p:spPr>
          <a:xfrm>
            <a:off x="9882617" y="2796343"/>
            <a:ext cx="1555234" cy="37702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3900" u="none" cap="none" strike="noStrik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1" i="0" sz="23900" u="none" cap="none" strike="noStrike">
              <a:solidFill>
                <a:srgbClr val="DDEAF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8"/>
          <p:cNvSpPr/>
          <p:nvPr/>
        </p:nvSpPr>
        <p:spPr>
          <a:xfrm>
            <a:off x="6215775" y="-116958"/>
            <a:ext cx="1083096" cy="37702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3900" u="none" cap="none" strike="noStrik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1" i="0" sz="23900" u="none" cap="none" strike="noStrike">
              <a:solidFill>
                <a:srgbClr val="DDEAF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8"/>
          <p:cNvSpPr/>
          <p:nvPr/>
        </p:nvSpPr>
        <p:spPr>
          <a:xfrm rot="-880983">
            <a:off x="899351" y="1903715"/>
            <a:ext cx="1555234" cy="37702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3900" u="none" cap="none" strike="noStrik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1" i="0" sz="23900" u="none" cap="none" strike="noStrike">
              <a:solidFill>
                <a:srgbClr val="DDEAF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30334" y="404664"/>
            <a:ext cx="8084207" cy="6048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43577" l="0" r="68092" t="0"/>
          <a:stretch/>
        </p:blipFill>
        <p:spPr>
          <a:xfrm>
            <a:off x="312809" y="703224"/>
            <a:ext cx="3589720" cy="519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0"/>
          <p:cNvPicPr preferRelativeResize="0"/>
          <p:nvPr/>
        </p:nvPicPr>
        <p:blipFill rotWithShape="1">
          <a:blip r:embed="rId3">
            <a:alphaModFix/>
          </a:blip>
          <a:srcRect b="69293" l="47975" r="21654" t="5549"/>
          <a:stretch/>
        </p:blipFill>
        <p:spPr>
          <a:xfrm>
            <a:off x="6920205" y="1730829"/>
            <a:ext cx="4989542" cy="3380013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0"/>
          <p:cNvSpPr/>
          <p:nvPr/>
        </p:nvSpPr>
        <p:spPr>
          <a:xfrm>
            <a:off x="4267231" y="-154303"/>
            <a:ext cx="1555234" cy="37702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3900" u="none" cap="none" strike="noStrik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1" i="0" sz="23900" u="none" cap="none" strike="noStrike">
              <a:solidFill>
                <a:srgbClr val="DDEAF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0"/>
          <p:cNvSpPr/>
          <p:nvPr/>
        </p:nvSpPr>
        <p:spPr>
          <a:xfrm>
            <a:off x="5837109" y="1973099"/>
            <a:ext cx="1083096" cy="37702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3900" u="none" cap="none" strike="noStrik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1" i="0" sz="23900" u="none" cap="none" strike="noStrike">
              <a:solidFill>
                <a:srgbClr val="DDEAF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0"/>
          <p:cNvSpPr/>
          <p:nvPr/>
        </p:nvSpPr>
        <p:spPr>
          <a:xfrm>
            <a:off x="4328271" y="3615960"/>
            <a:ext cx="1083096" cy="37702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3900" u="none" cap="none" strike="noStrik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1" i="0" sz="23900" u="none" cap="none" strike="noStrike">
              <a:solidFill>
                <a:srgbClr val="DDEAF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29337" y="8155"/>
            <a:ext cx="8333327" cy="6815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1"/>
          <p:cNvPicPr preferRelativeResize="0"/>
          <p:nvPr/>
        </p:nvPicPr>
        <p:blipFill rotWithShape="1">
          <a:blip r:embed="rId3">
            <a:alphaModFix/>
          </a:blip>
          <a:srcRect b="43577" l="0" r="68092" t="0"/>
          <a:stretch/>
        </p:blipFill>
        <p:spPr>
          <a:xfrm>
            <a:off x="1717066" y="-15966"/>
            <a:ext cx="2969233" cy="4294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22"/>
          <p:cNvGrpSpPr/>
          <p:nvPr/>
        </p:nvGrpSpPr>
        <p:grpSpPr>
          <a:xfrm>
            <a:off x="208444" y="241662"/>
            <a:ext cx="5813533" cy="6616337"/>
            <a:chOff x="1266534" y="330331"/>
            <a:chExt cx="4277321" cy="3915332"/>
          </a:xfrm>
        </p:grpSpPr>
        <p:pic>
          <p:nvPicPr>
            <p:cNvPr descr="גזירת מסך" id="143" name="Google Shape;143;p22"/>
            <p:cNvPicPr preferRelativeResize="0"/>
            <p:nvPr/>
          </p:nvPicPr>
          <p:blipFill rotWithShape="1">
            <a:blip r:embed="rId3">
              <a:alphaModFix/>
            </a:blip>
            <a:srcRect b="92181" l="0" r="0" t="0"/>
            <a:stretch/>
          </p:blipFill>
          <p:spPr>
            <a:xfrm>
              <a:off x="1266534" y="330331"/>
              <a:ext cx="4172532" cy="3620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גזירת מסך" id="144" name="Google Shape;144;p22"/>
            <p:cNvPicPr preferRelativeResize="0"/>
            <p:nvPr/>
          </p:nvPicPr>
          <p:blipFill rotWithShape="1">
            <a:blip r:embed="rId4">
              <a:alphaModFix/>
            </a:blip>
            <a:srcRect b="-1" l="0" r="0" t="58045"/>
            <a:stretch/>
          </p:blipFill>
          <p:spPr>
            <a:xfrm>
              <a:off x="1314165" y="692332"/>
              <a:ext cx="4153480" cy="14069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גזירת מסך" id="145" name="Google Shape;145;p22"/>
            <p:cNvPicPr preferRelativeResize="0"/>
            <p:nvPr/>
          </p:nvPicPr>
          <p:blipFill rotWithShape="1">
            <a:blip r:embed="rId5">
              <a:alphaModFix/>
            </a:blip>
            <a:srcRect b="0" l="0" r="0" t="6369"/>
            <a:stretch/>
          </p:blipFill>
          <p:spPr>
            <a:xfrm>
              <a:off x="1314165" y="1989024"/>
              <a:ext cx="4229690" cy="225663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6" name="Google Shape;146;p22"/>
          <p:cNvGrpSpPr/>
          <p:nvPr/>
        </p:nvGrpSpPr>
        <p:grpSpPr>
          <a:xfrm>
            <a:off x="7119257" y="248193"/>
            <a:ext cx="4848641" cy="4042143"/>
            <a:chOff x="7160479" y="477606"/>
            <a:chExt cx="4010585" cy="2428068"/>
          </a:xfrm>
        </p:grpSpPr>
        <p:pic>
          <p:nvPicPr>
            <p:cNvPr descr="גזירת מסך" id="147" name="Google Shape;147;p2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160479" y="895618"/>
              <a:ext cx="4010585" cy="20100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גזירת מסך" id="148" name="Google Shape;148;p22"/>
            <p:cNvPicPr preferRelativeResize="0"/>
            <p:nvPr/>
          </p:nvPicPr>
          <p:blipFill rotWithShape="1">
            <a:blip r:embed="rId4">
              <a:alphaModFix/>
            </a:blip>
            <a:srcRect b="41826" l="59244" r="0" t="45708"/>
            <a:stretch/>
          </p:blipFill>
          <p:spPr>
            <a:xfrm>
              <a:off x="9478318" y="477606"/>
              <a:ext cx="1692746" cy="41801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9" name="Google Shape;149;p22"/>
          <p:cNvSpPr txBox="1"/>
          <p:nvPr/>
        </p:nvSpPr>
        <p:spPr>
          <a:xfrm>
            <a:off x="6021977" y="788076"/>
            <a:ext cx="5890426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מעגל השנה, פרק כט, עמ' 185 סעיפים לב – לד, הליכות ומנהגים 187 ,186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0" name="Google Shape;150;p22"/>
          <p:cNvPicPr preferRelativeResize="0"/>
          <p:nvPr/>
        </p:nvPicPr>
        <p:blipFill rotWithShape="1">
          <a:blip r:embed="rId7">
            <a:alphaModFix/>
          </a:blip>
          <a:srcRect b="0" l="0" r="48398" t="12522"/>
          <a:stretch/>
        </p:blipFill>
        <p:spPr>
          <a:xfrm>
            <a:off x="5983134" y="2873827"/>
            <a:ext cx="4207329" cy="4832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Google Shape;155;p23"/>
          <p:cNvGrpSpPr/>
          <p:nvPr/>
        </p:nvGrpSpPr>
        <p:grpSpPr>
          <a:xfrm>
            <a:off x="6635931" y="0"/>
            <a:ext cx="5423407" cy="7001317"/>
            <a:chOff x="6635931" y="0"/>
            <a:chExt cx="5423407" cy="7001317"/>
          </a:xfrm>
        </p:grpSpPr>
        <p:pic>
          <p:nvPicPr>
            <p:cNvPr descr="גזירת מסך" id="156" name="Google Shape;156;p23"/>
            <p:cNvPicPr preferRelativeResize="0"/>
            <p:nvPr/>
          </p:nvPicPr>
          <p:blipFill rotWithShape="1">
            <a:blip r:embed="rId3">
              <a:alphaModFix/>
            </a:blip>
            <a:srcRect b="41826" l="59244" r="0" t="45708"/>
            <a:stretch/>
          </p:blipFill>
          <p:spPr>
            <a:xfrm>
              <a:off x="10012874" y="0"/>
              <a:ext cx="2046464" cy="6958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" name="Google Shape;157;p23"/>
            <p:cNvSpPr txBox="1"/>
            <p:nvPr/>
          </p:nvSpPr>
          <p:spPr>
            <a:xfrm>
              <a:off x="6635931" y="476454"/>
              <a:ext cx="5276472" cy="65248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מעגל השנה, פרק כט, עמ' 185 סעיפים לב – לד, הליכות ומנהגים 187 ,186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לפניך זמנים שונים הקשורים לחג השבועות.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רשמי </a:t>
              </a:r>
              <a:r>
                <a:rPr lang="iw-IL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הלכות ומנהגים מתאימות לכל זמן.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א-יב סיון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__________________________________________________________________________________________________________________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ערב חג השבועות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__________________________________________________________________________________________________________________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ליל חג השבועות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__________________________________________________________________________________________________________________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שעת קריאת עשרת הדברות</a:t>
              </a:r>
              <a:endParaRPr b="1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__________________________________________________________________________________________________________________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לאחר סיום תפילת מוסף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__________________________________________________________________________________________________________________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שעה אחרי הסעודה החלבית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__________________________________________________________________________________________________________________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8" name="Google Shape;158;p23"/>
            <p:cNvPicPr preferRelativeResize="0"/>
            <p:nvPr/>
          </p:nvPicPr>
          <p:blipFill rotWithShape="1">
            <a:blip r:embed="rId4">
              <a:alphaModFix/>
            </a:blip>
            <a:srcRect b="13069" l="0" r="0" t="0"/>
            <a:stretch/>
          </p:blipFill>
          <p:spPr>
            <a:xfrm>
              <a:off x="7040927" y="761203"/>
              <a:ext cx="1178972" cy="104502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9" name="Google Shape;159;p23"/>
          <p:cNvGrpSpPr/>
          <p:nvPr/>
        </p:nvGrpSpPr>
        <p:grpSpPr>
          <a:xfrm>
            <a:off x="422700" y="17585"/>
            <a:ext cx="5423407" cy="7001317"/>
            <a:chOff x="6635931" y="0"/>
            <a:chExt cx="5423407" cy="7001317"/>
          </a:xfrm>
        </p:grpSpPr>
        <p:pic>
          <p:nvPicPr>
            <p:cNvPr descr="גזירת מסך" id="160" name="Google Shape;160;p23"/>
            <p:cNvPicPr preferRelativeResize="0"/>
            <p:nvPr/>
          </p:nvPicPr>
          <p:blipFill rotWithShape="1">
            <a:blip r:embed="rId3">
              <a:alphaModFix/>
            </a:blip>
            <a:srcRect b="41826" l="59244" r="0" t="45708"/>
            <a:stretch/>
          </p:blipFill>
          <p:spPr>
            <a:xfrm>
              <a:off x="10012874" y="0"/>
              <a:ext cx="2046464" cy="6958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" name="Google Shape;161;p23"/>
            <p:cNvSpPr txBox="1"/>
            <p:nvPr/>
          </p:nvSpPr>
          <p:spPr>
            <a:xfrm>
              <a:off x="6635931" y="476454"/>
              <a:ext cx="5276472" cy="65248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מעגל השנה, פרק כט, עמ' 185 סעיפים לב – לד, הליכות ומנהגים 187 ,186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לפניך זמנים שונים הקשורים לחג השבועות.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רשמי </a:t>
              </a:r>
              <a:r>
                <a:rPr lang="iw-IL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הלכות ומנהגים מתאימות לכל זמן.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א-יב סיון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__________________________________________________________________________________________________________________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ערב חג השבועות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__________________________________________________________________________________________________________________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ליל חג השבועות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__________________________________________________________________________________________________________________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שעת קריאת עשרת הדברות</a:t>
              </a:r>
              <a:endParaRPr b="1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__________________________________________________________________________________________________________________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לאחר סיום תפילת מוסף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__________________________________________________________________________________________________________________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שעה אחרי הסעודה החלבית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__________________________________________________________________________________________________________________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62" name="Google Shape;162;p23"/>
            <p:cNvPicPr preferRelativeResize="0"/>
            <p:nvPr/>
          </p:nvPicPr>
          <p:blipFill rotWithShape="1">
            <a:blip r:embed="rId4">
              <a:alphaModFix/>
            </a:blip>
            <a:srcRect b="13069" l="0" r="0" t="0"/>
            <a:stretch/>
          </p:blipFill>
          <p:spPr>
            <a:xfrm>
              <a:off x="7040927" y="761203"/>
              <a:ext cx="1178972" cy="104502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4"/>
          <p:cNvSpPr/>
          <p:nvPr/>
        </p:nvSpPr>
        <p:spPr>
          <a:xfrm>
            <a:off x="2344812" y="-104503"/>
            <a:ext cx="750237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 cap="non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rPr>
              <a:t>לאיזה מנהג קשור הסרטון?</a:t>
            </a:r>
            <a:endParaRPr b="1" sz="5400" cap="none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