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5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5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5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5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6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6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6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6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6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6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6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6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6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7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Relationship Id="rId4" Type="http://schemas.openxmlformats.org/officeDocument/2006/relationships/image" Target="../media/image2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6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8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4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3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5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6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3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9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2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2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4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7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2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1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7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43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3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45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6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48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49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0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7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4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0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9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1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5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6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60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42887"/>
            <a:ext cx="8569325" cy="6427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1275" y="2206625"/>
            <a:ext cx="4968875" cy="417512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 txBox="1"/>
          <p:nvPr/>
        </p:nvSpPr>
        <p:spPr>
          <a:xfrm>
            <a:off x="323850" y="404812"/>
            <a:ext cx="6480175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210 שנים ישבו אבותינו במצרים.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שם הם עבדו עבודת פרך,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וכמעט שכחו את ה'.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/>
        </p:nvSpPr>
        <p:spPr>
          <a:xfrm>
            <a:off x="4067175" y="404812"/>
            <a:ext cx="4681537" cy="39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כאשר הגיע זמן הגאולה,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ה' התגלה למשה רבינו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מתוך סנה בוער באש.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הסנה עמד בהר חורב,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הלא הוא הר סיני!</a:t>
            </a:r>
            <a:endParaRPr/>
          </a:p>
        </p:txBody>
      </p:sp>
      <p:pic>
        <p:nvPicPr>
          <p:cNvPr id="37" name="Google Shape;3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852737"/>
            <a:ext cx="4608512" cy="37957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" name="Google Shape;38;p6"/>
          <p:cNvGrpSpPr/>
          <p:nvPr/>
        </p:nvGrpSpPr>
        <p:grpSpPr>
          <a:xfrm>
            <a:off x="323850" y="260350"/>
            <a:ext cx="3887787" cy="1657350"/>
            <a:chOff x="204" y="164"/>
            <a:chExt cx="2449" cy="1044"/>
          </a:xfrm>
        </p:grpSpPr>
        <p:sp>
          <p:nvSpPr>
            <p:cNvPr id="39" name="Google Shape;39;p6"/>
            <p:cNvSpPr/>
            <p:nvPr/>
          </p:nvSpPr>
          <p:spPr>
            <a:xfrm>
              <a:off x="249" y="164"/>
              <a:ext cx="2404" cy="1044"/>
            </a:xfrm>
            <a:prstGeom prst="wedgeRoundRectCallout">
              <a:avLst>
                <a:gd fmla="val 15418" name="adj1"/>
                <a:gd fmla="val 40862" name="adj2"/>
                <a:gd fmla="val 0" name="adj3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6"/>
            <p:cNvSpPr txBox="1"/>
            <p:nvPr/>
          </p:nvSpPr>
          <p:spPr>
            <a:xfrm>
              <a:off x="204" y="255"/>
              <a:ext cx="2404" cy="8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בְּהוֹצִיאֲךָ אֶת הָעָם מִמִּצְרַיִם </a:t>
              </a:r>
              <a:endParaRPr/>
            </a:p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תַּעַבְדוּן אֶת הָאֱלֹהִים </a:t>
              </a:r>
              <a:endParaRPr/>
            </a:p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6600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CC6600"/>
                  </a:solidFill>
                  <a:latin typeface="Arial"/>
                  <a:ea typeface="Arial"/>
                  <a:cs typeface="Arial"/>
                  <a:sym typeface="Arial"/>
                </a:rPr>
                <a:t>עַל הָהָר הַּזֶּה</a:t>
              </a: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7537" y="2482850"/>
            <a:ext cx="4386262" cy="4170362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 txBox="1"/>
          <p:nvPr/>
        </p:nvSpPr>
        <p:spPr>
          <a:xfrm>
            <a:off x="1042987" y="333375"/>
            <a:ext cx="7632700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עם ישראל יצאו ממצרים תוך נסים גדולים.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סוף סוף הם היו בני חורין,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אך לשם מה החירות הזאת?</a:t>
            </a:r>
            <a:endParaRPr/>
          </a:p>
        </p:txBody>
      </p:sp>
      <p:pic>
        <p:nvPicPr>
          <p:cNvPr id="47" name="Google Shape;4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0825" y="2852737"/>
            <a:ext cx="4105275" cy="372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60350"/>
            <a:ext cx="8642350" cy="630555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8"/>
          <p:cNvSpPr txBox="1"/>
          <p:nvPr/>
        </p:nvSpPr>
        <p:spPr>
          <a:xfrm>
            <a:off x="250825" y="260350"/>
            <a:ext cx="8137525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עמוד האש הוביל את העם במדבר.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המסע לא היה קל,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ופרצו לא מעט ויכוחים בדרך.</a:t>
            </a:r>
            <a:endParaRPr/>
          </a:p>
          <a:p>
            <a:pPr indent="0" lvl="0" marL="0" marR="0" rtl="1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האם </a:t>
            </a:r>
            <a:r>
              <a:rPr b="0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זאת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היתה המטרה של יציאת מצרים?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365125"/>
            <a:ext cx="8642350" cy="61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9"/>
          <p:cNvSpPr txBox="1"/>
          <p:nvPr/>
        </p:nvSpPr>
        <p:spPr>
          <a:xfrm>
            <a:off x="1908175" y="723900"/>
            <a:ext cx="6623050" cy="558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בראש חודש סיון,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הגיעו בני ישראל למדבר סיני,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וראו זה פלא!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בהגיעם לסיני,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חנו בני ישראל כאיש אחד בלב אחד.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רק מתוך אחדות,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אפשר לקבל את התורה!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76825" y="3716337"/>
            <a:ext cx="3600450" cy="2709862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0"/>
          <p:cNvSpPr txBox="1"/>
          <p:nvPr/>
        </p:nvSpPr>
        <p:spPr>
          <a:xfrm>
            <a:off x="5938837" y="188912"/>
            <a:ext cx="3097212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משה עלה להר,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וה' אמר לו:</a:t>
            </a:r>
            <a:endParaRPr/>
          </a:p>
        </p:txBody>
      </p:sp>
      <p:grpSp>
        <p:nvGrpSpPr>
          <p:cNvPr id="66" name="Google Shape;66;p10"/>
          <p:cNvGrpSpPr/>
          <p:nvPr/>
        </p:nvGrpSpPr>
        <p:grpSpPr>
          <a:xfrm>
            <a:off x="250825" y="333375"/>
            <a:ext cx="6408737" cy="3455987"/>
            <a:chOff x="158" y="210"/>
            <a:chExt cx="4037" cy="2177"/>
          </a:xfrm>
        </p:grpSpPr>
        <p:sp>
          <p:nvSpPr>
            <p:cNvPr id="67" name="Google Shape;67;p10"/>
            <p:cNvSpPr/>
            <p:nvPr/>
          </p:nvSpPr>
          <p:spPr>
            <a:xfrm>
              <a:off x="158" y="210"/>
              <a:ext cx="4037" cy="2177"/>
            </a:xfrm>
            <a:prstGeom prst="cloudCallout">
              <a:avLst>
                <a:gd fmla="val 22852" name="adj1"/>
                <a:gd fmla="val 23247" name="adj2"/>
              </a:avLst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0"/>
            <p:cNvSpPr txBox="1"/>
            <p:nvPr/>
          </p:nvSpPr>
          <p:spPr>
            <a:xfrm>
              <a:off x="566" y="397"/>
              <a:ext cx="2903" cy="1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וְעַתָּה אִם שָׁמוֹעַ תִּשְׁמְעוּ בְּקֹלִי וּשְׁמַרְתֶּם אֶת בְּרִיתִי </a:t>
              </a:r>
              <a:endParaRPr/>
            </a:p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וִהְיִיתֶם לִי סְגֻלָּה מִכָּל הָעַמִּים </a:t>
              </a:r>
              <a:endParaRPr/>
            </a:p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כִּי לִי כָּל הָאָרֶץ:</a:t>
              </a:r>
              <a:endParaRPr b="0" i="0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99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CC0099"/>
                  </a:solidFill>
                  <a:latin typeface="Arial"/>
                  <a:ea typeface="Arial"/>
                  <a:cs typeface="Arial"/>
                  <a:sym typeface="Arial"/>
                </a:rPr>
                <a:t>וְאַתֶּם תִּהְיוּ לִי </a:t>
              </a:r>
              <a:endParaRPr/>
            </a:p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C0099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CC0099"/>
                  </a:solidFill>
                  <a:latin typeface="Arial"/>
                  <a:ea typeface="Arial"/>
                  <a:cs typeface="Arial"/>
                  <a:sym typeface="Arial"/>
                </a:rPr>
                <a:t>מַמְלֶכֶת כֹּהֲנִים וְגוֹי קָדוֹשׁ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4149725"/>
            <a:ext cx="2801937" cy="2481262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1"/>
          <p:cNvSpPr/>
          <p:nvPr/>
        </p:nvSpPr>
        <p:spPr>
          <a:xfrm>
            <a:off x="2844800" y="261937"/>
            <a:ext cx="6191250" cy="4319587"/>
          </a:xfrm>
          <a:prstGeom prst="cloudCallout">
            <a:avLst>
              <a:gd fmla="val -1440" name="adj1"/>
              <a:gd fmla="val 23696" name="adj2"/>
            </a:avLst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איך בני ישראל,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שעד לא מזמן היו עבדים לפרעה,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ידעו לחיות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כ"</a:t>
            </a:r>
            <a:r>
              <a:rPr b="0" i="0" lang="en-US" sz="3600" u="none">
                <a:solidFill>
                  <a:srgbClr val="CC0099"/>
                </a:solidFill>
                <a:latin typeface="Arial"/>
                <a:ea typeface="Arial"/>
                <a:cs typeface="Arial"/>
                <a:sym typeface="Arial"/>
              </a:rPr>
              <a:t>ממלכת כהנים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99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CC0099"/>
                </a:solidFill>
                <a:latin typeface="Arial"/>
                <a:ea typeface="Arial"/>
                <a:cs typeface="Arial"/>
                <a:sym typeface="Arial"/>
              </a:rPr>
              <a:t>וגוי קודש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2"/>
          <p:cNvPicPr preferRelativeResize="0"/>
          <p:nvPr/>
        </p:nvPicPr>
        <p:blipFill rotWithShape="1">
          <a:blip r:embed="rId3">
            <a:alphaModFix/>
          </a:blip>
          <a:srcRect b="8911" l="0" r="0" t="0"/>
          <a:stretch/>
        </p:blipFill>
        <p:spPr>
          <a:xfrm>
            <a:off x="250825" y="2133600"/>
            <a:ext cx="8569325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2"/>
          <p:cNvSpPr txBox="1"/>
          <p:nvPr/>
        </p:nvSpPr>
        <p:spPr>
          <a:xfrm>
            <a:off x="611187" y="44450"/>
            <a:ext cx="8281987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בדיוק בשביל זה נועדה התורה.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התורה תלמד אותנו איך לחיות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כ"</a:t>
            </a:r>
            <a:r>
              <a:rPr b="0" i="0" lang="en-US" sz="3600" u="none">
                <a:solidFill>
                  <a:srgbClr val="CC0099"/>
                </a:solidFill>
                <a:latin typeface="Arial"/>
                <a:ea typeface="Arial"/>
                <a:cs typeface="Arial"/>
                <a:sym typeface="Arial"/>
              </a:rPr>
              <a:t>ממלכת כהנים וגוי קדוש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"!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900112" y="476250"/>
            <a:ext cx="7632700" cy="57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מִפִּי אֵל מִפִּי אֵל יִתְבָּרַךְ יִשְׂרָאֵל.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אֵין אַדִּיר כַּה'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וְאֵין בָּרוּךְ כְּבֶן עַמְרָם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אֵין גְדוֹלָה כַּתּוֹרָה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וְאֵין דּוֹרְשָׁהּ כְּיִשְׂרָאֵל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אֵין הָדוּר כַּה'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וְאֵין וָתִיק כְּבֶן עַמְרָם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אֵין זַכָּאָה כַּתּוֹרָה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וְאֵין חוֹמְדָהּ כְּיִשְׂרָאֵל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אֵין טָהוֹר כַּה' </a:t>
            </a:r>
            <a:r>
              <a:rPr b="0" i="0" lang="en-US" sz="32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וְאֵין יָשָׁר כְּבֶן עַמְרָם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אֵין כְּבוּדָה כַּתּוֹרָה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וְאֵין לוֹמְדָהּ כְּיִשְׂרָאֵל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/>
        </p:nvSpPr>
        <p:spPr>
          <a:xfrm>
            <a:off x="900112" y="1125537"/>
            <a:ext cx="7200900" cy="4238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אֵין מֶלֶךְ כַּה' </a:t>
            </a:r>
            <a:r>
              <a:rPr b="0" i="0" lang="en-US" sz="32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וְאֵין נָבִיא כְּבֶן עַמְרָם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אֵין סְמוּכָה כַּתּוֹרָה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וְאֵין עוֹזְרָהּ כְּיִשְׂרָאֵל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אֵין פּוֹדֶה כַּה' </a:t>
            </a:r>
            <a:r>
              <a:rPr b="0" i="0" lang="en-US" sz="32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וְאֵין צַדִּיק כְּבֶן עַמְרָם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אֵין קְדוֹשָׁה כַּתּוֹרָה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וְאֵין רוֹחֲשָׁהּ כְּיִשְׂרָאֵל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אֵין שׁוֹמֵר כַּה' </a:t>
            </a:r>
            <a:r>
              <a:rPr b="0" i="0" lang="en-US" sz="32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וְאֵין שָׁלֵם כְּבֶן עַמְרָם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אֵין תְמִימָה כַּתּוֹרָה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en-US" sz="3200" u="none">
                <a:solidFill>
                  <a:srgbClr val="CC6600"/>
                </a:solidFill>
                <a:latin typeface="Arial"/>
                <a:ea typeface="Arial"/>
                <a:cs typeface="Arial"/>
                <a:sym typeface="Arial"/>
              </a:rPr>
              <a:t>וְאֵין תּוֹמְכָהּ כְּיִשְׂרָאֵל</a:t>
            </a: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950" y="333375"/>
            <a:ext cx="5230812" cy="62642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/>
        </p:nvSpPr>
        <p:spPr>
          <a:xfrm>
            <a:off x="5148262" y="1268412"/>
            <a:ext cx="3743325" cy="4760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במשך שלושה ימים,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התכוננו בני ישראל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למעמד הגדול.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ימים אלה נקראים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"שלושת ימי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ההגבלה".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312" y="225425"/>
            <a:ext cx="8351837" cy="6297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 txBox="1"/>
          <p:nvPr/>
        </p:nvSpPr>
        <p:spPr>
          <a:xfrm>
            <a:off x="611187" y="260350"/>
            <a:ext cx="8064500" cy="4760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המדרש מספר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שכשרצה ה' לתת תורה לישראל,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ביקש לדעת מי יהיה אחראי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שהיהודים אכן ישמרו אותה, ילמדו אותה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ויקיימו את מה שכתוב בה.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ביקש ה' "עָרֵבִים".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98437"/>
            <a:ext cx="8642350" cy="64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/>
          <p:nvPr/>
        </p:nvSpPr>
        <p:spPr>
          <a:xfrm>
            <a:off x="468312" y="3357562"/>
            <a:ext cx="8351837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אמרו היהודים, "אבותינו הקדושים יהיו ערבים",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אך ה' לא קיבל הצעה זו.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אמרו, "הנביאים יהיו ערבים",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אך גם הצעה זו לא קיבל ה'.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71462"/>
            <a:ext cx="8569325" cy="648176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 txBox="1"/>
          <p:nvPr/>
        </p:nvSpPr>
        <p:spPr>
          <a:xfrm>
            <a:off x="1258887" y="1196975"/>
            <a:ext cx="7489825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אמרו, "ילדינו יהיו ערבים.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גם אם המבוגרים לא ישמרו את התורה,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יבואו הילדים וישמרו אותה,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ובעקבותיהם ישובו אליה גם המבוגרים!"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2487" y="2852737"/>
            <a:ext cx="4897437" cy="391001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 txBox="1"/>
          <p:nvPr/>
        </p:nvSpPr>
        <p:spPr>
          <a:xfrm>
            <a:off x="719137" y="476250"/>
            <a:ext cx="7705725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קיבל ה' את ההצעת היהודים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וילדי ישראל היו ערבים לקבלת התורה!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"מִפִּי עוֹלְלִים וְיֹנְקִים יִסַּדְתָּ עֹז."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7637" y="219075"/>
            <a:ext cx="6237287" cy="652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1562100" y="4660900"/>
            <a:ext cx="59055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טוֹב לִי תוֹרַת פִּיךָ מֵאַלְפֵי זָהָב וָכָסֶף: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212" y="163512"/>
            <a:ext cx="8135937" cy="625316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/>
        </p:nvSpPr>
        <p:spPr>
          <a:xfrm>
            <a:off x="971550" y="3068637"/>
            <a:ext cx="7416800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וַיְהִי בַיּוֹם הַשְּׁלִישִׁי בִּהְיֹת הַבֹּקֶר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וַיְהִי קֹלֹת וּבְרָקִים וְעָנָן כָּבֵד עַל הָהָר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וְקֹל שֹׁפָר חָזָק מְאֹד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וַיֶּחֱרַד כָּל הָעָם אֲשֶׁר בַּמַּחֲנֶה: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260350"/>
            <a:ext cx="7993062" cy="639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3132137" y="476250"/>
            <a:ext cx="5184775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וַיּוֹצֵא משֶׁה אֶת הָעָם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לִקְרַאת הָאֱלֹהִים מִן הַמַּחֲנֶה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וַיִּתְיַצְּבוּ בְּתַחְתִּית הָהָר: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166687"/>
            <a:ext cx="8353425" cy="652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3"/>
          <p:cNvSpPr txBox="1"/>
          <p:nvPr/>
        </p:nvSpPr>
        <p:spPr>
          <a:xfrm>
            <a:off x="3492500" y="3357562"/>
            <a:ext cx="5111750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וְהַר סִינַי עָשַׁן כֻּלּוֹ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מִפְּנֵי אֲשֶׁר יָרַד עָלָיו ה' בָּאֵשׁ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וַיַּעַל עֲשָׁנוֹ כְּעֶשֶׁן הַכִּבְשָׁן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וַיֶּחֱרַד כָּל הָהָר מְאֹד: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60350"/>
            <a:ext cx="5289550" cy="633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 txBox="1"/>
          <p:nvPr/>
        </p:nvSpPr>
        <p:spPr>
          <a:xfrm>
            <a:off x="2124075" y="1628775"/>
            <a:ext cx="6553200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וַיְהִי קוֹל הַשֹּׁפָר הוֹלֵךְ וְחָזֵק מְאֹד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משֶׁה יְדַבֵּר וְהָאֱלֹהִים יַעֲנֶנּוּ בְקוֹל: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5"/>
          <p:cNvPicPr preferRelativeResize="0"/>
          <p:nvPr/>
        </p:nvPicPr>
        <p:blipFill rotWithShape="1">
          <a:blip r:embed="rId3">
            <a:alphaModFix/>
          </a:blip>
          <a:srcRect b="7594" l="0" r="-355" t="6860"/>
          <a:stretch/>
        </p:blipFill>
        <p:spPr>
          <a:xfrm>
            <a:off x="250825" y="333375"/>
            <a:ext cx="8675687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 txBox="1"/>
          <p:nvPr/>
        </p:nvSpPr>
        <p:spPr>
          <a:xfrm>
            <a:off x="684212" y="4076700"/>
            <a:ext cx="7632700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יום זה, חג השבועות היה,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ובו בני ישראל שמעו את עשרת הדברות,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שהם יסוד כל התורה כולה!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7637" y="112712"/>
            <a:ext cx="6375400" cy="6669087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/>
        </p:nvSpPr>
        <p:spPr>
          <a:xfrm>
            <a:off x="2124075" y="2981325"/>
            <a:ext cx="4968875" cy="374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תּוֹרַת ה' תְּמִימָה מְשִׁיבַת נָפֶשׁ, עֵדוּת ה' נֶאֱמָנָה מַחְכִּימַת פֶּתִי.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1350" y="260350"/>
            <a:ext cx="5321300" cy="6337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/>
          <p:nvPr/>
        </p:nvSpPr>
        <p:spPr>
          <a:xfrm>
            <a:off x="3236912" y="2779712"/>
            <a:ext cx="2670175" cy="24907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36013" y="40714"/>
                </a:moveTo>
                <a:cubicBezTo>
                  <a:pt x="36013" y="26513"/>
                  <a:pt x="46752" y="15000"/>
                  <a:pt x="60000" y="15000"/>
                </a:cubicBezTo>
                <a:cubicBezTo>
                  <a:pt x="73248" y="15000"/>
                  <a:pt x="83987" y="26513"/>
                  <a:pt x="83987" y="40714"/>
                </a:cubicBezTo>
                <a:lnTo>
                  <a:pt x="83987" y="40714"/>
                </a:lnTo>
                <a:cubicBezTo>
                  <a:pt x="83987" y="51365"/>
                  <a:pt x="78617" y="60000"/>
                  <a:pt x="71993" y="60000"/>
                </a:cubicBezTo>
                <a:cubicBezTo>
                  <a:pt x="68681" y="60000"/>
                  <a:pt x="65997" y="64317"/>
                  <a:pt x="65997" y="69643"/>
                </a:cubicBezTo>
                <a:lnTo>
                  <a:pt x="65997" y="82500"/>
                </a:lnTo>
                <a:lnTo>
                  <a:pt x="54003" y="82500"/>
                </a:lnTo>
                <a:lnTo>
                  <a:pt x="54003" y="69643"/>
                </a:lnTo>
                <a:lnTo>
                  <a:pt x="54003" y="69643"/>
                </a:lnTo>
                <a:cubicBezTo>
                  <a:pt x="54003" y="58992"/>
                  <a:pt x="59373" y="50357"/>
                  <a:pt x="65997" y="50357"/>
                </a:cubicBezTo>
                <a:cubicBezTo>
                  <a:pt x="69309" y="50357"/>
                  <a:pt x="71993" y="46040"/>
                  <a:pt x="71993" y="40714"/>
                </a:cubicBezTo>
                <a:cubicBezTo>
                  <a:pt x="71993" y="33613"/>
                  <a:pt x="66624" y="27857"/>
                  <a:pt x="60000" y="27857"/>
                </a:cubicBezTo>
                <a:cubicBezTo>
                  <a:pt x="53376" y="27857"/>
                  <a:pt x="48007" y="33613"/>
                  <a:pt x="48007" y="40714"/>
                </a:cubicBezTo>
                <a:close/>
                <a:moveTo>
                  <a:pt x="60000" y="85714"/>
                </a:moveTo>
                <a:cubicBezTo>
                  <a:pt x="64968" y="85714"/>
                  <a:pt x="68995" y="90032"/>
                  <a:pt x="68995" y="95357"/>
                </a:cubicBezTo>
                <a:cubicBezTo>
                  <a:pt x="68995" y="100683"/>
                  <a:pt x="64968" y="105000"/>
                  <a:pt x="60000" y="105000"/>
                </a:cubicBezTo>
                <a:cubicBezTo>
                  <a:pt x="55032" y="105000"/>
                  <a:pt x="51005" y="100683"/>
                  <a:pt x="51005" y="95357"/>
                </a:cubicBezTo>
                <a:cubicBezTo>
                  <a:pt x="51005" y="90032"/>
                  <a:pt x="55032" y="85714"/>
                  <a:pt x="60000" y="85714"/>
                </a:cubicBezTo>
                <a:close/>
              </a:path>
              <a:path extrusionOk="0" fill="darken" h="120000" w="120000">
                <a:moveTo>
                  <a:pt x="36013" y="40714"/>
                </a:moveTo>
                <a:cubicBezTo>
                  <a:pt x="36013" y="26513"/>
                  <a:pt x="46752" y="15000"/>
                  <a:pt x="60000" y="15000"/>
                </a:cubicBezTo>
                <a:cubicBezTo>
                  <a:pt x="73248" y="15000"/>
                  <a:pt x="83987" y="26513"/>
                  <a:pt x="83987" y="40714"/>
                </a:cubicBezTo>
                <a:lnTo>
                  <a:pt x="83987" y="40714"/>
                </a:lnTo>
                <a:cubicBezTo>
                  <a:pt x="83987" y="51365"/>
                  <a:pt x="78617" y="60000"/>
                  <a:pt x="71993" y="60000"/>
                </a:cubicBezTo>
                <a:cubicBezTo>
                  <a:pt x="68681" y="60000"/>
                  <a:pt x="65997" y="64317"/>
                  <a:pt x="65997" y="69643"/>
                </a:cubicBezTo>
                <a:lnTo>
                  <a:pt x="65997" y="82500"/>
                </a:lnTo>
                <a:lnTo>
                  <a:pt x="54003" y="82500"/>
                </a:lnTo>
                <a:lnTo>
                  <a:pt x="54003" y="69643"/>
                </a:lnTo>
                <a:lnTo>
                  <a:pt x="54003" y="69643"/>
                </a:lnTo>
                <a:cubicBezTo>
                  <a:pt x="54003" y="58992"/>
                  <a:pt x="59373" y="50357"/>
                  <a:pt x="65997" y="50357"/>
                </a:cubicBezTo>
                <a:cubicBezTo>
                  <a:pt x="69309" y="50357"/>
                  <a:pt x="71993" y="46040"/>
                  <a:pt x="71993" y="40714"/>
                </a:cubicBezTo>
                <a:cubicBezTo>
                  <a:pt x="71993" y="33613"/>
                  <a:pt x="66624" y="27857"/>
                  <a:pt x="60000" y="27857"/>
                </a:cubicBezTo>
                <a:cubicBezTo>
                  <a:pt x="53376" y="27857"/>
                  <a:pt x="48007" y="33613"/>
                  <a:pt x="48007" y="40714"/>
                </a:cubicBezTo>
                <a:close/>
                <a:moveTo>
                  <a:pt x="60000" y="85714"/>
                </a:moveTo>
                <a:cubicBezTo>
                  <a:pt x="64968" y="85714"/>
                  <a:pt x="68995" y="90032"/>
                  <a:pt x="68995" y="95357"/>
                </a:cubicBezTo>
                <a:cubicBezTo>
                  <a:pt x="68995" y="100683"/>
                  <a:pt x="64968" y="105000"/>
                  <a:pt x="60000" y="105000"/>
                </a:cubicBezTo>
                <a:cubicBezTo>
                  <a:pt x="55032" y="105000"/>
                  <a:pt x="51005" y="100683"/>
                  <a:pt x="51005" y="95357"/>
                </a:cubicBezTo>
                <a:cubicBezTo>
                  <a:pt x="51005" y="90032"/>
                  <a:pt x="55032" y="85714"/>
                  <a:pt x="60000" y="85714"/>
                </a:cubicBezTo>
                <a:close/>
              </a:path>
              <a:path extrusionOk="0" fill="none" h="120000" w="120000">
                <a:moveTo>
                  <a:pt x="36013" y="40714"/>
                </a:moveTo>
                <a:cubicBezTo>
                  <a:pt x="36013" y="26513"/>
                  <a:pt x="46752" y="15000"/>
                  <a:pt x="60000" y="15000"/>
                </a:cubicBezTo>
                <a:cubicBezTo>
                  <a:pt x="73248" y="15000"/>
                  <a:pt x="83987" y="26513"/>
                  <a:pt x="83987" y="40714"/>
                </a:cubicBezTo>
                <a:lnTo>
                  <a:pt x="83987" y="40714"/>
                </a:lnTo>
                <a:cubicBezTo>
                  <a:pt x="83987" y="51365"/>
                  <a:pt x="78617" y="60000"/>
                  <a:pt x="71993" y="60000"/>
                </a:cubicBezTo>
                <a:cubicBezTo>
                  <a:pt x="68681" y="60000"/>
                  <a:pt x="65997" y="64317"/>
                  <a:pt x="65997" y="69643"/>
                </a:cubicBezTo>
                <a:lnTo>
                  <a:pt x="65997" y="82500"/>
                </a:lnTo>
                <a:lnTo>
                  <a:pt x="54003" y="82500"/>
                </a:lnTo>
                <a:lnTo>
                  <a:pt x="54003" y="69643"/>
                </a:lnTo>
                <a:lnTo>
                  <a:pt x="54003" y="69643"/>
                </a:lnTo>
                <a:cubicBezTo>
                  <a:pt x="54003" y="58992"/>
                  <a:pt x="59373" y="50357"/>
                  <a:pt x="65997" y="50357"/>
                </a:cubicBezTo>
                <a:cubicBezTo>
                  <a:pt x="69309" y="50357"/>
                  <a:pt x="71993" y="46040"/>
                  <a:pt x="71993" y="40714"/>
                </a:cubicBezTo>
                <a:cubicBezTo>
                  <a:pt x="71993" y="33613"/>
                  <a:pt x="66624" y="27857"/>
                  <a:pt x="60000" y="27857"/>
                </a:cubicBezTo>
                <a:cubicBezTo>
                  <a:pt x="53376" y="27857"/>
                  <a:pt x="48007" y="33613"/>
                  <a:pt x="48007" y="40714"/>
                </a:cubicBezTo>
                <a:close/>
                <a:moveTo>
                  <a:pt x="60000" y="85714"/>
                </a:moveTo>
                <a:cubicBezTo>
                  <a:pt x="64968" y="85714"/>
                  <a:pt x="68995" y="90032"/>
                  <a:pt x="68995" y="95357"/>
                </a:cubicBezTo>
                <a:cubicBezTo>
                  <a:pt x="68995" y="100683"/>
                  <a:pt x="64968" y="105000"/>
                  <a:pt x="60000" y="105000"/>
                </a:cubicBezTo>
                <a:cubicBezTo>
                  <a:pt x="55032" y="105000"/>
                  <a:pt x="51005" y="100683"/>
                  <a:pt x="51005" y="95357"/>
                </a:cubicBezTo>
                <a:cubicBezTo>
                  <a:pt x="51005" y="90032"/>
                  <a:pt x="55032" y="85714"/>
                  <a:pt x="60000" y="85714"/>
                </a:cubicBez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2627312" y="188912"/>
            <a:ext cx="3887787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האם אתם מכירים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 עשרת הדברות?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28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175" name="Google Shape;175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28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אָנֹכִי ה' אֱלֹהֶיךָ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אֲשֶׁר הוֹצֵאתִיךָ מֵאֶרֶץ מִצְרַיִם מִבֵּית עֲבָדִים:</a:t>
              </a:r>
              <a:endParaRPr/>
            </a:p>
          </p:txBody>
        </p:sp>
        <p:sp>
          <p:nvSpPr>
            <p:cNvPr id="177" name="Google Shape;177;p28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29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183" name="Google Shape;183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29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לֹא יִהְיֶה לְךָ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אֱלֹהִים אֲחֵרִים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עַל פָּנַי</a:t>
              </a:r>
              <a:endParaRPr/>
            </a:p>
          </p:txBody>
        </p:sp>
        <p:sp>
          <p:nvSpPr>
            <p:cNvPr id="185" name="Google Shape;185;p29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30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191" name="Google Shape;191;p3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30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לֹא תִשָּׂא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אֶת שֵׁם ה' אֱלֹהֶיךָ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לַשָּׁוְא</a:t>
              </a:r>
              <a:endParaRPr/>
            </a:p>
          </p:txBody>
        </p:sp>
        <p:sp>
          <p:nvSpPr>
            <p:cNvPr id="193" name="Google Shape;193;p30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31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199" name="Google Shape;199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" name="Google Shape;200;p31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זָכוֹר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אֶת יוֹם הַשַּׁבָּת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לְקַדְשוֹ</a:t>
              </a:r>
              <a:endParaRPr/>
            </a:p>
          </p:txBody>
        </p:sp>
        <p:sp>
          <p:nvSpPr>
            <p:cNvPr id="201" name="Google Shape;201;p31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32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207" name="Google Shape;207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32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כַּבֵּד אֶת אָבִיךָ וְאֶת אִמֶּךָ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לְמַעַן יַאֲרִכוּן יָמֶיךָ עַל הָאֲדָמָה אֲשֶׁר ה' אֱלֹהֶיךָ נֹתֵן  לָךְ</a:t>
              </a:r>
              <a:endParaRPr/>
            </a:p>
          </p:txBody>
        </p:sp>
        <p:sp>
          <p:nvSpPr>
            <p:cNvPr id="209" name="Google Shape;209;p32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33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215" name="Google Shape;215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" name="Google Shape;216;p33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לֹא תִרְצַח</a:t>
              </a:r>
              <a:r>
                <a:rPr b="0" i="0" lang="en-US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</p:txBody>
        </p:sp>
        <p:sp>
          <p:nvSpPr>
            <p:cNvPr id="217" name="Google Shape;217;p33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34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223" name="Google Shape;223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4" name="Google Shape;224;p34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לֹא תִנְאָף</a:t>
              </a:r>
              <a:endParaRPr/>
            </a:p>
          </p:txBody>
        </p:sp>
        <p:sp>
          <p:nvSpPr>
            <p:cNvPr id="225" name="Google Shape;225;p34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35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231" name="Google Shape;23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35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לֹא תִגְנֹב</a:t>
              </a:r>
              <a:endParaRPr/>
            </a:p>
          </p:txBody>
        </p:sp>
        <p:sp>
          <p:nvSpPr>
            <p:cNvPr id="233" name="Google Shape;233;p35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36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239" name="Google Shape;239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0" name="Google Shape;240;p36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לֹא תַעֲנֶה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בְרֵעֲךָ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עֵד שָׁקֶר</a:t>
              </a:r>
              <a:endParaRPr/>
            </a:p>
          </p:txBody>
        </p:sp>
        <p:sp>
          <p:nvSpPr>
            <p:cNvPr id="241" name="Google Shape;241;p36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37"/>
          <p:cNvGrpSpPr/>
          <p:nvPr/>
        </p:nvGrpSpPr>
        <p:grpSpPr>
          <a:xfrm>
            <a:off x="323850" y="476250"/>
            <a:ext cx="8423275" cy="5913437"/>
            <a:chOff x="204" y="300"/>
            <a:chExt cx="5306" cy="3725"/>
          </a:xfrm>
        </p:grpSpPr>
        <p:pic>
          <p:nvPicPr>
            <p:cNvPr id="247" name="Google Shape;24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4" y="1525"/>
              <a:ext cx="1984" cy="2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37"/>
            <p:cNvSpPr/>
            <p:nvPr/>
          </p:nvSpPr>
          <p:spPr>
            <a:xfrm>
              <a:off x="2200" y="754"/>
              <a:ext cx="3310" cy="1088"/>
            </a:xfrm>
            <a:prstGeom prst="wedgeRoundRectCallout">
              <a:avLst>
                <a:gd fmla="val -1534" name="adj1"/>
                <a:gd fmla="val 31665" name="adj2"/>
                <a:gd fmla="val 0" name="adj3"/>
              </a:avLst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לֹא תַחְמֹד </a:t>
              </a:r>
              <a:endParaRPr/>
            </a:p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0" i="0" lang="en-US" sz="32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בֵּית רֵעֶךָ </a:t>
              </a:r>
              <a:endParaRPr/>
            </a:p>
          </p:txBody>
        </p:sp>
        <p:sp>
          <p:nvSpPr>
            <p:cNvPr id="249" name="Google Shape;249;p37"/>
            <p:cNvSpPr/>
            <p:nvPr/>
          </p:nvSpPr>
          <p:spPr>
            <a:xfrm>
              <a:off x="521" y="300"/>
              <a:ext cx="409" cy="77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r"/>
              <a:r>
                <a:rPr b="0" i="0">
                  <a:ln cap="flat" cmpd="sng" w="9525">
                    <a:solidFill>
                      <a:schemeClr val="accent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chemeClr val="accent2"/>
                  </a:solidFill>
                  <a:latin typeface="Arial Black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503237"/>
            <a:ext cx="8642350" cy="6094412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8"/>
          <p:cNvSpPr txBox="1"/>
          <p:nvPr/>
        </p:nvSpPr>
        <p:spPr>
          <a:xfrm>
            <a:off x="1187450" y="4005262"/>
            <a:ext cx="7345362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למחרת מעמד הר סיני,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משה עלה להר ל-40 יום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על מנת לקבל מה' את שני לוחות הברית.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/>
          <p:nvPr/>
        </p:nvSpPr>
        <p:spPr>
          <a:xfrm>
            <a:off x="827087" y="333375"/>
            <a:ext cx="7488237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ואולם, בני ישראל טעו בחשבון הימים,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השתכנעו שמשה לא ירד מן ההר,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ודרשו מאהרן לבנות להם עגל מזהב. </a:t>
            </a:r>
            <a:endParaRPr/>
          </a:p>
        </p:txBody>
      </p:sp>
      <p:pic>
        <p:nvPicPr>
          <p:cNvPr id="261" name="Google Shape;26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1662" y="2654300"/>
            <a:ext cx="5400675" cy="384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769937"/>
            <a:ext cx="4410075" cy="532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0"/>
          <p:cNvSpPr txBox="1"/>
          <p:nvPr/>
        </p:nvSpPr>
        <p:spPr>
          <a:xfrm>
            <a:off x="3419475" y="1465262"/>
            <a:ext cx="5472112" cy="39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כאשר משה ירד 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וראה את מעשה העגל,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הוא השליך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 הלוחות מידיו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ושיבר אותם.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549275"/>
            <a:ext cx="4651375" cy="584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1"/>
          <p:cNvSpPr txBox="1"/>
          <p:nvPr/>
        </p:nvSpPr>
        <p:spPr>
          <a:xfrm>
            <a:off x="2752725" y="1900237"/>
            <a:ext cx="6121400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רק לאחר עוד כמה חו</a:t>
            </a: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דשים,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ביום הכיפורים,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סלח ה' לעם על חטא </a:t>
            </a: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העגל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ונתן מחדש את לוחות </a:t>
            </a: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הברית. 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/>
          <p:nvPr/>
        </p:nvSpPr>
        <p:spPr>
          <a:xfrm>
            <a:off x="3995737" y="908050"/>
            <a:ext cx="4897437" cy="4760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זכור!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חג השבועות איננו הזמן בו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קיבלנו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את  לוחות הברית,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אלא הזמן בו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שמענו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את אמירת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עשרת הדברות מפי ה'!</a:t>
            </a:r>
            <a:endParaRPr/>
          </a:p>
        </p:txBody>
      </p:sp>
      <p:pic>
        <p:nvPicPr>
          <p:cNvPr id="279" name="Google Shape;27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287" y="1557337"/>
            <a:ext cx="3671887" cy="364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284162"/>
            <a:ext cx="8496300" cy="628808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3"/>
          <p:cNvSpPr txBox="1"/>
          <p:nvPr/>
        </p:nvSpPr>
        <p:spPr>
          <a:xfrm>
            <a:off x="1260475" y="188912"/>
            <a:ext cx="6624637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מנהגים שונים התקבלו בעם ישראל,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זכר למעמד הר סיני.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268412"/>
            <a:ext cx="3341687" cy="432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4"/>
          <p:cNvSpPr txBox="1"/>
          <p:nvPr/>
        </p:nvSpPr>
        <p:spPr>
          <a:xfrm>
            <a:off x="3348037" y="476250"/>
            <a:ext cx="5508625" cy="558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הדבר החשוב ביותר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הוא להיות נוכח בבית הכנסת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בעת שקוראים בתורה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 עשרת הדברות.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בזמן הקריאה,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עלינו לחוש שגם </a:t>
            </a:r>
            <a:r>
              <a:rPr b="0" i="1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אנחנו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מקבלים את התורה מחדש!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554287"/>
            <a:ext cx="5545137" cy="406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5"/>
          <p:cNvSpPr txBox="1"/>
          <p:nvPr/>
        </p:nvSpPr>
        <p:spPr>
          <a:xfrm>
            <a:off x="1042987" y="260350"/>
            <a:ext cx="7777162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מקשטים את בית הכנסת בירק בשבועות.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בזמן מעמד הר סיני,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הר סיני התכסה בעשבים ירוקים.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46"/>
          <p:cNvPicPr preferRelativeResize="0"/>
          <p:nvPr/>
        </p:nvPicPr>
        <p:blipFill rotWithShape="1">
          <a:blip r:embed="rId3">
            <a:alphaModFix/>
          </a:blip>
          <a:srcRect b="7464" l="0" r="3514" t="9851"/>
          <a:stretch/>
        </p:blipFill>
        <p:spPr>
          <a:xfrm>
            <a:off x="468312" y="2627312"/>
            <a:ext cx="4464050" cy="3824287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6"/>
          <p:cNvSpPr txBox="1"/>
          <p:nvPr/>
        </p:nvSpPr>
        <p:spPr>
          <a:xfrm>
            <a:off x="1619250" y="260350"/>
            <a:ext cx="7272337" cy="4760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נוהגים לאכול מאכלי </a:t>
            </a:r>
            <a:r>
              <a:rPr b="0" i="0" lang="en-US" sz="36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חלב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בשבועות.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99FF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חל"ב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בגימטריה שווה </a:t>
            </a:r>
            <a:r>
              <a:rPr b="0" i="0" lang="en-US" sz="36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והוא זכר ל-</a:t>
            </a:r>
            <a:r>
              <a:rPr b="0" i="0" lang="en-US" sz="3600" u="none">
                <a:solidFill>
                  <a:srgbClr val="0099FF"/>
                </a:solidFill>
                <a:latin typeface="Arial"/>
                <a:ea typeface="Arial"/>
                <a:cs typeface="Arial"/>
                <a:sym typeface="Arial"/>
              </a:rPr>
              <a:t>40</a:t>
            </a: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הימים ששהה משה רבינו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בהר סיני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עד שהוא קיבל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 לוחות הברית.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3089275"/>
            <a:ext cx="5257800" cy="339883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47"/>
          <p:cNvSpPr txBox="1"/>
          <p:nvPr/>
        </p:nvSpPr>
        <p:spPr>
          <a:xfrm>
            <a:off x="1547812" y="644525"/>
            <a:ext cx="7272337" cy="39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נוהגים להיות ערים כל הלילה בשבועות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ולעסוק בלימוד תורה.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אין דרך יפה יותר לחגוג את מתן תורה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מאשר ללמוד את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תורתנו הקדושה!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17637" y="112712"/>
            <a:ext cx="6375400" cy="6669087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8"/>
          <p:cNvSpPr txBox="1"/>
          <p:nvPr/>
        </p:nvSpPr>
        <p:spPr>
          <a:xfrm>
            <a:off x="1620837" y="4652962"/>
            <a:ext cx="5903912" cy="192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מָה אָהַבְתִּי תוֹרָתֶךָ כָּל הַיּוֹם הִיא שִׂיחָתִי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49"/>
          <p:cNvPicPr preferRelativeResize="0"/>
          <p:nvPr/>
        </p:nvPicPr>
        <p:blipFill rotWithShape="1">
          <a:blip r:embed="rId3">
            <a:alphaModFix/>
          </a:blip>
          <a:srcRect b="0" l="0" r="0" t="13844"/>
          <a:stretch/>
        </p:blipFill>
        <p:spPr>
          <a:xfrm>
            <a:off x="939800" y="260350"/>
            <a:ext cx="7264400" cy="635793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9"/>
          <p:cNvSpPr txBox="1"/>
          <p:nvPr/>
        </p:nvSpPr>
        <p:spPr>
          <a:xfrm>
            <a:off x="1008062" y="260350"/>
            <a:ext cx="7127875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בני ישראל התעכבו 40 שנה במדבר,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ובהגיעם לארץ ישראל,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חג השבועות קיבל משמעות נוספת.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462" y="333375"/>
            <a:ext cx="8820150" cy="6264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0"/>
          <p:cNvSpPr txBox="1"/>
          <p:nvPr/>
        </p:nvSpPr>
        <p:spPr>
          <a:xfrm>
            <a:off x="468312" y="4987925"/>
            <a:ext cx="8207375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בארץ ישראל,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אבותינו התפרנסו בעיקר מחקלאות.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337" y="434975"/>
            <a:ext cx="8569325" cy="61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51"/>
          <p:cNvSpPr txBox="1"/>
          <p:nvPr/>
        </p:nvSpPr>
        <p:spPr>
          <a:xfrm>
            <a:off x="431800" y="5661025"/>
            <a:ext cx="82804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חג הפסח חל בתחילת ימי קציר השעורים . . .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52400"/>
            <a:ext cx="8496300" cy="66103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52"/>
          <p:cNvSpPr txBox="1"/>
          <p:nvPr/>
        </p:nvSpPr>
        <p:spPr>
          <a:xfrm>
            <a:off x="539750" y="5132387"/>
            <a:ext cx="8064500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. . וחג השבועות בתחילת ימי קציר החטים: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"וְחַג שָׁבֻעֹת תַּעֲשֶׂה לְךָ בִּכּוּרֵי קְצִיר חִטִּים".  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2928937"/>
            <a:ext cx="5184775" cy="3662362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53"/>
          <p:cNvSpPr txBox="1"/>
          <p:nvPr/>
        </p:nvSpPr>
        <p:spPr>
          <a:xfrm>
            <a:off x="1908175" y="333375"/>
            <a:ext cx="6911975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התורה מצווה לנו לספור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 הימים מפסח ועד שבועות,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 הימים שבין תחילת קציר השעורים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לתחילת קציר החיטים. 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7812" y="2276475"/>
            <a:ext cx="6048375" cy="427355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54"/>
          <p:cNvSpPr txBox="1"/>
          <p:nvPr/>
        </p:nvSpPr>
        <p:spPr>
          <a:xfrm>
            <a:off x="863600" y="404812"/>
            <a:ext cx="7416800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הספירה הזאת היא גם ספירת הימים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מיציאת מצרים ועד למעמד הר סיני.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55"/>
          <p:cNvPicPr preferRelativeResize="0"/>
          <p:nvPr/>
        </p:nvPicPr>
        <p:blipFill rotWithShape="1">
          <a:blip r:embed="rId3">
            <a:alphaModFix/>
          </a:blip>
          <a:srcRect b="24405" l="0" r="0" t="11566"/>
          <a:stretch/>
        </p:blipFill>
        <p:spPr>
          <a:xfrm>
            <a:off x="250825" y="2373312"/>
            <a:ext cx="8605837" cy="4151312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5"/>
          <p:cNvSpPr txBox="1"/>
          <p:nvPr/>
        </p:nvSpPr>
        <p:spPr>
          <a:xfrm>
            <a:off x="1331912" y="476250"/>
            <a:ext cx="6808787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55"/>
          <p:cNvSpPr txBox="1"/>
          <p:nvPr/>
        </p:nvSpPr>
        <p:spPr>
          <a:xfrm>
            <a:off x="846137" y="328612"/>
            <a:ext cx="7451725" cy="3387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וּסְפַרְתֶּם לָכֶם מִמָּחֳרַת הַשַּׁבָּת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מִיּוֹם הֲבִיאֲכֶם אֶת עֹמֶר הַתְּנוּפָה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שֶׁבַע שַׁבָּתוֹת תְּמִימֹת תִּהְיֶינָה:</a:t>
            </a:r>
            <a:endParaRPr b="0" i="0" sz="3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עַד מִמָּחֳרַת הַשַּׁבָּת הַשְּׁבִיעִת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תִּסְפְּרוּ חֲמִשִּׁים יוֹם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וְהִקְרַבְתֶּם מִנְחָה חֲדָשָׁה לַה':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333375"/>
            <a:ext cx="8675687" cy="6408737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56"/>
          <p:cNvSpPr txBox="1"/>
          <p:nvPr/>
        </p:nvSpPr>
        <p:spPr>
          <a:xfrm>
            <a:off x="360362" y="549275"/>
            <a:ext cx="8424862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בחג השבועות,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מביאים לבית המקדש "מנחה חדשה",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קרבן העשוי מן החטה החדשה. 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733425"/>
            <a:ext cx="5400675" cy="54006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7"/>
          <p:cNvSpPr txBox="1"/>
          <p:nvPr/>
        </p:nvSpPr>
        <p:spPr>
          <a:xfrm>
            <a:off x="2411412" y="1054100"/>
            <a:ext cx="6481762" cy="4760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אַדִּיר הוּא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יִבְנֶה בֵיתוֹ בְּקָרוֹב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בִּמְהֵרָה בִּמְהֵרָה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בְּיָמֵינוּ בְּקָרוֹב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אֵל בְּנֵה, אֵל בְּנֵה,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בְּנֵה בֵיתְךָ בְּקָרוֹב 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8"/>
          <p:cNvSpPr txBox="1"/>
          <p:nvPr/>
        </p:nvSpPr>
        <p:spPr>
          <a:xfrm>
            <a:off x="1908175" y="404812"/>
            <a:ext cx="5688012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מכיון שמחג השבועות והלאה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פירות האילן מבשילים,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חג השבועות נקבע כתחילת זמן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הבאת הביכורים.</a:t>
            </a:r>
            <a:endParaRPr/>
          </a:p>
        </p:txBody>
      </p:sp>
      <p:pic>
        <p:nvPicPr>
          <p:cNvPr id="376" name="Google Shape;37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912" y="2924175"/>
            <a:ext cx="2722562" cy="3640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700212"/>
            <a:ext cx="8496300" cy="50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59"/>
          <p:cNvSpPr txBox="1"/>
          <p:nvPr/>
        </p:nvSpPr>
        <p:spPr>
          <a:xfrm>
            <a:off x="2411412" y="260350"/>
            <a:ext cx="4897437" cy="39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בזמן שבית המקדש קיים,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הבאת הביכורים היא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אירוע של שמחה גדולה.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אנו משבחים את ה'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על פירות ארצנו!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431800"/>
            <a:ext cx="8496300" cy="62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60"/>
          <p:cNvSpPr txBox="1"/>
          <p:nvPr/>
        </p:nvSpPr>
        <p:spPr>
          <a:xfrm>
            <a:off x="0" y="620712"/>
            <a:ext cx="8642350" cy="5940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מביאי הביכורים אומרים,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וַיּוֹצִאֵנוּ ה' מִמִּצְרַיִם . . . וַיְבִאֵנוּ אֶל הַמָּקוֹם הַזֶּה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וַיִּתֶּן לָנוּ אֶת הָאָרֶץ הַזֹּאת, אֶרֶץ זָבַת חָלָב וּדְבָשׁ.</a:t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וְעַתָּה הִנֵּה הֵבֵאתִי אֶת רֵאשִׁית פְּרִי הָאֲדָמָה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אֲשֶׁר נָתַתָּה לִּי ה'".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ומסכמת התורה,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"וְשָׂמַחְתָּ בְכָל הַטּוֹב אֲשֶׁר נָתַן לְךָ ה' אֱלֹהֶיךָ וּלְבֵיתֶךָ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אַתָּה וְהַלֵּוִי וְהַגֵּר אֲשֶׁר בְּקִרְבֶּךָ".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937" y="1922462"/>
            <a:ext cx="6840537" cy="4675187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61"/>
          <p:cNvSpPr txBox="1"/>
          <p:nvPr/>
        </p:nvSpPr>
        <p:spPr>
          <a:xfrm>
            <a:off x="576262" y="404812"/>
            <a:ext cx="7991475" cy="1465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 הביכורים מביאים דווקא משבעת המינים,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בהם נשתבחה ארץ ישראל.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2781300"/>
            <a:ext cx="3743325" cy="37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62"/>
          <p:cNvSpPr txBox="1"/>
          <p:nvPr/>
        </p:nvSpPr>
        <p:spPr>
          <a:xfrm>
            <a:off x="2484437" y="333375"/>
            <a:ext cx="6407150" cy="283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339933"/>
                </a:solidFill>
                <a:latin typeface="Arial"/>
                <a:ea typeface="Arial"/>
                <a:cs typeface="Arial"/>
                <a:sym typeface="Arial"/>
              </a:rPr>
              <a:t>אֶרֶץ חִטָּה וּשְׂעֹרָה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339933"/>
                </a:solidFill>
                <a:latin typeface="Arial"/>
                <a:ea typeface="Arial"/>
                <a:cs typeface="Arial"/>
                <a:sym typeface="Arial"/>
              </a:rPr>
              <a:t>וְגֶפֶן וּתְאֵנָה וְרִמּוֹן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33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rgbClr val="339933"/>
                </a:solidFill>
                <a:latin typeface="Arial"/>
                <a:ea typeface="Arial"/>
                <a:cs typeface="Arial"/>
                <a:sym typeface="Arial"/>
              </a:rPr>
              <a:t>אֶרֶץ זֵית שֶׁמֶן וּדְבָשׁ: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738312"/>
            <a:ext cx="5040312" cy="3389312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63"/>
          <p:cNvSpPr txBox="1"/>
          <p:nvPr/>
        </p:nvSpPr>
        <p:spPr>
          <a:xfrm>
            <a:off x="4500562" y="915987"/>
            <a:ext cx="4319587" cy="5035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סלינו על כתפינו,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ראשינו עטורים,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מקצות הארץ באנו,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הבאנו ביכורים.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מיהודה ומשומרון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מן העמק והגליל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פנו דרך לנו,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ביכורים איתנו,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הך בתוף חלל בחליל!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4"/>
          <p:cNvSpPr txBox="1"/>
          <p:nvPr/>
        </p:nvSpPr>
        <p:spPr>
          <a:xfrm>
            <a:off x="4572000" y="981075"/>
            <a:ext cx="4103687" cy="5035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שדינו וגנינו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הבשילו יבולים,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כרמינו, מיקשותנו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ביכרו פרי הילולים.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תאנים תפוחים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ענבים ושקדים.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פנו דרך לנו,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ביכורים איתנו,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הך בתוף חלל בחליל!</a:t>
            </a:r>
            <a:endParaRPr/>
          </a:p>
        </p:txBody>
      </p:sp>
      <p:pic>
        <p:nvPicPr>
          <p:cNvPr id="412" name="Google Shape;412;p64"/>
          <p:cNvPicPr preferRelativeResize="0"/>
          <p:nvPr/>
        </p:nvPicPr>
        <p:blipFill rotWithShape="1">
          <a:blip r:embed="rId3">
            <a:alphaModFix/>
          </a:blip>
          <a:srcRect b="5610" l="0" r="0" t="6762"/>
          <a:stretch/>
        </p:blipFill>
        <p:spPr>
          <a:xfrm>
            <a:off x="395287" y="765175"/>
            <a:ext cx="4325937" cy="568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5"/>
          <p:cNvSpPr txBox="1"/>
          <p:nvPr/>
        </p:nvSpPr>
        <p:spPr>
          <a:xfrm>
            <a:off x="4572000" y="692150"/>
            <a:ext cx="4210050" cy="5035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טובו מעגלינו,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יפו הטורים!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זימרת הארץ לנו,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הבאנו ביכורים,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מגולן מבשן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מן הנגב והירדן!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פנו דרך לנו,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ביכורים איתנו,</a:t>
            </a:r>
            <a:b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הך בתוף חלל בחליל!</a:t>
            </a:r>
            <a:endParaRPr/>
          </a:p>
        </p:txBody>
      </p:sp>
      <p:pic>
        <p:nvPicPr>
          <p:cNvPr id="418" name="Google Shape;418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628775"/>
            <a:ext cx="4897437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6"/>
          <p:cNvSpPr txBox="1"/>
          <p:nvPr/>
        </p:nvSpPr>
        <p:spPr>
          <a:xfrm>
            <a:off x="5003800" y="2205037"/>
            <a:ext cx="3889375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מנהג נוסף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של חג השבועות: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קריאת מגילת רות.</a:t>
            </a:r>
            <a:endParaRPr/>
          </a:p>
        </p:txBody>
      </p:sp>
      <p:pic>
        <p:nvPicPr>
          <p:cNvPr id="424" name="Google Shape;424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404812"/>
            <a:ext cx="4398962" cy="604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7"/>
          <p:cNvSpPr txBox="1"/>
          <p:nvPr/>
        </p:nvSpPr>
        <p:spPr>
          <a:xfrm>
            <a:off x="3419475" y="476250"/>
            <a:ext cx="5473700" cy="5584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לאחר עשר שנים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בארץ מואב,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נעמי שבה לארץ ישראל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מלווה בכלתה רות.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היה זה בתחילת ימי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קציר השעורים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(זמן חג הפסח).</a:t>
            </a:r>
            <a:endParaRPr/>
          </a:p>
        </p:txBody>
      </p:sp>
      <p:pic>
        <p:nvPicPr>
          <p:cNvPr id="430" name="Google Shape;430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341437"/>
            <a:ext cx="3978275" cy="4052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268412"/>
            <a:ext cx="4310062" cy="46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68"/>
          <p:cNvSpPr txBox="1"/>
          <p:nvPr/>
        </p:nvSpPr>
        <p:spPr>
          <a:xfrm>
            <a:off x="3779837" y="692150"/>
            <a:ext cx="50038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68"/>
          <p:cNvSpPr txBox="1"/>
          <p:nvPr/>
        </p:nvSpPr>
        <p:spPr>
          <a:xfrm>
            <a:off x="5219700" y="1052512"/>
            <a:ext cx="341947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68"/>
          <p:cNvSpPr txBox="1"/>
          <p:nvPr/>
        </p:nvSpPr>
        <p:spPr>
          <a:xfrm>
            <a:off x="4140200" y="2060575"/>
            <a:ext cx="4752975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כל ימי קציר השעורים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וקציר החיטים,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רות ליקטה תבואה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והביאה לנעמי.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125537"/>
            <a:ext cx="3954462" cy="475297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69"/>
          <p:cNvSpPr txBox="1"/>
          <p:nvPr/>
        </p:nvSpPr>
        <p:spPr>
          <a:xfrm>
            <a:off x="4427537" y="1773237"/>
            <a:ext cx="4391025" cy="3113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כשכלו ימי הקציר,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רות הציעה את עצמה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בפני בועז,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והוא נשא אותה לאשה.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0"/>
          <p:cNvSpPr txBox="1"/>
          <p:nvPr/>
        </p:nvSpPr>
        <p:spPr>
          <a:xfrm>
            <a:off x="2484437" y="620712"/>
            <a:ext cx="6408737" cy="283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במלים אלו מסתיימת מגילת רות: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0" sz="3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וּבֹעַז הוֹלִיד אֶת עוֹבֵד,</a:t>
            </a:r>
            <a:endParaRPr b="0" i="0" sz="3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וְעֹבֵד הוֹלִיד אֶת יִשָׁי,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וְיִשַׁי הוֹלִיד אֶת דָּוִד:</a:t>
            </a:r>
            <a:endParaRPr/>
          </a:p>
        </p:txBody>
      </p:sp>
      <p:pic>
        <p:nvPicPr>
          <p:cNvPr id="450" name="Google Shape;450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201737"/>
            <a:ext cx="4752975" cy="460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1"/>
          <p:cNvSpPr txBox="1"/>
          <p:nvPr/>
        </p:nvSpPr>
        <p:spPr>
          <a:xfrm>
            <a:off x="4067175" y="563562"/>
            <a:ext cx="4826000" cy="2289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דוד נולד בחג השבועות,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וכעבור שבעים שנה בדיוק,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הוא נפטר בחג הזה.</a:t>
            </a:r>
            <a:endParaRPr/>
          </a:p>
        </p:txBody>
      </p:sp>
      <p:pic>
        <p:nvPicPr>
          <p:cNvPr id="456" name="Google Shape;45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2349500"/>
            <a:ext cx="4895850" cy="4170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2"/>
          <p:cNvSpPr txBox="1"/>
          <p:nvPr/>
        </p:nvSpPr>
        <p:spPr>
          <a:xfrm>
            <a:off x="792162" y="5516562"/>
            <a:ext cx="7559675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0" i="0" lang="en-US" sz="6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דוד מלך ישראל חי וקיים!</a:t>
            </a:r>
            <a:endParaRPr/>
          </a:p>
        </p:txBody>
      </p:sp>
      <p:pic>
        <p:nvPicPr>
          <p:cNvPr id="462" name="Google Shape;462;p72"/>
          <p:cNvPicPr preferRelativeResize="0"/>
          <p:nvPr/>
        </p:nvPicPr>
        <p:blipFill rotWithShape="1">
          <a:blip r:embed="rId3">
            <a:alphaModFix/>
          </a:blip>
          <a:srcRect b="9677" l="0" r="0" t="8331"/>
          <a:stretch/>
        </p:blipFill>
        <p:spPr>
          <a:xfrm>
            <a:off x="1584325" y="692150"/>
            <a:ext cx="5975350" cy="489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333375"/>
            <a:ext cx="8496300" cy="6335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