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72" d="100"/>
          <a:sy n="72" d="100"/>
        </p:scale>
        <p:origin x="110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presProps" Target="presProps.xml" /><Relationship Id="rId5" Type="http://schemas.openxmlformats.org/officeDocument/2006/relationships/slide" Target="slides/slide4.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spTree>
      <p:nvGrpSpPr>
        <p:cNvPr id="1" name=""/>
        <p:cNvGrpSpPr/>
        <p:nvPr/>
      </p:nvGrpSpPr>
      <p:grpSpPr>
        <a:xfrm>
          <a:off x="0" y="0"/>
          <a:ext cx="0" cy="0"/>
          <a:chOff x="0" y="0"/>
          <a:chExt cx="0" cy="0"/>
        </a:xfrm>
      </p:grpSpPr>
      <p:sp>
        <p:nvSpPr>
          <p:cNvPr id="10" name="משולש ישר-זווית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כותרת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he-IL"/>
              <a:t>לחץ כדי לערוך סגנון כותרת של תבנית בסיס</a:t>
            </a:r>
            <a:endParaRPr kumimoji="0" lang="en-US"/>
          </a:p>
        </p:txBody>
      </p:sp>
      <p:sp>
        <p:nvSpPr>
          <p:cNvPr id="17" name="כותרת משנה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he-IL"/>
              <a:t>לחץ כדי לערוך סגנון כותרת משנה של תבנית בסיס</a:t>
            </a:r>
            <a:endParaRPr kumimoji="0" lang="en-US"/>
          </a:p>
        </p:txBody>
      </p:sp>
      <p:grpSp>
        <p:nvGrpSpPr>
          <p:cNvPr id="2" name="קבוצה 1"/>
          <p:cNvGrpSpPr/>
          <p:nvPr/>
        </p:nvGrpSpPr>
        <p:grpSpPr>
          <a:xfrm>
            <a:off x="-3765" y="4953000"/>
            <a:ext cx="9147765" cy="1912088"/>
            <a:chOff x="-3765" y="4832896"/>
            <a:chExt cx="9147765" cy="2032192"/>
          </a:xfrm>
        </p:grpSpPr>
        <p:sp>
          <p:nvSpPr>
            <p:cNvPr id="7" name="צורה חופשית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צורה חופשית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צורה חופשית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מחבר ישר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מציין מיקום של תאריך 29"/>
          <p:cNvSpPr>
            <a:spLocks noGrp="1"/>
          </p:cNvSpPr>
          <p:nvPr>
            <p:ph type="dt" sz="half" idx="10"/>
          </p:nvPr>
        </p:nvSpPr>
        <p:spPr/>
        <p:txBody>
          <a:bodyPr/>
          <a:lstStyle>
            <a:lvl1pPr>
              <a:defRPr>
                <a:solidFill>
                  <a:srgbClr val="FFFFFF"/>
                </a:solidFill>
              </a:defRPr>
            </a:lvl1pPr>
            <a:extLst/>
          </a:lstStyle>
          <a:p>
            <a:fld id="{E9EA0BA6-9B35-49C3-A346-24C1881AA388}" type="datetimeFigureOut">
              <a:rPr lang="he-IL" smtClean="0"/>
              <a:t>כ"ט/אייר/תשפ"ב</a:t>
            </a:fld>
            <a:endParaRPr lang="he-IL"/>
          </a:p>
        </p:txBody>
      </p:sp>
      <p:sp>
        <p:nvSpPr>
          <p:cNvPr id="19" name="מציין מיקום של כותרת תחתונה 18"/>
          <p:cNvSpPr>
            <a:spLocks noGrp="1"/>
          </p:cNvSpPr>
          <p:nvPr>
            <p:ph type="ftr" sz="quarter" idx="11"/>
          </p:nvPr>
        </p:nvSpPr>
        <p:spPr/>
        <p:txBody>
          <a:bodyPr/>
          <a:lstStyle>
            <a:lvl1pPr>
              <a:defRPr>
                <a:solidFill>
                  <a:schemeClr val="accent1">
                    <a:tint val="20000"/>
                  </a:schemeClr>
                </a:solidFill>
              </a:defRPr>
            </a:lvl1pPr>
            <a:extLst/>
          </a:lstStyle>
          <a:p>
            <a:endParaRPr lang="he-IL"/>
          </a:p>
        </p:txBody>
      </p:sp>
      <p:sp>
        <p:nvSpPr>
          <p:cNvPr id="27" name="מציין מיקום של מספר שקופית 26"/>
          <p:cNvSpPr>
            <a:spLocks noGrp="1"/>
          </p:cNvSpPr>
          <p:nvPr>
            <p:ph type="sldNum" sz="quarter" idx="12"/>
          </p:nvPr>
        </p:nvSpPr>
        <p:spPr/>
        <p:txBody>
          <a:bodyPr/>
          <a:lstStyle>
            <a:lvl1pPr>
              <a:defRPr>
                <a:solidFill>
                  <a:srgbClr val="FFFFFF"/>
                </a:solidFill>
              </a:defRPr>
            </a:lvl1pPr>
            <a:extLst/>
          </a:lstStyle>
          <a:p>
            <a:fld id="{A1F7EE6B-38F5-4178-BAD1-15EAD85B405E}" type="slidenum">
              <a:rPr lang="he-IL" smtClean="0"/>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4" name="מציין מיקום של תאריך 3"/>
          <p:cNvSpPr>
            <a:spLocks noGrp="1"/>
          </p:cNvSpPr>
          <p:nvPr>
            <p:ph type="dt" sz="half" idx="10"/>
          </p:nvPr>
        </p:nvSpPr>
        <p:spPr/>
        <p:txBody>
          <a:bodyPr/>
          <a:lstStyle/>
          <a:p>
            <a:fld id="{E9EA0BA6-9B35-49C3-A346-24C1881AA388}" type="datetimeFigureOut">
              <a:rPr lang="he-IL" smtClean="0"/>
              <a:t>כ"ט/אייר/תשפ"ב</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A1F7EE6B-38F5-4178-BAD1-15EAD85B405E}" type="slidenum">
              <a:rPr lang="he-IL" smtClean="0"/>
              <a:t>‹#›</a:t>
            </a:fld>
            <a:endParaRPr lang="he-IL"/>
          </a:p>
        </p:txBody>
      </p:sp>
      <p:sp>
        <p:nvSpPr>
          <p:cNvPr id="7" name="כותרת 6"/>
          <p:cNvSpPr>
            <a:spLocks noGrp="1"/>
          </p:cNvSpPr>
          <p:nvPr>
            <p:ph type="title"/>
          </p:nvPr>
        </p:nvSpPr>
        <p:spPr/>
        <p:txBody>
          <a:bodyPr rtlCol="0"/>
          <a:lstStyle/>
          <a:p>
            <a:r>
              <a:rPr kumimoji="0" lang="he-IL"/>
              <a:t>לחץ כדי לערוך סגנון כותרת של תבנית בסיס</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bg>
      <p:bgRef idx="1002">
        <a:schemeClr val="bg1"/>
      </p:bgRef>
    </p:bg>
    <p:spTree>
      <p:nvGrpSpPr>
        <p:cNvPr id="1" name=""/>
        <p:cNvGrpSpPr/>
        <p:nvPr/>
      </p:nvGrpSpPr>
      <p:grpSpPr>
        <a:xfrm>
          <a:off x="0" y="0"/>
          <a:ext cx="0" cy="0"/>
          <a:chOff x="0" y="0"/>
          <a:chExt cx="0" cy="0"/>
        </a:xfrm>
      </p:grpSpPr>
      <p:sp>
        <p:nvSpPr>
          <p:cNvPr id="2" name="כותרת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he-IL"/>
              <a:t>לחץ כדי לערוך סגנון כותרת של תבנית בסיס</a:t>
            </a:r>
            <a:endParaRPr kumimoji="0" lang="en-US"/>
          </a:p>
        </p:txBody>
      </p:sp>
      <p:sp>
        <p:nvSpPr>
          <p:cNvPr id="3" name="מציין מיקום טקסט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he-IL"/>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E9EA0BA6-9B35-49C3-A346-24C1881AA388}" type="datetimeFigureOut">
              <a:rPr lang="he-IL" smtClean="0"/>
              <a:t>כ"ט/אייר/תשפ"ב</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A1F7EE6B-38F5-4178-BAD1-15EAD85B405E}" type="slidenum">
              <a:rPr lang="he-IL" smtClean="0"/>
              <a:t>‹#›</a:t>
            </a:fld>
            <a:endParaRPr lang="he-IL"/>
          </a:p>
        </p:txBody>
      </p:sp>
      <p:sp>
        <p:nvSpPr>
          <p:cNvPr id="7" name="סוגר זוויתי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סוגר זוויתי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bg>
      <p:bgRef idx="1002">
        <a:schemeClr val="bg1"/>
      </p:bgRef>
    </p:bg>
    <p:spTree>
      <p:nvGrpSpPr>
        <p:cNvPr id="1" name=""/>
        <p:cNvGrpSpPr/>
        <p:nvPr/>
      </p:nvGrpSpPr>
      <p:grpSpPr>
        <a:xfrm>
          <a:off x="0" y="0"/>
          <a:ext cx="0" cy="0"/>
          <a:chOff x="0" y="0"/>
          <a:chExt cx="0" cy="0"/>
        </a:xfrm>
      </p:grpSpPr>
      <p:sp>
        <p:nvSpPr>
          <p:cNvPr id="3" name="מציין מיקום תוכן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4" name="מציין מיקום תוכן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5" name="מציין מיקום של תאריך 4"/>
          <p:cNvSpPr>
            <a:spLocks noGrp="1"/>
          </p:cNvSpPr>
          <p:nvPr>
            <p:ph type="dt" sz="half" idx="10"/>
          </p:nvPr>
        </p:nvSpPr>
        <p:spPr/>
        <p:txBody>
          <a:bodyPr/>
          <a:lstStyle/>
          <a:p>
            <a:fld id="{E9EA0BA6-9B35-49C3-A346-24C1881AA388}" type="datetimeFigureOut">
              <a:rPr lang="he-IL" smtClean="0"/>
              <a:t>כ"ט/אייר/תשפ"ב</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A1F7EE6B-38F5-4178-BAD1-15EAD85B405E}" type="slidenum">
              <a:rPr lang="he-IL" smtClean="0"/>
              <a:t>‹#›</a:t>
            </a:fld>
            <a:endParaRPr lang="he-IL"/>
          </a:p>
        </p:txBody>
      </p:sp>
      <p:sp>
        <p:nvSpPr>
          <p:cNvPr id="8" name="כותרת 7"/>
          <p:cNvSpPr>
            <a:spLocks noGrp="1"/>
          </p:cNvSpPr>
          <p:nvPr>
            <p:ph type="title"/>
          </p:nvPr>
        </p:nvSpPr>
        <p:spPr/>
        <p:txBody>
          <a:bodyPr rtlCol="0"/>
          <a:lstStyle/>
          <a:p>
            <a:r>
              <a:rPr kumimoji="0" lang="he-IL"/>
              <a:t>לחץ כדי לערוך סגנון כותרת של תבנית בסיס</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השוואה">
    <p:bg>
      <p:bgRef idx="1003">
        <a:schemeClr val="bg1"/>
      </p:bgRef>
    </p:bg>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8229600" cy="1143000"/>
          </a:xfrm>
        </p:spPr>
        <p:txBody>
          <a:bodyPr anchor="ctr"/>
          <a:lstStyle>
            <a:lvl1pPr>
              <a:defRPr/>
            </a:lvl1pPr>
            <a:extLst/>
          </a:lstStyle>
          <a:p>
            <a:r>
              <a:rPr kumimoji="0" lang="he-IL"/>
              <a:t>לחץ כדי לערוך סגנון כותרת של תבנית בסיס</a:t>
            </a:r>
            <a:endParaRPr kumimoji="0" lang="en-US"/>
          </a:p>
        </p:txBody>
      </p:sp>
      <p:sp>
        <p:nvSpPr>
          <p:cNvPr id="3" name="מציין מיקום טקסט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he-IL"/>
              <a:t>לחץ כדי לערוך סגנונות טקסט של תבנית בסיס</a:t>
            </a:r>
          </a:p>
        </p:txBody>
      </p:sp>
      <p:sp>
        <p:nvSpPr>
          <p:cNvPr id="4" name="מציין מיקום טקסט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he-IL"/>
              <a:t>לחץ כדי לערוך סגנונות טקסט של תבנית בסיס</a:t>
            </a:r>
          </a:p>
        </p:txBody>
      </p:sp>
      <p:sp>
        <p:nvSpPr>
          <p:cNvPr id="5" name="מציין מיקום תוכן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6" name="מציין מיקום תוכן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7" name="מציין מיקום של תאריך 6"/>
          <p:cNvSpPr>
            <a:spLocks noGrp="1"/>
          </p:cNvSpPr>
          <p:nvPr>
            <p:ph type="dt" sz="half" idx="10"/>
          </p:nvPr>
        </p:nvSpPr>
        <p:spPr/>
        <p:txBody>
          <a:bodyPr/>
          <a:lstStyle/>
          <a:p>
            <a:fld id="{E9EA0BA6-9B35-49C3-A346-24C1881AA388}" type="datetimeFigureOut">
              <a:rPr lang="he-IL" smtClean="0"/>
              <a:t>כ"ט/אייר/תשפ"ב</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A1F7EE6B-38F5-4178-BAD1-15EAD85B405E}" type="slidenum">
              <a:rPr lang="he-IL" smtClean="0"/>
              <a:t>‹#›</a:t>
            </a:fld>
            <a:endParaRPr lang="he-IL"/>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bg>
      <p:bgRef idx="1002">
        <a:schemeClr val="bg1"/>
      </p:bgRef>
    </p:bg>
    <p:spTree>
      <p:nvGrpSpPr>
        <p:cNvPr id="1" name=""/>
        <p:cNvGrpSpPr/>
        <p:nvPr/>
      </p:nvGrpSpPr>
      <p:grpSpPr>
        <a:xfrm>
          <a:off x="0" y="0"/>
          <a:ext cx="0" cy="0"/>
          <a:chOff x="0" y="0"/>
          <a:chExt cx="0" cy="0"/>
        </a:xfrm>
      </p:grpSpPr>
      <p:sp>
        <p:nvSpPr>
          <p:cNvPr id="3" name="מציין מיקום של תאריך 2"/>
          <p:cNvSpPr>
            <a:spLocks noGrp="1"/>
          </p:cNvSpPr>
          <p:nvPr>
            <p:ph type="dt" sz="half" idx="10"/>
          </p:nvPr>
        </p:nvSpPr>
        <p:spPr/>
        <p:txBody>
          <a:bodyPr/>
          <a:lstStyle/>
          <a:p>
            <a:fld id="{E9EA0BA6-9B35-49C3-A346-24C1881AA388}" type="datetimeFigureOut">
              <a:rPr lang="he-IL" smtClean="0"/>
              <a:t>כ"ט/אייר/תשפ"ב</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A1F7EE6B-38F5-4178-BAD1-15EAD85B405E}" type="slidenum">
              <a:rPr lang="he-IL" smtClean="0"/>
              <a:t>‹#›</a:t>
            </a:fld>
            <a:endParaRPr lang="he-IL"/>
          </a:p>
        </p:txBody>
      </p:sp>
      <p:sp>
        <p:nvSpPr>
          <p:cNvPr id="6" name="כותרת 5"/>
          <p:cNvSpPr>
            <a:spLocks noGrp="1"/>
          </p:cNvSpPr>
          <p:nvPr>
            <p:ph type="title"/>
          </p:nvPr>
        </p:nvSpPr>
        <p:spPr/>
        <p:txBody>
          <a:bodyPr rtlCol="0"/>
          <a:lstStyle/>
          <a:p>
            <a:r>
              <a:rPr kumimoji="0" lang="he-IL"/>
              <a:t>לחץ כדי לערוך סגנון כותרת של תבנית בסיס</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E9EA0BA6-9B35-49C3-A346-24C1881AA388}" type="datetimeFigureOut">
              <a:rPr lang="he-IL" smtClean="0"/>
              <a:t>כ"ט/אייר/תשפ"ב</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A1F7EE6B-38F5-4178-BAD1-15EAD85B405E}" type="slidenum">
              <a:rPr lang="he-IL" smtClean="0"/>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bg>
      <p:bgRef idx="1003">
        <a:schemeClr val="bg1"/>
      </p:bgRef>
    </p:bg>
    <p:spTree>
      <p:nvGrpSpPr>
        <p:cNvPr id="1" name=""/>
        <p:cNvGrpSpPr/>
        <p:nvPr/>
      </p:nvGrpSpPr>
      <p:grpSpPr>
        <a:xfrm>
          <a:off x="0" y="0"/>
          <a:ext cx="0" cy="0"/>
          <a:chOff x="0" y="0"/>
          <a:chExt cx="0" cy="0"/>
        </a:xfrm>
      </p:grpSpPr>
      <p:sp>
        <p:nvSpPr>
          <p:cNvPr id="2" name="כותרת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he-IL"/>
              <a:t>לחץ כדי לערוך סגנון כותרת של תבנית בסיס</a:t>
            </a:r>
            <a:endParaRPr kumimoji="0" lang="en-US"/>
          </a:p>
        </p:txBody>
      </p:sp>
      <p:sp>
        <p:nvSpPr>
          <p:cNvPr id="3" name="מציין מיקום טקסט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he-IL"/>
              <a:t>לחץ כדי לערוך סגנונות טקסט של תבנית בסיס</a:t>
            </a:r>
          </a:p>
        </p:txBody>
      </p:sp>
      <p:sp>
        <p:nvSpPr>
          <p:cNvPr id="4" name="מציין מיקום תוכן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5" name="מציין מיקום של תאריך 4"/>
          <p:cNvSpPr>
            <a:spLocks noGrp="1"/>
          </p:cNvSpPr>
          <p:nvPr>
            <p:ph type="dt" sz="half" idx="10"/>
          </p:nvPr>
        </p:nvSpPr>
        <p:spPr>
          <a:xfrm>
            <a:off x="6727032" y="6407944"/>
            <a:ext cx="1920240" cy="365760"/>
          </a:xfrm>
        </p:spPr>
        <p:txBody>
          <a:bodyPr/>
          <a:lstStyle/>
          <a:p>
            <a:fld id="{E9EA0BA6-9B35-49C3-A346-24C1881AA388}" type="datetimeFigureOut">
              <a:rPr lang="he-IL" smtClean="0"/>
              <a:t>כ"ט/אייר/תשפ"ב</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A1F7EE6B-38F5-4178-BAD1-15EAD85B405E}" type="slidenum">
              <a:rPr lang="he-IL" smtClean="0"/>
              <a:t>‹#›</a:t>
            </a:fld>
            <a:endParaRPr lang="he-IL"/>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bg>
      <p:bgRef idx="1002">
        <a:schemeClr val="bg1"/>
      </p:bgRef>
    </p:bg>
    <p:spTree>
      <p:nvGrpSpPr>
        <p:cNvPr id="1" name=""/>
        <p:cNvGrpSpPr/>
        <p:nvPr/>
      </p:nvGrpSpPr>
      <p:grpSpPr>
        <a:xfrm>
          <a:off x="0" y="0"/>
          <a:ext cx="0" cy="0"/>
          <a:chOff x="0" y="0"/>
          <a:chExt cx="0" cy="0"/>
        </a:xfrm>
      </p:grpSpPr>
      <p:sp>
        <p:nvSpPr>
          <p:cNvPr id="4" name="מציין מיקום טקסט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he-IL"/>
              <a:t>לחץ כדי לערוך סגנונות טקסט של תבנית בסיס</a:t>
            </a:r>
          </a:p>
        </p:txBody>
      </p:sp>
      <p:sp>
        <p:nvSpPr>
          <p:cNvPr id="3" name="מציין מיקום של תמונה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he-IL"/>
              <a:t>לחץ על הסמל כדי להוסיף תמונה</a:t>
            </a:r>
            <a:endParaRPr kumimoji="0" lang="en-US" dirty="0"/>
          </a:p>
        </p:txBody>
      </p:sp>
      <p:sp>
        <p:nvSpPr>
          <p:cNvPr id="5" name="מציין מיקום של תאריך 4"/>
          <p:cNvSpPr>
            <a:spLocks noGrp="1"/>
          </p:cNvSpPr>
          <p:nvPr>
            <p:ph type="dt" sz="half" idx="10"/>
          </p:nvPr>
        </p:nvSpPr>
        <p:spPr/>
        <p:txBody>
          <a:bodyPr/>
          <a:lstStyle>
            <a:lvl1pPr>
              <a:defRPr>
                <a:solidFill>
                  <a:schemeClr val="tx1"/>
                </a:solidFill>
              </a:defRPr>
            </a:lvl1pPr>
            <a:extLst/>
          </a:lstStyle>
          <a:p>
            <a:fld id="{E9EA0BA6-9B35-49C3-A346-24C1881AA388}" type="datetimeFigureOut">
              <a:rPr lang="he-IL" smtClean="0"/>
              <a:t>כ"ט/אייר/תשפ"ב</a:t>
            </a:fld>
            <a:endParaRPr lang="he-IL"/>
          </a:p>
        </p:txBody>
      </p:sp>
      <p:sp>
        <p:nvSpPr>
          <p:cNvPr id="6" name="מציין מיקום של כותרת תחתונה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he-IL"/>
          </a:p>
        </p:txBody>
      </p:sp>
      <p:sp>
        <p:nvSpPr>
          <p:cNvPr id="7" name="מציין מיקום של מספר שקופית 6"/>
          <p:cNvSpPr>
            <a:spLocks noGrp="1"/>
          </p:cNvSpPr>
          <p:nvPr>
            <p:ph type="sldNum" sz="quarter" idx="12"/>
          </p:nvPr>
        </p:nvSpPr>
        <p:spPr/>
        <p:txBody>
          <a:bodyPr/>
          <a:lstStyle>
            <a:lvl1pPr>
              <a:defRPr>
                <a:solidFill>
                  <a:schemeClr val="tx1"/>
                </a:solidFill>
              </a:defRPr>
            </a:lvl1pPr>
            <a:extLst/>
          </a:lstStyle>
          <a:p>
            <a:fld id="{A1F7EE6B-38F5-4178-BAD1-15EAD85B405E}" type="slidenum">
              <a:rPr lang="he-IL" smtClean="0"/>
              <a:t>‹#›</a:t>
            </a:fld>
            <a:endParaRPr lang="he-IL"/>
          </a:p>
        </p:txBody>
      </p:sp>
      <p:sp>
        <p:nvSpPr>
          <p:cNvPr id="2" name="כותרת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he-IL"/>
              <a:t>לחץ כדי לערוך סגנון כותרת של תבנית בסיס</a:t>
            </a:r>
            <a:endParaRPr kumimoji="0" lang="en-US"/>
          </a:p>
        </p:txBody>
      </p:sp>
      <p:sp>
        <p:nvSpPr>
          <p:cNvPr id="8" name="צורה חופשית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צורה חופשית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משולש ישר-זווית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מחבר ישר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סוגר זוויתי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סוגר זוויתי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kumimoji="0" lang="he-IL"/>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457200" y="1481329"/>
            <a:ext cx="8229600" cy="4386071"/>
          </a:xfrm>
        </p:spPr>
        <p:txBody>
          <a:bodyPr vert="eaVer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4" name="מציין מיקום של תאריך 3"/>
          <p:cNvSpPr>
            <a:spLocks noGrp="1"/>
          </p:cNvSpPr>
          <p:nvPr>
            <p:ph type="dt" sz="half" idx="10"/>
          </p:nvPr>
        </p:nvSpPr>
        <p:spPr/>
        <p:txBody>
          <a:bodyPr/>
          <a:lstStyle/>
          <a:p>
            <a:fld id="{E9EA0BA6-9B35-49C3-A346-24C1881AA388}" type="datetimeFigureOut">
              <a:rPr lang="he-IL" smtClean="0"/>
              <a:t>כ"ט/אייר/תשפ"ב</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A1F7EE6B-38F5-4178-BAD1-15EAD85B405E}" type="slidenum">
              <a:rPr lang="he-IL" smtClean="0"/>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844013" y="274640"/>
            <a:ext cx="1777470" cy="5592761"/>
          </a:xfrm>
        </p:spPr>
        <p:txBody>
          <a:bodyPr vert="eaVert"/>
          <a:lstStyle/>
          <a:p>
            <a:r>
              <a:rPr kumimoji="0" lang="he-IL"/>
              <a:t>לחץ כדי לערוך סגנון כותרת של תבנית בסיס</a:t>
            </a:r>
            <a:endParaRPr kumimoji="0" lang="en-US"/>
          </a:p>
        </p:txBody>
      </p:sp>
      <p:sp>
        <p:nvSpPr>
          <p:cNvPr id="3" name="מציין מיקום של טקסט אנכי 2"/>
          <p:cNvSpPr>
            <a:spLocks noGrp="1"/>
          </p:cNvSpPr>
          <p:nvPr>
            <p:ph type="body" orient="vert" idx="1"/>
          </p:nvPr>
        </p:nvSpPr>
        <p:spPr>
          <a:xfrm>
            <a:off x="457200" y="274641"/>
            <a:ext cx="6324600" cy="5592760"/>
          </a:xfrm>
        </p:spPr>
        <p:txBody>
          <a:bodyPr vert="eaVert"/>
          <a:lstStyle/>
          <a:p>
            <a:pPr lvl="0" eaLnBrk="1" latinLnBrk="0" hangingPunct="1"/>
            <a:r>
              <a:rPr lang="he-IL"/>
              <a:t>לחץ כדי לערוך סגנונות טקסט של תבנית בסיס</a:t>
            </a:r>
          </a:p>
          <a:p>
            <a:pPr lvl="1" eaLnBrk="1" latinLnBrk="0" hangingPunct="1"/>
            <a:r>
              <a:rPr lang="he-IL"/>
              <a:t>רמה שנייה</a:t>
            </a:r>
          </a:p>
          <a:p>
            <a:pPr lvl="2" eaLnBrk="1" latinLnBrk="0" hangingPunct="1"/>
            <a:r>
              <a:rPr lang="he-IL"/>
              <a:t>רמה שלישית</a:t>
            </a:r>
          </a:p>
          <a:p>
            <a:pPr lvl="3" eaLnBrk="1" latinLnBrk="0" hangingPunct="1"/>
            <a:r>
              <a:rPr lang="he-IL"/>
              <a:t>רמה רביעית</a:t>
            </a:r>
          </a:p>
          <a:p>
            <a:pPr lvl="4" eaLnBrk="1" latinLnBrk="0" hangingPunct="1"/>
            <a:r>
              <a:rPr lang="he-IL"/>
              <a:t>רמה חמישית</a:t>
            </a:r>
            <a:endParaRPr kumimoji="0" lang="en-US"/>
          </a:p>
        </p:txBody>
      </p:sp>
      <p:sp>
        <p:nvSpPr>
          <p:cNvPr id="4" name="מציין מיקום של תאריך 3"/>
          <p:cNvSpPr>
            <a:spLocks noGrp="1"/>
          </p:cNvSpPr>
          <p:nvPr>
            <p:ph type="dt" sz="half" idx="10"/>
          </p:nvPr>
        </p:nvSpPr>
        <p:spPr/>
        <p:txBody>
          <a:bodyPr/>
          <a:lstStyle/>
          <a:p>
            <a:fld id="{E9EA0BA6-9B35-49C3-A346-24C1881AA388}" type="datetimeFigureOut">
              <a:rPr lang="he-IL" smtClean="0"/>
              <a:t>כ"ט/אייר/תשפ"ב</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A1F7EE6B-38F5-4178-BAD1-15EAD85B405E}" type="slidenum">
              <a:rPr lang="he-IL" smtClean="0"/>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1.jpe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צורה חופשית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צורה חופשית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משולש ישר-זווית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מחבר ישר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מציין מיקום של כותרת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he-IL"/>
              <a:t>לחץ כדי לערוך סגנון כותרת של תבנית בסיס</a:t>
            </a:r>
            <a:endParaRPr kumimoji="0" lang="en-US"/>
          </a:p>
        </p:txBody>
      </p:sp>
      <p:sp>
        <p:nvSpPr>
          <p:cNvPr id="30" name="מציין מיקום טקסט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he-IL"/>
              <a:t>לחץ כדי לערוך סגנונות טקסט של תבנית בסיס</a:t>
            </a:r>
          </a:p>
          <a:p>
            <a:pPr lvl="1" eaLnBrk="1" latinLnBrk="0" hangingPunct="1"/>
            <a:r>
              <a:rPr kumimoji="0" lang="he-IL"/>
              <a:t>רמה שנייה</a:t>
            </a:r>
          </a:p>
          <a:p>
            <a:pPr lvl="2" eaLnBrk="1" latinLnBrk="0" hangingPunct="1"/>
            <a:r>
              <a:rPr kumimoji="0" lang="he-IL"/>
              <a:t>רמה שלישית</a:t>
            </a:r>
          </a:p>
          <a:p>
            <a:pPr lvl="3" eaLnBrk="1" latinLnBrk="0" hangingPunct="1"/>
            <a:r>
              <a:rPr kumimoji="0" lang="he-IL"/>
              <a:t>רמה רביעית</a:t>
            </a:r>
          </a:p>
          <a:p>
            <a:pPr lvl="4" eaLnBrk="1" latinLnBrk="0" hangingPunct="1"/>
            <a:r>
              <a:rPr kumimoji="0" lang="he-IL"/>
              <a:t>רמה חמישית</a:t>
            </a:r>
            <a:endParaRPr kumimoji="0" lang="en-US"/>
          </a:p>
        </p:txBody>
      </p:sp>
      <p:sp>
        <p:nvSpPr>
          <p:cNvPr id="10" name="מציין מיקום של תאריך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9EA0BA6-9B35-49C3-A346-24C1881AA388}" type="datetimeFigureOut">
              <a:rPr lang="he-IL" smtClean="0"/>
              <a:t>כ"ט/אייר/תשפ"ב</a:t>
            </a:fld>
            <a:endParaRPr lang="he-IL"/>
          </a:p>
        </p:txBody>
      </p:sp>
      <p:sp>
        <p:nvSpPr>
          <p:cNvPr id="22" name="מציין מיקום של כותרת תחתונה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he-IL"/>
          </a:p>
        </p:txBody>
      </p:sp>
      <p:sp>
        <p:nvSpPr>
          <p:cNvPr id="18" name="מציין מיקום של מספר שקופית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A1F7EE6B-38F5-4178-BAD1-15EAD85B405E}" type="slidenum">
              <a:rPr lang="he-IL" smtClean="0"/>
              <a:t>‹#›</a:t>
            </a:fld>
            <a:endParaRPr lang="he-IL"/>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2" Type="http://schemas.openxmlformats.org/officeDocument/2006/relationships/image" Target="../media/image5.jpeg" /><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3" Type="http://schemas.microsoft.com/office/2007/relationships/hdphoto" Target="../media/hdphoto1.wdp" /><Relationship Id="rId2" Type="http://schemas.openxmlformats.org/officeDocument/2006/relationships/image" Target="../media/image6.pn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rot="1365796">
            <a:off x="3016632" y="1152491"/>
            <a:ext cx="6153033" cy="513076"/>
          </a:xfrm>
        </p:spPr>
        <p:txBody>
          <a:bodyPr>
            <a:normAutofit/>
          </a:bodyPr>
          <a:lstStyle/>
          <a:p>
            <a:r>
              <a:rPr lang="he-IL" sz="6600" dirty="0"/>
              <a:t>עשרת הדיברות</a:t>
            </a:r>
          </a:p>
        </p:txBody>
      </p:sp>
      <p:sp>
        <p:nvSpPr>
          <p:cNvPr id="3" name="כותרת משנה 2"/>
          <p:cNvSpPr>
            <a:spLocks noGrp="1"/>
          </p:cNvSpPr>
          <p:nvPr>
            <p:ph type="subTitle" idx="1"/>
          </p:nvPr>
        </p:nvSpPr>
        <p:spPr>
          <a:xfrm>
            <a:off x="-252536" y="4900477"/>
            <a:ext cx="2158008" cy="158175"/>
          </a:xfrm>
        </p:spPr>
        <p:txBody>
          <a:bodyPr>
            <a:normAutofit fontScale="25000" lnSpcReduction="20000"/>
          </a:bodyPr>
          <a:lstStyle/>
          <a:p>
            <a:r>
              <a:rPr lang="en-US" dirty="0"/>
              <a:t>REL TB</a:t>
            </a:r>
            <a:endParaRPr lang="he-IL" dirty="0"/>
          </a:p>
        </p:txBody>
      </p:sp>
      <p:pic>
        <p:nvPicPr>
          <p:cNvPr id="5" name="תמונה 4">
            <a:extLst>
              <a:ext uri="{FF2B5EF4-FFF2-40B4-BE49-F238E27FC236}">
                <a16:creationId xmlns:a16="http://schemas.microsoft.com/office/drawing/2014/main" id="{00508A77-CF3B-F5BF-0DBF-94CA8B468101}"/>
              </a:ext>
            </a:extLst>
          </p:cNvPr>
          <p:cNvPicPr>
            <a:picLocks noChangeAspect="1"/>
          </p:cNvPicPr>
          <p:nvPr/>
        </p:nvPicPr>
        <p:blipFill rotWithShape="1">
          <a:blip r:embed="rId2"/>
          <a:srcRect l="17776" t="10684" r="16445" b="16788"/>
          <a:stretch/>
        </p:blipFill>
        <p:spPr>
          <a:xfrm>
            <a:off x="613056" y="337945"/>
            <a:ext cx="4198441" cy="462918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29625379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מציין מיקום תוכן 3"/>
          <p:cNvGraphicFramePr>
            <a:graphicFrameLocks noGrp="1"/>
          </p:cNvGraphicFramePr>
          <p:nvPr>
            <p:ph idx="1"/>
            <p:extLst>
              <p:ext uri="{D42A27DB-BD31-4B8C-83A1-F6EECF244321}">
                <p14:modId xmlns:p14="http://schemas.microsoft.com/office/powerpoint/2010/main" val="225391000"/>
              </p:ext>
            </p:extLst>
          </p:nvPr>
        </p:nvGraphicFramePr>
        <p:xfrm>
          <a:off x="349188" y="1772816"/>
          <a:ext cx="8229600" cy="3992880"/>
        </p:xfrm>
        <a:graphic>
          <a:graphicData uri="http://schemas.openxmlformats.org/drawingml/2006/table">
            <a:tbl>
              <a:tblPr rtl="1"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370840">
                <a:tc>
                  <a:txBody>
                    <a:bodyPr/>
                    <a:lstStyle/>
                    <a:p>
                      <a:pPr algn="ctr" rtl="1"/>
                      <a:r>
                        <a:rPr lang="he-IL" sz="2800" dirty="0"/>
                        <a:t>בין</a:t>
                      </a:r>
                      <a:r>
                        <a:rPr lang="he-IL" sz="2800" baseline="0" dirty="0"/>
                        <a:t> אדם למקום</a:t>
                      </a:r>
                      <a:endParaRPr lang="he-IL" sz="2800" dirty="0"/>
                    </a:p>
                  </a:txBody>
                  <a:tcPr/>
                </a:tc>
                <a:tc>
                  <a:txBody>
                    <a:bodyPr/>
                    <a:lstStyle/>
                    <a:p>
                      <a:pPr algn="ctr" rtl="1"/>
                      <a:r>
                        <a:rPr lang="he-IL" sz="2800" dirty="0"/>
                        <a:t>בין אדם לחברו</a:t>
                      </a:r>
                      <a:endParaRPr lang="he-IL" dirty="0"/>
                    </a:p>
                    <a:p>
                      <a:pPr rtl="1"/>
                      <a:endParaRPr lang="he-IL" dirty="0"/>
                    </a:p>
                  </a:txBody>
                  <a:tcPr/>
                </a:tc>
                <a:extLst>
                  <a:ext uri="{0D108BD9-81ED-4DB2-BD59-A6C34878D82A}">
                    <a16:rowId xmlns:a16="http://schemas.microsoft.com/office/drawing/2014/main" val="10000"/>
                  </a:ext>
                </a:extLst>
              </a:tr>
              <a:tr h="370840">
                <a:tc>
                  <a:txBody>
                    <a:bodyPr/>
                    <a:lstStyle/>
                    <a:p>
                      <a:pPr rtl="1"/>
                      <a:endParaRPr lang="he-IL" dirty="0"/>
                    </a:p>
                  </a:txBody>
                  <a:tcPr/>
                </a:tc>
                <a:tc>
                  <a:txBody>
                    <a:bodyPr/>
                    <a:lstStyle/>
                    <a:p>
                      <a:pPr rtl="1"/>
                      <a:endParaRPr lang="he-IL" dirty="0"/>
                    </a:p>
                    <a:p>
                      <a:pPr rtl="1"/>
                      <a:endParaRPr lang="he-IL" dirty="0"/>
                    </a:p>
                  </a:txBody>
                  <a:tcPr/>
                </a:tc>
                <a:extLst>
                  <a:ext uri="{0D108BD9-81ED-4DB2-BD59-A6C34878D82A}">
                    <a16:rowId xmlns:a16="http://schemas.microsoft.com/office/drawing/2014/main" val="10001"/>
                  </a:ext>
                </a:extLst>
              </a:tr>
              <a:tr h="370840">
                <a:tc>
                  <a:txBody>
                    <a:bodyPr/>
                    <a:lstStyle/>
                    <a:p>
                      <a:pPr rtl="1"/>
                      <a:endParaRPr lang="he-IL" dirty="0"/>
                    </a:p>
                  </a:txBody>
                  <a:tcPr/>
                </a:tc>
                <a:tc>
                  <a:txBody>
                    <a:bodyPr/>
                    <a:lstStyle/>
                    <a:p>
                      <a:pPr rtl="1"/>
                      <a:endParaRPr lang="he-IL" dirty="0"/>
                    </a:p>
                    <a:p>
                      <a:pPr rtl="1"/>
                      <a:endParaRPr lang="he-IL" dirty="0"/>
                    </a:p>
                  </a:txBody>
                  <a:tcPr/>
                </a:tc>
                <a:extLst>
                  <a:ext uri="{0D108BD9-81ED-4DB2-BD59-A6C34878D82A}">
                    <a16:rowId xmlns:a16="http://schemas.microsoft.com/office/drawing/2014/main" val="10002"/>
                  </a:ext>
                </a:extLst>
              </a:tr>
              <a:tr h="370840">
                <a:tc>
                  <a:txBody>
                    <a:bodyPr/>
                    <a:lstStyle/>
                    <a:p>
                      <a:pPr rtl="1"/>
                      <a:endParaRPr lang="he-IL" dirty="0"/>
                    </a:p>
                  </a:txBody>
                  <a:tcPr/>
                </a:tc>
                <a:tc>
                  <a:txBody>
                    <a:bodyPr/>
                    <a:lstStyle/>
                    <a:p>
                      <a:pPr rtl="1"/>
                      <a:endParaRPr lang="he-IL" dirty="0"/>
                    </a:p>
                    <a:p>
                      <a:pPr rtl="1"/>
                      <a:endParaRPr lang="he-IL" dirty="0"/>
                    </a:p>
                  </a:txBody>
                  <a:tcPr/>
                </a:tc>
                <a:extLst>
                  <a:ext uri="{0D108BD9-81ED-4DB2-BD59-A6C34878D82A}">
                    <a16:rowId xmlns:a16="http://schemas.microsoft.com/office/drawing/2014/main" val="10003"/>
                  </a:ext>
                </a:extLst>
              </a:tr>
              <a:tr h="370840">
                <a:tc>
                  <a:txBody>
                    <a:bodyPr/>
                    <a:lstStyle/>
                    <a:p>
                      <a:pPr rtl="1"/>
                      <a:endParaRPr lang="he-IL" dirty="0"/>
                    </a:p>
                  </a:txBody>
                  <a:tcPr/>
                </a:tc>
                <a:tc>
                  <a:txBody>
                    <a:bodyPr/>
                    <a:lstStyle/>
                    <a:p>
                      <a:pPr rtl="1"/>
                      <a:endParaRPr lang="he-IL" dirty="0"/>
                    </a:p>
                    <a:p>
                      <a:pPr rtl="1"/>
                      <a:endParaRPr lang="he-IL" dirty="0"/>
                    </a:p>
                  </a:txBody>
                  <a:tcPr/>
                </a:tc>
                <a:extLst>
                  <a:ext uri="{0D108BD9-81ED-4DB2-BD59-A6C34878D82A}">
                    <a16:rowId xmlns:a16="http://schemas.microsoft.com/office/drawing/2014/main" val="10004"/>
                  </a:ext>
                </a:extLst>
              </a:tr>
              <a:tr h="370840">
                <a:tc>
                  <a:txBody>
                    <a:bodyPr/>
                    <a:lstStyle/>
                    <a:p>
                      <a:pPr rtl="1"/>
                      <a:endParaRPr lang="he-IL" dirty="0"/>
                    </a:p>
                    <a:p>
                      <a:pPr rtl="1"/>
                      <a:endParaRPr lang="he-IL" dirty="0"/>
                    </a:p>
                  </a:txBody>
                  <a:tcPr/>
                </a:tc>
                <a:tc>
                  <a:txBody>
                    <a:bodyPr/>
                    <a:lstStyle/>
                    <a:p>
                      <a:pPr rtl="1"/>
                      <a:endParaRPr lang="he-IL" dirty="0"/>
                    </a:p>
                  </a:txBody>
                  <a:tcPr/>
                </a:tc>
                <a:extLst>
                  <a:ext uri="{0D108BD9-81ED-4DB2-BD59-A6C34878D82A}">
                    <a16:rowId xmlns:a16="http://schemas.microsoft.com/office/drawing/2014/main" val="10005"/>
                  </a:ext>
                </a:extLst>
              </a:tr>
            </a:tbl>
          </a:graphicData>
        </a:graphic>
      </p:graphicFrame>
      <p:sp>
        <p:nvSpPr>
          <p:cNvPr id="2" name="כותרת 1"/>
          <p:cNvSpPr>
            <a:spLocks noGrp="1"/>
          </p:cNvSpPr>
          <p:nvPr>
            <p:ph type="title"/>
          </p:nvPr>
        </p:nvSpPr>
        <p:spPr/>
        <p:txBody>
          <a:bodyPr>
            <a:noAutofit/>
          </a:bodyPr>
          <a:lstStyle/>
          <a:p>
            <a:pPr algn="r"/>
            <a:r>
              <a:rPr lang="he-IL" sz="3200" dirty="0"/>
              <a:t>עיין בפרק ה' והשלם: אלו דיברות עוסקות בבין אדם לחברו, ואלו דיברות עוסקות בבין אדם למקום.</a:t>
            </a:r>
          </a:p>
        </p:txBody>
      </p:sp>
      <p:sp>
        <p:nvSpPr>
          <p:cNvPr id="5" name="מלבן 4"/>
          <p:cNvSpPr/>
          <p:nvPr/>
        </p:nvSpPr>
        <p:spPr>
          <a:xfrm>
            <a:off x="467544" y="5877272"/>
            <a:ext cx="7992888" cy="79208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אנכי ה' אלוקיך , לא יהיה לך אלוקים אחרים , לא </a:t>
            </a:r>
            <a:r>
              <a:rPr lang="he-IL" dirty="0" err="1"/>
              <a:t>תשא</a:t>
            </a:r>
            <a:r>
              <a:rPr lang="he-IL" dirty="0"/>
              <a:t> את שם ה' </a:t>
            </a:r>
            <a:r>
              <a:rPr lang="he-IL" dirty="0" err="1"/>
              <a:t>שוא</a:t>
            </a:r>
            <a:r>
              <a:rPr lang="he-IL" dirty="0"/>
              <a:t> , שמור את יום השבת לקדשו , כבד את אביך ואת אמך , לא תרצח ,לא תנאף , לא תגנוב , לא תענה ברעך , לא תחמוד</a:t>
            </a:r>
          </a:p>
        </p:txBody>
      </p:sp>
    </p:spTree>
    <p:extLst>
      <p:ext uri="{BB962C8B-B14F-4D97-AF65-F5344CB8AC3E}">
        <p14:creationId xmlns:p14="http://schemas.microsoft.com/office/powerpoint/2010/main" val="2300791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lstStyle/>
          <a:p>
            <a:pPr marL="0" indent="0">
              <a:buNone/>
            </a:pPr>
            <a:endParaRPr lang="he-IL" dirty="0"/>
          </a:p>
        </p:txBody>
      </p:sp>
      <p:sp>
        <p:nvSpPr>
          <p:cNvPr id="2" name="כותרת 1"/>
          <p:cNvSpPr>
            <a:spLocks noGrp="1"/>
          </p:cNvSpPr>
          <p:nvPr>
            <p:ph type="title"/>
          </p:nvPr>
        </p:nvSpPr>
        <p:spPr>
          <a:xfrm>
            <a:off x="457200" y="-43414"/>
            <a:ext cx="8229600" cy="1579295"/>
          </a:xfrm>
        </p:spPr>
        <p:txBody>
          <a:bodyPr>
            <a:noAutofit/>
          </a:bodyPr>
          <a:lstStyle/>
          <a:p>
            <a:pPr algn="just"/>
            <a:r>
              <a:rPr lang="he-IL" sz="2400" dirty="0"/>
              <a:t>העתק את הטבלה משקופית מספר 2. כתוב בצד הטבלה אלו דיברות עוסקות בתחום </a:t>
            </a:r>
            <a:r>
              <a:rPr lang="he-IL" sz="2400" dirty="0">
                <a:solidFill>
                  <a:srgbClr val="FF0000"/>
                </a:solidFill>
              </a:rPr>
              <a:t>המחשבה</a:t>
            </a:r>
            <a:r>
              <a:rPr lang="he-IL" sz="2400" dirty="0"/>
              <a:t> אלו בתחום </a:t>
            </a:r>
            <a:r>
              <a:rPr lang="he-IL" sz="2400" dirty="0">
                <a:solidFill>
                  <a:srgbClr val="FF0000"/>
                </a:solidFill>
              </a:rPr>
              <a:t>הדיבור</a:t>
            </a:r>
            <a:r>
              <a:rPr lang="he-IL" sz="2400" dirty="0"/>
              <a:t> ואלו בתחום </a:t>
            </a:r>
            <a:r>
              <a:rPr lang="he-IL" sz="2400" dirty="0">
                <a:solidFill>
                  <a:srgbClr val="FF0000"/>
                </a:solidFill>
              </a:rPr>
              <a:t>המעשה</a:t>
            </a:r>
          </a:p>
        </p:txBody>
      </p:sp>
      <p:sp>
        <p:nvSpPr>
          <p:cNvPr id="4" name="מלבן 3"/>
          <p:cNvSpPr/>
          <p:nvPr/>
        </p:nvSpPr>
        <p:spPr>
          <a:xfrm>
            <a:off x="1953272" y="1853934"/>
            <a:ext cx="4464496"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כבד את אביך ואת </a:t>
            </a:r>
            <a:r>
              <a:rPr lang="he-IL" dirty="0" err="1"/>
              <a:t>אימך</a:t>
            </a:r>
            <a:r>
              <a:rPr lang="he-IL" dirty="0"/>
              <a:t> </a:t>
            </a:r>
          </a:p>
        </p:txBody>
      </p:sp>
      <p:cxnSp>
        <p:nvCxnSpPr>
          <p:cNvPr id="6" name="מחבר חץ ישר 5"/>
          <p:cNvCxnSpPr/>
          <p:nvPr/>
        </p:nvCxnSpPr>
        <p:spPr>
          <a:xfrm>
            <a:off x="6660232" y="2213974"/>
            <a:ext cx="1207241"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מלבן 6"/>
          <p:cNvSpPr/>
          <p:nvPr/>
        </p:nvSpPr>
        <p:spPr>
          <a:xfrm>
            <a:off x="7917323" y="1556792"/>
            <a:ext cx="1224136" cy="129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תחום המעשה </a:t>
            </a:r>
          </a:p>
        </p:txBody>
      </p:sp>
    </p:spTree>
    <p:extLst>
      <p:ext uri="{BB962C8B-B14F-4D97-AF65-F5344CB8AC3E}">
        <p14:creationId xmlns:p14="http://schemas.microsoft.com/office/powerpoint/2010/main" val="3526566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lstStyle/>
          <a:p>
            <a:r>
              <a:rPr lang="he-IL" dirty="0"/>
              <a:t>בתחומים של בין אדם למקום יש להקדים את  </a:t>
            </a:r>
          </a:p>
          <a:p>
            <a:endParaRPr lang="he-IL" dirty="0"/>
          </a:p>
          <a:p>
            <a:endParaRPr lang="he-IL" dirty="0"/>
          </a:p>
          <a:p>
            <a:endParaRPr lang="he-IL" dirty="0"/>
          </a:p>
          <a:p>
            <a:r>
              <a:rPr lang="he-IL" dirty="0"/>
              <a:t>לעומת זאת בתחומים של בין אדם </a:t>
            </a:r>
            <a:r>
              <a:rPr lang="he-IL" dirty="0" err="1"/>
              <a:t>לחבירו</a:t>
            </a:r>
            <a:r>
              <a:rPr lang="he-IL" dirty="0"/>
              <a:t> יש להקדים את</a:t>
            </a:r>
          </a:p>
        </p:txBody>
      </p:sp>
      <p:sp>
        <p:nvSpPr>
          <p:cNvPr id="2" name="כותרת 1"/>
          <p:cNvSpPr>
            <a:spLocks noGrp="1"/>
          </p:cNvSpPr>
          <p:nvPr>
            <p:ph type="title"/>
          </p:nvPr>
        </p:nvSpPr>
        <p:spPr/>
        <p:txBody>
          <a:bodyPr>
            <a:normAutofit fontScale="90000"/>
          </a:bodyPr>
          <a:lstStyle/>
          <a:p>
            <a:pPr algn="r"/>
            <a:r>
              <a:rPr lang="he-IL" dirty="0"/>
              <a:t>לאור המבנה שיצא לך בשאלה הקודמת השלם את המשפט הבא </a:t>
            </a:r>
          </a:p>
        </p:txBody>
      </p:sp>
      <p:sp>
        <p:nvSpPr>
          <p:cNvPr id="4" name="מלבן 3"/>
          <p:cNvSpPr/>
          <p:nvPr/>
        </p:nvSpPr>
        <p:spPr>
          <a:xfrm>
            <a:off x="5076056" y="5589240"/>
            <a:ext cx="3888432"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המחשבה לדיבור ולמעשה </a:t>
            </a:r>
          </a:p>
        </p:txBody>
      </p:sp>
      <p:sp>
        <p:nvSpPr>
          <p:cNvPr id="5" name="מלבן 4"/>
          <p:cNvSpPr/>
          <p:nvPr/>
        </p:nvSpPr>
        <p:spPr>
          <a:xfrm>
            <a:off x="395536" y="5589240"/>
            <a:ext cx="3672408"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המעשה לדיבור ולמחשבה </a:t>
            </a:r>
          </a:p>
        </p:txBody>
      </p:sp>
      <p:sp>
        <p:nvSpPr>
          <p:cNvPr id="6" name="מלבן 5"/>
          <p:cNvSpPr/>
          <p:nvPr/>
        </p:nvSpPr>
        <p:spPr>
          <a:xfrm>
            <a:off x="971600" y="1988840"/>
            <a:ext cx="7488832" cy="1296144"/>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מלבן 6"/>
          <p:cNvSpPr/>
          <p:nvPr/>
        </p:nvSpPr>
        <p:spPr>
          <a:xfrm>
            <a:off x="827584" y="3861048"/>
            <a:ext cx="7488832" cy="1296144"/>
          </a:xfrm>
          <a:prstGeom prst="rect">
            <a:avLst/>
          </a:prstGeom>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Tree>
    <p:extLst>
      <p:ext uri="{BB962C8B-B14F-4D97-AF65-F5344CB8AC3E}">
        <p14:creationId xmlns:p14="http://schemas.microsoft.com/office/powerpoint/2010/main" val="2344780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1542" t="-17844" r="1542" b="27697"/>
          <a:stretch/>
        </p:blipFill>
        <p:spPr bwMode="auto">
          <a:xfrm>
            <a:off x="611560" y="2456892"/>
            <a:ext cx="7848872" cy="29891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מלבן 3"/>
          <p:cNvSpPr/>
          <p:nvPr/>
        </p:nvSpPr>
        <p:spPr>
          <a:xfrm>
            <a:off x="539552" y="188640"/>
            <a:ext cx="5184576" cy="30243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הקדמה: עשרת הדיברות חוזרות פעמיים בחמישה חומשי תורה בפעם הראשונה בספר שמות ובפעם השנייה בספר דברים. </a:t>
            </a:r>
          </a:p>
          <a:p>
            <a:pPr algn="ctr"/>
            <a:r>
              <a:rPr lang="he-IL" dirty="0"/>
              <a:t>בין ספר שמות לספר דברים ישנם מספר שינויים על אחד מהם עומד רש"י </a:t>
            </a:r>
          </a:p>
        </p:txBody>
      </p:sp>
      <p:sp>
        <p:nvSpPr>
          <p:cNvPr id="5" name="מלבן 4"/>
          <p:cNvSpPr/>
          <p:nvPr/>
        </p:nvSpPr>
        <p:spPr>
          <a:xfrm>
            <a:off x="539552" y="5849126"/>
            <a:ext cx="7704856" cy="72008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8184" y="198149"/>
            <a:ext cx="1872208" cy="32636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6455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lstStyle/>
          <a:p>
            <a:endParaRPr lang="he-IL" dirty="0"/>
          </a:p>
          <a:p>
            <a:endParaRPr lang="he-IL" dirty="0"/>
          </a:p>
        </p:txBody>
      </p:sp>
      <p:sp>
        <p:nvSpPr>
          <p:cNvPr id="2" name="כותרת 1"/>
          <p:cNvSpPr>
            <a:spLocks noGrp="1"/>
          </p:cNvSpPr>
          <p:nvPr>
            <p:ph type="title"/>
          </p:nvPr>
        </p:nvSpPr>
        <p:spPr>
          <a:xfrm>
            <a:off x="467544" y="836712"/>
            <a:ext cx="8229600" cy="1143000"/>
          </a:xfrm>
        </p:spPr>
        <p:txBody>
          <a:bodyPr>
            <a:noAutofit/>
          </a:bodyPr>
          <a:lstStyle/>
          <a:p>
            <a:pPr algn="just"/>
            <a:r>
              <a:rPr lang="he-IL" sz="3200" dirty="0"/>
              <a:t>ישנו קושי להבין את תשובתו של רש"י. </a:t>
            </a:r>
            <a:br>
              <a:rPr lang="he-IL" sz="3200" dirty="0"/>
            </a:br>
            <a:r>
              <a:rPr lang="he-IL" sz="3200" dirty="0"/>
              <a:t>רש"י אומר שנאמר בהר סיני גם שמור וגם זכור. כדי להבין כיצד  ניתן להעביר מסר כתוב בשני אופנים נשתמש בדוגמא הבאה. </a:t>
            </a:r>
            <a:br>
              <a:rPr lang="he-IL" sz="3200" dirty="0"/>
            </a:br>
            <a:r>
              <a:rPr lang="he-IL" sz="3200" dirty="0"/>
              <a:t>הבט בתמונה מה אתה רואה </a:t>
            </a:r>
          </a:p>
        </p:txBody>
      </p:sp>
      <p:pic>
        <p:nvPicPr>
          <p:cNvPr id="3074" name="Picture 2" descr="אריה או ארנב"/>
          <p:cNvPicPr>
            <a:picLocks noChangeAspect="1" noChangeArrowheads="1"/>
          </p:cNvPicPr>
          <p:nvPr/>
        </p:nvPicPr>
        <p:blipFill rotWithShape="1">
          <a:blip r:embed="rId2">
            <a:extLst>
              <a:ext uri="{28A0092B-C50C-407E-A947-70E740481C1C}">
                <a14:useLocalDpi xmlns:a14="http://schemas.microsoft.com/office/drawing/2010/main" val="0"/>
              </a:ext>
            </a:extLst>
          </a:blip>
          <a:srcRect r="50000"/>
          <a:stretch/>
        </p:blipFill>
        <p:spPr bwMode="auto">
          <a:xfrm>
            <a:off x="3347864" y="2731041"/>
            <a:ext cx="3384376" cy="4029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8596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p:txBody>
          <a:bodyPr/>
          <a:lstStyle/>
          <a:p>
            <a:endParaRPr lang="he-IL" dirty="0"/>
          </a:p>
        </p:txBody>
      </p:sp>
      <p:sp>
        <p:nvSpPr>
          <p:cNvPr id="3" name="כותרת 2"/>
          <p:cNvSpPr>
            <a:spLocks noGrp="1"/>
          </p:cNvSpPr>
          <p:nvPr>
            <p:ph type="title"/>
          </p:nvPr>
        </p:nvSpPr>
        <p:spPr/>
        <p:txBody>
          <a:bodyPr/>
          <a:lstStyle/>
          <a:p>
            <a:pPr algn="r"/>
            <a:r>
              <a:rPr lang="he-IL" dirty="0"/>
              <a:t>סובב את התמונה </a:t>
            </a:r>
          </a:p>
        </p:txBody>
      </p:sp>
      <p:pic>
        <p:nvPicPr>
          <p:cNvPr id="4098" name="Picture 2" descr="אריה או ארנב"/>
          <p:cNvPicPr>
            <a:picLocks noChangeAspect="1" noChangeArrowheads="1"/>
          </p:cNvPicPr>
          <p:nvPr/>
        </p:nvPicPr>
        <p:blipFill rotWithShape="1">
          <a:blip r:embed="rId2">
            <a:extLst>
              <a:ext uri="{28A0092B-C50C-407E-A947-70E740481C1C}">
                <a14:useLocalDpi xmlns:a14="http://schemas.microsoft.com/office/drawing/2010/main" val="0"/>
              </a:ext>
            </a:extLst>
          </a:blip>
          <a:srcRect r="50000"/>
          <a:stretch/>
        </p:blipFill>
        <p:spPr bwMode="auto">
          <a:xfrm>
            <a:off x="3491880" y="1988840"/>
            <a:ext cx="3333750" cy="4029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976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p:txBody>
          <a:bodyPr/>
          <a:lstStyle/>
          <a:p>
            <a:endParaRPr lang="he-IL" dirty="0"/>
          </a:p>
        </p:txBody>
      </p:sp>
      <p:sp>
        <p:nvSpPr>
          <p:cNvPr id="3" name="כותרת 2"/>
          <p:cNvSpPr>
            <a:spLocks noGrp="1"/>
          </p:cNvSpPr>
          <p:nvPr>
            <p:ph type="title"/>
          </p:nvPr>
        </p:nvSpPr>
        <p:spPr/>
        <p:txBody>
          <a:bodyPr>
            <a:normAutofit fontScale="90000"/>
          </a:bodyPr>
          <a:lstStyle/>
          <a:p>
            <a:pPr algn="r"/>
            <a:r>
              <a:rPr lang="he-IL" dirty="0"/>
              <a:t>והנה שני מסרים העוברים דרך אובייקט כתוב אחד! </a:t>
            </a:r>
          </a:p>
        </p:txBody>
      </p:sp>
      <p:pic>
        <p:nvPicPr>
          <p:cNvPr id="5122" name="Picture 2" descr="אריה או ארנב"/>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30338" y="1916832"/>
            <a:ext cx="6667500" cy="4029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56808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תוכן 1"/>
          <p:cNvSpPr>
            <a:spLocks noGrp="1"/>
          </p:cNvSpPr>
          <p:nvPr>
            <p:ph idx="1"/>
          </p:nvPr>
        </p:nvSpPr>
        <p:spPr>
          <a:xfrm>
            <a:off x="518864" y="669212"/>
            <a:ext cx="8229600" cy="4525963"/>
          </a:xfrm>
        </p:spPr>
        <p:txBody>
          <a:bodyPr/>
          <a:lstStyle/>
          <a:p>
            <a:r>
              <a:rPr lang="he-IL" dirty="0"/>
              <a:t>בדומה לכך גם במעמד הר סיני</a:t>
            </a:r>
          </a:p>
          <a:p>
            <a:r>
              <a:rPr lang="he-IL" dirty="0"/>
              <a:t> עם ישראל במעמד אחד קיבל שני מסרים :</a:t>
            </a:r>
          </a:p>
          <a:p>
            <a:r>
              <a:rPr lang="he-IL" dirty="0"/>
              <a:t>מסר אחד המורה על הצורך בשמירת השבת.  </a:t>
            </a:r>
          </a:p>
          <a:p>
            <a:r>
              <a:rPr lang="he-IL" dirty="0"/>
              <a:t>ומסר שני המורה על זכירת השבת.  </a:t>
            </a:r>
          </a:p>
          <a:p>
            <a:endParaRPr lang="he-IL" dirty="0"/>
          </a:p>
        </p:txBody>
      </p:sp>
      <p:pic>
        <p:nvPicPr>
          <p:cNvPr id="4" name="Picture 4"/>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2062" b="97938" l="9091" r="89394"/>
                    </a14:imgEffect>
                  </a14:imgLayer>
                </a14:imgProps>
              </a:ext>
              <a:ext uri="{28A0092B-C50C-407E-A947-70E740481C1C}">
                <a14:useLocalDpi xmlns:a14="http://schemas.microsoft.com/office/drawing/2010/main" val="0"/>
              </a:ext>
            </a:extLst>
          </a:blip>
          <a:srcRect/>
          <a:stretch>
            <a:fillRect/>
          </a:stretch>
        </p:blipFill>
        <p:spPr bwMode="auto">
          <a:xfrm>
            <a:off x="755576" y="2932194"/>
            <a:ext cx="1780778" cy="39258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הסבר מלבני מעוגל 4"/>
          <p:cNvSpPr/>
          <p:nvPr/>
        </p:nvSpPr>
        <p:spPr>
          <a:xfrm>
            <a:off x="2411760" y="3590817"/>
            <a:ext cx="6336704" cy="1322081"/>
          </a:xfrm>
          <a:prstGeom prst="wedgeRoundRectCallout">
            <a:avLst>
              <a:gd name="adj1" fmla="val -62638"/>
              <a:gd name="adj2" fmla="val 16730"/>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r>
              <a:rPr lang="he-IL" dirty="0"/>
              <a:t>עכשיו אני יכול להבין את הנאמר בערב שבת "שמור וזכור בדיבור אחד"</a:t>
            </a:r>
          </a:p>
        </p:txBody>
      </p:sp>
    </p:spTree>
    <p:extLst>
      <p:ext uri="{BB962C8B-B14F-4D97-AF65-F5344CB8AC3E}">
        <p14:creationId xmlns:p14="http://schemas.microsoft.com/office/powerpoint/2010/main" val="51092528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רחבה">
  <a:themeElements>
    <a:clrScheme name="רחבה">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רחבה">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רחבה">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120</TotalTime>
  <Words>263</Words>
  <Application>Microsoft Office PowerPoint</Application>
  <PresentationFormat>‫הצגה על המסך (4:3)</PresentationFormat>
  <Paragraphs>27</Paragraphs>
  <Slides>9</Slides>
  <Notes>0</Notes>
  <HiddenSlides>0</HiddenSlides>
  <MMClips>0</MMClips>
  <ScaleCrop>false</ScaleCrop>
  <HeadingPairs>
    <vt:vector size="4" baseType="variant">
      <vt:variant>
        <vt:lpstr>ערכת נושא</vt:lpstr>
      </vt:variant>
      <vt:variant>
        <vt:i4>1</vt:i4>
      </vt:variant>
      <vt:variant>
        <vt:lpstr>כותרות שקופיות</vt:lpstr>
      </vt:variant>
      <vt:variant>
        <vt:i4>9</vt:i4>
      </vt:variant>
    </vt:vector>
  </HeadingPairs>
  <TitlesOfParts>
    <vt:vector size="10" baseType="lpstr">
      <vt:lpstr>רחבה</vt:lpstr>
      <vt:lpstr>עשרת הדיברות</vt:lpstr>
      <vt:lpstr>עיין בפרק ה' והשלם: אלו דיברות עוסקות בבין אדם לחברו, ואלו דיברות עוסקות בבין אדם למקום.</vt:lpstr>
      <vt:lpstr>העתק את הטבלה משקופית מספר 2. כתוב בצד הטבלה אלו דיברות עוסקות בתחום המחשבה אלו בתחום הדיבור ואלו בתחום המעשה</vt:lpstr>
      <vt:lpstr>לאור המבנה שיצא לך בשאלה הקודמת השלם את המשפט הבא </vt:lpstr>
      <vt:lpstr>מצגת של PowerPoint‏</vt:lpstr>
      <vt:lpstr>ישנו קושי להבין את תשובתו של רש"י.  רש"י אומר שנאמר בהר סיני גם שמור וגם זכור. כדי להבין כיצד  ניתן להעביר מסר כתוב בשני אופנים נשתמש בדוגמא הבאה.  הבט בתמונה מה אתה רואה </vt:lpstr>
      <vt:lpstr>סובב את התמונה </vt:lpstr>
      <vt:lpstr>והנה שני מסרים העוברים דרך אובייקט כתוב אחד! </vt:lpstr>
      <vt:lpstr>מצגת של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עשרת הדיברות</dc:title>
  <dc:creator>אריאל</dc:creator>
  <cp:lastModifiedBy>יניב שלום</cp:lastModifiedBy>
  <cp:revision>9</cp:revision>
  <dcterms:created xsi:type="dcterms:W3CDTF">2015-12-15T17:15:59Z</dcterms:created>
  <dcterms:modified xsi:type="dcterms:W3CDTF">2022-05-30T21:01:55Z</dcterms:modified>
</cp:coreProperties>
</file>