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6858000" cx="9144000"/>
  <p:notesSz cx="6858000" cy="9144000"/>
  <p:embeddedFontLst>
    <p:embeddedFont>
      <p:font typeface="Book Antiqua"/>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BookAntiqua-regular.fntdata"/><Relationship Id="rId47" Type="http://schemas.openxmlformats.org/officeDocument/2006/relationships/slide" Target="slides/slide42.xml"/><Relationship Id="rId49" Type="http://schemas.openxmlformats.org/officeDocument/2006/relationships/font" Target="fonts/BookAntiqu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BookAntiqua-boldItalic.fntdata"/><Relationship Id="rId50" Type="http://schemas.openxmlformats.org/officeDocument/2006/relationships/font" Target="fonts/BookAntiqua-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1587" y="0"/>
            <a:ext cx="2971800" cy="457200"/>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3886200" y="8685212"/>
            <a:ext cx="2971800" cy="457200"/>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1587" y="8685212"/>
            <a:ext cx="2971800" cy="457200"/>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3" name="Google Shape;23;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 name="Shape 31"/>
        <p:cNvGrpSpPr/>
        <p:nvPr/>
      </p:nvGrpSpPr>
      <p:grpSpPr>
        <a:xfrm>
          <a:off x="0" y="0"/>
          <a:ext cx="0" cy="0"/>
          <a:chOff x="0" y="0"/>
          <a:chExt cx="0" cy="0"/>
        </a:xfrm>
      </p:grpSpPr>
      <p:sp>
        <p:nvSpPr>
          <p:cNvPr id="32" name="Google Shape;3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3" name="Google Shape;3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9" name="Google Shape;3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45" name="Google Shape;4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53" name="Google Shape;53;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2" name="Google Shape;7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79" name="Google Shape;79;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87" name="Google Shape;87;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03" name="Google Shape;103;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09" name="Google Shape;10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15" name="Google Shape;11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30" name="Google Shape;130;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45" name="Google Shape;145;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52" name="Google Shape;152;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60" name="Google Shape;160;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66" name="Google Shape;16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72" name="Google Shape;17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80" name="Google Shape;180;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87" name="Google Shape;18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193" name="Google Shape;193;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01" name="Google Shape;201;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10" name="Google Shape;210;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20" name="Google Shape;220;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26" name="Google Shape;226;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32" name="Google Shape;232;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38" name="Google Shape;238;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44" name="Google Shape;24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50" name="Google Shape;250;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58" name="Google Shape;258;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64" name="Google Shape;264;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70" name="Google Shape;270;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79" name="Google Shape;279;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87" name="Google Shape;28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94" name="Google Shape;294;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02" name="Google Shape;302;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08" name="Google Shape;308;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16" name="Google Shape;316;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22" name="Google Shape;322;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35" name="Google Shape;335;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43" name="Google Shape;343;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49" name="Google Shape;349;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358" name="Google Shape;358;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type="tx">
  <p:cSld name="TITLE_AND_BODY">
    <p:spTree>
      <p:nvGrpSpPr>
        <p:cNvPr id="15" name="Shape 15"/>
        <p:cNvGrpSpPr/>
        <p:nvPr/>
      </p:nvGrpSpPr>
      <p:grpSpPr>
        <a:xfrm>
          <a:off x="0" y="0"/>
          <a:ext cx="0" cy="0"/>
          <a:chOff x="0" y="0"/>
          <a:chExt cx="0" cy="0"/>
        </a:xfrm>
      </p:grpSpPr>
      <p:sp>
        <p:nvSpPr>
          <p:cNvPr id="16" name="Google Shape;16;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ctr">
              <a:lnSpc>
                <a:spcPct val="100000"/>
              </a:lnSpc>
              <a:spcBef>
                <a:spcPts val="0"/>
              </a:spcBef>
              <a:spcAft>
                <a:spcPts val="0"/>
              </a:spcAft>
              <a:buSzPts val="1400"/>
              <a:buNone/>
              <a:defRPr/>
            </a:lvl2pPr>
            <a:lvl3pPr lvl="2" rtl="1" algn="ctr">
              <a:lnSpc>
                <a:spcPct val="100000"/>
              </a:lnSpc>
              <a:spcBef>
                <a:spcPts val="0"/>
              </a:spcBef>
              <a:spcAft>
                <a:spcPts val="0"/>
              </a:spcAft>
              <a:buSzPts val="1400"/>
              <a:buNone/>
              <a:defRPr/>
            </a:lvl3pPr>
            <a:lvl4pPr lvl="3" rtl="1" algn="ctr">
              <a:lnSpc>
                <a:spcPct val="100000"/>
              </a:lnSpc>
              <a:spcBef>
                <a:spcPts val="0"/>
              </a:spcBef>
              <a:spcAft>
                <a:spcPts val="0"/>
              </a:spcAft>
              <a:buSzPts val="1400"/>
              <a:buNone/>
              <a:defRPr/>
            </a:lvl4pPr>
            <a:lvl5pPr lvl="4" rtl="1" algn="ctr">
              <a:lnSpc>
                <a:spcPct val="100000"/>
              </a:lnSpc>
              <a:spcBef>
                <a:spcPts val="0"/>
              </a:spcBef>
              <a:spcAft>
                <a:spcPts val="0"/>
              </a:spcAft>
              <a:buSzPts val="1400"/>
              <a:buNone/>
              <a:defRPr/>
            </a:lvl5pPr>
            <a:lvl6pPr lvl="5" rtl="1" algn="ctr">
              <a:lnSpc>
                <a:spcPct val="100000"/>
              </a:lnSpc>
              <a:spcBef>
                <a:spcPts val="0"/>
              </a:spcBef>
              <a:spcAft>
                <a:spcPts val="0"/>
              </a:spcAft>
              <a:buSzPts val="1400"/>
              <a:buNone/>
              <a:defRPr/>
            </a:lvl6pPr>
            <a:lvl7pPr lvl="6" rtl="1" algn="ctr">
              <a:lnSpc>
                <a:spcPct val="100000"/>
              </a:lnSpc>
              <a:spcBef>
                <a:spcPts val="0"/>
              </a:spcBef>
              <a:spcAft>
                <a:spcPts val="0"/>
              </a:spcAft>
              <a:buSzPts val="1400"/>
              <a:buNone/>
              <a:defRPr/>
            </a:lvl7pPr>
            <a:lvl8pPr lvl="7" rtl="1" algn="ctr">
              <a:lnSpc>
                <a:spcPct val="100000"/>
              </a:lnSpc>
              <a:spcBef>
                <a:spcPts val="0"/>
              </a:spcBef>
              <a:spcAft>
                <a:spcPts val="0"/>
              </a:spcAft>
              <a:buSzPts val="1400"/>
              <a:buNone/>
              <a:defRPr/>
            </a:lvl8pPr>
            <a:lvl9pPr lvl="8" rtl="1" algn="ctr">
              <a:lnSpc>
                <a:spcPct val="100000"/>
              </a:lnSpc>
              <a:spcBef>
                <a:spcPts val="0"/>
              </a:spcBef>
              <a:spcAft>
                <a:spcPts val="0"/>
              </a:spcAft>
              <a:buSzPts val="1400"/>
              <a:buNone/>
              <a:defRPr/>
            </a:lvl9pPr>
          </a:lstStyle>
          <a:p/>
        </p:txBody>
      </p:sp>
      <p:sp>
        <p:nvSpPr>
          <p:cNvPr id="17" name="Google Shape;17;p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rtl="1" algn="r">
              <a:lnSpc>
                <a:spcPct val="100000"/>
              </a:lnSpc>
              <a:spcBef>
                <a:spcPts val="360"/>
              </a:spcBef>
              <a:spcAft>
                <a:spcPts val="0"/>
              </a:spcAft>
              <a:buClr>
                <a:schemeClr val="dk1"/>
              </a:buClr>
              <a:buSzPts val="1800"/>
              <a:buChar char="•"/>
              <a:defRPr/>
            </a:lvl1pPr>
            <a:lvl2pPr indent="-342900" lvl="1" marL="914400" rtl="1" algn="r">
              <a:lnSpc>
                <a:spcPct val="100000"/>
              </a:lnSpc>
              <a:spcBef>
                <a:spcPts val="360"/>
              </a:spcBef>
              <a:spcAft>
                <a:spcPts val="0"/>
              </a:spcAft>
              <a:buClr>
                <a:schemeClr val="dk1"/>
              </a:buClr>
              <a:buSzPts val="1800"/>
              <a:buChar char="–"/>
              <a:defRPr/>
            </a:lvl2pPr>
            <a:lvl3pPr indent="-342900" lvl="2" marL="1371600" rtl="1" algn="r">
              <a:lnSpc>
                <a:spcPct val="100000"/>
              </a:lnSpc>
              <a:spcBef>
                <a:spcPts val="360"/>
              </a:spcBef>
              <a:spcAft>
                <a:spcPts val="0"/>
              </a:spcAft>
              <a:buClr>
                <a:schemeClr val="dk1"/>
              </a:buClr>
              <a:buSzPts val="1800"/>
              <a:buChar char="•"/>
              <a:defRPr/>
            </a:lvl3pPr>
            <a:lvl4pPr indent="-342900" lvl="3" marL="1828800" rtl="1" algn="r">
              <a:lnSpc>
                <a:spcPct val="100000"/>
              </a:lnSpc>
              <a:spcBef>
                <a:spcPts val="360"/>
              </a:spcBef>
              <a:spcAft>
                <a:spcPts val="0"/>
              </a:spcAft>
              <a:buClr>
                <a:schemeClr val="dk1"/>
              </a:buClr>
              <a:buSzPts val="1800"/>
              <a:buChar char="–"/>
              <a:defRPr/>
            </a:lvl4pPr>
            <a:lvl5pPr indent="-342900" lvl="4" marL="2286000" rtl="1" algn="r">
              <a:lnSpc>
                <a:spcPct val="100000"/>
              </a:lnSpc>
              <a:spcBef>
                <a:spcPts val="360"/>
              </a:spcBef>
              <a:spcAft>
                <a:spcPts val="0"/>
              </a:spcAft>
              <a:buClr>
                <a:schemeClr val="dk1"/>
              </a:buClr>
              <a:buSzPts val="1800"/>
              <a:buChar char="»"/>
              <a:defRPr/>
            </a:lvl5pPr>
            <a:lvl6pPr indent="-342900" lvl="5" marL="2743200" rtl="1" algn="r">
              <a:lnSpc>
                <a:spcPct val="100000"/>
              </a:lnSpc>
              <a:spcBef>
                <a:spcPts val="360"/>
              </a:spcBef>
              <a:spcAft>
                <a:spcPts val="0"/>
              </a:spcAft>
              <a:buClr>
                <a:schemeClr val="dk1"/>
              </a:buClr>
              <a:buSzPts val="1800"/>
              <a:buChar char="»"/>
              <a:defRPr/>
            </a:lvl6pPr>
            <a:lvl7pPr indent="-342900" lvl="6" marL="3200400" rtl="1" algn="r">
              <a:lnSpc>
                <a:spcPct val="100000"/>
              </a:lnSpc>
              <a:spcBef>
                <a:spcPts val="360"/>
              </a:spcBef>
              <a:spcAft>
                <a:spcPts val="0"/>
              </a:spcAft>
              <a:buClr>
                <a:schemeClr val="dk1"/>
              </a:buClr>
              <a:buSzPts val="1800"/>
              <a:buChar char="»"/>
              <a:defRPr/>
            </a:lvl7pPr>
            <a:lvl8pPr indent="-342900" lvl="7" marL="3657600" rtl="1" algn="r">
              <a:lnSpc>
                <a:spcPct val="100000"/>
              </a:lnSpc>
              <a:spcBef>
                <a:spcPts val="360"/>
              </a:spcBef>
              <a:spcAft>
                <a:spcPts val="0"/>
              </a:spcAft>
              <a:buClr>
                <a:schemeClr val="dk1"/>
              </a:buClr>
              <a:buSzPts val="1800"/>
              <a:buChar char="»"/>
              <a:defRPr/>
            </a:lvl8pPr>
            <a:lvl9pPr indent="-342900" lvl="8" marL="4114800" rtl="1" algn="r">
              <a:lnSpc>
                <a:spcPct val="100000"/>
              </a:lnSpc>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2"/>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rtl="1" algn="l">
              <a:lnSpc>
                <a:spcPct val="100000"/>
              </a:lnSpc>
              <a:spcBef>
                <a:spcPts val="0"/>
              </a:spcBef>
              <a:spcAft>
                <a:spcPts val="0"/>
              </a:spcAft>
              <a:buNone/>
              <a:defRPr sz="1400"/>
            </a:lvl1pPr>
            <a:lvl2pPr indent="0" lvl="1" marL="0" rtl="1" algn="l">
              <a:lnSpc>
                <a:spcPct val="100000"/>
              </a:lnSpc>
              <a:spcBef>
                <a:spcPts val="0"/>
              </a:spcBef>
              <a:spcAft>
                <a:spcPts val="0"/>
              </a:spcAft>
              <a:buNone/>
              <a:defRPr sz="1400"/>
            </a:lvl2pPr>
            <a:lvl3pPr indent="0" lvl="2" marL="0" rtl="1" algn="l">
              <a:lnSpc>
                <a:spcPct val="100000"/>
              </a:lnSpc>
              <a:spcBef>
                <a:spcPts val="0"/>
              </a:spcBef>
              <a:spcAft>
                <a:spcPts val="0"/>
              </a:spcAft>
              <a:buNone/>
              <a:defRPr sz="1400"/>
            </a:lvl3pPr>
            <a:lvl4pPr indent="0" lvl="3" marL="0" rtl="1" algn="l">
              <a:lnSpc>
                <a:spcPct val="100000"/>
              </a:lnSpc>
              <a:spcBef>
                <a:spcPts val="0"/>
              </a:spcBef>
              <a:spcAft>
                <a:spcPts val="0"/>
              </a:spcAft>
              <a:buNone/>
              <a:defRPr sz="1400"/>
            </a:lvl4pPr>
            <a:lvl5pPr indent="0" lvl="4" marL="0" rtl="1" algn="l">
              <a:lnSpc>
                <a:spcPct val="100000"/>
              </a:lnSpc>
              <a:spcBef>
                <a:spcPts val="0"/>
              </a:spcBef>
              <a:spcAft>
                <a:spcPts val="0"/>
              </a:spcAft>
              <a:buNone/>
              <a:defRPr sz="1400"/>
            </a:lvl5pPr>
            <a:lvl6pPr indent="0" lvl="5" marL="0" rtl="1" algn="l">
              <a:lnSpc>
                <a:spcPct val="100000"/>
              </a:lnSpc>
              <a:spcBef>
                <a:spcPts val="0"/>
              </a:spcBef>
              <a:spcAft>
                <a:spcPts val="0"/>
              </a:spcAft>
              <a:buNone/>
              <a:defRPr sz="1400"/>
            </a:lvl6pPr>
            <a:lvl7pPr indent="0" lvl="6" marL="0" rtl="1" algn="l">
              <a:lnSpc>
                <a:spcPct val="100000"/>
              </a:lnSpc>
              <a:spcBef>
                <a:spcPts val="0"/>
              </a:spcBef>
              <a:spcAft>
                <a:spcPts val="0"/>
              </a:spcAft>
              <a:buNone/>
              <a:defRPr sz="1400"/>
            </a:lvl7pPr>
            <a:lvl8pPr indent="0" lvl="7" marL="0" rtl="1" algn="l">
              <a:lnSpc>
                <a:spcPct val="100000"/>
              </a:lnSpc>
              <a:spcBef>
                <a:spcPts val="0"/>
              </a:spcBef>
              <a:spcAft>
                <a:spcPts val="0"/>
              </a:spcAft>
              <a:buNone/>
              <a:defRPr sz="1400"/>
            </a:lvl8pPr>
            <a:lvl9pPr indent="0" lvl="8" marL="0" rtl="1" algn="l">
              <a:lnSpc>
                <a:spcPct val="100000"/>
              </a:lnSpc>
              <a:spcBef>
                <a:spcPts val="0"/>
              </a:spcBef>
              <a:spcAft>
                <a:spcPts val="0"/>
              </a:spcAft>
              <a:buNone/>
              <a:defRPr sz="1400"/>
            </a:lvl9p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1" algn="ctr">
              <a:lnSpc>
                <a:spcPct val="100000"/>
              </a:lnSpc>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1" algn="r">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1" algn="r">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1" algn="r">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1" algn="r">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1" algn="ctr">
              <a:lnSpc>
                <a:spcPct val="100000"/>
              </a:lnSpc>
              <a:spcBef>
                <a:spcPts val="0"/>
              </a:spcBef>
              <a:spcAft>
                <a:spcPts val="0"/>
              </a:spcAft>
              <a:buSzPts val="1400"/>
              <a:buNone/>
              <a:defRPr b="0" i="0" sz="14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7.jp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0.jpg"/><Relationship Id="rId4" Type="http://schemas.openxmlformats.org/officeDocument/2006/relationships/image" Target="../media/image26.jpg"/><Relationship Id="rId5"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9.jpg"/><Relationship Id="rId4" Type="http://schemas.openxmlformats.org/officeDocument/2006/relationships/image" Target="../media/image41.jpg"/><Relationship Id="rId5" Type="http://schemas.openxmlformats.org/officeDocument/2006/relationships/image" Target="../media/image30.jpg"/><Relationship Id="rId6"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9.jpg"/><Relationship Id="rId4"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1.jpg"/><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3.jpg"/><Relationship Id="rId4" Type="http://schemas.openxmlformats.org/officeDocument/2006/relationships/image" Target="../media/image4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7.jpg"/><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4.jpg"/><Relationship Id="rId4" Type="http://schemas.openxmlformats.org/officeDocument/2006/relationships/image" Target="../media/image4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5.jpg"/><Relationship Id="rId4" Type="http://schemas.openxmlformats.org/officeDocument/2006/relationships/image" Target="../media/image6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6.jpg"/><Relationship Id="rId4" Type="http://schemas.openxmlformats.org/officeDocument/2006/relationships/image" Target="../media/image6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4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4.jpg"/><Relationship Id="rId4" Type="http://schemas.openxmlformats.org/officeDocument/2006/relationships/image" Target="../media/image50.jpg"/><Relationship Id="rId5" Type="http://schemas.openxmlformats.org/officeDocument/2006/relationships/image" Target="../media/image5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8.jpg"/><Relationship Id="rId4" Type="http://schemas.openxmlformats.org/officeDocument/2006/relationships/image" Target="../media/image55.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1.jpg"/><Relationship Id="rId4" Type="http://schemas.openxmlformats.org/officeDocument/2006/relationships/image" Target="../media/image5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2.jpg"/></Relationships>
</file>

<file path=ppt/slides/_rels/slide42.xml.rels><?xml version="1.0" encoding="UTF-8" standalone="yes"?><Relationships xmlns="http://schemas.openxmlformats.org/package/2006/relationships"><Relationship Id="rId11" Type="http://schemas.openxmlformats.org/officeDocument/2006/relationships/hyperlink" Target="http://www.aish.com/hebShavuot/ShavuotThemes/Lively_Overview_of_The_Book_of_Ruth.asp" TargetMode="External"/><Relationship Id="rId10" Type="http://schemas.openxmlformats.org/officeDocument/2006/relationships/hyperlink" Target="http://www.aish.com/hebShavuot/ShavuotThemes/Lively_Overview_of_The_Book_of_Ruth.asp" TargetMode="External"/><Relationship Id="rId13" Type="http://schemas.openxmlformats.org/officeDocument/2006/relationships/hyperlink" Target="http://www.hofesh.org.il/freeclass/pirkei_tanach/01/04_ruth/1.html" TargetMode="External"/><Relationship Id="rId12" Type="http://schemas.openxmlformats.org/officeDocument/2006/relationships/hyperlink" Target="http://www.aish.com/hebShavuot/ShavuotThemes/Lively_Overview_of_The_Book_of_Ruth.asp" TargetMode="External"/><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www.education.gov.il/moe/hagut/shavuot/rut_5.htm" TargetMode="External"/><Relationship Id="rId4" Type="http://schemas.openxmlformats.org/officeDocument/2006/relationships/hyperlink" Target="http://www.education.gov.il/moe/hagut/shavuot/rut_5.htm" TargetMode="External"/><Relationship Id="rId9" Type="http://schemas.openxmlformats.org/officeDocument/2006/relationships/hyperlink" Target="http://lib.cet.ac.il/Pages/item.asp?item=4800" TargetMode="External"/><Relationship Id="rId15" Type="http://schemas.openxmlformats.org/officeDocument/2006/relationships/hyperlink" Target="http://he.wikipedia.org/wiki/%D7%9E%D7%92%D7%99%D7%9C%D7%AA_%D7%A8%D7%95%D7%AA" TargetMode="External"/><Relationship Id="rId14" Type="http://schemas.openxmlformats.org/officeDocument/2006/relationships/hyperlink" Target="http://www.hofesh.org.il/freeclass/pirkei_tanach/01/04_ruth/1.html" TargetMode="External"/><Relationship Id="rId17" Type="http://schemas.openxmlformats.org/officeDocument/2006/relationships/hyperlink" Target="http://he.wikipedia.org/wiki/%D7%9E%D7%92%D7%99%D7%9C%D7%AA_%D7%A8%D7%95%D7%AA" TargetMode="External"/><Relationship Id="rId16" Type="http://schemas.openxmlformats.org/officeDocument/2006/relationships/hyperlink" Target="http://he.wikipedia.org/wiki/%D7%9E%D7%92%D7%99%D7%9C%D7%AA_%D7%A8%D7%95%D7%AA" TargetMode="External"/><Relationship Id="rId5" Type="http://schemas.openxmlformats.org/officeDocument/2006/relationships/image" Target="../media/image59.jpg"/><Relationship Id="rId6" Type="http://schemas.openxmlformats.org/officeDocument/2006/relationships/hyperlink" Target="http://www.chagim.org.il/shavoot6.html" TargetMode="External"/><Relationship Id="rId7" Type="http://schemas.openxmlformats.org/officeDocument/2006/relationships/hyperlink" Target="http://www.chagim.org.il/shavoot6.html" TargetMode="External"/><Relationship Id="rId8" Type="http://schemas.openxmlformats.org/officeDocument/2006/relationships/hyperlink" Target="http://lib.cet.ac.il/Pages/item.asp?item=480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 name="Shape 24"/>
        <p:cNvGrpSpPr/>
        <p:nvPr/>
      </p:nvGrpSpPr>
      <p:grpSpPr>
        <a:xfrm>
          <a:off x="0" y="0"/>
          <a:ext cx="0" cy="0"/>
          <a:chOff x="0" y="0"/>
          <a:chExt cx="0" cy="0"/>
        </a:xfrm>
      </p:grpSpPr>
      <p:pic>
        <p:nvPicPr>
          <p:cNvPr id="25" name="Google Shape;25;p3"/>
          <p:cNvPicPr preferRelativeResize="0"/>
          <p:nvPr/>
        </p:nvPicPr>
        <p:blipFill rotWithShape="1">
          <a:blip r:embed="rId3">
            <a:alphaModFix/>
          </a:blip>
          <a:srcRect b="0" l="0" r="0" t="0"/>
          <a:stretch/>
        </p:blipFill>
        <p:spPr>
          <a:xfrm>
            <a:off x="0" y="0"/>
            <a:ext cx="4987925" cy="6858000"/>
          </a:xfrm>
          <a:prstGeom prst="rect">
            <a:avLst/>
          </a:prstGeom>
          <a:noFill/>
          <a:ln>
            <a:noFill/>
          </a:ln>
        </p:spPr>
      </p:pic>
      <p:sp>
        <p:nvSpPr>
          <p:cNvPr id="26" name="Google Shape;26;p3"/>
          <p:cNvSpPr txBox="1"/>
          <p:nvPr/>
        </p:nvSpPr>
        <p:spPr>
          <a:xfrm>
            <a:off x="841375" y="6172200"/>
            <a:ext cx="18351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none" cap="none" strike="noStrike">
                <a:solidFill>
                  <a:schemeClr val="dk1"/>
                </a:solidFill>
                <a:latin typeface="Arial"/>
                <a:ea typeface="Arial"/>
                <a:cs typeface="Arial"/>
                <a:sym typeface="Arial"/>
              </a:rPr>
              <a:t>David Yohanan</a:t>
            </a:r>
            <a:endParaRPr/>
          </a:p>
        </p:txBody>
      </p:sp>
      <p:pic>
        <p:nvPicPr>
          <p:cNvPr descr="Lovely Ruth." id="27" name="Google Shape;27;p3"/>
          <p:cNvPicPr preferRelativeResize="0"/>
          <p:nvPr/>
        </p:nvPicPr>
        <p:blipFill rotWithShape="1">
          <a:blip r:embed="rId4">
            <a:alphaModFix/>
          </a:blip>
          <a:srcRect b="0" l="0" r="0" t="0"/>
          <a:stretch/>
        </p:blipFill>
        <p:spPr>
          <a:xfrm>
            <a:off x="5181600" y="2895600"/>
            <a:ext cx="3733800" cy="3378200"/>
          </a:xfrm>
          <a:prstGeom prst="rect">
            <a:avLst/>
          </a:prstGeom>
          <a:noFill/>
          <a:ln>
            <a:noFill/>
          </a:ln>
        </p:spPr>
      </p:pic>
      <p:sp>
        <p:nvSpPr>
          <p:cNvPr id="28" name="Google Shape;28;p3"/>
          <p:cNvSpPr/>
          <p:nvPr/>
        </p:nvSpPr>
        <p:spPr>
          <a:xfrm>
            <a:off x="5181600" y="533400"/>
            <a:ext cx="3352800" cy="1600200"/>
          </a:xfrm>
          <a:prstGeom prst="rect">
            <a:avLst/>
          </a:prstGeom>
          <a:blipFill rotWithShape="1">
            <a:blip r:embed="rId5">
              <a:alphaModFix/>
            </a:blip>
            <a:stretch>
              <a:fillRect b="0" l="0" r="0" t="0"/>
            </a:stretch>
          </a:blipFill>
        </p:spPr>
        <p:txBody>
          <a:bodyPr>
            <a:prstTxWarp prst="textPlain"/>
          </a:bodyPr>
          <a:lstStyle/>
          <a:p>
            <a:pPr lvl="0" algn="r"/>
            <a:r>
              <a:rPr b="0" i="0">
                <a:ln cap="flat" cmpd="sng" w="9525">
                  <a:solidFill>
                    <a:srgbClr val="008000"/>
                  </a:solidFill>
                  <a:prstDash val="solid"/>
                  <a:miter lim="800000"/>
                  <a:headEnd len="sm" w="sm" type="none"/>
                  <a:tailEnd len="sm" w="sm" type="none"/>
                </a:ln>
                <a:solidFill>
                  <a:srgbClr val="FFFFFF"/>
                </a:solidFill>
                <a:latin typeface="Times New Roman"/>
              </a:rPr>
              <a:t>מגילת רות</a:t>
            </a:r>
          </a:p>
        </p:txBody>
      </p:sp>
      <p:sp>
        <p:nvSpPr>
          <p:cNvPr id="29" name="Google Shape;29;p3"/>
          <p:cNvSpPr txBox="1"/>
          <p:nvPr/>
        </p:nvSpPr>
        <p:spPr>
          <a:xfrm>
            <a:off x="5246687" y="6248400"/>
            <a:ext cx="34131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none" cap="none" strike="noStrike">
                <a:solidFill>
                  <a:schemeClr val="dk1"/>
                </a:solidFill>
                <a:latin typeface="Arial"/>
                <a:ea typeface="Arial"/>
                <a:cs typeface="Arial"/>
                <a:sym typeface="Arial"/>
              </a:rPr>
              <a:t>from Halley's Bible Handbook</a:t>
            </a:r>
            <a:endParaRPr/>
          </a:p>
        </p:txBody>
      </p:sp>
      <p:sp>
        <p:nvSpPr>
          <p:cNvPr id="30" name="Google Shape;30;p3"/>
          <p:cNvSpPr txBox="1"/>
          <p:nvPr/>
        </p:nvSpPr>
        <p:spPr>
          <a:xfrm>
            <a:off x="6980237" y="3246437"/>
            <a:ext cx="184150" cy="366712"/>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pic>
        <p:nvPicPr>
          <p:cNvPr descr="Picture of 'Opening of the Book of Ruth'" id="35" name="Google Shape;35;p4"/>
          <p:cNvPicPr preferRelativeResize="0"/>
          <p:nvPr/>
        </p:nvPicPr>
        <p:blipFill rotWithShape="1">
          <a:blip r:embed="rId3">
            <a:alphaModFix/>
          </a:blip>
          <a:srcRect b="0" l="0" r="0" t="0"/>
          <a:stretch/>
        </p:blipFill>
        <p:spPr>
          <a:xfrm>
            <a:off x="533400" y="533400"/>
            <a:ext cx="7696200" cy="5491162"/>
          </a:xfrm>
          <a:prstGeom prst="rect">
            <a:avLst/>
          </a:prstGeom>
          <a:noFill/>
          <a:ln>
            <a:noFill/>
          </a:ln>
        </p:spPr>
      </p:pic>
      <p:sp>
        <p:nvSpPr>
          <p:cNvPr id="36" name="Google Shape;36;p4"/>
          <p:cNvSpPr txBox="1"/>
          <p:nvPr/>
        </p:nvSpPr>
        <p:spPr>
          <a:xfrm>
            <a:off x="1614487" y="6146800"/>
            <a:ext cx="6599237" cy="3968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עמוד הפתיח של מגילת רות, מחזור לחג השבועות</a:t>
            </a:r>
            <a:r>
              <a:rPr b="0" i="0" lang="en-US" sz="2000" u="none">
                <a:solidFill>
                  <a:schemeClr val="dk1"/>
                </a:solidFill>
                <a:latin typeface="Arial"/>
                <a:ea typeface="Arial"/>
                <a:cs typeface="Arial"/>
                <a:sym typeface="Arial"/>
              </a:rPr>
              <a:t> </a:t>
            </a:r>
            <a:r>
              <a:rPr b="1" i="1" lang="en-US" sz="2000" u="none">
                <a:solidFill>
                  <a:srgbClr val="CC9900"/>
                </a:solidFill>
                <a:latin typeface="Arial"/>
                <a:ea typeface="Arial"/>
                <a:cs typeface="Arial"/>
                <a:sym typeface="Arial"/>
              </a:rPr>
              <a:t>דרום גרמניה</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 name="Shape 40"/>
        <p:cNvGrpSpPr/>
        <p:nvPr/>
      </p:nvGrpSpPr>
      <p:grpSpPr>
        <a:xfrm>
          <a:off x="0" y="0"/>
          <a:ext cx="0" cy="0"/>
          <a:chOff x="0" y="0"/>
          <a:chExt cx="0" cy="0"/>
        </a:xfrm>
      </p:grpSpPr>
      <p:pic>
        <p:nvPicPr>
          <p:cNvPr id="41" name="Google Shape;41;p5"/>
          <p:cNvPicPr preferRelativeResize="0"/>
          <p:nvPr/>
        </p:nvPicPr>
        <p:blipFill rotWithShape="1">
          <a:blip r:embed="rId3">
            <a:alphaModFix/>
          </a:blip>
          <a:srcRect b="0" l="0" r="0" t="0"/>
          <a:stretch/>
        </p:blipFill>
        <p:spPr>
          <a:xfrm>
            <a:off x="457200" y="381000"/>
            <a:ext cx="3763962" cy="5943600"/>
          </a:xfrm>
          <a:prstGeom prst="rect">
            <a:avLst/>
          </a:prstGeom>
          <a:noFill/>
          <a:ln cap="flat" cmpd="sng" w="76200">
            <a:solidFill>
              <a:srgbClr val="DCDCF4"/>
            </a:solidFill>
            <a:prstDash val="solid"/>
            <a:miter lim="800000"/>
            <a:headEnd len="sm" w="sm" type="none"/>
            <a:tailEnd len="sm" w="sm" type="none"/>
          </a:ln>
        </p:spPr>
      </p:pic>
      <p:sp>
        <p:nvSpPr>
          <p:cNvPr id="42" name="Google Shape;42;p5"/>
          <p:cNvSpPr txBox="1"/>
          <p:nvPr/>
        </p:nvSpPr>
        <p:spPr>
          <a:xfrm>
            <a:off x="4572000" y="228600"/>
            <a:ext cx="4343400" cy="66833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66"/>
              </a:buClr>
              <a:buSzPts val="1800"/>
              <a:buFont typeface="Book Antiqua"/>
              <a:buNone/>
            </a:pPr>
            <a:r>
              <a:rPr b="1" i="1" lang="en-US" sz="1800" u="none">
                <a:solidFill>
                  <a:srgbClr val="000066"/>
                </a:solidFill>
                <a:latin typeface="Book Antiqua"/>
                <a:ea typeface="Book Antiqua"/>
                <a:cs typeface="Book Antiqua"/>
                <a:sym typeface="Book Antiqua"/>
              </a:rPr>
              <a:t>סיפור המגילה עוסק "בימי שפוט השופטים" – בתקופת השופטים, אך ככל הנראה המגילה לא נכתבה בתקופה זו. על-פי המסורת, שמואל הנביא הוא שכתב את מגילת רות (ואת ספר שופטים), ואם כך – המגילה נכתבה זמן קצר יחסית אחרי האירועים המתוארים בה. יש חוקרים הטוענים, שהמגילה נכתבה בתקופת הבית הראשון, כ- 200 שנה לאחר האירועים המסופרים בה. רוב החוקרים סבורים שהמגילה נכתבה בתקופה הרבה יותר מאוחרת – בתחילת תקופת הבית השני, כ- 600 שנה לאחר תקופת השופטים. דעה זו מסתמכת גם על הקביעה של חז"ל, שמקומה של מגילת רות איננו אחרי ספר שופטים – אלא בתוך ספרי הכתובים המאוחרים. חוקרים אלו משערים כי הסיפור על רות המואבייה נכתב בתקופת עזרא ונחמיה, שני המנהיגים של תקופת הבית השני, שתבעו לגרש את הנשים הנוכריות שעלו יחד עם שבי ציון מבבל. לפי גישה זו, הסיפור במגילת רות מוכיח גישה שונה, המוכנה לקבל נשים נוכריות (בתנאי שהן מקבלות את האמונה היהודית). </a:t>
            </a:r>
            <a:br>
              <a:rPr b="1" i="1" lang="en-US" sz="1800" u="none">
                <a:solidFill>
                  <a:srgbClr val="000066"/>
                </a:solidFill>
                <a:latin typeface="Book Antiqua"/>
                <a:ea typeface="Book Antiqua"/>
                <a:cs typeface="Book Antiqua"/>
                <a:sym typeface="Book Antiqua"/>
              </a:rPr>
            </a:br>
            <a:br>
              <a:rPr b="1" i="1" lang="en-US" sz="1800" u="none">
                <a:solidFill>
                  <a:srgbClr val="000066"/>
                </a:solidFill>
                <a:latin typeface="Book Antiqua"/>
                <a:ea typeface="Book Antiqua"/>
                <a:cs typeface="Book Antiqua"/>
                <a:sym typeface="Book Antiqua"/>
              </a:rPr>
            </a:b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 name="Shape 46"/>
        <p:cNvGrpSpPr/>
        <p:nvPr/>
      </p:nvGrpSpPr>
      <p:grpSpPr>
        <a:xfrm>
          <a:off x="0" y="0"/>
          <a:ext cx="0" cy="0"/>
          <a:chOff x="0" y="0"/>
          <a:chExt cx="0" cy="0"/>
        </a:xfrm>
      </p:grpSpPr>
      <p:sp>
        <p:nvSpPr>
          <p:cNvPr id="47" name="Google Shape;47;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1" algn="r">
              <a:lnSpc>
                <a:spcPct val="100000"/>
              </a:lnSpc>
              <a:spcBef>
                <a:spcPts val="0"/>
              </a:spcBef>
              <a:spcAft>
                <a:spcPts val="0"/>
              </a:spcAft>
              <a:buClr>
                <a:schemeClr val="lt1"/>
              </a:buClr>
              <a:buSzPts val="2800"/>
              <a:buFont typeface="Arial"/>
              <a:buNone/>
            </a:pPr>
            <a:r>
              <a:rPr b="1" i="1" lang="en-US" sz="2800" u="none">
                <a:solidFill>
                  <a:schemeClr val="lt1"/>
                </a:solidFill>
                <a:latin typeface="Arial"/>
                <a:ea typeface="Arial"/>
                <a:cs typeface="Arial"/>
                <a:sym typeface="Arial"/>
              </a:rPr>
              <a:t>סיפור המגילה מורכב משני מאורעות, אחד בקו יורד ואחד בקו עולה. </a:t>
            </a:r>
            <a:br>
              <a:rPr b="1" i="1" lang="en-US" sz="2800" u="none">
                <a:solidFill>
                  <a:schemeClr val="lt1"/>
                </a:solidFill>
                <a:latin typeface="Arial"/>
                <a:ea typeface="Arial"/>
                <a:cs typeface="Arial"/>
                <a:sym typeface="Arial"/>
              </a:rPr>
            </a:br>
            <a:br>
              <a:rPr b="1" i="1" lang="en-US" sz="2800" u="none">
                <a:solidFill>
                  <a:schemeClr val="lt1"/>
                </a:solidFill>
                <a:latin typeface="Arial"/>
                <a:ea typeface="Arial"/>
                <a:cs typeface="Arial"/>
                <a:sym typeface="Arial"/>
              </a:rPr>
            </a:br>
            <a:r>
              <a:rPr b="1" i="1" lang="en-US" sz="2800" u="none">
                <a:solidFill>
                  <a:schemeClr val="lt1"/>
                </a:solidFill>
                <a:latin typeface="Arial"/>
                <a:ea typeface="Arial"/>
                <a:cs typeface="Arial"/>
                <a:sym typeface="Arial"/>
              </a:rPr>
              <a:t>המאורע הראשון הוא שקיעת בית אלימלך בנכר (חמישה פסוקים ראשונים)</a:t>
            </a:r>
            <a:br>
              <a:rPr b="1" i="1" lang="en-US" sz="2800" u="none">
                <a:solidFill>
                  <a:schemeClr val="lt1"/>
                </a:solidFill>
                <a:latin typeface="Arial"/>
                <a:ea typeface="Arial"/>
                <a:cs typeface="Arial"/>
                <a:sym typeface="Arial"/>
              </a:rPr>
            </a:br>
            <a:r>
              <a:rPr b="1" i="1" lang="en-US" sz="2800" u="none">
                <a:solidFill>
                  <a:schemeClr val="lt1"/>
                </a:solidFill>
                <a:latin typeface="Arial"/>
                <a:ea typeface="Arial"/>
                <a:cs typeface="Arial"/>
                <a:sym typeface="Arial"/>
              </a:rPr>
              <a:t>המאורע השני, שנשתלשל מן הראשון, הוא צמיחת בית בועז ורות, ופרשת השתלשלותו משתרעת על פני המגילה כולה.</a:t>
            </a:r>
            <a:br>
              <a:rPr b="1" i="1" lang="en-US" sz="2800" u="none">
                <a:solidFill>
                  <a:schemeClr val="lt1"/>
                </a:solidFill>
                <a:latin typeface="Arial"/>
                <a:ea typeface="Arial"/>
                <a:cs typeface="Arial"/>
                <a:sym typeface="Arial"/>
              </a:rPr>
            </a:br>
            <a:br>
              <a:rPr b="1" i="1" lang="en-US" sz="2800" u="none">
                <a:solidFill>
                  <a:schemeClr val="lt1"/>
                </a:solidFill>
                <a:latin typeface="Arial"/>
                <a:ea typeface="Arial"/>
                <a:cs typeface="Arial"/>
                <a:sym typeface="Arial"/>
              </a:rPr>
            </a:br>
            <a:endParaRPr/>
          </a:p>
        </p:txBody>
      </p:sp>
      <p:pic>
        <p:nvPicPr>
          <p:cNvPr id="48" name="Google Shape;48;p6"/>
          <p:cNvPicPr preferRelativeResize="0"/>
          <p:nvPr>
            <p:ph idx="1" type="body"/>
          </p:nvPr>
        </p:nvPicPr>
        <p:blipFill rotWithShape="1">
          <a:blip r:embed="rId3">
            <a:alphaModFix/>
          </a:blip>
          <a:srcRect b="0" l="0" r="0" t="0"/>
          <a:stretch/>
        </p:blipFill>
        <p:spPr>
          <a:xfrm>
            <a:off x="0" y="0"/>
            <a:ext cx="9144000" cy="6858000"/>
          </a:xfrm>
          <a:prstGeom prst="rect">
            <a:avLst/>
          </a:prstGeom>
          <a:noFill/>
          <a:ln>
            <a:noFill/>
          </a:ln>
        </p:spPr>
      </p:pic>
      <p:sp>
        <p:nvSpPr>
          <p:cNvPr id="49" name="Google Shape;49;p6"/>
          <p:cNvSpPr/>
          <p:nvPr/>
        </p:nvSpPr>
        <p:spPr>
          <a:xfrm>
            <a:off x="2819400" y="304800"/>
            <a:ext cx="3429000" cy="990600"/>
          </a:xfrm>
          <a:prstGeom prst="rect">
            <a:avLst/>
          </a:prstGeom>
        </p:spPr>
        <p:txBody>
          <a:bodyPr>
            <a:prstTxWarp prst="textPlain"/>
          </a:bodyPr>
          <a:lstStyle/>
          <a:p>
            <a:pPr lvl="0" algn="r"/>
            <a:r>
              <a:rPr b="0" i="0">
                <a:ln cap="flat" cmpd="sng" w="9525">
                  <a:solidFill>
                    <a:srgbClr val="000000"/>
                  </a:solidFill>
                  <a:prstDash val="solid"/>
                  <a:miter lim="800000"/>
                  <a:headEnd len="sm" w="sm" type="none"/>
                  <a:tailEnd len="sm" w="sm" type="none"/>
                </a:ln>
                <a:solidFill>
                  <a:srgbClr val="FFFFFF"/>
                </a:solidFill>
                <a:latin typeface="FrankRuehl"/>
              </a:rPr>
              <a:t>מגילת רות</a:t>
            </a:r>
          </a:p>
        </p:txBody>
      </p:sp>
      <p:sp>
        <p:nvSpPr>
          <p:cNvPr id="50" name="Google Shape;50;p6"/>
          <p:cNvSpPr txBox="1"/>
          <p:nvPr/>
        </p:nvSpPr>
        <p:spPr>
          <a:xfrm>
            <a:off x="685800" y="2101850"/>
            <a:ext cx="7924800" cy="43624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lt1"/>
              </a:buClr>
              <a:buSzPts val="2800"/>
              <a:buFont typeface="Arial"/>
              <a:buNone/>
            </a:pPr>
            <a:r>
              <a:rPr b="1" i="1" lang="en-US" sz="2800" u="none">
                <a:solidFill>
                  <a:schemeClr val="lt1"/>
                </a:solidFill>
                <a:latin typeface="Arial"/>
                <a:ea typeface="Arial"/>
                <a:cs typeface="Arial"/>
                <a:sym typeface="Arial"/>
              </a:rPr>
              <a:t>סיפור המגילה מורכב משני מאורעות, אחד בקו יורד ואחד בקו עולה. </a:t>
            </a:r>
            <a:br>
              <a:rPr b="1" i="1" lang="en-US" sz="2800" u="none">
                <a:solidFill>
                  <a:schemeClr val="lt1"/>
                </a:solidFill>
                <a:latin typeface="Arial"/>
                <a:ea typeface="Arial"/>
                <a:cs typeface="Arial"/>
                <a:sym typeface="Arial"/>
              </a:rPr>
            </a:br>
            <a:br>
              <a:rPr b="1" i="1" lang="en-US" sz="2800" u="none">
                <a:solidFill>
                  <a:schemeClr val="lt1"/>
                </a:solidFill>
                <a:latin typeface="Arial"/>
                <a:ea typeface="Arial"/>
                <a:cs typeface="Arial"/>
                <a:sym typeface="Arial"/>
              </a:rPr>
            </a:br>
            <a:r>
              <a:rPr b="1" i="1" lang="en-US" sz="2800" u="none">
                <a:solidFill>
                  <a:schemeClr val="lt1"/>
                </a:solidFill>
                <a:latin typeface="Arial"/>
                <a:ea typeface="Arial"/>
                <a:cs typeface="Arial"/>
                <a:sym typeface="Arial"/>
              </a:rPr>
              <a:t>המאורע הראשון הוא שקיעת בית אלימלך בנכר (חמישה פסוקים ראשונים)</a:t>
            </a:r>
            <a:br>
              <a:rPr b="1" i="1" lang="en-US" sz="2800" u="none">
                <a:solidFill>
                  <a:schemeClr val="lt1"/>
                </a:solidFill>
                <a:latin typeface="Arial"/>
                <a:ea typeface="Arial"/>
                <a:cs typeface="Arial"/>
                <a:sym typeface="Arial"/>
              </a:rPr>
            </a:br>
            <a:r>
              <a:rPr b="1" i="1" lang="en-US" sz="2800" u="none">
                <a:solidFill>
                  <a:schemeClr val="lt1"/>
                </a:solidFill>
                <a:latin typeface="Arial"/>
                <a:ea typeface="Arial"/>
                <a:cs typeface="Arial"/>
                <a:sym typeface="Arial"/>
              </a:rPr>
              <a:t>המאורע השני, שנשתלשל מן הראשון, הוא צמיחת בית בועז ורות, ופרשת השתלשלותו משתרעת על פני המגילה כולה.</a:t>
            </a:r>
            <a:br>
              <a:rPr b="1" i="1" lang="en-US" sz="2800" u="none">
                <a:solidFill>
                  <a:schemeClr val="lt1"/>
                </a:solidFill>
                <a:latin typeface="Arial"/>
                <a:ea typeface="Arial"/>
                <a:cs typeface="Arial"/>
                <a:sym typeface="Arial"/>
              </a:rPr>
            </a:br>
            <a:br>
              <a:rPr b="1" i="1" lang="en-US" sz="2800" u="none">
                <a:solidFill>
                  <a:schemeClr val="lt1"/>
                </a:solidFill>
                <a:latin typeface="Arial"/>
                <a:ea typeface="Arial"/>
                <a:cs typeface="Arial"/>
                <a:sym typeface="Arial"/>
              </a:rPr>
            </a:b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 name="Shape 54"/>
        <p:cNvGrpSpPr/>
        <p:nvPr/>
      </p:nvGrpSpPr>
      <p:grpSpPr>
        <a:xfrm>
          <a:off x="0" y="0"/>
          <a:ext cx="0" cy="0"/>
          <a:chOff x="0" y="0"/>
          <a:chExt cx="0" cy="0"/>
        </a:xfrm>
      </p:grpSpPr>
      <p:pic>
        <p:nvPicPr>
          <p:cNvPr id="55" name="Google Shape;55;p7"/>
          <p:cNvPicPr preferRelativeResize="0"/>
          <p:nvPr/>
        </p:nvPicPr>
        <p:blipFill rotWithShape="1">
          <a:blip r:embed="rId3">
            <a:alphaModFix/>
          </a:blip>
          <a:srcRect b="0" l="0" r="0" t="0"/>
          <a:stretch/>
        </p:blipFill>
        <p:spPr>
          <a:xfrm>
            <a:off x="255587" y="381000"/>
            <a:ext cx="3933825" cy="5867400"/>
          </a:xfrm>
          <a:prstGeom prst="rect">
            <a:avLst/>
          </a:prstGeom>
          <a:noFill/>
          <a:ln>
            <a:noFill/>
          </a:ln>
        </p:spPr>
      </p:pic>
      <p:pic>
        <p:nvPicPr>
          <p:cNvPr id="56" name="Google Shape;56;p7"/>
          <p:cNvPicPr preferRelativeResize="0"/>
          <p:nvPr/>
        </p:nvPicPr>
        <p:blipFill rotWithShape="1">
          <a:blip r:embed="rId4">
            <a:alphaModFix/>
          </a:blip>
          <a:srcRect b="0" l="0" r="0" t="0"/>
          <a:stretch/>
        </p:blipFill>
        <p:spPr>
          <a:xfrm>
            <a:off x="3373437" y="1873250"/>
            <a:ext cx="104775" cy="104775"/>
          </a:xfrm>
          <a:prstGeom prst="rect">
            <a:avLst/>
          </a:prstGeom>
          <a:noFill/>
          <a:ln>
            <a:noFill/>
          </a:ln>
        </p:spPr>
      </p:pic>
      <p:pic>
        <p:nvPicPr>
          <p:cNvPr id="57" name="Google Shape;57;p7"/>
          <p:cNvPicPr preferRelativeResize="0"/>
          <p:nvPr/>
        </p:nvPicPr>
        <p:blipFill rotWithShape="1">
          <a:blip r:embed="rId4">
            <a:alphaModFix/>
          </a:blip>
          <a:srcRect b="0" l="0" r="0" t="0"/>
          <a:stretch/>
        </p:blipFill>
        <p:spPr>
          <a:xfrm>
            <a:off x="3373437" y="2239962"/>
            <a:ext cx="104775" cy="104775"/>
          </a:xfrm>
          <a:prstGeom prst="rect">
            <a:avLst/>
          </a:prstGeom>
          <a:noFill/>
          <a:ln>
            <a:noFill/>
          </a:ln>
        </p:spPr>
      </p:pic>
      <p:sp>
        <p:nvSpPr>
          <p:cNvPr id="58" name="Google Shape;58;p7"/>
          <p:cNvSpPr txBox="1"/>
          <p:nvPr/>
        </p:nvSpPr>
        <p:spPr>
          <a:xfrm>
            <a:off x="4800600" y="501650"/>
            <a:ext cx="4114800" cy="2838450"/>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000066"/>
              </a:buClr>
              <a:buSzPts val="1800"/>
              <a:buFont typeface="Arial"/>
              <a:buNone/>
            </a:pPr>
            <a:r>
              <a:rPr b="1" i="1" lang="en-US" sz="1800" u="none">
                <a:solidFill>
                  <a:srgbClr val="000066"/>
                </a:solidFill>
                <a:latin typeface="Arial"/>
                <a:ea typeface="Arial"/>
                <a:cs typeface="Arial"/>
                <a:sym typeface="Arial"/>
              </a:rPr>
              <a:t>"ויהי בימי שפוט השופטים ויהי רעב בארץ" (רות א', א')</a:t>
            </a:r>
            <a:br>
              <a:rPr b="1" i="1" lang="en-US" sz="1800" u="none">
                <a:solidFill>
                  <a:srgbClr val="000066"/>
                </a:solidFill>
                <a:latin typeface="Arial"/>
                <a:ea typeface="Arial"/>
                <a:cs typeface="Arial"/>
                <a:sym typeface="Arial"/>
              </a:rPr>
            </a:br>
            <a:r>
              <a:rPr b="1" i="1" lang="en-US" sz="1800" u="none">
                <a:solidFill>
                  <a:srgbClr val="000066"/>
                </a:solidFill>
                <a:latin typeface="Book Antiqua"/>
                <a:ea typeface="Book Antiqua"/>
                <a:cs typeface="Book Antiqua"/>
                <a:sym typeface="Book Antiqua"/>
              </a:rPr>
              <a:t>המגילה פותחת בציון הזמן של המאורע הראשון, אולם לא כתוב: ויהי בימי השופטים, אלא: ויהי בימי שפוט השופטים. המלה הנוספת "שפוט" מאפשרת לפרש את הפסוק בשתי דרכים: בימים ששפטו השופטים  או בימים ששפטו את השופטים:</a:t>
            </a:r>
            <a:br>
              <a:rPr b="1" i="1" lang="en-US" sz="1800" u="none">
                <a:solidFill>
                  <a:srgbClr val="000066"/>
                </a:solidFill>
                <a:latin typeface="Book Antiqua"/>
                <a:ea typeface="Book Antiqua"/>
                <a:cs typeface="Book Antiqua"/>
                <a:sym typeface="Book Antiqua"/>
              </a:rPr>
            </a:br>
            <a:br>
              <a:rPr b="1" i="1" lang="en-US" sz="1800" u="none">
                <a:solidFill>
                  <a:srgbClr val="000066"/>
                </a:solidFill>
                <a:latin typeface="Book Antiqua"/>
                <a:ea typeface="Book Antiqua"/>
                <a:cs typeface="Book Antiqua"/>
                <a:sym typeface="Book Antiqua"/>
              </a:rPr>
            </a:br>
            <a:endParaRPr/>
          </a:p>
        </p:txBody>
      </p:sp>
      <p:grpSp>
        <p:nvGrpSpPr>
          <p:cNvPr id="59" name="Google Shape;59;p7"/>
          <p:cNvGrpSpPr/>
          <p:nvPr/>
        </p:nvGrpSpPr>
        <p:grpSpPr>
          <a:xfrm>
            <a:off x="7407275" y="1828800"/>
            <a:ext cx="374650" cy="885825"/>
            <a:chOff x="4666" y="1152"/>
            <a:chExt cx="236" cy="558"/>
          </a:xfrm>
        </p:grpSpPr>
        <p:sp>
          <p:nvSpPr>
            <p:cNvPr id="60" name="Google Shape;60;p7"/>
            <p:cNvSpPr txBox="1"/>
            <p:nvPr/>
          </p:nvSpPr>
          <p:spPr>
            <a:xfrm>
              <a:off x="4666" y="1479"/>
              <a:ext cx="236" cy="23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0" i="0" lang="en-US" sz="600" u="none">
                  <a:solidFill>
                    <a:schemeClr val="dk1"/>
                  </a:solidFill>
                  <a:latin typeface="Arial"/>
                  <a:ea typeface="Arial"/>
                  <a:cs typeface="Arial"/>
                  <a:sym typeface="Arial"/>
                </a:rPr>
                <a:t> </a:t>
              </a:r>
              <a:endParaRPr/>
            </a:p>
          </p:txBody>
        </p:sp>
        <p:sp>
          <p:nvSpPr>
            <p:cNvPr id="61" name="Google Shape;61;p7"/>
            <p:cNvSpPr txBox="1"/>
            <p:nvPr/>
          </p:nvSpPr>
          <p:spPr>
            <a:xfrm>
              <a:off x="4666" y="1152"/>
              <a:ext cx="236" cy="32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0" i="0" lang="en-US" sz="600" u="none">
                  <a:solidFill>
                    <a:schemeClr val="dk1"/>
                  </a:solidFill>
                  <a:latin typeface="Arial"/>
                  <a:ea typeface="Arial"/>
                  <a:cs typeface="Arial"/>
                  <a:sym typeface="Arial"/>
                </a:rPr>
                <a:t> </a:t>
              </a:r>
              <a:endParaRPr/>
            </a:p>
          </p:txBody>
        </p:sp>
        <p:cxnSp>
          <p:nvCxnSpPr>
            <p:cNvPr id="62" name="Google Shape;62;p7"/>
            <p:cNvCxnSpPr/>
            <p:nvPr/>
          </p:nvCxnSpPr>
          <p:spPr>
            <a:xfrm>
              <a:off x="4666" y="1152"/>
              <a:ext cx="236" cy="0"/>
            </a:xfrm>
            <a:prstGeom prst="straightConnector1">
              <a:avLst/>
            </a:prstGeom>
            <a:noFill/>
            <a:ln>
              <a:noFill/>
            </a:ln>
          </p:spPr>
        </p:cxnSp>
        <p:cxnSp>
          <p:nvCxnSpPr>
            <p:cNvPr id="63" name="Google Shape;63;p7"/>
            <p:cNvCxnSpPr/>
            <p:nvPr/>
          </p:nvCxnSpPr>
          <p:spPr>
            <a:xfrm>
              <a:off x="4666" y="1710"/>
              <a:ext cx="236" cy="0"/>
            </a:xfrm>
            <a:prstGeom prst="straightConnector1">
              <a:avLst/>
            </a:prstGeom>
            <a:noFill/>
            <a:ln>
              <a:noFill/>
            </a:ln>
          </p:spPr>
        </p:cxnSp>
        <p:cxnSp>
          <p:nvCxnSpPr>
            <p:cNvPr id="64" name="Google Shape;64;p7"/>
            <p:cNvCxnSpPr/>
            <p:nvPr/>
          </p:nvCxnSpPr>
          <p:spPr>
            <a:xfrm>
              <a:off x="4666" y="1152"/>
              <a:ext cx="0" cy="558"/>
            </a:xfrm>
            <a:prstGeom prst="straightConnector1">
              <a:avLst/>
            </a:prstGeom>
            <a:noFill/>
            <a:ln>
              <a:noFill/>
            </a:ln>
          </p:spPr>
        </p:cxnSp>
        <p:cxnSp>
          <p:nvCxnSpPr>
            <p:cNvPr id="65" name="Google Shape;65;p7"/>
            <p:cNvCxnSpPr/>
            <p:nvPr/>
          </p:nvCxnSpPr>
          <p:spPr>
            <a:xfrm>
              <a:off x="4902" y="1152"/>
              <a:ext cx="0" cy="558"/>
            </a:xfrm>
            <a:prstGeom prst="straightConnector1">
              <a:avLst/>
            </a:prstGeom>
            <a:noFill/>
            <a:ln>
              <a:noFill/>
            </a:ln>
          </p:spPr>
        </p:cxnSp>
      </p:grpSp>
      <p:sp>
        <p:nvSpPr>
          <p:cNvPr id="66" name="Google Shape;66;p7"/>
          <p:cNvSpPr txBox="1"/>
          <p:nvPr/>
        </p:nvSpPr>
        <p:spPr>
          <a:xfrm>
            <a:off x="4648200" y="2573337"/>
            <a:ext cx="4191000" cy="5035550"/>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br>
              <a:rPr b="0" i="0" lang="en-US" sz="1800" u="none">
                <a:solidFill>
                  <a:schemeClr val="dk1"/>
                </a:solidFill>
                <a:latin typeface="Arial"/>
                <a:ea typeface="Arial"/>
                <a:cs typeface="Arial"/>
                <a:sym typeface="Arial"/>
              </a:rPr>
            </a:br>
            <a:r>
              <a:rPr b="1" i="1" lang="en-US" sz="1800" u="none">
                <a:solidFill>
                  <a:srgbClr val="000066"/>
                </a:solidFill>
                <a:latin typeface="Book Antiqua"/>
                <a:ea typeface="Book Antiqua"/>
                <a:cs typeface="Book Antiqua"/>
                <a:sym typeface="Book Antiqua"/>
              </a:rPr>
              <a:t>"שהיו השופטים עצמם מקולקלין, </a:t>
            </a:r>
            <a:br>
              <a:rPr b="1" i="1" lang="en-US" sz="1800" u="none">
                <a:solidFill>
                  <a:srgbClr val="000066"/>
                </a:solidFill>
                <a:latin typeface="Book Antiqua"/>
                <a:ea typeface="Book Antiqua"/>
                <a:cs typeface="Book Antiqua"/>
                <a:sym typeface="Book Antiqua"/>
              </a:rPr>
            </a:br>
            <a:r>
              <a:rPr b="1" i="1" lang="en-US" sz="1800" u="none">
                <a:solidFill>
                  <a:srgbClr val="000066"/>
                </a:solidFill>
                <a:latin typeface="Book Antiqua"/>
                <a:ea typeface="Book Antiqua"/>
                <a:cs typeface="Book Antiqua"/>
                <a:sym typeface="Book Antiqua"/>
              </a:rPr>
              <a:t>והיה פתחון פה לנשפט להוכיח את מוכיחו,</a:t>
            </a:r>
            <a:br>
              <a:rPr b="1" i="1" lang="en-US" sz="1800" u="none">
                <a:solidFill>
                  <a:srgbClr val="000066"/>
                </a:solidFill>
                <a:latin typeface="Book Antiqua"/>
                <a:ea typeface="Book Antiqua"/>
                <a:cs typeface="Book Antiqua"/>
                <a:sym typeface="Book Antiqua"/>
              </a:rPr>
            </a:br>
            <a:r>
              <a:rPr b="1" i="1" lang="en-US" sz="1800" u="none">
                <a:solidFill>
                  <a:srgbClr val="000066"/>
                </a:solidFill>
                <a:latin typeface="Book Antiqua"/>
                <a:ea typeface="Book Antiqua"/>
                <a:cs typeface="Book Antiqua"/>
                <a:sym typeface="Book Antiqua"/>
              </a:rPr>
              <a:t>שאם אומר לו השופט: טול קיסם מבין שיניך </a:t>
            </a:r>
            <a:br>
              <a:rPr b="1" i="1" lang="en-US" sz="1800" u="none">
                <a:solidFill>
                  <a:srgbClr val="000066"/>
                </a:solidFill>
                <a:latin typeface="Book Antiqua"/>
                <a:ea typeface="Book Antiqua"/>
                <a:cs typeface="Book Antiqua"/>
                <a:sym typeface="Book Antiqua"/>
              </a:rPr>
            </a:br>
            <a:r>
              <a:rPr b="1" i="1" lang="en-US" sz="1800" u="none">
                <a:solidFill>
                  <a:srgbClr val="000066"/>
                </a:solidFill>
                <a:latin typeface="Book Antiqua"/>
                <a:ea typeface="Book Antiqua"/>
                <a:cs typeface="Book Antiqua"/>
                <a:sym typeface="Book Antiqua"/>
              </a:rPr>
              <a:t>הסתלק ופרוש מעבירה קטנה פלונית שבידך,יכול זה לומר לו: טול קורה מבין עיניך - פרוש מעבירה חמורה שבידך" (רש"י).</a:t>
            </a:r>
            <a:endParaRPr/>
          </a:p>
          <a:p>
            <a:pPr indent="0" lvl="0" marL="0" marR="0" rtl="1" algn="r">
              <a:lnSpc>
                <a:spcPct val="100000"/>
              </a:lnSpc>
              <a:spcBef>
                <a:spcPts val="0"/>
              </a:spcBef>
              <a:spcAft>
                <a:spcPts val="0"/>
              </a:spcAft>
              <a:buClr>
                <a:srgbClr val="000066"/>
              </a:buClr>
              <a:buSzPts val="1800"/>
              <a:buFont typeface="Book Antiqua"/>
              <a:buNone/>
            </a:pPr>
            <a:r>
              <a:rPr b="1" i="1" lang="en-US" sz="1800" u="none">
                <a:solidFill>
                  <a:srgbClr val="000066"/>
                </a:solidFill>
                <a:latin typeface="Book Antiqua"/>
                <a:ea typeface="Book Antiqua"/>
                <a:cs typeface="Book Antiqua"/>
                <a:sym typeface="Book Antiqua"/>
              </a:rPr>
              <a:t> ברקע לפנינו דור פגום, שנשתלח בו רעב להחזירו למוטב, ועל פני רקע הדור מובלט בית אלימלך,רם במעמדו ושפל באיכותו, שבעת צרה עזב את יהודה, והתחתן עם בנות מואב. </a:t>
            </a:r>
            <a:br>
              <a:rPr b="1" i="1" lang="en-US" sz="1800" u="none">
                <a:solidFill>
                  <a:srgbClr val="000066"/>
                </a:solidFill>
                <a:latin typeface="Book Antiqua"/>
                <a:ea typeface="Book Antiqua"/>
                <a:cs typeface="Book Antiqua"/>
                <a:sym typeface="Book Antiqua"/>
              </a:rPr>
            </a:br>
            <a:r>
              <a:rPr b="1" i="1" lang="en-US" sz="1800" u="none">
                <a:solidFill>
                  <a:srgbClr val="000066"/>
                </a:solidFill>
                <a:latin typeface="Book Antiqua"/>
                <a:ea typeface="Book Antiqua"/>
                <a:cs typeface="Book Antiqua"/>
                <a:sym typeface="Book Antiqua"/>
              </a:rPr>
              <a:t>לאחר מכן באו על בית אלימלך האסונות:</a:t>
            </a:r>
            <a:br>
              <a:rPr b="1" i="1" lang="en-US" sz="1800" u="none">
                <a:solidFill>
                  <a:srgbClr val="000066"/>
                </a:solidFill>
                <a:latin typeface="Book Antiqua"/>
                <a:ea typeface="Book Antiqua"/>
                <a:cs typeface="Book Antiqua"/>
                <a:sym typeface="Book Antiqua"/>
              </a:rPr>
            </a:br>
            <a:r>
              <a:rPr b="1" i="1" lang="en-US" sz="1800" u="none">
                <a:solidFill>
                  <a:srgbClr val="000066"/>
                </a:solidFill>
                <a:latin typeface="Book Antiqua"/>
                <a:ea typeface="Book Antiqua"/>
                <a:cs typeface="Book Antiqua"/>
                <a:sym typeface="Book Antiqua"/>
              </a:rPr>
              <a:t>תחילה מת אלימלך ואח"כ שני בניו - מחלון וכליון. </a:t>
            </a:r>
            <a:br>
              <a:rPr b="1" i="1" lang="en-US" sz="1800" u="none">
                <a:solidFill>
                  <a:srgbClr val="000066"/>
                </a:solidFill>
                <a:latin typeface="Book Antiqua"/>
                <a:ea typeface="Book Antiqua"/>
                <a:cs typeface="Book Antiqua"/>
                <a:sym typeface="Book Antiqua"/>
              </a:rPr>
            </a:br>
            <a:br>
              <a:rPr b="1" i="1" lang="en-US" sz="1800" u="none">
                <a:solidFill>
                  <a:srgbClr val="000066"/>
                </a:solidFill>
                <a:latin typeface="Book Antiqua"/>
                <a:ea typeface="Book Antiqua"/>
                <a:cs typeface="Book Antiqua"/>
                <a:sym typeface="Book Antiqua"/>
              </a:rPr>
            </a:br>
            <a:br>
              <a:rPr b="0" i="0" lang="en-US" sz="1800" u="none">
                <a:solidFill>
                  <a:srgbClr val="000066"/>
                </a:solidFill>
                <a:latin typeface="Arial"/>
                <a:ea typeface="Arial"/>
                <a:cs typeface="Arial"/>
                <a:sym typeface="Arial"/>
              </a:rPr>
            </a:br>
            <a:endParaRPr/>
          </a:p>
        </p:txBody>
      </p:sp>
      <p:pic>
        <p:nvPicPr>
          <p:cNvPr id="67" name="Google Shape;67;p7"/>
          <p:cNvPicPr preferRelativeResize="0"/>
          <p:nvPr/>
        </p:nvPicPr>
        <p:blipFill rotWithShape="1">
          <a:blip r:embed="rId4">
            <a:alphaModFix/>
          </a:blip>
          <a:srcRect b="0" l="0" r="0" t="0"/>
          <a:stretch/>
        </p:blipFill>
        <p:spPr>
          <a:xfrm>
            <a:off x="3373437" y="2009775"/>
            <a:ext cx="104775" cy="104775"/>
          </a:xfrm>
          <a:prstGeom prst="rect">
            <a:avLst/>
          </a:prstGeom>
          <a:noFill/>
          <a:ln>
            <a:noFill/>
          </a:ln>
        </p:spPr>
      </p:pic>
      <p:pic>
        <p:nvPicPr>
          <p:cNvPr id="68" name="Google Shape;68;p7"/>
          <p:cNvPicPr preferRelativeResize="0"/>
          <p:nvPr/>
        </p:nvPicPr>
        <p:blipFill rotWithShape="1">
          <a:blip r:embed="rId4">
            <a:alphaModFix/>
          </a:blip>
          <a:srcRect b="0" l="0" r="0" t="0"/>
          <a:stretch/>
        </p:blipFill>
        <p:spPr>
          <a:xfrm>
            <a:off x="3373437" y="2376487"/>
            <a:ext cx="104775" cy="104775"/>
          </a:xfrm>
          <a:prstGeom prst="rect">
            <a:avLst/>
          </a:prstGeom>
          <a:noFill/>
          <a:ln>
            <a:noFill/>
          </a:ln>
        </p:spPr>
      </p:pic>
      <p:sp>
        <p:nvSpPr>
          <p:cNvPr id="69" name="Google Shape;69;p7"/>
          <p:cNvSpPr txBox="1"/>
          <p:nvPr/>
        </p:nvSpPr>
        <p:spPr>
          <a:xfrm>
            <a:off x="1438275" y="6462712"/>
            <a:ext cx="15208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1800"/>
              <a:buFont typeface="Arial"/>
              <a:buNone/>
            </a:pPr>
            <a:r>
              <a:rPr b="1" i="1" lang="en-US" sz="1800" u="none">
                <a:solidFill>
                  <a:schemeClr val="accent2"/>
                </a:solidFill>
                <a:latin typeface="Arial"/>
                <a:ea typeface="Arial"/>
                <a:cs typeface="Arial"/>
                <a:sym typeface="Arial"/>
              </a:rPr>
              <a:t>איור:תמר מסר</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pic>
        <p:nvPicPr>
          <p:cNvPr descr="Thy People Shall Be My People" id="74" name="Google Shape;74;p8"/>
          <p:cNvPicPr preferRelativeResize="0"/>
          <p:nvPr/>
        </p:nvPicPr>
        <p:blipFill rotWithShape="1">
          <a:blip r:embed="rId3">
            <a:alphaModFix/>
          </a:blip>
          <a:srcRect b="0" l="0" r="0" t="0"/>
          <a:stretch/>
        </p:blipFill>
        <p:spPr>
          <a:xfrm>
            <a:off x="307975" y="533400"/>
            <a:ext cx="3954462" cy="5867400"/>
          </a:xfrm>
          <a:prstGeom prst="rect">
            <a:avLst/>
          </a:prstGeom>
          <a:noFill/>
          <a:ln>
            <a:noFill/>
          </a:ln>
        </p:spPr>
      </p:pic>
      <p:sp>
        <p:nvSpPr>
          <p:cNvPr id="75" name="Google Shape;75;p8"/>
          <p:cNvSpPr txBox="1"/>
          <p:nvPr/>
        </p:nvSpPr>
        <p:spPr>
          <a:xfrm>
            <a:off x="4724400" y="223837"/>
            <a:ext cx="4038600" cy="6408737"/>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1800"/>
              <a:buFont typeface="Book Antiqua"/>
              <a:buNone/>
            </a:pPr>
            <a:r>
              <a:rPr b="1" i="1" lang="en-US" sz="1800" u="none">
                <a:solidFill>
                  <a:schemeClr val="accent2"/>
                </a:solidFill>
                <a:latin typeface="Book Antiqua"/>
                <a:ea typeface="Book Antiqua"/>
                <a:cs typeface="Book Antiqua"/>
                <a:sym typeface="Book Antiqua"/>
              </a:rPr>
              <a:t>עם מות הבנים, נעמי יוצאת בדרכה לבית לחם. היא עזבה בגלל מצוקה וחוזרת בגלל מצוקה. שלוש פעמים פונה נעמי לכלותיה לחזור: הפנייה הראשונה נתקלת בסירוב: "כי אתך נשוב לעמך" (א, י),</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הפנייה השנייה משכנעת את ערפה לחזור,</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הפנייה השלישית משכנעת את רות לדבוק בנעמי.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לכאורה, נעמי מבקשת את רות לחזור.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אך אילו נעמי הייתה מעונינת בכך היא הייתה משתמשת בנימוקים משכנעים ומפרטת את היתרונות של יתרון השיבה למואב.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תחת זאת היא אומרת באופן פרובוקטיבי:</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"הנה שבה יבמתך אל עמה ואל אלוהיה, שובי אחרי יבמתך"! (א, טו),</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שובי לאלוהייך! שובי לכמוש אלוהי מואב!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והפרובוקציה מצליחה.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"ותאמר רות: אל תפגעי בי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    עמך עמי ואלהיך אלהי</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      כה יעשה ה' לי וכה יוסיף </a:t>
            </a:r>
            <a:br>
              <a:rPr b="1" i="1" lang="en-US" sz="1800" u="none">
                <a:solidFill>
                  <a:schemeClr val="accent2"/>
                </a:solidFill>
                <a:latin typeface="Book Antiqua"/>
                <a:ea typeface="Book Antiqua"/>
                <a:cs typeface="Book Antiqua"/>
                <a:sym typeface="Book Antiqua"/>
              </a:rPr>
            </a:br>
            <a:r>
              <a:rPr b="1" i="1" lang="en-US" sz="1800" u="none">
                <a:solidFill>
                  <a:schemeClr val="accent2"/>
                </a:solidFill>
                <a:latin typeface="Book Antiqua"/>
                <a:ea typeface="Book Antiqua"/>
                <a:cs typeface="Book Antiqua"/>
                <a:sym typeface="Book Antiqua"/>
              </a:rPr>
              <a:t>       כי המות יפריד ביני לבינך" (א, טז-יז).</a:t>
            </a:r>
            <a:br>
              <a:rPr b="1" i="1" lang="en-US" sz="1800" u="none">
                <a:solidFill>
                  <a:schemeClr val="accent2"/>
                </a:solidFill>
                <a:latin typeface="Book Antiqua"/>
                <a:ea typeface="Book Antiqua"/>
                <a:cs typeface="Book Antiqua"/>
                <a:sym typeface="Book Antiqua"/>
              </a:rPr>
            </a:br>
            <a:endParaRPr/>
          </a:p>
        </p:txBody>
      </p:sp>
      <p:sp>
        <p:nvSpPr>
          <p:cNvPr id="76" name="Google Shape;76;p8"/>
          <p:cNvSpPr txBox="1"/>
          <p:nvPr/>
        </p:nvSpPr>
        <p:spPr>
          <a:xfrm>
            <a:off x="735012" y="6491287"/>
            <a:ext cx="15208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1800"/>
              <a:buFont typeface="Arial"/>
              <a:buNone/>
            </a:pPr>
            <a:r>
              <a:rPr b="1" i="1" lang="en-US" sz="1800" u="none">
                <a:solidFill>
                  <a:schemeClr val="accent2"/>
                </a:solidFill>
                <a:latin typeface="Arial"/>
                <a:ea typeface="Arial"/>
                <a:cs typeface="Arial"/>
                <a:sym typeface="Arial"/>
              </a:rPr>
              <a:t>איור:תמר מסר</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3">
            <a:alphaModFix/>
          </a:blip>
          <a:srcRect b="0" l="0" r="0" t="0"/>
          <a:stretch/>
        </p:blipFill>
        <p:spPr>
          <a:xfrm>
            <a:off x="484187" y="457200"/>
            <a:ext cx="4035425" cy="6019800"/>
          </a:xfrm>
          <a:prstGeom prst="rect">
            <a:avLst/>
          </a:prstGeom>
          <a:noFill/>
          <a:ln>
            <a:noFill/>
          </a:ln>
        </p:spPr>
      </p:pic>
      <p:sp>
        <p:nvSpPr>
          <p:cNvPr id="82" name="Google Shape;82;p9"/>
          <p:cNvSpPr txBox="1"/>
          <p:nvPr/>
        </p:nvSpPr>
        <p:spPr>
          <a:xfrm>
            <a:off x="4953000" y="322262"/>
            <a:ext cx="3886200" cy="3749675"/>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רות, מלקטת חדשה בשדה שאספה את השיבולים שנפלו לקוצרים (מצוות לקט, שכחה) הייתה צריכה להמתין להסכמת בעל השדה כדי להיות מלקטת מן המניין. </a:t>
            </a:r>
            <a:br>
              <a:rPr b="1" i="1" lang="en-US" sz="2000" u="none">
                <a:solidFill>
                  <a:srgbClr val="CC9900"/>
                </a:solidFill>
                <a:latin typeface="Arial"/>
                <a:ea typeface="Arial"/>
                <a:cs typeface="Arial"/>
                <a:sym typeface="Arial"/>
              </a:rPr>
            </a:br>
            <a:r>
              <a:rPr b="1" i="1" lang="en-US" sz="2000" u="none">
                <a:solidFill>
                  <a:srgbClr val="CC9900"/>
                </a:solidFill>
                <a:latin typeface="Arial"/>
                <a:ea typeface="Arial"/>
                <a:cs typeface="Arial"/>
                <a:sym typeface="Arial"/>
              </a:rPr>
              <a:t>גם מהתלמוד וגם מציורים עתיקים מהמזרח הקדמון עולה שפעמים היו קטטות בין המלקטים.</a:t>
            </a:r>
            <a:br>
              <a:rPr b="1" i="1" lang="en-US" sz="2000" u="none">
                <a:solidFill>
                  <a:srgbClr val="CC9900"/>
                </a:solidFill>
                <a:latin typeface="Arial"/>
                <a:ea typeface="Arial"/>
                <a:cs typeface="Arial"/>
                <a:sym typeface="Arial"/>
              </a:rPr>
            </a:br>
            <a:r>
              <a:rPr b="1" i="1" lang="en-US" sz="2000" u="none">
                <a:solidFill>
                  <a:srgbClr val="CC9900"/>
                </a:solidFill>
                <a:latin typeface="Arial"/>
                <a:ea typeface="Arial"/>
                <a:cs typeface="Arial"/>
                <a:sym typeface="Arial"/>
              </a:rPr>
              <a:t>רות העדינה והביישנית הייתה בהחלט זקוקה לתמריץ מבעל השדה. </a:t>
            </a:r>
            <a:br>
              <a:rPr b="1" i="1" lang="en-US" sz="2000" u="none">
                <a:solidFill>
                  <a:srgbClr val="CC9900"/>
                </a:solidFill>
                <a:latin typeface="Arial"/>
                <a:ea typeface="Arial"/>
                <a:cs typeface="Arial"/>
                <a:sym typeface="Arial"/>
              </a:rPr>
            </a:br>
            <a:br>
              <a:rPr b="1" i="1" lang="en-US" sz="2000" u="none">
                <a:solidFill>
                  <a:srgbClr val="CC9900"/>
                </a:solidFill>
                <a:latin typeface="Arial"/>
                <a:ea typeface="Arial"/>
                <a:cs typeface="Arial"/>
                <a:sym typeface="Arial"/>
              </a:rPr>
            </a:br>
            <a:endParaRPr/>
          </a:p>
        </p:txBody>
      </p:sp>
      <p:pic>
        <p:nvPicPr>
          <p:cNvPr id="83" name="Google Shape;83;p9"/>
          <p:cNvPicPr preferRelativeResize="0"/>
          <p:nvPr/>
        </p:nvPicPr>
        <p:blipFill rotWithShape="1">
          <a:blip r:embed="rId4">
            <a:alphaModFix/>
          </a:blip>
          <a:srcRect b="0" l="0" r="0" t="0"/>
          <a:stretch/>
        </p:blipFill>
        <p:spPr>
          <a:xfrm>
            <a:off x="5502275" y="3505200"/>
            <a:ext cx="3124200" cy="3352800"/>
          </a:xfrm>
          <a:prstGeom prst="rect">
            <a:avLst/>
          </a:prstGeom>
          <a:noFill/>
          <a:ln>
            <a:noFill/>
          </a:ln>
        </p:spPr>
      </p:pic>
      <p:sp>
        <p:nvSpPr>
          <p:cNvPr id="84" name="Google Shape;84;p9"/>
          <p:cNvSpPr txBox="1"/>
          <p:nvPr/>
        </p:nvSpPr>
        <p:spPr>
          <a:xfrm>
            <a:off x="735012" y="6491287"/>
            <a:ext cx="15208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איור:תמר מסר</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3">
            <a:alphaModFix/>
          </a:blip>
          <a:srcRect b="0" l="0" r="0" t="0"/>
          <a:stretch/>
        </p:blipFill>
        <p:spPr>
          <a:xfrm>
            <a:off x="0" y="0"/>
            <a:ext cx="4419600" cy="6858000"/>
          </a:xfrm>
          <a:prstGeom prst="rect">
            <a:avLst/>
          </a:prstGeom>
          <a:noFill/>
          <a:ln>
            <a:noFill/>
          </a:ln>
        </p:spPr>
      </p:pic>
      <p:sp>
        <p:nvSpPr>
          <p:cNvPr id="90" name="Google Shape;90;p10"/>
          <p:cNvSpPr txBox="1"/>
          <p:nvPr/>
        </p:nvSpPr>
        <p:spPr>
          <a:xfrm>
            <a:off x="4267200" y="136525"/>
            <a:ext cx="4648200" cy="2838450"/>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והנה בעל השדה הגיע.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המגילה לא מספרת לנו מה מצא בועז ברות.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חז"ל אומרים שהוא מצא בה צניעות והקפדה על המגבלות ההלכתיות של הליקוט. כמו כן, הם מציינים את יופייה החריג של רות.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בועז מתקשר ברות בהדרגה ובעקבות תגובותיה החינניות הוא הולך ונפתח לקראתה.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בתחילה: "בתי תדבקין עם נערתי וצמית ושתית מאשר ישאבון הנערים"</a:t>
            </a:r>
            <a:br>
              <a:rPr b="1" i="1" lang="en-US" sz="1800" u="none">
                <a:solidFill>
                  <a:srgbClr val="996633"/>
                </a:solidFill>
                <a:latin typeface="Arial"/>
                <a:ea typeface="Arial"/>
                <a:cs typeface="Arial"/>
                <a:sym typeface="Arial"/>
              </a:rPr>
            </a:br>
            <a:endParaRPr/>
          </a:p>
        </p:txBody>
      </p:sp>
      <p:grpSp>
        <p:nvGrpSpPr>
          <p:cNvPr id="91" name="Google Shape;91;p10"/>
          <p:cNvGrpSpPr/>
          <p:nvPr/>
        </p:nvGrpSpPr>
        <p:grpSpPr>
          <a:xfrm>
            <a:off x="4572000" y="2667000"/>
            <a:ext cx="7186612" cy="3478212"/>
            <a:chOff x="2880" y="1632"/>
            <a:chExt cx="4527" cy="2191"/>
          </a:xfrm>
        </p:grpSpPr>
        <p:sp>
          <p:nvSpPr>
            <p:cNvPr id="92" name="Google Shape;92;p10"/>
            <p:cNvSpPr txBox="1"/>
            <p:nvPr/>
          </p:nvSpPr>
          <p:spPr>
            <a:xfrm>
              <a:off x="2880" y="3593"/>
              <a:ext cx="4527" cy="230"/>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93" name="Google Shape;93;p10"/>
            <p:cNvSpPr txBox="1"/>
            <p:nvPr/>
          </p:nvSpPr>
          <p:spPr>
            <a:xfrm>
              <a:off x="5651" y="1632"/>
              <a:ext cx="1756" cy="1961"/>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0" i="0" lang="en-US" sz="11800" u="none">
                  <a:solidFill>
                    <a:schemeClr val="dk1"/>
                  </a:solidFill>
                  <a:latin typeface="Arial"/>
                  <a:ea typeface="Arial"/>
                  <a:cs typeface="Arial"/>
                  <a:sym typeface="Arial"/>
                </a:rPr>
                <a:t> </a:t>
              </a:r>
              <a:r>
                <a:rPr b="0" i="0" lang="en-US" sz="1800" u="none">
                  <a:solidFill>
                    <a:schemeClr val="dk1"/>
                  </a:solidFill>
                  <a:latin typeface="Arial"/>
                  <a:ea typeface="Arial"/>
                  <a:cs typeface="Arial"/>
                  <a:sym typeface="Arial"/>
                </a:rPr>
                <a:t>                                     </a:t>
              </a:r>
              <a:endParaRPr/>
            </a:p>
          </p:txBody>
        </p:sp>
        <p:sp>
          <p:nvSpPr>
            <p:cNvPr id="94" name="Google Shape;94;p10"/>
            <p:cNvSpPr txBox="1"/>
            <p:nvPr/>
          </p:nvSpPr>
          <p:spPr>
            <a:xfrm>
              <a:off x="2880" y="1632"/>
              <a:ext cx="2771" cy="1961"/>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וכשהיא מגיבה:"מדוע מצאתי חן בעיניך להכירני ואנכי נכרייה"?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הוא מרעיף עליה שפע ברכות:"ותהי משכורתך שלמה מעם ה' אלהי ישראלאשר באת לחסות תחת כנפיו".</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תגובתה של רות: "נחמתני ואנכי לא אהיה כאחת שפחותיך" נושאת עמה אסוציאציה של הסכמה לנישואים, כמשמעות אותו הביטוי בדברי אביגיל לדוד:"הנה אמתך לשפחה" (שמ"א כה, מא).</a:t>
              </a:r>
              <a:br>
                <a:rPr b="1" i="1" lang="en-US" sz="1800" u="none">
                  <a:solidFill>
                    <a:srgbClr val="996633"/>
                  </a:solidFill>
                  <a:latin typeface="Arial"/>
                  <a:ea typeface="Arial"/>
                  <a:cs typeface="Arial"/>
                  <a:sym typeface="Arial"/>
                </a:rPr>
              </a:br>
              <a:endParaRPr/>
            </a:p>
          </p:txBody>
        </p:sp>
        <p:cxnSp>
          <p:nvCxnSpPr>
            <p:cNvPr id="95" name="Google Shape;95;p10"/>
            <p:cNvCxnSpPr/>
            <p:nvPr/>
          </p:nvCxnSpPr>
          <p:spPr>
            <a:xfrm>
              <a:off x="2880" y="1632"/>
              <a:ext cx="4527" cy="0"/>
            </a:xfrm>
            <a:prstGeom prst="straightConnector1">
              <a:avLst/>
            </a:prstGeom>
            <a:noFill/>
            <a:ln>
              <a:noFill/>
            </a:ln>
          </p:spPr>
        </p:cxnSp>
        <p:cxnSp>
          <p:nvCxnSpPr>
            <p:cNvPr id="96" name="Google Shape;96;p10"/>
            <p:cNvCxnSpPr/>
            <p:nvPr/>
          </p:nvCxnSpPr>
          <p:spPr>
            <a:xfrm>
              <a:off x="2880" y="3823"/>
              <a:ext cx="4527" cy="0"/>
            </a:xfrm>
            <a:prstGeom prst="straightConnector1">
              <a:avLst/>
            </a:prstGeom>
            <a:noFill/>
            <a:ln>
              <a:noFill/>
            </a:ln>
          </p:spPr>
        </p:cxnSp>
        <p:cxnSp>
          <p:nvCxnSpPr>
            <p:cNvPr id="97" name="Google Shape;97;p10"/>
            <p:cNvCxnSpPr/>
            <p:nvPr/>
          </p:nvCxnSpPr>
          <p:spPr>
            <a:xfrm>
              <a:off x="2880" y="1632"/>
              <a:ext cx="0" cy="2191"/>
            </a:xfrm>
            <a:prstGeom prst="straightConnector1">
              <a:avLst/>
            </a:prstGeom>
            <a:noFill/>
            <a:ln>
              <a:noFill/>
            </a:ln>
          </p:spPr>
        </p:cxnSp>
        <p:cxnSp>
          <p:nvCxnSpPr>
            <p:cNvPr id="98" name="Google Shape;98;p10"/>
            <p:cNvCxnSpPr/>
            <p:nvPr/>
          </p:nvCxnSpPr>
          <p:spPr>
            <a:xfrm>
              <a:off x="7407" y="1632"/>
              <a:ext cx="0" cy="2191"/>
            </a:xfrm>
            <a:prstGeom prst="straightConnector1">
              <a:avLst/>
            </a:prstGeom>
            <a:noFill/>
            <a:ln>
              <a:noFill/>
            </a:ln>
          </p:spPr>
        </p:cxnSp>
      </p:grpSp>
      <p:sp>
        <p:nvSpPr>
          <p:cNvPr id="99" name="Google Shape;99;p10"/>
          <p:cNvSpPr txBox="1"/>
          <p:nvPr/>
        </p:nvSpPr>
        <p:spPr>
          <a:xfrm>
            <a:off x="4495800" y="5181600"/>
            <a:ext cx="4419600" cy="2014537"/>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br>
              <a:rPr b="0" i="0" lang="en-US" sz="1800" u="none">
                <a:solidFill>
                  <a:schemeClr val="dk1"/>
                </a:solidFill>
                <a:latin typeface="Arial"/>
                <a:ea typeface="Arial"/>
                <a:cs typeface="Arial"/>
                <a:sym typeface="Arial"/>
              </a:rPr>
            </a:br>
            <a:r>
              <a:rPr b="1" i="1" lang="en-US" sz="1800" u="none">
                <a:solidFill>
                  <a:srgbClr val="996633"/>
                </a:solidFill>
                <a:latin typeface="Arial"/>
                <a:ea typeface="Arial"/>
                <a:cs typeface="Arial"/>
                <a:sym typeface="Arial"/>
              </a:rPr>
              <a:t>מסתבר שבועז לא מיהר לקלוט את הרמז והציע לה לשבת בצד הקוצרים</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ואף מגיש לה במו ידיו מן הלחם "ויצבט לה קלי".</a:t>
            </a:r>
            <a:br>
              <a:rPr b="1" i="1" lang="en-US" sz="1800" u="none">
                <a:solidFill>
                  <a:srgbClr val="996633"/>
                </a:solidFill>
                <a:latin typeface="Arial"/>
                <a:ea typeface="Arial"/>
                <a:cs typeface="Arial"/>
                <a:sym typeface="Arial"/>
              </a:rPr>
            </a:br>
            <a:br>
              <a:rPr b="1" i="1" lang="en-US" sz="1800" u="none">
                <a:solidFill>
                  <a:srgbClr val="996633"/>
                </a:solidFill>
                <a:latin typeface="Arial"/>
                <a:ea typeface="Arial"/>
                <a:cs typeface="Arial"/>
                <a:sym typeface="Arial"/>
              </a:rPr>
            </a:br>
            <a:endParaRPr/>
          </a:p>
        </p:txBody>
      </p:sp>
      <p:sp>
        <p:nvSpPr>
          <p:cNvPr id="100" name="Google Shape;100;p10"/>
          <p:cNvSpPr txBox="1"/>
          <p:nvPr/>
        </p:nvSpPr>
        <p:spPr>
          <a:xfrm>
            <a:off x="381000" y="6338887"/>
            <a:ext cx="2578100" cy="5191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2800"/>
              <a:buFont typeface="Arial"/>
              <a:buNone/>
            </a:pPr>
            <a:r>
              <a:rPr b="1" i="1" lang="en-US" sz="2800" u="none">
                <a:solidFill>
                  <a:schemeClr val="accent2"/>
                </a:solidFill>
                <a:latin typeface="Arial"/>
                <a:ea typeface="Arial"/>
                <a:cs typeface="Arial"/>
                <a:sym typeface="Arial"/>
              </a:rPr>
              <a:t>איורים:תמר מסר</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pic>
        <p:nvPicPr>
          <p:cNvPr id="105" name="Google Shape;105;p11"/>
          <p:cNvPicPr preferRelativeResize="0"/>
          <p:nvPr/>
        </p:nvPicPr>
        <p:blipFill rotWithShape="1">
          <a:blip r:embed="rId3">
            <a:alphaModFix/>
          </a:blip>
          <a:srcRect b="0" l="0" r="0" t="0"/>
          <a:stretch/>
        </p:blipFill>
        <p:spPr>
          <a:xfrm>
            <a:off x="457200" y="457200"/>
            <a:ext cx="4035425" cy="6019800"/>
          </a:xfrm>
          <a:prstGeom prst="rect">
            <a:avLst/>
          </a:prstGeom>
          <a:noFill/>
          <a:ln>
            <a:noFill/>
          </a:ln>
        </p:spPr>
      </p:pic>
      <p:sp>
        <p:nvSpPr>
          <p:cNvPr id="106" name="Google Shape;106;p11"/>
          <p:cNvSpPr txBox="1"/>
          <p:nvPr/>
        </p:nvSpPr>
        <p:spPr>
          <a:xfrm>
            <a:off x="533400" y="6491287"/>
            <a:ext cx="15208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1800"/>
              <a:buFont typeface="Arial"/>
              <a:buNone/>
            </a:pPr>
            <a:r>
              <a:rPr b="1" i="1" lang="en-US" sz="1800" u="none">
                <a:solidFill>
                  <a:schemeClr val="accent2"/>
                </a:solidFill>
                <a:latin typeface="Arial"/>
                <a:ea typeface="Arial"/>
                <a:cs typeface="Arial"/>
                <a:sym typeface="Arial"/>
              </a:rPr>
              <a:t>איור:תמר מסר</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pic>
        <p:nvPicPr>
          <p:cNvPr descr="A Worthy Woman" id="111" name="Google Shape;111;p12"/>
          <p:cNvPicPr preferRelativeResize="0"/>
          <p:nvPr>
            <p:ph idx="1" type="body"/>
          </p:nvPr>
        </p:nvPicPr>
        <p:blipFill rotWithShape="1">
          <a:blip r:embed="rId3">
            <a:alphaModFix/>
          </a:blip>
          <a:srcRect b="0" l="0" r="0" t="0"/>
          <a:stretch/>
        </p:blipFill>
        <p:spPr>
          <a:xfrm>
            <a:off x="512762" y="304800"/>
            <a:ext cx="4108450" cy="6096000"/>
          </a:xfrm>
          <a:prstGeom prst="rect">
            <a:avLst/>
          </a:prstGeom>
          <a:noFill/>
          <a:ln>
            <a:noFill/>
          </a:ln>
        </p:spPr>
      </p:pic>
      <p:sp>
        <p:nvSpPr>
          <p:cNvPr id="112" name="Google Shape;112;p12"/>
          <p:cNvSpPr txBox="1"/>
          <p:nvPr/>
        </p:nvSpPr>
        <p:spPr>
          <a:xfrm>
            <a:off x="609600" y="6324600"/>
            <a:ext cx="15208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accent2"/>
              </a:buClr>
              <a:buSzPts val="1800"/>
              <a:buFont typeface="Arial"/>
              <a:buNone/>
            </a:pPr>
            <a:r>
              <a:rPr b="1" i="1" lang="en-US" sz="1800" u="none">
                <a:solidFill>
                  <a:schemeClr val="accent2"/>
                </a:solidFill>
                <a:latin typeface="Arial"/>
                <a:ea typeface="Arial"/>
                <a:cs typeface="Arial"/>
                <a:sym typeface="Arial"/>
              </a:rPr>
              <a:t>איור:תמר מסר</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6" name="Shape 116"/>
        <p:cNvGrpSpPr/>
        <p:nvPr/>
      </p:nvGrpSpPr>
      <p:grpSpPr>
        <a:xfrm>
          <a:off x="0" y="0"/>
          <a:ext cx="0" cy="0"/>
          <a:chOff x="0" y="0"/>
          <a:chExt cx="0" cy="0"/>
        </a:xfrm>
      </p:grpSpPr>
      <p:pic>
        <p:nvPicPr>
          <p:cNvPr descr="Night" id="117" name="Google Shape;117;p13"/>
          <p:cNvPicPr preferRelativeResize="0"/>
          <p:nvPr/>
        </p:nvPicPr>
        <p:blipFill rotWithShape="1">
          <a:blip r:embed="rId3">
            <a:alphaModFix/>
          </a:blip>
          <a:srcRect b="0" l="0" r="0" t="0"/>
          <a:stretch/>
        </p:blipFill>
        <p:spPr>
          <a:xfrm>
            <a:off x="533400" y="381000"/>
            <a:ext cx="4056062" cy="6019800"/>
          </a:xfrm>
          <a:prstGeom prst="rect">
            <a:avLst/>
          </a:prstGeom>
          <a:noFill/>
          <a:ln>
            <a:noFill/>
          </a:ln>
        </p:spPr>
      </p:pic>
      <p:sp>
        <p:nvSpPr>
          <p:cNvPr id="118" name="Google Shape;118;p13"/>
          <p:cNvSpPr txBox="1"/>
          <p:nvPr/>
        </p:nvSpPr>
        <p:spPr>
          <a:xfrm>
            <a:off x="4724400" y="273050"/>
            <a:ext cx="3962400" cy="3662362"/>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כששמעה נעמי מפי רות שבועז היטה לה חסד, היא יעצה לה עיצה, שרות תופיע בלילה בגורן של בועז. נעמי ייעצה לרות לנהוג כתמר: "ורחצת וסכת ושמת שמלותיך עליך", ואחר כך "וירדת הגורן".</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והיא לא עשתה כן, אלא אמרה: אם ארד כשאני מקושטת, הרואה אותי יאמר שאני זונה. לפיכך ירדה בתחילה הגורן, ואחר כך קשטה את עצמה.</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גם כשבועז נזדעזע ושאל מי את, היא לא הסוותה עצמה כמו תמר,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אלא אמרה באופן ברור מי היא -</a:t>
            </a:r>
            <a:br>
              <a:rPr b="1" i="1" lang="en-US" sz="1800" u="none">
                <a:solidFill>
                  <a:srgbClr val="996633"/>
                </a:solidFill>
                <a:latin typeface="Arial"/>
                <a:ea typeface="Arial"/>
                <a:cs typeface="Arial"/>
                <a:sym typeface="Arial"/>
              </a:rPr>
            </a:br>
            <a:endParaRPr/>
          </a:p>
        </p:txBody>
      </p:sp>
      <p:grpSp>
        <p:nvGrpSpPr>
          <p:cNvPr id="119" name="Google Shape;119;p13"/>
          <p:cNvGrpSpPr/>
          <p:nvPr/>
        </p:nvGrpSpPr>
        <p:grpSpPr>
          <a:xfrm>
            <a:off x="4038600" y="2895600"/>
            <a:ext cx="6400800" cy="4175125"/>
            <a:chOff x="2544" y="1824"/>
            <a:chExt cx="4032" cy="2630"/>
          </a:xfrm>
        </p:grpSpPr>
        <p:sp>
          <p:nvSpPr>
            <p:cNvPr id="120" name="Google Shape;120;p13"/>
            <p:cNvSpPr txBox="1"/>
            <p:nvPr/>
          </p:nvSpPr>
          <p:spPr>
            <a:xfrm>
              <a:off x="2544" y="4224"/>
              <a:ext cx="4032" cy="230"/>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21" name="Google Shape;121;p13"/>
            <p:cNvSpPr txBox="1"/>
            <p:nvPr/>
          </p:nvSpPr>
          <p:spPr>
            <a:xfrm>
              <a:off x="5504" y="1824"/>
              <a:ext cx="1072" cy="2400"/>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Arial"/>
                <a:buNone/>
              </a:pPr>
              <a:br>
                <a:rPr b="0" i="0"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    </a:t>
              </a:r>
              <a:r>
                <a:rPr b="0" i="0" lang="en-US" sz="9800" u="none">
                  <a:solidFill>
                    <a:schemeClr val="dk1"/>
                  </a:solidFill>
                  <a:latin typeface="Arial"/>
                  <a:ea typeface="Arial"/>
                  <a:cs typeface="Arial"/>
                  <a:sym typeface="Arial"/>
                </a:rPr>
                <a:t> </a:t>
              </a:r>
              <a:r>
                <a:rPr b="0" i="0" lang="en-US" sz="1800" u="none">
                  <a:solidFill>
                    <a:schemeClr val="dk1"/>
                  </a:solidFill>
                  <a:latin typeface="Arial"/>
                  <a:ea typeface="Arial"/>
                  <a:cs typeface="Arial"/>
                  <a:sym typeface="Arial"/>
                </a:rPr>
                <a:t>                             </a:t>
              </a:r>
              <a:endParaRPr/>
            </a:p>
          </p:txBody>
        </p:sp>
        <p:sp>
          <p:nvSpPr>
            <p:cNvPr id="122" name="Google Shape;122;p13"/>
            <p:cNvSpPr txBox="1"/>
            <p:nvPr/>
          </p:nvSpPr>
          <p:spPr>
            <a:xfrm>
              <a:off x="2544" y="1824"/>
              <a:ext cx="2960" cy="2400"/>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"אנכי רות אמתך ופרשת כנפך על אמתך</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כי גואל אתה".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מטרתה להישאר במשפחת בעלה, אצל גואל, ולהקים בזה את שם המת.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מטרתה דומה למטרתה של תמר,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אולם בשל דרכה האמיתית והישרה של רות </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הגאולה נעשתה בדרך מכובדת יותר ע"י</a:t>
              </a:r>
              <a:endParaRPr/>
            </a:p>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 נישואיהם.</a:t>
              </a:r>
              <a:br>
                <a:rPr b="1" i="1" lang="en-US" sz="1800" u="none">
                  <a:solidFill>
                    <a:srgbClr val="996633"/>
                  </a:solidFill>
                  <a:latin typeface="Arial"/>
                  <a:ea typeface="Arial"/>
                  <a:cs typeface="Arial"/>
                  <a:sym typeface="Arial"/>
                </a:rPr>
              </a:br>
              <a:endParaRPr/>
            </a:p>
          </p:txBody>
        </p:sp>
        <p:cxnSp>
          <p:nvCxnSpPr>
            <p:cNvPr id="123" name="Google Shape;123;p13"/>
            <p:cNvCxnSpPr/>
            <p:nvPr/>
          </p:nvCxnSpPr>
          <p:spPr>
            <a:xfrm>
              <a:off x="2544" y="1824"/>
              <a:ext cx="4032" cy="0"/>
            </a:xfrm>
            <a:prstGeom prst="straightConnector1">
              <a:avLst/>
            </a:prstGeom>
            <a:noFill/>
            <a:ln>
              <a:noFill/>
            </a:ln>
          </p:spPr>
        </p:cxnSp>
        <p:cxnSp>
          <p:nvCxnSpPr>
            <p:cNvPr id="124" name="Google Shape;124;p13"/>
            <p:cNvCxnSpPr/>
            <p:nvPr/>
          </p:nvCxnSpPr>
          <p:spPr>
            <a:xfrm>
              <a:off x="2544" y="4454"/>
              <a:ext cx="4032" cy="0"/>
            </a:xfrm>
            <a:prstGeom prst="straightConnector1">
              <a:avLst/>
            </a:prstGeom>
            <a:noFill/>
            <a:ln>
              <a:noFill/>
            </a:ln>
          </p:spPr>
        </p:cxnSp>
        <p:cxnSp>
          <p:nvCxnSpPr>
            <p:cNvPr id="125" name="Google Shape;125;p13"/>
            <p:cNvCxnSpPr/>
            <p:nvPr/>
          </p:nvCxnSpPr>
          <p:spPr>
            <a:xfrm>
              <a:off x="2544" y="1824"/>
              <a:ext cx="0" cy="2630"/>
            </a:xfrm>
            <a:prstGeom prst="straightConnector1">
              <a:avLst/>
            </a:prstGeom>
            <a:noFill/>
            <a:ln>
              <a:noFill/>
            </a:ln>
          </p:spPr>
        </p:cxnSp>
        <p:cxnSp>
          <p:nvCxnSpPr>
            <p:cNvPr id="126" name="Google Shape;126;p13"/>
            <p:cNvCxnSpPr/>
            <p:nvPr/>
          </p:nvCxnSpPr>
          <p:spPr>
            <a:xfrm>
              <a:off x="6576" y="1824"/>
              <a:ext cx="0" cy="2630"/>
            </a:xfrm>
            <a:prstGeom prst="straightConnector1">
              <a:avLst/>
            </a:prstGeom>
            <a:noFill/>
            <a:ln>
              <a:noFill/>
            </a:ln>
          </p:spPr>
        </p:cxnSp>
      </p:grpSp>
      <p:sp>
        <p:nvSpPr>
          <p:cNvPr id="127" name="Google Shape;127;p13"/>
          <p:cNvSpPr txBox="1"/>
          <p:nvPr/>
        </p:nvSpPr>
        <p:spPr>
          <a:xfrm>
            <a:off x="1352550" y="6462712"/>
            <a:ext cx="15208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3300"/>
              </a:buClr>
              <a:buSzPts val="1800"/>
              <a:buFont typeface="Arial"/>
              <a:buNone/>
            </a:pPr>
            <a:r>
              <a:rPr b="1" i="1" lang="en-US" sz="1800" u="none">
                <a:solidFill>
                  <a:srgbClr val="663300"/>
                </a:solidFill>
                <a:latin typeface="Arial"/>
                <a:ea typeface="Arial"/>
                <a:cs typeface="Arial"/>
                <a:sym typeface="Arial"/>
              </a:rPr>
              <a:t>איור:תמר מסר</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 name="Shape 131"/>
        <p:cNvGrpSpPr/>
        <p:nvPr/>
      </p:nvGrpSpPr>
      <p:grpSpPr>
        <a:xfrm>
          <a:off x="0" y="0"/>
          <a:ext cx="0" cy="0"/>
          <a:chOff x="0" y="0"/>
          <a:chExt cx="0" cy="0"/>
        </a:xfrm>
      </p:grpSpPr>
      <p:grpSp>
        <p:nvGrpSpPr>
          <p:cNvPr id="132" name="Google Shape;132;p14"/>
          <p:cNvGrpSpPr/>
          <p:nvPr/>
        </p:nvGrpSpPr>
        <p:grpSpPr>
          <a:xfrm>
            <a:off x="4343400" y="-533400"/>
            <a:ext cx="7391400" cy="3324225"/>
            <a:chOff x="2736" y="-336"/>
            <a:chExt cx="4656" cy="2094"/>
          </a:xfrm>
        </p:grpSpPr>
        <p:sp>
          <p:nvSpPr>
            <p:cNvPr id="133" name="Google Shape;133;p14"/>
            <p:cNvSpPr txBox="1"/>
            <p:nvPr/>
          </p:nvSpPr>
          <p:spPr>
            <a:xfrm>
              <a:off x="2736" y="1528"/>
              <a:ext cx="4656" cy="230"/>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134" name="Google Shape;134;p14"/>
            <p:cNvSpPr txBox="1"/>
            <p:nvPr/>
          </p:nvSpPr>
          <p:spPr>
            <a:xfrm>
              <a:off x="5624" y="-336"/>
              <a:ext cx="1768" cy="1864"/>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1800"/>
                <a:buFont typeface="Arial"/>
                <a:buNone/>
              </a:pPr>
              <a:br>
                <a:rPr b="0" i="0"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r>
                <a:rPr b="0" i="0" lang="en-US" sz="1800" u="none">
                  <a:solidFill>
                    <a:schemeClr val="dk1"/>
                  </a:solidFill>
                  <a:latin typeface="Arial"/>
                  <a:ea typeface="Arial"/>
                  <a:cs typeface="Arial"/>
                  <a:sym typeface="Arial"/>
                </a:rPr>
                <a:t>    </a:t>
              </a:r>
              <a:r>
                <a:rPr b="0" i="0" lang="en-US" sz="9800" u="none">
                  <a:solidFill>
                    <a:schemeClr val="dk1"/>
                  </a:solidFill>
                  <a:latin typeface="Arial"/>
                  <a:ea typeface="Arial"/>
                  <a:cs typeface="Arial"/>
                  <a:sym typeface="Arial"/>
                </a:rPr>
                <a:t> </a:t>
              </a:r>
              <a:r>
                <a:rPr b="0" i="0" lang="en-US" sz="1800" u="none">
                  <a:solidFill>
                    <a:schemeClr val="dk1"/>
                  </a:solidFill>
                  <a:latin typeface="Arial"/>
                  <a:ea typeface="Arial"/>
                  <a:cs typeface="Arial"/>
                  <a:sym typeface="Arial"/>
                </a:rPr>
                <a:t>                             </a:t>
              </a:r>
              <a:endParaRPr/>
            </a:p>
          </p:txBody>
        </p:sp>
        <p:sp>
          <p:nvSpPr>
            <p:cNvPr id="135" name="Google Shape;135;p14"/>
            <p:cNvSpPr txBox="1"/>
            <p:nvPr/>
          </p:nvSpPr>
          <p:spPr>
            <a:xfrm>
              <a:off x="2736" y="-336"/>
              <a:ext cx="2888" cy="1864"/>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336600"/>
                </a:buClr>
                <a:buSzPts val="1800"/>
                <a:buFont typeface="Arial"/>
                <a:buNone/>
              </a:pPr>
              <a:r>
                <a:rPr b="1" i="1" lang="en-US" sz="1800" u="none">
                  <a:solidFill>
                    <a:srgbClr val="336600"/>
                  </a:solidFill>
                  <a:latin typeface="Arial"/>
                  <a:ea typeface="Arial"/>
                  <a:cs typeface="Arial"/>
                  <a:sym typeface="Arial"/>
                </a:rPr>
                <a:t>בועז מעריך אותה על כך: "ברוכה את לה', בתי!</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היטבת חסדך האחרון מן הראשון לבלתי לכת </a:t>
              </a:r>
              <a:endParaRPr/>
            </a:p>
            <a:p>
              <a:pPr indent="0" lvl="0" marL="0" marR="0" rtl="1" algn="r">
                <a:lnSpc>
                  <a:spcPct val="100000"/>
                </a:lnSpc>
                <a:spcBef>
                  <a:spcPts val="0"/>
                </a:spcBef>
                <a:spcAft>
                  <a:spcPts val="0"/>
                </a:spcAft>
                <a:buClr>
                  <a:srgbClr val="336600"/>
                </a:buClr>
                <a:buSzPts val="1800"/>
                <a:buFont typeface="Arial"/>
                <a:buNone/>
              </a:pPr>
              <a:r>
                <a:rPr b="1" i="1" lang="en-US" sz="1800" u="none">
                  <a:solidFill>
                    <a:srgbClr val="336600"/>
                  </a:solidFill>
                  <a:latin typeface="Arial"/>
                  <a:ea typeface="Arial"/>
                  <a:cs typeface="Arial"/>
                  <a:sym typeface="Arial"/>
                </a:rPr>
                <a:t>אחרי הבחורים, אם דל ואם עשיר". </a:t>
              </a:r>
              <a:endParaRPr/>
            </a:p>
          </p:txBody>
        </p:sp>
        <p:cxnSp>
          <p:nvCxnSpPr>
            <p:cNvPr id="136" name="Google Shape;136;p14"/>
            <p:cNvCxnSpPr/>
            <p:nvPr/>
          </p:nvCxnSpPr>
          <p:spPr>
            <a:xfrm>
              <a:off x="2736" y="-336"/>
              <a:ext cx="4656" cy="0"/>
            </a:xfrm>
            <a:prstGeom prst="straightConnector1">
              <a:avLst/>
            </a:prstGeom>
            <a:noFill/>
            <a:ln>
              <a:noFill/>
            </a:ln>
          </p:spPr>
        </p:cxnSp>
        <p:cxnSp>
          <p:nvCxnSpPr>
            <p:cNvPr id="137" name="Google Shape;137;p14"/>
            <p:cNvCxnSpPr/>
            <p:nvPr/>
          </p:nvCxnSpPr>
          <p:spPr>
            <a:xfrm>
              <a:off x="2736" y="1758"/>
              <a:ext cx="4656" cy="0"/>
            </a:xfrm>
            <a:prstGeom prst="straightConnector1">
              <a:avLst/>
            </a:prstGeom>
            <a:noFill/>
            <a:ln>
              <a:noFill/>
            </a:ln>
          </p:spPr>
        </p:cxnSp>
        <p:cxnSp>
          <p:nvCxnSpPr>
            <p:cNvPr id="138" name="Google Shape;138;p14"/>
            <p:cNvCxnSpPr/>
            <p:nvPr/>
          </p:nvCxnSpPr>
          <p:spPr>
            <a:xfrm>
              <a:off x="2736" y="-336"/>
              <a:ext cx="0" cy="2094"/>
            </a:xfrm>
            <a:prstGeom prst="straightConnector1">
              <a:avLst/>
            </a:prstGeom>
            <a:noFill/>
            <a:ln>
              <a:noFill/>
            </a:ln>
          </p:spPr>
        </p:cxnSp>
        <p:cxnSp>
          <p:nvCxnSpPr>
            <p:cNvPr id="139" name="Google Shape;139;p14"/>
            <p:cNvCxnSpPr/>
            <p:nvPr/>
          </p:nvCxnSpPr>
          <p:spPr>
            <a:xfrm>
              <a:off x="7392" y="-336"/>
              <a:ext cx="0" cy="2094"/>
            </a:xfrm>
            <a:prstGeom prst="straightConnector1">
              <a:avLst/>
            </a:prstGeom>
            <a:noFill/>
            <a:ln>
              <a:noFill/>
            </a:ln>
          </p:spPr>
        </p:cxnSp>
      </p:grpSp>
      <p:sp>
        <p:nvSpPr>
          <p:cNvPr id="140" name="Google Shape;140;p14"/>
          <p:cNvSpPr txBox="1"/>
          <p:nvPr/>
        </p:nvSpPr>
        <p:spPr>
          <a:xfrm>
            <a:off x="4800600" y="1295400"/>
            <a:ext cx="3997325" cy="5310187"/>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336600"/>
              </a:buClr>
              <a:buSzPts val="1800"/>
              <a:buFont typeface="Arial"/>
              <a:buNone/>
            </a:pPr>
            <a:r>
              <a:rPr b="1" i="1" lang="en-US" sz="1800" u="none">
                <a:solidFill>
                  <a:srgbClr val="336600"/>
                </a:solidFill>
                <a:latin typeface="Arial"/>
                <a:ea typeface="Arial"/>
                <a:cs typeface="Arial"/>
                <a:sym typeface="Arial"/>
              </a:rPr>
              <a:t>  היא קוראת לעצמה אמה, שפחה,</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והוא עונה לה: "בתי" בכך הוא מסלק את מחיצת הזרות מביניהם.</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בדיעבד מתברר שרות ובועז יצרו "תיקון" היסטורי כפול. </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  תמר, כלת יהודה, התחפשה לזונה כדי להקים זרע מיהודה ובנות לוט שכבו עם אביהן בשנתו כדי להמשיך את המין האנושי. </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 רות ובועז תיקנו בגורן את שתי הפעולות שבעבר הרחוק.  כתמר, גם רות יצאה לקראת הגבר אך לא כזונה;</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וכבנות לוט, גם היא הגיעה לבועז בלילה. </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אך שלא כבמקרים הקודמים שבהם הגברים לא היו מודעים למעשיהם, </a:t>
            </a:r>
            <a:br>
              <a:rPr b="1" i="1" lang="en-US" sz="1800" u="none">
                <a:solidFill>
                  <a:srgbClr val="336600"/>
                </a:solidFill>
                <a:latin typeface="Arial"/>
                <a:ea typeface="Arial"/>
                <a:cs typeface="Arial"/>
                <a:sym typeface="Arial"/>
              </a:rPr>
            </a:br>
            <a:r>
              <a:rPr b="1" i="1" lang="en-US" sz="1800" u="none">
                <a:solidFill>
                  <a:srgbClr val="336600"/>
                </a:solidFill>
                <a:latin typeface="Arial"/>
                <a:ea typeface="Arial"/>
                <a:cs typeface="Arial"/>
                <a:sym typeface="Arial"/>
              </a:rPr>
              <a:t>בועז היה מודע והתקשר עם רות ע"י קידושין.</a:t>
            </a:r>
            <a:br>
              <a:rPr b="1" i="1" lang="en-US" sz="1800" u="none">
                <a:solidFill>
                  <a:srgbClr val="336600"/>
                </a:solidFill>
                <a:latin typeface="Arial"/>
                <a:ea typeface="Arial"/>
                <a:cs typeface="Arial"/>
                <a:sym typeface="Arial"/>
              </a:rPr>
            </a:br>
            <a:br>
              <a:rPr b="0" i="0" lang="en-US" sz="1800" u="none">
                <a:solidFill>
                  <a:schemeClr val="dk1"/>
                </a:solidFill>
                <a:latin typeface="Arial"/>
                <a:ea typeface="Arial"/>
                <a:cs typeface="Arial"/>
                <a:sym typeface="Arial"/>
              </a:rPr>
            </a:br>
            <a:endParaRPr/>
          </a:p>
        </p:txBody>
      </p:sp>
      <p:pic>
        <p:nvPicPr>
          <p:cNvPr id="141" name="Google Shape;141;p14"/>
          <p:cNvPicPr preferRelativeResize="0"/>
          <p:nvPr/>
        </p:nvPicPr>
        <p:blipFill rotWithShape="1">
          <a:blip r:embed="rId3">
            <a:alphaModFix/>
          </a:blip>
          <a:srcRect b="0" l="0" r="0" t="0"/>
          <a:stretch/>
        </p:blipFill>
        <p:spPr>
          <a:xfrm>
            <a:off x="619125" y="457200"/>
            <a:ext cx="4029075" cy="5943600"/>
          </a:xfrm>
          <a:prstGeom prst="rect">
            <a:avLst/>
          </a:prstGeom>
          <a:noFill/>
          <a:ln>
            <a:noFill/>
          </a:ln>
        </p:spPr>
      </p:pic>
      <p:sp>
        <p:nvSpPr>
          <p:cNvPr id="142" name="Google Shape;142;p14"/>
          <p:cNvSpPr txBox="1"/>
          <p:nvPr/>
        </p:nvSpPr>
        <p:spPr>
          <a:xfrm>
            <a:off x="0" y="6491287"/>
            <a:ext cx="257810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3300"/>
              </a:buClr>
              <a:buSzPts val="1800"/>
              <a:buFont typeface="Arial"/>
              <a:buNone/>
            </a:pPr>
            <a:r>
              <a:rPr b="1" i="1" lang="en-US" sz="1800" u="none">
                <a:solidFill>
                  <a:srgbClr val="003300"/>
                </a:solidFill>
                <a:latin typeface="Arial"/>
                <a:ea typeface="Arial"/>
                <a:cs typeface="Arial"/>
                <a:sym typeface="Arial"/>
              </a:rPr>
              <a:t>איור:תמר מסר</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6" name="Shape 146"/>
        <p:cNvGrpSpPr/>
        <p:nvPr/>
      </p:nvGrpSpPr>
      <p:grpSpPr>
        <a:xfrm>
          <a:off x="0" y="0"/>
          <a:ext cx="0" cy="0"/>
          <a:chOff x="0" y="0"/>
          <a:chExt cx="0" cy="0"/>
        </a:xfrm>
      </p:grpSpPr>
      <p:pic>
        <p:nvPicPr>
          <p:cNvPr id="147" name="Google Shape;147;p15"/>
          <p:cNvPicPr preferRelativeResize="0"/>
          <p:nvPr/>
        </p:nvPicPr>
        <p:blipFill rotWithShape="1">
          <a:blip r:embed="rId3">
            <a:alphaModFix/>
          </a:blip>
          <a:srcRect b="0" l="0" r="3846" t="0"/>
          <a:stretch/>
        </p:blipFill>
        <p:spPr>
          <a:xfrm>
            <a:off x="457200" y="381000"/>
            <a:ext cx="3810000" cy="5943600"/>
          </a:xfrm>
          <a:prstGeom prst="rect">
            <a:avLst/>
          </a:prstGeom>
          <a:noFill/>
          <a:ln>
            <a:noFill/>
          </a:ln>
        </p:spPr>
      </p:pic>
      <p:sp>
        <p:nvSpPr>
          <p:cNvPr id="148" name="Google Shape;148;p15"/>
          <p:cNvSpPr txBox="1"/>
          <p:nvPr/>
        </p:nvSpPr>
        <p:spPr>
          <a:xfrm>
            <a:off x="0" y="6491287"/>
            <a:ext cx="21145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none">
                <a:solidFill>
                  <a:schemeClr val="dk1"/>
                </a:solidFill>
                <a:latin typeface="Arial"/>
                <a:ea typeface="Arial"/>
                <a:cs typeface="Arial"/>
                <a:sym typeface="Arial"/>
              </a:rPr>
              <a:t>Ellen Miller Braun</a:t>
            </a:r>
            <a:endParaRPr/>
          </a:p>
        </p:txBody>
      </p:sp>
      <p:sp>
        <p:nvSpPr>
          <p:cNvPr id="149" name="Google Shape;149;p15"/>
          <p:cNvSpPr txBox="1"/>
          <p:nvPr/>
        </p:nvSpPr>
        <p:spPr>
          <a:xfrm>
            <a:off x="4495800" y="133350"/>
            <a:ext cx="4648200" cy="6958012"/>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התוצאה של נשואי רות ובועז מתגלמת בשלושה מעגלים. המעגל הראשון: על חורבות משפחת אלימלך, המנהיג הירוד של דור ירוד,קמה משפחת המנהיג החדש.</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 המעגל השני מתחיל בדוד ומתרחב למלכות בית דוד.אף שדוד הוא דור רביעי לבועז ורות, רות נחשבת אם המלכות, </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השכר בא לה רק לאחר ארבעה דורות: כיסאו של דוד היה שכרה של רות.</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זמירותיו של דוד היו במידה מסוימת ירושתה של רות, לפי מאמרו של ר' יוחנן: </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"למה נקרא שמה רות, שיצא ממנה דוד, </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שריווהו להקב"ה בשירים ותשבחות" (ב"ב יד, ב). </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השם רות, לפי זה, נגזר משורש רוה, ומשמעו של דבר,ששירתו של דוד ינקה ממבוע רווה שבנפשה של רות.</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את המעגל השלישי מבשרת הנבואה (ישע' פרק יא): "ויצא חוטר מגזע ישי" וגו',  הוא משיח בן דוד,  אף הוא בנה הרחוק של רות.</a:t>
            </a:r>
            <a:br>
              <a:rPr b="1" i="1" lang="en-US" sz="1800" u="none">
                <a:solidFill>
                  <a:srgbClr val="CC9900"/>
                </a:solidFill>
                <a:latin typeface="Arial"/>
                <a:ea typeface="Arial"/>
                <a:cs typeface="Arial"/>
                <a:sym typeface="Arial"/>
              </a:rPr>
            </a:br>
            <a:r>
              <a:rPr b="1" i="1" lang="en-US" sz="1800" u="none">
                <a:solidFill>
                  <a:schemeClr val="dk1"/>
                </a:solidFill>
                <a:latin typeface="Arial"/>
                <a:ea typeface="Arial"/>
                <a:cs typeface="Arial"/>
                <a:sym typeface="Arial"/>
              </a:rPr>
              <a:t>(ליקוטים מתוך:- ד"ר אריה סטריקובסקי,לפשר מגילת רות, דף לתרבות תורנית .</a:t>
            </a:r>
            <a:endParaRPr/>
          </a:p>
          <a:p>
            <a:pPr indent="0" lvl="0" marL="0" marR="0" rtl="1" algn="r">
              <a:lnSpc>
                <a:spcPct val="100000"/>
              </a:lnSpc>
              <a:spcBef>
                <a:spcPts val="0"/>
              </a:spcBef>
              <a:spcAft>
                <a:spcPts val="0"/>
              </a:spcAft>
              <a:buClr>
                <a:schemeClr val="dk1"/>
              </a:buClr>
              <a:buSzPts val="1800"/>
              <a:buFont typeface="Arial"/>
              <a:buNone/>
            </a:pPr>
            <a:r>
              <a:rPr b="1" i="1" lang="en-US" sz="1800" u="none">
                <a:solidFill>
                  <a:schemeClr val="dk1"/>
                </a:solidFill>
                <a:latin typeface="Arial"/>
                <a:ea typeface="Arial"/>
                <a:cs typeface="Arial"/>
                <a:sym typeface="Arial"/>
              </a:rPr>
              <a:t>- אברהם קריב, חסד ושכרו, מסוד חכמים, מוסד הרב קוק תשל"ח)</a:t>
            </a:r>
            <a:br>
              <a:rPr b="1" i="1" lang="en-US" sz="1800" u="none">
                <a:solidFill>
                  <a:schemeClr val="dk1"/>
                </a:solidFill>
                <a:latin typeface="Arial"/>
                <a:ea typeface="Arial"/>
                <a:cs typeface="Arial"/>
                <a:sym typeface="Arial"/>
              </a:rPr>
            </a:br>
            <a:br>
              <a:rPr b="0" i="0" lang="en-US" sz="1800" u="none">
                <a:solidFill>
                  <a:schemeClr val="dk1"/>
                </a:solidFill>
                <a:latin typeface="Arial"/>
                <a:ea typeface="Arial"/>
                <a:cs typeface="Arial"/>
                <a:sym typeface="Arial"/>
              </a:rPr>
            </a:b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pic>
        <p:nvPicPr>
          <p:cNvPr id="154" name="Google Shape;154;p16"/>
          <p:cNvPicPr preferRelativeResize="0"/>
          <p:nvPr/>
        </p:nvPicPr>
        <p:blipFill rotWithShape="1">
          <a:blip r:embed="rId3">
            <a:alphaModFix/>
          </a:blip>
          <a:srcRect b="0" l="0" r="0" t="0"/>
          <a:stretch/>
        </p:blipFill>
        <p:spPr>
          <a:xfrm>
            <a:off x="228600" y="3124200"/>
            <a:ext cx="4800600" cy="3484562"/>
          </a:xfrm>
          <a:prstGeom prst="rect">
            <a:avLst/>
          </a:prstGeom>
          <a:noFill/>
          <a:ln>
            <a:noFill/>
          </a:ln>
        </p:spPr>
      </p:pic>
      <p:sp>
        <p:nvSpPr>
          <p:cNvPr id="155" name="Google Shape;155;p16"/>
          <p:cNvSpPr txBox="1"/>
          <p:nvPr/>
        </p:nvSpPr>
        <p:spPr>
          <a:xfrm>
            <a:off x="304800" y="6491287"/>
            <a:ext cx="20256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Nicolas-Poussin</a:t>
            </a:r>
            <a:r>
              <a:rPr b="0" i="0" lang="en-US" sz="1800" u="none">
                <a:solidFill>
                  <a:srgbClr val="996633"/>
                </a:solidFill>
                <a:latin typeface="Arial"/>
                <a:ea typeface="Arial"/>
                <a:cs typeface="Arial"/>
                <a:sym typeface="Arial"/>
              </a:rPr>
              <a:t> </a:t>
            </a:r>
            <a:endParaRPr/>
          </a:p>
        </p:txBody>
      </p:sp>
      <p:sp>
        <p:nvSpPr>
          <p:cNvPr id="156" name="Google Shape;156;p16"/>
          <p:cNvSpPr txBox="1"/>
          <p:nvPr/>
        </p:nvSpPr>
        <p:spPr>
          <a:xfrm>
            <a:off x="0" y="990600"/>
            <a:ext cx="8915400" cy="2225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לשאלה זו יש כמה תשובות: </a:t>
            </a:r>
            <a:br>
              <a:rPr b="1" i="1" lang="en-US" sz="2000" u="none">
                <a:solidFill>
                  <a:srgbClr val="CC9900"/>
                </a:solidFill>
                <a:latin typeface="Arial"/>
                <a:ea typeface="Arial"/>
                <a:cs typeface="Arial"/>
                <a:sym typeface="Arial"/>
              </a:rPr>
            </a:br>
            <a:r>
              <a:rPr b="1" i="1" lang="en-US" sz="2000" u="none">
                <a:solidFill>
                  <a:srgbClr val="CC9900"/>
                </a:solidFill>
                <a:latin typeface="Arial"/>
                <a:ea typeface="Arial"/>
                <a:cs typeface="Arial"/>
                <a:sym typeface="Arial"/>
              </a:rPr>
              <a:t>● חג השבועות הוא חג הקציר, כמו שכתוב בספר שמות (כג 16): "וחג הקציר ביכורי מעשיך אשר תזרע בשדה". הסיפור במגילת רות מתרחש בתקופת הקציר, כמו שמסופר בפתיחת מגילת רות (א 22): "והמה באו בית לחם בתחילת קציר שעורים." מרבית האירועים במגילה קורים בשדה או בגורן: רות מלקטת בשדה, בועז פוגש את רות בשדה, רות באה אל הגורן של בועז. וכך הרקע החקלאי של הסיפור במגילת רות הולם את האופי החקלאי של חג השבועות – חג הקציר .</a:t>
            </a:r>
            <a:endParaRPr/>
          </a:p>
        </p:txBody>
      </p:sp>
      <p:sp>
        <p:nvSpPr>
          <p:cNvPr id="157" name="Google Shape;157;p16"/>
          <p:cNvSpPr txBox="1"/>
          <p:nvPr/>
        </p:nvSpPr>
        <p:spPr>
          <a:xfrm>
            <a:off x="-155575" y="228600"/>
            <a:ext cx="9299575" cy="1187450"/>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rgbClr val="CC9900"/>
              </a:buClr>
              <a:buSzPts val="2400"/>
              <a:buFont typeface="Book Antiqua"/>
              <a:buNone/>
            </a:pPr>
            <a:r>
              <a:rPr b="0" i="0" lang="en-US" sz="2400" u="none">
                <a:solidFill>
                  <a:srgbClr val="CC9900"/>
                </a:solidFill>
                <a:latin typeface="Book Antiqua"/>
                <a:ea typeface="Book Antiqua"/>
                <a:cs typeface="Book Antiqua"/>
                <a:sym typeface="Book Antiqua"/>
              </a:rPr>
              <a:t>המנהג לקרוא את מגילת רות בחג השבועות הוא קדמון וידוע עליו כבר </a:t>
            </a:r>
            <a:endParaRPr/>
          </a:p>
          <a:p>
            <a:pPr indent="0" lvl="0" marL="0" marR="0" rtl="1" algn="r">
              <a:lnSpc>
                <a:spcPct val="100000"/>
              </a:lnSpc>
              <a:spcBef>
                <a:spcPts val="0"/>
              </a:spcBef>
              <a:spcAft>
                <a:spcPts val="0"/>
              </a:spcAft>
              <a:buClr>
                <a:srgbClr val="CC9900"/>
              </a:buClr>
              <a:buSzPts val="2400"/>
              <a:buFont typeface="Book Antiqua"/>
              <a:buNone/>
            </a:pPr>
            <a:r>
              <a:rPr b="0" i="0" lang="en-US" sz="2400" u="none">
                <a:solidFill>
                  <a:srgbClr val="CC9900"/>
                </a:solidFill>
                <a:latin typeface="Book Antiqua"/>
                <a:ea typeface="Book Antiqua"/>
                <a:cs typeface="Book Antiqua"/>
                <a:sym typeface="Book Antiqua"/>
              </a:rPr>
              <a:t> בתקופת הגאונים (מאות 6-11). מה הטעם לקריאת המגילה דוקא בשבועות?</a:t>
            </a:r>
            <a:br>
              <a:rPr b="0" i="0" lang="en-US" sz="2400" u="none">
                <a:solidFill>
                  <a:srgbClr val="CC9900"/>
                </a:solidFill>
                <a:latin typeface="Book Antiqua"/>
                <a:ea typeface="Book Antiqua"/>
                <a:cs typeface="Book Antiqua"/>
                <a:sym typeface="Book Antiqua"/>
              </a:rPr>
            </a:b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pic>
        <p:nvPicPr>
          <p:cNvPr id="162" name="Google Shape;162;p17"/>
          <p:cNvPicPr preferRelativeResize="0"/>
          <p:nvPr/>
        </p:nvPicPr>
        <p:blipFill rotWithShape="1">
          <a:blip r:embed="rId3">
            <a:alphaModFix/>
          </a:blip>
          <a:srcRect b="0" l="0" r="0" t="0"/>
          <a:stretch/>
        </p:blipFill>
        <p:spPr>
          <a:xfrm>
            <a:off x="457200" y="304800"/>
            <a:ext cx="5207000" cy="6248400"/>
          </a:xfrm>
          <a:prstGeom prst="rect">
            <a:avLst/>
          </a:prstGeom>
          <a:noFill/>
          <a:ln>
            <a:noFill/>
          </a:ln>
        </p:spPr>
      </p:pic>
      <p:sp>
        <p:nvSpPr>
          <p:cNvPr id="163" name="Google Shape;163;p17"/>
          <p:cNvSpPr txBox="1"/>
          <p:nvPr/>
        </p:nvSpPr>
        <p:spPr>
          <a:xfrm>
            <a:off x="722312" y="6491287"/>
            <a:ext cx="3683000" cy="366712"/>
          </a:xfrm>
          <a:prstGeom prst="rect">
            <a:avLst/>
          </a:prstGeom>
          <a:noFill/>
          <a:ln>
            <a:noFill/>
          </a:ln>
        </p:spPr>
        <p:txBody>
          <a:bodyPr anchorCtr="0" anchor="t" bIns="45700" lIns="91425" spcFirstLastPara="1" rIns="91425" wrap="square" tIns="45700">
            <a:spAutoFit/>
          </a:bodyPr>
          <a:lstStyle/>
          <a:p>
            <a:pPr indent="0" lvl="0" marL="0" marR="0" rtl="1" algn="r">
              <a:lnSpc>
                <a:spcPct val="90000"/>
              </a:lnSpc>
              <a:spcBef>
                <a:spcPts val="0"/>
              </a:spcBef>
              <a:spcAft>
                <a:spcPts val="0"/>
              </a:spcAft>
              <a:buClr>
                <a:schemeClr val="dk2"/>
              </a:buClr>
              <a:buSzPts val="2000"/>
              <a:buFont typeface="Arial"/>
              <a:buNone/>
            </a:pPr>
            <a:r>
              <a:rPr b="1" i="1" lang="en-US" sz="2000" u="none">
                <a:solidFill>
                  <a:schemeClr val="dk2"/>
                </a:solidFill>
                <a:latin typeface="Arial"/>
                <a:ea typeface="Arial"/>
                <a:cs typeface="Arial"/>
                <a:sym typeface="Arial"/>
              </a:rPr>
              <a:t>מתוך איורי התנ"ך של גוסטב דורה</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3">
            <a:alphaModFix/>
          </a:blip>
          <a:srcRect b="0" l="0" r="0" t="0"/>
          <a:stretch/>
        </p:blipFill>
        <p:spPr>
          <a:xfrm>
            <a:off x="304800" y="3200400"/>
            <a:ext cx="5257800" cy="3324225"/>
          </a:xfrm>
          <a:prstGeom prst="rect">
            <a:avLst/>
          </a:prstGeom>
          <a:noFill/>
          <a:ln>
            <a:noFill/>
          </a:ln>
        </p:spPr>
      </p:pic>
      <p:sp>
        <p:nvSpPr>
          <p:cNvPr id="169" name="Google Shape;169;p18"/>
          <p:cNvSpPr txBox="1"/>
          <p:nvPr/>
        </p:nvSpPr>
        <p:spPr>
          <a:xfrm>
            <a:off x="609600" y="838200"/>
            <a:ext cx="8077200" cy="2225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 חג השבועות הוא גם חג מתן תורה. בתקופת התלמוד, במהלך הקביעה של הלוח העברי, נקבע התאריך ו' בסיוון כזמן מתן תורה: "בשישה בחודש [סיוון] ניתנה תורה". מעמד קבלת התורה בהר סיני נחשב מעין גיור של בני ישראל, שעד לאותו מעמד היו עבדים, ובמעמד הר סיני קיבלו את התורה והתחייבו לקיים אותה: "נעשה ונשמע". מגילת רות מספרת על רות המואבייה, נוכרייה שהצטרפה לעם ישראל וקיבלה את ההתחייבות לעם ישראל ולאלוהי ישראל. ולכן נוהגים לקרוא את המגילה בחג השבועות – הוא חג מתן תורה.</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 name="Shape 173"/>
        <p:cNvGrpSpPr/>
        <p:nvPr/>
      </p:nvGrpSpPr>
      <p:grpSpPr>
        <a:xfrm>
          <a:off x="0" y="0"/>
          <a:ext cx="0" cy="0"/>
          <a:chOff x="0" y="0"/>
          <a:chExt cx="0" cy="0"/>
        </a:xfrm>
      </p:grpSpPr>
      <p:pic>
        <p:nvPicPr>
          <p:cNvPr id="174" name="Google Shape;174;p19"/>
          <p:cNvPicPr preferRelativeResize="0"/>
          <p:nvPr>
            <p:ph idx="1" type="body"/>
          </p:nvPr>
        </p:nvPicPr>
        <p:blipFill rotWithShape="1">
          <a:blip r:embed="rId3">
            <a:alphaModFix/>
          </a:blip>
          <a:srcRect b="0" l="0" r="0" t="0"/>
          <a:stretch/>
        </p:blipFill>
        <p:spPr>
          <a:xfrm>
            <a:off x="236537" y="1066800"/>
            <a:ext cx="3556000" cy="4572000"/>
          </a:xfrm>
          <a:prstGeom prst="rect">
            <a:avLst/>
          </a:prstGeom>
          <a:noFill/>
          <a:ln>
            <a:noFill/>
          </a:ln>
        </p:spPr>
      </p:pic>
      <p:sp>
        <p:nvSpPr>
          <p:cNvPr id="175" name="Google Shape;175;p19"/>
          <p:cNvSpPr txBox="1"/>
          <p:nvPr/>
        </p:nvSpPr>
        <p:spPr>
          <a:xfrm>
            <a:off x="0" y="5943600"/>
            <a:ext cx="2165350"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t/>
            </a:r>
            <a:endParaRPr b="1" i="1" sz="1800" u="none">
              <a:solidFill>
                <a:srgbClr val="CC9900"/>
              </a:solidFill>
              <a:latin typeface="Arial"/>
              <a:ea typeface="Arial"/>
              <a:cs typeface="Arial"/>
              <a:sym typeface="Arial"/>
            </a:endParaRPr>
          </a:p>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 </a:t>
            </a:r>
            <a:r>
              <a:rPr b="1" i="1" lang="en-US" sz="1800" u="none">
                <a:solidFill>
                  <a:schemeClr val="dk2"/>
                </a:solidFill>
                <a:latin typeface="Arial"/>
                <a:ea typeface="Arial"/>
                <a:cs typeface="Arial"/>
                <a:sym typeface="Arial"/>
              </a:rPr>
              <a:t>ציור של גוסטב דורה</a:t>
            </a:r>
            <a:r>
              <a:rPr b="1" i="1" lang="en-US" sz="1800" u="none">
                <a:solidFill>
                  <a:srgbClr val="CC9900"/>
                </a:solidFill>
                <a:latin typeface="Arial"/>
                <a:ea typeface="Arial"/>
                <a:cs typeface="Arial"/>
                <a:sym typeface="Arial"/>
              </a:rPr>
              <a:t> </a:t>
            </a:r>
            <a:endParaRPr/>
          </a:p>
        </p:txBody>
      </p:sp>
      <p:sp>
        <p:nvSpPr>
          <p:cNvPr id="176" name="Google Shape;176;p19"/>
          <p:cNvSpPr txBox="1"/>
          <p:nvPr/>
        </p:nvSpPr>
        <p:spPr>
          <a:xfrm>
            <a:off x="3581400" y="631825"/>
            <a:ext cx="5181600" cy="5788025"/>
          </a:xfrm>
          <a:prstGeom prst="rect">
            <a:avLst/>
          </a:prstGeom>
          <a:noFill/>
          <a:ln>
            <a:noFill/>
          </a:ln>
        </p:spPr>
        <p:txBody>
          <a:bodyPr anchorCtr="0" anchor="t" bIns="45700" lIns="91425" spcFirstLastPara="1" rIns="91425" wrap="square" tIns="45700">
            <a:spAutoFit/>
          </a:bodyPr>
          <a:lstStyle/>
          <a:p>
            <a:pPr indent="0" lvl="0" marL="0" marR="0" rtl="1" algn="r">
              <a:lnSpc>
                <a:spcPct val="8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נושא מרכזי החוזר במגילה הוא נושא החסד - החסד שגומלת רות עם חמותה, מתנות העניים שנותנים אנשי בית לחם ובועז לעניים בבית לחם, והחסד שנהג בועז ברות.</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מגילת רות מראה לנו לא רק שאפשר לקבל גרים לעם ישראל אלא שהתורה מצווה לגמול חסד עם גרים, שמתקשים להשתלב בחברה החדשה, כפי שכתוב בספר ויקרא:</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וְכִי-יָגוּר אִתְּךָ גֵּר, בְּאַרְצְכֶם--לֹא תוֹנוּ, אֹתוֹ. (ויקרא י"ט, לג).    כְּאֶזְרָח מִכֶּם יִהְיֶה לָכֶם הַגֵּר הַגָּר אִתְּכֶם, וְאָהַבְתָּ לוֹ כָּמוֹךָ--כִּי-גֵרִים הֱיִיתֶם, בְּאֶרֶץ מִצְרָיִם... . (ויקרא י"ט, לד).</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ועוד טעם לקריאת מגילת רות בשבועות נובע מגיורה של רות. המפרשים שואלים - כיצד ייתכן שרות המואביה התגיירה שכן כתוב בתורה: "לֹא-יָבֹא עַמּוֹנִי וּמוֹאָבִי, בִּקְהַל ה'" (דברים כ"ג, ד) (בגלל שהמואבים לא נתנו לבני ישראל לעבור באדמתם בדרך לארץ ישראל)? התשובה מבוארת בגמרא (יבמות עו ע"ב) - "עמוני ולא עמונית, מואבי ולא מואבית" - כלומר האיסור לקבל מואבים לעם ישראל מוגבל לזכרים ולא לנקבות.</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   ומכאן הטעם הנוסף לקריאת מגילת רות בשבועות. חג השבועות הוא יום מתן תורה. ההלכה המופיעה בתורה שבעל פה בנוגע לגיור של רות ממחישה שהתורה שבכתב איננה שלמה ללא התורה שבעל פה.</a:t>
            </a:r>
            <a:br>
              <a:rPr b="1" i="1" lang="en-US" sz="1800" u="none">
                <a:solidFill>
                  <a:srgbClr val="CC9900"/>
                </a:solidFill>
                <a:latin typeface="Arial"/>
                <a:ea typeface="Arial"/>
                <a:cs typeface="Arial"/>
                <a:sym typeface="Arial"/>
              </a:rPr>
            </a:br>
            <a:endParaRPr/>
          </a:p>
        </p:txBody>
      </p:sp>
      <p:sp>
        <p:nvSpPr>
          <p:cNvPr id="177" name="Google Shape;177;p19"/>
          <p:cNvSpPr txBox="1"/>
          <p:nvPr/>
        </p:nvSpPr>
        <p:spPr>
          <a:xfrm>
            <a:off x="0" y="0"/>
            <a:ext cx="3657600" cy="1311275"/>
          </a:xfrm>
          <a:prstGeom prst="rect">
            <a:avLst/>
          </a:prstGeom>
          <a:noFill/>
          <a:ln>
            <a:noFill/>
          </a:ln>
        </p:spPr>
        <p:txBody>
          <a:bodyPr anchorCtr="0" anchor="ctr" bIns="45700" lIns="91425" spcFirstLastPara="1" rIns="91425" wrap="square" tIns="45700">
            <a:spAutoFit/>
          </a:bodyPr>
          <a:lstStyle/>
          <a:p>
            <a:pPr indent="0" lvl="0" marL="0" marR="0" rtl="1" algn="r">
              <a:lnSpc>
                <a:spcPct val="100000"/>
              </a:lnSpc>
              <a:spcBef>
                <a:spcPts val="0"/>
              </a:spcBef>
              <a:spcAft>
                <a:spcPts val="0"/>
              </a:spcAft>
              <a:buClr>
                <a:schemeClr val="dk1"/>
              </a:buClr>
              <a:buSzPts val="2000"/>
              <a:buFont typeface="Arial"/>
              <a:buNone/>
            </a:pPr>
            <a:r>
              <a:rPr b="1" i="1" lang="en-US" sz="2000" u="none">
                <a:solidFill>
                  <a:schemeClr val="dk1"/>
                </a:solidFill>
                <a:latin typeface="Arial"/>
                <a:ea typeface="Arial"/>
                <a:cs typeface="Arial"/>
                <a:sym typeface="Arial"/>
              </a:rPr>
              <a:t>אֶל-אֲשֶׁר תֵּלְכִי אֵלֵךְ, וּבַאֲשֶׁר תָּלִינִי אָלִין--עַמֵּךְ עַמִּי, וֵאלֹהַיִךְ אֱלֹהָי.(מגילת רות א', ט"ז)</a:t>
            </a:r>
            <a:br>
              <a:rPr b="1" i="1" lang="en-US" sz="2000" u="none">
                <a:solidFill>
                  <a:schemeClr val="dk1"/>
                </a:solidFill>
                <a:latin typeface="Arial"/>
                <a:ea typeface="Arial"/>
                <a:cs typeface="Arial"/>
                <a:sym typeface="Arial"/>
              </a:rPr>
            </a:b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pic>
        <p:nvPicPr>
          <p:cNvPr id="182" name="Google Shape;182;p20"/>
          <p:cNvPicPr preferRelativeResize="0"/>
          <p:nvPr/>
        </p:nvPicPr>
        <p:blipFill rotWithShape="1">
          <a:blip r:embed="rId3">
            <a:alphaModFix/>
          </a:blip>
          <a:srcRect b="0" l="0" r="0" t="0"/>
          <a:stretch/>
        </p:blipFill>
        <p:spPr>
          <a:xfrm>
            <a:off x="304800" y="228600"/>
            <a:ext cx="4800600" cy="3833812"/>
          </a:xfrm>
          <a:prstGeom prst="rect">
            <a:avLst/>
          </a:prstGeom>
          <a:noFill/>
          <a:ln>
            <a:noFill/>
          </a:ln>
        </p:spPr>
      </p:pic>
      <p:sp>
        <p:nvSpPr>
          <p:cNvPr id="183" name="Google Shape;183;p20"/>
          <p:cNvSpPr txBox="1"/>
          <p:nvPr/>
        </p:nvSpPr>
        <p:spPr>
          <a:xfrm>
            <a:off x="228600" y="4067175"/>
            <a:ext cx="8534400" cy="2759075"/>
          </a:xfrm>
          <a:prstGeom prst="rect">
            <a:avLst/>
          </a:prstGeom>
          <a:noFill/>
          <a:ln>
            <a:noFill/>
          </a:ln>
        </p:spPr>
        <p:txBody>
          <a:bodyPr anchorCtr="0" anchor="t" bIns="45700" lIns="91425" spcFirstLastPara="1" rIns="91425" wrap="square" tIns="45700">
            <a:spAutoFit/>
          </a:bodyPr>
          <a:lstStyle/>
          <a:p>
            <a:pPr indent="0" lvl="0" marL="0" marR="0" rtl="1" algn="r">
              <a:lnSpc>
                <a:spcPct val="9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רות לא הייתה גיורת רגילה. שמה נותן לנו רמז על מהותה הפנימית. ערכה המספרי של המלה "רות" הוא 606. כל בני האדם בעולם מחויבים לשמירת 'שבע מצוות בני נח' (מצוות אשר ניתנו לנח לאחר המבול). גם רות אשר נולדה כמואבייה הייתה מחויבת להן. אם נוסיף את 7 המצוות האלה, לערך המספרי של "רות", נגיע ל - 613, תרי"ג המצוות הכתובות בתורה. </a:t>
            </a:r>
            <a:r>
              <a:rPr b="1" i="1" lang="en-US" sz="1800" u="none">
                <a:solidFill>
                  <a:srgbClr val="CC9900"/>
                </a:solidFill>
                <a:latin typeface="Arial"/>
                <a:ea typeface="Arial"/>
                <a:cs typeface="Arial"/>
                <a:sym typeface="Arial"/>
              </a:rPr>
              <a:t>מהותה של רות, הכוח המניע בחייה, היו הגילוי והקבלה של 606 המצוות שחסרו לה.  מכאן ש'רות', היא "מחפשת" התורה האמיתית, העומדת בפני כולנו, כמודל זוהר לקבלת התורה בדרך הראויה. אילו היינו הולכים בדרכיה של רות, בקבלת התורה האישית שלנו, היינו מצליחים לקלוט את מלוא הרוחניות המזומנת לנו, מן האלוקים בחג השבועות (עיין בפירושו של הגר"א - הגאון מוילנא - על מגילת רות).</a:t>
            </a:r>
            <a:endParaRPr b="1" i="1" sz="1800" u="none">
              <a:solidFill>
                <a:srgbClr val="CC9900"/>
              </a:solidFill>
              <a:latin typeface="Arial"/>
              <a:ea typeface="Arial"/>
              <a:cs typeface="Arial"/>
              <a:sym typeface="Arial"/>
            </a:endParaRPr>
          </a:p>
          <a:p>
            <a:pPr indent="0" lvl="0" marL="0" marR="0" rtl="1" algn="r">
              <a:lnSpc>
                <a:spcPct val="100000"/>
              </a:lnSpc>
              <a:spcBef>
                <a:spcPts val="0"/>
              </a:spcBef>
              <a:spcAft>
                <a:spcPts val="0"/>
              </a:spcAft>
              <a:buNone/>
            </a:pPr>
            <a:r>
              <a:t/>
            </a:r>
            <a:endParaRPr b="1" i="1" sz="1800" u="none">
              <a:solidFill>
                <a:srgbClr val="CC9900"/>
              </a:solidFill>
              <a:latin typeface="Arial"/>
              <a:ea typeface="Arial"/>
              <a:cs typeface="Arial"/>
              <a:sym typeface="Arial"/>
            </a:endParaRPr>
          </a:p>
        </p:txBody>
      </p:sp>
      <p:sp>
        <p:nvSpPr>
          <p:cNvPr id="184" name="Google Shape;184;p20"/>
          <p:cNvSpPr txBox="1"/>
          <p:nvPr/>
        </p:nvSpPr>
        <p:spPr>
          <a:xfrm>
            <a:off x="5943600" y="533400"/>
            <a:ext cx="2895600" cy="2292350"/>
          </a:xfrm>
          <a:prstGeom prst="rect">
            <a:avLst/>
          </a:prstGeom>
          <a:noFill/>
          <a:ln>
            <a:noFill/>
          </a:ln>
        </p:spPr>
        <p:txBody>
          <a:bodyPr anchorCtr="0" anchor="t" bIns="45700" lIns="91425" spcFirstLastPara="1" rIns="91425" wrap="square" tIns="45700">
            <a:spAutoFit/>
          </a:bodyPr>
          <a:lstStyle/>
          <a:p>
            <a:pPr indent="0" lvl="0" marL="0" marR="0" rtl="1" algn="r">
              <a:lnSpc>
                <a:spcPct val="8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"ותאמר רות, 'אל תפגעי בי לעזבך לשוב מאחריך, כי אל אשר תלכי - אלך, ובאשר תליני - אלין, עמך - עמי, ואלוקיך - אלוקי. באשר תמותי - אמות, ושם אקבר. כה יעשה ה' לי וכה יוסיף. כי המוות יפריד ביני ובינך." (רות א', ט"ז-י"ז)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8" name="Shape 188"/>
        <p:cNvGrpSpPr/>
        <p:nvPr/>
      </p:nvGrpSpPr>
      <p:grpSpPr>
        <a:xfrm>
          <a:off x="0" y="0"/>
          <a:ext cx="0" cy="0"/>
          <a:chOff x="0" y="0"/>
          <a:chExt cx="0" cy="0"/>
        </a:xfrm>
      </p:grpSpPr>
      <p:pic>
        <p:nvPicPr>
          <p:cNvPr id="189" name="Google Shape;189;p21"/>
          <p:cNvPicPr preferRelativeResize="0"/>
          <p:nvPr/>
        </p:nvPicPr>
        <p:blipFill rotWithShape="1">
          <a:blip r:embed="rId3">
            <a:alphaModFix/>
          </a:blip>
          <a:srcRect b="0" l="0" r="0" t="0"/>
          <a:stretch/>
        </p:blipFill>
        <p:spPr>
          <a:xfrm>
            <a:off x="304800" y="2286000"/>
            <a:ext cx="5334000" cy="4267200"/>
          </a:xfrm>
          <a:prstGeom prst="rect">
            <a:avLst/>
          </a:prstGeom>
          <a:noFill/>
          <a:ln>
            <a:noFill/>
          </a:ln>
        </p:spPr>
      </p:pic>
      <p:sp>
        <p:nvSpPr>
          <p:cNvPr id="190" name="Google Shape;190;p21"/>
          <p:cNvSpPr txBox="1"/>
          <p:nvPr/>
        </p:nvSpPr>
        <p:spPr>
          <a:xfrm>
            <a:off x="0" y="0"/>
            <a:ext cx="8915400" cy="2225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-חז"ל אומרים, שביום לאחר נישואיהם של בועז ורות, נפטר בועז. רבים ייחסו זאת לכך, שעבר ונשא מואבית. האמת היא, שבועז היה זקן מאוד והקב"ה שמר על חייו, רק על מנת להביא לעולם את זרע בית דוד. לעומתו רות חייתה חיים ארוכים וזכתה אפילו לחזות בשלמה המלך. היא הייתה התגלמות והמחשה להצהרת עם ישראל בסיני, אשר מתחדשת מידי שנה בחג השבועות: "נעשה ונשמע" (שמות כ"ד,ע') ומסיבה זו נקראת מגילת רות בבתי הכנסת בחג השבועות. תחילה אנחנו מקבלים עלינו את מצוות הא-ל ואז מנסים בכל כוחותינו גם ללמדן ולהבינן.</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pic>
        <p:nvPicPr>
          <p:cNvPr id="195" name="Google Shape;195;p22"/>
          <p:cNvPicPr preferRelativeResize="0"/>
          <p:nvPr/>
        </p:nvPicPr>
        <p:blipFill rotWithShape="1">
          <a:blip r:embed="rId3">
            <a:alphaModFix/>
          </a:blip>
          <a:srcRect b="0" l="0" r="0" t="0"/>
          <a:stretch/>
        </p:blipFill>
        <p:spPr>
          <a:xfrm>
            <a:off x="0" y="4375150"/>
            <a:ext cx="4038600" cy="2482850"/>
          </a:xfrm>
          <a:prstGeom prst="rect">
            <a:avLst/>
          </a:prstGeom>
          <a:noFill/>
          <a:ln>
            <a:noFill/>
          </a:ln>
        </p:spPr>
      </p:pic>
      <p:pic>
        <p:nvPicPr>
          <p:cNvPr id="196" name="Google Shape;196;p22"/>
          <p:cNvPicPr preferRelativeResize="0"/>
          <p:nvPr/>
        </p:nvPicPr>
        <p:blipFill rotWithShape="1">
          <a:blip r:embed="rId4">
            <a:alphaModFix/>
          </a:blip>
          <a:srcRect b="0" l="0" r="0" t="0"/>
          <a:stretch/>
        </p:blipFill>
        <p:spPr>
          <a:xfrm>
            <a:off x="4038600" y="3581400"/>
            <a:ext cx="2590800" cy="3276600"/>
          </a:xfrm>
          <a:prstGeom prst="rect">
            <a:avLst/>
          </a:prstGeom>
          <a:noFill/>
          <a:ln>
            <a:noFill/>
          </a:ln>
        </p:spPr>
      </p:pic>
      <p:sp>
        <p:nvSpPr>
          <p:cNvPr id="197" name="Google Shape;197;p22"/>
          <p:cNvSpPr txBox="1"/>
          <p:nvPr/>
        </p:nvSpPr>
        <p:spPr>
          <a:xfrm>
            <a:off x="228600" y="0"/>
            <a:ext cx="5943600" cy="3749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הסבר אחר קשור לדוד המלך: על-פי המסורת, דוד המלך נולד ונפטר בחג השבועות. על-פי הסיפור במגילה, הייתה רות המואבייה סבתא רַבְּתָא של דוד המלך (דוד המלך היה הנין שלה), כפי שמפורט בפסוקים המסיימים את המגילה:" וְאֵלֶּה תּוֹלְדוֹת פָּרֶץ, פֶּרֶץ הוֹלִיד אֶת-חֶצְרוֹן. וְחֶצְרוֹן הוֹלִיד אֶת-רָם, וְרָם הוֹלִיד אֶת-עַמִּינָדָב. וְעַמִּינָדָב הוֹלִיד אֶת-נַחְשׁוֹן, וְנַחְשׁוֹן הוֹלִיד אֶת-שַׂלְמָה. וְשַׂלְמוֹן הוֹלִיד אֶת-בֹּעַז, וּבֹעַז הוֹלִיד אֶת-עוֹבֵד. וְעֹבֵד הוֹלִיד אֶת-יִשָׁי, וְיִשַׁי הוֹלִיד אֶת-דָּוִד".  ולכן ראוי ומתאים לקרוא בחג זה –         הקשור להולדתו ולמותו של דוד המלך – את המגילה המספרת על מוצאו. </a:t>
            </a:r>
            <a:br>
              <a:rPr b="1" i="1" lang="en-US" sz="2000" u="none">
                <a:solidFill>
                  <a:srgbClr val="CC9900"/>
                </a:solidFill>
                <a:latin typeface="Arial"/>
                <a:ea typeface="Arial"/>
                <a:cs typeface="Arial"/>
                <a:sym typeface="Arial"/>
              </a:rPr>
            </a:br>
            <a:endParaRPr/>
          </a:p>
        </p:txBody>
      </p:sp>
      <p:pic>
        <p:nvPicPr>
          <p:cNvPr id="198" name="Google Shape;198;p22"/>
          <p:cNvPicPr preferRelativeResize="0"/>
          <p:nvPr/>
        </p:nvPicPr>
        <p:blipFill rotWithShape="1">
          <a:blip r:embed="rId5">
            <a:alphaModFix/>
          </a:blip>
          <a:srcRect b="0" l="0" r="0" t="0"/>
          <a:stretch/>
        </p:blipFill>
        <p:spPr>
          <a:xfrm>
            <a:off x="6543675" y="0"/>
            <a:ext cx="2600325" cy="6858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2" name="Shape 202"/>
        <p:cNvGrpSpPr/>
        <p:nvPr/>
      </p:nvGrpSpPr>
      <p:grpSpPr>
        <a:xfrm>
          <a:off x="0" y="0"/>
          <a:ext cx="0" cy="0"/>
          <a:chOff x="0" y="0"/>
          <a:chExt cx="0" cy="0"/>
        </a:xfrm>
      </p:grpSpPr>
      <p:pic>
        <p:nvPicPr>
          <p:cNvPr id="203" name="Google Shape;203;p23"/>
          <p:cNvPicPr preferRelativeResize="0"/>
          <p:nvPr/>
        </p:nvPicPr>
        <p:blipFill rotWithShape="1">
          <a:blip r:embed="rId3">
            <a:alphaModFix/>
          </a:blip>
          <a:srcRect b="0" l="0" r="0" t="0"/>
          <a:stretch/>
        </p:blipFill>
        <p:spPr>
          <a:xfrm>
            <a:off x="0" y="304800"/>
            <a:ext cx="3035300" cy="4343400"/>
          </a:xfrm>
          <a:prstGeom prst="rect">
            <a:avLst/>
          </a:prstGeom>
          <a:noFill/>
          <a:ln>
            <a:noFill/>
          </a:ln>
        </p:spPr>
      </p:pic>
      <p:pic>
        <p:nvPicPr>
          <p:cNvPr id="204" name="Google Shape;204;p23"/>
          <p:cNvPicPr preferRelativeResize="0"/>
          <p:nvPr/>
        </p:nvPicPr>
        <p:blipFill rotWithShape="1">
          <a:blip r:embed="rId4">
            <a:alphaModFix/>
          </a:blip>
          <a:srcRect b="0" l="0" r="0" t="0"/>
          <a:stretch/>
        </p:blipFill>
        <p:spPr>
          <a:xfrm>
            <a:off x="2971800" y="838200"/>
            <a:ext cx="2924175" cy="4772025"/>
          </a:xfrm>
          <a:prstGeom prst="rect">
            <a:avLst/>
          </a:prstGeom>
          <a:noFill/>
          <a:ln>
            <a:noFill/>
          </a:ln>
        </p:spPr>
      </p:pic>
      <p:pic>
        <p:nvPicPr>
          <p:cNvPr id="205" name="Google Shape;205;p23"/>
          <p:cNvPicPr preferRelativeResize="0"/>
          <p:nvPr/>
        </p:nvPicPr>
        <p:blipFill rotWithShape="1">
          <a:blip r:embed="rId5">
            <a:alphaModFix/>
          </a:blip>
          <a:srcRect b="0" l="0" r="0" t="0"/>
          <a:stretch/>
        </p:blipFill>
        <p:spPr>
          <a:xfrm>
            <a:off x="5886450" y="1828800"/>
            <a:ext cx="3257550" cy="4772025"/>
          </a:xfrm>
          <a:prstGeom prst="rect">
            <a:avLst/>
          </a:prstGeom>
          <a:noFill/>
          <a:ln>
            <a:noFill/>
          </a:ln>
        </p:spPr>
      </p:pic>
      <p:pic>
        <p:nvPicPr>
          <p:cNvPr descr="She bare a son. His name is famous." id="206" name="Google Shape;206;p23"/>
          <p:cNvPicPr preferRelativeResize="0"/>
          <p:nvPr/>
        </p:nvPicPr>
        <p:blipFill rotWithShape="1">
          <a:blip r:embed="rId6">
            <a:alphaModFix/>
          </a:blip>
          <a:srcRect b="0" l="0" r="0" t="0"/>
          <a:stretch/>
        </p:blipFill>
        <p:spPr>
          <a:xfrm>
            <a:off x="5791200" y="228600"/>
            <a:ext cx="3352800" cy="1123950"/>
          </a:xfrm>
          <a:prstGeom prst="rect">
            <a:avLst/>
          </a:prstGeom>
          <a:noFill/>
          <a:ln>
            <a:noFill/>
          </a:ln>
        </p:spPr>
      </p:pic>
      <p:sp>
        <p:nvSpPr>
          <p:cNvPr id="207" name="Google Shape;207;p23"/>
          <p:cNvSpPr txBox="1"/>
          <p:nvPr/>
        </p:nvSpPr>
        <p:spPr>
          <a:xfrm>
            <a:off x="-228600" y="5546725"/>
            <a:ext cx="5867400" cy="13112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0" lang="en-US" sz="2000" u="none">
                <a:solidFill>
                  <a:srgbClr val="CC9900"/>
                </a:solidFill>
                <a:latin typeface="Arial"/>
                <a:ea typeface="Arial"/>
                <a:cs typeface="Arial"/>
                <a:sym typeface="Arial"/>
              </a:rPr>
              <a:t>אמר ר' זעירא: מגילה זו אין בה לא טומאה ולא טהרה ולא איסור ולא היתר. ולמה נכתבה? ללמדך כמה שכר טוב לגומלי חסדים .(מדרש רות רבה)</a:t>
            </a:r>
            <a:br>
              <a:rPr b="1" i="0" lang="en-US" sz="2000" u="none">
                <a:solidFill>
                  <a:srgbClr val="CC9900"/>
                </a:solidFill>
                <a:latin typeface="Arial"/>
                <a:ea typeface="Arial"/>
                <a:cs typeface="Arial"/>
                <a:sym typeface="Arial"/>
              </a:rPr>
            </a:b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p24"/>
          <p:cNvSpPr txBox="1"/>
          <p:nvPr>
            <p:ph type="title"/>
          </p:nvPr>
        </p:nvSpPr>
        <p:spPr>
          <a:xfrm>
            <a:off x="4343400" y="0"/>
            <a:ext cx="45720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CC9900"/>
              </a:buClr>
              <a:buSzPts val="4400"/>
              <a:buFont typeface="Book Antiqua"/>
              <a:buNone/>
            </a:pPr>
            <a:r>
              <a:rPr b="1" i="1" lang="en-US" sz="4400" u="none">
                <a:solidFill>
                  <a:srgbClr val="CC9900"/>
                </a:solidFill>
                <a:latin typeface="Book Antiqua"/>
                <a:ea typeface="Book Antiqua"/>
                <a:cs typeface="Book Antiqua"/>
                <a:sym typeface="Book Antiqua"/>
              </a:rPr>
              <a:t>מגילת רות באמנות</a:t>
            </a:r>
            <a:endParaRPr/>
          </a:p>
        </p:txBody>
      </p:sp>
      <p:sp>
        <p:nvSpPr>
          <p:cNvPr id="213" name="Google Shape;213;p24"/>
          <p:cNvSpPr txBox="1"/>
          <p:nvPr>
            <p:ph idx="1" type="body"/>
          </p:nvPr>
        </p:nvSpPr>
        <p:spPr>
          <a:xfrm>
            <a:off x="-304800" y="6324600"/>
            <a:ext cx="4648200" cy="3763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rgbClr val="CC9900"/>
              </a:buClr>
              <a:buSzPts val="2000"/>
              <a:buFont typeface="Arial"/>
              <a:buNone/>
            </a:pPr>
            <a:r>
              <a:rPr b="1" i="1" lang="en-US" sz="2000" u="none" cap="none" strike="noStrike">
                <a:solidFill>
                  <a:srgbClr val="CC9900"/>
                </a:solidFill>
                <a:latin typeface="Arial"/>
                <a:ea typeface="Arial"/>
                <a:cs typeface="Arial"/>
                <a:sym typeface="Arial"/>
              </a:rPr>
              <a:t> </a:t>
            </a:r>
            <a:endParaRPr/>
          </a:p>
        </p:txBody>
      </p:sp>
      <p:pic>
        <p:nvPicPr>
          <p:cNvPr id="214" name="Google Shape;214;p24"/>
          <p:cNvPicPr preferRelativeResize="0"/>
          <p:nvPr/>
        </p:nvPicPr>
        <p:blipFill rotWithShape="1">
          <a:blip r:embed="rId3">
            <a:alphaModFix/>
          </a:blip>
          <a:srcRect b="0" l="0" r="0" t="0"/>
          <a:stretch/>
        </p:blipFill>
        <p:spPr>
          <a:xfrm>
            <a:off x="533400" y="609600"/>
            <a:ext cx="3182937" cy="3962400"/>
          </a:xfrm>
          <a:prstGeom prst="rect">
            <a:avLst/>
          </a:prstGeom>
          <a:noFill/>
          <a:ln>
            <a:noFill/>
          </a:ln>
        </p:spPr>
      </p:pic>
      <p:sp>
        <p:nvSpPr>
          <p:cNvPr id="215" name="Google Shape;215;p24"/>
          <p:cNvSpPr txBox="1"/>
          <p:nvPr/>
        </p:nvSpPr>
        <p:spPr>
          <a:xfrm>
            <a:off x="0" y="4724400"/>
            <a:ext cx="3616325"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1" i="1" lang="en-US" sz="1800" u="none">
                <a:solidFill>
                  <a:srgbClr val="CC9900"/>
                </a:solidFill>
                <a:latin typeface="Arial"/>
                <a:ea typeface="Arial"/>
                <a:cs typeface="Arial"/>
                <a:sym typeface="Arial"/>
              </a:rPr>
              <a:t>רות ונעמי בשדה בועז</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יאן ון סקורל, צייר הולנדי, 1562-1495</a:t>
            </a:r>
            <a:r>
              <a:rPr b="0" i="0" lang="en-US" sz="1800" u="none">
                <a:solidFill>
                  <a:schemeClr val="dk1"/>
                </a:solidFill>
                <a:latin typeface="Arial"/>
                <a:ea typeface="Arial"/>
                <a:cs typeface="Arial"/>
                <a:sym typeface="Arial"/>
              </a:rPr>
              <a:t> </a:t>
            </a:r>
            <a:endParaRPr/>
          </a:p>
        </p:txBody>
      </p:sp>
      <p:pic>
        <p:nvPicPr>
          <p:cNvPr id="216" name="Google Shape;216;p24"/>
          <p:cNvPicPr preferRelativeResize="0"/>
          <p:nvPr/>
        </p:nvPicPr>
        <p:blipFill rotWithShape="1">
          <a:blip r:embed="rId4">
            <a:alphaModFix/>
          </a:blip>
          <a:srcRect b="0" l="0" r="0" t="0"/>
          <a:stretch/>
        </p:blipFill>
        <p:spPr>
          <a:xfrm>
            <a:off x="4572000" y="2492375"/>
            <a:ext cx="4191000" cy="3956050"/>
          </a:xfrm>
          <a:prstGeom prst="rect">
            <a:avLst/>
          </a:prstGeom>
          <a:noFill/>
          <a:ln>
            <a:noFill/>
          </a:ln>
        </p:spPr>
      </p:pic>
      <p:sp>
        <p:nvSpPr>
          <p:cNvPr id="217" name="Google Shape;217;p24"/>
          <p:cNvSpPr txBox="1"/>
          <p:nvPr/>
        </p:nvSpPr>
        <p:spPr>
          <a:xfrm>
            <a:off x="4648200" y="1752600"/>
            <a:ext cx="4287837"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רות נעמי ועובד</a:t>
            </a:r>
            <a:br>
              <a:rPr b="1" i="1" lang="en-US" sz="1800" u="none">
                <a:solidFill>
                  <a:srgbClr val="CC9900"/>
                </a:solidFill>
                <a:latin typeface="Arial"/>
                <a:ea typeface="Arial"/>
                <a:cs typeface="Arial"/>
                <a:sym typeface="Arial"/>
              </a:rPr>
            </a:br>
            <a:r>
              <a:rPr b="1" i="1" lang="en-US" sz="1800" u="none">
                <a:solidFill>
                  <a:srgbClr val="CC9900"/>
                </a:solidFill>
                <a:latin typeface="Arial"/>
                <a:ea typeface="Arial"/>
                <a:cs typeface="Arial"/>
                <a:sym typeface="Arial"/>
              </a:rPr>
              <a:t>סולומון יוסף סולומון, צייר בריטי, 1927-1860</a:t>
            </a:r>
            <a:r>
              <a:rPr b="0" i="0" lang="en-US" sz="1800" u="none">
                <a:solidFill>
                  <a:schemeClr val="dk1"/>
                </a:solidFill>
                <a:latin typeface="Arial"/>
                <a:ea typeface="Arial"/>
                <a:cs typeface="Arial"/>
                <a:sym typeface="Arial"/>
              </a:rPr>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pic>
        <p:nvPicPr>
          <p:cNvPr id="222" name="Google Shape;222;p25"/>
          <p:cNvPicPr preferRelativeResize="0"/>
          <p:nvPr/>
        </p:nvPicPr>
        <p:blipFill rotWithShape="1">
          <a:blip r:embed="rId3">
            <a:alphaModFix/>
          </a:blip>
          <a:srcRect b="0" l="0" r="0" t="0"/>
          <a:stretch/>
        </p:blipFill>
        <p:spPr>
          <a:xfrm>
            <a:off x="381000" y="304800"/>
            <a:ext cx="4419600" cy="2957512"/>
          </a:xfrm>
          <a:prstGeom prst="rect">
            <a:avLst/>
          </a:prstGeom>
          <a:noFill/>
          <a:ln>
            <a:noFill/>
          </a:ln>
        </p:spPr>
      </p:pic>
      <p:pic>
        <p:nvPicPr>
          <p:cNvPr id="223" name="Google Shape;223;p25"/>
          <p:cNvPicPr preferRelativeResize="0"/>
          <p:nvPr/>
        </p:nvPicPr>
        <p:blipFill rotWithShape="1">
          <a:blip r:embed="rId4">
            <a:alphaModFix/>
          </a:blip>
          <a:srcRect b="0" l="0" r="0" t="0"/>
          <a:stretch/>
        </p:blipFill>
        <p:spPr>
          <a:xfrm>
            <a:off x="4876800" y="3505200"/>
            <a:ext cx="3952875" cy="3057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sp>
        <p:nvSpPr>
          <p:cNvPr id="228" name="Google Shape;228;p26"/>
          <p:cNvSpPr txBox="1"/>
          <p:nvPr>
            <p:ph idx="1" type="body"/>
          </p:nvPr>
        </p:nvSpPr>
        <p:spPr>
          <a:xfrm>
            <a:off x="1600200" y="6019800"/>
            <a:ext cx="7543800" cy="3001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rgbClr val="CC9900"/>
              </a:buClr>
              <a:buSzPts val="2000"/>
              <a:buFont typeface="Arial"/>
              <a:buNone/>
            </a:pPr>
            <a:r>
              <a:rPr b="1" i="1" lang="en-US" sz="2000" u="none" cap="none" strike="noStrike">
                <a:solidFill>
                  <a:srgbClr val="CC9900"/>
                </a:solidFill>
                <a:latin typeface="Arial"/>
                <a:ea typeface="Arial"/>
                <a:cs typeface="Arial"/>
                <a:sym typeface="Arial"/>
              </a:rPr>
              <a:t>רות פוגשת את בועז</a:t>
            </a:r>
            <a:br>
              <a:rPr b="1" i="1" lang="en-US" sz="2000" u="none" cap="none" strike="noStrike">
                <a:solidFill>
                  <a:srgbClr val="CC9900"/>
                </a:solidFill>
                <a:latin typeface="Arial"/>
                <a:ea typeface="Arial"/>
                <a:cs typeface="Arial"/>
                <a:sym typeface="Arial"/>
              </a:rPr>
            </a:br>
            <a:r>
              <a:rPr b="1" i="1" lang="en-US" sz="2000" u="none" cap="none" strike="noStrike">
                <a:solidFill>
                  <a:srgbClr val="CC9900"/>
                </a:solidFill>
                <a:latin typeface="Arial"/>
                <a:ea typeface="Arial"/>
                <a:cs typeface="Arial"/>
                <a:sym typeface="Arial"/>
              </a:rPr>
              <a:t> REMBRANDT</a:t>
            </a:r>
            <a:endParaRPr/>
          </a:p>
        </p:txBody>
      </p:sp>
      <p:pic>
        <p:nvPicPr>
          <p:cNvPr id="229" name="Google Shape;229;p26"/>
          <p:cNvPicPr preferRelativeResize="0"/>
          <p:nvPr/>
        </p:nvPicPr>
        <p:blipFill rotWithShape="1">
          <a:blip r:embed="rId3">
            <a:alphaModFix/>
          </a:blip>
          <a:srcRect b="0" l="0" r="0" t="0"/>
          <a:stretch/>
        </p:blipFill>
        <p:spPr>
          <a:xfrm>
            <a:off x="381000" y="228600"/>
            <a:ext cx="6022975" cy="6400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 name="Shape 233"/>
        <p:cNvGrpSpPr/>
        <p:nvPr/>
      </p:nvGrpSpPr>
      <p:grpSpPr>
        <a:xfrm>
          <a:off x="0" y="0"/>
          <a:ext cx="0" cy="0"/>
          <a:chOff x="0" y="0"/>
          <a:chExt cx="0" cy="0"/>
        </a:xfrm>
      </p:grpSpPr>
      <p:pic>
        <p:nvPicPr>
          <p:cNvPr id="234" name="Google Shape;234;p27"/>
          <p:cNvPicPr preferRelativeResize="0"/>
          <p:nvPr/>
        </p:nvPicPr>
        <p:blipFill rotWithShape="1">
          <a:blip r:embed="rId3">
            <a:alphaModFix/>
          </a:blip>
          <a:srcRect b="0" l="0" r="0" t="0"/>
          <a:stretch/>
        </p:blipFill>
        <p:spPr>
          <a:xfrm>
            <a:off x="457200" y="304800"/>
            <a:ext cx="7010400" cy="6249987"/>
          </a:xfrm>
          <a:prstGeom prst="rect">
            <a:avLst/>
          </a:prstGeom>
          <a:noFill/>
          <a:ln>
            <a:noFill/>
          </a:ln>
        </p:spPr>
      </p:pic>
      <p:sp>
        <p:nvSpPr>
          <p:cNvPr id="235" name="Google Shape;235;p27"/>
          <p:cNvSpPr txBox="1"/>
          <p:nvPr/>
        </p:nvSpPr>
        <p:spPr>
          <a:xfrm>
            <a:off x="7486650" y="6491287"/>
            <a:ext cx="16573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REMBRANDT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9" name="Shape 239"/>
        <p:cNvGrpSpPr/>
        <p:nvPr/>
      </p:nvGrpSpPr>
      <p:grpSpPr>
        <a:xfrm>
          <a:off x="0" y="0"/>
          <a:ext cx="0" cy="0"/>
          <a:chOff x="0" y="0"/>
          <a:chExt cx="0" cy="0"/>
        </a:xfrm>
      </p:grpSpPr>
      <p:pic>
        <p:nvPicPr>
          <p:cNvPr id="240" name="Google Shape;240;p28"/>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41" name="Google Shape;241;p28"/>
          <p:cNvSpPr txBox="1"/>
          <p:nvPr/>
        </p:nvSpPr>
        <p:spPr>
          <a:xfrm>
            <a:off x="304800" y="381000"/>
            <a:ext cx="8534400" cy="5949950"/>
          </a:xfrm>
          <a:prstGeom prst="rect">
            <a:avLst/>
          </a:prstGeom>
          <a:noFill/>
          <a:ln>
            <a:noFill/>
          </a:ln>
        </p:spPr>
        <p:txBody>
          <a:bodyPr anchorCtr="0" anchor="t" bIns="45700" lIns="91425" spcFirstLastPara="1" rIns="91425" wrap="square" tIns="45700">
            <a:spAutoFit/>
          </a:bodyPr>
          <a:lstStyle/>
          <a:p>
            <a:pPr indent="0" lvl="0" marL="0" marR="0" rtl="1" algn="ctr">
              <a:lnSpc>
                <a:spcPct val="100000"/>
              </a:lnSpc>
              <a:spcBef>
                <a:spcPts val="0"/>
              </a:spcBef>
              <a:spcAft>
                <a:spcPts val="0"/>
              </a:spcAft>
              <a:buClr>
                <a:srgbClr val="996633"/>
              </a:buClr>
              <a:buSzPts val="2400"/>
              <a:buFont typeface="Arial"/>
              <a:buNone/>
            </a:pPr>
            <a:r>
              <a:rPr b="1" i="1" lang="en-US" sz="2400" u="none">
                <a:solidFill>
                  <a:srgbClr val="996633"/>
                </a:solidFill>
                <a:latin typeface="Arial"/>
                <a:ea typeface="Arial"/>
                <a:cs typeface="Arial"/>
                <a:sym typeface="Arial"/>
              </a:rPr>
              <a:t>ההיבט הספרותי של המגילה</a:t>
            </a:r>
            <a:endParaRPr/>
          </a:p>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מגילת רות מיוחדת בעיקר במוטיבים הספרותיים שלה: משפחת אלימלך נעה מבית לחם, מקום המסמל בשמו גם מחסה (בית) וגם ביטחון כלכלי (לחם) אל שדה מואב, שיוצר קונוטציה שלילית (מואב מוזכרים במקרא כאויב לעם ישראל) ותחושת חוסר ביטחון (שדה).</a:t>
            </a:r>
            <a:br>
              <a:rPr b="1" i="1" lang="en-US" sz="1800" u="none">
                <a:solidFill>
                  <a:srgbClr val="996633"/>
                </a:solidFill>
                <a:latin typeface="Arial"/>
                <a:ea typeface="Arial"/>
                <a:cs typeface="Arial"/>
                <a:sym typeface="Arial"/>
              </a:rPr>
            </a:br>
            <a:r>
              <a:rPr b="1" i="1" lang="en-US" sz="1800" u="none">
                <a:solidFill>
                  <a:srgbClr val="996633"/>
                </a:solidFill>
                <a:latin typeface="Arial"/>
                <a:ea typeface="Arial"/>
                <a:cs typeface="Arial"/>
                <a:sym typeface="Arial"/>
              </a:rPr>
              <a:t>הדמויות במגילה, נושאות בעליל שמות ספרותיים. כך בניו של אלימלך (ששמו אולי אמיתי, אך מעיד גם על מעמדו), נקראים מחלון וכליון, והרי זה ברור שאין אדם קורא בשמות כאלו לבניו; שמם מעיד על סופם - כליון מת ולא השאיר אחריו יורש ומחלון מת אף הוא, אך אלמנתו, רות, נישאה והולידה בן. החוקר אהרן דמסקי, מצביע על הכתוב בדברי הימים: "וְיוֹאָשׁ וְשָׂרָף אֲשֶׁר בָּעֲלוּ לְמוֹאָב וְיָשֻׁבִי לָחֶם וְהַדְּבָרִים עַתִּיקִים" (דה"א ד,כב), וטוען כי יואש ושרף הם שמותם המקוריים של בני אלימלך. נעמי, אם המשפחה, דורשת את שמה: "אַל תִּקְרֶאנָה לִי נָעֳמִי קְרֶאןָ לִי מָרָא כִּי הֵמַר שַׁדַּי לִי מְאֹד" (רות א,כ). אף שמה של הכלה ערפה הוא רמז שפנתה עורף לחמותה נעמי. הגואל הקרוב נקרא בֹּעַז  (סמל לכוח ולתמיכה, כשמו של אחד מעמודי המקדש), ושמו מעיד על מעשיו שהיה "אִישׁ גִּבּוֹר חַיִל" (רות ב,א). לעומתו, הגואל הקרוב יותר שסירב לגאול את רות - נמחק שמו מהמגילה ונקרא "פְּלֹנִי אַלְמֹנִי" (רות ד,א).</a:t>
            </a:r>
            <a:endParaRPr/>
          </a:p>
          <a:p>
            <a:pPr indent="0" lvl="0" marL="0" marR="0" rtl="1" algn="r">
              <a:lnSpc>
                <a:spcPct val="100000"/>
              </a:lnSpc>
              <a:spcBef>
                <a:spcPts val="0"/>
              </a:spcBef>
              <a:spcAft>
                <a:spcPts val="0"/>
              </a:spcAft>
              <a:buClr>
                <a:srgbClr val="996633"/>
              </a:buClr>
              <a:buSzPts val="1800"/>
              <a:buFont typeface="Arial"/>
              <a:buNone/>
            </a:pPr>
            <a:r>
              <a:rPr b="1" i="1" lang="en-US" sz="1800" u="none">
                <a:solidFill>
                  <a:srgbClr val="996633"/>
                </a:solidFill>
                <a:latin typeface="Arial"/>
                <a:ea typeface="Arial"/>
                <a:cs typeface="Arial"/>
                <a:sym typeface="Arial"/>
              </a:rPr>
              <a:t>במגילה יש תמיד מתח ספרותי, שאינו נפתר עד לסוף המגילה. כך בהתחלה המצב של המשפחה הוא בכי רע, וכאשר נעמי חוזרת לבית לחם, נראה כי המצב ישתפר, אך בני העיר מקבלים אותה בשמחה לאיד וקוראים לעברה "הזאת נעמי?!". ובהמשך, כאשר רות פוגשת את בעז, שוב נדמה שהכל מסתדר, אך הוא אינו נותן לה תשובה חד משמעית לגבי עתידהּ, כיוון שקיימת בעיית הגואל הקרוב. לבסוף העלילה מגיעה אל הסוף הטוב כאשר רות נישאת לבעז ואף נולד להם בן.</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 name="Shape 245"/>
        <p:cNvGrpSpPr/>
        <p:nvPr/>
      </p:nvGrpSpPr>
      <p:grpSpPr>
        <a:xfrm>
          <a:off x="0" y="0"/>
          <a:ext cx="0" cy="0"/>
          <a:chOff x="0" y="0"/>
          <a:chExt cx="0" cy="0"/>
        </a:xfrm>
      </p:grpSpPr>
      <p:pic>
        <p:nvPicPr>
          <p:cNvPr descr="Photo" id="246" name="Google Shape;246;p29"/>
          <p:cNvPicPr preferRelativeResize="0"/>
          <p:nvPr/>
        </p:nvPicPr>
        <p:blipFill rotWithShape="1">
          <a:blip r:embed="rId3">
            <a:alphaModFix/>
          </a:blip>
          <a:srcRect b="0" l="0" r="0" t="0"/>
          <a:stretch/>
        </p:blipFill>
        <p:spPr>
          <a:xfrm>
            <a:off x="381000" y="304800"/>
            <a:ext cx="6248400" cy="6203950"/>
          </a:xfrm>
          <a:prstGeom prst="rect">
            <a:avLst/>
          </a:prstGeom>
          <a:noFill/>
          <a:ln>
            <a:noFill/>
          </a:ln>
        </p:spPr>
      </p:pic>
      <p:sp>
        <p:nvSpPr>
          <p:cNvPr id="247" name="Google Shape;247;p29"/>
          <p:cNvSpPr txBox="1"/>
          <p:nvPr/>
        </p:nvSpPr>
        <p:spPr>
          <a:xfrm>
            <a:off x="6937375" y="6070600"/>
            <a:ext cx="1895475" cy="3968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רות ונעמי,He Qi</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1" name="Shape 251"/>
        <p:cNvGrpSpPr/>
        <p:nvPr/>
      </p:nvGrpSpPr>
      <p:grpSpPr>
        <a:xfrm>
          <a:off x="0" y="0"/>
          <a:ext cx="0" cy="0"/>
          <a:chOff x="0" y="0"/>
          <a:chExt cx="0" cy="0"/>
        </a:xfrm>
      </p:grpSpPr>
      <p:pic>
        <p:nvPicPr>
          <p:cNvPr descr="Book of Ruth Cover" id="252" name="Google Shape;252;p30"/>
          <p:cNvPicPr preferRelativeResize="0"/>
          <p:nvPr>
            <p:ph idx="1" type="body"/>
          </p:nvPr>
        </p:nvPicPr>
        <p:blipFill rotWithShape="1">
          <a:blip r:embed="rId3">
            <a:alphaModFix/>
          </a:blip>
          <a:srcRect b="0" l="0" r="0" t="0"/>
          <a:stretch/>
        </p:blipFill>
        <p:spPr>
          <a:xfrm>
            <a:off x="381000" y="381000"/>
            <a:ext cx="3317875" cy="4343400"/>
          </a:xfrm>
          <a:prstGeom prst="rect">
            <a:avLst/>
          </a:prstGeom>
          <a:noFill/>
          <a:ln>
            <a:noFill/>
          </a:ln>
        </p:spPr>
      </p:pic>
      <p:sp>
        <p:nvSpPr>
          <p:cNvPr id="253" name="Google Shape;253;p30"/>
          <p:cNvSpPr txBox="1"/>
          <p:nvPr/>
        </p:nvSpPr>
        <p:spPr>
          <a:xfrm>
            <a:off x="1295400" y="4724400"/>
            <a:ext cx="1190625"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Book Antiqua"/>
              <a:buNone/>
            </a:pPr>
            <a:r>
              <a:rPr b="1" i="1" lang="en-US" sz="1800" u="none">
                <a:solidFill>
                  <a:srgbClr val="CC9900"/>
                </a:solidFill>
                <a:latin typeface="Book Antiqua"/>
                <a:ea typeface="Book Antiqua"/>
                <a:cs typeface="Book Antiqua"/>
                <a:sym typeface="Book Antiqua"/>
              </a:rPr>
              <a:t>ארתור שיק</a:t>
            </a:r>
            <a:endParaRPr/>
          </a:p>
        </p:txBody>
      </p:sp>
      <p:pic>
        <p:nvPicPr>
          <p:cNvPr id="254" name="Google Shape;254;p30"/>
          <p:cNvPicPr preferRelativeResize="0"/>
          <p:nvPr/>
        </p:nvPicPr>
        <p:blipFill rotWithShape="1">
          <a:blip r:embed="rId4">
            <a:alphaModFix/>
          </a:blip>
          <a:srcRect b="0" l="0" r="0" t="0"/>
          <a:stretch/>
        </p:blipFill>
        <p:spPr>
          <a:xfrm>
            <a:off x="5486400" y="1828800"/>
            <a:ext cx="3019425" cy="4572000"/>
          </a:xfrm>
          <a:prstGeom prst="rect">
            <a:avLst/>
          </a:prstGeom>
          <a:noFill/>
          <a:ln>
            <a:noFill/>
          </a:ln>
        </p:spPr>
      </p:pic>
      <p:sp>
        <p:nvSpPr>
          <p:cNvPr id="255" name="Google Shape;255;p30"/>
          <p:cNvSpPr txBox="1"/>
          <p:nvPr/>
        </p:nvSpPr>
        <p:spPr>
          <a:xfrm>
            <a:off x="5103812" y="1295400"/>
            <a:ext cx="33845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היו מרלה, צייר צרפתי, 1881-1823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pic>
        <p:nvPicPr>
          <p:cNvPr id="260" name="Google Shape;260;p31"/>
          <p:cNvPicPr preferRelativeResize="0"/>
          <p:nvPr/>
        </p:nvPicPr>
        <p:blipFill rotWithShape="1">
          <a:blip r:embed="rId3">
            <a:alphaModFix/>
          </a:blip>
          <a:srcRect b="0" l="0" r="0" t="0"/>
          <a:stretch/>
        </p:blipFill>
        <p:spPr>
          <a:xfrm>
            <a:off x="533400" y="293687"/>
            <a:ext cx="7924800" cy="5835650"/>
          </a:xfrm>
          <a:prstGeom prst="rect">
            <a:avLst/>
          </a:prstGeom>
          <a:noFill/>
          <a:ln>
            <a:noFill/>
          </a:ln>
        </p:spPr>
      </p:pic>
      <p:sp>
        <p:nvSpPr>
          <p:cNvPr id="261" name="Google Shape;261;p31"/>
          <p:cNvSpPr txBox="1"/>
          <p:nvPr/>
        </p:nvSpPr>
        <p:spPr>
          <a:xfrm>
            <a:off x="609600" y="6491287"/>
            <a:ext cx="2228850"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1795 William Blake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5" name="Shape 265"/>
        <p:cNvGrpSpPr/>
        <p:nvPr/>
      </p:nvGrpSpPr>
      <p:grpSpPr>
        <a:xfrm>
          <a:off x="0" y="0"/>
          <a:ext cx="0" cy="0"/>
          <a:chOff x="0" y="0"/>
          <a:chExt cx="0" cy="0"/>
        </a:xfrm>
      </p:grpSpPr>
      <p:sp>
        <p:nvSpPr>
          <p:cNvPr id="266" name="Google Shape;266;p32"/>
          <p:cNvSpPr txBox="1"/>
          <p:nvPr>
            <p:ph type="title"/>
          </p:nvPr>
        </p:nvSpPr>
        <p:spPr>
          <a:xfrm>
            <a:off x="-1600200" y="6096000"/>
            <a:ext cx="86868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Julius Schnorr von Carolsfeld, 1828 </a:t>
            </a:r>
            <a:endParaRPr/>
          </a:p>
        </p:txBody>
      </p:sp>
      <p:pic>
        <p:nvPicPr>
          <p:cNvPr descr="Image:Julius Schnorr von Carolsfeld- Ruth im Feld des Boaz.jpg" id="267" name="Google Shape;267;p32"/>
          <p:cNvPicPr preferRelativeResize="0"/>
          <p:nvPr/>
        </p:nvPicPr>
        <p:blipFill rotWithShape="1">
          <a:blip r:embed="rId3">
            <a:alphaModFix/>
          </a:blip>
          <a:srcRect b="0" l="0" r="0" t="0"/>
          <a:stretch/>
        </p:blipFill>
        <p:spPr>
          <a:xfrm>
            <a:off x="457200" y="458787"/>
            <a:ext cx="6781800" cy="579596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1" name="Shape 271"/>
        <p:cNvGrpSpPr/>
        <p:nvPr/>
      </p:nvGrpSpPr>
      <p:grpSpPr>
        <a:xfrm>
          <a:off x="0" y="0"/>
          <a:ext cx="0" cy="0"/>
          <a:chOff x="0" y="0"/>
          <a:chExt cx="0" cy="0"/>
        </a:xfrm>
      </p:grpSpPr>
      <p:pic>
        <p:nvPicPr>
          <p:cNvPr id="272" name="Google Shape;272;p33"/>
          <p:cNvPicPr preferRelativeResize="0"/>
          <p:nvPr/>
        </p:nvPicPr>
        <p:blipFill rotWithShape="1">
          <a:blip r:embed="rId3">
            <a:alphaModFix/>
          </a:blip>
          <a:srcRect b="0" l="0" r="0" t="0"/>
          <a:stretch/>
        </p:blipFill>
        <p:spPr>
          <a:xfrm>
            <a:off x="457200" y="1447800"/>
            <a:ext cx="3429000" cy="4991100"/>
          </a:xfrm>
          <a:prstGeom prst="rect">
            <a:avLst/>
          </a:prstGeom>
          <a:noFill/>
          <a:ln>
            <a:noFill/>
          </a:ln>
        </p:spPr>
      </p:pic>
      <p:sp>
        <p:nvSpPr>
          <p:cNvPr id="273" name="Google Shape;273;p33"/>
          <p:cNvSpPr txBox="1"/>
          <p:nvPr/>
        </p:nvSpPr>
        <p:spPr>
          <a:xfrm>
            <a:off x="-2362200" y="762000"/>
            <a:ext cx="5880100" cy="3968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רות נושאת שיבולים, </a:t>
            </a:r>
            <a:endParaRPr/>
          </a:p>
        </p:txBody>
      </p:sp>
      <p:pic>
        <p:nvPicPr>
          <p:cNvPr id="274" name="Google Shape;274;p33"/>
          <p:cNvPicPr preferRelativeResize="0"/>
          <p:nvPr/>
        </p:nvPicPr>
        <p:blipFill rotWithShape="1">
          <a:blip r:embed="rId4">
            <a:alphaModFix/>
          </a:blip>
          <a:srcRect b="0" l="0" r="0" t="0"/>
          <a:stretch/>
        </p:blipFill>
        <p:spPr>
          <a:xfrm>
            <a:off x="5410200" y="1219200"/>
            <a:ext cx="3305175" cy="4991100"/>
          </a:xfrm>
          <a:prstGeom prst="rect">
            <a:avLst/>
          </a:prstGeom>
          <a:noFill/>
          <a:ln>
            <a:noFill/>
          </a:ln>
        </p:spPr>
      </p:pic>
      <p:sp>
        <p:nvSpPr>
          <p:cNvPr id="275" name="Google Shape;275;p33"/>
          <p:cNvSpPr txBox="1"/>
          <p:nvPr/>
        </p:nvSpPr>
        <p:spPr>
          <a:xfrm>
            <a:off x="4572000" y="6172200"/>
            <a:ext cx="4286250" cy="3968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אל אשר תלכי - אלך ובאשר תליני - אלין"</a:t>
            </a:r>
            <a:endParaRPr/>
          </a:p>
        </p:txBody>
      </p:sp>
      <p:sp>
        <p:nvSpPr>
          <p:cNvPr id="276" name="Google Shape;276;p33"/>
          <p:cNvSpPr txBox="1"/>
          <p:nvPr/>
        </p:nvSpPr>
        <p:spPr>
          <a:xfrm>
            <a:off x="6677025" y="333375"/>
            <a:ext cx="1328737" cy="5191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800"/>
              <a:buFont typeface="Arial"/>
              <a:buNone/>
            </a:pPr>
            <a:r>
              <a:rPr b="1" i="1" lang="en-US" sz="2800" u="none">
                <a:solidFill>
                  <a:srgbClr val="CC9900"/>
                </a:solidFill>
                <a:latin typeface="Arial"/>
                <a:ea typeface="Arial"/>
                <a:cs typeface="Arial"/>
                <a:sym typeface="Arial"/>
              </a:rPr>
              <a:t>זאב רבן</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0" name="Shape 280"/>
        <p:cNvGrpSpPr/>
        <p:nvPr/>
      </p:nvGrpSpPr>
      <p:grpSpPr>
        <a:xfrm>
          <a:off x="0" y="0"/>
          <a:ext cx="0" cy="0"/>
          <a:chOff x="0" y="0"/>
          <a:chExt cx="0" cy="0"/>
        </a:xfrm>
      </p:grpSpPr>
      <p:pic>
        <p:nvPicPr>
          <p:cNvPr id="281" name="Google Shape;281;p34"/>
          <p:cNvPicPr preferRelativeResize="0"/>
          <p:nvPr/>
        </p:nvPicPr>
        <p:blipFill rotWithShape="1">
          <a:blip r:embed="rId3">
            <a:alphaModFix/>
          </a:blip>
          <a:srcRect b="0" l="0" r="0" t="0"/>
          <a:stretch/>
        </p:blipFill>
        <p:spPr>
          <a:xfrm>
            <a:off x="685800" y="533400"/>
            <a:ext cx="3438525" cy="4991100"/>
          </a:xfrm>
          <a:prstGeom prst="rect">
            <a:avLst/>
          </a:prstGeom>
          <a:noFill/>
          <a:ln>
            <a:noFill/>
          </a:ln>
        </p:spPr>
      </p:pic>
      <p:sp>
        <p:nvSpPr>
          <p:cNvPr id="282" name="Google Shape;282;p34"/>
          <p:cNvSpPr txBox="1"/>
          <p:nvPr/>
        </p:nvSpPr>
        <p:spPr>
          <a:xfrm>
            <a:off x="838200" y="5638800"/>
            <a:ext cx="919162" cy="3667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זאב רבן</a:t>
            </a:r>
            <a:endParaRPr/>
          </a:p>
        </p:txBody>
      </p:sp>
      <p:sp>
        <p:nvSpPr>
          <p:cNvPr id="283" name="Google Shape;283;p34"/>
          <p:cNvSpPr txBox="1"/>
          <p:nvPr/>
        </p:nvSpPr>
        <p:spPr>
          <a:xfrm>
            <a:off x="6497637" y="5029200"/>
            <a:ext cx="1404937" cy="3968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רות, אבל פן</a:t>
            </a:r>
            <a:endParaRPr/>
          </a:p>
        </p:txBody>
      </p:sp>
      <p:pic>
        <p:nvPicPr>
          <p:cNvPr descr="רות המואבייה" id="284" name="Google Shape;284;p34"/>
          <p:cNvPicPr preferRelativeResize="0"/>
          <p:nvPr/>
        </p:nvPicPr>
        <p:blipFill rotWithShape="1">
          <a:blip r:embed="rId4">
            <a:alphaModFix/>
          </a:blip>
          <a:srcRect b="0" l="0" r="0" t="0"/>
          <a:stretch/>
        </p:blipFill>
        <p:spPr>
          <a:xfrm>
            <a:off x="5791200" y="1295400"/>
            <a:ext cx="2701925" cy="3505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8" name="Shape 288"/>
        <p:cNvGrpSpPr/>
        <p:nvPr/>
      </p:nvGrpSpPr>
      <p:grpSpPr>
        <a:xfrm>
          <a:off x="0" y="0"/>
          <a:ext cx="0" cy="0"/>
          <a:chOff x="0" y="0"/>
          <a:chExt cx="0" cy="0"/>
        </a:xfrm>
      </p:grpSpPr>
      <p:pic>
        <p:nvPicPr>
          <p:cNvPr descr="Book of Ruth Hebrew" id="289" name="Google Shape;289;p35"/>
          <p:cNvPicPr preferRelativeResize="0"/>
          <p:nvPr/>
        </p:nvPicPr>
        <p:blipFill rotWithShape="1">
          <a:blip r:embed="rId3">
            <a:alphaModFix/>
          </a:blip>
          <a:srcRect b="0" l="0" r="0" t="0"/>
          <a:stretch/>
        </p:blipFill>
        <p:spPr>
          <a:xfrm>
            <a:off x="5222875" y="1524000"/>
            <a:ext cx="3921125" cy="5334000"/>
          </a:xfrm>
          <a:prstGeom prst="rect">
            <a:avLst/>
          </a:prstGeom>
          <a:noFill/>
          <a:ln>
            <a:noFill/>
          </a:ln>
        </p:spPr>
      </p:pic>
      <p:sp>
        <p:nvSpPr>
          <p:cNvPr id="290" name="Google Shape;290;p35"/>
          <p:cNvSpPr txBox="1"/>
          <p:nvPr/>
        </p:nvSpPr>
        <p:spPr>
          <a:xfrm>
            <a:off x="6624637" y="812800"/>
            <a:ext cx="1611312" cy="3968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Ben Baruch</a:t>
            </a:r>
            <a:endParaRPr/>
          </a:p>
        </p:txBody>
      </p:sp>
      <p:pic>
        <p:nvPicPr>
          <p:cNvPr descr="Book of Ruth English" id="291" name="Google Shape;291;p35"/>
          <p:cNvPicPr preferRelativeResize="0"/>
          <p:nvPr/>
        </p:nvPicPr>
        <p:blipFill rotWithShape="1">
          <a:blip r:embed="rId4">
            <a:alphaModFix/>
          </a:blip>
          <a:srcRect b="0" l="0" r="0" t="0"/>
          <a:stretch/>
        </p:blipFill>
        <p:spPr>
          <a:xfrm>
            <a:off x="0" y="0"/>
            <a:ext cx="4875212"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sp>
        <p:nvSpPr>
          <p:cNvPr id="296" name="Google Shape;296;p36"/>
          <p:cNvSpPr txBox="1"/>
          <p:nvPr>
            <p:ph idx="1" type="body"/>
          </p:nvPr>
        </p:nvSpPr>
        <p:spPr>
          <a:xfrm>
            <a:off x="-3276600" y="4922837"/>
            <a:ext cx="7315200" cy="19351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rgbClr val="CC9900"/>
              </a:buClr>
              <a:buSzPts val="2000"/>
              <a:buFont typeface="Arial"/>
              <a:buNone/>
            </a:pPr>
            <a:r>
              <a:rPr b="1" i="1" lang="en-US" sz="2000" u="none" cap="none" strike="noStrike">
                <a:solidFill>
                  <a:srgbClr val="CC9900"/>
                </a:solidFill>
                <a:latin typeface="Arial"/>
                <a:ea typeface="Arial"/>
                <a:cs typeface="Arial"/>
                <a:sym typeface="Arial"/>
              </a:rPr>
              <a:t>חיתוך עץ של האמן יעקב שטיינהרט </a:t>
            </a:r>
            <a:endParaRPr/>
          </a:p>
          <a:p>
            <a:pPr indent="-342900" lvl="0" marL="342900" marR="0" rtl="1" algn="r">
              <a:lnSpc>
                <a:spcPct val="100000"/>
              </a:lnSpc>
              <a:spcBef>
                <a:spcPts val="400"/>
              </a:spcBef>
              <a:spcAft>
                <a:spcPts val="0"/>
              </a:spcAft>
              <a:buClr>
                <a:srgbClr val="CC9900"/>
              </a:buClr>
              <a:buSzPts val="2000"/>
              <a:buFont typeface="Arial"/>
              <a:buNone/>
            </a:pPr>
            <a:r>
              <a:rPr b="1" i="1" lang="en-US" sz="2000" u="none" cap="none" strike="noStrike">
                <a:solidFill>
                  <a:srgbClr val="CC9900"/>
                </a:solidFill>
                <a:latin typeface="Arial"/>
                <a:ea typeface="Arial"/>
                <a:cs typeface="Arial"/>
                <a:sym typeface="Arial"/>
              </a:rPr>
              <a:t>רות ונעמי</a:t>
            </a:r>
            <a:endParaRPr b="1" i="1" sz="2000" u="none" cap="none" strike="noStrike">
              <a:solidFill>
                <a:srgbClr val="CC9900"/>
              </a:solidFill>
              <a:latin typeface="Arial"/>
              <a:ea typeface="Arial"/>
              <a:cs typeface="Arial"/>
              <a:sym typeface="Arial"/>
            </a:endParaRPr>
          </a:p>
          <a:p>
            <a:pPr indent="-215900" lvl="0" marL="342900" marR="0" rtl="1" algn="r">
              <a:lnSpc>
                <a:spcPct val="100000"/>
              </a:lnSpc>
              <a:spcBef>
                <a:spcPts val="400"/>
              </a:spcBef>
              <a:spcAft>
                <a:spcPts val="0"/>
              </a:spcAft>
              <a:buClr>
                <a:schemeClr val="dk1"/>
              </a:buClr>
              <a:buSzPts val="2000"/>
              <a:buFont typeface="Arial"/>
              <a:buNone/>
            </a:pPr>
            <a:r>
              <a:t/>
            </a:r>
            <a:endParaRPr b="1" i="1" sz="2000" u="none">
              <a:solidFill>
                <a:srgbClr val="CC9900"/>
              </a:solidFill>
              <a:latin typeface="Arial"/>
              <a:ea typeface="Arial"/>
              <a:cs typeface="Arial"/>
              <a:sym typeface="Arial"/>
            </a:endParaRPr>
          </a:p>
        </p:txBody>
      </p:sp>
      <p:pic>
        <p:nvPicPr>
          <p:cNvPr id="297" name="Google Shape;297;p36"/>
          <p:cNvPicPr preferRelativeResize="0"/>
          <p:nvPr/>
        </p:nvPicPr>
        <p:blipFill rotWithShape="1">
          <a:blip r:embed="rId3">
            <a:alphaModFix/>
          </a:blip>
          <a:srcRect b="0" l="0" r="0" t="0"/>
          <a:stretch/>
        </p:blipFill>
        <p:spPr>
          <a:xfrm>
            <a:off x="457200" y="381000"/>
            <a:ext cx="3700462" cy="4419600"/>
          </a:xfrm>
          <a:prstGeom prst="rect">
            <a:avLst/>
          </a:prstGeom>
          <a:noFill/>
          <a:ln>
            <a:noFill/>
          </a:ln>
        </p:spPr>
      </p:pic>
      <p:pic>
        <p:nvPicPr>
          <p:cNvPr id="298" name="Google Shape;298;p36"/>
          <p:cNvPicPr preferRelativeResize="0"/>
          <p:nvPr/>
        </p:nvPicPr>
        <p:blipFill rotWithShape="1">
          <a:blip r:embed="rId4">
            <a:alphaModFix/>
          </a:blip>
          <a:srcRect b="0" l="0" r="0" t="0"/>
          <a:stretch/>
        </p:blipFill>
        <p:spPr>
          <a:xfrm>
            <a:off x="4648200" y="1447800"/>
            <a:ext cx="4124325" cy="4991100"/>
          </a:xfrm>
          <a:prstGeom prst="rect">
            <a:avLst/>
          </a:prstGeom>
          <a:noFill/>
          <a:ln>
            <a:noFill/>
          </a:ln>
        </p:spPr>
      </p:pic>
      <p:sp>
        <p:nvSpPr>
          <p:cNvPr id="299" name="Google Shape;299;p36"/>
          <p:cNvSpPr txBox="1"/>
          <p:nvPr/>
        </p:nvSpPr>
        <p:spPr>
          <a:xfrm>
            <a:off x="5334000" y="457200"/>
            <a:ext cx="3543300"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רות נושאת שיבולים משדה בעז </a:t>
            </a:r>
            <a:endParaRPr/>
          </a:p>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תחריט של האמן הישראלי איימ ליליין</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3" name="Shape 303"/>
        <p:cNvGrpSpPr/>
        <p:nvPr/>
      </p:nvGrpSpPr>
      <p:grpSpPr>
        <a:xfrm>
          <a:off x="0" y="0"/>
          <a:ext cx="0" cy="0"/>
          <a:chOff x="0" y="0"/>
          <a:chExt cx="0" cy="0"/>
        </a:xfrm>
      </p:grpSpPr>
      <p:sp>
        <p:nvSpPr>
          <p:cNvPr id="304" name="Google Shape;304;p37"/>
          <p:cNvSpPr txBox="1"/>
          <p:nvPr>
            <p:ph idx="1" type="body"/>
          </p:nvPr>
        </p:nvSpPr>
        <p:spPr>
          <a:xfrm>
            <a:off x="381000" y="6019800"/>
            <a:ext cx="2971800" cy="26971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accent2"/>
              </a:buClr>
              <a:buSzPts val="2000"/>
              <a:buFont typeface="Arial"/>
              <a:buNone/>
            </a:pPr>
            <a:r>
              <a:rPr b="1" i="1" lang="en-US" sz="2000" u="none">
                <a:solidFill>
                  <a:schemeClr val="accent2"/>
                </a:solidFill>
                <a:latin typeface="Arial"/>
                <a:ea typeface="Arial"/>
                <a:cs typeface="Arial"/>
                <a:sym typeface="Arial"/>
              </a:rPr>
              <a:t>רות ובעז רישום של הצייר לסר אורי - 1922</a:t>
            </a:r>
            <a:endParaRPr/>
          </a:p>
        </p:txBody>
      </p:sp>
      <p:pic>
        <p:nvPicPr>
          <p:cNvPr id="305" name="Google Shape;305;p37"/>
          <p:cNvPicPr preferRelativeResize="0"/>
          <p:nvPr/>
        </p:nvPicPr>
        <p:blipFill rotWithShape="1">
          <a:blip r:embed="rId3">
            <a:alphaModFix/>
          </a:blip>
          <a:srcRect b="0" l="0" r="0" t="0"/>
          <a:stretch/>
        </p:blipFill>
        <p:spPr>
          <a:xfrm>
            <a:off x="381000" y="533400"/>
            <a:ext cx="5791200" cy="5567362"/>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9" name="Shape 309"/>
        <p:cNvGrpSpPr/>
        <p:nvPr/>
      </p:nvGrpSpPr>
      <p:grpSpPr>
        <a:xfrm>
          <a:off x="0" y="0"/>
          <a:ext cx="0" cy="0"/>
          <a:chOff x="0" y="0"/>
          <a:chExt cx="0" cy="0"/>
        </a:xfrm>
      </p:grpSpPr>
      <p:sp>
        <p:nvSpPr>
          <p:cNvPr id="310" name="Google Shape;310;p38"/>
          <p:cNvSpPr txBox="1"/>
          <p:nvPr>
            <p:ph idx="1" type="body"/>
          </p:nvPr>
        </p:nvSpPr>
        <p:spPr>
          <a:xfrm>
            <a:off x="0" y="228600"/>
            <a:ext cx="9144000" cy="3382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      כרזת בחירות של הרשימה הציונית (רשימה מספר 6) לאסיפה הכללית של יהודי רוסיה, סנט פטרבורג - 1917 במרכז הכרזה - בחורה צעירה בדמות רות המואבייה מלקטת שיבולים בשדה . הדמויות בכרזה מייצגות את העברים עובדי האדמה בתקופת המקרא ואת רעיון התחייה </a:t>
            </a:r>
            <a:endParaRPr/>
          </a:p>
        </p:txBody>
      </p:sp>
      <p:pic>
        <p:nvPicPr>
          <p:cNvPr id="311" name="Google Shape;311;p38"/>
          <p:cNvPicPr preferRelativeResize="0"/>
          <p:nvPr/>
        </p:nvPicPr>
        <p:blipFill rotWithShape="1">
          <a:blip r:embed="rId3">
            <a:alphaModFix/>
          </a:blip>
          <a:srcRect b="0" l="0" r="0" t="0"/>
          <a:stretch/>
        </p:blipFill>
        <p:spPr>
          <a:xfrm>
            <a:off x="457200" y="1219200"/>
            <a:ext cx="4578350" cy="5295900"/>
          </a:xfrm>
          <a:prstGeom prst="rect">
            <a:avLst/>
          </a:prstGeom>
          <a:noFill/>
          <a:ln>
            <a:noFill/>
          </a:ln>
        </p:spPr>
      </p:pic>
      <p:sp>
        <p:nvSpPr>
          <p:cNvPr id="312" name="Google Shape;312;p38"/>
          <p:cNvSpPr txBox="1"/>
          <p:nvPr/>
        </p:nvSpPr>
        <p:spPr>
          <a:xfrm>
            <a:off x="4572000" y="5851525"/>
            <a:ext cx="4572000" cy="10064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בול "מועדים לשמחה</a:t>
            </a:r>
            <a:endParaRPr/>
          </a:p>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 התשמ"ה", 1984. </a:t>
            </a:r>
            <a:endParaRPr/>
          </a:p>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צייר:  </a:t>
            </a:r>
            <a:r>
              <a:rPr b="1" i="1" lang="en-US" sz="2000" u="sng">
                <a:solidFill>
                  <a:srgbClr val="CC9900"/>
                </a:solidFill>
                <a:latin typeface="Arial"/>
                <a:ea typeface="Arial"/>
                <a:cs typeface="Arial"/>
                <a:sym typeface="Arial"/>
              </a:rPr>
              <a:t>א. קלדרון</a:t>
            </a:r>
            <a:r>
              <a:rPr b="1" i="1" lang="en-US" sz="2000" u="none">
                <a:solidFill>
                  <a:srgbClr val="CC9900"/>
                </a:solidFill>
                <a:latin typeface="Arial"/>
                <a:ea typeface="Arial"/>
                <a:cs typeface="Arial"/>
                <a:sym typeface="Arial"/>
              </a:rPr>
              <a:t> </a:t>
            </a:r>
            <a:endParaRPr/>
          </a:p>
        </p:txBody>
      </p:sp>
      <p:pic>
        <p:nvPicPr>
          <p:cNvPr id="313" name="Google Shape;313;p38"/>
          <p:cNvPicPr preferRelativeResize="0"/>
          <p:nvPr/>
        </p:nvPicPr>
        <p:blipFill rotWithShape="1">
          <a:blip r:embed="rId4">
            <a:alphaModFix/>
          </a:blip>
          <a:srcRect b="0" l="0" r="0" t="0"/>
          <a:stretch/>
        </p:blipFill>
        <p:spPr>
          <a:xfrm>
            <a:off x="7494587" y="1676400"/>
            <a:ext cx="1316037" cy="3962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7" name="Shape 317"/>
        <p:cNvGrpSpPr/>
        <p:nvPr/>
      </p:nvGrpSpPr>
      <p:grpSpPr>
        <a:xfrm>
          <a:off x="0" y="0"/>
          <a:ext cx="0" cy="0"/>
          <a:chOff x="0" y="0"/>
          <a:chExt cx="0" cy="0"/>
        </a:xfrm>
      </p:grpSpPr>
      <p:pic>
        <p:nvPicPr>
          <p:cNvPr id="318" name="Google Shape;318;p39"/>
          <p:cNvPicPr preferRelativeResize="0"/>
          <p:nvPr/>
        </p:nvPicPr>
        <p:blipFill rotWithShape="1">
          <a:blip r:embed="rId3">
            <a:alphaModFix/>
          </a:blip>
          <a:srcRect b="0" l="0" r="0" t="0"/>
          <a:stretch/>
        </p:blipFill>
        <p:spPr>
          <a:xfrm>
            <a:off x="990600" y="863600"/>
            <a:ext cx="7239000" cy="4908550"/>
          </a:xfrm>
          <a:prstGeom prst="rect">
            <a:avLst/>
          </a:prstGeom>
          <a:noFill/>
          <a:ln>
            <a:noFill/>
          </a:ln>
        </p:spPr>
      </p:pic>
      <p:sp>
        <p:nvSpPr>
          <p:cNvPr id="319" name="Google Shape;319;p39"/>
          <p:cNvSpPr txBox="1"/>
          <p:nvPr/>
        </p:nvSpPr>
        <p:spPr>
          <a:xfrm>
            <a:off x="4565650" y="5867400"/>
            <a:ext cx="3589337" cy="51911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996633"/>
              </a:buClr>
              <a:buSzPts val="2800"/>
              <a:buFont typeface="Arial"/>
              <a:buNone/>
            </a:pPr>
            <a:r>
              <a:rPr b="1" i="1" lang="en-US" sz="2800" u="none">
                <a:solidFill>
                  <a:srgbClr val="996633"/>
                </a:solidFill>
                <a:latin typeface="Arial"/>
                <a:ea typeface="Arial"/>
                <a:cs typeface="Arial"/>
                <a:sym typeface="Arial"/>
              </a:rPr>
              <a:t>רות- להקת הבלט עינבל</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3" name="Shape 323"/>
        <p:cNvGrpSpPr/>
        <p:nvPr/>
      </p:nvGrpSpPr>
      <p:grpSpPr>
        <a:xfrm>
          <a:off x="0" y="0"/>
          <a:ext cx="0" cy="0"/>
          <a:chOff x="0" y="0"/>
          <a:chExt cx="0" cy="0"/>
        </a:xfrm>
      </p:grpSpPr>
      <p:sp>
        <p:nvSpPr>
          <p:cNvPr id="324" name="Google Shape;324;p40"/>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dk1"/>
              </a:buClr>
              <a:buSzPts val="3200"/>
              <a:buFont typeface="Arial"/>
              <a:buNone/>
            </a:pPr>
            <a:br>
              <a:rPr b="0" i="0" lang="en-US" sz="3200" u="none">
                <a:solidFill>
                  <a:schemeClr val="dk1"/>
                </a:solidFill>
                <a:latin typeface="Arial"/>
                <a:ea typeface="Arial"/>
                <a:cs typeface="Arial"/>
                <a:sym typeface="Arial"/>
              </a:rPr>
            </a:br>
            <a:endParaRPr/>
          </a:p>
        </p:txBody>
      </p:sp>
      <p:sp>
        <p:nvSpPr>
          <p:cNvPr id="325" name="Google Shape;325;p40"/>
          <p:cNvSpPr txBox="1"/>
          <p:nvPr/>
        </p:nvSpPr>
        <p:spPr>
          <a:xfrm>
            <a:off x="1417637" y="5989637"/>
            <a:ext cx="549275" cy="366712"/>
          </a:xfrm>
          <a:prstGeom prst="rect">
            <a:avLst/>
          </a:prstGeom>
          <a:solidFill>
            <a:srgbClr val="FFFFFF"/>
          </a:solidFill>
          <a:ln>
            <a:noFill/>
          </a:ln>
        </p:spPr>
        <p:txBody>
          <a:bodyPr anchorCtr="0" anchor="ctr" bIns="45700" lIns="457050" spcFirstLastPara="1" rIns="91425" wrap="square" tIns="45700">
            <a:spAutoFit/>
          </a:bodyPr>
          <a:lstStyle/>
          <a:p>
            <a:pPr indent="0" lvl="0" marL="0" marR="0" rtl="1" algn="r">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6" name="Google Shape;326;p40"/>
          <p:cNvSpPr txBox="1"/>
          <p:nvPr/>
        </p:nvSpPr>
        <p:spPr>
          <a:xfrm>
            <a:off x="3810000" y="0"/>
            <a:ext cx="4716462"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3600"/>
              <a:buFont typeface="Book Antiqua"/>
              <a:buNone/>
            </a:pPr>
            <a:r>
              <a:rPr b="1" i="1" lang="en-US" sz="3600" u="none">
                <a:solidFill>
                  <a:srgbClr val="CC9900"/>
                </a:solidFill>
                <a:latin typeface="Book Antiqua"/>
                <a:ea typeface="Book Antiqua"/>
                <a:cs typeface="Book Antiqua"/>
                <a:sym typeface="Book Antiqua"/>
              </a:rPr>
              <a:t>מגילת רות בעולם הנוצרי</a:t>
            </a:r>
            <a:endParaRPr/>
          </a:p>
        </p:txBody>
      </p:sp>
      <p:pic>
        <p:nvPicPr>
          <p:cNvPr descr="Faith" id="327" name="Google Shape;327;p40"/>
          <p:cNvPicPr preferRelativeResize="0"/>
          <p:nvPr/>
        </p:nvPicPr>
        <p:blipFill rotWithShape="1">
          <a:blip r:embed="rId3">
            <a:alphaModFix/>
          </a:blip>
          <a:srcRect b="0" l="0" r="0" t="0"/>
          <a:stretch/>
        </p:blipFill>
        <p:spPr>
          <a:xfrm>
            <a:off x="0" y="0"/>
            <a:ext cx="2590800" cy="6858000"/>
          </a:xfrm>
          <a:prstGeom prst="rect">
            <a:avLst/>
          </a:prstGeom>
          <a:noFill/>
          <a:ln>
            <a:noFill/>
          </a:ln>
        </p:spPr>
      </p:pic>
      <p:pic>
        <p:nvPicPr>
          <p:cNvPr id="328" name="Google Shape;328;p40"/>
          <p:cNvPicPr preferRelativeResize="0"/>
          <p:nvPr/>
        </p:nvPicPr>
        <p:blipFill rotWithShape="1">
          <a:blip r:embed="rId4">
            <a:alphaModFix/>
          </a:blip>
          <a:srcRect b="0" l="0" r="0" t="0"/>
          <a:stretch/>
        </p:blipFill>
        <p:spPr>
          <a:xfrm>
            <a:off x="3124200" y="1828800"/>
            <a:ext cx="3328987" cy="5029200"/>
          </a:xfrm>
          <a:prstGeom prst="rect">
            <a:avLst/>
          </a:prstGeom>
          <a:noFill/>
          <a:ln>
            <a:noFill/>
          </a:ln>
        </p:spPr>
      </p:pic>
      <p:sp>
        <p:nvSpPr>
          <p:cNvPr id="329" name="Google Shape;329;p40"/>
          <p:cNvSpPr txBox="1"/>
          <p:nvPr/>
        </p:nvSpPr>
        <p:spPr>
          <a:xfrm>
            <a:off x="3124200" y="5667375"/>
            <a:ext cx="3041650" cy="1190625"/>
          </a:xfrm>
          <a:prstGeom prst="rect">
            <a:avLst/>
          </a:prstGeom>
          <a:noFill/>
          <a:ln>
            <a:noFill/>
          </a:ln>
        </p:spPr>
        <p:txBody>
          <a:bodyPr anchorCtr="0" anchor="t" bIns="45700" lIns="91425" spcFirstLastPara="1" rIns="91425" wrap="square" tIns="45700">
            <a:spAutoFit/>
          </a:bodyPr>
          <a:lstStyle/>
          <a:p>
            <a:pPr indent="0" lvl="0" marL="0" marR="0" rtl="1"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LAVATER, Ludwig</a:t>
            </a:r>
            <a:br>
              <a:rPr b="0" i="0" lang="en-US" sz="1800" u="none">
                <a:solidFill>
                  <a:schemeClr val="dk1"/>
                </a:solidFill>
                <a:latin typeface="Arial"/>
                <a:ea typeface="Arial"/>
                <a:cs typeface="Arial"/>
                <a:sym typeface="Arial"/>
              </a:rPr>
            </a:br>
            <a:r>
              <a:rPr b="1" i="1" lang="en-US" sz="1800" u="none">
                <a:solidFill>
                  <a:schemeClr val="dk1"/>
                </a:solidFill>
                <a:latin typeface="Arial"/>
                <a:ea typeface="Arial"/>
                <a:cs typeface="Arial"/>
                <a:sym typeface="Arial"/>
              </a:rPr>
              <a:t>The Book of Ruth </a:t>
            </a:r>
            <a:endParaRPr/>
          </a:p>
          <a:p>
            <a:pPr indent="0" lvl="0" marL="0" marR="0" rtl="1"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London: printed by</a:t>
            </a:r>
            <a:endParaRPr/>
          </a:p>
          <a:p>
            <a:pPr indent="0" lvl="0" marL="0" marR="0" rtl="1"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 Robert Walde-grave, 1586</a:t>
            </a:r>
            <a:endParaRPr/>
          </a:p>
        </p:txBody>
      </p:sp>
      <p:pic>
        <p:nvPicPr>
          <p:cNvPr id="330" name="Google Shape;330;p40"/>
          <p:cNvPicPr preferRelativeResize="0"/>
          <p:nvPr/>
        </p:nvPicPr>
        <p:blipFill rotWithShape="1">
          <a:blip r:embed="rId5">
            <a:alphaModFix/>
          </a:blip>
          <a:srcRect b="0" l="0" r="0" t="0"/>
          <a:stretch/>
        </p:blipFill>
        <p:spPr>
          <a:xfrm>
            <a:off x="7010400" y="1828800"/>
            <a:ext cx="1766887" cy="5029200"/>
          </a:xfrm>
          <a:prstGeom prst="rect">
            <a:avLst/>
          </a:prstGeom>
          <a:noFill/>
          <a:ln>
            <a:noFill/>
          </a:ln>
        </p:spPr>
      </p:pic>
      <p:sp>
        <p:nvSpPr>
          <p:cNvPr id="331" name="Google Shape;331;p40"/>
          <p:cNvSpPr txBox="1"/>
          <p:nvPr/>
        </p:nvSpPr>
        <p:spPr>
          <a:xfrm>
            <a:off x="5870575" y="5821362"/>
            <a:ext cx="3273425" cy="1036637"/>
          </a:xfrm>
          <a:prstGeom prst="rect">
            <a:avLst/>
          </a:prstGeom>
          <a:noFill/>
          <a:ln>
            <a:noFill/>
          </a:ln>
        </p:spPr>
        <p:txBody>
          <a:bodyPr anchorCtr="0" anchor="t" bIns="45700" lIns="91425" spcFirstLastPara="1" rIns="91425" wrap="square" tIns="45700">
            <a:spAutoFit/>
          </a:bodyPr>
          <a:lstStyle/>
          <a:p>
            <a:pPr indent="0" lvl="0" marL="0" marR="0" rtl="1" algn="r">
              <a:lnSpc>
                <a:spcPct val="90000"/>
              </a:lnSpc>
              <a:spcBef>
                <a:spcPts val="0"/>
              </a:spcBef>
              <a:spcAft>
                <a:spcPts val="0"/>
              </a:spcAft>
              <a:buClr>
                <a:schemeClr val="dk1"/>
              </a:buClr>
              <a:buSzPts val="2000"/>
              <a:buFont typeface="Arial"/>
              <a:buNone/>
            </a:pPr>
            <a:r>
              <a:rPr b="1" i="1" lang="en-US" sz="2000" u="none">
                <a:solidFill>
                  <a:schemeClr val="dk1"/>
                </a:solidFill>
                <a:latin typeface="Arial"/>
                <a:ea typeface="Arial"/>
                <a:cs typeface="Arial"/>
                <a:sym typeface="Arial"/>
              </a:rPr>
              <a:t>איור למגילת רות </a:t>
            </a:r>
            <a:endParaRPr/>
          </a:p>
          <a:p>
            <a:pPr indent="0" lvl="0" marL="0" marR="0" rtl="1" algn="r">
              <a:lnSpc>
                <a:spcPct val="90000"/>
              </a:lnSpc>
              <a:spcBef>
                <a:spcPts val="400"/>
              </a:spcBef>
              <a:spcAft>
                <a:spcPts val="0"/>
              </a:spcAft>
              <a:buClr>
                <a:schemeClr val="dk1"/>
              </a:buClr>
              <a:buSzPts val="2000"/>
              <a:buFont typeface="Arial"/>
              <a:buNone/>
            </a:pPr>
            <a:r>
              <a:rPr b="1" i="1" lang="en-US" sz="2000" u="none">
                <a:solidFill>
                  <a:schemeClr val="dk1"/>
                </a:solidFill>
                <a:latin typeface="Arial"/>
                <a:ea typeface="Arial"/>
                <a:cs typeface="Arial"/>
                <a:sym typeface="Arial"/>
              </a:rPr>
              <a:t>מתוך כתב יד נוצרי של התנ"ך,</a:t>
            </a:r>
            <a:endParaRPr/>
          </a:p>
          <a:p>
            <a:pPr indent="0" lvl="0" marL="0" marR="0" rtl="1" algn="r">
              <a:lnSpc>
                <a:spcPct val="90000"/>
              </a:lnSpc>
              <a:spcBef>
                <a:spcPts val="400"/>
              </a:spcBef>
              <a:spcAft>
                <a:spcPts val="0"/>
              </a:spcAft>
              <a:buClr>
                <a:schemeClr val="dk1"/>
              </a:buClr>
              <a:buSzPts val="2000"/>
              <a:buFont typeface="Arial"/>
              <a:buNone/>
            </a:pPr>
            <a:r>
              <a:rPr b="1" i="1" lang="en-US" sz="2000" u="none">
                <a:solidFill>
                  <a:schemeClr val="dk1"/>
                </a:solidFill>
                <a:latin typeface="Arial"/>
                <a:ea typeface="Arial"/>
                <a:cs typeface="Arial"/>
                <a:sym typeface="Arial"/>
              </a:rPr>
              <a:t> אנגליה , המאה ה-12</a:t>
            </a:r>
            <a:endParaRPr/>
          </a:p>
        </p:txBody>
      </p:sp>
      <p:sp>
        <p:nvSpPr>
          <p:cNvPr id="332" name="Google Shape;332;p40"/>
          <p:cNvSpPr txBox="1"/>
          <p:nvPr/>
        </p:nvSpPr>
        <p:spPr>
          <a:xfrm>
            <a:off x="2362200" y="381000"/>
            <a:ext cx="6781800" cy="17399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מגילת רות מקודשת לנוצרים גם בשל העובדה שישו משיחם נולד לבתולה שבעלה יוסף הוא  נצר לבית דוד. לכן רות היא  אימו הקדומה</a:t>
            </a:r>
            <a:endParaRPr/>
          </a:p>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 של המשיח (מתי 1:5 ).</a:t>
            </a:r>
            <a:endParaRPr/>
          </a:p>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מילותיה של רות המבטאות נאמנות מוחלטת  "באשר תלכי אלך ...." משמשות בטקסי נישואין קתולים ופרוטסטנטים כדי להדגיש את הדמיון </a:t>
            </a:r>
            <a:endParaRPr/>
          </a:p>
          <a:p>
            <a:pPr indent="0" lvl="0" marL="0" marR="0" rtl="1" algn="r">
              <a:lnSpc>
                <a:spcPct val="100000"/>
              </a:lnSpc>
              <a:spcBef>
                <a:spcPts val="0"/>
              </a:spcBef>
              <a:spcAft>
                <a:spcPts val="0"/>
              </a:spcAft>
              <a:buClr>
                <a:srgbClr val="CC9900"/>
              </a:buClr>
              <a:buSzPts val="1800"/>
              <a:buFont typeface="Arial"/>
              <a:buNone/>
            </a:pPr>
            <a:r>
              <a:rPr b="1" i="1" lang="en-US" sz="1800" u="none">
                <a:solidFill>
                  <a:srgbClr val="CC9900"/>
                </a:solidFill>
                <a:latin typeface="Arial"/>
                <a:ea typeface="Arial"/>
                <a:cs typeface="Arial"/>
                <a:sym typeface="Arial"/>
              </a:rPr>
              <a:t>שבנאמנות בנישואין כבגיור</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6" name="Shape 336"/>
        <p:cNvGrpSpPr/>
        <p:nvPr/>
      </p:nvGrpSpPr>
      <p:grpSpPr>
        <a:xfrm>
          <a:off x="0" y="0"/>
          <a:ext cx="0" cy="0"/>
          <a:chOff x="0" y="0"/>
          <a:chExt cx="0" cy="0"/>
        </a:xfrm>
      </p:grpSpPr>
      <p:sp>
        <p:nvSpPr>
          <p:cNvPr id="337" name="Google Shape;337;p41"/>
          <p:cNvSpPr txBox="1"/>
          <p:nvPr>
            <p:ph idx="1" type="body"/>
          </p:nvPr>
        </p:nvSpPr>
        <p:spPr>
          <a:xfrm>
            <a:off x="-990600" y="5257800"/>
            <a:ext cx="4876800" cy="457200"/>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rgbClr val="CC9900"/>
              </a:buClr>
              <a:buSzPts val="2000"/>
              <a:buFont typeface="Book Antiqua"/>
              <a:buNone/>
            </a:pPr>
            <a:r>
              <a:rPr b="1" i="1" lang="en-US" sz="2000" u="none">
                <a:solidFill>
                  <a:srgbClr val="CC9900"/>
                </a:solidFill>
                <a:latin typeface="Book Antiqua"/>
                <a:ea typeface="Book Antiqua"/>
                <a:cs typeface="Book Antiqua"/>
                <a:sym typeface="Book Antiqua"/>
              </a:rPr>
              <a:t>רות ובועז,ציור מימי הביניים </a:t>
            </a:r>
            <a:endParaRPr/>
          </a:p>
        </p:txBody>
      </p:sp>
      <p:pic>
        <p:nvPicPr>
          <p:cNvPr id="338" name="Google Shape;338;p41"/>
          <p:cNvPicPr preferRelativeResize="0"/>
          <p:nvPr/>
        </p:nvPicPr>
        <p:blipFill rotWithShape="1">
          <a:blip r:embed="rId3">
            <a:alphaModFix/>
          </a:blip>
          <a:srcRect b="0" l="0" r="0" t="0"/>
          <a:stretch/>
        </p:blipFill>
        <p:spPr>
          <a:xfrm>
            <a:off x="219075" y="228600"/>
            <a:ext cx="4746625" cy="4953000"/>
          </a:xfrm>
          <a:prstGeom prst="rect">
            <a:avLst/>
          </a:prstGeom>
          <a:noFill/>
          <a:ln>
            <a:noFill/>
          </a:ln>
        </p:spPr>
      </p:pic>
      <p:pic>
        <p:nvPicPr>
          <p:cNvPr id="339" name="Google Shape;339;p41"/>
          <p:cNvPicPr preferRelativeResize="0"/>
          <p:nvPr/>
        </p:nvPicPr>
        <p:blipFill rotWithShape="1">
          <a:blip r:embed="rId4">
            <a:alphaModFix/>
          </a:blip>
          <a:srcRect b="0" l="0" r="0" t="0"/>
          <a:stretch/>
        </p:blipFill>
        <p:spPr>
          <a:xfrm>
            <a:off x="5008562" y="2514600"/>
            <a:ext cx="3917950" cy="4114800"/>
          </a:xfrm>
          <a:prstGeom prst="rect">
            <a:avLst/>
          </a:prstGeom>
          <a:noFill/>
          <a:ln>
            <a:noFill/>
          </a:ln>
        </p:spPr>
      </p:pic>
      <p:sp>
        <p:nvSpPr>
          <p:cNvPr id="340" name="Google Shape;340;p41"/>
          <p:cNvSpPr txBox="1"/>
          <p:nvPr/>
        </p:nvSpPr>
        <p:spPr>
          <a:xfrm>
            <a:off x="4572000" y="1219200"/>
            <a:ext cx="4572000" cy="701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קטע מדף מצויר למגילת רות </a:t>
            </a:r>
            <a:endParaRPr/>
          </a:p>
          <a:p>
            <a:pPr indent="0" lvl="0" marL="0" marR="0" rtl="1" algn="r">
              <a:lnSpc>
                <a:spcPct val="100000"/>
              </a:lnSpc>
              <a:spcBef>
                <a:spcPts val="0"/>
              </a:spcBef>
              <a:spcAft>
                <a:spcPts val="0"/>
              </a:spcAft>
              <a:buClr>
                <a:srgbClr val="CC9900"/>
              </a:buClr>
              <a:buSzPts val="2000"/>
              <a:buFont typeface="Arial"/>
              <a:buNone/>
            </a:pPr>
            <a:r>
              <a:rPr b="1" i="1" lang="en-US" sz="2000" u="none">
                <a:solidFill>
                  <a:srgbClr val="CC9900"/>
                </a:solidFill>
                <a:latin typeface="Arial"/>
                <a:ea typeface="Arial"/>
                <a:cs typeface="Arial"/>
                <a:sym typeface="Arial"/>
              </a:rPr>
              <a:t>תנ"ך ארסנל, עכו - המאה ה-13</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4" name="Shape 344"/>
        <p:cNvGrpSpPr/>
        <p:nvPr/>
      </p:nvGrpSpPr>
      <p:grpSpPr>
        <a:xfrm>
          <a:off x="0" y="0"/>
          <a:ext cx="0" cy="0"/>
          <a:chOff x="0" y="0"/>
          <a:chExt cx="0" cy="0"/>
        </a:xfrm>
      </p:grpSpPr>
      <p:pic>
        <p:nvPicPr>
          <p:cNvPr id="345" name="Google Shape;345;p42"/>
          <p:cNvPicPr preferRelativeResize="0"/>
          <p:nvPr/>
        </p:nvPicPr>
        <p:blipFill rotWithShape="1">
          <a:blip r:embed="rId3">
            <a:alphaModFix/>
          </a:blip>
          <a:srcRect b="0" l="0" r="0" t="0"/>
          <a:stretch/>
        </p:blipFill>
        <p:spPr>
          <a:xfrm>
            <a:off x="4819650" y="1266825"/>
            <a:ext cx="4324350" cy="5591175"/>
          </a:xfrm>
          <a:prstGeom prst="rect">
            <a:avLst/>
          </a:prstGeom>
          <a:noFill/>
          <a:ln>
            <a:noFill/>
          </a:ln>
        </p:spPr>
      </p:pic>
      <p:pic>
        <p:nvPicPr>
          <p:cNvPr id="346" name="Google Shape;346;p42"/>
          <p:cNvPicPr preferRelativeResize="0"/>
          <p:nvPr/>
        </p:nvPicPr>
        <p:blipFill rotWithShape="1">
          <a:blip r:embed="rId4">
            <a:alphaModFix/>
          </a:blip>
          <a:srcRect b="0" l="0" r="0" t="0"/>
          <a:stretch/>
        </p:blipFill>
        <p:spPr>
          <a:xfrm>
            <a:off x="0" y="0"/>
            <a:ext cx="4460875" cy="56388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0" name="Shape 350"/>
        <p:cNvGrpSpPr/>
        <p:nvPr/>
      </p:nvGrpSpPr>
      <p:grpSpPr>
        <a:xfrm>
          <a:off x="0" y="0"/>
          <a:ext cx="0" cy="0"/>
          <a:chOff x="0" y="0"/>
          <a:chExt cx="0" cy="0"/>
        </a:xfrm>
      </p:grpSpPr>
      <p:sp>
        <p:nvSpPr>
          <p:cNvPr id="351" name="Google Shape;351;p4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1" algn="r">
              <a:lnSpc>
                <a:spcPct val="80000"/>
              </a:lnSpc>
              <a:spcBef>
                <a:spcPts val="0"/>
              </a:spcBef>
              <a:spcAft>
                <a:spcPts val="0"/>
              </a:spcAft>
              <a:buClr>
                <a:schemeClr val="lt1"/>
              </a:buClr>
              <a:buSzPts val="1800"/>
              <a:buFont typeface="Arial"/>
              <a:buNone/>
            </a:pPr>
            <a:r>
              <a:rPr b="1" i="0" lang="en-US" sz="1800" u="none">
                <a:solidFill>
                  <a:schemeClr val="lt1"/>
                </a:solidFill>
                <a:latin typeface="Arial"/>
                <a:ea typeface="Arial"/>
                <a:cs typeface="Arial"/>
                <a:sym typeface="Arial"/>
              </a:rPr>
              <a:t>איורים למגילת רות</a:t>
            </a:r>
            <a:r>
              <a:rPr b="0" i="0" lang="en-US" sz="1800" u="none">
                <a:solidFill>
                  <a:schemeClr val="lt1"/>
                </a:solidFill>
                <a:latin typeface="Arial"/>
                <a:ea typeface="Arial"/>
                <a:cs typeface="Arial"/>
                <a:sym typeface="Arial"/>
              </a:rPr>
              <a:t> </a:t>
            </a:r>
            <a:r>
              <a:rPr b="1" i="0" lang="en-US" sz="1800" u="none">
                <a:solidFill>
                  <a:schemeClr val="lt1"/>
                </a:solidFill>
                <a:latin typeface="Arial"/>
                <a:ea typeface="Arial"/>
                <a:cs typeface="Arial"/>
                <a:sym typeface="Arial"/>
              </a:rPr>
              <a:t>מתוך כתב יד נוצרי של התנ"ך - אנגליה - המאה ה12-</a:t>
            </a:r>
            <a:endParaRPr/>
          </a:p>
        </p:txBody>
      </p:sp>
      <p:sp>
        <p:nvSpPr>
          <p:cNvPr id="352" name="Google Shape;352;p43"/>
          <p:cNvSpPr txBox="1"/>
          <p:nvPr>
            <p:ph idx="1" type="body"/>
          </p:nvPr>
        </p:nvSpPr>
        <p:spPr>
          <a:xfrm>
            <a:off x="1981200" y="5334000"/>
            <a:ext cx="6705600" cy="792162"/>
          </a:xfrm>
          <a:prstGeom prst="rect">
            <a:avLst/>
          </a:prstGeom>
          <a:noFill/>
          <a:ln>
            <a:noFill/>
          </a:ln>
        </p:spPr>
        <p:txBody>
          <a:bodyPr anchorCtr="0" anchor="t" bIns="45700" lIns="91425" spcFirstLastPara="1" rIns="91425" wrap="square" tIns="45700">
            <a:noAutofit/>
          </a:bodyPr>
          <a:lstStyle/>
          <a:p>
            <a:pPr indent="-139700" lvl="0" marL="342900" marR="0" rtl="1" algn="r">
              <a:lnSpc>
                <a:spcPct val="100000"/>
              </a:lnSpc>
              <a:spcBef>
                <a:spcPts val="0"/>
              </a:spcBef>
              <a:spcAft>
                <a:spcPts val="0"/>
              </a:spcAft>
              <a:buClr>
                <a:schemeClr val="dk1"/>
              </a:buClr>
              <a:buSzPts val="3200"/>
              <a:buFont typeface="Arial"/>
              <a:buNone/>
            </a:pPr>
            <a:r>
              <a:t/>
            </a:r>
            <a:endParaRPr b="0" i="0" sz="3200" u="none">
              <a:solidFill>
                <a:schemeClr val="dk1"/>
              </a:solidFill>
              <a:latin typeface="Arial"/>
              <a:ea typeface="Arial"/>
              <a:cs typeface="Arial"/>
              <a:sym typeface="Arial"/>
            </a:endParaRPr>
          </a:p>
        </p:txBody>
      </p:sp>
      <p:pic>
        <p:nvPicPr>
          <p:cNvPr id="353" name="Google Shape;353;p43"/>
          <p:cNvPicPr preferRelativeResize="0"/>
          <p:nvPr/>
        </p:nvPicPr>
        <p:blipFill rotWithShape="1">
          <a:blip r:embed="rId3">
            <a:alphaModFix/>
          </a:blip>
          <a:srcRect b="0" l="2499" r="0" t="4818"/>
          <a:stretch/>
        </p:blipFill>
        <p:spPr>
          <a:xfrm>
            <a:off x="0" y="0"/>
            <a:ext cx="9144000" cy="6858000"/>
          </a:xfrm>
          <a:prstGeom prst="rect">
            <a:avLst/>
          </a:prstGeom>
          <a:noFill/>
          <a:ln>
            <a:noFill/>
          </a:ln>
        </p:spPr>
      </p:pic>
      <p:sp>
        <p:nvSpPr>
          <p:cNvPr id="354" name="Google Shape;354;p43"/>
          <p:cNvSpPr txBox="1"/>
          <p:nvPr/>
        </p:nvSpPr>
        <p:spPr>
          <a:xfrm>
            <a:off x="1069975" y="6546850"/>
            <a:ext cx="6834187" cy="311150"/>
          </a:xfrm>
          <a:prstGeom prst="rect">
            <a:avLst/>
          </a:prstGeom>
          <a:noFill/>
          <a:ln>
            <a:noFill/>
          </a:ln>
        </p:spPr>
        <p:txBody>
          <a:bodyPr anchorCtr="0" anchor="t" bIns="45700" lIns="91425" spcFirstLastPara="1" rIns="91425" wrap="square" tIns="45700">
            <a:spAutoFit/>
          </a:bodyPr>
          <a:lstStyle/>
          <a:p>
            <a:pPr indent="0" lvl="0" marL="0" marR="0" rtl="1" algn="r">
              <a:lnSpc>
                <a:spcPct val="80000"/>
              </a:lnSpc>
              <a:spcBef>
                <a:spcPts val="0"/>
              </a:spcBef>
              <a:spcAft>
                <a:spcPts val="0"/>
              </a:spcAft>
              <a:buClr>
                <a:schemeClr val="lt1"/>
              </a:buClr>
              <a:buSzPts val="1800"/>
              <a:buFont typeface="Arial"/>
              <a:buNone/>
            </a:pPr>
            <a:r>
              <a:rPr b="1" i="0" lang="en-US" sz="1800" u="none">
                <a:solidFill>
                  <a:schemeClr val="lt1"/>
                </a:solidFill>
                <a:latin typeface="Arial"/>
                <a:ea typeface="Arial"/>
                <a:cs typeface="Arial"/>
                <a:sym typeface="Arial"/>
              </a:rPr>
              <a:t>איורים למגילת רות</a:t>
            </a:r>
            <a:r>
              <a:rPr b="0" i="0" lang="en-US" sz="1800" u="none">
                <a:solidFill>
                  <a:schemeClr val="lt1"/>
                </a:solidFill>
                <a:latin typeface="Arial"/>
                <a:ea typeface="Arial"/>
                <a:cs typeface="Arial"/>
                <a:sym typeface="Arial"/>
              </a:rPr>
              <a:t> </a:t>
            </a:r>
            <a:r>
              <a:rPr b="1" i="0" lang="en-US" sz="1800" u="none">
                <a:solidFill>
                  <a:schemeClr val="lt1"/>
                </a:solidFill>
                <a:latin typeface="Arial"/>
                <a:ea typeface="Arial"/>
                <a:cs typeface="Arial"/>
                <a:sym typeface="Arial"/>
              </a:rPr>
              <a:t>מתוך כתב יד נוצרי של התנ"ך - אנגליה - המאה ה12-</a:t>
            </a:r>
            <a:endParaRPr/>
          </a:p>
        </p:txBody>
      </p:sp>
      <p:sp>
        <p:nvSpPr>
          <p:cNvPr id="355" name="Google Shape;355;p43"/>
          <p:cNvSpPr txBox="1"/>
          <p:nvPr/>
        </p:nvSpPr>
        <p:spPr>
          <a:xfrm>
            <a:off x="-1425575" y="820737"/>
            <a:ext cx="10569575" cy="119062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lt1"/>
              </a:buClr>
              <a:buSzPts val="3600"/>
              <a:buFont typeface="Book Antiqua"/>
              <a:buNone/>
            </a:pPr>
            <a:r>
              <a:rPr b="1" i="1" lang="en-US" sz="3600" u="none">
                <a:solidFill>
                  <a:schemeClr val="lt1"/>
                </a:solidFill>
                <a:latin typeface="Book Antiqua"/>
                <a:ea typeface="Book Antiqua"/>
                <a:cs typeface="Book Antiqua"/>
                <a:sym typeface="Book Antiqua"/>
              </a:rPr>
              <a:t>.</a:t>
            </a:r>
            <a:endParaRPr/>
          </a:p>
          <a:p>
            <a:pPr indent="0" lvl="0" marL="0" marR="0" rtl="1" algn="r">
              <a:lnSpc>
                <a:spcPct val="100000"/>
              </a:lnSpc>
              <a:spcBef>
                <a:spcPts val="0"/>
              </a:spcBef>
              <a:spcAft>
                <a:spcPts val="0"/>
              </a:spcAft>
              <a:buClr>
                <a:schemeClr val="lt1"/>
              </a:buClr>
              <a:buSzPts val="3600"/>
              <a:buFont typeface="Book Antiqua"/>
              <a:buNone/>
            </a:pPr>
            <a:r>
              <a:rPr b="1" i="1" lang="en-US" sz="3600" u="none">
                <a:solidFill>
                  <a:schemeClr val="lt1"/>
                </a:solidFill>
                <a:latin typeface="Book Antiqua"/>
                <a:ea typeface="Book Antiqua"/>
                <a:cs typeface="Book Antiqua"/>
                <a:sym typeface="Book Antiqua"/>
              </a:rPr>
              <a:t>,</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9" name="Shape 359"/>
        <p:cNvGrpSpPr/>
        <p:nvPr/>
      </p:nvGrpSpPr>
      <p:grpSpPr>
        <a:xfrm>
          <a:off x="0" y="0"/>
          <a:ext cx="0" cy="0"/>
          <a:chOff x="0" y="0"/>
          <a:chExt cx="0" cy="0"/>
        </a:xfrm>
      </p:grpSpPr>
      <p:sp>
        <p:nvSpPr>
          <p:cNvPr id="360" name="Google Shape;360;p44"/>
          <p:cNvSpPr txBox="1"/>
          <p:nvPr>
            <p:ph idx="1" type="body"/>
          </p:nvPr>
        </p:nvSpPr>
        <p:spPr>
          <a:xfrm>
            <a:off x="1143000" y="1447800"/>
            <a:ext cx="7696200" cy="4525962"/>
          </a:xfrm>
          <a:prstGeom prst="rect">
            <a:avLst/>
          </a:prstGeom>
          <a:noFill/>
          <a:ln>
            <a:noFill/>
          </a:ln>
        </p:spPr>
        <p:txBody>
          <a:bodyPr anchorCtr="0" anchor="t" bIns="45700" lIns="91425" spcFirstLastPara="1" rIns="91425" wrap="square" tIns="45700">
            <a:noAutofit/>
          </a:bodyPr>
          <a:lstStyle/>
          <a:p>
            <a:pPr indent="-342900" lvl="0" marL="342900" marR="0" rtl="1" algn="r">
              <a:lnSpc>
                <a:spcPct val="100000"/>
              </a:lnSpc>
              <a:spcBef>
                <a:spcPts val="0"/>
              </a:spcBef>
              <a:spcAft>
                <a:spcPts val="0"/>
              </a:spcAft>
              <a:buClr>
                <a:schemeClr val="dk1"/>
              </a:buClr>
              <a:buSzPts val="2000"/>
              <a:buFont typeface="Arial"/>
              <a:buNone/>
            </a:pPr>
            <a:r>
              <a:rPr b="1" i="1" lang="en-US" sz="2000" u="sng">
                <a:solidFill>
                  <a:schemeClr val="hlink"/>
                </a:solidFill>
                <a:latin typeface="Arial"/>
                <a:ea typeface="Arial"/>
                <a:cs typeface="Arial"/>
                <a:sym typeface="Arial"/>
                <a:hlinkClick r:id="rId3"/>
              </a:rPr>
              <a:t>http://www.education.gov.il/moe/hagut/shavuot/rut_5.htm</a:t>
            </a:r>
            <a:endParaRPr/>
          </a:p>
          <a:p>
            <a:pPr indent="-215900" lvl="0" marL="342900" marR="0" rtl="1" algn="r">
              <a:lnSpc>
                <a:spcPct val="100000"/>
              </a:lnSpc>
              <a:spcBef>
                <a:spcPts val="400"/>
              </a:spcBef>
              <a:spcAft>
                <a:spcPts val="0"/>
              </a:spcAft>
              <a:buClr>
                <a:schemeClr val="dk1"/>
              </a:buClr>
              <a:buSzPts val="2000"/>
              <a:buFont typeface="Arial"/>
              <a:buNone/>
            </a:pPr>
            <a:r>
              <a:t/>
            </a:r>
            <a:endParaRPr b="1" i="1" sz="2000" u="sng">
              <a:solidFill>
                <a:schemeClr val="hlink"/>
              </a:solidFill>
              <a:latin typeface="Arial"/>
              <a:ea typeface="Arial"/>
              <a:cs typeface="Arial"/>
              <a:sym typeface="Arial"/>
              <a:hlinkClick r:id="rId4"/>
            </a:endParaRPr>
          </a:p>
        </p:txBody>
      </p:sp>
      <p:pic>
        <p:nvPicPr>
          <p:cNvPr id="361" name="Google Shape;361;p44"/>
          <p:cNvPicPr preferRelativeResize="0"/>
          <p:nvPr/>
        </p:nvPicPr>
        <p:blipFill rotWithShape="1">
          <a:blip r:embed="rId5">
            <a:alphaModFix/>
          </a:blip>
          <a:srcRect b="0" l="0" r="0" t="0"/>
          <a:stretch/>
        </p:blipFill>
        <p:spPr>
          <a:xfrm>
            <a:off x="0" y="304800"/>
            <a:ext cx="1905000" cy="6019800"/>
          </a:xfrm>
          <a:prstGeom prst="rect">
            <a:avLst/>
          </a:prstGeom>
          <a:noFill/>
          <a:ln>
            <a:noFill/>
          </a:ln>
        </p:spPr>
      </p:pic>
      <p:sp>
        <p:nvSpPr>
          <p:cNvPr id="362" name="Google Shape;362;p44"/>
          <p:cNvSpPr txBox="1"/>
          <p:nvPr/>
        </p:nvSpPr>
        <p:spPr>
          <a:xfrm>
            <a:off x="1828800" y="1981200"/>
            <a:ext cx="4451350"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6"/>
              </a:rPr>
              <a:t>http://www.chagim.org.il/shavoot6.html</a:t>
            </a:r>
            <a:endParaRPr/>
          </a:p>
          <a:p>
            <a:pPr indent="0" lvl="0" marL="0" marR="0" rtl="1" algn="r">
              <a:lnSpc>
                <a:spcPct val="100000"/>
              </a:lnSpc>
              <a:spcBef>
                <a:spcPts val="0"/>
              </a:spcBef>
              <a:spcAft>
                <a:spcPts val="0"/>
              </a:spcAft>
              <a:buNone/>
            </a:pPr>
            <a:r>
              <a:t/>
            </a:r>
            <a:endParaRPr b="1" i="1" sz="1800" u="sng">
              <a:solidFill>
                <a:schemeClr val="hlink"/>
              </a:solidFill>
              <a:latin typeface="Arial"/>
              <a:ea typeface="Arial"/>
              <a:cs typeface="Arial"/>
              <a:sym typeface="Arial"/>
              <a:hlinkClick r:id="rId7"/>
            </a:endParaRPr>
          </a:p>
        </p:txBody>
      </p:sp>
      <p:sp>
        <p:nvSpPr>
          <p:cNvPr id="363" name="Google Shape;363;p44"/>
          <p:cNvSpPr txBox="1"/>
          <p:nvPr/>
        </p:nvSpPr>
        <p:spPr>
          <a:xfrm>
            <a:off x="1828800" y="2514600"/>
            <a:ext cx="4965700"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8"/>
              </a:rPr>
              <a:t>http://lib.cet.ac.il/Pages/item.asp?item=4800</a:t>
            </a:r>
            <a:endParaRPr/>
          </a:p>
          <a:p>
            <a:pPr indent="0" lvl="0" marL="0" marR="0" rtl="1" algn="r">
              <a:lnSpc>
                <a:spcPct val="100000"/>
              </a:lnSpc>
              <a:spcBef>
                <a:spcPts val="0"/>
              </a:spcBef>
              <a:spcAft>
                <a:spcPts val="0"/>
              </a:spcAft>
              <a:buNone/>
            </a:pPr>
            <a:r>
              <a:t/>
            </a:r>
            <a:endParaRPr b="1" i="1" sz="1800" u="sng">
              <a:solidFill>
                <a:schemeClr val="hlink"/>
              </a:solidFill>
              <a:latin typeface="Arial"/>
              <a:ea typeface="Arial"/>
              <a:cs typeface="Arial"/>
              <a:sym typeface="Arial"/>
              <a:hlinkClick r:id="rId9"/>
            </a:endParaRPr>
          </a:p>
        </p:txBody>
      </p:sp>
      <p:sp>
        <p:nvSpPr>
          <p:cNvPr id="364" name="Google Shape;364;p44"/>
          <p:cNvSpPr txBox="1"/>
          <p:nvPr/>
        </p:nvSpPr>
        <p:spPr>
          <a:xfrm>
            <a:off x="1682750" y="2971800"/>
            <a:ext cx="7461250" cy="91598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10"/>
              </a:rPr>
              <a:t>http://www.aish.com/hebShavuot/ShavuotThemes/Lively_Overview</a:t>
            </a:r>
            <a:endParaRPr/>
          </a:p>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11"/>
              </a:rPr>
              <a:t>_of_The_Book_of_Ruth.asp</a:t>
            </a:r>
            <a:endParaRPr/>
          </a:p>
          <a:p>
            <a:pPr indent="0" lvl="0" marL="0" marR="0" rtl="1" algn="r">
              <a:lnSpc>
                <a:spcPct val="100000"/>
              </a:lnSpc>
              <a:spcBef>
                <a:spcPts val="0"/>
              </a:spcBef>
              <a:spcAft>
                <a:spcPts val="0"/>
              </a:spcAft>
              <a:buNone/>
            </a:pPr>
            <a:r>
              <a:t/>
            </a:r>
            <a:endParaRPr b="1" i="1" sz="1800" u="sng">
              <a:solidFill>
                <a:schemeClr val="hlink"/>
              </a:solidFill>
              <a:latin typeface="Arial"/>
              <a:ea typeface="Arial"/>
              <a:cs typeface="Arial"/>
              <a:sym typeface="Arial"/>
              <a:hlinkClick r:id="rId12"/>
            </a:endParaRPr>
          </a:p>
        </p:txBody>
      </p:sp>
      <p:sp>
        <p:nvSpPr>
          <p:cNvPr id="365" name="Google Shape;365;p44"/>
          <p:cNvSpPr txBox="1"/>
          <p:nvPr/>
        </p:nvSpPr>
        <p:spPr>
          <a:xfrm>
            <a:off x="1600200" y="3733800"/>
            <a:ext cx="7321550"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13"/>
              </a:rPr>
              <a:t>http://www.hofesh.org.il/freeclass/pirkei_tanach/01/04_ruth/1.html</a:t>
            </a:r>
            <a:endParaRPr/>
          </a:p>
          <a:p>
            <a:pPr indent="0" lvl="0" marL="0" marR="0" rtl="1" algn="r">
              <a:lnSpc>
                <a:spcPct val="100000"/>
              </a:lnSpc>
              <a:spcBef>
                <a:spcPts val="0"/>
              </a:spcBef>
              <a:spcAft>
                <a:spcPts val="0"/>
              </a:spcAft>
              <a:buNone/>
            </a:pPr>
            <a:r>
              <a:t/>
            </a:r>
            <a:endParaRPr b="1" i="1" sz="1800" u="sng">
              <a:solidFill>
                <a:schemeClr val="hlink"/>
              </a:solidFill>
              <a:latin typeface="Arial"/>
              <a:ea typeface="Arial"/>
              <a:cs typeface="Arial"/>
              <a:sym typeface="Arial"/>
              <a:hlinkClick r:id="rId14"/>
            </a:endParaRPr>
          </a:p>
        </p:txBody>
      </p:sp>
      <p:sp>
        <p:nvSpPr>
          <p:cNvPr id="366" name="Google Shape;366;p44"/>
          <p:cNvSpPr txBox="1"/>
          <p:nvPr/>
        </p:nvSpPr>
        <p:spPr>
          <a:xfrm>
            <a:off x="1676400" y="4191000"/>
            <a:ext cx="6750050" cy="91598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15"/>
              </a:rPr>
              <a:t>http://he.wikipedia.org/wiki/%D7%9E%D7%92%D7%99%D7%</a:t>
            </a:r>
            <a:endParaRPr/>
          </a:p>
          <a:p>
            <a:pPr indent="0" lvl="0" marL="0" marR="0" rtl="1" algn="r">
              <a:lnSpc>
                <a:spcPct val="100000"/>
              </a:lnSpc>
              <a:spcBef>
                <a:spcPts val="0"/>
              </a:spcBef>
              <a:spcAft>
                <a:spcPts val="0"/>
              </a:spcAft>
              <a:buClr>
                <a:schemeClr val="dk1"/>
              </a:buClr>
              <a:buSzPts val="1800"/>
              <a:buFont typeface="Arial"/>
              <a:buNone/>
            </a:pPr>
            <a:r>
              <a:rPr b="1" i="1" lang="en-US" sz="1800" u="sng">
                <a:solidFill>
                  <a:schemeClr val="hlink"/>
                </a:solidFill>
                <a:latin typeface="Arial"/>
                <a:ea typeface="Arial"/>
                <a:cs typeface="Arial"/>
                <a:sym typeface="Arial"/>
                <a:hlinkClick r:id="rId16"/>
              </a:rPr>
              <a:t>9C%D7%AA_%D7%A8%D7%95%D7%AA</a:t>
            </a:r>
            <a:endParaRPr/>
          </a:p>
          <a:p>
            <a:pPr indent="0" lvl="0" marL="0" marR="0" rtl="1" algn="r">
              <a:lnSpc>
                <a:spcPct val="100000"/>
              </a:lnSpc>
              <a:spcBef>
                <a:spcPts val="0"/>
              </a:spcBef>
              <a:spcAft>
                <a:spcPts val="0"/>
              </a:spcAft>
              <a:buNone/>
            </a:pPr>
            <a:r>
              <a:t/>
            </a:r>
            <a:endParaRPr b="1" i="1" sz="1800" u="sng">
              <a:solidFill>
                <a:schemeClr val="hlink"/>
              </a:solidFill>
              <a:latin typeface="Arial"/>
              <a:ea typeface="Arial"/>
              <a:cs typeface="Arial"/>
              <a:sym typeface="Arial"/>
              <a:hlinkClick r:id="rId17"/>
            </a:endParaRPr>
          </a:p>
        </p:txBody>
      </p:sp>
    </p:spTree>
  </p:cSld>
  <p:clrMapOvr>
    <a:masterClrMapping/>
  </p:clrMapOvr>
</p:sld>
</file>

<file path=ppt/theme/theme1.xml><?xml version="1.0" encoding="utf-8"?>
<a:theme xmlns:a="http://schemas.openxmlformats.org/drawingml/2006/main" xmlns:r="http://schemas.openxmlformats.org/officeDocument/2006/relationships" name="עיצוב ברירת מחדל">
  <a:themeElements>
    <a:clrScheme name="עיצוב ברירת מחדל">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