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1FAAAF4-7557-433F-BAB2-D0EE7E2403A7}">
  <a:tblStyle styleId="{01FAAAF4-7557-433F-BAB2-D0EE7E2403A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6" name="Google Shape;16;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2" name="Google Shape;22;p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23" name="Shape 23"/>
        <p:cNvGrpSpPr/>
        <p:nvPr/>
      </p:nvGrpSpPr>
      <p:grpSpPr>
        <a:xfrm>
          <a:off x="0" y="0"/>
          <a:ext cx="0" cy="0"/>
          <a:chOff x="0" y="0"/>
          <a:chExt cx="0" cy="0"/>
        </a:xfrm>
      </p:grpSpPr>
      <p:sp>
        <p:nvSpPr>
          <p:cNvPr id="24" name="Google Shape;24;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6" name="Google Shape;26;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1" name="Google Shape;3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2" name="Google Shape;32;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6" name="Google Shape;36;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7" name="Google Shape;37;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8" name="Google Shape;38;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9" name="Google Shape;39;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3" name="Google Shape;43;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4" name="Google Shape;44;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5" name="Google Shape;45;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6" name="Google Shape;46;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7" name="Google Shape;4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8" name="Google Shape;48;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3" name="Google Shape;53;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1" algn="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7" name="Google Shape;67;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3" name="Google Shape;73;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9" name="Google Shape;79;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9FC"/>
            </a:gs>
            <a:gs pos="32000">
              <a:srgbClr val="B3D1EC"/>
            </a:gs>
            <a:gs pos="46000">
              <a:srgbClr val="B3D1EC"/>
            </a:gs>
            <a:gs pos="96000">
              <a:srgbClr val="FFFF00"/>
            </a:gs>
            <a:gs pos="100000">
              <a:srgbClr val="FFFF00"/>
            </a:gs>
          </a:gsLst>
          <a:lin ang="5400000"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888888"/>
                </a:solidFill>
                <a:latin typeface="Calibri"/>
                <a:ea typeface="Calibri"/>
                <a:cs typeface="Calibri"/>
                <a:sym typeface="Calibri"/>
              </a:defRPr>
            </a:lvl1pPr>
            <a:lvl2pPr indent="0" lvl="1" marL="0" marR="0" rtl="1" algn="l">
              <a:spcBef>
                <a:spcPts val="0"/>
              </a:spcBef>
              <a:buNone/>
              <a:defRPr b="0" i="0" sz="1200" u="none" cap="none" strike="noStrike">
                <a:solidFill>
                  <a:srgbClr val="888888"/>
                </a:solidFill>
                <a:latin typeface="Calibri"/>
                <a:ea typeface="Calibri"/>
                <a:cs typeface="Calibri"/>
                <a:sym typeface="Calibri"/>
              </a:defRPr>
            </a:lvl2pPr>
            <a:lvl3pPr indent="0" lvl="2" marL="0" marR="0" rtl="1" algn="l">
              <a:spcBef>
                <a:spcPts val="0"/>
              </a:spcBef>
              <a:buNone/>
              <a:defRPr b="0" i="0" sz="1200" u="none" cap="none" strike="noStrike">
                <a:solidFill>
                  <a:srgbClr val="888888"/>
                </a:solidFill>
                <a:latin typeface="Calibri"/>
                <a:ea typeface="Calibri"/>
                <a:cs typeface="Calibri"/>
                <a:sym typeface="Calibri"/>
              </a:defRPr>
            </a:lvl3pPr>
            <a:lvl4pPr indent="0" lvl="3" marL="0" marR="0" rtl="1" algn="l">
              <a:spcBef>
                <a:spcPts val="0"/>
              </a:spcBef>
              <a:buNone/>
              <a:defRPr b="0" i="0" sz="1200" u="none" cap="none" strike="noStrike">
                <a:solidFill>
                  <a:srgbClr val="888888"/>
                </a:solidFill>
                <a:latin typeface="Calibri"/>
                <a:ea typeface="Calibri"/>
                <a:cs typeface="Calibri"/>
                <a:sym typeface="Calibri"/>
              </a:defRPr>
            </a:lvl4pPr>
            <a:lvl5pPr indent="0" lvl="4" marL="0" marR="0" rtl="1" algn="l">
              <a:spcBef>
                <a:spcPts val="0"/>
              </a:spcBef>
              <a:buNone/>
              <a:defRPr b="0" i="0" sz="1200" u="none" cap="none" strike="noStrike">
                <a:solidFill>
                  <a:srgbClr val="888888"/>
                </a:solidFill>
                <a:latin typeface="Calibri"/>
                <a:ea typeface="Calibri"/>
                <a:cs typeface="Calibri"/>
                <a:sym typeface="Calibri"/>
              </a:defRPr>
            </a:lvl5pPr>
            <a:lvl6pPr indent="0" lvl="5" marL="0" marR="0" rtl="1" algn="l">
              <a:spcBef>
                <a:spcPts val="0"/>
              </a:spcBef>
              <a:buNone/>
              <a:defRPr b="0" i="0" sz="1200" u="none" cap="none" strike="noStrike">
                <a:solidFill>
                  <a:srgbClr val="888888"/>
                </a:solidFill>
                <a:latin typeface="Calibri"/>
                <a:ea typeface="Calibri"/>
                <a:cs typeface="Calibri"/>
                <a:sym typeface="Calibri"/>
              </a:defRPr>
            </a:lvl6pPr>
            <a:lvl7pPr indent="0" lvl="6" marL="0" marR="0" rtl="1" algn="l">
              <a:spcBef>
                <a:spcPts val="0"/>
              </a:spcBef>
              <a:buNone/>
              <a:defRPr b="0" i="0" sz="1200" u="none" cap="none" strike="noStrike">
                <a:solidFill>
                  <a:srgbClr val="888888"/>
                </a:solidFill>
                <a:latin typeface="Calibri"/>
                <a:ea typeface="Calibri"/>
                <a:cs typeface="Calibri"/>
                <a:sym typeface="Calibri"/>
              </a:defRPr>
            </a:lvl7pPr>
            <a:lvl8pPr indent="0" lvl="7" marL="0" marR="0" rtl="1" algn="l">
              <a:spcBef>
                <a:spcPts val="0"/>
              </a:spcBef>
              <a:buNone/>
              <a:defRPr b="0" i="0" sz="1200" u="none" cap="none" strike="noStrike">
                <a:solidFill>
                  <a:srgbClr val="888888"/>
                </a:solidFill>
                <a:latin typeface="Calibri"/>
                <a:ea typeface="Calibri"/>
                <a:cs typeface="Calibri"/>
                <a:sym typeface="Calibri"/>
              </a:defRPr>
            </a:lvl8pPr>
            <a:lvl9pPr indent="0" lvl="8" marL="0" marR="0" rtl="1" algn="l">
              <a:spcBef>
                <a:spcPts val="0"/>
              </a:spcBef>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1.png"/><Relationship Id="rId6"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nvSpPr>
        <p:spPr>
          <a:xfrm>
            <a:off x="1580445" y="903111"/>
            <a:ext cx="8760177" cy="433965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iw-IL" sz="13800" u="none" cap="none" strike="noStrike">
                <a:solidFill>
                  <a:schemeClr val="dk1"/>
                </a:solidFill>
                <a:latin typeface="Aharoni"/>
                <a:ea typeface="Aharoni"/>
                <a:cs typeface="Aharoni"/>
                <a:sym typeface="Aharoni"/>
              </a:rPr>
              <a:t>מצוות ומנהגי חג השבועות</a:t>
            </a:r>
            <a:endParaRPr sz="13800">
              <a:solidFill>
                <a:schemeClr val="dk1"/>
              </a:solidFill>
              <a:latin typeface="Aharoni"/>
              <a:ea typeface="Aharoni"/>
              <a:cs typeface="Aharoni"/>
              <a:sym typeface="Aharoni"/>
            </a:endParaRPr>
          </a:p>
        </p:txBody>
      </p:sp>
      <p:sp>
        <p:nvSpPr>
          <p:cNvPr id="85" name="Google Shape;85;p13"/>
          <p:cNvSpPr txBox="1"/>
          <p:nvPr/>
        </p:nvSpPr>
        <p:spPr>
          <a:xfrm>
            <a:off x="10872788" y="385763"/>
            <a:ext cx="914400"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Calibri"/>
                <a:ea typeface="Calibri"/>
                <a:cs typeface="Calibri"/>
                <a:sym typeface="Calibri"/>
              </a:rPr>
              <a:t>בס"ד</a:t>
            </a:r>
            <a:endParaRPr sz="1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
                                        </p:tgtEl>
                                        <p:attrNameLst>
                                          <p:attrName>style.visibility</p:attrName>
                                        </p:attrNameLst>
                                      </p:cBhvr>
                                      <p:to>
                                        <p:strVal val="visible"/>
                                      </p:to>
                                    </p:set>
                                    <p:anim calcmode="lin" valueType="num">
                                      <p:cBhvr additive="base">
                                        <p:cTn dur="500"/>
                                        <p:tgtEl>
                                          <p:spTgt spid="8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9FC"/>
            </a:gs>
            <a:gs pos="19000">
              <a:srgbClr val="FFE7F6"/>
            </a:gs>
            <a:gs pos="50000">
              <a:srgbClr val="B3D1EC"/>
            </a:gs>
            <a:gs pos="96000">
              <a:srgbClr val="FFFF00"/>
            </a:gs>
            <a:gs pos="100000">
              <a:srgbClr val="FFFF00"/>
            </a:gs>
          </a:gsLst>
          <a:lin ang="5400000" scaled="0"/>
        </a:gradFill>
      </p:bgPr>
    </p:bg>
    <p:spTree>
      <p:nvGrpSpPr>
        <p:cNvPr id="89" name="Shape 89"/>
        <p:cNvGrpSpPr/>
        <p:nvPr/>
      </p:nvGrpSpPr>
      <p:grpSpPr>
        <a:xfrm>
          <a:off x="0" y="0"/>
          <a:ext cx="0" cy="0"/>
          <a:chOff x="0" y="0"/>
          <a:chExt cx="0" cy="0"/>
        </a:xfrm>
      </p:grpSpPr>
      <p:sp>
        <p:nvSpPr>
          <p:cNvPr id="90" name="Google Shape;90;p14"/>
          <p:cNvSpPr txBox="1"/>
          <p:nvPr/>
        </p:nvSpPr>
        <p:spPr>
          <a:xfrm>
            <a:off x="757237" y="714375"/>
            <a:ext cx="11072813" cy="526297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בליל חג השבועות מאחרים להתפלל ערבית </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עד לאחר צאת הכוכבים,</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שכן אם יקדימו ויקבלו קדושת יום טוב בתפילה מבעוד יום,</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יחסר מעט מ49 ימי הספירה,</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והתורה אמרה:</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"שבע שבתות </a:t>
            </a:r>
            <a:r>
              <a:rPr b="1" i="1" lang="iw-IL" sz="4800" u="sng">
                <a:solidFill>
                  <a:schemeClr val="dk1"/>
                </a:solidFill>
                <a:latin typeface="Calibri"/>
                <a:ea typeface="Calibri"/>
                <a:cs typeface="Calibri"/>
                <a:sym typeface="Calibri"/>
              </a:rPr>
              <a:t>תמימות</a:t>
            </a:r>
            <a:r>
              <a:rPr lang="iw-IL" sz="4800">
                <a:solidFill>
                  <a:schemeClr val="dk1"/>
                </a:solidFill>
                <a:latin typeface="Calibri"/>
                <a:ea typeface="Calibri"/>
                <a:cs typeface="Calibri"/>
                <a:sym typeface="Calibri"/>
              </a:rPr>
              <a:t> תהיינה"</a:t>
            </a:r>
            <a:endParaRPr sz="4800">
              <a:solidFill>
                <a:schemeClr val="dk1"/>
              </a:solidFill>
              <a:latin typeface="Calibri"/>
              <a:ea typeface="Calibri"/>
              <a:cs typeface="Calibri"/>
              <a:sym typeface="Calibri"/>
            </a:endParaRPr>
          </a:p>
        </p:txBody>
      </p:sp>
      <p:pic>
        <p:nvPicPr>
          <p:cNvPr id="91" name="Google Shape;91;p14"/>
          <p:cNvPicPr preferRelativeResize="0"/>
          <p:nvPr/>
        </p:nvPicPr>
        <p:blipFill rotWithShape="1">
          <a:blip r:embed="rId3">
            <a:alphaModFix/>
          </a:blip>
          <a:srcRect b="0" l="0" r="0" t="0"/>
          <a:stretch/>
        </p:blipFill>
        <p:spPr>
          <a:xfrm>
            <a:off x="-9258300" y="3345864"/>
            <a:ext cx="12301537" cy="172856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2000"/>
                                        <p:tgtEl>
                                          <p:spTgt spid="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5"/>
          <p:cNvSpPr/>
          <p:nvPr/>
        </p:nvSpPr>
        <p:spPr>
          <a:xfrm>
            <a:off x="400050" y="1528585"/>
            <a:ext cx="11272838" cy="2457628"/>
          </a:xfrm>
          <a:prstGeom prst="rect">
            <a:avLst/>
          </a:prstGeom>
          <a:noFill/>
          <a:ln>
            <a:noFill/>
          </a:ln>
        </p:spPr>
        <p:txBody>
          <a:bodyPr anchorCtr="0" anchor="t" bIns="45700" lIns="91425" spcFirstLastPara="1" rIns="91425" wrap="square" tIns="45700">
            <a:noAutofit/>
          </a:bodyPr>
          <a:lstStyle/>
          <a:p>
            <a:pPr indent="0" lvl="0" marL="228600" marR="0" rtl="1" algn="just">
              <a:lnSpc>
                <a:spcPct val="150000"/>
              </a:lnSpc>
              <a:spcBef>
                <a:spcPts val="0"/>
              </a:spcBef>
              <a:spcAft>
                <a:spcPts val="0"/>
              </a:spcAft>
              <a:buNone/>
            </a:pPr>
            <a:r>
              <a:rPr lang="iw-IL" sz="2800">
                <a:solidFill>
                  <a:schemeClr val="dk1"/>
                </a:solidFill>
                <a:latin typeface="Times New Roman"/>
                <a:ea typeface="Times New Roman"/>
                <a:cs typeface="Times New Roman"/>
                <a:sym typeface="Times New Roman"/>
              </a:rPr>
              <a:t> </a:t>
            </a:r>
            <a:endParaRPr sz="4800">
              <a:solidFill>
                <a:schemeClr val="dk1"/>
              </a:solidFill>
              <a:latin typeface="Times New Roman"/>
              <a:ea typeface="Times New Roman"/>
              <a:cs typeface="Times New Roman"/>
              <a:sym typeface="Times New Roman"/>
            </a:endParaRPr>
          </a:p>
          <a:p>
            <a:pPr indent="0" lvl="0" marL="228600" marR="0" rtl="1" algn="r">
              <a:lnSpc>
                <a:spcPct val="150000"/>
              </a:lnSpc>
              <a:spcBef>
                <a:spcPts val="0"/>
              </a:spcBef>
              <a:spcAft>
                <a:spcPts val="0"/>
              </a:spcAft>
              <a:buNone/>
            </a:pPr>
            <a:r>
              <a:rPr lang="iw-IL" sz="3600">
                <a:solidFill>
                  <a:schemeClr val="dk1"/>
                </a:solidFill>
                <a:latin typeface="Times New Roman"/>
                <a:ea typeface="Times New Roman"/>
                <a:cs typeface="Times New Roman"/>
                <a:sym typeface="Times New Roman"/>
              </a:rPr>
              <a:t>כתבי בלשונך את הסיבה שמאחרים להתפלל תפילת ערבית בחג השבועות: </a:t>
            </a:r>
            <a:r>
              <a:rPr lang="iw-IL" sz="1800">
                <a:solidFill>
                  <a:schemeClr val="dk1"/>
                </a:solidFill>
                <a:latin typeface="Times New Roman"/>
                <a:ea typeface="Times New Roman"/>
                <a:cs typeface="Times New Roman"/>
                <a:sym typeface="Times New Roman"/>
              </a:rPr>
              <a:t>________________________________________________________</a:t>
            </a:r>
            <a:endParaRPr sz="2800">
              <a:solidFill>
                <a:schemeClr val="dk1"/>
              </a:solidFill>
              <a:latin typeface="Times New Roman"/>
              <a:ea typeface="Times New Roman"/>
              <a:cs typeface="Times New Roman"/>
              <a:sym typeface="Times New Roman"/>
            </a:endParaRPr>
          </a:p>
        </p:txBody>
      </p:sp>
      <p:pic>
        <p:nvPicPr>
          <p:cNvPr id="97" name="Google Shape;97;p15"/>
          <p:cNvPicPr preferRelativeResize="0"/>
          <p:nvPr/>
        </p:nvPicPr>
        <p:blipFill rotWithShape="1">
          <a:blip r:embed="rId3">
            <a:alphaModFix/>
          </a:blip>
          <a:srcRect b="0" l="0" r="0" t="0"/>
          <a:stretch/>
        </p:blipFill>
        <p:spPr>
          <a:xfrm>
            <a:off x="-5472111" y="457223"/>
            <a:ext cx="12301537" cy="1728565"/>
          </a:xfrm>
          <a:prstGeom prst="rect">
            <a:avLst/>
          </a:prstGeom>
          <a:noFill/>
          <a:ln>
            <a:noFill/>
          </a:ln>
        </p:spPr>
      </p:pic>
      <p:pic>
        <p:nvPicPr>
          <p:cNvPr id="98" name="Google Shape;98;p15"/>
          <p:cNvPicPr preferRelativeResize="0"/>
          <p:nvPr/>
        </p:nvPicPr>
        <p:blipFill rotWithShape="1">
          <a:blip r:embed="rId4">
            <a:alphaModFix/>
          </a:blip>
          <a:srcRect b="0" l="0" r="0" t="0"/>
          <a:stretch/>
        </p:blipFill>
        <p:spPr>
          <a:xfrm>
            <a:off x="238126" y="166488"/>
            <a:ext cx="2019300" cy="2019300"/>
          </a:xfrm>
          <a:prstGeom prst="rect">
            <a:avLst/>
          </a:prstGeom>
          <a:noFill/>
          <a:ln>
            <a:noFill/>
          </a:ln>
        </p:spPr>
      </p:pic>
      <p:pic>
        <p:nvPicPr>
          <p:cNvPr id="99" name="Google Shape;99;p15"/>
          <p:cNvPicPr preferRelativeResize="0"/>
          <p:nvPr/>
        </p:nvPicPr>
        <p:blipFill rotWithShape="1">
          <a:blip r:embed="rId5">
            <a:alphaModFix/>
          </a:blip>
          <a:srcRect b="0" l="0" r="0" t="0"/>
          <a:stretch/>
        </p:blipFill>
        <p:spPr>
          <a:xfrm>
            <a:off x="10753725" y="4778932"/>
            <a:ext cx="1090611" cy="154070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nvSpPr>
        <p:spPr>
          <a:xfrm>
            <a:off x="585787" y="1385887"/>
            <a:ext cx="11072813" cy="34163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7200">
                <a:solidFill>
                  <a:schemeClr val="dk1"/>
                </a:solidFill>
                <a:latin typeface="Calibri"/>
                <a:ea typeface="Calibri"/>
                <a:cs typeface="Calibri"/>
                <a:sym typeface="Calibri"/>
              </a:rPr>
              <a:t>נהגו כל ישראל להיות</a:t>
            </a:r>
            <a:endParaRPr/>
          </a:p>
          <a:p>
            <a:pPr indent="0" lvl="0" marL="0" marR="0" rtl="1" algn="ctr">
              <a:spcBef>
                <a:spcPts val="0"/>
              </a:spcBef>
              <a:spcAft>
                <a:spcPts val="0"/>
              </a:spcAft>
              <a:buNone/>
            </a:pPr>
            <a:r>
              <a:rPr lang="iw-IL" sz="7200">
                <a:solidFill>
                  <a:schemeClr val="dk1"/>
                </a:solidFill>
                <a:latin typeface="Calibri"/>
                <a:ea typeface="Calibri"/>
                <a:cs typeface="Calibri"/>
                <a:sym typeface="Calibri"/>
              </a:rPr>
              <a:t> נעורים בליל חג שבועות</a:t>
            </a:r>
            <a:endParaRPr/>
          </a:p>
          <a:p>
            <a:pPr indent="0" lvl="0" marL="0" marR="0" rtl="1" algn="ctr">
              <a:spcBef>
                <a:spcPts val="0"/>
              </a:spcBef>
              <a:spcAft>
                <a:spcPts val="0"/>
              </a:spcAft>
              <a:buNone/>
            </a:pPr>
            <a:r>
              <a:rPr lang="iw-IL" sz="7200">
                <a:solidFill>
                  <a:schemeClr val="dk1"/>
                </a:solidFill>
                <a:latin typeface="Calibri"/>
                <a:ea typeface="Calibri"/>
                <a:cs typeface="Calibri"/>
                <a:sym typeface="Calibri"/>
              </a:rPr>
              <a:t> ולומר תיקון ליל שבועות. </a:t>
            </a:r>
            <a:endParaRPr sz="7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17"/>
          <p:cNvPicPr preferRelativeResize="0"/>
          <p:nvPr/>
        </p:nvPicPr>
        <p:blipFill rotWithShape="1">
          <a:blip r:embed="rId3">
            <a:alphaModFix/>
          </a:blip>
          <a:srcRect b="0" l="0" r="0" t="0"/>
          <a:stretch/>
        </p:blipFill>
        <p:spPr>
          <a:xfrm>
            <a:off x="642938" y="1104751"/>
            <a:ext cx="11172825" cy="3824436"/>
          </a:xfrm>
          <a:prstGeom prst="rect">
            <a:avLst/>
          </a:prstGeom>
          <a:noFill/>
          <a:ln>
            <a:noFill/>
          </a:ln>
        </p:spPr>
      </p:pic>
      <p:pic>
        <p:nvPicPr>
          <p:cNvPr id="110" name="Google Shape;110;p17"/>
          <p:cNvPicPr preferRelativeResize="0"/>
          <p:nvPr/>
        </p:nvPicPr>
        <p:blipFill rotWithShape="1">
          <a:blip r:embed="rId4">
            <a:alphaModFix/>
          </a:blip>
          <a:srcRect b="0" l="0" r="0" t="0"/>
          <a:stretch/>
        </p:blipFill>
        <p:spPr>
          <a:xfrm>
            <a:off x="238126" y="166488"/>
            <a:ext cx="1376562" cy="1376562"/>
          </a:xfrm>
          <a:prstGeom prst="rect">
            <a:avLst/>
          </a:prstGeom>
          <a:noFill/>
          <a:ln>
            <a:noFill/>
          </a:ln>
        </p:spPr>
      </p:pic>
      <p:pic>
        <p:nvPicPr>
          <p:cNvPr id="111" name="Google Shape;111;p17"/>
          <p:cNvPicPr preferRelativeResize="0"/>
          <p:nvPr/>
        </p:nvPicPr>
        <p:blipFill rotWithShape="1">
          <a:blip r:embed="rId5">
            <a:alphaModFix/>
          </a:blip>
          <a:srcRect b="0" l="0" r="0" t="0"/>
          <a:stretch/>
        </p:blipFill>
        <p:spPr>
          <a:xfrm>
            <a:off x="10753725" y="4778932"/>
            <a:ext cx="1090611" cy="15407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nvSpPr>
        <p:spPr>
          <a:xfrm>
            <a:off x="642936" y="1714499"/>
            <a:ext cx="11072813" cy="3785652"/>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ביום חג השבועות מוציאים שני ספרי תורה.</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בראשון קוראים בפרשת יתרו מ"בחודש השלישי" עד סוף הסדרה. וקוראים את עשרת הדברות..</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ובשני קוראים למפטיר "וביום הביכורים" ומפטירים במרכבה דיחזקאל...</a:t>
            </a:r>
            <a:endParaRPr sz="4800">
              <a:solidFill>
                <a:schemeClr val="dk1"/>
              </a:solidFill>
              <a:latin typeface="Calibri"/>
              <a:ea typeface="Calibri"/>
              <a:cs typeface="Calibri"/>
              <a:sym typeface="Calibri"/>
            </a:endParaRPr>
          </a:p>
        </p:txBody>
      </p:sp>
      <p:pic>
        <p:nvPicPr>
          <p:cNvPr descr="Torah 1" id="117" name="Google Shape;117;p18"/>
          <p:cNvPicPr preferRelativeResize="0"/>
          <p:nvPr/>
        </p:nvPicPr>
        <p:blipFill rotWithShape="1">
          <a:blip r:embed="rId3">
            <a:alphaModFix/>
          </a:blip>
          <a:srcRect b="13039" l="-5872" r="0" t="0"/>
          <a:stretch/>
        </p:blipFill>
        <p:spPr>
          <a:xfrm>
            <a:off x="3674093" y="271463"/>
            <a:ext cx="1052735" cy="1042988"/>
          </a:xfrm>
          <a:prstGeom prst="rect">
            <a:avLst/>
          </a:prstGeom>
          <a:noFill/>
          <a:ln>
            <a:noFill/>
          </a:ln>
        </p:spPr>
      </p:pic>
      <p:pic>
        <p:nvPicPr>
          <p:cNvPr descr="Torah 1" id="118" name="Google Shape;118;p18"/>
          <p:cNvPicPr preferRelativeResize="0"/>
          <p:nvPr/>
        </p:nvPicPr>
        <p:blipFill rotWithShape="1">
          <a:blip r:embed="rId3">
            <a:alphaModFix/>
          </a:blip>
          <a:srcRect b="13039" l="-5872" r="0" t="0"/>
          <a:stretch/>
        </p:blipFill>
        <p:spPr>
          <a:xfrm>
            <a:off x="6717331" y="400050"/>
            <a:ext cx="1052735" cy="104298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822"/>
                                        <p:tgtEl>
                                          <p:spTgt spid="1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graphicFrame>
        <p:nvGraphicFramePr>
          <p:cNvPr id="123" name="Google Shape;123;p19"/>
          <p:cNvGraphicFramePr/>
          <p:nvPr/>
        </p:nvGraphicFramePr>
        <p:xfrm>
          <a:off x="2192142" y="2284524"/>
          <a:ext cx="3000000" cy="3000000"/>
        </p:xfrm>
        <a:graphic>
          <a:graphicData uri="http://schemas.openxmlformats.org/drawingml/2006/table">
            <a:tbl>
              <a:tblPr>
                <a:noFill/>
                <a:tableStyleId>{01FAAAF4-7557-433F-BAB2-D0EE7E2403A7}</a:tableStyleId>
              </a:tblPr>
              <a:tblGrid>
                <a:gridCol w="2483400"/>
                <a:gridCol w="2484275"/>
                <a:gridCol w="2484275"/>
              </a:tblGrid>
              <a:tr h="510175">
                <a:tc>
                  <a:txBody>
                    <a:bodyPr/>
                    <a:lstStyle/>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הפרשה :</a:t>
                      </a:r>
                      <a:endParaRPr sz="32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תוכן הפרשה:</a:t>
                      </a:r>
                      <a:endParaRPr sz="32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הקשר לחג השבועות:</a:t>
                      </a:r>
                      <a:endParaRPr sz="32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30550">
                <a:tc>
                  <a:txBody>
                    <a:bodyPr/>
                    <a:lstStyle/>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 </a:t>
                      </a:r>
                      <a:endParaRPr sz="3200" u="none" cap="none" strike="noStrike">
                        <a:latin typeface="Times New Roman"/>
                        <a:ea typeface="Times New Roman"/>
                        <a:cs typeface="Times New Roman"/>
                        <a:sym typeface="Times New Roman"/>
                      </a:endParaRPr>
                    </a:p>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פרשת יתרו</a:t>
                      </a:r>
                      <a:endParaRPr sz="3200" u="none" cap="none" strike="noStrike">
                        <a:latin typeface="Times New Roman"/>
                        <a:ea typeface="Times New Roman"/>
                        <a:cs typeface="Times New Roman"/>
                        <a:sym typeface="Times New Roman"/>
                      </a:endParaRPr>
                    </a:p>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 </a:t>
                      </a:r>
                      <a:endParaRPr sz="32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 </a:t>
                      </a:r>
                      <a:endParaRPr sz="32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 </a:t>
                      </a:r>
                      <a:endParaRPr sz="32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30550">
                <a:tc>
                  <a:txBody>
                    <a:bodyPr/>
                    <a:lstStyle/>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 </a:t>
                      </a:r>
                      <a:endParaRPr sz="3200" u="none" cap="none" strike="noStrike">
                        <a:latin typeface="Times New Roman"/>
                        <a:ea typeface="Times New Roman"/>
                        <a:cs typeface="Times New Roman"/>
                        <a:sym typeface="Times New Roman"/>
                      </a:endParaRPr>
                    </a:p>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פרשיית הביכורים</a:t>
                      </a:r>
                      <a:endParaRPr sz="3200" u="none" cap="none" strike="noStrike">
                        <a:latin typeface="Times New Roman"/>
                        <a:ea typeface="Times New Roman"/>
                        <a:cs typeface="Times New Roman"/>
                        <a:sym typeface="Times New Roman"/>
                      </a:endParaRPr>
                    </a:p>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 </a:t>
                      </a:r>
                      <a:endParaRPr sz="32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 </a:t>
                      </a:r>
                      <a:endParaRPr sz="32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50000"/>
                        </a:lnSpc>
                        <a:spcBef>
                          <a:spcPts val="0"/>
                        </a:spcBef>
                        <a:spcAft>
                          <a:spcPts val="0"/>
                        </a:spcAft>
                        <a:buNone/>
                      </a:pPr>
                      <a:r>
                        <a:rPr lang="iw-IL" sz="2000" u="none" cap="none" strike="noStrike">
                          <a:latin typeface="Times New Roman"/>
                          <a:ea typeface="Times New Roman"/>
                          <a:cs typeface="Times New Roman"/>
                          <a:sym typeface="Times New Roman"/>
                        </a:rPr>
                        <a:t> </a:t>
                      </a:r>
                      <a:endParaRPr sz="32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Torah 1" id="124" name="Google Shape;124;p19"/>
          <p:cNvPicPr preferRelativeResize="0"/>
          <p:nvPr/>
        </p:nvPicPr>
        <p:blipFill rotWithShape="1">
          <a:blip r:embed="rId3">
            <a:alphaModFix/>
          </a:blip>
          <a:srcRect b="13039" l="-5872" r="0" t="0"/>
          <a:stretch/>
        </p:blipFill>
        <p:spPr>
          <a:xfrm>
            <a:off x="9774849" y="4586298"/>
            <a:ext cx="1052735" cy="1042988"/>
          </a:xfrm>
          <a:prstGeom prst="rect">
            <a:avLst/>
          </a:prstGeom>
          <a:noFill/>
          <a:ln>
            <a:noFill/>
          </a:ln>
        </p:spPr>
      </p:pic>
      <p:pic>
        <p:nvPicPr>
          <p:cNvPr descr="Torah 1" id="125" name="Google Shape;125;p19"/>
          <p:cNvPicPr preferRelativeResize="0"/>
          <p:nvPr/>
        </p:nvPicPr>
        <p:blipFill rotWithShape="1">
          <a:blip r:embed="rId4">
            <a:alphaModFix/>
          </a:blip>
          <a:srcRect b="13039" l="-5872" r="0" t="0"/>
          <a:stretch/>
        </p:blipFill>
        <p:spPr>
          <a:xfrm>
            <a:off x="9774849" y="3067112"/>
            <a:ext cx="975822" cy="966787"/>
          </a:xfrm>
          <a:prstGeom prst="rect">
            <a:avLst/>
          </a:prstGeom>
          <a:noFill/>
          <a:ln>
            <a:noFill/>
          </a:ln>
        </p:spPr>
      </p:pic>
      <p:sp>
        <p:nvSpPr>
          <p:cNvPr id="126" name="Google Shape;126;p19"/>
          <p:cNvSpPr/>
          <p:nvPr/>
        </p:nvSpPr>
        <p:spPr>
          <a:xfrm>
            <a:off x="3633788" y="4516438"/>
            <a:ext cx="12192000" cy="457200"/>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sp>
        <p:nvSpPr>
          <p:cNvPr id="127" name="Google Shape;127;p19"/>
          <p:cNvSpPr/>
          <p:nvPr/>
        </p:nvSpPr>
        <p:spPr>
          <a:xfrm>
            <a:off x="2490146" y="538931"/>
            <a:ext cx="8095486" cy="1354217"/>
          </a:xfrm>
          <a:prstGeom prst="rect">
            <a:avLst/>
          </a:prstGeom>
          <a:noFill/>
          <a:ln>
            <a:noFill/>
          </a:ln>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chemeClr val="dk1"/>
              </a:buClr>
              <a:buSzPts val="3200"/>
              <a:buFont typeface="Arial"/>
              <a:buNone/>
            </a:pPr>
            <a:r>
              <a:rPr b="0" i="0" lang="iw-IL" sz="3200" u="none" cap="none" strike="noStrike">
                <a:solidFill>
                  <a:schemeClr val="dk1"/>
                </a:solidFill>
                <a:latin typeface="Arial"/>
                <a:ea typeface="Arial"/>
                <a:cs typeface="Arial"/>
                <a:sym typeface="Arial"/>
              </a:rPr>
              <a:t>ביום ראשון של שבועות מוציאים שני ספרי תורה:</a:t>
            </a:r>
            <a:endParaRPr b="0" i="0" sz="2800" u="none" cap="none" strike="noStrike">
              <a:solidFill>
                <a:schemeClr val="dk1"/>
              </a:solidFill>
              <a:latin typeface="Arial"/>
              <a:ea typeface="Arial"/>
              <a:cs typeface="Arial"/>
              <a:sym typeface="Arial"/>
            </a:endParaRPr>
          </a:p>
          <a:p>
            <a:pPr indent="0" lvl="0" marL="0" marR="0" rtl="1" algn="l">
              <a:lnSpc>
                <a:spcPct val="100000"/>
              </a:lnSpc>
              <a:spcBef>
                <a:spcPts val="0"/>
              </a:spcBef>
              <a:spcAft>
                <a:spcPts val="0"/>
              </a:spcAft>
              <a:buClr>
                <a:schemeClr val="dk1"/>
              </a:buClr>
              <a:buSzPts val="3200"/>
              <a:buFont typeface="Arial"/>
              <a:buNone/>
            </a:pPr>
            <a:r>
              <a:rPr b="0" i="0" lang="iw-IL" sz="3200" u="none" cap="none" strike="noStrike">
                <a:solidFill>
                  <a:schemeClr val="dk1"/>
                </a:solidFill>
                <a:latin typeface="Arial"/>
                <a:ea typeface="Arial"/>
                <a:cs typeface="Arial"/>
                <a:sym typeface="Arial"/>
              </a:rPr>
              <a:t>בספר הראשון קוראים בפרשת יתרו....</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128" name="Google Shape;128;p19"/>
          <p:cNvSpPr/>
          <p:nvPr/>
        </p:nvSpPr>
        <p:spPr>
          <a:xfrm>
            <a:off x="7791443" y="888409"/>
            <a:ext cx="2077813" cy="15696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br>
              <a:rPr b="0" i="0" lang="iw-IL" sz="3200" u="none" cap="none" strike="noStrike">
                <a:solidFill>
                  <a:schemeClr val="dk1"/>
                </a:solidFill>
                <a:latin typeface="Arial"/>
                <a:ea typeface="Arial"/>
                <a:cs typeface="Arial"/>
                <a:sym typeface="Arial"/>
              </a:rPr>
            </a:br>
            <a:endParaRPr b="0" i="0" sz="3200" u="none" cap="none" strike="noStrike">
              <a:solidFill>
                <a:schemeClr val="dk1"/>
              </a:solidFill>
              <a:latin typeface="Arial"/>
              <a:ea typeface="Arial"/>
              <a:cs typeface="Arial"/>
              <a:sym typeface="Arial"/>
            </a:endParaRPr>
          </a:p>
          <a:p>
            <a:pPr indent="0" lvl="0" marL="0" marR="0" rtl="1" algn="l">
              <a:lnSpc>
                <a:spcPct val="100000"/>
              </a:lnSpc>
              <a:spcBef>
                <a:spcPts val="0"/>
              </a:spcBef>
              <a:spcAft>
                <a:spcPts val="0"/>
              </a:spcAft>
              <a:buClr>
                <a:schemeClr val="dk1"/>
              </a:buClr>
              <a:buSzPts val="1400"/>
              <a:buFont typeface="Arial"/>
              <a:buNone/>
            </a:pPr>
            <a:r>
              <a:rPr b="0" i="0" lang="iw-IL" sz="1400" u="none" cap="none" strike="noStrike">
                <a:solidFill>
                  <a:schemeClr val="dk1"/>
                </a:solidFill>
                <a:latin typeface="Arial"/>
                <a:ea typeface="Arial"/>
                <a:cs typeface="Arial"/>
                <a:sym typeface="Arial"/>
              </a:rPr>
              <a:t>השלימי את הטבלה הבאה:</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pic>
        <p:nvPicPr>
          <p:cNvPr id="129" name="Google Shape;129;p19"/>
          <p:cNvPicPr preferRelativeResize="0"/>
          <p:nvPr/>
        </p:nvPicPr>
        <p:blipFill rotWithShape="1">
          <a:blip r:embed="rId5">
            <a:alphaModFix/>
          </a:blip>
          <a:srcRect b="0" l="0" r="0" t="0"/>
          <a:stretch/>
        </p:blipFill>
        <p:spPr>
          <a:xfrm>
            <a:off x="238126" y="166488"/>
            <a:ext cx="1535644" cy="1535644"/>
          </a:xfrm>
          <a:prstGeom prst="rect">
            <a:avLst/>
          </a:prstGeom>
          <a:noFill/>
          <a:ln>
            <a:noFill/>
          </a:ln>
        </p:spPr>
      </p:pic>
      <p:pic>
        <p:nvPicPr>
          <p:cNvPr id="130" name="Google Shape;130;p19"/>
          <p:cNvPicPr preferRelativeResize="0"/>
          <p:nvPr/>
        </p:nvPicPr>
        <p:blipFill rotWithShape="1">
          <a:blip r:embed="rId6">
            <a:alphaModFix/>
          </a:blip>
          <a:srcRect b="0" l="0" r="0" t="0"/>
          <a:stretch/>
        </p:blipFill>
        <p:spPr>
          <a:xfrm>
            <a:off x="11144251" y="5425548"/>
            <a:ext cx="914399" cy="129177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0"/>
          <p:cNvSpPr txBox="1"/>
          <p:nvPr/>
        </p:nvSpPr>
        <p:spPr>
          <a:xfrm>
            <a:off x="585786" y="1414462"/>
            <a:ext cx="11072813" cy="3416320"/>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5400">
                <a:solidFill>
                  <a:schemeClr val="dk1"/>
                </a:solidFill>
                <a:latin typeface="Calibri"/>
                <a:ea typeface="Calibri"/>
                <a:cs typeface="Calibri"/>
                <a:sym typeface="Calibri"/>
              </a:rPr>
              <a:t>מתקנת כ"ק אדמו"ר נשיא דורנו </a:t>
            </a:r>
            <a:endParaRPr/>
          </a:p>
          <a:p>
            <a:pPr indent="0" lvl="0" marL="0" marR="0" rtl="1" algn="ctr">
              <a:spcBef>
                <a:spcPts val="0"/>
              </a:spcBef>
              <a:spcAft>
                <a:spcPts val="0"/>
              </a:spcAft>
              <a:buNone/>
            </a:pPr>
            <a:r>
              <a:rPr lang="iw-IL" sz="5400">
                <a:solidFill>
                  <a:schemeClr val="dk1"/>
                </a:solidFill>
                <a:latin typeface="Calibri"/>
                <a:ea typeface="Calibri"/>
                <a:cs typeface="Calibri"/>
                <a:sym typeface="Calibri"/>
              </a:rPr>
              <a:t>להשתדל שלקריאת התורה בחג- עשרת הדברות</a:t>
            </a:r>
            <a:endParaRPr/>
          </a:p>
          <a:p>
            <a:pPr indent="0" lvl="0" marL="0" marR="0" rtl="1" algn="ctr">
              <a:spcBef>
                <a:spcPts val="0"/>
              </a:spcBef>
              <a:spcAft>
                <a:spcPts val="0"/>
              </a:spcAft>
              <a:buNone/>
            </a:pPr>
            <a:r>
              <a:rPr lang="iw-IL" sz="5400">
                <a:solidFill>
                  <a:schemeClr val="dk1"/>
                </a:solidFill>
                <a:latin typeface="Calibri"/>
                <a:ea typeface="Calibri"/>
                <a:cs typeface="Calibri"/>
                <a:sym typeface="Calibri"/>
              </a:rPr>
              <a:t> יאספו כל בני ישראל</a:t>
            </a:r>
            <a:endParaRPr/>
          </a:p>
          <a:p>
            <a:pPr indent="0" lvl="0" marL="0" marR="0" rtl="1" algn="ctr">
              <a:spcBef>
                <a:spcPts val="0"/>
              </a:spcBef>
              <a:spcAft>
                <a:spcPts val="0"/>
              </a:spcAft>
              <a:buNone/>
            </a:pPr>
            <a:r>
              <a:rPr lang="iw-IL" sz="5400">
                <a:solidFill>
                  <a:schemeClr val="dk1"/>
                </a:solidFill>
                <a:latin typeface="Calibri"/>
                <a:ea typeface="Calibri"/>
                <a:cs typeface="Calibri"/>
                <a:sym typeface="Calibri"/>
              </a:rPr>
              <a:t> ואפילו הקטנים והקטנות ביותר.</a:t>
            </a:r>
            <a:endParaRPr sz="5400">
              <a:solidFill>
                <a:schemeClr val="dk1"/>
              </a:solidFill>
              <a:latin typeface="Calibri"/>
              <a:ea typeface="Calibri"/>
              <a:cs typeface="Calibri"/>
              <a:sym typeface="Calibri"/>
            </a:endParaRPr>
          </a:p>
        </p:txBody>
      </p:sp>
      <p:pic>
        <p:nvPicPr>
          <p:cNvPr id="136" name="Google Shape;136;p20"/>
          <p:cNvPicPr preferRelativeResize="0"/>
          <p:nvPr/>
        </p:nvPicPr>
        <p:blipFill rotWithShape="1">
          <a:blip r:embed="rId3">
            <a:alphaModFix/>
          </a:blip>
          <a:srcRect b="0" l="0" r="0" t="0"/>
          <a:stretch/>
        </p:blipFill>
        <p:spPr>
          <a:xfrm>
            <a:off x="6529388" y="5143501"/>
            <a:ext cx="1367234" cy="928687"/>
          </a:xfrm>
          <a:prstGeom prst="rect">
            <a:avLst/>
          </a:prstGeom>
          <a:noFill/>
          <a:ln>
            <a:noFill/>
          </a:ln>
        </p:spPr>
      </p:pic>
      <p:pic>
        <p:nvPicPr>
          <p:cNvPr id="137" name="Google Shape;137;p20"/>
          <p:cNvPicPr preferRelativeResize="0"/>
          <p:nvPr/>
        </p:nvPicPr>
        <p:blipFill rotWithShape="1">
          <a:blip r:embed="rId4">
            <a:alphaModFix/>
          </a:blip>
          <a:srcRect b="0" l="0" r="0" t="0"/>
          <a:stretch/>
        </p:blipFill>
        <p:spPr>
          <a:xfrm flipH="1">
            <a:off x="4929188" y="5167318"/>
            <a:ext cx="1352578" cy="90487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1"/>
          <p:cNvPicPr preferRelativeResize="0"/>
          <p:nvPr/>
        </p:nvPicPr>
        <p:blipFill rotWithShape="1">
          <a:blip r:embed="rId3">
            <a:alphaModFix/>
          </a:blip>
          <a:srcRect b="0" l="0" r="0" t="0"/>
          <a:stretch/>
        </p:blipFill>
        <p:spPr>
          <a:xfrm>
            <a:off x="54315" y="614363"/>
            <a:ext cx="12137686" cy="3814761"/>
          </a:xfrm>
          <a:prstGeom prst="rect">
            <a:avLst/>
          </a:prstGeom>
          <a:noFill/>
          <a:ln>
            <a:noFill/>
          </a:ln>
        </p:spPr>
      </p:pic>
      <p:pic>
        <p:nvPicPr>
          <p:cNvPr id="143" name="Google Shape;143;p21"/>
          <p:cNvPicPr preferRelativeResize="0"/>
          <p:nvPr/>
        </p:nvPicPr>
        <p:blipFill rotWithShape="1">
          <a:blip r:embed="rId4">
            <a:alphaModFix/>
          </a:blip>
          <a:srcRect b="0" l="0" r="0" t="0"/>
          <a:stretch/>
        </p:blipFill>
        <p:spPr>
          <a:xfrm>
            <a:off x="6543675" y="4743451"/>
            <a:ext cx="1367234" cy="928687"/>
          </a:xfrm>
          <a:prstGeom prst="rect">
            <a:avLst/>
          </a:prstGeom>
          <a:noFill/>
          <a:ln>
            <a:noFill/>
          </a:ln>
        </p:spPr>
      </p:pic>
      <p:pic>
        <p:nvPicPr>
          <p:cNvPr id="144" name="Google Shape;144;p21"/>
          <p:cNvPicPr preferRelativeResize="0"/>
          <p:nvPr/>
        </p:nvPicPr>
        <p:blipFill rotWithShape="1">
          <a:blip r:embed="rId5">
            <a:alphaModFix/>
          </a:blip>
          <a:srcRect b="0" l="0" r="0" t="0"/>
          <a:stretch/>
        </p:blipFill>
        <p:spPr>
          <a:xfrm flipH="1">
            <a:off x="4943475" y="4767268"/>
            <a:ext cx="1352578" cy="904870"/>
          </a:xfrm>
          <a:prstGeom prst="rect">
            <a:avLst/>
          </a:prstGeom>
          <a:noFill/>
          <a:ln>
            <a:noFill/>
          </a:ln>
        </p:spPr>
      </p:pic>
      <p:pic>
        <p:nvPicPr>
          <p:cNvPr id="145" name="Google Shape;145;p21"/>
          <p:cNvPicPr preferRelativeResize="0"/>
          <p:nvPr/>
        </p:nvPicPr>
        <p:blipFill rotWithShape="1">
          <a:blip r:embed="rId6">
            <a:alphaModFix/>
          </a:blip>
          <a:srcRect b="0" l="0" r="0" t="0"/>
          <a:stretch/>
        </p:blipFill>
        <p:spPr>
          <a:xfrm>
            <a:off x="238126" y="109338"/>
            <a:ext cx="1033462" cy="1033462"/>
          </a:xfrm>
          <a:prstGeom prst="rect">
            <a:avLst/>
          </a:prstGeom>
          <a:noFill/>
          <a:ln>
            <a:noFill/>
          </a:ln>
        </p:spPr>
      </p:pic>
      <p:pic>
        <p:nvPicPr>
          <p:cNvPr id="146" name="Google Shape;146;p21"/>
          <p:cNvPicPr preferRelativeResize="0"/>
          <p:nvPr/>
        </p:nvPicPr>
        <p:blipFill rotWithShape="1">
          <a:blip r:embed="rId7">
            <a:alphaModFix/>
          </a:blip>
          <a:srcRect b="0" l="0" r="0" t="0"/>
          <a:stretch/>
        </p:blipFill>
        <p:spPr>
          <a:xfrm>
            <a:off x="10753725" y="4778932"/>
            <a:ext cx="1090611" cy="15407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2"/>
          <p:cNvSpPr txBox="1"/>
          <p:nvPr/>
        </p:nvSpPr>
        <p:spPr>
          <a:xfrm>
            <a:off x="628648" y="1585912"/>
            <a:ext cx="11072813" cy="258532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5400">
                <a:solidFill>
                  <a:schemeClr val="dk1"/>
                </a:solidFill>
                <a:latin typeface="Calibri"/>
                <a:ea typeface="Calibri"/>
                <a:cs typeface="Calibri"/>
                <a:sym typeface="Calibri"/>
              </a:rPr>
              <a:t>נוהגים לעמוד </a:t>
            </a:r>
            <a:endParaRPr/>
          </a:p>
          <a:p>
            <a:pPr indent="0" lvl="0" marL="0" marR="0" rtl="1" algn="ctr">
              <a:spcBef>
                <a:spcPts val="0"/>
              </a:spcBef>
              <a:spcAft>
                <a:spcPts val="0"/>
              </a:spcAft>
              <a:buNone/>
            </a:pPr>
            <a:r>
              <a:rPr lang="iw-IL" sz="5400">
                <a:solidFill>
                  <a:schemeClr val="dk1"/>
                </a:solidFill>
                <a:latin typeface="Calibri"/>
                <a:ea typeface="Calibri"/>
                <a:cs typeface="Calibri"/>
                <a:sym typeface="Calibri"/>
              </a:rPr>
              <a:t>בעת קריאת עשרת הדברות</a:t>
            </a:r>
            <a:endParaRPr/>
          </a:p>
          <a:p>
            <a:pPr indent="0" lvl="0" marL="0" marR="0" rtl="1" algn="ctr">
              <a:spcBef>
                <a:spcPts val="0"/>
              </a:spcBef>
              <a:spcAft>
                <a:spcPts val="0"/>
              </a:spcAft>
              <a:buNone/>
            </a:pPr>
            <a:r>
              <a:rPr lang="iw-IL" sz="5400">
                <a:solidFill>
                  <a:schemeClr val="dk1"/>
                </a:solidFill>
                <a:latin typeface="Calibri"/>
                <a:ea typeface="Calibri"/>
                <a:cs typeface="Calibri"/>
                <a:sym typeface="Calibri"/>
              </a:rPr>
              <a:t> כשהפנים אל הספר תורה.</a:t>
            </a:r>
            <a:endParaRPr sz="5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23"/>
          <p:cNvPicPr preferRelativeResize="0"/>
          <p:nvPr/>
        </p:nvPicPr>
        <p:blipFill rotWithShape="1">
          <a:blip r:embed="rId3">
            <a:alphaModFix/>
          </a:blip>
          <a:srcRect b="0" l="0" r="0" t="0"/>
          <a:stretch/>
        </p:blipFill>
        <p:spPr>
          <a:xfrm>
            <a:off x="1365077" y="2457737"/>
            <a:ext cx="9593435" cy="3771614"/>
          </a:xfrm>
          <a:prstGeom prst="rect">
            <a:avLst/>
          </a:prstGeom>
          <a:noFill/>
          <a:ln>
            <a:noFill/>
          </a:ln>
        </p:spPr>
      </p:pic>
      <p:sp>
        <p:nvSpPr>
          <p:cNvPr id="157" name="Google Shape;157;p23"/>
          <p:cNvSpPr/>
          <p:nvPr/>
        </p:nvSpPr>
        <p:spPr>
          <a:xfrm>
            <a:off x="4333875" y="287912"/>
            <a:ext cx="6096000" cy="2169825"/>
          </a:xfrm>
          <a:prstGeom prst="rect">
            <a:avLst/>
          </a:prstGeom>
          <a:noFill/>
          <a:ln>
            <a:noFill/>
          </a:ln>
        </p:spPr>
        <p:txBody>
          <a:bodyPr anchorCtr="0" anchor="t" bIns="45700" lIns="91425" spcFirstLastPara="1" rIns="91425" wrap="square" tIns="45700">
            <a:noAutofit/>
          </a:bodyPr>
          <a:lstStyle/>
          <a:p>
            <a:pPr indent="0" lvl="0" marL="228600" marR="0" rtl="1" algn="just">
              <a:lnSpc>
                <a:spcPct val="150000"/>
              </a:lnSpc>
              <a:spcBef>
                <a:spcPts val="0"/>
              </a:spcBef>
              <a:spcAft>
                <a:spcPts val="0"/>
              </a:spcAft>
              <a:buNone/>
            </a:pPr>
            <a:r>
              <a:rPr b="1" lang="iw-IL" sz="1800">
                <a:solidFill>
                  <a:schemeClr val="dk1"/>
                </a:solidFill>
                <a:latin typeface="Times New Roman"/>
                <a:ea typeface="Times New Roman"/>
                <a:cs typeface="Times New Roman"/>
                <a:sym typeface="Times New Roman"/>
              </a:rPr>
              <a:t>לפניך תרשים של בית כנסת.</a:t>
            </a:r>
            <a:endParaRPr sz="2800">
              <a:solidFill>
                <a:schemeClr val="dk1"/>
              </a:solidFill>
              <a:latin typeface="Times New Roman"/>
              <a:ea typeface="Times New Roman"/>
              <a:cs typeface="Times New Roman"/>
              <a:sym typeface="Times New Roman"/>
            </a:endParaRPr>
          </a:p>
          <a:p>
            <a:pPr indent="0" lvl="0" marL="228600" marR="0" rtl="1" algn="just">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⇦סמני בחץ </a:t>
            </a:r>
            <a:r>
              <a:rPr lang="iw-IL" sz="1800" u="sng">
                <a:solidFill>
                  <a:schemeClr val="dk1"/>
                </a:solidFill>
                <a:latin typeface="Times New Roman"/>
                <a:ea typeface="Times New Roman"/>
                <a:cs typeface="Times New Roman"/>
                <a:sym typeface="Times New Roman"/>
              </a:rPr>
              <a:t>כחול </a:t>
            </a:r>
            <a:r>
              <a:rPr lang="iw-IL" sz="1800">
                <a:solidFill>
                  <a:schemeClr val="dk1"/>
                </a:solidFill>
                <a:latin typeface="Times New Roman"/>
                <a:ea typeface="Times New Roman"/>
                <a:cs typeface="Times New Roman"/>
                <a:sym typeface="Times New Roman"/>
              </a:rPr>
              <a:t> את הכיוון אליו על הילדה לעמוד בשעת התפילה.</a:t>
            </a:r>
            <a:endParaRPr sz="2800">
              <a:solidFill>
                <a:schemeClr val="dk1"/>
              </a:solidFill>
              <a:latin typeface="Times New Roman"/>
              <a:ea typeface="Times New Roman"/>
              <a:cs typeface="Times New Roman"/>
              <a:sym typeface="Times New Roman"/>
            </a:endParaRPr>
          </a:p>
          <a:p>
            <a:pPr indent="0" lvl="0" marL="228600" marR="0" rtl="1" algn="just">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⇦סמני בחץ </a:t>
            </a:r>
            <a:r>
              <a:rPr lang="iw-IL" sz="1800" u="sng">
                <a:solidFill>
                  <a:schemeClr val="dk1"/>
                </a:solidFill>
                <a:latin typeface="Times New Roman"/>
                <a:ea typeface="Times New Roman"/>
                <a:cs typeface="Times New Roman"/>
                <a:sym typeface="Times New Roman"/>
              </a:rPr>
              <a:t>אדום </a:t>
            </a:r>
            <a:r>
              <a:rPr lang="iw-IL" sz="1800">
                <a:solidFill>
                  <a:schemeClr val="dk1"/>
                </a:solidFill>
                <a:latin typeface="Times New Roman"/>
                <a:ea typeface="Times New Roman"/>
                <a:cs typeface="Times New Roman"/>
                <a:sym typeface="Times New Roman"/>
              </a:rPr>
              <a:t> את הכיון אליו על הילדה לעמוד בשעת קריאת 'עשרת הדברות'.</a:t>
            </a:r>
            <a:endParaRPr sz="2800">
              <a:solidFill>
                <a:schemeClr val="dk1"/>
              </a:solidFill>
              <a:latin typeface="Times New Roman"/>
              <a:ea typeface="Times New Roman"/>
              <a:cs typeface="Times New Roman"/>
              <a:sym typeface="Times New Roman"/>
            </a:endParaRPr>
          </a:p>
        </p:txBody>
      </p:sp>
      <p:pic>
        <p:nvPicPr>
          <p:cNvPr id="158" name="Google Shape;158;p23"/>
          <p:cNvPicPr preferRelativeResize="0"/>
          <p:nvPr/>
        </p:nvPicPr>
        <p:blipFill rotWithShape="1">
          <a:blip r:embed="rId4">
            <a:alphaModFix/>
          </a:blip>
          <a:srcRect b="0" l="0" r="0" t="0"/>
          <a:stretch/>
        </p:blipFill>
        <p:spPr>
          <a:xfrm>
            <a:off x="238126" y="166488"/>
            <a:ext cx="1126951" cy="1126951"/>
          </a:xfrm>
          <a:prstGeom prst="rect">
            <a:avLst/>
          </a:prstGeom>
          <a:noFill/>
          <a:ln>
            <a:noFill/>
          </a:ln>
        </p:spPr>
      </p:pic>
      <p:pic>
        <p:nvPicPr>
          <p:cNvPr id="159" name="Google Shape;159;p23"/>
          <p:cNvPicPr preferRelativeResize="0"/>
          <p:nvPr/>
        </p:nvPicPr>
        <p:blipFill rotWithShape="1">
          <a:blip r:embed="rId5">
            <a:alphaModFix/>
          </a:blip>
          <a:srcRect b="0" l="0" r="0" t="0"/>
          <a:stretch/>
        </p:blipFill>
        <p:spPr>
          <a:xfrm>
            <a:off x="10753725" y="4778932"/>
            <a:ext cx="1090611" cy="154070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4"/>
          <p:cNvSpPr txBox="1"/>
          <p:nvPr/>
        </p:nvSpPr>
        <p:spPr>
          <a:xfrm>
            <a:off x="728660" y="0"/>
            <a:ext cx="11072813" cy="618630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נוהגים לאכול מאכלי חלב בחג השבועות. וכיון </a:t>
            </a:r>
            <a:r>
              <a:rPr b="1" i="1" lang="iw-IL" sz="4800" u="sng">
                <a:solidFill>
                  <a:schemeClr val="dk1"/>
                </a:solidFill>
                <a:latin typeface="Calibri"/>
                <a:ea typeface="Calibri"/>
                <a:cs typeface="Calibri"/>
                <a:sym typeface="Calibri"/>
              </a:rPr>
              <a:t>שמצווה לאכול בשר </a:t>
            </a:r>
            <a:r>
              <a:rPr lang="iw-IL" sz="4800">
                <a:solidFill>
                  <a:schemeClr val="dk1"/>
                </a:solidFill>
                <a:latin typeface="Calibri"/>
                <a:ea typeface="Calibri"/>
                <a:cs typeface="Calibri"/>
                <a:sym typeface="Calibri"/>
              </a:rPr>
              <a:t>בכל יום טוב, לפיכך צריך להיזהר שלא להכשל באיסור בשר בחלב. </a:t>
            </a:r>
            <a:r>
              <a:rPr lang="iw-IL" sz="5400">
                <a:solidFill>
                  <a:schemeClr val="dk1"/>
                </a:solidFill>
                <a:latin typeface="Calibri"/>
                <a:ea typeface="Calibri"/>
                <a:cs typeface="Calibri"/>
                <a:sym typeface="Calibri"/>
              </a:rPr>
              <a:t>לאחר אכילת מאכלי חלב יש *</a:t>
            </a:r>
            <a:r>
              <a:rPr lang="iw-IL" sz="4800">
                <a:solidFill>
                  <a:schemeClr val="dk1"/>
                </a:solidFill>
                <a:latin typeface="Calibri"/>
                <a:ea typeface="Calibri"/>
                <a:cs typeface="Calibri"/>
                <a:sym typeface="Calibri"/>
              </a:rPr>
              <a:t>לקנח- לנקות סביב הפה. *להדיח- לשטוף את הפה</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*לברך ברכת המזון</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*לפרוס מפה אחרת על השולחן </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להמתין שעה</a:t>
            </a:r>
            <a:endParaRPr sz="4800">
              <a:solidFill>
                <a:schemeClr val="dk1"/>
              </a:solidFill>
              <a:latin typeface="Calibri"/>
              <a:ea typeface="Calibri"/>
              <a:cs typeface="Calibri"/>
              <a:sym typeface="Calibri"/>
            </a:endParaRPr>
          </a:p>
        </p:txBody>
      </p:sp>
      <p:pic>
        <p:nvPicPr>
          <p:cNvPr descr="Milk Carton and Glass 1" id="165" name="Google Shape;165;p24"/>
          <p:cNvPicPr preferRelativeResize="0"/>
          <p:nvPr/>
        </p:nvPicPr>
        <p:blipFill rotWithShape="1">
          <a:blip r:embed="rId3">
            <a:alphaModFix/>
          </a:blip>
          <a:srcRect b="0" l="0" r="0" t="0"/>
          <a:stretch/>
        </p:blipFill>
        <p:spPr>
          <a:xfrm>
            <a:off x="1019174" y="3843338"/>
            <a:ext cx="1151237" cy="17525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p:nvPr/>
        </p:nvSpPr>
        <p:spPr>
          <a:xfrm>
            <a:off x="1928813" y="939269"/>
            <a:ext cx="8601075" cy="4662815"/>
          </a:xfrm>
          <a:prstGeom prst="rect">
            <a:avLst/>
          </a:prstGeom>
          <a:noFill/>
          <a:ln>
            <a:noFill/>
          </a:ln>
        </p:spPr>
        <p:txBody>
          <a:bodyPr anchorCtr="0" anchor="t" bIns="45700" lIns="91425" spcFirstLastPara="1" rIns="91425" wrap="square" tIns="45700">
            <a:noAutofit/>
          </a:bodyPr>
          <a:lstStyle/>
          <a:p>
            <a:pPr indent="0" lvl="0" marL="228600" marR="0" rtl="1" algn="r">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מדוע במיוחד בחג השבועות יש להזהר מאיסור בשר וחלב?</a:t>
            </a:r>
            <a:endParaRPr sz="2800">
              <a:solidFill>
                <a:schemeClr val="dk1"/>
              </a:solidFill>
              <a:latin typeface="Times New Roman"/>
              <a:ea typeface="Times New Roman"/>
              <a:cs typeface="Times New Roman"/>
              <a:sym typeface="Times New Roman"/>
            </a:endParaRPr>
          </a:p>
          <a:p>
            <a:pPr indent="0" lvl="0" marL="228600" marR="0" rtl="1" algn="r">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____________________________________________________________________________.</a:t>
            </a:r>
            <a:endParaRPr sz="2800">
              <a:solidFill>
                <a:schemeClr val="dk1"/>
              </a:solidFill>
              <a:latin typeface="Times New Roman"/>
              <a:ea typeface="Times New Roman"/>
              <a:cs typeface="Times New Roman"/>
              <a:sym typeface="Times New Roman"/>
            </a:endParaRPr>
          </a:p>
          <a:p>
            <a:pPr indent="0" lvl="0" marL="228600" marR="0" rtl="1" algn="r">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כתבי את הפעולות שיש לעשות בין אכילת הסעודה החלבית🡨לבשרית:</a:t>
            </a:r>
            <a:endParaRPr sz="2800">
              <a:solidFill>
                <a:schemeClr val="dk1"/>
              </a:solidFill>
              <a:latin typeface="Times New Roman"/>
              <a:ea typeface="Times New Roman"/>
              <a:cs typeface="Times New Roman"/>
              <a:sym typeface="Times New Roman"/>
            </a:endParaRPr>
          </a:p>
          <a:p>
            <a:pPr indent="0" lvl="0" marL="228600" marR="0" rtl="1" algn="r">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1._______________________</a:t>
            </a:r>
            <a:endParaRPr sz="2800">
              <a:solidFill>
                <a:schemeClr val="dk1"/>
              </a:solidFill>
              <a:latin typeface="Times New Roman"/>
              <a:ea typeface="Times New Roman"/>
              <a:cs typeface="Times New Roman"/>
              <a:sym typeface="Times New Roman"/>
            </a:endParaRPr>
          </a:p>
          <a:p>
            <a:pPr indent="0" lvl="0" marL="228600" marR="0" rtl="1" algn="r">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2. ______________________</a:t>
            </a:r>
            <a:endParaRPr sz="2800">
              <a:solidFill>
                <a:schemeClr val="dk1"/>
              </a:solidFill>
              <a:latin typeface="Times New Roman"/>
              <a:ea typeface="Times New Roman"/>
              <a:cs typeface="Times New Roman"/>
              <a:sym typeface="Times New Roman"/>
            </a:endParaRPr>
          </a:p>
          <a:p>
            <a:pPr indent="0" lvl="0" marL="228600" marR="0" rtl="1" algn="r">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3. ______________________</a:t>
            </a:r>
            <a:endParaRPr sz="2800">
              <a:solidFill>
                <a:schemeClr val="dk1"/>
              </a:solidFill>
              <a:latin typeface="Times New Roman"/>
              <a:ea typeface="Times New Roman"/>
              <a:cs typeface="Times New Roman"/>
              <a:sym typeface="Times New Roman"/>
            </a:endParaRPr>
          </a:p>
          <a:p>
            <a:pPr indent="0" lvl="0" marL="228600" marR="0" rtl="1" algn="r">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4.______________________</a:t>
            </a:r>
            <a:endParaRPr sz="2800">
              <a:solidFill>
                <a:schemeClr val="dk1"/>
              </a:solidFill>
              <a:latin typeface="Times New Roman"/>
              <a:ea typeface="Times New Roman"/>
              <a:cs typeface="Times New Roman"/>
              <a:sym typeface="Times New Roman"/>
            </a:endParaRPr>
          </a:p>
          <a:p>
            <a:pPr indent="0" lvl="0" marL="228600" marR="0" rtl="1" algn="r">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5._______________________</a:t>
            </a:r>
            <a:endParaRPr sz="2800">
              <a:solidFill>
                <a:schemeClr val="dk1"/>
              </a:solidFill>
              <a:latin typeface="Times New Roman"/>
              <a:ea typeface="Times New Roman"/>
              <a:cs typeface="Times New Roman"/>
              <a:sym typeface="Times New Roman"/>
            </a:endParaRPr>
          </a:p>
          <a:p>
            <a:pPr indent="0" lvl="0" marL="228600" marR="0" rtl="1" algn="r">
              <a:lnSpc>
                <a:spcPct val="150000"/>
              </a:lnSpc>
              <a:spcBef>
                <a:spcPts val="0"/>
              </a:spcBef>
              <a:spcAft>
                <a:spcPts val="0"/>
              </a:spcAft>
              <a:buNone/>
            </a:pPr>
            <a:r>
              <a:rPr lang="iw-IL" sz="1800">
                <a:solidFill>
                  <a:schemeClr val="dk1"/>
                </a:solidFill>
                <a:latin typeface="Times New Roman"/>
                <a:ea typeface="Times New Roman"/>
                <a:cs typeface="Times New Roman"/>
                <a:sym typeface="Times New Roman"/>
              </a:rPr>
              <a:t>* יש הנוהגים לעשות קידוש, לאכול </a:t>
            </a:r>
            <a:r>
              <a:rPr lang="iw-IL" sz="1800" u="sng">
                <a:solidFill>
                  <a:schemeClr val="dk1"/>
                </a:solidFill>
                <a:latin typeface="Times New Roman"/>
                <a:ea typeface="Times New Roman"/>
                <a:cs typeface="Times New Roman"/>
                <a:sym typeface="Times New Roman"/>
              </a:rPr>
              <a:t>חלב</a:t>
            </a:r>
            <a:r>
              <a:rPr lang="iw-IL" sz="1800">
                <a:solidFill>
                  <a:schemeClr val="dk1"/>
                </a:solidFill>
                <a:latin typeface="Times New Roman"/>
                <a:ea typeface="Times New Roman"/>
                <a:cs typeface="Times New Roman"/>
                <a:sym typeface="Times New Roman"/>
              </a:rPr>
              <a:t>י מזונות </a:t>
            </a:r>
            <a:r>
              <a:rPr b="1" lang="iw-IL" sz="1800">
                <a:solidFill>
                  <a:schemeClr val="dk1"/>
                </a:solidFill>
                <a:latin typeface="Times New Roman"/>
                <a:ea typeface="Times New Roman"/>
                <a:cs typeface="Times New Roman"/>
                <a:sym typeface="Times New Roman"/>
              </a:rPr>
              <a:t>ללא נטילת ידיים</a:t>
            </a:r>
            <a:r>
              <a:rPr lang="iw-IL" sz="1800">
                <a:solidFill>
                  <a:schemeClr val="dk1"/>
                </a:solidFill>
                <a:latin typeface="Times New Roman"/>
                <a:ea typeface="Times New Roman"/>
                <a:cs typeface="Times New Roman"/>
                <a:sym typeface="Times New Roman"/>
              </a:rPr>
              <a:t>, לברך ברכה אחרונה, להמתין שעה ורק אז </a:t>
            </a:r>
            <a:r>
              <a:rPr b="1" lang="iw-IL" sz="1800" u="sng">
                <a:solidFill>
                  <a:schemeClr val="dk1"/>
                </a:solidFill>
                <a:latin typeface="Times New Roman"/>
                <a:ea typeface="Times New Roman"/>
                <a:cs typeface="Times New Roman"/>
                <a:sym typeface="Times New Roman"/>
              </a:rPr>
              <a:t>ליטול ידיים לסעודה בשרית.</a:t>
            </a:r>
            <a:endParaRPr sz="2800">
              <a:solidFill>
                <a:schemeClr val="dk1"/>
              </a:solidFill>
              <a:latin typeface="Times New Roman"/>
              <a:ea typeface="Times New Roman"/>
              <a:cs typeface="Times New Roman"/>
              <a:sym typeface="Times New Roman"/>
            </a:endParaRPr>
          </a:p>
        </p:txBody>
      </p:sp>
      <p:pic>
        <p:nvPicPr>
          <p:cNvPr descr="Milk Carton and Glass 1" id="171" name="Google Shape;171;p25"/>
          <p:cNvPicPr preferRelativeResize="0"/>
          <p:nvPr/>
        </p:nvPicPr>
        <p:blipFill rotWithShape="1">
          <a:blip r:embed="rId3">
            <a:alphaModFix/>
          </a:blip>
          <a:srcRect b="0" l="0" r="0" t="0"/>
          <a:stretch/>
        </p:blipFill>
        <p:spPr>
          <a:xfrm>
            <a:off x="690562" y="1471613"/>
            <a:ext cx="1151237" cy="1752568"/>
          </a:xfrm>
          <a:prstGeom prst="rect">
            <a:avLst/>
          </a:prstGeom>
          <a:noFill/>
          <a:ln>
            <a:noFill/>
          </a:ln>
        </p:spPr>
      </p:pic>
      <p:pic>
        <p:nvPicPr>
          <p:cNvPr id="172" name="Google Shape;172;p25"/>
          <p:cNvPicPr preferRelativeResize="0"/>
          <p:nvPr/>
        </p:nvPicPr>
        <p:blipFill rotWithShape="1">
          <a:blip r:embed="rId4">
            <a:alphaModFix/>
          </a:blip>
          <a:srcRect b="0" l="0" r="0" t="0"/>
          <a:stretch/>
        </p:blipFill>
        <p:spPr>
          <a:xfrm>
            <a:off x="238126" y="166488"/>
            <a:ext cx="933449" cy="933449"/>
          </a:xfrm>
          <a:prstGeom prst="rect">
            <a:avLst/>
          </a:prstGeom>
          <a:noFill/>
          <a:ln>
            <a:noFill/>
          </a:ln>
        </p:spPr>
      </p:pic>
      <p:pic>
        <p:nvPicPr>
          <p:cNvPr id="173" name="Google Shape;173;p25"/>
          <p:cNvPicPr preferRelativeResize="0"/>
          <p:nvPr/>
        </p:nvPicPr>
        <p:blipFill rotWithShape="1">
          <a:blip r:embed="rId5">
            <a:alphaModFix/>
          </a:blip>
          <a:srcRect b="0" l="0" r="0" t="0"/>
          <a:stretch/>
        </p:blipFill>
        <p:spPr>
          <a:xfrm>
            <a:off x="10753725" y="4778932"/>
            <a:ext cx="1090611" cy="154070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6"/>
          <p:cNvSpPr txBox="1"/>
          <p:nvPr/>
        </p:nvSpPr>
        <p:spPr>
          <a:xfrm>
            <a:off x="690562" y="671514"/>
            <a:ext cx="11072813" cy="101566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6000">
                <a:solidFill>
                  <a:schemeClr val="dk1"/>
                </a:solidFill>
                <a:latin typeface="Aharoni"/>
                <a:ea typeface="Aharoni"/>
                <a:cs typeface="Aharoni"/>
                <a:sym typeface="Aharoni"/>
              </a:rPr>
              <a:t>טעמים לאכילת מאכלי חלב וגבינה</a:t>
            </a:r>
            <a:endParaRPr sz="6000">
              <a:solidFill>
                <a:schemeClr val="dk1"/>
              </a:solidFill>
              <a:latin typeface="Aharoni"/>
              <a:ea typeface="Aharoni"/>
              <a:cs typeface="Aharoni"/>
              <a:sym typeface="Aharoni"/>
            </a:endParaRPr>
          </a:p>
        </p:txBody>
      </p:sp>
      <p:sp>
        <p:nvSpPr>
          <p:cNvPr id="179" name="Google Shape;179;p26"/>
          <p:cNvSpPr txBox="1"/>
          <p:nvPr/>
        </p:nvSpPr>
        <p:spPr>
          <a:xfrm>
            <a:off x="-271466" y="1819274"/>
            <a:ext cx="12463466" cy="4524315"/>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1.</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כשבני ישראל חזרו ממתן תורה</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אחרי ששמעו את ההלכות של כשרות הכלים והמאכלים,</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לא הייתה להם אפשרות להכשיר את הכלים</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ולשחוט בשר כשר,</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לכן הם אכלו רק מאכלי חלב</a:t>
            </a:r>
            <a:endParaRPr sz="4800">
              <a:solidFill>
                <a:schemeClr val="dk1"/>
              </a:solidFill>
              <a:latin typeface="Calibri"/>
              <a:ea typeface="Calibri"/>
              <a:cs typeface="Calibri"/>
              <a:sym typeface="Calibri"/>
            </a:endParaRPr>
          </a:p>
        </p:txBody>
      </p:sp>
      <p:pic>
        <p:nvPicPr>
          <p:cNvPr descr="Milk Carton and Glass 1" id="180" name="Google Shape;180;p26"/>
          <p:cNvPicPr preferRelativeResize="0"/>
          <p:nvPr/>
        </p:nvPicPr>
        <p:blipFill rotWithShape="1">
          <a:blip r:embed="rId3">
            <a:alphaModFix/>
          </a:blip>
          <a:srcRect b="0" l="0" r="0" t="0"/>
          <a:stretch/>
        </p:blipFill>
        <p:spPr>
          <a:xfrm>
            <a:off x="690562" y="1471613"/>
            <a:ext cx="1151237" cy="17525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7"/>
          <p:cNvSpPr txBox="1"/>
          <p:nvPr/>
        </p:nvSpPr>
        <p:spPr>
          <a:xfrm>
            <a:off x="690562" y="671514"/>
            <a:ext cx="11072813" cy="101566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6000">
                <a:solidFill>
                  <a:schemeClr val="dk1"/>
                </a:solidFill>
                <a:latin typeface="Aharoni"/>
                <a:ea typeface="Aharoni"/>
                <a:cs typeface="Aharoni"/>
                <a:sym typeface="Aharoni"/>
              </a:rPr>
              <a:t>טעמים לאכילת מאכלי חלב וגבינה</a:t>
            </a:r>
            <a:endParaRPr sz="6000">
              <a:solidFill>
                <a:schemeClr val="dk1"/>
              </a:solidFill>
              <a:latin typeface="Aharoni"/>
              <a:ea typeface="Aharoni"/>
              <a:cs typeface="Aharoni"/>
              <a:sym typeface="Aharoni"/>
            </a:endParaRPr>
          </a:p>
        </p:txBody>
      </p:sp>
      <p:sp>
        <p:nvSpPr>
          <p:cNvPr id="186" name="Google Shape;186;p27"/>
          <p:cNvSpPr txBox="1"/>
          <p:nvPr/>
        </p:nvSpPr>
        <p:spPr>
          <a:xfrm>
            <a:off x="-271466" y="2124075"/>
            <a:ext cx="12463466" cy="3046988"/>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2.</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בספר התהילים נקרא הר סיני בשם "גבנונים",</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לכן אוכלים זכר לשם הזה.</a:t>
            </a:r>
            <a:endParaRPr/>
          </a:p>
          <a:p>
            <a:pPr indent="0" lvl="0" marL="0" marR="0" rtl="1" algn="ctr">
              <a:spcBef>
                <a:spcPts val="0"/>
              </a:spcBef>
              <a:spcAft>
                <a:spcPts val="0"/>
              </a:spcAft>
              <a:buNone/>
            </a:pPr>
            <a:r>
              <a:t/>
            </a:r>
            <a:endParaRPr sz="4800">
              <a:solidFill>
                <a:schemeClr val="dk1"/>
              </a:solidFill>
              <a:latin typeface="Calibri"/>
              <a:ea typeface="Calibri"/>
              <a:cs typeface="Calibri"/>
              <a:sym typeface="Calibri"/>
            </a:endParaRPr>
          </a:p>
        </p:txBody>
      </p:sp>
      <p:pic>
        <p:nvPicPr>
          <p:cNvPr descr="Milk Carton and Glass 1" id="187" name="Google Shape;187;p27"/>
          <p:cNvPicPr preferRelativeResize="0"/>
          <p:nvPr/>
        </p:nvPicPr>
        <p:blipFill rotWithShape="1">
          <a:blip r:embed="rId3">
            <a:alphaModFix/>
          </a:blip>
          <a:srcRect b="0" l="0" r="0" t="0"/>
          <a:stretch/>
        </p:blipFill>
        <p:spPr>
          <a:xfrm>
            <a:off x="690562" y="1471613"/>
            <a:ext cx="1151237" cy="1752568"/>
          </a:xfrm>
          <a:prstGeom prst="rect">
            <a:avLst/>
          </a:prstGeom>
          <a:noFill/>
          <a:ln>
            <a:noFill/>
          </a:ln>
        </p:spPr>
      </p:pic>
      <p:pic>
        <p:nvPicPr>
          <p:cNvPr descr="Milk Carton and Glass 1" id="188" name="Google Shape;188;p27"/>
          <p:cNvPicPr preferRelativeResize="0"/>
          <p:nvPr/>
        </p:nvPicPr>
        <p:blipFill rotWithShape="1">
          <a:blip r:embed="rId3">
            <a:alphaModFix/>
          </a:blip>
          <a:srcRect b="0" l="0" r="0" t="0"/>
          <a:stretch/>
        </p:blipFill>
        <p:spPr>
          <a:xfrm>
            <a:off x="690561" y="1247791"/>
            <a:ext cx="1151237" cy="175256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2000" fill="hold"/>
                                        <p:tgtEl>
                                          <p:spTgt spid="186"/>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8"/>
          <p:cNvSpPr txBox="1"/>
          <p:nvPr/>
        </p:nvSpPr>
        <p:spPr>
          <a:xfrm>
            <a:off x="690562" y="671514"/>
            <a:ext cx="11072813" cy="101566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6000">
                <a:solidFill>
                  <a:schemeClr val="dk1"/>
                </a:solidFill>
                <a:latin typeface="Aharoni"/>
                <a:ea typeface="Aharoni"/>
                <a:cs typeface="Aharoni"/>
                <a:sym typeface="Aharoni"/>
              </a:rPr>
              <a:t>טעמים לאכילת מאכלי חלב וגבינה</a:t>
            </a:r>
            <a:endParaRPr sz="6000">
              <a:solidFill>
                <a:schemeClr val="dk1"/>
              </a:solidFill>
              <a:latin typeface="Aharoni"/>
              <a:ea typeface="Aharoni"/>
              <a:cs typeface="Aharoni"/>
              <a:sym typeface="Aharoni"/>
            </a:endParaRPr>
          </a:p>
        </p:txBody>
      </p:sp>
      <p:sp>
        <p:nvSpPr>
          <p:cNvPr id="194" name="Google Shape;194;p28"/>
          <p:cNvSpPr txBox="1"/>
          <p:nvPr/>
        </p:nvSpPr>
        <p:spPr>
          <a:xfrm>
            <a:off x="-271466" y="2124075"/>
            <a:ext cx="12463466" cy="2308324"/>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3.</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על הלומד תורה נאמר: "דבש וחלב תחת לשונך"</a:t>
            </a:r>
            <a:endParaRPr/>
          </a:p>
          <a:p>
            <a:pPr indent="0" lvl="0" marL="0" marR="0" rtl="1" algn="ctr">
              <a:spcBef>
                <a:spcPts val="0"/>
              </a:spcBef>
              <a:spcAft>
                <a:spcPts val="0"/>
              </a:spcAft>
              <a:buNone/>
            </a:pPr>
            <a:r>
              <a:t/>
            </a:r>
            <a:endParaRPr sz="4800">
              <a:solidFill>
                <a:schemeClr val="dk1"/>
              </a:solidFill>
              <a:latin typeface="Calibri"/>
              <a:ea typeface="Calibri"/>
              <a:cs typeface="Calibri"/>
              <a:sym typeface="Calibri"/>
            </a:endParaRPr>
          </a:p>
        </p:txBody>
      </p:sp>
      <p:pic>
        <p:nvPicPr>
          <p:cNvPr descr="Milk Carton and Glass 1" id="195" name="Google Shape;195;p28"/>
          <p:cNvPicPr preferRelativeResize="0"/>
          <p:nvPr/>
        </p:nvPicPr>
        <p:blipFill rotWithShape="1">
          <a:blip r:embed="rId3">
            <a:alphaModFix/>
          </a:blip>
          <a:srcRect b="0" l="0" r="0" t="0"/>
          <a:stretch/>
        </p:blipFill>
        <p:spPr>
          <a:xfrm>
            <a:off x="5505449" y="4257676"/>
            <a:ext cx="1151237" cy="175256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200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29"/>
          <p:cNvPicPr preferRelativeResize="0"/>
          <p:nvPr/>
        </p:nvPicPr>
        <p:blipFill rotWithShape="1">
          <a:blip r:embed="rId3">
            <a:alphaModFix/>
          </a:blip>
          <a:srcRect b="0" l="0" r="0" t="0"/>
          <a:stretch/>
        </p:blipFill>
        <p:spPr>
          <a:xfrm>
            <a:off x="382450" y="2330768"/>
            <a:ext cx="11647625" cy="2324842"/>
          </a:xfrm>
          <a:prstGeom prst="rect">
            <a:avLst/>
          </a:prstGeom>
          <a:noFill/>
          <a:ln>
            <a:noFill/>
          </a:ln>
        </p:spPr>
      </p:pic>
      <p:pic>
        <p:nvPicPr>
          <p:cNvPr id="201" name="Google Shape;201;p29"/>
          <p:cNvPicPr preferRelativeResize="0"/>
          <p:nvPr/>
        </p:nvPicPr>
        <p:blipFill rotWithShape="1">
          <a:blip r:embed="rId4">
            <a:alphaModFix/>
          </a:blip>
          <a:srcRect b="0" l="0" r="0" t="0"/>
          <a:stretch/>
        </p:blipFill>
        <p:spPr>
          <a:xfrm>
            <a:off x="238126" y="166488"/>
            <a:ext cx="1505150" cy="1505150"/>
          </a:xfrm>
          <a:prstGeom prst="rect">
            <a:avLst/>
          </a:prstGeom>
          <a:noFill/>
          <a:ln>
            <a:noFill/>
          </a:ln>
        </p:spPr>
      </p:pic>
      <p:pic>
        <p:nvPicPr>
          <p:cNvPr id="202" name="Google Shape;202;p29"/>
          <p:cNvPicPr preferRelativeResize="0"/>
          <p:nvPr/>
        </p:nvPicPr>
        <p:blipFill rotWithShape="1">
          <a:blip r:embed="rId5">
            <a:alphaModFix/>
          </a:blip>
          <a:srcRect b="0" l="0" r="0" t="0"/>
          <a:stretch/>
        </p:blipFill>
        <p:spPr>
          <a:xfrm>
            <a:off x="10753725" y="4778932"/>
            <a:ext cx="1090611" cy="154070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0"/>
          <p:cNvSpPr txBox="1"/>
          <p:nvPr/>
        </p:nvSpPr>
        <p:spPr>
          <a:xfrm>
            <a:off x="714372" y="842963"/>
            <a:ext cx="11072813" cy="526297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נהגו לשטוח עשבים בבית הכנסת ובבתים בחג השבועות, זכר לשמחת מתן תורה. כן נהגו להעמיד אילנות בבית הכנסת ובבתים כדי להזכיר שבעצרת נידונים על פירות האילן ויתפללו עליהם. אבל בדורות שלפנינו ביטלו ענין האילנות והעשבים מטעם: שבזמננו זה חוק הגויים להעמיד אילנות בחג שלהם, התרחקות ממעשי הגויים ועבודה זרה.</a:t>
            </a:r>
            <a:endParaRPr sz="4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1"/>
          <p:cNvSpPr txBox="1"/>
          <p:nvPr/>
        </p:nvSpPr>
        <p:spPr>
          <a:xfrm>
            <a:off x="661987" y="485776"/>
            <a:ext cx="11072813" cy="101566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6000">
                <a:solidFill>
                  <a:schemeClr val="dk1"/>
                </a:solidFill>
                <a:latin typeface="Aharoni"/>
                <a:ea typeface="Aharoni"/>
                <a:cs typeface="Aharoni"/>
                <a:sym typeface="Aharoni"/>
              </a:rPr>
              <a:t>טעמים לקריאת מגילת רות</a:t>
            </a:r>
            <a:endParaRPr sz="6000">
              <a:solidFill>
                <a:schemeClr val="dk1"/>
              </a:solidFill>
              <a:latin typeface="Aharoni"/>
              <a:ea typeface="Aharoni"/>
              <a:cs typeface="Aharoni"/>
              <a:sym typeface="Aharoni"/>
            </a:endParaRPr>
          </a:p>
        </p:txBody>
      </p:sp>
      <p:sp>
        <p:nvSpPr>
          <p:cNvPr id="213" name="Google Shape;213;p31"/>
          <p:cNvSpPr txBox="1"/>
          <p:nvPr/>
        </p:nvSpPr>
        <p:spPr>
          <a:xfrm>
            <a:off x="-271466" y="1909762"/>
            <a:ext cx="12463466" cy="3785652"/>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1.</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לספר על היחוס של דוד המלך, </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שהיה הנין של רות.</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דוד המלך נולד ונפטר בחג השבועות.</a:t>
            </a:r>
            <a:endParaRPr/>
          </a:p>
          <a:p>
            <a:pPr indent="0" lvl="0" marL="0" marR="0" rtl="1" algn="ctr">
              <a:spcBef>
                <a:spcPts val="0"/>
              </a:spcBef>
              <a:spcAft>
                <a:spcPts val="0"/>
              </a:spcAft>
              <a:buNone/>
            </a:pPr>
            <a:r>
              <a:t/>
            </a:r>
            <a:endParaRPr sz="4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2"/>
          <p:cNvSpPr txBox="1"/>
          <p:nvPr/>
        </p:nvSpPr>
        <p:spPr>
          <a:xfrm>
            <a:off x="561974" y="300039"/>
            <a:ext cx="11072813" cy="101566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6000">
                <a:solidFill>
                  <a:schemeClr val="dk1"/>
                </a:solidFill>
                <a:latin typeface="Aharoni"/>
                <a:ea typeface="Aharoni"/>
                <a:cs typeface="Aharoni"/>
                <a:sym typeface="Aharoni"/>
              </a:rPr>
              <a:t>טעמים לקריאת מגילת רות</a:t>
            </a:r>
            <a:endParaRPr sz="6000">
              <a:solidFill>
                <a:schemeClr val="dk1"/>
              </a:solidFill>
              <a:latin typeface="Aharoni"/>
              <a:ea typeface="Aharoni"/>
              <a:cs typeface="Aharoni"/>
              <a:sym typeface="Aharoni"/>
            </a:endParaRPr>
          </a:p>
        </p:txBody>
      </p:sp>
      <p:sp>
        <p:nvSpPr>
          <p:cNvPr id="219" name="Google Shape;219;p32"/>
          <p:cNvSpPr txBox="1"/>
          <p:nvPr/>
        </p:nvSpPr>
        <p:spPr>
          <a:xfrm>
            <a:off x="-271466" y="1452563"/>
            <a:ext cx="12463466" cy="526297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2.</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ללמד שזוכים לתורה ע"י מסירות נפש,</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כמו רות שהתגיירה למרות כל הקשיים והעניות,</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ובסוף היא זכתה להיות "אמא של מלכות",</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גם אבותינו במתן תורה</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התקרבו לקדוש ברוך הוא כמו אצל רות..</a:t>
            </a:r>
            <a:endParaRPr/>
          </a:p>
          <a:p>
            <a:pPr indent="0" lvl="0" marL="0" marR="0" rtl="1" algn="ctr">
              <a:spcBef>
                <a:spcPts val="0"/>
              </a:spcBef>
              <a:spcAft>
                <a:spcPts val="0"/>
              </a:spcAft>
              <a:buNone/>
            </a:pPr>
            <a:r>
              <a:t/>
            </a:r>
            <a:endParaRPr sz="4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3"/>
          <p:cNvSpPr txBox="1"/>
          <p:nvPr/>
        </p:nvSpPr>
        <p:spPr>
          <a:xfrm>
            <a:off x="561974" y="300039"/>
            <a:ext cx="11072813" cy="101566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6000">
                <a:solidFill>
                  <a:schemeClr val="dk1"/>
                </a:solidFill>
                <a:latin typeface="Aharoni"/>
                <a:ea typeface="Aharoni"/>
                <a:cs typeface="Aharoni"/>
                <a:sym typeface="Aharoni"/>
              </a:rPr>
              <a:t>טעמים לקריאת מגילת רות</a:t>
            </a:r>
            <a:endParaRPr sz="6000">
              <a:solidFill>
                <a:schemeClr val="dk1"/>
              </a:solidFill>
              <a:latin typeface="Aharoni"/>
              <a:ea typeface="Aharoni"/>
              <a:cs typeface="Aharoni"/>
              <a:sym typeface="Aharoni"/>
            </a:endParaRPr>
          </a:p>
        </p:txBody>
      </p:sp>
      <p:sp>
        <p:nvSpPr>
          <p:cNvPr id="225" name="Google Shape;225;p33"/>
          <p:cNvSpPr txBox="1"/>
          <p:nvPr/>
        </p:nvSpPr>
        <p:spPr>
          <a:xfrm>
            <a:off x="-442916" y="1681163"/>
            <a:ext cx="12463466" cy="3046988"/>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4800">
                <a:solidFill>
                  <a:schemeClr val="dk1"/>
                </a:solidFill>
                <a:latin typeface="Calibri"/>
                <a:ea typeface="Calibri"/>
                <a:cs typeface="Calibri"/>
                <a:sym typeface="Calibri"/>
              </a:rPr>
              <a:t>3.</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כי הסיפור של רות היה בזמן קציר השעורים,</a:t>
            </a:r>
            <a:endParaRPr/>
          </a:p>
          <a:p>
            <a:pPr indent="0" lvl="0" marL="0" marR="0" rtl="1" algn="ctr">
              <a:spcBef>
                <a:spcPts val="0"/>
              </a:spcBef>
              <a:spcAft>
                <a:spcPts val="0"/>
              </a:spcAft>
              <a:buNone/>
            </a:pPr>
            <a:r>
              <a:rPr lang="iw-IL" sz="4800">
                <a:solidFill>
                  <a:schemeClr val="dk1"/>
                </a:solidFill>
                <a:latin typeface="Calibri"/>
                <a:ea typeface="Calibri"/>
                <a:cs typeface="Calibri"/>
                <a:sym typeface="Calibri"/>
              </a:rPr>
              <a:t> וזמן הקציר הוא בתקופת חג השבועות.</a:t>
            </a:r>
            <a:endParaRPr/>
          </a:p>
          <a:p>
            <a:pPr indent="0" lvl="0" marL="0" marR="0" rtl="1" algn="ctr">
              <a:spcBef>
                <a:spcPts val="0"/>
              </a:spcBef>
              <a:spcAft>
                <a:spcPts val="0"/>
              </a:spcAft>
              <a:buNone/>
            </a:pPr>
            <a:r>
              <a:t/>
            </a:r>
            <a:endParaRPr sz="4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2000"/>
                                        <p:tgtEl>
                                          <p:spTgt spid="225"/>
                                        </p:tgtEl>
                                      </p:cBhvr>
                                    </p:animEffect>
                                    <p:set>
                                      <p:cBhvr>
                                        <p:cTn dur="1" fill="hold">
                                          <p:stCondLst>
                                            <p:cond delay="2000"/>
                                          </p:stCondLst>
                                        </p:cTn>
                                        <p:tgtEl>
                                          <p:spTgt spid="22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4"/>
          <p:cNvSpPr txBox="1"/>
          <p:nvPr/>
        </p:nvSpPr>
        <p:spPr>
          <a:xfrm>
            <a:off x="404812" y="1771652"/>
            <a:ext cx="11072813" cy="2800767"/>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iw-IL" sz="8800">
                <a:solidFill>
                  <a:schemeClr val="dk1"/>
                </a:solidFill>
                <a:latin typeface="Aharoni"/>
                <a:ea typeface="Aharoni"/>
                <a:cs typeface="Aharoni"/>
                <a:sym typeface="Aharoni"/>
              </a:rPr>
              <a:t>שנזכה לקבל את התורה</a:t>
            </a:r>
            <a:endParaRPr/>
          </a:p>
          <a:p>
            <a:pPr indent="0" lvl="0" marL="0" marR="0" rtl="1" algn="ctr">
              <a:spcBef>
                <a:spcPts val="0"/>
              </a:spcBef>
              <a:spcAft>
                <a:spcPts val="0"/>
              </a:spcAft>
              <a:buNone/>
            </a:pPr>
            <a:r>
              <a:rPr lang="iw-IL" sz="8800">
                <a:solidFill>
                  <a:schemeClr val="dk1"/>
                </a:solidFill>
                <a:latin typeface="Aharoni"/>
                <a:ea typeface="Aharoni"/>
                <a:cs typeface="Aharoni"/>
                <a:sym typeface="Aharoni"/>
              </a:rPr>
              <a:t> בשמחה ובפנימיות</a:t>
            </a:r>
            <a:endParaRPr sz="8800">
              <a:solidFill>
                <a:schemeClr val="dk1"/>
              </a:solidFill>
              <a:latin typeface="Aharoni"/>
              <a:ea typeface="Aharoni"/>
              <a:cs typeface="Aharoni"/>
              <a:sym typeface="Aharon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