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notesMasterIdLst>
    <p:notesMasterId r:id="rId34"/>
  </p:notesMasterIdLst>
  <p:sldIdLst>
    <p:sldId id="256" r:id="rId2"/>
    <p:sldId id="308" r:id="rId3"/>
    <p:sldId id="270" r:id="rId4"/>
    <p:sldId id="268" r:id="rId5"/>
    <p:sldId id="269" r:id="rId6"/>
    <p:sldId id="264" r:id="rId7"/>
    <p:sldId id="302" r:id="rId8"/>
    <p:sldId id="307" r:id="rId9"/>
    <p:sldId id="259" r:id="rId10"/>
    <p:sldId id="260" r:id="rId11"/>
    <p:sldId id="265" r:id="rId12"/>
    <p:sldId id="263" r:id="rId13"/>
    <p:sldId id="295" r:id="rId14"/>
    <p:sldId id="294" r:id="rId15"/>
    <p:sldId id="267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98" r:id="rId24"/>
    <p:sldId id="299" r:id="rId25"/>
    <p:sldId id="296" r:id="rId26"/>
    <p:sldId id="297" r:id="rId27"/>
    <p:sldId id="300" r:id="rId28"/>
    <p:sldId id="301" r:id="rId29"/>
    <p:sldId id="291" r:id="rId30"/>
    <p:sldId id="292" r:id="rId31"/>
    <p:sldId id="293" r:id="rId32"/>
    <p:sldId id="306" r:id="rId33"/>
  </p:sldIdLst>
  <p:sldSz cx="9906000" cy="6858000" type="A4"/>
  <p:notesSz cx="6888163" cy="10021888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0857" autoAdjust="0"/>
    <p:restoredTop sz="94660"/>
  </p:normalViewPr>
  <p:slideViewPr>
    <p:cSldViewPr snapToGrid="0" showGuides="1">
      <p:cViewPr varScale="1">
        <p:scale>
          <a:sx n="67" d="100"/>
          <a:sy n="67" d="100"/>
        </p:scale>
        <p:origin x="1348" y="104"/>
      </p:cViewPr>
      <p:guideLst>
        <p:guide orient="horz" pos="2183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slide" Target="slides/slide25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34" Type="http://schemas.openxmlformats.org/officeDocument/2006/relationships/notesMaster" Target="notesMasters/notesMaster1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33" Type="http://schemas.openxmlformats.org/officeDocument/2006/relationships/slide" Target="slides/slide32.xml" /><Relationship Id="rId38" Type="http://schemas.openxmlformats.org/officeDocument/2006/relationships/tableStyles" Target="tableStyles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29" Type="http://schemas.openxmlformats.org/officeDocument/2006/relationships/slide" Target="slides/slide28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32" Type="http://schemas.openxmlformats.org/officeDocument/2006/relationships/slide" Target="slides/slide31.xml" /><Relationship Id="rId37" Type="http://schemas.openxmlformats.org/officeDocument/2006/relationships/theme" Target="theme/theme1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slide" Target="slides/slide27.xml" /><Relationship Id="rId36" Type="http://schemas.openxmlformats.org/officeDocument/2006/relationships/viewProps" Target="viewProps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31" Type="http://schemas.openxmlformats.org/officeDocument/2006/relationships/slide" Target="slides/slide30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slide" Target="slides/slide26.xml" /><Relationship Id="rId30" Type="http://schemas.openxmlformats.org/officeDocument/2006/relationships/slide" Target="slides/slide29.xml" /><Relationship Id="rId35" Type="http://schemas.openxmlformats.org/officeDocument/2006/relationships/presProps" Target="presProp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903292" y="0"/>
            <a:ext cx="2984871" cy="502835"/>
          </a:xfrm>
          <a:prstGeom prst="rect">
            <a:avLst/>
          </a:prstGeom>
        </p:spPr>
        <p:txBody>
          <a:bodyPr vert="horz" lIns="96625" tIns="48312" rIns="96625" bIns="48312" rtlCol="1"/>
          <a:lstStyle>
            <a:lvl1pPr algn="r">
              <a:defRPr sz="13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95" y="0"/>
            <a:ext cx="2984871" cy="502835"/>
          </a:xfrm>
          <a:prstGeom prst="rect">
            <a:avLst/>
          </a:prstGeom>
        </p:spPr>
        <p:txBody>
          <a:bodyPr vert="horz" lIns="96625" tIns="48312" rIns="96625" bIns="48312" rtlCol="1"/>
          <a:lstStyle>
            <a:lvl1pPr algn="l">
              <a:defRPr sz="1300"/>
            </a:lvl1pPr>
          </a:lstStyle>
          <a:p>
            <a:fld id="{96FE6EC8-1ED2-42BF-9CE2-9D0E184143C7}" type="datetimeFigureOut">
              <a:rPr lang="he-IL" smtClean="0"/>
              <a:t>ו'/אייר/תשפ"א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1000125" y="1252538"/>
            <a:ext cx="4887913" cy="33829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25" tIns="48312" rIns="96625" bIns="48312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8817" y="4823034"/>
            <a:ext cx="5510530" cy="3946118"/>
          </a:xfrm>
          <a:prstGeom prst="rect">
            <a:avLst/>
          </a:prstGeom>
        </p:spPr>
        <p:txBody>
          <a:bodyPr vert="horz" lIns="96625" tIns="48312" rIns="96625" bIns="48312" rtlCol="1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903292" y="9519055"/>
            <a:ext cx="2984871" cy="502834"/>
          </a:xfrm>
          <a:prstGeom prst="rect">
            <a:avLst/>
          </a:prstGeom>
        </p:spPr>
        <p:txBody>
          <a:bodyPr vert="horz" lIns="96625" tIns="48312" rIns="96625" bIns="48312" rtlCol="1" anchor="b"/>
          <a:lstStyle>
            <a:lvl1pPr algn="r">
              <a:defRPr sz="13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95" y="9519055"/>
            <a:ext cx="2984871" cy="502834"/>
          </a:xfrm>
          <a:prstGeom prst="rect">
            <a:avLst/>
          </a:prstGeom>
        </p:spPr>
        <p:txBody>
          <a:bodyPr vert="horz" lIns="96625" tIns="48312" rIns="96625" bIns="48312" rtlCol="1" anchor="b"/>
          <a:lstStyle>
            <a:lvl1pPr algn="l">
              <a:defRPr sz="1300"/>
            </a:lvl1pPr>
          </a:lstStyle>
          <a:p>
            <a:fld id="{4B6716F7-7E58-4F21-BCAD-9E961CE3139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092739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6716F7-7E58-4F21-BCAD-9E961CE31392}" type="slidenum">
              <a:rPr lang="he-IL" smtClean="0"/>
              <a:t>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809430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6716F7-7E58-4F21-BCAD-9E961CE31392}" type="slidenum">
              <a:rPr lang="he-IL" smtClean="0"/>
              <a:t>2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538985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3D345-0B35-40D1-BF79-8F04BDF86078}" type="datetime8">
              <a:rPr lang="he-IL" smtClean="0"/>
              <a:t>18 אפריל 21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/>
              <a:t>יצרה באהבה הרכזת קצב דורית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799E2-C565-4774-999D-632C6D6B1F7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097948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A189B3-C74A-4CC1-978E-ABEFCBF6B1F7}" type="datetime8">
              <a:rPr lang="he-IL" smtClean="0"/>
              <a:t>18 אפריל 21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/>
              <a:t>יצרה באהבה הרכזת קצב דורית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799E2-C565-4774-999D-632C6D6B1F7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611805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D0173-4275-4227-A04C-5A3920067B08}" type="datetime8">
              <a:rPr lang="he-IL" smtClean="0"/>
              <a:t>18 אפריל 21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/>
              <a:t>יצרה באהבה הרכזת קצב דורית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799E2-C565-4774-999D-632C6D6B1F7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046003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8F17A-B4EF-41DE-9E7F-8B51519EDB7B}" type="datetime8">
              <a:rPr lang="he-IL" smtClean="0"/>
              <a:t>18 אפריל 21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/>
              <a:t>יצרה באהבה הרכזת קצב דורית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799E2-C565-4774-999D-632C6D6B1F7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641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B152DD-8C05-42FE-8D6B-45AEF4A6224E}" type="datetime8">
              <a:rPr lang="he-IL" smtClean="0"/>
              <a:t>18 אפריל 21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/>
              <a:t>יצרה באהבה הרכזת קצב דורית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799E2-C565-4774-999D-632C6D6B1F7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696398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FE885-AB3F-4675-B56F-6EA37C2B57AA}" type="datetime8">
              <a:rPr lang="he-IL" smtClean="0"/>
              <a:t>18 אפריל 21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/>
              <a:t>יצרה באהבה הרכזת קצב דורית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799E2-C565-4774-999D-632C6D6B1F7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366723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F1DCE-5C05-423C-B87B-57B6545CF1C3}" type="datetime8">
              <a:rPr lang="he-IL" smtClean="0"/>
              <a:t>18 אפריל 21</a:t>
            </a:fld>
            <a:endParaRPr lang="he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/>
              <a:t>יצרה באהבה הרכזת קצב דורית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799E2-C565-4774-999D-632C6D6B1F7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337084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69BF4-4597-46FC-86C9-A985091809EA}" type="datetime8">
              <a:rPr lang="he-IL" smtClean="0"/>
              <a:t>18 אפריל 21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/>
              <a:t>יצרה באהבה הרכזת קצב דורית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799E2-C565-4774-999D-632C6D6B1F7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324272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0CBB1-790C-4F7B-A012-9B12EA79AD08}" type="datetime8">
              <a:rPr lang="he-IL" smtClean="0"/>
              <a:t>18 אפריל 21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/>
              <a:t>יצרה באהבה הרכזת קצב דורית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799E2-C565-4774-999D-632C6D6B1F7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842687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D229B-A029-4D75-B595-0C22A22BDFB1}" type="datetime8">
              <a:rPr lang="he-IL" smtClean="0"/>
              <a:t>18 אפריל 21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/>
              <a:t>יצרה באהבה הרכזת קצב דורית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799E2-C565-4774-999D-632C6D6B1F7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423299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DAC31-9FE4-4124-A68B-A8F68BB4434E}" type="datetime8">
              <a:rPr lang="he-IL" smtClean="0"/>
              <a:t>18 אפריל 21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/>
              <a:t>יצרה באהבה הרכזת קצב דורית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799E2-C565-4774-999D-632C6D6B1F7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115167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7024CE-612C-4590-9F45-A5841E0760C6}" type="datetime8">
              <a:rPr lang="he-IL" smtClean="0"/>
              <a:t>18 אפריל 21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he-IL"/>
              <a:t>יצרה באהבה הרכזת קצב דורית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7799E2-C565-4774-999D-632C6D6B1F7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64626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l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1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7.xml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hyperlink" Target="https://youtu.be/zY2NMC6fLnM" TargetMode="External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5.jpeg" /><Relationship Id="rId5" Type="http://schemas.openxmlformats.org/officeDocument/2006/relationships/image" Target="../media/image4.jpeg" /><Relationship Id="rId4" Type="http://schemas.openxmlformats.org/officeDocument/2006/relationships/image" Target="../media/image3.jpeg" 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gif" /><Relationship Id="rId3" Type="http://schemas.openxmlformats.org/officeDocument/2006/relationships/image" Target="../media/image7.gif" /><Relationship Id="rId7" Type="http://schemas.openxmlformats.org/officeDocument/2006/relationships/image" Target="../media/image10.png" /><Relationship Id="rId2" Type="http://schemas.openxmlformats.org/officeDocument/2006/relationships/image" Target="../media/image6.jpe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9.png" /><Relationship Id="rId5" Type="http://schemas.openxmlformats.org/officeDocument/2006/relationships/hyperlink" Target="https://youtu.be/djiWDnzmn90?t=268" TargetMode="External" /><Relationship Id="rId4" Type="http://schemas.openxmlformats.org/officeDocument/2006/relationships/image" Target="../media/image8.png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 /><Relationship Id="rId2" Type="http://schemas.openxmlformats.org/officeDocument/2006/relationships/image" Target="../media/image12.png" /><Relationship Id="rId1" Type="http://schemas.openxmlformats.org/officeDocument/2006/relationships/slideLayout" Target="../slideLayouts/slideLayout7.xml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 /><Relationship Id="rId2" Type="http://schemas.openxmlformats.org/officeDocument/2006/relationships/image" Target="../media/image14.pn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16.png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 /><Relationship Id="rId2" Type="http://schemas.openxmlformats.org/officeDocument/2006/relationships/image" Target="../media/image17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21.jpeg" /><Relationship Id="rId5" Type="http://schemas.openxmlformats.org/officeDocument/2006/relationships/image" Target="../media/image20.png" /><Relationship Id="rId4" Type="http://schemas.openxmlformats.org/officeDocument/2006/relationships/image" Target="../media/image19.jpg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 /><Relationship Id="rId7" Type="http://schemas.openxmlformats.org/officeDocument/2006/relationships/image" Target="../media/image26.jpeg" /><Relationship Id="rId2" Type="http://schemas.openxmlformats.org/officeDocument/2006/relationships/image" Target="../media/image6.jpe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25.png" /><Relationship Id="rId5" Type="http://schemas.openxmlformats.org/officeDocument/2006/relationships/image" Target="../media/image24.png" /><Relationship Id="rId4" Type="http://schemas.openxmlformats.org/officeDocument/2006/relationships/image" Target="../media/image23.png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 /><Relationship Id="rId2" Type="http://schemas.openxmlformats.org/officeDocument/2006/relationships/hyperlink" Target="https://youtu.be/JO7u1P5S9GI" TargetMode="External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28.jpeg" 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 /><Relationship Id="rId2" Type="http://schemas.openxmlformats.org/officeDocument/2006/relationships/image" Target="../media/image29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32.png" /><Relationship Id="rId5" Type="http://schemas.openxmlformats.org/officeDocument/2006/relationships/image" Target="../media/image31.jpeg" /><Relationship Id="rId4" Type="http://schemas.openxmlformats.org/officeDocument/2006/relationships/image" Target="../media/image30.png" 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 /><Relationship Id="rId2" Type="http://schemas.openxmlformats.org/officeDocument/2006/relationships/image" Target="../media/image33.jp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35.png" 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 /><Relationship Id="rId2" Type="http://schemas.openxmlformats.org/officeDocument/2006/relationships/image" Target="../media/image36.jpe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39.gif" /><Relationship Id="rId5" Type="http://schemas.openxmlformats.org/officeDocument/2006/relationships/image" Target="../media/image38.gif" /><Relationship Id="rId4" Type="http://schemas.openxmlformats.org/officeDocument/2006/relationships/image" Target="../media/image7.gif" 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 /><Relationship Id="rId2" Type="http://schemas.openxmlformats.org/officeDocument/2006/relationships/image" Target="../media/image40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13.png" /><Relationship Id="rId5" Type="http://schemas.openxmlformats.org/officeDocument/2006/relationships/image" Target="../media/image43.png" /><Relationship Id="rId4" Type="http://schemas.openxmlformats.org/officeDocument/2006/relationships/image" Target="../media/image42.png" 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" Target="slide17.xml" /><Relationship Id="rId1" Type="http://schemas.openxmlformats.org/officeDocument/2006/relationships/slideLayout" Target="../slideLayouts/slideLayout7.xml" 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" Target="slide29.xml" /><Relationship Id="rId1" Type="http://schemas.openxmlformats.org/officeDocument/2006/relationships/slideLayout" Target="../slideLayouts/slideLayout7.xml" 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 /><Relationship Id="rId2" Type="http://schemas.openxmlformats.org/officeDocument/2006/relationships/slide" Target="slide19.xml" /><Relationship Id="rId1" Type="http://schemas.openxmlformats.org/officeDocument/2006/relationships/slideLayout" Target="../slideLayouts/slideLayout7.xml" 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" Target="slide29.xml" /><Relationship Id="rId1" Type="http://schemas.openxmlformats.org/officeDocument/2006/relationships/slideLayout" Target="../slideLayouts/slideLayout7.xml" 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 /><Relationship Id="rId1" Type="http://schemas.openxmlformats.org/officeDocument/2006/relationships/slideLayout" Target="../slideLayouts/slideLayout7.xml" 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" Target="slide29.xml" /><Relationship Id="rId1" Type="http://schemas.openxmlformats.org/officeDocument/2006/relationships/slideLayout" Target="../slideLayouts/slideLayout7.xml" 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 /><Relationship Id="rId1" Type="http://schemas.openxmlformats.org/officeDocument/2006/relationships/slideLayout" Target="../slideLayouts/slideLayout7.xml" 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" Target="slide29.xml" /><Relationship Id="rId1" Type="http://schemas.openxmlformats.org/officeDocument/2006/relationships/slideLayout" Target="../slideLayouts/slideLayout7.xml" 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 /><Relationship Id="rId1" Type="http://schemas.openxmlformats.org/officeDocument/2006/relationships/slideLayout" Target="../slideLayouts/slideLayout7.xml" 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" Target="slide29.xml" /><Relationship Id="rId1" Type="http://schemas.openxmlformats.org/officeDocument/2006/relationships/slideLayout" Target="../slideLayouts/slideLayout7.xml" 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 /><Relationship Id="rId1" Type="http://schemas.openxmlformats.org/officeDocument/2006/relationships/slideLayout" Target="../slideLayouts/slideLayout7.xml" 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30.xml" /><Relationship Id="rId2" Type="http://schemas.openxmlformats.org/officeDocument/2006/relationships/slide" Target="slide29.xml" /><Relationship Id="rId1" Type="http://schemas.openxmlformats.org/officeDocument/2006/relationships/slideLayout" Target="../slideLayouts/slideLayout7.xml" 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" Target="slide30.xml" /><Relationship Id="rId2" Type="http://schemas.openxmlformats.org/officeDocument/2006/relationships/slide" Target="slide19.xml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44.png" 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 /><Relationship Id="rId1" Type="http://schemas.openxmlformats.org/officeDocument/2006/relationships/slideLayout" Target="../slideLayouts/slideLayout7.xml" 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gif" /><Relationship Id="rId2" Type="http://schemas.openxmlformats.org/officeDocument/2006/relationships/slide" Target="slide31.xml" /><Relationship Id="rId1" Type="http://schemas.openxmlformats.org/officeDocument/2006/relationships/slideLayout" Target="../slideLayouts/slideLayout7.xml" 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 /><Relationship Id="rId2" Type="http://schemas.openxmlformats.org/officeDocument/2006/relationships/image" Target="../media/image47.png" /><Relationship Id="rId1" Type="http://schemas.openxmlformats.org/officeDocument/2006/relationships/slideLayout" Target="../slideLayouts/slideLayout7.xml" /><Relationship Id="rId5" Type="http://schemas.openxmlformats.org/officeDocument/2006/relationships/image" Target="../media/image50.png" /><Relationship Id="rId4" Type="http://schemas.openxmlformats.org/officeDocument/2006/relationships/image" Target="../media/image49.gif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מלבן 4"/>
          <p:cNvSpPr/>
          <p:nvPr/>
        </p:nvSpPr>
        <p:spPr>
          <a:xfrm>
            <a:off x="58145" y="61472"/>
            <a:ext cx="9761717" cy="679652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1463"/>
          </a:p>
        </p:txBody>
      </p:sp>
      <p:sp>
        <p:nvSpPr>
          <p:cNvPr id="4" name="TextBox 3"/>
          <p:cNvSpPr txBox="1"/>
          <p:nvPr/>
        </p:nvSpPr>
        <p:spPr>
          <a:xfrm>
            <a:off x="930615" y="1406144"/>
            <a:ext cx="7616726" cy="36009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9600" b="1" dirty="0">
                <a:latin typeface="Abraham" panose="00000500000000000000" pitchFamily="2" charset="-79"/>
                <a:cs typeface="ComicsMF" panose="05000000000000000000" pitchFamily="2" charset="-79"/>
              </a:rPr>
              <a:t>אֹרַח חַיִּים בָּטוּחַ</a:t>
            </a:r>
          </a:p>
          <a:p>
            <a:pPr algn="ctr"/>
            <a:r>
              <a:rPr lang="he-IL" sz="6600" dirty="0">
                <a:latin typeface="Abraham" panose="00000500000000000000" pitchFamily="2" charset="-79"/>
                <a:cs typeface="ComicsMF" panose="05000000000000000000" pitchFamily="2" charset="-79"/>
              </a:rPr>
              <a:t>בְּטִיחוּת חֲשוּבָה בְּכָל מָקוֹם!</a:t>
            </a:r>
            <a:endParaRPr lang="he-IL" sz="1600" dirty="0">
              <a:cs typeface="ComicsMF" panose="05000000000000000000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4965318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60000">
        <p15:prstTrans prst="crush"/>
      </p:transition>
    </mc:Choice>
    <mc:Fallback xmlns="">
      <p:transition spd="slow" advClick="0" advTm="600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מלבן 4"/>
          <p:cNvSpPr/>
          <p:nvPr/>
        </p:nvSpPr>
        <p:spPr>
          <a:xfrm>
            <a:off x="58145" y="61472"/>
            <a:ext cx="9761717" cy="679652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1463"/>
          </a:p>
        </p:txBody>
      </p:sp>
      <p:sp>
        <p:nvSpPr>
          <p:cNvPr id="4" name="TextBox 3"/>
          <p:cNvSpPr txBox="1"/>
          <p:nvPr/>
        </p:nvSpPr>
        <p:spPr>
          <a:xfrm>
            <a:off x="949665" y="551289"/>
            <a:ext cx="7616726" cy="575542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400" b="1" dirty="0">
                <a:latin typeface="Abraham" panose="00000500000000000000" pitchFamily="2" charset="-79"/>
                <a:cs typeface="ComicsMF" panose="05000000000000000000" pitchFamily="2" charset="-79"/>
              </a:rPr>
              <a:t>תַּלְמִידִים וְתַלְמִידוֹת יְקָרִים!</a:t>
            </a:r>
          </a:p>
          <a:p>
            <a:pPr algn="ctr"/>
            <a:r>
              <a:rPr lang="he-IL" sz="4000" dirty="0">
                <a:latin typeface="Abraham" panose="00000500000000000000" pitchFamily="2" charset="-79"/>
                <a:cs typeface="ComicsMF" panose="05000000000000000000" pitchFamily="2" charset="-79"/>
              </a:rPr>
              <a:t>בַּיָּמִים הָאַחֲרוֹנִים אֲנַחְנוּ נִמְצָאִים שָׁעוֹת רַבּוֹת בַּבַּיִת.</a:t>
            </a:r>
          </a:p>
          <a:p>
            <a:pPr algn="ctr"/>
            <a:r>
              <a:rPr lang="he-IL" sz="4000" dirty="0">
                <a:latin typeface="Abraham" panose="00000500000000000000" pitchFamily="2" charset="-79"/>
                <a:cs typeface="ComicsMF" panose="05000000000000000000" pitchFamily="2" charset="-79"/>
              </a:rPr>
              <a:t>הַבְּטִיחוּת שֶׁלָּנוּ וְשֶׁל מִשְׁפַּחְתֵּנוּ מְאֹד </a:t>
            </a:r>
            <a:r>
              <a:rPr lang="he-IL" sz="4000" dirty="0" err="1">
                <a:latin typeface="Abraham" panose="00000500000000000000" pitchFamily="2" charset="-79"/>
                <a:cs typeface="ComicsMF" panose="05000000000000000000" pitchFamily="2" charset="-79"/>
              </a:rPr>
              <a:t>מְאֹד</a:t>
            </a:r>
            <a:r>
              <a:rPr lang="he-IL" sz="4000" dirty="0">
                <a:latin typeface="Abraham" panose="00000500000000000000" pitchFamily="2" charset="-79"/>
                <a:cs typeface="ComicsMF" panose="05000000000000000000" pitchFamily="2" charset="-79"/>
              </a:rPr>
              <a:t> חֲשׁוּבָה!</a:t>
            </a:r>
          </a:p>
          <a:p>
            <a:pPr algn="ctr"/>
            <a:r>
              <a:rPr lang="he-IL" sz="4000" dirty="0">
                <a:latin typeface="Abraham" panose="00000500000000000000" pitchFamily="2" charset="-79"/>
                <a:cs typeface="ComicsMF" panose="05000000000000000000" pitchFamily="2" charset="-79"/>
              </a:rPr>
              <a:t>לָכֵן הֵכַנְתִּי לָכֶם מַצֶּגֶת </a:t>
            </a:r>
            <a:r>
              <a:rPr lang="he-IL" sz="4000" dirty="0" err="1">
                <a:latin typeface="Abraham" panose="00000500000000000000" pitchFamily="2" charset="-79"/>
                <a:cs typeface="ComicsMF" panose="05000000000000000000" pitchFamily="2" charset="-79"/>
              </a:rPr>
              <a:t>שֶׁתַּעֲזֹר</a:t>
            </a:r>
            <a:r>
              <a:rPr lang="he-IL" sz="4000" dirty="0">
                <a:latin typeface="Abraham" panose="00000500000000000000" pitchFamily="2" charset="-79"/>
                <a:cs typeface="ComicsMF" panose="05000000000000000000" pitchFamily="2" charset="-79"/>
              </a:rPr>
              <a:t> לִשְׁמֹר עַל כְּלָלֵי הַבְּטִיחוּת </a:t>
            </a:r>
            <a:r>
              <a:rPr lang="he-IL" sz="4000" b="1" dirty="0">
                <a:latin typeface="Abraham" panose="00000500000000000000" pitchFamily="2" charset="-79"/>
                <a:cs typeface="ComicsMF" panose="05000000000000000000" pitchFamily="2" charset="-79"/>
              </a:rPr>
              <a:t>בַּבַּיִת.</a:t>
            </a:r>
          </a:p>
          <a:p>
            <a:pPr algn="ctr"/>
            <a:r>
              <a:rPr lang="he-IL" sz="4000" b="1" dirty="0">
                <a:latin typeface="Abraham" panose="00000500000000000000" pitchFamily="2" charset="-79"/>
                <a:cs typeface="ComicsMF" panose="05000000000000000000" pitchFamily="2" charset="-79"/>
              </a:rPr>
              <a:t>כֻּלָּנוּ לוֹקְחִים אַחְרָיוּת אִישִׁית לְהִתְנַהֲלוּת בְּטִיחוּתִית בַּבַּיִת!</a:t>
            </a:r>
            <a:endParaRPr lang="he-IL" sz="1400" b="1" dirty="0">
              <a:cs typeface="ComicsMF" panose="05000000000000000000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6287143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60000">
        <p15:prstTrans prst="crush"/>
      </p:transition>
    </mc:Choice>
    <mc:Fallback xmlns="">
      <p:transition spd="slow" advClick="0" advTm="60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לבן 2"/>
          <p:cNvSpPr/>
          <p:nvPr/>
        </p:nvSpPr>
        <p:spPr>
          <a:xfrm>
            <a:off x="1" y="0"/>
            <a:ext cx="9906000" cy="6858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1400" dirty="0"/>
          </a:p>
        </p:txBody>
      </p:sp>
      <p:sp>
        <p:nvSpPr>
          <p:cNvPr id="2" name="TextBox 1"/>
          <p:cNvSpPr txBox="1"/>
          <p:nvPr/>
        </p:nvSpPr>
        <p:spPr>
          <a:xfrm>
            <a:off x="137804" y="2001318"/>
            <a:ext cx="9576410" cy="452431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3200" dirty="0">
                <a:cs typeface="Alima" panose="00000400000000000000" pitchFamily="2" charset="-79"/>
              </a:rPr>
              <a:t>ילדים ומבוגרים רבים נפגעים בבית, עקב חוסר מודעות לסיכונים ולסכנות שסביבם.</a:t>
            </a:r>
          </a:p>
          <a:p>
            <a:pPr algn="ctr"/>
            <a:r>
              <a:rPr lang="he-IL" sz="3200" dirty="0">
                <a:cs typeface="Alima" panose="00000400000000000000" pitchFamily="2" charset="-79"/>
              </a:rPr>
              <a:t>במצגת זו תלמדו על כמה כללי זהירות חשובים, שיעזרו לכם לשמור על עצמכם. </a:t>
            </a:r>
          </a:p>
          <a:p>
            <a:pPr algn="ctr"/>
            <a:r>
              <a:rPr lang="he-IL" sz="3200" dirty="0">
                <a:cs typeface="Alima" panose="00000400000000000000" pitchFamily="2" charset="-79"/>
              </a:rPr>
              <a:t>המצגת תציג בפניכם כיצד לשמור על עצמכם מכוויות, הרעלות ונפילות,</a:t>
            </a:r>
          </a:p>
          <a:p>
            <a:pPr algn="ctr"/>
            <a:r>
              <a:rPr lang="he-IL" sz="3200" dirty="0">
                <a:cs typeface="Alima" panose="00000400000000000000" pitchFamily="2" charset="-79"/>
              </a:rPr>
              <a:t>היא תיתן בידיכם כלים והרגלים להתנהגות בטוחה, והכל במטרה אחת ברורה, </a:t>
            </a:r>
          </a:p>
          <a:p>
            <a:pPr algn="ctr"/>
            <a:r>
              <a:rPr lang="he-IL" sz="3200" dirty="0">
                <a:cs typeface="Alima" panose="00000400000000000000" pitchFamily="2" charset="-79"/>
              </a:rPr>
              <a:t>שמירה על הערך העליון- ערך החיים!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825134" y="446661"/>
            <a:ext cx="5337666" cy="110799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6600" dirty="0">
                <a:latin typeface="Abraham" panose="00000500000000000000" pitchFamily="2" charset="-79"/>
                <a:cs typeface="Abraham" panose="00000500000000000000" pitchFamily="2" charset="-79"/>
              </a:rPr>
              <a:t>היפגעות בבית</a:t>
            </a:r>
          </a:p>
        </p:txBody>
      </p:sp>
    </p:spTree>
    <p:extLst>
      <p:ext uri="{BB962C8B-B14F-4D97-AF65-F5344CB8AC3E}">
        <p14:creationId xmlns:p14="http://schemas.microsoft.com/office/powerpoint/2010/main" val="4639686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60000">
        <p15:prstTrans prst="crush"/>
      </p:transition>
    </mc:Choice>
    <mc:Fallback xmlns="">
      <p:transition spd="slow" advClick="0" advTm="60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i.ytimg.com/vi/Rd9woBqspi8/maxresdefaul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355459" y="0"/>
            <a:ext cx="2550541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400" dirty="0">
                <a:cs typeface="ComicsMF" panose="05000000000000000000" pitchFamily="2" charset="-79"/>
              </a:rPr>
              <a:t>מָה מְסֻכָּן בַּתְּמוּנָה?</a:t>
            </a:r>
          </a:p>
        </p:txBody>
      </p:sp>
    </p:spTree>
    <p:extLst>
      <p:ext uri="{BB962C8B-B14F-4D97-AF65-F5344CB8AC3E}">
        <p14:creationId xmlns:p14="http://schemas.microsoft.com/office/powerpoint/2010/main" val="27577705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60000">
        <p15:prstTrans prst="crush"/>
      </p:transition>
    </mc:Choice>
    <mc:Fallback xmlns="">
      <p:transition spd="slow" advClick="0" advTm="60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2000">
              <a:schemeClr val="bg2"/>
            </a:gs>
            <a:gs pos="38000">
              <a:schemeClr val="accent1">
                <a:lumMod val="40000"/>
                <a:lumOff val="60000"/>
              </a:schemeClr>
            </a:gs>
            <a:gs pos="83000">
              <a:schemeClr val="accent2">
                <a:lumMod val="75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517725" y="175640"/>
            <a:ext cx="621933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b="1" dirty="0">
                <a:cs typeface="ComicsMF" panose="05000000000000000000" pitchFamily="2" charset="-79"/>
              </a:rPr>
              <a:t>מָה הַסַּכָּנָה הַמְּשֻׁתֶּפֶת לְכָל הַתְּמוּנוֹת?</a:t>
            </a:r>
          </a:p>
        </p:txBody>
      </p:sp>
      <p:pic>
        <p:nvPicPr>
          <p:cNvPr id="5" name="Picture 2" descr="http://www.vakrat.co.il/wp-content/uploads/%D7%A4%D7%92%D7%99%D7%A2%D7%94-%D7%91%D7%A2%D7%91%D7%95%D7%93%D7%94-%D7%A0%D7%A4%D7%99%D7%9C%D7%94-%D7%9E%D7%A1%D7%95%D7%9C%D7%9D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7513" y="972900"/>
            <a:ext cx="2331746" cy="3262854"/>
          </a:xfrm>
          <a:prstGeom prst="rect">
            <a:avLst/>
          </a:prstGeom>
          <a:gradFill>
            <a:gsLst>
              <a:gs pos="22000">
                <a:schemeClr val="bg2"/>
              </a:gs>
              <a:gs pos="38000">
                <a:schemeClr val="accent1">
                  <a:lumMod val="40000"/>
                  <a:lumOff val="60000"/>
                </a:schemeClr>
              </a:gs>
              <a:gs pos="83000">
                <a:schemeClr val="accent2">
                  <a:lumMod val="75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5400000" scaled="1"/>
          </a:gradFill>
        </p:spPr>
      </p:pic>
      <p:pic>
        <p:nvPicPr>
          <p:cNvPr id="9218" name="Picture 2" descr="http://www.fix4u.co.il/images/products/big/2324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012"/>
          <a:stretch/>
        </p:blipFill>
        <p:spPr bwMode="auto">
          <a:xfrm>
            <a:off x="3805105" y="967834"/>
            <a:ext cx="2099734" cy="201566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904839" y="4448135"/>
            <a:ext cx="3682447" cy="99257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950" dirty="0">
                <a:cs typeface="ComicsMF" panose="05000000000000000000" pitchFamily="2" charset="-79"/>
              </a:rPr>
              <a:t>סַכָּנַת נְפִילָה קַיֶּמֶת בְּכָל גִּיל,</a:t>
            </a:r>
          </a:p>
          <a:p>
            <a:r>
              <a:rPr lang="he-IL" sz="1950" dirty="0">
                <a:cs typeface="ComicsMF" panose="05000000000000000000" pitchFamily="2" charset="-79"/>
              </a:rPr>
              <a:t>הִמָּנְעוּ </a:t>
            </a:r>
            <a:r>
              <a:rPr lang="he-IL" sz="1950" dirty="0" err="1">
                <a:cs typeface="ComicsMF" panose="05000000000000000000" pitchFamily="2" charset="-79"/>
              </a:rPr>
              <a:t>מִטִּפּוּס</a:t>
            </a:r>
            <a:r>
              <a:rPr lang="he-IL" sz="1950" dirty="0">
                <a:cs typeface="ComicsMF" panose="05000000000000000000" pitchFamily="2" charset="-79"/>
              </a:rPr>
              <a:t> לְמָקוֹם גָּבוֹהַּ,</a:t>
            </a:r>
          </a:p>
          <a:p>
            <a:r>
              <a:rPr lang="he-IL" sz="1950" dirty="0">
                <a:cs typeface="ComicsMF" panose="05000000000000000000" pitchFamily="2" charset="-79"/>
              </a:rPr>
              <a:t>וִישִׁיבָה עַל אֶדֶן הַחַלּוֹן!</a:t>
            </a:r>
          </a:p>
        </p:txBody>
      </p:sp>
      <p:pic>
        <p:nvPicPr>
          <p:cNvPr id="7" name="תמונה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6417" t="2060" r="16417" b="-2060"/>
          <a:stretch/>
        </p:blipFill>
        <p:spPr>
          <a:xfrm rot="5400000">
            <a:off x="2861216" y="3423384"/>
            <a:ext cx="3912778" cy="2274665"/>
          </a:xfrm>
          <a:prstGeom prst="rect">
            <a:avLst/>
          </a:prstGeom>
        </p:spPr>
      </p:pic>
      <p:cxnSp>
        <p:nvCxnSpPr>
          <p:cNvPr id="9" name="מחבר ישר 8"/>
          <p:cNvCxnSpPr/>
          <p:nvPr/>
        </p:nvCxnSpPr>
        <p:spPr>
          <a:xfrm flipV="1">
            <a:off x="7247187" y="974857"/>
            <a:ext cx="2327563" cy="3264634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מחבר ישר 10"/>
          <p:cNvCxnSpPr/>
          <p:nvPr/>
        </p:nvCxnSpPr>
        <p:spPr>
          <a:xfrm flipH="1" flipV="1">
            <a:off x="7186731" y="1103327"/>
            <a:ext cx="2395576" cy="3166392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מחבר ישר 14"/>
          <p:cNvCxnSpPr/>
          <p:nvPr/>
        </p:nvCxnSpPr>
        <p:spPr>
          <a:xfrm flipV="1">
            <a:off x="3680272" y="3252472"/>
            <a:ext cx="2191538" cy="3264634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מחבר ישר 15"/>
          <p:cNvCxnSpPr/>
          <p:nvPr/>
        </p:nvCxnSpPr>
        <p:spPr>
          <a:xfrm flipH="1" flipV="1">
            <a:off x="3782743" y="3154133"/>
            <a:ext cx="2168869" cy="3257079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ארכיון פרוזדור - עמוד 3 מתוך 4 - פנורמה">
            <a:extLst>
              <a:ext uri="{FF2B5EF4-FFF2-40B4-BE49-F238E27FC236}">
                <a16:creationId xmlns:a16="http://schemas.microsoft.com/office/drawing/2014/main" id="{129EC38C-0ED3-4EEE-858E-0A572812F4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810" y="534266"/>
            <a:ext cx="1880716" cy="3351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מלבן 3">
            <a:extLst>
              <a:ext uri="{FF2B5EF4-FFF2-40B4-BE49-F238E27FC236}">
                <a16:creationId xmlns:a16="http://schemas.microsoft.com/office/drawing/2014/main" id="{8A5BFBE2-F32F-4720-95C2-3C17244035F2}"/>
              </a:ext>
            </a:extLst>
          </p:cNvPr>
          <p:cNvSpPr/>
          <p:nvPr/>
        </p:nvSpPr>
        <p:spPr>
          <a:xfrm>
            <a:off x="1448271" y="1519053"/>
            <a:ext cx="485776" cy="74129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cxnSp>
        <p:nvCxnSpPr>
          <p:cNvPr id="22" name="מחבר ישר 21"/>
          <p:cNvCxnSpPr>
            <a:cxnSpLocks/>
          </p:cNvCxnSpPr>
          <p:nvPr/>
        </p:nvCxnSpPr>
        <p:spPr>
          <a:xfrm flipV="1">
            <a:off x="907810" y="635328"/>
            <a:ext cx="1880716" cy="3250032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מחבר ישר 22"/>
          <p:cNvCxnSpPr>
            <a:cxnSpLocks/>
          </p:cNvCxnSpPr>
          <p:nvPr/>
        </p:nvCxnSpPr>
        <p:spPr>
          <a:xfrm flipH="1" flipV="1">
            <a:off x="907810" y="534266"/>
            <a:ext cx="1822653" cy="3351095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42021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60000">
        <p15:prstTrans prst="crush"/>
      </p:transition>
    </mc:Choice>
    <mc:Fallback xmlns="">
      <p:transition spd="slow" advClick="0" advTm="6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2000">
              <a:schemeClr val="bg2"/>
            </a:gs>
            <a:gs pos="74000">
              <a:schemeClr val="accent2"/>
            </a:gs>
            <a:gs pos="83000">
              <a:schemeClr val="accent2">
                <a:lumMod val="60000"/>
                <a:lumOff val="40000"/>
              </a:schemeClr>
            </a:gs>
            <a:gs pos="100000">
              <a:srgbClr val="FF00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1"/>
          <p:cNvSpPr/>
          <p:nvPr/>
        </p:nvSpPr>
        <p:spPr>
          <a:xfrm>
            <a:off x="0" y="4622565"/>
            <a:ext cx="9906000" cy="1592498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1463"/>
          </a:p>
        </p:txBody>
      </p:sp>
      <p:pic>
        <p:nvPicPr>
          <p:cNvPr id="5122" name="Picture 2" descr="http://www.mcarmel.co.il/uploadimages/939725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4551" y="82639"/>
            <a:ext cx="1254310" cy="1630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תמונה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9675" y="4052432"/>
            <a:ext cx="3523090" cy="2228850"/>
          </a:xfrm>
          <a:prstGeom prst="rect">
            <a:avLst/>
          </a:prstGeom>
        </p:spPr>
      </p:pic>
      <p:pic>
        <p:nvPicPr>
          <p:cNvPr id="5124" name="Picture 4" descr="https://encrypted-tbn2.gstatic.com/images?q=tbn:ANd9GcTmZ67T9bmXomXx041npl-R54z9iwHav8dn20vnRyYZbuC-1Qc1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0345" y="3401543"/>
            <a:ext cx="2950220" cy="2655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תמונה 3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11" t="20004" r="17495"/>
          <a:stretch/>
        </p:blipFill>
        <p:spPr>
          <a:xfrm flipH="1">
            <a:off x="7222766" y="2255293"/>
            <a:ext cx="2683234" cy="285180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286616" y="1808072"/>
            <a:ext cx="4519492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b="1" dirty="0">
                <a:latin typeface="Abraham" panose="00000500000000000000" pitchFamily="2" charset="-79"/>
                <a:cs typeface="ComicsMF" panose="05000000000000000000" pitchFamily="2" charset="-79"/>
              </a:rPr>
              <a:t>חֲפָצִים וְצַעֲצוּעִים מְסֻדָּרִים בָּאָרוֹן מוֹנְעִים הַחֶלְקָה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38354" y="1005653"/>
            <a:ext cx="3728768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b="1" dirty="0">
                <a:latin typeface="Abraham" panose="00000500000000000000" pitchFamily="2" charset="-79"/>
                <a:cs typeface="ComicsMF" panose="05000000000000000000" pitchFamily="2" charset="-79"/>
              </a:rPr>
              <a:t>בִּזְמַן שְׁטִיפַת הַבַּיִת </a:t>
            </a:r>
            <a:r>
              <a:rPr lang="he-IL" sz="2000" b="1" dirty="0" err="1">
                <a:latin typeface="Abraham" panose="00000500000000000000" pitchFamily="2" charset="-79"/>
                <a:cs typeface="ComicsMF" panose="05000000000000000000" pitchFamily="2" charset="-79"/>
              </a:rPr>
              <a:t>מֻמְלָץ</a:t>
            </a:r>
            <a:r>
              <a:rPr lang="he-IL" sz="2000" b="1" dirty="0">
                <a:latin typeface="Abraham" panose="00000500000000000000" pitchFamily="2" charset="-79"/>
                <a:cs typeface="ComicsMF" panose="05000000000000000000" pitchFamily="2" charset="-79"/>
              </a:rPr>
              <a:t> לֹא לְהִסְתּוֹבֵב</a:t>
            </a:r>
          </a:p>
        </p:txBody>
      </p:sp>
      <p:pic>
        <p:nvPicPr>
          <p:cNvPr id="7" name="תמונה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1770" y="1915644"/>
            <a:ext cx="1928144" cy="3242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06640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60000">
        <p15:prstTrans prst="crush"/>
      </p:transition>
    </mc:Choice>
    <mc:Fallback xmlns="">
      <p:transition spd="slow" advClick="0" advTm="60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1"/>
          <p:cNvSpPr/>
          <p:nvPr/>
        </p:nvSpPr>
        <p:spPr>
          <a:xfrm>
            <a:off x="-74197" y="910454"/>
            <a:ext cx="967773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he-IL" sz="2400" dirty="0">
                <a:solidFill>
                  <a:srgbClr val="444444"/>
                </a:solidFill>
                <a:latin typeface="Verdana" panose="020B0604030504040204" pitchFamily="34" charset="0"/>
                <a:cs typeface="ComicsMF" panose="05000000000000000000" pitchFamily="2" charset="-79"/>
              </a:rPr>
              <a:t>לְאַחַר נְפִילָה אָסוּר לְהָזִיז אֶת הַנִּפְגָּע מִמְּקוֹמוֹ, הִזְעִיקוּ עֶזְרָה שֶׁל מְבֻגָּר אוֹ </a:t>
            </a:r>
            <a:r>
              <a:rPr lang="he-IL" sz="2400" dirty="0" err="1">
                <a:solidFill>
                  <a:srgbClr val="444444"/>
                </a:solidFill>
                <a:latin typeface="Verdana" panose="020B0604030504040204" pitchFamily="34" charset="0"/>
                <a:cs typeface="ComicsMF" panose="05000000000000000000" pitchFamily="2" charset="-79"/>
              </a:rPr>
              <a:t>חִיְּגו</a:t>
            </a:r>
            <a:r>
              <a:rPr lang="he-IL" sz="2400" dirty="0">
                <a:solidFill>
                  <a:srgbClr val="444444"/>
                </a:solidFill>
                <a:latin typeface="Verdana" panose="020B0604030504040204" pitchFamily="34" charset="0"/>
                <a:cs typeface="ComicsMF" panose="05000000000000000000" pitchFamily="2" charset="-79"/>
              </a:rPr>
              <a:t>ּ 101.</a:t>
            </a:r>
          </a:p>
          <a:p>
            <a:pPr algn="ctr" fontAlgn="base"/>
            <a:r>
              <a:rPr lang="he-IL" sz="2400" dirty="0">
                <a:solidFill>
                  <a:srgbClr val="444444"/>
                </a:solidFill>
                <a:latin typeface="Verdana" panose="020B0604030504040204" pitchFamily="34" charset="0"/>
                <a:cs typeface="ComicsMF" panose="05000000000000000000" pitchFamily="2" charset="-79"/>
              </a:rPr>
              <a:t> כַּאֲשֶׁר אַתֶּם לְבַד בַּבַּיִת </a:t>
            </a:r>
            <a:r>
              <a:rPr lang="he-IL" sz="2400" dirty="0" err="1">
                <a:solidFill>
                  <a:srgbClr val="444444"/>
                </a:solidFill>
                <a:latin typeface="Verdana" panose="020B0604030504040204" pitchFamily="34" charset="0"/>
                <a:cs typeface="ComicsMF" panose="05000000000000000000" pitchFamily="2" charset="-79"/>
              </a:rPr>
              <a:t>חַיְּגו</a:t>
            </a:r>
            <a:r>
              <a:rPr lang="he-IL" sz="2400" dirty="0">
                <a:solidFill>
                  <a:srgbClr val="444444"/>
                </a:solidFill>
                <a:latin typeface="Verdana" panose="020B0604030504040204" pitchFamily="34" charset="0"/>
                <a:cs typeface="ComicsMF" panose="05000000000000000000" pitchFamily="2" charset="-79"/>
              </a:rPr>
              <a:t>ּ לְהוֹרִים אוֹ לִמְבֻגָּר אַחֵר שֶׁאַתֶּם מַכִּירִים, נִתָּן </a:t>
            </a:r>
            <a:r>
              <a:rPr lang="he-IL" sz="2400" dirty="0" err="1">
                <a:solidFill>
                  <a:srgbClr val="444444"/>
                </a:solidFill>
                <a:latin typeface="Verdana" panose="020B0604030504040204" pitchFamily="34" charset="0"/>
                <a:cs typeface="ComicsMF" panose="05000000000000000000" pitchFamily="2" charset="-79"/>
              </a:rPr>
              <a:t>לְהֵעָזֵר</a:t>
            </a:r>
            <a:r>
              <a:rPr lang="he-IL" sz="2400" dirty="0">
                <a:solidFill>
                  <a:srgbClr val="444444"/>
                </a:solidFill>
                <a:latin typeface="Verdana" panose="020B0604030504040204" pitchFamily="34" charset="0"/>
                <a:cs typeface="ComicsMF" panose="05000000000000000000" pitchFamily="2" charset="-79"/>
              </a:rPr>
              <a:t> בַּשְּׁכֵנִים שֶׁאַתֶּם מַכִּירִים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000090" y="334841"/>
            <a:ext cx="393440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b="1" dirty="0">
                <a:latin typeface="Abraham" panose="00000500000000000000" pitchFamily="2" charset="-79"/>
                <a:cs typeface="ComicsMF" panose="05000000000000000000" pitchFamily="2" charset="-79"/>
              </a:rPr>
              <a:t>עֶזְרָה רִאשׁוֹנָה נְפִילוֹת</a:t>
            </a:r>
          </a:p>
        </p:txBody>
      </p:sp>
      <p:pic>
        <p:nvPicPr>
          <p:cNvPr id="8" name="Picture 4" descr="http://oldsite.osh.org.il/Site/Images/ts/ts_034_slippery_stair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1912" y="2348493"/>
            <a:ext cx="4646519" cy="3966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הסבר מלבני מעוגל 9"/>
          <p:cNvSpPr/>
          <p:nvPr/>
        </p:nvSpPr>
        <p:spPr>
          <a:xfrm>
            <a:off x="6247241" y="2199903"/>
            <a:ext cx="3178535" cy="1724937"/>
          </a:xfrm>
          <a:prstGeom prst="wedgeRoundRectCallout">
            <a:avLst>
              <a:gd name="adj1" fmla="val 37360"/>
              <a:gd name="adj2" fmla="val 70331"/>
              <a:gd name="adj3" fmla="val 16667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000" b="1" dirty="0">
                <a:solidFill>
                  <a:srgbClr val="FF0000"/>
                </a:solidFill>
                <a:cs typeface="ComicsMF" panose="05000000000000000000" pitchFamily="2" charset="-79"/>
              </a:rPr>
              <a:t>אִמָּא בָּרוּךְ נָפַל מָה עוֹשִׂים?</a:t>
            </a:r>
          </a:p>
          <a:p>
            <a:pPr algn="ctr"/>
            <a:r>
              <a:rPr lang="he-IL" sz="2000" b="1" dirty="0">
                <a:solidFill>
                  <a:srgbClr val="FF0000"/>
                </a:solidFill>
                <a:cs typeface="ComicsMF" panose="05000000000000000000" pitchFamily="2" charset="-79"/>
              </a:rPr>
              <a:t>אֲנִי בָּאָה, בַּדֶּרֶךְ אֶתְקַשֵּׁר 101 לְמָדָ"א (מָגֵן דָּוִד אָדֹם)</a:t>
            </a:r>
            <a:endParaRPr lang="he-IL" sz="1600" dirty="0">
              <a:solidFill>
                <a:srgbClr val="FF0000"/>
              </a:solidFill>
              <a:cs typeface="ComicsMF" panose="05000000000000000000" pitchFamily="2" charset="-79"/>
            </a:endParaRPr>
          </a:p>
        </p:txBody>
      </p:sp>
      <p:sp>
        <p:nvSpPr>
          <p:cNvPr id="4" name="ירח 3">
            <a:extLst>
              <a:ext uri="{FF2B5EF4-FFF2-40B4-BE49-F238E27FC236}">
                <a16:creationId xmlns:a16="http://schemas.microsoft.com/office/drawing/2014/main" id="{EC75D980-6B03-4CB1-B952-01CEDEC6A6D7}"/>
              </a:ext>
            </a:extLst>
          </p:cNvPr>
          <p:cNvSpPr/>
          <p:nvPr/>
        </p:nvSpPr>
        <p:spPr>
          <a:xfrm>
            <a:off x="7905750" y="4238625"/>
            <a:ext cx="45719" cy="45719"/>
          </a:xfrm>
          <a:prstGeom prst="mo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6" name="קבוצה 5">
            <a:extLst>
              <a:ext uri="{FF2B5EF4-FFF2-40B4-BE49-F238E27FC236}">
                <a16:creationId xmlns:a16="http://schemas.microsoft.com/office/drawing/2014/main" id="{BD0F7403-B216-4E77-9BB0-2629CAAEC640}"/>
              </a:ext>
            </a:extLst>
          </p:cNvPr>
          <p:cNvGrpSpPr/>
          <p:nvPr/>
        </p:nvGrpSpPr>
        <p:grpSpPr>
          <a:xfrm>
            <a:off x="7668477" y="3271033"/>
            <a:ext cx="1935057" cy="2881354"/>
            <a:chOff x="7668477" y="3271033"/>
            <a:chExt cx="1935057" cy="2881354"/>
          </a:xfrm>
        </p:grpSpPr>
        <p:pic>
          <p:nvPicPr>
            <p:cNvPr id="9" name="Picture 4" descr="http://icd.snunit.k12.il/icd_DEV/files/ICD_Texts/Picture/20017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992"/>
            <a:stretch/>
          </p:blipFill>
          <p:spPr bwMode="auto">
            <a:xfrm>
              <a:off x="7668477" y="3271033"/>
              <a:ext cx="1935057" cy="28813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ירח 4">
              <a:extLst>
                <a:ext uri="{FF2B5EF4-FFF2-40B4-BE49-F238E27FC236}">
                  <a16:creationId xmlns:a16="http://schemas.microsoft.com/office/drawing/2014/main" id="{25C0F281-0E18-4A0B-9CD1-9F4374ABD145}"/>
                </a:ext>
              </a:extLst>
            </p:cNvPr>
            <p:cNvSpPr/>
            <p:nvPr/>
          </p:nvSpPr>
          <p:spPr>
            <a:xfrm rot="7029689">
              <a:off x="8794378" y="4215693"/>
              <a:ext cx="134407" cy="432894"/>
            </a:xfrm>
            <a:prstGeom prst="moon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</p:spTree>
    <p:extLst>
      <p:ext uri="{BB962C8B-B14F-4D97-AF65-F5344CB8AC3E}">
        <p14:creationId xmlns:p14="http://schemas.microsoft.com/office/powerpoint/2010/main" val="29844037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60000">
        <p15:prstTrans prst="crush"/>
      </p:transition>
    </mc:Choice>
    <mc:Fallback xmlns="">
      <p:transition spd="slow" advClick="0" advTm="60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2000">
              <a:schemeClr val="bg2"/>
            </a:gs>
            <a:gs pos="74000">
              <a:srgbClr val="FFFF00"/>
            </a:gs>
            <a:gs pos="83000">
              <a:srgbClr val="FFC000"/>
            </a:gs>
            <a:gs pos="100000">
              <a:srgbClr val="FF00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02079" y="165353"/>
            <a:ext cx="6101842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400" dirty="0" err="1">
                <a:latin typeface="Abraham" panose="00000500000000000000" pitchFamily="2" charset="-79"/>
                <a:cs typeface="ComicsMF" panose="05000000000000000000" pitchFamily="2" charset="-79"/>
              </a:rPr>
              <a:t>שִׁמּוּש</a:t>
            </a:r>
            <a:r>
              <a:rPr lang="he-IL" sz="4400" dirty="0">
                <a:latin typeface="Abraham" panose="00000500000000000000" pitchFamily="2" charset="-79"/>
                <a:cs typeface="ComicsMF" panose="05000000000000000000" pitchFamily="2" charset="-79"/>
              </a:rPr>
              <a:t>ׁ בָּטוּחַ בְּטֵלֵפוֹן סֵלוּלָרי</a:t>
            </a:r>
          </a:p>
        </p:txBody>
      </p:sp>
      <p:pic>
        <p:nvPicPr>
          <p:cNvPr id="2052" name="Picture 4" descr="http://www.cwc.co.il/images/itempics/B005737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23" t="2206" r="22150" b="4119"/>
          <a:stretch/>
        </p:blipFill>
        <p:spPr bwMode="auto">
          <a:xfrm>
            <a:off x="3649917" y="1237128"/>
            <a:ext cx="2904565" cy="4809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516060" y="1321653"/>
            <a:ext cx="3265714" cy="532453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b="1" u="sng" dirty="0">
                <a:cs typeface="ComicsMF" panose="05000000000000000000" pitchFamily="2" charset="-79"/>
              </a:rPr>
              <a:t>עֵצוֹת </a:t>
            </a:r>
            <a:r>
              <a:rPr lang="he-IL" sz="2000" b="1" u="sng" dirty="0" err="1">
                <a:cs typeface="ComicsMF" panose="05000000000000000000" pitchFamily="2" charset="-79"/>
              </a:rPr>
              <a:t>לְשִׁמּוּש</a:t>
            </a:r>
            <a:r>
              <a:rPr lang="he-IL" sz="2000" b="1" u="sng" dirty="0">
                <a:cs typeface="ComicsMF" panose="05000000000000000000" pitchFamily="2" charset="-79"/>
              </a:rPr>
              <a:t>ׁ בָּטוּחַ בַּטֵּלֵפוֹן הַסֵּלוּלָרי:</a:t>
            </a:r>
          </a:p>
          <a:p>
            <a:endParaRPr lang="he-IL" sz="2000" b="1" u="sng" dirty="0">
              <a:cs typeface="ComicsMF" panose="05000000000000000000" pitchFamily="2" charset="-79"/>
            </a:endParaRPr>
          </a:p>
          <a:p>
            <a:pPr marL="342900" indent="-342900">
              <a:buFontTx/>
              <a:buAutoNum type="arabicPeriod"/>
            </a:pPr>
            <a:r>
              <a:rPr lang="he-IL" sz="2000" dirty="0" err="1">
                <a:cs typeface="ComicsMF" panose="05000000000000000000" pitchFamily="2" charset="-79"/>
              </a:rPr>
              <a:t>לְהִמָּנַע</a:t>
            </a:r>
            <a:r>
              <a:rPr lang="he-IL" sz="2000" dirty="0">
                <a:cs typeface="ComicsMF" panose="05000000000000000000" pitchFamily="2" charset="-79"/>
              </a:rPr>
              <a:t> מִשְׁלוֹחַ מִסְרוֹן </a:t>
            </a:r>
            <a:r>
              <a:rPr lang="de-DE" sz="2000" dirty="0">
                <a:cs typeface="ComicsMF" panose="05000000000000000000" pitchFamily="2" charset="-79"/>
              </a:rPr>
              <a:t>SMS </a:t>
            </a:r>
            <a:r>
              <a:rPr lang="he-IL" sz="2000" dirty="0">
                <a:cs typeface="ComicsMF" panose="05000000000000000000" pitchFamily="2" charset="-79"/>
              </a:rPr>
              <a:t>בִּזְמַן נְהִיגָה עַל אוֹפַנַּיִם, חָצִיתָ כְּבִישׁ אוֹ פְּעִילוּת הַדּוֹרֶשֶׁת </a:t>
            </a:r>
            <a:r>
              <a:rPr lang="he-IL" sz="2000" dirty="0" err="1">
                <a:cs typeface="ComicsMF" panose="05000000000000000000" pitchFamily="2" charset="-79"/>
              </a:rPr>
              <a:t>רִכּוּז</a:t>
            </a:r>
            <a:r>
              <a:rPr lang="he-IL" sz="2000" dirty="0">
                <a:cs typeface="ComicsMF" panose="05000000000000000000" pitchFamily="2" charset="-79"/>
              </a:rPr>
              <a:t>. </a:t>
            </a:r>
          </a:p>
          <a:p>
            <a:pPr marL="342900" indent="-342900">
              <a:buFontTx/>
              <a:buAutoNum type="arabicPeriod"/>
            </a:pPr>
            <a:r>
              <a:rPr lang="he-IL" sz="2000" dirty="0" err="1">
                <a:cs typeface="ComicsMF" panose="05000000000000000000" pitchFamily="2" charset="-79"/>
              </a:rPr>
              <a:t>מֻמְלָץ</a:t>
            </a:r>
            <a:r>
              <a:rPr lang="he-IL" sz="2000" dirty="0">
                <a:cs typeface="ComicsMF" panose="05000000000000000000" pitchFamily="2" charset="-79"/>
              </a:rPr>
              <a:t> לְהִשְׁתַּמֵּשׁ בָּרַמְקוֹל , אָזְנִיָּה אוֹ טֵלֵפוֹן </a:t>
            </a:r>
            <a:r>
              <a:rPr lang="he-IL" sz="2000" dirty="0" err="1">
                <a:cs typeface="ComicsMF" panose="05000000000000000000" pitchFamily="2" charset="-79"/>
              </a:rPr>
              <a:t>קַוֵּי</a:t>
            </a:r>
            <a:r>
              <a:rPr lang="he-IL" sz="2000" dirty="0">
                <a:cs typeface="ComicsMF" panose="05000000000000000000" pitchFamily="2" charset="-79"/>
              </a:rPr>
              <a:t> לְשִׂיחוֹת </a:t>
            </a:r>
            <a:r>
              <a:rPr lang="he-IL" sz="2000" dirty="0" err="1">
                <a:cs typeface="ComicsMF" panose="05000000000000000000" pitchFamily="2" charset="-79"/>
              </a:rPr>
              <a:t>אֲרֻכּוֹת</a:t>
            </a:r>
            <a:r>
              <a:rPr lang="he-IL" sz="2000" dirty="0">
                <a:cs typeface="ComicsMF" panose="05000000000000000000" pitchFamily="2" charset="-79"/>
              </a:rPr>
              <a:t>, מֵהַסִּבָּה שֶׁהַקְּרִינָה </a:t>
            </a:r>
            <a:r>
              <a:rPr lang="he-IL" sz="2000" dirty="0" err="1">
                <a:cs typeface="ComicsMF" panose="05000000000000000000" pitchFamily="2" charset="-79"/>
              </a:rPr>
              <a:t>הַמֻּקְרֶנֶת</a:t>
            </a:r>
            <a:r>
              <a:rPr lang="he-IL" sz="2000" dirty="0">
                <a:cs typeface="ComicsMF" panose="05000000000000000000" pitchFamily="2" charset="-79"/>
              </a:rPr>
              <a:t> נְמוּכָה בְּהַרְבֵּה. </a:t>
            </a:r>
          </a:p>
          <a:p>
            <a:pPr marL="342900" indent="-342900">
              <a:buFontTx/>
              <a:buAutoNum type="arabicPeriod"/>
            </a:pPr>
            <a:r>
              <a:rPr lang="he-IL" sz="2000" dirty="0" err="1">
                <a:cs typeface="ComicsMF" panose="05000000000000000000" pitchFamily="2" charset="-79"/>
              </a:rPr>
              <a:t>לְהִמָּנַע</a:t>
            </a:r>
            <a:r>
              <a:rPr lang="en-US" sz="2000" dirty="0">
                <a:cs typeface="ComicsMF" panose="05000000000000000000" pitchFamily="2" charset="-79"/>
              </a:rPr>
              <a:t> </a:t>
            </a:r>
            <a:r>
              <a:rPr lang="he-IL" sz="2000" dirty="0">
                <a:cs typeface="ComicsMF" panose="05000000000000000000" pitchFamily="2" charset="-79"/>
              </a:rPr>
              <a:t>מִשְׁמוּשׁ בְּמַכְשִׁיר הַפֶּלֶאפוֹן בַּמַּעֲלִית אוֹ בִּמְכוֹנִית. בַּמְּכוֹנִית </a:t>
            </a:r>
            <a:r>
              <a:rPr lang="he-IL" sz="2000" dirty="0" err="1">
                <a:cs typeface="ComicsMF" panose="05000000000000000000" pitchFamily="2" charset="-79"/>
              </a:rPr>
              <a:t>מֻמְלָץ</a:t>
            </a:r>
            <a:r>
              <a:rPr lang="he-IL" sz="2000" dirty="0">
                <a:cs typeface="ComicsMF" panose="05000000000000000000" pitchFamily="2" charset="-79"/>
              </a:rPr>
              <a:t> לְדַבֵּר בְּעֶזְרַת דִּבּוּרִית.</a:t>
            </a:r>
          </a:p>
          <a:p>
            <a:pPr marL="342900" indent="-342900">
              <a:buFontTx/>
              <a:buAutoNum type="arabicPeriod"/>
            </a:pPr>
            <a:r>
              <a:rPr lang="he-IL" sz="2000" dirty="0" err="1">
                <a:cs typeface="ComicsMF" panose="05000000000000000000" pitchFamily="2" charset="-79"/>
              </a:rPr>
              <a:t>לְהִמָּנַע</a:t>
            </a:r>
            <a:r>
              <a:rPr lang="he-IL" sz="2000" dirty="0">
                <a:cs typeface="ComicsMF" panose="05000000000000000000" pitchFamily="2" charset="-79"/>
              </a:rPr>
              <a:t> </a:t>
            </a:r>
            <a:r>
              <a:rPr lang="he-IL" sz="2000" dirty="0" err="1">
                <a:cs typeface="ComicsMF" panose="05000000000000000000" pitchFamily="2" charset="-79"/>
              </a:rPr>
              <a:t>מִלִּישֹׁן</a:t>
            </a:r>
            <a:r>
              <a:rPr lang="he-IL" sz="2000" dirty="0">
                <a:cs typeface="ComicsMF" panose="05000000000000000000" pitchFamily="2" charset="-79"/>
              </a:rPr>
              <a:t> בִּצְמִידוּת לְטֵלֵפוֹן-סַכָּנַת קְרִינָה!</a:t>
            </a:r>
            <a:endParaRPr lang="he-IL" dirty="0">
              <a:cs typeface="ComicsMF" panose="05000000000000000000" pitchFamily="2" charset="-79"/>
            </a:endParaRPr>
          </a:p>
        </p:txBody>
      </p:sp>
      <p:pic>
        <p:nvPicPr>
          <p:cNvPr id="2056" name="Picture 8" descr="http://msc.wcdn.co.il/w/w-635/2053740-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672" y="2391300"/>
            <a:ext cx="2958147" cy="1635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http://mastercar.co.il/theory/dislik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4178" y="922084"/>
            <a:ext cx="1466730" cy="1466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מחבר ישר 7"/>
          <p:cNvCxnSpPr/>
          <p:nvPr/>
        </p:nvCxnSpPr>
        <p:spPr>
          <a:xfrm>
            <a:off x="513878" y="2395577"/>
            <a:ext cx="2890150" cy="160780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מחבר ישר 13"/>
          <p:cNvCxnSpPr/>
          <p:nvPr/>
        </p:nvCxnSpPr>
        <p:spPr>
          <a:xfrm flipH="1">
            <a:off x="468727" y="2410691"/>
            <a:ext cx="2969719" cy="1561956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97957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60000">
        <p15:prstTrans prst="crush"/>
      </p:transition>
    </mc:Choice>
    <mc:Fallback xmlns="">
      <p:transition spd="slow" advClick="0" advTm="60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2000">
              <a:schemeClr val="bg2"/>
            </a:gs>
            <a:gs pos="74000">
              <a:srgbClr val="FFFF00"/>
            </a:gs>
            <a:gs pos="83000">
              <a:srgbClr val="FFC000"/>
            </a:gs>
            <a:gs pos="100000">
              <a:srgbClr val="FF00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תמונה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55" t="5186" r="8905" b="10955"/>
          <a:stretch/>
        </p:blipFill>
        <p:spPr>
          <a:xfrm>
            <a:off x="6312703" y="3395441"/>
            <a:ext cx="3651814" cy="2861973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97" r="29329"/>
          <a:stretch/>
        </p:blipFill>
        <p:spPr>
          <a:xfrm>
            <a:off x="5212116" y="3282919"/>
            <a:ext cx="1369613" cy="298693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505451" y="1043293"/>
            <a:ext cx="4261259" cy="184665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400" b="1" dirty="0">
                <a:cs typeface="ComicsMF" panose="05000000000000000000" pitchFamily="2" charset="-79"/>
              </a:rPr>
              <a:t>מוּצְרֵי </a:t>
            </a:r>
            <a:r>
              <a:rPr lang="he-IL" sz="2400" b="1" dirty="0" err="1">
                <a:cs typeface="ComicsMF" panose="05000000000000000000" pitchFamily="2" charset="-79"/>
              </a:rPr>
              <a:t>נִקּוּי</a:t>
            </a:r>
            <a:r>
              <a:rPr lang="he-IL" sz="2400" b="1" dirty="0">
                <a:cs typeface="ComicsMF" panose="05000000000000000000" pitchFamily="2" charset="-79"/>
              </a:rPr>
              <a:t> מְיֹעָדִים לִמְבֻגָּרִים בִּלְבַד!</a:t>
            </a:r>
          </a:p>
          <a:p>
            <a:r>
              <a:rPr lang="he-IL" dirty="0">
                <a:cs typeface="ComicsMF" panose="05000000000000000000" pitchFamily="2" charset="-79"/>
              </a:rPr>
              <a:t>מוּצְרֵי </a:t>
            </a:r>
            <a:r>
              <a:rPr lang="he-IL" dirty="0" err="1">
                <a:cs typeface="ComicsMF" panose="05000000000000000000" pitchFamily="2" charset="-79"/>
              </a:rPr>
              <a:t>הַנִּקָּיוֹן</a:t>
            </a:r>
            <a:r>
              <a:rPr lang="he-IL" dirty="0">
                <a:cs typeface="ComicsMF" panose="05000000000000000000" pitchFamily="2" charset="-79"/>
              </a:rPr>
              <a:t> רְעִילִים לַאֲכִילָה </a:t>
            </a:r>
            <a:r>
              <a:rPr lang="he-IL" dirty="0" err="1">
                <a:cs typeface="ComicsMF" panose="05000000000000000000" pitchFamily="2" charset="-79"/>
              </a:rPr>
              <a:t>וְלִשְׁתִיָּה</a:t>
            </a:r>
            <a:r>
              <a:rPr lang="he-IL" dirty="0">
                <a:cs typeface="ComicsMF" panose="05000000000000000000" pitchFamily="2" charset="-79"/>
              </a:rPr>
              <a:t>,</a:t>
            </a:r>
          </a:p>
          <a:p>
            <a:r>
              <a:rPr lang="he-IL" dirty="0">
                <a:cs typeface="ComicsMF" panose="05000000000000000000" pitchFamily="2" charset="-79"/>
              </a:rPr>
              <a:t>וִיכוֹלִים לִגְרֹם </a:t>
            </a:r>
            <a:r>
              <a:rPr lang="he-IL" dirty="0" err="1">
                <a:cs typeface="ComicsMF" panose="05000000000000000000" pitchFamily="2" charset="-79"/>
              </a:rPr>
              <a:t>לִכְוִיָּה</a:t>
            </a:r>
            <a:r>
              <a:rPr lang="he-IL" dirty="0">
                <a:cs typeface="ComicsMF" panose="05000000000000000000" pitchFamily="2" charset="-79"/>
              </a:rPr>
              <a:t> </a:t>
            </a:r>
            <a:r>
              <a:rPr lang="he-IL" dirty="0" err="1">
                <a:cs typeface="ComicsMF" panose="05000000000000000000" pitchFamily="2" charset="-79"/>
              </a:rPr>
              <a:t>בְּשִׁמּוּש</a:t>
            </a:r>
            <a:r>
              <a:rPr lang="he-IL" dirty="0">
                <a:cs typeface="ComicsMF" panose="05000000000000000000" pitchFamily="2" charset="-79"/>
              </a:rPr>
              <a:t>ׁ לֹא נָכוֹן.</a:t>
            </a:r>
          </a:p>
          <a:p>
            <a:r>
              <a:rPr lang="he-IL" dirty="0" err="1">
                <a:cs typeface="ComicsMF" panose="05000000000000000000" pitchFamily="2" charset="-79"/>
              </a:rPr>
              <a:t>מֻמְלָץ</a:t>
            </a:r>
            <a:r>
              <a:rPr lang="he-IL" dirty="0">
                <a:cs typeface="ComicsMF" panose="05000000000000000000" pitchFamily="2" charset="-79"/>
              </a:rPr>
              <a:t> לִילָדִים לְהִתְרַחֵק </a:t>
            </a:r>
            <a:r>
              <a:rPr lang="he-IL" dirty="0" err="1">
                <a:cs typeface="ComicsMF" panose="05000000000000000000" pitchFamily="2" charset="-79"/>
              </a:rPr>
              <a:t>מֵחָמְרֵי</a:t>
            </a:r>
            <a:r>
              <a:rPr lang="he-IL" dirty="0">
                <a:cs typeface="ComicsMF" panose="05000000000000000000" pitchFamily="2" charset="-79"/>
              </a:rPr>
              <a:t> </a:t>
            </a:r>
            <a:r>
              <a:rPr lang="he-IL" dirty="0" err="1">
                <a:cs typeface="ComicsMF" panose="05000000000000000000" pitchFamily="2" charset="-79"/>
              </a:rPr>
              <a:t>נִקּוּי</a:t>
            </a:r>
            <a:r>
              <a:rPr lang="he-IL" dirty="0">
                <a:cs typeface="ComicsMF" panose="05000000000000000000" pitchFamily="2" charset="-79"/>
              </a:rPr>
              <a:t>, בִּזְמַן </a:t>
            </a:r>
            <a:r>
              <a:rPr lang="he-IL" dirty="0" err="1">
                <a:cs typeface="ComicsMF" panose="05000000000000000000" pitchFamily="2" charset="-79"/>
              </a:rPr>
              <a:t>הַנִּקָּיוֹן</a:t>
            </a:r>
            <a:r>
              <a:rPr lang="he-IL" dirty="0">
                <a:cs typeface="ComicsMF" panose="05000000000000000000" pitchFamily="2" charset="-79"/>
              </a:rPr>
              <a:t> רַק הַמְּבֻגָּרִים מִשְׁתַּמְּשִׁים </a:t>
            </a:r>
            <a:r>
              <a:rPr lang="he-IL" dirty="0" err="1">
                <a:cs typeface="ComicsMF" panose="05000000000000000000" pitchFamily="2" charset="-79"/>
              </a:rPr>
              <a:t>בָּחֳמָרִים</a:t>
            </a:r>
            <a:r>
              <a:rPr lang="he-IL" dirty="0">
                <a:cs typeface="ComicsMF" panose="05000000000000000000" pitchFamily="2" charset="-79"/>
              </a:rPr>
              <a:t>.</a:t>
            </a:r>
          </a:p>
          <a:p>
            <a:r>
              <a:rPr lang="he-IL" dirty="0">
                <a:cs typeface="ComicsMF" panose="05000000000000000000" pitchFamily="2" charset="-79"/>
              </a:rPr>
              <a:t>וְלִמְבֻגָּרִים לִקְרֹא תְּחִלָּה אֶת הוֹרָאוֹת </a:t>
            </a:r>
            <a:r>
              <a:rPr lang="he-IL" dirty="0" err="1">
                <a:cs typeface="ComicsMF" panose="05000000000000000000" pitchFamily="2" charset="-79"/>
              </a:rPr>
              <a:t>הַשִּׁמּוּש</a:t>
            </a:r>
            <a:r>
              <a:rPr lang="he-IL" dirty="0">
                <a:cs typeface="ComicsMF" panose="05000000000000000000" pitchFamily="2" charset="-79"/>
              </a:rPr>
              <a:t>ׁ.</a:t>
            </a:r>
            <a:endParaRPr lang="he-IL" sz="1200" dirty="0">
              <a:cs typeface="ComicsMF" panose="05000000000000000000" pitchFamily="2" charset="-79"/>
            </a:endParaRPr>
          </a:p>
        </p:txBody>
      </p:sp>
      <p:pic>
        <p:nvPicPr>
          <p:cNvPr id="8" name="תמונה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0" t="3519" r="9862" b="4240"/>
          <a:stretch/>
        </p:blipFill>
        <p:spPr>
          <a:xfrm>
            <a:off x="270253" y="2133748"/>
            <a:ext cx="3816141" cy="408568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75009" y="906515"/>
            <a:ext cx="3925542" cy="113877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b="1" dirty="0">
                <a:cs typeface="ComicsMF" panose="05000000000000000000" pitchFamily="2" charset="-79"/>
              </a:rPr>
              <a:t>תְּרוּפוֹת נוֹתְנִים רַק מְבֻגָּרִים!</a:t>
            </a:r>
          </a:p>
          <a:p>
            <a:r>
              <a:rPr lang="he-IL" sz="1600" dirty="0">
                <a:cs typeface="ComicsMF" panose="05000000000000000000" pitchFamily="2" charset="-79"/>
              </a:rPr>
              <a:t>תְּרוּפָה </a:t>
            </a:r>
            <a:r>
              <a:rPr lang="he-IL" sz="1600" dirty="0" err="1">
                <a:cs typeface="ComicsMF" panose="05000000000000000000" pitchFamily="2" charset="-79"/>
              </a:rPr>
              <a:t>בְּמִנּוּן</a:t>
            </a:r>
            <a:r>
              <a:rPr lang="he-IL" sz="1600" dirty="0">
                <a:cs typeface="ComicsMF" panose="05000000000000000000" pitchFamily="2" charset="-79"/>
              </a:rPr>
              <a:t> לֹא נָכוֹן, יְכוֹלָה לִגְרֹם לְהַרְעָלָה וּכְאֵבֵי בֶּטֶן קָשִׁים. מְבֻגָּרִים נוֹתְנִים וְנוֹטְלִים תְּרוּפָה רַק בָּאוֹר, לְאַחַר שֶׁקָּרְאוּ אֶת הוֹרָאוֹת </a:t>
            </a:r>
            <a:r>
              <a:rPr lang="he-IL" sz="1600" dirty="0" err="1">
                <a:cs typeface="ComicsMF" panose="05000000000000000000" pitchFamily="2" charset="-79"/>
              </a:rPr>
              <a:t>הַשִּׁמּוּש</a:t>
            </a:r>
            <a:r>
              <a:rPr lang="he-IL" sz="1600" dirty="0">
                <a:cs typeface="ComicsMF" panose="05000000000000000000" pitchFamily="2" charset="-79"/>
              </a:rPr>
              <a:t>ׁ.</a:t>
            </a:r>
            <a:endParaRPr lang="he-IL" sz="1100" dirty="0">
              <a:cs typeface="ComicsMF" panose="05000000000000000000" pitchFamily="2" charset="-79"/>
            </a:endParaRPr>
          </a:p>
        </p:txBody>
      </p:sp>
      <p:pic>
        <p:nvPicPr>
          <p:cNvPr id="10" name="תמונה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9041" y="4433702"/>
            <a:ext cx="1065702" cy="1295317"/>
          </a:xfrm>
          <a:prstGeom prst="rect">
            <a:avLst/>
          </a:prstGeom>
        </p:spPr>
      </p:pic>
      <p:pic>
        <p:nvPicPr>
          <p:cNvPr id="4098" name="Picture 2" descr="http://www.ashops.co.il/Shops/shop_146/products/201/picture_92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2234" y="3640499"/>
            <a:ext cx="723569" cy="960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1705782" y="161330"/>
            <a:ext cx="6512903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400" b="1" dirty="0">
                <a:latin typeface="Abraham" panose="00000500000000000000" pitchFamily="2" charset="-79"/>
                <a:cs typeface="ComicsMF" panose="05000000000000000000" pitchFamily="2" charset="-79"/>
              </a:rPr>
              <a:t>מְנִיעַת הַרְעָלוֹת אֵצֶל יְלָדִים</a:t>
            </a:r>
          </a:p>
        </p:txBody>
      </p:sp>
    </p:spTree>
    <p:extLst>
      <p:ext uri="{BB962C8B-B14F-4D97-AF65-F5344CB8AC3E}">
        <p14:creationId xmlns:p14="http://schemas.microsoft.com/office/powerpoint/2010/main" val="32297509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60000">
        <p15:prstTrans prst="crush"/>
      </p:transition>
    </mc:Choice>
    <mc:Fallback xmlns="">
      <p:transition spd="slow" advClick="0" advTm="6000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2000">
              <a:schemeClr val="bg2"/>
            </a:gs>
            <a:gs pos="74000">
              <a:srgbClr val="FFFF00"/>
            </a:gs>
            <a:gs pos="83000">
              <a:srgbClr val="FFC000"/>
            </a:gs>
            <a:gs pos="100000">
              <a:srgbClr val="FF00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מלבן 7"/>
          <p:cNvSpPr/>
          <p:nvPr/>
        </p:nvSpPr>
        <p:spPr>
          <a:xfrm>
            <a:off x="196811" y="809378"/>
            <a:ext cx="2621804" cy="2843657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1463"/>
          </a:p>
        </p:txBody>
      </p:sp>
      <p:sp>
        <p:nvSpPr>
          <p:cNvPr id="2" name="TextBox 1"/>
          <p:cNvSpPr txBox="1"/>
          <p:nvPr/>
        </p:nvSpPr>
        <p:spPr>
          <a:xfrm>
            <a:off x="2920258" y="116881"/>
            <a:ext cx="4515845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400" b="1" dirty="0">
                <a:latin typeface="Abraham" panose="00000500000000000000" pitchFamily="2" charset="-79"/>
                <a:cs typeface="ComicsMF" panose="05000000000000000000" pitchFamily="2" charset="-79"/>
              </a:rPr>
              <a:t>מְנִיעַת </a:t>
            </a:r>
            <a:r>
              <a:rPr lang="he-IL" sz="4400" b="1" dirty="0" err="1">
                <a:latin typeface="Abraham" panose="00000500000000000000" pitchFamily="2" charset="-79"/>
                <a:cs typeface="ComicsMF" panose="05000000000000000000" pitchFamily="2" charset="-79"/>
              </a:rPr>
              <a:t>כְּוִיּוֹת</a:t>
            </a:r>
            <a:endParaRPr lang="he-IL" sz="4400" b="1" dirty="0">
              <a:latin typeface="Abraham" panose="00000500000000000000" pitchFamily="2" charset="-79"/>
              <a:cs typeface="ComicsMF" panose="05000000000000000000" pitchFamily="2" charset="-79"/>
            </a:endParaRPr>
          </a:p>
        </p:txBody>
      </p:sp>
      <p:pic>
        <p:nvPicPr>
          <p:cNvPr id="5" name="תמונה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905" y="294674"/>
            <a:ext cx="2920206" cy="4753114"/>
          </a:xfrm>
          <a:prstGeom prst="rect">
            <a:avLst/>
          </a:prstGeom>
        </p:spPr>
      </p:pic>
      <p:pic>
        <p:nvPicPr>
          <p:cNvPr id="4" name="תמונה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335" y="282950"/>
            <a:ext cx="2159917" cy="2414406"/>
          </a:xfrm>
          <a:prstGeom prst="rect">
            <a:avLst/>
          </a:prstGeom>
        </p:spPr>
      </p:pic>
      <p:sp>
        <p:nvSpPr>
          <p:cNvPr id="7" name="מלבן 6"/>
          <p:cNvSpPr/>
          <p:nvPr/>
        </p:nvSpPr>
        <p:spPr>
          <a:xfrm>
            <a:off x="445865" y="5988547"/>
            <a:ext cx="9083987" cy="70788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he-IL" sz="2000" b="1" dirty="0" err="1">
                <a:latin typeface="Arial" panose="020B0604020202020204" pitchFamily="34" charset="0"/>
                <a:cs typeface="ComicsMF" panose="05000000000000000000" pitchFamily="2" charset="-79"/>
              </a:rPr>
              <a:t>כְּוִיָּה</a:t>
            </a:r>
            <a:r>
              <a:rPr lang="he-IL" sz="2000" b="1" dirty="0">
                <a:latin typeface="Arial" panose="020B0604020202020204" pitchFamily="34" charset="0"/>
                <a:cs typeface="ComicsMF" panose="05000000000000000000" pitchFamily="2" charset="-79"/>
              </a:rPr>
              <a:t> הִיא פְּגִיעָה בָּעוֹר וּלְעִתִּים גַּם בָּרְקָמוֹת שֶׁתַּחְתָּיו עֵקֶב מַגָּע בְּאֵשׁ, מוּצָק, נוֹזֵל אוֹ גַּז חַם, אוֹ בְּשֶׁל קְרִינָה (שַׁמָּשׁ), זֶרֶם חַשְׁמַלִּי אוֹ חֹמֶר פָּעִיל כִּימִית (כְּגוֹן </a:t>
            </a:r>
            <a:r>
              <a:rPr lang="he-IL" sz="2000" b="1" dirty="0" err="1">
                <a:latin typeface="Arial" panose="020B0604020202020204" pitchFamily="34" charset="0"/>
                <a:cs typeface="ComicsMF" panose="05000000000000000000" pitchFamily="2" charset="-79"/>
              </a:rPr>
              <a:t>חֻמְצָה-חֹמֶר</a:t>
            </a:r>
            <a:r>
              <a:rPr lang="he-IL" sz="2000" b="1" dirty="0">
                <a:latin typeface="Arial" panose="020B0604020202020204" pitchFamily="34" charset="0"/>
                <a:cs typeface="ComicsMF" panose="05000000000000000000" pitchFamily="2" charset="-79"/>
              </a:rPr>
              <a:t> </a:t>
            </a:r>
            <a:r>
              <a:rPr lang="he-IL" sz="2000" b="1" dirty="0" err="1">
                <a:latin typeface="Arial" panose="020B0604020202020204" pitchFamily="34" charset="0"/>
                <a:cs typeface="ComicsMF" panose="05000000000000000000" pitchFamily="2" charset="-79"/>
              </a:rPr>
              <a:t>לְנִקּוּי</a:t>
            </a:r>
            <a:r>
              <a:rPr lang="he-IL" sz="2000" b="1" dirty="0">
                <a:latin typeface="Arial" panose="020B0604020202020204" pitchFamily="34" charset="0"/>
                <a:cs typeface="ComicsMF" panose="05000000000000000000" pitchFamily="2" charset="-79"/>
              </a:rPr>
              <a:t> הַבַּיִת). וִיקִיפֶּדְיָה</a:t>
            </a:r>
            <a:endParaRPr lang="he-IL" sz="2000" dirty="0">
              <a:cs typeface="ComicsMF" panose="05000000000000000000" pitchFamily="2" charset="-79"/>
            </a:endParaRPr>
          </a:p>
        </p:txBody>
      </p:sp>
      <p:pic>
        <p:nvPicPr>
          <p:cNvPr id="11" name="תמונה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2832" y="3517022"/>
            <a:ext cx="2364545" cy="2364545"/>
          </a:xfrm>
          <a:prstGeom prst="rect">
            <a:avLst/>
          </a:prstGeom>
        </p:spPr>
      </p:pic>
      <p:pic>
        <p:nvPicPr>
          <p:cNvPr id="12" name="תמונה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2966" y="4002363"/>
            <a:ext cx="1177931" cy="157106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394605" y="809378"/>
            <a:ext cx="5300386" cy="34163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400" b="1" u="sng" dirty="0" err="1">
                <a:cs typeface="ComicsMF" panose="05000000000000000000" pitchFamily="2" charset="-79"/>
              </a:rPr>
              <a:t>נְקֻדּוֹת</a:t>
            </a:r>
            <a:r>
              <a:rPr lang="he-IL" sz="2400" b="1" u="sng" dirty="0">
                <a:cs typeface="ComicsMF" panose="05000000000000000000" pitchFamily="2" charset="-79"/>
              </a:rPr>
              <a:t> חֲשׁוּבוֹת לִמְנִיעַת </a:t>
            </a:r>
            <a:r>
              <a:rPr lang="he-IL" sz="2400" b="1" u="sng" dirty="0" err="1">
                <a:cs typeface="ComicsMF" panose="05000000000000000000" pitchFamily="2" charset="-79"/>
              </a:rPr>
              <a:t>כְּוִיָּה</a:t>
            </a:r>
            <a:r>
              <a:rPr lang="he-IL" sz="2400" b="1" u="sng" dirty="0">
                <a:cs typeface="ComicsMF" panose="05000000000000000000" pitchFamily="2" charset="-79"/>
              </a:rPr>
              <a:t>:</a:t>
            </a:r>
            <a:endParaRPr lang="en-US" sz="2400" b="1" u="sng" dirty="0">
              <a:cs typeface="ComicsMF" panose="05000000000000000000" pitchFamily="2" charset="-79"/>
            </a:endParaRPr>
          </a:p>
          <a:p>
            <a:endParaRPr lang="he-IL" sz="2400" b="1" u="sng" dirty="0">
              <a:cs typeface="ComicsMF" panose="05000000000000000000" pitchFamily="2" charset="-79"/>
            </a:endParaRPr>
          </a:p>
          <a:p>
            <a:pPr marL="278606" indent="-278606">
              <a:buAutoNum type="arabicPeriod"/>
            </a:pPr>
            <a:r>
              <a:rPr lang="he-IL" sz="2400" dirty="0">
                <a:cs typeface="ComicsMF" panose="05000000000000000000" pitchFamily="2" charset="-79"/>
              </a:rPr>
              <a:t>בְּדִיקַת טֶמְפֵּרָטוּרַת הַמַּיִם לִפְנֵי הַכְּנִיסָה לְמִקְלַחַת וּשְׁטִיפַת יָדַיִם</a:t>
            </a:r>
            <a:endParaRPr lang="en-US" sz="2400" dirty="0">
              <a:cs typeface="ComicsMF" panose="05000000000000000000" pitchFamily="2" charset="-79"/>
            </a:endParaRPr>
          </a:p>
          <a:p>
            <a:pPr marL="278606" indent="-278606">
              <a:buAutoNum type="arabicPeriod"/>
            </a:pPr>
            <a:r>
              <a:rPr lang="he-IL" sz="2400" dirty="0" err="1">
                <a:cs typeface="ComicsMF" panose="05000000000000000000" pitchFamily="2" charset="-79"/>
              </a:rPr>
              <a:t>מֻמְלָץ</a:t>
            </a:r>
            <a:r>
              <a:rPr lang="he-IL" sz="2400" dirty="0">
                <a:cs typeface="ComicsMF" panose="05000000000000000000" pitchFamily="2" charset="-79"/>
              </a:rPr>
              <a:t> לִילָדִים לְהִתְרַחֵק </a:t>
            </a:r>
            <a:r>
              <a:rPr lang="he-IL" sz="2400" dirty="0" err="1">
                <a:cs typeface="ComicsMF" panose="05000000000000000000" pitchFamily="2" charset="-79"/>
              </a:rPr>
              <a:t>מִקֻּמְקוּם</a:t>
            </a:r>
            <a:r>
              <a:rPr lang="he-IL" sz="2400" dirty="0">
                <a:cs typeface="ComicsMF" panose="05000000000000000000" pitchFamily="2" charset="-79"/>
              </a:rPr>
              <a:t> דּוֹלֵק וְרֹתַח</a:t>
            </a:r>
            <a:endParaRPr lang="en-US" sz="2400" dirty="0">
              <a:cs typeface="ComicsMF" panose="05000000000000000000" pitchFamily="2" charset="-79"/>
            </a:endParaRPr>
          </a:p>
          <a:p>
            <a:pPr marL="278606" indent="-278606">
              <a:buAutoNum type="arabicPeriod"/>
            </a:pPr>
            <a:r>
              <a:rPr lang="he-IL" sz="2400" dirty="0" err="1">
                <a:cs typeface="ComicsMF" panose="05000000000000000000" pitchFamily="2" charset="-79"/>
              </a:rPr>
              <a:t>מֻמְלָץ</a:t>
            </a:r>
            <a:r>
              <a:rPr lang="he-IL" sz="2400" dirty="0">
                <a:cs typeface="ComicsMF" panose="05000000000000000000" pitchFamily="2" charset="-79"/>
              </a:rPr>
              <a:t> לִילָדִים הִתְרַחֵק מִכּוֹס שְׁתִיָּה חַמָּה שֶׁל הַמְּבֻגָּרִים</a:t>
            </a:r>
            <a:endParaRPr lang="en-US" sz="2400" dirty="0">
              <a:cs typeface="ComicsMF" panose="05000000000000000000" pitchFamily="2" charset="-79"/>
            </a:endParaRPr>
          </a:p>
          <a:p>
            <a:pPr marL="278606" indent="-278606">
              <a:buAutoNum type="arabicPeriod"/>
            </a:pPr>
            <a:r>
              <a:rPr lang="he-IL" sz="2400" dirty="0" err="1">
                <a:cs typeface="ComicsMF" panose="05000000000000000000" pitchFamily="2" charset="-79"/>
              </a:rPr>
              <a:t>מֻמְלָץ</a:t>
            </a:r>
            <a:r>
              <a:rPr lang="he-IL" sz="2400" dirty="0">
                <a:cs typeface="ComicsMF" panose="05000000000000000000" pitchFamily="2" charset="-79"/>
              </a:rPr>
              <a:t> לִילָדִים לְהִתְרַחֵק מִגָּז דּוֹלֵק</a:t>
            </a:r>
          </a:p>
        </p:txBody>
      </p:sp>
      <p:pic>
        <p:nvPicPr>
          <p:cNvPr id="15" name="תמונה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3601" y="1965802"/>
            <a:ext cx="1167259" cy="1654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864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60000">
        <p15:prstTrans prst="crush"/>
      </p:transition>
    </mc:Choice>
    <mc:Fallback xmlns="">
      <p:transition spd="slow" advClick="0" advTm="6000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2000">
              <a:schemeClr val="bg2"/>
            </a:gs>
            <a:gs pos="74000">
              <a:srgbClr val="FFFF00"/>
            </a:gs>
            <a:gs pos="83000">
              <a:srgbClr val="FFC000"/>
            </a:gs>
            <a:gs pos="100000">
              <a:srgbClr val="FF00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1056" y="2434168"/>
            <a:ext cx="2844745" cy="284474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91159" y="858932"/>
            <a:ext cx="6526865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dirty="0">
                <a:cs typeface="ComicsMF" panose="05000000000000000000" pitchFamily="2" charset="-79"/>
              </a:rPr>
              <a:t>מְבֻגָּרִים בִּלְבַד עִם כְּפָפוֹת אוֹ מַגֶּבֶת לִידֵיהֶם מִתְקָרְבִים לַסִּירִים שֶׁעַל הַגַּז!</a:t>
            </a:r>
          </a:p>
          <a:p>
            <a:pPr algn="ctr"/>
            <a:r>
              <a:rPr lang="he-IL" dirty="0">
                <a:cs typeface="ComicsMF" panose="05000000000000000000" pitchFamily="2" charset="-79"/>
              </a:rPr>
              <a:t>לַחַץ עַל הַתַּנּוּר לְקַבָּלַת סִרְטוֹן</a:t>
            </a:r>
          </a:p>
        </p:txBody>
      </p:sp>
      <p:pic>
        <p:nvPicPr>
          <p:cNvPr id="7172" name="Picture 4" descr="http://sr.photos2.fotosearch.com/bthumb/CSP/CSP040/k3110638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6590" y="1723742"/>
            <a:ext cx="2835365" cy="4265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2732617" y="171722"/>
            <a:ext cx="4425399" cy="6924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3900" dirty="0">
                <a:latin typeface="Abraham" panose="00000500000000000000" pitchFamily="2" charset="-79"/>
                <a:cs typeface="ComicsMF" panose="05000000000000000000" pitchFamily="2" charset="-79"/>
              </a:rPr>
              <a:t>מְנִיעַת </a:t>
            </a:r>
            <a:r>
              <a:rPr lang="he-IL" sz="3900" dirty="0" err="1">
                <a:latin typeface="Abraham" panose="00000500000000000000" pitchFamily="2" charset="-79"/>
                <a:cs typeface="ComicsMF" panose="05000000000000000000" pitchFamily="2" charset="-79"/>
              </a:rPr>
              <a:t>כְּוִיּוֹת</a:t>
            </a:r>
            <a:endParaRPr lang="he-IL" sz="3900" dirty="0">
              <a:latin typeface="Abraham" panose="00000500000000000000" pitchFamily="2" charset="-79"/>
              <a:cs typeface="ComicsMF" panose="05000000000000000000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109108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60000">
        <p15:prstTrans prst="crush"/>
      </p:transition>
    </mc:Choice>
    <mc:Fallback xmlns="">
      <p:transition spd="slow" advClick="0" advTm="6000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2000">
              <a:schemeClr val="bg2"/>
            </a:gs>
            <a:gs pos="74000">
              <a:srgbClr val="FFFF00"/>
            </a:gs>
            <a:gs pos="83000">
              <a:srgbClr val="FFC000"/>
            </a:gs>
            <a:gs pos="100000">
              <a:srgbClr val="FF00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9198" y="2716738"/>
            <a:ext cx="3322850" cy="3413633"/>
          </a:xfrm>
          <a:prstGeom prst="rect">
            <a:avLst/>
          </a:prstGeom>
        </p:spPr>
      </p:pic>
      <p:pic>
        <p:nvPicPr>
          <p:cNvPr id="4" name="תמונה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45086" y="2886224"/>
            <a:ext cx="2844745" cy="284474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979941" y="618426"/>
            <a:ext cx="5525837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err="1">
                <a:cs typeface="Alima" panose="00000400000000000000" pitchFamily="2" charset="-79"/>
              </a:rPr>
              <a:t>מֻמְלָץ</a:t>
            </a:r>
            <a:r>
              <a:rPr lang="he-IL" sz="2000" dirty="0">
                <a:cs typeface="Alima" panose="00000400000000000000" pitchFamily="2" charset="-79"/>
              </a:rPr>
              <a:t> לִילָדִים לְהִתְרַחֵק מִמַּגְהֵץ וּמִתַּנּוּרִים!</a:t>
            </a:r>
          </a:p>
          <a:p>
            <a:pPr algn="ctr"/>
            <a:r>
              <a:rPr lang="he-IL" sz="2000" dirty="0">
                <a:cs typeface="Alima" panose="00000400000000000000" pitchFamily="2" charset="-79"/>
              </a:rPr>
              <a:t>בְּכָל גִּיל אָסוּר לָגֶשֶׁת לְמוּצְרֵי חַשְׁמַל בְּרַגְלַיִם יְחֵפוֹת אוֹ רְטוּבוֹת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470945" y="-56809"/>
            <a:ext cx="5034833" cy="6924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3900" dirty="0">
                <a:latin typeface="Abraham" panose="00000500000000000000" pitchFamily="2" charset="-79"/>
                <a:cs typeface="Abraham" panose="00000500000000000000" pitchFamily="2" charset="-79"/>
              </a:rPr>
              <a:t>מְנִיעַת </a:t>
            </a:r>
            <a:r>
              <a:rPr lang="he-IL" sz="3900" dirty="0" err="1">
                <a:latin typeface="Abraham" panose="00000500000000000000" pitchFamily="2" charset="-79"/>
                <a:cs typeface="Abraham" panose="00000500000000000000" pitchFamily="2" charset="-79"/>
              </a:rPr>
              <a:t>כְּוִיּוֹת</a:t>
            </a:r>
            <a:endParaRPr lang="he-IL" sz="3900" dirty="0">
              <a:latin typeface="Abraham" panose="00000500000000000000" pitchFamily="2" charset="-79"/>
              <a:cs typeface="Abraham" panose="00000500000000000000" pitchFamily="2" charset="-79"/>
            </a:endParaRPr>
          </a:p>
        </p:txBody>
      </p:sp>
      <p:pic>
        <p:nvPicPr>
          <p:cNvPr id="5" name="תמונה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3638" y="4269521"/>
            <a:ext cx="2878931" cy="3095625"/>
          </a:xfrm>
          <a:prstGeom prst="rect">
            <a:avLst/>
          </a:prstGeom>
        </p:spPr>
      </p:pic>
      <p:pic>
        <p:nvPicPr>
          <p:cNvPr id="2050" name="Picture 2" descr="http://sfile.f-static.com/image/users/171231/detail/big/256541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4347" y="2972751"/>
            <a:ext cx="973910" cy="973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nofryers.com/wp-content/uploads/israel-electric-corporation-characters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3911" y="2713172"/>
            <a:ext cx="2857500" cy="4076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הסבר אליפטי 2"/>
          <p:cNvSpPr/>
          <p:nvPr/>
        </p:nvSpPr>
        <p:spPr>
          <a:xfrm>
            <a:off x="2174582" y="1974797"/>
            <a:ext cx="1821115" cy="1160289"/>
          </a:xfrm>
          <a:prstGeom prst="wedgeEllipseCallout">
            <a:avLst>
              <a:gd name="adj1" fmla="val 58070"/>
              <a:gd name="adj2" fmla="val 99292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>
                <a:solidFill>
                  <a:schemeClr val="tx1"/>
                </a:solidFill>
                <a:cs typeface="Alima" panose="00000400000000000000" pitchFamily="2" charset="-79"/>
              </a:rPr>
              <a:t>חַשְׁמַל הוּא לֹא מִשְׂחַק יְלָדִים!</a:t>
            </a:r>
          </a:p>
        </p:txBody>
      </p:sp>
      <p:sp>
        <p:nvSpPr>
          <p:cNvPr id="7" name="הסבר אליפטי 6"/>
          <p:cNvSpPr/>
          <p:nvPr/>
        </p:nvSpPr>
        <p:spPr>
          <a:xfrm>
            <a:off x="6085756" y="1413863"/>
            <a:ext cx="2382050" cy="1121868"/>
          </a:xfrm>
          <a:prstGeom prst="wedgeEllipseCallout">
            <a:avLst>
              <a:gd name="adj1" fmla="val -49536"/>
              <a:gd name="adj2" fmla="val 87576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he-IL" dirty="0">
                <a:solidFill>
                  <a:schemeClr val="tx1"/>
                </a:solidFill>
                <a:cs typeface="Alima" panose="00000400000000000000" pitchFamily="2" charset="-79"/>
              </a:rPr>
              <a:t>מַיִם וְחַשְׁמַל בְּיַחַד הֵם סַכָּנַת חַיִּים!</a:t>
            </a:r>
          </a:p>
        </p:txBody>
      </p:sp>
    </p:spTree>
    <p:extLst>
      <p:ext uri="{BB962C8B-B14F-4D97-AF65-F5344CB8AC3E}">
        <p14:creationId xmlns:p14="http://schemas.microsoft.com/office/powerpoint/2010/main" val="35343144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60000">
        <p15:prstTrans prst="crush"/>
      </p:transition>
    </mc:Choice>
    <mc:Fallback xmlns="">
      <p:transition spd="slow" advClick="0" advTm="6000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1"/>
          <p:cNvSpPr/>
          <p:nvPr/>
        </p:nvSpPr>
        <p:spPr>
          <a:xfrm>
            <a:off x="0" y="1163090"/>
            <a:ext cx="970322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he-IL" sz="2400" dirty="0">
                <a:solidFill>
                  <a:srgbClr val="444444"/>
                </a:solidFill>
                <a:latin typeface="Verdana" panose="020B0604030504040204" pitchFamily="34" charset="0"/>
                <a:cs typeface="ComicsMF" panose="05000000000000000000" pitchFamily="2" charset="-79"/>
              </a:rPr>
              <a:t>הַטִּפּוּל הַבֵּיתִי בִּכְוִיּוֹת כּוֹלֵל </a:t>
            </a:r>
            <a:r>
              <a:rPr lang="he-IL" sz="2400" dirty="0" err="1">
                <a:solidFill>
                  <a:srgbClr val="444444"/>
                </a:solidFill>
                <a:latin typeface="Verdana" panose="020B0604030504040204" pitchFamily="34" charset="0"/>
                <a:cs typeface="ComicsMF" panose="05000000000000000000" pitchFamily="2" charset="-79"/>
              </a:rPr>
              <a:t>פְּעֻלּוֹת</a:t>
            </a:r>
            <a:r>
              <a:rPr lang="he-IL" sz="2400" dirty="0">
                <a:solidFill>
                  <a:srgbClr val="444444"/>
                </a:solidFill>
                <a:latin typeface="Verdana" panose="020B0604030504040204" pitchFamily="34" charset="0"/>
                <a:cs typeface="ComicsMF" panose="05000000000000000000" pitchFamily="2" charset="-79"/>
              </a:rPr>
              <a:t> פְּשׁוּטוֹת כְּמוֹ </a:t>
            </a:r>
            <a:r>
              <a:rPr lang="he-IL" sz="2400" dirty="0" err="1">
                <a:solidFill>
                  <a:srgbClr val="444444"/>
                </a:solidFill>
                <a:latin typeface="Verdana" panose="020B0604030504040204" pitchFamily="34" charset="0"/>
                <a:cs typeface="ComicsMF" panose="05000000000000000000" pitchFamily="2" charset="-79"/>
              </a:rPr>
              <a:t>קֵרוּר</a:t>
            </a:r>
            <a:r>
              <a:rPr lang="he-IL" sz="2400" dirty="0">
                <a:solidFill>
                  <a:srgbClr val="444444"/>
                </a:solidFill>
                <a:latin typeface="Verdana" panose="020B0604030504040204" pitchFamily="34" charset="0"/>
                <a:cs typeface="ComicsMF" panose="05000000000000000000" pitchFamily="2" charset="-79"/>
              </a:rPr>
              <a:t> הָאֵזוֹר שְׁטִיפָה בְּמַיִם קָרִים, קֶרַח, חֲבִישָׁה סְטֵרִילִית </a:t>
            </a:r>
            <a:r>
              <a:rPr lang="he-IL" sz="2400" dirty="0" err="1">
                <a:solidFill>
                  <a:srgbClr val="444444"/>
                </a:solidFill>
                <a:latin typeface="Verdana" panose="020B0604030504040204" pitchFamily="34" charset="0"/>
                <a:cs typeface="ComicsMF" panose="05000000000000000000" pitchFamily="2" charset="-79"/>
              </a:rPr>
              <a:t>וְשִׁמּוּש</a:t>
            </a:r>
            <a:r>
              <a:rPr lang="he-IL" sz="2400" dirty="0">
                <a:solidFill>
                  <a:srgbClr val="444444"/>
                </a:solidFill>
                <a:latin typeface="Verdana" panose="020B0604030504040204" pitchFamily="34" charset="0"/>
                <a:cs typeface="ComicsMF" panose="05000000000000000000" pitchFamily="2" charset="-79"/>
              </a:rPr>
              <a:t>ׁ בִּמְשָׁחוֹת שׁוֹנוֹת (אָלוֹוֵרָה), </a:t>
            </a:r>
          </a:p>
          <a:p>
            <a:pPr algn="ctr" fontAlgn="base"/>
            <a:r>
              <a:rPr lang="he-IL" sz="2400" dirty="0">
                <a:solidFill>
                  <a:srgbClr val="444444"/>
                </a:solidFill>
                <a:latin typeface="Verdana" panose="020B0604030504040204" pitchFamily="34" charset="0"/>
                <a:cs typeface="ComicsMF" panose="05000000000000000000" pitchFamily="2" charset="-79"/>
              </a:rPr>
              <a:t>בְּרֹב הַמִּקְרִים מֵבִיא לְשִׁפּוּר מַשְׁמָעוּתִי תּוֹךְ מִסְפַּר יָמִים. קַיָּמוֹת </a:t>
            </a:r>
            <a:r>
              <a:rPr lang="he-IL" sz="2400" dirty="0" err="1">
                <a:solidFill>
                  <a:srgbClr val="444444"/>
                </a:solidFill>
                <a:latin typeface="Verdana" panose="020B0604030504040204" pitchFamily="34" charset="0"/>
                <a:cs typeface="ComicsMF" panose="05000000000000000000" pitchFamily="2" charset="-79"/>
              </a:rPr>
              <a:t>פְּעֻלּוֹת</a:t>
            </a:r>
            <a:r>
              <a:rPr lang="he-IL" sz="2400" dirty="0">
                <a:solidFill>
                  <a:srgbClr val="444444"/>
                </a:solidFill>
                <a:latin typeface="Verdana" panose="020B0604030504040204" pitchFamily="34" charset="0"/>
                <a:cs typeface="ComicsMF" panose="05000000000000000000" pitchFamily="2" charset="-79"/>
              </a:rPr>
              <a:t> אֲחֵרוֹת אֲשֶׁר יְכוֹלוֹת לִגְרֹם לַנֶּזֶק, </a:t>
            </a:r>
          </a:p>
          <a:p>
            <a:pPr algn="ctr" fontAlgn="base"/>
            <a:r>
              <a:rPr lang="he-IL" sz="2400" dirty="0">
                <a:solidFill>
                  <a:srgbClr val="444444"/>
                </a:solidFill>
                <a:latin typeface="Verdana" panose="020B0604030504040204" pitchFamily="34" charset="0"/>
                <a:cs typeface="ComicsMF" panose="05000000000000000000" pitchFamily="2" charset="-79"/>
              </a:rPr>
              <a:t>כְּמוֹ שְׁטִיפַת הַמָּקוֹם בְּמַיִם חַמִּים אוֹ חִמּוּם הַמָּקוֹם, וְלָכֵן יֵשׁ לְהַכִּיר אֶת דַּרְכֵי הַטִּפּוּל הַטּוֹבוֹת בְּיוֹתֵר.</a:t>
            </a:r>
            <a:endParaRPr lang="he-IL" sz="1463" dirty="0">
              <a:solidFill>
                <a:srgbClr val="444444"/>
              </a:solidFill>
              <a:latin typeface="Verdana" panose="020B0604030504040204" pitchFamily="34" charset="0"/>
              <a:cs typeface="ComicsMF" panose="05000000000000000000" pitchFamily="2" charset="-79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444944" y="240804"/>
            <a:ext cx="4813332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000" dirty="0">
                <a:latin typeface="Abraham" panose="00000500000000000000" pitchFamily="2" charset="-79"/>
                <a:cs typeface="ComicsMF" panose="05000000000000000000" pitchFamily="2" charset="-79"/>
              </a:rPr>
              <a:t>עֶזְרָה רִאשׁוֹנָה- </a:t>
            </a:r>
            <a:r>
              <a:rPr lang="he-IL" sz="4000" dirty="0" err="1">
                <a:latin typeface="Abraham" panose="00000500000000000000" pitchFamily="2" charset="-79"/>
                <a:cs typeface="ComicsMF" panose="05000000000000000000" pitchFamily="2" charset="-79"/>
              </a:rPr>
              <a:t>כְּוִיּוֹת</a:t>
            </a:r>
            <a:endParaRPr lang="he-IL" sz="4000" dirty="0">
              <a:latin typeface="Abraham" panose="00000500000000000000" pitchFamily="2" charset="-79"/>
              <a:cs typeface="ComicsMF" panose="05000000000000000000" pitchFamily="2" charset="-79"/>
            </a:endParaRPr>
          </a:p>
        </p:txBody>
      </p:sp>
      <p:pic>
        <p:nvPicPr>
          <p:cNvPr id="4" name="תמונה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31" y="3258029"/>
            <a:ext cx="3555338" cy="2666503"/>
          </a:xfrm>
          <a:prstGeom prst="rect">
            <a:avLst/>
          </a:prstGeom>
        </p:spPr>
      </p:pic>
      <p:pic>
        <p:nvPicPr>
          <p:cNvPr id="6146" name="Picture 2" descr="https://atmag-static-timeout.netdna-ssl.com/media/2014/06/726-215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0522" y="3479069"/>
            <a:ext cx="3839979" cy="256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://dr-fischer.co.il/wp-content/uploads/2013/09/ultrasol_aloe-vera_gel_200ml_1184x1104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54" r="29767"/>
          <a:stretch/>
        </p:blipFill>
        <p:spPr bwMode="auto">
          <a:xfrm>
            <a:off x="3779354" y="4083982"/>
            <a:ext cx="1053052" cy="2253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03292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60000">
        <p15:prstTrans prst="crush"/>
      </p:transition>
    </mc:Choice>
    <mc:Fallback xmlns="">
      <p:transition spd="slow" advClick="0" advTm="6000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8917" y="855822"/>
            <a:ext cx="7679307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5400" b="1" dirty="0">
                <a:latin typeface="Abraham" panose="00000500000000000000" pitchFamily="2" charset="-79"/>
                <a:cs typeface="ComicsMF" panose="05000000000000000000" pitchFamily="2" charset="-79"/>
              </a:rPr>
              <a:t>סִימָנִים מֻסְכָּמִים לְסַכָּנָה</a:t>
            </a:r>
          </a:p>
        </p:txBody>
      </p:sp>
      <p:pic>
        <p:nvPicPr>
          <p:cNvPr id="5" name="Picture 2" descr="http://sfile.f-static.com/image/users/171231/detail/big/256541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3879" y="3017088"/>
            <a:ext cx="1266245" cy="1266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mbsstickers.com/wp-content/uploads/2013/01/%D7%9E%D7%93%D7%91%D7%A7%D7%95%D7%AA-%D7%91%D7%98%D7%99%D7%97%D7%95%D7%AA-%D7%A1%D7%9B%D7%A0%D7%AA-%D7%A8%D7%A2%D7%9C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68" t="12738" r="13444" b="10466"/>
          <a:stretch/>
        </p:blipFill>
        <p:spPr bwMode="auto">
          <a:xfrm>
            <a:off x="624856" y="2957609"/>
            <a:ext cx="1362352" cy="1233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www.mcarmel.co.il/uploadimages/939725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9245" y="2929812"/>
            <a:ext cx="1018575" cy="1324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http://www.mcarmel.co.il/uploadimages/542981.GIF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848"/>
          <a:stretch/>
        </p:blipFill>
        <p:spPr bwMode="auto">
          <a:xfrm>
            <a:off x="7763496" y="3004764"/>
            <a:ext cx="1261161" cy="1242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0" descr="http://www.mcarmel.co.il/uploadimages/976575.GI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3951" y="2969555"/>
            <a:ext cx="1259785" cy="1259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65935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60000">
        <p15:prstTrans prst="crush"/>
      </p:transition>
    </mc:Choice>
    <mc:Fallback xmlns="">
      <p:transition spd="slow" advClick="0" advTm="60000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1463"/>
          </a:p>
        </p:txBody>
      </p:sp>
      <p:sp>
        <p:nvSpPr>
          <p:cNvPr id="3" name="TextBox 2"/>
          <p:cNvSpPr txBox="1"/>
          <p:nvPr/>
        </p:nvSpPr>
        <p:spPr>
          <a:xfrm>
            <a:off x="719973" y="980138"/>
            <a:ext cx="7171682" cy="45935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3250" dirty="0">
                <a:latin typeface="Abraham" panose="00000500000000000000" pitchFamily="2" charset="-79"/>
                <a:cs typeface="ComicsMF" panose="05000000000000000000" pitchFamily="2" charset="-79"/>
              </a:rPr>
              <a:t>טֵלֵפוֹנִים חֲשׁוּבִים לִשְׁעַת חֵרוּם:</a:t>
            </a:r>
            <a:endParaRPr lang="en-US" sz="3250" dirty="0">
              <a:latin typeface="Abraham" panose="00000500000000000000" pitchFamily="2" charset="-79"/>
              <a:cs typeface="ComicsMF" panose="05000000000000000000" pitchFamily="2" charset="-79"/>
            </a:endParaRPr>
          </a:p>
          <a:p>
            <a:pPr algn="ctr"/>
            <a:endParaRPr lang="he-IL" sz="3250" dirty="0"/>
          </a:p>
          <a:p>
            <a:pPr algn="ctr"/>
            <a:r>
              <a:rPr lang="he-IL" sz="3250" dirty="0">
                <a:cs typeface="ComicsMF" panose="05000000000000000000" pitchFamily="2" charset="-79"/>
              </a:rPr>
              <a:t>מִשְׁטָרָה– 100</a:t>
            </a:r>
          </a:p>
          <a:p>
            <a:pPr algn="ctr"/>
            <a:endParaRPr lang="he-IL" sz="3250" dirty="0">
              <a:cs typeface="ComicsMF" panose="05000000000000000000" pitchFamily="2" charset="-79"/>
            </a:endParaRPr>
          </a:p>
          <a:p>
            <a:pPr algn="ctr"/>
            <a:r>
              <a:rPr lang="he-IL" sz="3250" dirty="0">
                <a:cs typeface="ComicsMF" panose="05000000000000000000" pitchFamily="2" charset="-79"/>
              </a:rPr>
              <a:t>מָגֵן דָּוִד אָדֹם – 101</a:t>
            </a:r>
          </a:p>
          <a:p>
            <a:pPr algn="ctr"/>
            <a:endParaRPr lang="he-IL" sz="3250" dirty="0">
              <a:cs typeface="ComicsMF" panose="05000000000000000000" pitchFamily="2" charset="-79"/>
            </a:endParaRPr>
          </a:p>
          <a:p>
            <a:pPr algn="ctr"/>
            <a:r>
              <a:rPr lang="he-IL" sz="3250" dirty="0">
                <a:cs typeface="ComicsMF" panose="05000000000000000000" pitchFamily="2" charset="-79"/>
              </a:rPr>
              <a:t>מְכַבֵּי אֵשׁ – 102</a:t>
            </a:r>
          </a:p>
          <a:p>
            <a:pPr algn="ctr"/>
            <a:endParaRPr lang="he-IL" sz="3250" dirty="0">
              <a:cs typeface="ComicsMF" panose="05000000000000000000" pitchFamily="2" charset="-79"/>
            </a:endParaRPr>
          </a:p>
          <a:p>
            <a:pPr algn="ctr"/>
            <a:r>
              <a:rPr lang="he-IL" sz="3250" dirty="0">
                <a:cs typeface="ComicsMF" panose="05000000000000000000" pitchFamily="2" charset="-79"/>
              </a:rPr>
              <a:t>מוֹקֵד </a:t>
            </a:r>
            <a:r>
              <a:rPr lang="he-IL" sz="3250" dirty="0" err="1">
                <a:cs typeface="ComicsMF" panose="05000000000000000000" pitchFamily="2" charset="-79"/>
              </a:rPr>
              <a:t>עִירִיָּה</a:t>
            </a:r>
            <a:r>
              <a:rPr lang="he-IL" sz="3250" dirty="0">
                <a:cs typeface="ComicsMF" panose="05000000000000000000" pitchFamily="2" charset="-79"/>
              </a:rPr>
              <a:t> - 106</a:t>
            </a:r>
          </a:p>
        </p:txBody>
      </p:sp>
      <p:sp>
        <p:nvSpPr>
          <p:cNvPr id="2" name="הסבר מלבני מעוגל 1"/>
          <p:cNvSpPr/>
          <p:nvPr/>
        </p:nvSpPr>
        <p:spPr>
          <a:xfrm>
            <a:off x="7076545" y="2467512"/>
            <a:ext cx="2642318" cy="1453598"/>
          </a:xfrm>
          <a:prstGeom prst="wedgeRoundRectCallout">
            <a:avLst>
              <a:gd name="adj1" fmla="val 39596"/>
              <a:gd name="adj2" fmla="val 78945"/>
              <a:gd name="adj3" fmla="val 16667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en-US" sz="1200" dirty="0">
              <a:solidFill>
                <a:srgbClr val="FF0000"/>
              </a:solidFill>
              <a:cs typeface="ComicsMF" panose="05000000000000000000" pitchFamily="2" charset="-79"/>
            </a:endParaRPr>
          </a:p>
          <a:p>
            <a:pPr algn="ctr"/>
            <a:r>
              <a:rPr lang="en-US" sz="2400" dirty="0">
                <a:solidFill>
                  <a:srgbClr val="FF0000"/>
                </a:solidFill>
                <a:latin typeface="Abraham" panose="00000500000000000000" pitchFamily="2" charset="-79"/>
                <a:cs typeface="Abraham" panose="00000500000000000000" pitchFamily="2" charset="-79"/>
              </a:rPr>
              <a:t>100</a:t>
            </a:r>
          </a:p>
          <a:p>
            <a:pPr algn="ctr"/>
            <a:r>
              <a:rPr lang="he-IL" sz="1400" dirty="0">
                <a:solidFill>
                  <a:srgbClr val="FF0000"/>
                </a:solidFill>
                <a:cs typeface="ComicsMF" panose="05000000000000000000" pitchFamily="2" charset="-79"/>
              </a:rPr>
              <a:t>מִשְׁטָרָה שָׁלוֹם, שֵׁמִי אַלּוֹן כֹּהֵן,</a:t>
            </a:r>
          </a:p>
          <a:p>
            <a:pPr algn="ctr"/>
            <a:r>
              <a:rPr lang="he-IL" sz="1400" dirty="0">
                <a:solidFill>
                  <a:srgbClr val="FF0000"/>
                </a:solidFill>
                <a:cs typeface="ComicsMF" panose="05000000000000000000" pitchFamily="2" charset="-79"/>
              </a:rPr>
              <a:t>אֲנִי גָּר בִּשְׁכוּנַת הַזֶּמֶר הָעִבְרִי כ"ס</a:t>
            </a:r>
          </a:p>
          <a:p>
            <a:pPr algn="ctr"/>
            <a:r>
              <a:rPr lang="he-IL" sz="1400" dirty="0">
                <a:solidFill>
                  <a:srgbClr val="FF0000"/>
                </a:solidFill>
                <a:cs typeface="ComicsMF" panose="05000000000000000000" pitchFamily="2" charset="-79"/>
              </a:rPr>
              <a:t>בִּרְחוֹב יָאִיר רוֹזֶנְבְּלוּם 20,</a:t>
            </a:r>
          </a:p>
          <a:p>
            <a:pPr algn="ctr"/>
            <a:r>
              <a:rPr lang="he-IL" sz="1400" dirty="0">
                <a:solidFill>
                  <a:srgbClr val="FF0000"/>
                </a:solidFill>
                <a:cs typeface="ComicsMF" panose="05000000000000000000" pitchFamily="2" charset="-79"/>
              </a:rPr>
              <a:t>רָצִיתִי לְבַקֵּשׁ אֶת עֶזְרַתְכֶם....</a:t>
            </a:r>
            <a:endParaRPr lang="he-IL" sz="1100" dirty="0">
              <a:solidFill>
                <a:srgbClr val="FF0000"/>
              </a:solidFill>
              <a:cs typeface="ComicsMF" panose="05000000000000000000" pitchFamily="2" charset="-79"/>
            </a:endParaRPr>
          </a:p>
        </p:txBody>
      </p:sp>
      <p:pic>
        <p:nvPicPr>
          <p:cNvPr id="2050" name="Picture 2" descr="http://www.102.gov.il/SiteCollectionImages/DevTeamPics/empty_news_pic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0862" y="3776673"/>
            <a:ext cx="1083469" cy="812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תמונה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6792" y="2727928"/>
            <a:ext cx="932766" cy="932766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5941" y="1785117"/>
            <a:ext cx="781246" cy="765621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0382" y="4732992"/>
            <a:ext cx="799186" cy="916400"/>
          </a:xfrm>
          <a:prstGeom prst="rect">
            <a:avLst/>
          </a:prstGeom>
        </p:spPr>
      </p:pic>
      <p:grpSp>
        <p:nvGrpSpPr>
          <p:cNvPr id="10" name="קבוצה 9">
            <a:extLst>
              <a:ext uri="{FF2B5EF4-FFF2-40B4-BE49-F238E27FC236}">
                <a16:creationId xmlns:a16="http://schemas.microsoft.com/office/drawing/2014/main" id="{AF796850-5CC8-441E-9ED2-C09075098067}"/>
              </a:ext>
            </a:extLst>
          </p:cNvPr>
          <p:cNvGrpSpPr/>
          <p:nvPr/>
        </p:nvGrpSpPr>
        <p:grpSpPr>
          <a:xfrm>
            <a:off x="7668477" y="3271033"/>
            <a:ext cx="1935057" cy="2881354"/>
            <a:chOff x="7668477" y="3271033"/>
            <a:chExt cx="1935057" cy="2881354"/>
          </a:xfrm>
        </p:grpSpPr>
        <p:pic>
          <p:nvPicPr>
            <p:cNvPr id="11" name="Picture 4" descr="http://icd.snunit.k12.il/icd_DEV/files/ICD_Texts/Picture/20017.jpg">
              <a:extLst>
                <a:ext uri="{FF2B5EF4-FFF2-40B4-BE49-F238E27FC236}">
                  <a16:creationId xmlns:a16="http://schemas.microsoft.com/office/drawing/2014/main" id="{C1BE2E01-C221-44C6-9A5C-DBD970D2426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992"/>
            <a:stretch/>
          </p:blipFill>
          <p:spPr bwMode="auto">
            <a:xfrm>
              <a:off x="7668477" y="3271033"/>
              <a:ext cx="1935057" cy="28813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ירח 11">
              <a:extLst>
                <a:ext uri="{FF2B5EF4-FFF2-40B4-BE49-F238E27FC236}">
                  <a16:creationId xmlns:a16="http://schemas.microsoft.com/office/drawing/2014/main" id="{9E44F5A1-908F-4B3B-A493-77EBCFEDD405}"/>
                </a:ext>
              </a:extLst>
            </p:cNvPr>
            <p:cNvSpPr/>
            <p:nvPr/>
          </p:nvSpPr>
          <p:spPr>
            <a:xfrm rot="7029689">
              <a:off x="8794378" y="4215693"/>
              <a:ext cx="134407" cy="432894"/>
            </a:xfrm>
            <a:prstGeom prst="moon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</p:spTree>
    <p:extLst>
      <p:ext uri="{BB962C8B-B14F-4D97-AF65-F5344CB8AC3E}">
        <p14:creationId xmlns:p14="http://schemas.microsoft.com/office/powerpoint/2010/main" val="3460818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60000">
        <p15:prstTrans prst="crush"/>
      </p:transition>
    </mc:Choice>
    <mc:Fallback xmlns="">
      <p:transition spd="slow" advClick="0" advTm="60000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">
              <a:srgbClr val="FFFF00"/>
            </a:gs>
            <a:gs pos="37000">
              <a:schemeClr val="accent1">
                <a:lumMod val="40000"/>
                <a:lumOff val="60000"/>
              </a:schemeClr>
            </a:gs>
            <a:gs pos="51000">
              <a:schemeClr val="accent6">
                <a:lumMod val="40000"/>
                <a:lumOff val="60000"/>
              </a:schemeClr>
            </a:gs>
            <a:gs pos="85000">
              <a:srgbClr val="92D05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1"/>
          <p:cNvSpPr/>
          <p:nvPr/>
        </p:nvSpPr>
        <p:spPr>
          <a:xfrm>
            <a:off x="1652486" y="2024845"/>
            <a:ext cx="6733575" cy="2075569"/>
          </a:xfrm>
          <a:prstGeom prst="rect">
            <a:avLst/>
          </a:prstGeom>
          <a:noFill/>
        </p:spPr>
        <p:txBody>
          <a:bodyPr wrap="none" lIns="74295" tIns="37148" rIns="74295" bIns="37148">
            <a:spAutoFit/>
          </a:bodyPr>
          <a:lstStyle/>
          <a:p>
            <a:pPr algn="ctr"/>
            <a:r>
              <a:rPr lang="he-IL" sz="65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חִידוֹן אִינְטֶרְאַקְטִיבִי</a:t>
            </a:r>
          </a:p>
          <a:p>
            <a:pPr algn="ctr"/>
            <a:r>
              <a:rPr lang="he-IL" sz="65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שֶׁל אֹרַח חַיִּים בָּטוּחַ</a:t>
            </a:r>
          </a:p>
        </p:txBody>
      </p:sp>
      <p:sp>
        <p:nvSpPr>
          <p:cNvPr id="3" name="חץ למטה 2">
            <a:hlinkClick r:id="rId2" action="ppaction://hlinksldjump"/>
          </p:cNvPr>
          <p:cNvSpPr/>
          <p:nvPr/>
        </p:nvSpPr>
        <p:spPr>
          <a:xfrm>
            <a:off x="3878395" y="4189585"/>
            <a:ext cx="2281754" cy="1404156"/>
          </a:xfrm>
          <a:prstGeom prst="down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463" dirty="0"/>
              <a:t>לחץ לחידון</a:t>
            </a:r>
          </a:p>
        </p:txBody>
      </p:sp>
    </p:spTree>
    <p:extLst>
      <p:ext uri="{BB962C8B-B14F-4D97-AF65-F5344CB8AC3E}">
        <p14:creationId xmlns:p14="http://schemas.microsoft.com/office/powerpoint/2010/main" val="13553642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60000">
        <p15:prstTrans prst="crush"/>
      </p:transition>
    </mc:Choice>
    <mc:Fallback xmlns="">
      <p:transition spd="slow" advClick="0" advTm="60000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">
              <a:schemeClr val="accent1"/>
            </a:gs>
            <a:gs pos="15000">
              <a:schemeClr val="accent1">
                <a:lumMod val="40000"/>
                <a:lumOff val="60000"/>
              </a:schemeClr>
            </a:gs>
            <a:gs pos="65000">
              <a:srgbClr val="FFFF00"/>
            </a:gs>
            <a:gs pos="100000">
              <a:srgbClr val="92D05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מלבן מעוגל 4">
            <a:hlinkClick r:id="" action="ppaction://hlinkshowjump?jump=nextslide"/>
          </p:cNvPr>
          <p:cNvSpPr/>
          <p:nvPr/>
        </p:nvSpPr>
        <p:spPr>
          <a:xfrm>
            <a:off x="5791744" y="3955559"/>
            <a:ext cx="2106234" cy="819091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he-IL" sz="1463" dirty="0"/>
              <a:t>לִבְדֹּק אֶת טֶמְפֵּרָטוּרַת הַמַּיִם</a:t>
            </a:r>
          </a:p>
        </p:txBody>
      </p:sp>
      <p:sp>
        <p:nvSpPr>
          <p:cNvPr id="2" name="מלבן מעוגל 1">
            <a:hlinkClick r:id="rId2" action="ppaction://hlinksldjump"/>
          </p:cNvPr>
          <p:cNvSpPr/>
          <p:nvPr/>
        </p:nvSpPr>
        <p:spPr>
          <a:xfrm>
            <a:off x="5791744" y="2609909"/>
            <a:ext cx="2106234" cy="819091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463" dirty="0"/>
              <a:t>לִבְדֹּק שֶׁיֵּשׁ מַיִם חַמִּים</a:t>
            </a:r>
          </a:p>
        </p:txBody>
      </p:sp>
      <p:sp>
        <p:nvSpPr>
          <p:cNvPr id="3" name="מלבן מעוגל 2">
            <a:hlinkClick r:id="rId2" action="ppaction://hlinksldjump"/>
          </p:cNvPr>
          <p:cNvSpPr/>
          <p:nvPr/>
        </p:nvSpPr>
        <p:spPr>
          <a:xfrm>
            <a:off x="2086182" y="2629150"/>
            <a:ext cx="2106234" cy="819091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463" dirty="0"/>
              <a:t>לְהוֹרִיד בְּגָדִים</a:t>
            </a:r>
          </a:p>
        </p:txBody>
      </p:sp>
      <p:sp>
        <p:nvSpPr>
          <p:cNvPr id="6" name="מלבן מעוגל 5">
            <a:hlinkClick r:id="rId2" action="ppaction://hlinksldjump"/>
          </p:cNvPr>
          <p:cNvSpPr/>
          <p:nvPr/>
        </p:nvSpPr>
        <p:spPr>
          <a:xfrm>
            <a:off x="2105834" y="3955559"/>
            <a:ext cx="2106234" cy="819091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463" dirty="0"/>
              <a:t>לִבְדֹּק שֶׁיֵּשׁ מַיִם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88477" y="1266385"/>
            <a:ext cx="7994050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3600" dirty="0">
                <a:latin typeface="David" panose="020E0502060401010101" pitchFamily="34" charset="-79"/>
                <a:cs typeface="ComicsMF" panose="05000000000000000000" pitchFamily="2" charset="-79"/>
              </a:rPr>
              <a:t>מָה עֲלֵיכֶם לַעֲשׂוֹת עַל מְנַת לִמְנֹעַ </a:t>
            </a:r>
            <a:r>
              <a:rPr lang="he-IL" sz="3600" dirty="0" err="1">
                <a:latin typeface="David" panose="020E0502060401010101" pitchFamily="34" charset="-79"/>
                <a:cs typeface="ComicsMF" panose="05000000000000000000" pitchFamily="2" charset="-79"/>
              </a:rPr>
              <a:t>כְּוִיָּה</a:t>
            </a:r>
            <a:r>
              <a:rPr lang="he-IL" sz="3600" dirty="0">
                <a:latin typeface="David" panose="020E0502060401010101" pitchFamily="34" charset="-79"/>
                <a:cs typeface="ComicsMF" panose="05000000000000000000" pitchFamily="2" charset="-79"/>
              </a:rPr>
              <a:t> לִפְנֵי הַכְּנִיסָה לְמִקְלַחַת?</a:t>
            </a:r>
          </a:p>
        </p:txBody>
      </p:sp>
    </p:spTree>
    <p:extLst>
      <p:ext uri="{BB962C8B-B14F-4D97-AF65-F5344CB8AC3E}">
        <p14:creationId xmlns:p14="http://schemas.microsoft.com/office/powerpoint/2010/main" val="26980359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60000">
        <p15:prstTrans prst="crush"/>
      </p:transition>
    </mc:Choice>
    <mc:Fallback xmlns="">
      <p:transition spd="slow" advClick="0" advTm="60000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">
              <a:schemeClr val="accent1"/>
            </a:gs>
            <a:gs pos="15000">
              <a:schemeClr val="accent1">
                <a:lumMod val="40000"/>
                <a:lumOff val="60000"/>
              </a:schemeClr>
            </a:gs>
            <a:gs pos="65000">
              <a:srgbClr val="FFFF00"/>
            </a:gs>
            <a:gs pos="100000">
              <a:srgbClr val="92D05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399357" y="3897052"/>
            <a:ext cx="1813702" cy="59247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1625" b="1" dirty="0">
                <a:latin typeface="David" panose="020E0502060401010101" pitchFamily="34" charset="-79"/>
                <a:cs typeface="David" panose="020E0502060401010101" pitchFamily="34" charset="-79"/>
              </a:rPr>
              <a:t>נכון</a:t>
            </a:r>
          </a:p>
          <a:p>
            <a:pPr algn="ctr"/>
            <a:r>
              <a:rPr lang="he-IL" sz="1625" b="1" dirty="0">
                <a:latin typeface="David" panose="020E0502060401010101" pitchFamily="34" charset="-79"/>
                <a:cs typeface="David" panose="020E0502060401010101" pitchFamily="34" charset="-79"/>
              </a:rPr>
              <a:t>   שחקתם אותה!</a:t>
            </a:r>
          </a:p>
        </p:txBody>
      </p:sp>
      <p:sp>
        <p:nvSpPr>
          <p:cNvPr id="4" name="חץ למטה 3">
            <a:hlinkClick r:id="rId2" action="ppaction://hlinksldjump"/>
          </p:cNvPr>
          <p:cNvSpPr/>
          <p:nvPr/>
        </p:nvSpPr>
        <p:spPr>
          <a:xfrm>
            <a:off x="4604130" y="4599130"/>
            <a:ext cx="1404156" cy="994611"/>
          </a:xfrm>
          <a:prstGeom prst="downArrow">
            <a:avLst/>
          </a:prstGeom>
          <a:solidFill>
            <a:srgbClr val="00B05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138" dirty="0"/>
              <a:t>לחץ להמשיך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7ABF385F-70B3-418B-BE54-305E30F071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0425" y="544252"/>
            <a:ext cx="3429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25007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60000">
        <p15:prstTrans prst="crush"/>
      </p:transition>
    </mc:Choice>
    <mc:Fallback xmlns="">
      <p:transition spd="slow" advClick="0" advTm="60000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">
              <a:schemeClr val="accent1"/>
            </a:gs>
            <a:gs pos="15000">
              <a:schemeClr val="accent1">
                <a:lumMod val="40000"/>
                <a:lumOff val="60000"/>
              </a:schemeClr>
            </a:gs>
            <a:gs pos="65000">
              <a:srgbClr val="FFFF00"/>
            </a:gs>
            <a:gs pos="100000">
              <a:srgbClr val="92D05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מלבן מעוגל 4">
            <a:hlinkClick r:id="rId2" action="ppaction://hlinksldjump"/>
          </p:cNvPr>
          <p:cNvSpPr/>
          <p:nvPr/>
        </p:nvSpPr>
        <p:spPr>
          <a:xfrm>
            <a:off x="5791744" y="3955559"/>
            <a:ext cx="2106234" cy="819091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463" dirty="0"/>
              <a:t>לְשַׂחֵק בַּמַּחְשֵׁב</a:t>
            </a:r>
          </a:p>
        </p:txBody>
      </p:sp>
      <p:sp>
        <p:nvSpPr>
          <p:cNvPr id="2" name="מלבן מעוגל 1">
            <a:hlinkClick r:id="rId2" action="ppaction://hlinksldjump"/>
          </p:cNvPr>
          <p:cNvSpPr/>
          <p:nvPr/>
        </p:nvSpPr>
        <p:spPr>
          <a:xfrm>
            <a:off x="5772091" y="2629150"/>
            <a:ext cx="2106234" cy="819091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463" dirty="0"/>
              <a:t>לְהִסְתּוֹבֵב</a:t>
            </a:r>
          </a:p>
        </p:txBody>
      </p:sp>
      <p:sp>
        <p:nvSpPr>
          <p:cNvPr id="3" name="מלבן מעוגל 2">
            <a:hlinkClick r:id="rId2" action="ppaction://hlinksldjump"/>
          </p:cNvPr>
          <p:cNvSpPr/>
          <p:nvPr/>
        </p:nvSpPr>
        <p:spPr>
          <a:xfrm>
            <a:off x="2086182" y="2629150"/>
            <a:ext cx="2106234" cy="819091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463" dirty="0"/>
              <a:t>לְטַפֵּס</a:t>
            </a:r>
          </a:p>
        </p:txBody>
      </p:sp>
      <p:sp>
        <p:nvSpPr>
          <p:cNvPr id="6" name="מלבן מעוגל 5">
            <a:hlinkClick r:id="" action="ppaction://hlinkshowjump?jump=nextslide"/>
          </p:cNvPr>
          <p:cNvSpPr/>
          <p:nvPr/>
        </p:nvSpPr>
        <p:spPr>
          <a:xfrm>
            <a:off x="2105834" y="3955559"/>
            <a:ext cx="2106234" cy="819091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463" dirty="0"/>
              <a:t>לֹא לְהִסְתּוֹבֵב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5499" y="1266385"/>
            <a:ext cx="7994050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3600" dirty="0">
                <a:latin typeface="David" panose="020E0502060401010101" pitchFamily="34" charset="-79"/>
                <a:cs typeface="ComicsMF" panose="05000000000000000000" pitchFamily="2" charset="-79"/>
              </a:rPr>
              <a:t>מָה עֲלֵיכֶם לַעֲשׂוֹת עַל מְנַת לִמְנֹעַ הַחֶלְקָה בִּזְמַן שְׁטִיפַת הַבַּיִת?</a:t>
            </a:r>
          </a:p>
        </p:txBody>
      </p:sp>
    </p:spTree>
    <p:extLst>
      <p:ext uri="{BB962C8B-B14F-4D97-AF65-F5344CB8AC3E}">
        <p14:creationId xmlns:p14="http://schemas.microsoft.com/office/powerpoint/2010/main" val="930936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60000">
        <p15:prstTrans prst="crush"/>
      </p:transition>
    </mc:Choice>
    <mc:Fallback xmlns="">
      <p:transition spd="slow" advClick="0" advTm="60000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">
              <a:schemeClr val="accent1"/>
            </a:gs>
            <a:gs pos="15000">
              <a:schemeClr val="accent1">
                <a:lumMod val="40000"/>
                <a:lumOff val="60000"/>
              </a:schemeClr>
            </a:gs>
            <a:gs pos="65000">
              <a:srgbClr val="FFFF00"/>
            </a:gs>
            <a:gs pos="100000">
              <a:srgbClr val="92D05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399357" y="3897052"/>
            <a:ext cx="1813702" cy="59247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1625" b="1" dirty="0">
                <a:latin typeface="David" panose="020E0502060401010101" pitchFamily="34" charset="-79"/>
                <a:cs typeface="David" panose="020E0502060401010101" pitchFamily="34" charset="-79"/>
              </a:rPr>
              <a:t>נכון</a:t>
            </a:r>
          </a:p>
          <a:p>
            <a:pPr algn="ctr"/>
            <a:r>
              <a:rPr lang="he-IL" sz="1625" b="1" dirty="0">
                <a:latin typeface="David" panose="020E0502060401010101" pitchFamily="34" charset="-79"/>
                <a:cs typeface="David" panose="020E0502060401010101" pitchFamily="34" charset="-79"/>
              </a:rPr>
              <a:t>   שחקתם אותה!</a:t>
            </a:r>
          </a:p>
        </p:txBody>
      </p:sp>
      <p:sp>
        <p:nvSpPr>
          <p:cNvPr id="4" name="חץ למטה 3">
            <a:hlinkClick r:id="" action="ppaction://hlinkshowjump?jump=nextslide"/>
          </p:cNvPr>
          <p:cNvSpPr/>
          <p:nvPr/>
        </p:nvSpPr>
        <p:spPr>
          <a:xfrm>
            <a:off x="4604130" y="4599130"/>
            <a:ext cx="1404156" cy="994611"/>
          </a:xfrm>
          <a:prstGeom prst="downArrow">
            <a:avLst/>
          </a:prstGeom>
          <a:solidFill>
            <a:srgbClr val="00B05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138" dirty="0"/>
              <a:t>לחץ להמשיך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48341A28-60C4-4358-A3EF-5F519141DE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0425" y="544252"/>
            <a:ext cx="3429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2854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60000">
        <p15:prstTrans prst="crush"/>
      </p:transition>
    </mc:Choice>
    <mc:Fallback xmlns="">
      <p:transition spd="slow" advClick="0" advTm="60000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">
              <a:schemeClr val="accent1"/>
            </a:gs>
            <a:gs pos="15000">
              <a:schemeClr val="accent1">
                <a:lumMod val="40000"/>
                <a:lumOff val="60000"/>
              </a:schemeClr>
            </a:gs>
            <a:gs pos="65000">
              <a:srgbClr val="FFFF00"/>
            </a:gs>
            <a:gs pos="100000">
              <a:srgbClr val="92D05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מלבן מעוגל 4">
            <a:hlinkClick r:id="rId2" action="ppaction://hlinksldjump"/>
          </p:cNvPr>
          <p:cNvSpPr/>
          <p:nvPr/>
        </p:nvSpPr>
        <p:spPr>
          <a:xfrm>
            <a:off x="5791744" y="3955559"/>
            <a:ext cx="2106234" cy="819091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463" dirty="0"/>
              <a:t>לְנַקּוֹת בְּמוּצְרֵי </a:t>
            </a:r>
            <a:r>
              <a:rPr lang="he-IL" sz="1463" dirty="0" err="1"/>
              <a:t>הַנִּקּוּי</a:t>
            </a:r>
            <a:endParaRPr lang="he-IL" sz="1463" dirty="0"/>
          </a:p>
        </p:txBody>
      </p:sp>
      <p:sp>
        <p:nvSpPr>
          <p:cNvPr id="2" name="מלבן מעוגל 1">
            <a:hlinkClick r:id="" action="ppaction://hlinkshowjump?jump=nextslide"/>
          </p:cNvPr>
          <p:cNvSpPr/>
          <p:nvPr/>
        </p:nvSpPr>
        <p:spPr>
          <a:xfrm>
            <a:off x="5787410" y="2639576"/>
            <a:ext cx="2106234" cy="819091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463" dirty="0"/>
              <a:t>לְהִתְרַחֵק מִמּוּצְרֵי </a:t>
            </a:r>
            <a:r>
              <a:rPr lang="he-IL" sz="1463" dirty="0" err="1"/>
              <a:t>נִקּוּי</a:t>
            </a:r>
            <a:endParaRPr lang="he-IL" sz="1463" dirty="0"/>
          </a:p>
        </p:txBody>
      </p:sp>
      <p:sp>
        <p:nvSpPr>
          <p:cNvPr id="3" name="מלבן מעוגל 2">
            <a:hlinkClick r:id="rId2" action="ppaction://hlinksldjump"/>
          </p:cNvPr>
          <p:cNvSpPr/>
          <p:nvPr/>
        </p:nvSpPr>
        <p:spPr>
          <a:xfrm>
            <a:off x="2086182" y="2629150"/>
            <a:ext cx="2106234" cy="819091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463" dirty="0"/>
              <a:t>לְהָרִיחַ אֶת </a:t>
            </a:r>
            <a:r>
              <a:rPr lang="he-IL" sz="1463" dirty="0" err="1"/>
              <a:t>חָמְרֵי</a:t>
            </a:r>
            <a:r>
              <a:rPr lang="he-IL" sz="1463" dirty="0"/>
              <a:t> </a:t>
            </a:r>
            <a:r>
              <a:rPr lang="he-IL" sz="1463" dirty="0" err="1"/>
              <a:t>הַנִּקּוּי</a:t>
            </a:r>
            <a:endParaRPr lang="he-IL" sz="1463" dirty="0"/>
          </a:p>
        </p:txBody>
      </p:sp>
      <p:sp>
        <p:nvSpPr>
          <p:cNvPr id="6" name="מלבן מעוגל 5">
            <a:hlinkClick r:id="rId2" action="ppaction://hlinksldjump"/>
          </p:cNvPr>
          <p:cNvSpPr/>
          <p:nvPr/>
        </p:nvSpPr>
        <p:spPr>
          <a:xfrm>
            <a:off x="2105834" y="3955559"/>
            <a:ext cx="2106234" cy="819091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463" dirty="0"/>
              <a:t>לְהִתְקַשֵּׁר לְמֶרְכַּז </a:t>
            </a:r>
            <a:r>
              <a:rPr lang="he-IL" sz="1463" dirty="0" err="1"/>
              <a:t>הַהַרְעָלוֹת</a:t>
            </a:r>
            <a:endParaRPr lang="he-IL" sz="1463" dirty="0"/>
          </a:p>
        </p:txBody>
      </p:sp>
      <p:sp>
        <p:nvSpPr>
          <p:cNvPr id="7" name="TextBox 6"/>
          <p:cNvSpPr txBox="1"/>
          <p:nvPr/>
        </p:nvSpPr>
        <p:spPr>
          <a:xfrm>
            <a:off x="1838227" y="1304681"/>
            <a:ext cx="6073808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3200" dirty="0">
                <a:latin typeface="David" panose="020E0502060401010101" pitchFamily="34" charset="-79"/>
                <a:cs typeface="ComicsMF" panose="05000000000000000000" pitchFamily="2" charset="-79"/>
              </a:rPr>
              <a:t>כֵּיצַד יְלָדִים יְכוֹלִים לִמְנֹעַ הַרְעָלָה </a:t>
            </a:r>
            <a:r>
              <a:rPr lang="he-IL" sz="3200" dirty="0" err="1">
                <a:latin typeface="David" panose="020E0502060401010101" pitchFamily="34" charset="-79"/>
                <a:cs typeface="ComicsMF" panose="05000000000000000000" pitchFamily="2" charset="-79"/>
              </a:rPr>
              <a:t>מֵחָמְרֵי</a:t>
            </a:r>
            <a:r>
              <a:rPr lang="he-IL" sz="3200" dirty="0">
                <a:latin typeface="David" panose="020E0502060401010101" pitchFamily="34" charset="-79"/>
                <a:cs typeface="ComicsMF" panose="05000000000000000000" pitchFamily="2" charset="-79"/>
              </a:rPr>
              <a:t> </a:t>
            </a:r>
            <a:r>
              <a:rPr lang="he-IL" sz="3200" dirty="0" err="1">
                <a:latin typeface="David" panose="020E0502060401010101" pitchFamily="34" charset="-79"/>
                <a:cs typeface="ComicsMF" panose="05000000000000000000" pitchFamily="2" charset="-79"/>
              </a:rPr>
              <a:t>נִקּוּי</a:t>
            </a:r>
            <a:r>
              <a:rPr lang="he-IL" sz="3200" dirty="0">
                <a:latin typeface="David" panose="020E0502060401010101" pitchFamily="34" charset="-79"/>
                <a:cs typeface="ComicsMF" panose="05000000000000000000" pitchFamily="2" charset="-79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2288539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60000">
        <p15:prstTrans prst="crush"/>
      </p:transition>
    </mc:Choice>
    <mc:Fallback xmlns="">
      <p:transition spd="slow" advClick="0" advTm="60000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">
              <a:schemeClr val="accent1"/>
            </a:gs>
            <a:gs pos="15000">
              <a:schemeClr val="accent1">
                <a:lumMod val="40000"/>
                <a:lumOff val="60000"/>
              </a:schemeClr>
            </a:gs>
            <a:gs pos="65000">
              <a:srgbClr val="FFFF00"/>
            </a:gs>
            <a:gs pos="100000">
              <a:srgbClr val="92D05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399357" y="3897052"/>
            <a:ext cx="1813702" cy="59247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1625" b="1" dirty="0">
                <a:latin typeface="David" panose="020E0502060401010101" pitchFamily="34" charset="-79"/>
                <a:cs typeface="David" panose="020E0502060401010101" pitchFamily="34" charset="-79"/>
              </a:rPr>
              <a:t>נכון</a:t>
            </a:r>
          </a:p>
          <a:p>
            <a:pPr algn="ctr"/>
            <a:r>
              <a:rPr lang="he-IL" sz="1625" b="1" dirty="0">
                <a:latin typeface="David" panose="020E0502060401010101" pitchFamily="34" charset="-79"/>
                <a:cs typeface="David" panose="020E0502060401010101" pitchFamily="34" charset="-79"/>
              </a:rPr>
              <a:t>   שחקתם אותה!</a:t>
            </a:r>
          </a:p>
        </p:txBody>
      </p:sp>
      <p:sp>
        <p:nvSpPr>
          <p:cNvPr id="4" name="חץ למטה 3">
            <a:hlinkClick r:id="" action="ppaction://hlinkshowjump?jump=nextslide"/>
          </p:cNvPr>
          <p:cNvSpPr/>
          <p:nvPr/>
        </p:nvSpPr>
        <p:spPr>
          <a:xfrm>
            <a:off x="4604130" y="4599130"/>
            <a:ext cx="1404156" cy="994611"/>
          </a:xfrm>
          <a:prstGeom prst="downArrow">
            <a:avLst/>
          </a:prstGeom>
          <a:solidFill>
            <a:srgbClr val="00B05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138" dirty="0"/>
              <a:t>לחץ להמשיך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0B8500E8-8D01-4907-BDCA-15D41F97D5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0425" y="544252"/>
            <a:ext cx="3429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48058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60000">
        <p15:prstTrans prst="crush"/>
      </p:transition>
    </mc:Choice>
    <mc:Fallback xmlns="">
      <p:transition spd="slow" advClick="0" advTm="60000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">
              <a:schemeClr val="accent1"/>
            </a:gs>
            <a:gs pos="15000">
              <a:schemeClr val="accent1">
                <a:lumMod val="40000"/>
                <a:lumOff val="60000"/>
              </a:schemeClr>
            </a:gs>
            <a:gs pos="65000">
              <a:srgbClr val="FFFF00"/>
            </a:gs>
            <a:gs pos="100000">
              <a:srgbClr val="92D05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מלבן מעוגל 4">
            <a:hlinkClick r:id="rId2" action="ppaction://hlinksldjump"/>
          </p:cNvPr>
          <p:cNvSpPr/>
          <p:nvPr/>
        </p:nvSpPr>
        <p:spPr>
          <a:xfrm>
            <a:off x="5791744" y="3955559"/>
            <a:ext cx="2106234" cy="819091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463" dirty="0">
                <a:solidFill>
                  <a:prstClr val="white"/>
                </a:solidFill>
              </a:rPr>
              <a:t>לְשַׂחֵק בַּמַּחְשֵׁב </a:t>
            </a:r>
            <a:r>
              <a:rPr lang="he-IL" sz="1463" dirty="0" err="1">
                <a:solidFill>
                  <a:prstClr val="white"/>
                </a:solidFill>
              </a:rPr>
              <a:t>וְלִשְׁכֹּח</a:t>
            </a:r>
            <a:r>
              <a:rPr lang="he-IL" sz="1463" dirty="0">
                <a:solidFill>
                  <a:prstClr val="white"/>
                </a:solidFill>
              </a:rPr>
              <a:t>ַ</a:t>
            </a:r>
          </a:p>
        </p:txBody>
      </p:sp>
      <p:sp>
        <p:nvSpPr>
          <p:cNvPr id="2" name="מלבן מעוגל 1">
            <a:hlinkClick r:id="rId2" action="ppaction://hlinksldjump"/>
          </p:cNvPr>
          <p:cNvSpPr/>
          <p:nvPr/>
        </p:nvSpPr>
        <p:spPr>
          <a:xfrm>
            <a:off x="5772091" y="2629150"/>
            <a:ext cx="2106234" cy="819091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463" dirty="0">
                <a:solidFill>
                  <a:prstClr val="white"/>
                </a:solidFill>
              </a:rPr>
              <a:t>לִלְחֹץ עַל מְקוֹם </a:t>
            </a:r>
            <a:r>
              <a:rPr lang="he-IL" sz="1463" dirty="0" err="1">
                <a:solidFill>
                  <a:prstClr val="white"/>
                </a:solidFill>
              </a:rPr>
              <a:t>הַכְּוִיָּה</a:t>
            </a:r>
            <a:endParaRPr lang="he-IL" sz="1463" dirty="0">
              <a:solidFill>
                <a:prstClr val="white"/>
              </a:solidFill>
            </a:endParaRPr>
          </a:p>
        </p:txBody>
      </p:sp>
      <p:sp>
        <p:nvSpPr>
          <p:cNvPr id="3" name="מלבן מעוגל 2">
            <a:hlinkClick r:id="rId2" action="ppaction://hlinksldjump"/>
          </p:cNvPr>
          <p:cNvSpPr/>
          <p:nvPr/>
        </p:nvSpPr>
        <p:spPr>
          <a:xfrm>
            <a:off x="2086182" y="2629150"/>
            <a:ext cx="2106234" cy="819091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463" dirty="0">
                <a:solidFill>
                  <a:prstClr val="white"/>
                </a:solidFill>
              </a:rPr>
              <a:t>לִשְׁטֹף בְּמַיִם חַמִּים</a:t>
            </a:r>
          </a:p>
        </p:txBody>
      </p:sp>
      <p:sp>
        <p:nvSpPr>
          <p:cNvPr id="6" name="מלבן מעוגל 5">
            <a:hlinkClick r:id="" action="ppaction://hlinkshowjump?jump=nextslide"/>
          </p:cNvPr>
          <p:cNvSpPr/>
          <p:nvPr/>
        </p:nvSpPr>
        <p:spPr>
          <a:xfrm>
            <a:off x="2105834" y="3955559"/>
            <a:ext cx="2106234" cy="819091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463" dirty="0">
                <a:solidFill>
                  <a:prstClr val="white"/>
                </a:solidFill>
              </a:rPr>
              <a:t>לִשְׁטֹף בְּמַיִם קָרִים וְקֶרַח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5975" y="1246987"/>
            <a:ext cx="799405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000" dirty="0">
                <a:solidFill>
                  <a:prstClr val="black"/>
                </a:solidFill>
                <a:latin typeface="David" panose="020E0502060401010101" pitchFamily="34" charset="-79"/>
                <a:cs typeface="ComicsMF" panose="05000000000000000000" pitchFamily="2" charset="-79"/>
              </a:rPr>
              <a:t>מָה </a:t>
            </a:r>
            <a:r>
              <a:rPr lang="he-IL" sz="4000" dirty="0" err="1">
                <a:solidFill>
                  <a:prstClr val="black"/>
                </a:solidFill>
                <a:latin typeface="David" panose="020E0502060401010101" pitchFamily="34" charset="-79"/>
                <a:cs typeface="ComicsMF" panose="05000000000000000000" pitchFamily="2" charset="-79"/>
              </a:rPr>
              <a:t>מֻמְלָץ</a:t>
            </a:r>
            <a:r>
              <a:rPr lang="he-IL" sz="4000" dirty="0">
                <a:solidFill>
                  <a:prstClr val="black"/>
                </a:solidFill>
                <a:latin typeface="David" panose="020E0502060401010101" pitchFamily="34" charset="-79"/>
                <a:cs typeface="ComicsMF" panose="05000000000000000000" pitchFamily="2" charset="-79"/>
              </a:rPr>
              <a:t> לַעֲשׂוֹת לְאַחַר </a:t>
            </a:r>
            <a:r>
              <a:rPr lang="he-IL" sz="4000" dirty="0" err="1">
                <a:solidFill>
                  <a:prstClr val="black"/>
                </a:solidFill>
                <a:latin typeface="David" panose="020E0502060401010101" pitchFamily="34" charset="-79"/>
                <a:cs typeface="ComicsMF" panose="05000000000000000000" pitchFamily="2" charset="-79"/>
              </a:rPr>
              <a:t>כְּוִיָּה</a:t>
            </a:r>
            <a:r>
              <a:rPr lang="he-IL" sz="4000" dirty="0">
                <a:solidFill>
                  <a:prstClr val="black"/>
                </a:solidFill>
                <a:latin typeface="David" panose="020E0502060401010101" pitchFamily="34" charset="-79"/>
                <a:cs typeface="ComicsMF" panose="05000000000000000000" pitchFamily="2" charset="-79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2311038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60000">
        <p15:prstTrans prst="crush"/>
      </p:transition>
    </mc:Choice>
    <mc:Fallback xmlns="">
      <p:transition spd="slow" advClick="0" advTm="60000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">
              <a:schemeClr val="accent1"/>
            </a:gs>
            <a:gs pos="15000">
              <a:schemeClr val="accent1">
                <a:lumMod val="40000"/>
                <a:lumOff val="60000"/>
              </a:schemeClr>
            </a:gs>
            <a:gs pos="65000">
              <a:srgbClr val="FFFF00"/>
            </a:gs>
            <a:gs pos="100000">
              <a:srgbClr val="92D05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399357" y="3897052"/>
            <a:ext cx="1813702" cy="59247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1625" b="1" dirty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נכון</a:t>
            </a:r>
          </a:p>
          <a:p>
            <a:pPr algn="ctr"/>
            <a:r>
              <a:rPr lang="he-IL" sz="1625" b="1" dirty="0">
                <a:solidFill>
                  <a:prstClr val="black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  שחקתם אותה!</a:t>
            </a:r>
          </a:p>
        </p:txBody>
      </p:sp>
      <p:sp>
        <p:nvSpPr>
          <p:cNvPr id="4" name="חץ למטה 3">
            <a:hlinkClick r:id="" action="ppaction://hlinkshowjump?jump=nextslide"/>
          </p:cNvPr>
          <p:cNvSpPr/>
          <p:nvPr/>
        </p:nvSpPr>
        <p:spPr>
          <a:xfrm>
            <a:off x="4604130" y="4599130"/>
            <a:ext cx="1404156" cy="994611"/>
          </a:xfrm>
          <a:prstGeom prst="downArrow">
            <a:avLst/>
          </a:prstGeom>
          <a:solidFill>
            <a:srgbClr val="00B05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138" dirty="0">
                <a:solidFill>
                  <a:prstClr val="white"/>
                </a:solidFill>
              </a:rPr>
              <a:t>לחץ להמשיך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0ED9DA19-76E4-41A8-8C14-11562C93D0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0425" y="544252"/>
            <a:ext cx="3429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63576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60000">
        <p15:prstTrans prst="crush"/>
      </p:transition>
    </mc:Choice>
    <mc:Fallback xmlns="">
      <p:transition spd="slow" advClick="0" advTm="60000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">
              <a:schemeClr val="accent1"/>
            </a:gs>
            <a:gs pos="15000">
              <a:schemeClr val="accent1">
                <a:lumMod val="40000"/>
                <a:lumOff val="60000"/>
              </a:schemeClr>
            </a:gs>
            <a:gs pos="65000">
              <a:srgbClr val="FFFF00"/>
            </a:gs>
            <a:gs pos="100000">
              <a:srgbClr val="92D05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מלבן מעוגל 4">
            <a:hlinkClick r:id="rId2" action="ppaction://hlinksldjump"/>
          </p:cNvPr>
          <p:cNvSpPr/>
          <p:nvPr/>
        </p:nvSpPr>
        <p:spPr>
          <a:xfrm>
            <a:off x="5791744" y="3955559"/>
            <a:ext cx="2106234" cy="819091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463" dirty="0"/>
              <a:t>101</a:t>
            </a:r>
          </a:p>
        </p:txBody>
      </p:sp>
      <p:sp>
        <p:nvSpPr>
          <p:cNvPr id="2" name="מלבן מעוגל 1">
            <a:hlinkClick r:id="rId2" action="ppaction://hlinksldjump"/>
          </p:cNvPr>
          <p:cNvSpPr/>
          <p:nvPr/>
        </p:nvSpPr>
        <p:spPr>
          <a:xfrm>
            <a:off x="5772091" y="2629150"/>
            <a:ext cx="2106234" cy="819091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463" dirty="0"/>
              <a:t>102</a:t>
            </a:r>
          </a:p>
        </p:txBody>
      </p:sp>
      <p:sp>
        <p:nvSpPr>
          <p:cNvPr id="3" name="מלבן מעוגל 2">
            <a:hlinkClick r:id="rId2" action="ppaction://hlinksldjump"/>
          </p:cNvPr>
          <p:cNvSpPr/>
          <p:nvPr/>
        </p:nvSpPr>
        <p:spPr>
          <a:xfrm>
            <a:off x="2086182" y="2629150"/>
            <a:ext cx="2106234" cy="819091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463" dirty="0"/>
              <a:t>106</a:t>
            </a:r>
          </a:p>
        </p:txBody>
      </p:sp>
      <p:sp>
        <p:nvSpPr>
          <p:cNvPr id="6" name="מלבן מעוגל 5">
            <a:hlinkClick r:id="" action="ppaction://hlinkshowjump?jump=nextslide"/>
          </p:cNvPr>
          <p:cNvSpPr/>
          <p:nvPr/>
        </p:nvSpPr>
        <p:spPr>
          <a:xfrm>
            <a:off x="2105834" y="3955559"/>
            <a:ext cx="2106234" cy="819091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463" dirty="0"/>
              <a:t>100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5975" y="1224226"/>
            <a:ext cx="799405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000" dirty="0">
                <a:latin typeface="David" panose="020E0502060401010101" pitchFamily="34" charset="-79"/>
                <a:cs typeface="ComicsMF" panose="05000000000000000000" pitchFamily="2" charset="-79"/>
              </a:rPr>
              <a:t>מָה הַטֵּלֵפוֹן לִשְׁעַת  חֵרוּם שֶׁל הַמִּשְׁטָרָה?</a:t>
            </a:r>
          </a:p>
        </p:txBody>
      </p:sp>
    </p:spTree>
    <p:extLst>
      <p:ext uri="{BB962C8B-B14F-4D97-AF65-F5344CB8AC3E}">
        <p14:creationId xmlns:p14="http://schemas.microsoft.com/office/powerpoint/2010/main" val="26499383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60000">
        <p15:prstTrans prst="crush"/>
      </p:transition>
    </mc:Choice>
    <mc:Fallback xmlns="">
      <p:transition spd="slow" advClick="0" advTm="60000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">
              <a:schemeClr val="accent1"/>
            </a:gs>
            <a:gs pos="15000">
              <a:schemeClr val="accent1">
                <a:lumMod val="40000"/>
                <a:lumOff val="60000"/>
              </a:schemeClr>
            </a:gs>
            <a:gs pos="65000">
              <a:srgbClr val="FFFF00"/>
            </a:gs>
            <a:gs pos="100000">
              <a:srgbClr val="92D05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399357" y="3897052"/>
            <a:ext cx="1813702" cy="59247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1625" b="1" dirty="0">
                <a:latin typeface="David" panose="020E0502060401010101" pitchFamily="34" charset="-79"/>
                <a:cs typeface="David" panose="020E0502060401010101" pitchFamily="34" charset="-79"/>
              </a:rPr>
              <a:t>נכון</a:t>
            </a:r>
          </a:p>
          <a:p>
            <a:pPr algn="ctr"/>
            <a:r>
              <a:rPr lang="he-IL" sz="1625" b="1" dirty="0">
                <a:latin typeface="David" panose="020E0502060401010101" pitchFamily="34" charset="-79"/>
                <a:cs typeface="David" panose="020E0502060401010101" pitchFamily="34" charset="-79"/>
              </a:rPr>
              <a:t>   שחקתם אותה!</a:t>
            </a:r>
          </a:p>
        </p:txBody>
      </p:sp>
      <p:sp>
        <p:nvSpPr>
          <p:cNvPr id="4" name="חץ למטה 3">
            <a:hlinkClick r:id="" action="ppaction://hlinkshowjump?jump=nextslide"/>
          </p:cNvPr>
          <p:cNvSpPr/>
          <p:nvPr/>
        </p:nvSpPr>
        <p:spPr>
          <a:xfrm>
            <a:off x="4604130" y="4599130"/>
            <a:ext cx="1404156" cy="994611"/>
          </a:xfrm>
          <a:prstGeom prst="downArrow">
            <a:avLst/>
          </a:prstGeom>
          <a:solidFill>
            <a:srgbClr val="00B05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138" dirty="0"/>
              <a:t>לחץ להמשיך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A4469B74-AF49-4EA7-A77D-FFE45EAD73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0425" y="544252"/>
            <a:ext cx="3429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04420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60000">
        <p15:prstTrans prst="crush"/>
      </p:transition>
    </mc:Choice>
    <mc:Fallback xmlns="">
      <p:transition spd="slow" advClick="0" advTm="60000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">
              <a:schemeClr val="accent1"/>
            </a:gs>
            <a:gs pos="15000">
              <a:schemeClr val="accent1">
                <a:lumMod val="40000"/>
                <a:lumOff val="60000"/>
              </a:schemeClr>
            </a:gs>
            <a:gs pos="65000">
              <a:srgbClr val="FFFF00"/>
            </a:gs>
            <a:gs pos="100000">
              <a:srgbClr val="92D05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מלבן מעוגל 4">
            <a:hlinkClick r:id="rId2" action="ppaction://hlinksldjump"/>
          </p:cNvPr>
          <p:cNvSpPr/>
          <p:nvPr/>
        </p:nvSpPr>
        <p:spPr>
          <a:xfrm>
            <a:off x="5791744" y="3955559"/>
            <a:ext cx="2106234" cy="819091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463" dirty="0"/>
              <a:t>100</a:t>
            </a:r>
          </a:p>
        </p:txBody>
      </p:sp>
      <p:sp>
        <p:nvSpPr>
          <p:cNvPr id="2" name="מלבן מעוגל 1">
            <a:hlinkClick r:id="rId3" action="ppaction://hlinksldjump"/>
          </p:cNvPr>
          <p:cNvSpPr/>
          <p:nvPr/>
        </p:nvSpPr>
        <p:spPr>
          <a:xfrm>
            <a:off x="5772091" y="2629150"/>
            <a:ext cx="2106234" cy="819091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463" dirty="0"/>
              <a:t>101</a:t>
            </a:r>
          </a:p>
        </p:txBody>
      </p:sp>
      <p:sp>
        <p:nvSpPr>
          <p:cNvPr id="3" name="מלבן מעוגל 2">
            <a:hlinkClick r:id="rId2" action="ppaction://hlinksldjump"/>
          </p:cNvPr>
          <p:cNvSpPr/>
          <p:nvPr/>
        </p:nvSpPr>
        <p:spPr>
          <a:xfrm>
            <a:off x="2086182" y="2629150"/>
            <a:ext cx="2106234" cy="819091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463" dirty="0"/>
              <a:t>102</a:t>
            </a:r>
          </a:p>
        </p:txBody>
      </p:sp>
      <p:sp>
        <p:nvSpPr>
          <p:cNvPr id="6" name="מלבן מעוגל 5">
            <a:hlinkClick r:id="rId2" action="ppaction://hlinksldjump"/>
          </p:cNvPr>
          <p:cNvSpPr/>
          <p:nvPr/>
        </p:nvSpPr>
        <p:spPr>
          <a:xfrm>
            <a:off x="2105834" y="3955559"/>
            <a:ext cx="2106234" cy="819091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463" dirty="0"/>
              <a:t>106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3459" y="1428821"/>
            <a:ext cx="7994050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3600" dirty="0">
                <a:latin typeface="David" panose="020E0502060401010101" pitchFamily="34" charset="-79"/>
                <a:cs typeface="ComicsMF" panose="05000000000000000000" pitchFamily="2" charset="-79"/>
              </a:rPr>
              <a:t>מָה הַטֵּלֵפוֹן לִשְׁעַת חֵרוּם שֶׁל מד"א(מגן דָּוִד אָדֹם)?</a:t>
            </a:r>
          </a:p>
        </p:txBody>
      </p:sp>
    </p:spTree>
    <p:extLst>
      <p:ext uri="{BB962C8B-B14F-4D97-AF65-F5344CB8AC3E}">
        <p14:creationId xmlns:p14="http://schemas.microsoft.com/office/powerpoint/2010/main" val="36355332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60000">
        <p15:prstTrans prst="crush"/>
      </p:transition>
    </mc:Choice>
    <mc:Fallback xmlns="">
      <p:transition spd="slow" advClick="0" advTm="60000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">
              <a:schemeClr val="accent1"/>
            </a:gs>
            <a:gs pos="15000">
              <a:schemeClr val="accent1">
                <a:lumMod val="40000"/>
                <a:lumOff val="60000"/>
              </a:schemeClr>
            </a:gs>
            <a:gs pos="65000">
              <a:srgbClr val="FFFF00"/>
            </a:gs>
            <a:gs pos="100000">
              <a:srgbClr val="92D05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399357" y="3897052"/>
            <a:ext cx="1813702" cy="59247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1625" b="1" dirty="0">
                <a:latin typeface="David" panose="020E0502060401010101" pitchFamily="34" charset="-79"/>
                <a:cs typeface="David" panose="020E0502060401010101" pitchFamily="34" charset="-79"/>
              </a:rPr>
              <a:t>נכון</a:t>
            </a:r>
          </a:p>
          <a:p>
            <a:pPr algn="ctr"/>
            <a:r>
              <a:rPr lang="he-IL" sz="1625" b="1" dirty="0">
                <a:latin typeface="David" panose="020E0502060401010101" pitchFamily="34" charset="-79"/>
                <a:cs typeface="David" panose="020E0502060401010101" pitchFamily="34" charset="-79"/>
              </a:rPr>
              <a:t>   שחקתם אותה!</a:t>
            </a:r>
          </a:p>
        </p:txBody>
      </p:sp>
      <p:sp>
        <p:nvSpPr>
          <p:cNvPr id="4" name="חץ למטה 3">
            <a:hlinkClick r:id="rId2" action="ppaction://hlinksldjump"/>
          </p:cNvPr>
          <p:cNvSpPr/>
          <p:nvPr/>
        </p:nvSpPr>
        <p:spPr>
          <a:xfrm>
            <a:off x="4604130" y="4599130"/>
            <a:ext cx="1404156" cy="994611"/>
          </a:xfrm>
          <a:prstGeom prst="downArrow">
            <a:avLst/>
          </a:prstGeom>
          <a:solidFill>
            <a:srgbClr val="00B05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138" dirty="0"/>
              <a:t>לחץ </a:t>
            </a:r>
            <a:r>
              <a:rPr lang="he-IL" sz="1138" dirty="0">
                <a:hlinkClick r:id="rId3" action="ppaction://hlinksldjump"/>
              </a:rPr>
              <a:t>להמשיך</a:t>
            </a:r>
            <a:endParaRPr lang="he-IL" sz="1138" dirty="0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A52B2A7F-613F-4E76-90C7-97D8B69240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0425" y="544252"/>
            <a:ext cx="3429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78549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60000">
        <p15:prstTrans prst="crush"/>
      </p:transition>
    </mc:Choice>
    <mc:Fallback xmlns="">
      <p:transition spd="slow" advClick="0" advTm="60000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">
              <a:schemeClr val="accent1"/>
            </a:gs>
            <a:gs pos="15000">
              <a:schemeClr val="accent1">
                <a:lumMod val="40000"/>
                <a:lumOff val="60000"/>
              </a:schemeClr>
            </a:gs>
            <a:gs pos="65000">
              <a:srgbClr val="FFFF00"/>
            </a:gs>
            <a:gs pos="100000">
              <a:srgbClr val="92D05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28864" y="4189586"/>
            <a:ext cx="2106234" cy="49244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1300" dirty="0"/>
              <a:t>נסו שוב </a:t>
            </a:r>
          </a:p>
          <a:p>
            <a:pPr algn="ctr"/>
            <a:r>
              <a:rPr lang="he-IL" sz="1300" dirty="0"/>
              <a:t>בפעם הבאה תצליחו</a:t>
            </a:r>
          </a:p>
        </p:txBody>
      </p:sp>
      <p:sp>
        <p:nvSpPr>
          <p:cNvPr id="7" name="חץ למטה 6">
            <a:hlinkClick r:id="" action="ppaction://hlinkshowjump?jump=lastslideviewed"/>
          </p:cNvPr>
          <p:cNvSpPr/>
          <p:nvPr/>
        </p:nvSpPr>
        <p:spPr>
          <a:xfrm>
            <a:off x="4509156" y="4870089"/>
            <a:ext cx="1345650" cy="888248"/>
          </a:xfrm>
          <a:prstGeom prst="downArrow">
            <a:avLst/>
          </a:prstGeom>
          <a:solidFill>
            <a:srgbClr val="00B05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138" dirty="0"/>
              <a:t>לחץ להמשיך</a:t>
            </a:r>
          </a:p>
        </p:txBody>
      </p:sp>
      <p:pic>
        <p:nvPicPr>
          <p:cNvPr id="6146" name="Picture 2" descr="X PNG, X Transparent Background - FreeIconsPNG">
            <a:extLst>
              <a:ext uri="{FF2B5EF4-FFF2-40B4-BE49-F238E27FC236}">
                <a16:creationId xmlns:a16="http://schemas.microsoft.com/office/drawing/2014/main" id="{4E30E0DF-0B30-4305-B7BD-0D684F7108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9525" y="625807"/>
            <a:ext cx="30480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99197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60000">
        <p15:prstTrans prst="crush"/>
      </p:transition>
    </mc:Choice>
    <mc:Fallback xmlns="">
      <p:transition spd="slow" advClick="0" advTm="60000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">
              <a:schemeClr val="accent1"/>
            </a:gs>
            <a:gs pos="15000">
              <a:schemeClr val="accent1">
                <a:lumMod val="40000"/>
                <a:lumOff val="60000"/>
              </a:schemeClr>
            </a:gs>
            <a:gs pos="65000">
              <a:srgbClr val="FFFF00"/>
            </a:gs>
            <a:gs pos="100000">
              <a:srgbClr val="92D05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812123" y="3955560"/>
            <a:ext cx="2574286" cy="79252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275" b="1" dirty="0">
                <a:latin typeface="David" panose="020E0502060401010101" pitchFamily="34" charset="-79"/>
                <a:cs typeface="David" panose="020E0502060401010101" pitchFamily="34" charset="-79"/>
              </a:rPr>
              <a:t>סיימתם בהצלחה</a:t>
            </a:r>
          </a:p>
          <a:p>
            <a:pPr algn="ctr"/>
            <a:r>
              <a:rPr lang="he-IL" sz="2275" b="1" dirty="0">
                <a:latin typeface="David" panose="020E0502060401010101" pitchFamily="34" charset="-79"/>
                <a:cs typeface="David" panose="020E0502060401010101" pitchFamily="34" charset="-79"/>
              </a:rPr>
              <a:t>כל הכבוד!!!</a:t>
            </a:r>
          </a:p>
        </p:txBody>
      </p:sp>
      <p:sp>
        <p:nvSpPr>
          <p:cNvPr id="7" name="חץ למטה 6">
            <a:hlinkClick r:id="rId2" action="ppaction://hlinksldjump"/>
          </p:cNvPr>
          <p:cNvSpPr/>
          <p:nvPr/>
        </p:nvSpPr>
        <p:spPr>
          <a:xfrm>
            <a:off x="4543454" y="4891662"/>
            <a:ext cx="1345650" cy="888248"/>
          </a:xfrm>
          <a:prstGeom prst="downArrow">
            <a:avLst/>
          </a:prstGeom>
          <a:solidFill>
            <a:srgbClr val="00B05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138" dirty="0"/>
              <a:t>לחץ להמשיך</a:t>
            </a:r>
          </a:p>
        </p:txBody>
      </p:sp>
      <p:pic>
        <p:nvPicPr>
          <p:cNvPr id="9" name="Picture 2" descr="מחיאות כפיים סוערות לקסם : תפוז קומונות">
            <a:extLst>
              <a:ext uri="{FF2B5EF4-FFF2-40B4-BE49-F238E27FC236}">
                <a16:creationId xmlns:a16="http://schemas.microsoft.com/office/drawing/2014/main" id="{E5861138-3AFA-472B-81E6-64444CA500A2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0016" y="492872"/>
            <a:ext cx="3238500" cy="3390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15828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60000">
        <p15:prstTrans prst="crush"/>
      </p:transition>
    </mc:Choice>
    <mc:Fallback xmlns="">
      <p:transition spd="slow" advClick="0" advTm="60000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">
              <a:schemeClr val="accent1"/>
            </a:gs>
            <a:gs pos="15000">
              <a:schemeClr val="accent1">
                <a:lumMod val="40000"/>
                <a:lumOff val="60000"/>
              </a:schemeClr>
            </a:gs>
            <a:gs pos="65000">
              <a:srgbClr val="FFFF00"/>
            </a:gs>
            <a:gs pos="100000">
              <a:srgbClr val="92D05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94003" y="1097251"/>
            <a:ext cx="7245172" cy="378565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6000" dirty="0">
                <a:latin typeface="David" panose="020E0502060401010101" pitchFamily="34" charset="-79"/>
                <a:cs typeface="ComicsMF" panose="05000000000000000000" pitchFamily="2" charset="-79"/>
              </a:rPr>
              <a:t>זֶה הַזְּמַן לְהָכִין תַּמְרוּר לַטֵּלֵפוֹנִים הַחֲשׁוּבִים בַּעֲבוּרְכֶם</a:t>
            </a:r>
          </a:p>
          <a:p>
            <a:pPr algn="ctr"/>
            <a:r>
              <a:rPr lang="he-IL" sz="6000" dirty="0">
                <a:latin typeface="David" panose="020E0502060401010101" pitchFamily="34" charset="-79"/>
                <a:cs typeface="ComicsMF" panose="05000000000000000000" pitchFamily="2" charset="-79"/>
              </a:rPr>
              <a:t>בְּהַצְלָחָה!</a:t>
            </a:r>
            <a:endParaRPr lang="he-IL" sz="4000" dirty="0">
              <a:latin typeface="David" panose="020E0502060401010101" pitchFamily="34" charset="-79"/>
              <a:cs typeface="ComicsMF" panose="05000000000000000000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8717085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60000">
        <p15:prstTrans prst="crush"/>
      </p:transition>
    </mc:Choice>
    <mc:Fallback xmlns="">
      <p:transition spd="slow" advClick="0" advTm="60000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TextBox 140"/>
          <p:cNvSpPr txBox="1"/>
          <p:nvPr/>
        </p:nvSpPr>
        <p:spPr>
          <a:xfrm>
            <a:off x="7075084" y="0"/>
            <a:ext cx="2767053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b="1" u="sng" dirty="0">
                <a:cs typeface="+mj-cs"/>
              </a:rPr>
              <a:t>טלפונים חשובים מגנט למקרר</a:t>
            </a:r>
          </a:p>
        </p:txBody>
      </p:sp>
      <p:sp>
        <p:nvSpPr>
          <p:cNvPr id="142" name="TextBox 141"/>
          <p:cNvSpPr txBox="1"/>
          <p:nvPr/>
        </p:nvSpPr>
        <p:spPr>
          <a:xfrm>
            <a:off x="3283099" y="614561"/>
            <a:ext cx="3199809" cy="261103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600" b="1" dirty="0">
                <a:cs typeface="+mj-cs"/>
              </a:rPr>
              <a:t>             </a:t>
            </a:r>
            <a:r>
              <a:rPr lang="he-IL" altLang="he-IL" b="1" dirty="0">
                <a:cs typeface="+mj-cs"/>
              </a:rPr>
              <a:t>עֲצֹר</a:t>
            </a:r>
            <a:r>
              <a:rPr lang="he-IL" altLang="he-IL" b="1" dirty="0"/>
              <a:t>!</a:t>
            </a:r>
          </a:p>
          <a:p>
            <a:r>
              <a:rPr lang="he-IL" sz="1200" b="1" dirty="0">
                <a:cs typeface="+mj-cs"/>
              </a:rPr>
              <a:t>טֶלֶפוֹנִים חֲשׁוּבִים בַּמִּשְׁפָּחָה</a:t>
            </a:r>
            <a:r>
              <a:rPr lang="he-IL" sz="1050" b="1" dirty="0">
                <a:cs typeface="+mj-cs"/>
              </a:rPr>
              <a:t>:</a:t>
            </a:r>
          </a:p>
          <a:p>
            <a:endParaRPr lang="he-IL" sz="1138" b="1" dirty="0">
              <a:cs typeface="+mj-cs"/>
            </a:endParaRPr>
          </a:p>
          <a:p>
            <a:r>
              <a:rPr lang="he-IL" sz="1138" u="sng" dirty="0">
                <a:cs typeface="+mj-cs"/>
              </a:rPr>
              <a:t>1.			 </a:t>
            </a:r>
          </a:p>
          <a:p>
            <a:r>
              <a:rPr lang="he-IL" sz="1138" u="sng" dirty="0">
                <a:cs typeface="+mj-cs"/>
              </a:rPr>
              <a:t>                                    </a:t>
            </a:r>
          </a:p>
          <a:p>
            <a:r>
              <a:rPr lang="he-IL" sz="1138" u="sng" dirty="0">
                <a:cs typeface="+mj-cs"/>
              </a:rPr>
              <a:t>2.			 </a:t>
            </a:r>
          </a:p>
          <a:p>
            <a:r>
              <a:rPr lang="he-IL" sz="1138" u="sng" dirty="0">
                <a:cs typeface="+mj-cs"/>
              </a:rPr>
              <a:t>                                          </a:t>
            </a:r>
          </a:p>
          <a:p>
            <a:r>
              <a:rPr lang="he-IL" sz="1138" u="sng" dirty="0">
                <a:cs typeface="+mj-cs"/>
              </a:rPr>
              <a:t>3.      			</a:t>
            </a:r>
          </a:p>
          <a:p>
            <a:endParaRPr lang="he-IL" sz="1138" u="sng" dirty="0">
              <a:cs typeface="+mj-cs"/>
            </a:endParaRPr>
          </a:p>
          <a:p>
            <a:r>
              <a:rPr lang="he-IL" sz="1138" u="sng" dirty="0">
                <a:cs typeface="+mj-cs"/>
              </a:rPr>
              <a:t>4. 			</a:t>
            </a:r>
          </a:p>
          <a:p>
            <a:endParaRPr lang="he-IL" sz="1138" u="sng" dirty="0">
              <a:cs typeface="+mj-cs"/>
            </a:endParaRPr>
          </a:p>
          <a:p>
            <a:r>
              <a:rPr lang="he-IL" sz="1138" u="sng" dirty="0">
                <a:cs typeface="+mj-cs"/>
              </a:rPr>
              <a:t>5.		</a:t>
            </a:r>
            <a:r>
              <a:rPr lang="en-US" sz="1463" u="sng" dirty="0">
                <a:cs typeface="+mj-cs"/>
              </a:rPr>
              <a:t>	</a:t>
            </a:r>
            <a:r>
              <a:rPr lang="he-IL" sz="1463" dirty="0"/>
              <a:t>	</a:t>
            </a:r>
          </a:p>
        </p:txBody>
      </p:sp>
      <p:sp>
        <p:nvSpPr>
          <p:cNvPr id="143" name="TextBox 142"/>
          <p:cNvSpPr txBox="1"/>
          <p:nvPr/>
        </p:nvSpPr>
        <p:spPr>
          <a:xfrm>
            <a:off x="7548876" y="4606827"/>
            <a:ext cx="2145527" cy="181588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600" dirty="0">
                <a:cs typeface="+mj-cs"/>
              </a:rPr>
              <a:t>הוראות: </a:t>
            </a:r>
          </a:p>
          <a:p>
            <a:r>
              <a:rPr lang="he-IL" sz="1600" dirty="0">
                <a:cs typeface="+mj-cs"/>
              </a:rPr>
              <a:t>רשום את הטלפונים החשובים במשפחה שלך,</a:t>
            </a:r>
          </a:p>
          <a:p>
            <a:r>
              <a:rPr lang="he-IL" sz="1600" dirty="0">
                <a:cs typeface="+mj-cs"/>
              </a:rPr>
              <a:t>קשט את העצר</a:t>
            </a:r>
          </a:p>
          <a:p>
            <a:r>
              <a:rPr lang="he-IL" sz="1600" dirty="0">
                <a:cs typeface="+mj-cs"/>
              </a:rPr>
              <a:t>הדבק על קרטון ממוחזר</a:t>
            </a:r>
          </a:p>
          <a:p>
            <a:r>
              <a:rPr lang="he-IL" sz="1600" dirty="0">
                <a:cs typeface="+mj-cs"/>
              </a:rPr>
              <a:t>והדבק מגנט ממוחזר מאחור,</a:t>
            </a:r>
          </a:p>
          <a:p>
            <a:r>
              <a:rPr lang="he-IL" sz="1600" dirty="0">
                <a:cs typeface="+mj-cs"/>
              </a:rPr>
              <a:t>עבודה נעימה! </a:t>
            </a:r>
          </a:p>
        </p:txBody>
      </p:sp>
      <p:pic>
        <p:nvPicPr>
          <p:cNvPr id="133" name="תמונה 13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757647">
            <a:off x="6924968" y="4616967"/>
            <a:ext cx="230237" cy="260820"/>
          </a:xfrm>
          <a:prstGeom prst="rect">
            <a:avLst/>
          </a:prstGeom>
        </p:spPr>
      </p:pic>
      <p:sp>
        <p:nvSpPr>
          <p:cNvPr id="144" name="TextBox 143"/>
          <p:cNvSpPr txBox="1"/>
          <p:nvPr/>
        </p:nvSpPr>
        <p:spPr>
          <a:xfrm>
            <a:off x="3466603" y="3135536"/>
            <a:ext cx="2901307" cy="114646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050" b="1" dirty="0">
                <a:cs typeface="+mj-cs"/>
              </a:rPr>
              <a:t>מִשְטָרָה- 100 </a:t>
            </a:r>
          </a:p>
          <a:p>
            <a:endParaRPr lang="he-IL" sz="1600" b="1" dirty="0">
              <a:cs typeface="+mj-cs"/>
            </a:endParaRPr>
          </a:p>
          <a:p>
            <a:r>
              <a:rPr lang="he-IL" sz="1050" b="1" dirty="0">
                <a:cs typeface="+mj-cs"/>
              </a:rPr>
              <a:t>מד"א  -  101  </a:t>
            </a:r>
          </a:p>
          <a:p>
            <a:endParaRPr lang="he-IL" sz="1050" b="1" dirty="0">
              <a:cs typeface="+mj-cs"/>
            </a:endParaRPr>
          </a:p>
          <a:p>
            <a:r>
              <a:rPr lang="he-IL" sz="1050" b="1" dirty="0">
                <a:cs typeface="+mj-cs"/>
              </a:rPr>
              <a:t>כִּבּוּי אֵש- 102 </a:t>
            </a:r>
          </a:p>
          <a:p>
            <a:endParaRPr lang="he-IL" sz="1050" b="1" dirty="0">
              <a:cs typeface="+mj-cs"/>
            </a:endParaRPr>
          </a:p>
        </p:txBody>
      </p:sp>
      <p:grpSp>
        <p:nvGrpSpPr>
          <p:cNvPr id="3" name="קבוצה 2"/>
          <p:cNvGrpSpPr/>
          <p:nvPr/>
        </p:nvGrpSpPr>
        <p:grpSpPr>
          <a:xfrm>
            <a:off x="6158975" y="2115967"/>
            <a:ext cx="2078181" cy="1798573"/>
            <a:chOff x="6302559" y="916174"/>
            <a:chExt cx="2256426" cy="2367826"/>
          </a:xfrm>
        </p:grpSpPr>
        <p:pic>
          <p:nvPicPr>
            <p:cNvPr id="71" name="Picture 2" descr="http://img2.timg.co.il/forums/1_171060463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02559" y="916174"/>
              <a:ext cx="2256426" cy="23678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9" name="TextBox 128"/>
            <p:cNvSpPr txBox="1"/>
            <p:nvPr/>
          </p:nvSpPr>
          <p:spPr>
            <a:xfrm rot="763866">
              <a:off x="7578999" y="1108224"/>
              <a:ext cx="723569" cy="23075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he-IL" sz="853" dirty="0"/>
                <a:t>שם</a:t>
              </a:r>
              <a:endParaRPr lang="he-IL" sz="1463" dirty="0"/>
            </a:p>
          </p:txBody>
        </p:sp>
      </p:grpSp>
      <p:sp>
        <p:nvSpPr>
          <p:cNvPr id="4" name="מתומן 3"/>
          <p:cNvSpPr/>
          <p:nvPr/>
        </p:nvSpPr>
        <p:spPr>
          <a:xfrm>
            <a:off x="2924569" y="437324"/>
            <a:ext cx="5040534" cy="4288120"/>
          </a:xfrm>
          <a:prstGeom prst="octagon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1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he-IL" sz="1463"/>
          </a:p>
        </p:txBody>
      </p:sp>
      <p:sp>
        <p:nvSpPr>
          <p:cNvPr id="54" name="מתומן 53"/>
          <p:cNvSpPr/>
          <p:nvPr/>
        </p:nvSpPr>
        <p:spPr>
          <a:xfrm>
            <a:off x="2660073" y="173811"/>
            <a:ext cx="5478843" cy="4806267"/>
          </a:xfrm>
          <a:prstGeom prst="octagon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1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he-IL" sz="1463"/>
          </a:p>
        </p:txBody>
      </p:sp>
      <p:sp>
        <p:nvSpPr>
          <p:cNvPr id="8" name="מלבן 7"/>
          <p:cNvSpPr/>
          <p:nvPr/>
        </p:nvSpPr>
        <p:spPr>
          <a:xfrm>
            <a:off x="5061359" y="2891585"/>
            <a:ext cx="135966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1200" b="1" dirty="0">
                <a:cs typeface="+mj-cs"/>
              </a:rPr>
              <a:t>טֶלֶפוֹנִים לִשְׁעַת חֵרוּם</a:t>
            </a:r>
            <a:r>
              <a:rPr lang="he-IL" sz="1200" b="1" dirty="0"/>
              <a:t>:</a:t>
            </a:r>
          </a:p>
        </p:txBody>
      </p:sp>
      <p:pic>
        <p:nvPicPr>
          <p:cNvPr id="57" name="Picture 2" descr="http://www.saf.co.il/sal/res/blc_1302_1182139990.gif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69" t="6867" r="68772" b="72480"/>
          <a:stretch/>
        </p:blipFill>
        <p:spPr bwMode="auto">
          <a:xfrm>
            <a:off x="3678176" y="2907746"/>
            <a:ext cx="1187769" cy="1278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1" name="קבוצה 20"/>
          <p:cNvGrpSpPr/>
          <p:nvPr/>
        </p:nvGrpSpPr>
        <p:grpSpPr>
          <a:xfrm>
            <a:off x="5931410" y="539124"/>
            <a:ext cx="396420" cy="357403"/>
            <a:chOff x="6052089" y="898903"/>
            <a:chExt cx="1611824" cy="1673816"/>
          </a:xfrm>
        </p:grpSpPr>
        <p:pic>
          <p:nvPicPr>
            <p:cNvPr id="68" name="Picture 2" descr="http://forkids.co.il/wp-content/uploads/2014/03/%D7%A6%D7%91%D7%99%D7%A2%D7%94-%D7%AA%D7%9E%D7%A8%D7%95%D7%A8%D7%99%D7%9D.pn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595" t="7733" r="12780" b="75220"/>
            <a:stretch/>
          </p:blipFill>
          <p:spPr bwMode="auto">
            <a:xfrm>
              <a:off x="6291372" y="1103948"/>
              <a:ext cx="1142594" cy="12770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9" name="מתומן 68"/>
            <p:cNvSpPr/>
            <p:nvPr/>
          </p:nvSpPr>
          <p:spPr>
            <a:xfrm rot="16200000">
              <a:off x="6021093" y="929899"/>
              <a:ext cx="1673816" cy="1611824"/>
            </a:xfrm>
            <a:prstGeom prst="octag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sp>
        <p:nvSpPr>
          <p:cNvPr id="2" name="מציין מיקום של כותרת תחתונה 1"/>
          <p:cNvSpPr>
            <a:spLocks noGrp="1"/>
          </p:cNvSpPr>
          <p:nvPr>
            <p:ph type="ftr" sz="quarter" idx="11"/>
          </p:nvPr>
        </p:nvSpPr>
        <p:spPr>
          <a:xfrm>
            <a:off x="3666770" y="4263056"/>
            <a:ext cx="3343275" cy="365125"/>
          </a:xfrm>
        </p:spPr>
        <p:txBody>
          <a:bodyPr/>
          <a:lstStyle/>
          <a:p>
            <a:r>
              <a:rPr lang="he-IL" sz="900" dirty="0"/>
              <a:t>יצרה באהבה הרכזת קצב דורית</a:t>
            </a:r>
          </a:p>
        </p:txBody>
      </p:sp>
    </p:spTree>
    <p:extLst>
      <p:ext uri="{BB962C8B-B14F-4D97-AF65-F5344CB8AC3E}">
        <p14:creationId xmlns:p14="http://schemas.microsoft.com/office/powerpoint/2010/main" val="39748822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60000">
        <p15:prstTrans prst="crush"/>
      </p:transition>
    </mc:Choice>
    <mc:Fallback xmlns="">
      <p:transition spd="slow" advClick="0" advTm="60000">
        <p:fade/>
      </p:transition>
    </mc:Fallback>
  </mc:AlternateContent>
</p:sld>
</file>

<file path=ppt/theme/theme1.xml><?xml version="1.0" encoding="utf-8"?>
<a:theme xmlns:a="http://schemas.openxmlformats.org/drawingml/2006/main" name="ערכת נושא Office">
  <a:themeElements>
    <a:clrScheme name="ערכת נושא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ערכת נושא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ערכת נושא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3378</TotalTime>
  <Words>835</Words>
  <Application>Microsoft Office PowerPoint</Application>
  <PresentationFormat>נייר A4 ‏(210x297 מ"מ)</PresentationFormat>
  <Paragraphs>164</Paragraphs>
  <Slides>32</Slides>
  <Notes>2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32</vt:i4>
      </vt:variant>
    </vt:vector>
  </HeadingPairs>
  <TitlesOfParts>
    <vt:vector size="33" baseType="lpstr">
      <vt:lpstr>ערכת נושא Office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User</dc:creator>
  <cp:lastModifiedBy>קרן פרינטי</cp:lastModifiedBy>
  <cp:revision>179</cp:revision>
  <cp:lastPrinted>2016-03-04T05:14:27Z</cp:lastPrinted>
  <dcterms:created xsi:type="dcterms:W3CDTF">2016-02-22T15:57:28Z</dcterms:created>
  <dcterms:modified xsi:type="dcterms:W3CDTF">2021-04-18T06:34:42Z</dcterms:modified>
</cp:coreProperties>
</file>