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ableStyles" Target="tableStyles.xml" /><Relationship Id="rId5" Type="http://schemas.openxmlformats.org/officeDocument/2006/relationships/slide" Target="slides/slide4.xml" /><Relationship Id="rId10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F29956E-D35A-4BE4-A689-633BA1B1F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8407080-46B9-42FE-88B4-7772F617B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4A93360-84C4-4BD2-9279-65A94FD9C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543E975-FCDC-4135-9D1D-9BC3F66BC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9B98EED-3512-4BDA-AC12-14456BFD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33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4A117D-72F7-47F2-8B44-C571E7C5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F2A3440-25AD-4F3C-B885-53B857A12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850ACBC-458A-4874-A393-927CB2339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FE82A9A-D057-44CE-8D72-F33811F7F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F05D9E0-618A-46AE-B0CC-4BF792938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242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772D0F-F786-44B6-9BAF-9BA2D36B6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35BC1C0-5688-49A9-994D-F81D6414F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939EC83-551F-4CE1-9875-9FEE2BA0A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35F6A85-3DFE-4A82-B4C2-B648C4900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FE27806-E310-438C-8875-AA00AC45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808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BFE86D9-C931-470C-9148-F7234D160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3ED79C-13F6-4146-B9E4-8AB1F24B11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7DC4C2A-DD23-45EA-A8EF-61812F8AF9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C7C29C5-F8F7-4ACE-945F-FC90D1B51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ECEE1BB-9161-4CAA-8A99-0B227ED1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F1CA7A4-79D8-43E3-A497-265090AA3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19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0BEA05-0422-44D0-ADFA-9CBFA8BC9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AE10EC4-F6C8-40F1-B186-C9AB168A7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B202C9F-380A-4FBF-915E-33B2CF4BF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5C0D15AF-772D-413C-B7CD-436BB74CBB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0D4D1496-F69E-4C4B-9F6B-C6102CAC17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D21CC993-BE35-42E3-A4AB-B0F4EEDBF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C483D0D-BAB4-44CD-A750-6543886FE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2C089374-4BF1-433A-8ABB-E92A99EDA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233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949C50-A091-443D-B299-1E61A6781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9BEEDEC9-01AD-4A12-8CF5-7EB9DDA33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F9AC459-2654-4201-A3C1-39DF8129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B0AD67F-4118-417E-BDC3-F0BBCB429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13470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56001E6-BF79-4B38-99A8-BC52EBC1E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A82222-542E-431E-B55F-8DD7DEADC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A34B515-6C6F-4F0B-824F-E6B3BD9C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747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A28EDA2-D619-4E4C-9B42-A801C6801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E6CA106-B6C4-4621-AF1E-A5F7C2CBC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7218BA1-39AB-4BA9-A773-41C96D514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83B5EE8-C0E1-4177-A6CB-67F71A3B2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4D90D65-4F82-4865-8E63-DEE7CE61A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65D2F97-8B02-4CF7-9F14-FA290D09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518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6181476-3A1D-4480-B89C-6AA05C11C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92E4F320-EFE6-4D8D-A75B-8C7588583A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C9A9A64-B326-4FBF-A62A-0CC9BDE745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20DB573-BB04-462F-9D26-75C8B09B7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F7311FB-FB4C-4EF3-8D2D-8E914FD99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D5BAF8D-EEA0-41C0-BAA2-BAB757C42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289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185FE3-7874-4F26-9F5E-BA6EAD834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4E5DEA3-BDD6-4BF7-A5EF-A75810F99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B4F5F1C-C9EE-41A6-871C-58F1EA3A0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072FA26-1D42-4F9B-B97C-0DB5170A9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B0B8474-B459-4BB7-87FC-BEF74A8C1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8826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143F7F8-EF0D-4955-BDE6-C35E2DFCCE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CB25C63-CC2A-4584-B2AE-0CA09B1EA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41DCD42-68E6-4EE8-9D61-15C3BD55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3F03091-AE32-4249-9E3F-8064C043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A5C54B7-C848-485F-87C3-FCA6317AA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1980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AB9B2AE-EB7E-4321-87AB-15AC1CBF9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FBC63AA-7BFD-49EB-8018-A3C521907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4F5664D-91D1-4190-B977-EB9647DDA7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5B368-6028-4F9C-B65F-6A71ED36B5CD}" type="datetimeFigureOut">
              <a:rPr lang="he-IL" smtClean="0"/>
              <a:t>כ"ח/אייר/תשפ"ד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EF33968-D9CC-4E31-AD2B-B5EB1AF6E4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505BCF9-3AE0-4296-A604-61C50EF12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6B16D-8AEB-49ED-B36F-E4BCD73CCB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407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2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5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1235115-245E-498F-AE53-5FB901345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he-IL" sz="5200" dirty="0">
              <a:solidFill>
                <a:srgbClr val="FFFFFF"/>
              </a:solidFill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094C87B-CBC6-4988-99F3-104EA286B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4779796"/>
            <a:ext cx="10035466" cy="175265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he-IL" sz="9600" dirty="0">
                <a:solidFill>
                  <a:schemeClr val="accent2">
                    <a:lumMod val="75000"/>
                  </a:schemeClr>
                </a:solidFill>
              </a:rPr>
              <a:t>חַג הַשָּׁבוּעוֹת </a:t>
            </a:r>
            <a:endParaRPr lang="he-IL" sz="15000" dirty="0">
              <a:solidFill>
                <a:schemeClr val="accent2">
                  <a:lumMod val="75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2050" name="Picture 2" descr="שבועות - אתר המחשבים">
            <a:extLst>
              <a:ext uri="{FF2B5EF4-FFF2-40B4-BE49-F238E27FC236}">
                <a16:creationId xmlns:a16="http://schemas.microsoft.com/office/drawing/2014/main" id="{D82890AC-13EB-48B0-838D-1B31AAB3A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5549"/>
            <a:ext cx="11435516" cy="402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124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DFF7916-5E10-491C-9F71-148C1B6F3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528" y="206652"/>
            <a:ext cx="10173070" cy="948770"/>
          </a:xfrm>
        </p:spPr>
        <p:txBody>
          <a:bodyPr>
            <a:noAutofit/>
          </a:bodyPr>
          <a:lstStyle/>
          <a:p>
            <a:pPr algn="ctr"/>
            <a:r>
              <a:rPr lang="he-IL" sz="8500" b="1" dirty="0">
                <a:solidFill>
                  <a:schemeClr val="accent2">
                    <a:lumMod val="75000"/>
                  </a:schemeClr>
                </a:solidFill>
              </a:rPr>
              <a:t>לַחַג 4 שֵׁמוֹת</a:t>
            </a:r>
            <a:endParaRPr lang="he-IL" sz="8500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CBCC3FD-B1C2-4B67-803C-C4BC65809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070" y="1491449"/>
            <a:ext cx="9765437" cy="448322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he-IL" sz="6000" dirty="0"/>
              <a:t>       חַג שְׁבוּעוֹת</a:t>
            </a:r>
          </a:p>
          <a:p>
            <a:pPr marL="0" indent="0" algn="ctr">
              <a:buNone/>
            </a:pPr>
            <a:endParaRPr lang="he-IL" sz="6000" dirty="0"/>
          </a:p>
          <a:p>
            <a:pPr marL="0" indent="0" algn="ctr">
              <a:buNone/>
            </a:pPr>
            <a:r>
              <a:rPr lang="he-IL" sz="6000" dirty="0"/>
              <a:t>חַג מַתָּן תּוֹרָה</a:t>
            </a:r>
          </a:p>
          <a:p>
            <a:pPr marL="0" indent="0" algn="ctr">
              <a:buNone/>
            </a:pPr>
            <a:endParaRPr lang="he-IL" sz="6000" dirty="0"/>
          </a:p>
          <a:p>
            <a:pPr marL="0" indent="0" algn="ctr">
              <a:buNone/>
            </a:pPr>
            <a:r>
              <a:rPr lang="he-IL" sz="6000" dirty="0"/>
              <a:t>חַג הַבְּכוֹרִים</a:t>
            </a:r>
          </a:p>
          <a:p>
            <a:pPr marL="0" indent="0" algn="ctr">
              <a:buNone/>
            </a:pPr>
            <a:endParaRPr lang="he-IL" sz="6000" dirty="0"/>
          </a:p>
          <a:p>
            <a:pPr marL="0" indent="0" algn="ctr">
              <a:buNone/>
            </a:pPr>
            <a:r>
              <a:rPr lang="he-IL" sz="6000" dirty="0"/>
              <a:t>חַג הַקָּצִיר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E5DF3CE-C1ED-401A-8FE6-A7DEAD555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8473" y="1378784"/>
            <a:ext cx="948231" cy="1160423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C816B5F-4AF1-4125-ACFE-95656DD84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0947" y="2199831"/>
            <a:ext cx="1030285" cy="112547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FDB0A00-3F67-4DBF-8E36-0C8770F69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7445" y="3532693"/>
            <a:ext cx="1223787" cy="100198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18E73B45-56D6-47C5-A93D-B22D40AB1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473" y="4949376"/>
            <a:ext cx="1223787" cy="109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00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C8D4A24-1CE4-4CB7-A730-F12F9CA77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1508" y="1152609"/>
            <a:ext cx="5291002" cy="2043351"/>
          </a:xfrm>
        </p:spPr>
        <p:txBody>
          <a:bodyPr>
            <a:normAutofit fontScale="90000"/>
          </a:bodyPr>
          <a:lstStyle/>
          <a:p>
            <a:br>
              <a:rPr lang="he-IL" dirty="0">
                <a:solidFill>
                  <a:srgbClr val="000000"/>
                </a:solidFill>
              </a:rPr>
            </a:br>
            <a:r>
              <a:rPr lang="he-IL" sz="5000" b="1" dirty="0">
                <a:solidFill>
                  <a:schemeClr val="accent1"/>
                </a:solidFill>
              </a:rPr>
              <a:t>חַג הַשָּׁבוּעוֹת </a:t>
            </a:r>
            <a:r>
              <a:rPr lang="he-IL" dirty="0">
                <a:solidFill>
                  <a:srgbClr val="000000"/>
                </a:solidFill>
              </a:rPr>
              <a:t>-  נִקְרָא בְּשֵׁם זֶה כִּי סוֹפְרִים </a:t>
            </a:r>
            <a:r>
              <a:rPr lang="he-IL" sz="5600" b="1" dirty="0">
                <a:solidFill>
                  <a:srgbClr val="000000"/>
                </a:solidFill>
              </a:rPr>
              <a:t>7</a:t>
            </a:r>
            <a:r>
              <a:rPr lang="he-IL" dirty="0">
                <a:solidFill>
                  <a:srgbClr val="000000"/>
                </a:solidFill>
              </a:rPr>
              <a:t> שָׁבוּעוֹת מִפָּסֵחַ-אִיָּיר וְעַד לְחַג הַשָּׁבוּעוֹת-נִיסָן .</a:t>
            </a:r>
            <a:br>
              <a:rPr lang="he-IL" dirty="0">
                <a:solidFill>
                  <a:srgbClr val="000000"/>
                </a:solidFill>
              </a:rPr>
            </a:br>
            <a:endParaRPr lang="he-IL" dirty="0">
              <a:solidFill>
                <a:srgbClr val="000000"/>
              </a:solidFill>
            </a:endParaRPr>
          </a:p>
        </p:txBody>
      </p:sp>
      <p:pic>
        <p:nvPicPr>
          <p:cNvPr id="1026" name="Picture 2" descr="כרטיסיות ימי השבוע חודשי השנה עונות... - לומדים עברית בכיף | Facebook">
            <a:extLst>
              <a:ext uri="{FF2B5EF4-FFF2-40B4-BE49-F238E27FC236}">
                <a16:creationId xmlns:a16="http://schemas.microsoft.com/office/drawing/2014/main" id="{05EA09F7-C7DD-413D-A254-DB28FE2152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68" t="16359" r="51777" b="-400"/>
          <a:stretch/>
        </p:blipFill>
        <p:spPr bwMode="auto">
          <a:xfrm>
            <a:off x="371475" y="982943"/>
            <a:ext cx="2619375" cy="516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796499D-E8BC-47EF-A5B2-DA02D31CF9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54" r="-1" b="2524"/>
          <a:stretch/>
        </p:blipFill>
        <p:spPr>
          <a:xfrm>
            <a:off x="9030493" y="521257"/>
            <a:ext cx="2708933" cy="3117293"/>
          </a:xfrm>
          <a:custGeom>
            <a:avLst/>
            <a:gdLst/>
            <a:ahLst/>
            <a:cxnLst/>
            <a:rect l="l" t="t" r="r" b="b"/>
            <a:pathLst>
              <a:path w="5298683" h="6097438">
                <a:moveTo>
                  <a:pt x="3120528" y="0"/>
                </a:moveTo>
                <a:cubicBezTo>
                  <a:pt x="3874524" y="0"/>
                  <a:pt x="4566062" y="267415"/>
                  <a:pt x="5105473" y="712577"/>
                </a:cubicBezTo>
                <a:lnTo>
                  <a:pt x="5298683" y="888178"/>
                </a:lnTo>
                <a:lnTo>
                  <a:pt x="5298683" y="5352876"/>
                </a:lnTo>
                <a:lnTo>
                  <a:pt x="5105473" y="5528477"/>
                </a:lnTo>
                <a:cubicBezTo>
                  <a:pt x="4874296" y="5719261"/>
                  <a:pt x="4615179" y="5877397"/>
                  <a:pt x="4335177" y="5995828"/>
                </a:cubicBezTo>
                <a:lnTo>
                  <a:pt x="4057556" y="6097438"/>
                </a:lnTo>
                <a:lnTo>
                  <a:pt x="2183499" y="6097438"/>
                </a:lnTo>
                <a:lnTo>
                  <a:pt x="1905878" y="5995828"/>
                </a:lnTo>
                <a:cubicBezTo>
                  <a:pt x="785873" y="5522106"/>
                  <a:pt x="0" y="4413092"/>
                  <a:pt x="0" y="3120527"/>
                </a:cubicBezTo>
                <a:cubicBezTo>
                  <a:pt x="0" y="1397108"/>
                  <a:pt x="1397108" y="0"/>
                  <a:pt x="3120528" y="0"/>
                </a:cubicBezTo>
                <a:close/>
              </a:path>
            </a:pathLst>
          </a:cu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FCB8C99A-00FA-43F9-84F8-BD3989A0A626}"/>
              </a:ext>
            </a:extLst>
          </p:cNvPr>
          <p:cNvSpPr txBox="1"/>
          <p:nvPr/>
        </p:nvSpPr>
        <p:spPr>
          <a:xfrm>
            <a:off x="4290439" y="4755757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e-IL" b="1" dirty="0">
                <a:solidFill>
                  <a:srgbClr val="000000"/>
                </a:solidFill>
              </a:rPr>
              <a:t>                                                                          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226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EE4AEAA6-572A-4274-9724-38DD71DC2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35" y="3272709"/>
            <a:ext cx="4249090" cy="3184995"/>
          </a:xfrm>
          <a:prstGeom prst="rect">
            <a:avLst/>
          </a:prstGeom>
        </p:spPr>
      </p:pic>
      <p:sp>
        <p:nvSpPr>
          <p:cNvPr id="2" name="כותרת 1">
            <a:extLst>
              <a:ext uri="{FF2B5EF4-FFF2-40B4-BE49-F238E27FC236}">
                <a16:creationId xmlns:a16="http://schemas.microsoft.com/office/drawing/2014/main" id="{B0FD4201-0FA6-4460-A53E-3BD42A92C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030" y="1021506"/>
            <a:ext cx="4977976" cy="1454051"/>
          </a:xfrm>
        </p:spPr>
        <p:txBody>
          <a:bodyPr>
            <a:normAutofit fontScale="90000"/>
          </a:bodyPr>
          <a:lstStyle/>
          <a:p>
            <a:br>
              <a:rPr lang="he-IL" dirty="0">
                <a:solidFill>
                  <a:srgbClr val="000000"/>
                </a:solidFill>
              </a:rPr>
            </a:br>
            <a:br>
              <a:rPr lang="he-IL" dirty="0">
                <a:solidFill>
                  <a:srgbClr val="000000"/>
                </a:solidFill>
              </a:rPr>
            </a:br>
            <a:br>
              <a:rPr lang="he-IL" dirty="0">
                <a:solidFill>
                  <a:srgbClr val="000000"/>
                </a:solidFill>
              </a:rPr>
            </a:br>
            <a:r>
              <a:rPr lang="he-IL" sz="5000" b="1" dirty="0">
                <a:solidFill>
                  <a:srgbClr val="FF0000"/>
                </a:solidFill>
              </a:rPr>
              <a:t>חַג מַתַּן תּוֹרָה </a:t>
            </a:r>
            <a:r>
              <a:rPr lang="he-IL" dirty="0">
                <a:solidFill>
                  <a:srgbClr val="000000"/>
                </a:solidFill>
              </a:rPr>
              <a:t>- נִקְרָא כָּךְ מִשּׁוּם שֶׁבְּיוֹם זֶה נִתְּנָה הַתּוֹרָה לָעָם יִשְׂרָאֵל.</a:t>
            </a:r>
            <a:br>
              <a:rPr lang="he-IL" dirty="0">
                <a:solidFill>
                  <a:srgbClr val="000000"/>
                </a:solidFill>
              </a:rPr>
            </a:br>
            <a:endParaRPr lang="he-IL" dirty="0">
              <a:solidFill>
                <a:srgbClr val="000000"/>
              </a:solidFill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C2C8547-5F2F-4B5C-BA86-255344F89B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2805" r="2" b="1477"/>
          <a:stretch/>
        </p:blipFill>
        <p:spPr>
          <a:xfrm>
            <a:off x="8483345" y="348357"/>
            <a:ext cx="3043023" cy="3184995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919495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11C56A58-A194-4536-91E4-341808A3BC6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66" y="2534916"/>
            <a:ext cx="4804210" cy="340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DF56EF9-D7D6-46A9-9486-C3E196C9D5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12080" r="9673" b="-1"/>
          <a:stretch/>
        </p:blipFill>
        <p:spPr>
          <a:xfrm>
            <a:off x="9181656" y="379265"/>
            <a:ext cx="2604379" cy="2725885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sp>
        <p:nvSpPr>
          <p:cNvPr id="5" name="AutoShape 2">
            <a:extLst>
              <a:ext uri="{FF2B5EF4-FFF2-40B4-BE49-F238E27FC236}">
                <a16:creationId xmlns:a16="http://schemas.microsoft.com/office/drawing/2014/main" id="{445294AA-B83C-4FCB-B745-7F6EE5742F87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 bwMode="auto">
          <a:xfrm>
            <a:off x="3469366" y="1167532"/>
            <a:ext cx="4976812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he-IL" b="1" dirty="0">
                <a:solidFill>
                  <a:srgbClr val="FFFF00"/>
                </a:solidFill>
                <a:highlight>
                  <a:srgbClr val="C0C0C0"/>
                </a:highlight>
              </a:rPr>
              <a:t>חַג הַבִּכּוּרִים </a:t>
            </a:r>
            <a:r>
              <a:rPr lang="he-IL" dirty="0"/>
              <a:t>- נִקְרָא כָּךְ כִּי כְּשֶׁבֵּית הַמִּקְדָּשׁ הָיָה קַיָּם, הֵבִיאוּ אֵלָיו אֶת בְּכוֹרִי הַפָּרוֹת וְהַיְּרָקוֹת.</a:t>
            </a:r>
            <a:br>
              <a:rPr lang="he-IL" dirty="0"/>
            </a:br>
            <a:endParaRPr lang="he-IL" dirty="0"/>
          </a:p>
        </p:txBody>
      </p:sp>
      <p:pic>
        <p:nvPicPr>
          <p:cNvPr id="12" name="Picture 2" descr="תוצאת תמונה עבור חג הביכורים">
            <a:extLst>
              <a:ext uri="{FF2B5EF4-FFF2-40B4-BE49-F238E27FC236}">
                <a16:creationId xmlns:a16="http://schemas.microsoft.com/office/drawing/2014/main" id="{D788024E-EB2D-456C-AE0A-9D8AB4BB7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274" y="3913595"/>
            <a:ext cx="3947282" cy="232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454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1F7704-2E24-4D76-843B-667E61332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405" y="1114110"/>
            <a:ext cx="4977976" cy="1454051"/>
          </a:xfrm>
        </p:spPr>
        <p:txBody>
          <a:bodyPr>
            <a:normAutofit fontScale="90000"/>
          </a:bodyPr>
          <a:lstStyle/>
          <a:p>
            <a:r>
              <a:rPr lang="he-IL" sz="5000" b="1" dirty="0">
                <a:solidFill>
                  <a:schemeClr val="accent6"/>
                </a:solidFill>
              </a:rPr>
              <a:t>חג הַקָּצִיר </a:t>
            </a:r>
            <a:r>
              <a:rPr lang="he-IL" dirty="0">
                <a:solidFill>
                  <a:srgbClr val="000000"/>
                </a:solidFill>
              </a:rPr>
              <a:t>- נִקְרָא כָּךְ כִּי מַתְחִילָה תְּקוּפַת קְצִיר </a:t>
            </a:r>
            <a:r>
              <a:rPr lang="he-IL" dirty="0" err="1">
                <a:solidFill>
                  <a:srgbClr val="000000"/>
                </a:solidFill>
              </a:rPr>
              <a:t>הַחִטָּה</a:t>
            </a:r>
            <a:r>
              <a:rPr lang="he-IL" dirty="0">
                <a:solidFill>
                  <a:srgbClr val="000000"/>
                </a:solidFill>
              </a:rPr>
              <a:t> בַּשָּׂדוֹת.</a:t>
            </a:r>
            <a:br>
              <a:rPr lang="he-IL" dirty="0">
                <a:solidFill>
                  <a:srgbClr val="000000"/>
                </a:solidFill>
              </a:rPr>
            </a:br>
            <a:endParaRPr lang="he-IL" dirty="0">
              <a:solidFill>
                <a:srgbClr val="000000"/>
              </a:solidFill>
            </a:endParaRP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BAB2FFA7-273E-45F0-8C63-5F0406F53E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157" y="2835354"/>
            <a:ext cx="2846393" cy="3112264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8E93565-B1E3-4B64-A91F-CD33A7ED80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6295" r="7849"/>
          <a:stretch/>
        </p:blipFill>
        <p:spPr>
          <a:xfrm>
            <a:off x="9639300" y="227822"/>
            <a:ext cx="2552700" cy="2671796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4098" name="Picture 2" descr="גלריה מרהיבה מיסודות: קצרו את החיטים ללא קומביין - בחדרי חרדים">
            <a:extLst>
              <a:ext uri="{FF2B5EF4-FFF2-40B4-BE49-F238E27FC236}">
                <a16:creationId xmlns:a16="http://schemas.microsoft.com/office/drawing/2014/main" id="{7BFAD34E-9520-48E3-95EC-A6C31AD7C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899618"/>
            <a:ext cx="4572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3532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83</Words>
  <Application>Microsoft Office PowerPoint</Application>
  <PresentationFormat>מסך רחב</PresentationFormat>
  <Paragraphs>14</Paragraphs>
  <Slides>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7" baseType="lpstr">
      <vt:lpstr>ערכת נושא Office</vt:lpstr>
      <vt:lpstr>מצגת של PowerPoint‏</vt:lpstr>
      <vt:lpstr>לַחַג 4 שֵׁמוֹת</vt:lpstr>
      <vt:lpstr> חַג הַשָּׁבוּעוֹת -  נִקְרָא בְּשֵׁם זֶה כִּי סוֹפְרִים 7 שָׁבוּעוֹת מִפָּסֵחַ-אִיָּיר וְעַד לְחַג הַשָּׁבוּעוֹת-נִיסָן . </vt:lpstr>
      <vt:lpstr>   חַג מַתַּן תּוֹרָה - נִקְרָא כָּךְ מִשּׁוּם שֶׁבְּיוֹם זֶה נִתְּנָה הַתּוֹרָה לָעָם יִשְׂרָאֵל. </vt:lpstr>
      <vt:lpstr>חַג הַבִּכּוּרִים - נִקְרָא כָּךְ כִּי כְּשֶׁבֵּית הַמִּקְדָּשׁ הָיָה קַיָּם, הֵבִיאוּ אֵלָיו אֶת בְּכוֹרִי הַפָּרוֹת וְהַיְּרָקוֹת. </vt:lpstr>
      <vt:lpstr>חג הַקָּצִיר - נִקְרָא כָּךְ כִּי מַתְחִילָה תְּקוּפַת קְצִיר הַחִטָּה בַּשָּׂדוֹת.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ליטל</dc:creator>
  <cp:lastModifiedBy>ענבל אלון</cp:lastModifiedBy>
  <cp:revision>20</cp:revision>
  <dcterms:created xsi:type="dcterms:W3CDTF">2021-05-03T15:34:22Z</dcterms:created>
  <dcterms:modified xsi:type="dcterms:W3CDTF">2024-06-05T20:27:30Z</dcterms:modified>
</cp:coreProperties>
</file>