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4" r:id="rId4"/>
    <p:sldMasterId id="2147483665" r:id="rId5"/>
    <p:sldMasterId id="2147483666" r:id="rId6"/>
    <p:sldMasterId id="2147483667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1.xml"/><Relationship Id="rId7" Type="http://schemas.openxmlformats.org/officeDocument/2006/relationships/slideMaster" Target="slideMasters/slideMaster4.xml"/><Relationship Id="rId8" Type="http://schemas.openxmlformats.org/officeDocument/2006/relationships/notesMaster" Target="notesMasters/notesMaster1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 txBox="1"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72" name="Google Shape;17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3" name="Google Shape;173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;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, טקסט ופריט אוסף תמונות" type="clipArtAndTx">
  <p:cSld name="CLIPART_AND_TEX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/>
          <p:nvPr>
            <p:ph idx="2" type="clipArt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, פריט אוסף תמונות וטקסט" type="txAndClipArt">
  <p:cSld name="TEXT_AND_CLIPAR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9" name="Google Shape;29;p4"/>
          <p:cNvSpPr/>
          <p:nvPr>
            <p:ph idx="2" type="clipArt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54" name="Google Shape;54;p8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9pPr>
          </a:lstStyle>
          <a:p/>
        </p:txBody>
      </p:sp>
      <p:sp>
        <p:nvSpPr>
          <p:cNvPr id="60" name="Google Shape;60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61" name="Google Shape;61;p9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67" name="Google Shape;67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68" name="Google Shape;68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69" name="Google Shape;69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77" name="Google Shape;77;p11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/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/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9pPr>
          </a:lstStyle>
          <a:p/>
        </p:txBody>
      </p:sp>
      <p:sp>
        <p:nvSpPr>
          <p:cNvPr id="83" name="Google Shape;83;p12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3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/>
            </a:lvl1pPr>
            <a:lvl2pPr lvl="1" rt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/>
            </a:lvl2pPr>
            <a:lvl3pPr lvl="2" rtl="1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/>
            </a:lvl3pPr>
            <a:lvl4pPr lvl="3" rt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4pPr>
            <a:lvl5pPr lvl="4" rt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5pPr>
            <a:lvl6pPr lvl="5" rt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6pPr>
            <a:lvl7pPr lvl="6" rt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7pPr>
            <a:lvl8pPr lvl="7" rt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8pPr>
            <a:lvl9pPr lvl="8" rt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9pPr>
          </a:lstStyle>
          <a:p/>
        </p:txBody>
      </p:sp>
      <p:sp>
        <p:nvSpPr>
          <p:cNvPr id="95" name="Google Shape;95;p14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, טקסט ופריט אוסף תמונות" type="clipArtAndTx">
  <p:cSld name="CLIPART_AND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6"/>
          <p:cNvSpPr/>
          <p:nvPr>
            <p:ph idx="2" type="clipArt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07" name="Google Shape;107;p16"/>
          <p:cNvSpPr txBox="1"/>
          <p:nvPr>
            <p:ph idx="1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08" name="Google Shape;108;p16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6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, טקסט ופריט אוסף תמונות" type="clipArtAndTx">
  <p:cSld name="CLIPART_AND_TEX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8"/>
          <p:cNvSpPr/>
          <p:nvPr>
            <p:ph idx="2" type="clipArt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20" name="Google Shape;120;p18"/>
          <p:cNvSpPr txBox="1"/>
          <p:nvPr>
            <p:ph idx="1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21" name="Google Shape;121;p18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8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0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theme" Target="../theme/theme2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00" name="Google Shape;100;p15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01" name="Google Shape;101;p15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02" name="Google Shape;102;p1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03" name="Google Shape;103;p15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13" name="Google Shape;113;p17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14" name="Google Shape;114;p17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15" name="Google Shape;115;p1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16" name="Google Shape;116;p17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26" name="Google Shape;126;p19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27" name="Google Shape;127;p19"/>
          <p:cNvSpPr txBox="1"/>
          <p:nvPr>
            <p:ph idx="10" type="dt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28" name="Google Shape;128;p1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29" name="Google Shape;129;p19"/>
          <p:cNvSpPr txBox="1"/>
          <p:nvPr>
            <p:ph idx="12" type="sldNum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hyperlink" Target="http://slide7.xml" TargetMode="External"/><Relationship Id="rId9" Type="http://schemas.openxmlformats.org/officeDocument/2006/relationships/image" Target="../media/image7.png"/><Relationship Id="rId5" Type="http://schemas.openxmlformats.org/officeDocument/2006/relationships/hyperlink" Target="http://slide11.xml" TargetMode="External"/><Relationship Id="rId6" Type="http://schemas.openxmlformats.org/officeDocument/2006/relationships/hyperlink" Target="http://slide13.xml" TargetMode="External"/><Relationship Id="rId7" Type="http://schemas.openxmlformats.org/officeDocument/2006/relationships/hyperlink" Target="http://slide3.xml" TargetMode="External"/><Relationship Id="rId8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slide5.xml" TargetMode="External"/><Relationship Id="rId4" Type="http://schemas.openxmlformats.org/officeDocument/2006/relationships/hyperlink" Target="http://slide4.xml" TargetMode="External"/><Relationship Id="rId5" Type="http://schemas.openxmlformats.org/officeDocument/2006/relationships/hyperlink" Target="http://slide6.xml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slide8.xml" TargetMode="External"/><Relationship Id="rId4" Type="http://schemas.openxmlformats.org/officeDocument/2006/relationships/hyperlink" Target="http://slide9.xml" TargetMode="External"/><Relationship Id="rId5" Type="http://schemas.openxmlformats.org/officeDocument/2006/relationships/hyperlink" Target="http://slide21.xml" TargetMode="External"/><Relationship Id="rId6" Type="http://schemas.openxmlformats.org/officeDocument/2006/relationships/image" Target="../media/image7.png"/><Relationship Id="rId7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slide12.xml" TargetMode="External"/><Relationship Id="rId4" Type="http://schemas.openxmlformats.org/officeDocument/2006/relationships/hyperlink" Target="http://slide22.xml" TargetMode="External"/><Relationship Id="rId5" Type="http://schemas.openxmlformats.org/officeDocument/2006/relationships/image" Target="../media/image21.jpg"/><Relationship Id="rId6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jp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jpg"/><Relationship Id="rId4" Type="http://schemas.openxmlformats.org/officeDocument/2006/relationships/image" Target="../media/image17.jpg"/><Relationship Id="rId9" Type="http://schemas.openxmlformats.org/officeDocument/2006/relationships/image" Target="../media/image13.jpg"/><Relationship Id="rId5" Type="http://schemas.openxmlformats.org/officeDocument/2006/relationships/image" Target="../media/image20.jpg"/><Relationship Id="rId6" Type="http://schemas.openxmlformats.org/officeDocument/2006/relationships/image" Target="../media/image22.jpg"/><Relationship Id="rId7" Type="http://schemas.openxmlformats.org/officeDocument/2006/relationships/image" Target="../media/image18.jpg"/><Relationship Id="rId8" Type="http://schemas.openxmlformats.org/officeDocument/2006/relationships/image" Target="../media/image1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jpg"/><Relationship Id="rId4" Type="http://schemas.openxmlformats.org/officeDocument/2006/relationships/image" Target="../media/image17.jpg"/><Relationship Id="rId5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jpg"/><Relationship Id="rId4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jpg"/><Relationship Id="rId4" Type="http://schemas.openxmlformats.org/officeDocument/2006/relationships/image" Target="../media/image26.jpg"/><Relationship Id="rId5" Type="http://schemas.openxmlformats.org/officeDocument/2006/relationships/image" Target="../media/image2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jpg"/><Relationship Id="rId4" Type="http://schemas.openxmlformats.org/officeDocument/2006/relationships/image" Target="../media/image2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jpg"/><Relationship Id="rId4" Type="http://schemas.openxmlformats.org/officeDocument/2006/relationships/image" Target="../media/image2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jpg"/><Relationship Id="rId4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png"/><Relationship Id="rId4" Type="http://schemas.openxmlformats.org/officeDocument/2006/relationships/hyperlink" Target="about:blank" TargetMode="External"/><Relationship Id="rId5" Type="http://schemas.openxmlformats.org/officeDocument/2006/relationships/image" Target="../media/image2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609600"/>
            <a:ext cx="466725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1000" y="1371600"/>
            <a:ext cx="304800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שבועות</a:t>
            </a:r>
            <a:endParaRPr/>
          </a:p>
        </p:txBody>
      </p:sp>
      <p:sp>
        <p:nvSpPr>
          <p:cNvPr id="145" name="Google Shape;145;p22"/>
          <p:cNvSpPr txBox="1"/>
          <p:nvPr>
            <p:ph idx="1" type="body"/>
          </p:nvPr>
        </p:nvSpPr>
        <p:spPr>
          <a:xfrm>
            <a:off x="4724400" y="18288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Times New Roman"/>
              <a:buChar char="•"/>
            </a:pPr>
            <a:r>
              <a:rPr b="1" i="0" lang="en-US" sz="2800" u="sng">
                <a:solidFill>
                  <a:schemeClr val="hlink"/>
                </a:solidFill>
                <a:hlinkClick r:id="rId4"/>
              </a:rPr>
              <a:t>מנהגיי החג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Times New Roman"/>
              <a:buChar char="•"/>
            </a:pPr>
            <a:r>
              <a:rPr b="1" i="0" lang="en-US" sz="2800" u="sng">
                <a:solidFill>
                  <a:schemeClr val="hlink"/>
                </a:solidFill>
                <a:hlinkClick r:id="rId5"/>
              </a:rPr>
              <a:t>מאכליי החג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Times New Roman"/>
              <a:buChar char="•"/>
            </a:pPr>
            <a:r>
              <a:rPr b="1" i="0" lang="en-US" sz="2800" u="sng">
                <a:solidFill>
                  <a:schemeClr val="hlink"/>
                </a:solidFill>
                <a:hlinkClick r:id="rId6"/>
              </a:rPr>
              <a:t>סמליי החג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Times New Roman"/>
              <a:buChar char="•"/>
            </a:pPr>
            <a:r>
              <a:rPr b="1" i="0" lang="en-US" sz="2800" u="sng">
                <a:solidFill>
                  <a:schemeClr val="hlink"/>
                </a:solidFill>
                <a:hlinkClick r:id="rId7"/>
              </a:rPr>
              <a:t>שמות החג</a:t>
            </a:r>
            <a:endParaRPr/>
          </a:p>
        </p:txBody>
      </p:sp>
      <p:pic>
        <p:nvPicPr>
          <p:cNvPr descr="PH01276J" id="146" name="Google Shape;146;p22"/>
          <p:cNvPicPr preferRelativeResize="0"/>
          <p:nvPr>
            <p:ph idx="2" type="clipArt"/>
          </p:nvPr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5800" y="2781300"/>
            <a:ext cx="3810000" cy="2513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467600" y="5562600"/>
            <a:ext cx="466725" cy="42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3399"/>
            </a:gs>
            <a:gs pos="100000">
              <a:srgbClr val="FF9933"/>
            </a:gs>
          </a:gsLst>
          <a:lin ang="5400000" scaled="0"/>
        </a:gra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CC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rgbClr val="66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שמות החג</a:t>
            </a:r>
            <a:endParaRPr/>
          </a:p>
        </p:txBody>
      </p:sp>
      <p:sp>
        <p:nvSpPr>
          <p:cNvPr id="153" name="Google Shape;153;p23"/>
          <p:cNvSpPr txBox="1"/>
          <p:nvPr>
            <p:ph idx="1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r>
              <a:rPr b="1" i="0" lang="en-US" sz="2800" u="sng">
                <a:solidFill>
                  <a:schemeClr val="hlink"/>
                </a:solidFill>
                <a:hlinkClick r:id="rId3"/>
              </a:rPr>
              <a:t>חג מתן תורה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r>
              <a:rPr b="1" i="0" lang="en-US" sz="2800" u="sng">
                <a:solidFill>
                  <a:schemeClr val="hlink"/>
                </a:solidFill>
                <a:hlinkClick r:id="rId4"/>
              </a:rPr>
              <a:t>שבועות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r>
              <a:rPr b="1" i="0" lang="en-US" sz="2800" u="sng">
                <a:solidFill>
                  <a:schemeClr val="hlink"/>
                </a:solidFill>
                <a:hlinkClick r:id="rId5"/>
              </a:rPr>
              <a:t>חג הביכורים</a:t>
            </a:r>
            <a:endParaRPr/>
          </a:p>
        </p:txBody>
      </p:sp>
      <p:pic>
        <p:nvPicPr>
          <p:cNvPr descr="BD07734_" id="154" name="Google Shape;154;p23"/>
          <p:cNvPicPr preferRelativeResize="0"/>
          <p:nvPr>
            <p:ph idx="2" type="clipArt"/>
          </p:nvPr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7237" y="1981200"/>
            <a:ext cx="3667125" cy="41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077200" y="5562600"/>
            <a:ext cx="466725" cy="42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3"/>
          <p:cNvSpPr/>
          <p:nvPr/>
        </p:nvSpPr>
        <p:spPr>
          <a:xfrm>
            <a:off x="3200400" y="457200"/>
            <a:ext cx="3124200" cy="1447800"/>
          </a:xfrm>
          <a:prstGeom prst="horizontalScroll">
            <a:avLst>
              <a:gd fmla="val 12500" name="adj"/>
            </a:avLst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/>
          <p:cNvSpPr txBox="1"/>
          <p:nvPr/>
        </p:nvSpPr>
        <p:spPr>
          <a:xfrm>
            <a:off x="1676400" y="609600"/>
            <a:ext cx="6172200" cy="5395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ts val="2800"/>
              <a:buFont typeface="Times New Roman"/>
              <a:buNone/>
            </a:pPr>
            <a:r>
              <a:rPr b="1" i="0" lang="en-US" sz="2800" u="none">
                <a:solidFill>
                  <a:srgbClr val="00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את שם חג השבועות ניתן להגות בשתי דרכים: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FFFF"/>
              </a:buClr>
              <a:buSzPts val="2000"/>
              <a:buFont typeface="Times New Roman"/>
              <a:buAutoNum type="arabicPeriod"/>
            </a:pPr>
            <a:r>
              <a:rPr b="1" i="0" lang="en-US" sz="2000" u="none">
                <a:solidFill>
                  <a:srgbClr val="00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חג שבועות- מלשון שבוע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FFFF"/>
              </a:buClr>
              <a:buSzPts val="2000"/>
              <a:buFont typeface="Times New Roman"/>
              <a:buAutoNum type="arabicPeriod"/>
            </a:pPr>
            <a:r>
              <a:rPr b="1" i="0" lang="en-US" sz="2000" u="none">
                <a:solidFill>
                  <a:srgbClr val="00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שבועות – מלשון שבועה.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FFFF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rgbClr val="00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מדוע חג שבועות? משום שבעת השבועות (49 יום), שסופרים מהיום הראשון של חול המועד פסח ועד היום  שבו חל חג שבועות. ספירה זו נקראת- ספירת העומר.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FFFF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rgbClr val="00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מדוע  שבועות? ישנן 2 שבועות הקשורות לחג: 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FFFF"/>
              </a:buClr>
              <a:buSzPts val="2000"/>
              <a:buFont typeface="Times New Roman"/>
              <a:buAutoNum type="arabicPeriod"/>
            </a:pPr>
            <a:r>
              <a:rPr b="1" i="0" lang="en-US" sz="2000" u="none">
                <a:solidFill>
                  <a:srgbClr val="00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שבועת עם ישראל לאלוהים.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FFFF"/>
              </a:buClr>
              <a:buSzPts val="2000"/>
              <a:buFont typeface="Times New Roman"/>
              <a:buAutoNum type="arabicPeriod"/>
            </a:pPr>
            <a:r>
              <a:rPr b="1" i="0" lang="en-US" sz="2000" u="none">
                <a:solidFill>
                  <a:srgbClr val="00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שבועת אלוהים לעם ישראל.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FFFF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rgbClr val="00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עם ישראל נשבע לאלוהים: "נעשה ונשמע". העם הסכים לקיים את המצוות, ואחר-כך להבין מדוע צריך לנהוג כך.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FFFF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rgbClr val="00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אלוהים נשבע שלא יחליף את עם ישראל בעם אחר. ישראל תמיד יישאר העם הנבחר.</a:t>
            </a:r>
            <a:endParaRPr/>
          </a:p>
        </p:txBody>
      </p:sp>
      <p:pic>
        <p:nvPicPr>
          <p:cNvPr id="162" name="Google Shape;16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200" y="1524000"/>
            <a:ext cx="466725" cy="42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99FF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rgbClr val="CC99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חג מתן תורה</a:t>
            </a:r>
            <a:endParaRPr/>
          </a:p>
        </p:txBody>
      </p:sp>
      <p:sp>
        <p:nvSpPr>
          <p:cNvPr id="168" name="Google Shape;168;p25"/>
          <p:cNvSpPr txBox="1"/>
          <p:nvPr>
            <p:ph idx="1" type="body"/>
          </p:nvPr>
        </p:nvSpPr>
        <p:spPr>
          <a:xfrm>
            <a:off x="5029200" y="21336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Char char="•"/>
            </a:pPr>
            <a:r>
              <a:rPr b="1" i="0" lang="en-US" sz="2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בחג שבועות חוגגים את מתן התורה- שמחת תורה. בתאריך זה ניתנה התורה למשה בהר סיני, ולכן חוגגים את מתן תורה בחג שבועות.</a:t>
            </a:r>
            <a:endParaRPr/>
          </a:p>
        </p:txBody>
      </p:sp>
      <p:pic>
        <p:nvPicPr>
          <p:cNvPr id="169" name="Google Shape;16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10200" y="5562600"/>
            <a:ext cx="466725" cy="42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"/>
                                        <p:tgtEl>
                                          <p:spTgt spid="1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6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חג הביכורים</a:t>
            </a:r>
            <a:endParaRPr/>
          </a:p>
        </p:txBody>
      </p:sp>
      <p:sp>
        <p:nvSpPr>
          <p:cNvPr id="176" name="Google Shape;176;p26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Times New Roman"/>
              <a:buChar char="•"/>
            </a:pPr>
            <a:r>
              <a:rPr b="1" i="0" lang="en-US" sz="2800" u="none">
                <a:solidFill>
                  <a:srgbClr val="FF33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חג הביכורים נקרא כך על שם המנהג של הבאת ביכורים (הפרות הראשונים  בחג שבועות.</a:t>
            </a:r>
            <a:endParaRPr/>
          </a:p>
        </p:txBody>
      </p:sp>
      <p:pic>
        <p:nvPicPr>
          <p:cNvPr descr="סל" id="177" name="Google Shape;177;p26"/>
          <p:cNvPicPr preferRelativeResize="0"/>
          <p:nvPr>
            <p:ph idx="2" type="clipArt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2719387"/>
            <a:ext cx="3810000" cy="2636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" y="5867400"/>
            <a:ext cx="466725" cy="42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6"/>
          <p:cNvSpPr/>
          <p:nvPr/>
        </p:nvSpPr>
        <p:spPr>
          <a:xfrm>
            <a:off x="1981200" y="457200"/>
            <a:ext cx="5791200" cy="1371600"/>
          </a:xfrm>
          <a:prstGeom prst="irregularSeal2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0" name="Google Shape;180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76400" y="5943600"/>
            <a:ext cx="304800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C99FF"/>
            </a:gs>
            <a:gs pos="100000">
              <a:srgbClr val="5E4776"/>
            </a:gs>
          </a:gsLst>
          <a:lin ang="5400000" scaled="0"/>
        </a:gra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rgbClr val="CC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מנהגיי החג:</a:t>
            </a:r>
            <a:endParaRPr/>
          </a:p>
        </p:txBody>
      </p:sp>
      <p:sp>
        <p:nvSpPr>
          <p:cNvPr id="186" name="Google Shape;186;p27"/>
          <p:cNvSpPr txBox="1"/>
          <p:nvPr>
            <p:ph idx="1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80"/>
              </a:buClr>
              <a:buSzPts val="2800"/>
              <a:buFont typeface="Times New Roman"/>
              <a:buChar char="•"/>
            </a:pPr>
            <a:r>
              <a:rPr b="1" i="0" lang="en-US" sz="2800" u="sng">
                <a:solidFill>
                  <a:schemeClr val="hlink"/>
                </a:solidFill>
                <a:hlinkClick r:id="rId3"/>
              </a:rPr>
              <a:t>הבאת ביכורים.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8080"/>
              </a:buClr>
              <a:buSzPts val="2800"/>
              <a:buFont typeface="Times New Roman"/>
              <a:buChar char="•"/>
            </a:pPr>
            <a:r>
              <a:rPr b="1" i="0" lang="en-US" sz="2800" u="sng">
                <a:solidFill>
                  <a:schemeClr val="hlink"/>
                </a:solidFill>
                <a:hlinkClick r:id="rId4"/>
              </a:rPr>
              <a:t>תיקון ליל שבועות.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8080"/>
              </a:buClr>
              <a:buSzPts val="2800"/>
              <a:buFont typeface="Times New Roman"/>
              <a:buChar char="•"/>
            </a:pPr>
            <a:r>
              <a:rPr b="1" i="0" lang="en-US" sz="2800" u="sng">
                <a:solidFill>
                  <a:schemeClr val="hlink"/>
                </a:solidFill>
                <a:hlinkClick r:id="rId5"/>
              </a:rPr>
              <a:t>מים.</a:t>
            </a:r>
            <a:endParaRPr/>
          </a:p>
        </p:txBody>
      </p:sp>
      <p:pic>
        <p:nvPicPr>
          <p:cNvPr id="187" name="Google Shape;187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72400" y="5943600"/>
            <a:ext cx="466725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שבועות" id="188" name="Google Shape;188;p27"/>
          <p:cNvPicPr preferRelativeResize="0"/>
          <p:nvPr>
            <p:ph idx="2" type="clipArt"/>
          </p:nvPr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5800" y="2227262"/>
            <a:ext cx="3810000" cy="3621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הבאת ביכורים:</a:t>
            </a:r>
            <a:endParaRPr/>
          </a:p>
        </p:txBody>
      </p:sp>
      <p:sp>
        <p:nvSpPr>
          <p:cNvPr id="194" name="Google Shape;194;p28"/>
          <p:cNvSpPr txBox="1"/>
          <p:nvPr/>
        </p:nvSpPr>
        <p:spPr>
          <a:xfrm>
            <a:off x="381000" y="1752600"/>
            <a:ext cx="7162800" cy="301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בזמן שבית המקדש היה קיים, היו מצווים בני ישראל להביא לבית המקדש בירושלים את ביכורי פרותיהם ( הפרות הראשונים שהבשילו).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אף על פי שחרב בית המקדש, נוהג היישוב החקלאי בארץ ישראל לחגוג את טקס הבאת הביכורים במושבים ובקיבוצים.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בטקסים אלה שמים דגש על הברית המחודשת בין החקלאי לאדמתו</a:t>
            </a:r>
            <a:r>
              <a:rPr b="0" i="0" lang="en-US" sz="2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</p:txBody>
      </p:sp>
      <p:pic>
        <p:nvPicPr>
          <p:cNvPr id="195" name="Google Shape;195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200" y="5867400"/>
            <a:ext cx="466725" cy="42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9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FF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rgbClr val="FF99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תיקון ליל שבועות:</a:t>
            </a:r>
            <a:endParaRPr/>
          </a:p>
        </p:txBody>
      </p:sp>
      <p:sp>
        <p:nvSpPr>
          <p:cNvPr id="201" name="Google Shape;201;p29"/>
          <p:cNvSpPr txBox="1"/>
          <p:nvPr/>
        </p:nvSpPr>
        <p:spPr>
          <a:xfrm>
            <a:off x="914400" y="2133600"/>
            <a:ext cx="7162800" cy="3195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בליל חג השבועות נוהגים להישאר ערים כל הלילה וללמוד תורה. זאת כדי לכפר על מעשי בני ישראל שהיו שקועים בשינה עמוקה בזמן מתן תורה בהר סיני.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התיקון הוא טקסט  המורכב מהפסוקים הראשונים והאחרונים של כל פרשה.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1" i="0" sz="2400" u="non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2" name="Google Shape;202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77200" y="5562600"/>
            <a:ext cx="466725" cy="42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0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rgbClr val="8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מהו חג השבועות?</a:t>
            </a:r>
            <a:endParaRPr/>
          </a:p>
        </p:txBody>
      </p:sp>
      <p:sp>
        <p:nvSpPr>
          <p:cNvPr id="208" name="Google Shape;208;p30"/>
          <p:cNvSpPr txBox="1"/>
          <p:nvPr/>
        </p:nvSpPr>
        <p:spPr>
          <a:xfrm>
            <a:off x="609600" y="2209800"/>
            <a:ext cx="7162800" cy="210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שבועות הוא החג השני משלושת הרגלים( בשלושת הרגלים היו עולים ברגל לירושלים- לבית המקדש). ייחודו הוא שבתקופה זו של השנה ניתנה התורה למשה בהר סיני.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החג מבטא את הקשר שבין עם ישראל לאלוהיו, את הקשר לאדמה ולטבע וכן מדגיש את עבודת בית המקדש.</a:t>
            </a:r>
            <a:endParaRPr/>
          </a:p>
        </p:txBody>
      </p:sp>
      <p:pic>
        <p:nvPicPr>
          <p:cNvPr id="209" name="Google Shape;20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67200" y="5410200"/>
            <a:ext cx="466725" cy="42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6600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rgbClr val="CC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מאכליי החג</a:t>
            </a:r>
            <a:endParaRPr/>
          </a:p>
        </p:txBody>
      </p:sp>
      <p:sp>
        <p:nvSpPr>
          <p:cNvPr id="215" name="Google Shape;215;p31"/>
          <p:cNvSpPr txBox="1"/>
          <p:nvPr>
            <p:ph idx="1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r>
              <a:rPr b="1" i="0" lang="en-US" sz="2800" u="sng">
                <a:solidFill>
                  <a:schemeClr val="hlink"/>
                </a:solidFill>
                <a:hlinkClick r:id="rId3"/>
              </a:rPr>
              <a:t>מדוע אוכלים מאכלי חלב.</a:t>
            </a:r>
            <a:endParaRPr/>
          </a:p>
          <a:p>
            <a:pPr indent="-342900" lvl="0" marL="34290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r>
              <a:rPr b="1" i="0" lang="en-US" sz="2800" u="sng">
                <a:solidFill>
                  <a:schemeClr val="hlink"/>
                </a:solidFill>
                <a:hlinkClick r:id="rId4"/>
              </a:rPr>
              <a:t>קישור לאתר תנובה.</a:t>
            </a:r>
            <a:endParaRPr/>
          </a:p>
        </p:txBody>
      </p:sp>
      <p:pic>
        <p:nvPicPr>
          <p:cNvPr descr="חלב" id="216" name="Google Shape;216;p31"/>
          <p:cNvPicPr preferRelativeResize="0"/>
          <p:nvPr>
            <p:ph idx="2" type="clipArt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5800" y="2451100"/>
            <a:ext cx="3810000" cy="317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43800" y="5486400"/>
            <a:ext cx="466725" cy="42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2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b="0" i="0" lang="en-US" sz="4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מדוע אוכלים מאכלי חלב בשבועות?</a:t>
            </a:r>
            <a:endParaRPr/>
          </a:p>
        </p:txBody>
      </p:sp>
      <p:sp>
        <p:nvSpPr>
          <p:cNvPr id="223" name="Google Shape;223;p32"/>
          <p:cNvSpPr txBox="1"/>
          <p:nvPr/>
        </p:nvSpPr>
        <p:spPr>
          <a:xfrm>
            <a:off x="1219200" y="2362200"/>
            <a:ext cx="6781800" cy="3925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AutoNum type="arabicPeriod"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סכום המלה חלב הוא 40, כמספר הימים שמשה שהה על הר סיני וחכה למתן התורה מאלוהים.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AutoNum type="arabicPeriod"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לפני קבלת התורה לא היו דיני כשרות. לאחר קבלת התורה והשבועה לקיים את המצוות, החליטו בני ישראל להפריד בין כלי החלב לכלי הבשר.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לכן החליטו ביום זה- חג השבועות, חג מתן תורה לאכול רק מאכלי חלב, פרות וירקות.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החלב הוא סם החיים. ללא חלב תינוקות ויונקים אחרים לא יוכלו לחיות. החלב משול לתורה.</a:t>
            </a:r>
            <a:endParaRPr/>
          </a:p>
        </p:txBody>
      </p:sp>
      <p:pic>
        <p:nvPicPr>
          <p:cNvPr id="224" name="Google Shape;224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2000" y="6096000"/>
            <a:ext cx="466725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600" y="1905000"/>
            <a:ext cx="304800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99FF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שבעת המינים</a:t>
            </a:r>
            <a:endParaRPr/>
          </a:p>
        </p:txBody>
      </p:sp>
      <p:sp>
        <p:nvSpPr>
          <p:cNvPr id="231" name="Google Shape;231;p33"/>
          <p:cNvSpPr txBox="1"/>
          <p:nvPr/>
        </p:nvSpPr>
        <p:spPr>
          <a:xfrm>
            <a:off x="1219200" y="2133600"/>
            <a:ext cx="6629400" cy="4359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שבעת המינים הם שבעה מינים הגדלים בארץ ישראל. את יבול שבעת המינים היה נהוג להביא לבית המקדש בחג שבועות.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966FF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rgbClr val="9966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המינים הם: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966FF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rgbClr val="9966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</a:t>
            </a:r>
            <a:r>
              <a:rPr b="1" i="0" lang="en-US" sz="2000" u="none">
                <a:solidFill>
                  <a:srgbClr val="33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חטה.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9900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</a:t>
            </a:r>
            <a:r>
              <a:rPr b="1" i="0" lang="en-US" sz="2000" u="none">
                <a:solidFill>
                  <a:srgbClr val="CC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שעורה.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C6600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rgbClr val="CC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</a:t>
            </a:r>
            <a:r>
              <a:rPr b="1" i="0" lang="en-US" sz="200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גפן.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6600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</a:t>
            </a:r>
            <a:r>
              <a:rPr b="1" i="0" lang="en-US" sz="2000" u="none">
                <a:solidFill>
                  <a:srgbClr val="00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תאנה.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FF00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rgbClr val="00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</a:t>
            </a:r>
            <a:r>
              <a:rPr b="1" i="0" lang="en-US" sz="20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רימון.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6.</a:t>
            </a:r>
            <a:r>
              <a:rPr b="1" i="0" lang="en-US" sz="2000" u="none">
                <a:solidFill>
                  <a:srgbClr val="33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זית.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33300"/>
              </a:buClr>
              <a:buSzPts val="2000"/>
              <a:buFont typeface="Times New Roman"/>
              <a:buNone/>
            </a:pPr>
            <a:r>
              <a:rPr b="1" i="0" lang="en-US" sz="2000" u="none">
                <a:solidFill>
                  <a:srgbClr val="33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7.</a:t>
            </a:r>
            <a:r>
              <a:rPr b="1" i="0" lang="en-US" sz="2000" u="none">
                <a:solidFill>
                  <a:srgbClr val="99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תמר.</a:t>
            </a:r>
            <a:endParaRPr/>
          </a:p>
        </p:txBody>
      </p:sp>
      <p:pic>
        <p:nvPicPr>
          <p:cNvPr descr="חיטה" id="232" name="Google Shape;23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5400" y="2971800"/>
            <a:ext cx="762000" cy="8461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שעורה" id="233" name="Google Shape;233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6400" y="3962400"/>
            <a:ext cx="9144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גפן" id="234" name="Google Shape;234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19400" y="5562600"/>
            <a:ext cx="8001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אנה" id="235" name="Google Shape;235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14800" y="4648200"/>
            <a:ext cx="9144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רימון" id="236" name="Google Shape;236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24000" y="4495800"/>
            <a:ext cx="1066800" cy="9223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זית" id="237" name="Google Shape;237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334000" y="5410200"/>
            <a:ext cx="1066800" cy="9223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ר" id="238" name="Google Shape;238;p3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286000" y="2895600"/>
            <a:ext cx="868362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-dazy" id="239" name="Google Shape;239;p3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66800" y="685800"/>
            <a:ext cx="560387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CC00"/>
            </a:gs>
            <a:gs pos="100000">
              <a:srgbClr val="CC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4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חטה:</a:t>
            </a:r>
            <a:endParaRPr/>
          </a:p>
        </p:txBody>
      </p:sp>
      <p:sp>
        <p:nvSpPr>
          <p:cNvPr id="245" name="Google Shape;245;p34"/>
          <p:cNvSpPr txBox="1"/>
          <p:nvPr/>
        </p:nvSpPr>
        <p:spPr>
          <a:xfrm>
            <a:off x="1295400" y="1828800"/>
            <a:ext cx="6705600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סוג של דגן  הנפוץ ביותר בתרבות העולם, ובו מינים וזנים רבים, שהחשובים בהם משמשים לאפיית לחם.</a:t>
            </a:r>
            <a:endParaRPr/>
          </a:p>
        </p:txBody>
      </p:sp>
      <p:pic>
        <p:nvPicPr>
          <p:cNvPr descr="חיטה" id="246" name="Google Shape;24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6800" y="3657600"/>
            <a:ext cx="2236787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-dazy" id="247" name="Google Shape;247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77200" y="5486400"/>
            <a:ext cx="560387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imes New Roman"/>
              <a:buNone/>
            </a:pPr>
            <a:r>
              <a:rPr b="0" i="0" lang="en-US" sz="4400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שעורה:</a:t>
            </a:r>
            <a:endParaRPr/>
          </a:p>
        </p:txBody>
      </p:sp>
      <p:sp>
        <p:nvSpPr>
          <p:cNvPr id="253" name="Google Shape;253;p35"/>
          <p:cNvSpPr txBox="1"/>
          <p:nvPr/>
        </p:nvSpPr>
        <p:spPr>
          <a:xfrm>
            <a:off x="914400" y="2209800"/>
            <a:ext cx="75438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0" i="0" lang="en-US" sz="3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סוג של דגנים נושאי שיבולים המורכבות משלשות של שיבוליות- משמש בעיקר כמספוא ולתעשיית הבירה.</a:t>
            </a:r>
            <a:endParaRPr/>
          </a:p>
        </p:txBody>
      </p:sp>
      <p:pic>
        <p:nvPicPr>
          <p:cNvPr descr="שעורה" id="254" name="Google Shape;254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9200" y="4038600"/>
            <a:ext cx="21336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-dazy" id="255" name="Google Shape;255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86600" y="5334000"/>
            <a:ext cx="560387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9900"/>
            </a:gs>
            <a:gs pos="100000">
              <a:srgbClr val="66FF33"/>
            </a:gs>
          </a:gsLst>
          <a:lin ang="5400000" scaled="0"/>
        </a:gra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6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תאנה:</a:t>
            </a:r>
            <a:endParaRPr/>
          </a:p>
        </p:txBody>
      </p:sp>
      <p:sp>
        <p:nvSpPr>
          <p:cNvPr id="261" name="Google Shape;261;p36"/>
          <p:cNvSpPr txBox="1"/>
          <p:nvPr/>
        </p:nvSpPr>
        <p:spPr>
          <a:xfrm>
            <a:off x="533400" y="2362200"/>
            <a:ext cx="7696200" cy="1373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1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עץ נשיר ממשפחת התותיים, ויוצרת גוף עגול ומתוק בעל עלים גדולים מחולקים לאונות. (בישראל יש תאנים על עצי בר או עצי בוסתן).</a:t>
            </a:r>
            <a:endParaRPr/>
          </a:p>
        </p:txBody>
      </p:sp>
      <p:pic>
        <p:nvPicPr>
          <p:cNvPr descr="תאנה" id="262" name="Google Shape;26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7600" y="4114800"/>
            <a:ext cx="1981200" cy="2362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-dazy" id="263" name="Google Shape;263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0" y="381000"/>
            <a:ext cx="560387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rgbClr val="00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תמר:</a:t>
            </a:r>
            <a:endParaRPr/>
          </a:p>
        </p:txBody>
      </p:sp>
      <p:sp>
        <p:nvSpPr>
          <p:cNvPr id="269" name="Google Shape;269;p37"/>
          <p:cNvSpPr txBox="1"/>
          <p:nvPr/>
        </p:nvSpPr>
        <p:spPr>
          <a:xfrm>
            <a:off x="2438400" y="1600200"/>
            <a:ext cx="397827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37"/>
          <p:cNvSpPr txBox="1"/>
          <p:nvPr/>
        </p:nvSpPr>
        <p:spPr>
          <a:xfrm>
            <a:off x="5029200" y="2209800"/>
            <a:ext cx="3200400" cy="1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00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פרי קטן עשיר בסוכרים הגדל באשכולות גדולים בראש גזע דק וארוך, מוקף עלים גדולים מנוצים של עץ התמר ממשפחת הדקליים.</a:t>
            </a:r>
            <a:endParaRPr/>
          </a:p>
        </p:txBody>
      </p:sp>
      <p:pic>
        <p:nvPicPr>
          <p:cNvPr descr="øîú" id="271" name="Google Shape;271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4800" y="1752600"/>
            <a:ext cx="3244850" cy="5105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-dazy" id="272" name="Google Shape;272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72400" y="5638800"/>
            <a:ext cx="560387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8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רימון: </a:t>
            </a:r>
            <a:endParaRPr/>
          </a:p>
        </p:txBody>
      </p:sp>
      <p:sp>
        <p:nvSpPr>
          <p:cNvPr id="278" name="Google Shape;278;p38"/>
          <p:cNvSpPr txBox="1"/>
          <p:nvPr/>
        </p:nvSpPr>
        <p:spPr>
          <a:xfrm>
            <a:off x="533400" y="2057400"/>
            <a:ext cx="8077200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FF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00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פרי צהבהב- אדמדם שבתוכו זרעים אדומים רבים עטופים בשכבה עסיסית נאכלת.</a:t>
            </a:r>
            <a:endParaRPr/>
          </a:p>
        </p:txBody>
      </p:sp>
      <p:pic>
        <p:nvPicPr>
          <p:cNvPr descr="d-dazy" id="279" name="Google Shape;279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200" y="5105400"/>
            <a:ext cx="560387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6600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9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זית:</a:t>
            </a:r>
            <a:endParaRPr/>
          </a:p>
        </p:txBody>
      </p:sp>
      <p:sp>
        <p:nvSpPr>
          <p:cNvPr id="285" name="Google Shape;285;p39"/>
          <p:cNvSpPr txBox="1"/>
          <p:nvPr/>
        </p:nvSpPr>
        <p:spPr>
          <a:xfrm>
            <a:off x="533400" y="2209800"/>
            <a:ext cx="8610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6" name="Google Shape;286;p39"/>
          <p:cNvSpPr txBox="1"/>
          <p:nvPr/>
        </p:nvSpPr>
        <p:spPr>
          <a:xfrm>
            <a:off x="2057400" y="1676400"/>
            <a:ext cx="6248400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פרי ירוק ממשפחת הזיתיים, המשמש למאכל ולהפקת שמן.</a:t>
            </a:r>
            <a:endParaRPr/>
          </a:p>
        </p:txBody>
      </p:sp>
      <p:pic>
        <p:nvPicPr>
          <p:cNvPr descr="זית" id="287" name="Google Shape;28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90800" y="2209800"/>
            <a:ext cx="373380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-dazy" id="288" name="Google Shape;288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200" y="5334000"/>
            <a:ext cx="560387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0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FF33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rgbClr val="66FF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גפן:</a:t>
            </a:r>
            <a:endParaRPr/>
          </a:p>
        </p:txBody>
      </p:sp>
      <p:sp>
        <p:nvSpPr>
          <p:cNvPr id="294" name="Google Shape;294;p40"/>
          <p:cNvSpPr txBox="1"/>
          <p:nvPr/>
        </p:nvSpPr>
        <p:spPr>
          <a:xfrm>
            <a:off x="1600200" y="2209800"/>
            <a:ext cx="6781800" cy="17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FF33"/>
              </a:buClr>
              <a:buSzPts val="3600"/>
              <a:buFont typeface="Times New Roman"/>
              <a:buNone/>
            </a:pPr>
            <a:r>
              <a:rPr b="1" i="0" lang="en-US" sz="3600" u="none">
                <a:solidFill>
                  <a:srgbClr val="66FF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שיח מטפס נושא אשכולות ענבים- בעל  עלים גדולים מאוצבעים הנושרים בחורף ובעל קנוקנות.</a:t>
            </a:r>
            <a:endParaRPr/>
          </a:p>
        </p:txBody>
      </p:sp>
      <p:pic>
        <p:nvPicPr>
          <p:cNvPr descr="d-dazy" id="295" name="Google Shape;295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400" y="5943600"/>
            <a:ext cx="560387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imes New Roman"/>
              <a:buNone/>
            </a:pPr>
            <a:r>
              <a:rPr b="1" i="0" lang="en-US" sz="4400" u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מים</a:t>
            </a:r>
            <a:endParaRPr/>
          </a:p>
        </p:txBody>
      </p:sp>
      <p:sp>
        <p:nvSpPr>
          <p:cNvPr id="301" name="Google Shape;301;p41"/>
          <p:cNvSpPr txBox="1"/>
          <p:nvPr/>
        </p:nvSpPr>
        <p:spPr>
          <a:xfrm>
            <a:off x="3505200" y="2286000"/>
            <a:ext cx="4191000" cy="301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1" i="0" lang="en-US" sz="3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התורה משולה למים. כמו המים גם התורה חיונית לחיינו, לכן נהוג בחג שבועות( בו  חוגגים את שמחת תורה) להשליך זה על זה שקיות מים. </a:t>
            </a:r>
            <a:endParaRPr/>
          </a:p>
        </p:txBody>
      </p:sp>
      <p:pic>
        <p:nvPicPr>
          <p:cNvPr descr="d-dazy" id="302" name="Google Shape;30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" y="5791200"/>
            <a:ext cx="560387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ter" id="303" name="Google Shape;303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914400"/>
            <a:ext cx="3124200" cy="434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2"/>
          <p:cNvSpPr txBox="1"/>
          <p:nvPr/>
        </p:nvSpPr>
        <p:spPr>
          <a:xfrm>
            <a:off x="0" y="4953000"/>
            <a:ext cx="4800600" cy="1190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b="1" i="0" lang="en-US" sz="3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קישור  לאתר תנובה:</a:t>
            </a:r>
            <a:r>
              <a:rPr b="0" i="0" lang="en-US" sz="36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36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http://www.tnuva.co.il/</a:t>
            </a:r>
            <a:endParaRPr/>
          </a:p>
        </p:txBody>
      </p:sp>
      <p:sp>
        <p:nvSpPr>
          <p:cNvPr id="309" name="Google Shape;309;p42"/>
          <p:cNvSpPr txBox="1"/>
          <p:nvPr>
            <p:ph idx="4294967295"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d-dazy" id="310" name="Google Shape;310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4400" y="3352800"/>
            <a:ext cx="560387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יצוב ברירת מחדל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יצוב ברירת מחדל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3399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עיצוב ברירת מחדל">
  <a:themeElements>
    <a:clrScheme name="עיצוב ברירת מחדל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עיצוב ברירת מחדל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9999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