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685800" y="990600"/>
            <a:ext cx="7772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447800" y="3429000"/>
            <a:ext cx="70104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  <a:defRPr sz="2800"/>
            </a:lvl1pPr>
            <a:lvl2pPr lvl="1" rtl="1" algn="r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lvl="2" rtl="1" algn="r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lvl="3" rtl="1" algn="r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lvl="4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lvl="5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lvl="6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lvl="7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lvl="8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566737" y="1752600"/>
            <a:ext cx="8001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 rot="5400000">
            <a:off x="4717257" y="2161381"/>
            <a:ext cx="5715000" cy="2001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 rot="5400000">
            <a:off x="636588" y="234950"/>
            <a:ext cx="5715000" cy="58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2433637" y="-114300"/>
            <a:ext cx="4267200" cy="8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SzPts val="1800"/>
              <a:buChar char="□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1" algn="r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1" algn="r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1" algn="r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1" algn="r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1" algn="r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1" algn="r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1" algn="r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1" algn="r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1" algn="r">
              <a:spcBef>
                <a:spcPts val="640"/>
              </a:spcBef>
              <a:spcAft>
                <a:spcPts val="0"/>
              </a:spcAft>
              <a:buSzPts val="3200"/>
              <a:buChar char="□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SzPts val="2800"/>
              <a:buChar char="■"/>
              <a:defRPr sz="280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SzPts val="2400"/>
              <a:buChar char="□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SzPts val="2000"/>
              <a:buChar char="■"/>
              <a:defRPr sz="2000"/>
            </a:lvl4pPr>
            <a:lvl5pPr indent="-355600" lvl="4" marL="2286000" rtl="1" algn="r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5pPr>
            <a:lvl6pPr indent="-355600" lvl="5" marL="2743200" rtl="1" algn="r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6pPr>
            <a:lvl7pPr indent="-355600" lvl="6" marL="3200400" rtl="1" algn="r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7pPr>
            <a:lvl8pPr indent="-355600" lvl="7" marL="3657600" rtl="1" algn="r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8pPr>
            <a:lvl9pPr indent="-355600" lvl="8" marL="4114800" rtl="1" algn="r"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1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SzPts val="2400"/>
              <a:buChar char="□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SzPts val="2000"/>
              <a:buChar char="■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SzPts val="1800"/>
              <a:buChar char="□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SzPts val="1600"/>
              <a:buChar char="■"/>
              <a:defRPr sz="1600"/>
            </a:lvl4pPr>
            <a:lvl5pPr indent="-330200" lvl="4" marL="2286000" rtl="1" algn="r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rtl="1" algn="r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6pPr>
            <a:lvl7pPr indent="-330200" lvl="6" marL="3200400" rtl="1" algn="r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rtl="1" algn="r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8pPr>
            <a:lvl9pPr indent="-330200" lvl="8" marL="4114800" rtl="1" algn="r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71" name="Google Shape;71;p1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2" name="Google Shape;72;p1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SzPts val="2400"/>
              <a:buChar char="□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SzPts val="2000"/>
              <a:buChar char="■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SzPts val="1800"/>
              <a:buChar char="□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SzPts val="1600"/>
              <a:buChar char="■"/>
              <a:defRPr sz="1600"/>
            </a:lvl4pPr>
            <a:lvl5pPr indent="-330200" lvl="4" marL="2286000" rtl="1" algn="r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rtl="1" algn="r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6pPr>
            <a:lvl7pPr indent="-330200" lvl="6" marL="3200400" rtl="1" algn="r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rtl="1" algn="r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8pPr>
            <a:lvl9pPr indent="-330200" lvl="8" marL="4114800" rtl="1" algn="r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73" name="Google Shape;73;p11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" type="body"/>
          </p:nvPr>
        </p:nvSpPr>
        <p:spPr>
          <a:xfrm>
            <a:off x="566738" y="1752600"/>
            <a:ext cx="39243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SzPts val="2800"/>
              <a:buChar char="□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SzPts val="2400"/>
              <a:buChar char="■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SzPts val="2000"/>
              <a:buChar char="□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SzPts val="1800"/>
              <a:buChar char="■"/>
              <a:defRPr sz="1800"/>
            </a:lvl4pPr>
            <a:lvl5pPr indent="-342900" lvl="4" marL="22860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5pPr>
            <a:lvl6pPr indent="-342900" lvl="5" marL="27432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6pPr>
            <a:lvl7pPr indent="-342900" lvl="6" marL="32004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7pPr>
            <a:lvl8pPr indent="-342900" lvl="7" marL="36576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8pPr>
            <a:lvl9pPr indent="-342900" lvl="8" marL="41148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/>
        </p:txBody>
      </p:sp>
      <p:sp>
        <p:nvSpPr>
          <p:cNvPr id="79" name="Google Shape;79;p12"/>
          <p:cNvSpPr txBox="1"/>
          <p:nvPr>
            <p:ph idx="2" type="body"/>
          </p:nvPr>
        </p:nvSpPr>
        <p:spPr>
          <a:xfrm>
            <a:off x="4643438" y="1752600"/>
            <a:ext cx="39243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SzPts val="2800"/>
              <a:buChar char="□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SzPts val="2400"/>
              <a:buChar char="■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SzPts val="2000"/>
              <a:buChar char="□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SzPts val="1800"/>
              <a:buChar char="■"/>
              <a:defRPr sz="1800"/>
            </a:lvl4pPr>
            <a:lvl5pPr indent="-342900" lvl="4" marL="22860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5pPr>
            <a:lvl6pPr indent="-342900" lvl="5" marL="27432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6pPr>
            <a:lvl7pPr indent="-342900" lvl="6" marL="32004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7pPr>
            <a:lvl8pPr indent="-342900" lvl="7" marL="36576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8pPr>
            <a:lvl9pPr indent="-342900" lvl="8" marL="4114800" rtl="1" algn="r">
              <a:spcBef>
                <a:spcPts val="45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/>
        </p:txBody>
      </p:sp>
      <p:sp>
        <p:nvSpPr>
          <p:cNvPr id="80" name="Google Shape;80;p12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4pPr>
            <a:lvl5pPr indent="-228600" lvl="4" marL="2286000" rtl="1" algn="r">
              <a:spcBef>
                <a:spcPts val="350"/>
              </a:spcBef>
              <a:spcAft>
                <a:spcPts val="0"/>
              </a:spcAft>
              <a:buSzPts val="1400"/>
              <a:buNone/>
              <a:defRPr sz="1400"/>
            </a:lvl5pPr>
            <a:lvl6pPr indent="-228600" lvl="5" marL="2743200" rtl="1" algn="r">
              <a:spcBef>
                <a:spcPts val="350"/>
              </a:spcBef>
              <a:spcAft>
                <a:spcPts val="0"/>
              </a:spcAft>
              <a:buSzPts val="1400"/>
              <a:buNone/>
              <a:defRPr sz="1400"/>
            </a:lvl6pPr>
            <a:lvl7pPr indent="-228600" lvl="6" marL="3200400" rtl="1" algn="r">
              <a:spcBef>
                <a:spcPts val="350"/>
              </a:spcBef>
              <a:spcAft>
                <a:spcPts val="0"/>
              </a:spcAft>
              <a:buSzPts val="1400"/>
              <a:buNone/>
              <a:defRPr sz="1400"/>
            </a:lvl7pPr>
            <a:lvl8pPr indent="-228600" lvl="7" marL="3657600" rtl="1" algn="r">
              <a:spcBef>
                <a:spcPts val="350"/>
              </a:spcBef>
              <a:spcAft>
                <a:spcPts val="0"/>
              </a:spcAft>
              <a:buSzPts val="1400"/>
              <a:buNone/>
              <a:defRPr sz="1400"/>
            </a:lvl8pPr>
            <a:lvl9pPr indent="-228600" lvl="8" marL="4114800" rtl="1" algn="r">
              <a:spcBef>
                <a:spcPts val="35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86" name="Google Shape;86;p13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0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685800" y="2393950"/>
            <a:ext cx="7772400" cy="109537"/>
          </a:xfrm>
          <a:custGeom>
            <a:rect b="b" l="l" r="r" t="t"/>
            <a:pathLst>
              <a:path extrusionOk="0" h="1000" w="100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extrusionOk="0" h="1000" w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566737" y="1752600"/>
            <a:ext cx="8001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9100" lvl="0" marL="457200" marR="0" rtl="1" algn="r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  <a:defRPr b="0" i="0" sz="3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93700" lvl="1" marL="914400" marR="0" rtl="1" algn="r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Noto Sans Symbols"/>
              <a:buChar char="■"/>
              <a:defRPr b="0" i="0" sz="2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74650" lvl="2" marL="1371600" marR="0" rtl="1" algn="r">
              <a:spcBef>
                <a:spcPts val="46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Noto Sans Symbols"/>
              <a:buChar char="□"/>
              <a:defRPr b="0" i="0" sz="23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55600" lvl="4" marL="2286000" marR="0" rtl="1" algn="r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55600" lvl="5" marL="2743200" marR="0" rtl="1" algn="r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-355600" lvl="6" marL="3200400" marR="0" rtl="1" algn="r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-355600" lvl="7" marL="3657600" marR="0" rtl="1" algn="r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-355600" lvl="8" marL="4114800" marR="0" rtl="1" algn="r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8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" type="body"/>
          </p:nvPr>
        </p:nvSpPr>
        <p:spPr>
          <a:xfrm>
            <a:off x="566737" y="1752600"/>
            <a:ext cx="8001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9100" lvl="0" marL="457200" marR="0" rtl="1" algn="r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  <a:defRPr b="0" i="0" sz="3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93700" lvl="1" marL="914400" marR="0" rtl="1" algn="r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Noto Sans Symbols"/>
              <a:buChar char="■"/>
              <a:defRPr b="0" i="0" sz="2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74650" lvl="2" marL="1371600" marR="0" rtl="1" algn="r">
              <a:spcBef>
                <a:spcPts val="46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Noto Sans Symbols"/>
              <a:buChar char="□"/>
              <a:defRPr b="0" i="0" sz="23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55600" lvl="4" marL="2286000" marR="0" rtl="1" algn="r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55600" lvl="5" marL="2743200" marR="0" rtl="1" algn="r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-355600" lvl="6" marL="3200400" marR="0" rtl="1" algn="r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-355600" lvl="7" marL="3657600" marR="0" rtl="1" algn="r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-355600" lvl="8" marL="4114800" marR="0" rtl="1" algn="r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21" name="Google Shape;21;p3"/>
          <p:cNvSpPr/>
          <p:nvPr/>
        </p:nvSpPr>
        <p:spPr>
          <a:xfrm>
            <a:off x="609600" y="1566862"/>
            <a:ext cx="7958137" cy="109537"/>
          </a:xfrm>
          <a:custGeom>
            <a:rect b="b" l="l" r="r" t="t"/>
            <a:pathLst>
              <a:path extrusionOk="0" h="1000" w="100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extrusionOk="0" h="1000" w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2" name="Google Shape;22;p3"/>
          <p:cNvCxnSpPr/>
          <p:nvPr/>
        </p:nvCxnSpPr>
        <p:spPr>
          <a:xfrm>
            <a:off x="609600" y="6172200"/>
            <a:ext cx="79248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3" name="Google Shape;23;p3"/>
          <p:cNvSpPr txBox="1"/>
          <p:nvPr>
            <p:ph idx="10"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b="0" i="0" sz="12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>
            <p:ph type="ctrTitle"/>
          </p:nvPr>
        </p:nvSpPr>
        <p:spPr>
          <a:xfrm>
            <a:off x="685800" y="990600"/>
            <a:ext cx="7772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900"/>
              <a:buFont typeface="Verdana"/>
              <a:buNone/>
            </a:pPr>
            <a:r>
              <a:rPr b="0" i="0" lang="en-US" sz="12900" u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חג השבועות</a:t>
            </a:r>
            <a:endParaRPr/>
          </a:p>
        </p:txBody>
      </p:sp>
      <p:sp>
        <p:nvSpPr>
          <p:cNvPr id="94" name="Google Shape;94;p14"/>
          <p:cNvSpPr txBox="1"/>
          <p:nvPr>
            <p:ph idx="1" type="subTitle"/>
          </p:nvPr>
        </p:nvSpPr>
        <p:spPr>
          <a:xfrm>
            <a:off x="1331912" y="51054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i="0" lang="en-US" sz="28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שי קציר</a:t>
            </a:r>
            <a:endParaRPr/>
          </a:p>
        </p:txBody>
      </p:sp>
      <p:pic>
        <p:nvPicPr>
          <p:cNvPr descr="תפילה 16" id="95" name="Google Shape;9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287" y="2636837"/>
            <a:ext cx="3136900" cy="3935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Verdana"/>
              <a:buNone/>
            </a:pPr>
            <a:r>
              <a:rPr b="0" i="0" lang="en-US" sz="5600" u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לחג השבועות נקראו 5 שמות:</a:t>
            </a:r>
            <a:endParaRPr/>
          </a:p>
        </p:txBody>
      </p:sp>
      <p:sp>
        <p:nvSpPr>
          <p:cNvPr id="101" name="Google Shape;101;p15"/>
          <p:cNvSpPr txBox="1"/>
          <p:nvPr>
            <p:ph idx="1" type="body"/>
          </p:nvPr>
        </p:nvSpPr>
        <p:spPr>
          <a:xfrm>
            <a:off x="566737" y="1752600"/>
            <a:ext cx="8001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9900" lvl="0" marL="469900" rt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900"/>
              <a:buFont typeface="Noto Sans Symbols"/>
              <a:buChar char="□"/>
            </a:pPr>
            <a:r>
              <a:rPr b="0" i="0" lang="en-US" sz="4900" u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חג הקציר</a:t>
            </a:r>
            <a:endParaRPr/>
          </a:p>
          <a:p>
            <a:pPr indent="-469900" lvl="0" marL="469900" rtl="1" algn="r">
              <a:lnSpc>
                <a:spcPct val="80000"/>
              </a:lnSpc>
              <a:spcBef>
                <a:spcPts val="980"/>
              </a:spcBef>
              <a:spcAft>
                <a:spcPts val="0"/>
              </a:spcAft>
              <a:buClr>
                <a:schemeClr val="accent2"/>
              </a:buClr>
              <a:buSzPts val="4900"/>
              <a:buFont typeface="Noto Sans Symbols"/>
              <a:buChar char="□"/>
            </a:pPr>
            <a:r>
              <a:rPr b="0" i="0" lang="en-US" sz="4900" u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חג השבועות</a:t>
            </a:r>
            <a:endParaRPr/>
          </a:p>
          <a:p>
            <a:pPr indent="-469900" lvl="0" marL="469900" rtl="1" algn="r">
              <a:lnSpc>
                <a:spcPct val="80000"/>
              </a:lnSpc>
              <a:spcBef>
                <a:spcPts val="980"/>
              </a:spcBef>
              <a:spcAft>
                <a:spcPts val="0"/>
              </a:spcAft>
              <a:buClr>
                <a:schemeClr val="accent2"/>
              </a:buClr>
              <a:buSzPts val="4900"/>
              <a:buFont typeface="Noto Sans Symbols"/>
              <a:buChar char="□"/>
            </a:pPr>
            <a:r>
              <a:rPr b="0" i="0" lang="en-US" sz="4900" u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יום הביכורים</a:t>
            </a:r>
            <a:endParaRPr/>
          </a:p>
          <a:p>
            <a:pPr indent="-469900" lvl="0" marL="469900" rtl="1" algn="r">
              <a:lnSpc>
                <a:spcPct val="80000"/>
              </a:lnSpc>
              <a:spcBef>
                <a:spcPts val="980"/>
              </a:spcBef>
              <a:spcAft>
                <a:spcPts val="0"/>
              </a:spcAft>
              <a:buClr>
                <a:schemeClr val="accent2"/>
              </a:buClr>
              <a:buSzPts val="4900"/>
              <a:buFont typeface="Noto Sans Symbols"/>
              <a:buChar char="□"/>
            </a:pPr>
            <a:r>
              <a:rPr b="0" i="0" lang="en-US" sz="4900" u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עצרת</a:t>
            </a:r>
            <a:endParaRPr/>
          </a:p>
          <a:p>
            <a:pPr indent="-469900" lvl="0" marL="469900" rtl="1" algn="r">
              <a:lnSpc>
                <a:spcPct val="80000"/>
              </a:lnSpc>
              <a:spcBef>
                <a:spcPts val="980"/>
              </a:spcBef>
              <a:spcAft>
                <a:spcPts val="0"/>
              </a:spcAft>
              <a:buClr>
                <a:schemeClr val="accent2"/>
              </a:buClr>
              <a:buSzPts val="4900"/>
              <a:buFont typeface="Noto Sans Symbols"/>
              <a:buChar char="□"/>
            </a:pPr>
            <a:r>
              <a:rPr b="0" i="0" lang="en-US" sz="4900" u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מתן תורה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00"/>
              <a:buFont typeface="Verdana"/>
              <a:buNone/>
            </a:pPr>
            <a:r>
              <a:rPr b="0" i="0" lang="en-US" sz="6800" u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חג הקציר</a:t>
            </a:r>
            <a:endParaRPr/>
          </a:p>
        </p:txBody>
      </p:sp>
      <p:sp>
        <p:nvSpPr>
          <p:cNvPr id="107" name="Google Shape;107;p16"/>
          <p:cNvSpPr txBox="1"/>
          <p:nvPr>
            <p:ph idx="1" type="body"/>
          </p:nvPr>
        </p:nvSpPr>
        <p:spPr>
          <a:xfrm>
            <a:off x="566737" y="1752600"/>
            <a:ext cx="8001000" cy="11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9900" lvl="0" marL="4699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שמות כ"ג: "</a:t>
            </a:r>
            <a:r>
              <a:rPr b="1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וחג הקציר </a:t>
            </a: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בכורי מעשיך אשר תזרע בשדה..."</a:t>
            </a:r>
            <a:endParaRPr/>
          </a:p>
        </p:txBody>
      </p:sp>
      <p:sp>
        <p:nvSpPr>
          <p:cNvPr id="108" name="Google Shape;108;p16"/>
          <p:cNvSpPr txBox="1"/>
          <p:nvPr/>
        </p:nvSpPr>
        <p:spPr>
          <a:xfrm>
            <a:off x="468312" y="3357562"/>
            <a:ext cx="8229600" cy="1252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9900" lvl="0" marL="469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None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בתקופה זו של השנה מסיימים את קצירת החיטה בשדות, ומביאים ממנה מנחה לה'.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00"/>
              <a:buFont typeface="Verdana"/>
              <a:buNone/>
            </a:pPr>
            <a:r>
              <a:rPr b="0" i="0" lang="en-US" sz="6800" u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חג השבועות</a:t>
            </a:r>
            <a:endParaRPr/>
          </a:p>
        </p:txBody>
      </p:sp>
      <p:sp>
        <p:nvSpPr>
          <p:cNvPr id="114" name="Google Shape;114;p17"/>
          <p:cNvSpPr txBox="1"/>
          <p:nvPr>
            <p:ph idx="1" type="body"/>
          </p:nvPr>
        </p:nvSpPr>
        <p:spPr>
          <a:xfrm>
            <a:off x="566737" y="1752600"/>
            <a:ext cx="8001000" cy="1792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9900" lvl="0" marL="4699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שמות ל"ד: "וחג שבועות תעשה לך בכורי קציר חיטים".</a:t>
            </a:r>
            <a:endParaRPr/>
          </a:p>
          <a:p>
            <a:pPr indent="-469900" lvl="0" marL="4699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דברים ט"ז: "ועשית חג שבועות לה' אלוקיך".</a:t>
            </a:r>
            <a:endParaRPr/>
          </a:p>
        </p:txBody>
      </p:sp>
      <p:sp>
        <p:nvSpPr>
          <p:cNvPr id="115" name="Google Shape;115;p17"/>
          <p:cNvSpPr txBox="1"/>
          <p:nvPr/>
        </p:nvSpPr>
        <p:spPr>
          <a:xfrm>
            <a:off x="395287" y="3789362"/>
            <a:ext cx="8229600" cy="1900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6" name="Google Shape;116;p17"/>
          <p:cNvSpPr txBox="1"/>
          <p:nvPr/>
        </p:nvSpPr>
        <p:spPr>
          <a:xfrm>
            <a:off x="395287" y="3860800"/>
            <a:ext cx="8229600" cy="1900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9900" lvl="0" marL="469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None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על שם 7 שבועות שספרנו לפניו, וביום ה- 50 חג לה'.</a:t>
            </a:r>
            <a:endParaRPr/>
          </a:p>
        </p:txBody>
      </p:sp>
      <p:sp>
        <p:nvSpPr>
          <p:cNvPr id="117" name="Google Shape;117;p17"/>
          <p:cNvSpPr/>
          <p:nvPr/>
        </p:nvSpPr>
        <p:spPr>
          <a:xfrm rot="480000">
            <a:off x="6588125" y="260350"/>
            <a:ext cx="1368425" cy="13684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r"/>
            <a:r>
              <a:rPr b="0" i="0"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gradFill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atin typeface="Arial"/>
              </a:rPr>
              <a:t>49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00"/>
              <a:buFont typeface="Verdana"/>
              <a:buNone/>
            </a:pPr>
            <a:r>
              <a:rPr b="0" i="0" lang="en-US" sz="6800" u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יום הביכורים</a:t>
            </a:r>
            <a:endParaRPr/>
          </a:p>
        </p:txBody>
      </p:sp>
      <p:sp>
        <p:nvSpPr>
          <p:cNvPr id="123" name="Google Shape;123;p18"/>
          <p:cNvSpPr txBox="1"/>
          <p:nvPr>
            <p:ph idx="1" type="body"/>
          </p:nvPr>
        </p:nvSpPr>
        <p:spPr>
          <a:xfrm>
            <a:off x="566737" y="1752600"/>
            <a:ext cx="8001000" cy="1247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9900" lvl="0" marL="4699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במדבר כ"ח: "וביום הבכורים בהקריבכם מנחה חדשה וגו'".</a:t>
            </a:r>
            <a:endParaRPr/>
          </a:p>
          <a:p>
            <a:pPr indent="-279400" lvl="0" marL="469900" rtl="1" algn="r"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4" name="Google Shape;124;p18"/>
          <p:cNvSpPr txBox="1"/>
          <p:nvPr/>
        </p:nvSpPr>
        <p:spPr>
          <a:xfrm>
            <a:off x="395287" y="3429000"/>
            <a:ext cx="8229600" cy="1323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9900" lvl="0" marL="469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None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מיום זה מתחילה עונת הביכורים, שכל אחד לוקח מראשית פרי האדמה (משבעת המינים בלבד), שם בטנא, ומביאם לבית המקדש.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ענבים 6" id="125" name="Google Shape;12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287" y="4652962"/>
            <a:ext cx="2251075" cy="1992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00"/>
              <a:buFont typeface="Verdana"/>
              <a:buNone/>
            </a:pPr>
            <a:r>
              <a:rPr b="0" i="0" lang="en-US" sz="6800" u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עצרת</a:t>
            </a:r>
            <a:endParaRPr/>
          </a:p>
        </p:txBody>
      </p:sp>
      <p:sp>
        <p:nvSpPr>
          <p:cNvPr id="131" name="Google Shape;131;p19"/>
          <p:cNvSpPr txBox="1"/>
          <p:nvPr>
            <p:ph idx="1" type="body"/>
          </p:nvPr>
        </p:nvSpPr>
        <p:spPr>
          <a:xfrm>
            <a:off x="566737" y="1752600"/>
            <a:ext cx="8001000" cy="11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9900" lvl="0" marL="4699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כך נקרא החג בפי חז"ל, אך שם זה אינו מופיע בתורה.</a:t>
            </a:r>
            <a:endParaRPr/>
          </a:p>
        </p:txBody>
      </p:sp>
      <p:sp>
        <p:nvSpPr>
          <p:cNvPr id="132" name="Google Shape;132;p19"/>
          <p:cNvSpPr txBox="1"/>
          <p:nvPr/>
        </p:nvSpPr>
        <p:spPr>
          <a:xfrm>
            <a:off x="395287" y="3213100"/>
            <a:ext cx="8229600" cy="1252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9900" lvl="0" marL="469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None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כפי ששמיני-עצרת הוא סיומו של חג הסוכות, כך חג השבועות הוא סיומו של חג הפסח.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00"/>
              <a:buFont typeface="Verdana"/>
              <a:buNone/>
            </a:pPr>
            <a:r>
              <a:rPr b="0" i="0" lang="en-US" sz="6800" u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מתן תורה</a:t>
            </a:r>
            <a:endParaRPr/>
          </a:p>
        </p:txBody>
      </p:sp>
      <p:sp>
        <p:nvSpPr>
          <p:cNvPr id="138" name="Google Shape;138;p20"/>
          <p:cNvSpPr txBox="1"/>
          <p:nvPr>
            <p:ph idx="1" type="body"/>
          </p:nvPr>
        </p:nvSpPr>
        <p:spPr>
          <a:xfrm>
            <a:off x="566737" y="1752600"/>
            <a:ext cx="8001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9900" lvl="0" marL="4699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בתפילה נקרא החג: "זמן מתן תורתנו".</a:t>
            </a:r>
            <a:endParaRPr/>
          </a:p>
          <a:p>
            <a:pPr indent="-469900" lvl="0" marL="4699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אנו קוראים בתורה את "עשרת הדיברות" – כל ילד חייב לשמוע את הקריאה.</a:t>
            </a:r>
            <a:endParaRPr/>
          </a:p>
          <a:p>
            <a:pPr indent="-469900" lvl="0" marL="4699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בזמן קריאת עשרת הדיברות, יש לכוון כאילו שומע בעצמו מפי ה' בהר סיני.</a:t>
            </a:r>
            <a:endParaRPr/>
          </a:p>
        </p:txBody>
      </p:sp>
      <p:pic>
        <p:nvPicPr>
          <p:cNvPr descr="j0335474" id="139" name="Google Shape;13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187" y="3886200"/>
            <a:ext cx="3241675" cy="297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1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Verdana"/>
              <a:buNone/>
            </a:pPr>
            <a:r>
              <a:rPr b="0" i="0" lang="en-US" sz="5000" u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אמירת תחנון בחודש סיון</a:t>
            </a:r>
            <a:endParaRPr/>
          </a:p>
        </p:txBody>
      </p:sp>
      <p:sp>
        <p:nvSpPr>
          <p:cNvPr id="145" name="Google Shape;145;p21"/>
          <p:cNvSpPr txBox="1"/>
          <p:nvPr>
            <p:ph idx="1" type="body"/>
          </p:nvPr>
        </p:nvSpPr>
        <p:spPr>
          <a:xfrm>
            <a:off x="566737" y="1752600"/>
            <a:ext cx="8001000" cy="909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9900" lvl="0" marL="4699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אין אומרים תחנון מא' סיון ועד י"ב סיון.</a:t>
            </a:r>
            <a:endParaRPr/>
          </a:p>
        </p:txBody>
      </p:sp>
      <p:sp>
        <p:nvSpPr>
          <p:cNvPr id="146" name="Google Shape;146;p21"/>
          <p:cNvSpPr txBox="1"/>
          <p:nvPr/>
        </p:nvSpPr>
        <p:spPr>
          <a:xfrm>
            <a:off x="395287" y="2781300"/>
            <a:ext cx="8229600" cy="9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9900" lvl="0" marL="469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א' סיון – ראש חודש.</a:t>
            </a:r>
            <a:endParaRPr/>
          </a:p>
          <a:p>
            <a:pPr indent="-469900" lvl="0" marL="469900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ב' סיון – "היום המיוחס".</a:t>
            </a:r>
            <a:endParaRPr/>
          </a:p>
          <a:p>
            <a:pPr indent="-469900" lvl="0" marL="469900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ג'-ה' סיון – 3 ימי הגבלה.</a:t>
            </a:r>
            <a:endParaRPr/>
          </a:p>
          <a:p>
            <a:pPr indent="-469900" lvl="0" marL="469900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ו' סיון – שבועות.</a:t>
            </a:r>
            <a:endParaRPr/>
          </a:p>
          <a:p>
            <a:pPr indent="-469900" lvl="0" marL="469900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ז' – י"ב סיון – ימי התשלומים.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Verdana"/>
              <a:buNone/>
            </a:pPr>
            <a:r>
              <a:rPr b="0" i="0" lang="en-US" sz="5000" u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א' סיון – ראש חודש</a:t>
            </a:r>
            <a:endParaRPr/>
          </a:p>
        </p:txBody>
      </p:sp>
      <p:sp>
        <p:nvSpPr>
          <p:cNvPr id="152" name="Google Shape;152;p22"/>
          <p:cNvSpPr txBox="1"/>
          <p:nvPr>
            <p:ph idx="1" type="body"/>
          </p:nvPr>
        </p:nvSpPr>
        <p:spPr>
          <a:xfrm>
            <a:off x="566737" y="1752600"/>
            <a:ext cx="8001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9900" lvl="0" marL="4699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כבכל ראש חודש, גם בראש חודש סיון אין אומרים תחנון.</a:t>
            </a:r>
            <a:endParaRPr/>
          </a:p>
          <a:p>
            <a:pPr indent="-469900" lvl="0" marL="4699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על ראש חודש סיון נאמר בתורה (שמות י"ט): "בחודש השלישי לצאת בני ישראל מארץ מצרים, ביום הזה באו מדבר סיני, ויחן שם ישראל נגד ההר".</a:t>
            </a:r>
            <a:endParaRPr/>
          </a:p>
          <a:p>
            <a:pPr indent="-279400" lvl="0" marL="469900" rtl="1" algn="r"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3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Verdana"/>
              <a:buNone/>
            </a:pPr>
            <a:r>
              <a:rPr b="0" i="0" lang="en-US" sz="5000" u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ב' סיון – היום המיוחס</a:t>
            </a:r>
            <a:endParaRPr/>
          </a:p>
        </p:txBody>
      </p:sp>
      <p:sp>
        <p:nvSpPr>
          <p:cNvPr id="158" name="Google Shape;158;p23"/>
          <p:cNvSpPr txBox="1"/>
          <p:nvPr>
            <p:ph idx="1" type="body"/>
          </p:nvPr>
        </p:nvSpPr>
        <p:spPr>
          <a:xfrm>
            <a:off x="566737" y="1752600"/>
            <a:ext cx="8001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9900" lvl="0" marL="4699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קיבלו ממשה הקדמה לתורה, ובו ביום נאמר לעם ישראל (שמות י"ט, ו'): "ואתם תהיו לי ממלכת כוהנים וגוי קדוש".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4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Verdana"/>
              <a:buNone/>
            </a:pPr>
            <a:r>
              <a:rPr b="0" i="0" lang="en-US" sz="4600" u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ג' – ה' סיון – שלושת ימי ההגבלה</a:t>
            </a:r>
            <a:endParaRPr/>
          </a:p>
        </p:txBody>
      </p:sp>
      <p:sp>
        <p:nvSpPr>
          <p:cNvPr id="164" name="Google Shape;164;p24"/>
          <p:cNvSpPr txBox="1"/>
          <p:nvPr>
            <p:ph idx="1" type="body"/>
          </p:nvPr>
        </p:nvSpPr>
        <p:spPr>
          <a:xfrm>
            <a:off x="566737" y="1752600"/>
            <a:ext cx="8001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9900" lvl="0" marL="4699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הר סיני הוקף בגדר, ונאסר לעלות עליו.</a:t>
            </a:r>
            <a:endParaRPr/>
          </a:p>
          <a:p>
            <a:pPr indent="-469900" lvl="0" marL="4699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הצטוו להישמר מטומאה.</a:t>
            </a:r>
            <a:endParaRPr/>
          </a:p>
          <a:p>
            <a:pPr indent="-469900" lvl="0" marL="4699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הצטוו להיטהר, ולטבול את בגדיהם.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5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Verdana"/>
              <a:buNone/>
            </a:pPr>
            <a:r>
              <a:rPr b="0" i="0" lang="en-US" sz="5000" u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ו' סיון – חג השבועות</a:t>
            </a:r>
            <a:endParaRPr/>
          </a:p>
        </p:txBody>
      </p:sp>
      <p:sp>
        <p:nvSpPr>
          <p:cNvPr id="170" name="Google Shape;170;p25"/>
          <p:cNvSpPr txBox="1"/>
          <p:nvPr>
            <p:ph idx="1" type="body"/>
          </p:nvPr>
        </p:nvSpPr>
        <p:spPr>
          <a:xfrm>
            <a:off x="566737" y="1752600"/>
            <a:ext cx="8001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9900" lvl="0" marL="4699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היום ה- 50 מפסח.</a:t>
            </a:r>
            <a:endParaRPr/>
          </a:p>
          <a:p>
            <a:pPr indent="-469900" lvl="0" marL="4699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סיום ספירת העומר.</a:t>
            </a:r>
            <a:endParaRPr/>
          </a:p>
          <a:p>
            <a:pPr indent="-469900" lvl="0" marL="4699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היום בו ניתנה תורה לעם ישראל.</a:t>
            </a:r>
            <a:endParaRPr/>
          </a:p>
        </p:txBody>
      </p:sp>
      <p:pic>
        <p:nvPicPr>
          <p:cNvPr descr="מדבר 03" id="171" name="Google Shape;17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03575" y="3644900"/>
            <a:ext cx="3568700" cy="2652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6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Verdana"/>
              <a:buNone/>
            </a:pPr>
            <a:r>
              <a:rPr b="0" i="0" lang="en-US" sz="5000" u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ז' – י"ב סיון – ימי התשלומים</a:t>
            </a:r>
            <a:endParaRPr/>
          </a:p>
        </p:txBody>
      </p:sp>
      <p:sp>
        <p:nvSpPr>
          <p:cNvPr id="177" name="Google Shape;177;p26"/>
          <p:cNvSpPr txBox="1"/>
          <p:nvPr>
            <p:ph idx="1" type="body"/>
          </p:nvPr>
        </p:nvSpPr>
        <p:spPr>
          <a:xfrm>
            <a:off x="566737" y="1752600"/>
            <a:ext cx="8001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9900" lvl="0" marL="4699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מי שלא הספיק להקריב את קורבנותיו בחג השבועות, יכול להשלים את ההקרבה עד י"ב סיון.</a:t>
            </a:r>
            <a:endParaRPr/>
          </a:p>
          <a:p>
            <a:pPr indent="-469900" lvl="0" marL="4699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□"/>
            </a:pPr>
            <a:r>
              <a:rPr b="0" i="0" lang="en-US" sz="30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ימים אלו הם כעין "חול המועד" של חג השבועות, ומשום כך אין אומרים בהם תחנון.</a:t>
            </a:r>
            <a:endParaRPr/>
          </a:p>
          <a:p>
            <a:pPr indent="-279400" lvl="0" marL="469900" rtl="1" algn="r"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/>
          <p:nvPr>
            <p:ph type="title"/>
          </p:nvPr>
        </p:nvSpPr>
        <p:spPr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-469900" lvl="0" marL="4699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Verdana"/>
              <a:buNone/>
            </a:pPr>
            <a:r>
              <a:rPr b="0" i="0" lang="en-US" sz="56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ושנזכה...</a:t>
            </a:r>
            <a:endParaRPr/>
          </a:p>
        </p:txBody>
      </p:sp>
      <p:sp>
        <p:nvSpPr>
          <p:cNvPr id="183" name="Google Shape;183;p27"/>
          <p:cNvSpPr txBox="1"/>
          <p:nvPr>
            <p:ph idx="1" type="body"/>
          </p:nvPr>
        </p:nvSpPr>
        <p:spPr>
          <a:xfrm>
            <a:off x="566737" y="1752600"/>
            <a:ext cx="8001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9900" lvl="0" marL="4699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b="0" i="0" lang="en-US" sz="56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לחגוג  את  חג השבועות  בבית המקדש  השלישי  בירושלים.</a:t>
            </a:r>
            <a:endParaRPr/>
          </a:p>
          <a:p>
            <a:pPr indent="-469900" lvl="0" marL="469900" rtl="1" algn="ctr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SzPts val="5600"/>
              <a:buNone/>
            </a:pPr>
            <a:r>
              <a:rPr b="0" i="0" lang="en-US" sz="560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אמן!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