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2.jpg"/><Relationship Id="rId5" Type="http://schemas.openxmlformats.org/officeDocument/2006/relationships/image" Target="../media/image8.jpg"/><Relationship Id="rId6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3.png"/><Relationship Id="rId5" Type="http://schemas.openxmlformats.org/officeDocument/2006/relationships/image" Target="../media/image20.png"/><Relationship Id="rId6" Type="http://schemas.openxmlformats.org/officeDocument/2006/relationships/image" Target="../media/image3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שבועות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44" y="214290"/>
            <a:ext cx="8950330" cy="628654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sp>
        <p:nvSpPr>
          <p:cNvPr id="85" name="Google Shape;85;p13"/>
          <p:cNvSpPr txBox="1"/>
          <p:nvPr/>
        </p:nvSpPr>
        <p:spPr>
          <a:xfrm>
            <a:off x="8429652" y="285728"/>
            <a:ext cx="642942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בס"ד</a:t>
            </a:r>
            <a:endParaRPr b="1"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720" y="428604"/>
            <a:ext cx="304800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חג שבועות</a:t>
            </a:r>
            <a:endParaRPr b="1" sz="3800"/>
          </a:p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457200" y="1428736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חג השבועות חל ב- ו` סיון, ביום החמישים לספירת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העומר.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החג הינו אחד משלושת הרגלים: פסח, שבועות וסוכות.</a:t>
            </a:r>
            <a:br>
              <a:rPr lang="iw-IL" sz="3000"/>
            </a:br>
            <a:endParaRPr sz="3000"/>
          </a:p>
        </p:txBody>
      </p:sp>
      <p:sp>
        <p:nvSpPr>
          <p:cNvPr id="93" name="Google Shape;93;p14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002.jp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1736" y="3571876"/>
            <a:ext cx="3929066" cy="2952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שמות החג – "חג השבועות"</a:t>
            </a:r>
            <a:endParaRPr b="1" sz="3800"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468313" y="1387498"/>
            <a:ext cx="8229600" cy="532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חג השבועות – </a:t>
            </a:r>
            <a:r>
              <a:rPr lang="iw-IL" sz="3000"/>
              <a:t>חג השבועות הוא חג מהתורה, ומוזכר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מספר פעמים בתורה.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"</a:t>
            </a:r>
            <a:r>
              <a:rPr b="1" lang="iw-IL" sz="2800"/>
              <a:t>וְחַג שָׁבֻעֹת תַּעֲשֶׂה לְךָ, בִּכּוּרֵי קְצִיר חִטִּים; </a:t>
            </a:r>
            <a:r>
              <a:rPr lang="iw-IL" sz="2800"/>
              <a:t>"</a:t>
            </a:r>
            <a:r>
              <a:rPr lang="iw-IL" sz="2200"/>
              <a:t>(שמות ל"ד ,כ"ב).</a:t>
            </a:r>
            <a:endParaRPr b="1" sz="2200"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חוגגים חג זה לאחר שסופרים שבע שבועות מחג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הפסח.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br>
              <a:rPr b="1" lang="iw-IL" sz="3000"/>
            </a:br>
            <a:endParaRPr sz="3000"/>
          </a:p>
        </p:txBody>
      </p:sp>
      <p:sp>
        <p:nvSpPr>
          <p:cNvPr id="101" name="Google Shape;101;p15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73536232" id="102" name="Google Shape;10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3042" y="4484709"/>
            <a:ext cx="1865312" cy="20875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9911wheat_on_stalk" id="103" name="Google Shape;10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6116" y="3857628"/>
            <a:ext cx="1706562" cy="249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שמות החג – "חג הקציר"</a:t>
            </a:r>
            <a:endParaRPr b="1" sz="3800"/>
          </a:p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468313" y="1316060"/>
            <a:ext cx="8229600" cy="532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חג הקציר- </a:t>
            </a:r>
            <a:r>
              <a:rPr lang="iw-IL" sz="3000"/>
              <a:t>בעונה זו מבשילה החיטה ומתחילים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בקציר.</a:t>
            </a:r>
            <a:endParaRPr/>
          </a:p>
          <a:p>
            <a:pPr indent="-342900" lvl="0" marL="3429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משום שבתקופה הסמוכה לחג זה היה מתבצע קציר החיטים</a:t>
            </a:r>
            <a:endParaRPr/>
          </a:p>
          <a:p>
            <a:pPr indent="-342900" lvl="0" marL="3429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שהיה מובא ל-ה' בתור מנחה.</a:t>
            </a:r>
            <a:endParaRPr/>
          </a:p>
          <a:p>
            <a:pPr indent="-342900" lvl="0" marL="3429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שם זה מופיע בתורה: "</a:t>
            </a:r>
            <a:r>
              <a:rPr b="1" lang="iw-IL" sz="2800"/>
              <a:t>וחג הקציר ביכורי מעשיך אשר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iw-IL" sz="2800"/>
              <a:t>תזרע בשדה</a:t>
            </a:r>
            <a:r>
              <a:rPr lang="iw-IL" sz="2800"/>
              <a:t>" (שמות כ"ג, ט"ז). </a:t>
            </a:r>
            <a:br>
              <a:rPr b="1" lang="iw-IL" sz="3000"/>
            </a:br>
            <a:endParaRPr sz="3000"/>
          </a:p>
        </p:txBody>
      </p:sp>
      <p:sp>
        <p:nvSpPr>
          <p:cNvPr id="110" name="Google Shape;110;p16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ynet.co.il/PicServer2/20122005/791816/YE0232356_wa.jpg"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282" y="4114822"/>
            <a:ext cx="3886201" cy="2457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שמות החג – "חג הביכורים"</a:t>
            </a:r>
            <a:endParaRPr b="1" sz="3800"/>
          </a:p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457200" y="135729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חג הביכורים- </a:t>
            </a:r>
            <a:r>
              <a:rPr lang="iw-IL" sz="2800"/>
              <a:t>ביום זה הייתה מתחילה תקופת הבאת הביכורים, במהלכה היו מביאים החקלאים את ביכורי אדמותיהם לבית המקדש.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	הבאת הביכורים מתוארת בספר דברים כ"ו א'-ד' ובמסכת ביכורים. </a:t>
            </a:r>
            <a:br>
              <a:rPr lang="iw-IL" sz="3000"/>
            </a:br>
            <a:br>
              <a:rPr lang="iw-IL" sz="3000"/>
            </a:br>
            <a:endParaRPr sz="3000"/>
          </a:p>
        </p:txBody>
      </p:sp>
      <p:pic>
        <p:nvPicPr>
          <p:cNvPr descr="http://www.kinderland.co.il/var/142/210624-shavuot-2007.jpg" id="118" name="Google Shape;11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1934" y="4089396"/>
            <a:ext cx="2925001" cy="234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ynet.co.il/PicServer2/02012008/1501118/YE0625592_wa.jpg" id="119" name="Google Shape;11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0542" y="3786190"/>
            <a:ext cx="3497144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7"/>
          <p:cNvSpPr txBox="1"/>
          <p:nvPr/>
        </p:nvSpPr>
        <p:spPr>
          <a:xfrm>
            <a:off x="857224" y="6345816"/>
            <a:ext cx="55007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הקוצרים ברינה – ילדים בקיבוצים חוגגים את חג הביכורים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שמות החג – "חג מתן תורה"</a:t>
            </a:r>
            <a:endParaRPr b="1" sz="3800"/>
          </a:p>
        </p:txBody>
      </p:sp>
      <p:sp>
        <p:nvSpPr>
          <p:cNvPr id="127" name="Google Shape;127;p18"/>
          <p:cNvSpPr txBox="1"/>
          <p:nvPr>
            <p:ph idx="1" type="body"/>
          </p:nvPr>
        </p:nvSpPr>
        <p:spPr>
          <a:xfrm>
            <a:off x="457200" y="128586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   חג</a:t>
            </a:r>
            <a:r>
              <a:rPr b="1" lang="iw-IL" sz="2800"/>
              <a:t> השבועות הוא יום מתן תורה </a:t>
            </a:r>
            <a:r>
              <a:rPr lang="iw-IL" sz="2800"/>
              <a:t>– בו אנו מציינים את מעמד הר סיני ואת נתינת התורה לעם ישראל.</a:t>
            </a:r>
            <a:endParaRPr/>
          </a:p>
          <a:p>
            <a:pPr indent="-342900" lvl="0" marL="3429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	בורא העולם הופיע על הר סיני, במאורע חד פעמי בתולדות האנושות. כדי למסור את התורה לעיני מליוני אנשים - שש מאות אלף גברים, מלבד טף, נשים ואנשי הערב רב.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iw-IL" sz="2800"/>
              <a:t>	</a:t>
            </a:r>
            <a:br>
              <a:rPr lang="iw-IL" sz="3000"/>
            </a:br>
            <a:endParaRPr sz="3000"/>
          </a:p>
        </p:txBody>
      </p:sp>
      <p:sp>
        <p:nvSpPr>
          <p:cNvPr id="128" name="Google Shape;128;p18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Documents and Settings\Administrator\My Documents\My Pictures\שבועות\מעמד הר סיני.JPG" id="129" name="Google Shape;129;p18"/>
          <p:cNvPicPr preferRelativeResize="0"/>
          <p:nvPr/>
        </p:nvPicPr>
        <p:blipFill rotWithShape="1">
          <a:blip r:embed="rId3">
            <a:alphaModFix/>
          </a:blip>
          <a:srcRect b="29491" l="0" r="25390" t="0"/>
          <a:stretch/>
        </p:blipFill>
        <p:spPr>
          <a:xfrm>
            <a:off x="500034" y="3786190"/>
            <a:ext cx="3809420" cy="28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3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חג השבועות הוא יום מתן תורה</a:t>
            </a:r>
            <a:endParaRPr b="1" sz="3800"/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57200" y="128586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iw-IL" sz="1500"/>
              <a:t>	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</a:t>
            </a:r>
            <a:r>
              <a:rPr lang="iw-IL" sz="2800"/>
              <a:t>המעמד התקיים בשישי לחודש סיון, הוא היום בו אנו חוגגים את חג השבועות. </a:t>
            </a:r>
            <a:br>
              <a:rPr lang="iw-IL" sz="3000"/>
            </a:br>
            <a:endParaRPr sz="3000"/>
          </a:p>
        </p:txBody>
      </p:sp>
      <p:sp>
        <p:nvSpPr>
          <p:cNvPr id="136" name="Google Shape;136;p19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- 2מעמד הר סיני.JPG" id="137" name="Google Shape;137;p19"/>
          <p:cNvPicPr preferRelativeResize="0"/>
          <p:nvPr/>
        </p:nvPicPr>
        <p:blipFill rotWithShape="1">
          <a:blip r:embed="rId3">
            <a:alphaModFix/>
          </a:blip>
          <a:srcRect b="25000" l="12499" r="37500" t="40624"/>
          <a:stretch/>
        </p:blipFill>
        <p:spPr>
          <a:xfrm>
            <a:off x="1928794" y="3143248"/>
            <a:ext cx="5214974" cy="28682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5 - מעמד הר סיני.JPG" id="138" name="Google Shape;138;p19"/>
          <p:cNvPicPr preferRelativeResize="0"/>
          <p:nvPr/>
        </p:nvPicPr>
        <p:blipFill rotWithShape="1">
          <a:blip r:embed="rId4">
            <a:alphaModFix/>
          </a:blip>
          <a:srcRect b="25000" l="14166" r="38333" t="38541"/>
          <a:stretch/>
        </p:blipFill>
        <p:spPr>
          <a:xfrm>
            <a:off x="4429124" y="4000504"/>
            <a:ext cx="4071966" cy="2500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</a:t>
            </a:r>
            <a:endParaRPr b="1" sz="3800"/>
          </a:p>
        </p:txBody>
      </p:sp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250825" y="1214422"/>
            <a:ext cx="86423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תיקון ליל שבועות</a:t>
            </a:r>
            <a:r>
              <a:rPr lang="iw-IL" sz="3000"/>
              <a:t> -</a:t>
            </a:r>
            <a:r>
              <a:rPr b="1" lang="iw-IL" sz="3000"/>
              <a:t> </a:t>
            </a:r>
            <a:r>
              <a:rPr lang="iw-IL" sz="3000"/>
              <a:t>בחג השבועות נוהגים להישאר ערים כל הלילה וללמוד תורה כתיקון למוכנות בני ישראל בקבלת התורה: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	רצה הקדוש-ברוך-הוא , כי בני ישראל יהיו מוכנים היטב לקבלת התורה, על כן- צווה משה רבנו ביום ד' בניסן :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br>
              <a:rPr lang="iw-IL" sz="1000"/>
            </a:br>
            <a:r>
              <a:rPr b="1" lang="iw-IL" sz="3000"/>
              <a:t>"לך אל העם וקדשתם היום ומחר... והיו נכונים ליום     השלישי</a:t>
            </a:r>
            <a:r>
              <a:rPr b="1" lang="iw-IL" sz="2000"/>
              <a:t>...." </a:t>
            </a:r>
            <a:r>
              <a:rPr lang="iw-IL" sz="2000"/>
              <a:t>(שמות י"ט, י-יא ).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/>
          </a:p>
        </p:txBody>
      </p:sp>
      <p:sp>
        <p:nvSpPr>
          <p:cNvPr id="145" name="Google Shape;145;p20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6 - מעמד הר סיני.JPG" id="146" name="Google Shape;146;p20"/>
          <p:cNvPicPr preferRelativeResize="0"/>
          <p:nvPr/>
        </p:nvPicPr>
        <p:blipFill rotWithShape="1">
          <a:blip r:embed="rId3">
            <a:alphaModFix/>
          </a:blip>
          <a:srcRect b="24999" l="13333" r="38332" t="39584"/>
          <a:stretch/>
        </p:blipFill>
        <p:spPr>
          <a:xfrm>
            <a:off x="428596" y="3872272"/>
            <a:ext cx="4605882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 - תיקון ליל שבועות </a:t>
            </a:r>
            <a:endParaRPr b="1" sz="3800"/>
          </a:p>
        </p:txBody>
      </p:sp>
      <p:sp>
        <p:nvSpPr>
          <p:cNvPr id="152" name="Google Shape;152;p21"/>
          <p:cNvSpPr txBox="1"/>
          <p:nvPr>
            <p:ph idx="1" type="body"/>
          </p:nvPr>
        </p:nvSpPr>
        <p:spPr>
          <a:xfrm>
            <a:off x="250825" y="1125538"/>
            <a:ext cx="86423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lang="iw-IL" sz="1800"/>
              <a:t>	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</a:t>
            </a:r>
            <a:r>
              <a:rPr lang="iw-IL" sz="3000"/>
              <a:t>אף על פי כן ישנו בני ישראל כל אותו הלילה שלפני מתן -תורה , כמו בשאר הלילות , והקדוש -ברוך- הוא היה צריך להעיר אותם בקולות וברקים.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</a:pPr>
            <a:r>
              <a:t/>
            </a:r>
            <a:endParaRPr sz="2500"/>
          </a:p>
        </p:txBody>
      </p:sp>
      <p:sp>
        <p:nvSpPr>
          <p:cNvPr id="153" name="Google Shape;153;p21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storage.tipo.co.il/scops/11/storm_b1.jpg" id="154" name="Google Shape;154;p21"/>
          <p:cNvPicPr preferRelativeResize="0"/>
          <p:nvPr/>
        </p:nvPicPr>
        <p:blipFill rotWithShape="1">
          <a:blip r:embed="rId3">
            <a:alphaModFix/>
          </a:blip>
          <a:srcRect b="0" l="0" r="0" t="10600"/>
          <a:stretch/>
        </p:blipFill>
        <p:spPr>
          <a:xfrm>
            <a:off x="928662" y="3000372"/>
            <a:ext cx="4083799" cy="2520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7 - מעמד הר סיני.JPG" id="155" name="Google Shape;155;p21"/>
          <p:cNvPicPr preferRelativeResize="0"/>
          <p:nvPr/>
        </p:nvPicPr>
        <p:blipFill rotWithShape="1">
          <a:blip r:embed="rId4">
            <a:alphaModFix/>
          </a:blip>
          <a:srcRect b="26041" l="13333" r="38333" t="40625"/>
          <a:stretch/>
        </p:blipFill>
        <p:spPr>
          <a:xfrm>
            <a:off x="3571868" y="3857628"/>
            <a:ext cx="4567500" cy="25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 - תיקון ליל שבועות </a:t>
            </a:r>
            <a:endParaRPr b="1" sz="3800"/>
          </a:p>
        </p:txBody>
      </p:sp>
      <p:sp>
        <p:nvSpPr>
          <p:cNvPr id="161" name="Google Shape;161;p22"/>
          <p:cNvSpPr txBox="1"/>
          <p:nvPr>
            <p:ph idx="1" type="body"/>
          </p:nvPr>
        </p:nvSpPr>
        <p:spPr>
          <a:xfrm>
            <a:off x="457200" y="1500174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יש הגורסים כי נשארים ערים כל הלילה מכיוון שהחג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הוא קצר ותוכנו מרובה, אין לבזבז זמן על שינה, וצריך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לנצל את שעות החג עד תום.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/>
          </a:p>
        </p:txBody>
      </p:sp>
      <p:pic>
        <p:nvPicPr>
          <p:cNvPr descr="78030" id="162" name="Google Shape;16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088" y="3643314"/>
            <a:ext cx="3840763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2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</a:t>
            </a:r>
            <a:endParaRPr b="1" sz="3800"/>
          </a:p>
        </p:txBody>
      </p:sp>
      <p:sp>
        <p:nvSpPr>
          <p:cNvPr id="169" name="Google Shape;169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אכילת מאכלי חלב </a:t>
            </a:r>
            <a:r>
              <a:rPr lang="iw-IL" sz="3000"/>
              <a:t>- נוהגים לאכול מאכלי חלב כי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התורה משולה לחלב ודבש, חלב הוא המזון היחיד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שאפשר להתקיים עליו בלבד.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br>
              <a:rPr lang="iw-IL" sz="3000"/>
            </a:br>
            <a:endParaRPr sz="3000"/>
          </a:p>
        </p:txBody>
      </p:sp>
      <p:pic>
        <p:nvPicPr>
          <p:cNvPr descr="pasta-salad-(1)_small.jpg" id="170" name="Google Shape;17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95404" y="3763710"/>
            <a:ext cx="1920000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eese-salad-(1)_small.jpg" id="171" name="Google Shape;171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158" y="3692272"/>
            <a:ext cx="1920000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errine_1448_small.jpg" id="172" name="Google Shape;17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9190" y="3429000"/>
            <a:ext cx="1920000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uflet(4)_small.jpg" id="173" name="Google Shape;17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80562" y="3429000"/>
            <a:ext cx="1920000" cy="28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3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 – אכילת מאכלי חלב</a:t>
            </a:r>
            <a:endParaRPr b="1" sz="3800"/>
          </a:p>
        </p:txBody>
      </p:sp>
      <p:sp>
        <p:nvSpPr>
          <p:cNvPr id="180" name="Google Shape;180;p24"/>
          <p:cNvSpPr txBox="1"/>
          <p:nvPr>
            <p:ph idx="1" type="body"/>
          </p:nvPr>
        </p:nvSpPr>
        <p:spPr>
          <a:xfrm>
            <a:off x="457200" y="1214422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t/>
            </a:r>
            <a:endParaRPr b="1" sz="500"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יש האומרים: לאחר שנתן ה` את התורה לבני ישראל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בהר סיני, הם קיבלו על עצמם לקיים את כל חוקי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התורה, עם כל דיני הכשרות החדשים, ולא הספיקו 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להכין מאכלי בשר כשרים, לכן נאלצו להסתפק </a:t>
            </a:r>
            <a:endParaRPr/>
          </a:p>
          <a:p>
            <a:pPr indent="-342900" lvl="0" marL="342900" rtl="1" algn="r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במאכלי חלב בלבד.</a:t>
            </a:r>
            <a:br>
              <a:rPr lang="iw-IL" sz="3000"/>
            </a:br>
            <a:endParaRPr sz="3000"/>
          </a:p>
        </p:txBody>
      </p:sp>
      <p:sp>
        <p:nvSpPr>
          <p:cNvPr id="181" name="Google Shape;181;p24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chef-lavan.co.il/DesktopModules/Articles/MakeThumbnail.aspx?Image=%2fPortals%2f0%2fmagazin2%2fkobi_shav10.jpg&amp;tabid=57&amp;w=400" id="182" name="Google Shape;18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57950" y="4286256"/>
            <a:ext cx="238125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tochini(1)_small.jpg" id="183" name="Google Shape;183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472" y="3929036"/>
            <a:ext cx="1714512" cy="25717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tato2_small.jpg" id="184" name="Google Shape;18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29124" y="3857628"/>
            <a:ext cx="1947115" cy="270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ak_teredb_small.jpg" id="185" name="Google Shape;18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00298" y="3643314"/>
            <a:ext cx="1785950" cy="2964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</a:t>
            </a:r>
            <a:endParaRPr b="1" sz="3800"/>
          </a:p>
        </p:txBody>
      </p:sp>
      <p:sp>
        <p:nvSpPr>
          <p:cNvPr id="191" name="Google Shape;191;p25"/>
          <p:cNvSpPr txBox="1"/>
          <p:nvPr>
            <p:ph idx="1" type="body"/>
          </p:nvPr>
        </p:nvSpPr>
        <p:spPr>
          <a:xfrm>
            <a:off x="457200" y="128587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מנהג המים </a:t>
            </a:r>
            <a:r>
              <a:rPr lang="iw-IL" sz="3000"/>
              <a:t>- התורה משולה למים, כמו שהמים מחיים את נפש האדם כך התורה.</a:t>
            </a:r>
            <a:endParaRPr/>
          </a:p>
          <a:p>
            <a:pPr indent="-342900" lvl="0" marL="3429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   המים מטהרים כמו שבני ישראל טיהרו עצמם לפני קבלת תורה.</a:t>
            </a:r>
            <a:br>
              <a:rPr lang="iw-IL" sz="3000"/>
            </a:br>
            <a:br>
              <a:rPr lang="iw-IL" sz="3000"/>
            </a:br>
            <a:endParaRPr sz="3000"/>
          </a:p>
        </p:txBody>
      </p:sp>
      <p:sp>
        <p:nvSpPr>
          <p:cNvPr id="192" name="Google Shape;192;p25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bcsx8" id="193" name="Google Shape;1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38" y="3929066"/>
            <a:ext cx="3690255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be.sisma.org.il/school/dgania/madaim/neemanim/rotem/PublishingImages/%D7%A8%D7%95%D7%AA%D7%9D%20%D7%9B%D7%94%D7%9F%20%D7%9E%D7%99%D7%9D.jpg" id="194" name="Google Shape;19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7138" y="3552206"/>
            <a:ext cx="4113952" cy="25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</a:t>
            </a:r>
            <a:endParaRPr b="1" sz="3800"/>
          </a:p>
        </p:txBody>
      </p:sp>
      <p:sp>
        <p:nvSpPr>
          <p:cNvPr id="200" name="Google Shape;200;p26"/>
          <p:cNvSpPr txBox="1"/>
          <p:nvPr>
            <p:ph idx="1" type="body"/>
          </p:nvPr>
        </p:nvSpPr>
        <p:spPr>
          <a:xfrm>
            <a:off x="457200" y="1285875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	קישוט הבית בהרבה ירק </a:t>
            </a:r>
            <a:r>
              <a:rPr lang="iw-IL" sz="3000"/>
              <a:t>- זכר למתן תורה שהיה בהר ירוק, זכר לנס שנעשה למשה רבנו כשנולד והסתירו אותו בענפי סוף, או ביטוי אופיו החקלאי של החג.</a:t>
            </a:r>
            <a:br>
              <a:rPr lang="iw-IL" sz="3000"/>
            </a:br>
            <a:endParaRPr sz="3000"/>
          </a:p>
        </p:txBody>
      </p:sp>
      <p:sp>
        <p:nvSpPr>
          <p:cNvPr id="201" name="Google Shape;201;p26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panim.org.il/text/upload/shavuot%201.JPG" id="202" name="Google Shape;20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4036" y="3286124"/>
            <a:ext cx="2168405" cy="32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7"/>
          <p:cNvSpPr txBox="1"/>
          <p:nvPr>
            <p:ph type="title"/>
          </p:nvPr>
        </p:nvSpPr>
        <p:spPr>
          <a:xfrm>
            <a:off x="457200" y="214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מנהגי החג</a:t>
            </a:r>
            <a:endParaRPr b="1" sz="3800"/>
          </a:p>
        </p:txBody>
      </p:sp>
      <p:sp>
        <p:nvSpPr>
          <p:cNvPr id="208" name="Google Shape;208;p27"/>
          <p:cNvSpPr txBox="1"/>
          <p:nvPr>
            <p:ph idx="1" type="body"/>
          </p:nvPr>
        </p:nvSpPr>
        <p:spPr>
          <a:xfrm>
            <a:off x="468313" y="1403368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lang="iw-IL" sz="3000"/>
              <a:t>קריאת מגילת רות </a:t>
            </a:r>
            <a:r>
              <a:rPr lang="iw-IL" sz="3000"/>
              <a:t>- בחג נוהגים לקרוא את מגילת רות,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אחד הסיפורים היפים בתנ"ך המתרחש באביב.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נערה מואבייה בשם רות נישאת לצעיר יהודי מארץ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יהודה.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/>
          </a:p>
        </p:txBody>
      </p:sp>
      <p:sp>
        <p:nvSpPr>
          <p:cNvPr id="209" name="Google Shape;209;p27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ynet.co.il/PicServer2/20122005/797870/Nicolas-Poussin_wa.jpg" id="210" name="Google Shape;21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14612" y="3657958"/>
            <a:ext cx="3721623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8"/>
          <p:cNvSpPr txBox="1"/>
          <p:nvPr>
            <p:ph type="title"/>
          </p:nvPr>
        </p:nvSpPr>
        <p:spPr>
          <a:xfrm>
            <a:off x="457200" y="214313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iw-IL" sz="3800"/>
            </a:br>
            <a:r>
              <a:rPr b="1" lang="iw-IL" sz="3800"/>
              <a:t>קריאת מגילת רות </a:t>
            </a:r>
            <a:br>
              <a:rPr b="1" lang="iw-IL" sz="3800"/>
            </a:br>
            <a:endParaRPr b="1" sz="3800"/>
          </a:p>
        </p:txBody>
      </p:sp>
      <p:sp>
        <p:nvSpPr>
          <p:cNvPr id="216" name="Google Shape;216;p28"/>
          <p:cNvSpPr txBox="1"/>
          <p:nvPr>
            <p:ph idx="1" type="body"/>
          </p:nvPr>
        </p:nvSpPr>
        <p:spPr>
          <a:xfrm>
            <a:off x="468313" y="1474806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אחרי מות בעלה היא עוזבת את עמה ומולדתה והולכת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לגור עם חמותה נעמי בעיר בית לחם.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הימים ימי קציר, ורות יוצאת ללקט שיבולים אחרי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הקוצרים.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sz="3000"/>
          </a:p>
        </p:txBody>
      </p:sp>
      <p:sp>
        <p:nvSpPr>
          <p:cNvPr id="217" name="Google Shape;217;p28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586" id="218" name="Google Shape;21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58832" y="3857628"/>
            <a:ext cx="3599118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 txBox="1"/>
          <p:nvPr>
            <p:ph type="title"/>
          </p:nvPr>
        </p:nvSpPr>
        <p:spPr>
          <a:xfrm>
            <a:off x="457200" y="274638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iw-IL" sz="3800"/>
            </a:br>
            <a:r>
              <a:rPr b="1" lang="iw-IL" sz="3800"/>
              <a:t>קריאת מגילת רות </a:t>
            </a:r>
            <a:br>
              <a:rPr b="1" lang="iw-IL" sz="3800"/>
            </a:br>
            <a:endParaRPr b="1" sz="3800"/>
          </a:p>
        </p:txBody>
      </p:sp>
      <p:sp>
        <p:nvSpPr>
          <p:cNvPr id="224" name="Google Shape;224;p29"/>
          <p:cNvSpPr txBox="1"/>
          <p:nvPr>
            <p:ph idx="1" type="body"/>
          </p:nvPr>
        </p:nvSpPr>
        <p:spPr>
          <a:xfrm>
            <a:off x="468313" y="1214422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היא נקלעת לשדהו של בועז, אחד מנכבדי בית לחם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וקרוב משפחה של נעמי.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כאשר בועז רואה את רות היא מוצאת חן בעיניו, הוא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שומע על אופייה הטוב, ששמרה אמונים לחמותה ולא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רצתה להיפרד ממנה, ואהבתו אליה גדלה עוד יותר.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br>
              <a:rPr lang="iw-IL" sz="3000"/>
            </a:br>
            <a:endParaRPr sz="3000"/>
          </a:p>
        </p:txBody>
      </p:sp>
      <p:sp>
        <p:nvSpPr>
          <p:cNvPr id="225" name="Google Shape;225;p29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05c81de0924c3c7fb4cb1ac8f5a7aaf" id="226" name="Google Shape;22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5396" y="3929066"/>
            <a:ext cx="3413207" cy="27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0"/>
          <p:cNvSpPr txBox="1"/>
          <p:nvPr>
            <p:ph type="title"/>
          </p:nvPr>
        </p:nvSpPr>
        <p:spPr>
          <a:xfrm>
            <a:off x="457200" y="274638"/>
            <a:ext cx="8229600" cy="706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lang="iw-IL" sz="3800"/>
            </a:br>
            <a:r>
              <a:rPr b="1" lang="iw-IL" sz="3800"/>
              <a:t>קריאת מגילת רות </a:t>
            </a:r>
            <a:br>
              <a:rPr b="1" lang="iw-IL" sz="3800"/>
            </a:br>
            <a:endParaRPr b="1" sz="3800"/>
          </a:p>
        </p:txBody>
      </p:sp>
      <p:sp>
        <p:nvSpPr>
          <p:cNvPr id="232" name="Google Shape;232;p30"/>
          <p:cNvSpPr txBox="1"/>
          <p:nvPr>
            <p:ph idx="1" type="body"/>
          </p:nvPr>
        </p:nvSpPr>
        <p:spPr>
          <a:xfrm>
            <a:off x="468313" y="1268413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לבסוף נושא בועז את רות לאישה, והיא יולדת לו את</a:t>
            </a:r>
            <a:endParaRPr/>
          </a:p>
          <a:p>
            <a:pPr indent="-342900" lvl="0" marL="342900" rtl="1" algn="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iw-IL" sz="3000"/>
              <a:t>"עובד" - הוא אבי "ישי" - אבי </a:t>
            </a:r>
            <a:r>
              <a:rPr b="1" lang="iw-IL" sz="3000"/>
              <a:t>"דוד" מלך ישראל</a:t>
            </a:r>
            <a:r>
              <a:rPr lang="iw-IL" sz="3000"/>
              <a:t>.</a:t>
            </a:r>
            <a:br>
              <a:rPr lang="iw-IL" sz="3000"/>
            </a:br>
            <a:endParaRPr sz="3000"/>
          </a:p>
        </p:txBody>
      </p:sp>
      <p:sp>
        <p:nvSpPr>
          <p:cNvPr id="233" name="Google Shape;233;p30"/>
          <p:cNvSpPr/>
          <p:nvPr/>
        </p:nvSpPr>
        <p:spPr>
          <a:xfrm>
            <a:off x="179388" y="188913"/>
            <a:ext cx="8785225" cy="64801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370-1" id="234" name="Google Shape;23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216" y="3214686"/>
            <a:ext cx="3309398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thefishersofmenministries.com/Trinity%20College%20of%20Biblical%20Studies-King%20David%20and%20Goliath.jpg" id="235" name="Google Shape;23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57818" y="2786058"/>
            <a:ext cx="2528324" cy="3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slides.co.il/media/images/1212700261.jpg" id="240" name="Google Shape;24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1"/>
            <a:ext cx="9144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5.JPG" id="241" name="Google Shape;241;p31"/>
          <p:cNvPicPr preferRelativeResize="0"/>
          <p:nvPr/>
        </p:nvPicPr>
        <p:blipFill rotWithShape="1">
          <a:blip r:embed="rId4">
            <a:alphaModFix/>
          </a:blip>
          <a:srcRect b="50000" l="0" r="64063" t="0"/>
          <a:stretch/>
        </p:blipFill>
        <p:spPr>
          <a:xfrm>
            <a:off x="2643174" y="571480"/>
            <a:ext cx="2619372" cy="2915483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יצוב ברירת מחדל">
  <a:themeElements>
    <a:clrScheme name="עיצוב ברירת מחדל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