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17"/>
  </p:notesMasterIdLst>
  <p:sldIdLst>
    <p:sldId id="268" r:id="rId2"/>
    <p:sldId id="259" r:id="rId3"/>
    <p:sldId id="270" r:id="rId4"/>
    <p:sldId id="260" r:id="rId5"/>
    <p:sldId id="261" r:id="rId6"/>
    <p:sldId id="271" r:id="rId7"/>
    <p:sldId id="257" r:id="rId8"/>
    <p:sldId id="262" r:id="rId9"/>
    <p:sldId id="258" r:id="rId10"/>
    <p:sldId id="263" r:id="rId11"/>
    <p:sldId id="264" r:id="rId12"/>
    <p:sldId id="265" r:id="rId13"/>
    <p:sldId id="266" r:id="rId14"/>
    <p:sldId id="267" r:id="rId15"/>
    <p:sldId id="269" r:id="rId16"/>
  </p:sldIdLst>
  <p:sldSz cx="12192000" cy="6858000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5000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8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slide" Target="slides/slide12.xml" /><Relationship Id="rId18" Type="http://schemas.openxmlformats.org/officeDocument/2006/relationships/presProps" Target="presProps.xml" /><Relationship Id="rId3" Type="http://schemas.openxmlformats.org/officeDocument/2006/relationships/slide" Target="slides/slide2.xml" /><Relationship Id="rId21" Type="http://schemas.openxmlformats.org/officeDocument/2006/relationships/tableStyles" Target="tableStyles.xml" /><Relationship Id="rId7" Type="http://schemas.openxmlformats.org/officeDocument/2006/relationships/slide" Target="slides/slide6.xml" /><Relationship Id="rId12" Type="http://schemas.openxmlformats.org/officeDocument/2006/relationships/slide" Target="slides/slide11.xml" /><Relationship Id="rId17" Type="http://schemas.openxmlformats.org/officeDocument/2006/relationships/notesMaster" Target="notesMasters/notesMaster1.xml" /><Relationship Id="rId2" Type="http://schemas.openxmlformats.org/officeDocument/2006/relationships/slide" Target="slides/slide1.xml" /><Relationship Id="rId16" Type="http://schemas.openxmlformats.org/officeDocument/2006/relationships/slide" Target="slides/slide15.xml" /><Relationship Id="rId20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slide" Target="slides/slide14.xml" /><Relationship Id="rId10" Type="http://schemas.openxmlformats.org/officeDocument/2006/relationships/slide" Target="slides/slide9.xml" /><Relationship Id="rId19" Type="http://schemas.openxmlformats.org/officeDocument/2006/relationships/viewProps" Target="viewProps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slide" Target="slides/slide13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 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עליונה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1A3FA9B2-D8CB-4D10-9377-6CFD64193999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4" name="מציין מיקום של תמונת שקופית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he-IL"/>
          </a:p>
        </p:txBody>
      </p:sp>
      <p:sp>
        <p:nvSpPr>
          <p:cNvPr id="5" name="מציין מיקום של הערו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he-IL"/>
              <a:t>לחץ כדי לערוך סגנונות טקסט של תבנית בסיס</a:t>
            </a:r>
          </a:p>
          <a:p>
            <a:pPr lvl="1"/>
            <a:r>
              <a:rPr lang="he-IL"/>
              <a:t>רמה שנייה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DCA8B4D-65E8-40FA-B46A-0AC18C0A7F82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26799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 /><Relationship Id="rId1" Type="http://schemas.openxmlformats.org/officeDocument/2006/relationships/notesMaster" Target="../notesMasters/notesMaster1.xml" 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 /><Relationship Id="rId1" Type="http://schemas.openxmlformats.org/officeDocument/2006/relationships/notesMaster" Target="../notesMasters/notesMaster1.xml" 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 /><Relationship Id="rId1" Type="http://schemas.openxmlformats.org/officeDocument/2006/relationships/notesMaster" Target="../notesMasters/notesMaster1.xml" 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 /><Relationship Id="rId1" Type="http://schemas.openxmlformats.org/officeDocument/2006/relationships/notesMaster" Target="../notesMasters/notesMaster1.xml" 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בשלב זה שואלים את התלמידים מה עוד יכול לגרום לשריפה בבית שאינו מופיע בשקופית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A8B4D-65E8-40FA-B46A-0AC18C0A7F82}" type="slidenum">
              <a:rPr lang="he-IL" smtClean="0"/>
              <a:t>7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407523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נתרגל עם התלמידים באמצעות סימולציה מקרה של פריצת דליקה ונתפנה מהכיתה בצורה מסודרת. 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A8B4D-65E8-40FA-B46A-0AC18C0A7F82}" type="slidenum">
              <a:rPr lang="he-IL" smtClean="0"/>
              <a:t>8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88127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בשלב זה שואלים את התלמידים מה עוד יכול לגרום לכוויה שאינו מופיע במצגת?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A8B4D-65E8-40FA-B46A-0AC18C0A7F82}" type="slidenum">
              <a:rPr lang="he-IL" smtClean="0"/>
              <a:t>9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6178384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he-IL" dirty="0"/>
              <a:t>נתרגל עם התלמידים בעזרת סימולציה טיפול בכוויה- ניגש לברז ונחזיק את היד מתחת למים פושרים</a:t>
            </a:r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DCA8B4D-65E8-40FA-B46A-0AC18C0A7F82}" type="slidenum">
              <a:rPr lang="he-IL" smtClean="0"/>
              <a:t>10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395483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e-IL"/>
              <a:t>לחץ כדי לערוך סגנון כותרת משנה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142072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155588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492107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7448073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196978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048086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596210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654324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661571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0474353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20064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2">
                <a:lumMod val="40000"/>
                <a:lumOff val="60000"/>
              </a:schemeClr>
            </a:gs>
            <a:gs pos="74000">
              <a:schemeClr val="accent2">
                <a:lumMod val="20000"/>
                <a:lumOff val="80000"/>
              </a:schemeClr>
            </a:gs>
            <a:gs pos="83000">
              <a:schemeClr val="accent2">
                <a:lumMod val="20000"/>
                <a:lumOff val="80000"/>
              </a:schemeClr>
            </a:gs>
            <a:gs pos="100000">
              <a:schemeClr val="bg1"/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/>
              <a:t>לחץ כדי לערוך סגנון כותרת של תבנית בסיס</a:t>
            </a:r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15D055-A432-4402-B051-331FAE17C852}" type="datetimeFigureOut">
              <a:rPr lang="he-IL" smtClean="0"/>
              <a:t>ו'/אייר/תשפ"א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216150-68DF-4936-BA47-FBBD8245E7E9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5191086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 /><Relationship Id="rId2" Type="http://schemas.openxmlformats.org/officeDocument/2006/relationships/image" Target="../media/image2.png" /><Relationship Id="rId1" Type="http://schemas.openxmlformats.org/officeDocument/2006/relationships/slideLayout" Target="../slideLayouts/slideLayout1.xml" 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 /><Relationship Id="rId3" Type="http://schemas.openxmlformats.org/officeDocument/2006/relationships/image" Target="../media/image5.png" /><Relationship Id="rId7" Type="http://schemas.openxmlformats.org/officeDocument/2006/relationships/image" Target="../media/image8.png" /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1.xml" /><Relationship Id="rId6" Type="http://schemas.microsoft.com/office/2007/relationships/hdphoto" Target="../media/hdphoto1.wdp" /><Relationship Id="rId5" Type="http://schemas.openxmlformats.org/officeDocument/2006/relationships/image" Target="../media/image7.png" /><Relationship Id="rId4" Type="http://schemas.openxmlformats.org/officeDocument/2006/relationships/image" Target="../media/image6.png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 /><Relationship Id="rId1" Type="http://schemas.openxmlformats.org/officeDocument/2006/relationships/slideLayout" Target="../slideLayouts/slideLayout1.xml" 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 /><Relationship Id="rId2" Type="http://schemas.openxmlformats.org/officeDocument/2006/relationships/image" Target="../media/image11.png" /><Relationship Id="rId1" Type="http://schemas.openxmlformats.org/officeDocument/2006/relationships/slideLayout" Target="../slideLayouts/slideLayout1.xml" 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 /><Relationship Id="rId3" Type="http://schemas.openxmlformats.org/officeDocument/2006/relationships/image" Target="../media/image14.png" /><Relationship Id="rId7" Type="http://schemas.openxmlformats.org/officeDocument/2006/relationships/image" Target="../media/image18.png" /><Relationship Id="rId2" Type="http://schemas.openxmlformats.org/officeDocument/2006/relationships/notesSlide" Target="../notesSlides/notesSlide1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17.png" /><Relationship Id="rId5" Type="http://schemas.openxmlformats.org/officeDocument/2006/relationships/image" Target="../media/image16.png" /><Relationship Id="rId4" Type="http://schemas.openxmlformats.org/officeDocument/2006/relationships/image" Target="../media/image15.png" 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 /><Relationship Id="rId2" Type="http://schemas.openxmlformats.org/officeDocument/2006/relationships/notesSlide" Target="../notesSlides/notesSlide2.xml" /><Relationship Id="rId1" Type="http://schemas.openxmlformats.org/officeDocument/2006/relationships/slideLayout" Target="../slideLayouts/slideLayout1.xml" 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 /><Relationship Id="rId3" Type="http://schemas.openxmlformats.org/officeDocument/2006/relationships/image" Target="../media/image21.png" /><Relationship Id="rId7" Type="http://schemas.openxmlformats.org/officeDocument/2006/relationships/image" Target="../media/image25.png" /><Relationship Id="rId2" Type="http://schemas.openxmlformats.org/officeDocument/2006/relationships/notesSlide" Target="../notesSlides/notesSlide3.xml" /><Relationship Id="rId1" Type="http://schemas.openxmlformats.org/officeDocument/2006/relationships/slideLayout" Target="../slideLayouts/slideLayout1.xml" /><Relationship Id="rId6" Type="http://schemas.openxmlformats.org/officeDocument/2006/relationships/image" Target="../media/image24.png" /><Relationship Id="rId5" Type="http://schemas.openxmlformats.org/officeDocument/2006/relationships/image" Target="../media/image23.png" /><Relationship Id="rId4" Type="http://schemas.openxmlformats.org/officeDocument/2006/relationships/image" Target="../media/image22.png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 /><Relationship Id="rId2" Type="http://schemas.openxmlformats.org/officeDocument/2006/relationships/notesSlide" Target="../notesSlides/notesSlide4.xml" /><Relationship Id="rId1" Type="http://schemas.openxmlformats.org/officeDocument/2006/relationships/slideLayout" Target="../slideLayouts/slideLayout1.xml" 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 /><Relationship Id="rId2" Type="http://schemas.openxmlformats.org/officeDocument/2006/relationships/image" Target="../media/image27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29.jpg" 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 /><Relationship Id="rId2" Type="http://schemas.openxmlformats.org/officeDocument/2006/relationships/image" Target="../media/image30.jpeg" /><Relationship Id="rId1" Type="http://schemas.openxmlformats.org/officeDocument/2006/relationships/slideLayout" Target="../slideLayouts/slideLayout1.xml" /><Relationship Id="rId4" Type="http://schemas.openxmlformats.org/officeDocument/2006/relationships/image" Target="../media/image32.jpeg" 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 /><Relationship Id="rId2" Type="http://schemas.openxmlformats.org/officeDocument/2006/relationships/image" Target="../media/image33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36.jpg" /><Relationship Id="rId4" Type="http://schemas.openxmlformats.org/officeDocument/2006/relationships/image" Target="../media/image35.jpg" 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gif" /><Relationship Id="rId2" Type="http://schemas.openxmlformats.org/officeDocument/2006/relationships/image" Target="../media/image37.jpeg" /><Relationship Id="rId1" Type="http://schemas.openxmlformats.org/officeDocument/2006/relationships/slideLayout" Target="../slideLayouts/slideLayout1.xml" /><Relationship Id="rId5" Type="http://schemas.openxmlformats.org/officeDocument/2006/relationships/image" Target="../media/image40.jpeg" /><Relationship Id="rId4" Type="http://schemas.openxmlformats.org/officeDocument/2006/relationships/image" Target="../media/image39.jpg" 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 /><Relationship Id="rId1" Type="http://schemas.openxmlformats.org/officeDocument/2006/relationships/slideLayout" Target="../slideLayouts/slideLayout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8" y="0"/>
            <a:ext cx="9556124" cy="3046988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9600" b="1" dirty="0">
                <a:latin typeface="Abraham" panose="00000500000000000000" pitchFamily="2" charset="-79"/>
              </a:rPr>
              <a:t>בְּטִיחוּת בְּאֵשׁ וּמְנִיעַת </a:t>
            </a:r>
            <a:r>
              <a:rPr lang="he-IL" sz="9600" b="1" dirty="0" err="1">
                <a:latin typeface="Abraham" panose="00000500000000000000" pitchFamily="2" charset="-79"/>
              </a:rPr>
              <a:t>כְּוִיּוֹת</a:t>
            </a:r>
            <a:endParaRPr lang="he-IL" sz="9600" b="1" dirty="0">
              <a:latin typeface="Abraham" panose="00000500000000000000" pitchFamily="2" charset="-79"/>
            </a:endParaRP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438" y="2880987"/>
            <a:ext cx="11093775" cy="3977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852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8" y="180304"/>
            <a:ext cx="955612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מַהִי שְׂרֵפָה?</a:t>
            </a:r>
          </a:p>
        </p:txBody>
      </p:sp>
      <p:pic>
        <p:nvPicPr>
          <p:cNvPr id="8" name="תמונה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1552161"/>
            <a:ext cx="2885320" cy="26448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636831" y="1530909"/>
            <a:ext cx="8129893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א. שְׂרֵפָה הוּא שֵׁם שֶׁל זַמֶּרֶת.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75778" y="2724668"/>
            <a:ext cx="8129893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ב. שְׂרֵפָה הִיא </a:t>
            </a:r>
            <a:r>
              <a:rPr lang="he-IL" sz="4000" dirty="0" err="1"/>
              <a:t>אֵרוּע</a:t>
            </a:r>
            <a:r>
              <a:rPr lang="he-IL" sz="4000" dirty="0"/>
              <a:t>ַ חֵרוּם וּמְסַכֵּן חַיִּים, בּוֹ אֵשׁ מִתְפַּשֶּׁטֶת.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22467" y="4682910"/>
            <a:ext cx="8129893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ג. שְׂרֵפָה הִיא הִתְפַּשְּׁטוּת אֵשׁ שֶׁאֲנִי יָכוֹל לְכַבּוֹת עִם מַיִם.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984" y="1530909"/>
            <a:ext cx="2640132" cy="30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8750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11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8" y="180304"/>
            <a:ext cx="955612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אֵיךְ נִגְרֶמֶת שְׂרֵפָה?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22503" y="1440513"/>
            <a:ext cx="9464040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א. הַשְּׂרֵפָה יְכוֹלָה לִקְרוֹת </a:t>
            </a:r>
            <a:r>
              <a:rPr lang="he-IL" sz="4000" dirty="0" err="1"/>
              <a:t>בְּכַוָּנָה</a:t>
            </a:r>
            <a:r>
              <a:rPr lang="he-IL" sz="4000" dirty="0"/>
              <a:t> כְּשֶׁמִּישֶׁהוּ מַצִּית אוֹתָהּ.</a:t>
            </a:r>
            <a:endParaRPr lang="he-IL" sz="3200" dirty="0"/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2061" y="180304"/>
            <a:ext cx="1646375" cy="1243768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20656" y="5689980"/>
            <a:ext cx="1977780" cy="1046099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48940" y="1581223"/>
            <a:ext cx="1149496" cy="1344693"/>
          </a:xfrm>
          <a:prstGeom prst="rect">
            <a:avLst/>
          </a:prstGeom>
        </p:spPr>
      </p:pic>
      <p:pic>
        <p:nvPicPr>
          <p:cNvPr id="6" name="תמונה 5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-40000"/>
                    </a14:imgEffect>
                  </a14:imgLayer>
                </a14:imgProps>
              </a:ext>
            </a:extLst>
          </a:blip>
          <a:srcRect r="17136"/>
          <a:stretch/>
        </p:blipFill>
        <p:spPr>
          <a:xfrm>
            <a:off x="10061076" y="3005805"/>
            <a:ext cx="1737360" cy="1240147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38992" y="4313824"/>
            <a:ext cx="1659444" cy="1322859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317938" y="4245952"/>
            <a:ext cx="8102461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ג. הַשְּׂרֵפָה יְכוֹלָה לִקְרוֹת כְּתוֹצָאָה מִמִּשְׂחָק מְסֻכָּן.</a:t>
            </a:r>
            <a:endParaRPr lang="he-IL" sz="3200" dirty="0"/>
          </a:p>
        </p:txBody>
      </p:sp>
      <p:sp>
        <p:nvSpPr>
          <p:cNvPr id="13" name="TextBox 12"/>
          <p:cNvSpPr txBox="1"/>
          <p:nvPr/>
        </p:nvSpPr>
        <p:spPr>
          <a:xfrm>
            <a:off x="329184" y="2641797"/>
            <a:ext cx="9250679" cy="1323439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ב. הַשְּׂרֵפָה יְכוֹלָה לִקְרוֹת בְּטָעוּת – קֶצֶר חַשְׁמַלִּי, שָׁכַחְנוּ לְכַבּוֹת אֶת הָאֵשׁ וְעוֹד.</a:t>
            </a:r>
            <a:endParaRPr lang="he-IL" sz="3200" dirty="0"/>
          </a:p>
        </p:txBody>
      </p:sp>
      <p:sp>
        <p:nvSpPr>
          <p:cNvPr id="14" name="TextBox 13"/>
          <p:cNvSpPr txBox="1"/>
          <p:nvPr/>
        </p:nvSpPr>
        <p:spPr>
          <a:xfrm>
            <a:off x="4553694" y="5624390"/>
            <a:ext cx="5092007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ד. כָּל הַתְּשׁוּבוֹת נְכוֹנוֹת.</a:t>
            </a:r>
            <a:endParaRPr lang="he-IL" sz="3200" dirty="0"/>
          </a:p>
        </p:txBody>
      </p:sp>
      <p:pic>
        <p:nvPicPr>
          <p:cNvPr id="10" name="תמונה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137" y="1438275"/>
            <a:ext cx="541972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8885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8" dur="indefinite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9" dur="indefinite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4" dur="indefinite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5" dur="indefinite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8" y="180304"/>
            <a:ext cx="955612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לָמָּה שְׂרֵפָה מְסֻכֶּנֶת?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1188" y="2626877"/>
            <a:ext cx="1099043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ב. שְׂרֵפָה יְכוֹלָה לִגְרֹם לִפְצִיעוֹת- </a:t>
            </a:r>
            <a:r>
              <a:rPr lang="he-IL" sz="4000" dirty="0" err="1"/>
              <a:t>כְּוִיּוֹת</a:t>
            </a:r>
            <a:r>
              <a:rPr lang="he-IL" sz="4000" dirty="0"/>
              <a:t> אוֹ שְׁאִיפַת עָשָׁן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0" y="3788117"/>
            <a:ext cx="116294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ג. שְׂרֵפָה יְכוֹלָה לַהֲרֹס חֲפָצִים, בָּתִּים, יְעָרוֹת וְעוֹד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783481" y="1465637"/>
            <a:ext cx="923173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א. שְׂרֵפָה לֹא מְסֻכֶּנֶת. אֶפְשָׁר לְכַבּוֹת אוֹתָהּ.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1891" y="4972151"/>
            <a:ext cx="1162942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ד. תְּשׁוּבוֹת </a:t>
            </a:r>
            <a:r>
              <a:rPr lang="he-IL" sz="4000" dirty="0" err="1"/>
              <a:t>ב+ג</a:t>
            </a:r>
            <a:r>
              <a:rPr lang="he-IL" sz="4000" dirty="0"/>
              <a:t> נְכוֹנוֹת.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0337" y="4564490"/>
            <a:ext cx="2086365" cy="162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7076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/>
      <p:bldP spid="9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8" y="180304"/>
            <a:ext cx="955612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מַהִי </a:t>
            </a:r>
            <a:r>
              <a:rPr lang="he-IL" sz="6600" b="1" dirty="0" err="1">
                <a:latin typeface="Abraham" panose="00000500000000000000" pitchFamily="2" charset="-79"/>
              </a:rPr>
              <a:t>כְּוִיָּה</a:t>
            </a:r>
            <a:r>
              <a:rPr lang="he-IL" sz="6600" b="1" dirty="0">
                <a:latin typeface="Abraham" panose="00000500000000000000" pitchFamily="2" charset="-79"/>
              </a:rPr>
              <a:t>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4234" y="3718378"/>
            <a:ext cx="103681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/>
              <a:t>ב. </a:t>
            </a:r>
            <a:r>
              <a:rPr lang="he-IL" sz="4400" dirty="0" err="1"/>
              <a:t>כְּוִיָּה</a:t>
            </a:r>
            <a:r>
              <a:rPr lang="he-IL" sz="4400" dirty="0"/>
              <a:t> הִיא מַכָּה שֶׁנִּגְרְמָה </a:t>
            </a:r>
            <a:r>
              <a:rPr lang="he-IL" sz="4400" dirty="0" err="1"/>
              <a:t>מִקֻּמְקוּם</a:t>
            </a:r>
            <a:r>
              <a:rPr lang="he-IL" sz="4400" dirty="0"/>
              <a:t>.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72" y="0"/>
            <a:ext cx="1938226" cy="204417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89922" y="2415691"/>
            <a:ext cx="103681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dirty="0"/>
              <a:t>א. </a:t>
            </a:r>
            <a:r>
              <a:rPr lang="he-IL" sz="4400" dirty="0" err="1"/>
              <a:t>כְּוִיָּה</a:t>
            </a:r>
            <a:r>
              <a:rPr lang="he-IL" sz="4400" dirty="0"/>
              <a:t> הִיא פֶּצַע שֶׁנִּגְרַם מִמְּקוֹר חֹם אוֹ מֵאֵשׁ.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1938" y="5021066"/>
            <a:ext cx="1036812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/>
              <a:t>ג. </a:t>
            </a:r>
            <a:r>
              <a:rPr lang="he-IL" sz="4400" dirty="0" err="1"/>
              <a:t>כְּוִיָּה</a:t>
            </a:r>
            <a:r>
              <a:rPr lang="he-IL" sz="4400" dirty="0"/>
              <a:t> הִיא טִפּוּל שֶׁנּוֹתְנִים אַחֲרֵי שֶׁנּוֹגְעִים בְּאֵשׁ.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512" y="1306181"/>
            <a:ext cx="1809750" cy="115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2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תמונה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77272" y="0"/>
            <a:ext cx="1938226" cy="2044174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930427" y="468089"/>
            <a:ext cx="955612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dirty="0">
                <a:latin typeface="Abraham" panose="00000500000000000000" pitchFamily="2" charset="-79"/>
              </a:rPr>
              <a:t>לָמָּה </a:t>
            </a:r>
            <a:r>
              <a:rPr lang="he-IL" sz="6600" dirty="0" err="1">
                <a:latin typeface="Abraham" panose="00000500000000000000" pitchFamily="2" charset="-79"/>
              </a:rPr>
              <a:t>כְּוִיָּה</a:t>
            </a:r>
            <a:r>
              <a:rPr lang="he-IL" sz="6600" dirty="0">
                <a:latin typeface="Abraham" panose="00000500000000000000" pitchFamily="2" charset="-79"/>
              </a:rPr>
              <a:t> מְסֻכֶּנֶת?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0352" y="2115204"/>
            <a:ext cx="113568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/>
              <a:t>א. </a:t>
            </a:r>
            <a:r>
              <a:rPr lang="he-IL" sz="4400" dirty="0" err="1"/>
              <a:t>כְּוִיָּה</a:t>
            </a:r>
            <a:r>
              <a:rPr lang="he-IL" sz="4400" dirty="0"/>
              <a:t> הִיא לֹא מְסֻכֶּנֶת, אֶפְשָׁר לְטַפֵּל בָּהּ בַּבַּיִת.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8744" y="3300876"/>
            <a:ext cx="113568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/>
              <a:t>ב. </a:t>
            </a:r>
            <a:r>
              <a:rPr lang="he-IL" sz="4400" dirty="0" err="1"/>
              <a:t>כְּוִיָּה</a:t>
            </a:r>
            <a:r>
              <a:rPr lang="he-IL" sz="4400" dirty="0"/>
              <a:t> גּוֹרֶמֶת לְאָבָק שָׁחֹר עִם רֵיחַ לֹא טוֹב.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8744" y="4557578"/>
            <a:ext cx="11356848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400" dirty="0"/>
              <a:t>ג. </a:t>
            </a:r>
            <a:r>
              <a:rPr lang="he-IL" sz="4400" dirty="0" err="1"/>
              <a:t>כְּוִיָּה</a:t>
            </a:r>
            <a:r>
              <a:rPr lang="he-IL" sz="4400" dirty="0"/>
              <a:t> גּוֹרֶמֶת לִכְאֵב חָזָק וְדוֹרֶשֶׁת טִפּוּל </a:t>
            </a:r>
            <a:r>
              <a:rPr lang="he-IL" sz="4400" dirty="0" err="1"/>
              <a:t>מִייָּדִי</a:t>
            </a:r>
            <a:r>
              <a:rPr lang="he-IL" sz="4400" dirty="0"/>
              <a:t> וְנָכוֹן.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080" y="1576085"/>
            <a:ext cx="4505325" cy="304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6413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1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7" y="180304"/>
            <a:ext cx="10669847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מָה יָכוֹל לִגְרֹם לִשְׂרֵפָה בַּבַּיִת?</a:t>
            </a:r>
          </a:p>
        </p:txBody>
      </p:sp>
      <p:pic>
        <p:nvPicPr>
          <p:cNvPr id="4" name="תמונה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416" y="2215923"/>
            <a:ext cx="1363647" cy="90909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6" y="3340369"/>
            <a:ext cx="1059416" cy="1059416"/>
          </a:xfrm>
          <a:prstGeom prst="rect">
            <a:avLst/>
          </a:prstGeom>
        </p:spPr>
      </p:pic>
      <p:pic>
        <p:nvPicPr>
          <p:cNvPr id="3" name="תמונה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278" y="2964881"/>
            <a:ext cx="655136" cy="905196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6303">
            <a:off x="763304" y="4199114"/>
            <a:ext cx="1807985" cy="151504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536392" y="3262423"/>
            <a:ext cx="7943268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ג. נֵרוֹת, תַּנּוּרֵי חִמּוּם, מוּצְרֵי חַשְׁמַל, גַּז</a:t>
            </a:r>
          </a:p>
        </p:txBody>
      </p:sp>
      <p:pic>
        <p:nvPicPr>
          <p:cNvPr id="15" name="תמונה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1" y="1638198"/>
            <a:ext cx="1032274" cy="1032274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646275" y="1454572"/>
            <a:ext cx="69341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dirty="0"/>
              <a:t>א. מִשְׂחָקִים עִם סוֹלְלוֹת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545559" y="2316529"/>
            <a:ext cx="69341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ב. מִשְׂחָק עִם אֵשׁ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45559" y="4146910"/>
            <a:ext cx="69341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ד. תְּשׁוּבוֹת ב+ ג נְכוֹנוּת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45559" y="5269405"/>
            <a:ext cx="693410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ה. כָּל הַתְּשׁוּבוֹת נְכוֹנוֹת</a:t>
            </a:r>
          </a:p>
        </p:txBody>
      </p:sp>
      <p:pic>
        <p:nvPicPr>
          <p:cNvPr id="6" name="תמונה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064" y="1702909"/>
            <a:ext cx="4764004" cy="41413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715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1" grpId="0"/>
      <p:bldP spid="16" grpId="0"/>
      <p:bldP spid="17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558986" y="271744"/>
            <a:ext cx="1105389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מָה עוֹשִׂים בְּמִקְרֶה שֶׁל שְׂרֵפָה?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96112" y="1899890"/>
            <a:ext cx="10571996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א. מְכַבִּים אֶת הָאֵשׁ עִם מַיִם אוֹ מַטַּף כִּבּוּי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67256" y="4672338"/>
            <a:ext cx="9800852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ג. מִתְרַחֲקִים מֵהָאֵשׁ וּמִתְקַשְּׁרִים לִמְכַבֵּי אֵשׁ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49808" y="3286114"/>
            <a:ext cx="1071830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ב. קוֹרְאִים לִמְכַבֵּי אֵשׁ וְעַד שֶׁיַּגִּיעוּ מְנַסִּים לְכַבּוֹת אוֹתָהּ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5465" y="3994000"/>
            <a:ext cx="1562100" cy="1733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4194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1" grpId="0"/>
      <p:bldP spid="1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317938" y="180304"/>
            <a:ext cx="955612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מָה יָכוֹל לִגְרֹם </a:t>
            </a:r>
            <a:r>
              <a:rPr lang="he-IL" sz="6600" b="1" dirty="0" err="1">
                <a:latin typeface="Abraham" panose="00000500000000000000" pitchFamily="2" charset="-79"/>
              </a:rPr>
              <a:t>לִכְוִיָּה</a:t>
            </a:r>
            <a:r>
              <a:rPr lang="he-IL" sz="6600" b="1" dirty="0">
                <a:latin typeface="Abraham" panose="00000500000000000000" pitchFamily="2" charset="-79"/>
              </a:rPr>
              <a:t>?</a:t>
            </a:r>
          </a:p>
        </p:txBody>
      </p:sp>
      <p:pic>
        <p:nvPicPr>
          <p:cNvPr id="12" name="תמונה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819" y="2443578"/>
            <a:ext cx="676533" cy="572411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915" y="5498759"/>
            <a:ext cx="630479" cy="630479"/>
          </a:xfrm>
          <a:prstGeom prst="rect">
            <a:avLst/>
          </a:prstGeom>
        </p:spPr>
      </p:pic>
      <p:pic>
        <p:nvPicPr>
          <p:cNvPr id="11" name="תמונה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724" y="3931089"/>
            <a:ext cx="1129111" cy="705549"/>
          </a:xfrm>
          <a:prstGeom prst="rect">
            <a:avLst/>
          </a:prstGeom>
        </p:spPr>
      </p:pic>
      <p:pic>
        <p:nvPicPr>
          <p:cNvPr id="13" name="תמונה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999" y="4814354"/>
            <a:ext cx="506689" cy="506689"/>
          </a:xfrm>
          <a:prstGeom prst="rect">
            <a:avLst/>
          </a:prstGeom>
        </p:spPr>
      </p:pic>
      <p:pic>
        <p:nvPicPr>
          <p:cNvPr id="15" name="תמונה 1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34" y="3173714"/>
            <a:ext cx="521560" cy="445678"/>
          </a:xfrm>
          <a:prstGeom prst="rect">
            <a:avLst/>
          </a:prstGeom>
        </p:spPr>
      </p:pic>
      <p:pic>
        <p:nvPicPr>
          <p:cNvPr id="16" name="תמונה 1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573822">
            <a:off x="559062" y="1421637"/>
            <a:ext cx="579882" cy="77317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268712" y="2554324"/>
            <a:ext cx="130670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אֹכֶל חַם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677733" y="3988600"/>
            <a:ext cx="9317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תַּנּוּר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679751" y="4648510"/>
            <a:ext cx="192978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מַיִם חַמִּים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677701" y="5898405"/>
            <a:ext cx="1931830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מַשְׁקֶה חַם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0805749" y="3291709"/>
            <a:ext cx="803782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אֵשׁ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35835" y="1164726"/>
            <a:ext cx="803143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200" dirty="0"/>
              <a:t>הִתְאִימוּ בֵּין הַמִּלָּה לַצִּיּוּר עַל יְדֵי גְּרִירַת הַצִּיּוּר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77732" y="5267926"/>
            <a:ext cx="89768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2400" dirty="0"/>
              <a:t>מַגְהֵץ</a:t>
            </a:r>
          </a:p>
        </p:txBody>
      </p:sp>
    </p:spTree>
    <p:extLst>
      <p:ext uri="{BB962C8B-B14F-4D97-AF65-F5344CB8AC3E}">
        <p14:creationId xmlns:p14="http://schemas.microsoft.com/office/powerpoint/2010/main" val="18504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-4.44444E-6 L -2.29167E-6 0.00024 C 0.01406 -0.003 0.0013 0.00024 0.02474 -0.01088 C 0.02617 -0.01157 0.02774 -0.01157 0.02917 -0.01203 C 0.04401 -0.01851 0.05873 -0.025 0.07344 -0.03217 C 0.075 -0.03287 0.0763 -0.03541 0.078 -0.03611 C 0.1069 -0.05092 0.13594 -0.06481 0.16498 -0.0787 C 0.16615 -0.07939 0.16745 -0.07963 0.16875 -0.08009 C 0.27045 -0.12268 0.23334 -0.1155 0.27448 -0.12291 C 0.30755 -0.14236 0.28164 -0.12731 0.36224 -0.16689 C 0.3642 -0.16782 0.36628 -0.16828 0.36823 -0.16944 C 0.37071 -0.17106 0.37318 -0.17314 0.37565 -0.17476 L 0.42578 -0.20694 C 0.42774 -0.20787 0.42956 -0.20833 0.43125 -0.20949 L 0.47617 -0.23888 C 0.47748 -0.23958 0.47865 -0.24097 0.47995 -0.24143 C 0.49753 -0.2493 0.4862 -0.24421 0.52643 -0.26944 C 0.52748 -0.27013 0.52839 -0.27152 0.52943 -0.27222 C 0.53047 -0.27291 0.53151 -0.27291 0.53242 -0.27361 C 0.54375 -0.28055 0.55508 -0.28703 0.56628 -0.2949 C 0.57513 -0.30115 0.58386 -0.30833 0.59245 -0.3162 C 0.60521 -0.32777 0.61745 -0.34143 0.63073 -0.35092 C 0.63203 -0.35185 0.63321 -0.35254 0.63451 -0.35347 C 0.63529 -0.35416 0.63594 -0.35555 0.63672 -0.35625 C 0.64011 -0.35879 0.64375 -0.36041 0.64727 -0.36296 C 0.64831 -0.36365 0.64922 -0.36481 0.65026 -0.3655 C 0.65495 -0.36875 0.6599 -0.37129 0.66446 -0.37476 C 0.67005 -0.37916 0.67526 -0.38564 0.68099 -0.38958 C 0.68542 -0.39259 0.68998 -0.3956 0.69453 -0.39884 C 0.69531 -0.39953 0.69584 -0.40092 0.69675 -0.40162 C 0.70013 -0.40416 0.70417 -0.40463 0.70716 -0.4081 L 0.71393 -0.4162 C 0.71472 -0.41713 0.71537 -0.41828 0.71628 -0.41898 C 0.72188 -0.42222 0.73399 -0.42939 0.73646 -0.43217 C 0.73776 -0.43379 0.74076 -0.43726 0.74167 -0.43888 L 0.74167 -0.44027 L 0.74479 -0.44143 " pathEditMode="relative" rAng="0" ptsTypes="AAAAAAAAAAAAAAAAAAAAAAAAAAAAAAAAAAA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40" y="-2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08 0.00092 L 0.03008 0.00092 C 0.05482 0.00602 0.0457 0.00393 0.09453 0.01574 C 0.09583 0.01597 0.097 0.0169 0.09831 0.01713 L 0.1763 0.03032 C 0.17799 0.03055 0.17982 0.03148 0.18151 0.03171 C 0.20898 0.03634 0.23646 0.04167 0.26406 0.04491 C 0.28893 0.04792 0.31406 0.04884 0.33906 0.05023 C 0.4151 0.05509 0.40794 0.05417 0.48008 0.05579 L 0.60534 0.0544 C 0.69284 0.05 0.62956 0.05509 0.64726 0.0463 C 0.66862 0.03588 0.66211 0.0412 0.67877 0.02778 C 0.68086 0.02592 0.68281 0.0243 0.68476 0.02245 C 0.68607 0.02106 0.68724 0.01921 0.68854 0.01829 C 0.69219 0.01574 0.69596 0.01296 0.69974 0.01157 C 0.7125 0.00717 0.73802 0.00092 0.73802 0.00092 C 0.7388 0.00046 0.73945 1.11111E-6 0.74023 -0.00023 C 0.74323 -0.00139 0.74635 -0.00116 0.74935 -0.00301 C 0.75169 -0.0044 0.7513 -0.00857 0.75299 -0.01088 C 0.75364 -0.01181 0.75456 -0.01158 0.75534 -0.01227 C 0.75833 -0.01528 0.76432 -0.02153 0.76432 -0.02153 L 0.7651 -0.01759 " pathEditMode="relative" ptsTypes="AAAAAAAAAAAAAAAAAAAAAA">
                                      <p:cBhvr>
                                        <p:cTn id="1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-4.44444E-6 L 8.33333E-7 0.00024 C 0.00195 0.00116 0.00391 0.00232 0.00599 0.00394 C 0.00703 0.00463 0.00794 0.00579 0.00898 0.00649 C 0.02187 0.01459 0.0332 0.0213 0.04648 0.02662 C 0.05885 0.03149 0.07161 0.0345 0.08398 0.03982 C 0.08997 0.0426 0.09583 0.04561 0.10195 0.04792 C 0.10716 0.05 0.11237 0.05162 0.11771 0.05325 C 0.12982 0.05695 0.14075 0.06019 0.15299 0.0625 C 0.15638 0.0632 0.1599 0.0632 0.16341 0.06389 C 0.17253 0.06551 0.1651 0.06459 0.1724 0.06667 C 0.17786 0.06806 0.18177 0.06806 0.1875 0.06922 C 0.20156 0.072 0.18177 0.06875 0.20013 0.07315 C 0.20312 0.07385 0.20625 0.07408 0.20924 0.07454 C 0.21146 0.075 0.21367 0.07547 0.21588 0.07593 C 0.21771 0.07639 0.2194 0.07662 0.22122 0.07732 C 0.22539 0.07871 0.22318 0.07894 0.22799 0.07987 C 0.23073 0.08056 0.23346 0.08079 0.2362 0.08125 C 0.24154 0.0845 0.2349 0.08056 0.24141 0.0838 C 0.24219 0.08426 0.24297 0.08496 0.24375 0.08519 L 0.25794 0.0919 C 0.26146 0.09352 0.26497 0.09537 0.26849 0.09723 C 0.27187 0.09908 0.27539 0.10093 0.27891 0.10255 C 0.28177 0.10394 0.28503 0.1051 0.28789 0.10649 C 0.29453 0.10996 0.30065 0.11459 0.30729 0.11713 C 0.31172 0.11899 0.31601 0.12061 0.32005 0.12269 C 0.32448 0.12454 0.32865 0.12732 0.33294 0.12917 C 0.34427 0.13403 0.35625 0.13588 0.36745 0.1426 C 0.3681 0.14306 0.36875 0.14352 0.36953 0.14399 C 0.37487 0.14584 0.38008 0.14723 0.38542 0.14931 C 0.39401 0.15255 0.40247 0.15625 0.41094 0.15996 C 0.41588 0.16204 0.42083 0.16459 0.42591 0.16667 C 0.43424 0.16968 0.44245 0.17246 0.45065 0.17593 C 0.45794 0.17894 0.4651 0.18264 0.4724 0.18519 C 0.47747 0.18704 0.48242 0.18866 0.4875 0.19051 C 0.49141 0.19213 0.49544 0.19422 0.49948 0.19584 L 0.51146 0.20116 C 0.51823 0.2044 0.52487 0.20787 0.53164 0.21065 C 0.53958 0.21366 0.5625 0.22269 0.5707 0.22662 C 0.57513 0.22894 0.57969 0.23125 0.58424 0.23334 C 0.59206 0.23658 0.59805 0.23774 0.60586 0.24005 L 0.61875 0.24399 C 0.62148 0.24491 0.62422 0.24514 0.62695 0.24653 C 0.6276 0.247 0.62838 0.24769 0.62917 0.24792 C 0.63411 0.25024 0.63919 0.25139 0.64414 0.25463 C 0.64622 0.25602 0.64805 0.25764 0.65013 0.25857 C 0.65169 0.25926 0.65859 0.26088 0.6599 0.26135 C 0.66198 0.26204 0.66393 0.2632 0.66588 0.26389 C 0.67292 0.2669 0.67253 0.2625 0.67253 0.26806 L 0.67253 0.26667 L 0.675 0.26528 " pathEditMode="relative" rAng="0" ptsTypes="AAAAAAAAAAAAAAAAAAAAAAAAAAAAAAAAAAAAAAAAAAAAAAAAAAA">
                                      <p:cBhvr>
                                        <p:cTn id="1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3750" y="1340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7.40741E-7 L -2.29167E-6 7.40741E-7 C 0.00195 0.00116 0.00403 0.00231 0.00612 0.00393 C 0.01015 0.00741 0.01393 0.01227 0.01836 0.01481 L 0.03437 0.0243 C 0.03542 0.025 0.03646 0.02523 0.0375 0.02569 L 0.05651 0.03518 C 0.05729 0.03565 0.05807 0.03634 0.05885 0.03657 C 0.06549 0.03958 0.07213 0.0419 0.07877 0.04491 C 0.07956 0.04514 0.08021 0.04583 0.08112 0.04606 C 0.08815 0.04815 0.09531 0.05023 0.10247 0.05162 C 0.11784 0.05463 0.13307 0.05717 0.14844 0.05972 L 0.17213 0.06389 C 0.17995 0.06852 0.17122 0.06366 0.19049 0.06666 C 0.1944 0.06713 0.19818 0.06829 0.20195 0.06921 C 0.20924 0.07361 0.20195 0.06944 0.21888 0.07477 C 0.21992 0.075 0.22083 0.07569 0.22187 0.07616 L 0.26862 0.08981 C 0.28034 0.09676 0.26849 0.09004 0.3 0.0993 C 0.30104 0.09954 0.30195 0.10023 0.30299 0.10069 C 0.31015 0.10301 0.31732 0.10486 0.32448 0.10741 C 0.32552 0.10787 0.34935 0.11852 0.35195 0.11967 C 0.35755 0.12199 0.36315 0.12454 0.36888 0.12639 C 0.37669 0.12916 0.37851 0.12986 0.38945 0.13472 C 0.39635 0.13773 0.40325 0.1412 0.41015 0.14421 C 0.4375 0.15579 0.4345 0.15301 0.4638 0.16319 C 0.46458 0.16342 0.46523 0.16435 0.46601 0.16458 C 0.47031 0.1662 0.47474 0.1669 0.47903 0.16875 C 0.48164 0.16967 0.48411 0.17176 0.48672 0.17268 C 0.49153 0.17477 0.49635 0.17639 0.5013 0.17824 C 0.50221 0.1787 0.50325 0.17916 0.5043 0.17963 L 0.52187 0.18634 C 0.53008 0.18981 0.53828 0.19375 0.54635 0.19722 L 0.56549 0.20532 C 0.57292 0.20856 0.57864 0.2118 0.58698 0.21643 C 0.58854 0.21713 0.58997 0.21829 0.59153 0.21898 C 0.59818 0.22245 0.60482 0.22523 0.61146 0.22847 C 0.61224 0.22893 0.61302 0.22963 0.6138 0.22986 L 0.63828 0.24213 C 0.63906 0.24259 0.63971 0.24305 0.64049 0.24352 L 0.66432 0.25579 C 0.66575 0.25671 0.66732 0.25764 0.66888 0.25856 C 0.67578 0.26227 0.68255 0.2662 0.68945 0.26944 C 0.69609 0.27245 0.70937 0.27754 0.70937 0.27754 C 0.71432 0.28634 0.70989 0.2794 0.72474 0.28704 C 0.72877 0.28935 0.7332 0.29051 0.73698 0.29398 C 0.74323 0.29954 0.7431 0.29954 0.75299 0.30625 C 0.76276 0.31273 0.76159 0.3118 0.76836 0.31435 C 0.77109 0.31643 0.77591 0.3206 0.77903 0.32106 C 0.78268 0.32176 0.7862 0.32106 0.78984 0.32106 L 0.78984 0.31967 L 0.78984 0.31967 " pathEditMode="relative" ptsTypes="AAAAAAAAAAAAAAAAAAAAAAAAAAAAAAAAAAAAAAAAAAAAAAAAAAAA">
                                      <p:cBhvr>
                                        <p:cTn id="2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411 0.01134 L 0.03411 0.01134 C 0.0375 0.01389 0.04114 0.0162 0.04453 0.01921 C 0.05182 0.02569 0.05911 0.0324 0.06628 0.03912 C 0.06706 0.04004 0.06771 0.04143 0.06849 0.04189 C 0.08229 0.05115 0.09557 0.06296 0.10976 0.06852 C 0.12682 0.07523 0.14349 0.08449 0.16081 0.08865 C 0.19036 0.0956 0.21966 0.10509 0.24935 0.10995 C 0.25208 0.11041 0.25482 0.11041 0.25755 0.11134 C 0.27005 0.11481 0.28255 0.11921 0.29505 0.12314 C 0.30325 0.12592 0.31185 0.12662 0.31979 0.13125 C 0.32057 0.13171 0.32122 0.1324 0.322 0.13264 C 0.32956 0.13449 0.33711 0.13588 0.34453 0.13796 C 0.35508 0.14074 0.36549 0.1449 0.37604 0.14722 L 0.38203 0.14861 C 0.39049 0.15069 0.39896 0.15347 0.40755 0.15532 C 0.41601 0.15694 0.42461 0.15764 0.43307 0.15926 C 0.4345 0.15949 0.43607 0.16041 0.4375 0.16064 C 0.4457 0.16157 0.47122 0.16296 0.47734 0.16319 C 0.4901 0.16713 0.47226 0.1618 0.5013 0.16852 C 0.50833 0.17014 0.51536 0.17176 0.52226 0.17384 C 0.52734 0.17546 0.53229 0.17801 0.53724 0.17916 C 0.55104 0.18287 0.5651 0.18264 0.57851 0.18865 C 0.58919 0.19328 0.5862 0.19213 0.60703 0.19537 C 0.6138 0.19629 0.62057 0.19606 0.62734 0.19652 L 0.65286 0.1993 C 0.65755 0.19977 0.66237 0.2 0.66706 0.20069 C 0.672 0.20139 0.67708 0.20231 0.68203 0.20324 C 0.70182 0.20717 0.72174 0.20949 0.74128 0.21527 C 0.74284 0.21574 0.74427 0.21643 0.74583 0.21666 C 0.7526 0.21736 0.75924 0.21759 0.76601 0.21805 C 0.76758 0.21759 0.76901 0.21689 0.77057 0.21666 C 0.77409 0.21597 0.78099 0.21527 0.78099 0.21527 L 0.78411 0.21805 " pathEditMode="relative" ptsTypes="AAAAAAAAAAAAAAAAAAAAAAAAAAAAAAAA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542 0.02963 L 0.03542 0.02963 C 0.05026 0.0324 0.03529 0.0287 0.06081 0.04143 C 0.07409 0.04815 0.08737 0.05393 0.10065 0.06018 C 0.10156 0.06065 0.10261 0.06111 0.10365 0.06157 C 0.12083 0.06875 0.13802 0.07639 0.15534 0.08287 C 0.17461 0.09004 0.19362 0.0993 0.21315 0.10416 C 0.21485 0.10463 0.21667 0.10486 0.21836 0.10555 C 0.2319 0.11111 0.24531 0.11782 0.25886 0.12291 C 0.27383 0.12847 0.28893 0.13217 0.30391 0.1375 C 0.30508 0.13796 0.30638 0.13819 0.30768 0.13889 C 0.30886 0.13958 0.31003 0.14097 0.31133 0.14143 C 0.32539 0.14629 0.33945 0.15023 0.35339 0.15486 C 0.35443 0.15509 0.35534 0.15578 0.35638 0.15625 C 0.35781 0.15671 0.35938 0.15694 0.36094 0.1574 L 0.40208 0.17222 C 0.40313 0.17245 0.40417 0.17315 0.40508 0.17361 C 0.41862 0.17731 0.43229 0.1794 0.44557 0.18426 C 0.44883 0.18541 0.45052 0.18611 0.45391 0.1868 L 0.48086 0.19352 C 0.4819 0.19375 0.48281 0.19467 0.48386 0.1949 C 0.4931 0.19722 0.50235 0.1993 0.51159 0.20162 C 0.51393 0.20208 0.51615 0.20254 0.51836 0.20278 L 0.55143 0.20694 C 0.56419 0.21435 0.55169 0.2074 0.58659 0.21088 C 0.59818 0.21203 0.60964 0.21389 0.6211 0.21481 C 0.63242 0.21574 0.64362 0.21574 0.65495 0.2162 L 0.72995 0.22014 C 0.73555 0.22268 0.73555 0.22222 0.74271 0.23078 C 0.7444 0.23287 0.7457 0.23611 0.74714 0.23889 C 0.74779 0.24004 0.74792 0.2419 0.7487 0.24282 C 0.75104 0.2456 0.75352 0.24768 0.75612 0.24953 C 0.76003 0.25208 0.76393 0.25602 0.76823 0.25625 C 0.7944 0.25764 0.78412 0.2574 0.79896 0.2574 L 0.80274 0.2574 " pathEditMode="relative" ptsTypes="AAAAAAAAAAAAAAAAAAAAAAAAAAAAAAAAAAA">
                                      <p:cBhvr>
                                        <p:cTn id="3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21724" y="192814"/>
            <a:ext cx="10337442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מָה עוֹשִׂים בְּמִקְרֶה שֶׁל </a:t>
            </a:r>
            <a:r>
              <a:rPr lang="he-IL" sz="6600" b="1" dirty="0" err="1">
                <a:latin typeface="Abraham" panose="00000500000000000000" pitchFamily="2" charset="-79"/>
              </a:rPr>
              <a:t>כְּוִיָּה</a:t>
            </a:r>
            <a:r>
              <a:rPr lang="he-IL" sz="6600" b="1" dirty="0">
                <a:latin typeface="Abraham" panose="00000500000000000000" pitchFamily="2" charset="-79"/>
              </a:rPr>
              <a:t>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57984" y="3297508"/>
            <a:ext cx="893570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ב. שָׂמִים קֶרַח אוֹ מַיִם קָרִים עַל אֵזוֹר </a:t>
            </a:r>
            <a:r>
              <a:rPr lang="he-IL" sz="4000" dirty="0" err="1"/>
              <a:t>הַכְּוִיָּה</a:t>
            </a:r>
            <a:endParaRPr lang="he-IL" sz="4000" dirty="0"/>
          </a:p>
        </p:txBody>
      </p:sp>
      <p:sp>
        <p:nvSpPr>
          <p:cNvPr id="5" name="TextBox 4"/>
          <p:cNvSpPr txBox="1"/>
          <p:nvPr/>
        </p:nvSpPr>
        <p:spPr>
          <a:xfrm>
            <a:off x="3529584" y="2038051"/>
            <a:ext cx="7564105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א. מוֹרְחִים גְּבִינָה אוֹ יוֹגוּרְט קָרִים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999232" y="4556965"/>
            <a:ext cx="8164561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4000" dirty="0"/>
              <a:t>ג. שׁוֹטְפִים בְּמַיִם פּוֹשְׁרִים זוֹרְמִים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129" y="299730"/>
            <a:ext cx="5419725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47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/>
      <p:bldP spid="9" grpId="1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2174" y="0"/>
            <a:ext cx="11290480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800" b="1" dirty="0">
                <a:latin typeface="Abraham" panose="00000500000000000000" pitchFamily="2" charset="-79"/>
              </a:rPr>
              <a:t>בְּאֵיזוֹ תְּמוּנָה מִסְתַּתֶּרֶת הַסַּכָּנָה בַּמִּטְבָּח?</a:t>
            </a: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8939" y="1493282"/>
            <a:ext cx="2557791" cy="1630592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7788" y="2932819"/>
            <a:ext cx="2557791" cy="1796028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495" y="4728847"/>
            <a:ext cx="1452193" cy="169015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908507"/>
            <a:ext cx="112904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Abraham" panose="00000500000000000000" pitchFamily="2" charset="-79"/>
              </a:rPr>
              <a:t>מָחֲקוּ תְּשׁוּבוֹת לֹא נְכוֹנוֹת - עַל יְדֵי נְגִיעָה בָּהֶן</a:t>
            </a:r>
          </a:p>
        </p:txBody>
      </p:sp>
    </p:spTree>
    <p:extLst>
      <p:ext uri="{BB962C8B-B14F-4D97-AF65-F5344CB8AC3E}">
        <p14:creationId xmlns:p14="http://schemas.microsoft.com/office/powerpoint/2010/main" val="57594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586494" y="0"/>
            <a:ext cx="9378482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400" b="1" dirty="0">
                <a:latin typeface="Abraham" panose="00000500000000000000" pitchFamily="2" charset="-79"/>
              </a:rPr>
              <a:t>בְּאֵיזוֹ תְּמוּנָה מִסְתַּתֶּרֶת הַסַּכָּנָה בַּסָּלוֹן?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5290" y="2671194"/>
            <a:ext cx="3025218" cy="2016812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9979" y="2671193"/>
            <a:ext cx="3585446" cy="2016813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370" y="2671194"/>
            <a:ext cx="2687229" cy="201681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87370" y="944569"/>
            <a:ext cx="112904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Abraham" panose="00000500000000000000" pitchFamily="2" charset="-79"/>
              </a:rPr>
              <a:t>מָחֲקוּ תְּשׁוּבוֹת לֹא נְכוֹנוֹת - עַל יְדֵי נְגִיעָה בָּהֶן</a:t>
            </a:r>
          </a:p>
        </p:txBody>
      </p:sp>
    </p:spTree>
    <p:extLst>
      <p:ext uri="{BB962C8B-B14F-4D97-AF65-F5344CB8AC3E}">
        <p14:creationId xmlns:p14="http://schemas.microsoft.com/office/powerpoint/2010/main" val="37324807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1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7" dur="5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359878" y="301752"/>
            <a:ext cx="11290480" cy="70788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4000" b="1" dirty="0">
                <a:latin typeface="Abraham" panose="00000500000000000000" pitchFamily="2" charset="-79"/>
              </a:rPr>
              <a:t>מֵאֵילוּ גּוֹרְמִים יְכוֹלָה לִפְרֹץ שְׂרֵפָה?</a:t>
            </a:r>
          </a:p>
        </p:txBody>
      </p:sp>
      <p:pic>
        <p:nvPicPr>
          <p:cNvPr id="3" name="תמונה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9160" y="2131744"/>
            <a:ext cx="3054376" cy="2646944"/>
          </a:xfrm>
          <a:prstGeom prst="rect">
            <a:avLst/>
          </a:prstGeom>
        </p:spPr>
      </p:pic>
      <p:pic>
        <p:nvPicPr>
          <p:cNvPr id="4" name="תמונה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444" y="2131743"/>
            <a:ext cx="2657672" cy="2647042"/>
          </a:xfrm>
          <a:prstGeom prst="rect">
            <a:avLst/>
          </a:prstGeom>
        </p:spPr>
      </p:pic>
      <p:pic>
        <p:nvPicPr>
          <p:cNvPr id="5" name="תמונה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0353" y="2131743"/>
            <a:ext cx="2646944" cy="2646944"/>
          </a:xfrm>
          <a:prstGeom prst="rect">
            <a:avLst/>
          </a:prstGeom>
        </p:spPr>
      </p:pic>
      <p:pic>
        <p:nvPicPr>
          <p:cNvPr id="10" name="תמונה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5834" y="2131743"/>
            <a:ext cx="2646944" cy="264694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59878" y="1112520"/>
            <a:ext cx="11290480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3200" dirty="0">
                <a:latin typeface="Abraham" panose="00000500000000000000" pitchFamily="2" charset="-79"/>
              </a:rPr>
              <a:t>מָחֲקוּ תְּשׁוּבוֹת לֹא נְכוֹנוֹת - עַל יְדֵי נְגִיעָה בָּהֶן</a:t>
            </a:r>
          </a:p>
        </p:txBody>
      </p:sp>
    </p:spTree>
    <p:extLst>
      <p:ext uri="{BB962C8B-B14F-4D97-AF65-F5344CB8AC3E}">
        <p14:creationId xmlns:p14="http://schemas.microsoft.com/office/powerpoint/2010/main" val="46488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42174" y="0"/>
            <a:ext cx="11290480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מִמָּה אֶפְשָׁר </a:t>
            </a:r>
            <a:r>
              <a:rPr lang="he-IL" sz="6600" b="1" dirty="0" err="1">
                <a:latin typeface="Abraham" panose="00000500000000000000" pitchFamily="2" charset="-79"/>
              </a:rPr>
              <a:t>לְהִכָּווֹת</a:t>
            </a:r>
            <a:r>
              <a:rPr lang="he-IL" sz="6600" b="1" dirty="0">
                <a:latin typeface="Abraham" panose="00000500000000000000" pitchFamily="2" charset="-79"/>
              </a:rPr>
              <a:t>?</a:t>
            </a:r>
          </a:p>
        </p:txBody>
      </p:sp>
      <p:pic>
        <p:nvPicPr>
          <p:cNvPr id="2" name="תמונה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778" y="4184249"/>
            <a:ext cx="2372602" cy="1715391"/>
          </a:xfrm>
          <a:prstGeom prst="rect">
            <a:avLst/>
          </a:prstGeom>
        </p:spPr>
      </p:pic>
      <p:pic>
        <p:nvPicPr>
          <p:cNvPr id="8" name="תמונה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9" b="13623"/>
          <a:stretch/>
        </p:blipFill>
        <p:spPr>
          <a:xfrm>
            <a:off x="9385187" y="1509633"/>
            <a:ext cx="2347467" cy="1738000"/>
          </a:xfrm>
          <a:prstGeom prst="rect">
            <a:avLst/>
          </a:prstGeom>
        </p:spPr>
      </p:pic>
      <p:pic>
        <p:nvPicPr>
          <p:cNvPr id="9" name="תמונה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84"/>
          <a:stretch/>
        </p:blipFill>
        <p:spPr>
          <a:xfrm>
            <a:off x="3711714" y="2875974"/>
            <a:ext cx="2163420" cy="1730652"/>
          </a:xfrm>
          <a:prstGeom prst="rect">
            <a:avLst/>
          </a:prstGeom>
        </p:spPr>
      </p:pic>
      <p:pic>
        <p:nvPicPr>
          <p:cNvPr id="4" name="תמונה 3" descr="תמונה שמכילה מזון, שולחן, לוח, קערה&#10;&#10;התיאור נוצר באופן אוטומטי">
            <a:extLst>
              <a:ext uri="{FF2B5EF4-FFF2-40B4-BE49-F238E27FC236}">
                <a16:creationId xmlns:a16="http://schemas.microsoft.com/office/drawing/2014/main" id="{9F2FE16D-4DDC-4995-96FE-558FE0D3FFA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248" y="2378633"/>
            <a:ext cx="2222211" cy="1715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6344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-231434" y="0"/>
            <a:ext cx="12423434" cy="1107996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he-IL" sz="6600" b="1" dirty="0">
                <a:latin typeface="Abraham" panose="00000500000000000000" pitchFamily="2" charset="-79"/>
              </a:rPr>
              <a:t>הִתְבּוֹנְנוּ בַּתְּמוּנָה וְעָנוּ עַל הַשְּׁאֵלוֹת</a:t>
            </a:r>
          </a:p>
        </p:txBody>
      </p:sp>
      <p:pic>
        <p:nvPicPr>
          <p:cNvPr id="5" name="תמונה 4" descr="תמונה שמכילה ציור&#10;&#10;התיאור נוצר באופן אוטומטי">
            <a:extLst>
              <a:ext uri="{FF2B5EF4-FFF2-40B4-BE49-F238E27FC236}">
                <a16:creationId xmlns:a16="http://schemas.microsoft.com/office/drawing/2014/main" id="{BCA1906D-3586-4A7E-AA40-114E72A4E45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2423" y="1728216"/>
            <a:ext cx="3728317" cy="4260934"/>
          </a:xfrm>
          <a:prstGeom prst="rect">
            <a:avLst/>
          </a:prstGeom>
        </p:spPr>
      </p:pic>
      <p:sp>
        <p:nvSpPr>
          <p:cNvPr id="6" name="תיבת טקסט 5">
            <a:extLst>
              <a:ext uri="{FF2B5EF4-FFF2-40B4-BE49-F238E27FC236}">
                <a16:creationId xmlns:a16="http://schemas.microsoft.com/office/drawing/2014/main" id="{227EF53B-5A8F-4FB4-9AA4-1EE97C58F333}"/>
              </a:ext>
            </a:extLst>
          </p:cNvPr>
          <p:cNvSpPr txBox="1"/>
          <p:nvPr/>
        </p:nvSpPr>
        <p:spPr>
          <a:xfrm>
            <a:off x="695325" y="1619250"/>
            <a:ext cx="5619750" cy="34163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he-IL" sz="3600" dirty="0"/>
              <a:t>א. תָּאֲרוּ אֶת הַתְּמוּנָה</a:t>
            </a:r>
          </a:p>
          <a:p>
            <a:r>
              <a:rPr lang="he-IL" sz="3600" dirty="0"/>
              <a:t>ב. הַאִם הַמִּקְרֶה הַמֻּצָּג בִּתְמוּנָה בָּטוּחַ?</a:t>
            </a:r>
          </a:p>
          <a:p>
            <a:r>
              <a:rPr lang="he-IL" sz="3600" dirty="0"/>
              <a:t>ג. מָה הַסַּכָּנָה בַּתְּמוּנָה?</a:t>
            </a:r>
          </a:p>
          <a:p>
            <a:r>
              <a:rPr lang="he-IL" sz="3600" dirty="0"/>
              <a:t>ד. מַדּוּעַ הַיַּלְדָּה נִכְוְתָה?</a:t>
            </a:r>
          </a:p>
          <a:p>
            <a:r>
              <a:rPr lang="he-IL" sz="3600" dirty="0"/>
              <a:t>ה. </a:t>
            </a:r>
            <a:r>
              <a:rPr lang="he-IL" sz="3600"/>
              <a:t>מָה עַל הַיַּלְדָּה לַעֲשׂוֹת כָּעֵת?</a:t>
            </a:r>
            <a:endParaRPr lang="he-IL" sz="3600" dirty="0"/>
          </a:p>
        </p:txBody>
      </p:sp>
    </p:spTree>
    <p:extLst>
      <p:ext uri="{BB962C8B-B14F-4D97-AF65-F5344CB8AC3E}">
        <p14:creationId xmlns:p14="http://schemas.microsoft.com/office/powerpoint/2010/main" val="413262334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1730</TotalTime>
  <Words>467</Words>
  <Application>Microsoft Office PowerPoint</Application>
  <PresentationFormat>מסך רחב</PresentationFormat>
  <Paragraphs>66</Paragraphs>
  <Slides>15</Slides>
  <Notes>4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15</vt:i4>
      </vt:variant>
    </vt:vector>
  </HeadingPairs>
  <TitlesOfParts>
    <vt:vector size="16" baseType="lpstr">
      <vt:lpstr>ערכת נושא Office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  <vt:lpstr>מצגת של PowerPoint‏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Amuta Kadima</dc:creator>
  <cp:lastModifiedBy>קרן פרינטי</cp:lastModifiedBy>
  <cp:revision>62</cp:revision>
  <dcterms:created xsi:type="dcterms:W3CDTF">2021-01-12T12:48:26Z</dcterms:created>
  <dcterms:modified xsi:type="dcterms:W3CDTF">2021-04-18T10:14:17Z</dcterms:modified>
</cp:coreProperties>
</file>