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2" r:id="rId6"/>
    <p:sldId id="263" r:id="rId7"/>
    <p:sldId id="260" r:id="rId8"/>
    <p:sldId id="261" r:id="rId9"/>
  </p:sldIdLst>
  <p:sldSz cx="9906000" cy="6858000" type="A4"/>
  <p:notesSz cx="6881813" cy="97107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48" d="100"/>
          <a:sy n="48" d="100"/>
        </p:scale>
        <p:origin x="-1866" y="-49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9F69A-4C63-4F0E-8695-B3CC4F3EDE5A}" type="datetimeFigureOut">
              <a:rPr lang="he-IL" smtClean="0"/>
              <a:t>ח'/אייר/תשע"ו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053C-2F67-42A9-B762-94B8A48C3D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6589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9F69A-4C63-4F0E-8695-B3CC4F3EDE5A}" type="datetimeFigureOut">
              <a:rPr lang="he-IL" smtClean="0"/>
              <a:t>ח'/אייר/תשע"ו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053C-2F67-42A9-B762-94B8A48C3D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3555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9F69A-4C63-4F0E-8695-B3CC4F3EDE5A}" type="datetimeFigureOut">
              <a:rPr lang="he-IL" smtClean="0"/>
              <a:t>ח'/אייר/תשע"ו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053C-2F67-42A9-B762-94B8A48C3D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297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9F69A-4C63-4F0E-8695-B3CC4F3EDE5A}" type="datetimeFigureOut">
              <a:rPr lang="he-IL" smtClean="0"/>
              <a:t>ח'/אייר/תשע"ו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053C-2F67-42A9-B762-94B8A48C3D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39134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9F69A-4C63-4F0E-8695-B3CC4F3EDE5A}" type="datetimeFigureOut">
              <a:rPr lang="he-IL" smtClean="0"/>
              <a:t>ח'/אייר/תשע"ו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053C-2F67-42A9-B762-94B8A48C3D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894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9F69A-4C63-4F0E-8695-B3CC4F3EDE5A}" type="datetimeFigureOut">
              <a:rPr lang="he-IL" smtClean="0"/>
              <a:t>ח'/אייר/תשע"ו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053C-2F67-42A9-B762-94B8A48C3D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785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9F69A-4C63-4F0E-8695-B3CC4F3EDE5A}" type="datetimeFigureOut">
              <a:rPr lang="he-IL" smtClean="0"/>
              <a:t>ח'/אייר/תשע"ו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053C-2F67-42A9-B762-94B8A48C3D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7956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9F69A-4C63-4F0E-8695-B3CC4F3EDE5A}" type="datetimeFigureOut">
              <a:rPr lang="he-IL" smtClean="0"/>
              <a:t>ח'/אייר/תשע"ו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053C-2F67-42A9-B762-94B8A48C3D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2730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9F69A-4C63-4F0E-8695-B3CC4F3EDE5A}" type="datetimeFigureOut">
              <a:rPr lang="he-IL" smtClean="0"/>
              <a:t>ח'/אייר/תשע"ו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053C-2F67-42A9-B762-94B8A48C3D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921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9F69A-4C63-4F0E-8695-B3CC4F3EDE5A}" type="datetimeFigureOut">
              <a:rPr lang="he-IL" smtClean="0"/>
              <a:t>ח'/אייר/תשע"ו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053C-2F67-42A9-B762-94B8A48C3D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278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9F69A-4C63-4F0E-8695-B3CC4F3EDE5A}" type="datetimeFigureOut">
              <a:rPr lang="he-IL" smtClean="0"/>
              <a:t>ח'/אייר/תשע"ו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053C-2F67-42A9-B762-94B8A48C3D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7637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9F69A-4C63-4F0E-8695-B3CC4F3EDE5A}" type="datetimeFigureOut">
              <a:rPr lang="he-IL" smtClean="0"/>
              <a:t>ח'/אייר/תשע"ו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6053C-2F67-42A9-B762-94B8A48C3D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52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tsofar.com/movies/6-9513()-%D7%A7%D7%91%D7%A8%20%D7%A8%D7%A9%D7%91%D7%99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24001" y="-1524002"/>
            <a:ext cx="6858001" cy="9906001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-31104" y="476672"/>
            <a:ext cx="9937104" cy="52014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166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מִנְהֲגֵי</a:t>
            </a:r>
          </a:p>
          <a:p>
            <a:pPr algn="ctr"/>
            <a:r>
              <a:rPr lang="he-IL" sz="166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הַחַג</a:t>
            </a:r>
            <a:endParaRPr lang="he-IL" sz="16600" b="1" spc="50" dirty="0">
              <a:ln w="11430"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תמונה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00"/>
          <a:stretch/>
        </p:blipFill>
        <p:spPr>
          <a:xfrm>
            <a:off x="1803102" y="3645024"/>
            <a:ext cx="8102900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80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24001" y="-1524002"/>
            <a:ext cx="6858001" cy="9906001"/>
          </a:xfrm>
          <a:prstGeom prst="rect">
            <a:avLst/>
          </a:prstGeom>
        </p:spPr>
      </p:pic>
      <p:sp>
        <p:nvSpPr>
          <p:cNvPr id="8" name="מלבן 7"/>
          <p:cNvSpPr/>
          <p:nvPr/>
        </p:nvSpPr>
        <p:spPr>
          <a:xfrm>
            <a:off x="710075" y="476672"/>
            <a:ext cx="8784976" cy="434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dirty="0" smtClean="0"/>
              <a:t> </a:t>
            </a:r>
            <a:r>
              <a:rPr lang="he-IL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הֲכָנַת חֵץ </a:t>
            </a:r>
            <a:r>
              <a:rPr lang="he-IL" sz="54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וַקֶשֶת</a:t>
            </a:r>
          </a:p>
          <a:p>
            <a:pPr algn="ctr">
              <a:lnSpc>
                <a:spcPct val="150000"/>
              </a:lnSpc>
            </a:pPr>
            <a:r>
              <a:rPr lang="he-IL" sz="4800" b="1" spc="50" dirty="0" smtClean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לְזֶכֶר </a:t>
            </a: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וּלְאוֹת הִזְדַּהוּת עִם לוֹחֲמֵי בַּר </a:t>
            </a: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כּוֹכְבַא </a:t>
            </a: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שֶׁנִּלְחֲמוּ בַּיְּעָרוֹת וּבַחֻרְשׁוֹת.</a:t>
            </a:r>
          </a:p>
        </p:txBody>
      </p:sp>
      <p:pic>
        <p:nvPicPr>
          <p:cNvPr id="14" name="תמונה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51270" y="2437370"/>
            <a:ext cx="1435100" cy="626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8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24001" y="-1524002"/>
            <a:ext cx="6858001" cy="9906001"/>
          </a:xfrm>
          <a:prstGeom prst="rect">
            <a:avLst/>
          </a:prstGeom>
        </p:spPr>
      </p:pic>
      <p:sp>
        <p:nvSpPr>
          <p:cNvPr id="8" name="מלבן 7"/>
          <p:cNvSpPr/>
          <p:nvPr/>
        </p:nvSpPr>
        <p:spPr>
          <a:xfrm>
            <a:off x="710075" y="476672"/>
            <a:ext cx="8784976" cy="383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dirty="0" smtClean="0"/>
              <a:t> </a:t>
            </a:r>
            <a:r>
              <a:rPr lang="he-IL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הַדְלָקַת מְדוּרוֹת</a:t>
            </a:r>
          </a:p>
          <a:p>
            <a:pPr algn="ctr">
              <a:lnSpc>
                <a:spcPct val="150000"/>
              </a:lnSpc>
            </a:pP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בְּתְקוּפַת </a:t>
            </a: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בַּר </a:t>
            </a: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כּוֹכְבַא </a:t>
            </a: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הֻדְלְקוּ מְדוּרוֹת כְּאוֹת לְמוֹרְדִים לְהַתְחָלַת הַמִּלְחָמָה.</a:t>
            </a: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5A318B"/>
              </a:clrFrom>
              <a:clrTo>
                <a:srgbClr val="5A318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" t="6495" r="2023"/>
          <a:stretch/>
        </p:blipFill>
        <p:spPr>
          <a:xfrm>
            <a:off x="1352600" y="4425721"/>
            <a:ext cx="7076661" cy="231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1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23999" y="-1512439"/>
            <a:ext cx="6858001" cy="9906001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128464" y="532072"/>
            <a:ext cx="96490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יוֹם </a:t>
            </a:r>
            <a:r>
              <a:rPr lang="he-IL" sz="5400" b="1" spc="50" dirty="0" err="1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הִלּוּלָה</a:t>
            </a:r>
            <a:r>
              <a:rPr lang="he-IL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לָרַבִּי שֶׁמְּעוֹן בַּר יוֹחַאי בָּהָר מִיָּרוֹן</a:t>
            </a:r>
          </a:p>
          <a:p>
            <a:pPr algn="ctr">
              <a:lnSpc>
                <a:spcPct val="150000"/>
              </a:lnSpc>
            </a:pP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יוֹם </a:t>
            </a: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פְּטִירַתו נֶחְשַׁב </a:t>
            </a: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לַיּוֹם </a:t>
            </a: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שִׂמְּחָה. </a:t>
            </a: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בַּיּוֹם זֶה עוֹלִים </a:t>
            </a: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לְקִבְרוֹ, </a:t>
            </a: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יוצאים בַּשִּׁירִים </a:t>
            </a:r>
            <a:r>
              <a:rPr lang="he-IL" sz="4400" b="1" spc="50" dirty="0" err="1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וְרִקּוּדִים</a:t>
            </a: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וְהַדְלָקַת </a:t>
            </a: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מְדוּרוֹת. </a:t>
            </a:r>
            <a:endParaRPr lang="he-IL" sz="4400" b="1" spc="50" dirty="0">
              <a:ln w="11430">
                <a:solidFill>
                  <a:sysClr val="windowText" lastClr="000000"/>
                </a:solidFill>
              </a:ln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74" name="Picture 2" descr="http://www.tsofar.com/movies/6-9513()-%D7%A7%D7%91%D7%A8%20%D7%A8%D7%A9%D7%91%D7%99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976" y="5136710"/>
            <a:ext cx="1786046" cy="1244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21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24001" y="-1524002"/>
            <a:ext cx="6858001" cy="9906001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-1" y="332655"/>
            <a:ext cx="990600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רַבֵּי עֲקִיבָא</a:t>
            </a:r>
          </a:p>
          <a:p>
            <a:pPr algn="ctr">
              <a:lnSpc>
                <a:spcPct val="150000"/>
              </a:lnSpc>
            </a:pP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רַבֵּי עֲקִיבָא הָיָה בֵּן לְמִשְׁפָּחָה </a:t>
            </a: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עֲנִיָּה, הוּא </a:t>
            </a: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הָיָה יָדוּעַ בִּצְנִיעוּתוֹ וְהָיָה מַנְהִיגָם  הַדָּתִי שֶׁל </a:t>
            </a: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הַיְּהוּדִים                  	בִּתְקוּפַת </a:t>
            </a: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מֶרֶד בַּר כוכבא</a:t>
            </a: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רַבֵּי </a:t>
            </a:r>
            <a:r>
              <a:rPr 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עֲקִיבָא עָסַק בְּעִקָּר </a:t>
            </a:r>
            <a:r>
              <a:rPr 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בַּתּוֹרָה. </a:t>
            </a:r>
            <a:endParaRPr lang="he-IL" sz="4400" b="1" spc="50" dirty="0">
              <a:ln w="11430">
                <a:solidFill>
                  <a:sysClr val="windowText" lastClr="000000"/>
                </a:solidFill>
              </a:ln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12528" y="4077072"/>
            <a:ext cx="1268793" cy="25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631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24003" y="-1524002"/>
            <a:ext cx="6858002" cy="9906001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2" y="1411206"/>
            <a:ext cx="954730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e-IL" sz="32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r>
              <a:rPr lang="he-IL" sz="32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גְּבוּרָתוֹ </a:t>
            </a:r>
            <a:r>
              <a:rPr lang="he-IL" sz="32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שֶׁל בַּר כוכבא וְהַמֶּרֶד שֶׁהִנְהִיג </a:t>
            </a:r>
            <a:r>
              <a:rPr lang="he-IL" sz="32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נֶגֶד </a:t>
            </a:r>
            <a:r>
              <a:rPr lang="he-IL" sz="32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הָרוֹמָאִים.</a:t>
            </a:r>
          </a:p>
          <a:p>
            <a:pPr>
              <a:lnSpc>
                <a:spcPct val="150000"/>
              </a:lnSpc>
            </a:pPr>
            <a:r>
              <a:rPr lang="he-IL" sz="32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*מַגֵּפָה </a:t>
            </a:r>
            <a:r>
              <a:rPr lang="he-IL" sz="32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קָשָׁה שֶׁפָּגְעָה בְּתַלְמִידָיו שֶׁל רַבִּי עֲקִיבָא כִּי לֹּא נָהֲגוּ  בְּכָבוֹד זֶה כְּלַפֵּי זֶה</a:t>
            </a:r>
            <a:r>
              <a:rPr lang="he-IL" sz="32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he-IL" sz="32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*ל"ג </a:t>
            </a:r>
            <a:r>
              <a:rPr lang="he-IL" sz="32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בָּעֹמֶר נִקְבַּע כַּיּוֹם פְּטִירָתוֹ שֶׁל רַבִּי שִׁמְעוֹן בַּר יוֹחַאי (</a:t>
            </a:r>
            <a:r>
              <a:rPr lang="he-IL" sz="3200" b="1" spc="50" dirty="0" err="1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רשב"י</a:t>
            </a:r>
            <a:r>
              <a:rPr lang="he-IL" sz="32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שֶׁהָיָה תַּלְמִידוֹ שֶׁל רַבִּי עֲקִיבָא.</a:t>
            </a:r>
          </a:p>
        </p:txBody>
      </p:sp>
      <p:sp>
        <p:nvSpPr>
          <p:cNvPr id="3" name="מלבן 2"/>
          <p:cNvSpPr/>
          <p:nvPr/>
        </p:nvSpPr>
        <p:spPr>
          <a:xfrm>
            <a:off x="1693935" y="487876"/>
            <a:ext cx="65181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54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ל"ג בָּעֹמֶר קָשׁוּר ל:</a:t>
            </a:r>
            <a:endParaRPr lang="he-IL" sz="5400" b="1" spc="50" dirty="0">
              <a:ln w="11430"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463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23998" y="-1524000"/>
            <a:ext cx="6858001" cy="9906001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0149" y="843677"/>
            <a:ext cx="9647387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alt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עוֹשִֹים תִּסְפּוֹרֶתָ </a:t>
            </a:r>
            <a:r>
              <a:rPr lang="he-IL" alt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ר</a:t>
            </a:r>
            <a:r>
              <a:rPr lang="he-IL" alt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ִאשׁוֹנָה </a:t>
            </a:r>
            <a:r>
              <a:rPr lang="he-IL" alt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לְבָּנִים </a:t>
            </a:r>
            <a:r>
              <a:rPr lang="he-IL" alt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בְּנֵי 3  בְּבּוֹקֶר </a:t>
            </a:r>
            <a:r>
              <a:rPr lang="he-IL" alt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ל"ג בָּעוֹמֶר לְיַד הַקֶּבֶר </a:t>
            </a:r>
            <a:r>
              <a:rPr lang="he-IL" alt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שֶׁל </a:t>
            </a:r>
            <a:r>
              <a:rPr lang="he-IL" altLang="he-IL" sz="4400" b="1" spc="50" dirty="0" err="1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רשב"י</a:t>
            </a:r>
            <a:r>
              <a:rPr lang="he-IL" alt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בְּהָר </a:t>
            </a:r>
            <a:r>
              <a:rPr lang="he-IL" alt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מֵיּרוֹן. "מַחְלִיקִים"  אֶת כָּל </a:t>
            </a:r>
            <a:r>
              <a:rPr lang="he-IL" alt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שַׂעֲרוֹת</a:t>
            </a:r>
          </a:p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alt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לְמַעֵט </a:t>
            </a:r>
            <a:r>
              <a:rPr lang="he-IL" alt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הַפֵּאוֹת שֶׁנִּשְׁאָרוֹת.</a:t>
            </a:r>
          </a:p>
        </p:txBody>
      </p:sp>
      <p:sp>
        <p:nvSpPr>
          <p:cNvPr id="7" name="מלבן 6"/>
          <p:cNvSpPr/>
          <p:nvPr/>
        </p:nvSpPr>
        <p:spPr>
          <a:xfrm>
            <a:off x="3368824" y="228600"/>
            <a:ext cx="3501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e-IL" sz="5400" b="1" spc="50" dirty="0" err="1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חַלָאקֶה</a:t>
            </a:r>
            <a:endParaRPr lang="he-IL" sz="5400" b="1" spc="50" dirty="0">
              <a:ln w="11430"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360" y="4280835"/>
            <a:ext cx="1727200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7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23998" y="-1524000"/>
            <a:ext cx="6858001" cy="9906001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76000" y="356463"/>
            <a:ext cx="874149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altLang="he-IL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עֲרִיכַת חוֹפָהּ בל"ג בָּעֹמֶר</a:t>
            </a:r>
            <a:endParaRPr lang="en-US" altLang="he-IL" sz="5400" b="1" spc="50" dirty="0">
              <a:ln w="11430"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71544" y="1606999"/>
            <a:ext cx="9362905" cy="4016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alt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רַבִּי </a:t>
            </a:r>
            <a:r>
              <a:rPr lang="he-IL" alt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עֲקִיבָא הוֹרַה לְתַלְמִידָיו לְהַפְסִיק אֶת </a:t>
            </a:r>
            <a:r>
              <a:rPr lang="he-IL" alt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הָאֵבֵל </a:t>
            </a:r>
            <a:r>
              <a:rPr lang="he-IL" alt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עַל מוֹתָם שֶׁל תַּלְמִידָיו וּלְקַיֵּם </a:t>
            </a:r>
            <a:r>
              <a:rPr lang="he-IL" altLang="he-IL" sz="4400" b="1" spc="50" dirty="0" err="1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חֲתֻנּוֹת</a:t>
            </a:r>
            <a:r>
              <a:rPr lang="he-IL" alt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e-IL" altLang="he-IL" sz="4400" b="1" spc="50" dirty="0" err="1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כְּבִּטּוּי</a:t>
            </a:r>
            <a:r>
              <a:rPr lang="he-IL" altLang="he-IL" sz="4400" b="1" spc="50" dirty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לְשִּׂמְחָה בְּיּוֹם </a:t>
            </a:r>
            <a:r>
              <a:rPr lang="he-IL" altLang="he-IL" sz="4400" b="1" spc="50" dirty="0" smtClean="0">
                <a:ln w="11430">
                  <a:solidFill>
                    <a:sysClr val="windowText" lastClr="0000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זֶה</a:t>
            </a:r>
            <a:endParaRPr lang="he-IL" altLang="he-IL" sz="4400" b="1" spc="50" dirty="0">
              <a:ln w="11430">
                <a:solidFill>
                  <a:sysClr val="windowText" lastClr="000000"/>
                </a:solidFill>
              </a:ln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103" name="Picture 7" descr="C:\Users\marina\AppData\Local\Microsoft\Windows\INetCache\IE\JZ41YVFW\WeddingCartoon[1]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691" y="4437112"/>
            <a:ext cx="1954662" cy="199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69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174</Words>
  <Application>Microsoft Office PowerPoint</Application>
  <PresentationFormat>A4 Paper (210x297 mm)</PresentationFormat>
  <Paragraphs>20</Paragraphs>
  <Slides>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9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marina kuperchlak</dc:creator>
  <cp:lastModifiedBy>marina kuperchlak</cp:lastModifiedBy>
  <cp:revision>10</cp:revision>
  <cp:lastPrinted>2016-05-16T03:47:45Z</cp:lastPrinted>
  <dcterms:created xsi:type="dcterms:W3CDTF">2016-05-14T10:26:23Z</dcterms:created>
  <dcterms:modified xsi:type="dcterms:W3CDTF">2016-05-16T04:08:37Z</dcterms:modified>
</cp:coreProperties>
</file>